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1" r:id="rId1"/>
  </p:sldMasterIdLst>
  <p:notesMasterIdLst>
    <p:notesMasterId r:id="rId23"/>
  </p:notesMasterIdLst>
  <p:handoutMasterIdLst>
    <p:handoutMasterId r:id="rId24"/>
  </p:handoutMasterIdLst>
  <p:sldIdLst>
    <p:sldId id="256" r:id="rId2"/>
    <p:sldId id="296" r:id="rId3"/>
    <p:sldId id="263" r:id="rId4"/>
    <p:sldId id="258" r:id="rId5"/>
    <p:sldId id="269" r:id="rId6"/>
    <p:sldId id="276" r:id="rId7"/>
    <p:sldId id="261" r:id="rId8"/>
    <p:sldId id="270" r:id="rId9"/>
    <p:sldId id="262" r:id="rId10"/>
    <p:sldId id="265" r:id="rId11"/>
    <p:sldId id="264" r:id="rId12"/>
    <p:sldId id="260" r:id="rId13"/>
    <p:sldId id="295" r:id="rId14"/>
    <p:sldId id="268" r:id="rId15"/>
    <p:sldId id="267" r:id="rId16"/>
    <p:sldId id="278" r:id="rId17"/>
    <p:sldId id="280" r:id="rId18"/>
    <p:sldId id="274" r:id="rId19"/>
    <p:sldId id="266" r:id="rId20"/>
    <p:sldId id="291" r:id="rId21"/>
    <p:sldId id="277" r:id="rId2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e Schaffer" initials="CS" lastIdx="1" clrIdx="0">
    <p:extLst>
      <p:ext uri="{19B8F6BF-5375-455C-9EA6-DF929625EA0E}">
        <p15:presenceInfo xmlns:p15="http://schemas.microsoft.com/office/powerpoint/2012/main" userId="S-1-5-21-3752354245-1304142418-1050644084-13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0000"/>
    <a:srgbClr val="960000"/>
    <a:srgbClr val="2F74FF"/>
    <a:srgbClr val="2D73FF"/>
    <a:srgbClr val="4382FF"/>
    <a:srgbClr val="6196FF"/>
    <a:srgbClr val="003CB4"/>
    <a:srgbClr val="33CCCC"/>
    <a:srgbClr val="00817E"/>
    <a:srgbClr val="FF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2" autoAdjust="0"/>
    <p:restoredTop sz="94605" autoAdjust="0"/>
  </p:normalViewPr>
  <p:slideViewPr>
    <p:cSldViewPr>
      <p:cViewPr varScale="1">
        <p:scale>
          <a:sx n="93" d="100"/>
          <a:sy n="93" d="100"/>
        </p:scale>
        <p:origin x="1162" y="77"/>
      </p:cViewPr>
      <p:guideLst>
        <p:guide orient="horz" pos="2160"/>
        <p:guide pos="2880"/>
      </p:guideLst>
    </p:cSldViewPr>
  </p:slideViewPr>
  <p:outlineViewPr>
    <p:cViewPr>
      <p:scale>
        <a:sx n="33" d="100"/>
        <a:sy n="33" d="100"/>
      </p:scale>
      <p:origin x="0" y="44333"/>
    </p:cViewPr>
  </p:outlineViewPr>
  <p:notesTextViewPr>
    <p:cViewPr>
      <p:scale>
        <a:sx n="1" d="1"/>
        <a:sy n="1" d="1"/>
      </p:scale>
      <p:origin x="0" y="0"/>
    </p:cViewPr>
  </p:notesTextViewPr>
  <p:sorterViewPr>
    <p:cViewPr>
      <p:scale>
        <a:sx n="100" d="100"/>
        <a:sy n="100" d="100"/>
      </p:scale>
      <p:origin x="0" y="6586"/>
    </p:cViewPr>
  </p:sorterViewPr>
  <p:notesViewPr>
    <p:cSldViewPr>
      <p:cViewPr varScale="1">
        <p:scale>
          <a:sx n="40" d="100"/>
          <a:sy n="40" d="100"/>
        </p:scale>
        <p:origin x="-2386" y="-91"/>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372" cy="464184"/>
          </a:xfrm>
          <a:prstGeom prst="rect">
            <a:avLst/>
          </a:prstGeom>
        </p:spPr>
        <p:txBody>
          <a:bodyPr vert="horz" lIns="91861" tIns="45930" rIns="91861" bIns="45930" rtlCol="0"/>
          <a:lstStyle>
            <a:lvl1pPr algn="l">
              <a:defRPr sz="1200"/>
            </a:lvl1pPr>
          </a:lstStyle>
          <a:p>
            <a:endParaRPr lang="en-US" dirty="0"/>
          </a:p>
        </p:txBody>
      </p:sp>
      <p:sp>
        <p:nvSpPr>
          <p:cNvPr id="3" name="Date Placeholder 2"/>
          <p:cNvSpPr>
            <a:spLocks noGrp="1"/>
          </p:cNvSpPr>
          <p:nvPr>
            <p:ph type="dt" sz="quarter" idx="1"/>
          </p:nvPr>
        </p:nvSpPr>
        <p:spPr>
          <a:xfrm>
            <a:off x="3970437" y="0"/>
            <a:ext cx="3038372" cy="464184"/>
          </a:xfrm>
          <a:prstGeom prst="rect">
            <a:avLst/>
          </a:prstGeom>
        </p:spPr>
        <p:txBody>
          <a:bodyPr vert="horz" lIns="91861" tIns="45930" rIns="91861" bIns="45930" rtlCol="0"/>
          <a:lstStyle>
            <a:lvl1pPr algn="r">
              <a:defRPr sz="1200"/>
            </a:lvl1pPr>
          </a:lstStyle>
          <a:p>
            <a:fld id="{FF4276FF-7B2E-483C-BA0B-04EB8AA5421D}" type="datetimeFigureOut">
              <a:rPr lang="en-US" smtClean="0"/>
              <a:t>11/6/2023</a:t>
            </a:fld>
            <a:endParaRPr lang="en-US" dirty="0"/>
          </a:p>
        </p:txBody>
      </p:sp>
      <p:sp>
        <p:nvSpPr>
          <p:cNvPr id="4" name="Footer Placeholder 3"/>
          <p:cNvSpPr>
            <a:spLocks noGrp="1"/>
          </p:cNvSpPr>
          <p:nvPr>
            <p:ph type="ftr" sz="quarter" idx="2"/>
          </p:nvPr>
        </p:nvSpPr>
        <p:spPr>
          <a:xfrm>
            <a:off x="0" y="8830627"/>
            <a:ext cx="3038372" cy="464184"/>
          </a:xfrm>
          <a:prstGeom prst="rect">
            <a:avLst/>
          </a:prstGeom>
        </p:spPr>
        <p:txBody>
          <a:bodyPr vert="horz" lIns="91861" tIns="45930" rIns="91861" bIns="4593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437" y="8830627"/>
            <a:ext cx="3038372" cy="464184"/>
          </a:xfrm>
          <a:prstGeom prst="rect">
            <a:avLst/>
          </a:prstGeom>
        </p:spPr>
        <p:txBody>
          <a:bodyPr vert="horz" lIns="91861" tIns="45930" rIns="91861" bIns="45930" rtlCol="0" anchor="b"/>
          <a:lstStyle>
            <a:lvl1pPr algn="r">
              <a:defRPr sz="1200"/>
            </a:lvl1pPr>
          </a:lstStyle>
          <a:p>
            <a:fld id="{FE9DA6D4-7746-416F-9CAF-D3130B70C5C6}" type="slidenum">
              <a:rPr lang="en-US" smtClean="0"/>
              <a:t>‹#›</a:t>
            </a:fld>
            <a:endParaRPr lang="en-US" dirty="0"/>
          </a:p>
        </p:txBody>
      </p:sp>
    </p:spTree>
    <p:extLst>
      <p:ext uri="{BB962C8B-B14F-4D97-AF65-F5344CB8AC3E}">
        <p14:creationId xmlns:p14="http://schemas.microsoft.com/office/powerpoint/2010/main" val="905140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4820"/>
          </a:xfrm>
          <a:prstGeom prst="rect">
            <a:avLst/>
          </a:prstGeom>
        </p:spPr>
        <p:txBody>
          <a:bodyPr vert="horz" lIns="93386" tIns="46693" rIns="93386" bIns="46693" rtlCol="0"/>
          <a:lstStyle>
            <a:lvl1pPr algn="l">
              <a:defRPr sz="1200"/>
            </a:lvl1pPr>
          </a:lstStyle>
          <a:p>
            <a:endParaRPr lang="en-US" dirty="0"/>
          </a:p>
        </p:txBody>
      </p:sp>
      <p:sp>
        <p:nvSpPr>
          <p:cNvPr id="3" name="Date Placeholder 2"/>
          <p:cNvSpPr>
            <a:spLocks noGrp="1"/>
          </p:cNvSpPr>
          <p:nvPr>
            <p:ph type="dt" idx="1"/>
          </p:nvPr>
        </p:nvSpPr>
        <p:spPr>
          <a:xfrm>
            <a:off x="3970939" y="2"/>
            <a:ext cx="3037840" cy="464820"/>
          </a:xfrm>
          <a:prstGeom prst="rect">
            <a:avLst/>
          </a:prstGeom>
        </p:spPr>
        <p:txBody>
          <a:bodyPr vert="horz" lIns="93386" tIns="46693" rIns="93386" bIns="46693" rtlCol="0"/>
          <a:lstStyle>
            <a:lvl1pPr algn="r">
              <a:defRPr sz="1200"/>
            </a:lvl1pPr>
          </a:lstStyle>
          <a:p>
            <a:fld id="{4082C6BB-23A2-4B1E-8989-E14985246D48}" type="datetimeFigureOut">
              <a:rPr lang="en-US" smtClean="0"/>
              <a:t>11/6/2023</a:t>
            </a:fld>
            <a:endParaRPr lang="en-US" dirty="0"/>
          </a:p>
        </p:txBody>
      </p:sp>
      <p:sp>
        <p:nvSpPr>
          <p:cNvPr id="4" name="Slide Image Placeholder 3"/>
          <p:cNvSpPr>
            <a:spLocks noGrp="1" noRot="1" noChangeAspect="1"/>
          </p:cNvSpPr>
          <p:nvPr>
            <p:ph type="sldImg" idx="2"/>
          </p:nvPr>
        </p:nvSpPr>
        <p:spPr>
          <a:xfrm>
            <a:off x="1179513" y="698500"/>
            <a:ext cx="4651375" cy="3487738"/>
          </a:xfrm>
          <a:prstGeom prst="rect">
            <a:avLst/>
          </a:prstGeom>
          <a:noFill/>
          <a:ln w="12700">
            <a:solidFill>
              <a:prstClr val="black"/>
            </a:solidFill>
          </a:ln>
        </p:spPr>
        <p:txBody>
          <a:bodyPr vert="horz" lIns="93386" tIns="46693" rIns="93386" bIns="46693" rtlCol="0" anchor="ctr"/>
          <a:lstStyle/>
          <a:p>
            <a:endParaRPr lang="en-US" dirty="0"/>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386" tIns="46693" rIns="93386" bIns="4669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4820"/>
          </a:xfrm>
          <a:prstGeom prst="rect">
            <a:avLst/>
          </a:prstGeom>
        </p:spPr>
        <p:txBody>
          <a:bodyPr vert="horz" lIns="93386" tIns="46693" rIns="93386" bIns="4669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4820"/>
          </a:xfrm>
          <a:prstGeom prst="rect">
            <a:avLst/>
          </a:prstGeom>
        </p:spPr>
        <p:txBody>
          <a:bodyPr vert="horz" lIns="93386" tIns="46693" rIns="93386" bIns="46693" rtlCol="0" anchor="b"/>
          <a:lstStyle>
            <a:lvl1pPr algn="r">
              <a:defRPr sz="1200"/>
            </a:lvl1pPr>
          </a:lstStyle>
          <a:p>
            <a:fld id="{BB6EC799-3130-4262-AC1A-C3A2D78F578E}" type="slidenum">
              <a:rPr lang="en-US" smtClean="0"/>
              <a:t>‹#›</a:t>
            </a:fld>
            <a:endParaRPr lang="en-US" dirty="0"/>
          </a:p>
        </p:txBody>
      </p:sp>
    </p:spTree>
    <p:extLst>
      <p:ext uri="{BB962C8B-B14F-4D97-AF65-F5344CB8AC3E}">
        <p14:creationId xmlns:p14="http://schemas.microsoft.com/office/powerpoint/2010/main" val="1747185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a:t>
            </a:fld>
            <a:endParaRPr lang="en-US" dirty="0"/>
          </a:p>
        </p:txBody>
      </p:sp>
    </p:spTree>
    <p:extLst>
      <p:ext uri="{BB962C8B-B14F-4D97-AF65-F5344CB8AC3E}">
        <p14:creationId xmlns:p14="http://schemas.microsoft.com/office/powerpoint/2010/main" val="2352876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10</a:t>
            </a:fld>
            <a:endParaRPr lang="en-US" dirty="0"/>
          </a:p>
        </p:txBody>
      </p:sp>
    </p:spTree>
    <p:extLst>
      <p:ext uri="{BB962C8B-B14F-4D97-AF65-F5344CB8AC3E}">
        <p14:creationId xmlns:p14="http://schemas.microsoft.com/office/powerpoint/2010/main" val="1662920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11</a:t>
            </a:fld>
            <a:endParaRPr lang="en-US" dirty="0"/>
          </a:p>
        </p:txBody>
      </p:sp>
    </p:spTree>
    <p:extLst>
      <p:ext uri="{BB962C8B-B14F-4D97-AF65-F5344CB8AC3E}">
        <p14:creationId xmlns:p14="http://schemas.microsoft.com/office/powerpoint/2010/main" val="5659498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12</a:t>
            </a:fld>
            <a:endParaRPr lang="en-US" dirty="0"/>
          </a:p>
        </p:txBody>
      </p:sp>
    </p:spTree>
    <p:extLst>
      <p:ext uri="{BB962C8B-B14F-4D97-AF65-F5344CB8AC3E}">
        <p14:creationId xmlns:p14="http://schemas.microsoft.com/office/powerpoint/2010/main" val="25751591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13</a:t>
            </a:fld>
            <a:endParaRPr lang="en-US" dirty="0"/>
          </a:p>
        </p:txBody>
      </p:sp>
    </p:spTree>
    <p:extLst>
      <p:ext uri="{BB962C8B-B14F-4D97-AF65-F5344CB8AC3E}">
        <p14:creationId xmlns:p14="http://schemas.microsoft.com/office/powerpoint/2010/main" val="3619538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14</a:t>
            </a:fld>
            <a:endParaRPr lang="en-US" dirty="0"/>
          </a:p>
        </p:txBody>
      </p:sp>
    </p:spTree>
    <p:extLst>
      <p:ext uri="{BB962C8B-B14F-4D97-AF65-F5344CB8AC3E}">
        <p14:creationId xmlns:p14="http://schemas.microsoft.com/office/powerpoint/2010/main" val="3897826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15</a:t>
            </a:fld>
            <a:endParaRPr lang="en-US" dirty="0"/>
          </a:p>
        </p:txBody>
      </p:sp>
    </p:spTree>
    <p:extLst>
      <p:ext uri="{BB962C8B-B14F-4D97-AF65-F5344CB8AC3E}">
        <p14:creationId xmlns:p14="http://schemas.microsoft.com/office/powerpoint/2010/main" val="4118174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16</a:t>
            </a:fld>
            <a:endParaRPr lang="en-US" dirty="0"/>
          </a:p>
        </p:txBody>
      </p:sp>
    </p:spTree>
    <p:extLst>
      <p:ext uri="{BB962C8B-B14F-4D97-AF65-F5344CB8AC3E}">
        <p14:creationId xmlns:p14="http://schemas.microsoft.com/office/powerpoint/2010/main" val="6828772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17</a:t>
            </a:fld>
            <a:endParaRPr lang="en-US" dirty="0"/>
          </a:p>
        </p:txBody>
      </p:sp>
    </p:spTree>
    <p:extLst>
      <p:ext uri="{BB962C8B-B14F-4D97-AF65-F5344CB8AC3E}">
        <p14:creationId xmlns:p14="http://schemas.microsoft.com/office/powerpoint/2010/main" val="28214811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18</a:t>
            </a:fld>
            <a:endParaRPr lang="en-US" dirty="0"/>
          </a:p>
        </p:txBody>
      </p:sp>
    </p:spTree>
    <p:extLst>
      <p:ext uri="{BB962C8B-B14F-4D97-AF65-F5344CB8AC3E}">
        <p14:creationId xmlns:p14="http://schemas.microsoft.com/office/powerpoint/2010/main" val="32952564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19</a:t>
            </a:fld>
            <a:endParaRPr lang="en-US" dirty="0"/>
          </a:p>
        </p:txBody>
      </p:sp>
    </p:spTree>
    <p:extLst>
      <p:ext uri="{BB962C8B-B14F-4D97-AF65-F5344CB8AC3E}">
        <p14:creationId xmlns:p14="http://schemas.microsoft.com/office/powerpoint/2010/main" val="2747849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2</a:t>
            </a:fld>
            <a:endParaRPr lang="en-US" dirty="0"/>
          </a:p>
        </p:txBody>
      </p:sp>
    </p:spTree>
    <p:extLst>
      <p:ext uri="{BB962C8B-B14F-4D97-AF65-F5344CB8AC3E}">
        <p14:creationId xmlns:p14="http://schemas.microsoft.com/office/powerpoint/2010/main" val="248219694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20</a:t>
            </a:fld>
            <a:endParaRPr lang="en-US" dirty="0"/>
          </a:p>
        </p:txBody>
      </p:sp>
    </p:spTree>
    <p:extLst>
      <p:ext uri="{BB962C8B-B14F-4D97-AF65-F5344CB8AC3E}">
        <p14:creationId xmlns:p14="http://schemas.microsoft.com/office/powerpoint/2010/main" val="958715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21</a:t>
            </a:fld>
            <a:endParaRPr lang="en-US" dirty="0"/>
          </a:p>
        </p:txBody>
      </p:sp>
    </p:spTree>
    <p:extLst>
      <p:ext uri="{BB962C8B-B14F-4D97-AF65-F5344CB8AC3E}">
        <p14:creationId xmlns:p14="http://schemas.microsoft.com/office/powerpoint/2010/main" val="1734551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3</a:t>
            </a:fld>
            <a:endParaRPr lang="en-US" dirty="0"/>
          </a:p>
        </p:txBody>
      </p:sp>
    </p:spTree>
    <p:extLst>
      <p:ext uri="{BB962C8B-B14F-4D97-AF65-F5344CB8AC3E}">
        <p14:creationId xmlns:p14="http://schemas.microsoft.com/office/powerpoint/2010/main" val="10420227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4</a:t>
            </a:fld>
            <a:endParaRPr lang="en-US" dirty="0"/>
          </a:p>
        </p:txBody>
      </p:sp>
    </p:spTree>
    <p:extLst>
      <p:ext uri="{BB962C8B-B14F-4D97-AF65-F5344CB8AC3E}">
        <p14:creationId xmlns:p14="http://schemas.microsoft.com/office/powerpoint/2010/main" val="3485866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5</a:t>
            </a:fld>
            <a:endParaRPr lang="en-US" dirty="0"/>
          </a:p>
        </p:txBody>
      </p:sp>
    </p:spTree>
    <p:extLst>
      <p:ext uri="{BB962C8B-B14F-4D97-AF65-F5344CB8AC3E}">
        <p14:creationId xmlns:p14="http://schemas.microsoft.com/office/powerpoint/2010/main" val="3000012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6</a:t>
            </a:fld>
            <a:endParaRPr lang="en-US" dirty="0"/>
          </a:p>
        </p:txBody>
      </p:sp>
    </p:spTree>
    <p:extLst>
      <p:ext uri="{BB962C8B-B14F-4D97-AF65-F5344CB8AC3E}">
        <p14:creationId xmlns:p14="http://schemas.microsoft.com/office/powerpoint/2010/main" val="10506778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7</a:t>
            </a:fld>
            <a:endParaRPr lang="en-US" dirty="0"/>
          </a:p>
        </p:txBody>
      </p:sp>
    </p:spTree>
    <p:extLst>
      <p:ext uri="{BB962C8B-B14F-4D97-AF65-F5344CB8AC3E}">
        <p14:creationId xmlns:p14="http://schemas.microsoft.com/office/powerpoint/2010/main" val="15986471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8</a:t>
            </a:fld>
            <a:endParaRPr lang="en-US" dirty="0"/>
          </a:p>
        </p:txBody>
      </p:sp>
    </p:spTree>
    <p:extLst>
      <p:ext uri="{BB962C8B-B14F-4D97-AF65-F5344CB8AC3E}">
        <p14:creationId xmlns:p14="http://schemas.microsoft.com/office/powerpoint/2010/main" val="18805721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B6EC799-3130-4262-AC1A-C3A2D78F578E}" type="slidenum">
              <a:rPr lang="en-US" smtClean="0"/>
              <a:t>9</a:t>
            </a:fld>
            <a:endParaRPr lang="en-US" dirty="0"/>
          </a:p>
        </p:txBody>
      </p:sp>
    </p:spTree>
    <p:extLst>
      <p:ext uri="{BB962C8B-B14F-4D97-AF65-F5344CB8AC3E}">
        <p14:creationId xmlns:p14="http://schemas.microsoft.com/office/powerpoint/2010/main" val="1798767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475C98B0-CFEA-4E06-AC38-47726C91C315}" type="datetime1">
              <a:rPr lang="en-US" smtClean="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293264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AD1CB4-34A9-496F-9E17-A0456BF34322}" type="datetime1">
              <a:rPr lang="en-US" smtClean="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61527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5B89D-2DBD-4A83-892F-8A804800D266}" type="datetime1">
              <a:rPr lang="en-US" smtClean="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3412895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0A3D03E-2BEA-413A-A226-22837BAB64DC}" type="datetime1">
              <a:rPr lang="en-US" smtClean="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3784631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F5F308C-142B-4F2F-90FD-5B06D46A90EB}" type="datetime1">
              <a:rPr lang="en-US" smtClean="0"/>
              <a:t>11/6/2023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11153180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CE46EFF-A748-4FB8-ADF1-38993F4C2B33}" type="datetime1">
              <a:rPr lang="en-US" smtClean="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794935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A042712-98C6-4F17-A4E4-58B81174A530}" type="datetime1">
              <a:rPr lang="en-US" smtClean="0"/>
              <a:t>11/6/2023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1466747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7ADA71D-C94C-4927-B69F-0AE1D1372B73}" type="datetime1">
              <a:rPr lang="en-US" smtClean="0"/>
              <a:t>11/6/2023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1139128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18D5EC-7505-4FAA-AF41-BB0BC2512C63}" type="datetime1">
              <a:rPr lang="en-US" smtClean="0"/>
              <a:t>11/6/2023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63636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E5736510-BB44-4B60-8AD3-A5C9B30A12C6}" type="datetime1">
              <a:rPr lang="en-US" smtClean="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2575582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C0091935-C94A-47C8-BC82-8FEF7A42CD8E}" type="datetime1">
              <a:rPr lang="en-US" smtClean="0"/>
              <a:t>11/6/2023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F3F0C7-661B-444E-A9F4-5FD53D47B2B1}" type="slidenum">
              <a:rPr lang="en-US" smtClean="0"/>
              <a:t>‹#›</a:t>
            </a:fld>
            <a:endParaRPr lang="en-US" dirty="0"/>
          </a:p>
        </p:txBody>
      </p:sp>
    </p:spTree>
    <p:extLst>
      <p:ext uri="{BB962C8B-B14F-4D97-AF65-F5344CB8AC3E}">
        <p14:creationId xmlns:p14="http://schemas.microsoft.com/office/powerpoint/2010/main" val="366208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772D6E3-E8FF-40B8-8049-93EC3C14F3DC}" type="datetime1">
              <a:rPr lang="en-US" smtClean="0"/>
              <a:t>11/6/2023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7F3F0C7-661B-444E-A9F4-5FD53D47B2B1}" type="slidenum">
              <a:rPr lang="en-US" smtClean="0"/>
              <a:t>‹#›</a:t>
            </a:fld>
            <a:endParaRPr lang="en-US" dirty="0"/>
          </a:p>
        </p:txBody>
      </p:sp>
    </p:spTree>
    <p:extLst>
      <p:ext uri="{BB962C8B-B14F-4D97-AF65-F5344CB8AC3E}">
        <p14:creationId xmlns:p14="http://schemas.microsoft.com/office/powerpoint/2010/main" val="3293585341"/>
      </p:ext>
    </p:extLst>
  </p:cSld>
  <p:clrMap bg1="lt1" tx1="dk1" bg2="lt2" tx2="dk2" accent1="accent1" accent2="accent2" accent3="accent3" accent4="accent4" accent5="accent5" accent6="accent6" hlink="hlink" folHlink="folHlink"/>
  <p:sldLayoutIdLst>
    <p:sldLayoutId id="2147484112" r:id="rId1"/>
    <p:sldLayoutId id="2147484113" r:id="rId2"/>
    <p:sldLayoutId id="2147484114" r:id="rId3"/>
    <p:sldLayoutId id="2147484115" r:id="rId4"/>
    <p:sldLayoutId id="2147484116" r:id="rId5"/>
    <p:sldLayoutId id="2147484117" r:id="rId6"/>
    <p:sldLayoutId id="2147484118" r:id="rId7"/>
    <p:sldLayoutId id="2147484119" r:id="rId8"/>
    <p:sldLayoutId id="2147484120" r:id="rId9"/>
    <p:sldLayoutId id="2147484121" r:id="rId10"/>
    <p:sldLayoutId id="2147484122"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ctrTitle"/>
          </p:nvPr>
        </p:nvSpPr>
        <p:spPr>
          <a:xfrm>
            <a:off x="1" y="1371599"/>
            <a:ext cx="9144000" cy="1954413"/>
          </a:xfrm>
          <a:solidFill>
            <a:srgbClr val="A20000"/>
          </a:solidFill>
          <a:ln>
            <a:solidFill>
              <a:schemeClr val="accent1"/>
            </a:solidFill>
          </a:ln>
        </p:spPr>
        <p:txBody>
          <a:bodyPr>
            <a:normAutofit fontScale="90000"/>
          </a:bodyPr>
          <a:lstStyle/>
          <a:p>
            <a:br>
              <a:rPr lang="en-US" sz="3600" b="1" dirty="0"/>
            </a:br>
            <a:br>
              <a:rPr lang="en-US" sz="3600" b="1" dirty="0"/>
            </a:br>
            <a:r>
              <a:rPr lang="en-US" sz="3300" dirty="0">
                <a:solidFill>
                  <a:schemeClr val="bg1"/>
                </a:solidFill>
                <a:latin typeface="Roboto"/>
              </a:rPr>
              <a:t>Budgeting at Montclair State University</a:t>
            </a:r>
            <a:br>
              <a:rPr lang="en-US" sz="3300" dirty="0">
                <a:solidFill>
                  <a:schemeClr val="bg1"/>
                </a:solidFill>
                <a:latin typeface="Roboto"/>
              </a:rPr>
            </a:br>
            <a:br>
              <a:rPr lang="en-US" sz="3300" dirty="0">
                <a:solidFill>
                  <a:schemeClr val="bg1"/>
                </a:solidFill>
                <a:latin typeface="Roboto"/>
              </a:rPr>
            </a:br>
            <a:r>
              <a:rPr lang="en-US" sz="3300" dirty="0">
                <a:solidFill>
                  <a:schemeClr val="bg1"/>
                </a:solidFill>
                <a:latin typeface="Roboto"/>
              </a:rPr>
              <a:t>Overview for Budget Managers </a:t>
            </a:r>
            <a:br>
              <a:rPr lang="en-US" sz="3300" dirty="0">
                <a:latin typeface="Roboto"/>
              </a:rPr>
            </a:br>
            <a:endParaRPr lang="en-US" sz="3300" dirty="0">
              <a:latin typeface="Roboto"/>
            </a:endParaRPr>
          </a:p>
        </p:txBody>
      </p:sp>
      <p:sp>
        <p:nvSpPr>
          <p:cNvPr id="6" name="TextBox 5"/>
          <p:cNvSpPr txBox="1"/>
          <p:nvPr/>
        </p:nvSpPr>
        <p:spPr>
          <a:xfrm>
            <a:off x="5486400" y="584381"/>
            <a:ext cx="3124200" cy="338554"/>
          </a:xfrm>
          <a:prstGeom prst="rect">
            <a:avLst/>
          </a:prstGeom>
          <a:noFill/>
        </p:spPr>
        <p:txBody>
          <a:bodyPr wrap="square" rtlCol="0">
            <a:spAutoFit/>
          </a:bodyPr>
          <a:lstStyle/>
          <a:p>
            <a:r>
              <a:rPr lang="en-US" sz="1600" dirty="0">
                <a:solidFill>
                  <a:srgbClr val="C00000"/>
                </a:solidFill>
                <a:latin typeface="Roboto"/>
              </a:rPr>
              <a:t>Office of Budget and Planning</a:t>
            </a:r>
          </a:p>
        </p:txBody>
      </p:sp>
      <p:sp>
        <p:nvSpPr>
          <p:cNvPr id="2" name="TextBox 1"/>
          <p:cNvSpPr txBox="1"/>
          <p:nvPr/>
        </p:nvSpPr>
        <p:spPr>
          <a:xfrm>
            <a:off x="3581400" y="5612460"/>
            <a:ext cx="1981200" cy="338554"/>
          </a:xfrm>
          <a:prstGeom prst="rect">
            <a:avLst/>
          </a:prstGeom>
          <a:noFill/>
        </p:spPr>
        <p:txBody>
          <a:bodyPr wrap="square" rtlCol="0">
            <a:spAutoFit/>
          </a:bodyPr>
          <a:lstStyle/>
          <a:p>
            <a:pPr algn="ctr"/>
            <a:r>
              <a:rPr lang="en-US" sz="1600" dirty="0">
                <a:solidFill>
                  <a:srgbClr val="C00000"/>
                </a:solidFill>
                <a:latin typeface="Roboto"/>
              </a:rPr>
              <a:t>November 1, 2023</a:t>
            </a:r>
          </a:p>
        </p:txBody>
      </p:sp>
      <p:sp>
        <p:nvSpPr>
          <p:cNvPr id="9" name="Slide Number Placeholder 8"/>
          <p:cNvSpPr>
            <a:spLocks noGrp="1"/>
          </p:cNvSpPr>
          <p:nvPr>
            <p:ph type="sldNum" sz="quarter" idx="12"/>
          </p:nvPr>
        </p:nvSpPr>
        <p:spPr/>
        <p:txBody>
          <a:bodyPr/>
          <a:lstStyle/>
          <a:p>
            <a:fld id="{E7F3F0C7-661B-444E-A9F4-5FD53D47B2B1}" type="slidenum">
              <a:rPr lang="en-US" sz="1600" smtClean="0">
                <a:solidFill>
                  <a:schemeClr val="tx1"/>
                </a:solidFill>
              </a:rPr>
              <a:t>1</a:t>
            </a:fld>
            <a:endParaRPr lang="en-US" sz="1600" dirty="0">
              <a:solidFill>
                <a:schemeClr val="tx1"/>
              </a:solidFill>
            </a:endParaRPr>
          </a:p>
        </p:txBody>
      </p:sp>
      <p:sp>
        <p:nvSpPr>
          <p:cNvPr id="3" name="Rectangle 2">
            <a:extLst>
              <a:ext uri="{FF2B5EF4-FFF2-40B4-BE49-F238E27FC236}">
                <a16:creationId xmlns:a16="http://schemas.microsoft.com/office/drawing/2014/main" id="{4C32324B-C16D-401D-9857-3140BEA1D79E}"/>
              </a:ext>
            </a:extLst>
          </p:cNvPr>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dirty="0"/>
          </a:p>
        </p:txBody>
      </p:sp>
      <p:pic>
        <p:nvPicPr>
          <p:cNvPr id="7" name="Picture 6">
            <a:extLst>
              <a:ext uri="{FF2B5EF4-FFF2-40B4-BE49-F238E27FC236}">
                <a16:creationId xmlns:a16="http://schemas.microsoft.com/office/drawing/2014/main" id="{F383ECFE-DD58-431C-8347-90A39F6546D4}"/>
              </a:ext>
            </a:extLst>
          </p:cNvPr>
          <p:cNvPicPr>
            <a:picLocks noChangeAspect="1"/>
          </p:cNvPicPr>
          <p:nvPr/>
        </p:nvPicPr>
        <p:blipFill>
          <a:blip r:embed="rId3"/>
          <a:stretch>
            <a:fillRect/>
          </a:stretch>
        </p:blipFill>
        <p:spPr>
          <a:xfrm>
            <a:off x="2514600" y="3419815"/>
            <a:ext cx="3657600" cy="2192645"/>
          </a:xfrm>
          <a:prstGeom prst="rect">
            <a:avLst/>
          </a:prstGeom>
        </p:spPr>
      </p:pic>
      <p:pic>
        <p:nvPicPr>
          <p:cNvPr id="11" name="Picture 10">
            <a:extLst>
              <a:ext uri="{FF2B5EF4-FFF2-40B4-BE49-F238E27FC236}">
                <a16:creationId xmlns:a16="http://schemas.microsoft.com/office/drawing/2014/main" id="{C2EEE63A-F091-4B09-8A03-8752E9A79A1E}"/>
              </a:ext>
            </a:extLst>
          </p:cNvPr>
          <p:cNvPicPr>
            <a:picLocks noChangeAspect="1"/>
          </p:cNvPicPr>
          <p:nvPr/>
        </p:nvPicPr>
        <p:blipFill>
          <a:blip r:embed="rId4"/>
          <a:stretch>
            <a:fillRect/>
          </a:stretch>
        </p:blipFill>
        <p:spPr>
          <a:xfrm>
            <a:off x="533400" y="457200"/>
            <a:ext cx="1670886" cy="448664"/>
          </a:xfrm>
          <a:prstGeom prst="rect">
            <a:avLst/>
          </a:prstGeom>
        </p:spPr>
      </p:pic>
    </p:spTree>
    <p:extLst>
      <p:ext uri="{BB962C8B-B14F-4D97-AF65-F5344CB8AC3E}">
        <p14:creationId xmlns:p14="http://schemas.microsoft.com/office/powerpoint/2010/main" val="2668805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rmAutofit/>
          </a:bodyPr>
          <a:lstStyle/>
          <a:p>
            <a:r>
              <a:rPr lang="en-US" sz="3200" dirty="0">
                <a:solidFill>
                  <a:srgbClr val="C00000"/>
                </a:solidFill>
                <a:latin typeface="Roboto"/>
              </a:rPr>
              <a:t>Workday Financials and Reporting</a:t>
            </a:r>
          </a:p>
        </p:txBody>
      </p:sp>
      <p:sp>
        <p:nvSpPr>
          <p:cNvPr id="3" name="Content Placeholder 2"/>
          <p:cNvSpPr>
            <a:spLocks noGrp="1"/>
          </p:cNvSpPr>
          <p:nvPr>
            <p:ph idx="1"/>
          </p:nvPr>
        </p:nvSpPr>
        <p:spPr>
          <a:xfrm>
            <a:off x="914400" y="990600"/>
            <a:ext cx="7315200" cy="5486400"/>
          </a:xfrm>
        </p:spPr>
        <p:txBody>
          <a:bodyPr>
            <a:noAutofit/>
          </a:bodyPr>
          <a:lstStyle/>
          <a:p>
            <a:r>
              <a:rPr lang="en-US" sz="2200" dirty="0">
                <a:latin typeface="Roboto"/>
              </a:rPr>
              <a:t>Workday Financials is the official financial transactional system for MSU and it is updated continuously.</a:t>
            </a:r>
          </a:p>
          <a:p>
            <a:r>
              <a:rPr lang="en-US" sz="2200" dirty="0">
                <a:latin typeface="Roboto"/>
              </a:rPr>
              <a:t>Workday shows current approved budgets which should be checked for availability before spending.  Purchase requisitioning requires sufficient available budget.</a:t>
            </a:r>
          </a:p>
          <a:p>
            <a:r>
              <a:rPr lang="en-US" sz="2200" dirty="0">
                <a:latin typeface="Roboto"/>
              </a:rPr>
              <a:t>The report, </a:t>
            </a:r>
            <a:r>
              <a:rPr lang="en-US" sz="2200" i="1" dirty="0">
                <a:latin typeface="Roboto"/>
              </a:rPr>
              <a:t>Operating Budget Variance (R002), </a:t>
            </a:r>
            <a:r>
              <a:rPr lang="en-US" sz="2200" dirty="0">
                <a:latin typeface="Roboto"/>
              </a:rPr>
              <a:t>shows budget availability, summarized by account for a particular cost center.</a:t>
            </a:r>
          </a:p>
          <a:p>
            <a:pPr marL="0" indent="0">
              <a:buNone/>
            </a:pPr>
            <a:endParaRPr lang="en-US" sz="2400" dirty="0"/>
          </a:p>
          <a:p>
            <a:pPr marL="0" indent="0">
              <a:buNone/>
            </a:pPr>
            <a:r>
              <a:rPr lang="en-US" dirty="0"/>
              <a:t> </a:t>
            </a:r>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10</a:t>
            </a:fld>
            <a:endParaRPr lang="en-US" sz="1600" dirty="0">
              <a:solidFill>
                <a:schemeClr val="tx1"/>
              </a:solidFill>
            </a:endParaRPr>
          </a:p>
        </p:txBody>
      </p:sp>
      <p:pic>
        <p:nvPicPr>
          <p:cNvPr id="6" name="Picture 5">
            <a:extLst>
              <a:ext uri="{FF2B5EF4-FFF2-40B4-BE49-F238E27FC236}">
                <a16:creationId xmlns:a16="http://schemas.microsoft.com/office/drawing/2014/main" id="{491A3211-695B-4875-B70E-202713E1820D}"/>
              </a:ext>
            </a:extLst>
          </p:cNvPr>
          <p:cNvPicPr>
            <a:picLocks noChangeAspect="1"/>
          </p:cNvPicPr>
          <p:nvPr/>
        </p:nvPicPr>
        <p:blipFill>
          <a:blip r:embed="rId3"/>
          <a:stretch>
            <a:fillRect/>
          </a:stretch>
        </p:blipFill>
        <p:spPr>
          <a:xfrm>
            <a:off x="1447799" y="3674397"/>
            <a:ext cx="6629401" cy="3059722"/>
          </a:xfrm>
          <a:prstGeom prst="rect">
            <a:avLst/>
          </a:prstGeom>
        </p:spPr>
      </p:pic>
    </p:spTree>
    <p:extLst>
      <p:ext uri="{BB962C8B-B14F-4D97-AF65-F5344CB8AC3E}">
        <p14:creationId xmlns:p14="http://schemas.microsoft.com/office/powerpoint/2010/main" val="2388508081"/>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365127"/>
            <a:ext cx="2427747" cy="930274"/>
          </a:xfrm>
        </p:spPr>
        <p:txBody>
          <a:bodyPr>
            <a:normAutofit/>
          </a:bodyPr>
          <a:lstStyle/>
          <a:p>
            <a:r>
              <a:rPr lang="en-US" sz="3200" dirty="0">
                <a:solidFill>
                  <a:srgbClr val="C00000"/>
                </a:solidFill>
                <a:latin typeface="Roboto"/>
              </a:rPr>
              <a:t>Worktags</a:t>
            </a:r>
          </a:p>
        </p:txBody>
      </p:sp>
      <p:sp>
        <p:nvSpPr>
          <p:cNvPr id="3" name="Content Placeholder 2"/>
          <p:cNvSpPr>
            <a:spLocks noGrp="1"/>
          </p:cNvSpPr>
          <p:nvPr>
            <p:ph idx="1"/>
          </p:nvPr>
        </p:nvSpPr>
        <p:spPr>
          <a:xfrm>
            <a:off x="990600" y="1219200"/>
            <a:ext cx="7772400" cy="5410200"/>
          </a:xfrm>
        </p:spPr>
        <p:txBody>
          <a:bodyPr>
            <a:normAutofit fontScale="92500" lnSpcReduction="20000"/>
          </a:bodyPr>
          <a:lstStyle/>
          <a:p>
            <a:r>
              <a:rPr lang="en-US" sz="2400" dirty="0">
                <a:latin typeface="Roboto"/>
              </a:rPr>
              <a:t>Worktags are used in Workday to classify cost centers, revenues and expenses. Worktags enable accountability through financial tracking and reporting. Each budgetary or financial transaction contains a combination of </a:t>
            </a:r>
            <a:r>
              <a:rPr lang="en-US" sz="2400" u="sng" dirty="0">
                <a:latin typeface="Roboto"/>
              </a:rPr>
              <a:t>required worktags</a:t>
            </a:r>
            <a:r>
              <a:rPr lang="en-US" sz="2400" dirty="0">
                <a:latin typeface="Roboto"/>
              </a:rPr>
              <a:t> such as:</a:t>
            </a:r>
            <a:endParaRPr lang="en-US" sz="2400" b="1" dirty="0">
              <a:latin typeface="Roboto"/>
            </a:endParaRPr>
          </a:p>
          <a:p>
            <a:r>
              <a:rPr lang="en-US" sz="2400" b="1" dirty="0">
                <a:latin typeface="Roboto"/>
              </a:rPr>
              <a:t>Fund</a:t>
            </a:r>
            <a:r>
              <a:rPr lang="en-US" sz="2400" dirty="0">
                <a:latin typeface="Roboto"/>
              </a:rPr>
              <a:t> segregates funding sources that have different allowable uses and policies.  See next slide for list.</a:t>
            </a:r>
          </a:p>
          <a:p>
            <a:r>
              <a:rPr lang="en-US" sz="2400" b="1" dirty="0">
                <a:latin typeface="Roboto"/>
              </a:rPr>
              <a:t>Cost Center</a:t>
            </a:r>
            <a:r>
              <a:rPr lang="en-US" sz="2400" dirty="0">
                <a:latin typeface="Roboto"/>
              </a:rPr>
              <a:t> code such as: </a:t>
            </a:r>
            <a:r>
              <a:rPr lang="en-US" sz="2400" b="1" dirty="0">
                <a:latin typeface="Roboto"/>
              </a:rPr>
              <a:t>CC10118 Psychology, </a:t>
            </a:r>
            <a:r>
              <a:rPr lang="en-US" sz="2400" dirty="0">
                <a:latin typeface="Roboto"/>
              </a:rPr>
              <a:t>designates the organization such as a department or program.  In Adaptive this is called a</a:t>
            </a:r>
            <a:r>
              <a:rPr lang="en-US" sz="2400" b="1" dirty="0">
                <a:latin typeface="Roboto"/>
              </a:rPr>
              <a:t> Level</a:t>
            </a:r>
            <a:r>
              <a:rPr lang="en-US" sz="2400" dirty="0">
                <a:latin typeface="Roboto"/>
              </a:rPr>
              <a:t>.</a:t>
            </a:r>
          </a:p>
          <a:p>
            <a:r>
              <a:rPr lang="en-US" sz="2400" b="1" dirty="0">
                <a:latin typeface="Roboto"/>
              </a:rPr>
              <a:t>Ledger Account</a:t>
            </a:r>
            <a:r>
              <a:rPr lang="en-US" sz="2400" dirty="0">
                <a:latin typeface="Roboto"/>
              </a:rPr>
              <a:t> is used to specify a type of revenue or expense such as </a:t>
            </a:r>
            <a:r>
              <a:rPr lang="en-US" sz="2400" b="1" dirty="0">
                <a:latin typeface="Roboto"/>
              </a:rPr>
              <a:t>70405-Computer Equipment</a:t>
            </a:r>
            <a:r>
              <a:rPr lang="en-US" sz="2400" dirty="0">
                <a:latin typeface="Roboto"/>
              </a:rPr>
              <a:t>. </a:t>
            </a:r>
          </a:p>
          <a:p>
            <a:r>
              <a:rPr lang="en-US" sz="2400" b="1" dirty="0">
                <a:latin typeface="Roboto"/>
              </a:rPr>
              <a:t>Program</a:t>
            </a:r>
            <a:r>
              <a:rPr lang="en-US" sz="2400" dirty="0">
                <a:latin typeface="Roboto"/>
              </a:rPr>
              <a:t> is a NACUBO classification system used for reporting.</a:t>
            </a:r>
          </a:p>
          <a:p>
            <a:r>
              <a:rPr lang="en-US" sz="2400" b="1" dirty="0">
                <a:latin typeface="Roboto"/>
              </a:rPr>
              <a:t>Revenue Category</a:t>
            </a:r>
            <a:r>
              <a:rPr lang="en-US" sz="2400" dirty="0">
                <a:latin typeface="Roboto"/>
              </a:rPr>
              <a:t> or </a:t>
            </a:r>
            <a:r>
              <a:rPr lang="en-US" sz="2400" b="1" dirty="0">
                <a:latin typeface="Roboto"/>
              </a:rPr>
              <a:t>Expense Category</a:t>
            </a:r>
            <a:r>
              <a:rPr lang="en-US" sz="2400" dirty="0">
                <a:latin typeface="Roboto"/>
              </a:rPr>
              <a:t> classifies at a more granular level than ledger account.</a:t>
            </a:r>
          </a:p>
          <a:p>
            <a:r>
              <a:rPr lang="en-US" sz="2400" b="1" dirty="0">
                <a:latin typeface="Roboto"/>
              </a:rPr>
              <a:t>Gift</a:t>
            </a:r>
            <a:r>
              <a:rPr lang="en-US" sz="2400" dirty="0">
                <a:latin typeface="Roboto"/>
              </a:rPr>
              <a:t>, </a:t>
            </a:r>
            <a:r>
              <a:rPr lang="en-US" sz="2400" b="1" dirty="0">
                <a:latin typeface="Roboto"/>
              </a:rPr>
              <a:t>Grant</a:t>
            </a:r>
            <a:r>
              <a:rPr lang="en-US" sz="2400" dirty="0">
                <a:latin typeface="Roboto"/>
              </a:rPr>
              <a:t> or </a:t>
            </a:r>
            <a:r>
              <a:rPr lang="en-US" sz="2400" b="1" dirty="0">
                <a:latin typeface="Roboto"/>
              </a:rPr>
              <a:t>Project</a:t>
            </a:r>
            <a:r>
              <a:rPr lang="en-US" sz="2400" dirty="0">
                <a:latin typeface="Roboto"/>
              </a:rPr>
              <a:t> are only required when those types of funds are being budgeted and spent.</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11</a:t>
            </a:fld>
            <a:endParaRPr lang="en-US" sz="1600" dirty="0">
              <a:solidFill>
                <a:schemeClr val="tx1"/>
              </a:solidFill>
            </a:endParaRPr>
          </a:p>
        </p:txBody>
      </p:sp>
    </p:spTree>
    <p:extLst>
      <p:ext uri="{BB962C8B-B14F-4D97-AF65-F5344CB8AC3E}">
        <p14:creationId xmlns:p14="http://schemas.microsoft.com/office/powerpoint/2010/main" val="2310264919"/>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639762"/>
          </a:xfrm>
        </p:spPr>
        <p:txBody>
          <a:bodyPr>
            <a:normAutofit/>
          </a:bodyPr>
          <a:lstStyle/>
          <a:p>
            <a:r>
              <a:rPr lang="en-US" sz="3200" dirty="0">
                <a:solidFill>
                  <a:srgbClr val="C00000"/>
                </a:solidFill>
                <a:latin typeface="Roboto"/>
              </a:rPr>
              <a:t>Fund Worktag</a:t>
            </a:r>
          </a:p>
        </p:txBody>
      </p:sp>
      <p:sp>
        <p:nvSpPr>
          <p:cNvPr id="3" name="Content Placeholder 2"/>
          <p:cNvSpPr>
            <a:spLocks noGrp="1"/>
          </p:cNvSpPr>
          <p:nvPr>
            <p:ph idx="1"/>
          </p:nvPr>
        </p:nvSpPr>
        <p:spPr>
          <a:xfrm>
            <a:off x="990600" y="914400"/>
            <a:ext cx="8001000" cy="5515264"/>
          </a:xfrm>
        </p:spPr>
        <p:txBody>
          <a:bodyPr>
            <a:noAutofit/>
          </a:bodyPr>
          <a:lstStyle/>
          <a:p>
            <a:pPr marL="0" indent="0">
              <a:buNone/>
            </a:pPr>
            <a:r>
              <a:rPr lang="en-US" sz="2200" b="1" dirty="0">
                <a:latin typeface="Roboto"/>
              </a:rPr>
              <a:t>Fund</a:t>
            </a:r>
            <a:r>
              <a:rPr lang="en-US" sz="2200" dirty="0">
                <a:latin typeface="Roboto"/>
              </a:rPr>
              <a:t> segregates funding sources and their allowed uses.</a:t>
            </a:r>
          </a:p>
          <a:p>
            <a:r>
              <a:rPr lang="en-US" sz="2200" dirty="0">
                <a:latin typeface="Roboto"/>
              </a:rPr>
              <a:t>F10: Unrestricted Operating Fund</a:t>
            </a:r>
          </a:p>
          <a:p>
            <a:r>
              <a:rPr lang="en-US" sz="2200" dirty="0">
                <a:latin typeface="Roboto"/>
              </a:rPr>
              <a:t>F11: Auxiliary Fund (e.g. residence life, recreation center)</a:t>
            </a:r>
          </a:p>
          <a:p>
            <a:r>
              <a:rPr lang="en-US" sz="2200" dirty="0">
                <a:latin typeface="Roboto"/>
              </a:rPr>
              <a:t>F12: Self-Supporting Fund (revenue centers)</a:t>
            </a:r>
          </a:p>
          <a:p>
            <a:r>
              <a:rPr lang="en-US" sz="2200" dirty="0">
                <a:latin typeface="Roboto"/>
              </a:rPr>
              <a:t>F13: Special Program Fees</a:t>
            </a:r>
          </a:p>
          <a:p>
            <a:r>
              <a:rPr lang="en-US" sz="2200" dirty="0">
                <a:latin typeface="Roboto"/>
              </a:rPr>
              <a:t>F14: Indirect Cost Share (grant F&amp;A overhead)</a:t>
            </a:r>
          </a:p>
          <a:p>
            <a:r>
              <a:rPr lang="en-US" sz="2200" dirty="0">
                <a:latin typeface="Roboto"/>
              </a:rPr>
              <a:t>F16:</a:t>
            </a:r>
            <a:r>
              <a:rPr lang="en-US" sz="2200" i="1" dirty="0">
                <a:latin typeface="Roboto"/>
              </a:rPr>
              <a:t> </a:t>
            </a:r>
            <a:r>
              <a:rPr lang="en-US" sz="2200" dirty="0">
                <a:latin typeface="Roboto"/>
              </a:rPr>
              <a:t>Grants Cost Sharing Fund</a:t>
            </a:r>
          </a:p>
          <a:p>
            <a:r>
              <a:rPr lang="en-US" sz="2200" dirty="0">
                <a:latin typeface="Roboto"/>
              </a:rPr>
              <a:t>F20: Sponsored Awards Fund (grants, sponsored research)</a:t>
            </a:r>
          </a:p>
          <a:p>
            <a:r>
              <a:rPr lang="en-US" sz="2200" dirty="0">
                <a:latin typeface="Roboto"/>
              </a:rPr>
              <a:t>F30: Financial Aid</a:t>
            </a:r>
          </a:p>
          <a:p>
            <a:r>
              <a:rPr lang="en-US" sz="2200" dirty="0">
                <a:latin typeface="Roboto"/>
              </a:rPr>
              <a:t>F60: Gifts – Unrestricted Fund</a:t>
            </a:r>
          </a:p>
          <a:p>
            <a:r>
              <a:rPr lang="en-US" sz="2200" dirty="0">
                <a:latin typeface="Roboto"/>
              </a:rPr>
              <a:t>F61: Gifts – Restricted Fund</a:t>
            </a:r>
          </a:p>
          <a:p>
            <a:r>
              <a:rPr lang="en-US" sz="2200" dirty="0">
                <a:latin typeface="Roboto"/>
              </a:rPr>
              <a:t>F79: Investment in Plant Fund</a:t>
            </a:r>
          </a:p>
          <a:p>
            <a:r>
              <a:rPr lang="en-US" sz="2200" dirty="0">
                <a:latin typeface="Roboto"/>
              </a:rPr>
              <a:t>F90: Agency funds “held for others” such as clubs.</a:t>
            </a:r>
            <a:endParaRPr lang="en-US" sz="2200" i="1" dirty="0">
              <a:latin typeface="Roboto"/>
            </a:endParaRPr>
          </a:p>
        </p:txBody>
      </p:sp>
      <p:sp>
        <p:nvSpPr>
          <p:cNvPr id="5" name="Slide Number Placeholder 4"/>
          <p:cNvSpPr>
            <a:spLocks noGrp="1"/>
          </p:cNvSpPr>
          <p:nvPr>
            <p:ph type="sldNum" sz="quarter" idx="12"/>
          </p:nvPr>
        </p:nvSpPr>
        <p:spPr/>
        <p:txBody>
          <a:bodyPr/>
          <a:lstStyle/>
          <a:p>
            <a:fld id="{E7F3F0C7-661B-444E-A9F4-5FD53D47B2B1}" type="slidenum">
              <a:rPr lang="en-US" sz="1600" smtClean="0">
                <a:solidFill>
                  <a:schemeClr val="tx1"/>
                </a:solidFill>
              </a:rPr>
              <a:t>12</a:t>
            </a:fld>
            <a:endParaRPr lang="en-US" sz="1600" dirty="0">
              <a:solidFill>
                <a:schemeClr val="tx1"/>
              </a:solidFill>
            </a:endParaRPr>
          </a:p>
        </p:txBody>
      </p:sp>
    </p:spTree>
    <p:extLst>
      <p:ext uri="{BB962C8B-B14F-4D97-AF65-F5344CB8AC3E}">
        <p14:creationId xmlns:p14="http://schemas.microsoft.com/office/powerpoint/2010/main" val="1819593100"/>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8077200" cy="639762"/>
          </a:xfrm>
        </p:spPr>
        <p:txBody>
          <a:bodyPr>
            <a:noAutofit/>
          </a:bodyPr>
          <a:lstStyle/>
          <a:p>
            <a:r>
              <a:rPr lang="en-US" sz="3200" dirty="0">
                <a:solidFill>
                  <a:srgbClr val="C00000"/>
                </a:solidFill>
                <a:latin typeface="Roboto"/>
              </a:rPr>
              <a:t>Workday Budget Checking</a:t>
            </a:r>
          </a:p>
        </p:txBody>
      </p:sp>
      <p:sp>
        <p:nvSpPr>
          <p:cNvPr id="4" name="Content Placeholder 3"/>
          <p:cNvSpPr>
            <a:spLocks noGrp="1"/>
          </p:cNvSpPr>
          <p:nvPr>
            <p:ph idx="1"/>
          </p:nvPr>
        </p:nvSpPr>
        <p:spPr>
          <a:xfrm>
            <a:off x="838200" y="914400"/>
            <a:ext cx="7807452" cy="5753099"/>
          </a:xfrm>
        </p:spPr>
        <p:txBody>
          <a:bodyPr/>
          <a:lstStyle/>
          <a:p>
            <a:r>
              <a:rPr lang="en-US" sz="2200" dirty="0">
                <a:latin typeface="Roboto"/>
              </a:rPr>
              <a:t>Workday tracks budgets, actuals, obligations (purchase orders), commitments (requisitions), reserved journals, and the remaining budget. </a:t>
            </a:r>
          </a:p>
          <a:p>
            <a:r>
              <a:rPr lang="en-US" sz="2200" dirty="0">
                <a:latin typeface="Roboto"/>
              </a:rPr>
              <a:t>Budget-checking stops transactions that exceed the amount of remaining budget.  Transactions are budget-checked against the remaining budget in the </a:t>
            </a:r>
            <a:r>
              <a:rPr lang="en-US" sz="2200" b="1" dirty="0">
                <a:latin typeface="Roboto"/>
              </a:rPr>
              <a:t>ledger account summary</a:t>
            </a:r>
            <a:r>
              <a:rPr lang="en-US" sz="2200" dirty="0">
                <a:latin typeface="Roboto"/>
              </a:rPr>
              <a:t> (pool) such as General Operating, Travel, or Advertising and Marketing. This pool is the sum of the ledger accounts that roll up to it. </a:t>
            </a:r>
          </a:p>
          <a:p>
            <a:endParaRPr lang="en-US" dirty="0"/>
          </a:p>
        </p:txBody>
      </p:sp>
      <p:sp>
        <p:nvSpPr>
          <p:cNvPr id="3" name="Slide Number Placeholder 2"/>
          <p:cNvSpPr>
            <a:spLocks noGrp="1"/>
          </p:cNvSpPr>
          <p:nvPr>
            <p:ph type="sldNum" sz="quarter" idx="12"/>
          </p:nvPr>
        </p:nvSpPr>
        <p:spPr/>
        <p:txBody>
          <a:bodyPr/>
          <a:lstStyle/>
          <a:p>
            <a:fld id="{E7F3F0C7-661B-444E-A9F4-5FD53D47B2B1}" type="slidenum">
              <a:rPr lang="en-US" sz="1600" smtClean="0">
                <a:solidFill>
                  <a:schemeClr val="tx1"/>
                </a:solidFill>
              </a:rPr>
              <a:t>13</a:t>
            </a:fld>
            <a:endParaRPr lang="en-US" sz="1600" dirty="0">
              <a:solidFill>
                <a:schemeClr val="tx1"/>
              </a:solidFill>
            </a:endParaRPr>
          </a:p>
        </p:txBody>
      </p:sp>
      <p:pic>
        <p:nvPicPr>
          <p:cNvPr id="5" name="Picture 4"/>
          <p:cNvPicPr>
            <a:picLocks noChangeAspect="1"/>
          </p:cNvPicPr>
          <p:nvPr/>
        </p:nvPicPr>
        <p:blipFill>
          <a:blip r:embed="rId3"/>
          <a:stretch>
            <a:fillRect/>
          </a:stretch>
        </p:blipFill>
        <p:spPr>
          <a:xfrm>
            <a:off x="743510" y="3962400"/>
            <a:ext cx="7977499" cy="2302302"/>
          </a:xfrm>
          <a:prstGeom prst="rect">
            <a:avLst/>
          </a:prstGeom>
        </p:spPr>
      </p:pic>
    </p:spTree>
    <p:extLst>
      <p:ext uri="{BB962C8B-B14F-4D97-AF65-F5344CB8AC3E}">
        <p14:creationId xmlns:p14="http://schemas.microsoft.com/office/powerpoint/2010/main" val="1946819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685800"/>
            <a:ext cx="6629400" cy="533400"/>
          </a:xfrm>
        </p:spPr>
        <p:txBody>
          <a:bodyPr>
            <a:noAutofit/>
          </a:bodyPr>
          <a:lstStyle/>
          <a:p>
            <a:r>
              <a:rPr lang="en-US" sz="3200" dirty="0">
                <a:solidFill>
                  <a:srgbClr val="C00000"/>
                </a:solidFill>
                <a:latin typeface="Roboto"/>
              </a:rPr>
              <a:t>Adaptive Planning for Budgeting and Reporting</a:t>
            </a:r>
          </a:p>
        </p:txBody>
      </p:sp>
      <p:sp>
        <p:nvSpPr>
          <p:cNvPr id="3" name="Content Placeholder 2"/>
          <p:cNvSpPr>
            <a:spLocks noGrp="1"/>
          </p:cNvSpPr>
          <p:nvPr>
            <p:ph idx="1"/>
          </p:nvPr>
        </p:nvSpPr>
        <p:spPr>
          <a:xfrm>
            <a:off x="914400" y="1828800"/>
            <a:ext cx="7600950" cy="3048000"/>
          </a:xfrm>
        </p:spPr>
        <p:txBody>
          <a:bodyPr>
            <a:noAutofit/>
          </a:bodyPr>
          <a:lstStyle/>
          <a:p>
            <a:r>
              <a:rPr lang="en-US" sz="2200" dirty="0">
                <a:latin typeface="Roboto"/>
              </a:rPr>
              <a:t>Adaptive Planning is a system used during the annual “Budget Call” to collect and review the proposed operating budgets before they are loaded to Workday Financials.</a:t>
            </a:r>
          </a:p>
          <a:p>
            <a:r>
              <a:rPr lang="en-US" sz="2200" dirty="0">
                <a:latin typeface="Roboto"/>
              </a:rPr>
              <a:t>In addition to Workday reports, budget managers can also use Adaptive reports to monitor their budgets.  Data are imported weekly from Workday into Adaptive.</a:t>
            </a:r>
          </a:p>
          <a:p>
            <a:r>
              <a:rPr lang="en-US" sz="2200" dirty="0">
                <a:latin typeface="Roboto"/>
              </a:rPr>
              <a:t>Note: Use Workday (not Adaptive) to report </a:t>
            </a:r>
            <a:r>
              <a:rPr lang="en-US" sz="2200" i="1" dirty="0">
                <a:latin typeface="Roboto"/>
              </a:rPr>
              <a:t>real-time</a:t>
            </a:r>
            <a:r>
              <a:rPr lang="en-US" sz="2200" dirty="0">
                <a:latin typeface="Roboto"/>
              </a:rPr>
              <a:t> actuals and budget availability, procuring goods and services, or investigating invoices.</a:t>
            </a:r>
          </a:p>
          <a:p>
            <a:endParaRPr lang="en-US" sz="2200" dirty="0">
              <a:latin typeface="Roboto"/>
            </a:endParaRPr>
          </a:p>
          <a:p>
            <a:pPr marL="0" indent="0">
              <a:buNone/>
            </a:pPr>
            <a:endParaRPr lang="en-US" sz="2200" dirty="0">
              <a:latin typeface="Roboto"/>
            </a:endParaRPr>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14</a:t>
            </a:fld>
            <a:endParaRPr lang="en-US" sz="1600" dirty="0">
              <a:solidFill>
                <a:schemeClr val="tx1"/>
              </a:solidFill>
            </a:endParaRPr>
          </a:p>
        </p:txBody>
      </p:sp>
      <p:pic>
        <p:nvPicPr>
          <p:cNvPr id="5" name="Picture 4"/>
          <p:cNvPicPr>
            <a:picLocks noChangeAspect="1"/>
          </p:cNvPicPr>
          <p:nvPr/>
        </p:nvPicPr>
        <p:blipFill>
          <a:blip r:embed="rId3"/>
          <a:stretch>
            <a:fillRect/>
          </a:stretch>
        </p:blipFill>
        <p:spPr>
          <a:xfrm>
            <a:off x="3190022" y="4970674"/>
            <a:ext cx="2763956" cy="1767855"/>
          </a:xfrm>
          <a:prstGeom prst="rect">
            <a:avLst/>
          </a:prstGeom>
        </p:spPr>
      </p:pic>
      <p:pic>
        <p:nvPicPr>
          <p:cNvPr id="6" name="Picture 5">
            <a:extLst>
              <a:ext uri="{FF2B5EF4-FFF2-40B4-BE49-F238E27FC236}">
                <a16:creationId xmlns:a16="http://schemas.microsoft.com/office/drawing/2014/main" id="{B4622206-A9A3-4D22-A9D0-88E892173E2E}"/>
              </a:ext>
            </a:extLst>
          </p:cNvPr>
          <p:cNvPicPr>
            <a:picLocks noChangeAspect="1"/>
          </p:cNvPicPr>
          <p:nvPr/>
        </p:nvPicPr>
        <p:blipFill>
          <a:blip r:embed="rId4"/>
          <a:stretch>
            <a:fillRect/>
          </a:stretch>
        </p:blipFill>
        <p:spPr>
          <a:xfrm>
            <a:off x="4343400" y="925660"/>
            <a:ext cx="2499533" cy="688877"/>
          </a:xfrm>
          <a:prstGeom prst="rect">
            <a:avLst/>
          </a:prstGeom>
        </p:spPr>
      </p:pic>
    </p:spTree>
    <p:extLst>
      <p:ext uri="{BB962C8B-B14F-4D97-AF65-F5344CB8AC3E}">
        <p14:creationId xmlns:p14="http://schemas.microsoft.com/office/powerpoint/2010/main" val="208339573"/>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4652" y="188387"/>
            <a:ext cx="8042148" cy="878413"/>
          </a:xfrm>
        </p:spPr>
        <p:txBody>
          <a:bodyPr>
            <a:noAutofit/>
          </a:bodyPr>
          <a:lstStyle/>
          <a:p>
            <a:r>
              <a:rPr lang="en-US" sz="3200" dirty="0">
                <a:solidFill>
                  <a:srgbClr val="C00000"/>
                </a:solidFill>
                <a:latin typeface="Roboto"/>
              </a:rPr>
              <a:t>Budget Call – Annual Budget Development</a:t>
            </a:r>
          </a:p>
        </p:txBody>
      </p:sp>
      <p:sp>
        <p:nvSpPr>
          <p:cNvPr id="3" name="Content Placeholder 2"/>
          <p:cNvSpPr>
            <a:spLocks noGrp="1"/>
          </p:cNvSpPr>
          <p:nvPr>
            <p:ph idx="1"/>
          </p:nvPr>
        </p:nvSpPr>
        <p:spPr>
          <a:xfrm>
            <a:off x="644652" y="1066801"/>
            <a:ext cx="8270748" cy="5410200"/>
          </a:xfrm>
        </p:spPr>
        <p:txBody>
          <a:bodyPr>
            <a:normAutofit fontScale="25000" lnSpcReduction="20000"/>
          </a:bodyPr>
          <a:lstStyle/>
          <a:p>
            <a:pPr>
              <a:lnSpc>
                <a:spcPct val="120000"/>
              </a:lnSpc>
            </a:pPr>
            <a:r>
              <a:rPr lang="en-US" sz="8800" dirty="0">
                <a:latin typeface="Roboto"/>
              </a:rPr>
              <a:t>Montclair uses Adaptive Planning to develop the annual budget for the next fiscal year. Known as </a:t>
            </a:r>
            <a:r>
              <a:rPr lang="en-US" sz="8800" b="1" dirty="0">
                <a:latin typeface="Roboto"/>
              </a:rPr>
              <a:t>Budget Call</a:t>
            </a:r>
            <a:r>
              <a:rPr lang="en-US" sz="8800" dirty="0">
                <a:latin typeface="Roboto"/>
              </a:rPr>
              <a:t>, this process begins in early March and ends mid-June. </a:t>
            </a:r>
          </a:p>
          <a:p>
            <a:pPr>
              <a:lnSpc>
                <a:spcPct val="120000"/>
              </a:lnSpc>
            </a:pPr>
            <a:r>
              <a:rPr lang="en-US" sz="8800" dirty="0">
                <a:latin typeface="Roboto"/>
              </a:rPr>
              <a:t>Budget Office provides divisional </a:t>
            </a:r>
            <a:r>
              <a:rPr lang="en-US" sz="8800" b="1" dirty="0">
                <a:latin typeface="Roboto"/>
              </a:rPr>
              <a:t>base budget targets</a:t>
            </a:r>
            <a:r>
              <a:rPr lang="en-US" sz="8800" dirty="0">
                <a:latin typeface="Roboto"/>
              </a:rPr>
              <a:t> for Fund F10. Divisions make reallocations within their target.</a:t>
            </a:r>
          </a:p>
          <a:p>
            <a:pPr>
              <a:lnSpc>
                <a:spcPct val="120000"/>
              </a:lnSpc>
            </a:pPr>
            <a:r>
              <a:rPr lang="en-US" sz="8800" dirty="0">
                <a:latin typeface="Roboto"/>
              </a:rPr>
              <a:t>Funds F11-F14 are self-supporting. Managers forecast revenue and expense budgets that meet net income goals.</a:t>
            </a:r>
          </a:p>
          <a:p>
            <a:pPr>
              <a:lnSpc>
                <a:spcPct val="120000"/>
              </a:lnSpc>
            </a:pPr>
            <a:r>
              <a:rPr lang="en-US" sz="8800" dirty="0">
                <a:latin typeface="Roboto"/>
              </a:rPr>
              <a:t>VPs and Deans request “New Initiatives” funding for new costs.</a:t>
            </a:r>
          </a:p>
          <a:p>
            <a:pPr>
              <a:lnSpc>
                <a:spcPct val="120000"/>
              </a:lnSpc>
            </a:pPr>
            <a:r>
              <a:rPr lang="en-US" sz="8800" dirty="0">
                <a:latin typeface="Roboto"/>
              </a:rPr>
              <a:t>Budget Office reviews submissions, and budgets personnel and fringe. Divisions attend budget meetings with the Provost and/or President. Approved budgets for the coming year are loaded from Adaptive to Workday.</a:t>
            </a:r>
          </a:p>
          <a:p>
            <a:pPr>
              <a:lnSpc>
                <a:spcPct val="120000"/>
              </a:lnSpc>
            </a:pPr>
            <a:r>
              <a:rPr lang="en-US" sz="8800" dirty="0">
                <a:latin typeface="Roboto"/>
              </a:rPr>
              <a:t>In July, the Board of  Trustees approves the new budget.</a:t>
            </a:r>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15</a:t>
            </a:fld>
            <a:endParaRPr lang="en-US" sz="1600" dirty="0">
              <a:solidFill>
                <a:schemeClr val="tx1"/>
              </a:solidFill>
            </a:endParaRPr>
          </a:p>
        </p:txBody>
      </p:sp>
    </p:spTree>
    <p:extLst>
      <p:ext uri="{BB962C8B-B14F-4D97-AF65-F5344CB8AC3E}">
        <p14:creationId xmlns:p14="http://schemas.microsoft.com/office/powerpoint/2010/main" val="416155060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sz="3200" dirty="0">
                <a:solidFill>
                  <a:srgbClr val="C00000"/>
                </a:solidFill>
                <a:latin typeface="Roboto"/>
              </a:rPr>
              <a:t>Budget Call Planning Factors</a:t>
            </a:r>
          </a:p>
        </p:txBody>
      </p:sp>
      <p:sp>
        <p:nvSpPr>
          <p:cNvPr id="3" name="Content Placeholder 2"/>
          <p:cNvSpPr>
            <a:spLocks noGrp="1"/>
          </p:cNvSpPr>
          <p:nvPr>
            <p:ph idx="1"/>
          </p:nvPr>
        </p:nvSpPr>
        <p:spPr>
          <a:xfrm>
            <a:off x="928099" y="1256343"/>
            <a:ext cx="7453901" cy="3925258"/>
          </a:xfrm>
        </p:spPr>
        <p:txBody>
          <a:bodyPr>
            <a:normAutofit/>
          </a:bodyPr>
          <a:lstStyle/>
          <a:p>
            <a:r>
              <a:rPr lang="en-US" sz="2200" dirty="0">
                <a:latin typeface="Roboto"/>
              </a:rPr>
              <a:t>Projected future </a:t>
            </a:r>
            <a:r>
              <a:rPr lang="en-US" sz="2200" b="1" dirty="0">
                <a:latin typeface="Roboto"/>
              </a:rPr>
              <a:t>enrollment</a:t>
            </a:r>
            <a:r>
              <a:rPr lang="en-US" sz="2200" dirty="0">
                <a:latin typeface="Roboto"/>
              </a:rPr>
              <a:t> or </a:t>
            </a:r>
            <a:r>
              <a:rPr lang="en-US" sz="2200" b="1" dirty="0">
                <a:latin typeface="Roboto"/>
              </a:rPr>
              <a:t>clients </a:t>
            </a:r>
            <a:r>
              <a:rPr lang="en-US" sz="2200" dirty="0">
                <a:latin typeface="Roboto"/>
              </a:rPr>
              <a:t>are the key </a:t>
            </a:r>
            <a:r>
              <a:rPr lang="en-US" sz="2200" b="1" dirty="0">
                <a:latin typeface="Roboto"/>
              </a:rPr>
              <a:t>drivers</a:t>
            </a:r>
            <a:r>
              <a:rPr lang="en-US" sz="2200" dirty="0">
                <a:latin typeface="Roboto"/>
              </a:rPr>
              <a:t> of </a:t>
            </a:r>
            <a:r>
              <a:rPr lang="en-US" sz="2200" u="sng" dirty="0">
                <a:latin typeface="Roboto"/>
              </a:rPr>
              <a:t>revenues</a:t>
            </a:r>
            <a:r>
              <a:rPr lang="en-US" sz="2200" dirty="0">
                <a:latin typeface="Roboto"/>
              </a:rPr>
              <a:t> such as tuition, fees and sales.  Enrollment also drives instructional or program </a:t>
            </a:r>
            <a:r>
              <a:rPr lang="en-US" sz="2200" u="sng" dirty="0">
                <a:latin typeface="Roboto"/>
              </a:rPr>
              <a:t>expenses</a:t>
            </a:r>
            <a:r>
              <a:rPr lang="en-US" sz="2200" dirty="0">
                <a:latin typeface="Roboto"/>
              </a:rPr>
              <a:t> such as faculty and adjunct salaries.</a:t>
            </a:r>
          </a:p>
          <a:p>
            <a:r>
              <a:rPr lang="en-US" sz="2200" dirty="0">
                <a:latin typeface="Roboto"/>
              </a:rPr>
              <a:t>Prior and current </a:t>
            </a:r>
            <a:r>
              <a:rPr lang="en-US" sz="2200" b="1" dirty="0">
                <a:latin typeface="Roboto"/>
              </a:rPr>
              <a:t>spending patterns</a:t>
            </a:r>
            <a:r>
              <a:rPr lang="en-US" sz="2200" dirty="0">
                <a:latin typeface="Roboto"/>
              </a:rPr>
              <a:t> help managers predict future spending patterns.</a:t>
            </a:r>
          </a:p>
          <a:p>
            <a:r>
              <a:rPr lang="en-US" sz="2200" dirty="0">
                <a:latin typeface="Roboto"/>
              </a:rPr>
              <a:t>Reallocating resources to address shifting </a:t>
            </a:r>
            <a:r>
              <a:rPr lang="en-US" sz="2200" b="1" dirty="0">
                <a:latin typeface="Roboto"/>
              </a:rPr>
              <a:t>priorities</a:t>
            </a:r>
            <a:r>
              <a:rPr lang="en-US" sz="2200" dirty="0">
                <a:latin typeface="Roboto"/>
              </a:rPr>
              <a:t>.</a:t>
            </a:r>
          </a:p>
          <a:p>
            <a:r>
              <a:rPr lang="en-US" sz="2200" b="1" dirty="0">
                <a:latin typeface="Roboto"/>
              </a:rPr>
              <a:t>Program enhancements </a:t>
            </a:r>
            <a:r>
              <a:rPr lang="en-US" sz="2200" dirty="0">
                <a:latin typeface="Roboto"/>
              </a:rPr>
              <a:t>and </a:t>
            </a:r>
            <a:r>
              <a:rPr lang="en-US" sz="2200" b="1" dirty="0">
                <a:latin typeface="Roboto"/>
              </a:rPr>
              <a:t>new programs</a:t>
            </a:r>
            <a:r>
              <a:rPr lang="en-US" sz="2200" dirty="0">
                <a:latin typeface="Roboto"/>
              </a:rPr>
              <a:t> call for budget re-allocations or new funding.</a:t>
            </a:r>
          </a:p>
          <a:p>
            <a:r>
              <a:rPr lang="en-US" sz="2200" dirty="0">
                <a:latin typeface="Roboto"/>
              </a:rPr>
              <a:t>Budget Call </a:t>
            </a:r>
            <a:r>
              <a:rPr lang="en-US" sz="2200" b="1" dirty="0">
                <a:latin typeface="Roboto"/>
              </a:rPr>
              <a:t>policies and procedures</a:t>
            </a:r>
            <a:r>
              <a:rPr lang="en-US" sz="2200" dirty="0">
                <a:latin typeface="Roboto"/>
              </a:rPr>
              <a:t> are shared annually in a separate memo. </a:t>
            </a:r>
          </a:p>
          <a:p>
            <a:pPr marL="0" indent="0">
              <a:buNone/>
            </a:pPr>
            <a:endParaRPr lang="en-US" sz="2400" b="1" dirty="0"/>
          </a:p>
          <a:p>
            <a:pPr marL="0" indent="0">
              <a:buNone/>
            </a:pPr>
            <a:endParaRPr lang="en-US" sz="2400" dirty="0"/>
          </a:p>
          <a:p>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16</a:t>
            </a:fld>
            <a:endParaRPr lang="en-US" sz="1600" dirty="0">
              <a:solidFill>
                <a:schemeClr val="tx1"/>
              </a:solidFill>
            </a:endParaRPr>
          </a:p>
        </p:txBody>
      </p:sp>
    </p:spTree>
    <p:extLst>
      <p:ext uri="{BB962C8B-B14F-4D97-AF65-F5344CB8AC3E}">
        <p14:creationId xmlns:p14="http://schemas.microsoft.com/office/powerpoint/2010/main" val="2569986963"/>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sz="3200" dirty="0">
                <a:solidFill>
                  <a:srgbClr val="C00000"/>
                </a:solidFill>
                <a:latin typeface="Roboto"/>
              </a:rPr>
              <a:t>New Program Budget Planning</a:t>
            </a:r>
          </a:p>
        </p:txBody>
      </p:sp>
      <p:sp>
        <p:nvSpPr>
          <p:cNvPr id="3" name="Content Placeholder 2"/>
          <p:cNvSpPr>
            <a:spLocks noGrp="1"/>
          </p:cNvSpPr>
          <p:nvPr>
            <p:ph idx="1"/>
          </p:nvPr>
        </p:nvSpPr>
        <p:spPr>
          <a:xfrm>
            <a:off x="914400" y="1295400"/>
            <a:ext cx="6400800" cy="4267200"/>
          </a:xfrm>
        </p:spPr>
        <p:txBody>
          <a:bodyPr>
            <a:normAutofit/>
          </a:bodyPr>
          <a:lstStyle/>
          <a:p>
            <a:r>
              <a:rPr lang="en-US" sz="2200" dirty="0">
                <a:latin typeface="Roboto"/>
              </a:rPr>
              <a:t>Departments seeking approval of a new program submit a business plan and 3-year budget forecast to their VP or Provost. Use the </a:t>
            </a:r>
            <a:r>
              <a:rPr lang="en-US" sz="2200" i="1" dirty="0">
                <a:latin typeface="Roboto"/>
              </a:rPr>
              <a:t>Budget Worksheet for New Programs</a:t>
            </a:r>
            <a:r>
              <a:rPr lang="en-US" sz="2200" dirty="0">
                <a:latin typeface="Roboto"/>
              </a:rPr>
              <a:t> available on the Budget and Planning website.</a:t>
            </a:r>
          </a:p>
          <a:p>
            <a:r>
              <a:rPr lang="en-US" sz="2200" dirty="0">
                <a:latin typeface="Roboto"/>
              </a:rPr>
              <a:t>If the program is a revenue center, revenues and expenses should balance or show a surplus. </a:t>
            </a:r>
          </a:p>
          <a:p>
            <a:r>
              <a:rPr lang="en-US" sz="2200" dirty="0">
                <a:latin typeface="Roboto"/>
              </a:rPr>
              <a:t>If a program has been approved and requires separate accounting, the manager may request a new cost center worktag using the </a:t>
            </a:r>
            <a:r>
              <a:rPr lang="en-US" sz="2200" i="1" dirty="0">
                <a:latin typeface="Roboto"/>
              </a:rPr>
              <a:t>Create Request – Cost Center process in Workday</a:t>
            </a:r>
            <a:r>
              <a:rPr lang="en-US" sz="2200" dirty="0">
                <a:latin typeface="Roboto"/>
              </a:rPr>
              <a:t>.</a:t>
            </a:r>
          </a:p>
          <a:p>
            <a:pPr marL="0" indent="0">
              <a:buNone/>
            </a:pPr>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17</a:t>
            </a:fld>
            <a:endParaRPr lang="en-US" sz="1600" dirty="0">
              <a:solidFill>
                <a:schemeClr val="tx1"/>
              </a:solidFill>
            </a:endParaRPr>
          </a:p>
        </p:txBody>
      </p:sp>
    </p:spTree>
    <p:extLst>
      <p:ext uri="{BB962C8B-B14F-4D97-AF65-F5344CB8AC3E}">
        <p14:creationId xmlns:p14="http://schemas.microsoft.com/office/powerpoint/2010/main" val="4065697580"/>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sz="3200" dirty="0">
                <a:solidFill>
                  <a:srgbClr val="C00000"/>
                </a:solidFill>
                <a:latin typeface="Roboto"/>
              </a:rPr>
              <a:t>Budget Management</a:t>
            </a:r>
          </a:p>
        </p:txBody>
      </p:sp>
      <p:sp>
        <p:nvSpPr>
          <p:cNvPr id="3" name="Content Placeholder 2"/>
          <p:cNvSpPr>
            <a:spLocks noGrp="1"/>
          </p:cNvSpPr>
          <p:nvPr>
            <p:ph idx="1"/>
          </p:nvPr>
        </p:nvSpPr>
        <p:spPr>
          <a:xfrm>
            <a:off x="914400" y="1319142"/>
            <a:ext cx="7772400" cy="5157858"/>
          </a:xfrm>
        </p:spPr>
        <p:txBody>
          <a:bodyPr>
            <a:normAutofit fontScale="92500"/>
          </a:bodyPr>
          <a:lstStyle/>
          <a:p>
            <a:r>
              <a:rPr lang="en-US" sz="2400" dirty="0">
                <a:latin typeface="Roboto"/>
              </a:rPr>
              <a:t>Cost center managers are responsible for managing to the their approved budgets.</a:t>
            </a:r>
          </a:p>
          <a:p>
            <a:r>
              <a:rPr lang="en-US" sz="2400" dirty="0">
                <a:latin typeface="Roboto"/>
              </a:rPr>
              <a:t>Fund F10 spending may not exceed the approved expense budget, except for fringe benefits.</a:t>
            </a:r>
          </a:p>
          <a:p>
            <a:r>
              <a:rPr lang="en-US" sz="2400" dirty="0">
                <a:latin typeface="Roboto"/>
              </a:rPr>
              <a:t>Self-supporting programs use funds F11-F14. These budgets forecast both revenues and expenses.  Managers keep spending within </a:t>
            </a:r>
            <a:r>
              <a:rPr lang="en-US" sz="2400" i="1" u="sng" dirty="0">
                <a:latin typeface="Roboto"/>
              </a:rPr>
              <a:t>actual</a:t>
            </a:r>
            <a:r>
              <a:rPr lang="en-US" sz="2400" i="1" dirty="0">
                <a:latin typeface="Roboto"/>
              </a:rPr>
              <a:t> revenues,</a:t>
            </a:r>
            <a:r>
              <a:rPr lang="en-US" sz="2400" dirty="0">
                <a:latin typeface="Roboto"/>
              </a:rPr>
              <a:t> not the budgeted revenue which was an estimate.</a:t>
            </a:r>
          </a:p>
          <a:p>
            <a:r>
              <a:rPr lang="en-US" sz="2400" dirty="0">
                <a:latin typeface="Roboto"/>
              </a:rPr>
              <a:t>If expenses exceed revenues, the cost center has a </a:t>
            </a:r>
            <a:r>
              <a:rPr lang="en-US" sz="2400" b="1" dirty="0">
                <a:latin typeface="Roboto"/>
              </a:rPr>
              <a:t>deficit</a:t>
            </a:r>
            <a:r>
              <a:rPr lang="en-US" sz="2400" i="1" dirty="0">
                <a:latin typeface="Roboto"/>
              </a:rPr>
              <a:t> </a:t>
            </a:r>
            <a:r>
              <a:rPr lang="en-US" sz="2400" dirty="0">
                <a:latin typeface="Roboto"/>
              </a:rPr>
              <a:t>and must underspend future revenues to offset the deficit.</a:t>
            </a:r>
          </a:p>
          <a:p>
            <a:r>
              <a:rPr lang="en-US" sz="2400" dirty="0">
                <a:latin typeface="Roboto"/>
              </a:rPr>
              <a:t>If total actual revenues are greater than total actual expenses, the revenue center has a </a:t>
            </a:r>
            <a:r>
              <a:rPr lang="en-US" sz="2400" b="1" dirty="0">
                <a:latin typeface="Roboto"/>
              </a:rPr>
              <a:t>surplus</a:t>
            </a:r>
            <a:r>
              <a:rPr lang="en-US" sz="2400" dirty="0">
                <a:latin typeface="Roboto"/>
              </a:rPr>
              <a:t>.  </a:t>
            </a:r>
          </a:p>
          <a:p>
            <a:r>
              <a:rPr lang="en-US" sz="2400" dirty="0">
                <a:latin typeface="Roboto"/>
              </a:rPr>
              <a:t>In October, self-supporting departments may request </a:t>
            </a:r>
            <a:r>
              <a:rPr lang="en-US" sz="2400" b="1" dirty="0">
                <a:latin typeface="Roboto"/>
              </a:rPr>
              <a:t>carry-forward</a:t>
            </a:r>
            <a:r>
              <a:rPr lang="en-US" sz="2400" dirty="0">
                <a:latin typeface="Roboto"/>
              </a:rPr>
              <a:t> budget equivalent to </a:t>
            </a:r>
            <a:r>
              <a:rPr lang="en-US" sz="2400" i="1" dirty="0">
                <a:latin typeface="Roboto"/>
              </a:rPr>
              <a:t>prior</a:t>
            </a:r>
            <a:r>
              <a:rPr lang="en-US" sz="2400" dirty="0">
                <a:latin typeface="Roboto"/>
              </a:rPr>
              <a:t> year </a:t>
            </a:r>
            <a:r>
              <a:rPr lang="en-US" sz="2400" b="1" dirty="0">
                <a:latin typeface="Roboto"/>
              </a:rPr>
              <a:t>cumulative</a:t>
            </a:r>
            <a:r>
              <a:rPr lang="en-US" sz="2400" dirty="0">
                <a:latin typeface="Roboto"/>
              </a:rPr>
              <a:t> surplus (net assets).</a:t>
            </a:r>
          </a:p>
          <a:p>
            <a:pPr marL="0" indent="0">
              <a:buNone/>
            </a:pP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18</a:t>
            </a:fld>
            <a:endParaRPr lang="en-US" sz="1600" dirty="0">
              <a:solidFill>
                <a:schemeClr val="tx1"/>
              </a:solidFill>
            </a:endParaRPr>
          </a:p>
        </p:txBody>
      </p:sp>
    </p:spTree>
    <p:extLst>
      <p:ext uri="{BB962C8B-B14F-4D97-AF65-F5344CB8AC3E}">
        <p14:creationId xmlns:p14="http://schemas.microsoft.com/office/powerpoint/2010/main" val="3251688971"/>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6053"/>
            <a:ext cx="7772400" cy="715962"/>
          </a:xfrm>
        </p:spPr>
        <p:txBody>
          <a:bodyPr>
            <a:normAutofit/>
          </a:bodyPr>
          <a:lstStyle/>
          <a:p>
            <a:r>
              <a:rPr lang="en-US" sz="3200" dirty="0">
                <a:solidFill>
                  <a:srgbClr val="C00000"/>
                </a:solidFill>
                <a:latin typeface="Roboto"/>
              </a:rPr>
              <a:t>Budget Amendments in Workday</a:t>
            </a:r>
          </a:p>
        </p:txBody>
      </p:sp>
      <p:sp>
        <p:nvSpPr>
          <p:cNvPr id="3" name="Content Placeholder 2"/>
          <p:cNvSpPr>
            <a:spLocks noGrp="1"/>
          </p:cNvSpPr>
          <p:nvPr>
            <p:ph idx="1"/>
          </p:nvPr>
        </p:nvSpPr>
        <p:spPr>
          <a:xfrm>
            <a:off x="762001" y="1402852"/>
            <a:ext cx="7620000" cy="4778079"/>
          </a:xfrm>
        </p:spPr>
        <p:txBody>
          <a:bodyPr>
            <a:noAutofit/>
          </a:bodyPr>
          <a:lstStyle/>
          <a:p>
            <a:pPr>
              <a:lnSpc>
                <a:spcPct val="100000"/>
              </a:lnSpc>
            </a:pPr>
            <a:r>
              <a:rPr lang="en-US" sz="2200" dirty="0">
                <a:latin typeface="Roboto"/>
              </a:rPr>
              <a:t>A </a:t>
            </a:r>
            <a:r>
              <a:rPr lang="en-US" sz="2200" b="1" dirty="0">
                <a:latin typeface="Roboto"/>
              </a:rPr>
              <a:t>budget amendment </a:t>
            </a:r>
            <a:r>
              <a:rPr lang="en-US" sz="2200" dirty="0">
                <a:latin typeface="Roboto"/>
              </a:rPr>
              <a:t>is used to increase or decrease a budget in Workday. Since budget amendments must balance, they are essentially budget </a:t>
            </a:r>
            <a:r>
              <a:rPr lang="en-US" sz="2200" i="1" dirty="0">
                <a:latin typeface="Roboto"/>
              </a:rPr>
              <a:t>transfers</a:t>
            </a:r>
            <a:r>
              <a:rPr lang="en-US" sz="2200" dirty="0">
                <a:latin typeface="Roboto"/>
              </a:rPr>
              <a:t>.</a:t>
            </a:r>
          </a:p>
          <a:p>
            <a:pPr>
              <a:lnSpc>
                <a:spcPct val="100000"/>
              </a:lnSpc>
            </a:pPr>
            <a:r>
              <a:rPr lang="en-US" sz="2200" dirty="0">
                <a:latin typeface="Roboto"/>
              </a:rPr>
              <a:t>Budget re-allocations made during the annual Budget Call become the </a:t>
            </a:r>
            <a:r>
              <a:rPr lang="en-US" sz="2200" b="1" dirty="0">
                <a:latin typeface="Roboto"/>
              </a:rPr>
              <a:t>base</a:t>
            </a:r>
            <a:r>
              <a:rPr lang="en-US" sz="2200" dirty="0">
                <a:latin typeface="Roboto"/>
              </a:rPr>
              <a:t> budget, reducing the need for budget amendments later on.</a:t>
            </a:r>
          </a:p>
          <a:p>
            <a:pPr>
              <a:lnSpc>
                <a:spcPct val="100000"/>
              </a:lnSpc>
            </a:pPr>
            <a:r>
              <a:rPr lang="en-US" sz="2200" dirty="0">
                <a:latin typeface="Roboto"/>
              </a:rPr>
              <a:t>Once the new fiscal year begins, authorized staff enter budget amendments online in Workday and require approval by the cost center manager and the Budget Office. Most amendments are temporary for the current fiscal year only, and will not alter your base budget for the next fiscal year.  </a:t>
            </a:r>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19</a:t>
            </a:fld>
            <a:endParaRPr lang="en-US" sz="1600" dirty="0">
              <a:solidFill>
                <a:schemeClr val="tx1"/>
              </a:solidFill>
            </a:endParaRPr>
          </a:p>
        </p:txBody>
      </p:sp>
    </p:spTree>
    <p:extLst>
      <p:ext uri="{BB962C8B-B14F-4D97-AF65-F5344CB8AC3E}">
        <p14:creationId xmlns:p14="http://schemas.microsoft.com/office/powerpoint/2010/main" val="13488068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5770" y="274638"/>
            <a:ext cx="7721029" cy="792162"/>
          </a:xfrm>
        </p:spPr>
        <p:txBody>
          <a:bodyPr>
            <a:normAutofit/>
          </a:bodyPr>
          <a:lstStyle/>
          <a:p>
            <a:r>
              <a:rPr lang="en-US" sz="3200" dirty="0">
                <a:solidFill>
                  <a:srgbClr val="C00000"/>
                </a:solidFill>
                <a:latin typeface="Roboto"/>
              </a:rPr>
              <a:t>Introduction</a:t>
            </a:r>
          </a:p>
        </p:txBody>
      </p:sp>
      <p:sp>
        <p:nvSpPr>
          <p:cNvPr id="4" name="Content Placeholder 3"/>
          <p:cNvSpPr>
            <a:spLocks noGrp="1"/>
          </p:cNvSpPr>
          <p:nvPr>
            <p:ph idx="1"/>
          </p:nvPr>
        </p:nvSpPr>
        <p:spPr>
          <a:xfrm>
            <a:off x="932567" y="1219200"/>
            <a:ext cx="7449433" cy="5029200"/>
          </a:xfrm>
        </p:spPr>
        <p:txBody>
          <a:bodyPr>
            <a:noAutofit/>
          </a:bodyPr>
          <a:lstStyle/>
          <a:p>
            <a:r>
              <a:rPr lang="en-US" sz="2200" dirty="0">
                <a:latin typeface="Roboto"/>
              </a:rPr>
              <a:t>This presentation is for new budget managers and staff that will be involved in budgeting.</a:t>
            </a:r>
          </a:p>
          <a:p>
            <a:r>
              <a:rPr lang="en-US" sz="2200" dirty="0">
                <a:latin typeface="Roboto"/>
              </a:rPr>
              <a:t>It provides an overview of budget management concepts, departments, systems, and processes.</a:t>
            </a:r>
          </a:p>
          <a:p>
            <a:r>
              <a:rPr lang="en-US" sz="2200" dirty="0">
                <a:latin typeface="Roboto"/>
              </a:rPr>
              <a:t>See the </a:t>
            </a:r>
            <a:r>
              <a:rPr lang="en-US" sz="2200" b="1" dirty="0">
                <a:latin typeface="Roboto"/>
              </a:rPr>
              <a:t>Budget and Planning</a:t>
            </a:r>
            <a:r>
              <a:rPr lang="en-US" sz="2200" dirty="0">
                <a:latin typeface="Roboto"/>
              </a:rPr>
              <a:t> website for the complete </a:t>
            </a:r>
            <a:r>
              <a:rPr lang="en-US" sz="2200" i="1" dirty="0">
                <a:latin typeface="Roboto"/>
              </a:rPr>
              <a:t>Budget Policies and Procedures</a:t>
            </a:r>
            <a:r>
              <a:rPr lang="en-US" sz="2200" dirty="0">
                <a:latin typeface="Roboto"/>
              </a:rPr>
              <a:t>, and other resources such as forms and job aids.</a:t>
            </a:r>
          </a:p>
          <a:p>
            <a:r>
              <a:rPr lang="en-US" sz="2200" dirty="0">
                <a:latin typeface="Roboto"/>
              </a:rPr>
              <a:t>Staff responsible for budgeting and purchasing must attend training for Workday Financials. Division and college budget managers must attend training for the  Adaptive Planning system.</a:t>
            </a:r>
          </a:p>
          <a:p>
            <a:r>
              <a:rPr lang="en-US" sz="2200" dirty="0">
                <a:latin typeface="Roboto"/>
              </a:rPr>
              <a:t>For Workday budget training, see the Budget and Planning website announcement of the next </a:t>
            </a:r>
            <a:r>
              <a:rPr lang="en-US" sz="2200" i="1" dirty="0">
                <a:latin typeface="Roboto"/>
              </a:rPr>
              <a:t>Budget Functions Class, </a:t>
            </a:r>
            <a:r>
              <a:rPr lang="en-US" sz="2200" dirty="0">
                <a:latin typeface="Roboto"/>
              </a:rPr>
              <a:t>or call X7428</a:t>
            </a:r>
          </a:p>
        </p:txBody>
      </p:sp>
      <p:sp>
        <p:nvSpPr>
          <p:cNvPr id="7" name="Slide Number Placeholder 6"/>
          <p:cNvSpPr>
            <a:spLocks noGrp="1"/>
          </p:cNvSpPr>
          <p:nvPr>
            <p:ph type="sldNum" sz="quarter" idx="12"/>
          </p:nvPr>
        </p:nvSpPr>
        <p:spPr/>
        <p:txBody>
          <a:bodyPr/>
          <a:lstStyle/>
          <a:p>
            <a:fld id="{E7F3F0C7-661B-444E-A9F4-5FD53D47B2B1}" type="slidenum">
              <a:rPr lang="en-US" sz="1600" smtClean="0">
                <a:solidFill>
                  <a:schemeClr val="tx1"/>
                </a:solidFill>
              </a:rPr>
              <a:t>2</a:t>
            </a:fld>
            <a:endParaRPr lang="en-US" sz="1600" dirty="0">
              <a:solidFill>
                <a:schemeClr val="tx1"/>
              </a:solidFill>
            </a:endParaRPr>
          </a:p>
        </p:txBody>
      </p:sp>
    </p:spTree>
    <p:extLst>
      <p:ext uri="{BB962C8B-B14F-4D97-AF65-F5344CB8AC3E}">
        <p14:creationId xmlns:p14="http://schemas.microsoft.com/office/powerpoint/2010/main" val="591100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400"/>
            <a:ext cx="7772400" cy="1143000"/>
          </a:xfrm>
        </p:spPr>
        <p:txBody>
          <a:bodyPr>
            <a:noAutofit/>
          </a:bodyPr>
          <a:lstStyle/>
          <a:p>
            <a:r>
              <a:rPr lang="en-US" sz="3200" dirty="0">
                <a:solidFill>
                  <a:srgbClr val="C00000"/>
                </a:solidFill>
                <a:latin typeface="Roboto"/>
              </a:rPr>
              <a:t>Budget Amendment Types</a:t>
            </a:r>
          </a:p>
        </p:txBody>
      </p:sp>
      <p:sp>
        <p:nvSpPr>
          <p:cNvPr id="3" name="Content Placeholder 2"/>
          <p:cNvSpPr>
            <a:spLocks noGrp="1"/>
          </p:cNvSpPr>
          <p:nvPr>
            <p:ph idx="1"/>
          </p:nvPr>
        </p:nvSpPr>
        <p:spPr>
          <a:xfrm>
            <a:off x="990600" y="1752600"/>
            <a:ext cx="7162800" cy="3581400"/>
          </a:xfrm>
        </p:spPr>
        <p:txBody>
          <a:bodyPr>
            <a:normAutofit fontScale="92500"/>
          </a:bodyPr>
          <a:lstStyle/>
          <a:p>
            <a:r>
              <a:rPr lang="en-US" sz="2400" b="1" dirty="0">
                <a:latin typeface="Roboto"/>
              </a:rPr>
              <a:t>Original </a:t>
            </a:r>
            <a:r>
              <a:rPr lang="en-US" sz="2400" dirty="0">
                <a:latin typeface="Roboto"/>
              </a:rPr>
              <a:t>budget reflects the original Board approved budgets imported from Adaptive Insights. </a:t>
            </a:r>
          </a:p>
          <a:p>
            <a:r>
              <a:rPr lang="en-US" sz="2400" b="1" dirty="0">
                <a:latin typeface="Roboto"/>
              </a:rPr>
              <a:t>Permanent</a:t>
            </a:r>
            <a:r>
              <a:rPr lang="en-US" sz="2400" dirty="0">
                <a:latin typeface="Roboto"/>
              </a:rPr>
              <a:t> budget amendments are changes to the original budget that will be included in next year’s </a:t>
            </a:r>
            <a:r>
              <a:rPr lang="en-US" sz="2400" b="1" dirty="0">
                <a:latin typeface="Roboto"/>
              </a:rPr>
              <a:t>base budget</a:t>
            </a:r>
            <a:r>
              <a:rPr lang="en-US" sz="2400" dirty="0">
                <a:latin typeface="Roboto"/>
              </a:rPr>
              <a:t>.</a:t>
            </a:r>
          </a:p>
          <a:p>
            <a:r>
              <a:rPr lang="en-US" sz="2400" b="1" dirty="0">
                <a:latin typeface="Roboto"/>
              </a:rPr>
              <a:t>Temporary</a:t>
            </a:r>
            <a:r>
              <a:rPr lang="en-US" sz="2400" dirty="0">
                <a:latin typeface="Roboto"/>
              </a:rPr>
              <a:t> budget amendments are changes to the original budget during the current fiscal year, and not part of next year’s base budget.</a:t>
            </a:r>
          </a:p>
          <a:p>
            <a:r>
              <a:rPr lang="en-US" sz="2400" b="1" dirty="0">
                <a:latin typeface="Roboto"/>
              </a:rPr>
              <a:t>Revised Budget</a:t>
            </a:r>
            <a:r>
              <a:rPr lang="en-US" sz="2400" dirty="0">
                <a:latin typeface="Roboto"/>
              </a:rPr>
              <a:t> reflects the current budget, after any budget amendments to-date.</a:t>
            </a:r>
          </a:p>
          <a:p>
            <a:endParaRPr lang="en-US" sz="2400" dirty="0"/>
          </a:p>
          <a:p>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20</a:t>
            </a:fld>
            <a:endParaRPr lang="en-US" sz="1600" dirty="0">
              <a:solidFill>
                <a:schemeClr val="tx1"/>
              </a:solidFill>
            </a:endParaRPr>
          </a:p>
        </p:txBody>
      </p:sp>
    </p:spTree>
    <p:extLst>
      <p:ext uri="{BB962C8B-B14F-4D97-AF65-F5344CB8AC3E}">
        <p14:creationId xmlns:p14="http://schemas.microsoft.com/office/powerpoint/2010/main" val="457273612"/>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944562"/>
          </a:xfrm>
        </p:spPr>
        <p:txBody>
          <a:bodyPr>
            <a:normAutofit/>
          </a:bodyPr>
          <a:lstStyle/>
          <a:p>
            <a:r>
              <a:rPr lang="en-US" sz="3200" dirty="0">
                <a:solidFill>
                  <a:srgbClr val="C00000"/>
                </a:solidFill>
                <a:latin typeface="Roboto"/>
              </a:rPr>
              <a:t>Budget Office Contacts</a:t>
            </a:r>
          </a:p>
        </p:txBody>
      </p:sp>
      <p:sp>
        <p:nvSpPr>
          <p:cNvPr id="3" name="Content Placeholder 2"/>
          <p:cNvSpPr>
            <a:spLocks noGrp="1"/>
          </p:cNvSpPr>
          <p:nvPr>
            <p:ph idx="1"/>
          </p:nvPr>
        </p:nvSpPr>
        <p:spPr>
          <a:xfrm>
            <a:off x="902677" y="1066800"/>
            <a:ext cx="7772399" cy="5467407"/>
          </a:xfrm>
        </p:spPr>
        <p:txBody>
          <a:bodyPr>
            <a:noAutofit/>
          </a:bodyPr>
          <a:lstStyle/>
          <a:p>
            <a:r>
              <a:rPr lang="en-US" sz="1400" dirty="0">
                <a:latin typeface="Roboto"/>
              </a:rPr>
              <a:t>James Solodar, </a:t>
            </a:r>
            <a:r>
              <a:rPr lang="en-US" sz="1400" i="1" dirty="0">
                <a:latin typeface="Roboto"/>
              </a:rPr>
              <a:t>Assistant Vice President of Budget and Planning X6956</a:t>
            </a:r>
          </a:p>
          <a:p>
            <a:pPr marL="0" indent="0">
              <a:buNone/>
            </a:pPr>
            <a:endParaRPr lang="en-US" sz="1400" dirty="0">
              <a:latin typeface="Roboto"/>
            </a:endParaRPr>
          </a:p>
          <a:p>
            <a:r>
              <a:rPr lang="en-US" sz="1400" dirty="0">
                <a:latin typeface="Roboto"/>
              </a:rPr>
              <a:t>Kevin Andreano, </a:t>
            </a:r>
            <a:r>
              <a:rPr lang="en-US" sz="1400" i="1" dirty="0">
                <a:latin typeface="Roboto"/>
              </a:rPr>
              <a:t>Associate Director for Budget Planning and Analysis x7053	</a:t>
            </a:r>
          </a:p>
          <a:p>
            <a:pPr marL="342900" lvl="1" indent="0">
              <a:buNone/>
            </a:pPr>
            <a:r>
              <a:rPr lang="en-US" sz="1400" i="1" dirty="0">
                <a:latin typeface="Roboto"/>
              </a:rPr>
              <a:t>	Liaison to Student Development &amp; Campus Life, Bloomfield College</a:t>
            </a:r>
          </a:p>
          <a:p>
            <a:pPr marL="342900" lvl="1" indent="0">
              <a:buNone/>
            </a:pPr>
            <a:endParaRPr lang="en-US" sz="1400" i="1" dirty="0">
              <a:latin typeface="Roboto"/>
            </a:endParaRPr>
          </a:p>
          <a:p>
            <a:r>
              <a:rPr lang="en-US" sz="1400" dirty="0">
                <a:latin typeface="Roboto"/>
              </a:rPr>
              <a:t>Carole A. Schaffer, </a:t>
            </a:r>
            <a:r>
              <a:rPr lang="en-US" sz="1400" i="1" dirty="0">
                <a:latin typeface="Roboto"/>
              </a:rPr>
              <a:t>Associate Director of Budget and Planning Operations x6946</a:t>
            </a:r>
          </a:p>
          <a:p>
            <a:pPr marL="320040" lvl="1" indent="0">
              <a:buNone/>
            </a:pPr>
            <a:r>
              <a:rPr lang="en-US" sz="1400" i="1" dirty="0">
                <a:latin typeface="Roboto"/>
              </a:rPr>
              <a:t>	Liaison to CART, CSAM, Finance and Treasury, University</a:t>
            </a:r>
          </a:p>
          <a:p>
            <a:pPr marL="320040" lvl="1" indent="0">
              <a:buNone/>
            </a:pPr>
            <a:r>
              <a:rPr lang="en-US" sz="1400" i="1" dirty="0">
                <a:latin typeface="Roboto"/>
              </a:rPr>
              <a:t>	Communications and Marketing, and University Development</a:t>
            </a:r>
          </a:p>
          <a:p>
            <a:pPr marL="320040" lvl="1" indent="0">
              <a:buNone/>
            </a:pPr>
            <a:endParaRPr lang="en-US" sz="1400" i="1" dirty="0">
              <a:latin typeface="Roboto"/>
            </a:endParaRPr>
          </a:p>
          <a:p>
            <a:r>
              <a:rPr lang="en-US" sz="1400" dirty="0">
                <a:latin typeface="Roboto"/>
              </a:rPr>
              <a:t>Deborah </a:t>
            </a:r>
            <a:r>
              <a:rPr lang="en-US" sz="1400" dirty="0" err="1">
                <a:latin typeface="Roboto"/>
              </a:rPr>
              <a:t>Fernbacher</a:t>
            </a:r>
            <a:r>
              <a:rPr lang="en-US" sz="1400" dirty="0">
                <a:latin typeface="Roboto"/>
              </a:rPr>
              <a:t>, </a:t>
            </a:r>
            <a:r>
              <a:rPr lang="en-US" sz="1400" i="1" dirty="0">
                <a:latin typeface="Roboto"/>
              </a:rPr>
              <a:t>Senior Budget Analyst</a:t>
            </a:r>
            <a:r>
              <a:rPr lang="en-US" sz="1400" dirty="0">
                <a:latin typeface="Roboto"/>
              </a:rPr>
              <a:t> </a:t>
            </a:r>
            <a:r>
              <a:rPr lang="en-US" sz="1400" i="1" dirty="0">
                <a:latin typeface="Roboto"/>
              </a:rPr>
              <a:t>x4056</a:t>
            </a:r>
          </a:p>
          <a:p>
            <a:pPr marL="320040" lvl="1" indent="0">
              <a:buNone/>
            </a:pPr>
            <a:r>
              <a:rPr lang="en-US" sz="1400" i="1" dirty="0">
                <a:latin typeface="Roboto"/>
              </a:rPr>
              <a:t>	Liaison to President’s Office, Provost, Graduate School, Library, Office of       	Information Technology, and University College</a:t>
            </a:r>
          </a:p>
          <a:p>
            <a:pPr marL="320040" lvl="1" indent="0">
              <a:buNone/>
            </a:pPr>
            <a:r>
              <a:rPr lang="en-US" sz="1400" i="1" dirty="0">
                <a:latin typeface="Roboto"/>
              </a:rPr>
              <a:t>	</a:t>
            </a:r>
          </a:p>
          <a:p>
            <a:r>
              <a:rPr lang="en-US" sz="1400" dirty="0">
                <a:latin typeface="Roboto"/>
              </a:rPr>
              <a:t>Nikyia Rogers, </a:t>
            </a:r>
            <a:r>
              <a:rPr lang="en-US" sz="1400" i="1" dirty="0">
                <a:latin typeface="Roboto"/>
              </a:rPr>
              <a:t>Data Analyst x6808</a:t>
            </a:r>
          </a:p>
          <a:p>
            <a:pPr marL="685800" lvl="2" indent="0">
              <a:buNone/>
            </a:pPr>
            <a:r>
              <a:rPr lang="en-US" sz="1400" i="1" dirty="0">
                <a:latin typeface="Roboto"/>
              </a:rPr>
              <a:t>Liaison to Enrollment Management</a:t>
            </a:r>
          </a:p>
          <a:p>
            <a:pPr marL="320040" lvl="1" indent="0">
              <a:buNone/>
            </a:pPr>
            <a:endParaRPr lang="en-US" sz="1400" i="1" dirty="0">
              <a:latin typeface="Roboto"/>
            </a:endParaRPr>
          </a:p>
          <a:p>
            <a:r>
              <a:rPr lang="en-US" sz="1400" dirty="0">
                <a:latin typeface="Roboto"/>
              </a:rPr>
              <a:t>Stephanie Mayer, </a:t>
            </a:r>
            <a:r>
              <a:rPr lang="en-US" sz="1400" i="1" dirty="0">
                <a:latin typeface="Roboto"/>
              </a:rPr>
              <a:t>Budget Analyst x7496</a:t>
            </a:r>
          </a:p>
          <a:p>
            <a:pPr marL="320040" lvl="1" indent="0">
              <a:buNone/>
            </a:pPr>
            <a:r>
              <a:rPr lang="en-US" sz="1400" i="1" dirty="0">
                <a:latin typeface="Roboto"/>
              </a:rPr>
              <a:t>	Liaison to CEHS, CHSS, SBUS, School of Nursing, Human Resources,</a:t>
            </a:r>
          </a:p>
          <a:p>
            <a:pPr marL="320040" lvl="1" indent="0">
              <a:buNone/>
            </a:pPr>
            <a:r>
              <a:rPr lang="en-US" sz="1400" i="1" dirty="0">
                <a:latin typeface="Roboto"/>
              </a:rPr>
              <a:t>	and University Facilities</a:t>
            </a:r>
            <a:br>
              <a:rPr lang="en-US" sz="1400" i="1" dirty="0">
                <a:latin typeface="Roboto"/>
              </a:rPr>
            </a:br>
            <a:endParaRPr lang="en-US" sz="1400" i="1" dirty="0">
              <a:latin typeface="Roboto"/>
            </a:endParaRPr>
          </a:p>
          <a:p>
            <a:r>
              <a:rPr lang="en-US" sz="1400" dirty="0">
                <a:latin typeface="Roboto"/>
              </a:rPr>
              <a:t>Maria Wellins, </a:t>
            </a:r>
            <a:r>
              <a:rPr lang="en-US" sz="1400" i="1" dirty="0">
                <a:latin typeface="Roboto"/>
              </a:rPr>
              <a:t>Professional Services Specialist x7428</a:t>
            </a:r>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21</a:t>
            </a:fld>
            <a:endParaRPr lang="en-US" sz="1600" dirty="0">
              <a:solidFill>
                <a:schemeClr val="tx1"/>
              </a:solidFill>
            </a:endParaRPr>
          </a:p>
        </p:txBody>
      </p:sp>
    </p:spTree>
    <p:extLst>
      <p:ext uri="{BB962C8B-B14F-4D97-AF65-F5344CB8AC3E}">
        <p14:creationId xmlns:p14="http://schemas.microsoft.com/office/powerpoint/2010/main" val="3017006229"/>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r>
              <a:rPr lang="en-US" sz="3200" dirty="0">
                <a:solidFill>
                  <a:srgbClr val="C00000"/>
                </a:solidFill>
                <a:latin typeface="Roboto"/>
              </a:rPr>
              <a:t>What is a budget?</a:t>
            </a:r>
          </a:p>
        </p:txBody>
      </p:sp>
      <p:sp>
        <p:nvSpPr>
          <p:cNvPr id="3" name="Content Placeholder 2"/>
          <p:cNvSpPr>
            <a:spLocks noGrp="1"/>
          </p:cNvSpPr>
          <p:nvPr>
            <p:ph sz="half" idx="1"/>
          </p:nvPr>
        </p:nvSpPr>
        <p:spPr>
          <a:xfrm>
            <a:off x="914401" y="1181100"/>
            <a:ext cx="3200399" cy="5295900"/>
          </a:xfrm>
        </p:spPr>
        <p:txBody>
          <a:bodyPr>
            <a:normAutofit fontScale="77500" lnSpcReduction="20000"/>
          </a:bodyPr>
          <a:lstStyle/>
          <a:p>
            <a:r>
              <a:rPr lang="en-US" sz="2400" dirty="0">
                <a:latin typeface="Roboto"/>
              </a:rPr>
              <a:t>A </a:t>
            </a:r>
            <a:r>
              <a:rPr lang="en-US" sz="2400" b="1" dirty="0">
                <a:latin typeface="Roboto"/>
              </a:rPr>
              <a:t>budget</a:t>
            </a:r>
            <a:r>
              <a:rPr lang="en-US" sz="2400" dirty="0">
                <a:latin typeface="Roboto"/>
              </a:rPr>
              <a:t> is the approved plan or forecast of revenues to be earned, and expenses to be incurred, for a future specified time frame such as a fiscal year.  </a:t>
            </a:r>
          </a:p>
          <a:p>
            <a:r>
              <a:rPr lang="en-US" sz="2400" dirty="0">
                <a:latin typeface="Roboto"/>
              </a:rPr>
              <a:t>An approved budget is also a spending allowance.</a:t>
            </a:r>
          </a:p>
          <a:p>
            <a:r>
              <a:rPr lang="en-US" sz="2400" dirty="0">
                <a:latin typeface="Roboto"/>
              </a:rPr>
              <a:t>Whereas the budget is a </a:t>
            </a:r>
            <a:r>
              <a:rPr lang="en-US" sz="2400" i="1" dirty="0">
                <a:latin typeface="Roboto"/>
              </a:rPr>
              <a:t>plan</a:t>
            </a:r>
            <a:r>
              <a:rPr lang="en-US" sz="2400" dirty="0">
                <a:latin typeface="Roboto"/>
              </a:rPr>
              <a:t>, </a:t>
            </a:r>
            <a:r>
              <a:rPr lang="en-US" sz="2400" b="1" dirty="0">
                <a:latin typeface="Roboto"/>
              </a:rPr>
              <a:t>actuals</a:t>
            </a:r>
            <a:r>
              <a:rPr lang="en-US" sz="2400" dirty="0">
                <a:latin typeface="Roboto"/>
              </a:rPr>
              <a:t> reflect the </a:t>
            </a:r>
            <a:r>
              <a:rPr lang="en-US" sz="2400" i="1" dirty="0">
                <a:latin typeface="Roboto"/>
              </a:rPr>
              <a:t>real</a:t>
            </a:r>
            <a:r>
              <a:rPr lang="en-US" sz="2400" dirty="0">
                <a:latin typeface="Roboto"/>
              </a:rPr>
              <a:t> revenues and expenses. The calculated difference between a budget and an actuals is called a </a:t>
            </a:r>
            <a:r>
              <a:rPr lang="en-US" sz="2400" b="1" dirty="0">
                <a:latin typeface="Roboto"/>
              </a:rPr>
              <a:t>variance </a:t>
            </a:r>
            <a:r>
              <a:rPr lang="en-US" sz="2400" dirty="0">
                <a:latin typeface="Roboto"/>
              </a:rPr>
              <a:t>from budget or </a:t>
            </a:r>
            <a:r>
              <a:rPr lang="en-US" sz="2400" b="1" dirty="0">
                <a:latin typeface="Roboto"/>
              </a:rPr>
              <a:t>remaining budget.</a:t>
            </a:r>
          </a:p>
          <a:p>
            <a:r>
              <a:rPr lang="en-US" sz="2400" dirty="0">
                <a:latin typeface="Roboto"/>
              </a:rPr>
              <a:t>Revenue minus expense equals the </a:t>
            </a:r>
            <a:r>
              <a:rPr lang="en-US" sz="2400" b="1" dirty="0">
                <a:latin typeface="Roboto"/>
              </a:rPr>
              <a:t>net income</a:t>
            </a:r>
            <a:r>
              <a:rPr lang="en-US" sz="2400" dirty="0">
                <a:latin typeface="Roboto"/>
              </a:rPr>
              <a:t> (i.e. profit or loss). Also known as surplus or deficit.</a:t>
            </a:r>
          </a:p>
          <a:p>
            <a:endParaRPr lang="en-US" sz="2400" dirty="0"/>
          </a:p>
          <a:p>
            <a:endParaRPr lang="en-US" sz="2400" dirty="0"/>
          </a:p>
          <a:p>
            <a:endParaRPr lang="en-US" dirty="0"/>
          </a:p>
          <a:p>
            <a:endParaRPr lang="en-US" dirty="0"/>
          </a:p>
        </p:txBody>
      </p:sp>
      <p:sp>
        <p:nvSpPr>
          <p:cNvPr id="7" name="Slide Number Placeholder 6"/>
          <p:cNvSpPr>
            <a:spLocks noGrp="1"/>
          </p:cNvSpPr>
          <p:nvPr>
            <p:ph type="sldNum" sz="quarter" idx="12"/>
          </p:nvPr>
        </p:nvSpPr>
        <p:spPr/>
        <p:txBody>
          <a:bodyPr/>
          <a:lstStyle/>
          <a:p>
            <a:fld id="{E7F3F0C7-661B-444E-A9F4-5FD53D47B2B1}" type="slidenum">
              <a:rPr lang="en-US" sz="1600" smtClean="0">
                <a:solidFill>
                  <a:schemeClr val="tx1"/>
                </a:solidFill>
              </a:rPr>
              <a:t>3</a:t>
            </a:fld>
            <a:endParaRPr lang="en-US" sz="1600" dirty="0">
              <a:solidFill>
                <a:schemeClr val="tx1"/>
              </a:solidFill>
            </a:endParaRPr>
          </a:p>
        </p:txBody>
      </p:sp>
      <p:pic>
        <p:nvPicPr>
          <p:cNvPr id="4" name="Picture 3">
            <a:extLst>
              <a:ext uri="{FF2B5EF4-FFF2-40B4-BE49-F238E27FC236}">
                <a16:creationId xmlns:a16="http://schemas.microsoft.com/office/drawing/2014/main" id="{B910C61B-578A-487B-BEDD-29FD15AB55CE}"/>
              </a:ext>
            </a:extLst>
          </p:cNvPr>
          <p:cNvPicPr>
            <a:picLocks noChangeAspect="1"/>
          </p:cNvPicPr>
          <p:nvPr/>
        </p:nvPicPr>
        <p:blipFill>
          <a:blip r:embed="rId3"/>
          <a:stretch>
            <a:fillRect/>
          </a:stretch>
        </p:blipFill>
        <p:spPr>
          <a:xfrm>
            <a:off x="4044826" y="1676400"/>
            <a:ext cx="4826248" cy="3295819"/>
          </a:xfrm>
          <a:prstGeom prst="rect">
            <a:avLst/>
          </a:prstGeom>
        </p:spPr>
      </p:pic>
    </p:spTree>
    <p:extLst>
      <p:ext uri="{BB962C8B-B14F-4D97-AF65-F5344CB8AC3E}">
        <p14:creationId xmlns:p14="http://schemas.microsoft.com/office/powerpoint/2010/main" val="1927672790"/>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5638800" cy="868362"/>
          </a:xfrm>
        </p:spPr>
        <p:txBody>
          <a:bodyPr>
            <a:normAutofit/>
          </a:bodyPr>
          <a:lstStyle/>
          <a:p>
            <a:r>
              <a:rPr lang="en-US" sz="3200" dirty="0">
                <a:solidFill>
                  <a:srgbClr val="C00000"/>
                </a:solidFill>
                <a:latin typeface="Roboto"/>
              </a:rPr>
              <a:t>Office of Budget and Planning</a:t>
            </a:r>
          </a:p>
        </p:txBody>
      </p:sp>
      <p:sp>
        <p:nvSpPr>
          <p:cNvPr id="3" name="Content Placeholder 2"/>
          <p:cNvSpPr>
            <a:spLocks noGrp="1"/>
          </p:cNvSpPr>
          <p:nvPr>
            <p:ph idx="1"/>
          </p:nvPr>
        </p:nvSpPr>
        <p:spPr>
          <a:xfrm>
            <a:off x="762000" y="1152418"/>
            <a:ext cx="7848600" cy="5273675"/>
          </a:xfrm>
        </p:spPr>
        <p:txBody>
          <a:bodyPr>
            <a:normAutofit fontScale="92500" lnSpcReduction="10000"/>
          </a:bodyPr>
          <a:lstStyle/>
          <a:p>
            <a:pPr marL="0" lvl="0" indent="0">
              <a:buNone/>
            </a:pPr>
            <a:r>
              <a:rPr lang="en-US" sz="2200" dirty="0">
                <a:latin typeface="Roboto"/>
              </a:rPr>
              <a:t>The Office of Budget and Planning (aka Budget Office) reports to the Office of the President and works closely with Finance and Treasury.  Duties include: </a:t>
            </a:r>
          </a:p>
          <a:p>
            <a:pPr lvl="0"/>
            <a:endParaRPr lang="en-US" sz="2200" dirty="0">
              <a:latin typeface="Roboto"/>
            </a:endParaRPr>
          </a:p>
          <a:p>
            <a:pPr lvl="1"/>
            <a:r>
              <a:rPr lang="en-US" sz="2200" dirty="0">
                <a:latin typeface="Roboto"/>
              </a:rPr>
              <a:t>Management of the University’s operating budgets, gifts, and capital appropriations</a:t>
            </a:r>
          </a:p>
          <a:p>
            <a:pPr lvl="1"/>
            <a:r>
              <a:rPr lang="en-US" sz="2200" dirty="0">
                <a:latin typeface="Roboto"/>
              </a:rPr>
              <a:t>Oversee the annual budget planning process (Budget Call)</a:t>
            </a:r>
          </a:p>
          <a:p>
            <a:pPr lvl="1"/>
            <a:r>
              <a:rPr lang="en-US" sz="2200" dirty="0">
                <a:latin typeface="Roboto"/>
              </a:rPr>
              <a:t>Provide reporting and analysis to the President, Board of Trustees and others</a:t>
            </a:r>
          </a:p>
          <a:p>
            <a:pPr lvl="1"/>
            <a:r>
              <a:rPr lang="en-US" sz="2200" dirty="0">
                <a:latin typeface="Roboto"/>
              </a:rPr>
              <a:t>Review budgets for proposed new programs</a:t>
            </a:r>
          </a:p>
          <a:p>
            <a:pPr lvl="1"/>
            <a:r>
              <a:rPr lang="en-US" sz="2200" dirty="0">
                <a:latin typeface="Roboto"/>
              </a:rPr>
              <a:t>Approve budget amendments and re-allocations</a:t>
            </a:r>
          </a:p>
          <a:p>
            <a:pPr lvl="1"/>
            <a:r>
              <a:rPr lang="en-US" sz="2200" dirty="0">
                <a:latin typeface="Roboto"/>
              </a:rPr>
              <a:t>Position budget management (personnel budgets) </a:t>
            </a:r>
          </a:p>
          <a:p>
            <a:pPr lvl="1"/>
            <a:r>
              <a:rPr lang="en-US" sz="2200" dirty="0">
                <a:latin typeface="Roboto"/>
              </a:rPr>
              <a:t>Manage and recommend budgeting policies</a:t>
            </a:r>
          </a:p>
          <a:p>
            <a:pPr lvl="1"/>
            <a:r>
              <a:rPr lang="en-US" sz="2200" dirty="0">
                <a:latin typeface="Roboto"/>
              </a:rPr>
              <a:t>Prepare the annual State appropriation request</a:t>
            </a:r>
          </a:p>
          <a:p>
            <a:pPr lvl="1"/>
            <a:r>
              <a:rPr lang="en-US" sz="2200" dirty="0">
                <a:latin typeface="Roboto"/>
              </a:rPr>
              <a:t>Manage the </a:t>
            </a:r>
            <a:r>
              <a:rPr lang="en-US" sz="2200" i="1" dirty="0">
                <a:latin typeface="Roboto"/>
              </a:rPr>
              <a:t>Adaptive Planning</a:t>
            </a:r>
            <a:r>
              <a:rPr lang="en-US" sz="2200" dirty="0">
                <a:latin typeface="Roboto"/>
              </a:rPr>
              <a:t> system</a:t>
            </a:r>
          </a:p>
          <a:p>
            <a:pPr marL="0" indent="0">
              <a:buNone/>
            </a:pPr>
            <a:endParaRPr lang="en-US" sz="2500" dirty="0">
              <a:latin typeface="Roboto"/>
            </a:endParaRPr>
          </a:p>
          <a:p>
            <a:pPr marL="0" indent="0">
              <a:buNone/>
            </a:pPr>
            <a:r>
              <a:rPr lang="en-US" sz="2200" dirty="0">
                <a:latin typeface="Roboto"/>
              </a:rPr>
              <a:t>Learn more at </a:t>
            </a:r>
            <a:r>
              <a:rPr lang="en-US" sz="2200" dirty="0">
                <a:solidFill>
                  <a:srgbClr val="003CB4"/>
                </a:solidFill>
                <a:latin typeface="Roboto"/>
              </a:rPr>
              <a:t>www.montclair.edu/budget-planning/</a:t>
            </a:r>
            <a:endParaRPr lang="en-US" sz="2200" dirty="0">
              <a:latin typeface="Roboto"/>
            </a:endParaRPr>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4</a:t>
            </a:fld>
            <a:endParaRPr lang="en-US" sz="1600" dirty="0">
              <a:solidFill>
                <a:schemeClr val="tx1"/>
              </a:solidFill>
            </a:endParaRPr>
          </a:p>
        </p:txBody>
      </p:sp>
    </p:spTree>
    <p:extLst>
      <p:ext uri="{BB962C8B-B14F-4D97-AF65-F5344CB8AC3E}">
        <p14:creationId xmlns:p14="http://schemas.microsoft.com/office/powerpoint/2010/main" val="1395101076"/>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533399"/>
            <a:ext cx="7600950" cy="762001"/>
          </a:xfrm>
        </p:spPr>
        <p:txBody>
          <a:bodyPr>
            <a:normAutofit/>
          </a:bodyPr>
          <a:lstStyle/>
          <a:p>
            <a:r>
              <a:rPr lang="en-US" sz="3200" dirty="0">
                <a:solidFill>
                  <a:srgbClr val="C00000"/>
                </a:solidFill>
                <a:latin typeface="Roboto"/>
              </a:rPr>
              <a:t>Division of Finance and Treasury</a:t>
            </a:r>
          </a:p>
        </p:txBody>
      </p:sp>
      <p:sp>
        <p:nvSpPr>
          <p:cNvPr id="3" name="Content Placeholder 2"/>
          <p:cNvSpPr>
            <a:spLocks noGrp="1"/>
          </p:cNvSpPr>
          <p:nvPr>
            <p:ph idx="1"/>
          </p:nvPr>
        </p:nvSpPr>
        <p:spPr>
          <a:xfrm>
            <a:off x="914400" y="1447800"/>
            <a:ext cx="7543800" cy="4724400"/>
          </a:xfrm>
        </p:spPr>
        <p:txBody>
          <a:bodyPr>
            <a:noAutofit/>
          </a:bodyPr>
          <a:lstStyle/>
          <a:p>
            <a:pPr marL="0" lvl="0" indent="0">
              <a:buNone/>
            </a:pPr>
            <a:r>
              <a:rPr lang="en-US" sz="2200" dirty="0">
                <a:latin typeface="Roboto"/>
              </a:rPr>
              <a:t>Finance and Treasury reports to the Office of the President. Areas of responsibility include: </a:t>
            </a:r>
          </a:p>
          <a:p>
            <a:pPr marL="0" lvl="0" indent="0">
              <a:buNone/>
            </a:pPr>
            <a:endParaRPr lang="en-US" sz="2200" dirty="0">
              <a:latin typeface="Roboto"/>
            </a:endParaRPr>
          </a:p>
          <a:p>
            <a:pPr lvl="1"/>
            <a:r>
              <a:rPr lang="en-US" sz="2200" dirty="0">
                <a:latin typeface="Roboto"/>
              </a:rPr>
              <a:t>Financial management and Treasury</a:t>
            </a:r>
          </a:p>
          <a:p>
            <a:pPr lvl="1"/>
            <a:r>
              <a:rPr lang="en-US" sz="2200" dirty="0">
                <a:latin typeface="Roboto"/>
              </a:rPr>
              <a:t>Controller, Accounting, Audit</a:t>
            </a:r>
          </a:p>
          <a:p>
            <a:pPr lvl="1"/>
            <a:r>
              <a:rPr lang="en-US" sz="2200" dirty="0">
                <a:latin typeface="Roboto"/>
              </a:rPr>
              <a:t>Grants budgeting and accounting</a:t>
            </a:r>
          </a:p>
          <a:p>
            <a:pPr lvl="1"/>
            <a:r>
              <a:rPr lang="en-US" sz="2200" dirty="0">
                <a:latin typeface="Roboto"/>
              </a:rPr>
              <a:t>Student Accounts (billing)</a:t>
            </a:r>
          </a:p>
          <a:p>
            <a:pPr lvl="1"/>
            <a:r>
              <a:rPr lang="en-US" sz="2200" dirty="0">
                <a:latin typeface="Roboto"/>
              </a:rPr>
              <a:t>Procurement (purchasing) </a:t>
            </a:r>
          </a:p>
          <a:p>
            <a:pPr lvl="1"/>
            <a:r>
              <a:rPr lang="en-US" sz="2200" dirty="0">
                <a:latin typeface="Roboto"/>
              </a:rPr>
              <a:t>Investments, debt management</a:t>
            </a:r>
          </a:p>
          <a:p>
            <a:pPr lvl="1"/>
            <a:r>
              <a:rPr lang="en-US" sz="2200" dirty="0">
                <a:latin typeface="Roboto"/>
              </a:rPr>
              <a:t>Real estate management</a:t>
            </a:r>
          </a:p>
          <a:p>
            <a:pPr lvl="1"/>
            <a:r>
              <a:rPr lang="en-US" sz="2200" dirty="0">
                <a:latin typeface="Roboto"/>
              </a:rPr>
              <a:t>Risk management</a:t>
            </a:r>
          </a:p>
          <a:p>
            <a:pPr lvl="1"/>
            <a:endParaRPr lang="en-US" sz="2200" dirty="0">
              <a:latin typeface="Roboto"/>
            </a:endParaRPr>
          </a:p>
          <a:p>
            <a:pPr marL="0" indent="0">
              <a:buNone/>
            </a:pPr>
            <a:r>
              <a:rPr lang="en-US" sz="2200" dirty="0">
                <a:latin typeface="Roboto"/>
              </a:rPr>
              <a:t>Learn more at </a:t>
            </a:r>
            <a:r>
              <a:rPr lang="en-US" sz="2200" dirty="0">
                <a:solidFill>
                  <a:srgbClr val="003CB4"/>
                </a:solidFill>
                <a:latin typeface="Roboto"/>
              </a:rPr>
              <a:t>www.montclair.edu/finance-and-treasury/</a:t>
            </a:r>
            <a:r>
              <a:rPr lang="en-US" sz="2200" dirty="0">
                <a:latin typeface="Roboto"/>
              </a:rPr>
              <a:t> </a:t>
            </a:r>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5</a:t>
            </a:fld>
            <a:endParaRPr lang="en-US" sz="1600" dirty="0">
              <a:solidFill>
                <a:schemeClr val="tx1"/>
              </a:solidFill>
            </a:endParaRPr>
          </a:p>
        </p:txBody>
      </p:sp>
    </p:spTree>
    <p:extLst>
      <p:ext uri="{BB962C8B-B14F-4D97-AF65-F5344CB8AC3E}">
        <p14:creationId xmlns:p14="http://schemas.microsoft.com/office/powerpoint/2010/main" val="3325185102"/>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65127"/>
            <a:ext cx="3505200" cy="1082674"/>
          </a:xfrm>
        </p:spPr>
        <p:txBody>
          <a:bodyPr>
            <a:normAutofit/>
          </a:bodyPr>
          <a:lstStyle/>
          <a:p>
            <a:r>
              <a:rPr lang="en-US" sz="3200" dirty="0">
                <a:solidFill>
                  <a:srgbClr val="C00000"/>
                </a:solidFill>
                <a:latin typeface="Roboto"/>
              </a:rPr>
              <a:t>MSU Foundation</a:t>
            </a:r>
          </a:p>
        </p:txBody>
      </p:sp>
      <p:sp>
        <p:nvSpPr>
          <p:cNvPr id="3" name="Content Placeholder 2"/>
          <p:cNvSpPr>
            <a:spLocks noGrp="1"/>
          </p:cNvSpPr>
          <p:nvPr>
            <p:ph idx="1"/>
          </p:nvPr>
        </p:nvSpPr>
        <p:spPr>
          <a:xfrm>
            <a:off x="914400" y="1447801"/>
            <a:ext cx="7162800" cy="4343399"/>
          </a:xfrm>
        </p:spPr>
        <p:txBody>
          <a:bodyPr>
            <a:normAutofit lnSpcReduction="10000"/>
          </a:bodyPr>
          <a:lstStyle/>
          <a:p>
            <a:pPr marL="0" indent="0">
              <a:buNone/>
            </a:pPr>
            <a:r>
              <a:rPr lang="en-US" sz="2200" dirty="0">
                <a:latin typeface="Roboto"/>
              </a:rPr>
              <a:t>The Foundation is a separate not-for-profit 501(c)(3) corporation. It has been designated by the Board of Trustees of Montclair State University to:</a:t>
            </a:r>
          </a:p>
          <a:p>
            <a:pPr marL="0" indent="0">
              <a:buNone/>
            </a:pPr>
            <a:endParaRPr lang="en-US" sz="2200" dirty="0">
              <a:latin typeface="Roboto"/>
            </a:endParaRPr>
          </a:p>
          <a:p>
            <a:r>
              <a:rPr lang="en-US" sz="2200" dirty="0">
                <a:latin typeface="Roboto"/>
              </a:rPr>
              <a:t>Solicit, receive, hold and manage Gift funds and investments on behalf of the University.</a:t>
            </a:r>
          </a:p>
          <a:p>
            <a:r>
              <a:rPr lang="en-US" sz="2200" dirty="0">
                <a:latin typeface="Roboto"/>
              </a:rPr>
              <a:t>Ensure professional management and stewardship of contributions to support specific programs and projects at MSU, endowment funds, in particular.</a:t>
            </a:r>
          </a:p>
          <a:p>
            <a:r>
              <a:rPr lang="en-US" sz="2200" dirty="0">
                <a:latin typeface="Roboto"/>
              </a:rPr>
              <a:t>Maintain strict adherence to donors’ philanthropic intentions.</a:t>
            </a:r>
          </a:p>
          <a:p>
            <a:r>
              <a:rPr lang="en-US" sz="2200" dirty="0">
                <a:latin typeface="Roboto"/>
              </a:rPr>
              <a:t>Support MSU cost centers in the receipt and use of donor funds.</a:t>
            </a:r>
          </a:p>
          <a:p>
            <a:endParaRPr lang="en-US" dirty="0"/>
          </a:p>
          <a:p>
            <a:pPr marL="0" indent="0">
              <a:buNone/>
            </a:pPr>
            <a:endParaRPr lang="en-US" dirty="0"/>
          </a:p>
          <a:p>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6</a:t>
            </a:fld>
            <a:endParaRPr lang="en-US" sz="1600" dirty="0">
              <a:solidFill>
                <a:schemeClr val="tx1"/>
              </a:solidFill>
            </a:endParaRPr>
          </a:p>
        </p:txBody>
      </p:sp>
    </p:spTree>
    <p:extLst>
      <p:ext uri="{BB962C8B-B14F-4D97-AF65-F5344CB8AC3E}">
        <p14:creationId xmlns:p14="http://schemas.microsoft.com/office/powerpoint/2010/main" val="392606973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772400" cy="533400"/>
          </a:xfrm>
        </p:spPr>
        <p:txBody>
          <a:bodyPr>
            <a:noAutofit/>
          </a:bodyPr>
          <a:lstStyle/>
          <a:p>
            <a:r>
              <a:rPr lang="en-US" sz="3200" dirty="0">
                <a:solidFill>
                  <a:srgbClr val="2D73FF"/>
                </a:solidFill>
                <a:latin typeface="Roboto"/>
              </a:rPr>
              <a:t> </a:t>
            </a:r>
            <a:r>
              <a:rPr lang="en-US" sz="3200" dirty="0">
                <a:solidFill>
                  <a:srgbClr val="C00000"/>
                </a:solidFill>
                <a:latin typeface="Roboto"/>
              </a:rPr>
              <a:t>Budget Managers</a:t>
            </a:r>
          </a:p>
        </p:txBody>
      </p:sp>
      <p:sp>
        <p:nvSpPr>
          <p:cNvPr id="3" name="Content Placeholder 2"/>
          <p:cNvSpPr>
            <a:spLocks noGrp="1"/>
          </p:cNvSpPr>
          <p:nvPr>
            <p:ph idx="1"/>
          </p:nvPr>
        </p:nvSpPr>
        <p:spPr>
          <a:xfrm>
            <a:off x="838200" y="1676400"/>
            <a:ext cx="7239000" cy="3914351"/>
          </a:xfrm>
        </p:spPr>
        <p:txBody>
          <a:bodyPr>
            <a:normAutofit/>
          </a:bodyPr>
          <a:lstStyle/>
          <a:p>
            <a:r>
              <a:rPr lang="en-US" sz="2200" dirty="0">
                <a:latin typeface="Roboto"/>
              </a:rPr>
              <a:t>Vice Presidents and Deans have budget responsibility for their division or college.  </a:t>
            </a:r>
          </a:p>
          <a:p>
            <a:r>
              <a:rPr lang="en-US" sz="2200" dirty="0">
                <a:latin typeface="Roboto"/>
              </a:rPr>
              <a:t>Each division/college has a designated budget manager, with the Workday role: </a:t>
            </a:r>
            <a:r>
              <a:rPr lang="en-US" sz="2200" b="1" dirty="0">
                <a:latin typeface="Roboto"/>
              </a:rPr>
              <a:t>division manager.</a:t>
            </a:r>
            <a:endParaRPr lang="en-US" sz="2200" dirty="0">
              <a:latin typeface="Roboto"/>
            </a:endParaRPr>
          </a:p>
          <a:p>
            <a:r>
              <a:rPr lang="en-US" sz="2200" dirty="0">
                <a:latin typeface="Roboto"/>
              </a:rPr>
              <a:t>A </a:t>
            </a:r>
            <a:r>
              <a:rPr lang="en-US" sz="2200" b="1" dirty="0">
                <a:latin typeface="Roboto"/>
              </a:rPr>
              <a:t>cost center manager</a:t>
            </a:r>
            <a:r>
              <a:rPr lang="en-US" sz="2200" dirty="0">
                <a:latin typeface="Roboto"/>
              </a:rPr>
              <a:t> is a Workday user, typically a department head, that is responsible for approving purchases and managing their department budget.</a:t>
            </a:r>
          </a:p>
          <a:p>
            <a:r>
              <a:rPr lang="en-US" sz="2200" dirty="0">
                <a:latin typeface="Roboto"/>
              </a:rPr>
              <a:t>Division managers and cost center managers are accountable for financial performance against their budgets, and must follow University policies.</a:t>
            </a:r>
          </a:p>
          <a:p>
            <a:pPr marL="0" indent="0">
              <a:buNone/>
            </a:pPr>
            <a:endParaRPr lang="en-US"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7</a:t>
            </a:fld>
            <a:endParaRPr lang="en-US" sz="1600" dirty="0">
              <a:solidFill>
                <a:schemeClr val="tx1"/>
              </a:solidFill>
            </a:endParaRPr>
          </a:p>
        </p:txBody>
      </p:sp>
    </p:spTree>
    <p:extLst>
      <p:ext uri="{BB962C8B-B14F-4D97-AF65-F5344CB8AC3E}">
        <p14:creationId xmlns:p14="http://schemas.microsoft.com/office/powerpoint/2010/main" val="4182387756"/>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sz="3200" dirty="0">
                <a:solidFill>
                  <a:srgbClr val="C00000"/>
                </a:solidFill>
                <a:latin typeface="Roboto"/>
              </a:rPr>
              <a:t>Budget Cycle</a:t>
            </a:r>
          </a:p>
        </p:txBody>
      </p:sp>
      <p:sp>
        <p:nvSpPr>
          <p:cNvPr id="3" name="Content Placeholder 2"/>
          <p:cNvSpPr>
            <a:spLocks noGrp="1"/>
          </p:cNvSpPr>
          <p:nvPr>
            <p:ph sz="half" idx="1"/>
          </p:nvPr>
        </p:nvSpPr>
        <p:spPr>
          <a:xfrm>
            <a:off x="628650" y="1219200"/>
            <a:ext cx="7981950" cy="5257800"/>
          </a:xfrm>
        </p:spPr>
        <p:txBody>
          <a:bodyPr>
            <a:noAutofit/>
          </a:bodyPr>
          <a:lstStyle/>
          <a:p>
            <a:r>
              <a:rPr lang="en-US" sz="2200" b="1" dirty="0">
                <a:latin typeface="Roboto"/>
              </a:rPr>
              <a:t>Budget Call</a:t>
            </a:r>
            <a:r>
              <a:rPr lang="en-US" sz="2200" dirty="0">
                <a:latin typeface="Roboto"/>
              </a:rPr>
              <a:t>, the process to develop next year’s budget,  begins in March and ends in June.</a:t>
            </a:r>
          </a:p>
          <a:p>
            <a:r>
              <a:rPr lang="en-US" sz="2200" dirty="0">
                <a:latin typeface="Roboto"/>
              </a:rPr>
              <a:t>The annual operating budget is approved for the duration of a</a:t>
            </a:r>
            <a:r>
              <a:rPr lang="en-US" sz="2200" b="1" i="1" dirty="0">
                <a:latin typeface="Roboto"/>
              </a:rPr>
              <a:t> </a:t>
            </a:r>
            <a:r>
              <a:rPr lang="en-US" sz="2200" b="1" dirty="0">
                <a:latin typeface="Roboto"/>
              </a:rPr>
              <a:t>fiscal year</a:t>
            </a:r>
            <a:r>
              <a:rPr lang="en-US" sz="2200" dirty="0">
                <a:latin typeface="Roboto"/>
              </a:rPr>
              <a:t>, July 1 to June 30.  As needed during the year, cost centers may submit budget amendments (transfers).</a:t>
            </a:r>
          </a:p>
          <a:p>
            <a:r>
              <a:rPr lang="en-US" sz="2200" dirty="0">
                <a:latin typeface="Roboto"/>
              </a:rPr>
              <a:t>Division Managers, Cost Center Managers and the Budget Office monitor budgets throughout the year.</a:t>
            </a:r>
          </a:p>
          <a:p>
            <a:r>
              <a:rPr lang="en-US" sz="2200" dirty="0">
                <a:latin typeface="Roboto"/>
              </a:rPr>
              <a:t>In June, the Budget Office makes </a:t>
            </a:r>
            <a:r>
              <a:rPr lang="en-US" sz="2200" b="1" dirty="0">
                <a:latin typeface="Roboto"/>
              </a:rPr>
              <a:t>year-end close</a:t>
            </a:r>
            <a:r>
              <a:rPr lang="en-US" sz="2200" dirty="0">
                <a:latin typeface="Roboto"/>
              </a:rPr>
              <a:t> adjustments, such as transfers to capital.</a:t>
            </a:r>
          </a:p>
        </p:txBody>
      </p:sp>
      <p:sp>
        <p:nvSpPr>
          <p:cNvPr id="5" name="Slide Number Placeholder 4"/>
          <p:cNvSpPr>
            <a:spLocks noGrp="1"/>
          </p:cNvSpPr>
          <p:nvPr>
            <p:ph type="sldNum" sz="quarter" idx="12"/>
          </p:nvPr>
        </p:nvSpPr>
        <p:spPr/>
        <p:txBody>
          <a:bodyPr/>
          <a:lstStyle/>
          <a:p>
            <a:fld id="{E7F3F0C7-661B-444E-A9F4-5FD53D47B2B1}" type="slidenum">
              <a:rPr lang="en-US" sz="1600" smtClean="0">
                <a:solidFill>
                  <a:schemeClr val="tx1"/>
                </a:solidFill>
              </a:rPr>
              <a:t>8</a:t>
            </a:fld>
            <a:endParaRPr lang="en-US" sz="1600" dirty="0">
              <a:solidFill>
                <a:schemeClr val="tx1"/>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4406462"/>
            <a:ext cx="2950396" cy="2146738"/>
          </a:xfrm>
          <a:prstGeom prst="rect">
            <a:avLst/>
          </a:prstGeom>
          <a:solidFill>
            <a:schemeClr val="accent1">
              <a:lumMod val="40000"/>
              <a:lumOff val="60000"/>
            </a:schemeClr>
          </a:solidFill>
          <a:ln w="28575">
            <a:solidFill>
              <a:schemeClr val="accent2"/>
            </a:solidFill>
            <a:miter lim="800000"/>
            <a:headEnd/>
            <a:tailEnd/>
          </a:ln>
          <a:extLst/>
        </p:spPr>
      </p:pic>
    </p:spTree>
    <p:extLst>
      <p:ext uri="{BB962C8B-B14F-4D97-AF65-F5344CB8AC3E}">
        <p14:creationId xmlns:p14="http://schemas.microsoft.com/office/powerpoint/2010/main" val="1131537489"/>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57200"/>
            <a:ext cx="7772400" cy="609600"/>
          </a:xfrm>
        </p:spPr>
        <p:txBody>
          <a:bodyPr>
            <a:noAutofit/>
          </a:bodyPr>
          <a:lstStyle/>
          <a:p>
            <a:r>
              <a:rPr lang="en-US" sz="3200" dirty="0">
                <a:solidFill>
                  <a:srgbClr val="C00000"/>
                </a:solidFill>
                <a:latin typeface="Roboto"/>
              </a:rPr>
              <a:t>Systems and Data Integration</a:t>
            </a:r>
          </a:p>
        </p:txBody>
      </p:sp>
      <p:sp>
        <p:nvSpPr>
          <p:cNvPr id="3" name="Content Placeholder 2"/>
          <p:cNvSpPr>
            <a:spLocks noGrp="1"/>
          </p:cNvSpPr>
          <p:nvPr>
            <p:ph idx="1"/>
          </p:nvPr>
        </p:nvSpPr>
        <p:spPr>
          <a:xfrm>
            <a:off x="914400" y="1219200"/>
            <a:ext cx="7924800" cy="5410200"/>
          </a:xfrm>
        </p:spPr>
        <p:txBody>
          <a:bodyPr>
            <a:noAutofit/>
          </a:bodyPr>
          <a:lstStyle/>
          <a:p>
            <a:pPr marL="0" indent="0">
              <a:buNone/>
            </a:pPr>
            <a:r>
              <a:rPr lang="en-US" sz="2200" i="1" dirty="0">
                <a:latin typeface="Roboto"/>
              </a:rPr>
              <a:t>Systems Used for Budget Management:</a:t>
            </a:r>
          </a:p>
          <a:p>
            <a:r>
              <a:rPr lang="en-US" sz="2200" b="1" dirty="0">
                <a:latin typeface="Roboto"/>
              </a:rPr>
              <a:t>Workday Financials </a:t>
            </a:r>
            <a:r>
              <a:rPr lang="en-US" sz="2200" dirty="0">
                <a:latin typeface="Roboto"/>
              </a:rPr>
              <a:t>is the official financial transaction system for procurement and accounting. It also stores approved budgets, and it “budget-checks” transaction amounts against the remaining budget. </a:t>
            </a:r>
          </a:p>
          <a:p>
            <a:r>
              <a:rPr lang="en-US" sz="2200" b="1" dirty="0">
                <a:latin typeface="Roboto"/>
              </a:rPr>
              <a:t>Adaptive Planning </a:t>
            </a:r>
            <a:r>
              <a:rPr lang="en-US" sz="2200" dirty="0">
                <a:latin typeface="Roboto"/>
              </a:rPr>
              <a:t>is the system for developing the annual operating budget, which is then uploaded to Workday Financials.  It also provides reports using data imported from Workday.</a:t>
            </a:r>
          </a:p>
          <a:p>
            <a:pPr marL="0" indent="0">
              <a:buNone/>
            </a:pPr>
            <a:r>
              <a:rPr lang="en-US" sz="2200" i="1" dirty="0">
                <a:latin typeface="Roboto"/>
              </a:rPr>
              <a:t>Systems that Interface with Workday and Adaptive Insights:</a:t>
            </a:r>
          </a:p>
          <a:p>
            <a:r>
              <a:rPr lang="en-US" sz="2200" b="1" dirty="0">
                <a:latin typeface="Roboto"/>
              </a:rPr>
              <a:t>Workday – Human Capital Management (HCM).</a:t>
            </a:r>
            <a:r>
              <a:rPr lang="en-US" sz="2200" dirty="0">
                <a:latin typeface="Roboto"/>
              </a:rPr>
              <a:t> Position budgets, payroll distributions, and all HR business processes.</a:t>
            </a:r>
            <a:endParaRPr lang="en-US" sz="2200" i="1" dirty="0">
              <a:latin typeface="Roboto"/>
            </a:endParaRPr>
          </a:p>
          <a:p>
            <a:r>
              <a:rPr lang="en-US" sz="2200" b="1" dirty="0">
                <a:latin typeface="Roboto"/>
              </a:rPr>
              <a:t>Student/Banner.  </a:t>
            </a:r>
            <a:r>
              <a:rPr lang="en-US" sz="2200" dirty="0">
                <a:latin typeface="Roboto"/>
              </a:rPr>
              <a:t>Systems for student registration and student billing. Feeds tuition and fee revenues to Workday.</a:t>
            </a:r>
          </a:p>
          <a:p>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E7F3F0C7-661B-444E-A9F4-5FD53D47B2B1}" type="slidenum">
              <a:rPr lang="en-US" sz="1600" smtClean="0">
                <a:solidFill>
                  <a:schemeClr val="tx1"/>
                </a:solidFill>
              </a:rPr>
              <a:t>9</a:t>
            </a:fld>
            <a:endParaRPr lang="en-US" sz="1600" dirty="0">
              <a:solidFill>
                <a:schemeClr val="tx1"/>
              </a:solidFill>
            </a:endParaRPr>
          </a:p>
        </p:txBody>
      </p:sp>
    </p:spTree>
    <p:extLst>
      <p:ext uri="{BB962C8B-B14F-4D97-AF65-F5344CB8AC3E}">
        <p14:creationId xmlns:p14="http://schemas.microsoft.com/office/powerpoint/2010/main" val="2518768892"/>
      </p:ext>
    </p:extLst>
  </p:cSld>
  <p:clrMapOvr>
    <a:masterClrMapping/>
  </p:clrMapOvr>
  <p:transition spd="slow">
    <p:wip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11028</TotalTime>
  <Words>2057</Words>
  <Application>Microsoft Office PowerPoint</Application>
  <PresentationFormat>On-screen Show (4:3)</PresentationFormat>
  <Paragraphs>200</Paragraphs>
  <Slides>21</Slides>
  <Notes>21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Roboto</vt:lpstr>
      <vt:lpstr>Office Theme</vt:lpstr>
      <vt:lpstr>  Budgeting at Montclair State University  Overview for Budget Managers  </vt:lpstr>
      <vt:lpstr>Introduction</vt:lpstr>
      <vt:lpstr>What is a budget?</vt:lpstr>
      <vt:lpstr>Office of Budget and Planning</vt:lpstr>
      <vt:lpstr>Division of Finance and Treasury</vt:lpstr>
      <vt:lpstr>MSU Foundation</vt:lpstr>
      <vt:lpstr> Budget Managers</vt:lpstr>
      <vt:lpstr>Budget Cycle</vt:lpstr>
      <vt:lpstr>Systems and Data Integration</vt:lpstr>
      <vt:lpstr>Workday Financials and Reporting</vt:lpstr>
      <vt:lpstr>Worktags</vt:lpstr>
      <vt:lpstr>Fund Worktag</vt:lpstr>
      <vt:lpstr>Workday Budget Checking</vt:lpstr>
      <vt:lpstr>Adaptive Planning for Budgeting and Reporting</vt:lpstr>
      <vt:lpstr>Budget Call – Annual Budget Development</vt:lpstr>
      <vt:lpstr>Budget Call Planning Factors</vt:lpstr>
      <vt:lpstr>New Program Budget Planning</vt:lpstr>
      <vt:lpstr>Budget Management</vt:lpstr>
      <vt:lpstr>Budget Amendments in Workday</vt:lpstr>
      <vt:lpstr>Budget Amendment Types</vt:lpstr>
      <vt:lpstr>Budget Office Contacts</vt:lpstr>
    </vt:vector>
  </TitlesOfParts>
  <Company>Montclair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Budget Management at MSU</dc:title>
  <dc:creator>Carole Schaffer</dc:creator>
  <cp:lastModifiedBy>Maria Wellins</cp:lastModifiedBy>
  <cp:revision>958</cp:revision>
  <cp:lastPrinted>2017-04-24T12:59:52Z</cp:lastPrinted>
  <dcterms:created xsi:type="dcterms:W3CDTF">2014-01-16T15:29:27Z</dcterms:created>
  <dcterms:modified xsi:type="dcterms:W3CDTF">2023-11-06T17:09:38Z</dcterms:modified>
</cp:coreProperties>
</file>