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76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9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04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E430F-C685-4C53-8FE7-573C46FEB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E7D64-BACA-4DAF-BEE6-873D1A142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D0E6F-1961-49D1-A832-BB41D37F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C63E-A0DC-4711-B39B-F1206A29E2C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5A585-5E86-4C5D-B3E1-F8CB52FAB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156B0-27B1-4F33-AFA2-E589D0209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DF354-50E1-489D-817F-F17378540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04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7710-297D-47DE-9581-AD02D8781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0596D-A793-4EFA-A7D2-07F7B0815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6BD04-1582-409B-B8D5-8FB031FA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C63E-A0DC-4711-B39B-F1206A29E2C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AB8EA-3D25-43C7-8449-6C9417DC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1C915-8EA4-448D-BA6D-567B6DC6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DF354-50E1-489D-817F-F17378540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3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B116D3-EE6B-4086-926C-A5B2B8D01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1FD79-8A4D-45B5-A45A-C2E580C5F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8F9F-D802-4119-BC65-608A349C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C63E-A0DC-4711-B39B-F1206A29E2C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42D5A-1839-4529-81FF-2DC7261CD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D21AA-E92B-42FD-B399-C7D08CF08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DF354-50E1-489D-817F-F17378540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11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58EC2-959B-4BFF-8B43-9E3AB359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8636D-3CFF-4091-8013-636CFC74B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9EAE0-0161-4D8E-A94C-A050605F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C63E-A0DC-4711-B39B-F1206A29E2C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1FB76-EE36-4931-8FBB-DFF31D65E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F7779-EF8B-40E4-B405-B4EDA5131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DF354-50E1-489D-817F-F17378540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89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9F56F-71C8-46A7-B4D0-B14A6919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10502-BD53-43CF-8114-ED14EB50C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1FB64-55A4-49C3-B729-0AF08013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C63E-A0DC-4711-B39B-F1206A29E2C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2CE67-4FB9-46A5-83CC-782108FB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CFB37-E03B-4FFB-8DDA-31642E25B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DF354-50E1-489D-817F-F17378540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8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8D94C-EF39-4317-A56D-876A66B2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93F0-767F-4C37-9445-2F9069674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477C1-121A-4565-AAA7-8DACDB729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114E4-6D8C-443A-8904-47D670DB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C63E-A0DC-4711-B39B-F1206A29E2C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76A04-DD1C-4B26-88E2-32FE2A0E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449D8-EA01-4F04-B933-82393382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DF354-50E1-489D-817F-F17378540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6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54DED-9C83-44D2-B819-A9D31AA57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DDCB1-59B9-4FF8-9720-56D3F1A44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1B42C-3748-47FF-BEFA-6C621CB05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65049-4352-4F08-8C04-54DC68D01D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3DD74B-393A-4367-B1F5-6CF1A150D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E78FA-6BE9-4147-A560-066DE26F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C63E-A0DC-4711-B39B-F1206A29E2C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003FF6-C67A-4166-8996-8239967D4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EFD450-2CDC-4F5B-9BB1-6AAD6E25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DF354-50E1-489D-817F-F17378540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0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B2648-B6E8-45A6-A7F5-2ED7E52F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14300-D3A1-4D71-B7C5-17A38500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C63E-A0DC-4711-B39B-F1206A29E2C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1FC90-1327-4CAE-B6B7-A40F3629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27266-5CFB-4C21-838C-F0978064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DF354-50E1-489D-817F-F17378540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071181-295F-4EF4-A3CD-E98F2E42F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C63E-A0DC-4711-B39B-F1206A29E2C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930341-EDB8-4F61-9154-4161060E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7B609-44A8-42B9-812D-9D8C5226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DF354-50E1-489D-817F-F17378540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8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2566-FA08-4915-BFD8-B8E758C00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6EB8C-82E0-4E7B-A9DD-455D52374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92636-1DB5-45AB-BA11-A3FE33F56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768A7-5EA3-49C3-A84C-726EB9411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C63E-A0DC-4711-B39B-F1206A29E2C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7B796-297F-4F7B-BFBE-6DDBF51A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D8A5E-ED27-4D9B-887A-D0C279AD0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DF354-50E1-489D-817F-F17378540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64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55BE-D705-4BE5-870D-D195FB6CB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A0DF97-1DF1-40F6-A952-232919D604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A7F41-AF10-4599-96EC-6E458BD7A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34863-6EC1-479B-B0B2-4747F41C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C63E-A0DC-4711-B39B-F1206A29E2C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35EE4-482F-4ADE-B3E2-80436BCFB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6DF66-E7D3-46FF-BEF3-86024A9C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DF354-50E1-489D-817F-F17378540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6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E61222-8C8F-4DC3-9412-325FBCDE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EB62B-2831-4EF1-B271-D205D06CC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7C181-2310-4D6A-8BC7-4AFF7BC1F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7C63E-A0DC-4711-B39B-F1206A29E2C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3D03D-C461-4642-A97F-6885F251F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159CC-75E2-4D99-B699-CE1B6AD5D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DF354-50E1-489D-817F-F17378540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1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32A947D-4EC4-4B38-9D6A-1C5F7C855F7A}"/>
              </a:ext>
            </a:extLst>
          </p:cNvPr>
          <p:cNvSpPr txBox="1"/>
          <p:nvPr/>
        </p:nvSpPr>
        <p:spPr>
          <a:xfrm>
            <a:off x="1767840" y="1166949"/>
            <a:ext cx="81947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the Online Celebration of the Class of 2020 Audiology Doctoral Students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3D9369-9CF0-4EAB-BC11-4D21E2D06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476" y="5284630"/>
            <a:ext cx="3289469" cy="812842"/>
          </a:xfrm>
          <a:prstGeom prst="rect">
            <a:avLst/>
          </a:prstGeom>
          <a:effectLst>
            <a:glow rad="127000">
              <a:srgbClr val="B0190F"/>
            </a:glow>
            <a:outerShdw blurRad="63500" dist="38100" dir="5400000" algn="t" rotWithShape="0">
              <a:schemeClr val="bg1">
                <a:lumMod val="75000"/>
              </a:schemeClr>
            </a:outerShdw>
          </a:effectLst>
        </p:spPr>
      </p:pic>
      <p:pic>
        <p:nvPicPr>
          <p:cNvPr id="21" name="Canon In D Cover (Johann Pachelbel) + Graduation (Vitamin C) - Instrumental (Piano) - EGY">
            <a:hlinkClick r:id="" action="ppaction://media"/>
            <a:extLst>
              <a:ext uri="{FF2B5EF4-FFF2-40B4-BE49-F238E27FC236}">
                <a16:creationId xmlns:a16="http://schemas.microsoft.com/office/drawing/2014/main" id="{95FF0E08-4568-44B9-9ADC-2D59B917F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737" y="61305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7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0"/>
    </mc:Choice>
    <mc:Fallback xmlns="">
      <p:transition spd="slow" advTm="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5" objId="2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7840" y="1166949"/>
            <a:ext cx="819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Erin </a:t>
            </a:r>
            <a:r>
              <a:rPr lang="en-US" sz="5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Panek</a:t>
            </a:r>
            <a:endParaRPr lang="en-US" sz="5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1AFCC-A44A-47D4-9389-D66291F49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" t="2036"/>
          <a:stretch/>
        </p:blipFill>
        <p:spPr>
          <a:xfrm>
            <a:off x="2835120" y="2225586"/>
            <a:ext cx="6060181" cy="4279392"/>
          </a:xfrm>
          <a:prstGeom prst="rect">
            <a:avLst/>
          </a:prstGeom>
        </p:spPr>
      </p:pic>
      <p:pic>
        <p:nvPicPr>
          <p:cNvPr id="7" name="Picture 6" descr="A person in glasses looking at the camera&#10;&#10;Description automatically generated">
            <a:extLst>
              <a:ext uri="{FF2B5EF4-FFF2-40B4-BE49-F238E27FC236}">
                <a16:creationId xmlns:a16="http://schemas.microsoft.com/office/drawing/2014/main" id="{E5D95EB0-751E-4BC1-8ECD-279CFAB39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61" y="390439"/>
            <a:ext cx="2112597" cy="205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5"/>
    </mc:Choice>
    <mc:Fallback xmlns="">
      <p:transition spd="slow" advTm="281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7840" y="1166949"/>
            <a:ext cx="819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Charlotte Parker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755482-6647-4750-9A3D-709410437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522" y="2225586"/>
            <a:ext cx="5719377" cy="4279392"/>
          </a:xfrm>
          <a:prstGeom prst="rect">
            <a:avLst/>
          </a:prstGeom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7638DEC-3BF3-47A7-A358-A14819F45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20" y="553228"/>
            <a:ext cx="1461550" cy="25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1"/>
    </mc:Choice>
    <mc:Fallback xmlns="">
      <p:transition spd="slow" advTm="310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7840" y="1166949"/>
            <a:ext cx="819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Nicole </a:t>
            </a:r>
            <a:r>
              <a:rPr lang="en-US" sz="5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Piasentini</a:t>
            </a:r>
            <a:endParaRPr lang="en-US" sz="5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D38D86C-9CDF-4176-BFB2-002C65523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97" y="460874"/>
            <a:ext cx="1992373" cy="2725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B54F76-4065-46DE-B175-1E6921DFF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9"/>
          <a:stretch/>
        </p:blipFill>
        <p:spPr>
          <a:xfrm>
            <a:off x="2842504" y="2221819"/>
            <a:ext cx="6045412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0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6"/>
    </mc:Choice>
    <mc:Fallback xmlns="">
      <p:transition spd="slow" advTm="311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7840" y="1166949"/>
            <a:ext cx="819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Erin Roach</a:t>
            </a:r>
          </a:p>
        </p:txBody>
      </p: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032653A-2214-41BF-8FF0-8A0F3E1CD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701" y="426719"/>
            <a:ext cx="2112917" cy="2817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FEF1A7-A037-4C43-B7D2-E7531AC01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086" y="2158342"/>
            <a:ext cx="6050734" cy="42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5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7"/>
    </mc:Choice>
    <mc:Fallback xmlns="">
      <p:transition spd="slow" advTm="442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7840" y="1166949"/>
            <a:ext cx="819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William Stoll</a:t>
            </a:r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BE0A4BA-9449-4651-B308-C12C71452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420" y="583478"/>
            <a:ext cx="2019479" cy="2019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41375-A65F-41BF-BC20-A35FD272C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6" r="754"/>
          <a:stretch/>
        </p:blipFill>
        <p:spPr>
          <a:xfrm>
            <a:off x="2909926" y="2150183"/>
            <a:ext cx="5910569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"/>
    </mc:Choice>
    <mc:Fallback xmlns="">
      <p:transition spd="slow" advTm="312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7840" y="1166949"/>
            <a:ext cx="819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Kyle Smith</a:t>
            </a:r>
          </a:p>
        </p:txBody>
      </p:sp>
      <p:pic>
        <p:nvPicPr>
          <p:cNvPr id="6" name="Picture 5" descr="A person wearing glasses&#10;&#10;Description automatically generated">
            <a:extLst>
              <a:ext uri="{FF2B5EF4-FFF2-40B4-BE49-F238E27FC236}">
                <a16:creationId xmlns:a16="http://schemas.microsoft.com/office/drawing/2014/main" id="{1365AB76-ABDA-4053-AB2D-8C2A3015B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327" y="520704"/>
            <a:ext cx="2297462" cy="1754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CA8389-FD6B-4B64-B6D9-A47D3D012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527" y="2225586"/>
            <a:ext cx="6029367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0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"/>
    </mc:Choice>
    <mc:Fallback xmlns="">
      <p:transition spd="slow" advTm="274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7840" y="1166949"/>
            <a:ext cx="819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5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Shalva</a:t>
            </a:r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Trestman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85BE5-1462-4D3F-8222-DC26C3116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" t="1820"/>
          <a:stretch/>
        </p:blipFill>
        <p:spPr>
          <a:xfrm>
            <a:off x="2249575" y="2233649"/>
            <a:ext cx="7231271" cy="4279392"/>
          </a:xfrm>
          <a:prstGeom prst="rect">
            <a:avLst/>
          </a:prstGeom>
        </p:spPr>
      </p:pic>
      <p:pic>
        <p:nvPicPr>
          <p:cNvPr id="7" name="Picture 6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16AA427F-B7CB-4214-A2FF-50B2D446E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78" y="429773"/>
            <a:ext cx="1798261" cy="23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"/>
    </mc:Choice>
    <mc:Fallback xmlns="">
      <p:transition spd="slow" advTm="274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0860" y="615517"/>
            <a:ext cx="819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64CCEF-4F1C-4D6E-B24A-963DA8A2BFCE}"/>
              </a:ext>
            </a:extLst>
          </p:cNvPr>
          <p:cNvSpPr/>
          <p:nvPr/>
        </p:nvSpPr>
        <p:spPr>
          <a:xfrm>
            <a:off x="717861" y="1590574"/>
            <a:ext cx="11117088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 </a:t>
            </a:r>
            <a:r>
              <a:rPr lang="en-US" sz="2000" i="1" dirty="0">
                <a:solidFill>
                  <a:schemeClr val="bg1"/>
                </a:solidFill>
              </a:rPr>
              <a:t>Greetings graduates, family members and friends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I’m thrilled to see everyone today for this wonderful occasion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Your accomplishments are worthy of celebration.</a:t>
            </a:r>
          </a:p>
          <a:p>
            <a:pPr algn="ctr"/>
            <a:endParaRPr lang="en-US" sz="1050" i="1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You have acquired a world-class education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made connections with your classmates and faculty members,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clinical preceptors and other mentors 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that will extend throughout your professional career.</a:t>
            </a:r>
          </a:p>
          <a:p>
            <a:pPr algn="ctr"/>
            <a:endParaRPr lang="en-US" sz="1050" i="1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Each of you will soon embark on your careers across the state, 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the region and perhaps across the nation.</a:t>
            </a:r>
          </a:p>
          <a:p>
            <a:pPr algn="ctr"/>
            <a:endParaRPr lang="en-US" sz="1050" i="1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Your career paths will likely be diverse 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but you are rooted in your Montclair State connection.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 We encourage you to build and maintain the relationships 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you have developed during your tenure at Montclair.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So let’s toast to you and welcome you as alumni.</a:t>
            </a:r>
          </a:p>
          <a:p>
            <a:pPr algn="ctr"/>
            <a:endParaRPr lang="en-US" sz="2000" i="1" dirty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3" name="MSU_AlmaMater_lv">
            <a:hlinkClick r:id="" action="ppaction://media"/>
            <a:extLst>
              <a:ext uri="{FF2B5EF4-FFF2-40B4-BE49-F238E27FC236}">
                <a16:creationId xmlns:a16="http://schemas.microsoft.com/office/drawing/2014/main" id="{F48F7D54-1A1D-4DB8-A533-12D215B77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555" y="59941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9"/>
    </mc:Choice>
    <mc:Fallback xmlns="">
      <p:transition spd="slow" advTm="2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may contain: 6 people, people smiling, people standing and people sitting">
            <a:extLst>
              <a:ext uri="{FF2B5EF4-FFF2-40B4-BE49-F238E27FC236}">
                <a16:creationId xmlns:a16="http://schemas.microsoft.com/office/drawing/2014/main" id="{BF68EEDC-B646-4276-9258-264DC1B2C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442913"/>
            <a:ext cx="10144125" cy="59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9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8"/>
    </mc:Choice>
    <mc:Fallback xmlns="">
      <p:transition spd="slow" advTm="259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00EFC6-CF30-4888-BE08-7BCD247CB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2804"/>
            <a:ext cx="10515600" cy="4571994"/>
          </a:xfrm>
        </p:spPr>
        <p:txBody>
          <a:bodyPr/>
          <a:lstStyle/>
          <a:p>
            <a:r>
              <a:rPr lang="en-US" sz="3200" i="1" dirty="0">
                <a:solidFill>
                  <a:schemeClr val="bg1"/>
                </a:solidFill>
              </a:rPr>
              <a:t>Welcome and congratulations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 Inspiring your future as an audiologist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Presentation of the students – soon to be Doctors of Audiology 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Hooding ceremony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Thoughts and reflections offered by the students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Other thoughts and reflections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 Toast and good luck -- Keep in touch!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9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5"/>
    </mc:Choice>
    <mc:Fallback xmlns="">
      <p:transition spd="slow" advTm="897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7840" y="1166949"/>
            <a:ext cx="81947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Inspiring your Future as an Audiologist</a:t>
            </a:r>
          </a:p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5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Maged</a:t>
            </a:r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Haimed</a:t>
            </a:r>
            <a:b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of 2011</a:t>
            </a:r>
          </a:p>
        </p:txBody>
      </p:sp>
    </p:spTree>
    <p:extLst>
      <p:ext uri="{BB962C8B-B14F-4D97-AF65-F5344CB8AC3E}">
        <p14:creationId xmlns:p14="http://schemas.microsoft.com/office/powerpoint/2010/main" val="10641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5"/>
    </mc:Choice>
    <mc:Fallback xmlns="">
      <p:transition spd="slow" advTm="505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2307772" y="1849375"/>
            <a:ext cx="7254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of the Audiology Class of 2020</a:t>
            </a:r>
          </a:p>
        </p:txBody>
      </p:sp>
    </p:spTree>
    <p:extLst>
      <p:ext uri="{BB962C8B-B14F-4D97-AF65-F5344CB8AC3E}">
        <p14:creationId xmlns:p14="http://schemas.microsoft.com/office/powerpoint/2010/main" val="89924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2"/>
    </mc:Choice>
    <mc:Fallback xmlns="">
      <p:transition spd="slow" advTm="3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7840" y="1166949"/>
            <a:ext cx="819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Danielle Acosta</a:t>
            </a:r>
          </a:p>
        </p:txBody>
      </p: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8070273-D2A2-4D5A-ADA6-FB926B9F3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477" y="571501"/>
            <a:ext cx="1879819" cy="2349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1F0253-4572-4914-B638-7FAC82AA1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"/>
          <a:stretch/>
        </p:blipFill>
        <p:spPr>
          <a:xfrm>
            <a:off x="2702436" y="2090279"/>
            <a:ext cx="6325548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1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3"/>
    </mc:Choice>
    <mc:Fallback xmlns="">
      <p:transition spd="slow" advTm="370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7840" y="1166949"/>
            <a:ext cx="819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Marla Durand</a:t>
            </a:r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E5D846B-0059-4456-8A10-7580495F2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99" y="505096"/>
            <a:ext cx="2186722" cy="27334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697A43-E056-4395-8AFC-370BA4111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" t="1425"/>
          <a:stretch/>
        </p:blipFill>
        <p:spPr>
          <a:xfrm>
            <a:off x="2836526" y="2170827"/>
            <a:ext cx="6057369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2"/>
    </mc:Choice>
    <mc:Fallback xmlns="">
      <p:transition spd="slow" advTm="460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7840" y="1166949"/>
            <a:ext cx="819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Kristen </a:t>
            </a:r>
            <a:r>
              <a:rPr lang="en-US" sz="5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Handal</a:t>
            </a:r>
            <a:endParaRPr lang="en-US" sz="5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FCF14E8F-EFF2-49E5-9B77-32C5B034CE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8" b="15827"/>
          <a:stretch/>
        </p:blipFill>
        <p:spPr>
          <a:xfrm>
            <a:off x="9421141" y="397869"/>
            <a:ext cx="2006038" cy="2966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BF253-FE7A-4DA5-886E-849A0BE94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" t="916" r="1024"/>
          <a:stretch/>
        </p:blipFill>
        <p:spPr>
          <a:xfrm>
            <a:off x="2871614" y="2225586"/>
            <a:ext cx="5987192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5"/>
    </mc:Choice>
    <mc:Fallback xmlns="">
      <p:transition spd="slow" advTm="675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7840" y="1166949"/>
            <a:ext cx="819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Ariel Monserrate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70971D-24C7-4185-B034-1B8525FC3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"/>
          <a:stretch/>
        </p:blipFill>
        <p:spPr>
          <a:xfrm>
            <a:off x="2702341" y="2072085"/>
            <a:ext cx="6325739" cy="4279392"/>
          </a:xfrm>
          <a:prstGeom prst="rect">
            <a:avLst/>
          </a:prstGeom>
        </p:spPr>
      </p:pic>
      <p:pic>
        <p:nvPicPr>
          <p:cNvPr id="14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C1B38DF-5F58-4D66-AFC8-1D0644932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442" y="541359"/>
            <a:ext cx="1806779" cy="22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8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"/>
    </mc:Choice>
    <mc:Fallback xmlns="">
      <p:transition spd="slow" advTm="366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102">
              <a:srgbClr val="B0190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B0190F"/>
            </a:gs>
            <a:gs pos="83000">
              <a:srgbClr val="B0190F"/>
            </a:gs>
            <a:gs pos="100000">
              <a:srgbClr val="B0190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8F80-B96C-4DA0-9153-42653BE71A8D}"/>
              </a:ext>
            </a:extLst>
          </p:cNvPr>
          <p:cNvCxnSpPr/>
          <p:nvPr/>
        </p:nvCxnSpPr>
        <p:spPr>
          <a:xfrm>
            <a:off x="357051" y="252549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B3EF2-3757-49B1-AB2B-369D1C202010}"/>
              </a:ext>
            </a:extLst>
          </p:cNvPr>
          <p:cNvCxnSpPr/>
          <p:nvPr/>
        </p:nvCxnSpPr>
        <p:spPr>
          <a:xfrm>
            <a:off x="396240" y="6640286"/>
            <a:ext cx="11399520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48038-CC30-4CB4-BF04-54166AB21B1F}"/>
              </a:ext>
            </a:extLst>
          </p:cNvPr>
          <p:cNvCxnSpPr>
            <a:cxnSpLocks/>
          </p:cNvCxnSpPr>
          <p:nvPr/>
        </p:nvCxnSpPr>
        <p:spPr>
          <a:xfrm flipH="1">
            <a:off x="357050" y="211087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0EF79-BF7C-4387-8297-651C6310C948}"/>
              </a:ext>
            </a:extLst>
          </p:cNvPr>
          <p:cNvCxnSpPr>
            <a:cxnSpLocks/>
          </p:cNvCxnSpPr>
          <p:nvPr/>
        </p:nvCxnSpPr>
        <p:spPr>
          <a:xfrm>
            <a:off x="11756571" y="208722"/>
            <a:ext cx="0" cy="6473952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593A5-0EDD-4D02-8F9B-10F4DEAA2D1D}"/>
              </a:ext>
            </a:extLst>
          </p:cNvPr>
          <p:cNvSpPr txBox="1"/>
          <p:nvPr/>
        </p:nvSpPr>
        <p:spPr>
          <a:xfrm>
            <a:off x="1767840" y="1166949"/>
            <a:ext cx="819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5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Vyvian</a:t>
            </a:r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Nguyen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83A45-AC55-435C-B49A-FC4245C20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697" y="2326059"/>
            <a:ext cx="6413027" cy="4279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BA6555-7E72-409C-8695-8825912A1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788" y="2608856"/>
            <a:ext cx="1514840" cy="1304257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3B8A896-F73D-4284-A986-C2B5205F7D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6"/>
          <a:stretch/>
        </p:blipFill>
        <p:spPr>
          <a:xfrm>
            <a:off x="9268057" y="569224"/>
            <a:ext cx="1977851" cy="26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8"/>
    </mc:Choice>
    <mc:Fallback xmlns="">
      <p:transition spd="slow" advTm="359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253</Words>
  <Application>Microsoft Office PowerPoint</Application>
  <PresentationFormat>Widescreen</PresentationFormat>
  <Paragraphs>37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Besing</dc:creator>
  <cp:lastModifiedBy>Janet Koehnke</cp:lastModifiedBy>
  <cp:revision>27</cp:revision>
  <cp:lastPrinted>2020-05-19T19:02:58Z</cp:lastPrinted>
  <dcterms:created xsi:type="dcterms:W3CDTF">2020-05-18T21:56:58Z</dcterms:created>
  <dcterms:modified xsi:type="dcterms:W3CDTF">2020-05-19T21:08:43Z</dcterms:modified>
</cp:coreProperties>
</file>