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Roboto-italic.fntdata"/><Relationship Id="rId6" Type="http://schemas.openxmlformats.org/officeDocument/2006/relationships/slide" Target="slides/slide2.xml"/><Relationship Id="rId18"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6dc0ea33d5_1_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6dc0ea33d5_1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g6dc0ea33d5_1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6de149a946_0_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6de149a946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g6de149a946_0_2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de149a946_0_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de149a946_0_2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t>Craft a question or activity that you could ask students to complete in class</a:t>
            </a:r>
            <a:endParaRPr/>
          </a:p>
          <a:p>
            <a:pPr indent="0" lvl="0" marL="0" rtl="0" algn="l">
              <a:spcBef>
                <a:spcPts val="0"/>
              </a:spcBef>
              <a:spcAft>
                <a:spcPts val="0"/>
              </a:spcAft>
              <a:buNone/>
            </a:pPr>
            <a:r>
              <a:t/>
            </a:r>
            <a:endParaRPr/>
          </a:p>
        </p:txBody>
      </p:sp>
      <p:sp>
        <p:nvSpPr>
          <p:cNvPr id="187" name="Google Shape;187;g6de149a946_0_2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6dc0ea33d5_1_6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6dc0ea33d5_1_6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Show faculty hiring toolkit</a:t>
            </a:r>
            <a:endParaRPr/>
          </a:p>
        </p:txBody>
      </p:sp>
      <p:sp>
        <p:nvSpPr>
          <p:cNvPr id="195" name="Google Shape;195;g6dc0ea33d5_1_6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6e5837e0f9_0_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e5837e0f9_0_2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Ron</a:t>
            </a:r>
            <a:endParaRPr/>
          </a:p>
        </p:txBody>
      </p:sp>
      <p:sp>
        <p:nvSpPr>
          <p:cNvPr id="115" name="Google Shape;115;g6e5837e0f9_0_2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6dc0ea33d5_1_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6dc0ea33d5_1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EMILY:</a:t>
            </a:r>
            <a:endParaRPr/>
          </a:p>
          <a:p>
            <a:pPr indent="0" lvl="0" marL="0" rtl="0" algn="l">
              <a:spcBef>
                <a:spcPts val="0"/>
              </a:spcBef>
              <a:spcAft>
                <a:spcPts val="0"/>
              </a:spcAft>
              <a:buNone/>
            </a:pPr>
            <a:r>
              <a:t/>
            </a:r>
            <a:endParaRPr/>
          </a:p>
        </p:txBody>
      </p:sp>
      <p:sp>
        <p:nvSpPr>
          <p:cNvPr id="123" name="Google Shape;123;g6dc0ea33d5_1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6de149a946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6de149a946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ASK GROUP!!!  </a:t>
            </a:r>
            <a:endParaRPr/>
          </a:p>
          <a:p>
            <a:pPr indent="0" lvl="0" marL="0" rtl="0" algn="l">
              <a:spcBef>
                <a:spcPts val="0"/>
              </a:spcBef>
              <a:spcAft>
                <a:spcPts val="0"/>
              </a:spcAft>
              <a:buClr>
                <a:schemeClr val="dk1"/>
              </a:buClr>
              <a:buSzPts val="1100"/>
              <a:buFont typeface="Arial"/>
              <a:buNone/>
            </a:pPr>
            <a:r>
              <a:rPr lang="en-US"/>
              <a:t>Ask participants to write: What are the barriers to having students write? </a:t>
            </a:r>
            <a:endParaRPr/>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lang="en-US"/>
              <a:t>Fill in together.</a:t>
            </a:r>
            <a:endParaRPr/>
          </a:p>
        </p:txBody>
      </p:sp>
      <p:sp>
        <p:nvSpPr>
          <p:cNvPr id="131" name="Google Shape;131;g6de149a946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de149a946_0_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de149a946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g6de149a946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dc0ea33d5_1_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dc0ea33d5_1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emphasize confidentiality, strategic thinking, experience with teaching and data gathering</a:t>
            </a:r>
            <a:endParaRPr/>
          </a:p>
        </p:txBody>
      </p:sp>
      <p:sp>
        <p:nvSpPr>
          <p:cNvPr id="147" name="Google Shape;147;g6dc0ea33d5_1_3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6e5837e0f9_0_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6e5837e0f9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sz="1500">
                <a:solidFill>
                  <a:srgbClr val="BA122B"/>
                </a:solidFill>
              </a:rPr>
              <a:t>(Ron)</a:t>
            </a:r>
            <a:endParaRPr/>
          </a:p>
        </p:txBody>
      </p:sp>
      <p:sp>
        <p:nvSpPr>
          <p:cNvPr id="155" name="Google Shape;155;g6e5837e0f9_0_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6e5837e0f9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6e5837e0f9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1500">
                <a:solidFill>
                  <a:srgbClr val="BA122B"/>
                </a:solidFill>
              </a:rPr>
              <a:t>(Ron)</a:t>
            </a:r>
            <a:r>
              <a:rPr lang="en-US"/>
              <a:t>There is value to both reader-based prose (standard papers) and writer-based prose (learning writing)</a:t>
            </a:r>
            <a:endParaRPr/>
          </a:p>
        </p:txBody>
      </p:sp>
      <p:sp>
        <p:nvSpPr>
          <p:cNvPr id="163" name="Google Shape;163;g6e5837e0f9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6de149a946_0_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6de149a946_0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g6de149a946_0_1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21" name="Shape 21"/>
        <p:cNvGrpSpPr/>
        <p:nvPr/>
      </p:nvGrpSpPr>
      <p:grpSpPr>
        <a:xfrm>
          <a:off x="0" y="0"/>
          <a:ext cx="0" cy="0"/>
          <a:chOff x="0" y="0"/>
          <a:chExt cx="0" cy="0"/>
        </a:xfrm>
      </p:grpSpPr>
      <p:sp>
        <p:nvSpPr>
          <p:cNvPr id="22" name="Google Shape;22;p2"/>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txBox="1"/>
          <p:nvPr>
            <p:ph type="ctrTitle"/>
          </p:nvPr>
        </p:nvSpPr>
        <p:spPr>
          <a:xfrm>
            <a:off x="822960" y="758952"/>
            <a:ext cx="75438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
          <p:cNvSpPr txBox="1"/>
          <p:nvPr>
            <p:ph idx="1" type="subTitle"/>
          </p:nvPr>
        </p:nvSpPr>
        <p:spPr>
          <a:xfrm>
            <a:off x="825038" y="4455621"/>
            <a:ext cx="7543800" cy="1143000"/>
          </a:xfrm>
          <a:prstGeom prst="rect">
            <a:avLst/>
          </a:prstGeom>
          <a:noFill/>
          <a:ln>
            <a:noFill/>
          </a:ln>
        </p:spPr>
        <p:txBody>
          <a:bodyPr anchorCtr="0" anchor="t" bIns="45700" lIns="91425" spcFirstLastPara="1" rIns="91425" wrap="square" tIns="45700">
            <a:no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6" name="Google Shape;26;p2"/>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9" name="Google Shape;29;p2"/>
          <p:cNvCxnSpPr/>
          <p:nvPr/>
        </p:nvCxnSpPr>
        <p:spPr>
          <a:xfrm>
            <a:off x="905744" y="4343400"/>
            <a:ext cx="740664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90" name="Shape 90"/>
        <p:cNvGrpSpPr/>
        <p:nvPr/>
      </p:nvGrpSpPr>
      <p:grpSpPr>
        <a:xfrm>
          <a:off x="0" y="0"/>
          <a:ext cx="0" cy="0"/>
          <a:chOff x="0" y="0"/>
          <a:chExt cx="0" cy="0"/>
        </a:xfrm>
      </p:grpSpPr>
      <p:sp>
        <p:nvSpPr>
          <p:cNvPr id="91" name="Google Shape;91;p11"/>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1"/>
          <p:cNvSpPr txBox="1"/>
          <p:nvPr>
            <p:ph idx="1" type="body"/>
          </p:nvPr>
        </p:nvSpPr>
        <p:spPr>
          <a:xfrm rot="5400000">
            <a:off x="2583180" y="85514"/>
            <a:ext cx="4023360" cy="7543801"/>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3" name="Google Shape;93;p11"/>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1"/>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1"/>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96" name="Shape 96"/>
        <p:cNvGrpSpPr/>
        <p:nvPr/>
      </p:nvGrpSpPr>
      <p:grpSpPr>
        <a:xfrm>
          <a:off x="0" y="0"/>
          <a:ext cx="0" cy="0"/>
          <a:chOff x="0" y="0"/>
          <a:chExt cx="0" cy="0"/>
        </a:xfrm>
      </p:grpSpPr>
      <p:sp>
        <p:nvSpPr>
          <p:cNvPr id="97" name="Google Shape;97;p12"/>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2"/>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2"/>
          <p:cNvSpPr txBox="1"/>
          <p:nvPr>
            <p:ph type="title"/>
          </p:nvPr>
        </p:nvSpPr>
        <p:spPr>
          <a:xfrm rot="5400000">
            <a:off x="4650802" y="2307652"/>
            <a:ext cx="5757421" cy="1971675"/>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2"/>
          <p:cNvSpPr txBox="1"/>
          <p:nvPr>
            <p:ph idx="1" type="body"/>
          </p:nvPr>
        </p:nvSpPr>
        <p:spPr>
          <a:xfrm rot="5400000">
            <a:off x="650302" y="393126"/>
            <a:ext cx="5757420" cy="5800725"/>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1" name="Google Shape;101;p12"/>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2"/>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0" name="Shape 30"/>
        <p:cNvGrpSpPr/>
        <p:nvPr/>
      </p:nvGrpSpPr>
      <p:grpSpPr>
        <a:xfrm>
          <a:off x="0" y="0"/>
          <a:ext cx="0" cy="0"/>
          <a:chOff x="0" y="0"/>
          <a:chExt cx="0" cy="0"/>
        </a:xfrm>
      </p:grpSpPr>
      <p:sp>
        <p:nvSpPr>
          <p:cNvPr id="31" name="Google Shape;31;p3"/>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3"/>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3" name="Google Shape;33;p3"/>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lt1"/>
        </a:solidFill>
      </p:bgPr>
    </p:bg>
    <p:spTree>
      <p:nvGrpSpPr>
        <p:cNvPr id="36" name="Shape 36"/>
        <p:cNvGrpSpPr/>
        <p:nvPr/>
      </p:nvGrpSpPr>
      <p:grpSpPr>
        <a:xfrm>
          <a:off x="0" y="0"/>
          <a:ext cx="0" cy="0"/>
          <a:chOff x="0" y="0"/>
          <a:chExt cx="0" cy="0"/>
        </a:xfrm>
      </p:grpSpPr>
      <p:sp>
        <p:nvSpPr>
          <p:cNvPr id="37" name="Google Shape;37;p4"/>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4"/>
          <p:cNvSpPr txBox="1"/>
          <p:nvPr>
            <p:ph type="title"/>
          </p:nvPr>
        </p:nvSpPr>
        <p:spPr>
          <a:xfrm>
            <a:off x="822960" y="758952"/>
            <a:ext cx="75438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4"/>
          <p:cNvSpPr txBox="1"/>
          <p:nvPr>
            <p:ph idx="1" type="body"/>
          </p:nvPr>
        </p:nvSpPr>
        <p:spPr>
          <a:xfrm>
            <a:off x="822960" y="4453128"/>
            <a:ext cx="7543800" cy="11430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41" name="Google Shape;41;p4"/>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4" name="Google Shape;44;p4"/>
          <p:cNvCxnSpPr/>
          <p:nvPr/>
        </p:nvCxnSpPr>
        <p:spPr>
          <a:xfrm>
            <a:off x="905744" y="4343400"/>
            <a:ext cx="740664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5" name="Shape 45"/>
        <p:cNvGrpSpPr/>
        <p:nvPr/>
      </p:nvGrpSpPr>
      <p:grpSpPr>
        <a:xfrm>
          <a:off x="0" y="0"/>
          <a:ext cx="0" cy="0"/>
          <a:chOff x="0" y="0"/>
          <a:chExt cx="0" cy="0"/>
        </a:xfrm>
      </p:grpSpPr>
      <p:sp>
        <p:nvSpPr>
          <p:cNvPr id="46" name="Google Shape;46;p5"/>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5"/>
          <p:cNvSpPr txBox="1"/>
          <p:nvPr>
            <p:ph idx="1" type="body"/>
          </p:nvPr>
        </p:nvSpPr>
        <p:spPr>
          <a:xfrm>
            <a:off x="822960" y="1845734"/>
            <a:ext cx="370332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8" name="Google Shape;48;p5"/>
          <p:cNvSpPr txBox="1"/>
          <p:nvPr>
            <p:ph idx="2" type="body"/>
          </p:nvPr>
        </p:nvSpPr>
        <p:spPr>
          <a:xfrm>
            <a:off x="4663440" y="1845736"/>
            <a:ext cx="3703320" cy="4023359"/>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5"/>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2" name="Shape 52"/>
        <p:cNvGrpSpPr/>
        <p:nvPr/>
      </p:nvGrpSpPr>
      <p:grpSpPr>
        <a:xfrm>
          <a:off x="0" y="0"/>
          <a:ext cx="0" cy="0"/>
          <a:chOff x="0" y="0"/>
          <a:chExt cx="0" cy="0"/>
        </a:xfrm>
      </p:grpSpPr>
      <p:sp>
        <p:nvSpPr>
          <p:cNvPr id="53" name="Google Shape;53;p6"/>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6"/>
          <p:cNvSpPr txBox="1"/>
          <p:nvPr>
            <p:ph idx="1" type="body"/>
          </p:nvPr>
        </p:nvSpPr>
        <p:spPr>
          <a:xfrm>
            <a:off x="822960" y="1846052"/>
            <a:ext cx="370332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5" name="Google Shape;55;p6"/>
          <p:cNvSpPr txBox="1"/>
          <p:nvPr>
            <p:ph idx="2" type="body"/>
          </p:nvPr>
        </p:nvSpPr>
        <p:spPr>
          <a:xfrm>
            <a:off x="822960" y="2582334"/>
            <a:ext cx="3703320" cy="32867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6" name="Google Shape;56;p6"/>
          <p:cNvSpPr txBox="1"/>
          <p:nvPr>
            <p:ph idx="3" type="body"/>
          </p:nvPr>
        </p:nvSpPr>
        <p:spPr>
          <a:xfrm>
            <a:off x="4663440" y="1846052"/>
            <a:ext cx="370332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7" name="Google Shape;57;p6"/>
          <p:cNvSpPr txBox="1"/>
          <p:nvPr>
            <p:ph idx="4" type="body"/>
          </p:nvPr>
        </p:nvSpPr>
        <p:spPr>
          <a:xfrm>
            <a:off x="4663440" y="2582334"/>
            <a:ext cx="3703320" cy="32867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8" name="Google Shape;58;p6"/>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6"/>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6"/>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1" name="Shape 61"/>
        <p:cNvGrpSpPr/>
        <p:nvPr/>
      </p:nvGrpSpPr>
      <p:grpSpPr>
        <a:xfrm>
          <a:off x="0" y="0"/>
          <a:ext cx="0" cy="0"/>
          <a:chOff x="0" y="0"/>
          <a:chExt cx="0" cy="0"/>
        </a:xfrm>
      </p:grpSpPr>
      <p:sp>
        <p:nvSpPr>
          <p:cNvPr id="62" name="Google Shape;62;p7"/>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7"/>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7"/>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66" name="Shape 66"/>
        <p:cNvGrpSpPr/>
        <p:nvPr/>
      </p:nvGrpSpPr>
      <p:grpSpPr>
        <a:xfrm>
          <a:off x="0" y="0"/>
          <a:ext cx="0" cy="0"/>
          <a:chOff x="0" y="0"/>
          <a:chExt cx="0" cy="0"/>
        </a:xfrm>
      </p:grpSpPr>
      <p:sp>
        <p:nvSpPr>
          <p:cNvPr id="67" name="Google Shape;67;p8"/>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8"/>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8"/>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8"/>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72" name="Shape 72"/>
        <p:cNvGrpSpPr/>
        <p:nvPr/>
      </p:nvGrpSpPr>
      <p:grpSpPr>
        <a:xfrm>
          <a:off x="0" y="0"/>
          <a:ext cx="0" cy="0"/>
          <a:chOff x="0" y="0"/>
          <a:chExt cx="0" cy="0"/>
        </a:xfrm>
      </p:grpSpPr>
      <p:sp>
        <p:nvSpPr>
          <p:cNvPr id="73" name="Google Shape;73;p9"/>
          <p:cNvSpPr/>
          <p:nvPr/>
        </p:nvSpPr>
        <p:spPr>
          <a:xfrm>
            <a:off x="13" y="0"/>
            <a:ext cx="3038093"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9"/>
          <p:cNvSpPr/>
          <p:nvPr/>
        </p:nvSpPr>
        <p:spPr>
          <a:xfrm>
            <a:off x="3030053" y="0"/>
            <a:ext cx="48006"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9"/>
          <p:cNvSpPr txBox="1"/>
          <p:nvPr>
            <p:ph type="title"/>
          </p:nvPr>
        </p:nvSpPr>
        <p:spPr>
          <a:xfrm>
            <a:off x="342900" y="594359"/>
            <a:ext cx="2400300" cy="228600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9"/>
          <p:cNvSpPr txBox="1"/>
          <p:nvPr>
            <p:ph idx="1" type="body"/>
          </p:nvPr>
        </p:nvSpPr>
        <p:spPr>
          <a:xfrm>
            <a:off x="3460237" y="731520"/>
            <a:ext cx="5009393" cy="52578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7" name="Google Shape;77;p9"/>
          <p:cNvSpPr txBox="1"/>
          <p:nvPr>
            <p:ph idx="2" type="body"/>
          </p:nvPr>
        </p:nvSpPr>
        <p:spPr>
          <a:xfrm>
            <a:off x="342900" y="2926080"/>
            <a:ext cx="2400300" cy="3379124"/>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8" name="Google Shape;78;p9"/>
          <p:cNvSpPr txBox="1"/>
          <p:nvPr>
            <p:ph idx="10" type="dt"/>
          </p:nvPr>
        </p:nvSpPr>
        <p:spPr>
          <a:xfrm>
            <a:off x="349134" y="6459786"/>
            <a:ext cx="196388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9"/>
          <p:cNvSpPr txBox="1"/>
          <p:nvPr>
            <p:ph idx="11" type="ftr"/>
          </p:nvPr>
        </p:nvSpPr>
        <p:spPr>
          <a:xfrm>
            <a:off x="3600450" y="6459786"/>
            <a:ext cx="34861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9"/>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81" name="Shape 81"/>
        <p:cNvGrpSpPr/>
        <p:nvPr/>
      </p:nvGrpSpPr>
      <p:grpSpPr>
        <a:xfrm>
          <a:off x="0" y="0"/>
          <a:ext cx="0" cy="0"/>
          <a:chOff x="0" y="0"/>
          <a:chExt cx="0" cy="0"/>
        </a:xfrm>
      </p:grpSpPr>
      <p:sp>
        <p:nvSpPr>
          <p:cNvPr id="82" name="Google Shape;82;p10"/>
          <p:cNvSpPr/>
          <p:nvPr/>
        </p:nvSpPr>
        <p:spPr>
          <a:xfrm>
            <a:off x="0" y="4953000"/>
            <a:ext cx="9141619"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0"/>
          <p:cNvSpPr/>
          <p:nvPr/>
        </p:nvSpPr>
        <p:spPr>
          <a:xfrm>
            <a:off x="12" y="491507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0"/>
          <p:cNvSpPr txBox="1"/>
          <p:nvPr>
            <p:ph type="title"/>
          </p:nvPr>
        </p:nvSpPr>
        <p:spPr>
          <a:xfrm>
            <a:off x="822960" y="5074920"/>
            <a:ext cx="7589520"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0"/>
          <p:cNvSpPr/>
          <p:nvPr>
            <p:ph idx="2" type="pic"/>
          </p:nvPr>
        </p:nvSpPr>
        <p:spPr>
          <a:xfrm>
            <a:off x="12" y="0"/>
            <a:ext cx="9143989" cy="4915076"/>
          </a:xfrm>
          <a:prstGeom prst="rect">
            <a:avLst/>
          </a:prstGeom>
          <a:blipFill rotWithShape="1">
            <a:blip r:embed="rId2">
              <a:alphaModFix/>
            </a:blip>
            <a:stretch>
              <a:fillRect b="0" l="0" r="0" t="0"/>
            </a:stretch>
          </a:blipFill>
          <a:ln>
            <a:noFill/>
          </a:ln>
        </p:spPr>
        <p:txBody>
          <a:bodyPr anchorCtr="0" anchor="t" bIns="45700" lIns="457200" spcFirstLastPara="1" rIns="0" wrap="square" tIns="457200">
            <a:no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chemeClr val="lt1"/>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86" name="Google Shape;86;p10"/>
          <p:cNvSpPr txBox="1"/>
          <p:nvPr>
            <p:ph idx="1" type="body"/>
          </p:nvPr>
        </p:nvSpPr>
        <p:spPr>
          <a:xfrm>
            <a:off x="822959" y="5907024"/>
            <a:ext cx="7589520" cy="594360"/>
          </a:xfrm>
          <a:prstGeom prst="rect">
            <a:avLst/>
          </a:prstGeom>
          <a:noFill/>
          <a:ln>
            <a:noFill/>
          </a:ln>
        </p:spPr>
        <p:txBody>
          <a:bodyPr anchorCtr="0" anchor="t" bIns="0" lIns="91425" spcFirstLastPara="1" rIns="91425" wrap="square" tIns="0">
            <a:no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7" name="Google Shape;87;p10"/>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0"/>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pn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0" y="6400800"/>
            <a:ext cx="9144001"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a:off x="0" y="6334315"/>
            <a:ext cx="9144001" cy="65999"/>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1"/>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7" name="Google Shape;17;p1"/>
          <p:cNvCxnSpPr/>
          <p:nvPr/>
        </p:nvCxnSpPr>
        <p:spPr>
          <a:xfrm>
            <a:off x="895149" y="1737845"/>
            <a:ext cx="7475220" cy="0"/>
          </a:xfrm>
          <a:prstGeom prst="straightConnector1">
            <a:avLst/>
          </a:prstGeom>
          <a:noFill/>
          <a:ln cap="flat" cmpd="sng" w="9525">
            <a:solidFill>
              <a:srgbClr val="7F7F7F"/>
            </a:solidFill>
            <a:prstDash val="solid"/>
            <a:round/>
            <a:headEnd len="sm" w="sm" type="none"/>
            <a:tailEnd len="sm" w="sm" type="none"/>
          </a:ln>
        </p:spPr>
      </p:cxnSp>
      <p:pic>
        <p:nvPicPr>
          <p:cNvPr id="18" name="Google Shape;18;p1"/>
          <p:cNvPicPr preferRelativeResize="0"/>
          <p:nvPr/>
        </p:nvPicPr>
        <p:blipFill>
          <a:blip r:embed="rId1">
            <a:alphaModFix/>
          </a:blip>
          <a:stretch>
            <a:fillRect/>
          </a:stretch>
        </p:blipFill>
        <p:spPr>
          <a:xfrm>
            <a:off x="7305075" y="5765150"/>
            <a:ext cx="1610924" cy="457200"/>
          </a:xfrm>
          <a:prstGeom prst="rect">
            <a:avLst/>
          </a:prstGeom>
          <a:noFill/>
          <a:ln>
            <a:noFill/>
          </a:ln>
        </p:spPr>
      </p:pic>
      <p:pic>
        <p:nvPicPr>
          <p:cNvPr id="19" name="Google Shape;19;p1"/>
          <p:cNvPicPr preferRelativeResize="0"/>
          <p:nvPr/>
        </p:nvPicPr>
        <p:blipFill>
          <a:blip r:embed="rId1">
            <a:alphaModFix/>
          </a:blip>
          <a:stretch>
            <a:fillRect/>
          </a:stretch>
        </p:blipFill>
        <p:spPr>
          <a:xfrm>
            <a:off x="7124350" y="5658325"/>
            <a:ext cx="1776225" cy="504100"/>
          </a:xfrm>
          <a:prstGeom prst="rect">
            <a:avLst/>
          </a:prstGeom>
          <a:noFill/>
          <a:ln>
            <a:noFill/>
          </a:ln>
        </p:spPr>
      </p:pic>
      <p:pic>
        <p:nvPicPr>
          <p:cNvPr id="20" name="Google Shape;20;p1"/>
          <p:cNvPicPr preferRelativeResize="0"/>
          <p:nvPr/>
        </p:nvPicPr>
        <p:blipFill rotWithShape="1">
          <a:blip r:embed="rId2">
            <a:alphaModFix/>
          </a:blip>
          <a:srcRect b="0" l="0" r="0" t="0"/>
          <a:stretch/>
        </p:blipFill>
        <p:spPr>
          <a:xfrm>
            <a:off x="6804500" y="5667275"/>
            <a:ext cx="2071950" cy="5875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3"/>
          <p:cNvSpPr txBox="1"/>
          <p:nvPr>
            <p:ph type="ctrTitle"/>
          </p:nvPr>
        </p:nvSpPr>
        <p:spPr>
          <a:xfrm>
            <a:off x="822960" y="758952"/>
            <a:ext cx="7543800" cy="35661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US" sz="5600"/>
              <a:t>Write-to-Learn	 Strategies to Combat Passivity, Deepen Knowledge, and Increase Recall </a:t>
            </a:r>
            <a:endParaRPr sz="5600"/>
          </a:p>
        </p:txBody>
      </p:sp>
      <p:sp>
        <p:nvSpPr>
          <p:cNvPr id="110" name="Google Shape;110;p13"/>
          <p:cNvSpPr txBox="1"/>
          <p:nvPr>
            <p:ph idx="1" type="subTitle"/>
          </p:nvPr>
        </p:nvSpPr>
        <p:spPr>
          <a:xfrm>
            <a:off x="825038" y="4455621"/>
            <a:ext cx="7543800" cy="1143000"/>
          </a:xfrm>
          <a:prstGeom prst="rect">
            <a:avLst/>
          </a:prstGeom>
        </p:spPr>
        <p:txBody>
          <a:bodyPr anchorCtr="0" anchor="t" bIns="45700" lIns="91425" spcFirstLastPara="1" rIns="91425" wrap="square" tIns="45700">
            <a:noAutofit/>
          </a:bodyPr>
          <a:lstStyle/>
          <a:p>
            <a:pPr indent="0" lvl="0" marL="0" rtl="0" algn="l">
              <a:spcBef>
                <a:spcPts val="1200"/>
              </a:spcBef>
              <a:spcAft>
                <a:spcPts val="200"/>
              </a:spcAft>
              <a:buNone/>
            </a:pPr>
            <a:r>
              <a:rPr lang="en-US">
                <a:solidFill>
                  <a:srgbClr val="BA122B"/>
                </a:solidFill>
              </a:rPr>
              <a:t>Ron Brooks &amp; Emily Isaacs, Department of Writing Studies</a:t>
            </a:r>
            <a:endParaRPr>
              <a:solidFill>
                <a:srgbClr val="BA122B"/>
              </a:solidFill>
            </a:endParaRPr>
          </a:p>
        </p:txBody>
      </p:sp>
      <p:sp>
        <p:nvSpPr>
          <p:cNvPr id="111" name="Google Shape;111;p13"/>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2"/>
          <p:cNvSpPr txBox="1"/>
          <p:nvPr>
            <p:ph type="title"/>
          </p:nvPr>
        </p:nvSpPr>
        <p:spPr>
          <a:xfrm>
            <a:off x="822950" y="286601"/>
            <a:ext cx="7543800" cy="1223700"/>
          </a:xfrm>
          <a:prstGeom prst="rect">
            <a:avLst/>
          </a:prstGeom>
          <a:ln cap="flat" cmpd="sng" w="9525">
            <a:solidFill>
              <a:srgbClr val="BA122B"/>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rgbClr val="BA122B"/>
                </a:solidFill>
              </a:rPr>
              <a:t>Strategies for Assessment</a:t>
            </a:r>
            <a:endParaRPr sz="4400">
              <a:solidFill>
                <a:srgbClr val="BA122B"/>
              </a:solidFill>
            </a:endParaRPr>
          </a:p>
        </p:txBody>
      </p:sp>
      <p:sp>
        <p:nvSpPr>
          <p:cNvPr id="182" name="Google Shape;182;p22"/>
          <p:cNvSpPr txBox="1"/>
          <p:nvPr>
            <p:ph idx="1" type="body"/>
          </p:nvPr>
        </p:nvSpPr>
        <p:spPr>
          <a:xfrm>
            <a:off x="822950" y="1662700"/>
            <a:ext cx="7543800" cy="4206300"/>
          </a:xfrm>
          <a:prstGeom prst="rect">
            <a:avLst/>
          </a:prstGeom>
        </p:spPr>
        <p:txBody>
          <a:bodyPr anchorCtr="0" anchor="t" bIns="45700" lIns="0" spcFirstLastPara="1" rIns="0" wrap="square" tIns="45700">
            <a:noAutofit/>
          </a:bodyPr>
          <a:lstStyle/>
          <a:p>
            <a:pPr indent="-368300" lvl="0" marL="914400" rtl="0" algn="l">
              <a:spcBef>
                <a:spcPts val="1200"/>
              </a:spcBef>
              <a:spcAft>
                <a:spcPts val="0"/>
              </a:spcAft>
              <a:buSzPts val="2200"/>
              <a:buChar char="➢"/>
            </a:pPr>
            <a:r>
              <a:rPr lang="en-US" sz="2400"/>
              <a:t>No to little assessment: rely on teacher authority and internal value.</a:t>
            </a:r>
            <a:endParaRPr sz="2400"/>
          </a:p>
          <a:p>
            <a:pPr indent="-368300" lvl="0" marL="914400" rtl="0" algn="l">
              <a:spcBef>
                <a:spcPts val="0"/>
              </a:spcBef>
              <a:spcAft>
                <a:spcPts val="0"/>
              </a:spcAft>
              <a:buSzPts val="2200"/>
              <a:buChar char="➢"/>
            </a:pPr>
            <a:r>
              <a:rPr lang="en-US" sz="2400"/>
              <a:t>Part of class participation grade</a:t>
            </a:r>
            <a:endParaRPr sz="2400"/>
          </a:p>
          <a:p>
            <a:pPr indent="-368300" lvl="0" marL="914400" rtl="0" algn="l">
              <a:spcBef>
                <a:spcPts val="0"/>
              </a:spcBef>
              <a:spcAft>
                <a:spcPts val="0"/>
              </a:spcAft>
              <a:buSzPts val="2200"/>
              <a:buChar char="➢"/>
            </a:pPr>
            <a:r>
              <a:rPr lang="en-US" sz="2400"/>
              <a:t>Complete/no complete (double as attendance)</a:t>
            </a:r>
            <a:endParaRPr sz="2400"/>
          </a:p>
          <a:p>
            <a:pPr indent="-368300" lvl="0" marL="914400" rtl="0" algn="l">
              <a:spcBef>
                <a:spcPts val="0"/>
              </a:spcBef>
              <a:spcAft>
                <a:spcPts val="0"/>
              </a:spcAft>
              <a:buSzPts val="2200"/>
              <a:buChar char="➢"/>
            </a:pPr>
            <a:r>
              <a:rPr lang="en-US" sz="2400"/>
              <a:t>Plus/check/minus mark </a:t>
            </a:r>
            <a:endParaRPr sz="2400"/>
          </a:p>
          <a:p>
            <a:pPr indent="-368300" lvl="0" marL="914400" rtl="0" algn="l">
              <a:spcBef>
                <a:spcPts val="0"/>
              </a:spcBef>
              <a:spcAft>
                <a:spcPts val="0"/>
              </a:spcAft>
              <a:buSzPts val="2200"/>
              <a:buChar char="➢"/>
            </a:pPr>
            <a:r>
              <a:rPr lang="en-US" sz="2400"/>
              <a:t>Complete writing activity within Canvas and assess each activity</a:t>
            </a:r>
            <a:endParaRPr sz="2400"/>
          </a:p>
          <a:p>
            <a:pPr indent="-368300" lvl="1" marL="1371600" rtl="0" algn="l">
              <a:spcBef>
                <a:spcPts val="0"/>
              </a:spcBef>
              <a:spcAft>
                <a:spcPts val="0"/>
              </a:spcAft>
              <a:buSzPts val="2200"/>
              <a:buChar char="○"/>
            </a:pPr>
            <a:r>
              <a:rPr lang="en-US" sz="2200"/>
              <a:t>word count </a:t>
            </a:r>
            <a:endParaRPr sz="2200"/>
          </a:p>
          <a:p>
            <a:pPr indent="-368300" lvl="1" marL="1371600" rtl="0" algn="l">
              <a:spcBef>
                <a:spcPts val="0"/>
              </a:spcBef>
              <a:spcAft>
                <a:spcPts val="0"/>
              </a:spcAft>
              <a:buSzPts val="2200"/>
              <a:buChar char="○"/>
            </a:pPr>
            <a:r>
              <a:rPr lang="en-US" sz="2200"/>
              <a:t>evaluative grading</a:t>
            </a:r>
            <a:endParaRPr sz="2200"/>
          </a:p>
          <a:p>
            <a:pPr indent="-368300" lvl="1" marL="1371600" rtl="0" algn="l">
              <a:spcBef>
                <a:spcPts val="0"/>
              </a:spcBef>
              <a:spcAft>
                <a:spcPts val="0"/>
              </a:spcAft>
              <a:buSzPts val="2200"/>
              <a:buChar char="○"/>
            </a:pPr>
            <a:r>
              <a:rPr lang="en-US" sz="2200"/>
              <a:t>don’t comment</a:t>
            </a:r>
            <a:endParaRPr sz="2200"/>
          </a:p>
          <a:p>
            <a:pPr indent="-368300" lvl="0" marL="914400" rtl="0" algn="l">
              <a:spcBef>
                <a:spcPts val="0"/>
              </a:spcBef>
              <a:spcAft>
                <a:spcPts val="0"/>
              </a:spcAft>
              <a:buSzPts val="2200"/>
              <a:buChar char="➢"/>
            </a:pPr>
            <a:r>
              <a:rPr lang="en-US" sz="2200"/>
              <a:t>CAVEAT: don’t do anything that makes you hesitate to assign writing</a:t>
            </a:r>
            <a:endParaRPr sz="2200"/>
          </a:p>
        </p:txBody>
      </p:sp>
      <p:sp>
        <p:nvSpPr>
          <p:cNvPr id="183" name="Google Shape;183;p22"/>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3"/>
          <p:cNvSpPr txBox="1"/>
          <p:nvPr>
            <p:ph type="title"/>
          </p:nvPr>
        </p:nvSpPr>
        <p:spPr>
          <a:xfrm>
            <a:off x="822960" y="286604"/>
            <a:ext cx="7543800" cy="1450800"/>
          </a:xfrm>
          <a:prstGeom prst="rect">
            <a:avLst/>
          </a:prstGeom>
          <a:ln cap="flat" cmpd="sng" w="9525">
            <a:solidFill>
              <a:srgbClr val="BA122B"/>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rgbClr val="BA122B"/>
                </a:solidFill>
              </a:rPr>
              <a:t>Creating Assignments</a:t>
            </a:r>
            <a:endParaRPr sz="4400">
              <a:solidFill>
                <a:srgbClr val="BA122B"/>
              </a:solidFill>
            </a:endParaRPr>
          </a:p>
        </p:txBody>
      </p:sp>
      <p:sp>
        <p:nvSpPr>
          <p:cNvPr id="190" name="Google Shape;190;p23"/>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91" name="Google Shape;191;p23"/>
          <p:cNvSpPr txBox="1"/>
          <p:nvPr>
            <p:ph idx="1" type="body"/>
          </p:nvPr>
        </p:nvSpPr>
        <p:spPr>
          <a:xfrm>
            <a:off x="822959" y="1845734"/>
            <a:ext cx="7543800" cy="4023300"/>
          </a:xfrm>
          <a:prstGeom prst="rect">
            <a:avLst/>
          </a:prstGeom>
        </p:spPr>
        <p:txBody>
          <a:bodyPr anchorCtr="0" anchor="t" bIns="45700" lIns="0" spcFirstLastPara="1" rIns="0" wrap="square" tIns="45700">
            <a:noAutofit/>
          </a:bodyPr>
          <a:lstStyle/>
          <a:p>
            <a:pPr indent="0" lvl="0" marL="457200" rtl="0" algn="l">
              <a:spcBef>
                <a:spcPts val="1200"/>
              </a:spcBef>
              <a:spcAft>
                <a:spcPts val="0"/>
              </a:spcAft>
              <a:buNone/>
            </a:pPr>
            <a:r>
              <a:rPr lang="en-US"/>
              <a:t>Right now: </a:t>
            </a:r>
            <a:endParaRPr/>
          </a:p>
          <a:p>
            <a:pPr indent="0" lvl="0" marL="457200" rtl="0" algn="l">
              <a:spcBef>
                <a:spcPts val="1200"/>
              </a:spcBef>
              <a:spcAft>
                <a:spcPts val="0"/>
              </a:spcAft>
              <a:buNone/>
            </a:pPr>
            <a:r>
              <a:rPr lang="en-US"/>
              <a:t>Craft a Write-to-Learn question or activity that you could ask students to complete in class.</a:t>
            </a:r>
            <a:endParaRPr/>
          </a:p>
          <a:p>
            <a:pPr indent="0" lvl="0" marL="457200" rtl="0" algn="l">
              <a:spcBef>
                <a:spcPts val="1200"/>
              </a:spcBef>
              <a:spcAft>
                <a:spcPts val="0"/>
              </a:spcAft>
              <a:buNone/>
            </a:pPr>
            <a:r>
              <a:t/>
            </a:r>
            <a:endParaRPr/>
          </a:p>
          <a:p>
            <a:pPr indent="0" lvl="0" marL="0" rtl="0" algn="l">
              <a:spcBef>
                <a:spcPts val="1200"/>
              </a:spcBef>
              <a:spcAft>
                <a:spcPts val="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4"/>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98" name="Google Shape;198;p24"/>
          <p:cNvSpPr txBox="1"/>
          <p:nvPr>
            <p:ph type="title"/>
          </p:nvPr>
        </p:nvSpPr>
        <p:spPr>
          <a:xfrm>
            <a:off x="822960" y="758952"/>
            <a:ext cx="7543800" cy="35661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Q&amp;A</a:t>
            </a:r>
            <a:endParaRPr/>
          </a:p>
        </p:txBody>
      </p:sp>
      <p:sp>
        <p:nvSpPr>
          <p:cNvPr id="199" name="Google Shape;199;p24"/>
          <p:cNvSpPr txBox="1"/>
          <p:nvPr>
            <p:ph idx="1" type="body"/>
          </p:nvPr>
        </p:nvSpPr>
        <p:spPr>
          <a:xfrm>
            <a:off x="822960" y="4453128"/>
            <a:ext cx="7543800" cy="1143000"/>
          </a:xfrm>
          <a:prstGeom prst="rect">
            <a:avLst/>
          </a:prstGeom>
        </p:spPr>
        <p:txBody>
          <a:bodyPr anchorCtr="0" anchor="t" bIns="45700" lIns="91425" spcFirstLastPara="1" rIns="91425" wrap="square" tIns="45700">
            <a:noAutofit/>
          </a:bodyPr>
          <a:lstStyle/>
          <a:p>
            <a:pPr indent="0" lvl="0" marL="0" rtl="0" algn="l">
              <a:spcBef>
                <a:spcPts val="1200"/>
              </a:spcBef>
              <a:spcAft>
                <a:spcPts val="0"/>
              </a:spcAft>
              <a:buNone/>
            </a:pPr>
            <a:r>
              <a:rPr lang="en-US"/>
              <a:t>Office for Faculty Advancement website</a:t>
            </a:r>
            <a:endParaRPr/>
          </a:p>
          <a:p>
            <a:pPr indent="0" lvl="0" marL="0" rtl="0" algn="l">
              <a:spcBef>
                <a:spcPts val="1200"/>
              </a:spcBef>
              <a:spcAft>
                <a:spcPts val="200"/>
              </a:spcAft>
              <a:buNone/>
            </a:pPr>
            <a:r>
              <a:rPr lang="en-US"/>
              <a:t>www.montclair.edu/faculty-advancement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4"/>
          <p:cNvSpPr txBox="1"/>
          <p:nvPr>
            <p:ph type="title"/>
          </p:nvPr>
        </p:nvSpPr>
        <p:spPr>
          <a:xfrm>
            <a:off x="822960" y="286604"/>
            <a:ext cx="7543800" cy="14508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US">
                <a:solidFill>
                  <a:srgbClr val="BA122B"/>
                </a:solidFill>
              </a:rPr>
              <a:t>“Writing to Learn Means Learning to Think”</a:t>
            </a:r>
            <a:endParaRPr>
              <a:solidFill>
                <a:srgbClr val="BA122B"/>
              </a:solidFill>
            </a:endParaRPr>
          </a:p>
        </p:txBody>
      </p:sp>
      <p:sp>
        <p:nvSpPr>
          <p:cNvPr id="118" name="Google Shape;118;p14"/>
          <p:cNvSpPr txBox="1"/>
          <p:nvPr>
            <p:ph idx="1" type="body"/>
          </p:nvPr>
        </p:nvSpPr>
        <p:spPr>
          <a:xfrm>
            <a:off x="822959" y="1845734"/>
            <a:ext cx="7543800" cy="4023300"/>
          </a:xfrm>
          <a:prstGeom prst="rect">
            <a:avLst/>
          </a:prstGeom>
        </p:spPr>
        <p:txBody>
          <a:bodyPr anchorCtr="0" anchor="t" bIns="45700" lIns="0" spcFirstLastPara="1" rIns="0"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800">
                <a:solidFill>
                  <a:srgbClr val="212529"/>
                </a:solidFill>
                <a:latin typeface="Roboto"/>
                <a:ea typeface="Roboto"/>
                <a:cs typeface="Roboto"/>
                <a:sym typeface="Roboto"/>
              </a:rPr>
              <a:t>As teachers we can choose between </a:t>
            </a:r>
            <a:endParaRPr sz="1800">
              <a:solidFill>
                <a:srgbClr val="212529"/>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800">
              <a:solidFill>
                <a:srgbClr val="212529"/>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en-US" sz="1800">
                <a:solidFill>
                  <a:srgbClr val="212529"/>
                </a:solidFill>
                <a:latin typeface="Roboto"/>
                <a:ea typeface="Roboto"/>
                <a:cs typeface="Roboto"/>
                <a:sym typeface="Roboto"/>
              </a:rPr>
              <a:t>(a) sentencing students to thoughtless mechanical operations, and </a:t>
            </a:r>
            <a:endParaRPr sz="1800">
              <a:solidFill>
                <a:srgbClr val="212529"/>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en-US" sz="1800">
                <a:solidFill>
                  <a:srgbClr val="212529"/>
                </a:solidFill>
                <a:latin typeface="Roboto"/>
                <a:ea typeface="Roboto"/>
                <a:cs typeface="Roboto"/>
                <a:sym typeface="Roboto"/>
              </a:rPr>
              <a:t>(b) facilitating their ability to think. </a:t>
            </a:r>
            <a:endParaRPr sz="1800">
              <a:solidFill>
                <a:srgbClr val="212529"/>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800">
              <a:solidFill>
                <a:srgbClr val="212529"/>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rPr lang="en-US" sz="1800">
                <a:solidFill>
                  <a:srgbClr val="212529"/>
                </a:solidFill>
                <a:latin typeface="Roboto"/>
                <a:ea typeface="Roboto"/>
                <a:cs typeface="Roboto"/>
                <a:sym typeface="Roboto"/>
              </a:rPr>
              <a:t>If students' readiness for more involved thought processes is bypassed in favor of jamming more facts and figures into their heads, they will stagnate at the lower levels of thinking. But if students are encouraged to try a variety of thought processes in classes, they can, regardless of their ages, develop considerable mental power. Writing is one of the most effective ways to develop thinking. (Forsman 162)</a:t>
            </a:r>
            <a:endParaRPr sz="1800">
              <a:solidFill>
                <a:srgbClr val="212529"/>
              </a:solidFill>
              <a:latin typeface="Roboto"/>
              <a:ea typeface="Roboto"/>
              <a:cs typeface="Roboto"/>
              <a:sym typeface="Roboto"/>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1200"/>
              </a:spcBef>
              <a:spcAft>
                <a:spcPts val="200"/>
              </a:spcAft>
              <a:buNone/>
            </a:pPr>
            <a:r>
              <a:t/>
            </a:r>
            <a:endParaRPr/>
          </a:p>
        </p:txBody>
      </p:sp>
      <p:sp>
        <p:nvSpPr>
          <p:cNvPr id="119" name="Google Shape;119;p14"/>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5"/>
          <p:cNvSpPr txBox="1"/>
          <p:nvPr>
            <p:ph type="title"/>
          </p:nvPr>
        </p:nvSpPr>
        <p:spPr>
          <a:xfrm>
            <a:off x="822960" y="286604"/>
            <a:ext cx="7543800" cy="1450800"/>
          </a:xfrm>
          <a:prstGeom prst="rect">
            <a:avLst/>
          </a:prstGeom>
          <a:ln cap="flat" cmpd="sng" w="9525">
            <a:solidFill>
              <a:srgbClr val="BA122B"/>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rgbClr val="BA122B"/>
                </a:solidFill>
              </a:rPr>
              <a:t>What writing does for learners: cognitive processing</a:t>
            </a:r>
            <a:endParaRPr sz="4400">
              <a:solidFill>
                <a:srgbClr val="BA122B"/>
              </a:solidFill>
            </a:endParaRPr>
          </a:p>
        </p:txBody>
      </p:sp>
      <p:sp>
        <p:nvSpPr>
          <p:cNvPr id="126" name="Google Shape;126;p15"/>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27" name="Google Shape;127;p15"/>
          <p:cNvSpPr txBox="1"/>
          <p:nvPr>
            <p:ph idx="1" type="body"/>
          </p:nvPr>
        </p:nvSpPr>
        <p:spPr>
          <a:xfrm>
            <a:off x="822959" y="1845734"/>
            <a:ext cx="7543800" cy="4023300"/>
          </a:xfrm>
          <a:prstGeom prst="rect">
            <a:avLst/>
          </a:prstGeom>
        </p:spPr>
        <p:txBody>
          <a:bodyPr anchorCtr="0" anchor="t" bIns="45700" lIns="0" spcFirstLastPara="1" rIns="0" wrap="square" tIns="45700">
            <a:noAutofit/>
          </a:bodyPr>
          <a:lstStyle/>
          <a:p>
            <a:pPr indent="0" lvl="0" marL="0" rtl="0" algn="l">
              <a:spcBef>
                <a:spcPts val="1200"/>
              </a:spcBef>
              <a:spcAft>
                <a:spcPts val="0"/>
              </a:spcAft>
              <a:buNone/>
            </a:pPr>
            <a:r>
              <a:rPr lang="en-US" sz="1900"/>
              <a:t>“language provides us with a unique way of knowing and becomes a tool for discovering, for shaping meaning, and for reaching understanding”(James Britton)</a:t>
            </a:r>
            <a:endParaRPr sz="1900"/>
          </a:p>
          <a:p>
            <a:pPr indent="0" lvl="0" marL="0" rtl="0" algn="l">
              <a:spcBef>
                <a:spcPts val="1200"/>
              </a:spcBef>
              <a:spcAft>
                <a:spcPts val="0"/>
              </a:spcAft>
              <a:buNone/>
            </a:pPr>
            <a:r>
              <a:rPr lang="en-US" sz="1900"/>
              <a:t>A few research findings:</a:t>
            </a:r>
            <a:endParaRPr sz="1900"/>
          </a:p>
          <a:p>
            <a:pPr indent="-349250" lvl="0" marL="457200" rtl="0" algn="l">
              <a:spcBef>
                <a:spcPts val="1200"/>
              </a:spcBef>
              <a:spcAft>
                <a:spcPts val="0"/>
              </a:spcAft>
              <a:buSzPts val="1900"/>
              <a:buChar char="❖"/>
            </a:pPr>
            <a:r>
              <a:rPr lang="en-US" sz="1900"/>
              <a:t>1st year Biology students: summary writing of class sessions increased comprehension and problem-solving on post-test (</a:t>
            </a:r>
            <a:r>
              <a:rPr lang="en-US" sz="1900"/>
              <a:t>Horton et al)</a:t>
            </a:r>
            <a:endParaRPr sz="1900"/>
          </a:p>
          <a:p>
            <a:pPr indent="-349250" lvl="0" marL="457200" rtl="0" algn="l">
              <a:spcBef>
                <a:spcPts val="0"/>
              </a:spcBef>
              <a:spcAft>
                <a:spcPts val="0"/>
              </a:spcAft>
              <a:buSzPts val="1900"/>
              <a:buChar char="❖"/>
            </a:pPr>
            <a:r>
              <a:rPr lang="en-US" sz="1900"/>
              <a:t>1st year Bio: Journal writing on processes and problems as supplement to lab report increased scores on MC exam (McCrindle &amp; Christensen)</a:t>
            </a:r>
            <a:endParaRPr sz="1900"/>
          </a:p>
          <a:p>
            <a:pPr indent="-349250" lvl="0" marL="457200" rtl="0" algn="l">
              <a:spcBef>
                <a:spcPts val="0"/>
              </a:spcBef>
              <a:spcAft>
                <a:spcPts val="0"/>
              </a:spcAft>
              <a:buSzPts val="1900"/>
              <a:buChar char="❖"/>
            </a:pPr>
            <a:r>
              <a:rPr lang="en-US" sz="1900"/>
              <a:t>HS students, social studies: Restricted (Q&amp;A, summary types) writing improves recall, analytic writing improves comprehension (Apple &amp; Langer)</a:t>
            </a:r>
            <a:endParaRPr sz="1900"/>
          </a:p>
          <a:p>
            <a:pPr indent="-349250" lvl="0" marL="457200" rtl="0" algn="l">
              <a:spcBef>
                <a:spcPts val="0"/>
              </a:spcBef>
              <a:spcAft>
                <a:spcPts val="0"/>
              </a:spcAft>
              <a:buSzPts val="1900"/>
              <a:buChar char="❖"/>
            </a:pPr>
            <a:r>
              <a:rPr lang="en-US" sz="1900"/>
              <a:t>Move from knowledge telling to knowledge transformation through increasing complexity of writing tasks (Bereiter and Scardamalia)</a:t>
            </a:r>
            <a:endParaRPr sz="1900"/>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6"/>
          <p:cNvSpPr txBox="1"/>
          <p:nvPr>
            <p:ph type="title"/>
          </p:nvPr>
        </p:nvSpPr>
        <p:spPr>
          <a:xfrm>
            <a:off x="822960" y="286604"/>
            <a:ext cx="7543800" cy="1450800"/>
          </a:xfrm>
          <a:prstGeom prst="rect">
            <a:avLst/>
          </a:prstGeom>
          <a:ln cap="flat" cmpd="sng" w="9525">
            <a:solidFill>
              <a:srgbClr val="BA122B"/>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rgbClr val="BA122B"/>
                </a:solidFill>
              </a:rPr>
              <a:t>Yet little writing in class. why?</a:t>
            </a:r>
            <a:endParaRPr sz="4400">
              <a:solidFill>
                <a:srgbClr val="BA122B"/>
              </a:solidFill>
            </a:endParaRPr>
          </a:p>
        </p:txBody>
      </p:sp>
      <p:sp>
        <p:nvSpPr>
          <p:cNvPr id="134" name="Google Shape;134;p16"/>
          <p:cNvSpPr txBox="1"/>
          <p:nvPr>
            <p:ph idx="1" type="body"/>
          </p:nvPr>
        </p:nvSpPr>
        <p:spPr>
          <a:xfrm>
            <a:off x="822959" y="1845734"/>
            <a:ext cx="7543800" cy="4023300"/>
          </a:xfrm>
          <a:prstGeom prst="rect">
            <a:avLst/>
          </a:prstGeom>
        </p:spPr>
        <p:txBody>
          <a:bodyPr anchorCtr="0" anchor="t" bIns="45700" lIns="0" spcFirstLastPara="1" rIns="0" wrap="square" tIns="45700">
            <a:noAutofit/>
          </a:bodyPr>
          <a:lstStyle/>
          <a:p>
            <a:pPr indent="-342900" lvl="0" marL="457200" rtl="0" algn="l">
              <a:spcBef>
                <a:spcPts val="1200"/>
              </a:spcBef>
              <a:spcAft>
                <a:spcPts val="0"/>
              </a:spcAft>
              <a:buSzPts val="1800"/>
              <a:buChar char="❖"/>
            </a:pPr>
            <a:r>
              <a:rPr lang="en-US"/>
              <a:t>Don’t have time to read &amp; evaluate more writing</a:t>
            </a:r>
            <a:endParaRPr/>
          </a:p>
          <a:p>
            <a:pPr indent="-342900" lvl="0" marL="457200" rtl="0" algn="l">
              <a:spcBef>
                <a:spcPts val="0"/>
              </a:spcBef>
              <a:spcAft>
                <a:spcPts val="0"/>
              </a:spcAft>
              <a:buSzPts val="1800"/>
              <a:buChar char="❖"/>
            </a:pPr>
            <a:r>
              <a:rPr lang="en-US"/>
              <a:t>Don’t have time -- all time alloted for.</a:t>
            </a:r>
            <a:endParaRPr/>
          </a:p>
          <a:p>
            <a:pPr indent="-342900" lvl="0" marL="457200" rtl="0" algn="l">
              <a:spcBef>
                <a:spcPts val="0"/>
              </a:spcBef>
              <a:spcAft>
                <a:spcPts val="0"/>
              </a:spcAft>
              <a:buSzPts val="1800"/>
              <a:buChar char="❖"/>
            </a:pPr>
            <a:r>
              <a:rPr lang="en-US"/>
              <a:t>Students don’t like writing in class</a:t>
            </a:r>
            <a:endParaRPr/>
          </a:p>
          <a:p>
            <a:pPr indent="-342900" lvl="0" marL="457200" rtl="0" algn="l">
              <a:spcBef>
                <a:spcPts val="0"/>
              </a:spcBef>
              <a:spcAft>
                <a:spcPts val="0"/>
              </a:spcAft>
              <a:buSzPts val="1800"/>
              <a:buChar char="❖"/>
            </a:pPr>
            <a:r>
              <a:rPr lang="en-US"/>
              <a:t>Students won’t write in class -- will surf, text, daydream</a:t>
            </a:r>
            <a:endParaRPr/>
          </a:p>
          <a:p>
            <a:pPr indent="-342900" lvl="0" marL="457200" rtl="0" algn="l">
              <a:spcBef>
                <a:spcPts val="0"/>
              </a:spcBef>
              <a:spcAft>
                <a:spcPts val="0"/>
              </a:spcAft>
              <a:buSzPts val="1800"/>
              <a:buChar char="❖"/>
            </a:pPr>
            <a:r>
              <a:rPr lang="en-US"/>
              <a:t>Like the idea, but really not sure what to do</a:t>
            </a:r>
            <a:endParaRPr/>
          </a:p>
          <a:p>
            <a:pPr indent="-342900" lvl="0" marL="457200" rtl="0" algn="l">
              <a:spcBef>
                <a:spcPts val="0"/>
              </a:spcBef>
              <a:spcAft>
                <a:spcPts val="0"/>
              </a:spcAft>
              <a:buSzPts val="1800"/>
              <a:buChar char="❖"/>
            </a:pPr>
            <a:r>
              <a:rPr lang="en-US"/>
              <a:t>I’m not a writing teacher and so don’t feel equipped to teach writing.</a:t>
            </a:r>
            <a:endParaRPr/>
          </a:p>
        </p:txBody>
      </p:sp>
      <p:sp>
        <p:nvSpPr>
          <p:cNvPr id="135" name="Google Shape;135;p16"/>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7"/>
          <p:cNvSpPr txBox="1"/>
          <p:nvPr>
            <p:ph type="title"/>
          </p:nvPr>
        </p:nvSpPr>
        <p:spPr>
          <a:xfrm>
            <a:off x="822960" y="286604"/>
            <a:ext cx="7543800" cy="1450800"/>
          </a:xfrm>
          <a:prstGeom prst="rect">
            <a:avLst/>
          </a:prstGeom>
          <a:ln cap="flat" cmpd="sng" w="9525">
            <a:solidFill>
              <a:srgbClr val="BA122B"/>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rgbClr val="BA122B"/>
                </a:solidFill>
              </a:rPr>
              <a:t>Solutions</a:t>
            </a:r>
            <a:endParaRPr sz="4400">
              <a:solidFill>
                <a:srgbClr val="BA122B"/>
              </a:solidFill>
            </a:endParaRPr>
          </a:p>
        </p:txBody>
      </p:sp>
      <p:sp>
        <p:nvSpPr>
          <p:cNvPr id="142" name="Google Shape;142;p17"/>
          <p:cNvSpPr txBox="1"/>
          <p:nvPr>
            <p:ph idx="1" type="body"/>
          </p:nvPr>
        </p:nvSpPr>
        <p:spPr>
          <a:xfrm>
            <a:off x="822950" y="1637250"/>
            <a:ext cx="7543800" cy="4231800"/>
          </a:xfrm>
          <a:prstGeom prst="rect">
            <a:avLst/>
          </a:prstGeom>
        </p:spPr>
        <p:txBody>
          <a:bodyPr anchorCtr="0" anchor="t" bIns="45700" lIns="0" spcFirstLastPara="1" rIns="0" wrap="square" tIns="45700">
            <a:noAutofit/>
          </a:bodyPr>
          <a:lstStyle/>
          <a:p>
            <a:pPr indent="-342900" lvl="0" marL="457200" rtl="0" algn="l">
              <a:spcBef>
                <a:spcPts val="1200"/>
              </a:spcBef>
              <a:spcAft>
                <a:spcPts val="0"/>
              </a:spcAft>
              <a:buSzPts val="1800"/>
              <a:buChar char="❖"/>
            </a:pPr>
            <a:r>
              <a:rPr lang="en-US">
                <a:solidFill>
                  <a:srgbClr val="BA122B"/>
                </a:solidFill>
              </a:rPr>
              <a:t>Don’t mark-up &amp; grade</a:t>
            </a:r>
            <a:r>
              <a:rPr lang="en-US"/>
              <a:t>: Assigning writing ≠ assigned grading</a:t>
            </a:r>
            <a:endParaRPr/>
          </a:p>
          <a:p>
            <a:pPr indent="-342900" lvl="0" marL="457200" rtl="0" algn="l">
              <a:spcBef>
                <a:spcPts val="0"/>
              </a:spcBef>
              <a:spcAft>
                <a:spcPts val="0"/>
              </a:spcAft>
              <a:buSzPts val="1800"/>
              <a:buChar char="❖"/>
            </a:pPr>
            <a:r>
              <a:rPr lang="en-US"/>
              <a:t>Instead, </a:t>
            </a:r>
            <a:r>
              <a:rPr lang="en-US">
                <a:solidFill>
                  <a:srgbClr val="BA122B"/>
                </a:solidFill>
              </a:rPr>
              <a:t>light evaluation</a:t>
            </a:r>
            <a:r>
              <a:rPr lang="en-US"/>
              <a:t>:</a:t>
            </a:r>
            <a:endParaRPr/>
          </a:p>
          <a:p>
            <a:pPr indent="-342900" lvl="1" marL="914400" rtl="0" algn="l">
              <a:spcBef>
                <a:spcPts val="0"/>
              </a:spcBef>
              <a:spcAft>
                <a:spcPts val="0"/>
              </a:spcAft>
              <a:buSzPts val="1800"/>
              <a:buChar char="➢"/>
            </a:pPr>
            <a:r>
              <a:rPr lang="en-US"/>
              <a:t>explain the light evaluation approach to students: that it improves learning, that you’re not reading, marking, and grading traditionally</a:t>
            </a:r>
            <a:endParaRPr/>
          </a:p>
          <a:p>
            <a:pPr indent="-342900" lvl="1" marL="914400" rtl="0" algn="l">
              <a:spcBef>
                <a:spcPts val="0"/>
              </a:spcBef>
              <a:spcAft>
                <a:spcPts val="0"/>
              </a:spcAft>
              <a:buSzPts val="1800"/>
              <a:buChar char="➢"/>
            </a:pPr>
            <a:r>
              <a:rPr lang="en-US"/>
              <a:t>give credit for number of words, frequency of writing</a:t>
            </a:r>
            <a:endParaRPr/>
          </a:p>
          <a:p>
            <a:pPr indent="-342900" lvl="1" marL="914400" rtl="0" algn="l">
              <a:spcBef>
                <a:spcPts val="0"/>
              </a:spcBef>
              <a:spcAft>
                <a:spcPts val="0"/>
              </a:spcAft>
              <a:buSzPts val="1800"/>
              <a:buChar char="➢"/>
            </a:pPr>
            <a:r>
              <a:rPr lang="en-US"/>
              <a:t>grade simply: complete/incomplete </a:t>
            </a:r>
            <a:endParaRPr/>
          </a:p>
          <a:p>
            <a:pPr indent="-342900" lvl="0" marL="457200" rtl="0" algn="l">
              <a:spcBef>
                <a:spcPts val="0"/>
              </a:spcBef>
              <a:spcAft>
                <a:spcPts val="0"/>
              </a:spcAft>
              <a:buSzPts val="1800"/>
              <a:buChar char="❖"/>
            </a:pPr>
            <a:r>
              <a:rPr lang="en-US">
                <a:solidFill>
                  <a:srgbClr val="BA122B"/>
                </a:solidFill>
              </a:rPr>
              <a:t>Assign peer feedback</a:t>
            </a:r>
            <a:r>
              <a:rPr lang="en-US"/>
              <a:t>: students write, students read, students comment</a:t>
            </a:r>
            <a:endParaRPr/>
          </a:p>
          <a:p>
            <a:pPr indent="-342900" lvl="1" marL="914400" rtl="0" algn="l">
              <a:spcBef>
                <a:spcPts val="0"/>
              </a:spcBef>
              <a:spcAft>
                <a:spcPts val="0"/>
              </a:spcAft>
              <a:buSzPts val="1800"/>
              <a:buChar char="➢"/>
            </a:pPr>
            <a:r>
              <a:rPr lang="en-US"/>
              <a:t>be directive in peer feedback.  For example, “Read peers’ feedback and 1) Summarize in two sentence; 2) Offer a countering perspective, and 3) Offer a suggestion</a:t>
            </a:r>
            <a:endParaRPr/>
          </a:p>
          <a:p>
            <a:pPr indent="-342900" lvl="0" marL="457200" rtl="0" algn="l">
              <a:spcBef>
                <a:spcPts val="0"/>
              </a:spcBef>
              <a:spcAft>
                <a:spcPts val="0"/>
              </a:spcAft>
              <a:buSzPts val="1800"/>
              <a:buChar char="❖"/>
            </a:pPr>
            <a:r>
              <a:rPr lang="en-US">
                <a:solidFill>
                  <a:srgbClr val="BA122B"/>
                </a:solidFill>
              </a:rPr>
              <a:t>Vary </a:t>
            </a:r>
            <a:r>
              <a:rPr lang="en-US">
                <a:solidFill>
                  <a:srgbClr val="BA122B"/>
                </a:solidFill>
              </a:rPr>
              <a:t>the writing to learn activities</a:t>
            </a:r>
            <a:r>
              <a:rPr lang="en-US"/>
              <a:t>, modalities, formats, etc. </a:t>
            </a:r>
            <a:endParaRPr/>
          </a:p>
          <a:p>
            <a:pPr indent="-342900" lvl="1" marL="914400" rtl="0" algn="l">
              <a:spcBef>
                <a:spcPts val="0"/>
              </a:spcBef>
              <a:spcAft>
                <a:spcPts val="0"/>
              </a:spcAft>
              <a:buSzPts val="1800"/>
              <a:buChar char="➢"/>
            </a:pPr>
            <a:r>
              <a:rPr lang="en-US"/>
              <a:t>e.g., On index cards by hand vs on a live google doc;</a:t>
            </a:r>
            <a:endParaRPr/>
          </a:p>
          <a:p>
            <a:pPr indent="-342900" lvl="1" marL="914400" rtl="0" algn="l">
              <a:spcBef>
                <a:spcPts val="0"/>
              </a:spcBef>
              <a:spcAft>
                <a:spcPts val="0"/>
              </a:spcAft>
              <a:buSzPts val="1800"/>
              <a:buChar char="➢"/>
            </a:pPr>
            <a:r>
              <a:rPr lang="en-US"/>
              <a:t>e.g., Instructo to write freely or write to a specific question, etc.</a:t>
            </a:r>
            <a:endParaRPr/>
          </a:p>
          <a:p>
            <a:pPr indent="0" lvl="0" marL="0" rtl="0" algn="l">
              <a:spcBef>
                <a:spcPts val="1200"/>
              </a:spcBef>
              <a:spcAft>
                <a:spcPts val="200"/>
              </a:spcAft>
              <a:buNone/>
            </a:pPr>
            <a:r>
              <a:t/>
            </a:r>
            <a:endParaRPr/>
          </a:p>
        </p:txBody>
      </p:sp>
      <p:sp>
        <p:nvSpPr>
          <p:cNvPr id="143" name="Google Shape;143;p17"/>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18"/>
          <p:cNvSpPr txBox="1"/>
          <p:nvPr>
            <p:ph type="title"/>
          </p:nvPr>
        </p:nvSpPr>
        <p:spPr>
          <a:xfrm>
            <a:off x="384799" y="248500"/>
            <a:ext cx="8187600" cy="14508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lang="en-US" sz="4400">
                <a:solidFill>
                  <a:srgbClr val="BA122B"/>
                </a:solidFill>
              </a:rPr>
              <a:t>Writing-to-Learn Scale:</a:t>
            </a:r>
            <a:endParaRPr sz="4400">
              <a:solidFill>
                <a:srgbClr val="BA122B"/>
              </a:solidFill>
            </a:endParaRPr>
          </a:p>
          <a:p>
            <a:pPr indent="0" lvl="0" marL="0" rtl="0" algn="ctr">
              <a:spcBef>
                <a:spcPts val="0"/>
              </a:spcBef>
              <a:spcAft>
                <a:spcPts val="0"/>
              </a:spcAft>
              <a:buNone/>
            </a:pPr>
            <a:r>
              <a:rPr lang="en-US" sz="4400">
                <a:solidFill>
                  <a:srgbClr val="BA122B"/>
                </a:solidFill>
              </a:rPr>
              <a:t>Writer-Center to Reader-Centered </a:t>
            </a:r>
            <a:endParaRPr sz="4400">
              <a:solidFill>
                <a:srgbClr val="BA122B"/>
              </a:solidFill>
            </a:endParaRPr>
          </a:p>
        </p:txBody>
      </p:sp>
      <p:sp>
        <p:nvSpPr>
          <p:cNvPr id="150" name="Google Shape;150;p18"/>
          <p:cNvSpPr txBox="1"/>
          <p:nvPr>
            <p:ph idx="1" type="body"/>
          </p:nvPr>
        </p:nvSpPr>
        <p:spPr>
          <a:xfrm>
            <a:off x="822950" y="1615075"/>
            <a:ext cx="7543800" cy="4211100"/>
          </a:xfrm>
          <a:prstGeom prst="rect">
            <a:avLst/>
          </a:prstGeom>
        </p:spPr>
        <p:txBody>
          <a:bodyPr anchorCtr="0" anchor="t" bIns="45700" lIns="0" spcFirstLastPara="1" rIns="0" wrap="square" tIns="45700">
            <a:noAutofit/>
          </a:bodyPr>
          <a:lstStyle/>
          <a:p>
            <a:pPr indent="-374650" lvl="0" marL="457200" rtl="0" algn="l">
              <a:spcBef>
                <a:spcPts val="1200"/>
              </a:spcBef>
              <a:spcAft>
                <a:spcPts val="0"/>
              </a:spcAft>
              <a:buSzPts val="2300"/>
              <a:buAutoNum type="arabicPeriod"/>
            </a:pPr>
            <a:r>
              <a:rPr lang="en-US" sz="2300"/>
              <a:t>Pure freewriting: focuses the mind for engagement</a:t>
            </a:r>
            <a:endParaRPr sz="2300"/>
          </a:p>
          <a:p>
            <a:pPr indent="-374650" lvl="0" marL="457200" rtl="0" algn="l">
              <a:spcBef>
                <a:spcPts val="0"/>
              </a:spcBef>
              <a:spcAft>
                <a:spcPts val="0"/>
              </a:spcAft>
              <a:buSzPts val="2300"/>
              <a:buAutoNum type="arabicPeriod"/>
            </a:pPr>
            <a:r>
              <a:rPr lang="en-US" sz="2300"/>
              <a:t>Focused freewriting: focuses the mind on a topic or idea.</a:t>
            </a:r>
            <a:endParaRPr sz="2300"/>
          </a:p>
          <a:p>
            <a:pPr indent="-374650" lvl="0" marL="457200" rtl="0" algn="l">
              <a:spcBef>
                <a:spcPts val="0"/>
              </a:spcBef>
              <a:spcAft>
                <a:spcPts val="0"/>
              </a:spcAft>
              <a:buSzPts val="2300"/>
              <a:buAutoNum type="arabicPeriod"/>
            </a:pPr>
            <a:r>
              <a:rPr lang="en-US" sz="2300"/>
              <a:t>Responding to a open-ended prompt: furthers thinking on a topic or idea</a:t>
            </a:r>
            <a:endParaRPr sz="2300"/>
          </a:p>
          <a:p>
            <a:pPr indent="-374650" lvl="0" marL="457200" rtl="0" algn="l">
              <a:spcBef>
                <a:spcPts val="0"/>
              </a:spcBef>
              <a:spcAft>
                <a:spcPts val="0"/>
              </a:spcAft>
              <a:buSzPts val="2300"/>
              <a:buAutoNum type="arabicPeriod"/>
            </a:pPr>
            <a:r>
              <a:rPr lang="en-US" sz="2300"/>
              <a:t>Responding to a specific prompt: promotes understanding of a topic or idea.</a:t>
            </a:r>
            <a:endParaRPr sz="2300"/>
          </a:p>
          <a:p>
            <a:pPr indent="-374650" lvl="0" marL="457200" rtl="0" algn="l">
              <a:spcBef>
                <a:spcPts val="0"/>
              </a:spcBef>
              <a:spcAft>
                <a:spcPts val="0"/>
              </a:spcAft>
              <a:buSzPts val="2300"/>
              <a:buAutoNum type="arabicPeriod"/>
            </a:pPr>
            <a:r>
              <a:rPr lang="en-US" sz="2300"/>
              <a:t>Writing a summary: prompts re-reading and aids recall</a:t>
            </a:r>
            <a:endParaRPr sz="2300"/>
          </a:p>
          <a:p>
            <a:pPr indent="-374650" lvl="0" marL="457200" rtl="0" algn="l">
              <a:spcBef>
                <a:spcPts val="0"/>
              </a:spcBef>
              <a:spcAft>
                <a:spcPts val="0"/>
              </a:spcAft>
              <a:buSzPts val="2300"/>
              <a:buAutoNum type="arabicPeriod"/>
            </a:pPr>
            <a:r>
              <a:rPr lang="en-US" sz="2300"/>
              <a:t>Writing a draft “essay” [essay = “to try.”]: promotes true comprehension as writers try out their ideas in relation to others’ ideas.</a:t>
            </a:r>
            <a:endParaRPr sz="2300"/>
          </a:p>
          <a:p>
            <a:pPr indent="-374650" lvl="0" marL="457200" rtl="0" algn="l">
              <a:spcBef>
                <a:spcPts val="0"/>
              </a:spcBef>
              <a:spcAft>
                <a:spcPts val="0"/>
              </a:spcAft>
              <a:buSzPts val="2300"/>
              <a:buAutoNum type="arabicPeriod"/>
            </a:pPr>
            <a:r>
              <a:rPr lang="en-US" sz="2300"/>
              <a:t>Writing a report, or public essay: informs or educates others.</a:t>
            </a:r>
            <a:endParaRPr sz="2300"/>
          </a:p>
        </p:txBody>
      </p:sp>
      <p:sp>
        <p:nvSpPr>
          <p:cNvPr id="151" name="Google Shape;151;p18"/>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9"/>
          <p:cNvSpPr txBox="1"/>
          <p:nvPr>
            <p:ph type="title"/>
          </p:nvPr>
        </p:nvSpPr>
        <p:spPr>
          <a:xfrm>
            <a:off x="822960" y="286604"/>
            <a:ext cx="7543800" cy="14508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US" sz="3600">
                <a:solidFill>
                  <a:srgbClr val="BA122B"/>
                </a:solidFill>
              </a:rPr>
              <a:t>“What’s on Your Mind” in any course that includes writing assignments</a:t>
            </a:r>
            <a:endParaRPr sz="3600">
              <a:solidFill>
                <a:srgbClr val="BA122B"/>
              </a:solidFill>
            </a:endParaRPr>
          </a:p>
        </p:txBody>
      </p:sp>
      <p:sp>
        <p:nvSpPr>
          <p:cNvPr id="158" name="Google Shape;158;p19"/>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59" name="Google Shape;159;p19"/>
          <p:cNvSpPr txBox="1"/>
          <p:nvPr>
            <p:ph idx="1" type="body"/>
          </p:nvPr>
        </p:nvSpPr>
        <p:spPr>
          <a:xfrm>
            <a:off x="822959" y="1845734"/>
            <a:ext cx="7543800" cy="4023300"/>
          </a:xfrm>
          <a:prstGeom prst="rect">
            <a:avLst/>
          </a:prstGeom>
        </p:spPr>
        <p:txBody>
          <a:bodyPr anchorCtr="0" anchor="t" bIns="45700" lIns="0" spcFirstLastPara="1" rIns="0" wrap="square" tIns="45700">
            <a:noAutofit/>
          </a:bodyPr>
          <a:lstStyle/>
          <a:p>
            <a:pPr indent="-342900" lvl="0" marL="457200" rtl="0" algn="l">
              <a:lnSpc>
                <a:spcPct val="115000"/>
              </a:lnSpc>
              <a:spcBef>
                <a:spcPts val="1200"/>
              </a:spcBef>
              <a:spcAft>
                <a:spcPts val="0"/>
              </a:spcAft>
              <a:buSzPts val="1800"/>
              <a:buChar char="❖"/>
            </a:pPr>
            <a:r>
              <a:rPr lang="en-US"/>
              <a:t>As a practice, students write for 5 minutes at the start of every class. </a:t>
            </a:r>
            <a:endParaRPr/>
          </a:p>
          <a:p>
            <a:pPr indent="-342900" lvl="0" marL="457200" rtl="0" algn="l">
              <a:lnSpc>
                <a:spcPct val="115000"/>
              </a:lnSpc>
              <a:spcBef>
                <a:spcPts val="0"/>
              </a:spcBef>
              <a:spcAft>
                <a:spcPts val="0"/>
              </a:spcAft>
              <a:buSzPts val="1800"/>
              <a:buChar char="❖"/>
            </a:pPr>
            <a:r>
              <a:rPr lang="en-US"/>
              <a:t>At the end of the five minutes, instructor asks students what they wrote about and if anyone wants to share. </a:t>
            </a:r>
            <a:endParaRPr/>
          </a:p>
          <a:p>
            <a:pPr indent="-342900" lvl="0" marL="457200" rtl="0" algn="l">
              <a:lnSpc>
                <a:spcPct val="115000"/>
              </a:lnSpc>
              <a:spcBef>
                <a:spcPts val="0"/>
              </a:spcBef>
              <a:spcAft>
                <a:spcPts val="0"/>
              </a:spcAft>
              <a:buSzPts val="1800"/>
              <a:buChar char="❖"/>
            </a:pPr>
            <a:r>
              <a:rPr lang="en-US"/>
              <a:t>Instructor then uses the material shared to talk about aspects of essay writing, e.g.:</a:t>
            </a:r>
            <a:endParaRPr/>
          </a:p>
          <a:p>
            <a:pPr indent="-342900" lvl="1" marL="914400" rtl="0" algn="l">
              <a:lnSpc>
                <a:spcPct val="115000"/>
              </a:lnSpc>
              <a:spcBef>
                <a:spcPts val="0"/>
              </a:spcBef>
              <a:spcAft>
                <a:spcPts val="0"/>
              </a:spcAft>
              <a:buSzPts val="1800"/>
              <a:buChar char="➢"/>
            </a:pPr>
            <a:r>
              <a:rPr lang="en-US"/>
              <a:t>making claims</a:t>
            </a:r>
            <a:endParaRPr/>
          </a:p>
          <a:p>
            <a:pPr indent="-342900" lvl="1" marL="914400" rtl="0" algn="l">
              <a:lnSpc>
                <a:spcPct val="115000"/>
              </a:lnSpc>
              <a:spcBef>
                <a:spcPts val="0"/>
              </a:spcBef>
              <a:spcAft>
                <a:spcPts val="0"/>
              </a:spcAft>
              <a:buSzPts val="1800"/>
              <a:buChar char="➢"/>
            </a:pPr>
            <a:r>
              <a:rPr lang="en-US"/>
              <a:t>developing ideas</a:t>
            </a:r>
            <a:endParaRPr/>
          </a:p>
          <a:p>
            <a:pPr indent="-342900" lvl="1" marL="914400" rtl="0" algn="l">
              <a:lnSpc>
                <a:spcPct val="115000"/>
              </a:lnSpc>
              <a:spcBef>
                <a:spcPts val="0"/>
              </a:spcBef>
              <a:spcAft>
                <a:spcPts val="0"/>
              </a:spcAft>
              <a:buSzPts val="1800"/>
              <a:buChar char="➢"/>
            </a:pPr>
            <a:r>
              <a:rPr lang="en-US"/>
              <a:t>paragraphing</a:t>
            </a:r>
            <a:endParaRPr/>
          </a:p>
          <a:p>
            <a:pPr indent="-342900" lvl="1" marL="914400" rtl="0" algn="l">
              <a:lnSpc>
                <a:spcPct val="115000"/>
              </a:lnSpc>
              <a:spcBef>
                <a:spcPts val="0"/>
              </a:spcBef>
              <a:spcAft>
                <a:spcPts val="0"/>
              </a:spcAft>
              <a:buSzPts val="1800"/>
              <a:buChar char="➢"/>
            </a:pPr>
            <a:r>
              <a:rPr lang="en-US"/>
              <a:t>writing concisely</a:t>
            </a:r>
            <a:endParaRPr/>
          </a:p>
          <a:p>
            <a:pPr indent="-342900" lvl="1" marL="914400" rtl="0" algn="l">
              <a:lnSpc>
                <a:spcPct val="115000"/>
              </a:lnSpc>
              <a:spcBef>
                <a:spcPts val="0"/>
              </a:spcBef>
              <a:spcAft>
                <a:spcPts val="0"/>
              </a:spcAft>
              <a:buSzPts val="1800"/>
              <a:buChar char="➢"/>
            </a:pPr>
            <a:r>
              <a:rPr lang="en-US"/>
              <a:t>etc.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0"/>
          <p:cNvSpPr txBox="1"/>
          <p:nvPr>
            <p:ph idx="1" type="body"/>
          </p:nvPr>
        </p:nvSpPr>
        <p:spPr>
          <a:xfrm>
            <a:off x="822959" y="1845734"/>
            <a:ext cx="7543800" cy="4023300"/>
          </a:xfrm>
          <a:prstGeom prst="rect">
            <a:avLst/>
          </a:prstGeom>
        </p:spPr>
        <p:txBody>
          <a:bodyPr anchorCtr="0" anchor="t" bIns="45700" lIns="0" spcFirstLastPara="1" rIns="0" wrap="square" tIns="45700">
            <a:noAutofit/>
          </a:bodyPr>
          <a:lstStyle/>
          <a:p>
            <a:pPr indent="0" lvl="0" marL="0" rtl="0" algn="l">
              <a:lnSpc>
                <a:spcPct val="115000"/>
              </a:lnSpc>
              <a:spcBef>
                <a:spcPts val="900"/>
              </a:spcBef>
              <a:spcAft>
                <a:spcPts val="0"/>
              </a:spcAft>
              <a:buNone/>
            </a:pPr>
            <a:r>
              <a:rPr lang="en-US" sz="1800">
                <a:solidFill>
                  <a:srgbClr val="BA122B"/>
                </a:solidFill>
              </a:rPr>
              <a:t>Discussion 1</a:t>
            </a:r>
            <a:r>
              <a:rPr lang="en-US" sz="1800">
                <a:solidFill>
                  <a:srgbClr val="2D3B45"/>
                </a:solidFill>
              </a:rPr>
              <a:t>: As a way of introducing yourself, tell us who you are and what your major in CSAM is, and tell us a story about how you first knew you would be interested in this major. (150 Words)</a:t>
            </a:r>
            <a:endParaRPr sz="1800">
              <a:solidFill>
                <a:srgbClr val="2D3B45"/>
              </a:solidFill>
            </a:endParaRPr>
          </a:p>
          <a:p>
            <a:pPr indent="0" lvl="0" marL="0" marR="215900" rtl="0" algn="l">
              <a:lnSpc>
                <a:spcPct val="115000"/>
              </a:lnSpc>
              <a:spcBef>
                <a:spcPts val="900"/>
              </a:spcBef>
              <a:spcAft>
                <a:spcPts val="0"/>
              </a:spcAft>
              <a:buNone/>
            </a:pPr>
            <a:r>
              <a:rPr lang="en-US" sz="1800">
                <a:solidFill>
                  <a:schemeClr val="accent1"/>
                </a:solidFill>
              </a:rPr>
              <a:t>Discussion 2</a:t>
            </a:r>
            <a:r>
              <a:rPr lang="en-US" sz="1800">
                <a:solidFill>
                  <a:srgbClr val="2D3B45"/>
                </a:solidFill>
              </a:rPr>
              <a:t>: Last class we wrote about an experience we had with science. This week I want you to think and write about writing. Based on your your past experiences with writing, answer the following questions:</a:t>
            </a:r>
            <a:endParaRPr sz="1800">
              <a:solidFill>
                <a:srgbClr val="2D3B45"/>
              </a:solidFill>
            </a:endParaRPr>
          </a:p>
          <a:p>
            <a:pPr indent="-342900" lvl="0" marL="457200" marR="215900" rtl="0" algn="l">
              <a:lnSpc>
                <a:spcPct val="115000"/>
              </a:lnSpc>
              <a:spcBef>
                <a:spcPts val="900"/>
              </a:spcBef>
              <a:spcAft>
                <a:spcPts val="0"/>
              </a:spcAft>
              <a:buClr>
                <a:srgbClr val="BA122B"/>
              </a:buClr>
              <a:buSzPts val="1800"/>
              <a:buChar char="❖"/>
            </a:pPr>
            <a:r>
              <a:rPr lang="en-US" sz="1800">
                <a:solidFill>
                  <a:srgbClr val="2D3B45"/>
                </a:solidFill>
              </a:rPr>
              <a:t>What do you see as your strengths as a writer? </a:t>
            </a:r>
            <a:endParaRPr sz="1800">
              <a:solidFill>
                <a:srgbClr val="2D3B45"/>
              </a:solidFill>
            </a:endParaRPr>
          </a:p>
          <a:p>
            <a:pPr indent="-342900" lvl="0" marL="457200" marR="215900" rtl="0" algn="l">
              <a:lnSpc>
                <a:spcPct val="115000"/>
              </a:lnSpc>
              <a:spcBef>
                <a:spcPts val="0"/>
              </a:spcBef>
              <a:spcAft>
                <a:spcPts val="0"/>
              </a:spcAft>
              <a:buClr>
                <a:srgbClr val="BA122B"/>
              </a:buClr>
              <a:buSzPts val="1800"/>
              <a:buChar char="❖"/>
            </a:pPr>
            <a:r>
              <a:rPr lang="en-US" sz="1800">
                <a:solidFill>
                  <a:srgbClr val="2D3B45"/>
                </a:solidFill>
              </a:rPr>
              <a:t>What about your writing do you think needs more development?</a:t>
            </a:r>
            <a:endParaRPr sz="1800">
              <a:solidFill>
                <a:srgbClr val="2D3B45"/>
              </a:solidFill>
            </a:endParaRPr>
          </a:p>
          <a:p>
            <a:pPr indent="-342900" lvl="0" marL="457200" marR="215900" rtl="0" algn="l">
              <a:lnSpc>
                <a:spcPct val="115000"/>
              </a:lnSpc>
              <a:spcBef>
                <a:spcPts val="0"/>
              </a:spcBef>
              <a:spcAft>
                <a:spcPts val="0"/>
              </a:spcAft>
              <a:buClr>
                <a:srgbClr val="BA122B"/>
              </a:buClr>
              <a:buSzPts val="1800"/>
              <a:buChar char="❖"/>
            </a:pPr>
            <a:r>
              <a:rPr lang="en-US" sz="1800">
                <a:solidFill>
                  <a:srgbClr val="2D3B45"/>
                </a:solidFill>
              </a:rPr>
              <a:t>What are your writing-related goals for this semester? </a:t>
            </a:r>
            <a:endParaRPr sz="1800">
              <a:solidFill>
                <a:srgbClr val="2D3B45"/>
              </a:solidFill>
            </a:endParaRPr>
          </a:p>
          <a:p>
            <a:pPr indent="-342900" lvl="0" marL="457200" marR="215900" rtl="0" algn="l">
              <a:lnSpc>
                <a:spcPct val="115000"/>
              </a:lnSpc>
              <a:spcBef>
                <a:spcPts val="0"/>
              </a:spcBef>
              <a:spcAft>
                <a:spcPts val="0"/>
              </a:spcAft>
              <a:buClr>
                <a:srgbClr val="BA122B"/>
              </a:buClr>
              <a:buSzPts val="1800"/>
              <a:buChar char="❖"/>
            </a:pPr>
            <a:r>
              <a:rPr lang="en-US" sz="1800">
                <a:solidFill>
                  <a:srgbClr val="2D3B45"/>
                </a:solidFill>
              </a:rPr>
              <a:t>What are the ways that you think you can best meet those goals?  (300 words)</a:t>
            </a:r>
            <a:endParaRPr sz="1800">
              <a:solidFill>
                <a:srgbClr val="2D3B45"/>
              </a:solidFill>
            </a:endParaRPr>
          </a:p>
          <a:p>
            <a:pPr indent="0" lvl="0" marL="101600" marR="101600" rtl="0" algn="l">
              <a:lnSpc>
                <a:spcPct val="125000"/>
              </a:lnSpc>
              <a:spcBef>
                <a:spcPts val="0"/>
              </a:spcBef>
              <a:spcAft>
                <a:spcPts val="0"/>
              </a:spcAft>
              <a:buNone/>
            </a:pPr>
            <a:r>
              <a:t/>
            </a:r>
            <a:endParaRPr sz="1200">
              <a:solidFill>
                <a:srgbClr val="2D3B45"/>
              </a:solidFill>
              <a:highlight>
                <a:srgbClr val="F5F5F5"/>
              </a:highlight>
              <a:latin typeface="Arial"/>
              <a:ea typeface="Arial"/>
              <a:cs typeface="Arial"/>
              <a:sym typeface="Arial"/>
            </a:endParaRPr>
          </a:p>
          <a:p>
            <a:pPr indent="0" lvl="0" marL="0" rtl="0" algn="l">
              <a:lnSpc>
                <a:spcPct val="115000"/>
              </a:lnSpc>
              <a:spcBef>
                <a:spcPts val="900"/>
              </a:spcBef>
              <a:spcAft>
                <a:spcPts val="0"/>
              </a:spcAft>
              <a:buNone/>
            </a:pPr>
            <a:r>
              <a:t/>
            </a:r>
            <a:endParaRPr sz="1200">
              <a:solidFill>
                <a:srgbClr val="2D3B45"/>
              </a:solidFill>
              <a:latin typeface="Arial"/>
              <a:ea typeface="Arial"/>
              <a:cs typeface="Arial"/>
              <a:sym typeface="Arial"/>
            </a:endParaRPr>
          </a:p>
          <a:p>
            <a:pPr indent="0" lvl="0" marL="0" rtl="0" algn="l">
              <a:lnSpc>
                <a:spcPct val="115000"/>
              </a:lnSpc>
              <a:spcBef>
                <a:spcPts val="900"/>
              </a:spcBef>
              <a:spcAft>
                <a:spcPts val="0"/>
              </a:spcAft>
              <a:buNone/>
            </a:pPr>
            <a:r>
              <a:t/>
            </a:r>
            <a:endParaRPr sz="1200">
              <a:solidFill>
                <a:srgbClr val="2D3B45"/>
              </a:solidFill>
              <a:latin typeface="Arial"/>
              <a:ea typeface="Arial"/>
              <a:cs typeface="Arial"/>
              <a:sym typeface="Arial"/>
            </a:endParaRPr>
          </a:p>
          <a:p>
            <a:pPr indent="0" lvl="0" marL="0" rtl="0" algn="l">
              <a:lnSpc>
                <a:spcPct val="115000"/>
              </a:lnSpc>
              <a:spcBef>
                <a:spcPts val="900"/>
              </a:spcBef>
              <a:spcAft>
                <a:spcPts val="0"/>
              </a:spcAft>
              <a:buClr>
                <a:schemeClr val="dk1"/>
              </a:buClr>
              <a:buSzPts val="1100"/>
              <a:buFont typeface="Arial"/>
              <a:buNone/>
            </a:pPr>
            <a:r>
              <a:t/>
            </a:r>
            <a:endParaRPr sz="1200">
              <a:solidFill>
                <a:srgbClr val="2D3B45"/>
              </a:solidFill>
              <a:latin typeface="Arial"/>
              <a:ea typeface="Arial"/>
              <a:cs typeface="Arial"/>
              <a:sym typeface="Arial"/>
            </a:endParaRPr>
          </a:p>
          <a:p>
            <a:pPr indent="0" lvl="0" marL="0" rtl="0" algn="l">
              <a:lnSpc>
                <a:spcPct val="115000"/>
              </a:lnSpc>
              <a:spcBef>
                <a:spcPts val="90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1200"/>
              </a:spcBef>
              <a:spcAft>
                <a:spcPts val="200"/>
              </a:spcAft>
              <a:buNone/>
            </a:pPr>
            <a:r>
              <a:t/>
            </a:r>
            <a:endParaRPr/>
          </a:p>
        </p:txBody>
      </p:sp>
      <p:sp>
        <p:nvSpPr>
          <p:cNvPr id="166" name="Google Shape;166;p20"/>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67" name="Google Shape;167;p20"/>
          <p:cNvSpPr txBox="1"/>
          <p:nvPr>
            <p:ph type="title"/>
          </p:nvPr>
        </p:nvSpPr>
        <p:spPr>
          <a:xfrm>
            <a:off x="822960" y="286604"/>
            <a:ext cx="7543800" cy="14508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US">
                <a:solidFill>
                  <a:srgbClr val="BA122B"/>
                </a:solidFill>
              </a:rPr>
              <a:t>Writing</a:t>
            </a:r>
            <a:r>
              <a:rPr lang="en-US">
                <a:solidFill>
                  <a:srgbClr val="BA122B"/>
                </a:solidFill>
              </a:rPr>
              <a:t> in the </a:t>
            </a:r>
            <a:r>
              <a:rPr lang="en-US">
                <a:solidFill>
                  <a:srgbClr val="BA122B"/>
                </a:solidFill>
              </a:rPr>
              <a:t>Science</a:t>
            </a:r>
            <a:r>
              <a:rPr lang="en-US">
                <a:solidFill>
                  <a:srgbClr val="BA122B"/>
                </a:solidFill>
              </a:rPr>
              <a:t>s</a:t>
            </a:r>
            <a:r>
              <a:rPr lang="en-US">
                <a:solidFill>
                  <a:srgbClr val="BA122B"/>
                </a:solidFill>
              </a:rPr>
              <a:t> </a:t>
            </a:r>
            <a:endParaRPr>
              <a:solidFill>
                <a:srgbClr val="BA122B"/>
              </a:solidFill>
            </a:endParaRPr>
          </a:p>
          <a:p>
            <a:pPr indent="0" lvl="0" marL="0" rtl="0" algn="ctr">
              <a:spcBef>
                <a:spcPts val="0"/>
              </a:spcBef>
              <a:spcAft>
                <a:spcPts val="0"/>
              </a:spcAft>
              <a:buNone/>
            </a:pPr>
            <a:r>
              <a:rPr lang="en-US" sz="3900">
                <a:solidFill>
                  <a:srgbClr val="BA122B"/>
                </a:solidFill>
              </a:rPr>
              <a:t>(Gen Ed Writing for Science Majors)</a:t>
            </a:r>
            <a:endParaRPr sz="3900">
              <a:solidFill>
                <a:srgbClr val="BA122B"/>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1"/>
          <p:cNvSpPr txBox="1"/>
          <p:nvPr>
            <p:ph type="title"/>
          </p:nvPr>
        </p:nvSpPr>
        <p:spPr>
          <a:xfrm>
            <a:off x="822950" y="286601"/>
            <a:ext cx="7543800" cy="1109400"/>
          </a:xfrm>
          <a:prstGeom prst="rect">
            <a:avLst/>
          </a:prstGeom>
          <a:ln cap="flat" cmpd="sng" w="9525">
            <a:solidFill>
              <a:srgbClr val="BA122B"/>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solidFill>
                  <a:srgbClr val="BA122B"/>
                </a:solidFill>
              </a:rPr>
              <a:t>Upper Level Content Course</a:t>
            </a:r>
            <a:endParaRPr sz="4400">
              <a:solidFill>
                <a:srgbClr val="BA122B"/>
              </a:solidFill>
            </a:endParaRPr>
          </a:p>
        </p:txBody>
      </p:sp>
      <p:sp>
        <p:nvSpPr>
          <p:cNvPr id="174" name="Google Shape;174;p21"/>
          <p:cNvSpPr txBox="1"/>
          <p:nvPr>
            <p:ph idx="1" type="body"/>
          </p:nvPr>
        </p:nvSpPr>
        <p:spPr>
          <a:xfrm>
            <a:off x="822950" y="1643650"/>
            <a:ext cx="7543800" cy="4225500"/>
          </a:xfrm>
          <a:prstGeom prst="rect">
            <a:avLst/>
          </a:prstGeom>
        </p:spPr>
        <p:txBody>
          <a:bodyPr anchorCtr="0" anchor="t" bIns="45700" lIns="0" spcFirstLastPara="1" rIns="0" wrap="square" tIns="45700">
            <a:noAutofit/>
          </a:bodyPr>
          <a:lstStyle/>
          <a:p>
            <a:pPr indent="0" lvl="0" marL="0" rtl="0" algn="l">
              <a:spcBef>
                <a:spcPts val="1200"/>
              </a:spcBef>
              <a:spcAft>
                <a:spcPts val="0"/>
              </a:spcAft>
              <a:buNone/>
            </a:pPr>
            <a:r>
              <a:rPr b="1" lang="en-US" sz="1800">
                <a:solidFill>
                  <a:schemeClr val="accent1"/>
                </a:solidFill>
              </a:rPr>
              <a:t>Beginning Activities</a:t>
            </a:r>
            <a:endParaRPr b="1" sz="1800">
              <a:solidFill>
                <a:schemeClr val="accent1"/>
              </a:solidFill>
            </a:endParaRPr>
          </a:p>
          <a:p>
            <a:pPr indent="-330200" lvl="0" marL="457200" rtl="0" algn="l">
              <a:spcBef>
                <a:spcPts val="1200"/>
              </a:spcBef>
              <a:spcAft>
                <a:spcPts val="0"/>
              </a:spcAft>
              <a:buSzPts val="1600"/>
              <a:buChar char="❖"/>
            </a:pPr>
            <a:r>
              <a:rPr lang="en-US" sz="1800">
                <a:solidFill>
                  <a:schemeClr val="accent1"/>
                </a:solidFill>
              </a:rPr>
              <a:t>Focused Summaries</a:t>
            </a:r>
            <a:r>
              <a:rPr lang="en-US" sz="1800"/>
              <a:t>: write out a paragraph for assigned reading, with specific directions; i.e., what is the argument &amp; what are 3 supporting examples.</a:t>
            </a:r>
            <a:endParaRPr sz="1800"/>
          </a:p>
          <a:p>
            <a:pPr indent="-330200" lvl="0" marL="457200" rtl="0" algn="l">
              <a:spcBef>
                <a:spcPts val="0"/>
              </a:spcBef>
              <a:spcAft>
                <a:spcPts val="0"/>
              </a:spcAft>
              <a:buSzPts val="1600"/>
              <a:buChar char="❖"/>
            </a:pPr>
            <a:r>
              <a:rPr lang="en-US" sz="1800">
                <a:solidFill>
                  <a:schemeClr val="accent1"/>
                </a:solidFill>
              </a:rPr>
              <a:t>Annotations</a:t>
            </a:r>
            <a:r>
              <a:rPr lang="en-US" sz="1800"/>
              <a:t>: write out key ideas of assigned reading and briefly evaluate strengths &amp; weaknesses of article’s argument or research.</a:t>
            </a:r>
            <a:endParaRPr sz="1800"/>
          </a:p>
          <a:p>
            <a:pPr indent="0" lvl="0" marL="0" rtl="0" algn="l">
              <a:spcBef>
                <a:spcPts val="1200"/>
              </a:spcBef>
              <a:spcAft>
                <a:spcPts val="0"/>
              </a:spcAft>
              <a:buNone/>
            </a:pPr>
            <a:r>
              <a:rPr b="1" lang="en-US" sz="1800">
                <a:solidFill>
                  <a:srgbClr val="BA122B"/>
                </a:solidFill>
              </a:rPr>
              <a:t>Concluding Activities</a:t>
            </a:r>
            <a:endParaRPr b="1" sz="1800">
              <a:solidFill>
                <a:srgbClr val="BA122B"/>
              </a:solidFill>
            </a:endParaRPr>
          </a:p>
          <a:p>
            <a:pPr indent="-330200" lvl="0" marL="457200" rtl="0" algn="l">
              <a:spcBef>
                <a:spcPts val="1200"/>
              </a:spcBef>
              <a:spcAft>
                <a:spcPts val="0"/>
              </a:spcAft>
              <a:buSzPts val="1600"/>
              <a:buChar char="❖"/>
            </a:pPr>
            <a:r>
              <a:rPr lang="en-US" sz="1800">
                <a:solidFill>
                  <a:schemeClr val="accent1"/>
                </a:solidFill>
              </a:rPr>
              <a:t>Teach others</a:t>
            </a:r>
            <a:r>
              <a:rPr lang="en-US" sz="1800"/>
              <a:t>: at conclusion of unit, write out to an imaginary absent classmate the major themes, discoveries, and questions of the unit.</a:t>
            </a:r>
            <a:endParaRPr sz="1800"/>
          </a:p>
          <a:p>
            <a:pPr indent="-330200" lvl="0" marL="457200" rtl="0" algn="l">
              <a:spcBef>
                <a:spcPts val="0"/>
              </a:spcBef>
              <a:spcAft>
                <a:spcPts val="0"/>
              </a:spcAft>
              <a:buSzPts val="1600"/>
              <a:buChar char="❖"/>
            </a:pPr>
            <a:r>
              <a:rPr lang="en-US" sz="1800">
                <a:solidFill>
                  <a:schemeClr val="accent1"/>
                </a:solidFill>
              </a:rPr>
              <a:t>What did I learn?  </a:t>
            </a:r>
            <a:r>
              <a:rPr lang="en-US" sz="1800"/>
              <a:t>A focused quick detailing to self what one has learned, with expectation of identifying a specific number of independent points.</a:t>
            </a:r>
            <a:endParaRPr sz="1800"/>
          </a:p>
          <a:p>
            <a:pPr indent="-330200" lvl="0" marL="457200" rtl="0" algn="l">
              <a:spcBef>
                <a:spcPts val="0"/>
              </a:spcBef>
              <a:spcAft>
                <a:spcPts val="0"/>
              </a:spcAft>
              <a:buSzPts val="1600"/>
              <a:buChar char="❖"/>
            </a:pPr>
            <a:r>
              <a:rPr lang="en-US" sz="1800">
                <a:solidFill>
                  <a:schemeClr val="accent1"/>
                </a:solidFill>
              </a:rPr>
              <a:t>Identifying the conflicts:</a:t>
            </a:r>
            <a:r>
              <a:rPr lang="en-US" sz="1800"/>
              <a:t> Review the major issues or authors discussed during this class/unit, and identify conflicting opinions, stating the opinion of side.</a:t>
            </a:r>
            <a:endParaRPr sz="1800"/>
          </a:p>
          <a:p>
            <a:pPr indent="0" lvl="0" marL="0" rtl="0" algn="l">
              <a:spcBef>
                <a:spcPts val="1200"/>
              </a:spcBef>
              <a:spcAft>
                <a:spcPts val="200"/>
              </a:spcAft>
              <a:buNone/>
            </a:pPr>
            <a:r>
              <a:t/>
            </a:r>
            <a:endParaRPr/>
          </a:p>
        </p:txBody>
      </p:sp>
      <p:sp>
        <p:nvSpPr>
          <p:cNvPr id="175" name="Google Shape;175;p21"/>
          <p:cNvSpPr txBox="1"/>
          <p:nvPr>
            <p:ph idx="12" type="sldNum"/>
          </p:nvPr>
        </p:nvSpPr>
        <p:spPr>
          <a:xfrm>
            <a:off x="7425344" y="6459786"/>
            <a:ext cx="9840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A Master">
  <a:themeElements>
    <a:clrScheme name="Red Orange">
      <a:dk1>
        <a:srgbClr val="000000"/>
      </a:dk1>
      <a:lt1>
        <a:srgbClr val="FFFFFF"/>
      </a:lt1>
      <a:dk2>
        <a:srgbClr val="505046"/>
      </a:dk2>
      <a:lt2>
        <a:srgbClr val="EEECE1"/>
      </a:lt2>
      <a:accent1>
        <a:srgbClr val="BA122B"/>
      </a:accent1>
      <a:accent2>
        <a:srgbClr val="B7B7B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