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74" r:id="rId3"/>
    <p:sldId id="263" r:id="rId4"/>
    <p:sldId id="261" r:id="rId5"/>
    <p:sldId id="265" r:id="rId6"/>
    <p:sldId id="269" r:id="rId7"/>
    <p:sldId id="272" r:id="rId8"/>
    <p:sldId id="270" r:id="rId9"/>
    <p:sldId id="273" r:id="rId10"/>
    <p:sldId id="268" r:id="rId11"/>
    <p:sldId id="264" r:id="rId12"/>
    <p:sldId id="266" r:id="rId13"/>
    <p:sldId id="267" r:id="rId14"/>
    <p:sldId id="271" r:id="rId15"/>
    <p:sldId id="262" r:id="rId16"/>
    <p:sldId id="258" r:id="rId17"/>
    <p:sldId id="257" r:id="rId18"/>
    <p:sldId id="259" r:id="rId19"/>
    <p:sldId id="26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84421"/>
  </p:normalViewPr>
  <p:slideViewPr>
    <p:cSldViewPr snapToGrid="0" snapToObjects="1">
      <p:cViewPr varScale="1">
        <p:scale>
          <a:sx n="104" d="100"/>
          <a:sy n="104" d="100"/>
        </p:scale>
        <p:origin x="232" y="3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A28CB2-6C02-C244-8698-46B6B22985B0}" type="datetimeFigureOut">
              <a:rPr lang="en-US" smtClean="0"/>
              <a:t>2/11/20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2770A0-6758-CC46-90AA-3515FC9AC0FB}" type="slidenum">
              <a:rPr lang="en-US" smtClean="0"/>
              <a:t>‹#›</a:t>
            </a:fld>
            <a:endParaRPr lang="en-US"/>
          </a:p>
        </p:txBody>
      </p:sp>
    </p:spTree>
    <p:extLst>
      <p:ext uri="{BB962C8B-B14F-4D97-AF65-F5344CB8AC3E}">
        <p14:creationId xmlns:p14="http://schemas.microsoft.com/office/powerpoint/2010/main" val="3933543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C2770A0-6758-CC46-90AA-3515FC9AC0FB}" type="slidenum">
              <a:rPr lang="en-US" smtClean="0"/>
              <a:t>2</a:t>
            </a:fld>
            <a:endParaRPr lang="en-US"/>
          </a:p>
        </p:txBody>
      </p:sp>
    </p:spTree>
    <p:extLst>
      <p:ext uri="{BB962C8B-B14F-4D97-AF65-F5344CB8AC3E}">
        <p14:creationId xmlns:p14="http://schemas.microsoft.com/office/powerpoint/2010/main" val="3660664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Mathematics and Democracy, The Case for Quantitative Literacy</a:t>
            </a:r>
            <a:r>
              <a:rPr lang="en-US" sz="1200" kern="1200" dirty="0">
                <a:solidFill>
                  <a:schemeClr val="tx1"/>
                </a:solidFill>
                <a:effectLst/>
                <a:latin typeface="+mn-lt"/>
                <a:ea typeface="+mn-ea"/>
                <a:cs typeface="+mn-cs"/>
              </a:rPr>
              <a:t>, Steen, L.A. (ed.). National Council on Education and the Disciplines, 2001. </a:t>
            </a:r>
          </a:p>
          <a:p>
            <a:endParaRPr lang="en-US" dirty="0"/>
          </a:p>
        </p:txBody>
      </p:sp>
      <p:sp>
        <p:nvSpPr>
          <p:cNvPr id="4" name="Slide Number Placeholder 3"/>
          <p:cNvSpPr>
            <a:spLocks noGrp="1"/>
          </p:cNvSpPr>
          <p:nvPr>
            <p:ph type="sldNum" sz="quarter" idx="5"/>
          </p:nvPr>
        </p:nvSpPr>
        <p:spPr/>
        <p:txBody>
          <a:bodyPr/>
          <a:lstStyle/>
          <a:p>
            <a:fld id="{FC2770A0-6758-CC46-90AA-3515FC9AC0FB}" type="slidenum">
              <a:rPr lang="en-US" smtClean="0"/>
              <a:t>3</a:t>
            </a:fld>
            <a:endParaRPr lang="en-US"/>
          </a:p>
        </p:txBody>
      </p:sp>
    </p:spTree>
    <p:extLst>
      <p:ext uri="{BB962C8B-B14F-4D97-AF65-F5344CB8AC3E}">
        <p14:creationId xmlns:p14="http://schemas.microsoft.com/office/powerpoint/2010/main" val="480741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C2770A0-6758-CC46-90AA-3515FC9AC0FB}" type="slidenum">
              <a:rPr lang="en-US" smtClean="0"/>
              <a:t>5</a:t>
            </a:fld>
            <a:endParaRPr lang="en-US"/>
          </a:p>
        </p:txBody>
      </p:sp>
    </p:spTree>
    <p:extLst>
      <p:ext uri="{BB962C8B-B14F-4D97-AF65-F5344CB8AC3E}">
        <p14:creationId xmlns:p14="http://schemas.microsoft.com/office/powerpoint/2010/main" val="1696364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err="1">
                <a:solidFill>
                  <a:schemeClr val="tx1"/>
                </a:solidFill>
                <a:effectLst/>
                <a:latin typeface="+mn-lt"/>
                <a:ea typeface="+mn-ea"/>
                <a:cs typeface="+mn-cs"/>
              </a:rPr>
              <a:t>Niss</a:t>
            </a:r>
            <a:r>
              <a:rPr lang="en-US" sz="1200" kern="1200" dirty="0">
                <a:solidFill>
                  <a:schemeClr val="tx1"/>
                </a:solidFill>
                <a:effectLst/>
                <a:latin typeface="+mn-lt"/>
                <a:ea typeface="+mn-ea"/>
                <a:cs typeface="+mn-cs"/>
              </a:rPr>
              <a:t>, M., “Quantitative Literacy and Mathematical Competencies,” in </a:t>
            </a:r>
            <a:r>
              <a:rPr lang="en-US" sz="1200" i="1" kern="1200" dirty="0">
                <a:solidFill>
                  <a:schemeClr val="tx1"/>
                </a:solidFill>
                <a:effectLst/>
                <a:latin typeface="+mn-lt"/>
                <a:ea typeface="+mn-ea"/>
                <a:cs typeface="+mn-cs"/>
              </a:rPr>
              <a:t>Quantitative Literacy: Why Numeracy Matters for Schools and Colleges</a:t>
            </a:r>
            <a:r>
              <a:rPr lang="en-US" sz="1200" kern="1200" dirty="0">
                <a:solidFill>
                  <a:schemeClr val="tx1"/>
                </a:solidFill>
                <a:effectLst/>
                <a:latin typeface="+mn-lt"/>
                <a:ea typeface="+mn-ea"/>
                <a:cs typeface="+mn-cs"/>
              </a:rPr>
              <a:t>, Madison, B. L., and Steen, L.A. (eds.), National Council on Education and the Disciplines. Proceedings of the National Forum on Quantitative Literacy held at the National Academy of Sciences in Washington, D.C., December 1-2, 2001. </a:t>
            </a:r>
          </a:p>
          <a:p>
            <a:endParaRPr lang="en-US" dirty="0"/>
          </a:p>
        </p:txBody>
      </p:sp>
      <p:sp>
        <p:nvSpPr>
          <p:cNvPr id="4" name="Slide Number Placeholder 3"/>
          <p:cNvSpPr>
            <a:spLocks noGrp="1"/>
          </p:cNvSpPr>
          <p:nvPr>
            <p:ph type="sldNum" sz="quarter" idx="5"/>
          </p:nvPr>
        </p:nvSpPr>
        <p:spPr/>
        <p:txBody>
          <a:bodyPr/>
          <a:lstStyle/>
          <a:p>
            <a:fld id="{FC2770A0-6758-CC46-90AA-3515FC9AC0FB}" type="slidenum">
              <a:rPr lang="en-US" smtClean="0"/>
              <a:t>15</a:t>
            </a:fld>
            <a:endParaRPr lang="en-US"/>
          </a:p>
        </p:txBody>
      </p:sp>
    </p:spTree>
    <p:extLst>
      <p:ext uri="{BB962C8B-B14F-4D97-AF65-F5344CB8AC3E}">
        <p14:creationId xmlns:p14="http://schemas.microsoft.com/office/powerpoint/2010/main" val="3177565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B063D-FD96-2D49-81AF-189DEB75F4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4EA0C2E-052C-F045-86E6-38BFCD7AA4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165B0A-864E-8B43-AFE8-B7B3835D92A6}"/>
              </a:ext>
            </a:extLst>
          </p:cNvPr>
          <p:cNvSpPr>
            <a:spLocks noGrp="1"/>
          </p:cNvSpPr>
          <p:nvPr>
            <p:ph type="dt" sz="half" idx="10"/>
          </p:nvPr>
        </p:nvSpPr>
        <p:spPr/>
        <p:txBody>
          <a:bodyPr/>
          <a:lstStyle/>
          <a:p>
            <a:fld id="{BFEB68E6-7C4C-9A4E-BF4D-5C9A63F29998}" type="datetimeFigureOut">
              <a:rPr lang="en-US" smtClean="0"/>
              <a:t>2/11/20</a:t>
            </a:fld>
            <a:endParaRPr lang="en-US"/>
          </a:p>
        </p:txBody>
      </p:sp>
      <p:sp>
        <p:nvSpPr>
          <p:cNvPr id="5" name="Footer Placeholder 4">
            <a:extLst>
              <a:ext uri="{FF2B5EF4-FFF2-40B4-BE49-F238E27FC236}">
                <a16:creationId xmlns:a16="http://schemas.microsoft.com/office/drawing/2014/main" id="{F360ECDE-DA35-4846-BC9A-400BF56BE3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D76078-6B16-8442-96C6-FA951E0BA8C3}"/>
              </a:ext>
            </a:extLst>
          </p:cNvPr>
          <p:cNvSpPr>
            <a:spLocks noGrp="1"/>
          </p:cNvSpPr>
          <p:nvPr>
            <p:ph type="sldNum" sz="quarter" idx="12"/>
          </p:nvPr>
        </p:nvSpPr>
        <p:spPr/>
        <p:txBody>
          <a:bodyPr/>
          <a:lstStyle/>
          <a:p>
            <a:fld id="{28DD099C-DD5A-304E-A578-F5C4AB3F0FA4}" type="slidenum">
              <a:rPr lang="en-US" smtClean="0"/>
              <a:t>‹#›</a:t>
            </a:fld>
            <a:endParaRPr lang="en-US"/>
          </a:p>
        </p:txBody>
      </p:sp>
    </p:spTree>
    <p:extLst>
      <p:ext uri="{BB962C8B-B14F-4D97-AF65-F5344CB8AC3E}">
        <p14:creationId xmlns:p14="http://schemas.microsoft.com/office/powerpoint/2010/main" val="3414819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56077-0A62-2B44-81E3-3A1D205586E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AEA775-D4DA-2A47-9177-6A58729F6A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4D6FE9-9AFA-754A-8CC4-1554427D9D52}"/>
              </a:ext>
            </a:extLst>
          </p:cNvPr>
          <p:cNvSpPr>
            <a:spLocks noGrp="1"/>
          </p:cNvSpPr>
          <p:nvPr>
            <p:ph type="dt" sz="half" idx="10"/>
          </p:nvPr>
        </p:nvSpPr>
        <p:spPr/>
        <p:txBody>
          <a:bodyPr/>
          <a:lstStyle/>
          <a:p>
            <a:fld id="{BFEB68E6-7C4C-9A4E-BF4D-5C9A63F29998}" type="datetimeFigureOut">
              <a:rPr lang="en-US" smtClean="0"/>
              <a:t>2/11/20</a:t>
            </a:fld>
            <a:endParaRPr lang="en-US"/>
          </a:p>
        </p:txBody>
      </p:sp>
      <p:sp>
        <p:nvSpPr>
          <p:cNvPr id="5" name="Footer Placeholder 4">
            <a:extLst>
              <a:ext uri="{FF2B5EF4-FFF2-40B4-BE49-F238E27FC236}">
                <a16:creationId xmlns:a16="http://schemas.microsoft.com/office/drawing/2014/main" id="{D43C96BD-746A-BF4C-B2AD-453F64174E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C8BC94-7797-3C4F-86B1-984D3FEFD2D0}"/>
              </a:ext>
            </a:extLst>
          </p:cNvPr>
          <p:cNvSpPr>
            <a:spLocks noGrp="1"/>
          </p:cNvSpPr>
          <p:nvPr>
            <p:ph type="sldNum" sz="quarter" idx="12"/>
          </p:nvPr>
        </p:nvSpPr>
        <p:spPr/>
        <p:txBody>
          <a:bodyPr/>
          <a:lstStyle/>
          <a:p>
            <a:fld id="{28DD099C-DD5A-304E-A578-F5C4AB3F0FA4}" type="slidenum">
              <a:rPr lang="en-US" smtClean="0"/>
              <a:t>‹#›</a:t>
            </a:fld>
            <a:endParaRPr lang="en-US"/>
          </a:p>
        </p:txBody>
      </p:sp>
    </p:spTree>
    <p:extLst>
      <p:ext uri="{BB962C8B-B14F-4D97-AF65-F5344CB8AC3E}">
        <p14:creationId xmlns:p14="http://schemas.microsoft.com/office/powerpoint/2010/main" val="815879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875429-4490-0241-85B8-5F44CA3910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7866A7E-0C1B-644C-B9AC-FBAF1916C9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8CEB05-2299-F247-B4B4-8BE82329C096}"/>
              </a:ext>
            </a:extLst>
          </p:cNvPr>
          <p:cNvSpPr>
            <a:spLocks noGrp="1"/>
          </p:cNvSpPr>
          <p:nvPr>
            <p:ph type="dt" sz="half" idx="10"/>
          </p:nvPr>
        </p:nvSpPr>
        <p:spPr/>
        <p:txBody>
          <a:bodyPr/>
          <a:lstStyle/>
          <a:p>
            <a:fld id="{BFEB68E6-7C4C-9A4E-BF4D-5C9A63F29998}" type="datetimeFigureOut">
              <a:rPr lang="en-US" smtClean="0"/>
              <a:t>2/11/20</a:t>
            </a:fld>
            <a:endParaRPr lang="en-US"/>
          </a:p>
        </p:txBody>
      </p:sp>
      <p:sp>
        <p:nvSpPr>
          <p:cNvPr id="5" name="Footer Placeholder 4">
            <a:extLst>
              <a:ext uri="{FF2B5EF4-FFF2-40B4-BE49-F238E27FC236}">
                <a16:creationId xmlns:a16="http://schemas.microsoft.com/office/drawing/2014/main" id="{58622F31-063C-1743-9F40-39CD244D95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A01246-A5D1-1947-B933-9A7C309F4147}"/>
              </a:ext>
            </a:extLst>
          </p:cNvPr>
          <p:cNvSpPr>
            <a:spLocks noGrp="1"/>
          </p:cNvSpPr>
          <p:nvPr>
            <p:ph type="sldNum" sz="quarter" idx="12"/>
          </p:nvPr>
        </p:nvSpPr>
        <p:spPr/>
        <p:txBody>
          <a:bodyPr/>
          <a:lstStyle/>
          <a:p>
            <a:fld id="{28DD099C-DD5A-304E-A578-F5C4AB3F0FA4}" type="slidenum">
              <a:rPr lang="en-US" smtClean="0"/>
              <a:t>‹#›</a:t>
            </a:fld>
            <a:endParaRPr lang="en-US"/>
          </a:p>
        </p:txBody>
      </p:sp>
    </p:spTree>
    <p:extLst>
      <p:ext uri="{BB962C8B-B14F-4D97-AF65-F5344CB8AC3E}">
        <p14:creationId xmlns:p14="http://schemas.microsoft.com/office/powerpoint/2010/main" val="2237860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CE56E-B8E2-5045-B877-24FD0DAF8E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817A92-2487-204D-94CD-72E90F48A1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3E33B8-DEA9-1D42-8051-0EDA9FEC567D}"/>
              </a:ext>
            </a:extLst>
          </p:cNvPr>
          <p:cNvSpPr>
            <a:spLocks noGrp="1"/>
          </p:cNvSpPr>
          <p:nvPr>
            <p:ph type="dt" sz="half" idx="10"/>
          </p:nvPr>
        </p:nvSpPr>
        <p:spPr/>
        <p:txBody>
          <a:bodyPr/>
          <a:lstStyle/>
          <a:p>
            <a:fld id="{BFEB68E6-7C4C-9A4E-BF4D-5C9A63F29998}" type="datetimeFigureOut">
              <a:rPr lang="en-US" smtClean="0"/>
              <a:t>2/11/20</a:t>
            </a:fld>
            <a:endParaRPr lang="en-US"/>
          </a:p>
        </p:txBody>
      </p:sp>
      <p:sp>
        <p:nvSpPr>
          <p:cNvPr id="5" name="Footer Placeholder 4">
            <a:extLst>
              <a:ext uri="{FF2B5EF4-FFF2-40B4-BE49-F238E27FC236}">
                <a16:creationId xmlns:a16="http://schemas.microsoft.com/office/drawing/2014/main" id="{D7535EE0-7AFB-4849-96F3-EB663548AF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19857C-5121-2741-BFD9-323876D91A7D}"/>
              </a:ext>
            </a:extLst>
          </p:cNvPr>
          <p:cNvSpPr>
            <a:spLocks noGrp="1"/>
          </p:cNvSpPr>
          <p:nvPr>
            <p:ph type="sldNum" sz="quarter" idx="12"/>
          </p:nvPr>
        </p:nvSpPr>
        <p:spPr/>
        <p:txBody>
          <a:bodyPr/>
          <a:lstStyle/>
          <a:p>
            <a:fld id="{28DD099C-DD5A-304E-A578-F5C4AB3F0FA4}" type="slidenum">
              <a:rPr lang="en-US" smtClean="0"/>
              <a:t>‹#›</a:t>
            </a:fld>
            <a:endParaRPr lang="en-US"/>
          </a:p>
        </p:txBody>
      </p:sp>
    </p:spTree>
    <p:extLst>
      <p:ext uri="{BB962C8B-B14F-4D97-AF65-F5344CB8AC3E}">
        <p14:creationId xmlns:p14="http://schemas.microsoft.com/office/powerpoint/2010/main" val="403249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6DC05-918D-A048-ADA3-DEB7DB6336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697F21A-DFAD-2D4B-A2D1-E65B7AAC57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F84242-F616-E84B-A28A-EC525E503241}"/>
              </a:ext>
            </a:extLst>
          </p:cNvPr>
          <p:cNvSpPr>
            <a:spLocks noGrp="1"/>
          </p:cNvSpPr>
          <p:nvPr>
            <p:ph type="dt" sz="half" idx="10"/>
          </p:nvPr>
        </p:nvSpPr>
        <p:spPr/>
        <p:txBody>
          <a:bodyPr/>
          <a:lstStyle/>
          <a:p>
            <a:fld id="{BFEB68E6-7C4C-9A4E-BF4D-5C9A63F29998}" type="datetimeFigureOut">
              <a:rPr lang="en-US" smtClean="0"/>
              <a:t>2/11/20</a:t>
            </a:fld>
            <a:endParaRPr lang="en-US"/>
          </a:p>
        </p:txBody>
      </p:sp>
      <p:sp>
        <p:nvSpPr>
          <p:cNvPr id="5" name="Footer Placeholder 4">
            <a:extLst>
              <a:ext uri="{FF2B5EF4-FFF2-40B4-BE49-F238E27FC236}">
                <a16:creationId xmlns:a16="http://schemas.microsoft.com/office/drawing/2014/main" id="{A7984C9A-EA47-4C43-8CC1-B18E2E198E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254E35-C26A-FB47-BD86-EBBE7E56C470}"/>
              </a:ext>
            </a:extLst>
          </p:cNvPr>
          <p:cNvSpPr>
            <a:spLocks noGrp="1"/>
          </p:cNvSpPr>
          <p:nvPr>
            <p:ph type="sldNum" sz="quarter" idx="12"/>
          </p:nvPr>
        </p:nvSpPr>
        <p:spPr/>
        <p:txBody>
          <a:bodyPr/>
          <a:lstStyle/>
          <a:p>
            <a:fld id="{28DD099C-DD5A-304E-A578-F5C4AB3F0FA4}" type="slidenum">
              <a:rPr lang="en-US" smtClean="0"/>
              <a:t>‹#›</a:t>
            </a:fld>
            <a:endParaRPr lang="en-US"/>
          </a:p>
        </p:txBody>
      </p:sp>
    </p:spTree>
    <p:extLst>
      <p:ext uri="{BB962C8B-B14F-4D97-AF65-F5344CB8AC3E}">
        <p14:creationId xmlns:p14="http://schemas.microsoft.com/office/powerpoint/2010/main" val="1326413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F970C-00BB-5747-A92B-CD3EEAF0B3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B0C05D-81C4-C34D-9554-3C56B24E02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4B3C8C-883A-8E43-BC58-F89A511C04F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DD6CC5-E227-154B-87F3-9094A11C4836}"/>
              </a:ext>
            </a:extLst>
          </p:cNvPr>
          <p:cNvSpPr>
            <a:spLocks noGrp="1"/>
          </p:cNvSpPr>
          <p:nvPr>
            <p:ph type="dt" sz="half" idx="10"/>
          </p:nvPr>
        </p:nvSpPr>
        <p:spPr/>
        <p:txBody>
          <a:bodyPr/>
          <a:lstStyle/>
          <a:p>
            <a:fld id="{BFEB68E6-7C4C-9A4E-BF4D-5C9A63F29998}" type="datetimeFigureOut">
              <a:rPr lang="en-US" smtClean="0"/>
              <a:t>2/11/20</a:t>
            </a:fld>
            <a:endParaRPr lang="en-US"/>
          </a:p>
        </p:txBody>
      </p:sp>
      <p:sp>
        <p:nvSpPr>
          <p:cNvPr id="6" name="Footer Placeholder 5">
            <a:extLst>
              <a:ext uri="{FF2B5EF4-FFF2-40B4-BE49-F238E27FC236}">
                <a16:creationId xmlns:a16="http://schemas.microsoft.com/office/drawing/2014/main" id="{39EA2D24-B9E4-DF4A-B142-18EF51167A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2396F2-035C-1748-98D9-9204BC0F5855}"/>
              </a:ext>
            </a:extLst>
          </p:cNvPr>
          <p:cNvSpPr>
            <a:spLocks noGrp="1"/>
          </p:cNvSpPr>
          <p:nvPr>
            <p:ph type="sldNum" sz="quarter" idx="12"/>
          </p:nvPr>
        </p:nvSpPr>
        <p:spPr/>
        <p:txBody>
          <a:bodyPr/>
          <a:lstStyle/>
          <a:p>
            <a:fld id="{28DD099C-DD5A-304E-A578-F5C4AB3F0FA4}" type="slidenum">
              <a:rPr lang="en-US" smtClean="0"/>
              <a:t>‹#›</a:t>
            </a:fld>
            <a:endParaRPr lang="en-US"/>
          </a:p>
        </p:txBody>
      </p:sp>
    </p:spTree>
    <p:extLst>
      <p:ext uri="{BB962C8B-B14F-4D97-AF65-F5344CB8AC3E}">
        <p14:creationId xmlns:p14="http://schemas.microsoft.com/office/powerpoint/2010/main" val="851119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44D4F-54F0-914C-B482-2CFACB8CF5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688C01F-1082-6C4E-81E1-54353BF3A8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19B5275-7BC6-9944-8844-79D65E8669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C37AC3-610D-7A48-B2AC-3DF7949C89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CA2249-9EFE-3147-A31C-6E41634512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A1FADC-C7FE-0F41-BF4A-995835CF1283}"/>
              </a:ext>
            </a:extLst>
          </p:cNvPr>
          <p:cNvSpPr>
            <a:spLocks noGrp="1"/>
          </p:cNvSpPr>
          <p:nvPr>
            <p:ph type="dt" sz="half" idx="10"/>
          </p:nvPr>
        </p:nvSpPr>
        <p:spPr/>
        <p:txBody>
          <a:bodyPr/>
          <a:lstStyle/>
          <a:p>
            <a:fld id="{BFEB68E6-7C4C-9A4E-BF4D-5C9A63F29998}" type="datetimeFigureOut">
              <a:rPr lang="en-US" smtClean="0"/>
              <a:t>2/11/20</a:t>
            </a:fld>
            <a:endParaRPr lang="en-US"/>
          </a:p>
        </p:txBody>
      </p:sp>
      <p:sp>
        <p:nvSpPr>
          <p:cNvPr id="8" name="Footer Placeholder 7">
            <a:extLst>
              <a:ext uri="{FF2B5EF4-FFF2-40B4-BE49-F238E27FC236}">
                <a16:creationId xmlns:a16="http://schemas.microsoft.com/office/drawing/2014/main" id="{A8632E3C-EB28-2B4B-9893-2E9613470F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8E4C65-EE66-6C47-8DAB-8367387FDDA0}"/>
              </a:ext>
            </a:extLst>
          </p:cNvPr>
          <p:cNvSpPr>
            <a:spLocks noGrp="1"/>
          </p:cNvSpPr>
          <p:nvPr>
            <p:ph type="sldNum" sz="quarter" idx="12"/>
          </p:nvPr>
        </p:nvSpPr>
        <p:spPr/>
        <p:txBody>
          <a:bodyPr/>
          <a:lstStyle/>
          <a:p>
            <a:fld id="{28DD099C-DD5A-304E-A578-F5C4AB3F0FA4}" type="slidenum">
              <a:rPr lang="en-US" smtClean="0"/>
              <a:t>‹#›</a:t>
            </a:fld>
            <a:endParaRPr lang="en-US"/>
          </a:p>
        </p:txBody>
      </p:sp>
    </p:spTree>
    <p:extLst>
      <p:ext uri="{BB962C8B-B14F-4D97-AF65-F5344CB8AC3E}">
        <p14:creationId xmlns:p14="http://schemas.microsoft.com/office/powerpoint/2010/main" val="2288885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49F80-7657-0647-8B3A-D24A3144EC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752DAA-4C2E-9D42-9F94-6F0AE93A5CC6}"/>
              </a:ext>
            </a:extLst>
          </p:cNvPr>
          <p:cNvSpPr>
            <a:spLocks noGrp="1"/>
          </p:cNvSpPr>
          <p:nvPr>
            <p:ph type="dt" sz="half" idx="10"/>
          </p:nvPr>
        </p:nvSpPr>
        <p:spPr/>
        <p:txBody>
          <a:bodyPr/>
          <a:lstStyle/>
          <a:p>
            <a:fld id="{BFEB68E6-7C4C-9A4E-BF4D-5C9A63F29998}" type="datetimeFigureOut">
              <a:rPr lang="en-US" smtClean="0"/>
              <a:t>2/11/20</a:t>
            </a:fld>
            <a:endParaRPr lang="en-US"/>
          </a:p>
        </p:txBody>
      </p:sp>
      <p:sp>
        <p:nvSpPr>
          <p:cNvPr id="4" name="Footer Placeholder 3">
            <a:extLst>
              <a:ext uri="{FF2B5EF4-FFF2-40B4-BE49-F238E27FC236}">
                <a16:creationId xmlns:a16="http://schemas.microsoft.com/office/drawing/2014/main" id="{EF69EA82-6F05-F146-969D-C26AF5D6A9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F295ED-5CE5-6543-9200-3C9A3208C2F6}"/>
              </a:ext>
            </a:extLst>
          </p:cNvPr>
          <p:cNvSpPr>
            <a:spLocks noGrp="1"/>
          </p:cNvSpPr>
          <p:nvPr>
            <p:ph type="sldNum" sz="quarter" idx="12"/>
          </p:nvPr>
        </p:nvSpPr>
        <p:spPr/>
        <p:txBody>
          <a:bodyPr/>
          <a:lstStyle/>
          <a:p>
            <a:fld id="{28DD099C-DD5A-304E-A578-F5C4AB3F0FA4}" type="slidenum">
              <a:rPr lang="en-US" smtClean="0"/>
              <a:t>‹#›</a:t>
            </a:fld>
            <a:endParaRPr lang="en-US"/>
          </a:p>
        </p:txBody>
      </p:sp>
    </p:spTree>
    <p:extLst>
      <p:ext uri="{BB962C8B-B14F-4D97-AF65-F5344CB8AC3E}">
        <p14:creationId xmlns:p14="http://schemas.microsoft.com/office/powerpoint/2010/main" val="836919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E27936-0D1D-9A46-B598-C354DC4E57BF}"/>
              </a:ext>
            </a:extLst>
          </p:cNvPr>
          <p:cNvSpPr>
            <a:spLocks noGrp="1"/>
          </p:cNvSpPr>
          <p:nvPr>
            <p:ph type="dt" sz="half" idx="10"/>
          </p:nvPr>
        </p:nvSpPr>
        <p:spPr/>
        <p:txBody>
          <a:bodyPr/>
          <a:lstStyle/>
          <a:p>
            <a:fld id="{BFEB68E6-7C4C-9A4E-BF4D-5C9A63F29998}" type="datetimeFigureOut">
              <a:rPr lang="en-US" smtClean="0"/>
              <a:t>2/11/20</a:t>
            </a:fld>
            <a:endParaRPr lang="en-US"/>
          </a:p>
        </p:txBody>
      </p:sp>
      <p:sp>
        <p:nvSpPr>
          <p:cNvPr id="3" name="Footer Placeholder 2">
            <a:extLst>
              <a:ext uri="{FF2B5EF4-FFF2-40B4-BE49-F238E27FC236}">
                <a16:creationId xmlns:a16="http://schemas.microsoft.com/office/drawing/2014/main" id="{CB0D17BE-01C4-7944-9868-F31DFF6F6C2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2D5B3AC-BC4C-CA40-A856-84E61817C188}"/>
              </a:ext>
            </a:extLst>
          </p:cNvPr>
          <p:cNvSpPr>
            <a:spLocks noGrp="1"/>
          </p:cNvSpPr>
          <p:nvPr>
            <p:ph type="sldNum" sz="quarter" idx="12"/>
          </p:nvPr>
        </p:nvSpPr>
        <p:spPr/>
        <p:txBody>
          <a:bodyPr/>
          <a:lstStyle/>
          <a:p>
            <a:fld id="{28DD099C-DD5A-304E-A578-F5C4AB3F0FA4}" type="slidenum">
              <a:rPr lang="en-US" smtClean="0"/>
              <a:t>‹#›</a:t>
            </a:fld>
            <a:endParaRPr lang="en-US"/>
          </a:p>
        </p:txBody>
      </p:sp>
    </p:spTree>
    <p:extLst>
      <p:ext uri="{BB962C8B-B14F-4D97-AF65-F5344CB8AC3E}">
        <p14:creationId xmlns:p14="http://schemas.microsoft.com/office/powerpoint/2010/main" val="2129612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0942E-13AF-3B4D-855A-516A4217FB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8DC93D-922B-494F-84EA-DD9B4EF952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7B76D1E-0A67-EF4A-A98A-7A619636E1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5CAD6A-C7E2-744B-AB73-215F700571B6}"/>
              </a:ext>
            </a:extLst>
          </p:cNvPr>
          <p:cNvSpPr>
            <a:spLocks noGrp="1"/>
          </p:cNvSpPr>
          <p:nvPr>
            <p:ph type="dt" sz="half" idx="10"/>
          </p:nvPr>
        </p:nvSpPr>
        <p:spPr/>
        <p:txBody>
          <a:bodyPr/>
          <a:lstStyle/>
          <a:p>
            <a:fld id="{BFEB68E6-7C4C-9A4E-BF4D-5C9A63F29998}" type="datetimeFigureOut">
              <a:rPr lang="en-US" smtClean="0"/>
              <a:t>2/11/20</a:t>
            </a:fld>
            <a:endParaRPr lang="en-US"/>
          </a:p>
        </p:txBody>
      </p:sp>
      <p:sp>
        <p:nvSpPr>
          <p:cNvPr id="6" name="Footer Placeholder 5">
            <a:extLst>
              <a:ext uri="{FF2B5EF4-FFF2-40B4-BE49-F238E27FC236}">
                <a16:creationId xmlns:a16="http://schemas.microsoft.com/office/drawing/2014/main" id="{6793F2BA-26EA-864F-A878-8474E30F57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09BBB7-4408-F940-84D6-B4F34B763FB7}"/>
              </a:ext>
            </a:extLst>
          </p:cNvPr>
          <p:cNvSpPr>
            <a:spLocks noGrp="1"/>
          </p:cNvSpPr>
          <p:nvPr>
            <p:ph type="sldNum" sz="quarter" idx="12"/>
          </p:nvPr>
        </p:nvSpPr>
        <p:spPr/>
        <p:txBody>
          <a:bodyPr/>
          <a:lstStyle/>
          <a:p>
            <a:fld id="{28DD099C-DD5A-304E-A578-F5C4AB3F0FA4}" type="slidenum">
              <a:rPr lang="en-US" smtClean="0"/>
              <a:t>‹#›</a:t>
            </a:fld>
            <a:endParaRPr lang="en-US"/>
          </a:p>
        </p:txBody>
      </p:sp>
    </p:spTree>
    <p:extLst>
      <p:ext uri="{BB962C8B-B14F-4D97-AF65-F5344CB8AC3E}">
        <p14:creationId xmlns:p14="http://schemas.microsoft.com/office/powerpoint/2010/main" val="1201900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B450F-A990-544D-89A4-FE640131CD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E72F0B-B296-964B-895C-38BAD666EA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90C7D8-953D-6749-84DC-50249F6B3A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74F763-4100-E840-9FEA-D15653FB8516}"/>
              </a:ext>
            </a:extLst>
          </p:cNvPr>
          <p:cNvSpPr>
            <a:spLocks noGrp="1"/>
          </p:cNvSpPr>
          <p:nvPr>
            <p:ph type="dt" sz="half" idx="10"/>
          </p:nvPr>
        </p:nvSpPr>
        <p:spPr/>
        <p:txBody>
          <a:bodyPr/>
          <a:lstStyle/>
          <a:p>
            <a:fld id="{BFEB68E6-7C4C-9A4E-BF4D-5C9A63F29998}" type="datetimeFigureOut">
              <a:rPr lang="en-US" smtClean="0"/>
              <a:t>2/11/20</a:t>
            </a:fld>
            <a:endParaRPr lang="en-US"/>
          </a:p>
        </p:txBody>
      </p:sp>
      <p:sp>
        <p:nvSpPr>
          <p:cNvPr id="6" name="Footer Placeholder 5">
            <a:extLst>
              <a:ext uri="{FF2B5EF4-FFF2-40B4-BE49-F238E27FC236}">
                <a16:creationId xmlns:a16="http://schemas.microsoft.com/office/drawing/2014/main" id="{7A389987-840F-BF49-845E-5BDD29585D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B504EB-F3A2-1D44-AE2B-8950532C639B}"/>
              </a:ext>
            </a:extLst>
          </p:cNvPr>
          <p:cNvSpPr>
            <a:spLocks noGrp="1"/>
          </p:cNvSpPr>
          <p:nvPr>
            <p:ph type="sldNum" sz="quarter" idx="12"/>
          </p:nvPr>
        </p:nvSpPr>
        <p:spPr/>
        <p:txBody>
          <a:bodyPr/>
          <a:lstStyle/>
          <a:p>
            <a:fld id="{28DD099C-DD5A-304E-A578-F5C4AB3F0FA4}" type="slidenum">
              <a:rPr lang="en-US" smtClean="0"/>
              <a:t>‹#›</a:t>
            </a:fld>
            <a:endParaRPr lang="en-US"/>
          </a:p>
        </p:txBody>
      </p:sp>
    </p:spTree>
    <p:extLst>
      <p:ext uri="{BB962C8B-B14F-4D97-AF65-F5344CB8AC3E}">
        <p14:creationId xmlns:p14="http://schemas.microsoft.com/office/powerpoint/2010/main" val="2622073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145EC9-B774-BB4B-91A8-ADB24EB71B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EBD68C0-01C7-1D48-83E8-F3BB8809F2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726DF6-FFEA-034B-9819-5A2893A7B3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B68E6-7C4C-9A4E-BF4D-5C9A63F29998}" type="datetimeFigureOut">
              <a:rPr lang="en-US" smtClean="0"/>
              <a:t>2/11/20</a:t>
            </a:fld>
            <a:endParaRPr lang="en-US"/>
          </a:p>
        </p:txBody>
      </p:sp>
      <p:sp>
        <p:nvSpPr>
          <p:cNvPr id="5" name="Footer Placeholder 4">
            <a:extLst>
              <a:ext uri="{FF2B5EF4-FFF2-40B4-BE49-F238E27FC236}">
                <a16:creationId xmlns:a16="http://schemas.microsoft.com/office/drawing/2014/main" id="{1C0B8DFD-737D-B846-9E6F-B41D862A54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E405B63-466F-C547-85CD-6252A4817A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DD099C-DD5A-304E-A578-F5C4AB3F0FA4}" type="slidenum">
              <a:rPr lang="en-US" smtClean="0"/>
              <a:t>‹#›</a:t>
            </a:fld>
            <a:endParaRPr lang="en-US"/>
          </a:p>
        </p:txBody>
      </p:sp>
    </p:spTree>
    <p:extLst>
      <p:ext uri="{BB962C8B-B14F-4D97-AF65-F5344CB8AC3E}">
        <p14:creationId xmlns:p14="http://schemas.microsoft.com/office/powerpoint/2010/main" val="966282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02A87-8730-C440-966B-412EB309B6BF}"/>
              </a:ext>
            </a:extLst>
          </p:cNvPr>
          <p:cNvSpPr>
            <a:spLocks noGrp="1"/>
          </p:cNvSpPr>
          <p:nvPr>
            <p:ph type="ctrTitle"/>
          </p:nvPr>
        </p:nvSpPr>
        <p:spPr/>
        <p:txBody>
          <a:bodyPr/>
          <a:lstStyle/>
          <a:p>
            <a:r>
              <a:rPr lang="en-US" dirty="0"/>
              <a:t>Quantitative Reasoning for Faculty</a:t>
            </a:r>
          </a:p>
        </p:txBody>
      </p:sp>
      <p:sp>
        <p:nvSpPr>
          <p:cNvPr id="3" name="Subtitle 2">
            <a:extLst>
              <a:ext uri="{FF2B5EF4-FFF2-40B4-BE49-F238E27FC236}">
                <a16:creationId xmlns:a16="http://schemas.microsoft.com/office/drawing/2014/main" id="{6F5F8A0D-09B1-0949-84A4-01B351A10177}"/>
              </a:ext>
            </a:extLst>
          </p:cNvPr>
          <p:cNvSpPr>
            <a:spLocks noGrp="1"/>
          </p:cNvSpPr>
          <p:nvPr>
            <p:ph type="subTitle" idx="1"/>
          </p:nvPr>
        </p:nvSpPr>
        <p:spPr/>
        <p:txBody>
          <a:bodyPr>
            <a:normAutofit lnSpcReduction="10000"/>
          </a:bodyPr>
          <a:lstStyle/>
          <a:p>
            <a:r>
              <a:rPr lang="en-US" dirty="0"/>
              <a:t>Dr. Eileen Murray</a:t>
            </a:r>
          </a:p>
          <a:p>
            <a:r>
              <a:rPr lang="en-US" dirty="0"/>
              <a:t>Department of Mathematics</a:t>
            </a:r>
          </a:p>
          <a:p>
            <a:r>
              <a:rPr lang="en-US" dirty="0"/>
              <a:t>February 12, 2020</a:t>
            </a:r>
          </a:p>
          <a:p>
            <a:r>
              <a:rPr lang="en-US" dirty="0"/>
              <a:t>Office for Faculty Advancement</a:t>
            </a:r>
          </a:p>
        </p:txBody>
      </p:sp>
    </p:spTree>
    <p:extLst>
      <p:ext uri="{BB962C8B-B14F-4D97-AF65-F5344CB8AC3E}">
        <p14:creationId xmlns:p14="http://schemas.microsoft.com/office/powerpoint/2010/main" val="1685059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C9ED3-573B-6B4A-B036-B29F3980E483}"/>
              </a:ext>
            </a:extLst>
          </p:cNvPr>
          <p:cNvSpPr>
            <a:spLocks noGrp="1"/>
          </p:cNvSpPr>
          <p:nvPr>
            <p:ph type="title"/>
          </p:nvPr>
        </p:nvSpPr>
        <p:spPr/>
        <p:txBody>
          <a:bodyPr/>
          <a:lstStyle/>
          <a:p>
            <a:r>
              <a:rPr lang="en-US" dirty="0"/>
              <a:t>Quantitative Literacy across Disciplines</a:t>
            </a:r>
          </a:p>
        </p:txBody>
      </p:sp>
    </p:spTree>
    <p:extLst>
      <p:ext uri="{BB962C8B-B14F-4D97-AF65-F5344CB8AC3E}">
        <p14:creationId xmlns:p14="http://schemas.microsoft.com/office/powerpoint/2010/main" val="4022212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0D451-8A24-984F-81E8-019CA0E146F6}"/>
              </a:ext>
            </a:extLst>
          </p:cNvPr>
          <p:cNvSpPr>
            <a:spLocks noGrp="1"/>
          </p:cNvSpPr>
          <p:nvPr>
            <p:ph type="title"/>
          </p:nvPr>
        </p:nvSpPr>
        <p:spPr/>
        <p:txBody>
          <a:bodyPr/>
          <a:lstStyle/>
          <a:p>
            <a:r>
              <a:rPr lang="en-US" dirty="0"/>
              <a:t>Health &amp; Wellness</a:t>
            </a:r>
          </a:p>
        </p:txBody>
      </p:sp>
      <p:sp>
        <p:nvSpPr>
          <p:cNvPr id="3" name="Content Placeholder 2">
            <a:extLst>
              <a:ext uri="{FF2B5EF4-FFF2-40B4-BE49-F238E27FC236}">
                <a16:creationId xmlns:a16="http://schemas.microsoft.com/office/drawing/2014/main" id="{79EF0353-DA75-B149-AFF8-EBDCBA1A1AA5}"/>
              </a:ext>
            </a:extLst>
          </p:cNvPr>
          <p:cNvSpPr>
            <a:spLocks noGrp="1"/>
          </p:cNvSpPr>
          <p:nvPr>
            <p:ph idx="1"/>
          </p:nvPr>
        </p:nvSpPr>
        <p:spPr/>
        <p:txBody>
          <a:bodyPr>
            <a:normAutofit/>
          </a:bodyPr>
          <a:lstStyle/>
          <a:p>
            <a:r>
              <a:rPr lang="en-US" dirty="0"/>
              <a:t>Doctors need both understanding of statistical evidence and the ability to explain risks with sufficient clarity to ensure “informed consent.”</a:t>
            </a:r>
          </a:p>
          <a:p>
            <a:r>
              <a:rPr lang="en-US" dirty="0"/>
              <a:t>Medicine requires subtle understanding of statistics (to assess clinical trials), of chance (to compare risks), and of calculus (to understand the body’s electrical, biochemical, and cardiovascular systems).</a:t>
            </a:r>
          </a:p>
          <a:p>
            <a:r>
              <a:rPr lang="en-US" dirty="0"/>
              <a:t>Social workers need to understand complex state and federal regulations about income and expenses to explain and verify their clients’ personal budgets. </a:t>
            </a:r>
          </a:p>
        </p:txBody>
      </p:sp>
    </p:spTree>
    <p:extLst>
      <p:ext uri="{BB962C8B-B14F-4D97-AF65-F5344CB8AC3E}">
        <p14:creationId xmlns:p14="http://schemas.microsoft.com/office/powerpoint/2010/main" val="23179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7252E-07D3-854F-9BAC-12D271A5AE98}"/>
              </a:ext>
            </a:extLst>
          </p:cNvPr>
          <p:cNvSpPr>
            <a:spLocks noGrp="1"/>
          </p:cNvSpPr>
          <p:nvPr>
            <p:ph type="title"/>
          </p:nvPr>
        </p:nvSpPr>
        <p:spPr/>
        <p:txBody>
          <a:bodyPr/>
          <a:lstStyle/>
          <a:p>
            <a:r>
              <a:rPr lang="en-US" dirty="0"/>
              <a:t>Social Sciences</a:t>
            </a:r>
          </a:p>
        </p:txBody>
      </p:sp>
      <p:sp>
        <p:nvSpPr>
          <p:cNvPr id="3" name="Content Placeholder 2">
            <a:extLst>
              <a:ext uri="{FF2B5EF4-FFF2-40B4-BE49-F238E27FC236}">
                <a16:creationId xmlns:a16="http://schemas.microsoft.com/office/drawing/2014/main" id="{A6B744C7-E556-2544-8D51-1E6C552517F8}"/>
              </a:ext>
            </a:extLst>
          </p:cNvPr>
          <p:cNvSpPr>
            <a:spLocks noGrp="1"/>
          </p:cNvSpPr>
          <p:nvPr>
            <p:ph idx="1"/>
          </p:nvPr>
        </p:nvSpPr>
        <p:spPr/>
        <p:txBody>
          <a:bodyPr>
            <a:normAutofit lnSpcReduction="10000"/>
          </a:bodyPr>
          <a:lstStyle/>
          <a:p>
            <a:r>
              <a:rPr lang="en-US" dirty="0"/>
              <a:t>The social sciences rely increasingly on data either from surveys and censuses or from historical or archeological records; thus statistics is as important for a social science student as calculus is for an engineering student.</a:t>
            </a:r>
          </a:p>
          <a:p>
            <a:r>
              <a:rPr lang="en-US" dirty="0"/>
              <a:t>Interpretation of historical events increasingly depends on analysis of evidence provided either by numerical data (e.g., government statistics, economic indicators) or through verification and dating of artifacts.</a:t>
            </a:r>
          </a:p>
          <a:p>
            <a:r>
              <a:rPr lang="en-US" dirty="0"/>
              <a:t>Study of language has been influenced by quantitative and logical methods, especially in linguistics, concordances, and the new field of computer translation. </a:t>
            </a:r>
          </a:p>
          <a:p>
            <a:endParaRPr lang="en-US" dirty="0"/>
          </a:p>
        </p:txBody>
      </p:sp>
    </p:spTree>
    <p:extLst>
      <p:ext uri="{BB962C8B-B14F-4D97-AF65-F5344CB8AC3E}">
        <p14:creationId xmlns:p14="http://schemas.microsoft.com/office/powerpoint/2010/main" val="1963309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8EF64-1F70-7141-9939-F09E16E94523}"/>
              </a:ext>
            </a:extLst>
          </p:cNvPr>
          <p:cNvSpPr>
            <a:spLocks noGrp="1"/>
          </p:cNvSpPr>
          <p:nvPr>
            <p:ph type="title"/>
          </p:nvPr>
        </p:nvSpPr>
        <p:spPr/>
        <p:txBody>
          <a:bodyPr/>
          <a:lstStyle/>
          <a:p>
            <a:r>
              <a:rPr lang="en-US" dirty="0"/>
              <a:t>Business &amp; work</a:t>
            </a:r>
          </a:p>
        </p:txBody>
      </p:sp>
      <p:sp>
        <p:nvSpPr>
          <p:cNvPr id="3" name="Content Placeholder 2">
            <a:extLst>
              <a:ext uri="{FF2B5EF4-FFF2-40B4-BE49-F238E27FC236}">
                <a16:creationId xmlns:a16="http://schemas.microsoft.com/office/drawing/2014/main" id="{65F1F715-DF3A-134B-B73A-50B3EDDAE974}"/>
              </a:ext>
            </a:extLst>
          </p:cNvPr>
          <p:cNvSpPr>
            <a:spLocks noGrp="1"/>
          </p:cNvSpPr>
          <p:nvPr>
            <p:ph idx="1"/>
          </p:nvPr>
        </p:nvSpPr>
        <p:spPr/>
        <p:txBody>
          <a:bodyPr/>
          <a:lstStyle/>
          <a:p>
            <a:r>
              <a:rPr lang="en-US" dirty="0"/>
              <a:t>Looking for patterns in data to identify trends in costs, sales, and demand</a:t>
            </a:r>
          </a:p>
          <a:p>
            <a:r>
              <a:rPr lang="en-US" dirty="0"/>
              <a:t>Developing a business plan, including pricing, inventory, and staffing strategies for a small retail store </a:t>
            </a:r>
          </a:p>
          <a:p>
            <a:r>
              <a:rPr lang="en-US" dirty="0"/>
              <a:t>Optimizing networks to develop efficient ways to plan work processes</a:t>
            </a:r>
          </a:p>
          <a:p>
            <a:r>
              <a:rPr lang="en-US" dirty="0"/>
              <a:t>Understanding the value of statistical quality control and statistical process control </a:t>
            </a:r>
          </a:p>
        </p:txBody>
      </p:sp>
    </p:spTree>
    <p:extLst>
      <p:ext uri="{BB962C8B-B14F-4D97-AF65-F5344CB8AC3E}">
        <p14:creationId xmlns:p14="http://schemas.microsoft.com/office/powerpoint/2010/main" val="4124448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6BFB9-3E06-D445-8021-171C5CC8C1AF}"/>
              </a:ext>
            </a:extLst>
          </p:cNvPr>
          <p:cNvSpPr>
            <a:spLocks noGrp="1"/>
          </p:cNvSpPr>
          <p:nvPr>
            <p:ph type="title"/>
          </p:nvPr>
        </p:nvSpPr>
        <p:spPr/>
        <p:txBody>
          <a:bodyPr/>
          <a:lstStyle/>
          <a:p>
            <a:r>
              <a:rPr lang="en-US" dirty="0"/>
              <a:t>QL in your course</a:t>
            </a:r>
          </a:p>
        </p:txBody>
      </p:sp>
      <p:sp>
        <p:nvSpPr>
          <p:cNvPr id="3" name="Content Placeholder 2">
            <a:extLst>
              <a:ext uri="{FF2B5EF4-FFF2-40B4-BE49-F238E27FC236}">
                <a16:creationId xmlns:a16="http://schemas.microsoft.com/office/drawing/2014/main" id="{689BA02F-00C7-0849-BF58-2788C68B5E2E}"/>
              </a:ext>
            </a:extLst>
          </p:cNvPr>
          <p:cNvSpPr>
            <a:spLocks noGrp="1"/>
          </p:cNvSpPr>
          <p:nvPr>
            <p:ph idx="1"/>
          </p:nvPr>
        </p:nvSpPr>
        <p:spPr/>
        <p:txBody>
          <a:bodyPr/>
          <a:lstStyle/>
          <a:p>
            <a:r>
              <a:rPr lang="en-US" dirty="0"/>
              <a:t>Choose a course you teach.</a:t>
            </a:r>
          </a:p>
          <a:p>
            <a:r>
              <a:rPr lang="en-US" dirty="0"/>
              <a:t>Write down an example/assignment from this course where you </a:t>
            </a:r>
            <a:r>
              <a:rPr lang="en-US"/>
              <a:t>have either (1) </a:t>
            </a:r>
            <a:r>
              <a:rPr lang="en-US" dirty="0"/>
              <a:t>incorporated </a:t>
            </a:r>
            <a:r>
              <a:rPr lang="en-US"/>
              <a:t>QL, (2) </a:t>
            </a:r>
            <a:r>
              <a:rPr lang="en-US" dirty="0"/>
              <a:t>thought to include QL but </a:t>
            </a:r>
            <a:r>
              <a:rPr lang="en-US"/>
              <a:t>didn’t, or (3) think </a:t>
            </a:r>
            <a:r>
              <a:rPr lang="en-US" dirty="0"/>
              <a:t>that QL could </a:t>
            </a:r>
            <a:r>
              <a:rPr lang="en-US"/>
              <a:t>be incorporated.</a:t>
            </a:r>
            <a:endParaRPr lang="en-US" dirty="0"/>
          </a:p>
          <a:p>
            <a:r>
              <a:rPr lang="en-US" dirty="0"/>
              <a:t>What resources/supports do you want/need that would help you effectively incorporate this example/assignment in your course? </a:t>
            </a:r>
          </a:p>
        </p:txBody>
      </p:sp>
    </p:spTree>
    <p:extLst>
      <p:ext uri="{BB962C8B-B14F-4D97-AF65-F5344CB8AC3E}">
        <p14:creationId xmlns:p14="http://schemas.microsoft.com/office/powerpoint/2010/main" val="4168891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69A66-37FE-784F-A3AD-FE071CAE5BA6}"/>
              </a:ext>
            </a:extLst>
          </p:cNvPr>
          <p:cNvSpPr>
            <a:spLocks noGrp="1"/>
          </p:cNvSpPr>
          <p:nvPr>
            <p:ph type="title"/>
          </p:nvPr>
        </p:nvSpPr>
        <p:spPr/>
        <p:txBody>
          <a:bodyPr/>
          <a:lstStyle/>
          <a:p>
            <a:r>
              <a:rPr lang="en-US" i="1" dirty="0"/>
              <a:t>Quantitative Literacy: Why Numeracy Matters for Schools and Colleges</a:t>
            </a:r>
            <a:endParaRPr lang="en-US" dirty="0"/>
          </a:p>
        </p:txBody>
      </p:sp>
      <p:sp>
        <p:nvSpPr>
          <p:cNvPr id="3" name="Content Placeholder 2">
            <a:extLst>
              <a:ext uri="{FF2B5EF4-FFF2-40B4-BE49-F238E27FC236}">
                <a16:creationId xmlns:a16="http://schemas.microsoft.com/office/drawing/2014/main" id="{D76F8448-6237-C642-A1AA-3EBEEF4F2297}"/>
              </a:ext>
            </a:extLst>
          </p:cNvPr>
          <p:cNvSpPr>
            <a:spLocks noGrp="1"/>
          </p:cNvSpPr>
          <p:nvPr>
            <p:ph idx="1"/>
          </p:nvPr>
        </p:nvSpPr>
        <p:spPr/>
        <p:txBody>
          <a:bodyPr>
            <a:normAutofit fontScale="77500" lnSpcReduction="20000"/>
          </a:bodyPr>
          <a:lstStyle/>
          <a:p>
            <a:pPr marL="0" indent="0">
              <a:lnSpc>
                <a:spcPct val="120000"/>
              </a:lnSpc>
              <a:buNone/>
            </a:pPr>
            <a:r>
              <a:rPr lang="en-US" dirty="0"/>
              <a:t>For democracy to prosper and flourish, we need citizens who not only are able to seek and judge information, to take a stance, to make a decision, and to act in such contexts. Democracy also needs citizens who can come to grips with how mankind perceives and understands the carrying constructions of the world, i.e., nature, society, culture, and technology, and who have insight into the foundation and justification of those perceptions and that understanding. It is a problem for democracy if large groups of people are unable to distinguish between astronomy and astrology, between scientific medicine and crystal healing, between psychology and spiritism, between descriptive and normative statements, between facts and hypotheses, between exactness and approximation, or do not know the beginnings and the ends of rationality, and so forth and so on. The ability to navigate in such waters in a thoughtful, knowledgeable, and reflective way has sometimes been termed “liberating literacy” or “popular enlightenment.”</a:t>
            </a:r>
          </a:p>
        </p:txBody>
      </p:sp>
    </p:spTree>
    <p:extLst>
      <p:ext uri="{BB962C8B-B14F-4D97-AF65-F5344CB8AC3E}">
        <p14:creationId xmlns:p14="http://schemas.microsoft.com/office/powerpoint/2010/main" val="1278739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D4383-F3E2-E646-8F5C-0757F1C59EE6}"/>
              </a:ext>
            </a:extLst>
          </p:cNvPr>
          <p:cNvSpPr>
            <a:spLocks noGrp="1"/>
          </p:cNvSpPr>
          <p:nvPr>
            <p:ph type="title"/>
          </p:nvPr>
        </p:nvSpPr>
        <p:spPr/>
        <p:txBody>
          <a:bodyPr/>
          <a:lstStyle/>
          <a:p>
            <a:r>
              <a:rPr lang="en-US" dirty="0"/>
              <a:t>Quantitative Literacy across Disciplines</a:t>
            </a:r>
          </a:p>
        </p:txBody>
      </p:sp>
      <p:sp>
        <p:nvSpPr>
          <p:cNvPr id="3" name="Content Placeholder 2">
            <a:extLst>
              <a:ext uri="{FF2B5EF4-FFF2-40B4-BE49-F238E27FC236}">
                <a16:creationId xmlns:a16="http://schemas.microsoft.com/office/drawing/2014/main" id="{78E290E0-8676-2141-A4B1-37D0EE7D6C92}"/>
              </a:ext>
            </a:extLst>
          </p:cNvPr>
          <p:cNvSpPr>
            <a:spLocks noGrp="1"/>
          </p:cNvSpPr>
          <p:nvPr>
            <p:ph idx="1"/>
          </p:nvPr>
        </p:nvSpPr>
        <p:spPr/>
        <p:txBody>
          <a:bodyPr>
            <a:normAutofit fontScale="77500" lnSpcReduction="20000"/>
          </a:bodyPr>
          <a:lstStyle/>
          <a:p>
            <a:r>
              <a:rPr lang="en-US" dirty="0"/>
              <a:t> Hester et al. (2014 ) noticed that biology students are often not able to apply quantitative skills in biological contexts. Therefore an introductory molecular and cell biology course was established in which the authors integrated the application of mathematical skills with biology content throughout. A pre/post course outcome assessment shows that the students are more successful in integrating mathematics and biology items and “ made comparable gains on biology items, indicating that integrating quantitative skills into an introductory biology course does not have a deleterious effect on students’  biology learning”  (p. 54).</a:t>
            </a:r>
          </a:p>
          <a:p>
            <a:r>
              <a:rPr lang="en-US" dirty="0" err="1"/>
              <a:t>Ramful</a:t>
            </a:r>
            <a:r>
              <a:rPr lang="en-US" dirty="0"/>
              <a:t> and </a:t>
            </a:r>
            <a:r>
              <a:rPr lang="en-US" dirty="0" err="1"/>
              <a:t>Narod</a:t>
            </a:r>
            <a:r>
              <a:rPr lang="en-US" dirty="0"/>
              <a:t> (2014 ) investigated ways in which proportional reasoning is involved in the solution of chemistry problems in stoichiometry. The main result shows, that the proportionality tasks arising in chemistry are more complex and difficult as compared to those in the mathematics curriculum. </a:t>
            </a:r>
            <a:r>
              <a:rPr lang="en-US" dirty="0" err="1"/>
              <a:t>Jukić</a:t>
            </a:r>
            <a:r>
              <a:rPr lang="en-US" dirty="0"/>
              <a:t>,  Matić  and Dahl (2014 ) report about a case study considering the retention of differential and integral calculus concepts of a second-year student of physical chemistry at a Danish university. Their main result is that a successful application of calculus in a physical chemistry study program does not strengthen the original calculus learnt.</a:t>
            </a:r>
          </a:p>
        </p:txBody>
      </p:sp>
    </p:spTree>
    <p:extLst>
      <p:ext uri="{BB962C8B-B14F-4D97-AF65-F5344CB8AC3E}">
        <p14:creationId xmlns:p14="http://schemas.microsoft.com/office/powerpoint/2010/main" val="2347907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54E2F-8A3E-EA44-88BB-320F885AC803}"/>
              </a:ext>
            </a:extLst>
          </p:cNvPr>
          <p:cNvSpPr>
            <a:spLocks noGrp="1"/>
          </p:cNvSpPr>
          <p:nvPr>
            <p:ph type="title"/>
          </p:nvPr>
        </p:nvSpPr>
        <p:spPr/>
        <p:txBody>
          <a:bodyPr/>
          <a:lstStyle/>
          <a:p>
            <a:r>
              <a:rPr lang="en-US" dirty="0"/>
              <a:t>Quantitative Literacy before MSU</a:t>
            </a:r>
          </a:p>
        </p:txBody>
      </p:sp>
      <p:sp>
        <p:nvSpPr>
          <p:cNvPr id="3" name="Content Placeholder 2">
            <a:extLst>
              <a:ext uri="{FF2B5EF4-FFF2-40B4-BE49-F238E27FC236}">
                <a16:creationId xmlns:a16="http://schemas.microsoft.com/office/drawing/2014/main" id="{4C89AA71-B302-4046-9FF6-4715EA73A29A}"/>
              </a:ext>
            </a:extLst>
          </p:cNvPr>
          <p:cNvSpPr>
            <a:spLocks noGrp="1"/>
          </p:cNvSpPr>
          <p:nvPr>
            <p:ph idx="1"/>
          </p:nvPr>
        </p:nvSpPr>
        <p:spPr/>
        <p:txBody>
          <a:bodyPr>
            <a:normAutofit fontScale="92500" lnSpcReduction="10000"/>
          </a:bodyPr>
          <a:lstStyle/>
          <a:p>
            <a:r>
              <a:rPr lang="en-US" b="1" dirty="0"/>
              <a:t>Reason abstractly and quantitatively. </a:t>
            </a:r>
            <a:endParaRPr lang="en-US" dirty="0"/>
          </a:p>
          <a:p>
            <a:r>
              <a:rPr lang="en-US" dirty="0"/>
              <a:t>Mathematically proficient students make sense of quantities and their relationships in problem situations. They bring two complementary abilities to bear on problems involving quantitative relationships: the ability to </a:t>
            </a:r>
            <a:r>
              <a:rPr lang="en-US" i="1" dirty="0"/>
              <a:t>decontextualize</a:t>
            </a:r>
            <a:r>
              <a:rPr lang="en-US" dirty="0"/>
              <a:t>—to abstract a given situation and represent it symbolically and manipulate the representing symbols as if they have a life of their own, without necessarily attending to their referents—and the ability to </a:t>
            </a:r>
            <a:r>
              <a:rPr lang="en-US" i="1" dirty="0"/>
              <a:t>contextualize</a:t>
            </a:r>
            <a:r>
              <a:rPr lang="en-US" dirty="0"/>
              <a:t>, to pause as needed during the manipulation process in order to probe into the referents for the symbols involved. Quantitative reasoning entails habits of creating a coherent representation of the problem at hand; considering the units involved; attending to the meaning of quantities, not just how to compute them; and knowing and flexibly using different properties of operations and objects. </a:t>
            </a:r>
          </a:p>
        </p:txBody>
      </p:sp>
    </p:spTree>
    <p:extLst>
      <p:ext uri="{BB962C8B-B14F-4D97-AF65-F5344CB8AC3E}">
        <p14:creationId xmlns:p14="http://schemas.microsoft.com/office/powerpoint/2010/main" val="234620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81A92-C886-0B4A-8B90-6670DEEEAFA5}"/>
              </a:ext>
            </a:extLst>
          </p:cNvPr>
          <p:cNvSpPr>
            <a:spLocks noGrp="1"/>
          </p:cNvSpPr>
          <p:nvPr>
            <p:ph type="title"/>
          </p:nvPr>
        </p:nvSpPr>
        <p:spPr/>
        <p:txBody>
          <a:bodyPr/>
          <a:lstStyle/>
          <a:p>
            <a:r>
              <a:rPr lang="en-US" dirty="0"/>
              <a:t>Quantitative Literacy before MSU</a:t>
            </a:r>
          </a:p>
        </p:txBody>
      </p:sp>
      <p:sp>
        <p:nvSpPr>
          <p:cNvPr id="3" name="Content Placeholder 2">
            <a:extLst>
              <a:ext uri="{FF2B5EF4-FFF2-40B4-BE49-F238E27FC236}">
                <a16:creationId xmlns:a16="http://schemas.microsoft.com/office/drawing/2014/main" id="{85C10525-C747-1640-8AF9-BD91CCBDBEF4}"/>
              </a:ext>
            </a:extLst>
          </p:cNvPr>
          <p:cNvSpPr>
            <a:spLocks noGrp="1"/>
          </p:cNvSpPr>
          <p:nvPr>
            <p:ph idx="1"/>
          </p:nvPr>
        </p:nvSpPr>
        <p:spPr/>
        <p:txBody>
          <a:bodyPr/>
          <a:lstStyle/>
          <a:p>
            <a:pPr marL="0" indent="0">
              <a:buNone/>
            </a:pPr>
            <a:r>
              <a:rPr lang="en-US" b="1" dirty="0"/>
              <a:t>A. Reason quantitatively and use units to solve problems. </a:t>
            </a:r>
            <a:endParaRPr lang="en-US" dirty="0"/>
          </a:p>
          <a:p>
            <a:r>
              <a:rPr lang="en-US" dirty="0"/>
              <a:t>1. Use units as a way to understand problems and to guide the solution of multi-step problems; choose and interpret units consistently in formulas; choose and interpret the scale and the origin in graphs and data displays. </a:t>
            </a:r>
          </a:p>
          <a:p>
            <a:r>
              <a:rPr lang="en-US" dirty="0"/>
              <a:t>2. Define appropriate quantities for the purpose of descriptive modeling. </a:t>
            </a:r>
          </a:p>
          <a:p>
            <a:r>
              <a:rPr lang="en-US" dirty="0"/>
              <a:t>3. Choose a level of accuracy appropriate to limitations on measurement when reporting quantities. </a:t>
            </a:r>
          </a:p>
        </p:txBody>
      </p:sp>
    </p:spTree>
    <p:extLst>
      <p:ext uri="{BB962C8B-B14F-4D97-AF65-F5344CB8AC3E}">
        <p14:creationId xmlns:p14="http://schemas.microsoft.com/office/powerpoint/2010/main" val="33047461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27B5A-D887-054C-B2CD-2920F4823D6F}"/>
              </a:ext>
            </a:extLst>
          </p:cNvPr>
          <p:cNvSpPr>
            <a:spLocks noGrp="1"/>
          </p:cNvSpPr>
          <p:nvPr>
            <p:ph type="title"/>
          </p:nvPr>
        </p:nvSpPr>
        <p:spPr/>
        <p:txBody>
          <a:bodyPr/>
          <a:lstStyle/>
          <a:p>
            <a:r>
              <a:rPr lang="en-US" dirty="0"/>
              <a:t>Quantitative Literacy before MSU</a:t>
            </a:r>
          </a:p>
        </p:txBody>
      </p:sp>
      <p:sp>
        <p:nvSpPr>
          <p:cNvPr id="3" name="Content Placeholder 2">
            <a:extLst>
              <a:ext uri="{FF2B5EF4-FFF2-40B4-BE49-F238E27FC236}">
                <a16:creationId xmlns:a16="http://schemas.microsoft.com/office/drawing/2014/main" id="{D1929120-759B-E742-A7E7-997944CA7105}"/>
              </a:ext>
            </a:extLst>
          </p:cNvPr>
          <p:cNvSpPr>
            <a:spLocks noGrp="1"/>
          </p:cNvSpPr>
          <p:nvPr>
            <p:ph idx="1"/>
          </p:nvPr>
        </p:nvSpPr>
        <p:spPr/>
        <p:txBody>
          <a:bodyPr/>
          <a:lstStyle/>
          <a:p>
            <a:pPr marL="0" indent="0">
              <a:buNone/>
            </a:pPr>
            <a:r>
              <a:rPr lang="en-US" b="1" dirty="0"/>
              <a:t>Interpreting Categorical and Quantitative Data </a:t>
            </a:r>
            <a:endParaRPr lang="en-US" dirty="0"/>
          </a:p>
          <a:p>
            <a:r>
              <a:rPr lang="en-US" dirty="0"/>
              <a:t>Summarize, represent, and interpret data on a single count or measurement variable </a:t>
            </a:r>
          </a:p>
          <a:p>
            <a:r>
              <a:rPr lang="en-US" dirty="0"/>
              <a:t>Summarize, represent, and interpret data on two categorical and quantitative variables </a:t>
            </a:r>
          </a:p>
          <a:p>
            <a:r>
              <a:rPr lang="en-US" dirty="0"/>
              <a:t>Interpret linear models </a:t>
            </a:r>
          </a:p>
          <a:p>
            <a:endParaRPr lang="en-US" dirty="0"/>
          </a:p>
        </p:txBody>
      </p:sp>
    </p:spTree>
    <p:extLst>
      <p:ext uri="{BB962C8B-B14F-4D97-AF65-F5344CB8AC3E}">
        <p14:creationId xmlns:p14="http://schemas.microsoft.com/office/powerpoint/2010/main" val="2303566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6D18CF7-C19A-D14C-8A44-A67093B29D30}"/>
              </a:ext>
            </a:extLst>
          </p:cNvPr>
          <p:cNvPicPr>
            <a:picLocks noGrp="1" noChangeAspect="1"/>
          </p:cNvPicPr>
          <p:nvPr>
            <p:ph idx="1"/>
          </p:nvPr>
        </p:nvPicPr>
        <p:blipFill>
          <a:blip r:embed="rId3"/>
          <a:stretch>
            <a:fillRect/>
          </a:stretch>
        </p:blipFill>
        <p:spPr>
          <a:xfrm>
            <a:off x="1509192" y="1"/>
            <a:ext cx="9173613" cy="5249640"/>
          </a:xfrm>
        </p:spPr>
      </p:pic>
      <p:sp>
        <p:nvSpPr>
          <p:cNvPr id="6" name="TextBox 5">
            <a:extLst>
              <a:ext uri="{FF2B5EF4-FFF2-40B4-BE49-F238E27FC236}">
                <a16:creationId xmlns:a16="http://schemas.microsoft.com/office/drawing/2014/main" id="{A1D2D2DE-C094-644A-AF44-08EA313B0679}"/>
              </a:ext>
            </a:extLst>
          </p:cNvPr>
          <p:cNvSpPr txBox="1"/>
          <p:nvPr/>
        </p:nvSpPr>
        <p:spPr>
          <a:xfrm>
            <a:off x="111210" y="5103341"/>
            <a:ext cx="11973697" cy="1200329"/>
          </a:xfrm>
          <a:prstGeom prst="rect">
            <a:avLst/>
          </a:prstGeom>
          <a:noFill/>
        </p:spPr>
        <p:txBody>
          <a:bodyPr wrap="square" rtlCol="0">
            <a:spAutoFit/>
          </a:bodyPr>
          <a:lstStyle/>
          <a:p>
            <a:pPr marL="342900" indent="-342900">
              <a:buFont typeface="Arial" panose="020B0604020202020204" pitchFamily="34" charset="0"/>
              <a:buChar char="•"/>
            </a:pPr>
            <a:r>
              <a:rPr lang="en-US" sz="2400" dirty="0"/>
              <a:t>What do you notice?</a:t>
            </a:r>
            <a:r>
              <a:rPr lang="en-US" sz="2400" i="1" dirty="0"/>
              <a:t> Talk about what you noticed that supports your claim.</a:t>
            </a:r>
            <a:endParaRPr lang="en-US" sz="2400" dirty="0"/>
          </a:p>
          <a:p>
            <a:pPr marL="342900" indent="-342900">
              <a:buFont typeface="Arial" panose="020B0604020202020204" pitchFamily="34" charset="0"/>
              <a:buChar char="•"/>
            </a:pPr>
            <a:r>
              <a:rPr lang="en-US" sz="2400" dirty="0"/>
              <a:t>What do you wonder? </a:t>
            </a:r>
            <a:r>
              <a:rPr lang="en-US" sz="2400" i="1" dirty="0"/>
              <a:t>What are you curious about that comes from what you notice?</a:t>
            </a:r>
            <a:endParaRPr lang="en-US" sz="2400" dirty="0"/>
          </a:p>
          <a:p>
            <a:pPr marL="342900" indent="-342900">
              <a:buFont typeface="Arial" panose="020B0604020202020204" pitchFamily="34" charset="0"/>
              <a:buChar char="•"/>
            </a:pPr>
            <a:r>
              <a:rPr lang="en-US" sz="2400" dirty="0"/>
              <a:t>What’s going on in this graph? </a:t>
            </a:r>
            <a:r>
              <a:rPr lang="en-US" sz="2400" i="1" dirty="0"/>
              <a:t>Write a catchy headline that captures the graph’s main idea.</a:t>
            </a:r>
            <a:endParaRPr lang="en-US" sz="2400" dirty="0"/>
          </a:p>
        </p:txBody>
      </p:sp>
    </p:spTree>
    <p:extLst>
      <p:ext uri="{BB962C8B-B14F-4D97-AF65-F5344CB8AC3E}">
        <p14:creationId xmlns:p14="http://schemas.microsoft.com/office/powerpoint/2010/main" val="1945104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1A6D6-04C3-B14D-94CB-D96C8FD8452F}"/>
              </a:ext>
            </a:extLst>
          </p:cNvPr>
          <p:cNvSpPr>
            <a:spLocks noGrp="1"/>
          </p:cNvSpPr>
          <p:nvPr>
            <p:ph type="title"/>
          </p:nvPr>
        </p:nvSpPr>
        <p:spPr/>
        <p:txBody>
          <a:bodyPr/>
          <a:lstStyle/>
          <a:p>
            <a:r>
              <a:rPr lang="en-US" dirty="0"/>
              <a:t>Why should we care?</a:t>
            </a:r>
          </a:p>
        </p:txBody>
      </p:sp>
      <p:sp>
        <p:nvSpPr>
          <p:cNvPr id="3" name="Content Placeholder 2">
            <a:extLst>
              <a:ext uri="{FF2B5EF4-FFF2-40B4-BE49-F238E27FC236}">
                <a16:creationId xmlns:a16="http://schemas.microsoft.com/office/drawing/2014/main" id="{F81DD49A-FB1C-5746-AFFE-B9E519C99D44}"/>
              </a:ext>
            </a:extLst>
          </p:cNvPr>
          <p:cNvSpPr>
            <a:spLocks noGrp="1"/>
          </p:cNvSpPr>
          <p:nvPr>
            <p:ph idx="1"/>
          </p:nvPr>
        </p:nvSpPr>
        <p:spPr>
          <a:xfrm>
            <a:off x="838200" y="1825624"/>
            <a:ext cx="10515600" cy="4841393"/>
          </a:xfrm>
        </p:spPr>
        <p:txBody>
          <a:bodyPr>
            <a:normAutofit/>
          </a:bodyPr>
          <a:lstStyle/>
          <a:p>
            <a:pPr marL="0" indent="0">
              <a:lnSpc>
                <a:spcPct val="100000"/>
              </a:lnSpc>
              <a:buNone/>
            </a:pPr>
            <a:r>
              <a:rPr lang="en-US" dirty="0"/>
              <a:t>Quantitatively literate citizens need to know more than formulas and equations. They need a predisposition to look at the world through mathematical eyes, to see the benefits (and risks) of thinking quantitatively about commonplace issues, and to approach complex problems with confidence in the value of careful reasoning. Quantitative literacy empowers people by giving them tools to think for themselves, to ask intelligent questions of experts, and to confront authority confidently. These are skills required to thrive in the modern world.</a:t>
            </a:r>
          </a:p>
          <a:p>
            <a:pPr marL="0" indent="0" algn="r">
              <a:lnSpc>
                <a:spcPct val="100000"/>
              </a:lnSpc>
              <a:buNone/>
            </a:pPr>
            <a:r>
              <a:rPr lang="en-US" sz="2000" i="1" dirty="0"/>
              <a:t>Mathematics and Democracy, The Case for Quantitative Literacy</a:t>
            </a:r>
            <a:endParaRPr lang="en-US" sz="2000" dirty="0"/>
          </a:p>
        </p:txBody>
      </p:sp>
    </p:spTree>
    <p:extLst>
      <p:ext uri="{BB962C8B-B14F-4D97-AF65-F5344CB8AC3E}">
        <p14:creationId xmlns:p14="http://schemas.microsoft.com/office/powerpoint/2010/main" val="223021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03036-140B-6D4E-BFA4-33209F0A2E2A}"/>
              </a:ext>
            </a:extLst>
          </p:cNvPr>
          <p:cNvSpPr>
            <a:spLocks noGrp="1"/>
          </p:cNvSpPr>
          <p:nvPr>
            <p:ph type="title"/>
          </p:nvPr>
        </p:nvSpPr>
        <p:spPr/>
        <p:txBody>
          <a:bodyPr/>
          <a:lstStyle/>
          <a:p>
            <a:r>
              <a:rPr lang="en-US" dirty="0"/>
              <a:t>A rose by any other name…</a:t>
            </a:r>
          </a:p>
        </p:txBody>
      </p:sp>
      <p:sp>
        <p:nvSpPr>
          <p:cNvPr id="3" name="Content Placeholder 2">
            <a:extLst>
              <a:ext uri="{FF2B5EF4-FFF2-40B4-BE49-F238E27FC236}">
                <a16:creationId xmlns:a16="http://schemas.microsoft.com/office/drawing/2014/main" id="{57FA2C9B-C40D-2C49-8F3C-77EBC043A76A}"/>
              </a:ext>
            </a:extLst>
          </p:cNvPr>
          <p:cNvSpPr>
            <a:spLocks noGrp="1"/>
          </p:cNvSpPr>
          <p:nvPr>
            <p:ph idx="1"/>
          </p:nvPr>
        </p:nvSpPr>
        <p:spPr/>
        <p:txBody>
          <a:bodyPr/>
          <a:lstStyle/>
          <a:p>
            <a:r>
              <a:rPr lang="en-US" dirty="0"/>
              <a:t>Quantitative literacy</a:t>
            </a:r>
          </a:p>
          <a:p>
            <a:r>
              <a:rPr lang="en-US" dirty="0"/>
              <a:t>Numeracy</a:t>
            </a:r>
          </a:p>
          <a:p>
            <a:r>
              <a:rPr lang="en-US" dirty="0"/>
              <a:t>Mathematical literacy</a:t>
            </a:r>
          </a:p>
          <a:p>
            <a:r>
              <a:rPr lang="en-US" dirty="0"/>
              <a:t>Mathematical competencies</a:t>
            </a:r>
          </a:p>
          <a:p>
            <a:r>
              <a:rPr lang="en-US" dirty="0" err="1"/>
              <a:t>Mathemacy</a:t>
            </a:r>
            <a:endParaRPr lang="en-US" dirty="0"/>
          </a:p>
          <a:p>
            <a:endParaRPr lang="en-US" dirty="0"/>
          </a:p>
        </p:txBody>
      </p:sp>
    </p:spTree>
    <p:extLst>
      <p:ext uri="{BB962C8B-B14F-4D97-AF65-F5344CB8AC3E}">
        <p14:creationId xmlns:p14="http://schemas.microsoft.com/office/powerpoint/2010/main" val="2150397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B9E7A-4BD4-D640-9396-D016E363AC14}"/>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C463D347-2B83-9348-B595-9DE519AD2965}"/>
              </a:ext>
            </a:extLst>
          </p:cNvPr>
          <p:cNvSpPr>
            <a:spLocks noGrp="1"/>
          </p:cNvSpPr>
          <p:nvPr>
            <p:ph idx="1"/>
          </p:nvPr>
        </p:nvSpPr>
        <p:spPr>
          <a:xfrm>
            <a:off x="838200" y="1825625"/>
            <a:ext cx="10515600" cy="4667250"/>
          </a:xfrm>
        </p:spPr>
        <p:txBody>
          <a:bodyPr>
            <a:normAutofit lnSpcReduction="10000"/>
          </a:bodyPr>
          <a:lstStyle/>
          <a:p>
            <a:pPr marL="0" indent="0">
              <a:buNone/>
            </a:pPr>
            <a:r>
              <a:rPr lang="en-US" dirty="0" err="1"/>
              <a:t>Programme</a:t>
            </a:r>
            <a:r>
              <a:rPr lang="en-US" dirty="0"/>
              <a:t> for International Student Assessment (PISA)</a:t>
            </a:r>
          </a:p>
          <a:p>
            <a:pPr>
              <a:spcAft>
                <a:spcPts val="1200"/>
              </a:spcAft>
            </a:pPr>
            <a:r>
              <a:rPr lang="en-US" i="1" dirty="0"/>
              <a:t>“[A]n individual’s capacity to identify and understand the role that mathematics plays in the world, to make well-founded mathematical judgements and to engage in mathematics, in ways that meet the needs of that individual’s current and future life as a constructive, concerned, and reflective citizen.”</a:t>
            </a:r>
          </a:p>
          <a:p>
            <a:pPr marL="0" indent="0">
              <a:buNone/>
            </a:pPr>
            <a:r>
              <a:rPr lang="en-US" dirty="0"/>
              <a:t>International Life Skills Survey (ILSS, 2000) </a:t>
            </a:r>
          </a:p>
          <a:p>
            <a:r>
              <a:rPr lang="en-US" i="1" dirty="0"/>
              <a:t>"An aggregate of skills, knowledge, beliefs, dispositions, habits of mind, communication capabilities, and problem solving skills that people need in order to engage effectively in quantitative situations arising in life and work.”</a:t>
            </a:r>
          </a:p>
        </p:txBody>
      </p:sp>
    </p:spTree>
    <p:extLst>
      <p:ext uri="{BB962C8B-B14F-4D97-AF65-F5344CB8AC3E}">
        <p14:creationId xmlns:p14="http://schemas.microsoft.com/office/powerpoint/2010/main" val="3119181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18BDD-B3B7-564E-8A72-634731619C96}"/>
              </a:ext>
            </a:extLst>
          </p:cNvPr>
          <p:cNvSpPr>
            <a:spLocks noGrp="1"/>
          </p:cNvSpPr>
          <p:nvPr>
            <p:ph type="title"/>
          </p:nvPr>
        </p:nvSpPr>
        <p:spPr/>
        <p:txBody>
          <a:bodyPr/>
          <a:lstStyle/>
          <a:p>
            <a:r>
              <a:rPr lang="en-US" dirty="0"/>
              <a:t>Skills</a:t>
            </a:r>
          </a:p>
        </p:txBody>
      </p:sp>
      <p:sp>
        <p:nvSpPr>
          <p:cNvPr id="3" name="Content Placeholder 2">
            <a:extLst>
              <a:ext uri="{FF2B5EF4-FFF2-40B4-BE49-F238E27FC236}">
                <a16:creationId xmlns:a16="http://schemas.microsoft.com/office/drawing/2014/main" id="{9F753A9E-EFEA-4542-827C-34EEDD65989C}"/>
              </a:ext>
            </a:extLst>
          </p:cNvPr>
          <p:cNvSpPr>
            <a:spLocks noGrp="1"/>
          </p:cNvSpPr>
          <p:nvPr>
            <p:ph idx="1"/>
          </p:nvPr>
        </p:nvSpPr>
        <p:spPr/>
        <p:txBody>
          <a:bodyPr>
            <a:normAutofit/>
          </a:bodyPr>
          <a:lstStyle/>
          <a:p>
            <a:r>
              <a:rPr lang="en-US" i="1" dirty="0"/>
              <a:t>Arithmetic</a:t>
            </a:r>
            <a:r>
              <a:rPr lang="en-US" dirty="0"/>
              <a:t>: Having facility with simple mental arithmetic; estimating arithmetic calculations; reasoning with proportions; counting by indirection (combinatorics).</a:t>
            </a:r>
          </a:p>
          <a:p>
            <a:endParaRPr lang="en-US" dirty="0"/>
          </a:p>
          <a:p>
            <a:r>
              <a:rPr lang="en-US" i="1" dirty="0"/>
              <a:t>Data</a:t>
            </a:r>
            <a:r>
              <a:rPr lang="en-US" dirty="0"/>
              <a:t>: Using information conveyed as data, graphs, and charts; drawing inferences from data; recognizing disaggregation as a factor in interpreting data.</a:t>
            </a:r>
          </a:p>
        </p:txBody>
      </p:sp>
    </p:spTree>
    <p:extLst>
      <p:ext uri="{BB962C8B-B14F-4D97-AF65-F5344CB8AC3E}">
        <p14:creationId xmlns:p14="http://schemas.microsoft.com/office/powerpoint/2010/main" val="2542113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18BDD-B3B7-564E-8A72-634731619C96}"/>
              </a:ext>
            </a:extLst>
          </p:cNvPr>
          <p:cNvSpPr>
            <a:spLocks noGrp="1"/>
          </p:cNvSpPr>
          <p:nvPr>
            <p:ph type="title"/>
          </p:nvPr>
        </p:nvSpPr>
        <p:spPr/>
        <p:txBody>
          <a:bodyPr/>
          <a:lstStyle/>
          <a:p>
            <a:r>
              <a:rPr lang="en-US" dirty="0"/>
              <a:t>Skills</a:t>
            </a:r>
          </a:p>
        </p:txBody>
      </p:sp>
      <p:sp>
        <p:nvSpPr>
          <p:cNvPr id="3" name="Content Placeholder 2">
            <a:extLst>
              <a:ext uri="{FF2B5EF4-FFF2-40B4-BE49-F238E27FC236}">
                <a16:creationId xmlns:a16="http://schemas.microsoft.com/office/drawing/2014/main" id="{9F753A9E-EFEA-4542-827C-34EEDD65989C}"/>
              </a:ext>
            </a:extLst>
          </p:cNvPr>
          <p:cNvSpPr>
            <a:spLocks noGrp="1"/>
          </p:cNvSpPr>
          <p:nvPr>
            <p:ph idx="1"/>
          </p:nvPr>
        </p:nvSpPr>
        <p:spPr/>
        <p:txBody>
          <a:bodyPr>
            <a:normAutofit/>
          </a:bodyPr>
          <a:lstStyle/>
          <a:p>
            <a:r>
              <a:rPr lang="en-US" i="1" dirty="0"/>
              <a:t>Computers</a:t>
            </a:r>
            <a:r>
              <a:rPr lang="en-US" dirty="0"/>
              <a:t>: Using spreadsheets, recording data, performing calculations, creating graphic displays, extrapolating, fitting lines or curves to data.</a:t>
            </a:r>
          </a:p>
          <a:p>
            <a:endParaRPr lang="en-US" dirty="0"/>
          </a:p>
          <a:p>
            <a:r>
              <a:rPr lang="en-US" i="1" dirty="0"/>
              <a:t>Modeling</a:t>
            </a:r>
            <a:r>
              <a:rPr lang="en-US" dirty="0"/>
              <a:t>: Formulating problems, seeking patterns, and drawing conclusions; recognizing interactions in complex systems; understanding linear, exponential, multivariate, and simulation models; understanding the impact of different rates of growth. </a:t>
            </a:r>
          </a:p>
        </p:txBody>
      </p:sp>
    </p:spTree>
    <p:extLst>
      <p:ext uri="{BB962C8B-B14F-4D97-AF65-F5344CB8AC3E}">
        <p14:creationId xmlns:p14="http://schemas.microsoft.com/office/powerpoint/2010/main" val="3132776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71705-C073-0B4A-B6B1-4ACC011F5AEB}"/>
              </a:ext>
            </a:extLst>
          </p:cNvPr>
          <p:cNvSpPr>
            <a:spLocks noGrp="1"/>
          </p:cNvSpPr>
          <p:nvPr>
            <p:ph type="title"/>
          </p:nvPr>
        </p:nvSpPr>
        <p:spPr/>
        <p:txBody>
          <a:bodyPr/>
          <a:lstStyle/>
          <a:p>
            <a:r>
              <a:rPr lang="en-US" dirty="0"/>
              <a:t>Skills</a:t>
            </a:r>
          </a:p>
        </p:txBody>
      </p:sp>
      <p:sp>
        <p:nvSpPr>
          <p:cNvPr id="3" name="Content Placeholder 2">
            <a:extLst>
              <a:ext uri="{FF2B5EF4-FFF2-40B4-BE49-F238E27FC236}">
                <a16:creationId xmlns:a16="http://schemas.microsoft.com/office/drawing/2014/main" id="{91985EFD-C5F5-6148-9423-E12FC5561E7F}"/>
              </a:ext>
            </a:extLst>
          </p:cNvPr>
          <p:cNvSpPr>
            <a:spLocks noGrp="1"/>
          </p:cNvSpPr>
          <p:nvPr>
            <p:ph idx="1"/>
          </p:nvPr>
        </p:nvSpPr>
        <p:spPr/>
        <p:txBody>
          <a:bodyPr>
            <a:normAutofit/>
          </a:bodyPr>
          <a:lstStyle/>
          <a:p>
            <a:r>
              <a:rPr lang="en-US" i="1" dirty="0"/>
              <a:t>Statistics</a:t>
            </a:r>
            <a:r>
              <a:rPr lang="en-US" dirty="0"/>
              <a:t>: Understanding the importance of variability; recognizing the differences between correlation and causation, between randomized experiments and observational studies, between finding no effect and finding no statistically significant effect (especially with small samples), and between statistical significance and practical importance (especially with large samples).</a:t>
            </a:r>
          </a:p>
        </p:txBody>
      </p:sp>
    </p:spTree>
    <p:extLst>
      <p:ext uri="{BB962C8B-B14F-4D97-AF65-F5344CB8AC3E}">
        <p14:creationId xmlns:p14="http://schemas.microsoft.com/office/powerpoint/2010/main" val="94830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71705-C073-0B4A-B6B1-4ACC011F5AEB}"/>
              </a:ext>
            </a:extLst>
          </p:cNvPr>
          <p:cNvSpPr>
            <a:spLocks noGrp="1"/>
          </p:cNvSpPr>
          <p:nvPr>
            <p:ph type="title"/>
          </p:nvPr>
        </p:nvSpPr>
        <p:spPr/>
        <p:txBody>
          <a:bodyPr/>
          <a:lstStyle/>
          <a:p>
            <a:r>
              <a:rPr lang="en-US" dirty="0"/>
              <a:t>Skills</a:t>
            </a:r>
          </a:p>
        </p:txBody>
      </p:sp>
      <p:sp>
        <p:nvSpPr>
          <p:cNvPr id="3" name="Content Placeholder 2">
            <a:extLst>
              <a:ext uri="{FF2B5EF4-FFF2-40B4-BE49-F238E27FC236}">
                <a16:creationId xmlns:a16="http://schemas.microsoft.com/office/drawing/2014/main" id="{91985EFD-C5F5-6148-9423-E12FC5561E7F}"/>
              </a:ext>
            </a:extLst>
          </p:cNvPr>
          <p:cNvSpPr>
            <a:spLocks noGrp="1"/>
          </p:cNvSpPr>
          <p:nvPr>
            <p:ph idx="1"/>
          </p:nvPr>
        </p:nvSpPr>
        <p:spPr/>
        <p:txBody>
          <a:bodyPr>
            <a:normAutofit/>
          </a:bodyPr>
          <a:lstStyle/>
          <a:p>
            <a:r>
              <a:rPr lang="en-US" i="1" dirty="0"/>
              <a:t>Chance</a:t>
            </a:r>
            <a:r>
              <a:rPr lang="en-US" dirty="0"/>
              <a:t>: Recognizing that seemingly improbable coincidences are not uncommon; evaluating risks from available evidence; understanding the value of random samples.</a:t>
            </a:r>
          </a:p>
          <a:p>
            <a:endParaRPr lang="en-US" dirty="0"/>
          </a:p>
          <a:p>
            <a:r>
              <a:rPr lang="en-US" i="1" dirty="0"/>
              <a:t>Reasoning</a:t>
            </a:r>
            <a:r>
              <a:rPr lang="en-US" dirty="0"/>
              <a:t>: Using logical thinking; recognizing levels of rigor in methods of inference; checking hypotheses; exercising caution in making generalizations.</a:t>
            </a:r>
          </a:p>
        </p:txBody>
      </p:sp>
    </p:spTree>
    <p:extLst>
      <p:ext uri="{BB962C8B-B14F-4D97-AF65-F5344CB8AC3E}">
        <p14:creationId xmlns:p14="http://schemas.microsoft.com/office/powerpoint/2010/main" val="6075254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722</TotalTime>
  <Words>1618</Words>
  <Application>Microsoft Macintosh PowerPoint</Application>
  <PresentationFormat>Widescreen</PresentationFormat>
  <Paragraphs>78</Paragraphs>
  <Slides>19</Slides>
  <Notes>4</Notes>
  <HiddenSlides>4</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Quantitative Reasoning for Faculty</vt:lpstr>
      <vt:lpstr>PowerPoint Presentation</vt:lpstr>
      <vt:lpstr>Why should we care?</vt:lpstr>
      <vt:lpstr>A rose by any other name…</vt:lpstr>
      <vt:lpstr>Definitions</vt:lpstr>
      <vt:lpstr>Skills</vt:lpstr>
      <vt:lpstr>Skills</vt:lpstr>
      <vt:lpstr>Skills</vt:lpstr>
      <vt:lpstr>Skills</vt:lpstr>
      <vt:lpstr>Quantitative Literacy across Disciplines</vt:lpstr>
      <vt:lpstr>Health &amp; Wellness</vt:lpstr>
      <vt:lpstr>Social Sciences</vt:lpstr>
      <vt:lpstr>Business &amp; work</vt:lpstr>
      <vt:lpstr>QL in your course</vt:lpstr>
      <vt:lpstr>Quantitative Literacy: Why Numeracy Matters for Schools and Colleges</vt:lpstr>
      <vt:lpstr>Quantitative Literacy across Disciplines</vt:lpstr>
      <vt:lpstr>Quantitative Literacy before MSU</vt:lpstr>
      <vt:lpstr>Quantitative Literacy before MSU</vt:lpstr>
      <vt:lpstr>Quantitative Literacy before MSU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Quantitative Reasoning for Faculty</dc:title>
  <dc:creator>Murray</dc:creator>
  <cp:lastModifiedBy>Murray</cp:lastModifiedBy>
  <cp:revision>11</cp:revision>
  <dcterms:created xsi:type="dcterms:W3CDTF">2020-02-11T14:41:04Z</dcterms:created>
  <dcterms:modified xsi:type="dcterms:W3CDTF">2020-02-12T11:55:58Z</dcterms:modified>
</cp:coreProperties>
</file>