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7" r:id="rId9"/>
    <p:sldId id="268" r:id="rId10"/>
    <p:sldId id="265" r:id="rId11"/>
    <p:sldId id="271" r:id="rId12"/>
    <p:sldId id="270" r:id="rId13"/>
    <p:sldId id="27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Benjamin Laabs" initials="BL [6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6-06-16T10:45:36.870" idx="1">
    <p:pos x="4693" y="1791"/>
    <p:text>Some of these appear in a Jan. 2016 article in the Chronicle of Higher Ed - http://chronicle.com/article/Small-Changes-in-Teaching-The/234869 . Worth mentioning that many of these triggers do not significantly add to lecture prep time. 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25515-A7DB-4D84-9E62-E2A93BAEBC39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3217D-98B7-442A-B16B-1B88128C3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6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</a:t>
            </a:r>
            <a:r>
              <a:rPr lang="en-US" baseline="0" dirty="0" smtClean="0"/>
              <a:t> to poll the audience here to see what they think is the cutoff for a large class vs.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3217D-98B7-442A-B16B-1B88128C38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4B2DA-6C80-46DE-B8C5-7C74535E7DB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tclair.edu/faculty-advancement/teaching-and-learning-resources/teaching-topics__trashed/teaching-large-classe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erc.carleton.edu/NAGTWorkshops/earlycareer/teaching/LargeClasse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77081"/>
            <a:ext cx="12192000" cy="479289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/>
              </a:rPr>
              <a:t>Teaching Strategies </a:t>
            </a:r>
            <a:r>
              <a:rPr lang="en-US" sz="6000" b="1" dirty="0" smtClean="0">
                <a:effectLst/>
              </a:rPr>
              <a:t/>
            </a:r>
            <a:br>
              <a:rPr lang="en-US" sz="6000" b="1" dirty="0" smtClean="0">
                <a:effectLst/>
              </a:rPr>
            </a:br>
            <a:r>
              <a:rPr lang="en-US" sz="6000" b="1" dirty="0" smtClean="0">
                <a:effectLst/>
              </a:rPr>
              <a:t>f or </a:t>
            </a:r>
            <a:r>
              <a:rPr lang="en-US" sz="6000" b="1" dirty="0">
                <a:effectLst/>
              </a:rPr>
              <a:t>Large Classes: </a:t>
            </a:r>
            <a:r>
              <a:rPr lang="en-US" sz="6000" b="1" dirty="0" smtClean="0">
                <a:effectLst/>
              </a:rPr>
              <a:t/>
            </a:r>
            <a:br>
              <a:rPr lang="en-US" sz="6000" b="1" dirty="0" smtClean="0">
                <a:effectLst/>
              </a:rPr>
            </a:br>
            <a:r>
              <a:rPr lang="en-US" sz="6000" b="1" dirty="0" smtClean="0">
                <a:effectLst/>
              </a:rPr>
              <a:t>from Political </a:t>
            </a:r>
            <a:r>
              <a:rPr lang="en-US" sz="6000" b="1" dirty="0">
                <a:effectLst/>
              </a:rPr>
              <a:t>Science to </a:t>
            </a:r>
            <a:r>
              <a:rPr lang="en-US" sz="6000" b="1" dirty="0" smtClean="0">
                <a:effectLst/>
              </a:rPr>
              <a:t/>
            </a:r>
            <a:br>
              <a:rPr lang="en-US" sz="6000" b="1" dirty="0" smtClean="0">
                <a:effectLst/>
              </a:rPr>
            </a:br>
            <a:r>
              <a:rPr lang="en-US" sz="6000" b="1" dirty="0" smtClean="0">
                <a:effectLst/>
              </a:rPr>
              <a:t>Earth </a:t>
            </a:r>
            <a:r>
              <a:rPr lang="en-US" sz="6000" b="1" dirty="0" smtClean="0">
                <a:effectLst/>
              </a:rPr>
              <a:t>&amp; Environmental </a:t>
            </a:r>
            <a:r>
              <a:rPr lang="en-US" sz="6000" b="1" dirty="0">
                <a:effectLst/>
              </a:rPr>
              <a:t>Science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82929"/>
            <a:ext cx="12192000" cy="75402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Tony </a:t>
            </a:r>
            <a:r>
              <a:rPr lang="en-US" sz="2800" dirty="0" err="1"/>
              <a:t>Spanakos</a:t>
            </a:r>
            <a:r>
              <a:rPr lang="en-US" sz="2800" dirty="0"/>
              <a:t>, Political Science, and Josh Galster, Earth &amp; Environmental Studies</a:t>
            </a:r>
          </a:p>
        </p:txBody>
      </p:sp>
    </p:spTree>
    <p:extLst>
      <p:ext uri="{BB962C8B-B14F-4D97-AF65-F5344CB8AC3E}">
        <p14:creationId xmlns:p14="http://schemas.microsoft.com/office/powerpoint/2010/main" val="3833065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 or Prioritize in Your Classrooms?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5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large classes unique</a:t>
            </a:r>
          </a:p>
          <a:p>
            <a:r>
              <a:rPr lang="en-US" dirty="0" smtClean="0"/>
              <a:t>How to approach &amp; design a large course</a:t>
            </a:r>
          </a:p>
          <a:p>
            <a:r>
              <a:rPr lang="en-US" dirty="0" smtClean="0"/>
              <a:t>Strategies for delivering a large class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9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Montclair State’s Office for Faculty Advancement page on Teaching Large classes:</a:t>
            </a:r>
          </a:p>
          <a:p>
            <a:r>
              <a:rPr lang="en-US" dirty="0">
                <a:hlinkClick r:id="rId2"/>
              </a:rPr>
              <a:t>https://www.montclair.edu/faculty-advancement/teaching-and-learning-resources/teaching-topics__trashed/teaching-large-classes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79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133600" y="1295400"/>
            <a:ext cx="7924800" cy="4724400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endParaRPr lang="en-US" sz="2941" dirty="0">
              <a:solidFill>
                <a:schemeClr val="tx1"/>
              </a:solidFill>
              <a:latin typeface="Helvetica"/>
              <a:cs typeface="Helvetica"/>
            </a:endParaRP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Interpreting Graphs</a:t>
            </a: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Making Calculations</a:t>
            </a: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Demonstration/making predictions</a:t>
            </a: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Brainstorming</a:t>
            </a: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Reading to solve a problem</a:t>
            </a: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Physical prop</a:t>
            </a: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Evocative visual/picture</a:t>
            </a: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Cartoons</a:t>
            </a: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News Clips &amp; Articles</a:t>
            </a:r>
          </a:p>
          <a:p>
            <a:pPr>
              <a:buNone/>
            </a:pPr>
            <a:endParaRPr lang="en-US" sz="2941" dirty="0">
              <a:solidFill>
                <a:schemeClr val="tx1"/>
              </a:solidFill>
              <a:latin typeface="Helvetica"/>
              <a:cs typeface="Helvetica"/>
            </a:endParaRP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Video clips</a:t>
            </a: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Think-Pair-Share</a:t>
            </a: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Minute paper</a:t>
            </a: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Muddiest Point</a:t>
            </a:r>
          </a:p>
          <a:p>
            <a:r>
              <a:rPr lang="en-US" sz="2941" dirty="0" err="1">
                <a:solidFill>
                  <a:schemeClr val="tx1"/>
                </a:solidFill>
                <a:latin typeface="Helvetica"/>
                <a:cs typeface="Helvetica"/>
              </a:rPr>
              <a:t>ConcepTests</a:t>
            </a:r>
            <a:endParaRPr lang="en-US" sz="2941" dirty="0">
              <a:solidFill>
                <a:schemeClr val="tx1"/>
              </a:solidFill>
              <a:latin typeface="Helvetica"/>
              <a:cs typeface="Helvetica"/>
            </a:endParaRP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Question of the Day</a:t>
            </a: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Small group discussion</a:t>
            </a: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Clicker</a:t>
            </a:r>
          </a:p>
          <a:p>
            <a:r>
              <a:rPr lang="en-US" sz="2941" dirty="0">
                <a:solidFill>
                  <a:schemeClr val="tx1"/>
                </a:solidFill>
                <a:latin typeface="Helvetica"/>
                <a:cs typeface="Helvetica"/>
              </a:rPr>
              <a:t>Google Earth (or other tech)</a:t>
            </a:r>
          </a:p>
          <a:p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60198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http://serc.carleton.edu/NAGTWorkshops/earlycareer/teaching/LargeClasses.html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Helvetica"/>
                <a:cs typeface="Helvetica"/>
              </a:rPr>
              <a:t>Engagement Triggers - examples</a:t>
            </a:r>
          </a:p>
        </p:txBody>
      </p:sp>
    </p:spTree>
    <p:extLst>
      <p:ext uri="{BB962C8B-B14F-4D97-AF65-F5344CB8AC3E}">
        <p14:creationId xmlns:p14="http://schemas.microsoft.com/office/powerpoint/2010/main" val="2095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David McConnell’s 2019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50" t="18639" r="17003" b="9422"/>
          <a:stretch/>
        </p:blipFill>
        <p:spPr>
          <a:xfrm>
            <a:off x="1420594" y="1371600"/>
            <a:ext cx="963261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7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makes large classes unique</a:t>
            </a:r>
          </a:p>
          <a:p>
            <a:r>
              <a:rPr lang="en-US" dirty="0" smtClean="0"/>
              <a:t>How to approach &amp; design a large course</a:t>
            </a:r>
          </a:p>
          <a:p>
            <a:r>
              <a:rPr lang="en-US" dirty="0" smtClean="0"/>
              <a:t>Strategies for delivering a large class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s://lh3.googleusercontent.com/SS3JtACMTr2NB6PWmLSO8158O7LfyH8uE1XlNUOdss2gU2siJUB6YbvlTNWA4YgjCS7T6kcZrE9JJvkag8-YLmrOa7-LrU0kzqGg4H-yei1ooejouLZMbNl9QBBAE8TVWcmakP3Wuw5gn93B_ou9RXmvJc8cruTUka52NK_NJ-RrzwHOtSWkdqIz-Xmo81EEx4iZJoP0hDcQIcupa-1Ohw_GLliOOhreD21JtroPpRyVnDBLXkFfrTAdMC9ii7mgszL7FJI0CH4Z1CEgdRDtfJscJejCWHyVJc9OxHnnUnl0zRdg4xBcxHfiISMeA-4VIHXZJJAfRJI-ZTHsSFY-2_yGZc99PpupMd43l0k51-oAMe39m2OIU9BRMiZXQ1H-oD6PVqUw8XQsYP94gTlwfue679YIz5RWPwa4J6O0jFzwAIcsFh-a8Uco3wc9W1ZnjqEmXmqhlgztGjZKiQe7kAAbfeZiHX49OtZoyorDAVncqNE2IxiphoskKCkKcHDpBUX3H9lS4MzYKfdKBDvWBBcI4Ovr0_QWY9g2364DeZdPy_k67po0DkkRVEeSk8aEidArXvp70XV_5Evx7iBsNXsS_LUOKIuryTw9W62cNwBN6HHCgLpXtL0gKaT3qp0nPT6eO21gGp7TaAj8_A8MT_hKg1l6zG2DfTyeF28ZHLOsOTiGg4yLuA=w1920-h693-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/>
          <a:stretch/>
        </p:blipFill>
        <p:spPr bwMode="auto">
          <a:xfrm>
            <a:off x="1524000" y="3606800"/>
            <a:ext cx="9144000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70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initial questions to consider…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Who’s taught one?  </a:t>
            </a:r>
          </a:p>
          <a:p>
            <a:endParaRPr lang="en-US" dirty="0" smtClean="0"/>
          </a:p>
          <a:p>
            <a:r>
              <a:rPr lang="en-US" dirty="0" smtClean="0"/>
              <a:t>Raise your hand if…</a:t>
            </a:r>
          </a:p>
          <a:p>
            <a:endParaRPr lang="en-US" dirty="0" smtClean="0"/>
          </a:p>
          <a:p>
            <a:r>
              <a:rPr lang="en-US" dirty="0" smtClean="0"/>
              <a:t>Who are the enrolled students?  Majors? Non-majors? A mix?</a:t>
            </a:r>
          </a:p>
          <a:p>
            <a:endParaRPr lang="en-US" dirty="0"/>
          </a:p>
          <a:p>
            <a:r>
              <a:rPr lang="en-US" dirty="0" smtClean="0"/>
              <a:t>Course goals?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1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the course goals include: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</a:t>
            </a:r>
            <a:r>
              <a:rPr lang="en-US" dirty="0" smtClean="0"/>
              <a:t>material/content?</a:t>
            </a:r>
          </a:p>
          <a:p>
            <a:r>
              <a:rPr lang="en-US" dirty="0" smtClean="0"/>
              <a:t>Building specific skills</a:t>
            </a:r>
            <a:r>
              <a:rPr lang="en-US" dirty="0" smtClean="0"/>
              <a:t>?</a:t>
            </a:r>
          </a:p>
          <a:p>
            <a:r>
              <a:rPr lang="en-US" dirty="0" smtClean="0"/>
              <a:t>Some combination of the two?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will the class size affect which of these are prioritized and what techniques we 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18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matter of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Engage with the students to keep things interesting</a:t>
            </a:r>
          </a:p>
          <a:p>
            <a:endParaRPr lang="en-US" dirty="0"/>
          </a:p>
          <a:p>
            <a:r>
              <a:rPr lang="en-US" dirty="0" smtClean="0"/>
              <a:t>Conveying important or foundational knowledge</a:t>
            </a:r>
          </a:p>
          <a:p>
            <a:endParaRPr lang="en-US" dirty="0"/>
          </a:p>
          <a:p>
            <a:r>
              <a:rPr lang="en-US" dirty="0" smtClean="0"/>
              <a:t>Would it be different for majors vs more of a General Education population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 smtClean="0"/>
              <a:t>are some key concepts that you want students to remember in 6 months?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93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classes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 minute and write down 2-3 challenges for teaching large classes</a:t>
            </a:r>
          </a:p>
          <a:p>
            <a:endParaRPr lang="en-US" dirty="0"/>
          </a:p>
          <a:p>
            <a:r>
              <a:rPr lang="en-US" dirty="0" smtClean="0"/>
              <a:t>Turn to a neighbor and share 1-2 of them.</a:t>
            </a:r>
            <a:endParaRPr lang="en-US" dirty="0"/>
          </a:p>
        </p:txBody>
      </p:sp>
      <p:pic>
        <p:nvPicPr>
          <p:cNvPr id="2050" name="Picture 2" descr="011216_4574_WS Earth and Enviro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35687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3067" y="6311900"/>
            <a:ext cx="2950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Montclair State Photography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9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</p:spPr>
        <p:txBody>
          <a:bodyPr/>
          <a:lstStyle/>
          <a:p>
            <a:r>
              <a:rPr lang="en-US" dirty="0" smtClean="0"/>
              <a:t>Classroom Goals and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47800"/>
            <a:ext cx="10233800" cy="4978400"/>
          </a:xfrm>
        </p:spPr>
        <p:txBody>
          <a:bodyPr>
            <a:normAutofit/>
          </a:bodyPr>
          <a:lstStyle/>
          <a:p>
            <a:r>
              <a:rPr lang="en-US" dirty="0" smtClean="0"/>
              <a:t>General goals</a:t>
            </a:r>
          </a:p>
          <a:p>
            <a:pPr lvl="1"/>
            <a:r>
              <a:rPr lang="en-US" dirty="0"/>
              <a:t>Student centered </a:t>
            </a:r>
          </a:p>
          <a:p>
            <a:pPr lvl="1"/>
            <a:r>
              <a:rPr lang="en-US" dirty="0" smtClean="0"/>
              <a:t>Engagement</a:t>
            </a:r>
          </a:p>
          <a:p>
            <a:pPr lvl="2"/>
            <a:r>
              <a:rPr lang="en-US" dirty="0" smtClean="0"/>
              <a:t>Make it relevant to their lives</a:t>
            </a:r>
          </a:p>
          <a:p>
            <a:pPr lvl="2"/>
            <a:r>
              <a:rPr lang="en-US" dirty="0" smtClean="0"/>
              <a:t>Bring your personal story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Use style that is comfortable for you/ makes sense for the subject</a:t>
            </a:r>
          </a:p>
          <a:p>
            <a:r>
              <a:rPr lang="en-US" dirty="0" smtClean="0"/>
              <a:t>Balance:</a:t>
            </a:r>
            <a:endParaRPr lang="en-US" dirty="0" smtClean="0"/>
          </a:p>
          <a:p>
            <a:pPr lvl="1"/>
            <a:r>
              <a:rPr lang="en-US" dirty="0" smtClean="0"/>
              <a:t>enjoyment/motivation with </a:t>
            </a:r>
          </a:p>
          <a:p>
            <a:pPr lvl="1"/>
            <a:r>
              <a:rPr lang="en-US" dirty="0" smtClean="0"/>
              <a:t>learning material (content and skills) actively</a:t>
            </a:r>
          </a:p>
          <a:p>
            <a:pPr lvl="1"/>
            <a:r>
              <a:rPr lang="en-US" dirty="0" smtClean="0"/>
              <a:t>Getting </a:t>
            </a:r>
            <a:r>
              <a:rPr lang="en-US" dirty="0" smtClean="0"/>
              <a:t>feedback</a:t>
            </a:r>
          </a:p>
          <a:p>
            <a:pPr lvl="1"/>
            <a:r>
              <a:rPr lang="en-US" dirty="0" smtClean="0"/>
              <a:t>May need to cover less…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lh3.googleusercontent.com/SENT1_2Gvzf8fPYIUPBES5RkE7LU98jvJURrkvV59Z7hagMvU1cBCDMpfOLMSlBG6WkyjkhuHxbWIsILcEXoS2JMzgEZgFCSEGOdEumFtJSgIWoaonMJBo633bl4mgxpRRDVRKCjYFg9lbbXnrKMRxIiIWqvfBHExFegB9qGZ313igpitJO8ZaSXMRu2tj-KqLsctRLPU-bm-RX-nnLyVXnsBKQG_Gf25aYP0JM26F3d7S6J0qNERfEydr3T25sIVKLSPqgIxoXorJXG7FxWTB1O81MB33yFKx9n3309NDZzR6g8xxBDqDj4xy8BhNEAMOMo5En435IvdV4CLvj0eeIZDKiPEhzbnADMVI6_2q30zTufVsjkmDqvTVf6ZkXw-F9tbH6LKhW9lo66iBGe9Ir8v-7EI48ZDwvBX8SOObHff8gX9x0aHZIGZthzXf47XSGCu2oCjluQG2ufK6YCrCJDcNzS7xsLVxw51nE1JT7_m6MzoZC-UsJDnkf3FePtQe_rqCiP40jkXU1g6RoVmAN8BDQYAqQFJigKl0lgoBHtB0NRxyDykspMN8_3Mh-9KSJaFVLt-PkIL6uU61bgbDuLV3GD3TP_RpnnCT_oPA0w86yDOt79X14iL3mWFkiuquG54fStrpdpADC_U7QtVVgyRZKgrKDW0oR-8tRFhJBiFvzlTM1--w=w1542-h867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461" y="4292600"/>
            <a:ext cx="431422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4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Spacing issues</a:t>
            </a:r>
          </a:p>
          <a:p>
            <a:r>
              <a:rPr lang="en-US" dirty="0" smtClean="0"/>
              <a:t>Seating</a:t>
            </a:r>
          </a:p>
          <a:p>
            <a:r>
              <a:rPr lang="en-US" dirty="0" smtClean="0"/>
              <a:t>Server concerns</a:t>
            </a:r>
            <a:endParaRPr lang="en-US" dirty="0"/>
          </a:p>
        </p:txBody>
      </p:sp>
      <p:pic>
        <p:nvPicPr>
          <p:cNvPr id="1026" name="Picture 2" descr="2012, Almni Ellyn McColgan speaking to SBUS students about her career in busines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8429"/>
            <a:ext cx="6400800" cy="42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6176963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8F919C"/>
                </a:solidFill>
                <a:latin typeface="Raleway"/>
              </a:rPr>
              <a:t>Alumni </a:t>
            </a:r>
            <a:r>
              <a:rPr lang="en-US" dirty="0">
                <a:solidFill>
                  <a:srgbClr val="8F919C"/>
                </a:solidFill>
                <a:latin typeface="Raleway"/>
              </a:rPr>
              <a:t>Ellyn </a:t>
            </a:r>
            <a:r>
              <a:rPr lang="en-US" dirty="0" err="1">
                <a:solidFill>
                  <a:srgbClr val="8F919C"/>
                </a:solidFill>
                <a:latin typeface="Raleway"/>
              </a:rPr>
              <a:t>McColgan</a:t>
            </a:r>
            <a:r>
              <a:rPr lang="en-US" dirty="0">
                <a:solidFill>
                  <a:srgbClr val="8F919C"/>
                </a:solidFill>
                <a:latin typeface="Raleway"/>
              </a:rPr>
              <a:t> speaking to SBUS students about her career in business.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32367" y="6453962"/>
            <a:ext cx="2950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Montclair State Photography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9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Tactics and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Participation </a:t>
            </a:r>
            <a:r>
              <a:rPr lang="en-US" dirty="0"/>
              <a:t>on day one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articipation</a:t>
            </a:r>
            <a:r>
              <a:rPr lang="en-US" dirty="0"/>
              <a:t>: polling, sticky notes, polls </a:t>
            </a:r>
            <a:r>
              <a:rPr lang="en-US" dirty="0" smtClean="0"/>
              <a:t>everywhere</a:t>
            </a:r>
          </a:p>
          <a:p>
            <a:pPr lvl="1"/>
            <a:r>
              <a:rPr lang="en-US" dirty="0" err="1" smtClean="0"/>
              <a:t>Padlet</a:t>
            </a:r>
            <a:endParaRPr lang="en-US" dirty="0" smtClean="0"/>
          </a:p>
          <a:p>
            <a:pPr lvl="1"/>
            <a:r>
              <a:rPr lang="en-US" dirty="0" smtClean="0"/>
              <a:t>Each class – goals, beginning and end</a:t>
            </a:r>
          </a:p>
          <a:p>
            <a:pPr lvl="1"/>
            <a:r>
              <a:rPr lang="en-US" dirty="0" smtClean="0"/>
              <a:t>Two minute papers/during class/end of class questions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97400"/>
            <a:ext cx="11887200" cy="210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9742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254</TotalTime>
  <Words>416</Words>
  <Application>Microsoft Office PowerPoint</Application>
  <PresentationFormat>Widescreen</PresentationFormat>
  <Paragraphs>93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Helvetica</vt:lpstr>
      <vt:lpstr>Raleway</vt:lpstr>
      <vt:lpstr>Depth</vt:lpstr>
      <vt:lpstr>Teaching Strategies  f or Large Classes:  from Political Science to  Earth &amp; Environmental Science</vt:lpstr>
      <vt:lpstr>Today’s goals</vt:lpstr>
      <vt:lpstr>Some initial questions to consider…</vt:lpstr>
      <vt:lpstr>Do the course goals include: </vt:lpstr>
      <vt:lpstr>A matter of balance</vt:lpstr>
      <vt:lpstr>Large classes and challenges</vt:lpstr>
      <vt:lpstr>Classroom Goals and Techniques</vt:lpstr>
      <vt:lpstr>Classroom Space</vt:lpstr>
      <vt:lpstr>Tactics and Techniques</vt:lpstr>
      <vt:lpstr>What to Do or Prioritize in Your Classrooms?</vt:lpstr>
      <vt:lpstr>Today’s goals</vt:lpstr>
      <vt:lpstr>Supplemental material</vt:lpstr>
      <vt:lpstr>Engagement Triggers - examples</vt:lpstr>
      <vt:lpstr>From David McConnell’s 2019 talk</vt:lpstr>
    </vt:vector>
  </TitlesOfParts>
  <Company>Montclair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Galster</dc:creator>
  <cp:lastModifiedBy>Josh Galster</cp:lastModifiedBy>
  <cp:revision>14</cp:revision>
  <dcterms:created xsi:type="dcterms:W3CDTF">2020-03-03T14:11:17Z</dcterms:created>
  <dcterms:modified xsi:type="dcterms:W3CDTF">2020-03-04T03:25:10Z</dcterms:modified>
</cp:coreProperties>
</file>