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6" r:id="rId3"/>
    <p:sldId id="257" r:id="rId4"/>
    <p:sldId id="258" r:id="rId5"/>
    <p:sldId id="259" r:id="rId6"/>
    <p:sldId id="260" r:id="rId7"/>
    <p:sldId id="262" r:id="rId8"/>
    <p:sldId id="263" r:id="rId9"/>
    <p:sldId id="267" r:id="rId10"/>
    <p:sldId id="268" r:id="rId11"/>
    <p:sldId id="261" r:id="rId12"/>
    <p:sldId id="272"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115" d="100"/>
          <a:sy n="115" d="100"/>
        </p:scale>
        <p:origin x="144" y="108"/>
      </p:cViewPr>
      <p:guideLst/>
    </p:cSldViewPr>
  </p:slideViewPr>
  <p:notesTextViewPr>
    <p:cViewPr>
      <p:scale>
        <a:sx n="1" d="1"/>
        <a:sy n="1" d="1"/>
      </p:scale>
      <p:origin x="0" y="0"/>
    </p:cViewPr>
  </p:notesTextViewPr>
  <p:notesViewPr>
    <p:cSldViewPr showGuides="1">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FE2824-C2A0-4931-BB32-60B24BDBB3CC}"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E2824-C2A0-4931-BB32-60B24BDBB3CC}"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E2824-C2A0-4931-BB32-60B24BDBB3CC}" type="datetimeFigureOut">
              <a:rPr lang="en-US" smtClean="0"/>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824-C2A0-4931-BB32-60B24BDBB3CC}"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smtClean="0"/>
              <a:t>Click to edit Master title style</a:t>
            </a:r>
            <a:endParaRPr lang="en-US" dirty="0"/>
          </a:p>
        </p:txBody>
      </p:sp>
      <p:sp>
        <p:nvSpPr>
          <p:cNvPr id="3" name="Picture Placeholder 2"/>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0FE2824-C2A0-4931-BB32-60B24BDBB3CC}" type="datetimeFigureOut">
              <a:rPr lang="en-US" smtClean="0"/>
              <a:pPr/>
              <a:t>1/6/2020</a:t>
            </a:fld>
            <a:endParaRPr lang="en-US"/>
          </a:p>
        </p:txBody>
      </p:sp>
      <p:sp>
        <p:nvSpPr>
          <p:cNvPr id="5" name="Footer Placeholder 4"/>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800">
                <a:solidFill>
                  <a:schemeClr val="bg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itiprogram.org/default.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Montclair CITI- New User Export Instructions</a:t>
            </a:r>
            <a:endParaRPr lang="en-US" dirty="0"/>
          </a:p>
        </p:txBody>
      </p:sp>
      <p:sp>
        <p:nvSpPr>
          <p:cNvPr id="3" name="Subtitle 2"/>
          <p:cNvSpPr>
            <a:spLocks noGrp="1"/>
          </p:cNvSpPr>
          <p:nvPr>
            <p:ph type="subTitle" idx="1"/>
          </p:nvPr>
        </p:nvSpPr>
        <p:spPr>
          <a:xfrm>
            <a:off x="152400" y="5181600"/>
            <a:ext cx="11201399" cy="707606"/>
          </a:xfrm>
        </p:spPr>
        <p:txBody>
          <a:bodyPr>
            <a:normAutofit lnSpcReduction="10000"/>
          </a:bodyPr>
          <a:lstStyle/>
          <a:p>
            <a:r>
              <a:rPr lang="en-US" dirty="0" smtClean="0"/>
              <a:t>Contact: Hila Berger, Research Compliance Officer, </a:t>
            </a:r>
          </a:p>
          <a:p>
            <a:r>
              <a:rPr lang="en-US" dirty="0" smtClean="0"/>
              <a:t> 	    Ext. 7781, bergerh@montclair.edu</a:t>
            </a:r>
            <a:endParaRPr lang="en-US"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Existing CITI Users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37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the Export Course</a:t>
            </a:r>
            <a:endParaRPr lang="en-US" dirty="0"/>
          </a:p>
        </p:txBody>
      </p:sp>
      <p:sp>
        <p:nvSpPr>
          <p:cNvPr id="3" name="Content Placeholder 2"/>
          <p:cNvSpPr>
            <a:spLocks noGrp="1"/>
          </p:cNvSpPr>
          <p:nvPr>
            <p:ph idx="1"/>
          </p:nvPr>
        </p:nvSpPr>
        <p:spPr/>
        <p:txBody>
          <a:bodyPr/>
          <a:lstStyle/>
          <a:p>
            <a:r>
              <a:rPr lang="en-US" dirty="0" smtClean="0"/>
              <a:t>Click “Add a Course” under Learner Tools for Montclair State University</a:t>
            </a:r>
          </a:p>
          <a:p>
            <a:r>
              <a:rPr lang="en-US" dirty="0" smtClean="0"/>
              <a:t>Scroll down to Question 7 and select the Export course</a:t>
            </a:r>
            <a:endParaRPr lang="en-US" dirty="0"/>
          </a:p>
        </p:txBody>
      </p:sp>
      <p:pic>
        <p:nvPicPr>
          <p:cNvPr id="6" name="Picture 5"/>
          <p:cNvPicPr>
            <a:picLocks noChangeAspect="1"/>
          </p:cNvPicPr>
          <p:nvPr/>
        </p:nvPicPr>
        <p:blipFill>
          <a:blip r:embed="rId2"/>
          <a:stretch>
            <a:fillRect/>
          </a:stretch>
        </p:blipFill>
        <p:spPr>
          <a:xfrm>
            <a:off x="2272796" y="3202142"/>
            <a:ext cx="7646407" cy="2962121"/>
          </a:xfrm>
          <a:prstGeom prst="rect">
            <a:avLst/>
          </a:prstGeom>
        </p:spPr>
      </p:pic>
      <p:sp>
        <p:nvSpPr>
          <p:cNvPr id="5" name="Oval 4"/>
          <p:cNvSpPr/>
          <p:nvPr/>
        </p:nvSpPr>
        <p:spPr>
          <a:xfrm>
            <a:off x="2819400" y="4001294"/>
            <a:ext cx="1608667" cy="381000"/>
          </a:xfrm>
          <a:prstGeom prst="ellipse">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23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a Completion Report</a:t>
            </a:r>
            <a:endParaRPr lang="en-US" dirty="0"/>
          </a:p>
        </p:txBody>
      </p:sp>
      <p:sp>
        <p:nvSpPr>
          <p:cNvPr id="5" name="TextBox 4"/>
          <p:cNvSpPr txBox="1"/>
          <p:nvPr/>
        </p:nvSpPr>
        <p:spPr>
          <a:xfrm>
            <a:off x="533400" y="1510350"/>
            <a:ext cx="10820400" cy="5232202"/>
          </a:xfrm>
          <a:prstGeom prst="rect">
            <a:avLst/>
          </a:prstGeom>
          <a:noFill/>
        </p:spPr>
        <p:txBody>
          <a:bodyPr wrap="square" rtlCol="0">
            <a:spAutoFit/>
          </a:bodyPr>
          <a:lstStyle/>
          <a:p>
            <a:pPr marL="285750" indent="-285750">
              <a:buFont typeface="Arial" panose="020B0604020202020204" pitchFamily="34" charset="0"/>
              <a:buChar char="•"/>
            </a:pPr>
            <a:r>
              <a:rPr lang="en-US" sz="2000" dirty="0"/>
              <a:t>When all modules are completed with an overall score of </a:t>
            </a:r>
            <a:r>
              <a:rPr lang="en-US" sz="2000" u="sng" dirty="0"/>
              <a:t>&gt;</a:t>
            </a:r>
            <a:r>
              <a:rPr lang="en-US" sz="2000" dirty="0"/>
              <a:t>80%, CITI will issue you a “completion report</a:t>
            </a:r>
            <a:r>
              <a:rPr lang="en-US" sz="2000"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At </a:t>
            </a:r>
            <a:r>
              <a:rPr lang="en-US" sz="2000" dirty="0"/>
              <a:t>that point, your name and certification expiration date will be entered in a database accessible to the Compliance office.</a:t>
            </a:r>
          </a:p>
          <a:p>
            <a:pPr marL="285750" indent="-285750">
              <a:buFont typeface="Arial" panose="020B0604020202020204" pitchFamily="34" charset="0"/>
              <a:buChar char="•"/>
            </a:pPr>
            <a:endParaRPr lang="en-US" dirty="0"/>
          </a:p>
          <a:p>
            <a:endParaRPr lang="en-US" dirty="0"/>
          </a:p>
        </p:txBody>
      </p:sp>
      <p:pic>
        <p:nvPicPr>
          <p:cNvPr id="3" name="Picture 2"/>
          <p:cNvPicPr>
            <a:picLocks noChangeAspect="1"/>
          </p:cNvPicPr>
          <p:nvPr/>
        </p:nvPicPr>
        <p:blipFill>
          <a:blip r:embed="rId2"/>
          <a:stretch>
            <a:fillRect/>
          </a:stretch>
        </p:blipFill>
        <p:spPr>
          <a:xfrm>
            <a:off x="3048000" y="2286000"/>
            <a:ext cx="5638800" cy="3173670"/>
          </a:xfrm>
          <a:prstGeom prst="rect">
            <a:avLst/>
          </a:prstGeom>
        </p:spPr>
      </p:pic>
      <p:sp>
        <p:nvSpPr>
          <p:cNvPr id="7" name="Oval 6"/>
          <p:cNvSpPr/>
          <p:nvPr/>
        </p:nvSpPr>
        <p:spPr>
          <a:xfrm>
            <a:off x="3200400" y="4953000"/>
            <a:ext cx="1290152" cy="304800"/>
          </a:xfrm>
          <a:prstGeom prst="ellipse">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38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Tips</a:t>
            </a:r>
            <a:endParaRPr lang="en-US" dirty="0"/>
          </a:p>
        </p:txBody>
      </p:sp>
      <p:sp>
        <p:nvSpPr>
          <p:cNvPr id="3" name="TextBox 2"/>
          <p:cNvSpPr txBox="1"/>
          <p:nvPr/>
        </p:nvSpPr>
        <p:spPr>
          <a:xfrm>
            <a:off x="609600" y="1510350"/>
            <a:ext cx="107442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You do not need to complete all required modules at one time. CITI will remember where you left off the next time you  log in.</a:t>
            </a:r>
          </a:p>
          <a:p>
            <a:pPr marL="285750" indent="-285750">
              <a:buFont typeface="Arial" panose="020B0604020202020204" pitchFamily="34" charset="0"/>
              <a:buChar char="•"/>
            </a:pPr>
            <a:r>
              <a:rPr lang="en-US" sz="2800" dirty="0"/>
              <a:t>You do not need to complete modules labeled as optional.</a:t>
            </a:r>
          </a:p>
          <a:p>
            <a:pPr marL="285750" indent="-285750">
              <a:buFont typeface="Arial" panose="020B0604020202020204" pitchFamily="34" charset="0"/>
              <a:buChar char="•"/>
            </a:pPr>
            <a:r>
              <a:rPr lang="en-US" sz="2800" dirty="0"/>
              <a:t>After reading the curriculum for each module, you have to click on Take Quiz.</a:t>
            </a:r>
          </a:p>
          <a:p>
            <a:pPr marL="285750" indent="-285750">
              <a:buFont typeface="Arial" panose="020B0604020202020204" pitchFamily="34" charset="0"/>
              <a:buChar char="•"/>
            </a:pPr>
            <a:r>
              <a:rPr lang="en-US" sz="2800" dirty="0"/>
              <a:t>You can refer to the grade book anytime to see how much you have scored thus far. </a:t>
            </a:r>
          </a:p>
          <a:p>
            <a:pPr marL="285750" indent="-285750">
              <a:buFont typeface="Arial" panose="020B0604020202020204" pitchFamily="34" charset="0"/>
              <a:buChar char="•"/>
            </a:pPr>
            <a:r>
              <a:rPr lang="en-US" sz="2800" dirty="0"/>
              <a:t>You need a quiz score of 80 for all modules. </a:t>
            </a:r>
          </a:p>
          <a:p>
            <a:pPr marL="285750" indent="-285750">
              <a:buFont typeface="Arial" panose="020B0604020202020204" pitchFamily="34" charset="0"/>
              <a:buChar char="•"/>
            </a:pPr>
            <a:r>
              <a:rPr lang="en-US" sz="2800" dirty="0"/>
              <a:t>You can re-take any single module that you got a low score in. </a:t>
            </a:r>
          </a:p>
        </p:txBody>
      </p:sp>
    </p:spTree>
    <p:extLst>
      <p:ext uri="{BB962C8B-B14F-4D97-AF65-F5344CB8AC3E}">
        <p14:creationId xmlns:p14="http://schemas.microsoft.com/office/powerpoint/2010/main" val="296619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Problems?</a:t>
            </a:r>
            <a:endParaRPr lang="en-US" dirty="0"/>
          </a:p>
        </p:txBody>
      </p:sp>
      <p:sp>
        <p:nvSpPr>
          <p:cNvPr id="3" name="TextBox 2"/>
          <p:cNvSpPr txBox="1"/>
          <p:nvPr/>
        </p:nvSpPr>
        <p:spPr>
          <a:xfrm>
            <a:off x="609600" y="1510350"/>
            <a:ext cx="10744200" cy="1569660"/>
          </a:xfrm>
          <a:prstGeom prst="rect">
            <a:avLst/>
          </a:prstGeom>
          <a:noFill/>
        </p:spPr>
        <p:txBody>
          <a:bodyPr wrap="square" rtlCol="0">
            <a:spAutoFit/>
          </a:bodyPr>
          <a:lstStyle/>
          <a:p>
            <a:r>
              <a:rPr lang="en-US" sz="3200" dirty="0"/>
              <a:t>Contact:</a:t>
            </a:r>
          </a:p>
          <a:p>
            <a:r>
              <a:rPr lang="en-US" sz="3200" dirty="0"/>
              <a:t>Hila </a:t>
            </a:r>
            <a:r>
              <a:rPr lang="en-US" sz="3200" dirty="0" smtClean="0"/>
              <a:t>Berger</a:t>
            </a:r>
          </a:p>
          <a:p>
            <a:r>
              <a:rPr lang="en-US" sz="3200" dirty="0" smtClean="0"/>
              <a:t>Ext</a:t>
            </a:r>
            <a:r>
              <a:rPr lang="en-US" sz="3200" dirty="0"/>
              <a:t>. </a:t>
            </a:r>
            <a:r>
              <a:rPr lang="en-US" sz="3200" dirty="0" smtClean="0"/>
              <a:t>7781</a:t>
            </a:r>
            <a:endParaRPr lang="en-US" sz="3200" dirty="0"/>
          </a:p>
        </p:txBody>
      </p:sp>
    </p:spTree>
    <p:extLst>
      <p:ext uri="{BB962C8B-B14F-4D97-AF65-F5344CB8AC3E}">
        <p14:creationId xmlns:p14="http://schemas.microsoft.com/office/powerpoint/2010/main" val="47237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normAutofit/>
          </a:bodyPr>
          <a:lstStyle/>
          <a:p>
            <a:r>
              <a:rPr lang="en-US" sz="2400" dirty="0" smtClean="0"/>
              <a:t>Login: </a:t>
            </a:r>
            <a:r>
              <a:rPr lang="en-US" sz="2400" dirty="0" smtClean="0">
                <a:hlinkClick r:id="rId2"/>
              </a:rPr>
              <a:t>http://www.citiprogram.org/default.asp</a:t>
            </a:r>
            <a:endParaRPr lang="en-US" sz="2400" dirty="0" smtClean="0"/>
          </a:p>
          <a:p>
            <a:r>
              <a:rPr lang="en-US" sz="2400" dirty="0" smtClean="0"/>
              <a:t>Click on Create an Account </a:t>
            </a:r>
            <a:r>
              <a:rPr lang="en-US" sz="2400" i="1" dirty="0" smtClean="0"/>
              <a:t>(If you are not a new user you may log in with your existing account and affiliate with MSU)</a:t>
            </a:r>
            <a:endParaRPr lang="en-US" sz="2400" dirty="0"/>
          </a:p>
        </p:txBody>
      </p:sp>
      <p:pic>
        <p:nvPicPr>
          <p:cNvPr id="4" name="Picture 3"/>
          <p:cNvPicPr>
            <a:picLocks noChangeAspect="1"/>
          </p:cNvPicPr>
          <p:nvPr/>
        </p:nvPicPr>
        <p:blipFill>
          <a:blip r:embed="rId3"/>
          <a:stretch>
            <a:fillRect/>
          </a:stretch>
        </p:blipFill>
        <p:spPr>
          <a:xfrm>
            <a:off x="1676400" y="3695700"/>
            <a:ext cx="7359744" cy="2443163"/>
          </a:xfrm>
          <a:prstGeom prst="rect">
            <a:avLst/>
          </a:prstGeom>
        </p:spPr>
      </p:pic>
      <p:sp>
        <p:nvSpPr>
          <p:cNvPr id="6" name="Oval 5"/>
          <p:cNvSpPr/>
          <p:nvPr/>
        </p:nvSpPr>
        <p:spPr>
          <a:xfrm>
            <a:off x="6324600" y="4495800"/>
            <a:ext cx="762000" cy="457200"/>
          </a:xfrm>
          <a:prstGeom prst="ellipse">
            <a:avLst/>
          </a:prstGeom>
          <a:noFill/>
          <a:ln w="571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45224"/>
          </a:xfrm>
        </p:spPr>
        <p:txBody>
          <a:bodyPr/>
          <a:lstStyle/>
          <a:p>
            <a:r>
              <a:rPr lang="en-US" dirty="0"/>
              <a:t>S</a:t>
            </a:r>
            <a:r>
              <a:rPr lang="en-US" dirty="0" smtClean="0"/>
              <a:t>tep 1</a:t>
            </a:r>
            <a:endParaRPr lang="en-US" dirty="0"/>
          </a:p>
        </p:txBody>
      </p:sp>
      <p:sp>
        <p:nvSpPr>
          <p:cNvPr id="3" name="Content Placeholder 2"/>
          <p:cNvSpPr>
            <a:spLocks noGrp="1"/>
          </p:cNvSpPr>
          <p:nvPr>
            <p:ph idx="1"/>
          </p:nvPr>
        </p:nvSpPr>
        <p:spPr>
          <a:xfrm>
            <a:off x="838200" y="1257567"/>
            <a:ext cx="10515600" cy="4351338"/>
          </a:xfrm>
        </p:spPr>
        <p:txBody>
          <a:bodyPr>
            <a:normAutofit/>
          </a:bodyPr>
          <a:lstStyle/>
          <a:p>
            <a:pPr marL="0" indent="0">
              <a:buNone/>
            </a:pPr>
            <a:r>
              <a:rPr lang="en-US" sz="2800" b="1" i="1" dirty="0" smtClean="0"/>
              <a:t>Complete Institutional Affiliation </a:t>
            </a:r>
          </a:p>
          <a:p>
            <a:pPr marL="457200" indent="-457200">
              <a:buFont typeface="+mj-lt"/>
              <a:buAutoNum type="arabicPeriod"/>
            </a:pPr>
            <a:r>
              <a:rPr lang="en-US" sz="2800" dirty="0" smtClean="0"/>
              <a:t>Select Montclair State University as the participating institution and ignore all other headings.</a:t>
            </a:r>
          </a:p>
          <a:p>
            <a:pPr marL="457200" indent="-457200">
              <a:buFont typeface="+mj-lt"/>
              <a:buAutoNum type="arabicPeriod"/>
            </a:pPr>
            <a:r>
              <a:rPr lang="en-US" sz="2800" dirty="0" smtClean="0"/>
              <a:t>Hit Continue to Step 2.</a:t>
            </a:r>
            <a:endParaRPr lang="en-US" sz="2800" dirty="0"/>
          </a:p>
        </p:txBody>
      </p:sp>
      <p:pic>
        <p:nvPicPr>
          <p:cNvPr id="9" name="Picture 8"/>
          <p:cNvPicPr>
            <a:picLocks noChangeAspect="1"/>
          </p:cNvPicPr>
          <p:nvPr/>
        </p:nvPicPr>
        <p:blipFill rotWithShape="1">
          <a:blip r:embed="rId2"/>
          <a:srcRect l="6689" t="11388" r="9907" b="7761"/>
          <a:stretch/>
        </p:blipFill>
        <p:spPr>
          <a:xfrm>
            <a:off x="5867400" y="2971800"/>
            <a:ext cx="4495800" cy="3486538"/>
          </a:xfrm>
          <a:prstGeom prst="rect">
            <a:avLst/>
          </a:prstGeom>
        </p:spPr>
      </p:pic>
      <p:sp>
        <p:nvSpPr>
          <p:cNvPr id="7" name="Right Brace 6"/>
          <p:cNvSpPr/>
          <p:nvPr/>
        </p:nvSpPr>
        <p:spPr>
          <a:xfrm rot="10800000">
            <a:off x="6248400" y="4440772"/>
            <a:ext cx="304800" cy="304800"/>
          </a:xfrm>
          <a:prstGeom prst="righ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8458200" y="4440772"/>
            <a:ext cx="304800" cy="304800"/>
          </a:xfrm>
          <a:prstGeom prst="righ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04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sz="half" idx="1"/>
          </p:nvPr>
        </p:nvSpPr>
        <p:spPr>
          <a:xfrm>
            <a:off x="685800" y="1676400"/>
            <a:ext cx="11032067" cy="4351338"/>
          </a:xfrm>
        </p:spPr>
        <p:txBody>
          <a:bodyPr>
            <a:normAutofit/>
          </a:bodyPr>
          <a:lstStyle/>
          <a:p>
            <a:pPr marL="0" indent="0">
              <a:buNone/>
            </a:pPr>
            <a:r>
              <a:rPr lang="en-US" b="1" i="1" dirty="0" smtClean="0"/>
              <a:t>Next page: Enter your personal information- Set up username &amp; password</a:t>
            </a:r>
          </a:p>
          <a:p>
            <a:r>
              <a:rPr lang="en-US" dirty="0" smtClean="0"/>
              <a:t>Step 2 requires that you enter your first and last name along with your email address.</a:t>
            </a:r>
          </a:p>
          <a:p>
            <a:r>
              <a:rPr lang="en-US" dirty="0" smtClean="0"/>
              <a:t>Please enter your name here as you would like it to appear on your completion report received at the end of the course. Ensure you use an email address that you can access so you can complete the registration process by verifying the email. </a:t>
            </a:r>
          </a:p>
          <a:p>
            <a:r>
              <a:rPr lang="en-US" dirty="0" smtClean="0"/>
              <a:t>Hit Continue to Step 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533" y="3811649"/>
            <a:ext cx="4419600" cy="2319048"/>
          </a:xfrm>
          <a:prstGeom prst="rect">
            <a:avLst/>
          </a:prstGeom>
        </p:spPr>
      </p:pic>
      <p:sp>
        <p:nvSpPr>
          <p:cNvPr id="7" name="Left Brace 6"/>
          <p:cNvSpPr/>
          <p:nvPr/>
        </p:nvSpPr>
        <p:spPr>
          <a:xfrm>
            <a:off x="4555066" y="4729464"/>
            <a:ext cx="304800" cy="762000"/>
          </a:xfrm>
          <a:prstGeom prst="lef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7315200" y="4691364"/>
            <a:ext cx="381000" cy="838200"/>
          </a:xfrm>
          <a:prstGeom prst="righ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8058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5" name="Content Placeholder 4"/>
          <p:cNvSpPr>
            <a:spLocks noGrp="1"/>
          </p:cNvSpPr>
          <p:nvPr>
            <p:ph sz="half" idx="1"/>
          </p:nvPr>
        </p:nvSpPr>
        <p:spPr>
          <a:xfrm>
            <a:off x="838200" y="1825625"/>
            <a:ext cx="10896600" cy="4351338"/>
          </a:xfrm>
        </p:spPr>
        <p:txBody>
          <a:bodyPr/>
          <a:lstStyle/>
          <a:p>
            <a:r>
              <a:rPr lang="en-US" b="1" i="1" dirty="0"/>
              <a:t> </a:t>
            </a:r>
            <a:r>
              <a:rPr lang="en-US" dirty="0" smtClean="0"/>
              <a:t>Choose </a:t>
            </a:r>
            <a:r>
              <a:rPr lang="en-US" dirty="0"/>
              <a:t>a username and password for your account. Please follow the on screen instructions for the expected parameters of each field. Passwords are case sensitive</a:t>
            </a:r>
            <a:r>
              <a:rPr lang="en-US" dirty="0" smtClean="0"/>
              <a:t>.</a:t>
            </a:r>
          </a:p>
          <a:p>
            <a:r>
              <a:rPr lang="en-US" dirty="0"/>
              <a:t>During this step you will also select and answer a security question. This question will be used to assist in the recovery of your account if you have forgotten your username or password. Please select a question that is applicable to you and you can comfortably answer for the tech support team. </a:t>
            </a:r>
          </a:p>
          <a:p>
            <a:r>
              <a:rPr lang="en-US" dirty="0" smtClean="0"/>
              <a:t>Hit Continue to Step 4.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667844"/>
            <a:ext cx="3962400" cy="2858261"/>
          </a:xfrm>
          <a:prstGeom prst="rect">
            <a:avLst/>
          </a:prstGeom>
        </p:spPr>
      </p:pic>
      <p:sp>
        <p:nvSpPr>
          <p:cNvPr id="8" name="Right Brace 7"/>
          <p:cNvSpPr/>
          <p:nvPr/>
        </p:nvSpPr>
        <p:spPr>
          <a:xfrm>
            <a:off x="9922933" y="4370334"/>
            <a:ext cx="304800" cy="1981200"/>
          </a:xfrm>
          <a:prstGeom prst="righ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10800000">
            <a:off x="5676900" y="4370334"/>
            <a:ext cx="304800" cy="1981200"/>
          </a:xfrm>
          <a:prstGeom prst="righ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260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endParaRPr lang="en-US" dirty="0"/>
          </a:p>
        </p:txBody>
      </p:sp>
      <p:sp>
        <p:nvSpPr>
          <p:cNvPr id="4" name="Content Placeholder 3"/>
          <p:cNvSpPr>
            <a:spLocks noGrp="1"/>
          </p:cNvSpPr>
          <p:nvPr>
            <p:ph sz="half" idx="2"/>
          </p:nvPr>
        </p:nvSpPr>
        <p:spPr>
          <a:xfrm>
            <a:off x="609600" y="1518817"/>
            <a:ext cx="6324600" cy="4360863"/>
          </a:xfrm>
        </p:spPr>
        <p:txBody>
          <a:bodyPr>
            <a:normAutofit/>
          </a:bodyPr>
          <a:lstStyle/>
          <a:p>
            <a:r>
              <a:rPr lang="en-US" sz="2800" dirty="0"/>
              <a:t>Step 4 collects </a:t>
            </a:r>
            <a:r>
              <a:rPr lang="en-US" sz="2800" dirty="0" smtClean="0"/>
              <a:t>country of residence. Select country and hit Continue to Step 5. </a:t>
            </a:r>
            <a:endParaRPr lang="en-US" sz="2800" dirty="0"/>
          </a:p>
        </p:txBody>
      </p:sp>
      <p:pic>
        <p:nvPicPr>
          <p:cNvPr id="5" name="Picture 4"/>
          <p:cNvPicPr>
            <a:picLocks noChangeAspect="1"/>
          </p:cNvPicPr>
          <p:nvPr/>
        </p:nvPicPr>
        <p:blipFill rotWithShape="1">
          <a:blip r:embed="rId2"/>
          <a:srcRect l="3045" t="8696" r="1304" b="6522"/>
          <a:stretch/>
        </p:blipFill>
        <p:spPr>
          <a:xfrm>
            <a:off x="3657600" y="2819400"/>
            <a:ext cx="4191000" cy="2971800"/>
          </a:xfrm>
          <a:prstGeom prst="rect">
            <a:avLst/>
          </a:prstGeom>
        </p:spPr>
      </p:pic>
    </p:spTree>
    <p:extLst>
      <p:ext uri="{BB962C8B-B14F-4D97-AF65-F5344CB8AC3E}">
        <p14:creationId xmlns:p14="http://schemas.microsoft.com/office/powerpoint/2010/main" val="33870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5 &amp; 6</a:t>
            </a:r>
            <a:endParaRPr lang="en-US" dirty="0"/>
          </a:p>
        </p:txBody>
      </p:sp>
      <p:sp>
        <p:nvSpPr>
          <p:cNvPr id="3" name="TextBox 2"/>
          <p:cNvSpPr txBox="1"/>
          <p:nvPr/>
        </p:nvSpPr>
        <p:spPr>
          <a:xfrm>
            <a:off x="609600" y="1510350"/>
            <a:ext cx="5562600" cy="5447645"/>
          </a:xfrm>
          <a:prstGeom prst="rect">
            <a:avLst/>
          </a:prstGeom>
          <a:noFill/>
        </p:spPr>
        <p:txBody>
          <a:bodyPr wrap="square" rtlCol="0">
            <a:spAutoFit/>
          </a:bodyPr>
          <a:lstStyle/>
          <a:p>
            <a:pPr marL="285750" indent="-285750">
              <a:buFont typeface="Arial" panose="020B0604020202020204" pitchFamily="34" charset="0"/>
              <a:buChar char="•"/>
            </a:pPr>
            <a:r>
              <a:rPr lang="en-US" sz="2400" dirty="0"/>
              <a:t>Professionals seeking credit for CITI Program courses can make their selection for Continuing Education credits during </a:t>
            </a:r>
            <a:r>
              <a:rPr lang="en-US" sz="2400" b="1" dirty="0"/>
              <a:t>Step 5</a:t>
            </a:r>
            <a:r>
              <a:rPr lang="en-US" sz="2400" dirty="0"/>
              <a:t>. </a:t>
            </a:r>
          </a:p>
          <a:p>
            <a:pPr marL="285750" indent="-285750">
              <a:buFont typeface="Arial" panose="020B0604020202020204" pitchFamily="34" charset="0"/>
              <a:buChar char="•"/>
            </a:pPr>
            <a:r>
              <a:rPr lang="en-US" sz="2400" dirty="0"/>
              <a:t>Select NO</a:t>
            </a:r>
          </a:p>
          <a:p>
            <a:pPr marL="285750" indent="-285750">
              <a:buFont typeface="Arial" panose="020B0604020202020204" pitchFamily="34" charset="0"/>
              <a:buChar char="•"/>
            </a:pPr>
            <a:r>
              <a:rPr lang="en-US" sz="2400" dirty="0"/>
              <a:t>Hit Continue to Step </a:t>
            </a:r>
            <a:r>
              <a:rPr lang="en-US" sz="2400" dirty="0" smtClean="0"/>
              <a:t>6</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a:t>Step 6 is institutional specific. Enter all required fields including Institutional Email Address, </a:t>
            </a:r>
            <a:r>
              <a:rPr lang="en-US" sz="2400" dirty="0" err="1"/>
              <a:t>NetID</a:t>
            </a:r>
            <a:r>
              <a:rPr lang="en-US" sz="2400" dirty="0"/>
              <a:t>, Department and Role in Research and then Continue to Step </a:t>
            </a:r>
            <a:r>
              <a:rPr lang="en-US" sz="2400" dirty="0" smtClean="0"/>
              <a:t>7.</a:t>
            </a:r>
            <a:endParaRPr lang="en-US" sz="2400" dirty="0"/>
          </a:p>
          <a:p>
            <a:pPr marL="285750" indent="-285750">
              <a:buFont typeface="Arial" panose="020B0604020202020204" pitchFamily="34" charset="0"/>
              <a:buChar char="•"/>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115600"/>
            <a:ext cx="5334000" cy="4533620"/>
          </a:xfrm>
          <a:prstGeom prst="rect">
            <a:avLst/>
          </a:prstGeom>
        </p:spPr>
      </p:pic>
      <p:sp>
        <p:nvSpPr>
          <p:cNvPr id="5" name="Oval 4"/>
          <p:cNvSpPr/>
          <p:nvPr/>
        </p:nvSpPr>
        <p:spPr>
          <a:xfrm>
            <a:off x="6553200" y="3581400"/>
            <a:ext cx="338470" cy="228600"/>
          </a:xfrm>
          <a:prstGeom prst="ellipse">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5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a:t>
            </a:r>
            <a:endParaRPr lang="en-US" dirty="0"/>
          </a:p>
        </p:txBody>
      </p:sp>
      <p:sp>
        <p:nvSpPr>
          <p:cNvPr id="3" name="TextBox 2"/>
          <p:cNvSpPr txBox="1"/>
          <p:nvPr/>
        </p:nvSpPr>
        <p:spPr>
          <a:xfrm>
            <a:off x="825500" y="1510350"/>
            <a:ext cx="11201400" cy="1015663"/>
          </a:xfrm>
          <a:prstGeom prst="rect">
            <a:avLst/>
          </a:prstGeom>
          <a:noFill/>
        </p:spPr>
        <p:txBody>
          <a:bodyPr wrap="square" rtlCol="0">
            <a:spAutoFit/>
          </a:bodyPr>
          <a:lstStyle/>
          <a:p>
            <a:r>
              <a:rPr lang="en-US" sz="2000" dirty="0"/>
              <a:t>The questions in Step 7 enroll you in CITI Program courses</a:t>
            </a:r>
            <a:r>
              <a:rPr lang="en-US" sz="2000" dirty="0" smtClean="0"/>
              <a:t>.</a:t>
            </a:r>
          </a:p>
          <a:p>
            <a:endParaRPr lang="en-US" sz="2000" b="1" i="1" dirty="0"/>
          </a:p>
          <a:p>
            <a:r>
              <a:rPr lang="en-US" sz="2000" dirty="0" smtClean="0"/>
              <a:t>Only </a:t>
            </a:r>
            <a:r>
              <a:rPr lang="en-US" sz="2000" b="1" i="1" dirty="0" smtClean="0"/>
              <a:t>Question 7, Export Compliance</a:t>
            </a:r>
            <a:r>
              <a:rPr lang="en-US" sz="2000" dirty="0" smtClean="0"/>
              <a:t> is required. Select CITI Export Controls Course. </a:t>
            </a:r>
            <a:endParaRPr lang="en-US" sz="2000" dirty="0"/>
          </a:p>
        </p:txBody>
      </p:sp>
      <p:sp>
        <p:nvSpPr>
          <p:cNvPr id="5" name="Oval 4"/>
          <p:cNvSpPr/>
          <p:nvPr/>
        </p:nvSpPr>
        <p:spPr>
          <a:xfrm>
            <a:off x="3429000" y="4953000"/>
            <a:ext cx="2438400" cy="381000"/>
          </a:xfrm>
          <a:prstGeom prst="ellipse">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 t="17579" r="-415" b="36290"/>
          <a:stretch/>
        </p:blipFill>
        <p:spPr>
          <a:xfrm>
            <a:off x="990600" y="3352800"/>
            <a:ext cx="8653445" cy="2362201"/>
          </a:xfrm>
          <a:prstGeom prst="rect">
            <a:avLst/>
          </a:prstGeom>
        </p:spPr>
      </p:pic>
    </p:spTree>
    <p:extLst>
      <p:ext uri="{BB962C8B-B14F-4D97-AF65-F5344CB8AC3E}">
        <p14:creationId xmlns:p14="http://schemas.microsoft.com/office/powerpoint/2010/main" val="15366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a:t>
            </a:r>
            <a:endParaRPr lang="en-US" dirty="0"/>
          </a:p>
        </p:txBody>
      </p:sp>
      <p:sp>
        <p:nvSpPr>
          <p:cNvPr id="3" name="TextBox 2"/>
          <p:cNvSpPr txBox="1"/>
          <p:nvPr/>
        </p:nvSpPr>
        <p:spPr>
          <a:xfrm>
            <a:off x="609600" y="1510350"/>
            <a:ext cx="11125200"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a:t>Click </a:t>
            </a:r>
            <a:r>
              <a:rPr lang="en-US" sz="2000" smtClean="0"/>
              <a:t>Finalize Registration.</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This will take you to the Main Menu.   Enter into the assigned </a:t>
            </a:r>
            <a:r>
              <a:rPr lang="en-US" sz="2000" dirty="0" smtClean="0"/>
              <a:t>Export Compliance course by clicking the course name.</a:t>
            </a:r>
          </a:p>
          <a:p>
            <a:pPr marL="285750" indent="-285750">
              <a:buFont typeface="Arial" panose="020B0604020202020204" pitchFamily="34" charset="0"/>
              <a:buChar char="•"/>
            </a:pPr>
            <a:r>
              <a:rPr lang="en-US" sz="2000" dirty="0" smtClean="0"/>
              <a:t>You </a:t>
            </a:r>
            <a:r>
              <a:rPr lang="en-US" sz="2000" dirty="0"/>
              <a:t>must complete the Integrity Assurance Statement for the course before beginning any modules.</a:t>
            </a:r>
          </a:p>
          <a:p>
            <a:endParaRPr lang="en-US" dirty="0"/>
          </a:p>
        </p:txBody>
      </p:sp>
      <p:pic>
        <p:nvPicPr>
          <p:cNvPr id="4" name="Picture 3"/>
          <p:cNvPicPr>
            <a:picLocks noChangeAspect="1"/>
          </p:cNvPicPr>
          <p:nvPr/>
        </p:nvPicPr>
        <p:blipFill>
          <a:blip r:embed="rId2"/>
          <a:stretch>
            <a:fillRect/>
          </a:stretch>
        </p:blipFill>
        <p:spPr>
          <a:xfrm>
            <a:off x="2286000" y="3699227"/>
            <a:ext cx="6703953" cy="2245142"/>
          </a:xfrm>
          <a:prstGeom prst="rect">
            <a:avLst/>
          </a:prstGeom>
        </p:spPr>
      </p:pic>
      <p:sp>
        <p:nvSpPr>
          <p:cNvPr id="7" name="TextBox 6"/>
          <p:cNvSpPr txBox="1"/>
          <p:nvPr/>
        </p:nvSpPr>
        <p:spPr>
          <a:xfrm>
            <a:off x="2514600" y="4452466"/>
            <a:ext cx="4876800" cy="365485"/>
          </a:xfrm>
          <a:prstGeom prst="rect">
            <a:avLst/>
          </a:prstGeom>
          <a:solidFill>
            <a:schemeClr val="tx1">
              <a:lumMod val="95000"/>
            </a:schemeClr>
          </a:solidFill>
        </p:spPr>
        <p:txBody>
          <a:bodyPr wrap="square" rtlCol="0">
            <a:spAutoFit/>
          </a:bodyPr>
          <a:lstStyle/>
          <a:p>
            <a:r>
              <a:rPr lang="en-US" sz="1725" dirty="0" smtClean="0">
                <a:solidFill>
                  <a:schemeClr val="bg2">
                    <a:lumMod val="50000"/>
                    <a:lumOff val="50000"/>
                  </a:schemeClr>
                </a:solidFill>
                <a:latin typeface="Arial" panose="020B0604020202020204" pitchFamily="34" charset="0"/>
                <a:cs typeface="Arial" panose="020B0604020202020204" pitchFamily="34" charset="0"/>
              </a:rPr>
              <a:t>Export Compliance</a:t>
            </a:r>
            <a:endParaRPr lang="en-US" sz="1725" dirty="0">
              <a:solidFill>
                <a:schemeClr val="bg2">
                  <a:lumMod val="50000"/>
                  <a:lumOff val="50000"/>
                </a:schemeClr>
              </a:solidFill>
              <a:latin typeface="Arial" panose="020B0604020202020204" pitchFamily="34" charset="0"/>
              <a:cs typeface="Arial" panose="020B0604020202020204" pitchFamily="34" charset="0"/>
            </a:endParaRPr>
          </a:p>
        </p:txBody>
      </p:sp>
      <p:sp>
        <p:nvSpPr>
          <p:cNvPr id="5" name="Oval 4"/>
          <p:cNvSpPr/>
          <p:nvPr/>
        </p:nvSpPr>
        <p:spPr>
          <a:xfrm>
            <a:off x="6933376" y="5139682"/>
            <a:ext cx="2286000" cy="554598"/>
          </a:xfrm>
          <a:prstGeom prst="ellipse">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6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9827B5-A90F-45DE-9A48-E01BF3AFCC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0</TotalTime>
  <Words>545</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Schoolbook</vt:lpstr>
      <vt:lpstr>CITY SKETCH 16X9</vt:lpstr>
      <vt:lpstr>Montclair CITI- New User Export Instructions</vt:lpstr>
      <vt:lpstr>Instructions</vt:lpstr>
      <vt:lpstr>Step 1</vt:lpstr>
      <vt:lpstr>Step 2</vt:lpstr>
      <vt:lpstr>Step 3</vt:lpstr>
      <vt:lpstr>Step 4</vt:lpstr>
      <vt:lpstr>Steps 5 &amp; 6</vt:lpstr>
      <vt:lpstr>Step 7</vt:lpstr>
      <vt:lpstr>Step 8</vt:lpstr>
      <vt:lpstr>For Existing CITI Users</vt:lpstr>
      <vt:lpstr>Add the Export Course</vt:lpstr>
      <vt:lpstr>Printing a Completion Report</vt:lpstr>
      <vt:lpstr>Other Tips</vt:lpstr>
      <vt:lpstr>Questions or Problems?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2016-02-08T20:17:50Z</dcterms:created>
  <dcterms:modified xsi:type="dcterms:W3CDTF">2020-01-06T18:37:13Z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TC030310109991</vt:lpwstr>
  </property>
</Properties>
</file>