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71" r:id="rId11"/>
    <p:sldId id="272"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3"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B27875-7AA7-4783-9922-9BB5A6C832E5}"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1114145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B27875-7AA7-4783-9922-9BB5A6C832E5}"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4291666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B27875-7AA7-4783-9922-9BB5A6C832E5}"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823943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B27875-7AA7-4783-9922-9BB5A6C832E5}"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DC523178-F6C6-47E0-94E8-1870C28ACC4D}"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25048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B27875-7AA7-4783-9922-9BB5A6C832E5}"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552192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3B27875-7AA7-4783-9922-9BB5A6C832E5}"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2174938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3B27875-7AA7-4783-9922-9BB5A6C832E5}"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415613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27875-7AA7-4783-9922-9BB5A6C832E5}"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3306225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3B27875-7AA7-4783-9922-9BB5A6C832E5}" type="datetimeFigureOut">
              <a:rPr lang="en-US" smtClean="0"/>
              <a:t>4/25/2018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C523178-F6C6-47E0-94E8-1870C28ACC4D}" type="slidenum">
              <a:rPr lang="en-US" smtClean="0"/>
              <a:t>‹#›</a:t>
            </a:fld>
            <a:endParaRPr lang="en-US"/>
          </a:p>
        </p:txBody>
      </p:sp>
    </p:spTree>
    <p:extLst>
      <p:ext uri="{BB962C8B-B14F-4D97-AF65-F5344CB8AC3E}">
        <p14:creationId xmlns:p14="http://schemas.microsoft.com/office/powerpoint/2010/main" val="3494207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27875-7AA7-4783-9922-9BB5A6C832E5}"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17384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B27875-7AA7-4783-9922-9BB5A6C832E5}"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1832837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B27875-7AA7-4783-9922-9BB5A6C832E5}"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275124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B27875-7AA7-4783-9922-9BB5A6C832E5}" type="datetimeFigureOut">
              <a:rPr lang="en-US" smtClean="0"/>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47019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B27875-7AA7-4783-9922-9BB5A6C832E5}"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3712204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3B27875-7AA7-4783-9922-9BB5A6C832E5}" type="datetimeFigureOut">
              <a:rPr lang="en-US" smtClean="0"/>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1344533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B27875-7AA7-4783-9922-9BB5A6C832E5}"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3733927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B27875-7AA7-4783-9922-9BB5A6C832E5}"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23178-F6C6-47E0-94E8-1870C28ACC4D}" type="slidenum">
              <a:rPr lang="en-US" smtClean="0"/>
              <a:t>‹#›</a:t>
            </a:fld>
            <a:endParaRPr lang="en-US"/>
          </a:p>
        </p:txBody>
      </p:sp>
    </p:spTree>
    <p:extLst>
      <p:ext uri="{BB962C8B-B14F-4D97-AF65-F5344CB8AC3E}">
        <p14:creationId xmlns:p14="http://schemas.microsoft.com/office/powerpoint/2010/main" val="4102093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3B27875-7AA7-4783-9922-9BB5A6C832E5}" type="datetimeFigureOut">
              <a:rPr lang="en-US" smtClean="0"/>
              <a:t>4/25/2018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C523178-F6C6-47E0-94E8-1870C28ACC4D}" type="slidenum">
              <a:rPr lang="en-US" smtClean="0"/>
              <a:t>‹#›</a:t>
            </a:fld>
            <a:endParaRPr lang="en-US"/>
          </a:p>
        </p:txBody>
      </p:sp>
    </p:spTree>
    <p:extLst>
      <p:ext uri="{BB962C8B-B14F-4D97-AF65-F5344CB8AC3E}">
        <p14:creationId xmlns:p14="http://schemas.microsoft.com/office/powerpoint/2010/main" val="285633253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ohchr.org/EN/UDHR/Pages/SearchByLang.aspx" TargetMode="External"/><Relationship Id="rId2" Type="http://schemas.openxmlformats.org/officeDocument/2006/relationships/hyperlink" Target="http://www.un.org/en/ga/search/view_doc.asp?symbol=A/RES/217(II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38899-376F-44E7-96EA-11E786F8C33F}"/>
              </a:ext>
            </a:extLst>
          </p:cNvPr>
          <p:cNvSpPr>
            <a:spLocks noGrp="1"/>
          </p:cNvSpPr>
          <p:nvPr>
            <p:ph type="ctrTitle"/>
          </p:nvPr>
        </p:nvSpPr>
        <p:spPr/>
        <p:txBody>
          <a:bodyPr/>
          <a:lstStyle/>
          <a:p>
            <a:pPr algn="ctr"/>
            <a:r>
              <a:rPr lang="en-US" sz="4400" dirty="0"/>
              <a:t>History of Same Sex-Marriage in the United States</a:t>
            </a:r>
          </a:p>
        </p:txBody>
      </p:sp>
    </p:spTree>
    <p:extLst>
      <p:ext uri="{BB962C8B-B14F-4D97-AF65-F5344CB8AC3E}">
        <p14:creationId xmlns:p14="http://schemas.microsoft.com/office/powerpoint/2010/main" val="4292812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3094B-DF57-471A-AD27-C7D1F8448A35}"/>
              </a:ext>
            </a:extLst>
          </p:cNvPr>
          <p:cNvSpPr>
            <a:spLocks noGrp="1"/>
          </p:cNvSpPr>
          <p:nvPr>
            <p:ph type="title"/>
          </p:nvPr>
        </p:nvSpPr>
        <p:spPr/>
        <p:txBody>
          <a:bodyPr>
            <a:noAutofit/>
          </a:bodyPr>
          <a:lstStyle/>
          <a:p>
            <a:r>
              <a:rPr lang="en-US" sz="5400" dirty="0"/>
              <a:t>Economic Benefits of Marriage </a:t>
            </a:r>
          </a:p>
        </p:txBody>
      </p:sp>
      <p:sp>
        <p:nvSpPr>
          <p:cNvPr id="3" name="Content Placeholder 2">
            <a:extLst>
              <a:ext uri="{FF2B5EF4-FFF2-40B4-BE49-F238E27FC236}">
                <a16:creationId xmlns:a16="http://schemas.microsoft.com/office/drawing/2014/main" id="{7D291C34-7383-45D7-8F4D-4BD7788C855F}"/>
              </a:ext>
            </a:extLst>
          </p:cNvPr>
          <p:cNvSpPr>
            <a:spLocks noGrp="1"/>
          </p:cNvSpPr>
          <p:nvPr>
            <p:ph idx="1"/>
          </p:nvPr>
        </p:nvSpPr>
        <p:spPr/>
        <p:txBody>
          <a:bodyPr/>
          <a:lstStyle/>
          <a:p>
            <a:r>
              <a:rPr lang="en-US" sz="4800" dirty="0"/>
              <a:t>Marital Tax Deduction</a:t>
            </a:r>
          </a:p>
          <a:p>
            <a:r>
              <a:rPr lang="en-US" sz="4800" dirty="0"/>
              <a:t>Filing Taxes Jointly </a:t>
            </a:r>
          </a:p>
          <a:p>
            <a:r>
              <a:rPr lang="en-US" sz="4800" dirty="0"/>
              <a:t>Social Security Benefits </a:t>
            </a:r>
          </a:p>
          <a:p>
            <a:endParaRPr lang="en-US" dirty="0"/>
          </a:p>
        </p:txBody>
      </p:sp>
    </p:spTree>
    <p:extLst>
      <p:ext uri="{BB962C8B-B14F-4D97-AF65-F5344CB8AC3E}">
        <p14:creationId xmlns:p14="http://schemas.microsoft.com/office/powerpoint/2010/main" val="715251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CCDF1-0659-4BD9-BECA-7562A52A810D}"/>
              </a:ext>
            </a:extLst>
          </p:cNvPr>
          <p:cNvSpPr>
            <a:spLocks noGrp="1"/>
          </p:cNvSpPr>
          <p:nvPr>
            <p:ph type="title"/>
          </p:nvPr>
        </p:nvSpPr>
        <p:spPr/>
        <p:txBody>
          <a:bodyPr>
            <a:normAutofit/>
          </a:bodyPr>
          <a:lstStyle/>
          <a:p>
            <a:r>
              <a:rPr lang="en-US" sz="6000" dirty="0"/>
              <a:t>Social Benefits of Marriage </a:t>
            </a:r>
          </a:p>
        </p:txBody>
      </p:sp>
      <p:sp>
        <p:nvSpPr>
          <p:cNvPr id="3" name="Content Placeholder 2">
            <a:extLst>
              <a:ext uri="{FF2B5EF4-FFF2-40B4-BE49-F238E27FC236}">
                <a16:creationId xmlns:a16="http://schemas.microsoft.com/office/drawing/2014/main" id="{4CA3BDBF-F779-44A4-BCC9-CCBE94A89F7D}"/>
              </a:ext>
            </a:extLst>
          </p:cNvPr>
          <p:cNvSpPr>
            <a:spLocks noGrp="1"/>
          </p:cNvSpPr>
          <p:nvPr>
            <p:ph idx="1"/>
          </p:nvPr>
        </p:nvSpPr>
        <p:spPr>
          <a:xfrm>
            <a:off x="680321" y="2336873"/>
            <a:ext cx="9613861" cy="3599316"/>
          </a:xfrm>
        </p:spPr>
        <p:txBody>
          <a:bodyPr/>
          <a:lstStyle/>
          <a:p>
            <a:r>
              <a:rPr lang="en-US" sz="4800" dirty="0"/>
              <a:t>Longer Life</a:t>
            </a:r>
          </a:p>
          <a:p>
            <a:r>
              <a:rPr lang="en-US" sz="4800" dirty="0"/>
              <a:t>Less Chance of Developing Depression </a:t>
            </a:r>
          </a:p>
          <a:p>
            <a:r>
              <a:rPr lang="en-US" sz="4800" dirty="0"/>
              <a:t>Increased Serotonin Levels </a:t>
            </a:r>
          </a:p>
        </p:txBody>
      </p:sp>
    </p:spTree>
    <p:extLst>
      <p:ext uri="{BB962C8B-B14F-4D97-AF65-F5344CB8AC3E}">
        <p14:creationId xmlns:p14="http://schemas.microsoft.com/office/powerpoint/2010/main" val="1019550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56E8AC-1852-40FC-813D-F97B80E6D647}"/>
              </a:ext>
            </a:extLst>
          </p:cNvPr>
          <p:cNvSpPr>
            <a:spLocks noGrp="1"/>
          </p:cNvSpPr>
          <p:nvPr>
            <p:ph type="title"/>
          </p:nvPr>
        </p:nvSpPr>
        <p:spPr/>
        <p:txBody>
          <a:bodyPr>
            <a:normAutofit/>
          </a:bodyPr>
          <a:lstStyle/>
          <a:p>
            <a:pPr algn="ctr"/>
            <a:r>
              <a:rPr lang="en-US" sz="6000" dirty="0"/>
              <a:t>Popular Culture </a:t>
            </a:r>
          </a:p>
        </p:txBody>
      </p:sp>
      <p:sp>
        <p:nvSpPr>
          <p:cNvPr id="5" name="Content Placeholder 4">
            <a:extLst>
              <a:ext uri="{FF2B5EF4-FFF2-40B4-BE49-F238E27FC236}">
                <a16:creationId xmlns:a16="http://schemas.microsoft.com/office/drawing/2014/main" id="{F7339E14-1DA1-48D8-82E6-C05F5A1A0E1A}"/>
              </a:ext>
            </a:extLst>
          </p:cNvPr>
          <p:cNvSpPr>
            <a:spLocks noGrp="1"/>
          </p:cNvSpPr>
          <p:nvPr>
            <p:ph idx="1"/>
          </p:nvPr>
        </p:nvSpPr>
        <p:spPr/>
        <p:txBody>
          <a:bodyPr>
            <a:normAutofit fontScale="92500"/>
          </a:bodyPr>
          <a:lstStyle/>
          <a:p>
            <a:r>
              <a:rPr lang="en-US" sz="3200" b="1" dirty="0">
                <a:effectLst/>
              </a:rPr>
              <a:t>Popular culture did not always positively portray gay/lesbian individuals. In recent years progression can be seen in terms of portrayal and acceptance. Can you guess the dates of the following television shows and movies aired in the United States? Additionally, can you guess when same-sex marriage was first legalized in the Netherlands, the first US state and all 50 states? </a:t>
            </a:r>
            <a:endParaRPr lang="en-US" sz="3200" dirty="0">
              <a:effectLst/>
            </a:endParaRPr>
          </a:p>
          <a:p>
            <a:endParaRPr lang="en-US" dirty="0"/>
          </a:p>
        </p:txBody>
      </p:sp>
    </p:spTree>
    <p:extLst>
      <p:ext uri="{BB962C8B-B14F-4D97-AF65-F5344CB8AC3E}">
        <p14:creationId xmlns:p14="http://schemas.microsoft.com/office/powerpoint/2010/main" val="3688277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11582-795A-4304-BC01-B2DCFA481B1E}"/>
              </a:ext>
            </a:extLst>
          </p:cNvPr>
          <p:cNvSpPr>
            <a:spLocks noGrp="1"/>
          </p:cNvSpPr>
          <p:nvPr>
            <p:ph type="title"/>
          </p:nvPr>
        </p:nvSpPr>
        <p:spPr/>
        <p:txBody>
          <a:bodyPr>
            <a:normAutofit/>
          </a:bodyPr>
          <a:lstStyle/>
          <a:p>
            <a:pPr algn="ctr"/>
            <a:r>
              <a:rPr lang="en-US" sz="6000" dirty="0"/>
              <a:t>Timeline Dates </a:t>
            </a:r>
          </a:p>
        </p:txBody>
      </p:sp>
      <p:sp>
        <p:nvSpPr>
          <p:cNvPr id="3" name="Content Placeholder 2">
            <a:extLst>
              <a:ext uri="{FF2B5EF4-FFF2-40B4-BE49-F238E27FC236}">
                <a16:creationId xmlns:a16="http://schemas.microsoft.com/office/drawing/2014/main" id="{3FA21E40-F09D-4EB1-A1F1-C77BB2EE9E09}"/>
              </a:ext>
            </a:extLst>
          </p:cNvPr>
          <p:cNvSpPr>
            <a:spLocks noGrp="1"/>
          </p:cNvSpPr>
          <p:nvPr>
            <p:ph idx="1"/>
          </p:nvPr>
        </p:nvSpPr>
        <p:spPr>
          <a:xfrm>
            <a:off x="680321" y="2336873"/>
            <a:ext cx="10226218" cy="4101424"/>
          </a:xfrm>
        </p:spPr>
        <p:txBody>
          <a:bodyPr>
            <a:normAutofit/>
          </a:bodyPr>
          <a:lstStyle/>
          <a:p>
            <a:r>
              <a:rPr lang="en-US" sz="2800" dirty="0">
                <a:effectLst/>
              </a:rPr>
              <a:t>The year the first gay person was depicted on television in the show “All in the Family” – </a:t>
            </a:r>
            <a:r>
              <a:rPr lang="en-US" sz="2800" b="1" dirty="0">
                <a:effectLst/>
              </a:rPr>
              <a:t>1971  </a:t>
            </a:r>
          </a:p>
          <a:p>
            <a:r>
              <a:rPr lang="en-US" sz="2800" dirty="0">
                <a:effectLst/>
              </a:rPr>
              <a:t>The year the first gay dads were shown on television in the show “Soap” – </a:t>
            </a:r>
            <a:r>
              <a:rPr lang="en-US" sz="2800" b="1" dirty="0">
                <a:effectLst/>
              </a:rPr>
              <a:t>1977</a:t>
            </a:r>
            <a:r>
              <a:rPr lang="en-US" sz="2800" dirty="0">
                <a:effectLst/>
              </a:rPr>
              <a:t> </a:t>
            </a:r>
          </a:p>
          <a:p>
            <a:r>
              <a:rPr lang="en-US" sz="2800" dirty="0">
                <a:effectLst/>
              </a:rPr>
              <a:t>The year the first same-sex ceremony aired on television in the show “The Real World” – </a:t>
            </a:r>
            <a:r>
              <a:rPr lang="en-US" sz="2800" b="1" dirty="0">
                <a:effectLst/>
              </a:rPr>
              <a:t>1994</a:t>
            </a:r>
            <a:endParaRPr lang="en-US" sz="2800" dirty="0">
              <a:effectLst/>
            </a:endParaRPr>
          </a:p>
          <a:p>
            <a:pPr lvl="0"/>
            <a:r>
              <a:rPr lang="en-US" sz="2800" dirty="0">
                <a:effectLst/>
              </a:rPr>
              <a:t>The year the first lead character came out on television – </a:t>
            </a:r>
            <a:r>
              <a:rPr lang="en-US" sz="2800" b="1" dirty="0">
                <a:effectLst/>
              </a:rPr>
              <a:t>1997 </a:t>
            </a:r>
            <a:endParaRPr lang="en-US" sz="2800" dirty="0">
              <a:effectLst/>
            </a:endParaRPr>
          </a:p>
          <a:p>
            <a:pPr lvl="1"/>
            <a:r>
              <a:rPr lang="en-US" sz="2800" dirty="0">
                <a:effectLst/>
              </a:rPr>
              <a:t>Who was the character? – </a:t>
            </a:r>
            <a:r>
              <a:rPr lang="en-US" sz="2800" b="1" dirty="0">
                <a:effectLst/>
              </a:rPr>
              <a:t>Ellen </a:t>
            </a:r>
            <a:endParaRPr lang="en-US" sz="2800" dirty="0">
              <a:effectLst/>
            </a:endParaRPr>
          </a:p>
          <a:p>
            <a:endParaRPr lang="en-US" dirty="0"/>
          </a:p>
        </p:txBody>
      </p:sp>
      <p:sp>
        <p:nvSpPr>
          <p:cNvPr id="4" name="Content Placeholder 3">
            <a:extLst>
              <a:ext uri="{FF2B5EF4-FFF2-40B4-BE49-F238E27FC236}">
                <a16:creationId xmlns:a16="http://schemas.microsoft.com/office/drawing/2014/main" id="{8ABE8F46-0AE2-482B-941B-80412669BE92}"/>
              </a:ext>
            </a:extLst>
          </p:cNvPr>
          <p:cNvSpPr>
            <a:spLocks noGrp="1"/>
          </p:cNvSpPr>
          <p:nvPr>
            <p:ph sz="half" idx="4294967295"/>
          </p:nvPr>
        </p:nvSpPr>
        <p:spPr>
          <a:xfrm>
            <a:off x="7491413" y="2336800"/>
            <a:ext cx="4700587" cy="3598863"/>
          </a:xfrm>
        </p:spPr>
        <p:txBody>
          <a:bodyPr>
            <a:normAutofit/>
          </a:bodyPr>
          <a:lstStyle/>
          <a:p>
            <a:pPr lvl="1"/>
            <a:endParaRPr lang="en-US" sz="1600" dirty="0">
              <a:effectLst/>
            </a:endParaRPr>
          </a:p>
          <a:p>
            <a:endParaRPr lang="en-US" dirty="0"/>
          </a:p>
        </p:txBody>
      </p:sp>
    </p:spTree>
    <p:extLst>
      <p:ext uri="{BB962C8B-B14F-4D97-AF65-F5344CB8AC3E}">
        <p14:creationId xmlns:p14="http://schemas.microsoft.com/office/powerpoint/2010/main" val="2361419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6249B-794A-49A7-9BC6-7B23D293270D}"/>
              </a:ext>
            </a:extLst>
          </p:cNvPr>
          <p:cNvSpPr>
            <a:spLocks noGrp="1"/>
          </p:cNvSpPr>
          <p:nvPr>
            <p:ph type="title"/>
          </p:nvPr>
        </p:nvSpPr>
        <p:spPr/>
        <p:txBody>
          <a:bodyPr>
            <a:normAutofit/>
          </a:bodyPr>
          <a:lstStyle/>
          <a:p>
            <a:pPr algn="ctr"/>
            <a:r>
              <a:rPr lang="en-US" sz="6000" dirty="0"/>
              <a:t>Timeline Dates </a:t>
            </a:r>
          </a:p>
        </p:txBody>
      </p:sp>
      <p:sp>
        <p:nvSpPr>
          <p:cNvPr id="3" name="Content Placeholder 2">
            <a:extLst>
              <a:ext uri="{FF2B5EF4-FFF2-40B4-BE49-F238E27FC236}">
                <a16:creationId xmlns:a16="http://schemas.microsoft.com/office/drawing/2014/main" id="{CF6A7949-1A71-4096-84E3-02FE74059476}"/>
              </a:ext>
            </a:extLst>
          </p:cNvPr>
          <p:cNvSpPr>
            <a:spLocks noGrp="1"/>
          </p:cNvSpPr>
          <p:nvPr>
            <p:ph idx="1"/>
          </p:nvPr>
        </p:nvSpPr>
        <p:spPr>
          <a:xfrm>
            <a:off x="680321" y="2336872"/>
            <a:ext cx="10159957" cy="4037424"/>
          </a:xfrm>
        </p:spPr>
        <p:txBody>
          <a:bodyPr>
            <a:normAutofit fontScale="92500" lnSpcReduction="10000"/>
          </a:bodyPr>
          <a:lstStyle/>
          <a:p>
            <a:r>
              <a:rPr lang="en-US" sz="2800" dirty="0">
                <a:effectLst/>
              </a:rPr>
              <a:t>The year one of the first television shows depicted a gay couple and their adopted daughter in the show “Modern Family” – </a:t>
            </a:r>
            <a:r>
              <a:rPr lang="en-US" sz="2800" b="1" dirty="0">
                <a:effectLst/>
              </a:rPr>
              <a:t>2009 </a:t>
            </a:r>
            <a:endParaRPr lang="en-US" sz="2800" dirty="0">
              <a:effectLst/>
            </a:endParaRPr>
          </a:p>
          <a:p>
            <a:r>
              <a:rPr lang="en-US" sz="2800" dirty="0">
                <a:effectLst/>
              </a:rPr>
              <a:t>The year the first country in the world legalized same-sex marriage – </a:t>
            </a:r>
            <a:r>
              <a:rPr lang="en-US" sz="2800" b="1" dirty="0">
                <a:effectLst/>
              </a:rPr>
              <a:t>2000</a:t>
            </a:r>
            <a:endParaRPr lang="en-US" sz="2800" dirty="0">
              <a:effectLst/>
            </a:endParaRPr>
          </a:p>
          <a:p>
            <a:r>
              <a:rPr lang="en-US" sz="2800" dirty="0">
                <a:effectLst/>
              </a:rPr>
              <a:t>Which country was the first in the world? – </a:t>
            </a:r>
            <a:r>
              <a:rPr lang="en-US" sz="2800" b="1" dirty="0">
                <a:effectLst/>
              </a:rPr>
              <a:t>Netherlands </a:t>
            </a:r>
            <a:endParaRPr lang="en-US" sz="2800" dirty="0">
              <a:effectLst/>
            </a:endParaRPr>
          </a:p>
          <a:p>
            <a:pPr lvl="0"/>
            <a:r>
              <a:rPr lang="en-US" sz="2800" dirty="0">
                <a:effectLst/>
              </a:rPr>
              <a:t>The year the first state in the United States legalized same-sex marriage – </a:t>
            </a:r>
            <a:r>
              <a:rPr lang="en-US" sz="2800" b="1" dirty="0">
                <a:effectLst/>
              </a:rPr>
              <a:t>2004 </a:t>
            </a:r>
            <a:endParaRPr lang="en-US" sz="2800" dirty="0">
              <a:effectLst/>
            </a:endParaRPr>
          </a:p>
          <a:p>
            <a:pPr lvl="1"/>
            <a:r>
              <a:rPr lang="en-US" sz="2800" dirty="0">
                <a:effectLst/>
              </a:rPr>
              <a:t>Which state was the first? – </a:t>
            </a:r>
            <a:r>
              <a:rPr lang="en-US" sz="2800" b="1" dirty="0">
                <a:effectLst/>
              </a:rPr>
              <a:t>Massachusetts</a:t>
            </a:r>
          </a:p>
          <a:p>
            <a:r>
              <a:rPr lang="en-US" sz="2800" b="1" dirty="0">
                <a:effectLst/>
              </a:rPr>
              <a:t> </a:t>
            </a:r>
            <a:r>
              <a:rPr lang="en-US" sz="2800" dirty="0">
                <a:effectLst/>
              </a:rPr>
              <a:t>The year that the United States legalized same-sex marriage in all fifty states – </a:t>
            </a:r>
            <a:r>
              <a:rPr lang="en-US" sz="2800" b="1" dirty="0">
                <a:effectLst/>
              </a:rPr>
              <a:t>2015 </a:t>
            </a:r>
            <a:endParaRPr lang="en-US" sz="2800" dirty="0">
              <a:effectLst/>
            </a:endParaRPr>
          </a:p>
          <a:p>
            <a:endParaRPr lang="en-US" dirty="0"/>
          </a:p>
        </p:txBody>
      </p:sp>
    </p:spTree>
    <p:extLst>
      <p:ext uri="{BB962C8B-B14F-4D97-AF65-F5344CB8AC3E}">
        <p14:creationId xmlns:p14="http://schemas.microsoft.com/office/powerpoint/2010/main" val="3896497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B551DE-E78F-4FE4-9B46-291360AD21D1}"/>
              </a:ext>
            </a:extLst>
          </p:cNvPr>
          <p:cNvSpPr>
            <a:spLocks noGrp="1"/>
          </p:cNvSpPr>
          <p:nvPr>
            <p:ph type="title"/>
          </p:nvPr>
        </p:nvSpPr>
        <p:spPr>
          <a:xfrm>
            <a:off x="320040" y="2869895"/>
            <a:ext cx="9974142" cy="1090788"/>
          </a:xfrm>
        </p:spPr>
        <p:txBody>
          <a:bodyPr>
            <a:noAutofit/>
          </a:bodyPr>
          <a:lstStyle/>
          <a:p>
            <a:pPr algn="ctr"/>
            <a:r>
              <a:rPr lang="en-US" sz="5400" dirty="0"/>
              <a:t>Why Is Same-Sex Marriage a Human Rights Issue?</a:t>
            </a:r>
          </a:p>
        </p:txBody>
      </p:sp>
    </p:spTree>
    <p:extLst>
      <p:ext uri="{BB962C8B-B14F-4D97-AF65-F5344CB8AC3E}">
        <p14:creationId xmlns:p14="http://schemas.microsoft.com/office/powerpoint/2010/main" val="1496343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05C06-2907-4988-B888-72BE5CC7E019}"/>
              </a:ext>
            </a:extLst>
          </p:cNvPr>
          <p:cNvSpPr>
            <a:spLocks noGrp="1"/>
          </p:cNvSpPr>
          <p:nvPr>
            <p:ph type="title"/>
          </p:nvPr>
        </p:nvSpPr>
        <p:spPr/>
        <p:txBody>
          <a:bodyPr>
            <a:noAutofit/>
          </a:bodyPr>
          <a:lstStyle/>
          <a:p>
            <a:pPr algn="ctr"/>
            <a:r>
              <a:rPr lang="en-US" sz="4800" dirty="0"/>
              <a:t>Universal Declaration of Human Rights </a:t>
            </a:r>
          </a:p>
        </p:txBody>
      </p:sp>
      <p:sp>
        <p:nvSpPr>
          <p:cNvPr id="3" name="Content Placeholder 2">
            <a:extLst>
              <a:ext uri="{FF2B5EF4-FFF2-40B4-BE49-F238E27FC236}">
                <a16:creationId xmlns:a16="http://schemas.microsoft.com/office/drawing/2014/main" id="{D824540C-0D65-4C64-9B59-2D5C3925CE37}"/>
              </a:ext>
            </a:extLst>
          </p:cNvPr>
          <p:cNvSpPr>
            <a:spLocks noGrp="1"/>
          </p:cNvSpPr>
          <p:nvPr>
            <p:ph idx="1"/>
          </p:nvPr>
        </p:nvSpPr>
        <p:spPr/>
        <p:txBody>
          <a:bodyPr/>
          <a:lstStyle/>
          <a:p>
            <a:r>
              <a:rPr lang="en-US" dirty="0">
                <a:effectLst/>
              </a:rPr>
              <a:t>The Universal Declaration of Human Rights (UDHR) is a milestone document in the history of human rights. Drafted by representatives with different legal and cultural backgrounds from all regions of the world, the Declaration was proclaimed by the United Nations General Assembly in Paris on 10 December 1948 (</a:t>
            </a:r>
            <a:r>
              <a:rPr lang="en-US" u="sng" dirty="0">
                <a:effectLst/>
                <a:hlinkClick r:id="rId2"/>
              </a:rPr>
              <a:t>General Assembly resolution 217 A</a:t>
            </a:r>
            <a:r>
              <a:rPr lang="en-US" dirty="0">
                <a:effectLst/>
              </a:rPr>
              <a:t>) as a common standard of achievements for all peoples and all nations. It sets out, for the first time, fundamental human rights to be universally protected and it has been </a:t>
            </a:r>
            <a:r>
              <a:rPr lang="en-US" u="sng" dirty="0">
                <a:effectLst/>
                <a:hlinkClick r:id="rId3"/>
              </a:rPr>
              <a:t>translated into over 500 languages.</a:t>
            </a:r>
            <a:r>
              <a:rPr lang="en-US" u="sng" dirty="0">
                <a:effectLst/>
              </a:rPr>
              <a:t> (United Nations)</a:t>
            </a:r>
            <a:endParaRPr lang="en-US" dirty="0"/>
          </a:p>
        </p:txBody>
      </p:sp>
    </p:spTree>
    <p:extLst>
      <p:ext uri="{BB962C8B-B14F-4D97-AF65-F5344CB8AC3E}">
        <p14:creationId xmlns:p14="http://schemas.microsoft.com/office/powerpoint/2010/main" val="1842857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07F87-6535-4968-937D-582D561A144F}"/>
              </a:ext>
            </a:extLst>
          </p:cNvPr>
          <p:cNvSpPr>
            <a:spLocks noGrp="1"/>
          </p:cNvSpPr>
          <p:nvPr>
            <p:ph type="title"/>
          </p:nvPr>
        </p:nvSpPr>
        <p:spPr/>
        <p:txBody>
          <a:bodyPr>
            <a:normAutofit/>
          </a:bodyPr>
          <a:lstStyle/>
          <a:p>
            <a:pPr algn="ctr"/>
            <a:r>
              <a:rPr lang="en-US" sz="6000" dirty="0"/>
              <a:t>Article 16 </a:t>
            </a:r>
          </a:p>
        </p:txBody>
      </p:sp>
      <p:sp>
        <p:nvSpPr>
          <p:cNvPr id="3" name="Content Placeholder 2">
            <a:extLst>
              <a:ext uri="{FF2B5EF4-FFF2-40B4-BE49-F238E27FC236}">
                <a16:creationId xmlns:a16="http://schemas.microsoft.com/office/drawing/2014/main" id="{896C26AD-72A1-4045-B496-740C1375BAD8}"/>
              </a:ext>
            </a:extLst>
          </p:cNvPr>
          <p:cNvSpPr>
            <a:spLocks noGrp="1"/>
          </p:cNvSpPr>
          <p:nvPr>
            <p:ph idx="1"/>
          </p:nvPr>
        </p:nvSpPr>
        <p:spPr>
          <a:xfrm>
            <a:off x="680321" y="2336872"/>
            <a:ext cx="9881662" cy="4077180"/>
          </a:xfrm>
        </p:spPr>
        <p:txBody>
          <a:bodyPr>
            <a:normAutofit/>
          </a:bodyPr>
          <a:lstStyle/>
          <a:p>
            <a:r>
              <a:rPr lang="en-US" sz="2800" dirty="0">
                <a:effectLst/>
              </a:rPr>
              <a:t>(1) Men and women of full age, without any limitation due to race, nationality or religion, have the right to marry and to found a family. They are entitled to equal rights as to marriage, during marriage and at its dissolution.</a:t>
            </a:r>
          </a:p>
          <a:p>
            <a:r>
              <a:rPr lang="en-US" sz="2800" dirty="0">
                <a:effectLst/>
              </a:rPr>
              <a:t>(2) Marriage shall be entered into only with the free and full consent of the intending spouses.</a:t>
            </a:r>
          </a:p>
          <a:p>
            <a:r>
              <a:rPr lang="en-US" sz="2800" dirty="0">
                <a:effectLst/>
              </a:rPr>
              <a:t>(3) The family is the natural and fundamental group unit of society and is entitled to protection by society and the State. </a:t>
            </a:r>
          </a:p>
          <a:p>
            <a:endParaRPr lang="en-US" dirty="0"/>
          </a:p>
        </p:txBody>
      </p:sp>
    </p:spTree>
    <p:extLst>
      <p:ext uri="{BB962C8B-B14F-4D97-AF65-F5344CB8AC3E}">
        <p14:creationId xmlns:p14="http://schemas.microsoft.com/office/powerpoint/2010/main" val="186575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7918-E4F4-4FE1-84CE-AB49F72F4469}"/>
              </a:ext>
            </a:extLst>
          </p:cNvPr>
          <p:cNvSpPr>
            <a:spLocks noGrp="1"/>
          </p:cNvSpPr>
          <p:nvPr>
            <p:ph type="title"/>
          </p:nvPr>
        </p:nvSpPr>
        <p:spPr/>
        <p:txBody>
          <a:bodyPr>
            <a:normAutofit/>
          </a:bodyPr>
          <a:lstStyle/>
          <a:p>
            <a:pPr algn="ctr"/>
            <a:r>
              <a:rPr lang="en-US" sz="6000" dirty="0"/>
              <a:t>Sexual Orientation</a:t>
            </a:r>
          </a:p>
        </p:txBody>
      </p:sp>
      <p:sp>
        <p:nvSpPr>
          <p:cNvPr id="3" name="Content Placeholder 2">
            <a:extLst>
              <a:ext uri="{FF2B5EF4-FFF2-40B4-BE49-F238E27FC236}">
                <a16:creationId xmlns:a16="http://schemas.microsoft.com/office/drawing/2014/main" id="{E8819BD8-8854-4FE3-A7FB-6EC5D1D3C26F}"/>
              </a:ext>
            </a:extLst>
          </p:cNvPr>
          <p:cNvSpPr>
            <a:spLocks noGrp="1"/>
          </p:cNvSpPr>
          <p:nvPr>
            <p:ph idx="1"/>
          </p:nvPr>
        </p:nvSpPr>
        <p:spPr/>
        <p:txBody>
          <a:bodyPr/>
          <a:lstStyle/>
          <a:p>
            <a:r>
              <a:rPr lang="en-US" sz="4800" dirty="0">
                <a:effectLst/>
              </a:rPr>
              <a:t>The inner feelings of who we are attracted or oriented to sexually and emotionally (GLSEN) </a:t>
            </a:r>
          </a:p>
          <a:p>
            <a:endParaRPr lang="en-US" dirty="0"/>
          </a:p>
        </p:txBody>
      </p:sp>
    </p:spTree>
    <p:extLst>
      <p:ext uri="{BB962C8B-B14F-4D97-AF65-F5344CB8AC3E}">
        <p14:creationId xmlns:p14="http://schemas.microsoft.com/office/powerpoint/2010/main" val="2767877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22CBB-666D-4754-B62B-2E4624C1E915}"/>
              </a:ext>
            </a:extLst>
          </p:cNvPr>
          <p:cNvSpPr>
            <a:spLocks noGrp="1"/>
          </p:cNvSpPr>
          <p:nvPr>
            <p:ph type="title"/>
          </p:nvPr>
        </p:nvSpPr>
        <p:spPr/>
        <p:txBody>
          <a:bodyPr>
            <a:normAutofit/>
          </a:bodyPr>
          <a:lstStyle/>
          <a:p>
            <a:pPr algn="ctr"/>
            <a:r>
              <a:rPr lang="en-US" sz="6000" dirty="0"/>
              <a:t>Gay</a:t>
            </a:r>
          </a:p>
        </p:txBody>
      </p:sp>
      <p:sp>
        <p:nvSpPr>
          <p:cNvPr id="3" name="Content Placeholder 2">
            <a:extLst>
              <a:ext uri="{FF2B5EF4-FFF2-40B4-BE49-F238E27FC236}">
                <a16:creationId xmlns:a16="http://schemas.microsoft.com/office/drawing/2014/main" id="{3F0BC76A-1337-4211-BD94-F36CEC67A37C}"/>
              </a:ext>
            </a:extLst>
          </p:cNvPr>
          <p:cNvSpPr>
            <a:spLocks noGrp="1"/>
          </p:cNvSpPr>
          <p:nvPr>
            <p:ph idx="1"/>
          </p:nvPr>
        </p:nvSpPr>
        <p:spPr/>
        <p:txBody>
          <a:bodyPr>
            <a:normAutofit/>
          </a:bodyPr>
          <a:lstStyle/>
          <a:p>
            <a:r>
              <a:rPr lang="en-US" sz="4800" dirty="0">
                <a:effectLst/>
              </a:rPr>
              <a:t>A sexual orientation and/or identity of a person who is male identified and who is sexually and emotionally attracted to some other males (GLSEN)</a:t>
            </a:r>
            <a:endParaRPr lang="en-US" sz="4800" dirty="0"/>
          </a:p>
        </p:txBody>
      </p:sp>
    </p:spTree>
    <p:extLst>
      <p:ext uri="{BB962C8B-B14F-4D97-AF65-F5344CB8AC3E}">
        <p14:creationId xmlns:p14="http://schemas.microsoft.com/office/powerpoint/2010/main" val="242938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4B670-06C1-4DCC-8052-F2A2DC3E0C09}"/>
              </a:ext>
            </a:extLst>
          </p:cNvPr>
          <p:cNvSpPr>
            <a:spLocks noGrp="1"/>
          </p:cNvSpPr>
          <p:nvPr>
            <p:ph type="title"/>
          </p:nvPr>
        </p:nvSpPr>
        <p:spPr/>
        <p:txBody>
          <a:bodyPr>
            <a:normAutofit/>
          </a:bodyPr>
          <a:lstStyle/>
          <a:p>
            <a:pPr algn="ctr"/>
            <a:r>
              <a:rPr lang="en-US" sz="6000" dirty="0"/>
              <a:t>Lesbian</a:t>
            </a:r>
          </a:p>
        </p:txBody>
      </p:sp>
      <p:sp>
        <p:nvSpPr>
          <p:cNvPr id="3" name="Content Placeholder 2">
            <a:extLst>
              <a:ext uri="{FF2B5EF4-FFF2-40B4-BE49-F238E27FC236}">
                <a16:creationId xmlns:a16="http://schemas.microsoft.com/office/drawing/2014/main" id="{D1E79A07-3AE9-4DEA-99C4-0CF0E33B773A}"/>
              </a:ext>
            </a:extLst>
          </p:cNvPr>
          <p:cNvSpPr>
            <a:spLocks noGrp="1"/>
          </p:cNvSpPr>
          <p:nvPr>
            <p:ph idx="1"/>
          </p:nvPr>
        </p:nvSpPr>
        <p:spPr/>
        <p:txBody>
          <a:bodyPr>
            <a:noAutofit/>
          </a:bodyPr>
          <a:lstStyle/>
          <a:p>
            <a:r>
              <a:rPr lang="en-US" sz="4800" dirty="0">
                <a:effectLst/>
              </a:rPr>
              <a:t>A sexual orientation and/or identity of a person who is female identified and who is sexually and emotionally attracted to some other females (GLSEN)</a:t>
            </a:r>
            <a:endParaRPr lang="en-US" sz="4800" dirty="0"/>
          </a:p>
        </p:txBody>
      </p:sp>
    </p:spTree>
    <p:extLst>
      <p:ext uri="{BB962C8B-B14F-4D97-AF65-F5344CB8AC3E}">
        <p14:creationId xmlns:p14="http://schemas.microsoft.com/office/powerpoint/2010/main" val="2737120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6D4E-0E44-4FFE-AB57-0A3A66AD43DB}"/>
              </a:ext>
            </a:extLst>
          </p:cNvPr>
          <p:cNvSpPr>
            <a:spLocks noGrp="1"/>
          </p:cNvSpPr>
          <p:nvPr>
            <p:ph type="title"/>
          </p:nvPr>
        </p:nvSpPr>
        <p:spPr/>
        <p:txBody>
          <a:bodyPr>
            <a:normAutofit/>
          </a:bodyPr>
          <a:lstStyle/>
          <a:p>
            <a:pPr algn="ctr"/>
            <a:r>
              <a:rPr lang="en-US" sz="6000" dirty="0"/>
              <a:t>Bisexual</a:t>
            </a:r>
          </a:p>
        </p:txBody>
      </p:sp>
      <p:sp>
        <p:nvSpPr>
          <p:cNvPr id="3" name="Content Placeholder 2">
            <a:extLst>
              <a:ext uri="{FF2B5EF4-FFF2-40B4-BE49-F238E27FC236}">
                <a16:creationId xmlns:a16="http://schemas.microsoft.com/office/drawing/2014/main" id="{495F0353-5833-42F5-BBEB-9AEB68DFF258}"/>
              </a:ext>
            </a:extLst>
          </p:cNvPr>
          <p:cNvSpPr>
            <a:spLocks noGrp="1"/>
          </p:cNvSpPr>
          <p:nvPr>
            <p:ph idx="1"/>
          </p:nvPr>
        </p:nvSpPr>
        <p:spPr/>
        <p:txBody>
          <a:bodyPr>
            <a:normAutofit/>
          </a:bodyPr>
          <a:lstStyle/>
          <a:p>
            <a:r>
              <a:rPr lang="en-US" sz="4800" dirty="0">
                <a:effectLst/>
              </a:rPr>
              <a:t>A sexual orientation and/or identity of a person who is sexually and emotionally attracted to some males and some females (GLSEN)</a:t>
            </a:r>
            <a:endParaRPr lang="en-US" sz="4800" dirty="0"/>
          </a:p>
        </p:txBody>
      </p:sp>
    </p:spTree>
    <p:extLst>
      <p:ext uri="{BB962C8B-B14F-4D97-AF65-F5344CB8AC3E}">
        <p14:creationId xmlns:p14="http://schemas.microsoft.com/office/powerpoint/2010/main" val="1541909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89AC2-EB12-4B54-8519-740E8275FEB9}"/>
              </a:ext>
            </a:extLst>
          </p:cNvPr>
          <p:cNvSpPr>
            <a:spLocks noGrp="1"/>
          </p:cNvSpPr>
          <p:nvPr>
            <p:ph type="title"/>
          </p:nvPr>
        </p:nvSpPr>
        <p:spPr/>
        <p:txBody>
          <a:bodyPr>
            <a:normAutofit/>
          </a:bodyPr>
          <a:lstStyle/>
          <a:p>
            <a:pPr algn="ctr"/>
            <a:r>
              <a:rPr lang="en-US" sz="6000" dirty="0"/>
              <a:t>Marriage</a:t>
            </a:r>
          </a:p>
        </p:txBody>
      </p:sp>
      <p:sp>
        <p:nvSpPr>
          <p:cNvPr id="3" name="Content Placeholder 2">
            <a:extLst>
              <a:ext uri="{FF2B5EF4-FFF2-40B4-BE49-F238E27FC236}">
                <a16:creationId xmlns:a16="http://schemas.microsoft.com/office/drawing/2014/main" id="{184F50B0-E4D3-4A6C-BBF7-2EBE9609A3E6}"/>
              </a:ext>
            </a:extLst>
          </p:cNvPr>
          <p:cNvSpPr>
            <a:spLocks noGrp="1"/>
          </p:cNvSpPr>
          <p:nvPr>
            <p:ph idx="1"/>
          </p:nvPr>
        </p:nvSpPr>
        <p:spPr/>
        <p:txBody>
          <a:bodyPr>
            <a:normAutofit/>
          </a:bodyPr>
          <a:lstStyle/>
          <a:p>
            <a:r>
              <a:rPr lang="en-US" sz="4800" dirty="0">
                <a:effectLst/>
              </a:rPr>
              <a:t>The state of being united as spouses in a consensual and contractual relationship recognized by law (Merriam-Webster Dictionary) </a:t>
            </a:r>
            <a:endParaRPr lang="en-US" sz="4800" dirty="0"/>
          </a:p>
        </p:txBody>
      </p:sp>
    </p:spTree>
    <p:extLst>
      <p:ext uri="{BB962C8B-B14F-4D97-AF65-F5344CB8AC3E}">
        <p14:creationId xmlns:p14="http://schemas.microsoft.com/office/powerpoint/2010/main" val="344317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2FE79-2D80-4E04-AF66-95F02DF0AA7C}"/>
              </a:ext>
            </a:extLst>
          </p:cNvPr>
          <p:cNvSpPr>
            <a:spLocks noGrp="1"/>
          </p:cNvSpPr>
          <p:nvPr>
            <p:ph type="title"/>
          </p:nvPr>
        </p:nvSpPr>
        <p:spPr/>
        <p:txBody>
          <a:bodyPr>
            <a:normAutofit/>
          </a:bodyPr>
          <a:lstStyle/>
          <a:p>
            <a:pPr algn="ctr"/>
            <a:r>
              <a:rPr lang="en-US" sz="6000" dirty="0"/>
              <a:t>Gay Marriage </a:t>
            </a:r>
          </a:p>
        </p:txBody>
      </p:sp>
      <p:sp>
        <p:nvSpPr>
          <p:cNvPr id="3" name="Content Placeholder 2">
            <a:extLst>
              <a:ext uri="{FF2B5EF4-FFF2-40B4-BE49-F238E27FC236}">
                <a16:creationId xmlns:a16="http://schemas.microsoft.com/office/drawing/2014/main" id="{F726B1BD-5997-4DCB-882B-29D3F0D37AE0}"/>
              </a:ext>
            </a:extLst>
          </p:cNvPr>
          <p:cNvSpPr>
            <a:spLocks noGrp="1"/>
          </p:cNvSpPr>
          <p:nvPr>
            <p:ph idx="1"/>
          </p:nvPr>
        </p:nvSpPr>
        <p:spPr/>
        <p:txBody>
          <a:bodyPr>
            <a:normAutofit/>
          </a:bodyPr>
          <a:lstStyle/>
          <a:p>
            <a:r>
              <a:rPr lang="en-US" sz="4800" dirty="0">
                <a:effectLst/>
              </a:rPr>
              <a:t>The state of being united as spouses in a consensual and contractual relationship with someone of the same-sex, recognized by law </a:t>
            </a:r>
            <a:endParaRPr lang="en-US" sz="4800" dirty="0"/>
          </a:p>
        </p:txBody>
      </p:sp>
    </p:spTree>
    <p:extLst>
      <p:ext uri="{BB962C8B-B14F-4D97-AF65-F5344CB8AC3E}">
        <p14:creationId xmlns:p14="http://schemas.microsoft.com/office/powerpoint/2010/main" val="375909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4E53054-2913-4EAE-88CF-9452D581A111}"/>
              </a:ext>
            </a:extLst>
          </p:cNvPr>
          <p:cNvSpPr>
            <a:spLocks noGrp="1"/>
          </p:cNvSpPr>
          <p:nvPr>
            <p:ph idx="1"/>
          </p:nvPr>
        </p:nvSpPr>
        <p:spPr>
          <a:xfrm>
            <a:off x="685800" y="2125980"/>
            <a:ext cx="9608382" cy="3810209"/>
          </a:xfrm>
        </p:spPr>
        <p:txBody>
          <a:bodyPr>
            <a:noAutofit/>
          </a:bodyPr>
          <a:lstStyle/>
          <a:p>
            <a:r>
              <a:rPr lang="en-US" sz="5400" dirty="0"/>
              <a:t>Why Do People Want to Get Married? </a:t>
            </a:r>
          </a:p>
          <a:p>
            <a:r>
              <a:rPr lang="en-US" sz="5400" dirty="0"/>
              <a:t>What are the legal, economic, and social benefits of marriage? </a:t>
            </a:r>
          </a:p>
        </p:txBody>
      </p:sp>
    </p:spTree>
    <p:extLst>
      <p:ext uri="{BB962C8B-B14F-4D97-AF65-F5344CB8AC3E}">
        <p14:creationId xmlns:p14="http://schemas.microsoft.com/office/powerpoint/2010/main" val="302086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9AFD2-B8EE-4387-A978-31D1E6B7916E}"/>
              </a:ext>
            </a:extLst>
          </p:cNvPr>
          <p:cNvSpPr>
            <a:spLocks noGrp="1"/>
          </p:cNvSpPr>
          <p:nvPr>
            <p:ph type="title"/>
          </p:nvPr>
        </p:nvSpPr>
        <p:spPr>
          <a:xfrm>
            <a:off x="680321" y="768626"/>
            <a:ext cx="9613861" cy="1065540"/>
          </a:xfrm>
        </p:spPr>
        <p:txBody>
          <a:bodyPr>
            <a:noAutofit/>
          </a:bodyPr>
          <a:lstStyle/>
          <a:p>
            <a:pPr algn="ctr"/>
            <a:r>
              <a:rPr lang="en-US" sz="6000" dirty="0"/>
              <a:t>Legal Benefits of Marriage</a:t>
            </a:r>
          </a:p>
        </p:txBody>
      </p:sp>
      <p:sp>
        <p:nvSpPr>
          <p:cNvPr id="3" name="Content Placeholder 2">
            <a:extLst>
              <a:ext uri="{FF2B5EF4-FFF2-40B4-BE49-F238E27FC236}">
                <a16:creationId xmlns:a16="http://schemas.microsoft.com/office/drawing/2014/main" id="{64D804F5-B939-4E99-9BF3-0ED9BC993EF6}"/>
              </a:ext>
            </a:extLst>
          </p:cNvPr>
          <p:cNvSpPr>
            <a:spLocks noGrp="1"/>
          </p:cNvSpPr>
          <p:nvPr>
            <p:ph idx="1"/>
          </p:nvPr>
        </p:nvSpPr>
        <p:spPr/>
        <p:txBody>
          <a:bodyPr>
            <a:normAutofit lnSpcReduction="10000"/>
          </a:bodyPr>
          <a:lstStyle/>
          <a:p>
            <a:r>
              <a:rPr lang="en-US" sz="4000" dirty="0"/>
              <a:t>Legal Decision-Making Benefits </a:t>
            </a:r>
          </a:p>
          <a:p>
            <a:pPr lvl="1"/>
            <a:r>
              <a:rPr lang="en-US" sz="4000" dirty="0"/>
              <a:t>Grants Next of Kin Status </a:t>
            </a:r>
          </a:p>
          <a:p>
            <a:r>
              <a:rPr lang="en-US" sz="4000" dirty="0"/>
              <a:t>Inheritance Benefits </a:t>
            </a:r>
          </a:p>
          <a:p>
            <a:pPr lvl="1"/>
            <a:r>
              <a:rPr lang="en-US" sz="4000" dirty="0"/>
              <a:t>Can inherit without tax consequences </a:t>
            </a:r>
          </a:p>
          <a:p>
            <a:r>
              <a:rPr lang="en-US" sz="4000" dirty="0"/>
              <a:t>Joint Patenting </a:t>
            </a:r>
          </a:p>
          <a:p>
            <a:r>
              <a:rPr lang="en-US" sz="4000" dirty="0"/>
              <a:t>Joint Adoption </a:t>
            </a:r>
          </a:p>
          <a:p>
            <a:endParaRPr lang="en-US" dirty="0"/>
          </a:p>
        </p:txBody>
      </p:sp>
    </p:spTree>
    <p:extLst>
      <p:ext uri="{BB962C8B-B14F-4D97-AF65-F5344CB8AC3E}">
        <p14:creationId xmlns:p14="http://schemas.microsoft.com/office/powerpoint/2010/main" val="178494635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94</TotalTime>
  <Words>667</Words>
  <Application>Microsoft Office PowerPoint</Application>
  <PresentationFormat>Widescreen</PresentationFormat>
  <Paragraphs>52</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Trebuchet MS</vt:lpstr>
      <vt:lpstr>Berlin</vt:lpstr>
      <vt:lpstr>History of Same Sex-Marriage in the United States</vt:lpstr>
      <vt:lpstr>Sexual Orientation</vt:lpstr>
      <vt:lpstr>Gay</vt:lpstr>
      <vt:lpstr>Lesbian</vt:lpstr>
      <vt:lpstr>Bisexual</vt:lpstr>
      <vt:lpstr>Marriage</vt:lpstr>
      <vt:lpstr>Gay Marriage </vt:lpstr>
      <vt:lpstr>PowerPoint Presentation</vt:lpstr>
      <vt:lpstr>Legal Benefits of Marriage</vt:lpstr>
      <vt:lpstr>Economic Benefits of Marriage </vt:lpstr>
      <vt:lpstr>Social Benefits of Marriage </vt:lpstr>
      <vt:lpstr>Popular Culture </vt:lpstr>
      <vt:lpstr>Timeline Dates </vt:lpstr>
      <vt:lpstr>Timeline Dates </vt:lpstr>
      <vt:lpstr>Why Is Same-Sex Marriage a Human Rights Issue?</vt:lpstr>
      <vt:lpstr>Universal Declaration of Human Rights </vt:lpstr>
      <vt:lpstr>Article 16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Same Sex-Marriage in the United States</dc:title>
  <dc:creator>Katie</dc:creator>
  <cp:lastModifiedBy>Katie</cp:lastModifiedBy>
  <cp:revision>10</cp:revision>
  <dcterms:created xsi:type="dcterms:W3CDTF">2018-04-26T00:24:38Z</dcterms:created>
  <dcterms:modified xsi:type="dcterms:W3CDTF">2018-04-26T01:59:36Z</dcterms:modified>
</cp:coreProperties>
</file>