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3" r:id="rId3"/>
    <p:sldId id="265" r:id="rId4"/>
    <p:sldId id="257" r:id="rId5"/>
    <p:sldId id="260" r:id="rId6"/>
    <p:sldId id="261"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varScale="1">
        <p:scale>
          <a:sx n="34" d="100"/>
          <a:sy n="34" d="100"/>
        </p:scale>
        <p:origin x="-46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6AA8D-1EE9-4941-BCA5-A2A0398F2382}" type="datetimeFigureOut">
              <a:rPr lang="en-US" smtClean="0"/>
              <a:t>6/26/17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366A4-A522-0D40-A942-4EBA8C32F4D6}" type="slidenum">
              <a:rPr lang="en-US" smtClean="0"/>
              <a:t>‹#›</a:t>
            </a:fld>
            <a:endParaRPr lang="en-US"/>
          </a:p>
        </p:txBody>
      </p:sp>
    </p:spTree>
    <p:extLst>
      <p:ext uri="{BB962C8B-B14F-4D97-AF65-F5344CB8AC3E}">
        <p14:creationId xmlns:p14="http://schemas.microsoft.com/office/powerpoint/2010/main" val="101703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yletips101.com/skin-care/skin-care-during-winter.html" TargetMode="External"/><Relationship Id="rId4" Type="http://schemas.openxmlformats.org/officeDocument/2006/relationships/hyperlink" Target="http://dantudor.com/how-the-habit-of-drinking-water-will-make-you-a-more-effective-coach/" TargetMode="External"/><Relationship Id="rId5" Type="http://schemas.openxmlformats.org/officeDocument/2006/relationships/hyperlink" Target="http://braindiet.com/6-dangerous-chemicals-you-must-avoid-while-washing-dishes/" TargetMode="External"/><Relationship Id="rId6" Type="http://schemas.openxmlformats.org/officeDocument/2006/relationships/hyperlink" Target="http://www.todayifoundout.com/index.php/2014/01/causes-pasta-froth/" TargetMode="External"/><Relationship Id="rId7" Type="http://schemas.openxmlformats.org/officeDocument/2006/relationships/hyperlink" Target="http://modernfarmer.com/2015/07/irrigation-101/"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ela.com/articles/st-louis-fountains-schools/id/21247/" TargetMode="External"/><Relationship Id="rId4" Type="http://schemas.openxmlformats.org/officeDocument/2006/relationships/hyperlink" Target="https://www.amazon.com/Samsung-RF31FMESBSR-Refrigerator-Automatic-Sparkling/dp/B00COKDPUQ"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org/ourinitiatives/regions/africa/wherewework/tanganyika-people-slideshow.xml" TargetMode="External"/><Relationship Id="rId4" Type="http://schemas.openxmlformats.org/officeDocument/2006/relationships/hyperlink" Target="http://www.broadsidedpress.org/responses/2016flint/Flint-TallyingUp.pdf"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t>
            </a:r>
            <a:r>
              <a:rPr lang="en-US" dirty="0" smtClean="0">
                <a:hlinkClick r:id="rId3"/>
              </a:rPr>
              <a:t>http://styletips101.com/skin-care/skin-care-during-winter.html</a:t>
            </a:r>
            <a:endParaRPr lang="en-US" dirty="0" smtClean="0"/>
          </a:p>
          <a:p>
            <a:r>
              <a:rPr lang="en-US" dirty="0" smtClean="0">
                <a:hlinkClick r:id="rId4"/>
              </a:rPr>
              <a:t>http://dantudor.com/how-the-habit-of-drinking-water-will-make-you-a-more-effective-coach/</a:t>
            </a:r>
            <a:endParaRPr lang="en-US" dirty="0" smtClean="0"/>
          </a:p>
          <a:p>
            <a:r>
              <a:rPr lang="en-US" dirty="0" smtClean="0">
                <a:hlinkClick r:id="rId5"/>
              </a:rPr>
              <a:t>http://braindiet.com/6-dangerous-chemicals-you-must-avoid-while-washing-dishes/</a:t>
            </a:r>
            <a:endParaRPr lang="en-US" dirty="0" smtClean="0"/>
          </a:p>
          <a:p>
            <a:r>
              <a:rPr lang="en-US" dirty="0" smtClean="0">
                <a:hlinkClick r:id="rId6"/>
              </a:rPr>
              <a:t>http://www.todayifoundout.com/index.php/2014/01/causes-pasta-froth/</a:t>
            </a:r>
            <a:endParaRPr lang="en-US" dirty="0" smtClean="0"/>
          </a:p>
          <a:p>
            <a:r>
              <a:rPr lang="en-US" dirty="0" smtClean="0">
                <a:hlinkClick r:id="rId7"/>
              </a:rPr>
              <a:t>http://modernfarmer.com/2015/07/irrigation-101/</a:t>
            </a:r>
            <a:endParaRPr lang="en-US" dirty="0" smtClean="0"/>
          </a:p>
          <a:p>
            <a:endParaRPr lang="en-US" dirty="0"/>
          </a:p>
        </p:txBody>
      </p:sp>
      <p:sp>
        <p:nvSpPr>
          <p:cNvPr id="4" name="Slide Number Placeholder 3"/>
          <p:cNvSpPr>
            <a:spLocks noGrp="1"/>
          </p:cNvSpPr>
          <p:nvPr>
            <p:ph type="sldNum" sz="quarter" idx="10"/>
          </p:nvPr>
        </p:nvSpPr>
        <p:spPr/>
        <p:txBody>
          <a:bodyPr/>
          <a:lstStyle/>
          <a:p>
            <a:fld id="{341366A4-A522-0D40-A942-4EBA8C32F4D6}" type="slidenum">
              <a:rPr lang="en-US" smtClean="0"/>
              <a:t>2</a:t>
            </a:fld>
            <a:endParaRPr lang="en-US"/>
          </a:p>
        </p:txBody>
      </p:sp>
    </p:spTree>
    <p:extLst>
      <p:ext uri="{BB962C8B-B14F-4D97-AF65-F5344CB8AC3E}">
        <p14:creationId xmlns:p14="http://schemas.microsoft.com/office/powerpoint/2010/main" val="147259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 did not recognize water as a human right until General Comment NO 15</a:t>
            </a:r>
          </a:p>
          <a:p>
            <a:pPr lvl="1"/>
            <a:r>
              <a:rPr lang="en-US" dirty="0" smtClean="0"/>
              <a:t>Discusses consumption</a:t>
            </a:r>
          </a:p>
          <a:p>
            <a:pPr lvl="1"/>
            <a:r>
              <a:rPr lang="en-US" dirty="0" smtClean="0"/>
              <a:t>Cooking</a:t>
            </a:r>
          </a:p>
          <a:p>
            <a:pPr lvl="1"/>
            <a:r>
              <a:rPr lang="en-US" dirty="0" smtClean="0"/>
              <a:t>Personal and Domestic Hygiene</a:t>
            </a:r>
          </a:p>
          <a:p>
            <a:pPr lvl="1"/>
            <a:r>
              <a:rPr lang="en-US" dirty="0" smtClean="0"/>
              <a:t>Safe, acceptable, accessible, affordable water</a:t>
            </a:r>
          </a:p>
          <a:p>
            <a:endParaRPr lang="en-US" dirty="0"/>
          </a:p>
        </p:txBody>
      </p:sp>
      <p:sp>
        <p:nvSpPr>
          <p:cNvPr id="4" name="Slide Number Placeholder 3"/>
          <p:cNvSpPr>
            <a:spLocks noGrp="1"/>
          </p:cNvSpPr>
          <p:nvPr>
            <p:ph type="sldNum" sz="quarter" idx="10"/>
          </p:nvPr>
        </p:nvSpPr>
        <p:spPr/>
        <p:txBody>
          <a:bodyPr/>
          <a:lstStyle/>
          <a:p>
            <a:fld id="{341366A4-A522-0D40-A942-4EBA8C32F4D6}" type="slidenum">
              <a:rPr lang="en-US" smtClean="0"/>
              <a:t>4</a:t>
            </a:fld>
            <a:endParaRPr lang="en-US"/>
          </a:p>
        </p:txBody>
      </p:sp>
    </p:spTree>
    <p:extLst>
      <p:ext uri="{BB962C8B-B14F-4D97-AF65-F5344CB8AC3E}">
        <p14:creationId xmlns:p14="http://schemas.microsoft.com/office/powerpoint/2010/main" val="145455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t>
            </a:r>
            <a:r>
              <a:rPr lang="en-US" dirty="0" smtClean="0">
                <a:hlinkClick r:id="rId3"/>
              </a:rPr>
              <a:t>https://newsela.com/articles/st-louis-fountains-schools/id/21247/</a:t>
            </a:r>
            <a:endParaRPr lang="en-US" dirty="0" smtClean="0"/>
          </a:p>
          <a:p>
            <a:r>
              <a:rPr lang="en-US" dirty="0" smtClean="0">
                <a:hlinkClick r:id="rId4"/>
              </a:rPr>
              <a:t>https://www.amazon.com/Samsung-RF31FMESBSR-Refrigerator-Automatic-Sparkling/dp/B00COKDPUQ</a:t>
            </a:r>
            <a:endParaRPr lang="en-US" dirty="0" smtClean="0"/>
          </a:p>
          <a:p>
            <a:endParaRPr lang="en-US" dirty="0"/>
          </a:p>
        </p:txBody>
      </p:sp>
      <p:sp>
        <p:nvSpPr>
          <p:cNvPr id="4" name="Slide Number Placeholder 3"/>
          <p:cNvSpPr>
            <a:spLocks noGrp="1"/>
          </p:cNvSpPr>
          <p:nvPr>
            <p:ph type="sldNum" sz="quarter" idx="10"/>
          </p:nvPr>
        </p:nvSpPr>
        <p:spPr/>
        <p:txBody>
          <a:bodyPr/>
          <a:lstStyle/>
          <a:p>
            <a:fld id="{341366A4-A522-0D40-A942-4EBA8C32F4D6}" type="slidenum">
              <a:rPr lang="en-US" smtClean="0"/>
              <a:t>5</a:t>
            </a:fld>
            <a:endParaRPr lang="en-US"/>
          </a:p>
        </p:txBody>
      </p:sp>
    </p:spTree>
    <p:extLst>
      <p:ext uri="{BB962C8B-B14F-4D97-AF65-F5344CB8AC3E}">
        <p14:creationId xmlns:p14="http://schemas.microsoft.com/office/powerpoint/2010/main" val="185550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t>
            </a:r>
            <a:r>
              <a:rPr lang="en-US" dirty="0" smtClean="0">
                <a:hlinkClick r:id="rId3"/>
              </a:rPr>
              <a:t>https://www.nature.org/ourinitiatives/regions/africa/wherewework/tanganyika-people-slideshow.xml</a:t>
            </a:r>
            <a:endParaRPr lang="en-US" dirty="0" smtClean="0"/>
          </a:p>
          <a:p>
            <a:r>
              <a:rPr lang="en-US" dirty="0" smtClean="0">
                <a:hlinkClick r:id="rId4"/>
              </a:rPr>
              <a:t>http://www.broadsidedpress.org/responses/2016flint/Flint-TallyingUp.pdf</a:t>
            </a:r>
            <a:endParaRPr lang="en-US" dirty="0" smtClean="0"/>
          </a:p>
          <a:p>
            <a:endParaRPr lang="en-US" dirty="0"/>
          </a:p>
        </p:txBody>
      </p:sp>
      <p:sp>
        <p:nvSpPr>
          <p:cNvPr id="4" name="Slide Number Placeholder 3"/>
          <p:cNvSpPr>
            <a:spLocks noGrp="1"/>
          </p:cNvSpPr>
          <p:nvPr>
            <p:ph type="sldNum" sz="quarter" idx="10"/>
          </p:nvPr>
        </p:nvSpPr>
        <p:spPr/>
        <p:txBody>
          <a:bodyPr/>
          <a:lstStyle/>
          <a:p>
            <a:fld id="{341366A4-A522-0D40-A942-4EBA8C32F4D6}" type="slidenum">
              <a:rPr lang="en-US" smtClean="0"/>
              <a:t>7</a:t>
            </a:fld>
            <a:endParaRPr lang="en-US"/>
          </a:p>
        </p:txBody>
      </p:sp>
    </p:spTree>
    <p:extLst>
      <p:ext uri="{BB962C8B-B14F-4D97-AF65-F5344CB8AC3E}">
        <p14:creationId xmlns:p14="http://schemas.microsoft.com/office/powerpoint/2010/main" val="2209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6/26/17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xmlns:p14="http://schemas.microsoft.com/office/powerpoint/2010/mai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xmlns:p14="http://schemas.microsoft.com/office/powerpoint/2010/main" spd="slow">
    <p:wip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6/26/17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xmlns:p14="http://schemas.microsoft.com/office/powerpoint/2010/main" spd="slow">
    <p:wipe/>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TrbeuJRPM0o" TargetMode="External"/><Relationship Id="rId3" Type="http://schemas.openxmlformats.org/officeDocument/2006/relationships/hyperlink" Target="https://www.youtube.com/watch?v=dREtXUij6_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www.nature.org/ourinitiatives/regions/africa/wherewework/tanganyika-people-slideshow.xml" TargetMode="External"/><Relationship Id="rId5" Type="http://schemas.openxmlformats.org/officeDocument/2006/relationships/hyperlink" Target="http://www.broadsidedpress.org/responses/2016flint/Flint-TallyingUp.pdf" TargetMode="External"/><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Clean water</a:t>
            </a:r>
            <a:endParaRPr lang="en-US" dirty="0"/>
          </a:p>
        </p:txBody>
      </p:sp>
      <p:sp>
        <p:nvSpPr>
          <p:cNvPr id="3" name="Subtitle 2"/>
          <p:cNvSpPr>
            <a:spLocks noGrp="1"/>
          </p:cNvSpPr>
          <p:nvPr>
            <p:ph type="subTitle" idx="1"/>
          </p:nvPr>
        </p:nvSpPr>
        <p:spPr/>
        <p:txBody>
          <a:bodyPr/>
          <a:lstStyle/>
          <a:p>
            <a:r>
              <a:rPr lang="en-US" dirty="0" smtClean="0"/>
              <a:t>The struggle for environmental justice in flint and standing rock</a:t>
            </a:r>
            <a:endParaRPr lang="en-US" dirty="0"/>
          </a:p>
        </p:txBody>
      </p:sp>
    </p:spTree>
    <p:extLst>
      <p:ext uri="{BB962C8B-B14F-4D97-AF65-F5344CB8AC3E}">
        <p14:creationId xmlns:p14="http://schemas.microsoft.com/office/powerpoint/2010/main" val="13670734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uses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281" y="2097088"/>
            <a:ext cx="1629284" cy="2443163"/>
          </a:xfrm>
          <a:prstGeom prst="rect">
            <a:avLst/>
          </a:prstGeom>
        </p:spPr>
      </p:pic>
      <p:pic>
        <p:nvPicPr>
          <p:cNvPr id="11" name="Picture 10"/>
          <p:cNvPicPr>
            <a:picLocks noChangeAspect="1"/>
          </p:cNvPicPr>
          <p:nvPr/>
        </p:nvPicPr>
        <p:blipFill>
          <a:blip r:embed="rId4"/>
          <a:stretch>
            <a:fillRect/>
          </a:stretch>
        </p:blipFill>
        <p:spPr>
          <a:xfrm>
            <a:off x="8216346" y="1379161"/>
            <a:ext cx="2831065" cy="188394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2196" y="1412310"/>
            <a:ext cx="2417139" cy="16122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1417" y="3668963"/>
            <a:ext cx="2279348" cy="152032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49335" y="4279644"/>
            <a:ext cx="3614836" cy="1807418"/>
          </a:xfrm>
          <a:prstGeom prst="rect">
            <a:avLst/>
          </a:prstGeom>
        </p:spPr>
      </p:pic>
    </p:spTree>
    <p:extLst>
      <p:ext uri="{BB962C8B-B14F-4D97-AF65-F5344CB8AC3E}">
        <p14:creationId xmlns:p14="http://schemas.microsoft.com/office/powerpoint/2010/main" val="5589897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876" y="2507475"/>
            <a:ext cx="9905998" cy="1478570"/>
          </a:xfrm>
        </p:spPr>
        <p:txBody>
          <a:bodyPr/>
          <a:lstStyle/>
          <a:p>
            <a:r>
              <a:rPr lang="en-US" smtClean="0"/>
              <a:t>Is there </a:t>
            </a:r>
            <a:r>
              <a:rPr lang="en-US" dirty="0" smtClean="0"/>
              <a:t>a human right </a:t>
            </a:r>
            <a:r>
              <a:rPr lang="en-US" smtClean="0"/>
              <a:t>to water?</a:t>
            </a:r>
            <a:endParaRPr lang="en-US"/>
          </a:p>
        </p:txBody>
      </p:sp>
    </p:spTree>
    <p:extLst>
      <p:ext uri="{BB962C8B-B14F-4D97-AF65-F5344CB8AC3E}">
        <p14:creationId xmlns:p14="http://schemas.microsoft.com/office/powerpoint/2010/main" val="17135451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right to water</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human right to water entitles everyone to sufficient, safe, acceptable, physically accessible and affordable water for personal and domestic uses. An adequate amount of safe water is necessary to prevent death from dehydration, to reduce the risk of water-related disease and to provide for consumption, cooking, personal and domestic hygienic requirements</a:t>
            </a:r>
            <a:r>
              <a:rPr lang="en-US" dirty="0" smtClean="0"/>
              <a:t>.”</a:t>
            </a:r>
          </a:p>
        </p:txBody>
      </p:sp>
    </p:spTree>
    <p:extLst>
      <p:ext uri="{BB962C8B-B14F-4D97-AF65-F5344CB8AC3E}">
        <p14:creationId xmlns:p14="http://schemas.microsoft.com/office/powerpoint/2010/main" val="19372670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10608"/>
            <a:ext cx="9905998" cy="1478570"/>
          </a:xfrm>
        </p:spPr>
        <p:txBody>
          <a:bodyPr/>
          <a:lstStyle/>
          <a:p>
            <a:r>
              <a:rPr lang="en-US" dirty="0" smtClean="0"/>
              <a:t>Human right of water and COMMUNITY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9791" y="1239254"/>
            <a:ext cx="5545810" cy="4090736"/>
          </a:xfrm>
          <a:prstGeom prst="rect">
            <a:avLst/>
          </a:prstGeom>
        </p:spPr>
      </p:pic>
      <p:pic>
        <p:nvPicPr>
          <p:cNvPr id="7" name="Picture 6"/>
          <p:cNvPicPr>
            <a:picLocks noChangeAspect="1"/>
          </p:cNvPicPr>
          <p:nvPr/>
        </p:nvPicPr>
        <p:blipFill>
          <a:blip r:embed="rId4"/>
          <a:stretch>
            <a:fillRect/>
          </a:stretch>
        </p:blipFill>
        <p:spPr>
          <a:xfrm>
            <a:off x="7520203" y="1045115"/>
            <a:ext cx="3334703" cy="4743816"/>
          </a:xfrm>
          <a:prstGeom prst="rect">
            <a:avLst/>
          </a:prstGeom>
        </p:spPr>
      </p:pic>
    </p:spTree>
    <p:extLst>
      <p:ext uri="{BB962C8B-B14F-4D97-AF65-F5344CB8AC3E}">
        <p14:creationId xmlns:p14="http://schemas.microsoft.com/office/powerpoint/2010/main" val="29118947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racism </a:t>
            </a:r>
            <a:endParaRPr lang="en-US" dirty="0"/>
          </a:p>
        </p:txBody>
      </p:sp>
      <p:sp>
        <p:nvSpPr>
          <p:cNvPr id="3" name="Content Placeholder 2"/>
          <p:cNvSpPr>
            <a:spLocks noGrp="1"/>
          </p:cNvSpPr>
          <p:nvPr>
            <p:ph idx="1"/>
          </p:nvPr>
        </p:nvSpPr>
        <p:spPr/>
        <p:txBody>
          <a:bodyPr/>
          <a:lstStyle/>
          <a:p>
            <a:r>
              <a:rPr lang="en-US" dirty="0" smtClean="0">
                <a:hlinkClick r:id="rId2"/>
              </a:rPr>
              <a:t>Environmental Racism </a:t>
            </a:r>
            <a:endParaRPr lang="en-US" dirty="0" smtClean="0"/>
          </a:p>
          <a:p>
            <a:r>
              <a:rPr lang="en-US" dirty="0" smtClean="0">
                <a:hlinkClick r:id="rId3"/>
              </a:rPr>
              <a:t>Environmental Justice</a:t>
            </a:r>
            <a:endParaRPr lang="en-US" dirty="0"/>
          </a:p>
        </p:txBody>
      </p:sp>
    </p:spTree>
    <p:extLst>
      <p:ext uri="{BB962C8B-B14F-4D97-AF65-F5344CB8AC3E}">
        <p14:creationId xmlns:p14="http://schemas.microsoft.com/office/powerpoint/2010/main" val="6701805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a:spLocks noChangeArrowheads="1"/>
          </p:cNvSpPr>
          <p:nvPr/>
        </p:nvSpPr>
        <p:spPr bwMode="auto">
          <a:xfrm>
            <a:off x="3248527" y="204535"/>
            <a:ext cx="147587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2832" y="558264"/>
            <a:ext cx="5779168" cy="4860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1105" y="5931568"/>
            <a:ext cx="10828421" cy="646331"/>
          </a:xfrm>
          <a:prstGeom prst="rect">
            <a:avLst/>
          </a:prstGeom>
          <a:noFill/>
        </p:spPr>
        <p:txBody>
          <a:bodyPr wrap="square" rtlCol="0">
            <a:spAutoFit/>
          </a:bodyPr>
          <a:lstStyle/>
          <a:p>
            <a:r>
              <a:rPr lang="en-US" dirty="0"/>
              <a:t>Sources: </a:t>
            </a:r>
            <a:r>
              <a:rPr lang="en-US" dirty="0">
                <a:hlinkClick r:id="rId4"/>
              </a:rPr>
              <a:t>https://</a:t>
            </a:r>
            <a:r>
              <a:rPr lang="en-US" dirty="0" smtClean="0">
                <a:hlinkClick r:id="rId4"/>
              </a:rPr>
              <a:t>www.nature.org/ourinitiatives/regions/africa/wherewework/tanganyika-people-slideshow.xml</a:t>
            </a:r>
            <a:endParaRPr lang="en-US" dirty="0" smtClean="0"/>
          </a:p>
          <a:p>
            <a:r>
              <a:rPr lang="en-US" dirty="0">
                <a:hlinkClick r:id="rId5"/>
              </a:rPr>
              <a:t>http://</a:t>
            </a:r>
            <a:r>
              <a:rPr lang="en-US" dirty="0" smtClean="0">
                <a:hlinkClick r:id="rId5"/>
              </a:rPr>
              <a:t>www.broadsidedpress.org/responses/2016flint/Flint-TallyingUp.pdf</a:t>
            </a:r>
            <a:endParaRPr lang="en-US" dirty="0" smtClean="0"/>
          </a:p>
        </p:txBody>
      </p:sp>
      <p:sp>
        <p:nvSpPr>
          <p:cNvPr id="5" name="Rectangle 4"/>
          <p:cNvSpPr>
            <a:spLocks noChangeArrowheads="1"/>
          </p:cNvSpPr>
          <p:nvPr/>
        </p:nvSpPr>
        <p:spPr bwMode="auto">
          <a:xfrm>
            <a:off x="-1" y="-1"/>
            <a:ext cx="207905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558264"/>
            <a:ext cx="6328003" cy="486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1297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9824</TotalTime>
  <Words>355</Words>
  <Application>Microsoft Macintosh PowerPoint</Application>
  <PresentationFormat>Custom</PresentationFormat>
  <Paragraphs>30</Paragraphs>
  <Slides>7</Slides>
  <Notes>4</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Circuit</vt:lpstr>
      <vt:lpstr>Clean water</vt:lpstr>
      <vt:lpstr>Water uses</vt:lpstr>
      <vt:lpstr>Is there a human right to water?</vt:lpstr>
      <vt:lpstr>The human right to water</vt:lpstr>
      <vt:lpstr>Human right of water and COMMUNITY</vt:lpstr>
      <vt:lpstr>Environmental racism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water</dc:title>
  <dc:creator>Gabriella Wilson</dc:creator>
  <cp:lastModifiedBy>Alexandra Thelin</cp:lastModifiedBy>
  <cp:revision>16</cp:revision>
  <dcterms:created xsi:type="dcterms:W3CDTF">2017-03-27T01:19:18Z</dcterms:created>
  <dcterms:modified xsi:type="dcterms:W3CDTF">2017-06-26T20:48:05Z</dcterms:modified>
</cp:coreProperties>
</file>