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6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2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4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9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2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5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2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2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7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6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6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0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3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raphics.wsj.com/gender-pay-ga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Gender wage gap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by: Amanda Fins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</a:t>
            </a:r>
            <a:r>
              <a:rPr lang="en-US" b="1" dirty="0" smtClean="0"/>
              <a:t>hy are these arguments problematic?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1. </a:t>
            </a:r>
            <a:r>
              <a:rPr lang="en-US" dirty="0"/>
              <a:t>The wage gap has nothing to do with sexism; it has to do with differences in individual career choices that men and women make.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2. The wage gap decreases the more education a woman has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u="sng" dirty="0">
                <a:hlinkClick r:id="rId2"/>
              </a:rPr>
              <a:t>http://graphics.wsj.com/gender-pay-gap/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3. </a:t>
            </a:r>
            <a:r>
              <a:rPr lang="en-US" dirty="0"/>
              <a:t>Men are more willing to work long hours without advance notice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close the gap?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Eliminate pay secrecy</a:t>
            </a:r>
          </a:p>
          <a:p>
            <a:r>
              <a:rPr lang="en-US" dirty="0"/>
              <a:t>E</a:t>
            </a:r>
            <a:r>
              <a:rPr lang="en-US" dirty="0" smtClean="0"/>
              <a:t>liminating </a:t>
            </a:r>
            <a:r>
              <a:rPr lang="en-US" dirty="0"/>
              <a:t>pay </a:t>
            </a:r>
            <a:r>
              <a:rPr lang="en-US" dirty="0" smtClean="0"/>
              <a:t>negotiation</a:t>
            </a:r>
          </a:p>
          <a:p>
            <a:r>
              <a:rPr lang="en-US" dirty="0" smtClean="0"/>
              <a:t>Having </a:t>
            </a:r>
            <a:r>
              <a:rPr lang="en-US" dirty="0"/>
              <a:t>employers not rely on previous salaries when determining the salary for a new </a:t>
            </a:r>
            <a:r>
              <a:rPr lang="en-US" dirty="0" smtClean="0"/>
              <a:t>employee</a:t>
            </a:r>
          </a:p>
          <a:p>
            <a:r>
              <a:rPr lang="en-US" dirty="0" smtClean="0"/>
              <a:t>Making </a:t>
            </a:r>
            <a:r>
              <a:rPr lang="en-US" dirty="0"/>
              <a:t>work easier on </a:t>
            </a:r>
            <a:r>
              <a:rPr lang="en-US" dirty="0" smtClean="0"/>
              <a:t>mothers such as with: affordable </a:t>
            </a:r>
            <a:r>
              <a:rPr lang="en-US" dirty="0"/>
              <a:t>child </a:t>
            </a:r>
            <a:r>
              <a:rPr lang="en-US" dirty="0" smtClean="0"/>
              <a:t>care, </a:t>
            </a:r>
            <a:r>
              <a:rPr lang="en-US" dirty="0"/>
              <a:t>paid parental </a:t>
            </a:r>
            <a:r>
              <a:rPr lang="en-US" dirty="0" smtClean="0"/>
              <a:t>leave, more </a:t>
            </a:r>
            <a:r>
              <a:rPr lang="en-US" dirty="0"/>
              <a:t>flexible </a:t>
            </a:r>
            <a:r>
              <a:rPr lang="en-US" dirty="0" smtClean="0"/>
              <a:t>hours.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role can you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With a different group, think about 1-3 things you personally can do to apply this lesson to yourself now or in the future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1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Everyone write down at least one comment or question about anything you heard in the presentation today</a:t>
            </a:r>
          </a:p>
        </p:txBody>
      </p:sp>
    </p:spTree>
    <p:extLst>
      <p:ext uri="{BB962C8B-B14F-4D97-AF65-F5344CB8AC3E}">
        <p14:creationId xmlns:p14="http://schemas.microsoft.com/office/powerpoint/2010/main" val="30018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The Do Now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u="sng" dirty="0" smtClean="0"/>
              <a:t>Please Define: </a:t>
            </a:r>
          </a:p>
          <a:p>
            <a:pPr marL="502920" indent="-457200">
              <a:buAutoNum type="arabicPeriod"/>
            </a:pPr>
            <a:r>
              <a:rPr lang="en-US" dirty="0" smtClean="0"/>
              <a:t>Feminism</a:t>
            </a:r>
          </a:p>
          <a:p>
            <a:pPr marL="502920" indent="-457200">
              <a:buAutoNum type="arabicPeriod"/>
            </a:pPr>
            <a:r>
              <a:rPr lang="en-US" dirty="0" smtClean="0"/>
              <a:t>Sexism</a:t>
            </a:r>
          </a:p>
          <a:p>
            <a:pPr marL="502920" indent="-457200">
              <a:buAutoNum type="arabicPeriod"/>
            </a:pPr>
            <a:r>
              <a:rPr lang="en-US" dirty="0" smtClean="0"/>
              <a:t>Gender</a:t>
            </a:r>
          </a:p>
          <a:p>
            <a:pPr marL="502920" indent="-457200">
              <a:buAutoNum type="arabicPeriod"/>
            </a:pPr>
            <a:r>
              <a:rPr lang="en-US" dirty="0" smtClean="0"/>
              <a:t>Discrimination</a:t>
            </a:r>
          </a:p>
          <a:p>
            <a:pPr marL="502920" indent="-457200">
              <a:buAutoNum type="arabicPeriod"/>
            </a:pPr>
            <a:r>
              <a:rPr lang="en-US" dirty="0" smtClean="0"/>
              <a:t>Implicit Bias</a:t>
            </a:r>
          </a:p>
        </p:txBody>
      </p:sp>
    </p:spTree>
    <p:extLst>
      <p:ext uri="{BB962C8B-B14F-4D97-AF65-F5344CB8AC3E}">
        <p14:creationId xmlns:p14="http://schemas.microsoft.com/office/powerpoint/2010/main" val="3252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Feminism: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theory of the political, economic, and social equality of the sexes; also organized activity on behalf of women's rights and interests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b="1" dirty="0"/>
              <a:t>Sexism:</a:t>
            </a:r>
            <a:r>
              <a:rPr lang="en-US" dirty="0"/>
              <a:t> Prejudice and/or discrimination against people based on their real or perceived sex. It’s based on a </a:t>
            </a:r>
            <a:r>
              <a:rPr lang="en-US" dirty="0" smtClean="0"/>
              <a:t>belief that </a:t>
            </a:r>
            <a:r>
              <a:rPr lang="en-US" dirty="0"/>
              <a:t>there is a natural order based on a person’s sex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400" b="1" dirty="0" smtClean="0"/>
              <a:t>Discrimination</a:t>
            </a:r>
            <a:r>
              <a:rPr lang="en-US" sz="2400" dirty="0"/>
              <a:t>: The denial of justice and fair treatment by both </a:t>
            </a:r>
            <a:r>
              <a:rPr lang="en-US" sz="2400" dirty="0" smtClean="0"/>
              <a:t>individuals </a:t>
            </a:r>
            <a:r>
              <a:rPr lang="en-US" sz="2400" dirty="0"/>
              <a:t>and institutions in many arenas, including employment, education, housing, banking and political rights. Discrimination is an action that can follow prejudicial thinking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 smtClean="0"/>
              <a:t>Implicit </a:t>
            </a:r>
            <a:r>
              <a:rPr lang="en-US" sz="2400" b="1" dirty="0"/>
              <a:t>bias</a:t>
            </a:r>
            <a:r>
              <a:rPr lang="en-US" sz="2400" dirty="0"/>
              <a:t>: the unconscious attitudes, stereotypes and unintentional actions (positive or negative) towards members of a group merely because of their membership in that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sexism in the past?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Gender Wage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“Women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make 77 cents to every man’s dollar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b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gender wage gap is a measure of what women are paid relative to men. It is commonly calculated by dividing women’s wages by men’s wages, and this ratio is often expressed as a percent, or in dollar terms. 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this matter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1600" dirty="0" smtClean="0"/>
              <a:t>"</a:t>
            </a:r>
            <a:r>
              <a:rPr lang="en-US" sz="1600" dirty="0"/>
              <a:t>A Woman’s Work Is Never Done Women’s Equality Day." AskIdeas.com. </a:t>
            </a:r>
            <a:r>
              <a:rPr lang="en-US" sz="1600" dirty="0" err="1"/>
              <a:t>N.p</a:t>
            </a:r>
            <a:r>
              <a:rPr lang="en-US" sz="1600" dirty="0"/>
              <a:t>., </a:t>
            </a:r>
            <a:r>
              <a:rPr lang="en-US" sz="1600" dirty="0" err="1"/>
              <a:t>n.d.</a:t>
            </a:r>
            <a:r>
              <a:rPr lang="en-US" sz="1600" dirty="0"/>
              <a:t> Web. 4 Apr. 2017. &lt;https://www.askideas.com/a-womans-work-is-never-done-womens-equality-day/&gt;.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491" y="2479396"/>
            <a:ext cx="5042081" cy="28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are women actually losing?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 </a:t>
            </a:r>
            <a:r>
              <a:rPr lang="en-US" sz="4800" dirty="0" smtClean="0"/>
              <a:t>On average one woman loses about </a:t>
            </a:r>
            <a:r>
              <a:rPr lang="en-US" sz="4800" b="1" dirty="0" smtClean="0"/>
              <a:t>$10,000 a year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In her lifetime she loses about </a:t>
            </a:r>
            <a:r>
              <a:rPr lang="en-US" sz="4800" b="1" dirty="0" smtClean="0"/>
              <a:t>$400,000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279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does this wage gap affect?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Short answer: EVERYONE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dirty="0" smtClean="0"/>
              <a:t>The wage gap affects all women from all walks of life and affects men as well.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15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2630</TotalTime>
  <Words>432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The Gender wage gap</vt:lpstr>
      <vt:lpstr>The Do Now</vt:lpstr>
      <vt:lpstr>Terms Defined</vt:lpstr>
      <vt:lpstr>Continued…</vt:lpstr>
      <vt:lpstr>Is sexism in the past?</vt:lpstr>
      <vt:lpstr>The Gender Wage Gap</vt:lpstr>
      <vt:lpstr>Why should this matter to you?</vt:lpstr>
      <vt:lpstr>How much are women actually losing?</vt:lpstr>
      <vt:lpstr>Who does this wage gap affect?</vt:lpstr>
      <vt:lpstr>Class Discussion</vt:lpstr>
      <vt:lpstr> Continued…</vt:lpstr>
      <vt:lpstr>Continued…</vt:lpstr>
      <vt:lpstr>How do we close the gap?</vt:lpstr>
      <vt:lpstr>What role can you play?</vt:lpstr>
      <vt:lpstr>Reflection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Gender wage gap</dc:title>
  <dc:creator>Amanda Fins</dc:creator>
  <cp:lastModifiedBy>Amanda Fins</cp:lastModifiedBy>
  <cp:revision>20</cp:revision>
  <dcterms:created xsi:type="dcterms:W3CDTF">2017-04-10T16:18:18Z</dcterms:created>
  <dcterms:modified xsi:type="dcterms:W3CDTF">2017-05-08T21:24:52Z</dcterms:modified>
</cp:coreProperties>
</file>