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21"/>
  </p:notesMasterIdLst>
  <p:sldIdLst>
    <p:sldId id="256" r:id="rId2"/>
    <p:sldId id="284" r:id="rId3"/>
    <p:sldId id="257" r:id="rId4"/>
    <p:sldId id="286" r:id="rId5"/>
    <p:sldId id="285" r:id="rId6"/>
    <p:sldId id="259" r:id="rId7"/>
    <p:sldId id="260" r:id="rId8"/>
    <p:sldId id="261" r:id="rId9"/>
    <p:sldId id="294" r:id="rId10"/>
    <p:sldId id="287" r:id="rId11"/>
    <p:sldId id="296" r:id="rId12"/>
    <p:sldId id="265" r:id="rId13"/>
    <p:sldId id="288" r:id="rId14"/>
    <p:sldId id="289" r:id="rId15"/>
    <p:sldId id="291" r:id="rId16"/>
    <p:sldId id="290" r:id="rId17"/>
    <p:sldId id="292" r:id="rId18"/>
    <p:sldId id="293" r:id="rId19"/>
    <p:sldId id="279" r:id="rId2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97FD28-142C-41DA-8860-B93F92047E62}">
  <a:tblStyle styleId="{AD97FD28-142C-41DA-8860-B93F92047E6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333"/>
    <p:restoredTop sz="69469"/>
  </p:normalViewPr>
  <p:slideViewPr>
    <p:cSldViewPr snapToGrid="0" snapToObjects="1">
      <p:cViewPr varScale="1">
        <p:scale>
          <a:sx n="60" d="100"/>
          <a:sy n="60" d="100"/>
        </p:scale>
        <p:origin x="1584"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Shape 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 name="Shape 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Hello everyone, my name is Heather Francis. I’m a junior at Montclair State University, currently interning</a:t>
            </a:r>
            <a:r>
              <a:rPr lang="en-US" baseline="0" dirty="0" smtClean="0"/>
              <a:t> for the Human Rights Education Project on Food Insecurity. I’m studying International Justice, with a concentration in Environmental Justice and minoring in Nutrition and Food Science. Today I will be teaching you about Food Insecurity, and together we will brainstorm ways we as students can end Food Insecurity.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To begin class, I ask you think about the last meal you had, whether that be breakfast, lunch or last night’s dinner. Write down a list of ingredients for the meal, and think about where each individual part of the meal came from. </a:t>
            </a:r>
            <a:r>
              <a:rPr lang="en-US" baseline="0" dirty="0" smtClean="0"/>
              <a:t>Rate how nutritious this meal will be from 1 to 10.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Why do you think that was nutritious? Why do you think this? </a:t>
            </a:r>
            <a:endParaRPr lang="en-US" baseline="0" dirty="0" smtClean="0"/>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Have students write down these ingredients in notepaper in their notepaper provided in the folder.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For example, if you ate an apple this morning, the apple came from a farm. Or if you ate a </a:t>
            </a:r>
            <a:r>
              <a:rPr lang="en-US" baseline="0" dirty="0" err="1" smtClean="0"/>
              <a:t>poptart</a:t>
            </a:r>
            <a:r>
              <a:rPr lang="en-US" baseline="0" dirty="0" smtClean="0"/>
              <a:t>, that came from a store, but where did the ingredients come from?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After 3 minutes, we’ll come back to a discussion.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Now that you’ve had time to think about your most recent meal, may I have a few students share what their most recent meal was, and the extent they know where the </a:t>
            </a:r>
            <a:r>
              <a:rPr lang="en-US" baseline="0" dirty="0" err="1" smtClean="0"/>
              <a:t>spefici</a:t>
            </a:r>
            <a:r>
              <a:rPr lang="en-US" baseline="0" dirty="0" smtClean="0"/>
              <a:t> meal, and its’ ingredients came from?</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The point of this activity was to encourage you to being thinking about your personal relationship with food. </a:t>
            </a:r>
          </a:p>
          <a:p>
            <a:pPr marL="0" lvl="0" indent="0">
              <a:spcBef>
                <a:spcPts val="0"/>
              </a:spcBef>
              <a:spcAft>
                <a:spcPts val="0"/>
              </a:spcAft>
              <a:buNone/>
            </a:pPr>
            <a:endParaRPr lang="en-US" baseline="0" dirty="0" smtClean="0"/>
          </a:p>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Let’s talk about shopping!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Big grocery store chains, take billions of dollars annually in “slotting fees” and “vendor allowances” from big food corporations wanting to get there products predominately place. </a:t>
            </a:r>
          </a:p>
          <a:p>
            <a:pPr marL="0" lvl="0" indent="0">
              <a:spcBef>
                <a:spcPts val="0"/>
              </a:spcBef>
              <a:spcAft>
                <a:spcPts val="0"/>
              </a:spcAft>
              <a:buNone/>
            </a:pPr>
            <a:endParaRPr lang="en-US" dirty="0" smtClean="0"/>
          </a:p>
          <a:p>
            <a:pPr marL="0" lvl="0" indent="0">
              <a:spcBef>
                <a:spcPts val="0"/>
              </a:spcBef>
              <a:spcAft>
                <a:spcPts val="0"/>
              </a:spcAft>
              <a:buNone/>
            </a:pPr>
            <a:endParaRPr lang="en-US" baseline="0" dirty="0" smtClean="0"/>
          </a:p>
          <a:p>
            <a:pPr marL="0" lvl="0" indent="0">
              <a:spcBef>
                <a:spcPts val="0"/>
              </a:spcBef>
              <a:spcAft>
                <a:spcPts val="0"/>
              </a:spcAft>
              <a:buNone/>
            </a:pPr>
            <a:endParaRPr lang="en-US" baseline="0" dirty="0" smtClean="0"/>
          </a:p>
        </p:txBody>
      </p:sp>
    </p:spTree>
    <p:extLst>
      <p:ext uri="{BB962C8B-B14F-4D97-AF65-F5344CB8AC3E}">
        <p14:creationId xmlns:p14="http://schemas.microsoft.com/office/powerpoint/2010/main" val="2024070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Whole Foods is one of very few grocery stores doing anything for low-income areas</a:t>
            </a:r>
          </a:p>
          <a:p>
            <a:r>
              <a:rPr lang="en-US" dirty="0" smtClean="0"/>
              <a:t>Their mission: “to improve communities by providing good jobs, access to fresh foods and by serving as a unifying presence through events and various outreach program”</a:t>
            </a:r>
          </a:p>
          <a:p>
            <a:r>
              <a:rPr lang="en-US" dirty="0" smtClean="0"/>
              <a:t>Placed in Newark, creating new jobs for individuals in the area that provides benefits and salary </a:t>
            </a:r>
          </a:p>
          <a:p>
            <a:r>
              <a:rPr lang="en-US" dirty="0" smtClean="0"/>
              <a:t>Still struggles to attract shoppers because of high-prices </a:t>
            </a:r>
            <a:endParaRPr lang="en-US" dirty="0" smtClean="0"/>
          </a:p>
          <a:p>
            <a:endParaRPr lang="en-US" dirty="0" smtClean="0"/>
          </a:p>
          <a:p>
            <a:pPr marL="0" lvl="0" indent="0">
              <a:spcBef>
                <a:spcPts val="0"/>
              </a:spcBef>
              <a:spcAft>
                <a:spcPts val="0"/>
              </a:spcAft>
              <a:buNone/>
            </a:pPr>
            <a:r>
              <a:rPr lang="en-US" dirty="0" smtClean="0"/>
              <a:t>In Newark specifically, Whole Foods comes in, angering local residents because of the high expense of food, and high amount of low-income</a:t>
            </a:r>
            <a:r>
              <a:rPr lang="en-US" baseline="0" dirty="0" smtClean="0"/>
              <a:t> individuals living in the area.</a:t>
            </a:r>
          </a:p>
          <a:p>
            <a:pPr marL="0" lvl="0" indent="0">
              <a:spcBef>
                <a:spcPts val="0"/>
              </a:spcBef>
              <a:spcAft>
                <a:spcPts val="0"/>
              </a:spcAft>
              <a:buNone/>
            </a:pPr>
            <a:r>
              <a:rPr lang="en-US" baseline="0" dirty="0" smtClean="0"/>
              <a:t>Newark has been facing a lot of criticism for undergoing gentrification, which is the renovation of urban areas to house middle-class and more affluent individuals. Whole Foods is a part of this “gentrification” process. This gentrification, offered jobs to individuals living in urban areas where they are now able to make a decent living because Whole Foods pays a living wage, while offer health benefits to their employees. </a:t>
            </a:r>
          </a:p>
          <a:p>
            <a:pPr marL="0" lvl="0" indent="0">
              <a:spcBef>
                <a:spcPts val="0"/>
              </a:spcBef>
              <a:spcAft>
                <a:spcPts val="0"/>
              </a:spcAft>
              <a:buNone/>
            </a:pPr>
            <a:endParaRPr lang="en-US" dirty="0" smtClean="0"/>
          </a:p>
          <a:p>
            <a:pPr marL="0" lvl="0" indent="0">
              <a:spcBef>
                <a:spcPts val="0"/>
              </a:spcBef>
              <a:spcAft>
                <a:spcPts val="0"/>
              </a:spcAft>
              <a:buNone/>
            </a:pPr>
            <a:r>
              <a:rPr lang="en-US" baseline="0" dirty="0" smtClean="0"/>
              <a:t>Whole Foods is considered “whole paycheck,” meaning, consumers are more likely to spend most of their pay check at Whole Foods. Walmart is dirt cheap, and has lower prices than most grocery store. Yet, as many of you pointed out. There is more to food than cost. Shopping at Whole Foods, you’re more locally to shop organic, local, non-gmo, and this store does not add any artificial colors, sweeteners, or preservatives. Walmart, you have some of those choices but the cheaper version that is non-organic sits on the shelf next to it, with a lower price. In our society we are taught to spend less, to have more.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This is problematic, because this affects our health. By choosing to eat at fast food restaurants, or buy frozen meals out of cost, we are compromising our well-being. For food insecure individuals, they don’t have the choice. They are forced to shop at grocery stores like Walmart, where food costs little-to-nothing. This is why on average, those who are food insecure are more likely to be overweight, obese, and face health issues like heart disease or diabetes. </a:t>
            </a:r>
            <a:endParaRPr lang="en-US" dirty="0" smtClean="0"/>
          </a:p>
          <a:p>
            <a:endParaRPr lang="en-US" dirty="0" smtClean="0"/>
          </a:p>
          <a:p>
            <a:pPr marL="0" lvl="0" indent="0">
              <a:spcBef>
                <a:spcPts val="0"/>
              </a:spcBef>
              <a:spcAft>
                <a:spcPts val="0"/>
              </a:spcAft>
              <a:buNone/>
            </a:pPr>
            <a:r>
              <a:rPr lang="en-US" baseline="0" dirty="0" smtClean="0"/>
              <a:t>Shouldn’t we support individuals who eat healthy? Shouldn’t we support individuals who don’t? Why create an environment in our society where we judge individuals who don’t have the choice to eat healthy, don’t understand the lack of choice they have to eat healthy, don’t understand their purchasing powering, or  utilize their purchasing power to eat healthy?</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What does it mean to be healthy anyway, right? We are taught from a young age to eat your greens, and all your veggies. What does this really mean? What does the government have to say about it? </a:t>
            </a:r>
          </a:p>
          <a:p>
            <a:endParaRPr lang="en-US" dirty="0" smtClean="0"/>
          </a:p>
          <a:p>
            <a:endParaRPr lang="en-US" dirty="0"/>
          </a:p>
        </p:txBody>
      </p:sp>
    </p:spTree>
    <p:extLst>
      <p:ext uri="{BB962C8B-B14F-4D97-AF65-F5344CB8AC3E}">
        <p14:creationId xmlns:p14="http://schemas.microsoft.com/office/powerpoint/2010/main" val="497307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What role does the U.S.</a:t>
            </a:r>
            <a:r>
              <a:rPr lang="en-US" baseline="0" dirty="0" smtClean="0"/>
              <a:t> government play in our food industry?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dirty="0" smtClean="0"/>
              <a:t>The USDA (United States Department of Agriculture) and the FDA (Food and Drug Administration) creates laws about food labeling, labeling requirements for terms: organic, fair trade, non-gmo, and provides nutritional guidelines on what to eat.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dirty="0" smtClean="0"/>
              <a:t>On this slide, I have a timeline of different food pyramids beginning in</a:t>
            </a:r>
            <a:r>
              <a:rPr lang="en-US" sz="1100" b="1" baseline="0" dirty="0" smtClean="0"/>
              <a:t> the early 1900’s, to now, using the My Plate. </a:t>
            </a:r>
            <a:endParaRPr lang="en-US" sz="1100" b="1" dirty="0" smtClean="0"/>
          </a:p>
          <a:p>
            <a:pPr marL="0" lvl="0" indent="0">
              <a:spcBef>
                <a:spcPts val="0"/>
              </a:spcBef>
              <a:spcAft>
                <a:spcPts val="0"/>
              </a:spcAft>
              <a:buNone/>
            </a:pPr>
            <a:endParaRPr lang="en-US" dirty="0" smtClean="0"/>
          </a:p>
          <a:p>
            <a:pPr marL="0" lvl="0" indent="0">
              <a:spcBef>
                <a:spcPts val="0"/>
              </a:spcBef>
              <a:spcAft>
                <a:spcPts val="0"/>
              </a:spcAft>
              <a:buNone/>
            </a:pPr>
            <a:endParaRPr lang="en-US" dirty="0" smtClean="0"/>
          </a:p>
          <a:p>
            <a:pPr marL="0" lvl="0" indent="0">
              <a:spcBef>
                <a:spcPts val="0"/>
              </a:spcBef>
              <a:spcAft>
                <a:spcPts val="0"/>
              </a:spcAft>
              <a:buNone/>
            </a:pPr>
            <a:r>
              <a:rPr lang="en-US" dirty="0" smtClean="0"/>
              <a:t>Referring to the</a:t>
            </a:r>
            <a:r>
              <a:rPr lang="en-US" baseline="0" dirty="0" smtClean="0"/>
              <a:t> first pyramid: </a:t>
            </a:r>
          </a:p>
          <a:p>
            <a:r>
              <a:rPr lang="en-US" dirty="0" smtClean="0"/>
              <a:t>industries objected to the position of the USDA and stigma of how little servings consumers were being recommended. </a:t>
            </a:r>
          </a:p>
          <a:p>
            <a:r>
              <a:rPr lang="en-US" dirty="0" smtClean="0"/>
              <a:t>The meat and dairy industries were worried they were going to lose money, even though science claimed consumers should eat less servings of meat and dairy </a:t>
            </a:r>
          </a:p>
          <a:p>
            <a:r>
              <a:rPr lang="en-US" dirty="0" smtClean="0"/>
              <a:t>Soda companies pressured the USDA to use language that didn’t ask consumers to avoid certain products, but instead focus on certain foods containing necessary nutrients </a:t>
            </a:r>
          </a:p>
          <a:p>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Take all of this with a grain of salt, especially</a:t>
            </a:r>
            <a:r>
              <a:rPr lang="en-US" baseline="0" dirty="0" smtClean="0"/>
              <a:t> guidelines for “how to eat,” because cultures practice different ways of eating, those live in food insecurity don’t have the ability to follow these guidelines, and these guidelines are constantly changing, and are confusing.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Our government guides consumer on how to eat, but they also place regulations on food labels in our society. They have huge role in determining what aid is given to those who need food, who are living on basically $2.00 a day.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Ask students: What issues do you think food insecurity causes for our communities?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-dependency on governmental assistance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-higher health complications including diabetes, obesity, cancer, heart complications, depression, eating disorders, and more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-inability to purchase high quality fruit and vegetables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Ask students: Do you think individuals wish to be food insecure?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-No they don’t, but there’s no support to end food insecurity only to sustain the ongoing dependency on governmental assistance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smtClean="0"/>
          </a:p>
          <a:p>
            <a:pPr marL="0" lvl="0" indent="0">
              <a:spcBef>
                <a:spcPts val="0"/>
              </a:spcBef>
              <a:spcAft>
                <a:spcPts val="0"/>
              </a:spcAft>
              <a:buNone/>
            </a:pPr>
            <a:endParaRPr lang="en-US" dirty="0" smtClean="0"/>
          </a:p>
          <a:p>
            <a:pPr marL="0" lvl="0" indent="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Ask students: Who here knows what SNAP and WIC</a:t>
            </a:r>
            <a:r>
              <a:rPr lang="en-US" baseline="0" dirty="0" smtClean="0"/>
              <a:t> are?</a:t>
            </a:r>
          </a:p>
          <a:p>
            <a:r>
              <a:rPr lang="en-US" baseline="0" dirty="0" smtClean="0"/>
              <a:t>I just want to give you a basic overview of both of these program our country currently provides. Our President, Donald Trump has introduced the Harvest Box, which would upend the SNAP and WIC program. We aren’t going to talk about the Harvest Box, but I included an article about it. The reason I’m not going to talk about it, is because currently New Jersey residents are part of these two programs and these are more relevant to this lesson. </a:t>
            </a:r>
          </a:p>
          <a:p>
            <a:r>
              <a:rPr lang="en-US" baseline="0" dirty="0" smtClean="0"/>
              <a:t>SNAP is the Supplement Nutrition Assistance Program, and it is a federally funded program that provides low-income individuals and </a:t>
            </a:r>
            <a:r>
              <a:rPr lang="en-US" baseline="0" dirty="0" err="1" smtClean="0"/>
              <a:t>familys</a:t>
            </a:r>
            <a:r>
              <a:rPr lang="en-US" baseline="0" dirty="0" smtClean="0"/>
              <a:t> the opportunity to purchase food. SNAP beneficiaries purchases food through an EBT card, known as a “Quest” Card. Stores must apply to be a SNAP licensed store. </a:t>
            </a:r>
          </a:p>
          <a:p>
            <a:r>
              <a:rPr lang="en-US" baseline="0" dirty="0" smtClean="0"/>
              <a:t>WIC is a state-run program helping low-income families purchase healthy food through WIC checks they receive in the mail. WIC checks have a list of certain food items customers are only allowed to by. Just like SNAP, a store must be a licensed WIC store for individuals to use their checks.</a:t>
            </a:r>
          </a:p>
          <a:p>
            <a:endParaRPr lang="en-US" baseline="0" dirty="0" smtClean="0"/>
          </a:p>
        </p:txBody>
      </p:sp>
    </p:spTree>
    <p:extLst>
      <p:ext uri="{BB962C8B-B14F-4D97-AF65-F5344CB8AC3E}">
        <p14:creationId xmlns:p14="http://schemas.microsoft.com/office/powerpoint/2010/main" val="1896670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is an example of WIC check. </a:t>
            </a:r>
          </a:p>
          <a:p>
            <a:r>
              <a:rPr lang="en-US" dirty="0" smtClean="0"/>
              <a:t>On this check, individuals</a:t>
            </a:r>
            <a:r>
              <a:rPr lang="en-US" baseline="0" dirty="0" smtClean="0"/>
              <a:t> were allowed milk, cereal, eggs, juice, and cheese. </a:t>
            </a:r>
          </a:p>
          <a:p>
            <a:r>
              <a:rPr lang="en-US" baseline="0" dirty="0" smtClean="0"/>
              <a:t>Some checks don’t have the opportunity for families to purchase fruit/vegetables, and if they do, it is very little. </a:t>
            </a:r>
          </a:p>
          <a:p>
            <a:r>
              <a:rPr lang="en-US" baseline="0" dirty="0" smtClean="0"/>
              <a:t>WIC does not account for allergies, or cultural selection of foods. WIC is problematic because it is selective, and only available to those who don’t have allergies, or can’t eat meat/dairy/eggs out of personal choice, or because of their culture. </a:t>
            </a:r>
            <a:endParaRPr lang="en-US" dirty="0"/>
          </a:p>
        </p:txBody>
      </p:sp>
    </p:spTree>
    <p:extLst>
      <p:ext uri="{BB962C8B-B14F-4D97-AF65-F5344CB8AC3E}">
        <p14:creationId xmlns:p14="http://schemas.microsoft.com/office/powerpoint/2010/main" val="1619724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Food Justice:</a:t>
            </a:r>
            <a:r>
              <a:rPr lang="en-US" baseline="0" dirty="0" smtClean="0"/>
              <a:t> Ask Students if they know what Food Justice is</a:t>
            </a:r>
          </a:p>
          <a:p>
            <a:r>
              <a:rPr lang="en-US" baseline="0" dirty="0" smtClean="0"/>
              <a:t>Food Justice is the right of communities to grow, sell, </a:t>
            </a:r>
            <a:r>
              <a:rPr lang="en-US" baseline="0" dirty="0" smtClean="0"/>
              <a:t>buy, and </a:t>
            </a:r>
            <a:r>
              <a:rPr lang="en-US" baseline="0" dirty="0" smtClean="0"/>
              <a:t>eat healthy food. </a:t>
            </a:r>
          </a:p>
          <a:p>
            <a:r>
              <a:rPr lang="en-US" baseline="0" dirty="0" smtClean="0"/>
              <a:t>What is healthy food?</a:t>
            </a:r>
          </a:p>
          <a:p>
            <a:r>
              <a:rPr lang="en-US" baseline="0" dirty="0" smtClean="0"/>
              <a:t>This question is difficult to answer because our media portrays healthy as “moderation” and you never see commercials with fruit or vegetables. </a:t>
            </a:r>
          </a:p>
          <a:p>
            <a:r>
              <a:rPr lang="en-US" baseline="0" dirty="0" smtClean="0"/>
              <a:t>The next activity will go into depth on the confusion on what it means to be healthy</a:t>
            </a:r>
            <a:endParaRPr lang="en-US" dirty="0" smtClean="0"/>
          </a:p>
        </p:txBody>
      </p:sp>
    </p:spTree>
    <p:extLst>
      <p:ext uri="{BB962C8B-B14F-4D97-AF65-F5344CB8AC3E}">
        <p14:creationId xmlns:p14="http://schemas.microsoft.com/office/powerpoint/2010/main" val="1651344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After our conversation today, have students split up into groups of four,</a:t>
            </a:r>
            <a:r>
              <a:rPr lang="en-US" baseline="0" dirty="0" smtClean="0"/>
              <a:t> and have them discuss the implications of these four topics that effect our food choices:</a:t>
            </a:r>
          </a:p>
          <a:p>
            <a:r>
              <a:rPr lang="en-US" baseline="0" dirty="0" smtClean="0"/>
              <a:t>Each group will get one of these topics and a poster to write on</a:t>
            </a:r>
          </a:p>
          <a:p>
            <a:r>
              <a:rPr lang="en-US" baseline="0" dirty="0" smtClean="0"/>
              <a:t>Each group will write down how food insecurity is effected by these four topics </a:t>
            </a:r>
          </a:p>
          <a:p>
            <a:endParaRPr lang="en-US" baseline="0" dirty="0" smtClean="0"/>
          </a:p>
          <a:p>
            <a:r>
              <a:rPr lang="en-US" baseline="0" dirty="0" smtClean="0"/>
              <a:t>Parents</a:t>
            </a:r>
          </a:p>
          <a:p>
            <a:r>
              <a:rPr lang="en-US" baseline="0" dirty="0" smtClean="0"/>
              <a:t>Friends</a:t>
            </a:r>
          </a:p>
          <a:p>
            <a:r>
              <a:rPr lang="en-US" baseline="0" dirty="0" smtClean="0"/>
              <a:t>Media</a:t>
            </a:r>
          </a:p>
          <a:p>
            <a:r>
              <a:rPr lang="en-US" baseline="0" dirty="0" smtClean="0"/>
              <a:t>Government</a:t>
            </a:r>
            <a:endParaRPr lang="en-US" dirty="0" smtClean="0"/>
          </a:p>
          <a:p>
            <a:endParaRPr lang="en-US" dirty="0" smtClean="0"/>
          </a:p>
          <a:p>
            <a:r>
              <a:rPr lang="en-US" dirty="0" smtClean="0"/>
              <a:t>After the activity</a:t>
            </a:r>
          </a:p>
          <a:p>
            <a:r>
              <a:rPr lang="en-US" dirty="0" smtClean="0"/>
              <a:t>ask students</a:t>
            </a:r>
            <a:r>
              <a:rPr lang="en-US" baseline="0" dirty="0" smtClean="0"/>
              <a:t> how they believe these choices can overwhelm individuals who are living with food insecurity?</a:t>
            </a:r>
          </a:p>
          <a:p>
            <a:r>
              <a:rPr lang="en-US" baseline="0" dirty="0" smtClean="0"/>
              <a:t>Ask students about how they personally feel about healthy eating choices and the importance of it?</a:t>
            </a:r>
          </a:p>
          <a:p>
            <a:r>
              <a:rPr lang="en-US" baseline="0" dirty="0" smtClean="0"/>
              <a:t>Ask students if they believe our schools should focus more on how to lead a healthy lifestyle? </a:t>
            </a:r>
          </a:p>
        </p:txBody>
      </p:sp>
    </p:spTree>
    <p:extLst>
      <p:ext uri="{BB962C8B-B14F-4D97-AF65-F5344CB8AC3E}">
        <p14:creationId xmlns:p14="http://schemas.microsoft.com/office/powerpoint/2010/main" val="1295509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Don’t Yuck My Yum</a:t>
            </a:r>
          </a:p>
          <a:p>
            <a:r>
              <a:rPr lang="en-US" dirty="0" smtClean="0"/>
              <a:t>Write</a:t>
            </a:r>
            <a:r>
              <a:rPr lang="en-US" baseline="0" dirty="0" smtClean="0"/>
              <a:t> down everything you’ve eaten that someone has called disgusting or “</a:t>
            </a:r>
            <a:r>
              <a:rPr lang="en-US" baseline="0" dirty="0" err="1" smtClean="0"/>
              <a:t>ew</a:t>
            </a:r>
            <a:r>
              <a:rPr lang="en-US" baseline="0" dirty="0" smtClean="0"/>
              <a:t>”</a:t>
            </a:r>
          </a:p>
          <a:p>
            <a:r>
              <a:rPr lang="en-US" baseline="0" dirty="0" smtClean="0"/>
              <a:t>Think about the times you have done that to someone else, and write down what it was</a:t>
            </a:r>
          </a:p>
          <a:p>
            <a:r>
              <a:rPr lang="en-US" baseline="0" dirty="0" smtClean="0"/>
              <a:t>In discussion, ask students what food they’ve discussed</a:t>
            </a:r>
          </a:p>
          <a:p>
            <a:r>
              <a:rPr lang="en-US" baseline="0" dirty="0" smtClean="0"/>
              <a:t>Why do you think it’s important to not make fun of someone for what they’re </a:t>
            </a:r>
            <a:r>
              <a:rPr lang="en-US" baseline="0" dirty="0" smtClean="0"/>
              <a:t>eating?</a:t>
            </a:r>
            <a:endParaRPr lang="en-US" baseline="0" dirty="0" smtClean="0"/>
          </a:p>
          <a:p>
            <a:pPr lvl="1"/>
            <a:r>
              <a:rPr lang="en-US" baseline="0" dirty="0" smtClean="0"/>
              <a:t>Cultural reasons</a:t>
            </a:r>
          </a:p>
          <a:p>
            <a:pPr lvl="1"/>
            <a:r>
              <a:rPr lang="en-US" baseline="0" dirty="0" smtClean="0"/>
              <a:t>Spiritual</a:t>
            </a:r>
          </a:p>
          <a:p>
            <a:pPr lvl="1"/>
            <a:r>
              <a:rPr lang="en-US" baseline="0" dirty="0" smtClean="0"/>
              <a:t>Religion </a:t>
            </a:r>
          </a:p>
          <a:p>
            <a:pPr lvl="1"/>
            <a:r>
              <a:rPr lang="en-US" baseline="0" dirty="0" smtClean="0"/>
              <a:t>Food Insecurity-not having enough to eat, forced to eat crappy food, there’s no other choice?</a:t>
            </a:r>
          </a:p>
          <a:p>
            <a:pPr lvl="1"/>
            <a:r>
              <a:rPr lang="en-US" baseline="0" dirty="0" smtClean="0"/>
              <a:t>Environmental Reasons</a:t>
            </a:r>
          </a:p>
          <a:p>
            <a:pPr lvl="1"/>
            <a:r>
              <a:rPr lang="en-US" baseline="0" dirty="0" smtClean="0"/>
              <a:t>Non-harming</a:t>
            </a:r>
          </a:p>
          <a:p>
            <a:r>
              <a:rPr lang="en-US" baseline="0" dirty="0" smtClean="0"/>
              <a:t>What does this have to do with food insecurity?</a:t>
            </a:r>
          </a:p>
          <a:p>
            <a:pPr lvl="1"/>
            <a:r>
              <a:rPr lang="en-US" baseline="0" dirty="0" smtClean="0"/>
              <a:t>It has to do with Food Insecurity, because there’s a stigma at school for individuals who receive free-reduced lunch, and if students only get their breakfast or lunch from school, and students are complaining about the food, they may feel pressured to not buy the school food. There’s a huge stigma, and most students who receive free or reduced lunch don’t take the opportunity to purchase it out of fear of judgement from students </a:t>
            </a:r>
          </a:p>
          <a:p>
            <a:pPr lvl="1"/>
            <a:endParaRPr lang="en-US" baseline="0" dirty="0" smtClean="0"/>
          </a:p>
          <a:p>
            <a:endParaRPr lang="en-US" baseline="0" dirty="0" smtClean="0"/>
          </a:p>
        </p:txBody>
      </p:sp>
    </p:spTree>
    <p:extLst>
      <p:ext uri="{BB962C8B-B14F-4D97-AF65-F5344CB8AC3E}">
        <p14:creationId xmlns:p14="http://schemas.microsoft.com/office/powerpoint/2010/main" val="1037834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what they can do to end food insecurity at an individual level</a:t>
            </a:r>
            <a:r>
              <a:rPr lang="en-US" baseline="0" dirty="0" smtClean="0"/>
              <a:t> (below are a list of answers):</a:t>
            </a:r>
            <a:endParaRPr lang="en-US" dirty="0" smtClean="0"/>
          </a:p>
          <a:p>
            <a:r>
              <a:rPr lang="en-US" dirty="0" smtClean="0"/>
              <a:t>Volunteer</a:t>
            </a:r>
          </a:p>
          <a:p>
            <a:pPr lvl="1"/>
            <a:r>
              <a:rPr lang="en-US" dirty="0" smtClean="0"/>
              <a:t>Food Banks</a:t>
            </a:r>
          </a:p>
          <a:p>
            <a:pPr lvl="1"/>
            <a:r>
              <a:rPr lang="en-US" dirty="0" smtClean="0"/>
              <a:t>Community Food Kitchens</a:t>
            </a:r>
          </a:p>
          <a:p>
            <a:pPr lvl="1"/>
            <a:r>
              <a:rPr lang="en-US" dirty="0" smtClean="0"/>
              <a:t>Soup Kitchens</a:t>
            </a:r>
          </a:p>
          <a:p>
            <a:r>
              <a:rPr lang="en-US" dirty="0" smtClean="0"/>
              <a:t>Create a Community Garden </a:t>
            </a:r>
            <a:endParaRPr lang="en-US" dirty="0" smtClean="0"/>
          </a:p>
          <a:p>
            <a:r>
              <a:rPr lang="en-US" dirty="0" smtClean="0"/>
              <a:t>Support expansion of government programs </a:t>
            </a:r>
          </a:p>
          <a:p>
            <a:pPr lvl="1"/>
            <a:r>
              <a:rPr lang="en-US" dirty="0" smtClean="0"/>
              <a:t>Write letters to representatives</a:t>
            </a:r>
          </a:p>
          <a:p>
            <a:pPr lvl="1"/>
            <a:r>
              <a:rPr lang="en-US" dirty="0" smtClean="0"/>
              <a:t>Community sponsored programs</a:t>
            </a:r>
          </a:p>
          <a:p>
            <a:r>
              <a:rPr lang="en-US" dirty="0" smtClean="0"/>
              <a:t>Organize</a:t>
            </a:r>
            <a:r>
              <a:rPr lang="en-US" baseline="0" dirty="0" smtClean="0"/>
              <a:t> a Food Drive</a:t>
            </a:r>
          </a:p>
          <a:p>
            <a:r>
              <a:rPr lang="en-US" baseline="0" dirty="0" smtClean="0"/>
              <a:t>Food Pantry- at college campuses, why not a high school? </a:t>
            </a:r>
          </a:p>
          <a:p>
            <a:r>
              <a:rPr lang="en-US" baseline="0" dirty="0" smtClean="0"/>
              <a:t>Don</a:t>
            </a:r>
            <a:r>
              <a:rPr lang="uk-UA" baseline="0" dirty="0" smtClean="0"/>
              <a:t>’</a:t>
            </a:r>
            <a:r>
              <a:rPr lang="en-US" baseline="0" dirty="0" smtClean="0"/>
              <a:t>t Yuck my Yum </a:t>
            </a:r>
            <a:endParaRPr lang="en-US" dirty="0" smtClean="0"/>
          </a:p>
          <a:p>
            <a:r>
              <a:rPr lang="en-US" dirty="0" smtClean="0"/>
              <a:t>Support local</a:t>
            </a:r>
            <a:r>
              <a:rPr lang="en-US" baseline="0" dirty="0" smtClean="0"/>
              <a:t> farms</a:t>
            </a:r>
          </a:p>
          <a:p>
            <a:r>
              <a:rPr lang="en-US" baseline="0" dirty="0" smtClean="0"/>
              <a:t>Purchase local foods</a:t>
            </a:r>
          </a:p>
          <a:p>
            <a:r>
              <a:rPr lang="en-US" baseline="0" dirty="0" smtClean="0"/>
              <a:t>Purchase Fair Trade, Vegan, Plant-Based, Kosher, </a:t>
            </a:r>
            <a:r>
              <a:rPr lang="en-US" baseline="0" dirty="0" err="1" smtClean="0"/>
              <a:t>Hilal</a:t>
            </a:r>
            <a:r>
              <a:rPr lang="en-US" baseline="0" dirty="0" smtClean="0"/>
              <a:t>, </a:t>
            </a:r>
            <a:r>
              <a:rPr lang="en-US" baseline="0" dirty="0" smtClean="0"/>
              <a:t>Cruelty-Free, Organic </a:t>
            </a:r>
            <a:endParaRPr lang="en-US" baseline="0" dirty="0" smtClean="0"/>
          </a:p>
          <a:p>
            <a:endParaRPr lang="en-US" dirty="0"/>
          </a:p>
        </p:txBody>
      </p:sp>
    </p:spTree>
    <p:extLst>
      <p:ext uri="{BB962C8B-B14F-4D97-AF65-F5344CB8AC3E}">
        <p14:creationId xmlns:p14="http://schemas.microsoft.com/office/powerpoint/2010/main" val="1433511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Careers in food justice</a:t>
            </a:r>
          </a:p>
          <a:p>
            <a:pPr marL="0" lvl="0" indent="0">
              <a:spcBef>
                <a:spcPts val="0"/>
              </a:spcBef>
              <a:spcAft>
                <a:spcPts val="0"/>
              </a:spcAft>
              <a:buNone/>
            </a:pPr>
            <a:r>
              <a:rPr lang="en-US" dirty="0" smtClean="0"/>
              <a:t>List</a:t>
            </a:r>
            <a:r>
              <a:rPr lang="en-US" baseline="0" dirty="0" smtClean="0"/>
              <a:t> of resources, articles </a:t>
            </a:r>
          </a:p>
          <a:p>
            <a:pPr marL="0" lvl="0" indent="0">
              <a:spcBef>
                <a:spcPts val="0"/>
              </a:spcBef>
              <a:spcAft>
                <a:spcPts val="0"/>
              </a:spcAft>
              <a:buNone/>
            </a:pPr>
            <a:r>
              <a:rPr lang="en-US" baseline="0" dirty="0" smtClean="0"/>
              <a:t>GWU- </a:t>
            </a:r>
            <a:r>
              <a:rPr lang="en-US" baseline="0" dirty="0" err="1" smtClean="0"/>
              <a:t>geroge</a:t>
            </a:r>
            <a:r>
              <a:rPr lang="en-US" baseline="0" dirty="0" smtClean="0"/>
              <a:t> </a:t>
            </a:r>
            <a:r>
              <a:rPr lang="en-US" baseline="0" dirty="0" err="1" smtClean="0"/>
              <a:t>washington</a:t>
            </a:r>
            <a:r>
              <a:rPr lang="en-US" baseline="0" smtClean="0"/>
              <a:t> university </a:t>
            </a:r>
          </a:p>
          <a:p>
            <a:pPr marL="0" lvl="0" indent="0">
              <a:spcBef>
                <a:spcPts val="0"/>
              </a:spcBef>
              <a:spcAft>
                <a:spcPts val="0"/>
              </a:spcAft>
              <a:buNone/>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When you hear “food insecurity,” what definition comes to your mind? </a:t>
            </a:r>
            <a:endParaRPr lang="en-US" dirty="0"/>
          </a:p>
        </p:txBody>
      </p:sp>
    </p:spTree>
    <p:extLst>
      <p:ext uri="{BB962C8B-B14F-4D97-AF65-F5344CB8AC3E}">
        <p14:creationId xmlns:p14="http://schemas.microsoft.com/office/powerpoint/2010/main" val="111702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 name="Shape 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latin typeface="American Typewriter" charset="0"/>
                <a:ea typeface="American Typewriter" charset="0"/>
                <a:cs typeface="American Typewriter" charset="0"/>
              </a:rPr>
              <a:t>There</a:t>
            </a:r>
            <a:r>
              <a:rPr lang="en-US" sz="1100" baseline="0" dirty="0" smtClean="0">
                <a:latin typeface="American Typewriter" charset="0"/>
                <a:ea typeface="American Typewriter" charset="0"/>
                <a:cs typeface="American Typewriter" charset="0"/>
              </a:rPr>
              <a:t> two definitions for food insecurity: By the USDA definition it means a limited or uncertain availability of nutritional adequate foods, and a lack of access, at times, to enough food for an active, healthy life for all household members.</a:t>
            </a:r>
            <a:endParaRPr lang="en-US" sz="1100" dirty="0" smtClean="0">
              <a:latin typeface="American Typewriter" charset="0"/>
              <a:ea typeface="American Typewriter" charset="0"/>
              <a:cs typeface="American Typewriter"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latin typeface="American Typewriter" charset="0"/>
                <a:ea typeface="American Typewriter" charset="0"/>
                <a:cs typeface="American Typewriter" charset="0"/>
              </a:rPr>
              <a:t>Food-insecure households are not necessarily food insecure all the time. Food insecurity may reflect a household’s need to make trade-offs between important basic needs, such as housing or medical bills, and purchasing nutritionally adequate foods.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smtClean="0">
              <a:latin typeface="American Typewriter" charset="0"/>
              <a:ea typeface="American Typewriter" charset="0"/>
              <a:cs typeface="American Typewriter"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latin typeface="American Typewriter" charset="0"/>
                <a:ea typeface="American Typewriter" charset="0"/>
                <a:cs typeface="American Typewriter" charset="0"/>
              </a:rPr>
              <a:t>Some individuals sell their food stamps for cash so they can pay rent, utilities, or hospital</a:t>
            </a:r>
            <a:r>
              <a:rPr lang="en-US" sz="1100" baseline="0" dirty="0" smtClean="0">
                <a:latin typeface="American Typewriter" charset="0"/>
                <a:ea typeface="American Typewriter" charset="0"/>
                <a:cs typeface="American Typewriter" charset="0"/>
              </a:rPr>
              <a:t> fees that month. This is an illegal practice, but is regularly used.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aseline="0" dirty="0" smtClean="0">
                <a:latin typeface="American Typewriter" charset="0"/>
                <a:ea typeface="American Typewriter" charset="0"/>
                <a:cs typeface="American Typewriter" charset="0"/>
              </a:rPr>
              <a:t>Most individuals who are food insecure, are living on $2.00 a day for food, which is not enough for a “healthy meal” or sometimes a meal at all. Mothers, who bore the child caring costs, more likely than not are the most affected by food insecurity because they feed their everyone in the house first before themselves. </a:t>
            </a:r>
            <a:endParaRPr lang="en-US" sz="1100" dirty="0" smtClean="0">
              <a:latin typeface="American Typewriter" charset="0"/>
              <a:ea typeface="American Typewriter" charset="0"/>
              <a:cs typeface="American Typewriter" charset="0"/>
            </a:endParaRPr>
          </a:p>
          <a:p>
            <a:pPr marL="0" lvl="0" indent="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Ask students first, “How many Americans are food insecure before placing the answer on the screen. </a:t>
            </a:r>
            <a:endParaRPr lang="en-US" dirty="0"/>
          </a:p>
        </p:txBody>
      </p:sp>
    </p:spTree>
    <p:extLst>
      <p:ext uri="{BB962C8B-B14F-4D97-AF65-F5344CB8AC3E}">
        <p14:creationId xmlns:p14="http://schemas.microsoft.com/office/powerpoint/2010/main" val="269883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map is an overview of food insecurity in America. The darker the square on the map, the more condensed food insecurity is in that area. </a:t>
            </a:r>
          </a:p>
          <a:p>
            <a:endParaRPr lang="en-US" dirty="0" smtClean="0"/>
          </a:p>
          <a:p>
            <a:r>
              <a:rPr lang="en-US" dirty="0" smtClean="0"/>
              <a:t>From this map, can</a:t>
            </a:r>
            <a:r>
              <a:rPr lang="en-US" baseline="0" dirty="0" smtClean="0"/>
              <a:t> anyone draw observations about where in the country exists? </a:t>
            </a:r>
          </a:p>
          <a:p>
            <a:pPr lvl="1"/>
            <a:r>
              <a:rPr lang="en-US" baseline="0" dirty="0" smtClean="0"/>
              <a:t>Food Insecurity is more prevalent in southeast United States, North east, Hawaii, and Parts of the West Coast</a:t>
            </a:r>
          </a:p>
          <a:p>
            <a:pPr lvl="1"/>
            <a:r>
              <a:rPr lang="en-US" baseline="0" dirty="0" smtClean="0"/>
              <a:t>Why do you think Food Insecurity is the most condensed in the Southern United States?</a:t>
            </a:r>
          </a:p>
          <a:p>
            <a:pPr lvl="2"/>
            <a:r>
              <a:rPr lang="en-US" baseline="0" dirty="0" smtClean="0"/>
              <a:t>Extreme poverty, obesity, and marginalized groups of individuals are effected by food insecurity. Those represented in the map are more likely to live in extreme poverty, and face issues of marginalization.</a:t>
            </a:r>
            <a:endParaRPr lang="en-US" dirty="0"/>
          </a:p>
        </p:txBody>
      </p:sp>
    </p:spTree>
    <p:extLst>
      <p:ext uri="{BB962C8B-B14F-4D97-AF65-F5344CB8AC3E}">
        <p14:creationId xmlns:p14="http://schemas.microsoft.com/office/powerpoint/2010/main" val="482465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smtClean="0"/>
              <a:t>Individuals who are at high-risk of being food insecure are more likely to live in Southern United States</a:t>
            </a:r>
          </a:p>
          <a:p>
            <a:r>
              <a:rPr lang="en-US" dirty="0" smtClean="0"/>
              <a:t>Most of these high-risk counties have experienced persistent poverty </a:t>
            </a:r>
          </a:p>
          <a:p>
            <a:r>
              <a:rPr lang="en-US" dirty="0" smtClean="0"/>
              <a:t>Persistent poverty is more likely to exist diverse communities, so consequentially food insecurity affects more immigrants, Latino, and black Americans</a:t>
            </a:r>
          </a:p>
          <a:p>
            <a:r>
              <a:rPr lang="en-US" dirty="0" smtClean="0"/>
              <a:t>Immigrants are morel likely</a:t>
            </a:r>
            <a:r>
              <a:rPr lang="en-US" baseline="0" dirty="0" smtClean="0"/>
              <a:t> to face the harshest burdens of Food Insecurity because there is a little assistance from the government available, these individuals aren’t able to obtain a license, and they’re working jobs that pay little to nothing. </a:t>
            </a:r>
            <a:endParaRPr lang="en-US" dirty="0" smtClean="0"/>
          </a:p>
          <a:p>
            <a:pPr marL="0" indent="0">
              <a:buNone/>
            </a:pPr>
            <a:endParaRPr lang="en-US" b="1" i="1" dirty="0" smtClean="0"/>
          </a:p>
          <a:p>
            <a:pPr marL="0" indent="0">
              <a:buNone/>
            </a:pPr>
            <a:r>
              <a:rPr lang="en-US" b="1" i="1" dirty="0" smtClean="0"/>
              <a:t>Populous counties with low rates of food insecurity are home to some of the largest numbers of food- insecure people. </a:t>
            </a:r>
          </a:p>
          <a:p>
            <a:pPr marL="0" indent="0">
              <a:buNone/>
            </a:pPr>
            <a:r>
              <a:rPr lang="en-US" b="1" i="1" dirty="0" smtClean="0"/>
              <a:t>For example, Los Angeles County, California has a relatively low rate of food insecurity of 12%, but is home to an estimated 1.2 million food- insecure individuals, including more than 480,000 food-insecure children </a:t>
            </a:r>
          </a:p>
          <a:p>
            <a:pPr marL="0" lvl="0" indent="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New</a:t>
            </a:r>
            <a:r>
              <a:rPr lang="en-US" baseline="0" dirty="0" smtClean="0"/>
              <a:t> Jersey has one of the highest cost of living in the country, we have one of the highest percentages of immigrants, and between two major cities: Philadelphia and New York. New Jersey has about 1 million individuals living with food insecurity. Our population is 9 million, so that means every 1 in 9</a:t>
            </a:r>
            <a:r>
              <a:rPr lang="en-US" baseline="30000" dirty="0" smtClean="0"/>
              <a:t>th</a:t>
            </a:r>
            <a:r>
              <a:rPr lang="en-US" baseline="0" dirty="0" smtClean="0"/>
              <a:t> person is living with food insecurity.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Is that fair?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As you can see, this map is similar to the map of America where the darker regions</a:t>
            </a:r>
            <a:r>
              <a:rPr lang="en-US" baseline="0" dirty="0" smtClean="0"/>
              <a:t> reflect a higher </a:t>
            </a:r>
            <a:r>
              <a:rPr lang="en-US" baseline="0" dirty="0" smtClean="0"/>
              <a:t>amount </a:t>
            </a:r>
            <a:r>
              <a:rPr lang="en-US" baseline="0" dirty="0" smtClean="0"/>
              <a:t>of food insecure individuals. </a:t>
            </a:r>
          </a:p>
          <a:p>
            <a:pPr marL="0" lvl="0" indent="0">
              <a:spcBef>
                <a:spcPts val="0"/>
              </a:spcBef>
              <a:spcAft>
                <a:spcPts val="0"/>
              </a:spcAft>
              <a:buNone/>
            </a:pPr>
            <a:r>
              <a:rPr lang="en-US" baseline="0" dirty="0" smtClean="0"/>
              <a:t>Essex County, in North Jersey portrays a higher amount of Food Insecure individuals, which is where Newark sits. </a:t>
            </a:r>
          </a:p>
          <a:p>
            <a:pPr marL="0" lvl="0" indent="0">
              <a:spcBef>
                <a:spcPts val="0"/>
              </a:spcBef>
              <a:spcAft>
                <a:spcPts val="0"/>
              </a:spcAft>
              <a:buNone/>
            </a:pPr>
            <a:r>
              <a:rPr lang="en-US" baseline="0" dirty="0" smtClean="0"/>
              <a:t>South Jersey has a higher proportion of food insecure individuals. </a:t>
            </a:r>
          </a:p>
          <a:p>
            <a:pPr marL="0" lvl="0" indent="0">
              <a:spcBef>
                <a:spcPts val="0"/>
              </a:spcBef>
              <a:spcAft>
                <a:spcPts val="0"/>
              </a:spcAft>
              <a:buNone/>
            </a:pPr>
            <a:r>
              <a:rPr lang="en-US" baseline="0" dirty="0" smtClean="0"/>
              <a:t>Can you draw any conclusions or observations from this map?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Split the class in half or into four groups (if the class is larger than 20 students)</a:t>
            </a:r>
          </a:p>
          <a:p>
            <a:endParaRPr lang="en-US" dirty="0" smtClean="0"/>
          </a:p>
          <a:p>
            <a:pPr marL="0" lvl="0" indent="0">
              <a:spcBef>
                <a:spcPts val="0"/>
              </a:spcBef>
              <a:spcAft>
                <a:spcPts val="0"/>
              </a:spcAft>
              <a:buNone/>
            </a:pPr>
            <a:r>
              <a:rPr lang="en-US" baseline="0" dirty="0" smtClean="0"/>
              <a:t>In your folder, there is a work sheet titled Walmart vs. Whole Foods.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Ask students the following questions after the activity</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  Was this activity difficult?</a:t>
            </a:r>
          </a:p>
          <a:p>
            <a:pPr marL="171450" lvl="0" indent="-171450">
              <a:spcBef>
                <a:spcPts val="0"/>
              </a:spcBef>
              <a:spcAft>
                <a:spcPts val="0"/>
              </a:spcAft>
              <a:buFontTx/>
              <a:buChar char="-"/>
            </a:pPr>
            <a:r>
              <a:rPr lang="en-US" baseline="0" dirty="0" smtClean="0"/>
              <a:t>What if you had to choose based on your income? Would it be different? </a:t>
            </a:r>
          </a:p>
          <a:p>
            <a:pPr marL="171450" lvl="0" indent="-171450">
              <a:spcBef>
                <a:spcPts val="0"/>
              </a:spcBef>
              <a:spcAft>
                <a:spcPts val="0"/>
              </a:spcAft>
              <a:buFontTx/>
              <a:buChar char="-"/>
            </a:pPr>
            <a:r>
              <a:rPr lang="en-US" baseline="0" dirty="0" smtClean="0"/>
              <a:t>Let’s say you have a middle-class income, $59,000 a year, and you can choose to shop? Where would you go? And why? </a:t>
            </a:r>
            <a:endParaRPr lang="en-US" baseline="0" dirty="0" smtClean="0"/>
          </a:p>
          <a:p>
            <a:pPr marL="171450" lvl="0" indent="-171450">
              <a:spcBef>
                <a:spcPts val="0"/>
              </a:spcBef>
              <a:spcAft>
                <a:spcPts val="0"/>
              </a:spcAft>
              <a:buFontTx/>
              <a:buChar char="-"/>
            </a:pPr>
            <a:r>
              <a:rPr lang="en-US" baseline="0" dirty="0" smtClean="0"/>
              <a:t>From this activity, can some tell me what any of this has to do with Food Insecurity? </a:t>
            </a:r>
          </a:p>
          <a:p>
            <a:pPr marL="171450" lvl="0" indent="-171450">
              <a:spcBef>
                <a:spcPts val="0"/>
              </a:spcBef>
              <a:spcAft>
                <a:spcPts val="0"/>
              </a:spcAft>
              <a:buFontTx/>
              <a:buChar char="-"/>
            </a:pPr>
            <a:r>
              <a:rPr lang="en-US" baseline="0" dirty="0" smtClean="0"/>
              <a:t>Why is there a stigma on shopping at Whole Foods</a:t>
            </a:r>
            <a:r>
              <a:rPr lang="en-US" baseline="0" dirty="0" smtClean="0"/>
              <a:t>? Why is there is stigma for shopping at Walmart?</a:t>
            </a:r>
            <a:endParaRPr lang="en-US" baseline="0" dirty="0" smtClean="0"/>
          </a:p>
          <a:p>
            <a:pPr marL="0" lvl="0" indent="0">
              <a:spcBef>
                <a:spcPts val="0"/>
              </a:spcBef>
              <a:spcAft>
                <a:spcPts val="0"/>
              </a:spcAft>
              <a:buNone/>
            </a:pPr>
            <a:endParaRPr lang="en-US" baseline="0" dirty="0" smtClean="0"/>
          </a:p>
        </p:txBody>
      </p:sp>
    </p:spTree>
    <p:extLst>
      <p:ext uri="{BB962C8B-B14F-4D97-AF65-F5344CB8AC3E}">
        <p14:creationId xmlns:p14="http://schemas.microsoft.com/office/powerpoint/2010/main" val="291789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solidFill>
        <a:effectLst/>
      </p:bgPr>
    </p:bg>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34275" y="2655750"/>
            <a:ext cx="7888800" cy="1546500"/>
          </a:xfrm>
          <a:prstGeom prst="rect">
            <a:avLst/>
          </a:prstGeom>
        </p:spPr>
        <p:txBody>
          <a:bodyPr spcFirstLastPara="1" wrap="square" lIns="91425" tIns="91425" rIns="91425" bIns="91425" anchor="ctr" anchorCtr="0"/>
          <a:lstStyle>
            <a:lvl1pPr lvl="0" algn="ctr">
              <a:spcBef>
                <a:spcPts val="0"/>
              </a:spcBef>
              <a:spcAft>
                <a:spcPts val="0"/>
              </a:spcAft>
              <a:buClr>
                <a:srgbClr val="F3EFEA"/>
              </a:buClr>
              <a:buSzPts val="3600"/>
              <a:buNone/>
              <a:defRPr sz="3600">
                <a:solidFill>
                  <a:srgbClr val="F3EFEA"/>
                </a:solidFill>
              </a:defRPr>
            </a:lvl1pPr>
            <a:lvl2pPr lvl="1" algn="ctr">
              <a:spcBef>
                <a:spcPts val="0"/>
              </a:spcBef>
              <a:spcAft>
                <a:spcPts val="0"/>
              </a:spcAft>
              <a:buClr>
                <a:srgbClr val="F3EFEA"/>
              </a:buClr>
              <a:buSzPts val="3600"/>
              <a:buNone/>
              <a:defRPr sz="3600">
                <a:solidFill>
                  <a:srgbClr val="F3EFEA"/>
                </a:solidFill>
              </a:defRPr>
            </a:lvl2pPr>
            <a:lvl3pPr lvl="2" algn="ctr">
              <a:spcBef>
                <a:spcPts val="0"/>
              </a:spcBef>
              <a:spcAft>
                <a:spcPts val="0"/>
              </a:spcAft>
              <a:buClr>
                <a:srgbClr val="F3EFEA"/>
              </a:buClr>
              <a:buSzPts val="3600"/>
              <a:buNone/>
              <a:defRPr sz="3600">
                <a:solidFill>
                  <a:srgbClr val="F3EFEA"/>
                </a:solidFill>
              </a:defRPr>
            </a:lvl3pPr>
            <a:lvl4pPr lvl="3" algn="ctr">
              <a:spcBef>
                <a:spcPts val="0"/>
              </a:spcBef>
              <a:spcAft>
                <a:spcPts val="0"/>
              </a:spcAft>
              <a:buClr>
                <a:srgbClr val="F3EFEA"/>
              </a:buClr>
              <a:buSzPts val="3600"/>
              <a:buNone/>
              <a:defRPr sz="3600">
                <a:solidFill>
                  <a:srgbClr val="F3EFEA"/>
                </a:solidFill>
              </a:defRPr>
            </a:lvl4pPr>
            <a:lvl5pPr lvl="4" algn="ctr">
              <a:spcBef>
                <a:spcPts val="0"/>
              </a:spcBef>
              <a:spcAft>
                <a:spcPts val="0"/>
              </a:spcAft>
              <a:buClr>
                <a:srgbClr val="F3EFEA"/>
              </a:buClr>
              <a:buSzPts val="3600"/>
              <a:buNone/>
              <a:defRPr sz="3600">
                <a:solidFill>
                  <a:srgbClr val="F3EFEA"/>
                </a:solidFill>
              </a:defRPr>
            </a:lvl5pPr>
            <a:lvl6pPr lvl="5" algn="ctr">
              <a:spcBef>
                <a:spcPts val="0"/>
              </a:spcBef>
              <a:spcAft>
                <a:spcPts val="0"/>
              </a:spcAft>
              <a:buClr>
                <a:srgbClr val="F3EFEA"/>
              </a:buClr>
              <a:buSzPts val="3600"/>
              <a:buNone/>
              <a:defRPr sz="3600">
                <a:solidFill>
                  <a:srgbClr val="F3EFEA"/>
                </a:solidFill>
              </a:defRPr>
            </a:lvl6pPr>
            <a:lvl7pPr lvl="6" algn="ctr">
              <a:spcBef>
                <a:spcPts val="0"/>
              </a:spcBef>
              <a:spcAft>
                <a:spcPts val="0"/>
              </a:spcAft>
              <a:buClr>
                <a:srgbClr val="F3EFEA"/>
              </a:buClr>
              <a:buSzPts val="3600"/>
              <a:buNone/>
              <a:defRPr sz="3600">
                <a:solidFill>
                  <a:srgbClr val="F3EFEA"/>
                </a:solidFill>
              </a:defRPr>
            </a:lvl7pPr>
            <a:lvl8pPr lvl="7" algn="ctr">
              <a:spcBef>
                <a:spcPts val="0"/>
              </a:spcBef>
              <a:spcAft>
                <a:spcPts val="0"/>
              </a:spcAft>
              <a:buClr>
                <a:srgbClr val="F3EFEA"/>
              </a:buClr>
              <a:buSzPts val="3600"/>
              <a:buNone/>
              <a:defRPr sz="3600">
                <a:solidFill>
                  <a:srgbClr val="F3EFEA"/>
                </a:solidFill>
              </a:defRPr>
            </a:lvl8pPr>
            <a:lvl9pPr lvl="8" algn="ctr">
              <a:spcBef>
                <a:spcPts val="0"/>
              </a:spcBef>
              <a:spcAft>
                <a:spcPts val="0"/>
              </a:spcAft>
              <a:buClr>
                <a:srgbClr val="F3EFEA"/>
              </a:buClr>
              <a:buSzPts val="3600"/>
              <a:buNone/>
              <a:defRPr sz="3600">
                <a:solidFill>
                  <a:srgbClr val="F3EFEA"/>
                </a:solidFill>
              </a:defRPr>
            </a:lvl9pPr>
          </a:lstStyle>
          <a:p>
            <a:endParaRPr/>
          </a:p>
        </p:txBody>
      </p:sp>
      <p:cxnSp>
        <p:nvCxnSpPr>
          <p:cNvPr id="10" name="Shape 10"/>
          <p:cNvCxnSpPr/>
          <p:nvPr/>
        </p:nvCxnSpPr>
        <p:spPr>
          <a:xfrm rot="10800000">
            <a:off x="2588100" y="4854825"/>
            <a:ext cx="3967800" cy="0"/>
          </a:xfrm>
          <a:prstGeom prst="straightConnector1">
            <a:avLst/>
          </a:prstGeom>
          <a:noFill/>
          <a:ln w="9525" cap="flat" cmpd="sng">
            <a:solidFill>
              <a:srgbClr val="F3EFEA"/>
            </a:solidFill>
            <a:prstDash val="solid"/>
            <a:round/>
            <a:headEnd type="oval" w="med" len="med"/>
            <a:tailEnd type="oval"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2600500" y="2720725"/>
            <a:ext cx="5857800" cy="1546500"/>
          </a:xfrm>
          <a:prstGeom prst="rect">
            <a:avLst/>
          </a:prstGeom>
        </p:spPr>
        <p:txBody>
          <a:bodyPr spcFirstLastPara="1" wrap="square" lIns="91425" tIns="91425" rIns="91425" bIns="91425" anchor="b" anchorCtr="0"/>
          <a:lstStyle>
            <a:lvl1pPr lvl="0" algn="l" rtl="0">
              <a:spcBef>
                <a:spcPts val="0"/>
              </a:spcBef>
              <a:spcAft>
                <a:spcPts val="0"/>
              </a:spcAft>
              <a:buSzPts val="3600"/>
              <a:buNone/>
              <a:defRPr sz="36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3" name="Shape 13"/>
          <p:cNvSpPr txBox="1">
            <a:spLocks noGrp="1"/>
          </p:cNvSpPr>
          <p:nvPr>
            <p:ph type="subTitle" idx="1"/>
          </p:nvPr>
        </p:nvSpPr>
        <p:spPr>
          <a:xfrm>
            <a:off x="2600400" y="4243950"/>
            <a:ext cx="5857800" cy="1046400"/>
          </a:xfrm>
          <a:prstGeom prst="rect">
            <a:avLst/>
          </a:prstGeom>
        </p:spPr>
        <p:txBody>
          <a:bodyPr spcFirstLastPara="1" wrap="square" lIns="91425" tIns="91425" rIns="91425" bIns="91425" anchor="t" anchorCtr="0"/>
          <a:lstStyle>
            <a:lvl1pPr lvl="0" rtl="0">
              <a:spcBef>
                <a:spcPts val="0"/>
              </a:spcBef>
              <a:spcAft>
                <a:spcPts val="0"/>
              </a:spcAft>
              <a:buClr>
                <a:srgbClr val="8F7B87"/>
              </a:buClr>
              <a:buSzPts val="2400"/>
              <a:buNone/>
              <a:defRPr sz="2400" i="1">
                <a:solidFill>
                  <a:srgbClr val="8F7B87"/>
                </a:solidFill>
              </a:defRPr>
            </a:lvl1pPr>
            <a:lvl2pPr lvl="1" rtl="0">
              <a:spcBef>
                <a:spcPts val="0"/>
              </a:spcBef>
              <a:spcAft>
                <a:spcPts val="0"/>
              </a:spcAft>
              <a:buClr>
                <a:srgbClr val="8F7B87"/>
              </a:buClr>
              <a:buSzPts val="2400"/>
              <a:buNone/>
              <a:defRPr i="1">
                <a:solidFill>
                  <a:srgbClr val="8F7B87"/>
                </a:solidFill>
              </a:defRPr>
            </a:lvl2pPr>
            <a:lvl3pPr lvl="2" rtl="0">
              <a:spcBef>
                <a:spcPts val="0"/>
              </a:spcBef>
              <a:spcAft>
                <a:spcPts val="0"/>
              </a:spcAft>
              <a:buClr>
                <a:srgbClr val="8F7B87"/>
              </a:buClr>
              <a:buSzPts val="2400"/>
              <a:buNone/>
              <a:defRPr i="1">
                <a:solidFill>
                  <a:srgbClr val="8F7B87"/>
                </a:solidFill>
              </a:defRPr>
            </a:lvl3pPr>
            <a:lvl4pPr lvl="3" rtl="0">
              <a:spcBef>
                <a:spcPts val="0"/>
              </a:spcBef>
              <a:spcAft>
                <a:spcPts val="0"/>
              </a:spcAft>
              <a:buClr>
                <a:srgbClr val="8F7B87"/>
              </a:buClr>
              <a:buSzPts val="2400"/>
              <a:buNone/>
              <a:defRPr sz="2400" i="1">
                <a:solidFill>
                  <a:srgbClr val="8F7B87"/>
                </a:solidFill>
              </a:defRPr>
            </a:lvl4pPr>
            <a:lvl5pPr lvl="4" rtl="0">
              <a:spcBef>
                <a:spcPts val="0"/>
              </a:spcBef>
              <a:spcAft>
                <a:spcPts val="0"/>
              </a:spcAft>
              <a:buClr>
                <a:srgbClr val="8F7B87"/>
              </a:buClr>
              <a:buSzPts val="2400"/>
              <a:buNone/>
              <a:defRPr sz="2400" i="1">
                <a:solidFill>
                  <a:srgbClr val="8F7B87"/>
                </a:solidFill>
              </a:defRPr>
            </a:lvl5pPr>
            <a:lvl6pPr lvl="5" rtl="0">
              <a:spcBef>
                <a:spcPts val="0"/>
              </a:spcBef>
              <a:spcAft>
                <a:spcPts val="0"/>
              </a:spcAft>
              <a:buClr>
                <a:srgbClr val="8F7B87"/>
              </a:buClr>
              <a:buSzPts val="2400"/>
              <a:buNone/>
              <a:defRPr sz="2400" i="1">
                <a:solidFill>
                  <a:srgbClr val="8F7B87"/>
                </a:solidFill>
              </a:defRPr>
            </a:lvl6pPr>
            <a:lvl7pPr lvl="6" rtl="0">
              <a:spcBef>
                <a:spcPts val="0"/>
              </a:spcBef>
              <a:spcAft>
                <a:spcPts val="0"/>
              </a:spcAft>
              <a:buClr>
                <a:srgbClr val="8F7B87"/>
              </a:buClr>
              <a:buSzPts val="2400"/>
              <a:buNone/>
              <a:defRPr sz="2400" i="1">
                <a:solidFill>
                  <a:srgbClr val="8F7B87"/>
                </a:solidFill>
              </a:defRPr>
            </a:lvl7pPr>
            <a:lvl8pPr lvl="7" rtl="0">
              <a:spcBef>
                <a:spcPts val="0"/>
              </a:spcBef>
              <a:spcAft>
                <a:spcPts val="0"/>
              </a:spcAft>
              <a:buClr>
                <a:srgbClr val="8F7B87"/>
              </a:buClr>
              <a:buSzPts val="2400"/>
              <a:buNone/>
              <a:defRPr sz="2400" i="1">
                <a:solidFill>
                  <a:srgbClr val="8F7B87"/>
                </a:solidFill>
              </a:defRPr>
            </a:lvl8pPr>
            <a:lvl9pPr lvl="8" rtl="0">
              <a:spcBef>
                <a:spcPts val="0"/>
              </a:spcBef>
              <a:spcAft>
                <a:spcPts val="0"/>
              </a:spcAft>
              <a:buClr>
                <a:srgbClr val="8F7B87"/>
              </a:buClr>
              <a:buSzPts val="2400"/>
              <a:buNone/>
              <a:defRPr sz="2400" i="1">
                <a:solidFill>
                  <a:srgbClr val="8F7B87"/>
                </a:solidFill>
              </a:defRPr>
            </a:lvl9pPr>
          </a:lstStyle>
          <a:p>
            <a:endParaRPr/>
          </a:p>
        </p:txBody>
      </p:sp>
      <p:cxnSp>
        <p:nvCxnSpPr>
          <p:cNvPr id="14" name="Shape 14"/>
          <p:cNvCxnSpPr/>
          <p:nvPr/>
        </p:nvCxnSpPr>
        <p:spPr>
          <a:xfrm rot="10800000">
            <a:off x="-15990" y="3911348"/>
            <a:ext cx="2476800" cy="0"/>
          </a:xfrm>
          <a:prstGeom prst="straightConnector1">
            <a:avLst/>
          </a:prstGeom>
          <a:noFill/>
          <a:ln w="9525" cap="flat" cmpd="sng">
            <a:solidFill>
              <a:srgbClr val="434343"/>
            </a:solidFill>
            <a:prstDash val="solid"/>
            <a:round/>
            <a:headEnd type="oval"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
        <p:cNvGrpSpPr/>
        <p:nvPr/>
      </p:nvGrpSpPr>
      <p:grpSpPr>
        <a:xfrm>
          <a:off x="0" y="0"/>
          <a:ext cx="0" cy="0"/>
          <a:chOff x="0" y="0"/>
          <a:chExt cx="0" cy="0"/>
        </a:xfrm>
      </p:grpSpPr>
      <p:sp>
        <p:nvSpPr>
          <p:cNvPr id="16" name="Shape 16"/>
          <p:cNvSpPr/>
          <p:nvPr/>
        </p:nvSpPr>
        <p:spPr>
          <a:xfrm>
            <a:off x="4136250" y="2003975"/>
            <a:ext cx="871500" cy="871500"/>
          </a:xfrm>
          <a:prstGeom prst="ellipse">
            <a:avLst/>
          </a:prstGeom>
          <a:solidFill>
            <a:srgbClr val="8F7B8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txBox="1">
            <a:spLocks noGrp="1"/>
          </p:cNvSpPr>
          <p:nvPr>
            <p:ph type="body" idx="1"/>
          </p:nvPr>
        </p:nvSpPr>
        <p:spPr>
          <a:xfrm>
            <a:off x="1555350" y="3034800"/>
            <a:ext cx="6033300" cy="1093200"/>
          </a:xfrm>
          <a:prstGeom prst="rect">
            <a:avLst/>
          </a:prstGeom>
        </p:spPr>
        <p:txBody>
          <a:bodyPr spcFirstLastPara="1" wrap="square" lIns="91425" tIns="91425" rIns="91425" bIns="91425" anchor="t" anchorCtr="0"/>
          <a:lstStyle>
            <a:lvl1pPr marL="457200" lvl="0" indent="-419100" algn="ctr" rtl="0">
              <a:lnSpc>
                <a:spcPct val="100000"/>
              </a:lnSpc>
              <a:spcBef>
                <a:spcPts val="600"/>
              </a:spcBef>
              <a:spcAft>
                <a:spcPts val="0"/>
              </a:spcAft>
              <a:buClr>
                <a:srgbClr val="8F7B87"/>
              </a:buClr>
              <a:buSzPts val="3000"/>
              <a:buChar char="○"/>
              <a:defRPr i="1">
                <a:solidFill>
                  <a:srgbClr val="8F7B87"/>
                </a:solidFill>
              </a:defRPr>
            </a:lvl1pPr>
            <a:lvl2pPr marL="914400" lvl="1" indent="-381000" algn="ctr" rtl="0">
              <a:lnSpc>
                <a:spcPct val="100000"/>
              </a:lnSpc>
              <a:spcBef>
                <a:spcPts val="0"/>
              </a:spcBef>
              <a:spcAft>
                <a:spcPts val="0"/>
              </a:spcAft>
              <a:buClr>
                <a:srgbClr val="8F7B87"/>
              </a:buClr>
              <a:buSzPts val="2400"/>
              <a:buChar char="□"/>
              <a:defRPr i="1">
                <a:solidFill>
                  <a:srgbClr val="8F7B87"/>
                </a:solidFill>
              </a:defRPr>
            </a:lvl2pPr>
            <a:lvl3pPr marL="1371600" lvl="2" indent="-381000" algn="ctr" rtl="0">
              <a:lnSpc>
                <a:spcPct val="100000"/>
              </a:lnSpc>
              <a:spcBef>
                <a:spcPts val="0"/>
              </a:spcBef>
              <a:spcAft>
                <a:spcPts val="0"/>
              </a:spcAft>
              <a:buClr>
                <a:srgbClr val="8F7B87"/>
              </a:buClr>
              <a:buSzPts val="2400"/>
              <a:buChar char="○"/>
              <a:defRPr i="1">
                <a:solidFill>
                  <a:srgbClr val="8F7B87"/>
                </a:solidFill>
              </a:defRPr>
            </a:lvl3pPr>
            <a:lvl4pPr marL="1828800" lvl="3" indent="-342900" algn="ctr" rtl="0">
              <a:lnSpc>
                <a:spcPct val="100000"/>
              </a:lnSpc>
              <a:spcBef>
                <a:spcPts val="0"/>
              </a:spcBef>
              <a:spcAft>
                <a:spcPts val="0"/>
              </a:spcAft>
              <a:buClr>
                <a:srgbClr val="8F7B87"/>
              </a:buClr>
              <a:buSzPts val="1800"/>
              <a:buChar char="□"/>
              <a:defRPr i="1">
                <a:solidFill>
                  <a:srgbClr val="8F7B87"/>
                </a:solidFill>
              </a:defRPr>
            </a:lvl4pPr>
            <a:lvl5pPr marL="2286000" lvl="4" indent="-342900" algn="ctr" rtl="0">
              <a:lnSpc>
                <a:spcPct val="100000"/>
              </a:lnSpc>
              <a:spcBef>
                <a:spcPts val="0"/>
              </a:spcBef>
              <a:spcAft>
                <a:spcPts val="0"/>
              </a:spcAft>
              <a:buClr>
                <a:srgbClr val="8F7B87"/>
              </a:buClr>
              <a:buSzPts val="1800"/>
              <a:buChar char="○"/>
              <a:defRPr i="1">
                <a:solidFill>
                  <a:srgbClr val="8F7B87"/>
                </a:solidFill>
              </a:defRPr>
            </a:lvl5pPr>
            <a:lvl6pPr marL="2743200" lvl="5" indent="-342900" algn="ctr" rtl="0">
              <a:lnSpc>
                <a:spcPct val="100000"/>
              </a:lnSpc>
              <a:spcBef>
                <a:spcPts val="0"/>
              </a:spcBef>
              <a:spcAft>
                <a:spcPts val="0"/>
              </a:spcAft>
              <a:buClr>
                <a:srgbClr val="8F7B87"/>
              </a:buClr>
              <a:buSzPts val="1800"/>
              <a:buChar char="■"/>
              <a:defRPr i="1">
                <a:solidFill>
                  <a:srgbClr val="8F7B87"/>
                </a:solidFill>
              </a:defRPr>
            </a:lvl6pPr>
            <a:lvl7pPr marL="3200400" lvl="6" indent="-342900" algn="ctr" rtl="0">
              <a:lnSpc>
                <a:spcPct val="100000"/>
              </a:lnSpc>
              <a:spcBef>
                <a:spcPts val="0"/>
              </a:spcBef>
              <a:spcAft>
                <a:spcPts val="0"/>
              </a:spcAft>
              <a:buClr>
                <a:srgbClr val="8F7B87"/>
              </a:buClr>
              <a:buSzPts val="1800"/>
              <a:buChar char="●"/>
              <a:defRPr i="1">
                <a:solidFill>
                  <a:srgbClr val="8F7B87"/>
                </a:solidFill>
              </a:defRPr>
            </a:lvl7pPr>
            <a:lvl8pPr marL="3657600" lvl="7" indent="-342900" algn="ctr" rtl="0">
              <a:lnSpc>
                <a:spcPct val="100000"/>
              </a:lnSpc>
              <a:spcBef>
                <a:spcPts val="0"/>
              </a:spcBef>
              <a:spcAft>
                <a:spcPts val="0"/>
              </a:spcAft>
              <a:buClr>
                <a:srgbClr val="8F7B87"/>
              </a:buClr>
              <a:buSzPts val="1800"/>
              <a:buChar char="○"/>
              <a:defRPr i="1">
                <a:solidFill>
                  <a:srgbClr val="8F7B87"/>
                </a:solidFill>
              </a:defRPr>
            </a:lvl8pPr>
            <a:lvl9pPr marL="4114800" lvl="8" indent="-342900" algn="ctr">
              <a:lnSpc>
                <a:spcPct val="100000"/>
              </a:lnSpc>
              <a:spcBef>
                <a:spcPts val="0"/>
              </a:spcBef>
              <a:spcAft>
                <a:spcPts val="0"/>
              </a:spcAft>
              <a:buClr>
                <a:srgbClr val="8F7B87"/>
              </a:buClr>
              <a:buSzPts val="1800"/>
              <a:buChar char="■"/>
              <a:defRPr i="1">
                <a:solidFill>
                  <a:srgbClr val="8F7B87"/>
                </a:solidFill>
              </a:defRPr>
            </a:lvl9pPr>
          </a:lstStyle>
          <a:p>
            <a:endParaRPr/>
          </a:p>
        </p:txBody>
      </p:sp>
      <p:sp>
        <p:nvSpPr>
          <p:cNvPr id="18" name="Shape 18"/>
          <p:cNvSpPr txBox="1"/>
          <p:nvPr/>
        </p:nvSpPr>
        <p:spPr>
          <a:xfrm>
            <a:off x="3593400" y="1911725"/>
            <a:ext cx="1957200" cy="871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9600">
                <a:solidFill>
                  <a:srgbClr val="FFFFFF"/>
                </a:solidFill>
                <a:latin typeface="Montserrat"/>
                <a:ea typeface="Montserrat"/>
                <a:cs typeface="Montserrat"/>
                <a:sym typeface="Montserrat"/>
              </a:rPr>
              <a:t>“</a:t>
            </a:r>
            <a:endParaRPr sz="9600">
              <a:solidFill>
                <a:srgbClr val="FFFFFF"/>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2622900" y="150900"/>
            <a:ext cx="3898200" cy="11430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 name="Shape 21"/>
          <p:cNvSpPr txBox="1">
            <a:spLocks noGrp="1"/>
          </p:cNvSpPr>
          <p:nvPr>
            <p:ph type="body" idx="1"/>
          </p:nvPr>
        </p:nvSpPr>
        <p:spPr>
          <a:xfrm>
            <a:off x="617100" y="1997950"/>
            <a:ext cx="7909800" cy="42873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cxnSp>
        <p:nvCxnSpPr>
          <p:cNvPr id="22" name="Shape 22"/>
          <p:cNvCxnSpPr/>
          <p:nvPr/>
        </p:nvCxnSpPr>
        <p:spPr>
          <a:xfrm rot="10800000">
            <a:off x="-23700" y="722400"/>
            <a:ext cx="2341800" cy="0"/>
          </a:xfrm>
          <a:prstGeom prst="straightConnector1">
            <a:avLst/>
          </a:prstGeom>
          <a:noFill/>
          <a:ln w="9525" cap="flat" cmpd="sng">
            <a:solidFill>
              <a:srgbClr val="434343"/>
            </a:solidFill>
            <a:prstDash val="solid"/>
            <a:round/>
            <a:headEnd type="oval" w="med" len="med"/>
            <a:tailEnd type="none" w="med" len="med"/>
          </a:ln>
        </p:spPr>
      </p:cxnSp>
      <p:cxnSp>
        <p:nvCxnSpPr>
          <p:cNvPr id="23" name="Shape 23"/>
          <p:cNvCxnSpPr/>
          <p:nvPr/>
        </p:nvCxnSpPr>
        <p:spPr>
          <a:xfrm>
            <a:off x="6825900" y="722400"/>
            <a:ext cx="2331300" cy="0"/>
          </a:xfrm>
          <a:prstGeom prst="straightConnector1">
            <a:avLst/>
          </a:prstGeom>
          <a:noFill/>
          <a:ln w="9525" cap="flat" cmpd="sng">
            <a:solidFill>
              <a:srgbClr val="434343"/>
            </a:solidFill>
            <a:prstDash val="solid"/>
            <a:round/>
            <a:headEnd type="oval"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626350" y="1997950"/>
            <a:ext cx="3644400" cy="42732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Shape 26"/>
          <p:cNvSpPr txBox="1">
            <a:spLocks noGrp="1"/>
          </p:cNvSpPr>
          <p:nvPr>
            <p:ph type="body" idx="2"/>
          </p:nvPr>
        </p:nvSpPr>
        <p:spPr>
          <a:xfrm>
            <a:off x="4870698" y="1997950"/>
            <a:ext cx="3644400" cy="42732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7" name="Shape 27"/>
          <p:cNvSpPr txBox="1">
            <a:spLocks noGrp="1"/>
          </p:cNvSpPr>
          <p:nvPr>
            <p:ph type="title"/>
          </p:nvPr>
        </p:nvSpPr>
        <p:spPr>
          <a:xfrm>
            <a:off x="2622900" y="150900"/>
            <a:ext cx="3898200" cy="1143000"/>
          </a:xfrm>
          <a:prstGeom prst="rect">
            <a:avLst/>
          </a:prstGeom>
        </p:spPr>
        <p:txBody>
          <a:bodyPr spcFirstLastPara="1" wrap="square" lIns="91425" tIns="91425" rIns="91425" bIns="91425" anchor="ctr"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cxnSp>
        <p:nvCxnSpPr>
          <p:cNvPr id="28" name="Shape 28"/>
          <p:cNvCxnSpPr/>
          <p:nvPr/>
        </p:nvCxnSpPr>
        <p:spPr>
          <a:xfrm rot="10800000">
            <a:off x="-23700" y="722400"/>
            <a:ext cx="2341800" cy="0"/>
          </a:xfrm>
          <a:prstGeom prst="straightConnector1">
            <a:avLst/>
          </a:prstGeom>
          <a:noFill/>
          <a:ln w="9525" cap="flat" cmpd="sng">
            <a:solidFill>
              <a:srgbClr val="434343"/>
            </a:solidFill>
            <a:prstDash val="solid"/>
            <a:round/>
            <a:headEnd type="oval" w="med" len="med"/>
            <a:tailEnd type="none" w="med" len="med"/>
          </a:ln>
        </p:spPr>
      </p:cxnSp>
      <p:cxnSp>
        <p:nvCxnSpPr>
          <p:cNvPr id="29" name="Shape 29"/>
          <p:cNvCxnSpPr/>
          <p:nvPr/>
        </p:nvCxnSpPr>
        <p:spPr>
          <a:xfrm>
            <a:off x="6825900" y="722400"/>
            <a:ext cx="2331300" cy="0"/>
          </a:xfrm>
          <a:prstGeom prst="straightConnector1">
            <a:avLst/>
          </a:prstGeom>
          <a:noFill/>
          <a:ln w="9525" cap="flat" cmpd="sng">
            <a:solidFill>
              <a:srgbClr val="434343"/>
            </a:solidFill>
            <a:prstDash val="solid"/>
            <a:round/>
            <a:headEnd type="oval"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2600500" y="5862275"/>
            <a:ext cx="3957600" cy="692700"/>
          </a:xfrm>
          <a:prstGeom prst="rect">
            <a:avLst/>
          </a:prstGeom>
        </p:spPr>
        <p:txBody>
          <a:bodyPr spcFirstLastPara="1" wrap="square" lIns="91425" tIns="91425" rIns="91425" bIns="91425" anchor="ctr" anchorCtr="0"/>
          <a:lstStyle>
            <a:lvl1pPr marL="457200" lvl="0" indent="-228600" algn="ctr">
              <a:spcBef>
                <a:spcPts val="360"/>
              </a:spcBef>
              <a:spcAft>
                <a:spcPts val="0"/>
              </a:spcAft>
              <a:buSzPts val="1800"/>
              <a:buNone/>
              <a:defRPr sz="1800" i="1"/>
            </a:lvl1pPr>
          </a:lstStyle>
          <a:p>
            <a:endParaRPr/>
          </a:p>
        </p:txBody>
      </p:sp>
      <p:cxnSp>
        <p:nvCxnSpPr>
          <p:cNvPr id="43" name="Shape 43"/>
          <p:cNvCxnSpPr/>
          <p:nvPr/>
        </p:nvCxnSpPr>
        <p:spPr>
          <a:xfrm rot="10800000">
            <a:off x="-15900" y="6253129"/>
            <a:ext cx="2334000" cy="0"/>
          </a:xfrm>
          <a:prstGeom prst="straightConnector1">
            <a:avLst/>
          </a:prstGeom>
          <a:noFill/>
          <a:ln w="9525" cap="flat" cmpd="sng">
            <a:solidFill>
              <a:srgbClr val="434343"/>
            </a:solidFill>
            <a:prstDash val="solid"/>
            <a:round/>
            <a:headEnd type="oval" w="med" len="med"/>
            <a:tailEnd type="none" w="med" len="med"/>
          </a:ln>
        </p:spPr>
      </p:cxnSp>
      <p:cxnSp>
        <p:nvCxnSpPr>
          <p:cNvPr id="44" name="Shape 44"/>
          <p:cNvCxnSpPr/>
          <p:nvPr/>
        </p:nvCxnSpPr>
        <p:spPr>
          <a:xfrm>
            <a:off x="6825900" y="6253129"/>
            <a:ext cx="2339400" cy="0"/>
          </a:xfrm>
          <a:prstGeom prst="straightConnector1">
            <a:avLst/>
          </a:prstGeom>
          <a:noFill/>
          <a:ln w="9525" cap="flat" cmpd="sng">
            <a:solidFill>
              <a:srgbClr val="434343"/>
            </a:solidFill>
            <a:prstDash val="solid"/>
            <a:round/>
            <a:headEnd type="oval"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729658"/>
            <a:ext cx="8272212"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35895" y="2228004"/>
            <a:ext cx="4066793"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1313" y="2228004"/>
            <a:ext cx="4066794"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5704464" y="5956138"/>
            <a:ext cx="2133599" cy="365125"/>
          </a:xfrm>
          <a:prstGeom prst="rect">
            <a:avLst/>
          </a:prstGeom>
        </p:spPr>
        <p:txBody>
          <a:bodyPr/>
          <a:lstStyle/>
          <a:p>
            <a:fld id="{B61BEF0D-F0BB-DE4B-95CE-6DB70DBA9567}" type="datetimeFigureOut">
              <a:rPr lang="en-US" dirty="0"/>
              <a:pPr/>
              <a:t>4/10/18</a:t>
            </a:fld>
            <a:endParaRPr lang="en-US" dirty="0"/>
          </a:p>
        </p:txBody>
      </p:sp>
      <p:sp>
        <p:nvSpPr>
          <p:cNvPr id="6" name="Footer Placeholder 5"/>
          <p:cNvSpPr>
            <a:spLocks noGrp="1"/>
          </p:cNvSpPr>
          <p:nvPr>
            <p:ph type="ftr" sz="quarter" idx="11"/>
          </p:nvPr>
        </p:nvSpPr>
        <p:spPr>
          <a:xfrm>
            <a:off x="435894" y="5951812"/>
            <a:ext cx="5187908"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918725" y="5956138"/>
            <a:ext cx="789383"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14174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NUL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622900" y="274650"/>
            <a:ext cx="3898200" cy="1143000"/>
          </a:xfrm>
          <a:prstGeom prst="rect">
            <a:avLst/>
          </a:prstGeom>
          <a:noFill/>
          <a:ln>
            <a:noFill/>
          </a:ln>
        </p:spPr>
        <p:txBody>
          <a:bodyPr spcFirstLastPara="1" wrap="square" lIns="91425" tIns="91425" rIns="91425" bIns="91425" anchor="ctr" anchorCtr="0"/>
          <a:lstStyle>
            <a:lvl1pPr lvl="0" algn="ctr">
              <a:spcBef>
                <a:spcPts val="0"/>
              </a:spcBef>
              <a:spcAft>
                <a:spcPts val="0"/>
              </a:spcAft>
              <a:buClr>
                <a:schemeClr val="dk1"/>
              </a:buClr>
              <a:buSzPts val="2000"/>
              <a:buFont typeface="Montserrat"/>
              <a:buNone/>
              <a:defRPr sz="2000" b="1">
                <a:solidFill>
                  <a:schemeClr val="dk1"/>
                </a:solidFill>
                <a:latin typeface="Montserrat"/>
                <a:ea typeface="Montserrat"/>
                <a:cs typeface="Montserrat"/>
                <a:sym typeface="Montserrat"/>
              </a:defRPr>
            </a:lvl1pPr>
            <a:lvl2pPr lvl="1" algn="ctr">
              <a:spcBef>
                <a:spcPts val="0"/>
              </a:spcBef>
              <a:spcAft>
                <a:spcPts val="0"/>
              </a:spcAft>
              <a:buClr>
                <a:schemeClr val="dk1"/>
              </a:buClr>
              <a:buSzPts val="2000"/>
              <a:buFont typeface="Montserrat"/>
              <a:buNone/>
              <a:defRPr sz="2000" b="1">
                <a:solidFill>
                  <a:schemeClr val="dk1"/>
                </a:solidFill>
                <a:latin typeface="Montserrat"/>
                <a:ea typeface="Montserrat"/>
                <a:cs typeface="Montserrat"/>
                <a:sym typeface="Montserrat"/>
              </a:defRPr>
            </a:lvl2pPr>
            <a:lvl3pPr lvl="2" algn="ctr">
              <a:spcBef>
                <a:spcPts val="0"/>
              </a:spcBef>
              <a:spcAft>
                <a:spcPts val="0"/>
              </a:spcAft>
              <a:buClr>
                <a:schemeClr val="dk1"/>
              </a:buClr>
              <a:buSzPts val="2000"/>
              <a:buFont typeface="Montserrat"/>
              <a:buNone/>
              <a:defRPr sz="2000" b="1">
                <a:solidFill>
                  <a:schemeClr val="dk1"/>
                </a:solidFill>
                <a:latin typeface="Montserrat"/>
                <a:ea typeface="Montserrat"/>
                <a:cs typeface="Montserrat"/>
                <a:sym typeface="Montserrat"/>
              </a:defRPr>
            </a:lvl3pPr>
            <a:lvl4pPr lvl="3" algn="ctr">
              <a:spcBef>
                <a:spcPts val="0"/>
              </a:spcBef>
              <a:spcAft>
                <a:spcPts val="0"/>
              </a:spcAft>
              <a:buClr>
                <a:schemeClr val="dk1"/>
              </a:buClr>
              <a:buSzPts val="2000"/>
              <a:buFont typeface="Montserrat"/>
              <a:buNone/>
              <a:defRPr sz="2000" b="1">
                <a:solidFill>
                  <a:schemeClr val="dk1"/>
                </a:solidFill>
                <a:latin typeface="Montserrat"/>
                <a:ea typeface="Montserrat"/>
                <a:cs typeface="Montserrat"/>
                <a:sym typeface="Montserrat"/>
              </a:defRPr>
            </a:lvl4pPr>
            <a:lvl5pPr lvl="4" algn="ctr">
              <a:spcBef>
                <a:spcPts val="0"/>
              </a:spcBef>
              <a:spcAft>
                <a:spcPts val="0"/>
              </a:spcAft>
              <a:buClr>
                <a:schemeClr val="dk1"/>
              </a:buClr>
              <a:buSzPts val="2000"/>
              <a:buFont typeface="Montserrat"/>
              <a:buNone/>
              <a:defRPr sz="2000" b="1">
                <a:solidFill>
                  <a:schemeClr val="dk1"/>
                </a:solidFill>
                <a:latin typeface="Montserrat"/>
                <a:ea typeface="Montserrat"/>
                <a:cs typeface="Montserrat"/>
                <a:sym typeface="Montserrat"/>
              </a:defRPr>
            </a:lvl5pPr>
            <a:lvl6pPr lvl="5" algn="ctr">
              <a:spcBef>
                <a:spcPts val="0"/>
              </a:spcBef>
              <a:spcAft>
                <a:spcPts val="0"/>
              </a:spcAft>
              <a:buClr>
                <a:schemeClr val="dk1"/>
              </a:buClr>
              <a:buSzPts val="2000"/>
              <a:buFont typeface="Montserrat"/>
              <a:buNone/>
              <a:defRPr sz="2000" b="1">
                <a:solidFill>
                  <a:schemeClr val="dk1"/>
                </a:solidFill>
                <a:latin typeface="Montserrat"/>
                <a:ea typeface="Montserrat"/>
                <a:cs typeface="Montserrat"/>
                <a:sym typeface="Montserrat"/>
              </a:defRPr>
            </a:lvl6pPr>
            <a:lvl7pPr lvl="6" algn="ctr">
              <a:spcBef>
                <a:spcPts val="0"/>
              </a:spcBef>
              <a:spcAft>
                <a:spcPts val="0"/>
              </a:spcAft>
              <a:buClr>
                <a:schemeClr val="dk1"/>
              </a:buClr>
              <a:buSzPts val="2000"/>
              <a:buFont typeface="Montserrat"/>
              <a:buNone/>
              <a:defRPr sz="2000" b="1">
                <a:solidFill>
                  <a:schemeClr val="dk1"/>
                </a:solidFill>
                <a:latin typeface="Montserrat"/>
                <a:ea typeface="Montserrat"/>
                <a:cs typeface="Montserrat"/>
                <a:sym typeface="Montserrat"/>
              </a:defRPr>
            </a:lvl7pPr>
            <a:lvl8pPr lvl="7" algn="ctr">
              <a:spcBef>
                <a:spcPts val="0"/>
              </a:spcBef>
              <a:spcAft>
                <a:spcPts val="0"/>
              </a:spcAft>
              <a:buClr>
                <a:schemeClr val="dk1"/>
              </a:buClr>
              <a:buSzPts val="2000"/>
              <a:buFont typeface="Montserrat"/>
              <a:buNone/>
              <a:defRPr sz="2000" b="1">
                <a:solidFill>
                  <a:schemeClr val="dk1"/>
                </a:solidFill>
                <a:latin typeface="Montserrat"/>
                <a:ea typeface="Montserrat"/>
                <a:cs typeface="Montserrat"/>
                <a:sym typeface="Montserrat"/>
              </a:defRPr>
            </a:lvl8pPr>
            <a:lvl9pPr lvl="8" algn="ctr">
              <a:spcBef>
                <a:spcPts val="0"/>
              </a:spcBef>
              <a:spcAft>
                <a:spcPts val="0"/>
              </a:spcAft>
              <a:buClr>
                <a:schemeClr val="dk1"/>
              </a:buClr>
              <a:buSzPts val="2000"/>
              <a:buFont typeface="Montserrat"/>
              <a:buNone/>
              <a:defRPr sz="2000" b="1">
                <a:solidFill>
                  <a:schemeClr val="dk1"/>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617100" y="1997950"/>
            <a:ext cx="7909800" cy="4287300"/>
          </a:xfrm>
          <a:prstGeom prst="rect">
            <a:avLst/>
          </a:prstGeom>
          <a:noFill/>
          <a:ln>
            <a:noFill/>
          </a:ln>
        </p:spPr>
        <p:txBody>
          <a:bodyPr spcFirstLastPara="1" wrap="square" lIns="91425" tIns="91425" rIns="91425" bIns="91425" anchor="t" anchorCtr="0"/>
          <a:lstStyle>
            <a:lvl1pPr marL="457200" lvl="0" indent="-419100">
              <a:lnSpc>
                <a:spcPct val="115000"/>
              </a:lnSpc>
              <a:spcBef>
                <a:spcPts val="600"/>
              </a:spcBef>
              <a:spcAft>
                <a:spcPts val="0"/>
              </a:spcAft>
              <a:buClr>
                <a:schemeClr val="dk1"/>
              </a:buClr>
              <a:buSzPts val="3000"/>
              <a:buFont typeface="PT Serif"/>
              <a:buChar char="○"/>
              <a:defRPr sz="3000">
                <a:solidFill>
                  <a:schemeClr val="dk1"/>
                </a:solidFill>
                <a:latin typeface="PT Serif"/>
                <a:ea typeface="PT Serif"/>
                <a:cs typeface="PT Serif"/>
                <a:sym typeface="PT Serif"/>
              </a:defRPr>
            </a:lvl1pPr>
            <a:lvl2pPr marL="914400" lvl="1"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2pPr>
            <a:lvl3pPr marL="1371600" lvl="2"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3pPr>
            <a:lvl4pPr marL="1828800" lvl="3" indent="-342900">
              <a:lnSpc>
                <a:spcPct val="115000"/>
              </a:lnSpc>
              <a:spcBef>
                <a:spcPts val="0"/>
              </a:spcBef>
              <a:spcAft>
                <a:spcPts val="0"/>
              </a:spcAft>
              <a:buClr>
                <a:schemeClr val="dk1"/>
              </a:buClr>
              <a:buSzPts val="1800"/>
              <a:buFont typeface="PT Serif"/>
              <a:buChar char="□"/>
              <a:defRPr sz="1800">
                <a:solidFill>
                  <a:schemeClr val="dk1"/>
                </a:solidFill>
                <a:latin typeface="PT Serif"/>
                <a:ea typeface="PT Serif"/>
                <a:cs typeface="PT Serif"/>
                <a:sym typeface="PT Serif"/>
              </a:defRPr>
            </a:lvl4pPr>
            <a:lvl5pPr marL="2286000" lvl="4" indent="-342900">
              <a:lnSpc>
                <a:spcPct val="115000"/>
              </a:lnSpc>
              <a:spcBef>
                <a:spcPts val="0"/>
              </a:spcBef>
              <a:spcAft>
                <a:spcPts val="0"/>
              </a:spcAft>
              <a:buClr>
                <a:schemeClr val="dk1"/>
              </a:buClr>
              <a:buSzPts val="1800"/>
              <a:buFont typeface="PT Serif"/>
              <a:buChar char="○"/>
              <a:defRPr sz="1800">
                <a:solidFill>
                  <a:schemeClr val="dk1"/>
                </a:solidFill>
                <a:latin typeface="PT Serif"/>
                <a:ea typeface="PT Serif"/>
                <a:cs typeface="PT Serif"/>
                <a:sym typeface="PT Serif"/>
              </a:defRPr>
            </a:lvl5pPr>
            <a:lvl6pPr marL="2743200" lvl="5" indent="-342900">
              <a:lnSpc>
                <a:spcPct val="115000"/>
              </a:lnSpc>
              <a:spcBef>
                <a:spcPts val="0"/>
              </a:spcBef>
              <a:spcAft>
                <a:spcPts val="0"/>
              </a:spcAft>
              <a:buClr>
                <a:schemeClr val="dk1"/>
              </a:buClr>
              <a:buSzPts val="1800"/>
              <a:buFont typeface="PT Serif"/>
              <a:buChar char="■"/>
              <a:defRPr sz="1800">
                <a:solidFill>
                  <a:schemeClr val="dk1"/>
                </a:solidFill>
                <a:latin typeface="PT Serif"/>
                <a:ea typeface="PT Serif"/>
                <a:cs typeface="PT Serif"/>
                <a:sym typeface="PT Serif"/>
              </a:defRPr>
            </a:lvl6pPr>
            <a:lvl7pPr marL="3200400" lvl="6" indent="-342900">
              <a:lnSpc>
                <a:spcPct val="115000"/>
              </a:lnSpc>
              <a:spcBef>
                <a:spcPts val="0"/>
              </a:spcBef>
              <a:spcAft>
                <a:spcPts val="0"/>
              </a:spcAft>
              <a:buClr>
                <a:schemeClr val="dk1"/>
              </a:buClr>
              <a:buSzPts val="1800"/>
              <a:buFont typeface="PT Serif"/>
              <a:buChar char="●"/>
              <a:defRPr sz="1800">
                <a:solidFill>
                  <a:schemeClr val="dk1"/>
                </a:solidFill>
                <a:latin typeface="PT Serif"/>
                <a:ea typeface="PT Serif"/>
                <a:cs typeface="PT Serif"/>
                <a:sym typeface="PT Serif"/>
              </a:defRPr>
            </a:lvl7pPr>
            <a:lvl8pPr marL="3657600" lvl="7" indent="-342900">
              <a:lnSpc>
                <a:spcPct val="115000"/>
              </a:lnSpc>
              <a:spcBef>
                <a:spcPts val="0"/>
              </a:spcBef>
              <a:spcAft>
                <a:spcPts val="0"/>
              </a:spcAft>
              <a:buClr>
                <a:schemeClr val="dk1"/>
              </a:buClr>
              <a:buSzPts val="1800"/>
              <a:buFont typeface="PT Serif"/>
              <a:buChar char="○"/>
              <a:defRPr sz="1800">
                <a:solidFill>
                  <a:schemeClr val="dk1"/>
                </a:solidFill>
                <a:latin typeface="PT Serif"/>
                <a:ea typeface="PT Serif"/>
                <a:cs typeface="PT Serif"/>
                <a:sym typeface="PT Serif"/>
              </a:defRPr>
            </a:lvl8pPr>
            <a:lvl9pPr marL="4114800" lvl="8" indent="-342900">
              <a:lnSpc>
                <a:spcPct val="115000"/>
              </a:lnSpc>
              <a:spcBef>
                <a:spcPts val="0"/>
              </a:spcBef>
              <a:spcAft>
                <a:spcPts val="0"/>
              </a:spcAft>
              <a:buClr>
                <a:schemeClr val="dk1"/>
              </a:buClr>
              <a:buSzPts val="1800"/>
              <a:buFont typeface="PT Serif"/>
              <a:buChar char="■"/>
              <a:defRPr sz="1800">
                <a:solidFill>
                  <a:schemeClr val="dk1"/>
                </a:solidFill>
                <a:latin typeface="PT Serif"/>
                <a:ea typeface="PT Serif"/>
                <a:cs typeface="PT Serif"/>
                <a:sym typeface="PT Seri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8" r:id="rId8"/>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map.feedingamerica.org/" TargetMode="External"/><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www.njspotlight.com/stories/16/06/16/interactive-map-nj-hungriest-counties-tracking-the-food-deserts/" TargetMode="External"/><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ctrTitle"/>
          </p:nvPr>
        </p:nvSpPr>
        <p:spPr>
          <a:prstGeom prst="rect">
            <a:avLst/>
          </a:prstGeom>
        </p:spPr>
        <p:txBody>
          <a:bodyPr spcFirstLastPara="1" wrap="square" lIns="91425" tIns="91425" rIns="91425" bIns="91425" anchor="ctr" anchorCtr="0">
            <a:noAutofit/>
          </a:bodyPr>
          <a:lstStyle/>
          <a:p>
            <a:pPr lvl="0"/>
            <a:r>
              <a:rPr lang="en-US" dirty="0"/>
              <a:t>What was your last meal? </a:t>
            </a:r>
            <a:r>
              <a:rPr lang="en-US" dirty="0" smtClean="0"/>
              <a:t/>
            </a:r>
            <a:br>
              <a:rPr lang="en-US" dirty="0" smtClean="0"/>
            </a:br>
            <a:r>
              <a:rPr lang="en-US" dirty="0" smtClean="0"/>
              <a:t>List </a:t>
            </a:r>
            <a:r>
              <a:rPr lang="en-US" dirty="0"/>
              <a:t>the ingredients. </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70259" cy="35725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395" y="3539928"/>
            <a:ext cx="5295605" cy="3318072"/>
          </a:xfrm>
          <a:prstGeom prst="rect">
            <a:avLst/>
          </a:prstGeom>
        </p:spPr>
      </p:pic>
    </p:spTree>
    <p:extLst>
      <p:ext uri="{BB962C8B-B14F-4D97-AF65-F5344CB8AC3E}">
        <p14:creationId xmlns:p14="http://schemas.microsoft.com/office/powerpoint/2010/main" val="1864741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6" name="Content Placeholder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0" y="1293019"/>
            <a:ext cx="9144000" cy="4271962"/>
          </a:xfrm>
        </p:spPr>
      </p:pic>
    </p:spTree>
    <p:extLst>
      <p:ext uri="{BB962C8B-B14F-4D97-AF65-F5344CB8AC3E}">
        <p14:creationId xmlns:p14="http://schemas.microsoft.com/office/powerpoint/2010/main" val="1773167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091788" cy="40681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62" y="4068141"/>
            <a:ext cx="2849526" cy="2451766"/>
          </a:xfrm>
          <a:prstGeom prst="rect">
            <a:avLst/>
          </a:prstGeom>
        </p:spPr>
      </p:pic>
      <p:pic>
        <p:nvPicPr>
          <p:cNvPr id="11"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3364" y="0"/>
            <a:ext cx="4690636" cy="3501461"/>
          </a:xfrm>
          <a:prstGeom prst="rect">
            <a:avLst/>
          </a:prstGeom>
          <a:noFill/>
          <a:ln>
            <a:no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135" y="3475238"/>
            <a:ext cx="3678865" cy="338276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55954" y="1293900"/>
            <a:ext cx="3644400" cy="4273200"/>
          </a:xfrm>
        </p:spPr>
        <p:txBody>
          <a:bodyPr/>
          <a:lstStyle/>
          <a:p>
            <a:r>
              <a:rPr lang="en-US" dirty="0" smtClean="0"/>
              <a:t>SNAP (Supplemental Nutrition Assistance Program)	</a:t>
            </a:r>
            <a:endParaRPr lang="en-US" dirty="0"/>
          </a:p>
        </p:txBody>
      </p:sp>
      <p:sp>
        <p:nvSpPr>
          <p:cNvPr id="3" name="Text Placeholder 2"/>
          <p:cNvSpPr>
            <a:spLocks noGrp="1"/>
          </p:cNvSpPr>
          <p:nvPr>
            <p:ph type="body" idx="2"/>
          </p:nvPr>
        </p:nvSpPr>
        <p:spPr>
          <a:xfrm>
            <a:off x="4943646" y="1293900"/>
            <a:ext cx="3644400" cy="4273200"/>
          </a:xfrm>
        </p:spPr>
        <p:txBody>
          <a:bodyPr/>
          <a:lstStyle/>
          <a:p>
            <a:r>
              <a:rPr lang="en-US" dirty="0" smtClean="0"/>
              <a:t>WIC (Supplemental Assistance Program for Women, Infants, and Children)</a:t>
            </a:r>
            <a:endParaRPr lang="en-US" dirty="0"/>
          </a:p>
        </p:txBody>
      </p:sp>
      <p:sp>
        <p:nvSpPr>
          <p:cNvPr id="7" name="Title 6"/>
          <p:cNvSpPr>
            <a:spLocks noGrp="1"/>
          </p:cNvSpPr>
          <p:nvPr>
            <p:ph type="title"/>
          </p:nvPr>
        </p:nvSpPr>
        <p:spPr/>
        <p:txBody>
          <a:bodyPr/>
          <a:lstStyle/>
          <a:p>
            <a:r>
              <a:rPr lang="en-US" dirty="0" smtClean="0"/>
              <a:t>Governmental Assistance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679" y="4912243"/>
            <a:ext cx="4745587" cy="18341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02" y="4401880"/>
            <a:ext cx="4420083" cy="2381098"/>
          </a:xfrm>
          <a:prstGeom prst="rect">
            <a:avLst/>
          </a:prstGeom>
        </p:spPr>
      </p:pic>
    </p:spTree>
    <p:extLst>
      <p:ext uri="{BB962C8B-B14F-4D97-AF65-F5344CB8AC3E}">
        <p14:creationId xmlns:p14="http://schemas.microsoft.com/office/powerpoint/2010/main" val="1320982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12112"/>
            <a:ext cx="9144000" cy="4392543"/>
          </a:xfrm>
          <a:prstGeom prst="rect">
            <a:avLst/>
          </a:prstGeom>
        </p:spPr>
      </p:pic>
    </p:spTree>
    <p:extLst>
      <p:ext uri="{BB962C8B-B14F-4D97-AF65-F5344CB8AC3E}">
        <p14:creationId xmlns:p14="http://schemas.microsoft.com/office/powerpoint/2010/main" val="2132222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 y="42533"/>
            <a:ext cx="9144000" cy="5344297"/>
          </a:xfrm>
          <a:prstGeom prst="rect">
            <a:avLst/>
          </a:prstGeom>
        </p:spPr>
      </p:pic>
    </p:spTree>
    <p:extLst>
      <p:ext uri="{BB962C8B-B14F-4D97-AF65-F5344CB8AC3E}">
        <p14:creationId xmlns:p14="http://schemas.microsoft.com/office/powerpoint/2010/main" val="11732735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do our parents, friends, media, and the government say about eating healthy?</a:t>
            </a:r>
            <a:endParaRPr lang="en-US" dirty="0"/>
          </a:p>
        </p:txBody>
      </p:sp>
    </p:spTree>
    <p:extLst>
      <p:ext uri="{BB962C8B-B14F-4D97-AF65-F5344CB8AC3E}">
        <p14:creationId xmlns:p14="http://schemas.microsoft.com/office/powerpoint/2010/main" val="1006201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6" y="44575"/>
            <a:ext cx="8977868" cy="5335500"/>
          </a:xfrm>
          <a:prstGeom prst="rect">
            <a:avLst/>
          </a:prstGeom>
        </p:spPr>
      </p:pic>
    </p:spTree>
    <p:extLst>
      <p:ext uri="{BB962C8B-B14F-4D97-AF65-F5344CB8AC3E}">
        <p14:creationId xmlns:p14="http://schemas.microsoft.com/office/powerpoint/2010/main" val="1780735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969230"/>
          </a:xfrm>
          <a:prstGeom prst="rect">
            <a:avLst/>
          </a:prstGeom>
        </p:spPr>
      </p:pic>
    </p:spTree>
    <p:extLst>
      <p:ext uri="{BB962C8B-B14F-4D97-AF65-F5344CB8AC3E}">
        <p14:creationId xmlns:p14="http://schemas.microsoft.com/office/powerpoint/2010/main" val="14924523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ctrTitle" idx="4294967295"/>
          </p:nvPr>
        </p:nvSpPr>
        <p:spPr>
          <a:xfrm>
            <a:off x="0" y="1765300"/>
            <a:ext cx="7772400" cy="74295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2400"/>
              <a:t>THANKS!</a:t>
            </a:r>
            <a:endParaRPr sz="2400"/>
          </a:p>
        </p:txBody>
      </p:sp>
      <p:sp>
        <p:nvSpPr>
          <p:cNvPr id="308" name="Shape 308"/>
          <p:cNvSpPr txBox="1">
            <a:spLocks noGrp="1"/>
          </p:cNvSpPr>
          <p:nvPr>
            <p:ph type="subTitle" idx="4294967295"/>
          </p:nvPr>
        </p:nvSpPr>
        <p:spPr>
          <a:xfrm>
            <a:off x="1247775" y="2446338"/>
            <a:ext cx="7896225" cy="1046162"/>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en" sz="4800" i="1">
                <a:solidFill>
                  <a:srgbClr val="8F7B87"/>
                </a:solidFill>
              </a:rPr>
              <a:t>Any questions?</a:t>
            </a:r>
            <a:endParaRPr sz="4800" i="1">
              <a:solidFill>
                <a:srgbClr val="8F7B87"/>
              </a:solidFill>
            </a:endParaRPr>
          </a:p>
        </p:txBody>
      </p:sp>
      <p:sp>
        <p:nvSpPr>
          <p:cNvPr id="309" name="Shape 309"/>
          <p:cNvSpPr txBox="1">
            <a:spLocks noGrp="1"/>
          </p:cNvSpPr>
          <p:nvPr>
            <p:ph type="body" idx="4294967295"/>
          </p:nvPr>
        </p:nvSpPr>
        <p:spPr>
          <a:xfrm>
            <a:off x="1247775" y="3721100"/>
            <a:ext cx="7896225" cy="240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You can find me at:</a:t>
            </a:r>
            <a:endParaRPr sz="2400" dirty="0"/>
          </a:p>
          <a:p>
            <a:pPr marL="0" lvl="0" indent="0" algn="ctr" rtl="0">
              <a:spcBef>
                <a:spcPts val="0"/>
              </a:spcBef>
              <a:spcAft>
                <a:spcPts val="0"/>
              </a:spcAft>
              <a:buNone/>
            </a:pPr>
            <a:r>
              <a:rPr lang="en-US" sz="2400" dirty="0" smtClean="0"/>
              <a:t>francish2@montclair.edu</a:t>
            </a:r>
            <a:endParaRPr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58999"/>
            <a:ext cx="9152863" cy="3050954"/>
          </a:xfrm>
          <a:prstGeom prst="rect">
            <a:avLst/>
          </a:prstGeom>
        </p:spPr>
      </p:pic>
    </p:spTree>
    <p:extLst>
      <p:ext uri="{BB962C8B-B14F-4D97-AF65-F5344CB8AC3E}">
        <p14:creationId xmlns:p14="http://schemas.microsoft.com/office/powerpoint/2010/main" val="833106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2329725" y="150900"/>
            <a:ext cx="44895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dirty="0" smtClean="0">
                <a:latin typeface="American Typewriter" charset="0"/>
                <a:ea typeface="American Typewriter" charset="0"/>
                <a:cs typeface="American Typewriter" charset="0"/>
              </a:rPr>
              <a:t>Food Insecurity</a:t>
            </a:r>
            <a:endParaRPr sz="3200" dirty="0">
              <a:latin typeface="American Typewriter" charset="0"/>
              <a:ea typeface="American Typewriter" charset="0"/>
              <a:cs typeface="American Typewriter" charset="0"/>
            </a:endParaRPr>
          </a:p>
        </p:txBody>
      </p:sp>
      <p:sp>
        <p:nvSpPr>
          <p:cNvPr id="56" name="Shape 56"/>
          <p:cNvSpPr txBox="1"/>
          <p:nvPr/>
        </p:nvSpPr>
        <p:spPr>
          <a:xfrm>
            <a:off x="459675" y="1072791"/>
            <a:ext cx="8229600" cy="3334500"/>
          </a:xfrm>
          <a:prstGeom prst="rect">
            <a:avLst/>
          </a:prstGeom>
          <a:noFill/>
          <a:ln>
            <a:noFill/>
          </a:ln>
        </p:spPr>
        <p:txBody>
          <a:bodyPr spcFirstLastPara="1" wrap="square" lIns="91425" tIns="91425" rIns="91425" bIns="91425" anchor="t" anchorCtr="0">
            <a:noAutofit/>
          </a:bodyPr>
          <a:lstStyle/>
          <a:p>
            <a:r>
              <a:rPr lang="en-US" sz="2400" b="1" dirty="0">
                <a:latin typeface="American Typewriter" charset="0"/>
                <a:ea typeface="American Typewriter" charset="0"/>
                <a:cs typeface="American Typewriter" charset="0"/>
              </a:rPr>
              <a:t>Food insecurity refers to USDA’s measure </a:t>
            </a:r>
            <a:r>
              <a:rPr lang="en-US" sz="2400" b="1" dirty="0" smtClean="0">
                <a:latin typeface="American Typewriter" charset="0"/>
                <a:ea typeface="American Typewriter" charset="0"/>
                <a:cs typeface="American Typewriter" charset="0"/>
              </a:rPr>
              <a:t>of, </a:t>
            </a:r>
            <a:endParaRPr lang="en-US" sz="2400" b="1" dirty="0">
              <a:latin typeface="American Typewriter" charset="0"/>
              <a:ea typeface="American Typewriter" charset="0"/>
              <a:cs typeface="American Typewriter" charset="0"/>
            </a:endParaRPr>
          </a:p>
          <a:p>
            <a:endParaRPr lang="en-US" sz="2400" b="1" dirty="0">
              <a:latin typeface="American Typewriter" charset="0"/>
              <a:ea typeface="American Typewriter" charset="0"/>
              <a:cs typeface="American Typewriter" charset="0"/>
            </a:endParaRPr>
          </a:p>
          <a:p>
            <a:pPr marL="514350" indent="-514350">
              <a:buAutoNum type="arabicParenR"/>
            </a:pPr>
            <a:r>
              <a:rPr lang="en-US" sz="2400" b="1" dirty="0" smtClean="0">
                <a:latin typeface="American Typewriter" charset="0"/>
                <a:ea typeface="American Typewriter" charset="0"/>
                <a:cs typeface="American Typewriter" charset="0"/>
              </a:rPr>
              <a:t>To limited </a:t>
            </a:r>
            <a:r>
              <a:rPr lang="en-US" sz="2400" b="1" dirty="0">
                <a:latin typeface="American Typewriter" charset="0"/>
                <a:ea typeface="American Typewriter" charset="0"/>
                <a:cs typeface="American Typewriter" charset="0"/>
              </a:rPr>
              <a:t>or uncertain availability of nutritionally adequate </a:t>
            </a:r>
            <a:r>
              <a:rPr lang="en-US" sz="2400" b="1" dirty="0" smtClean="0">
                <a:latin typeface="American Typewriter" charset="0"/>
                <a:ea typeface="American Typewriter" charset="0"/>
                <a:cs typeface="American Typewriter" charset="0"/>
              </a:rPr>
              <a:t>foods, and,</a:t>
            </a:r>
            <a:endParaRPr lang="en-US" sz="2400" b="1" dirty="0">
              <a:latin typeface="American Typewriter" charset="0"/>
              <a:ea typeface="American Typewriter" charset="0"/>
              <a:cs typeface="American Typewriter" charset="0"/>
            </a:endParaRPr>
          </a:p>
          <a:p>
            <a:pPr marL="514350" indent="-514350">
              <a:buAutoNum type="arabicParenR"/>
            </a:pPr>
            <a:endParaRPr lang="en-US" sz="2400" b="1" dirty="0">
              <a:latin typeface="American Typewriter" charset="0"/>
              <a:ea typeface="American Typewriter" charset="0"/>
              <a:cs typeface="American Typewriter" charset="0"/>
            </a:endParaRPr>
          </a:p>
          <a:p>
            <a:r>
              <a:rPr lang="en-US" sz="2400" b="1" dirty="0">
                <a:latin typeface="American Typewriter" charset="0"/>
                <a:ea typeface="American Typewriter" charset="0"/>
                <a:cs typeface="American Typewriter" charset="0"/>
              </a:rPr>
              <a:t>2</a:t>
            </a:r>
            <a:r>
              <a:rPr lang="en-US" sz="2400" b="1" dirty="0" smtClean="0">
                <a:latin typeface="American Typewriter" charset="0"/>
                <a:ea typeface="American Typewriter" charset="0"/>
                <a:cs typeface="American Typewriter" charset="0"/>
              </a:rPr>
              <a:t>) A lack of access, at times, to enough </a:t>
            </a:r>
            <a:r>
              <a:rPr lang="en-US" sz="2400" b="1" dirty="0">
                <a:latin typeface="American Typewriter" charset="0"/>
                <a:ea typeface="American Typewriter" charset="0"/>
                <a:cs typeface="American Typewriter" charset="0"/>
              </a:rPr>
              <a:t>food for an active, healthy life for all household </a:t>
            </a:r>
            <a:r>
              <a:rPr lang="en-US" sz="2400" b="1" dirty="0" smtClean="0">
                <a:latin typeface="American Typewriter" charset="0"/>
                <a:ea typeface="American Typewriter" charset="0"/>
                <a:cs typeface="American Typewriter" charset="0"/>
              </a:rPr>
              <a:t>members</a:t>
            </a:r>
            <a:r>
              <a:rPr lang="en-US" sz="2400" b="1" dirty="0">
                <a:latin typeface="American Typewriter" charset="0"/>
                <a:ea typeface="American Typewriter" charset="0"/>
                <a:cs typeface="American Typewriter" charset="0"/>
              </a:rPr>
              <a:t>.</a:t>
            </a:r>
          </a:p>
          <a:p>
            <a:pPr marL="0" lvl="0" indent="0" rtl="0">
              <a:spcBef>
                <a:spcPts val="600"/>
              </a:spcBef>
              <a:spcAft>
                <a:spcPts val="0"/>
              </a:spcAft>
              <a:buClr>
                <a:schemeClr val="dk1"/>
              </a:buClr>
              <a:buSzPts val="1100"/>
              <a:buFont typeface="Arial"/>
              <a:buNone/>
            </a:pPr>
            <a:endParaRPr sz="1200" dirty="0">
              <a:solidFill>
                <a:srgbClr val="1D1D1B"/>
              </a:solidFill>
              <a:latin typeface="PT Serif"/>
              <a:ea typeface="PT Serif"/>
              <a:cs typeface="PT Serif"/>
              <a:sym typeface="PT Serif"/>
            </a:endParaRPr>
          </a:p>
          <a:p>
            <a:pPr marL="0" lvl="0" indent="0" rtl="0">
              <a:spcBef>
                <a:spcPts val="600"/>
              </a:spcBef>
              <a:spcAft>
                <a:spcPts val="0"/>
              </a:spcAft>
              <a:buNone/>
            </a:pPr>
            <a:endParaRPr dirty="0">
              <a:solidFill>
                <a:srgbClr val="1D1D1B"/>
              </a:solidFill>
              <a:latin typeface="PT Serif"/>
              <a:ea typeface="PT Serif"/>
              <a:cs typeface="PT Serif"/>
              <a:sym typeface="PT Serif"/>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725" y="3901005"/>
            <a:ext cx="4610395" cy="285635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How many Americans are food insecure? </a:t>
            </a:r>
            <a:endParaRPr lang="en-US" sz="2800" dirty="0"/>
          </a:p>
        </p:txBody>
      </p:sp>
      <p:sp>
        <p:nvSpPr>
          <p:cNvPr id="3" name="Text Placeholder 2"/>
          <p:cNvSpPr>
            <a:spLocks noGrp="1"/>
          </p:cNvSpPr>
          <p:nvPr>
            <p:ph type="body" idx="1"/>
          </p:nvPr>
        </p:nvSpPr>
        <p:spPr>
          <a:xfrm>
            <a:off x="617100" y="1293900"/>
            <a:ext cx="7909800" cy="1866127"/>
          </a:xfrm>
        </p:spPr>
        <p:txBody>
          <a:bodyPr/>
          <a:lstStyle/>
          <a:p>
            <a:pPr marL="38100" indent="0" algn="ctr">
              <a:buNone/>
            </a:pPr>
            <a:r>
              <a:rPr lang="en-US" sz="2400" dirty="0" smtClean="0"/>
              <a:t>Food </a:t>
            </a:r>
            <a:r>
              <a:rPr lang="en-US" sz="2400" dirty="0"/>
              <a:t>Insecurity affects 1/5 of the American population, affecting close to 49 million individuals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150" y="3160027"/>
            <a:ext cx="6743700" cy="3225800"/>
          </a:xfrm>
          <a:prstGeom prst="rect">
            <a:avLst/>
          </a:prstGeom>
        </p:spPr>
      </p:pic>
    </p:spTree>
    <p:extLst>
      <p:ext uri="{BB962C8B-B14F-4D97-AF65-F5344CB8AC3E}">
        <p14:creationId xmlns:p14="http://schemas.microsoft.com/office/powerpoint/2010/main" val="50342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b="1" dirty="0" smtClean="0">
                <a:solidFill>
                  <a:schemeClr val="tx1"/>
                </a:solidFill>
                <a:hlinkClick r:id="rId3"/>
              </a:rPr>
              <a:t>Food Insecurity in America</a:t>
            </a:r>
            <a:endParaRPr lang="en-US" b="1" dirty="0">
              <a:solidFill>
                <a:schemeClr val="tx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 y="0"/>
            <a:ext cx="9144000" cy="5651569"/>
          </a:xfrm>
          <a:prstGeom prst="rect">
            <a:avLst/>
          </a:prstGeom>
        </p:spPr>
      </p:pic>
    </p:spTree>
    <p:extLst>
      <p:ext uri="{BB962C8B-B14F-4D97-AF65-F5344CB8AC3E}">
        <p14:creationId xmlns:p14="http://schemas.microsoft.com/office/powerpoint/2010/main" val="584117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ctrTitle"/>
          </p:nvPr>
        </p:nvSpPr>
        <p:spPr>
          <a:xfrm>
            <a:off x="2482513" y="3288894"/>
            <a:ext cx="6543500" cy="12978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smtClean="0"/>
              <a:t>Who is most effected by food insecurity?</a:t>
            </a:r>
            <a:endParaRPr dirty="0"/>
          </a:p>
        </p:txBody>
      </p:sp>
      <p:pic>
        <p:nvPicPr>
          <p:cNvPr id="2" name="Picture 1"/>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6"/>
        <p:cNvGrpSpPr/>
        <p:nvPr/>
      </p:nvGrpSpPr>
      <p:grpSpPr>
        <a:xfrm>
          <a:off x="0" y="0"/>
          <a:ext cx="0" cy="0"/>
          <a:chOff x="0" y="0"/>
          <a:chExt cx="0" cy="0"/>
        </a:xfrm>
      </p:grpSpPr>
      <p:sp>
        <p:nvSpPr>
          <p:cNvPr id="77" name="Shape 77"/>
          <p:cNvSpPr txBox="1">
            <a:spLocks noGrp="1"/>
          </p:cNvSpPr>
          <p:nvPr>
            <p:ph type="body" idx="1"/>
          </p:nvPr>
        </p:nvSpPr>
        <p:spPr>
          <a:prstGeom prst="rect">
            <a:avLst/>
          </a:prstGeom>
        </p:spPr>
        <p:txBody>
          <a:bodyPr spcFirstLastPara="1" wrap="square" lIns="91425" tIns="91425" rIns="91425" bIns="91425" anchor="t" anchorCtr="0">
            <a:noAutofit/>
          </a:bodyPr>
          <a:lstStyle/>
          <a:p>
            <a:pPr marL="38100" indent="0">
              <a:buNone/>
            </a:pPr>
            <a:r>
              <a:rPr lang="en-US" b="1" dirty="0"/>
              <a:t>About 1 million New Jerseyeans are living </a:t>
            </a:r>
            <a:r>
              <a:rPr lang="en-US" b="1" dirty="0" smtClean="0"/>
              <a:t>with Food Insecurity</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smtClean="0">
                <a:hlinkClick r:id="rId3"/>
              </a:rPr>
              <a:t>Food Insecurity in New Jersey</a:t>
            </a:r>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250" y="1038718"/>
            <a:ext cx="5149500" cy="552744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Let’s go grocery shopping!</a:t>
            </a:r>
            <a:endParaRPr lang="en-US" dirty="0"/>
          </a:p>
        </p:txBody>
      </p:sp>
    </p:spTree>
    <p:extLst>
      <p:ext uri="{BB962C8B-B14F-4D97-AF65-F5344CB8AC3E}">
        <p14:creationId xmlns:p14="http://schemas.microsoft.com/office/powerpoint/2010/main" val="154609617"/>
      </p:ext>
    </p:extLst>
  </p:cSld>
  <p:clrMapOvr>
    <a:masterClrMapping/>
  </p:clrMapOvr>
</p:sld>
</file>

<file path=ppt/theme/theme1.xml><?xml version="1.0" encoding="utf-8"?>
<a:theme xmlns:a="http://schemas.openxmlformats.org/drawingml/2006/main" name="Beatrice templat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Parcel</Template>
  <TotalTime>6026</TotalTime>
  <Words>2851</Words>
  <Application>Microsoft Macintosh PowerPoint</Application>
  <PresentationFormat>On-screen Show (4:3)</PresentationFormat>
  <Paragraphs>175</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American Typewriter</vt:lpstr>
      <vt:lpstr>Montserrat</vt:lpstr>
      <vt:lpstr>PT Serif</vt:lpstr>
      <vt:lpstr>Arial</vt:lpstr>
      <vt:lpstr>Beatrice template</vt:lpstr>
      <vt:lpstr>What was your last meal?  List the ingredients. </vt:lpstr>
      <vt:lpstr>PowerPoint Presentation</vt:lpstr>
      <vt:lpstr>Food Insecurity</vt:lpstr>
      <vt:lpstr>How many Americans are food insecure? </vt:lpstr>
      <vt:lpstr>PowerPoint Presentation</vt:lpstr>
      <vt:lpstr>Who is most effected by food insecurity?</vt:lpstr>
      <vt:lpstr>PowerPoint Presentation</vt:lpstr>
      <vt:lpstr>Food Insecurity in New Jersey</vt:lpstr>
      <vt:lpstr>Let’s go grocery shopping!</vt:lpstr>
      <vt:lpstr>PowerPoint Presentation</vt:lpstr>
      <vt:lpstr>PowerPoint Presentation</vt:lpstr>
      <vt:lpstr>PowerPoint Presentation</vt:lpstr>
      <vt:lpstr>Governmental Assistance</vt:lpstr>
      <vt:lpstr>PowerPoint Presentation</vt:lpstr>
      <vt:lpstr>PowerPoint Presentation</vt:lpstr>
      <vt:lpstr>What do our parents, friends, media, and the government say about eating healthy?</vt:lpstr>
      <vt:lpstr>PowerPoint Presentation</vt:lpstr>
      <vt:lpstr>PowerPoint Presentation</vt:lpstr>
      <vt:lpstr>THANKS!</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was your last meal?  List the ingredients. </dc:title>
  <cp:lastModifiedBy>Heather Francis</cp:lastModifiedBy>
  <cp:revision>43</cp:revision>
  <dcterms:modified xsi:type="dcterms:W3CDTF">2018-04-12T15:29:16Z</dcterms:modified>
</cp:coreProperties>
</file>