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32"/>
  </p:notesMasterIdLst>
  <p:sldIdLst>
    <p:sldId id="256" r:id="rId2"/>
    <p:sldId id="257" r:id="rId3"/>
    <p:sldId id="258" r:id="rId4"/>
    <p:sldId id="285" r:id="rId5"/>
    <p:sldId id="284" r:id="rId6"/>
    <p:sldId id="259" r:id="rId7"/>
    <p:sldId id="260" r:id="rId8"/>
    <p:sldId id="261" r:id="rId9"/>
    <p:sldId id="262" r:id="rId10"/>
    <p:sldId id="278" r:id="rId11"/>
    <p:sldId id="282" r:id="rId12"/>
    <p:sldId id="283" r:id="rId13"/>
    <p:sldId id="281" r:id="rId14"/>
    <p:sldId id="286" r:id="rId15"/>
    <p:sldId id="287" r:id="rId16"/>
    <p:sldId id="288" r:id="rId17"/>
    <p:sldId id="289" r:id="rId18"/>
    <p:sldId id="290" r:id="rId19"/>
    <p:sldId id="264" r:id="rId20"/>
    <p:sldId id="263" r:id="rId21"/>
    <p:sldId id="265" r:id="rId22"/>
    <p:sldId id="266" r:id="rId23"/>
    <p:sldId id="267" r:id="rId24"/>
    <p:sldId id="268" r:id="rId25"/>
    <p:sldId id="269" r:id="rId26"/>
    <p:sldId id="270" r:id="rId27"/>
    <p:sldId id="271" r:id="rId28"/>
    <p:sldId id="275" r:id="rId29"/>
    <p:sldId id="276" r:id="rId30"/>
    <p:sldId id="277"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14" autoAdjust="0"/>
    <p:restoredTop sz="76197" autoAdjust="0"/>
  </p:normalViewPr>
  <p:slideViewPr>
    <p:cSldViewPr snapToGrid="0">
      <p:cViewPr varScale="1">
        <p:scale>
          <a:sx n="70" d="100"/>
          <a:sy n="70" d="100"/>
        </p:scale>
        <p:origin x="-1464" y="-10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78841779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02637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Questions</a:t>
            </a:r>
            <a:r>
              <a:rPr lang="en-US" baseline="0" dirty="0" smtClean="0"/>
              <a:t> used as discussion in class </a:t>
            </a:r>
            <a:endParaRPr lang="en-US" dirty="0"/>
          </a:p>
        </p:txBody>
      </p:sp>
    </p:spTree>
    <p:extLst>
      <p:ext uri="{BB962C8B-B14F-4D97-AF65-F5344CB8AC3E}">
        <p14:creationId xmlns:p14="http://schemas.microsoft.com/office/powerpoint/2010/main" val="3233211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100" i="1" dirty="0" smtClean="0">
                <a:solidFill>
                  <a:srgbClr val="000000"/>
                </a:solidFill>
                <a:latin typeface="Playfair Display"/>
                <a:ea typeface="Playfair Display"/>
                <a:cs typeface="Playfair Display"/>
                <a:sym typeface="Playfair Display"/>
              </a:rPr>
              <a:t>© Giles Clarke/Getty Images Reportage</a:t>
            </a:r>
          </a:p>
          <a:p>
            <a:pPr lvl="0">
              <a:spcBef>
                <a:spcPts val="0"/>
              </a:spcBef>
              <a:buNone/>
            </a:pPr>
            <a:endParaRPr dirty="0"/>
          </a:p>
        </p:txBody>
      </p:sp>
    </p:spTree>
    <p:extLst>
      <p:ext uri="{BB962C8B-B14F-4D97-AF65-F5344CB8AC3E}">
        <p14:creationId xmlns:p14="http://schemas.microsoft.com/office/powerpoint/2010/main" val="61701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07066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19410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Students will answer this question</a:t>
            </a:r>
            <a:r>
              <a:rPr lang="en-US" baseline="0" dirty="0" smtClean="0"/>
              <a:t> while watching the video</a:t>
            </a:r>
            <a:endParaRPr dirty="0"/>
          </a:p>
        </p:txBody>
      </p:sp>
    </p:spTree>
    <p:extLst>
      <p:ext uri="{BB962C8B-B14F-4D97-AF65-F5344CB8AC3E}">
        <p14:creationId xmlns:p14="http://schemas.microsoft.com/office/powerpoint/2010/main" val="485533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75747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23152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76534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97593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smtClean="0"/>
              <a:t>Evaluation</a:t>
            </a:r>
            <a:r>
              <a:rPr lang="en" baseline="0" dirty="0" smtClean="0"/>
              <a:t> </a:t>
            </a:r>
            <a:r>
              <a:rPr lang="en" dirty="0" smtClean="0"/>
              <a:t>: Students will be divided into groups and reflect</a:t>
            </a:r>
            <a:r>
              <a:rPr lang="en" baseline="0" dirty="0" smtClean="0"/>
              <a:t> on the selected questions</a:t>
            </a:r>
            <a:r>
              <a:rPr lang="en" dirty="0" smtClean="0"/>
              <a:t>. Each question</a:t>
            </a:r>
            <a:r>
              <a:rPr lang="en" baseline="0" dirty="0" smtClean="0"/>
              <a:t> will be assigned to different groups.</a:t>
            </a:r>
            <a:endParaRPr lang="en" dirty="0"/>
          </a:p>
        </p:txBody>
      </p:sp>
    </p:spTree>
    <p:extLst>
      <p:ext uri="{BB962C8B-B14F-4D97-AF65-F5344CB8AC3E}">
        <p14:creationId xmlns:p14="http://schemas.microsoft.com/office/powerpoint/2010/main" val="1928530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Before starting power</a:t>
            </a:r>
            <a:r>
              <a:rPr lang="en-US" baseline="0" dirty="0" smtClean="0"/>
              <a:t> point introduce myself my background etc. career goals and my own experience with Syrian refugees. </a:t>
            </a:r>
            <a:endParaRPr dirty="0"/>
          </a:p>
        </p:txBody>
      </p:sp>
    </p:spTree>
    <p:extLst>
      <p:ext uri="{BB962C8B-B14F-4D97-AF65-F5344CB8AC3E}">
        <p14:creationId xmlns:p14="http://schemas.microsoft.com/office/powerpoint/2010/main" val="3170332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Present </a:t>
            </a:r>
            <a:r>
              <a:rPr lang="en" dirty="0" smtClean="0"/>
              <a:t>after reflections</a:t>
            </a:r>
            <a:r>
              <a:rPr lang="en-US" dirty="0" smtClean="0"/>
              <a:t>   International Refugee Assistance Project. https://</a:t>
            </a:r>
            <a:r>
              <a:rPr lang="en-US" dirty="0" err="1" smtClean="0"/>
              <a:t>refugeerights.org</a:t>
            </a:r>
            <a:r>
              <a:rPr lang="en-US" dirty="0" smtClean="0"/>
              <a:t>/  IRC </a:t>
            </a:r>
            <a:endParaRPr lang="en" dirty="0"/>
          </a:p>
        </p:txBody>
      </p:sp>
    </p:spTree>
    <p:extLst>
      <p:ext uri="{BB962C8B-B14F-4D97-AF65-F5344CB8AC3E}">
        <p14:creationId xmlns:p14="http://schemas.microsoft.com/office/powerpoint/2010/main" val="1345002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04733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Allow students to ask</a:t>
            </a:r>
            <a:r>
              <a:rPr lang="en-US" baseline="0" dirty="0" smtClean="0"/>
              <a:t> questions and also give feedback on lesson plans</a:t>
            </a:r>
            <a:endParaRPr dirty="0"/>
          </a:p>
        </p:txBody>
      </p:sp>
    </p:spTree>
    <p:extLst>
      <p:ext uri="{BB962C8B-B14F-4D97-AF65-F5344CB8AC3E}">
        <p14:creationId xmlns:p14="http://schemas.microsoft.com/office/powerpoint/2010/main" val="2706518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Students will write their thoughts and then form discussions as a class</a:t>
            </a:r>
          </a:p>
        </p:txBody>
      </p:sp>
    </p:spTree>
    <p:extLst>
      <p:ext uri="{BB962C8B-B14F-4D97-AF65-F5344CB8AC3E}">
        <p14:creationId xmlns:p14="http://schemas.microsoft.com/office/powerpoint/2010/main" val="2724299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39920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05720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3542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54957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29323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kern="1200" dirty="0" smtClean="0">
                <a:solidFill>
                  <a:schemeClr val="tx1"/>
                </a:solidFill>
                <a:effectLst/>
                <a:latin typeface="+mn-lt"/>
                <a:ea typeface="+mn-ea"/>
                <a:cs typeface="+mn-cs"/>
              </a:rPr>
              <a:t>Some people in the host country, whether its Germany or Greece or USA, are fearful of change and unsure how letting in Syrian refugees will affect their countries. Host countries will have to aid in resettlement-- a process that involves finding shelter, education, and employment for new arrivals. Some people fear this will cost a lot of money or result in more job competition. </a:t>
            </a:r>
            <a:endParaRPr lang="en-US" dirty="0"/>
          </a:p>
        </p:txBody>
      </p:sp>
    </p:spTree>
    <p:extLst>
      <p:ext uri="{BB962C8B-B14F-4D97-AF65-F5344CB8AC3E}">
        <p14:creationId xmlns:p14="http://schemas.microsoft.com/office/powerpoint/2010/main" val="1875927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1" y="0"/>
            <a:ext cx="752475" cy="51435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3" y="950614"/>
            <a:ext cx="7235981" cy="3849987"/>
          </a:xfrm>
        </p:spPr>
        <p:txBody>
          <a:bodyPr/>
          <a:lstStyle>
            <a:lvl1pPr>
              <a:defRPr sz="11500"/>
            </a:lvl1pPr>
          </a:lstStyle>
          <a:p>
            <a:r>
              <a:rPr lang="en-US" smtClean="0"/>
              <a:t>Click to edit Master title style</a:t>
            </a:r>
            <a:endParaRPr lang="en-US" dirty="0"/>
          </a:p>
        </p:txBody>
      </p:sp>
      <p:sp>
        <p:nvSpPr>
          <p:cNvPr id="3" name="Subtitle 2"/>
          <p:cNvSpPr>
            <a:spLocks noGrp="1"/>
          </p:cNvSpPr>
          <p:nvPr>
            <p:ph type="subTitle" idx="1"/>
          </p:nvPr>
        </p:nvSpPr>
        <p:spPr>
          <a:xfrm>
            <a:off x="1216152" y="151277"/>
            <a:ext cx="6189583" cy="712177"/>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3191938-A8B6-425C-98E9-F6D695A8C5C2}" type="datetime1">
              <a:rPr lang="en-US" smtClean="0"/>
              <a:t>1/12/17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150470" y="177312"/>
            <a:ext cx="785301" cy="273844"/>
          </a:xfrm>
        </p:spPr>
        <p:txBody>
          <a:bodyPr/>
          <a:lstStyle>
            <a:lvl1pPr>
              <a:defRPr sz="1400"/>
            </a:lvl1pPr>
          </a:lstStyle>
          <a:p>
            <a:pPr lvl="0" algn="r">
              <a:spcBef>
                <a:spcPts val="0"/>
              </a:spcBef>
              <a:buNone/>
            </a:pPr>
            <a:fld id="{00000000-1234-1234-1234-123412341234}" type="slidenum">
              <a:rPr lang="en" sz="1000" smtClean="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grpSp>
        <p:nvGrpSpPr>
          <p:cNvPr id="7" name="Group 6"/>
          <p:cNvGrpSpPr/>
          <p:nvPr/>
        </p:nvGrpSpPr>
        <p:grpSpPr>
          <a:xfrm>
            <a:off x="7467600" y="157163"/>
            <a:ext cx="657226" cy="32385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65C87-19DF-4BAA-9E3C-AD3AC43995F3}" type="datetime1">
              <a:rPr lang="en-US" smtClean="0"/>
              <a:t>1/12/17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Tree>
  </p:cSld>
  <p:clrMapOvr>
    <a:masterClrMapping/>
  </p:clrMapOvr>
  <p:timing>
    <p:tnLst>
      <p:par>
        <p:cTn xmlns:p14="http://schemas.microsoft.com/office/powerpoint/2010/mai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3AFBE0-C132-422A-89E5-8F9323DEC0B1}" type="datetime1">
              <a:rPr lang="en-US" smtClean="0"/>
              <a:t>1/12/17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Tree>
  </p:cSld>
  <p:clrMapOvr>
    <a:masterClrMapping/>
  </p:clrMapOvr>
  <p:timing>
    <p:tnLst>
      <p:par>
        <p:cTn xmlns:p14="http://schemas.microsoft.com/office/powerpoint/2010/mai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20" name="Shape 20"/>
          <p:cNvSpPr txBox="1">
            <a:spLocks noGrp="1"/>
          </p:cNvSpPr>
          <p:nvPr>
            <p:ph type="title"/>
          </p:nvPr>
        </p:nvSpPr>
        <p:spPr>
          <a:xfrm>
            <a:off x="311700" y="391350"/>
            <a:ext cx="8520600" cy="626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Section header">
    <p:bg>
      <p:bgPr>
        <a:solidFill>
          <a:schemeClr val="dk1"/>
        </a:solidFill>
        <a:effectLst/>
      </p:bgPr>
    </p:bg>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509550" y="1423875"/>
            <a:ext cx="8124900" cy="1798200"/>
          </a:xfrm>
          <a:prstGeom prst="rect">
            <a:avLst/>
          </a:prstGeom>
        </p:spPr>
        <p:txBody>
          <a:bodyPr lIns="91425" tIns="91425" rIns="91425" bIns="91425" anchor="ctr" anchorCtr="0"/>
          <a:lstStyle>
            <a:lvl1pPr lvl="0" algn="ctr">
              <a:spcBef>
                <a:spcPts val="0"/>
              </a:spcBef>
              <a:buClr>
                <a:schemeClr val="lt1"/>
              </a:buClr>
              <a:buSzPct val="100000"/>
              <a:buFont typeface="Lato"/>
              <a:defRPr sz="4800" b="0">
                <a:solidFill>
                  <a:schemeClr val="lt1"/>
                </a:solidFill>
                <a:latin typeface="Lato"/>
                <a:ea typeface="Lato"/>
                <a:cs typeface="Lato"/>
                <a:sym typeface="Lato"/>
              </a:defRPr>
            </a:lvl1pPr>
            <a:lvl2pPr lvl="1" algn="ctr">
              <a:spcBef>
                <a:spcPts val="0"/>
              </a:spcBef>
              <a:buClr>
                <a:schemeClr val="lt1"/>
              </a:buClr>
              <a:buSzPct val="100000"/>
              <a:buFont typeface="Lato"/>
              <a:defRPr sz="4800" b="0">
                <a:solidFill>
                  <a:schemeClr val="lt1"/>
                </a:solidFill>
                <a:latin typeface="Lato"/>
                <a:ea typeface="Lato"/>
                <a:cs typeface="Lato"/>
                <a:sym typeface="Lato"/>
              </a:defRPr>
            </a:lvl2pPr>
            <a:lvl3pPr lvl="2" algn="ctr">
              <a:spcBef>
                <a:spcPts val="0"/>
              </a:spcBef>
              <a:buClr>
                <a:schemeClr val="lt1"/>
              </a:buClr>
              <a:buSzPct val="100000"/>
              <a:buFont typeface="Lato"/>
              <a:defRPr sz="4800" b="0">
                <a:solidFill>
                  <a:schemeClr val="lt1"/>
                </a:solidFill>
                <a:latin typeface="Lato"/>
                <a:ea typeface="Lato"/>
                <a:cs typeface="Lato"/>
                <a:sym typeface="Lato"/>
              </a:defRPr>
            </a:lvl3pPr>
            <a:lvl4pPr lvl="3" algn="ctr">
              <a:spcBef>
                <a:spcPts val="0"/>
              </a:spcBef>
              <a:buClr>
                <a:schemeClr val="lt1"/>
              </a:buClr>
              <a:buSzPct val="100000"/>
              <a:buFont typeface="Lato"/>
              <a:defRPr sz="4800" b="0">
                <a:solidFill>
                  <a:schemeClr val="lt1"/>
                </a:solidFill>
                <a:latin typeface="Lato"/>
                <a:ea typeface="Lato"/>
                <a:cs typeface="Lato"/>
                <a:sym typeface="Lato"/>
              </a:defRPr>
            </a:lvl4pPr>
            <a:lvl5pPr lvl="4" algn="ctr">
              <a:spcBef>
                <a:spcPts val="0"/>
              </a:spcBef>
              <a:buClr>
                <a:schemeClr val="lt1"/>
              </a:buClr>
              <a:buSzPct val="100000"/>
              <a:buFont typeface="Lato"/>
              <a:defRPr sz="4800" b="0">
                <a:solidFill>
                  <a:schemeClr val="lt1"/>
                </a:solidFill>
                <a:latin typeface="Lato"/>
                <a:ea typeface="Lato"/>
                <a:cs typeface="Lato"/>
                <a:sym typeface="Lato"/>
              </a:defRPr>
            </a:lvl5pPr>
            <a:lvl6pPr lvl="5" algn="ctr">
              <a:spcBef>
                <a:spcPts val="0"/>
              </a:spcBef>
              <a:buClr>
                <a:schemeClr val="lt1"/>
              </a:buClr>
              <a:buSzPct val="100000"/>
              <a:buFont typeface="Lato"/>
              <a:defRPr sz="4800" b="0">
                <a:solidFill>
                  <a:schemeClr val="lt1"/>
                </a:solidFill>
                <a:latin typeface="Lato"/>
                <a:ea typeface="Lato"/>
                <a:cs typeface="Lato"/>
                <a:sym typeface="Lato"/>
              </a:defRPr>
            </a:lvl6pPr>
            <a:lvl7pPr lvl="6" algn="ctr">
              <a:spcBef>
                <a:spcPts val="0"/>
              </a:spcBef>
              <a:buClr>
                <a:schemeClr val="lt1"/>
              </a:buClr>
              <a:buSzPct val="100000"/>
              <a:buFont typeface="Lato"/>
              <a:defRPr sz="4800" b="0">
                <a:solidFill>
                  <a:schemeClr val="lt1"/>
                </a:solidFill>
                <a:latin typeface="Lato"/>
                <a:ea typeface="Lato"/>
                <a:cs typeface="Lato"/>
                <a:sym typeface="Lato"/>
              </a:defRPr>
            </a:lvl7pPr>
            <a:lvl8pPr lvl="7" algn="ctr">
              <a:spcBef>
                <a:spcPts val="0"/>
              </a:spcBef>
              <a:buClr>
                <a:schemeClr val="lt1"/>
              </a:buClr>
              <a:buSzPct val="100000"/>
              <a:buFont typeface="Lato"/>
              <a:defRPr sz="4800" b="0">
                <a:solidFill>
                  <a:schemeClr val="lt1"/>
                </a:solidFill>
                <a:latin typeface="Lato"/>
                <a:ea typeface="Lato"/>
                <a:cs typeface="Lato"/>
                <a:sym typeface="Lato"/>
              </a:defRPr>
            </a:lvl8pPr>
            <a:lvl9pPr lvl="8" algn="ctr">
              <a:spcBef>
                <a:spcPts val="0"/>
              </a:spcBef>
              <a:buClr>
                <a:schemeClr val="lt1"/>
              </a:buClr>
              <a:buSzPct val="100000"/>
              <a:buFont typeface="Lato"/>
              <a:defRPr sz="4800" b="0">
                <a:solidFill>
                  <a:schemeClr val="lt1"/>
                </a:solidFill>
                <a:latin typeface="Lato"/>
                <a:ea typeface="Lato"/>
                <a:cs typeface="Lato"/>
                <a:sym typeface="Lato"/>
              </a:defRPr>
            </a:lvl9pPr>
          </a:lstStyle>
          <a:p>
            <a:endParaRPr/>
          </a:p>
        </p:txBody>
      </p:sp>
      <p:sp>
        <p:nvSpPr>
          <p:cNvPr id="17" name="Shape 1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3943350"/>
            <a:ext cx="7239000" cy="85725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3" name="Content Placeholder 2"/>
          <p:cNvSpPr>
            <a:spLocks noGrp="1"/>
          </p:cNvSpPr>
          <p:nvPr>
            <p:ph idx="1"/>
          </p:nvPr>
        </p:nvSpPr>
        <p:spPr>
          <a:xfrm>
            <a:off x="1219200" y="628650"/>
            <a:ext cx="7467600" cy="33147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56FD19-D242-4257-81D8-B9EB8E71C3A5}" type="datetime1">
              <a:rPr lang="en-US" smtClean="0"/>
              <a:t>1/12/17</a:t>
            </a:fld>
            <a:endParaRPr lang="en-US"/>
          </a:p>
        </p:txBody>
      </p:sp>
      <p:sp>
        <p:nvSpPr>
          <p:cNvPr id="10" name="Slide Number Placeholder 9"/>
          <p:cNvSpPr>
            <a:spLocks noGrp="1"/>
          </p:cNvSpPr>
          <p:nvPr>
            <p:ph type="sldNum" sz="quarter" idx="11"/>
          </p:nvPr>
        </p:nvSpPr>
        <p:spPr/>
        <p:txBody>
          <a:bodyPr/>
          <a:lstStyle/>
          <a:p>
            <a:pPr lvl="0" algn="r">
              <a:spcBef>
                <a:spcPts val="0"/>
              </a:spcBef>
              <a:buNone/>
            </a:pPr>
            <a:fld id="{00000000-1234-1234-1234-123412341234}" type="slidenum">
              <a:rPr lang="en" sz="1000" smtClean="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
        <p:nvSpPr>
          <p:cNvPr id="12" name="Footer Placeholder 11"/>
          <p:cNvSpPr>
            <a:spLocks noGrp="1"/>
          </p:cNvSpPr>
          <p:nvPr>
            <p:ph type="ftr" sz="quarter" idx="12"/>
          </p:nvPr>
        </p:nvSpPr>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200" y="3363060"/>
            <a:ext cx="7239001" cy="5715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Title 1"/>
          <p:cNvSpPr>
            <a:spLocks noGrp="1"/>
          </p:cNvSpPr>
          <p:nvPr>
            <p:ph type="title"/>
          </p:nvPr>
        </p:nvSpPr>
        <p:spPr>
          <a:xfrm>
            <a:off x="1219200" y="3943350"/>
            <a:ext cx="7239000" cy="85725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19" name="Date Placeholder 18"/>
          <p:cNvSpPr>
            <a:spLocks noGrp="1"/>
          </p:cNvSpPr>
          <p:nvPr>
            <p:ph type="dt" sz="half" idx="10"/>
          </p:nvPr>
        </p:nvSpPr>
        <p:spPr/>
        <p:txBody>
          <a:bodyPr/>
          <a:lstStyle/>
          <a:p>
            <a:fld id="{4ED20EFE-F9A6-47D8-8D0B-EBAC1028D32D}" type="datetime1">
              <a:rPr lang="en-US" smtClean="0"/>
              <a:t>1/12/17</a:t>
            </a:fld>
            <a:endParaRPr lang="en-US"/>
          </a:p>
        </p:txBody>
      </p:sp>
      <p:sp>
        <p:nvSpPr>
          <p:cNvPr id="20" name="Slide Number Placeholder 19"/>
          <p:cNvSpPr>
            <a:spLocks noGrp="1"/>
          </p:cNvSpPr>
          <p:nvPr>
            <p:ph type="sldNum" sz="quarter" idx="11"/>
          </p:nvPr>
        </p:nvSpPr>
        <p:spPr/>
        <p:txBody>
          <a:bodyPr/>
          <a:lstStyle/>
          <a:p>
            <a:pPr lvl="0" algn="r">
              <a:spcBef>
                <a:spcPts val="0"/>
              </a:spcBef>
              <a:buNone/>
            </a:pPr>
            <a:fld id="{00000000-1234-1234-1234-123412341234}" type="slidenum">
              <a:rPr lang="en" sz="1000" smtClean="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
        <p:nvSpPr>
          <p:cNvPr id="21" name="Footer Placeholder 20"/>
          <p:cNvSpPr>
            <a:spLocks noGrp="1"/>
          </p:cNvSpPr>
          <p:nvPr>
            <p:ph type="ftr" sz="quarter" idx="12"/>
          </p:nvPr>
        </p:nvSpPr>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AB1CC7A5-1284-41DD-AEAD-76A631749DF2}" type="datetime1">
              <a:rPr lang="en-US" smtClean="0"/>
              <a:t>1/12/17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
        <p:nvSpPr>
          <p:cNvPr id="9" name="Content Placeholder 8"/>
          <p:cNvSpPr>
            <a:spLocks noGrp="1"/>
          </p:cNvSpPr>
          <p:nvPr>
            <p:ph sz="quarter" idx="13"/>
          </p:nvPr>
        </p:nvSpPr>
        <p:spPr>
          <a:xfrm>
            <a:off x="1216152" y="630936"/>
            <a:ext cx="3730752" cy="3291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102352" y="630936"/>
            <a:ext cx="3730752" cy="3291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xmlns:p14="http://schemas.microsoft.com/office/powerpoint/2010/mai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19200" y="630936"/>
            <a:ext cx="3733800" cy="40005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105401" y="630936"/>
            <a:ext cx="3735267" cy="40005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FFC68EF-CFA5-4CEC-BF6E-77489975AA6C}" type="datetime1">
              <a:rPr lang="en-US" smtClean="0"/>
              <a:t>1/12/17</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
        <p:nvSpPr>
          <p:cNvPr id="11" name="Content Placeholder 10"/>
          <p:cNvSpPr>
            <a:spLocks noGrp="1"/>
          </p:cNvSpPr>
          <p:nvPr>
            <p:ph sz="quarter" idx="13"/>
          </p:nvPr>
        </p:nvSpPr>
        <p:spPr>
          <a:xfrm>
            <a:off x="1216152" y="1035558"/>
            <a:ext cx="3730752" cy="2880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4"/>
          </p:nvPr>
        </p:nvSpPr>
        <p:spPr>
          <a:xfrm>
            <a:off x="5102352" y="1035557"/>
            <a:ext cx="3730752" cy="2880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xmlns:p14="http://schemas.microsoft.com/office/powerpoint/2010/mai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710C13E-1438-4687-8CF5-06192112241F}" type="datetime1">
              <a:rPr lang="en-US" smtClean="0"/>
              <a:t>1/12/17</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Tree>
  </p:cSld>
  <p:clrMapOvr>
    <a:masterClrMapping/>
  </p:clrMapOvr>
  <p:timing>
    <p:tnLst>
      <p:par>
        <p:cTn xmlns:p14="http://schemas.microsoft.com/office/powerpoint/2010/main" id="1" dur="indefinite" restart="never" nodeType="tmRoot"/>
      </p:par>
    </p:tn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CFD9A99-9D02-45B1-B59E-91D45514B108}" type="datetime1">
              <a:rPr lang="en-US" smtClean="0"/>
              <a:t>1/12/17</a:t>
            </a:fld>
            <a:endParaRPr lang="en-US"/>
          </a:p>
        </p:txBody>
      </p:sp>
      <p:sp>
        <p:nvSpPr>
          <p:cNvPr id="6" name="Slide Number Placeholder 5"/>
          <p:cNvSpPr>
            <a:spLocks noGrp="1"/>
          </p:cNvSpPr>
          <p:nvPr>
            <p:ph type="sldNum" sz="quarter" idx="11"/>
          </p:nvPr>
        </p:nvSpPr>
        <p:spPr/>
        <p:txBody>
          <a:bodyPr/>
          <a:lstStyle/>
          <a:p>
            <a:pPr lvl="0">
              <a:spcBef>
                <a:spcPts val="0"/>
              </a:spcBef>
              <a:buNone/>
            </a:pPr>
            <a:fld id="{00000000-1234-1234-1234-123412341234}" type="slidenum">
              <a:rPr lang="en" smtClean="0"/>
              <a:t>‹#›</a:t>
            </a:fld>
            <a:endParaRPr lang="en"/>
          </a:p>
        </p:txBody>
      </p:sp>
      <p:sp>
        <p:nvSpPr>
          <p:cNvPr id="7" name="Footer Placeholder 6"/>
          <p:cNvSpPr>
            <a:spLocks noGrp="1"/>
          </p:cNvSpPr>
          <p:nvPr>
            <p:ph type="ftr" sz="quarter" idx="12"/>
          </p:nvPr>
        </p:nvSpPr>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1" y="296465"/>
            <a:ext cx="3008313" cy="871538"/>
          </a:xfrm>
        </p:spPr>
        <p:txBody>
          <a:bodyPr anchor="b"/>
          <a:lstStyle>
            <a:lvl1pPr algn="l">
              <a:defRPr sz="2000" b="1">
                <a:ln>
                  <a:noFill/>
                </a:ln>
                <a:solidFill>
                  <a:srgbClr val="FF7605"/>
                </a:solidFill>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5715001" y="1168003"/>
            <a:ext cx="3008313" cy="3289697"/>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Content Placeholder 13"/>
          <p:cNvSpPr>
            <a:spLocks noGrp="1"/>
          </p:cNvSpPr>
          <p:nvPr>
            <p:ph sz="quarter" idx="13"/>
          </p:nvPr>
        </p:nvSpPr>
        <p:spPr>
          <a:xfrm>
            <a:off x="914400" y="285750"/>
            <a:ext cx="4800600" cy="445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0B40D030-29F9-49BC-9822-F9E56437698F}" type="datetime1">
              <a:rPr lang="en-US" smtClean="0"/>
              <a:t>1/12/17</a:t>
            </a:fld>
            <a:endParaRPr lang="en-US"/>
          </a:p>
        </p:txBody>
      </p:sp>
      <p:sp>
        <p:nvSpPr>
          <p:cNvPr id="10" name="Slide Number Placeholder 9"/>
          <p:cNvSpPr>
            <a:spLocks noGrp="1"/>
          </p:cNvSpPr>
          <p:nvPr>
            <p:ph type="sldNum" sz="quarter" idx="15"/>
          </p:nvPr>
        </p:nvSpPr>
        <p:spPr/>
        <p:txBody>
          <a:bodyPr/>
          <a:lstStyle/>
          <a:p>
            <a:pPr lvl="0" algn="r">
              <a:spcBef>
                <a:spcPts val="0"/>
              </a:spcBef>
              <a:buNone/>
            </a:pPr>
            <a:fld id="{00000000-1234-1234-1234-123412341234}" type="slidenum">
              <a:rPr lang="en" sz="1000" smtClean="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
        <p:nvSpPr>
          <p:cNvPr id="13" name="Footer Placeholder 12"/>
          <p:cNvSpPr>
            <a:spLocks noGrp="1"/>
          </p:cNvSpPr>
          <p:nvPr>
            <p:ph type="ftr" sz="quarter" idx="16"/>
          </p:nvPr>
        </p:nvSpPr>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3468565"/>
            <a:ext cx="5486400" cy="303335"/>
          </a:xfrm>
        </p:spPr>
        <p:txBody>
          <a:bodyPr bIns="0" anchor="b"/>
          <a:lstStyle>
            <a:lvl1pPr algn="l">
              <a:defRPr sz="2000" b="1">
                <a:ln w="12700">
                  <a:noFill/>
                </a:ln>
                <a:solidFill>
                  <a:schemeClr val="tx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323975" y="285750"/>
            <a:ext cx="5867400" cy="30610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3771900"/>
            <a:ext cx="4038600" cy="10287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A71FF9-E91E-47D1-83B8-C9CC4A937260}" type="datetime1">
              <a:rPr lang="en-US" smtClean="0"/>
              <a:t>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Tree>
  </p:cSld>
  <p:clrMapOvr>
    <a:masterClrMapping/>
  </p:clrMapOvr>
  <p:timing>
    <p:tnLst>
      <p:par>
        <p:cTn xmlns:p14="http://schemas.microsoft.com/office/powerpoint/2010/mai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51435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51435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3943350"/>
            <a:ext cx="7239000" cy="85725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628650"/>
            <a:ext cx="7467600" cy="33147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259680" y="4914900"/>
            <a:ext cx="7162800" cy="17145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8686800" y="4305300"/>
            <a:ext cx="381000" cy="273844"/>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pPr lvl="0" algn="r">
              <a:spcBef>
                <a:spcPts val="0"/>
              </a:spcBef>
              <a:buNone/>
            </a:pPr>
            <a:fld id="{00000000-1234-1234-1234-123412341234}" type="slidenum">
              <a:rPr lang="en" sz="1000" smtClean="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
        <p:nvSpPr>
          <p:cNvPr id="16" name="Freeform 5"/>
          <p:cNvSpPr>
            <a:spLocks/>
          </p:cNvSpPr>
          <p:nvPr/>
        </p:nvSpPr>
        <p:spPr bwMode="auto">
          <a:xfrm>
            <a:off x="8453439" y="4286250"/>
            <a:ext cx="242887" cy="32385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870436" y="3587262"/>
            <a:ext cx="1969477" cy="228600"/>
          </a:xfrm>
          <a:prstGeom prst="rect">
            <a:avLst/>
          </a:prstGeom>
        </p:spPr>
        <p:txBody>
          <a:bodyPr vert="horz" lIns="91440" tIns="45720" rIns="91440" bIns="45720" rtlCol="0" anchor="ctr"/>
          <a:lstStyle>
            <a:lvl1pPr algn="l">
              <a:defRPr sz="1200">
                <a:solidFill>
                  <a:srgbClr val="FFFFFF"/>
                </a:solidFill>
              </a:defRPr>
            </a:lvl1pPr>
          </a:lstStyle>
          <a:p>
            <a:fld id="{A2628563-4F80-472B-B938-5A49FC6D6C7B}" type="datetime1">
              <a:rPr lang="en-US" smtClean="0"/>
              <a:t>1/12/17</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hf sldNum="0" hdr="0" ftr="0" dt="0"/>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hyperlink" Target="http://america.aljazeera.com/watch/shows/live-news/2015/12/how-one-syrian-refugee-family-is-coping-in-new-jersey.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3" Type="http://schemas.openxmlformats.org/officeDocument/2006/relationships/hyperlink" Target="https://www.amnesty.org/en/latest/campaigns/2015/09/what-can-europe-do-to-welcome-refugees/" TargetMode="External"/><Relationship Id="rId4" Type="http://schemas.openxmlformats.org/officeDocument/2006/relationships/hyperlink" Target="http://www.unhcr.org/pages/4a16b1676.html" TargetMode="External"/><Relationship Id="rId5" Type="http://schemas.openxmlformats.org/officeDocument/2006/relationships/hyperlink" Target="https://www.amnesty.org/en/latest/news/2015/05/south-east-asia-boat-people-crisis-summit-an-opportunity-that-must-not-be-missed/" TargetMode="External"/><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1272138" y="765110"/>
            <a:ext cx="5781805" cy="3009123"/>
          </a:xfrm>
          <a:prstGeom prst="rect">
            <a:avLst/>
          </a:prstGeom>
        </p:spPr>
        <p:txBody>
          <a:bodyPr lIns="91425" tIns="91425" rIns="91425" bIns="91425" anchor="ctr" anchorCtr="0">
            <a:noAutofit/>
          </a:bodyPr>
          <a:lstStyle/>
          <a:p>
            <a:pPr lvl="0">
              <a:spcBef>
                <a:spcPts val="0"/>
              </a:spcBef>
              <a:buNone/>
            </a:pPr>
            <a:r>
              <a:rPr lang="en" sz="4800" dirty="0">
                <a:latin typeface="Playfair Display"/>
                <a:ea typeface="Playfair Display"/>
                <a:cs typeface="Playfair Display"/>
                <a:sym typeface="Playfair Display"/>
              </a:rPr>
              <a:t>The Syrian Refugee Crisis</a:t>
            </a:r>
          </a:p>
        </p:txBody>
      </p:sp>
      <p:sp>
        <p:nvSpPr>
          <p:cNvPr id="60" name="Shape 60"/>
          <p:cNvSpPr txBox="1">
            <a:spLocks noGrp="1"/>
          </p:cNvSpPr>
          <p:nvPr>
            <p:ph type="subTitle" idx="1"/>
          </p:nvPr>
        </p:nvSpPr>
        <p:spPr>
          <a:xfrm>
            <a:off x="6059695" y="3705469"/>
            <a:ext cx="3084305" cy="701400"/>
          </a:xfrm>
          <a:prstGeom prst="rect">
            <a:avLst/>
          </a:prstGeom>
        </p:spPr>
        <p:txBody>
          <a:bodyPr lIns="91425" tIns="91425" rIns="91425" bIns="91425" anchor="b" anchorCtr="0">
            <a:noAutofit/>
          </a:bodyPr>
          <a:lstStyle/>
          <a:p>
            <a:pPr lvl="0">
              <a:spcBef>
                <a:spcPts val="0"/>
              </a:spcBef>
              <a:buNone/>
            </a:pPr>
            <a:r>
              <a:rPr lang="en" dirty="0">
                <a:solidFill>
                  <a:schemeClr val="tx2">
                    <a:lumMod val="50000"/>
                  </a:schemeClr>
                </a:solidFill>
                <a:latin typeface="Times New Roman" panose="02020603050405020304" pitchFamily="18" charset="0"/>
                <a:cs typeface="Times New Roman" panose="02020603050405020304" pitchFamily="18" charset="0"/>
              </a:rPr>
              <a:t>By: Nasrin </a:t>
            </a:r>
            <a:r>
              <a:rPr lang="en" dirty="0" smtClean="0">
                <a:solidFill>
                  <a:schemeClr val="tx2">
                    <a:lumMod val="50000"/>
                  </a:schemeClr>
                </a:solidFill>
                <a:latin typeface="Times New Roman" panose="02020603050405020304" pitchFamily="18" charset="0"/>
                <a:cs typeface="Times New Roman" panose="02020603050405020304" pitchFamily="18" charset="0"/>
              </a:rPr>
              <a:t>Younus</a:t>
            </a:r>
            <a:endParaRPr lang="en-US" dirty="0" smtClean="0">
              <a:solidFill>
                <a:schemeClr val="tx2">
                  <a:lumMod val="50000"/>
                </a:schemeClr>
              </a:solidFill>
              <a:latin typeface="Times New Roman" panose="02020603050405020304" pitchFamily="18" charset="0"/>
              <a:cs typeface="Times New Roman" panose="02020603050405020304" pitchFamily="18" charset="0"/>
            </a:endParaRPr>
          </a:p>
          <a:p>
            <a:pPr lvl="0">
              <a:spcBef>
                <a:spcPts val="0"/>
              </a:spcBef>
              <a:buNone/>
            </a:pPr>
            <a:r>
              <a:rPr lang="en-US" dirty="0" smtClean="0">
                <a:solidFill>
                  <a:schemeClr val="tx2">
                    <a:lumMod val="50000"/>
                  </a:schemeClr>
                </a:solidFill>
                <a:latin typeface="Times New Roman" panose="02020603050405020304" pitchFamily="18" charset="0"/>
                <a:cs typeface="Times New Roman" panose="02020603050405020304" pitchFamily="18" charset="0"/>
              </a:rPr>
              <a:t>Montclair State University</a:t>
            </a:r>
            <a:endParaRPr lang="en" dirty="0">
              <a:solidFill>
                <a:schemeClr val="tx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dirty="0" smtClean="0">
                <a:latin typeface="Times New Roman" panose="02020603050405020304" pitchFamily="18" charset="0"/>
                <a:cs typeface="Times New Roman" panose="02020603050405020304" pitchFamily="18" charset="0"/>
              </a:rPr>
              <a:t>Why are Syrian Refugees a “crisis”?</a:t>
            </a: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0000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0"/>
            <a:ext cx="8520600" cy="626100"/>
          </a:xfrm>
        </p:spPr>
        <p:txBody>
          <a:bodyPr>
            <a:noAutofit/>
          </a:bodyPr>
          <a:lstStyle/>
          <a:p>
            <a:r>
              <a:rPr lang="en-US" sz="6000" dirty="0" smtClean="0"/>
              <a:t>The Syrian Refugee Crisis</a:t>
            </a:r>
            <a:endParaRPr lang="en-US" sz="6000" dirty="0"/>
          </a:p>
        </p:txBody>
      </p:sp>
      <p:sp>
        <p:nvSpPr>
          <p:cNvPr id="3" name="Text Placeholder 2"/>
          <p:cNvSpPr>
            <a:spLocks noGrp="1"/>
          </p:cNvSpPr>
          <p:nvPr>
            <p:ph type="body" idx="1"/>
          </p:nvPr>
        </p:nvSpPr>
        <p:spPr/>
        <p:txBody>
          <a:bodyPr>
            <a:normAutofit/>
          </a:bodyPr>
          <a:lstStyle/>
          <a:p>
            <a:pPr marL="0" indent="0">
              <a:buNone/>
            </a:pPr>
            <a:r>
              <a:rPr lang="en-US" dirty="0" smtClean="0">
                <a:solidFill>
                  <a:schemeClr val="tx2">
                    <a:lumMod val="50000"/>
                  </a:schemeClr>
                </a:solidFill>
                <a:latin typeface="Times New Roman" panose="02020603050405020304" pitchFamily="18" charset="0"/>
                <a:cs typeface="Times New Roman" panose="02020603050405020304" pitchFamily="18" charset="0"/>
              </a:rPr>
              <a:t>Syrian Refugees are entering neighboring countries like Turkey, Greece, Jordan, Germany and also the U.S. </a:t>
            </a:r>
            <a:br>
              <a:rPr lang="en-US" dirty="0" smtClean="0">
                <a:solidFill>
                  <a:schemeClr val="tx2">
                    <a:lumMod val="50000"/>
                  </a:schemeClr>
                </a:solidFill>
                <a:latin typeface="Times New Roman" panose="02020603050405020304" pitchFamily="18" charset="0"/>
                <a:cs typeface="Times New Roman" panose="02020603050405020304" pitchFamily="18" charset="0"/>
              </a:rPr>
            </a:br>
            <a:r>
              <a:rPr lang="en-US" dirty="0" smtClean="0">
                <a:solidFill>
                  <a:schemeClr val="tx2">
                    <a:lumMod val="50000"/>
                  </a:schemeClr>
                </a:solidFill>
                <a:latin typeface="Times New Roman" panose="02020603050405020304" pitchFamily="18" charset="0"/>
                <a:cs typeface="Times New Roman" panose="02020603050405020304" pitchFamily="18" charset="0"/>
              </a:rPr>
              <a:t/>
            </a:r>
            <a:br>
              <a:rPr lang="en-US" dirty="0" smtClean="0">
                <a:solidFill>
                  <a:schemeClr val="tx2">
                    <a:lumMod val="50000"/>
                  </a:schemeClr>
                </a:solidFill>
                <a:latin typeface="Times New Roman" panose="02020603050405020304" pitchFamily="18" charset="0"/>
                <a:cs typeface="Times New Roman" panose="02020603050405020304" pitchFamily="18" charset="0"/>
              </a:rPr>
            </a:br>
            <a:r>
              <a:rPr lang="en-US" dirty="0" smtClean="0">
                <a:solidFill>
                  <a:schemeClr val="tx2">
                    <a:lumMod val="50000"/>
                  </a:schemeClr>
                </a:solidFill>
                <a:latin typeface="Times New Roman" panose="02020603050405020304" pitchFamily="18" charset="0"/>
                <a:cs typeface="Times New Roman" panose="02020603050405020304" pitchFamily="18" charset="0"/>
              </a:rPr>
              <a:t>A common fear amongst people is that these refugees are threats and will cause danger. People fear the unknown and what they might bring along with them. </a:t>
            </a:r>
            <a:endParaRPr lang="en-US"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6185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78" y="139423"/>
            <a:ext cx="8520600" cy="626100"/>
          </a:xfrm>
        </p:spPr>
        <p:txBody>
          <a:bodyPr>
            <a:noAutofit/>
          </a:bodyPr>
          <a:lstStyle/>
          <a:p>
            <a:r>
              <a:rPr lang="en-US" sz="6000" dirty="0" smtClean="0"/>
              <a:t> The Syrian Refugee Crisis</a:t>
            </a:r>
            <a:endParaRPr lang="en-US" sz="6000" dirty="0"/>
          </a:p>
        </p:txBody>
      </p:sp>
      <p:sp>
        <p:nvSpPr>
          <p:cNvPr id="3" name="Text Placeholder 2"/>
          <p:cNvSpPr>
            <a:spLocks noGrp="1"/>
          </p:cNvSpPr>
          <p:nvPr>
            <p:ph type="body" idx="1"/>
          </p:nvPr>
        </p:nvSpPr>
        <p:spPr/>
        <p:txBody>
          <a:bodyPr>
            <a:normAutofit fontScale="92500"/>
          </a:bodyPr>
          <a:lstStyle/>
          <a:p>
            <a:pPr marL="0" indent="0">
              <a:buNone/>
            </a:pPr>
            <a:r>
              <a:rPr lang="en-US" dirty="0" smtClean="0">
                <a:solidFill>
                  <a:schemeClr val="tx2">
                    <a:lumMod val="50000"/>
                  </a:schemeClr>
                </a:solidFill>
                <a:latin typeface="Times New Roman" panose="02020603050405020304" pitchFamily="18" charset="0"/>
                <a:cs typeface="Times New Roman" panose="02020603050405020304" pitchFamily="18" charset="0"/>
              </a:rPr>
              <a:t>Some Europeans and Americans fear letting in the Syrian Refugees because they fear how their countries will be affected. </a:t>
            </a:r>
            <a:br>
              <a:rPr lang="en-US" dirty="0" smtClean="0">
                <a:solidFill>
                  <a:schemeClr val="tx2">
                    <a:lumMod val="50000"/>
                  </a:schemeClr>
                </a:solidFill>
                <a:latin typeface="Times New Roman" panose="02020603050405020304" pitchFamily="18" charset="0"/>
                <a:cs typeface="Times New Roman" panose="02020603050405020304" pitchFamily="18" charset="0"/>
              </a:rPr>
            </a:br>
            <a:r>
              <a:rPr lang="en-US" dirty="0" smtClean="0">
                <a:solidFill>
                  <a:schemeClr val="tx2">
                    <a:lumMod val="50000"/>
                  </a:schemeClr>
                </a:solidFill>
                <a:latin typeface="Times New Roman" panose="02020603050405020304" pitchFamily="18" charset="0"/>
                <a:cs typeface="Times New Roman" panose="02020603050405020304" pitchFamily="18" charset="0"/>
              </a:rPr>
              <a:t/>
            </a:r>
            <a:br>
              <a:rPr lang="en-US" dirty="0" smtClean="0">
                <a:solidFill>
                  <a:schemeClr val="tx2">
                    <a:lumMod val="50000"/>
                  </a:schemeClr>
                </a:solidFill>
                <a:latin typeface="Times New Roman" panose="02020603050405020304" pitchFamily="18" charset="0"/>
                <a:cs typeface="Times New Roman" panose="02020603050405020304" pitchFamily="18" charset="0"/>
              </a:rPr>
            </a:br>
            <a:r>
              <a:rPr lang="en-US" dirty="0" smtClean="0">
                <a:solidFill>
                  <a:schemeClr val="tx2">
                    <a:lumMod val="50000"/>
                  </a:schemeClr>
                </a:solidFill>
                <a:latin typeface="Times New Roman" panose="02020603050405020304" pitchFamily="18" charset="0"/>
                <a:cs typeface="Times New Roman" panose="02020603050405020304" pitchFamily="18" charset="0"/>
              </a:rPr>
              <a:t>However, Syrian refugees are not the ones causing terror, they are afraid of terrorism just as much as any American and European, probably even more since it is directly affecting their lives, which is why they are refugees in the first place. </a:t>
            </a:r>
            <a:endParaRPr lang="en-US"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8462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369" y="102101"/>
            <a:ext cx="8520600" cy="626100"/>
          </a:xfrm>
        </p:spPr>
        <p:txBody>
          <a:bodyPr>
            <a:normAutofit fontScale="90000"/>
          </a:bodyPr>
          <a:lstStyle/>
          <a:p>
            <a:r>
              <a:rPr lang="en-US" dirty="0" smtClean="0"/>
              <a:t>Why is it Important?</a:t>
            </a:r>
            <a:endParaRPr lang="en-US" dirty="0"/>
          </a:p>
        </p:txBody>
      </p:sp>
      <p:sp>
        <p:nvSpPr>
          <p:cNvPr id="3" name="Text Placeholder 2"/>
          <p:cNvSpPr>
            <a:spLocks noGrp="1"/>
          </p:cNvSpPr>
          <p:nvPr>
            <p:ph type="body" idx="1"/>
          </p:nvPr>
        </p:nvSpPr>
        <p:spPr/>
        <p:txBody>
          <a:bodyPr>
            <a:normAutofit/>
          </a:bodyPr>
          <a:lstStyle/>
          <a:p>
            <a:pPr marL="0" indent="0">
              <a:buNone/>
            </a:pPr>
            <a:r>
              <a:rPr lang="en-US" dirty="0" smtClean="0">
                <a:solidFill>
                  <a:schemeClr val="tx2">
                    <a:lumMod val="50000"/>
                  </a:schemeClr>
                </a:solidFill>
                <a:latin typeface="Times New Roman" panose="02020603050405020304" pitchFamily="18" charset="0"/>
                <a:cs typeface="Times New Roman" panose="02020603050405020304" pitchFamily="18" charset="0"/>
              </a:rPr>
              <a:t>The Syrian Refugee Crisis is a global humanitarian crisis. </a:t>
            </a:r>
            <a:br>
              <a:rPr lang="en-US" dirty="0" smtClean="0">
                <a:solidFill>
                  <a:schemeClr val="tx2">
                    <a:lumMod val="50000"/>
                  </a:schemeClr>
                </a:solidFill>
                <a:latin typeface="Times New Roman" panose="02020603050405020304" pitchFamily="18" charset="0"/>
                <a:cs typeface="Times New Roman" panose="02020603050405020304" pitchFamily="18" charset="0"/>
              </a:rPr>
            </a:br>
            <a:r>
              <a:rPr lang="en-US" dirty="0" smtClean="0">
                <a:solidFill>
                  <a:schemeClr val="tx2">
                    <a:lumMod val="50000"/>
                  </a:schemeClr>
                </a:solidFill>
                <a:latin typeface="Times New Roman" panose="02020603050405020304" pitchFamily="18" charset="0"/>
                <a:cs typeface="Times New Roman" panose="02020603050405020304" pitchFamily="18" charset="0"/>
              </a:rPr>
              <a:t/>
            </a:r>
            <a:br>
              <a:rPr lang="en-US" dirty="0" smtClean="0">
                <a:solidFill>
                  <a:schemeClr val="tx2">
                    <a:lumMod val="50000"/>
                  </a:schemeClr>
                </a:solidFill>
                <a:latin typeface="Times New Roman" panose="02020603050405020304" pitchFamily="18" charset="0"/>
                <a:cs typeface="Times New Roman" panose="02020603050405020304" pitchFamily="18" charset="0"/>
              </a:rPr>
            </a:br>
            <a:r>
              <a:rPr lang="en-US" dirty="0" smtClean="0">
                <a:solidFill>
                  <a:schemeClr val="tx2">
                    <a:lumMod val="50000"/>
                  </a:schemeClr>
                </a:solidFill>
                <a:latin typeface="Times New Roman" panose="02020603050405020304" pitchFamily="18" charset="0"/>
                <a:cs typeface="Times New Roman" panose="02020603050405020304" pitchFamily="18" charset="0"/>
              </a:rPr>
              <a:t>Syrian Families are fleeing with small children by foot, boat and other risky paths to survive. </a:t>
            </a:r>
            <a:br>
              <a:rPr lang="en-US" dirty="0" smtClean="0">
                <a:solidFill>
                  <a:schemeClr val="tx2">
                    <a:lumMod val="50000"/>
                  </a:schemeClr>
                </a:solidFill>
                <a:latin typeface="Times New Roman" panose="02020603050405020304" pitchFamily="18" charset="0"/>
                <a:cs typeface="Times New Roman" panose="02020603050405020304" pitchFamily="18" charset="0"/>
              </a:rPr>
            </a:br>
            <a:r>
              <a:rPr lang="en-US" dirty="0" smtClean="0">
                <a:solidFill>
                  <a:schemeClr val="tx2">
                    <a:lumMod val="50000"/>
                  </a:schemeClr>
                </a:solidFill>
                <a:latin typeface="Times New Roman" panose="02020603050405020304" pitchFamily="18" charset="0"/>
                <a:cs typeface="Times New Roman" panose="02020603050405020304" pitchFamily="18" charset="0"/>
              </a:rPr>
              <a:t/>
            </a:r>
            <a:br>
              <a:rPr lang="en-US" dirty="0" smtClean="0">
                <a:solidFill>
                  <a:schemeClr val="tx2">
                    <a:lumMod val="50000"/>
                  </a:schemeClr>
                </a:solidFill>
                <a:latin typeface="Times New Roman" panose="02020603050405020304" pitchFamily="18" charset="0"/>
                <a:cs typeface="Times New Roman" panose="02020603050405020304" pitchFamily="18" charset="0"/>
              </a:rPr>
            </a:br>
            <a:r>
              <a:rPr lang="en-US" dirty="0" smtClean="0">
                <a:solidFill>
                  <a:schemeClr val="tx2">
                    <a:lumMod val="50000"/>
                  </a:schemeClr>
                </a:solidFill>
                <a:latin typeface="Times New Roman" panose="02020603050405020304" pitchFamily="18" charset="0"/>
                <a:cs typeface="Times New Roman" panose="02020603050405020304" pitchFamily="18" charset="0"/>
              </a:rPr>
              <a:t>What </a:t>
            </a:r>
            <a:r>
              <a:rPr lang="en-US" dirty="0">
                <a:solidFill>
                  <a:schemeClr val="tx2">
                    <a:lumMod val="50000"/>
                  </a:schemeClr>
                </a:solidFill>
                <a:latin typeface="Times New Roman" panose="02020603050405020304" pitchFamily="18" charset="0"/>
                <a:cs typeface="Times New Roman" panose="02020603050405020304" pitchFamily="18" charset="0"/>
              </a:rPr>
              <a:t>would you take? What would be hardest? What about </a:t>
            </a:r>
            <a:r>
              <a:rPr lang="en-US" dirty="0" smtClean="0">
                <a:solidFill>
                  <a:schemeClr val="tx2">
                    <a:lumMod val="50000"/>
                  </a:schemeClr>
                </a:solidFill>
                <a:latin typeface="Times New Roman" panose="02020603050405020304" pitchFamily="18" charset="0"/>
                <a:cs typeface="Times New Roman" panose="02020603050405020304" pitchFamily="18" charset="0"/>
              </a:rPr>
              <a:t>small children and elders?</a:t>
            </a:r>
            <a:endParaRPr lang="en-US" dirty="0">
              <a:solidFill>
                <a:schemeClr val="tx2">
                  <a:lumMod val="50000"/>
                </a:schemeClr>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41229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22" y="0"/>
            <a:ext cx="8520600" cy="626100"/>
          </a:xfrm>
        </p:spPr>
        <p:txBody>
          <a:bodyPr/>
          <a:lstStyle/>
          <a:p>
            <a:r>
              <a:rPr lang="en-US" sz="6000" dirty="0" smtClean="0"/>
              <a:t>Syria Before &amp; After</a:t>
            </a:r>
            <a:endParaRPr lang="en-US" sz="6000" dirty="0"/>
          </a:p>
        </p:txBody>
      </p:sp>
      <p:pic>
        <p:nvPicPr>
          <p:cNvPr id="4" name="Picture 3"/>
          <p:cNvPicPr>
            <a:picLocks noChangeAspect="1"/>
          </p:cNvPicPr>
          <p:nvPr/>
        </p:nvPicPr>
        <p:blipFill>
          <a:blip r:embed="rId2"/>
          <a:stretch>
            <a:fillRect/>
          </a:stretch>
        </p:blipFill>
        <p:spPr>
          <a:xfrm>
            <a:off x="1475509" y="1047403"/>
            <a:ext cx="6192982" cy="39084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554281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5286" y="1047402"/>
            <a:ext cx="6393428" cy="368253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510417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52538" y="1022465"/>
            <a:ext cx="6638925" cy="36861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021387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52538" y="705052"/>
            <a:ext cx="6638925" cy="39338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646756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43013" y="864524"/>
            <a:ext cx="6657975" cy="35147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50715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02370" y="186076"/>
            <a:ext cx="8520600" cy="626100"/>
          </a:xfrm>
          <a:prstGeom prst="rect">
            <a:avLst/>
          </a:prstGeom>
        </p:spPr>
        <p:txBody>
          <a:bodyPr lIns="91425" tIns="91425" rIns="91425" bIns="91425" anchor="t" anchorCtr="0">
            <a:noAutofit/>
          </a:bodyPr>
          <a:lstStyle/>
          <a:p>
            <a:pPr lvl="0">
              <a:spcBef>
                <a:spcPts val="0"/>
              </a:spcBef>
              <a:buNone/>
            </a:pPr>
            <a:r>
              <a:rPr lang="en-US" sz="6000" dirty="0" smtClean="0"/>
              <a:t>The Plight of </a:t>
            </a:r>
            <a:r>
              <a:rPr lang="en" sz="6000" dirty="0" smtClean="0"/>
              <a:t>Refugees</a:t>
            </a:r>
            <a:endParaRPr lang="en" sz="6000" dirty="0"/>
          </a:p>
        </p:txBody>
      </p:sp>
      <p:sp>
        <p:nvSpPr>
          <p:cNvPr id="106" name="Shape 106"/>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r>
              <a:rPr lang="en" sz="1600" dirty="0">
                <a:solidFill>
                  <a:srgbClr val="000000"/>
                </a:solidFill>
                <a:latin typeface="Times New Roman" panose="02020603050405020304" pitchFamily="18" charset="0"/>
                <a:ea typeface="Playfair Display"/>
                <a:cs typeface="Times New Roman" panose="02020603050405020304" pitchFamily="18" charset="0"/>
                <a:sym typeface="Playfair Display"/>
              </a:rPr>
              <a:t>Ahmad Al-Matar, a cardiologist from Hassaka in Syria, pictured with his wife and their daughters, Preševo, Serbia, September 2015. </a:t>
            </a:r>
          </a:p>
        </p:txBody>
      </p:sp>
      <p:pic>
        <p:nvPicPr>
          <p:cNvPr id="107" name="Shape 107"/>
          <p:cNvPicPr preferRelativeResize="0"/>
          <p:nvPr/>
        </p:nvPicPr>
        <p:blipFill>
          <a:blip r:embed="rId3">
            <a:alphaModFix/>
          </a:blip>
          <a:stretch>
            <a:fillRect/>
          </a:stretch>
        </p:blipFill>
        <p:spPr>
          <a:xfrm>
            <a:off x="3779050" y="1907200"/>
            <a:ext cx="3753374" cy="26616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02370" y="92770"/>
            <a:ext cx="8520600" cy="626100"/>
          </a:xfrm>
          <a:prstGeom prst="rect">
            <a:avLst/>
          </a:prstGeom>
        </p:spPr>
        <p:txBody>
          <a:bodyPr lIns="91425" tIns="91425" rIns="91425" bIns="91425" anchor="t" anchorCtr="0">
            <a:noAutofit/>
          </a:bodyPr>
          <a:lstStyle/>
          <a:p>
            <a:pPr lvl="0">
              <a:spcBef>
                <a:spcPts val="0"/>
              </a:spcBef>
              <a:buNone/>
            </a:pPr>
            <a:r>
              <a:rPr lang="en" dirty="0"/>
              <a:t>Objective</a:t>
            </a:r>
          </a:p>
        </p:txBody>
      </p:sp>
      <p:sp>
        <p:nvSpPr>
          <p:cNvPr id="66" name="Shape 66"/>
          <p:cNvSpPr txBox="1">
            <a:spLocks noGrp="1"/>
          </p:cNvSpPr>
          <p:nvPr>
            <p:ph type="body" idx="1"/>
          </p:nvPr>
        </p:nvSpPr>
        <p:spPr>
          <a:xfrm>
            <a:off x="311700" y="1400529"/>
            <a:ext cx="8520600" cy="3416400"/>
          </a:xfrm>
          <a:prstGeom prst="rect">
            <a:avLst/>
          </a:prstGeom>
        </p:spPr>
        <p:txBody>
          <a:bodyPr lIns="91425" tIns="91425" rIns="91425" bIns="91425" anchor="t" anchorCtr="0">
            <a:noAutofit/>
          </a:bodyPr>
          <a:lstStyle/>
          <a:p>
            <a:pPr lvl="0">
              <a:spcBef>
                <a:spcPts val="0"/>
              </a:spcBef>
              <a:buNone/>
            </a:pPr>
            <a:r>
              <a:rPr lang="en" dirty="0" smtClean="0">
                <a:solidFill>
                  <a:schemeClr val="bg2">
                    <a:lumMod val="10000"/>
                  </a:schemeClr>
                </a:solidFill>
                <a:highlight>
                  <a:srgbClr val="FFFFFF"/>
                </a:highlight>
                <a:latin typeface="Times New Roman" panose="02020603050405020304" pitchFamily="18" charset="0"/>
                <a:ea typeface="Playfair Display"/>
                <a:cs typeface="Times New Roman" panose="02020603050405020304" pitchFamily="18" charset="0"/>
                <a:sym typeface="Playfair Display"/>
              </a:rPr>
              <a:t>	Students will be able to understand how the refugee crisis of Syria originated, what is happening today in America regarding this situation and what is being done to address the crisis.</a:t>
            </a:r>
            <a:endParaRPr lang="en" dirty="0">
              <a:solidFill>
                <a:schemeClr val="bg2">
                  <a:lumMod val="10000"/>
                </a:schemeClr>
              </a:solidFill>
              <a:highlight>
                <a:srgbClr val="FFFFFF"/>
              </a:highlight>
              <a:latin typeface="Times New Roman" panose="02020603050405020304" pitchFamily="18" charset="0"/>
              <a:ea typeface="Playfair Display"/>
              <a:cs typeface="Times New Roman" panose="02020603050405020304" pitchFamily="18" charset="0"/>
              <a:sym typeface="Playfair Displa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1100" b="0" dirty="0">
                <a:solidFill>
                  <a:srgbClr val="000000"/>
                </a:solidFill>
                <a:effectLst/>
                <a:latin typeface="Times New Roman" panose="02020603050405020304" pitchFamily="18" charset="0"/>
                <a:cs typeface="Times New Roman" panose="02020603050405020304" pitchFamily="18" charset="0"/>
              </a:rPr>
              <a:t>Refugees and migrants try to reach the Greek island of Lesvos after crossing the Aegean sea from Turkey, 30 September 2015.</a:t>
            </a:r>
            <a:r>
              <a:rPr lang="en" sz="1100" b="0" i="1" dirty="0">
                <a:solidFill>
                  <a:srgbClr val="B6B6B6"/>
                </a:solidFill>
                <a:effectLst/>
                <a:latin typeface="Times New Roman" panose="02020603050405020304" pitchFamily="18" charset="0"/>
                <a:cs typeface="Times New Roman" panose="02020603050405020304" pitchFamily="18" charset="0"/>
              </a:rPr>
              <a:t> - ©AFP/Getty Images</a:t>
            </a:r>
          </a:p>
        </p:txBody>
      </p:sp>
      <p:pic>
        <p:nvPicPr>
          <p:cNvPr id="100" name="Shape 100"/>
          <p:cNvPicPr preferRelativeResize="0"/>
          <p:nvPr/>
        </p:nvPicPr>
        <p:blipFill>
          <a:blip r:embed="rId3">
            <a:alphaModFix/>
          </a:blip>
          <a:stretch>
            <a:fillRect/>
          </a:stretch>
        </p:blipFill>
        <p:spPr>
          <a:xfrm>
            <a:off x="469500" y="871225"/>
            <a:ext cx="8204996" cy="39916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687" y="0"/>
            <a:ext cx="8520600" cy="626100"/>
          </a:xfrm>
          <a:prstGeom prst="rect">
            <a:avLst/>
          </a:prstGeom>
        </p:spPr>
        <p:txBody>
          <a:bodyPr lIns="91425" tIns="91425" rIns="91425" bIns="91425" anchor="t" anchorCtr="0">
            <a:noAutofit/>
          </a:bodyPr>
          <a:lstStyle/>
          <a:p>
            <a:pPr lvl="0">
              <a:spcBef>
                <a:spcPts val="0"/>
              </a:spcBef>
              <a:buNone/>
            </a:pPr>
            <a:r>
              <a:rPr lang="en" dirty="0"/>
              <a:t>Refugees in Turkey</a:t>
            </a:r>
          </a:p>
        </p:txBody>
      </p:sp>
      <p:pic>
        <p:nvPicPr>
          <p:cNvPr id="113" name="Shape 113" descr="1.PNG"/>
          <p:cNvPicPr preferRelativeResize="0"/>
          <p:nvPr/>
        </p:nvPicPr>
        <p:blipFill>
          <a:blip r:embed="rId3">
            <a:alphaModFix/>
          </a:blip>
          <a:stretch>
            <a:fillRect/>
          </a:stretch>
        </p:blipFill>
        <p:spPr>
          <a:xfrm>
            <a:off x="396735" y="1223962"/>
            <a:ext cx="2647950" cy="2667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14" name="Shape 114"/>
          <p:cNvSpPr txBox="1"/>
          <p:nvPr/>
        </p:nvSpPr>
        <p:spPr>
          <a:xfrm>
            <a:off x="4857750" y="2939150"/>
            <a:ext cx="7837800" cy="9144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115" name="Shape 115" descr="2.PNG"/>
          <p:cNvPicPr preferRelativeResize="0"/>
          <p:nvPr/>
        </p:nvPicPr>
        <p:blipFill>
          <a:blip r:embed="rId4">
            <a:alphaModFix/>
          </a:blip>
          <a:stretch>
            <a:fillRect/>
          </a:stretch>
        </p:blipFill>
        <p:spPr>
          <a:xfrm>
            <a:off x="3350662" y="1243012"/>
            <a:ext cx="2647950" cy="26574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6" name="Shape 116" descr="3.PNG"/>
          <p:cNvPicPr preferRelativeResize="0"/>
          <p:nvPr/>
        </p:nvPicPr>
        <p:blipFill>
          <a:blip r:embed="rId5">
            <a:alphaModFix/>
          </a:blip>
          <a:stretch>
            <a:fillRect/>
          </a:stretch>
        </p:blipFill>
        <p:spPr>
          <a:xfrm>
            <a:off x="6287168" y="1262062"/>
            <a:ext cx="2638425" cy="26384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0"/>
            <a:ext cx="8520600" cy="626100"/>
          </a:xfrm>
          <a:prstGeom prst="rect">
            <a:avLst/>
          </a:prstGeom>
        </p:spPr>
        <p:txBody>
          <a:bodyPr lIns="91425" tIns="91425" rIns="91425" bIns="91425" anchor="t" anchorCtr="0">
            <a:noAutofit/>
          </a:bodyPr>
          <a:lstStyle/>
          <a:p>
            <a:pPr lvl="0">
              <a:spcBef>
                <a:spcPts val="0"/>
              </a:spcBef>
              <a:buNone/>
            </a:pPr>
            <a:r>
              <a:rPr lang="en" sz="5400" dirty="0"/>
              <a:t>What’s happening in New Jersey?</a:t>
            </a:r>
          </a:p>
        </p:txBody>
      </p:sp>
      <p:sp>
        <p:nvSpPr>
          <p:cNvPr id="122" name="Shape 122"/>
          <p:cNvSpPr txBox="1">
            <a:spLocks noGrp="1"/>
          </p:cNvSpPr>
          <p:nvPr>
            <p:ph type="body" idx="1"/>
          </p:nvPr>
        </p:nvSpPr>
        <p:spPr>
          <a:xfrm>
            <a:off x="290435" y="1727327"/>
            <a:ext cx="8520600" cy="2570100"/>
          </a:xfrm>
          <a:prstGeom prst="rect">
            <a:avLst/>
          </a:prstGeom>
        </p:spPr>
        <p:txBody>
          <a:bodyPr lIns="91425" tIns="91425" rIns="91425" bIns="91425" anchor="t" anchorCtr="0">
            <a:noAutofit/>
          </a:bodyPr>
          <a:lstStyle/>
          <a:p>
            <a:pPr lvl="0">
              <a:spcBef>
                <a:spcPts val="0"/>
              </a:spcBef>
              <a:buNone/>
            </a:pPr>
            <a:r>
              <a:rPr lang="en" u="sng" dirty="0">
                <a:solidFill>
                  <a:srgbClr val="002060"/>
                </a:solidFill>
                <a:latin typeface="Times New Roman" panose="02020603050405020304" pitchFamily="18" charset="0"/>
                <a:ea typeface="Playfair Display"/>
                <a:cs typeface="Times New Roman" panose="02020603050405020304" pitchFamily="18" charset="0"/>
                <a:sym typeface="Playfair Display"/>
                <a:hlinkClick r:id="rId3"/>
              </a:rPr>
              <a:t>http://</a:t>
            </a:r>
            <a:r>
              <a:rPr lang="en" u="sng" dirty="0" smtClean="0">
                <a:solidFill>
                  <a:srgbClr val="002060"/>
                </a:solidFill>
                <a:latin typeface="Times New Roman" panose="02020603050405020304" pitchFamily="18" charset="0"/>
                <a:ea typeface="Playfair Display"/>
                <a:cs typeface="Times New Roman" panose="02020603050405020304" pitchFamily="18" charset="0"/>
                <a:sym typeface="Playfair Display"/>
                <a:hlinkClick r:id="rId3"/>
              </a:rPr>
              <a:t>america.aljazeera.com/watch/shows/live-news/2015/12/how-one-syrian-refugee-family-is-coping-in-new-jersey.html</a:t>
            </a:r>
            <a:r>
              <a:rPr lang="en" dirty="0">
                <a:solidFill>
                  <a:schemeClr val="tx1"/>
                </a:solidFill>
                <a:latin typeface="Times New Roman" panose="02020603050405020304" pitchFamily="18" charset="0"/>
                <a:ea typeface="Playfair Display"/>
                <a:cs typeface="Times New Roman" panose="02020603050405020304" pitchFamily="18" charset="0"/>
                <a:sym typeface="Playfair Display"/>
              </a:rPr>
              <a:t/>
            </a:r>
            <a:br>
              <a:rPr lang="en" dirty="0">
                <a:solidFill>
                  <a:schemeClr val="tx1"/>
                </a:solidFill>
                <a:latin typeface="Times New Roman" panose="02020603050405020304" pitchFamily="18" charset="0"/>
                <a:ea typeface="Playfair Display"/>
                <a:cs typeface="Times New Roman" panose="02020603050405020304" pitchFamily="18" charset="0"/>
                <a:sym typeface="Playfair Display"/>
              </a:rPr>
            </a:br>
            <a:r>
              <a:rPr lang="en-US" dirty="0">
                <a:solidFill>
                  <a:schemeClr val="tx2">
                    <a:lumMod val="50000"/>
                  </a:schemeClr>
                </a:solidFill>
                <a:latin typeface="Times New Roman" panose="02020603050405020304" pitchFamily="18" charset="0"/>
                <a:ea typeface="Playfair Display"/>
                <a:cs typeface="Times New Roman" panose="02020603050405020304" pitchFamily="18" charset="0"/>
                <a:sym typeface="Playfair Display"/>
              </a:rPr>
              <a:t/>
            </a:r>
            <a:br>
              <a:rPr lang="en-US" dirty="0">
                <a:solidFill>
                  <a:schemeClr val="tx2">
                    <a:lumMod val="50000"/>
                  </a:schemeClr>
                </a:solidFill>
                <a:latin typeface="Times New Roman" panose="02020603050405020304" pitchFamily="18" charset="0"/>
                <a:ea typeface="Playfair Display"/>
                <a:cs typeface="Times New Roman" panose="02020603050405020304" pitchFamily="18" charset="0"/>
                <a:sym typeface="Playfair Display"/>
              </a:rPr>
            </a:br>
            <a:r>
              <a:rPr lang="en-US" dirty="0" smtClean="0">
                <a:solidFill>
                  <a:schemeClr val="tx2">
                    <a:lumMod val="50000"/>
                  </a:schemeClr>
                </a:solidFill>
                <a:latin typeface="Times New Roman" panose="02020603050405020304" pitchFamily="18" charset="0"/>
                <a:ea typeface="Playfair Display"/>
                <a:cs typeface="Times New Roman" panose="02020603050405020304" pitchFamily="18" charset="0"/>
                <a:sym typeface="Playfair Display"/>
              </a:rPr>
              <a:t>While you are watching the film, make a list of the things you think are most important to this Syrian family.</a:t>
            </a:r>
            <a:endParaRPr lang="en" dirty="0">
              <a:solidFill>
                <a:schemeClr val="tx2">
                  <a:lumMod val="50000"/>
                </a:schemeClr>
              </a:solidFill>
              <a:latin typeface="Times New Roman" panose="02020603050405020304" pitchFamily="18" charset="0"/>
              <a:ea typeface="Playfair Display"/>
              <a:cs typeface="Times New Roman" panose="02020603050405020304" pitchFamily="18" charset="0"/>
              <a:sym typeface="Playfair Display"/>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0" y="157434"/>
            <a:ext cx="8520600" cy="626100"/>
          </a:xfrm>
          <a:prstGeom prst="rect">
            <a:avLst/>
          </a:prstGeom>
        </p:spPr>
        <p:txBody>
          <a:bodyPr lIns="91425" tIns="91425" rIns="91425" bIns="91425" anchor="t" anchorCtr="0">
            <a:noAutofit/>
          </a:bodyPr>
          <a:lstStyle/>
          <a:p>
            <a:pPr marL="914400" lvl="0" indent="457200">
              <a:spcBef>
                <a:spcPts val="0"/>
              </a:spcBef>
              <a:buNone/>
            </a:pPr>
            <a:r>
              <a:rPr lang="en" sz="4800" dirty="0"/>
              <a:t>Close to home experiences</a:t>
            </a:r>
          </a:p>
        </p:txBody>
      </p:sp>
      <p:pic>
        <p:nvPicPr>
          <p:cNvPr id="128" name="Shape 128" descr="12360264_10207508634534861_7203085252528082315_n.jpg"/>
          <p:cNvPicPr preferRelativeResize="0"/>
          <p:nvPr/>
        </p:nvPicPr>
        <p:blipFill>
          <a:blip r:embed="rId3">
            <a:alphaModFix/>
          </a:blip>
          <a:stretch>
            <a:fillRect/>
          </a:stretch>
        </p:blipFill>
        <p:spPr>
          <a:xfrm>
            <a:off x="778420" y="1225825"/>
            <a:ext cx="2658749" cy="35450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29" name="Shape 129"/>
          <p:cNvSpPr txBox="1"/>
          <p:nvPr/>
        </p:nvSpPr>
        <p:spPr>
          <a:xfrm>
            <a:off x="4180625" y="1913550"/>
            <a:ext cx="4253700" cy="1974600"/>
          </a:xfrm>
          <a:prstGeom prst="rect">
            <a:avLst/>
          </a:prstGeom>
          <a:noFill/>
          <a:ln>
            <a:noFill/>
          </a:ln>
        </p:spPr>
        <p:txBody>
          <a:bodyPr lIns="91425" tIns="91425" rIns="91425" bIns="91425" anchor="t" anchorCtr="0">
            <a:noAutofit/>
          </a:bodyPr>
          <a:lstStyle/>
          <a:p>
            <a:pPr lvl="0">
              <a:spcBef>
                <a:spcPts val="0"/>
              </a:spcBef>
              <a:buNone/>
            </a:pPr>
            <a:r>
              <a:rPr lang="en" sz="2800" dirty="0">
                <a:latin typeface="Times New Roman" panose="02020603050405020304" pitchFamily="18" charset="0"/>
                <a:ea typeface="Playfair Display"/>
                <a:cs typeface="Times New Roman" panose="02020603050405020304" pitchFamily="18" charset="0"/>
                <a:sym typeface="Playfair Display"/>
              </a:rPr>
              <a:t>Ihsan Charity’s refugee welcome party at North Hudson Islamic Center in New </a:t>
            </a:r>
            <a:r>
              <a:rPr lang="en" sz="2800" dirty="0" smtClean="0">
                <a:latin typeface="Times New Roman" panose="02020603050405020304" pitchFamily="18" charset="0"/>
                <a:ea typeface="Playfair Display"/>
                <a:cs typeface="Times New Roman" panose="02020603050405020304" pitchFamily="18" charset="0"/>
                <a:sym typeface="Playfair Display"/>
              </a:rPr>
              <a:t>Jersey in December 2015.</a:t>
            </a:r>
            <a:endParaRPr lang="en" sz="2800" dirty="0">
              <a:latin typeface="Times New Roman" panose="02020603050405020304" pitchFamily="18" charset="0"/>
              <a:ea typeface="Playfair Display"/>
              <a:cs typeface="Times New Roman" panose="02020603050405020304" pitchFamily="18" charset="0"/>
              <a:sym typeface="Playfair Display"/>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Shape 134" descr="12391105_10207508637294930_4248163536506834622_n.jpg"/>
          <p:cNvPicPr preferRelativeResize="0"/>
          <p:nvPr/>
        </p:nvPicPr>
        <p:blipFill>
          <a:blip r:embed="rId3">
            <a:alphaModFix/>
          </a:blip>
          <a:stretch>
            <a:fillRect/>
          </a:stretch>
        </p:blipFill>
        <p:spPr>
          <a:xfrm>
            <a:off x="501173" y="543711"/>
            <a:ext cx="5124525" cy="38434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35" name="Shape 135"/>
          <p:cNvSpPr txBox="1"/>
          <p:nvPr/>
        </p:nvSpPr>
        <p:spPr>
          <a:xfrm>
            <a:off x="5826050" y="1535725"/>
            <a:ext cx="3022800" cy="2730300"/>
          </a:xfrm>
          <a:prstGeom prst="rect">
            <a:avLst/>
          </a:prstGeom>
          <a:noFill/>
          <a:ln>
            <a:noFill/>
          </a:ln>
        </p:spPr>
        <p:txBody>
          <a:bodyPr lIns="91425" tIns="91425" rIns="91425" bIns="91425" anchor="t" anchorCtr="0">
            <a:noAutofit/>
          </a:bodyPr>
          <a:lstStyle/>
          <a:p>
            <a:pPr lvl="0">
              <a:spcBef>
                <a:spcPts val="0"/>
              </a:spcBef>
              <a:buNone/>
            </a:pPr>
            <a:r>
              <a:rPr lang="en" sz="2800" dirty="0">
                <a:latin typeface="Times New Roman" panose="02020603050405020304" pitchFamily="18" charset="0"/>
                <a:ea typeface="Playfair Display"/>
                <a:cs typeface="Times New Roman" panose="02020603050405020304" pitchFamily="18" charset="0"/>
                <a:sym typeface="Playfair Display"/>
              </a:rPr>
              <a:t>Refugee kids have face paint and various arts and crafts project for entertainment.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Shape 140" descr="12391333_10207508629134726_7258564032177333245_n.jpg"/>
          <p:cNvPicPr preferRelativeResize="0"/>
          <p:nvPr/>
        </p:nvPicPr>
        <p:blipFill>
          <a:blip r:embed="rId3">
            <a:alphaModFix/>
          </a:blip>
          <a:stretch>
            <a:fillRect/>
          </a:stretch>
        </p:blipFill>
        <p:spPr>
          <a:xfrm>
            <a:off x="449274" y="587962"/>
            <a:ext cx="3085349" cy="41138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41" name="Shape 141" descr="12369136_10207508632014798_2133969249354455067_n.jpg"/>
          <p:cNvPicPr preferRelativeResize="0"/>
          <p:nvPr/>
        </p:nvPicPr>
        <p:blipFill rotWithShape="1">
          <a:blip r:embed="rId4">
            <a:alphaModFix/>
          </a:blip>
          <a:srcRect t="27891"/>
          <a:stretch/>
        </p:blipFill>
        <p:spPr>
          <a:xfrm>
            <a:off x="4321134" y="1713788"/>
            <a:ext cx="4031625" cy="30943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42" name="Shape 142"/>
          <p:cNvSpPr txBox="1"/>
          <p:nvPr/>
        </p:nvSpPr>
        <p:spPr>
          <a:xfrm>
            <a:off x="3768526" y="233341"/>
            <a:ext cx="5136839" cy="950700"/>
          </a:xfrm>
          <a:prstGeom prst="rect">
            <a:avLst/>
          </a:prstGeom>
          <a:noFill/>
          <a:ln>
            <a:noFill/>
          </a:ln>
        </p:spPr>
        <p:txBody>
          <a:bodyPr lIns="91425" tIns="91425" rIns="91425" bIns="91425" anchor="t" anchorCtr="0">
            <a:noAutofit/>
          </a:bodyPr>
          <a:lstStyle/>
          <a:p>
            <a:pPr lvl="0">
              <a:spcBef>
                <a:spcPts val="0"/>
              </a:spcBef>
              <a:buNone/>
            </a:pPr>
            <a:r>
              <a:rPr lang="en" sz="2400" dirty="0">
                <a:solidFill>
                  <a:srgbClr val="F3F3F3"/>
                </a:solidFill>
                <a:latin typeface="Times New Roman" panose="02020603050405020304" pitchFamily="18" charset="0"/>
                <a:ea typeface="Playfair Display"/>
                <a:cs typeface="Times New Roman" panose="02020603050405020304" pitchFamily="18" charset="0"/>
                <a:sym typeface="Playfair Display"/>
              </a:rPr>
              <a:t>Entertainments for the refugee families and gifts as well as delicious Middle Eastern dessert </a:t>
            </a:r>
            <a:r>
              <a:rPr lang="en" sz="2400" dirty="0" smtClean="0">
                <a:solidFill>
                  <a:srgbClr val="F3F3F3"/>
                </a:solidFill>
                <a:latin typeface="Times New Roman" panose="02020603050405020304" pitchFamily="18" charset="0"/>
                <a:ea typeface="Playfair Display"/>
                <a:cs typeface="Times New Roman" panose="02020603050405020304" pitchFamily="18" charset="0"/>
                <a:sym typeface="Playfair Display"/>
              </a:rPr>
              <a:t>.</a:t>
            </a:r>
            <a:endParaRPr lang="en" sz="2400" dirty="0">
              <a:solidFill>
                <a:srgbClr val="F3F3F3"/>
              </a:solidFill>
              <a:latin typeface="Times New Roman" panose="02020603050405020304" pitchFamily="18" charset="0"/>
              <a:ea typeface="Playfair Display"/>
              <a:cs typeface="Times New Roman" panose="02020603050405020304" pitchFamily="18" charset="0"/>
              <a:sym typeface="Playfair Display"/>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Shape 147" descr="10356402_10207508634734866_6020940647187536636_n.jpg"/>
          <p:cNvPicPr preferRelativeResize="0"/>
          <p:nvPr/>
        </p:nvPicPr>
        <p:blipFill>
          <a:blip r:embed="rId3">
            <a:alphaModFix/>
          </a:blip>
          <a:stretch>
            <a:fillRect/>
          </a:stretch>
        </p:blipFill>
        <p:spPr>
          <a:xfrm>
            <a:off x="437074" y="153825"/>
            <a:ext cx="3626875" cy="48358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48" name="Shape 148"/>
          <p:cNvSpPr txBox="1"/>
          <p:nvPr/>
        </p:nvSpPr>
        <p:spPr>
          <a:xfrm>
            <a:off x="4753475" y="1816075"/>
            <a:ext cx="3717300" cy="2169600"/>
          </a:xfrm>
          <a:prstGeom prst="rect">
            <a:avLst/>
          </a:prstGeom>
          <a:noFill/>
          <a:ln>
            <a:noFill/>
          </a:ln>
        </p:spPr>
        <p:txBody>
          <a:bodyPr lIns="91425" tIns="91425" rIns="91425" bIns="91425" anchor="t" anchorCtr="0">
            <a:noAutofit/>
          </a:bodyPr>
          <a:lstStyle/>
          <a:p>
            <a:pPr lvl="0">
              <a:spcBef>
                <a:spcPts val="0"/>
              </a:spcBef>
              <a:buNone/>
            </a:pPr>
            <a:r>
              <a:rPr lang="en" sz="2400" dirty="0">
                <a:solidFill>
                  <a:srgbClr val="F3F3F3"/>
                </a:solidFill>
                <a:latin typeface="Times New Roman" panose="02020603050405020304" pitchFamily="18" charset="0"/>
                <a:ea typeface="Playfair Display"/>
                <a:cs typeface="Times New Roman" panose="02020603050405020304" pitchFamily="18" charset="0"/>
                <a:sym typeface="Playfair Display"/>
              </a:rPr>
              <a:t>Families came together to show refugees that they are not alone in their new homes.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257503"/>
            <a:ext cx="8520600" cy="626100"/>
          </a:xfrm>
          <a:prstGeom prst="rect">
            <a:avLst/>
          </a:prstGeom>
        </p:spPr>
        <p:txBody>
          <a:bodyPr lIns="91425" tIns="91425" rIns="91425" bIns="91425" anchor="t" anchorCtr="0">
            <a:noAutofit/>
          </a:bodyPr>
          <a:lstStyle/>
          <a:p>
            <a:pPr lvl="0"/>
            <a:r>
              <a:rPr lang="en" sz="3600" dirty="0"/>
              <a:t>How do Syrian R</a:t>
            </a:r>
            <a:r>
              <a:rPr lang="en" sz="3600" dirty="0" smtClean="0"/>
              <a:t>efugees </a:t>
            </a:r>
            <a:r>
              <a:rPr lang="en" sz="3600" dirty="0"/>
              <a:t>in America feel</a:t>
            </a:r>
            <a:r>
              <a:rPr lang="en" sz="3600" dirty="0" smtClean="0"/>
              <a:t>?</a:t>
            </a:r>
            <a:br>
              <a:rPr lang="en" sz="3600" dirty="0" smtClean="0"/>
            </a:br>
            <a:r>
              <a:rPr lang="en" sz="3600" dirty="0"/>
              <a:t/>
            </a:r>
            <a:br>
              <a:rPr lang="en" sz="3600" dirty="0"/>
            </a:br>
            <a:r>
              <a:rPr lang="en" sz="3600" dirty="0"/>
              <a:t>What challenges might the refugees face</a:t>
            </a:r>
            <a:r>
              <a:rPr lang="en" sz="3600" dirty="0" smtClean="0"/>
              <a:t>?</a:t>
            </a:r>
            <a:br>
              <a:rPr lang="en" sz="3600" dirty="0" smtClean="0"/>
            </a:br>
            <a:r>
              <a:rPr lang="en" sz="3600" dirty="0" smtClean="0"/>
              <a:t/>
            </a:r>
            <a:br>
              <a:rPr lang="en" sz="3600" dirty="0" smtClean="0"/>
            </a:br>
            <a:r>
              <a:rPr lang="en" sz="3600" dirty="0"/>
              <a:t>How are other countries helping them</a:t>
            </a:r>
            <a:r>
              <a:rPr lang="en" sz="3600" dirty="0" smtClean="0"/>
              <a:t>?</a:t>
            </a:r>
            <a:br>
              <a:rPr lang="en" sz="3600" dirty="0" smtClean="0"/>
            </a:br>
            <a:r>
              <a:rPr lang="en" sz="3600" dirty="0" smtClean="0"/>
              <a:t/>
            </a:r>
            <a:br>
              <a:rPr lang="en" sz="3600" dirty="0" smtClean="0"/>
            </a:br>
            <a:r>
              <a:rPr lang="en" sz="3600" dirty="0"/>
              <a:t>What are the top 5 things we can do to help </a:t>
            </a:r>
            <a:r>
              <a:rPr lang="en-US" sz="3600" dirty="0"/>
              <a:t>Syrian refugees in New Jersey</a:t>
            </a:r>
            <a:r>
              <a:rPr lang="en" sz="3600" dirty="0"/>
              <a:t>?</a:t>
            </a:r>
            <a:r>
              <a:rPr lang="en" sz="3600" dirty="0" smtClean="0"/>
              <a:t/>
            </a:r>
            <a:br>
              <a:rPr lang="en" sz="3600" dirty="0" smtClean="0"/>
            </a:br>
            <a:endParaRPr lang="en" sz="3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302370" y="137036"/>
            <a:ext cx="8520600" cy="626100"/>
          </a:xfrm>
          <a:prstGeom prst="rect">
            <a:avLst/>
          </a:prstGeom>
        </p:spPr>
        <p:txBody>
          <a:bodyPr lIns="91425" tIns="91425" rIns="91425" bIns="91425" anchor="t" anchorCtr="0">
            <a:noAutofit/>
          </a:bodyPr>
          <a:lstStyle/>
          <a:p>
            <a:pPr lvl="0">
              <a:spcBef>
                <a:spcPts val="0"/>
              </a:spcBef>
              <a:buNone/>
            </a:pPr>
            <a:r>
              <a:rPr lang="en" sz="6000" dirty="0"/>
              <a:t>Things we can do</a:t>
            </a:r>
          </a:p>
        </p:txBody>
      </p:sp>
      <p:sp>
        <p:nvSpPr>
          <p:cNvPr id="174" name="Shape 174"/>
          <p:cNvSpPr txBox="1">
            <a:spLocks noGrp="1"/>
          </p:cNvSpPr>
          <p:nvPr>
            <p:ph type="body" idx="1"/>
          </p:nvPr>
        </p:nvSpPr>
        <p:spPr>
          <a:xfrm>
            <a:off x="328091" y="1403714"/>
            <a:ext cx="8563612" cy="3374557"/>
          </a:xfrm>
          <a:prstGeom prst="rect">
            <a:avLst/>
          </a:prstGeom>
        </p:spPr>
        <p:txBody>
          <a:bodyPr lIns="91425" tIns="91425" rIns="91425" bIns="91425" anchor="t" anchorCtr="0">
            <a:noAutofit/>
          </a:bodyPr>
          <a:lstStyle/>
          <a:p>
            <a:pPr marL="457200" lvl="0" indent="-228600" rtl="0">
              <a:spcBef>
                <a:spcPts val="0"/>
              </a:spcBef>
              <a:buChar char="-"/>
            </a:pPr>
            <a:r>
              <a:rPr lang="en" sz="2400" dirty="0">
                <a:solidFill>
                  <a:schemeClr val="tx2">
                    <a:lumMod val="50000"/>
                  </a:schemeClr>
                </a:solidFill>
                <a:latin typeface="Times New Roman" panose="02020603050405020304" pitchFamily="18" charset="0"/>
                <a:cs typeface="Times New Roman" panose="02020603050405020304" pitchFamily="18" charset="0"/>
              </a:rPr>
              <a:t>Volunteer for helping Syrian refugees resettled in the U.S</a:t>
            </a:r>
          </a:p>
          <a:p>
            <a:pPr marL="457200" lvl="0" indent="-228600" rtl="0">
              <a:spcBef>
                <a:spcPts val="0"/>
              </a:spcBef>
              <a:buChar char="-"/>
            </a:pPr>
            <a:r>
              <a:rPr lang="en" sz="2400" dirty="0">
                <a:solidFill>
                  <a:schemeClr val="tx2">
                    <a:lumMod val="50000"/>
                  </a:schemeClr>
                </a:solidFill>
                <a:latin typeface="Times New Roman" panose="02020603050405020304" pitchFamily="18" charset="0"/>
                <a:cs typeface="Times New Roman" panose="02020603050405020304" pitchFamily="18" charset="0"/>
              </a:rPr>
              <a:t>Support non-profit organizations that are helping the cause of Syrian refugees</a:t>
            </a:r>
          </a:p>
          <a:p>
            <a:pPr marL="457200" lvl="0" indent="-228600" rtl="0">
              <a:spcBef>
                <a:spcPts val="0"/>
              </a:spcBef>
              <a:buChar char="-"/>
            </a:pPr>
            <a:r>
              <a:rPr lang="en" sz="2400" dirty="0">
                <a:solidFill>
                  <a:schemeClr val="tx2">
                    <a:lumMod val="50000"/>
                  </a:schemeClr>
                </a:solidFill>
                <a:latin typeface="Times New Roman" panose="02020603050405020304" pitchFamily="18" charset="0"/>
                <a:cs typeface="Times New Roman" panose="02020603050405020304" pitchFamily="18" charset="0"/>
              </a:rPr>
              <a:t>Write warm letters to refugees</a:t>
            </a:r>
          </a:p>
          <a:p>
            <a:pPr marL="457200" lvl="0" indent="-228600" rtl="0">
              <a:spcBef>
                <a:spcPts val="0"/>
              </a:spcBef>
              <a:buChar char="-"/>
            </a:pPr>
            <a:r>
              <a:rPr lang="en" sz="2400" dirty="0">
                <a:solidFill>
                  <a:schemeClr val="tx2">
                    <a:lumMod val="50000"/>
                  </a:schemeClr>
                </a:solidFill>
                <a:latin typeface="Times New Roman" panose="02020603050405020304" pitchFamily="18" charset="0"/>
                <a:cs typeface="Times New Roman" panose="02020603050405020304" pitchFamily="18" charset="0"/>
              </a:rPr>
              <a:t>Donate clothes and essentials like basic home needs, medicine etc.</a:t>
            </a:r>
          </a:p>
          <a:p>
            <a:pPr marL="457200" lvl="0" indent="-228600">
              <a:spcBef>
                <a:spcPts val="0"/>
              </a:spcBef>
              <a:buChar char="-"/>
            </a:pPr>
            <a:r>
              <a:rPr lang="en" sz="2400" dirty="0">
                <a:solidFill>
                  <a:schemeClr val="tx2">
                    <a:lumMod val="50000"/>
                  </a:schemeClr>
                </a:solidFill>
                <a:latin typeface="Times New Roman" panose="02020603050405020304" pitchFamily="18" charset="0"/>
                <a:cs typeface="Times New Roman" panose="02020603050405020304" pitchFamily="18" charset="0"/>
              </a:rPr>
              <a:t>Cook meals for refugees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11700" y="113071"/>
            <a:ext cx="8520600" cy="626100"/>
          </a:xfrm>
          <a:prstGeom prst="rect">
            <a:avLst/>
          </a:prstGeom>
        </p:spPr>
        <p:txBody>
          <a:bodyPr lIns="91425" tIns="91425" rIns="91425" bIns="91425" anchor="t" anchorCtr="0">
            <a:noAutofit/>
          </a:bodyPr>
          <a:lstStyle/>
          <a:p>
            <a:pPr lvl="0">
              <a:spcBef>
                <a:spcPts val="0"/>
              </a:spcBef>
              <a:buNone/>
            </a:pPr>
            <a:r>
              <a:rPr lang="en" sz="2400" dirty="0"/>
              <a:t>8 ways to solve the world refugee crisis by Amnesty International</a:t>
            </a:r>
          </a:p>
        </p:txBody>
      </p:sp>
      <p:sp>
        <p:nvSpPr>
          <p:cNvPr id="180" name="Shape 180"/>
          <p:cNvSpPr txBox="1">
            <a:spLocks noGrp="1"/>
          </p:cNvSpPr>
          <p:nvPr>
            <p:ph type="body" idx="1"/>
          </p:nvPr>
        </p:nvSpPr>
        <p:spPr>
          <a:xfrm>
            <a:off x="301067" y="516824"/>
            <a:ext cx="8520600" cy="3416400"/>
          </a:xfrm>
          <a:prstGeom prst="rect">
            <a:avLst/>
          </a:prstGeom>
        </p:spPr>
        <p:txBody>
          <a:bodyPr lIns="91425" tIns="91425" rIns="91425" bIns="91425" anchor="t" anchorCtr="0">
            <a:noAutofit/>
          </a:bodyPr>
          <a:lstStyle/>
          <a:p>
            <a:pPr lvl="0">
              <a:lnSpc>
                <a:spcPct val="150000"/>
              </a:lnSpc>
              <a:spcBef>
                <a:spcPts val="0"/>
              </a:spcBef>
              <a:spcAft>
                <a:spcPts val="0"/>
              </a:spcAft>
              <a:buNone/>
            </a:pPr>
            <a:r>
              <a:rPr lang="en" sz="1400" b="1" dirty="0">
                <a:solidFill>
                  <a:srgbClr val="000000"/>
                </a:solidFill>
                <a:latin typeface="Arial"/>
                <a:ea typeface="Arial"/>
                <a:cs typeface="Arial"/>
                <a:sym typeface="Arial"/>
              </a:rPr>
              <a:t>1.</a:t>
            </a:r>
            <a:r>
              <a:rPr lang="en" sz="1400" dirty="0">
                <a:solidFill>
                  <a:srgbClr val="000000"/>
                </a:solidFill>
                <a:latin typeface="Arial"/>
                <a:ea typeface="Arial"/>
                <a:cs typeface="Arial"/>
                <a:sym typeface="Arial"/>
              </a:rPr>
              <a:t> Opening up </a:t>
            </a:r>
            <a:r>
              <a:rPr lang="en" sz="1400" u="sng" dirty="0">
                <a:solidFill>
                  <a:srgbClr val="336699"/>
                </a:solidFill>
                <a:latin typeface="Arial"/>
                <a:ea typeface="Arial"/>
                <a:cs typeface="Arial"/>
                <a:sym typeface="Arial"/>
                <a:hlinkClick r:id="rId3"/>
              </a:rPr>
              <a:t>safe routes to sanctuary</a:t>
            </a:r>
            <a:r>
              <a:rPr lang="en" sz="1400" dirty="0">
                <a:solidFill>
                  <a:srgbClr val="000000"/>
                </a:solidFill>
                <a:latin typeface="Arial"/>
                <a:ea typeface="Arial"/>
                <a:cs typeface="Arial"/>
                <a:sym typeface="Arial"/>
              </a:rPr>
              <a:t> for refugees is one important solution. </a:t>
            </a:r>
          </a:p>
          <a:p>
            <a:pPr lvl="0" rtl="0">
              <a:lnSpc>
                <a:spcPct val="150000"/>
              </a:lnSpc>
              <a:spcBef>
                <a:spcPts val="0"/>
              </a:spcBef>
              <a:spcAft>
                <a:spcPts val="0"/>
              </a:spcAft>
              <a:buNone/>
            </a:pPr>
            <a:r>
              <a:rPr lang="en" sz="1400" b="1" dirty="0">
                <a:solidFill>
                  <a:srgbClr val="000000"/>
                </a:solidFill>
                <a:latin typeface="Arial"/>
                <a:ea typeface="Arial"/>
                <a:cs typeface="Arial"/>
                <a:sym typeface="Arial"/>
              </a:rPr>
              <a:t>2.</a:t>
            </a:r>
            <a:r>
              <a:rPr lang="en" sz="1400" dirty="0">
                <a:solidFill>
                  <a:srgbClr val="000000"/>
                </a:solidFill>
                <a:latin typeface="Arial"/>
                <a:ea typeface="Arial"/>
                <a:cs typeface="Arial"/>
                <a:sym typeface="Arial"/>
              </a:rPr>
              <a:t> It also means resettling all refugees who need it. </a:t>
            </a:r>
            <a:r>
              <a:rPr lang="en" sz="1400" u="sng" dirty="0">
                <a:solidFill>
                  <a:srgbClr val="336699"/>
                </a:solidFill>
                <a:latin typeface="Arial"/>
                <a:ea typeface="Arial"/>
                <a:cs typeface="Arial"/>
                <a:sym typeface="Arial"/>
                <a:hlinkClick r:id="rId4"/>
              </a:rPr>
              <a:t>Resettlement </a:t>
            </a:r>
            <a:r>
              <a:rPr lang="en" sz="1400" dirty="0">
                <a:solidFill>
                  <a:srgbClr val="000000"/>
                </a:solidFill>
                <a:latin typeface="Arial"/>
                <a:ea typeface="Arial"/>
                <a:cs typeface="Arial"/>
                <a:sym typeface="Arial"/>
              </a:rPr>
              <a:t>is a vital solution for the most vulnerable </a:t>
            </a:r>
            <a:r>
              <a:rPr lang="en" sz="1400" dirty="0" smtClean="0">
                <a:solidFill>
                  <a:srgbClr val="000000"/>
                </a:solidFill>
                <a:latin typeface="Arial"/>
                <a:ea typeface="Arial"/>
                <a:cs typeface="Arial"/>
                <a:sym typeface="Arial"/>
              </a:rPr>
              <a:t>refugees</a:t>
            </a:r>
          </a:p>
          <a:p>
            <a:pPr lvl="0" rtl="0">
              <a:lnSpc>
                <a:spcPct val="150000"/>
              </a:lnSpc>
              <a:spcBef>
                <a:spcPts val="0"/>
              </a:spcBef>
              <a:spcAft>
                <a:spcPts val="0"/>
              </a:spcAft>
              <a:buNone/>
            </a:pPr>
            <a:r>
              <a:rPr lang="en" sz="1400" b="1" dirty="0" smtClean="0">
                <a:solidFill>
                  <a:srgbClr val="000000"/>
                </a:solidFill>
                <a:latin typeface="Arial"/>
                <a:ea typeface="Arial"/>
                <a:cs typeface="Arial"/>
                <a:sym typeface="Arial"/>
              </a:rPr>
              <a:t>3</a:t>
            </a:r>
            <a:r>
              <a:rPr lang="en" sz="1400" b="1" dirty="0">
                <a:solidFill>
                  <a:srgbClr val="000000"/>
                </a:solidFill>
                <a:latin typeface="Arial"/>
                <a:ea typeface="Arial"/>
                <a:cs typeface="Arial"/>
                <a:sym typeface="Arial"/>
              </a:rPr>
              <a:t>. </a:t>
            </a:r>
            <a:r>
              <a:rPr lang="en" sz="1400" dirty="0">
                <a:solidFill>
                  <a:srgbClr val="000000"/>
                </a:solidFill>
                <a:latin typeface="Arial"/>
                <a:ea typeface="Arial"/>
                <a:cs typeface="Arial"/>
                <a:sym typeface="Arial"/>
              </a:rPr>
              <a:t>World leaders also need to put saving lives first. </a:t>
            </a:r>
            <a:endParaRPr lang="en" sz="1400" dirty="0" smtClean="0">
              <a:solidFill>
                <a:srgbClr val="000000"/>
              </a:solidFill>
              <a:latin typeface="Arial"/>
              <a:ea typeface="Arial"/>
              <a:cs typeface="Arial"/>
              <a:sym typeface="Arial"/>
            </a:endParaRPr>
          </a:p>
          <a:p>
            <a:pPr lvl="0" rtl="0">
              <a:lnSpc>
                <a:spcPct val="150000"/>
              </a:lnSpc>
              <a:spcBef>
                <a:spcPts val="0"/>
              </a:spcBef>
              <a:spcAft>
                <a:spcPts val="0"/>
              </a:spcAft>
              <a:buNone/>
            </a:pPr>
            <a:r>
              <a:rPr lang="en" sz="1400" b="1" dirty="0" smtClean="0">
                <a:solidFill>
                  <a:srgbClr val="000000"/>
                </a:solidFill>
                <a:latin typeface="Arial"/>
                <a:ea typeface="Arial"/>
                <a:cs typeface="Arial"/>
                <a:sym typeface="Arial"/>
              </a:rPr>
              <a:t>4</a:t>
            </a:r>
            <a:r>
              <a:rPr lang="en" sz="1400" b="1" dirty="0">
                <a:solidFill>
                  <a:srgbClr val="000000"/>
                </a:solidFill>
                <a:latin typeface="Arial"/>
                <a:ea typeface="Arial"/>
                <a:cs typeface="Arial"/>
                <a:sym typeface="Arial"/>
              </a:rPr>
              <a:t>.</a:t>
            </a:r>
            <a:r>
              <a:rPr lang="en" sz="1400" dirty="0">
                <a:solidFill>
                  <a:srgbClr val="000000"/>
                </a:solidFill>
                <a:latin typeface="Arial"/>
                <a:ea typeface="Arial"/>
                <a:cs typeface="Arial"/>
                <a:sym typeface="Arial"/>
              </a:rPr>
              <a:t> And whether they travel by land or by sea, people fleeing persecution or wars should be allowed to cross borders, with or without travel </a:t>
            </a:r>
            <a:r>
              <a:rPr lang="en" sz="1400" dirty="0" smtClean="0">
                <a:solidFill>
                  <a:srgbClr val="000000"/>
                </a:solidFill>
                <a:latin typeface="Arial"/>
                <a:ea typeface="Arial"/>
                <a:cs typeface="Arial"/>
                <a:sym typeface="Arial"/>
              </a:rPr>
              <a:t>documents.</a:t>
            </a:r>
          </a:p>
          <a:p>
            <a:pPr lvl="0" rtl="0">
              <a:lnSpc>
                <a:spcPct val="150000"/>
              </a:lnSpc>
              <a:spcBef>
                <a:spcPts val="0"/>
              </a:spcBef>
              <a:spcAft>
                <a:spcPts val="0"/>
              </a:spcAft>
              <a:buNone/>
            </a:pPr>
            <a:r>
              <a:rPr lang="en" sz="1400" b="1" dirty="0" smtClean="0">
                <a:solidFill>
                  <a:srgbClr val="000000"/>
                </a:solidFill>
                <a:latin typeface="Arial"/>
                <a:ea typeface="Arial"/>
                <a:cs typeface="Arial"/>
                <a:sym typeface="Arial"/>
              </a:rPr>
              <a:t>5</a:t>
            </a:r>
            <a:r>
              <a:rPr lang="en" sz="1400" b="1" dirty="0">
                <a:solidFill>
                  <a:srgbClr val="000000"/>
                </a:solidFill>
                <a:latin typeface="Arial"/>
                <a:ea typeface="Arial"/>
                <a:cs typeface="Arial"/>
                <a:sym typeface="Arial"/>
              </a:rPr>
              <a:t>. </a:t>
            </a:r>
            <a:r>
              <a:rPr lang="en" sz="1400" dirty="0">
                <a:solidFill>
                  <a:srgbClr val="000000"/>
                </a:solidFill>
                <a:latin typeface="Arial"/>
                <a:ea typeface="Arial"/>
                <a:cs typeface="Arial"/>
                <a:sym typeface="Arial"/>
              </a:rPr>
              <a:t>All countries should</a:t>
            </a:r>
            <a:r>
              <a:rPr lang="en" sz="1400" b="1" dirty="0">
                <a:solidFill>
                  <a:srgbClr val="000000"/>
                </a:solidFill>
                <a:latin typeface="Arial"/>
                <a:ea typeface="Arial"/>
                <a:cs typeface="Arial"/>
                <a:sym typeface="Arial"/>
              </a:rPr>
              <a:t> investigate and</a:t>
            </a:r>
            <a:r>
              <a:rPr lang="en" sz="1400" dirty="0">
                <a:solidFill>
                  <a:srgbClr val="000000"/>
                </a:solidFill>
                <a:latin typeface="Arial"/>
                <a:ea typeface="Arial"/>
                <a:cs typeface="Arial"/>
                <a:sym typeface="Arial"/>
              </a:rPr>
              <a:t> </a:t>
            </a:r>
            <a:r>
              <a:rPr lang="en" sz="1400" b="1" dirty="0">
                <a:solidFill>
                  <a:srgbClr val="000000"/>
                </a:solidFill>
                <a:latin typeface="Arial"/>
                <a:ea typeface="Arial"/>
                <a:cs typeface="Arial"/>
                <a:sym typeface="Arial"/>
              </a:rPr>
              <a:t>prosecute </a:t>
            </a:r>
            <a:r>
              <a:rPr lang="en" sz="1400" b="1" u="sng" dirty="0">
                <a:solidFill>
                  <a:srgbClr val="336699"/>
                </a:solidFill>
                <a:latin typeface="Arial"/>
                <a:ea typeface="Arial"/>
                <a:cs typeface="Arial"/>
                <a:sym typeface="Arial"/>
                <a:hlinkClick r:id="rId5"/>
              </a:rPr>
              <a:t>trafficking </a:t>
            </a:r>
            <a:r>
              <a:rPr lang="en" sz="1400" b="1" dirty="0">
                <a:solidFill>
                  <a:srgbClr val="000000"/>
                </a:solidFill>
                <a:latin typeface="Arial"/>
                <a:ea typeface="Arial"/>
                <a:cs typeface="Arial"/>
                <a:sym typeface="Arial"/>
              </a:rPr>
              <a:t>gangs</a:t>
            </a:r>
            <a:r>
              <a:rPr lang="en" sz="1400" dirty="0">
                <a:solidFill>
                  <a:srgbClr val="000000"/>
                </a:solidFill>
                <a:latin typeface="Arial"/>
                <a:ea typeface="Arial"/>
                <a:cs typeface="Arial"/>
                <a:sym typeface="Arial"/>
              </a:rPr>
              <a:t> who exploit refugees and migrants, and put people’s safety above all else. </a:t>
            </a:r>
          </a:p>
          <a:p>
            <a:pPr lvl="0" rtl="0">
              <a:lnSpc>
                <a:spcPct val="150000"/>
              </a:lnSpc>
              <a:spcBef>
                <a:spcPts val="0"/>
              </a:spcBef>
              <a:spcAft>
                <a:spcPts val="0"/>
              </a:spcAft>
              <a:buNone/>
            </a:pPr>
            <a:r>
              <a:rPr lang="en" sz="1400" b="1" dirty="0">
                <a:solidFill>
                  <a:srgbClr val="000000"/>
                </a:solidFill>
                <a:latin typeface="Arial"/>
                <a:ea typeface="Arial"/>
                <a:cs typeface="Arial"/>
                <a:sym typeface="Arial"/>
              </a:rPr>
              <a:t>6. </a:t>
            </a:r>
            <a:r>
              <a:rPr lang="en" sz="1400" dirty="0">
                <a:solidFill>
                  <a:srgbClr val="000000"/>
                </a:solidFill>
                <a:latin typeface="Arial"/>
                <a:ea typeface="Arial"/>
                <a:cs typeface="Arial"/>
                <a:sym typeface="Arial"/>
              </a:rPr>
              <a:t>Governments also need to stop blaming refugees and migrants for economic and social problems, and instead </a:t>
            </a:r>
            <a:r>
              <a:rPr lang="en" sz="1400" b="1" dirty="0">
                <a:solidFill>
                  <a:srgbClr val="000000"/>
                </a:solidFill>
                <a:latin typeface="Arial"/>
                <a:ea typeface="Arial"/>
                <a:cs typeface="Arial"/>
                <a:sym typeface="Arial"/>
              </a:rPr>
              <a:t>combat all kinds of xenophobia and racial </a:t>
            </a:r>
            <a:r>
              <a:rPr lang="en" sz="1400" b="1" dirty="0" smtClean="0">
                <a:solidFill>
                  <a:srgbClr val="000000"/>
                </a:solidFill>
                <a:latin typeface="Arial"/>
                <a:ea typeface="Arial"/>
                <a:cs typeface="Arial"/>
                <a:sym typeface="Arial"/>
              </a:rPr>
              <a:t>discrimination</a:t>
            </a:r>
            <a:r>
              <a:rPr lang="en" sz="1400" dirty="0" smtClean="0">
                <a:solidFill>
                  <a:srgbClr val="000000"/>
                </a:solidFill>
                <a:latin typeface="Arial"/>
                <a:ea typeface="Arial"/>
                <a:cs typeface="Arial"/>
                <a:sym typeface="Arial"/>
              </a:rPr>
              <a:t>.</a:t>
            </a:r>
          </a:p>
          <a:p>
            <a:pPr lvl="0" rtl="0">
              <a:lnSpc>
                <a:spcPct val="150000"/>
              </a:lnSpc>
              <a:spcBef>
                <a:spcPts val="0"/>
              </a:spcBef>
              <a:spcAft>
                <a:spcPts val="0"/>
              </a:spcAft>
              <a:buNone/>
            </a:pPr>
            <a:r>
              <a:rPr lang="en" sz="1400" b="1" dirty="0" smtClean="0">
                <a:solidFill>
                  <a:srgbClr val="000000"/>
                </a:solidFill>
                <a:latin typeface="Arial"/>
                <a:ea typeface="Arial"/>
                <a:cs typeface="Arial"/>
                <a:sym typeface="Arial"/>
              </a:rPr>
              <a:t>7</a:t>
            </a:r>
            <a:r>
              <a:rPr lang="en" sz="1400" b="1" dirty="0">
                <a:solidFill>
                  <a:srgbClr val="000000"/>
                </a:solidFill>
                <a:latin typeface="Arial"/>
                <a:ea typeface="Arial"/>
                <a:cs typeface="Arial"/>
                <a:sym typeface="Arial"/>
              </a:rPr>
              <a:t>. </a:t>
            </a:r>
            <a:r>
              <a:rPr lang="en" sz="1400" dirty="0">
                <a:solidFill>
                  <a:srgbClr val="000000"/>
                </a:solidFill>
                <a:latin typeface="Arial"/>
                <a:ea typeface="Arial"/>
                <a:cs typeface="Arial"/>
                <a:sym typeface="Arial"/>
              </a:rPr>
              <a:t>“Financially broke” is how Antonio Guterres, the UN High Commissioner for Refugees, described UN agencies in September 2015. </a:t>
            </a:r>
          </a:p>
          <a:p>
            <a:pPr lvl="0" rtl="0">
              <a:lnSpc>
                <a:spcPct val="150000"/>
              </a:lnSpc>
              <a:spcBef>
                <a:spcPts val="0"/>
              </a:spcBef>
              <a:spcAft>
                <a:spcPts val="0"/>
              </a:spcAft>
              <a:buNone/>
            </a:pPr>
            <a:r>
              <a:rPr lang="en" sz="1400" b="1" dirty="0">
                <a:solidFill>
                  <a:srgbClr val="000000"/>
                </a:solidFill>
                <a:latin typeface="Arial"/>
                <a:ea typeface="Arial"/>
                <a:cs typeface="Arial"/>
                <a:sym typeface="Arial"/>
              </a:rPr>
              <a:t>8. </a:t>
            </a:r>
            <a:r>
              <a:rPr lang="en" sz="1400" dirty="0">
                <a:solidFill>
                  <a:srgbClr val="000000"/>
                </a:solidFill>
                <a:latin typeface="Arial"/>
                <a:ea typeface="Arial"/>
                <a:cs typeface="Arial"/>
                <a:sym typeface="Arial"/>
              </a:rPr>
              <a:t>The world has a very short memory. In the aftermath of World War II, most countries agreed to protect refugees through the 1951 Refugee Convention, and through UN agencies like the UNHCR.</a:t>
            </a:r>
            <a:r>
              <a:rPr lang="en" sz="1050" dirty="0">
                <a:solidFill>
                  <a:srgbClr val="000000"/>
                </a:solidFill>
                <a:latin typeface="Arial"/>
                <a:ea typeface="Arial"/>
                <a:cs typeface="Arial"/>
                <a:sym typeface="Arial"/>
              </a:rPr>
              <a:t/>
            </a:r>
            <a:br>
              <a:rPr lang="en" sz="1050" dirty="0">
                <a:solidFill>
                  <a:srgbClr val="000000"/>
                </a:solidFill>
                <a:latin typeface="Arial"/>
                <a:ea typeface="Arial"/>
                <a:cs typeface="Arial"/>
                <a:sym typeface="Arial"/>
              </a:rPr>
            </a:br>
            <a:r>
              <a:rPr lang="en" sz="1050" dirty="0">
                <a:solidFill>
                  <a:srgbClr val="000000"/>
                </a:solidFill>
                <a:latin typeface="Arial"/>
                <a:ea typeface="Arial"/>
                <a:cs typeface="Arial"/>
                <a:sym typeface="Arial"/>
              </a:rPr>
              <a:t/>
            </a:r>
            <a:br>
              <a:rPr lang="en" sz="1050" dirty="0">
                <a:solidFill>
                  <a:srgbClr val="000000"/>
                </a:solidFill>
                <a:latin typeface="Arial"/>
                <a:ea typeface="Arial"/>
                <a:cs typeface="Arial"/>
                <a:sym typeface="Arial"/>
              </a:rPr>
            </a:br>
            <a:endParaRPr lang="en" sz="1050" dirty="0">
              <a:solidFill>
                <a:srgbClr val="000000"/>
              </a:solidFill>
              <a:latin typeface="Arial"/>
              <a:ea typeface="Arial"/>
              <a:cs typeface="Arial"/>
              <a:sym typeface="Arial"/>
            </a:endParaRPr>
          </a:p>
          <a:p>
            <a:pPr lvl="0">
              <a:lnSpc>
                <a:spcPct val="150000"/>
              </a:lnSpc>
              <a:spcBef>
                <a:spcPts val="0"/>
              </a:spcBef>
              <a:spcAft>
                <a:spcPts val="0"/>
              </a:spcAft>
              <a:buNone/>
            </a:pPr>
            <a:endParaRPr sz="1050" dirty="0">
              <a:solidFill>
                <a:srgbClr val="000000"/>
              </a:solidFill>
              <a:latin typeface="Arial"/>
              <a:ea typeface="Arial"/>
              <a:cs typeface="Arial"/>
              <a:sym typeface="Arial"/>
            </a:endParaRPr>
          </a:p>
          <a:p>
            <a:pPr lvl="0">
              <a:spcBef>
                <a:spcPts val="0"/>
              </a:spcBef>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effectLst/>
                <a:latin typeface="Times New Roman" panose="02020603050405020304" pitchFamily="18" charset="0"/>
                <a:ea typeface="Playfair Display"/>
                <a:cs typeface="Times New Roman" panose="02020603050405020304" pitchFamily="18" charset="0"/>
                <a:sym typeface="Playfair Display"/>
              </a:rPr>
              <a:t>What do you know about the Syrian Refugee </a:t>
            </a:r>
            <a:r>
              <a:rPr lang="en" dirty="0" smtClean="0">
                <a:effectLst/>
                <a:latin typeface="Times New Roman" panose="02020603050405020304" pitchFamily="18" charset="0"/>
                <a:ea typeface="Playfair Display"/>
                <a:cs typeface="Times New Roman" panose="02020603050405020304" pitchFamily="18" charset="0"/>
                <a:sym typeface="Playfair Display"/>
              </a:rPr>
              <a:t>Crisis?</a:t>
            </a:r>
            <a:endParaRPr lang="en" dirty="0">
              <a:effectLst/>
              <a:latin typeface="Times New Roman" panose="02020603050405020304" pitchFamily="18" charset="0"/>
              <a:ea typeface="Playfair Display"/>
              <a:cs typeface="Times New Roman" panose="02020603050405020304" pitchFamily="18" charset="0"/>
              <a:sym typeface="Playfair Display"/>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76499" y="1462642"/>
            <a:ext cx="8520600" cy="626100"/>
          </a:xfrm>
          <a:prstGeom prst="rect">
            <a:avLst/>
          </a:prstGeom>
        </p:spPr>
        <p:txBody>
          <a:bodyPr lIns="91425" tIns="91425" rIns="91425" bIns="91425" anchor="t" anchorCtr="0">
            <a:noAutofit/>
          </a:bodyPr>
          <a:lstStyle/>
          <a:p>
            <a:pPr lvl="0" algn="ctr">
              <a:spcBef>
                <a:spcPts val="0"/>
              </a:spcBef>
              <a:buNone/>
            </a:pPr>
            <a:r>
              <a:rPr lang="en" sz="6600" dirty="0"/>
              <a:t>   </a:t>
            </a:r>
            <a:r>
              <a:rPr lang="en" sz="6600" dirty="0" smtClean="0"/>
              <a:t>Question </a:t>
            </a:r>
            <a:r>
              <a:rPr lang="en" sz="6600" dirty="0"/>
              <a:t>and Answer session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84" y="-133350"/>
            <a:ext cx="5434949" cy="988659"/>
          </a:xfrm>
        </p:spPr>
        <p:txBody>
          <a:bodyPr/>
          <a:lstStyle/>
          <a:p>
            <a:r>
              <a:rPr lang="en-US" sz="4400" dirty="0" smtClean="0">
                <a:latin typeface="Times New Roman" panose="02020603050405020304" pitchFamily="18" charset="0"/>
                <a:cs typeface="Times New Roman" panose="02020603050405020304" pitchFamily="18" charset="0"/>
              </a:rPr>
              <a:t>Where is Syria?</a:t>
            </a:r>
            <a:endParaRPr lang="en-US" sz="4400" dirty="0">
              <a:latin typeface="Times New Roman" panose="02020603050405020304" pitchFamily="18" charset="0"/>
              <a:cs typeface="Times New Roman" panose="02020603050405020304" pitchFamily="18" charset="0"/>
            </a:endParaRPr>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086" y="779109"/>
            <a:ext cx="6051589" cy="422958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865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292" y="6573391"/>
            <a:ext cx="2811358" cy="752563"/>
          </a:xfrm>
        </p:spPr>
        <p:txBody>
          <a:bodyPr/>
          <a:lstStyle/>
          <a:p>
            <a:endParaRPr lang="en-US" dirty="0"/>
          </a:p>
        </p:txBody>
      </p:sp>
      <p:pic>
        <p:nvPicPr>
          <p:cNvPr id="1028" name="Picture 4" descr="Image result for map of sy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725" y="568324"/>
            <a:ext cx="4673600" cy="415125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649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1756450"/>
            <a:ext cx="8520600" cy="626100"/>
          </a:xfrm>
          <a:prstGeom prst="rect">
            <a:avLst/>
          </a:prstGeom>
        </p:spPr>
        <p:txBody>
          <a:bodyPr lIns="91425" tIns="91425" rIns="91425" bIns="91425" anchor="t" anchorCtr="0">
            <a:noAutofit/>
          </a:bodyPr>
          <a:lstStyle/>
          <a:p>
            <a:pPr lvl="0">
              <a:spcBef>
                <a:spcPts val="0"/>
              </a:spcBef>
              <a:buNone/>
            </a:pPr>
            <a:r>
              <a:rPr lang="en" dirty="0"/>
              <a:t>    </a:t>
            </a:r>
            <a:r>
              <a:rPr lang="en" dirty="0" smtClean="0"/>
              <a:t>How </a:t>
            </a:r>
            <a:r>
              <a:rPr lang="en" dirty="0"/>
              <a:t>it all started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0"/>
            <a:ext cx="8520600" cy="626100"/>
          </a:xfrm>
          <a:prstGeom prst="rect">
            <a:avLst/>
          </a:prstGeom>
        </p:spPr>
        <p:txBody>
          <a:bodyPr lIns="91425" tIns="91425" rIns="91425" bIns="91425" anchor="t" anchorCtr="0">
            <a:noAutofit/>
          </a:bodyPr>
          <a:lstStyle/>
          <a:p>
            <a:pPr lvl="0">
              <a:spcBef>
                <a:spcPts val="0"/>
              </a:spcBef>
              <a:buNone/>
            </a:pPr>
            <a:r>
              <a:rPr lang="en" sz="4800" dirty="0"/>
              <a:t>The Syrian Civil </a:t>
            </a:r>
            <a:r>
              <a:rPr lang="en" sz="4800" dirty="0" smtClean="0"/>
              <a:t>War </a:t>
            </a:r>
            <a:endParaRPr lang="en" sz="4800" dirty="0"/>
          </a:p>
        </p:txBody>
      </p:sp>
      <p:sp>
        <p:nvSpPr>
          <p:cNvPr id="82" name="Shape 82"/>
          <p:cNvSpPr txBox="1">
            <a:spLocks noGrp="1"/>
          </p:cNvSpPr>
          <p:nvPr>
            <p:ph type="body" idx="1"/>
          </p:nvPr>
        </p:nvSpPr>
        <p:spPr>
          <a:xfrm>
            <a:off x="187572" y="792685"/>
            <a:ext cx="8520600" cy="3416400"/>
          </a:xfrm>
          <a:prstGeom prst="rect">
            <a:avLst/>
          </a:prstGeom>
        </p:spPr>
        <p:txBody>
          <a:bodyPr lIns="91425" tIns="91425" rIns="91425" bIns="91425" anchor="t" anchorCtr="0">
            <a:noAutofit/>
          </a:bodyPr>
          <a:lstStyle/>
          <a:p>
            <a:pPr lvl="0">
              <a:spcBef>
                <a:spcPts val="0"/>
              </a:spcBef>
              <a:buNone/>
            </a:pPr>
            <a:r>
              <a:rPr lang="en" sz="2400" dirty="0" smtClean="0">
                <a:solidFill>
                  <a:schemeClr val="tx2">
                    <a:lumMod val="50000"/>
                  </a:schemeClr>
                </a:solidFill>
                <a:latin typeface="Times New Roman" panose="02020603050405020304" pitchFamily="18" charset="0"/>
                <a:cs typeface="Times New Roman" panose="02020603050405020304" pitchFamily="18" charset="0"/>
              </a:rPr>
              <a:t>     </a:t>
            </a:r>
            <a:r>
              <a:rPr lang="en" sz="2400" u="sng" dirty="0" smtClean="0">
                <a:solidFill>
                  <a:schemeClr val="tx2">
                    <a:lumMod val="50000"/>
                  </a:schemeClr>
                </a:solidFill>
                <a:latin typeface="Times New Roman" panose="02020603050405020304" pitchFamily="18" charset="0"/>
                <a:cs typeface="Times New Roman" panose="02020603050405020304" pitchFamily="18" charset="0"/>
              </a:rPr>
              <a:t>2011</a:t>
            </a:r>
            <a:r>
              <a:rPr lang="en" sz="2400" dirty="0" smtClean="0">
                <a:solidFill>
                  <a:schemeClr val="tx2">
                    <a:lumMod val="50000"/>
                  </a:schemeClr>
                </a:solidFill>
                <a:latin typeface="Times New Roman" panose="02020603050405020304" pitchFamily="18" charset="0"/>
                <a:cs typeface="Times New Roman" panose="02020603050405020304" pitchFamily="18" charset="0"/>
              </a:rPr>
              <a:t/>
            </a:r>
            <a:br>
              <a:rPr lang="en" sz="2400" dirty="0" smtClean="0">
                <a:solidFill>
                  <a:schemeClr val="tx2">
                    <a:lumMod val="50000"/>
                  </a:schemeClr>
                </a:solidFill>
                <a:latin typeface="Times New Roman" panose="02020603050405020304" pitchFamily="18" charset="0"/>
                <a:cs typeface="Times New Roman" panose="02020603050405020304" pitchFamily="18" charset="0"/>
              </a:rPr>
            </a:br>
            <a:r>
              <a:rPr lang="en" sz="2400" dirty="0" smtClean="0">
                <a:solidFill>
                  <a:schemeClr val="tx2">
                    <a:lumMod val="50000"/>
                  </a:schemeClr>
                </a:solidFill>
                <a:latin typeface="Times New Roman" panose="02020603050405020304" pitchFamily="18" charset="0"/>
                <a:cs typeface="Times New Roman" panose="02020603050405020304" pitchFamily="18" charset="0"/>
              </a:rPr>
              <a:t>Syrian </a:t>
            </a:r>
            <a:r>
              <a:rPr lang="en" sz="2400" dirty="0">
                <a:solidFill>
                  <a:schemeClr val="tx2">
                    <a:lumMod val="50000"/>
                  </a:schemeClr>
                </a:solidFill>
                <a:latin typeface="Times New Roman" panose="02020603050405020304" pitchFamily="18" charset="0"/>
                <a:cs typeface="Times New Roman" panose="02020603050405020304" pitchFamily="18" charset="0"/>
              </a:rPr>
              <a:t>civilians wanted more democracy, freedom and change</a:t>
            </a:r>
            <a:br>
              <a:rPr lang="en" sz="2400" dirty="0">
                <a:solidFill>
                  <a:schemeClr val="tx2">
                    <a:lumMod val="50000"/>
                  </a:schemeClr>
                </a:solidFill>
                <a:latin typeface="Times New Roman" panose="02020603050405020304" pitchFamily="18" charset="0"/>
                <a:cs typeface="Times New Roman" panose="02020603050405020304" pitchFamily="18" charset="0"/>
              </a:rPr>
            </a:br>
            <a:r>
              <a:rPr lang="en" sz="2400" dirty="0">
                <a:solidFill>
                  <a:schemeClr val="tx2">
                    <a:lumMod val="50000"/>
                  </a:schemeClr>
                </a:solidFill>
                <a:latin typeface="Times New Roman" panose="02020603050405020304" pitchFamily="18" charset="0"/>
                <a:cs typeface="Times New Roman" panose="02020603050405020304" pitchFamily="18" charset="0"/>
              </a:rPr>
              <a:t/>
            </a:r>
            <a:br>
              <a:rPr lang="en" sz="2400" dirty="0">
                <a:solidFill>
                  <a:schemeClr val="tx2">
                    <a:lumMod val="50000"/>
                  </a:schemeClr>
                </a:solidFill>
                <a:latin typeface="Times New Roman" panose="02020603050405020304" pitchFamily="18" charset="0"/>
                <a:cs typeface="Times New Roman" panose="02020603050405020304" pitchFamily="18" charset="0"/>
              </a:rPr>
            </a:br>
            <a:r>
              <a:rPr lang="en" sz="2400" dirty="0">
                <a:solidFill>
                  <a:schemeClr val="tx2">
                    <a:lumMod val="50000"/>
                  </a:schemeClr>
                </a:solidFill>
                <a:latin typeface="Times New Roman" panose="02020603050405020304" pitchFamily="18" charset="0"/>
                <a:cs typeface="Times New Roman" panose="02020603050405020304" pitchFamily="18" charset="0"/>
              </a:rPr>
              <a:t>Syrians tried to overthrow their President Bashar Al-Assad who was a dictator.</a:t>
            </a:r>
            <a:br>
              <a:rPr lang="en" sz="2400" dirty="0">
                <a:solidFill>
                  <a:schemeClr val="tx2">
                    <a:lumMod val="50000"/>
                  </a:schemeClr>
                </a:solidFill>
                <a:latin typeface="Times New Roman" panose="02020603050405020304" pitchFamily="18" charset="0"/>
                <a:cs typeface="Times New Roman" panose="02020603050405020304" pitchFamily="18" charset="0"/>
              </a:rPr>
            </a:br>
            <a:r>
              <a:rPr lang="en" sz="2400" dirty="0">
                <a:solidFill>
                  <a:schemeClr val="tx2">
                    <a:lumMod val="50000"/>
                  </a:schemeClr>
                </a:solidFill>
                <a:latin typeface="Times New Roman" panose="02020603050405020304" pitchFamily="18" charset="0"/>
                <a:cs typeface="Times New Roman" panose="02020603050405020304" pitchFamily="18" charset="0"/>
              </a:rPr>
              <a:t/>
            </a:r>
            <a:br>
              <a:rPr lang="en" sz="2400" dirty="0">
                <a:solidFill>
                  <a:schemeClr val="tx2">
                    <a:lumMod val="50000"/>
                  </a:schemeClr>
                </a:solidFill>
                <a:latin typeface="Times New Roman" panose="02020603050405020304" pitchFamily="18" charset="0"/>
                <a:cs typeface="Times New Roman" panose="02020603050405020304" pitchFamily="18" charset="0"/>
              </a:rPr>
            </a:br>
            <a:r>
              <a:rPr lang="en" sz="2400" dirty="0">
                <a:solidFill>
                  <a:schemeClr val="tx2">
                    <a:lumMod val="50000"/>
                  </a:schemeClr>
                </a:solidFill>
                <a:latin typeface="Times New Roman" panose="02020603050405020304" pitchFamily="18" charset="0"/>
                <a:cs typeface="Times New Roman" panose="02020603050405020304" pitchFamily="18" charset="0"/>
              </a:rPr>
              <a:t>In response, the Assad regime has retaliated by killing protesters and it became violent.</a:t>
            </a:r>
            <a:br>
              <a:rPr lang="en" sz="2400" dirty="0">
                <a:solidFill>
                  <a:schemeClr val="tx2">
                    <a:lumMod val="50000"/>
                  </a:schemeClr>
                </a:solidFill>
                <a:latin typeface="Times New Roman" panose="02020603050405020304" pitchFamily="18" charset="0"/>
                <a:cs typeface="Times New Roman" panose="02020603050405020304" pitchFamily="18" charset="0"/>
              </a:rPr>
            </a:br>
            <a:r>
              <a:rPr lang="en" sz="2400" dirty="0">
                <a:solidFill>
                  <a:schemeClr val="tx2">
                    <a:lumMod val="50000"/>
                  </a:schemeClr>
                </a:solidFill>
                <a:latin typeface="Times New Roman" panose="02020603050405020304" pitchFamily="18" charset="0"/>
                <a:cs typeface="Times New Roman" panose="02020603050405020304" pitchFamily="18" charset="0"/>
              </a:rPr>
              <a:t/>
            </a:r>
            <a:br>
              <a:rPr lang="en" sz="2400" dirty="0">
                <a:solidFill>
                  <a:schemeClr val="tx2">
                    <a:lumMod val="50000"/>
                  </a:schemeClr>
                </a:solidFill>
                <a:latin typeface="Times New Roman" panose="02020603050405020304" pitchFamily="18" charset="0"/>
                <a:cs typeface="Times New Roman" panose="02020603050405020304" pitchFamily="18" charset="0"/>
              </a:rPr>
            </a:br>
            <a:r>
              <a:rPr lang="en" sz="2400" dirty="0" smtClean="0">
                <a:solidFill>
                  <a:schemeClr val="tx2">
                    <a:lumMod val="50000"/>
                  </a:schemeClr>
                </a:solidFill>
                <a:latin typeface="Times New Roman" panose="02020603050405020304" pitchFamily="18" charset="0"/>
                <a:cs typeface="Times New Roman" panose="02020603050405020304" pitchFamily="18" charset="0"/>
              </a:rPr>
              <a:t>Rebel </a:t>
            </a:r>
            <a:r>
              <a:rPr lang="en" sz="2400" dirty="0">
                <a:solidFill>
                  <a:schemeClr val="tx2">
                    <a:lumMod val="50000"/>
                  </a:schemeClr>
                </a:solidFill>
                <a:latin typeface="Times New Roman" panose="02020603050405020304" pitchFamily="18" charset="0"/>
                <a:cs typeface="Times New Roman" panose="02020603050405020304" pitchFamily="18" charset="0"/>
              </a:rPr>
              <a:t>groups were formed to overthrow the Assad regime and thus the civil war took place.</a:t>
            </a:r>
          </a:p>
          <a:p>
            <a:pPr lvl="0">
              <a:spcBef>
                <a:spcPts val="0"/>
              </a:spcBef>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85061"/>
            <a:ext cx="8520600" cy="626100"/>
          </a:xfrm>
          <a:prstGeom prst="rect">
            <a:avLst/>
          </a:prstGeom>
        </p:spPr>
        <p:txBody>
          <a:bodyPr lIns="91425" tIns="91425" rIns="91425" bIns="91425" anchor="t" anchorCtr="0">
            <a:noAutofit/>
          </a:bodyPr>
          <a:lstStyle/>
          <a:p>
            <a:pPr lvl="0">
              <a:spcBef>
                <a:spcPts val="0"/>
              </a:spcBef>
              <a:buNone/>
            </a:pPr>
            <a:r>
              <a:rPr lang="en" dirty="0" smtClean="0"/>
              <a:t>Rebel</a:t>
            </a:r>
            <a:r>
              <a:rPr lang="en-US" dirty="0" smtClean="0"/>
              <a:t>s</a:t>
            </a:r>
            <a:endParaRPr lang="en" dirty="0"/>
          </a:p>
        </p:txBody>
      </p:sp>
      <p:sp>
        <p:nvSpPr>
          <p:cNvPr id="88" name="Shape 88"/>
          <p:cNvSpPr txBox="1">
            <a:spLocks noGrp="1"/>
          </p:cNvSpPr>
          <p:nvPr>
            <p:ph type="body" idx="1"/>
          </p:nvPr>
        </p:nvSpPr>
        <p:spPr>
          <a:xfrm>
            <a:off x="311700" y="890133"/>
            <a:ext cx="8520600" cy="3416400"/>
          </a:xfrm>
          <a:prstGeom prst="rect">
            <a:avLst/>
          </a:prstGeom>
        </p:spPr>
        <p:txBody>
          <a:bodyPr lIns="91425" tIns="91425" rIns="91425" bIns="91425" anchor="t" anchorCtr="0">
            <a:noAutofit/>
          </a:bodyPr>
          <a:lstStyle/>
          <a:p>
            <a:pPr lvl="0">
              <a:spcBef>
                <a:spcPts val="0"/>
              </a:spcBef>
              <a:buNone/>
            </a:pPr>
            <a:r>
              <a:rPr lang="en" sz="2400" dirty="0" smtClean="0">
                <a:solidFill>
                  <a:srgbClr val="1E2D31"/>
                </a:solidFill>
                <a:latin typeface="Times New Roman" panose="02020603050405020304" pitchFamily="18" charset="0"/>
                <a:cs typeface="Times New Roman" panose="02020603050405020304" pitchFamily="18" charset="0"/>
              </a:rPr>
              <a:t>     </a:t>
            </a:r>
            <a:r>
              <a:rPr lang="en" sz="2400" u="sng" dirty="0" smtClean="0">
                <a:solidFill>
                  <a:srgbClr val="1E2D31"/>
                </a:solidFill>
                <a:latin typeface="Times New Roman" panose="02020603050405020304" pitchFamily="18" charset="0"/>
                <a:cs typeface="Times New Roman" panose="02020603050405020304" pitchFamily="18" charset="0"/>
              </a:rPr>
              <a:t>2013</a:t>
            </a:r>
            <a:r>
              <a:rPr lang="en" sz="2400" dirty="0" smtClean="0">
                <a:solidFill>
                  <a:srgbClr val="1E2D31"/>
                </a:solidFill>
                <a:latin typeface="Times New Roman" panose="02020603050405020304" pitchFamily="18" charset="0"/>
                <a:cs typeface="Times New Roman" panose="02020603050405020304" pitchFamily="18" charset="0"/>
              </a:rPr>
              <a:t/>
            </a:r>
            <a:br>
              <a:rPr lang="en" sz="2400" dirty="0" smtClean="0">
                <a:solidFill>
                  <a:srgbClr val="1E2D31"/>
                </a:solidFill>
                <a:latin typeface="Times New Roman" panose="02020603050405020304" pitchFamily="18" charset="0"/>
                <a:cs typeface="Times New Roman" panose="02020603050405020304" pitchFamily="18" charset="0"/>
              </a:rPr>
            </a:br>
            <a:r>
              <a:rPr lang="en" sz="2400" dirty="0" smtClean="0">
                <a:solidFill>
                  <a:srgbClr val="1E2D31"/>
                </a:solidFill>
                <a:latin typeface="Times New Roman" panose="02020603050405020304" pitchFamily="18" charset="0"/>
                <a:cs typeface="Times New Roman" panose="02020603050405020304" pitchFamily="18" charset="0"/>
              </a:rPr>
              <a:t>The </a:t>
            </a:r>
            <a:r>
              <a:rPr lang="en" sz="2400" dirty="0">
                <a:solidFill>
                  <a:srgbClr val="1E2D31"/>
                </a:solidFill>
                <a:latin typeface="Times New Roman" panose="02020603050405020304" pitchFamily="18" charset="0"/>
                <a:cs typeface="Times New Roman" panose="02020603050405020304" pitchFamily="18" charset="0"/>
              </a:rPr>
              <a:t>rebel groups </a:t>
            </a:r>
            <a:r>
              <a:rPr lang="en-US" sz="2400" dirty="0" smtClean="0">
                <a:solidFill>
                  <a:srgbClr val="1E2D31"/>
                </a:solidFill>
                <a:latin typeface="Times New Roman" panose="02020603050405020304" pitchFamily="18" charset="0"/>
                <a:cs typeface="Times New Roman" panose="02020603050405020304" pitchFamily="18" charset="0"/>
              </a:rPr>
              <a:t>are trying </a:t>
            </a:r>
            <a:r>
              <a:rPr lang="en" sz="2400" dirty="0" smtClean="0">
                <a:solidFill>
                  <a:srgbClr val="1E2D31"/>
                </a:solidFill>
                <a:latin typeface="Times New Roman" panose="02020603050405020304" pitchFamily="18" charset="0"/>
                <a:cs typeface="Times New Roman" panose="02020603050405020304" pitchFamily="18" charset="0"/>
              </a:rPr>
              <a:t>to overthrow </a:t>
            </a:r>
            <a:r>
              <a:rPr lang="en" sz="2400" dirty="0">
                <a:solidFill>
                  <a:srgbClr val="1E2D31"/>
                </a:solidFill>
                <a:latin typeface="Times New Roman" panose="02020603050405020304" pitchFamily="18" charset="0"/>
                <a:cs typeface="Times New Roman" panose="02020603050405020304" pitchFamily="18" charset="0"/>
              </a:rPr>
              <a:t>the Assad </a:t>
            </a:r>
            <a:r>
              <a:rPr lang="en" sz="2400" dirty="0" smtClean="0">
                <a:solidFill>
                  <a:srgbClr val="1E2D31"/>
                </a:solidFill>
                <a:latin typeface="Times New Roman" panose="02020603050405020304" pitchFamily="18" charset="0"/>
                <a:cs typeface="Times New Roman" panose="02020603050405020304" pitchFamily="18" charset="0"/>
              </a:rPr>
              <a:t>regime</a:t>
            </a:r>
            <a:r>
              <a:rPr lang="en-US" sz="2400" dirty="0" smtClean="0">
                <a:solidFill>
                  <a:srgbClr val="1E2D31"/>
                </a:solidFill>
                <a:latin typeface="Times New Roman" panose="02020603050405020304" pitchFamily="18" charset="0"/>
                <a:cs typeface="Times New Roman" panose="02020603050405020304" pitchFamily="18" charset="0"/>
              </a:rPr>
              <a:t>, so</a:t>
            </a:r>
            <a:r>
              <a:rPr lang="en" sz="2400" dirty="0" smtClean="0">
                <a:solidFill>
                  <a:srgbClr val="1E2D31"/>
                </a:solidFill>
                <a:latin typeface="Times New Roman" panose="02020603050405020304" pitchFamily="18" charset="0"/>
                <a:cs typeface="Times New Roman" panose="02020603050405020304" pitchFamily="18" charset="0"/>
              </a:rPr>
              <a:t> </a:t>
            </a:r>
            <a:r>
              <a:rPr lang="en-US" sz="2400" dirty="0" smtClean="0">
                <a:solidFill>
                  <a:srgbClr val="1E2D31"/>
                </a:solidFill>
                <a:latin typeface="Times New Roman" panose="02020603050405020304" pitchFamily="18" charset="0"/>
                <a:cs typeface="Times New Roman" panose="02020603050405020304" pitchFamily="18" charset="0"/>
              </a:rPr>
              <a:t>they</a:t>
            </a:r>
            <a:r>
              <a:rPr lang="en" sz="2400" dirty="0" smtClean="0">
                <a:solidFill>
                  <a:srgbClr val="1E2D31"/>
                </a:solidFill>
                <a:latin typeface="Times New Roman" panose="02020603050405020304" pitchFamily="18" charset="0"/>
                <a:cs typeface="Times New Roman" panose="02020603050405020304" pitchFamily="18" charset="0"/>
              </a:rPr>
              <a:t> </a:t>
            </a:r>
            <a:r>
              <a:rPr lang="en" sz="2400" dirty="0">
                <a:solidFill>
                  <a:srgbClr val="1E2D31"/>
                </a:solidFill>
                <a:latin typeface="Times New Roman" panose="02020603050405020304" pitchFamily="18" charset="0"/>
                <a:cs typeface="Times New Roman" panose="02020603050405020304" pitchFamily="18" charset="0"/>
              </a:rPr>
              <a:t>are fighting the Syrian government.</a:t>
            </a:r>
            <a:br>
              <a:rPr lang="en" sz="2400" dirty="0">
                <a:solidFill>
                  <a:srgbClr val="1E2D31"/>
                </a:solidFill>
                <a:latin typeface="Times New Roman" panose="02020603050405020304" pitchFamily="18" charset="0"/>
                <a:cs typeface="Times New Roman" panose="02020603050405020304" pitchFamily="18" charset="0"/>
              </a:rPr>
            </a:br>
            <a:r>
              <a:rPr lang="en" sz="2400" dirty="0">
                <a:solidFill>
                  <a:srgbClr val="1E2D31"/>
                </a:solidFill>
                <a:latin typeface="Times New Roman" panose="02020603050405020304" pitchFamily="18" charset="0"/>
                <a:cs typeface="Times New Roman" panose="02020603050405020304" pitchFamily="18" charset="0"/>
              </a:rPr>
              <a:t/>
            </a:r>
            <a:br>
              <a:rPr lang="en" sz="2400" dirty="0">
                <a:solidFill>
                  <a:srgbClr val="1E2D31"/>
                </a:solidFill>
                <a:latin typeface="Times New Roman" panose="02020603050405020304" pitchFamily="18" charset="0"/>
                <a:cs typeface="Times New Roman" panose="02020603050405020304" pitchFamily="18" charset="0"/>
              </a:rPr>
            </a:br>
            <a:r>
              <a:rPr lang="en-US" sz="2400" dirty="0" smtClean="0">
                <a:solidFill>
                  <a:srgbClr val="1E2D31"/>
                </a:solidFill>
                <a:latin typeface="Times New Roman" panose="02020603050405020304" pitchFamily="18" charset="0"/>
                <a:cs typeface="Times New Roman" panose="02020603050405020304" pitchFamily="18" charset="0"/>
              </a:rPr>
              <a:t>Even though the Rebels are trying to help citizens, they </a:t>
            </a:r>
            <a:r>
              <a:rPr lang="en" sz="2400" dirty="0" smtClean="0">
                <a:solidFill>
                  <a:srgbClr val="1E2D31"/>
                </a:solidFill>
                <a:latin typeface="Times New Roman" panose="02020603050405020304" pitchFamily="18" charset="0"/>
                <a:cs typeface="Times New Roman" panose="02020603050405020304" pitchFamily="18" charset="0"/>
              </a:rPr>
              <a:t>have destroyed </a:t>
            </a:r>
            <a:r>
              <a:rPr lang="en" sz="2400" dirty="0">
                <a:solidFill>
                  <a:srgbClr val="1E2D31"/>
                </a:solidFill>
                <a:latin typeface="Times New Roman" panose="02020603050405020304" pitchFamily="18" charset="0"/>
                <a:cs typeface="Times New Roman" panose="02020603050405020304" pitchFamily="18" charset="0"/>
              </a:rPr>
              <a:t>government </a:t>
            </a:r>
            <a:r>
              <a:rPr lang="en" sz="2400" dirty="0" smtClean="0">
                <a:solidFill>
                  <a:srgbClr val="1E2D31"/>
                </a:solidFill>
                <a:latin typeface="Times New Roman" panose="02020603050405020304" pitchFamily="18" charset="0"/>
                <a:cs typeface="Times New Roman" panose="02020603050405020304" pitchFamily="18" charset="0"/>
              </a:rPr>
              <a:t>buildings and homes</a:t>
            </a:r>
            <a:r>
              <a:rPr lang="en-US" sz="2400" dirty="0" smtClean="0">
                <a:solidFill>
                  <a:srgbClr val="1E2D31"/>
                </a:solidFill>
                <a:latin typeface="Times New Roman" panose="02020603050405020304" pitchFamily="18" charset="0"/>
                <a:cs typeface="Times New Roman" panose="02020603050405020304" pitchFamily="18" charset="0"/>
              </a:rPr>
              <a:t>,</a:t>
            </a:r>
            <a:r>
              <a:rPr lang="en" sz="2400" dirty="0" smtClean="0">
                <a:solidFill>
                  <a:srgbClr val="1E2D31"/>
                </a:solidFill>
                <a:latin typeface="Times New Roman" panose="02020603050405020304" pitchFamily="18" charset="0"/>
                <a:cs typeface="Times New Roman" panose="02020603050405020304" pitchFamily="18" charset="0"/>
              </a:rPr>
              <a:t> igniting fear</a:t>
            </a:r>
            <a:r>
              <a:rPr lang="en-US" sz="2400" dirty="0" smtClean="0">
                <a:solidFill>
                  <a:srgbClr val="1E2D31"/>
                </a:solidFill>
                <a:latin typeface="Times New Roman" panose="02020603050405020304" pitchFamily="18" charset="0"/>
                <a:cs typeface="Times New Roman" panose="02020603050405020304" pitchFamily="18" charset="0"/>
              </a:rPr>
              <a:t>.</a:t>
            </a:r>
            <a:br>
              <a:rPr lang="en-US" sz="2400" dirty="0" smtClean="0">
                <a:solidFill>
                  <a:srgbClr val="1E2D31"/>
                </a:solidFill>
                <a:latin typeface="Times New Roman" panose="02020603050405020304" pitchFamily="18" charset="0"/>
                <a:cs typeface="Times New Roman" panose="02020603050405020304" pitchFamily="18" charset="0"/>
              </a:rPr>
            </a:br>
            <a:r>
              <a:rPr lang="en" sz="2400" dirty="0">
                <a:solidFill>
                  <a:srgbClr val="1E2D31"/>
                </a:solidFill>
                <a:latin typeface="Times New Roman" panose="02020603050405020304" pitchFamily="18" charset="0"/>
                <a:cs typeface="Times New Roman" panose="02020603050405020304" pitchFamily="18" charset="0"/>
              </a:rPr>
              <a:t/>
            </a:r>
            <a:br>
              <a:rPr lang="en" sz="2400" dirty="0">
                <a:solidFill>
                  <a:srgbClr val="1E2D31"/>
                </a:solidFill>
                <a:latin typeface="Times New Roman" panose="02020603050405020304" pitchFamily="18" charset="0"/>
                <a:cs typeface="Times New Roman" panose="02020603050405020304" pitchFamily="18" charset="0"/>
              </a:rPr>
            </a:br>
            <a:r>
              <a:rPr lang="en-US" sz="2400" dirty="0" smtClean="0">
                <a:solidFill>
                  <a:srgbClr val="1E2D31"/>
                </a:solidFill>
                <a:latin typeface="Times New Roman" panose="02020603050405020304" pitchFamily="18" charset="0"/>
                <a:cs typeface="Times New Roman" panose="02020603050405020304" pitchFamily="18" charset="0"/>
              </a:rPr>
              <a:t>Syrian c</a:t>
            </a:r>
            <a:r>
              <a:rPr lang="en" sz="2400" dirty="0" smtClean="0">
                <a:solidFill>
                  <a:srgbClr val="1E2D31"/>
                </a:solidFill>
                <a:latin typeface="Times New Roman" panose="02020603050405020304" pitchFamily="18" charset="0"/>
                <a:cs typeface="Times New Roman" panose="02020603050405020304" pitchFamily="18" charset="0"/>
              </a:rPr>
              <a:t>ities </a:t>
            </a:r>
            <a:r>
              <a:rPr lang="en" sz="2400" dirty="0">
                <a:solidFill>
                  <a:srgbClr val="1E2D31"/>
                </a:solidFill>
                <a:latin typeface="Times New Roman" panose="02020603050405020304" pitchFamily="18" charset="0"/>
                <a:cs typeface="Times New Roman" panose="02020603050405020304" pitchFamily="18" charset="0"/>
              </a:rPr>
              <a:t>have become war </a:t>
            </a:r>
            <a:r>
              <a:rPr lang="en" sz="2400" dirty="0" smtClean="0">
                <a:solidFill>
                  <a:srgbClr val="1E2D31"/>
                </a:solidFill>
                <a:latin typeface="Times New Roman" panose="02020603050405020304" pitchFamily="18" charset="0"/>
                <a:cs typeface="Times New Roman" panose="02020603050405020304" pitchFamily="18" charset="0"/>
              </a:rPr>
              <a:t>zones</a:t>
            </a:r>
            <a:r>
              <a:rPr lang="en-US" sz="2400" dirty="0" smtClean="0">
                <a:solidFill>
                  <a:srgbClr val="1E2D31"/>
                </a:solidFill>
                <a:latin typeface="Times New Roman" panose="02020603050405020304" pitchFamily="18" charset="0"/>
                <a:cs typeface="Times New Roman" panose="02020603050405020304" pitchFamily="18" charset="0"/>
              </a:rPr>
              <a:t>.</a:t>
            </a:r>
            <a:br>
              <a:rPr lang="en-US" sz="2400" dirty="0" smtClean="0">
                <a:solidFill>
                  <a:srgbClr val="1E2D31"/>
                </a:solidFill>
                <a:latin typeface="Times New Roman" panose="02020603050405020304" pitchFamily="18" charset="0"/>
                <a:cs typeface="Times New Roman" panose="02020603050405020304" pitchFamily="18" charset="0"/>
              </a:rPr>
            </a:br>
            <a:r>
              <a:rPr lang="en" sz="2400" dirty="0">
                <a:solidFill>
                  <a:srgbClr val="1E2D31"/>
                </a:solidFill>
                <a:latin typeface="Times New Roman" panose="02020603050405020304" pitchFamily="18" charset="0"/>
                <a:cs typeface="Times New Roman" panose="02020603050405020304" pitchFamily="18" charset="0"/>
              </a:rPr>
              <a:t/>
            </a:r>
            <a:br>
              <a:rPr lang="en" sz="2400" dirty="0">
                <a:solidFill>
                  <a:srgbClr val="1E2D31"/>
                </a:solidFill>
                <a:latin typeface="Times New Roman" panose="02020603050405020304" pitchFamily="18" charset="0"/>
                <a:cs typeface="Times New Roman" panose="02020603050405020304" pitchFamily="18" charset="0"/>
              </a:rPr>
            </a:br>
            <a:r>
              <a:rPr lang="en" sz="2400" dirty="0">
                <a:solidFill>
                  <a:srgbClr val="1E2D31"/>
                </a:solidFill>
                <a:latin typeface="Times New Roman" panose="02020603050405020304" pitchFamily="18" charset="0"/>
                <a:cs typeface="Times New Roman" panose="02020603050405020304" pitchFamily="18" charset="0"/>
              </a:rPr>
              <a:t>This has forced people to flee from their homes to be safe and survive.</a:t>
            </a:r>
            <a:r>
              <a:rPr lang="en" sz="2400" dirty="0">
                <a:latin typeface="Times New Roman" panose="02020603050405020304" pitchFamily="18" charset="0"/>
                <a:cs typeface="Times New Roman" panose="02020603050405020304" pitchFamily="18" charset="0"/>
              </a:rPr>
              <a:t/>
            </a:r>
            <a:br>
              <a:rPr lang="en" sz="2400" dirty="0">
                <a:latin typeface="Times New Roman" panose="02020603050405020304" pitchFamily="18" charset="0"/>
                <a:cs typeface="Times New Roman" panose="02020603050405020304" pitchFamily="18" charset="0"/>
              </a:rPr>
            </a:br>
            <a:r>
              <a:rPr lang="en" sz="2400" dirty="0">
                <a:latin typeface="Times New Roman" panose="02020603050405020304" pitchFamily="18" charset="0"/>
                <a:cs typeface="Times New Roman" panose="02020603050405020304" pitchFamily="18" charset="0"/>
              </a:rPr>
              <a:t/>
            </a:r>
            <a:br>
              <a:rPr lang="en" sz="2400" dirty="0">
                <a:latin typeface="Times New Roman" panose="02020603050405020304" pitchFamily="18" charset="0"/>
                <a:cs typeface="Times New Roman" panose="02020603050405020304" pitchFamily="18" charset="0"/>
              </a:rPr>
            </a:br>
            <a:endParaRPr lang="en"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0"/>
            <a:ext cx="8520600" cy="626100"/>
          </a:xfrm>
          <a:prstGeom prst="rect">
            <a:avLst/>
          </a:prstGeom>
        </p:spPr>
        <p:txBody>
          <a:bodyPr lIns="91425" tIns="91425" rIns="91425" bIns="91425" anchor="t" anchorCtr="0">
            <a:noAutofit/>
          </a:bodyPr>
          <a:lstStyle/>
          <a:p>
            <a:pPr lvl="0">
              <a:spcBef>
                <a:spcPts val="0"/>
              </a:spcBef>
              <a:buNone/>
            </a:pPr>
            <a:r>
              <a:rPr lang="en" dirty="0"/>
              <a:t>Refugees</a:t>
            </a:r>
          </a:p>
        </p:txBody>
      </p:sp>
      <p:sp>
        <p:nvSpPr>
          <p:cNvPr id="94" name="Shape 94"/>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r>
              <a:rPr lang="en" dirty="0">
                <a:solidFill>
                  <a:schemeClr val="tx2">
                    <a:lumMod val="50000"/>
                  </a:schemeClr>
                </a:solidFill>
                <a:latin typeface="Times New Roman" panose="02020603050405020304" pitchFamily="18" charset="0"/>
                <a:ea typeface="Playfair Display"/>
                <a:cs typeface="Times New Roman" panose="02020603050405020304" pitchFamily="18" charset="0"/>
                <a:sym typeface="Playfair Display"/>
              </a:rPr>
              <a:t/>
            </a:r>
            <a:br>
              <a:rPr lang="en" dirty="0">
                <a:solidFill>
                  <a:schemeClr val="tx2">
                    <a:lumMod val="50000"/>
                  </a:schemeClr>
                </a:solidFill>
                <a:latin typeface="Times New Roman" panose="02020603050405020304" pitchFamily="18" charset="0"/>
                <a:ea typeface="Playfair Display"/>
                <a:cs typeface="Times New Roman" panose="02020603050405020304" pitchFamily="18" charset="0"/>
                <a:sym typeface="Playfair Display"/>
              </a:rPr>
            </a:br>
            <a:r>
              <a:rPr lang="en" dirty="0" smtClean="0">
                <a:solidFill>
                  <a:schemeClr val="tx2">
                    <a:lumMod val="50000"/>
                  </a:schemeClr>
                </a:solidFill>
                <a:latin typeface="Times New Roman" panose="02020603050405020304" pitchFamily="18" charset="0"/>
                <a:ea typeface="Playfair Display"/>
                <a:cs typeface="Times New Roman" panose="02020603050405020304" pitchFamily="18" charset="0"/>
                <a:sym typeface="Playfair Display"/>
              </a:rPr>
              <a:t>The </a:t>
            </a:r>
            <a:r>
              <a:rPr lang="en" dirty="0">
                <a:solidFill>
                  <a:schemeClr val="tx2">
                    <a:lumMod val="50000"/>
                  </a:schemeClr>
                </a:solidFill>
                <a:latin typeface="Times New Roman" panose="02020603050405020304" pitchFamily="18" charset="0"/>
                <a:ea typeface="Playfair Display"/>
                <a:cs typeface="Times New Roman" panose="02020603050405020304" pitchFamily="18" charset="0"/>
                <a:sym typeface="Playfair Display"/>
              </a:rPr>
              <a:t>aftermath of the Civil </a:t>
            </a:r>
            <a:r>
              <a:rPr lang="en-US" dirty="0" smtClean="0">
                <a:solidFill>
                  <a:schemeClr val="tx2">
                    <a:lumMod val="50000"/>
                  </a:schemeClr>
                </a:solidFill>
                <a:latin typeface="Times New Roman" panose="02020603050405020304" pitchFamily="18" charset="0"/>
                <a:ea typeface="Playfair Display"/>
                <a:cs typeface="Times New Roman" panose="02020603050405020304" pitchFamily="18" charset="0"/>
                <a:sym typeface="Playfair Display"/>
              </a:rPr>
              <a:t>W</a:t>
            </a:r>
            <a:r>
              <a:rPr lang="en" dirty="0" smtClean="0">
                <a:solidFill>
                  <a:schemeClr val="tx2">
                    <a:lumMod val="50000"/>
                  </a:schemeClr>
                </a:solidFill>
                <a:latin typeface="Times New Roman" panose="02020603050405020304" pitchFamily="18" charset="0"/>
                <a:ea typeface="Playfair Display"/>
                <a:cs typeface="Times New Roman" panose="02020603050405020304" pitchFamily="18" charset="0"/>
                <a:sym typeface="Playfair Display"/>
              </a:rPr>
              <a:t>ar has </a:t>
            </a:r>
            <a:r>
              <a:rPr lang="en" dirty="0">
                <a:solidFill>
                  <a:schemeClr val="tx2">
                    <a:lumMod val="50000"/>
                  </a:schemeClr>
                </a:solidFill>
                <a:latin typeface="Times New Roman" panose="02020603050405020304" pitchFamily="18" charset="0"/>
                <a:ea typeface="Playfair Display"/>
                <a:cs typeface="Times New Roman" panose="02020603050405020304" pitchFamily="18" charset="0"/>
                <a:sym typeface="Playfair Display"/>
              </a:rPr>
              <a:t>left Syria as a war zone.</a:t>
            </a:r>
            <a:br>
              <a:rPr lang="en" dirty="0">
                <a:solidFill>
                  <a:schemeClr val="tx2">
                    <a:lumMod val="50000"/>
                  </a:schemeClr>
                </a:solidFill>
                <a:latin typeface="Times New Roman" panose="02020603050405020304" pitchFamily="18" charset="0"/>
                <a:ea typeface="Playfair Display"/>
                <a:cs typeface="Times New Roman" panose="02020603050405020304" pitchFamily="18" charset="0"/>
                <a:sym typeface="Playfair Display"/>
              </a:rPr>
            </a:br>
            <a:r>
              <a:rPr lang="en" dirty="0">
                <a:solidFill>
                  <a:schemeClr val="tx2">
                    <a:lumMod val="50000"/>
                  </a:schemeClr>
                </a:solidFill>
                <a:latin typeface="Times New Roman" panose="02020603050405020304" pitchFamily="18" charset="0"/>
                <a:ea typeface="Playfair Display"/>
                <a:cs typeface="Times New Roman" panose="02020603050405020304" pitchFamily="18" charset="0"/>
                <a:sym typeface="Playfair Display"/>
              </a:rPr>
              <a:t/>
            </a:r>
            <a:br>
              <a:rPr lang="en" dirty="0">
                <a:solidFill>
                  <a:schemeClr val="tx2">
                    <a:lumMod val="50000"/>
                  </a:schemeClr>
                </a:solidFill>
                <a:latin typeface="Times New Roman" panose="02020603050405020304" pitchFamily="18" charset="0"/>
                <a:ea typeface="Playfair Display"/>
                <a:cs typeface="Times New Roman" panose="02020603050405020304" pitchFamily="18" charset="0"/>
                <a:sym typeface="Playfair Display"/>
              </a:rPr>
            </a:br>
            <a:r>
              <a:rPr lang="en" dirty="0" smtClean="0">
                <a:solidFill>
                  <a:schemeClr val="tx2">
                    <a:lumMod val="50000"/>
                  </a:schemeClr>
                </a:solidFill>
                <a:latin typeface="Times New Roman" panose="02020603050405020304" pitchFamily="18" charset="0"/>
                <a:ea typeface="Playfair Display"/>
                <a:cs typeface="Times New Roman" panose="02020603050405020304" pitchFamily="18" charset="0"/>
                <a:sym typeface="Playfair Display"/>
              </a:rPr>
              <a:t>Since 2011, Syrian</a:t>
            </a:r>
            <a:r>
              <a:rPr lang="en-US" dirty="0" smtClean="0">
                <a:solidFill>
                  <a:schemeClr val="tx2">
                    <a:lumMod val="50000"/>
                  </a:schemeClr>
                </a:solidFill>
                <a:latin typeface="Times New Roman" panose="02020603050405020304" pitchFamily="18" charset="0"/>
                <a:ea typeface="Playfair Display"/>
                <a:cs typeface="Times New Roman" panose="02020603050405020304" pitchFamily="18" charset="0"/>
                <a:sym typeface="Playfair Display"/>
              </a:rPr>
              <a:t> families</a:t>
            </a:r>
            <a:r>
              <a:rPr lang="en" dirty="0" smtClean="0">
                <a:solidFill>
                  <a:schemeClr val="tx2">
                    <a:lumMod val="50000"/>
                  </a:schemeClr>
                </a:solidFill>
                <a:latin typeface="Times New Roman" panose="02020603050405020304" pitchFamily="18" charset="0"/>
                <a:ea typeface="Playfair Display"/>
                <a:cs typeface="Times New Roman" panose="02020603050405020304" pitchFamily="18" charset="0"/>
                <a:sym typeface="Playfair Display"/>
              </a:rPr>
              <a:t> </a:t>
            </a:r>
            <a:r>
              <a:rPr lang="en" dirty="0">
                <a:solidFill>
                  <a:schemeClr val="tx2">
                    <a:lumMod val="50000"/>
                  </a:schemeClr>
                </a:solidFill>
                <a:latin typeface="Times New Roman" panose="02020603050405020304" pitchFamily="18" charset="0"/>
                <a:ea typeface="Playfair Display"/>
                <a:cs typeface="Times New Roman" panose="02020603050405020304" pitchFamily="18" charset="0"/>
                <a:sym typeface="Playfair Display"/>
              </a:rPr>
              <a:t>have fled to all parts of Europe and the Middle East, this has caused the “Syrian Refugee </a:t>
            </a:r>
            <a:r>
              <a:rPr lang="en" dirty="0" smtClean="0">
                <a:solidFill>
                  <a:schemeClr val="tx2">
                    <a:lumMod val="50000"/>
                  </a:schemeClr>
                </a:solidFill>
                <a:latin typeface="Times New Roman" panose="02020603050405020304" pitchFamily="18" charset="0"/>
                <a:ea typeface="Playfair Display"/>
                <a:cs typeface="Times New Roman" panose="02020603050405020304" pitchFamily="18" charset="0"/>
                <a:sym typeface="Playfair Display"/>
              </a:rPr>
              <a:t>Crisis</a:t>
            </a:r>
            <a:r>
              <a:rPr lang="en-US" dirty="0" smtClean="0">
                <a:solidFill>
                  <a:schemeClr val="tx2">
                    <a:lumMod val="50000"/>
                  </a:schemeClr>
                </a:solidFill>
                <a:latin typeface="Times New Roman" panose="02020603050405020304" pitchFamily="18" charset="0"/>
                <a:ea typeface="Playfair Display"/>
                <a:cs typeface="Times New Roman" panose="02020603050405020304" pitchFamily="18" charset="0"/>
                <a:sym typeface="Playfair Display"/>
              </a:rPr>
              <a:t>.</a:t>
            </a:r>
            <a:r>
              <a:rPr lang="en" dirty="0" smtClean="0">
                <a:solidFill>
                  <a:schemeClr val="tx2">
                    <a:lumMod val="50000"/>
                  </a:schemeClr>
                </a:solidFill>
                <a:latin typeface="Times New Roman" panose="02020603050405020304" pitchFamily="18" charset="0"/>
                <a:ea typeface="Playfair Display"/>
                <a:cs typeface="Times New Roman" panose="02020603050405020304" pitchFamily="18" charset="0"/>
                <a:sym typeface="Playfair Display"/>
              </a:rPr>
              <a:t>”</a:t>
            </a:r>
            <a:endParaRPr lang="en" dirty="0">
              <a:solidFill>
                <a:schemeClr val="tx2">
                  <a:lumMod val="50000"/>
                </a:schemeClr>
              </a:solidFill>
              <a:latin typeface="Times New Roman" panose="02020603050405020304" pitchFamily="18" charset="0"/>
              <a:ea typeface="Playfair Display"/>
              <a:cs typeface="Times New Roman" panose="02020603050405020304" pitchFamily="18" charset="0"/>
              <a:sym typeface="Playfair Display"/>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Th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TM01859868[[fn=Thermal]]</Template>
  <TotalTime>165</TotalTime>
  <Words>691</Words>
  <Application>Microsoft Macintosh PowerPoint</Application>
  <PresentationFormat>On-screen Show (16:9)</PresentationFormat>
  <Paragraphs>59</Paragraphs>
  <Slides>30</Slides>
  <Notes>22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30</vt:i4>
      </vt:variant>
    </vt:vector>
  </HeadingPairs>
  <TitlesOfParts>
    <vt:vector size="32" baseType="lpstr">
      <vt:lpstr>Calibri</vt:lpstr>
      <vt:lpstr>Thermal</vt:lpstr>
      <vt:lpstr>The Syrian Refugee Crisis</vt:lpstr>
      <vt:lpstr>Objective</vt:lpstr>
      <vt:lpstr>What do you know about the Syrian Refugee Crisis?</vt:lpstr>
      <vt:lpstr>Where is Syria?</vt:lpstr>
      <vt:lpstr>PowerPoint Presentation</vt:lpstr>
      <vt:lpstr>    How it all started</vt:lpstr>
      <vt:lpstr>The Syrian Civil War </vt:lpstr>
      <vt:lpstr>Rebels</vt:lpstr>
      <vt:lpstr>Refugees</vt:lpstr>
      <vt:lpstr>Why are Syrian Refugees a “crisis”?</vt:lpstr>
      <vt:lpstr>The Syrian Refugee Crisis</vt:lpstr>
      <vt:lpstr> The Syrian Refugee Crisis</vt:lpstr>
      <vt:lpstr>Why is it Important?</vt:lpstr>
      <vt:lpstr>Syria Before &amp; After</vt:lpstr>
      <vt:lpstr>PowerPoint Presentation</vt:lpstr>
      <vt:lpstr>PowerPoint Presentation</vt:lpstr>
      <vt:lpstr>PowerPoint Presentation</vt:lpstr>
      <vt:lpstr>PowerPoint Presentation</vt:lpstr>
      <vt:lpstr>The Plight of Refugees</vt:lpstr>
      <vt:lpstr>Refugees and migrants try to reach the Greek island of Lesvos after crossing the Aegean sea from Turkey, 30 September 2015. - ©AFP/Getty Images</vt:lpstr>
      <vt:lpstr>Refugees in Turkey</vt:lpstr>
      <vt:lpstr>What’s happening in New Jersey?</vt:lpstr>
      <vt:lpstr>Close to home experiences</vt:lpstr>
      <vt:lpstr>PowerPoint Presentation</vt:lpstr>
      <vt:lpstr>PowerPoint Presentation</vt:lpstr>
      <vt:lpstr>PowerPoint Presentation</vt:lpstr>
      <vt:lpstr>How do Syrian Refugees in America feel?  What challenges might the refugees face?  How are other countries helping them?  What are the top 5 things we can do to help Syrian refugees in New Jersey? </vt:lpstr>
      <vt:lpstr>Things we can do</vt:lpstr>
      <vt:lpstr>8 ways to solve the world refugee crisis by Amnesty International</vt:lpstr>
      <vt:lpstr>   Question and Answer session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Syrian Refugee Crisis</dc:title>
  <dc:creator>itlabassistant</dc:creator>
  <cp:lastModifiedBy>Zoe Burkholder</cp:lastModifiedBy>
  <cp:revision>30</cp:revision>
  <dcterms:modified xsi:type="dcterms:W3CDTF">2017-01-12T20:10:54Z</dcterms:modified>
</cp:coreProperties>
</file>