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Droid Sans"/>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DroidSans-regular.fnt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font" Target="fonts/DroidSans-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229500" y="726825"/>
            <a:ext cx="8685000" cy="2175900"/>
          </a:xfrm>
          <a:prstGeom prst="rect">
            <a:avLst/>
          </a:prstGeom>
        </p:spPr>
        <p:txBody>
          <a:bodyPr anchorCtr="0" anchor="b" bIns="91425" lIns="91425" rIns="91425" tIns="91425">
            <a:noAutofit/>
          </a:bodyPr>
          <a:lstStyle/>
          <a:p>
            <a:pPr lvl="0">
              <a:spcBef>
                <a:spcPts val="0"/>
              </a:spcBef>
              <a:buNone/>
            </a:pPr>
            <a:r>
              <a:rPr b="1" lang="en">
                <a:latin typeface="Droid Sans"/>
                <a:ea typeface="Droid Sans"/>
                <a:cs typeface="Droid Sans"/>
                <a:sym typeface="Droid Sans"/>
              </a:rPr>
              <a:t>Transgender Bathroom Rights: </a:t>
            </a:r>
            <a:r>
              <a:rPr b="1" lang="en">
                <a:latin typeface="Droid Sans"/>
                <a:ea typeface="Droid Sans"/>
                <a:cs typeface="Droid Sans"/>
                <a:sym typeface="Droid Sans"/>
              </a:rPr>
              <a:t>Common Questions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b="1" lang="en" sz="3000">
                <a:latin typeface="Droid Sans"/>
                <a:ea typeface="Droid Sans"/>
                <a:cs typeface="Droid Sans"/>
                <a:sym typeface="Droid Sans"/>
              </a:rPr>
              <a:t>Which bathrooms should transgender students use?</a:t>
            </a:r>
          </a:p>
        </p:txBody>
      </p:sp>
      <p:sp>
        <p:nvSpPr>
          <p:cNvPr id="60" name="Shape 60"/>
          <p:cNvSpPr txBox="1"/>
          <p:nvPr>
            <p:ph idx="1" type="body"/>
          </p:nvPr>
        </p:nvSpPr>
        <p:spPr>
          <a:xfrm>
            <a:off x="311700" y="2064125"/>
            <a:ext cx="8520600" cy="2504700"/>
          </a:xfrm>
          <a:prstGeom prst="rect">
            <a:avLst/>
          </a:prstGeom>
        </p:spPr>
        <p:txBody>
          <a:bodyPr anchorCtr="0" anchor="t" bIns="91425" lIns="91425" rIns="91425" tIns="91425">
            <a:noAutofit/>
          </a:bodyPr>
          <a:lstStyle/>
          <a:p>
            <a:pPr indent="-381000" lvl="0" marL="457200" rtl="0">
              <a:spcBef>
                <a:spcPts val="0"/>
              </a:spcBef>
              <a:buClr>
                <a:srgbClr val="000000"/>
              </a:buClr>
              <a:buSzPct val="100000"/>
              <a:buFont typeface="Droid Sans"/>
              <a:buChar char="●"/>
            </a:pPr>
            <a:r>
              <a:rPr lang="en" sz="2400">
                <a:solidFill>
                  <a:srgbClr val="000000"/>
                </a:solidFill>
                <a:latin typeface="Droid Sans"/>
                <a:ea typeface="Droid Sans"/>
                <a:cs typeface="Droid Sans"/>
                <a:sym typeface="Droid Sans"/>
              </a:rPr>
              <a:t>Transgender students should use the bathrooms that correspond with their gender identities.</a:t>
            </a:r>
          </a:p>
          <a:p>
            <a:pPr indent="-342900" lvl="1" marL="914400" rtl="0">
              <a:spcBef>
                <a:spcPts val="0"/>
              </a:spcBef>
              <a:buClr>
                <a:srgbClr val="000000"/>
              </a:buClr>
              <a:buSzPct val="100000"/>
              <a:buFont typeface="Droid Sans"/>
              <a:buChar char="○"/>
            </a:pPr>
            <a:r>
              <a:rPr lang="en" sz="1800">
                <a:solidFill>
                  <a:srgbClr val="000000"/>
                </a:solidFill>
                <a:latin typeface="Droid Sans"/>
                <a:ea typeface="Droid Sans"/>
                <a:cs typeface="Droid Sans"/>
                <a:sym typeface="Droid Sans"/>
              </a:rPr>
              <a:t>Psychological health</a:t>
            </a:r>
          </a:p>
          <a:p>
            <a:pPr indent="-342900" lvl="1" marL="914400" rtl="0">
              <a:spcBef>
                <a:spcPts val="0"/>
              </a:spcBef>
              <a:buClr>
                <a:srgbClr val="000000"/>
              </a:buClr>
              <a:buSzPct val="100000"/>
              <a:buFont typeface="Droid Sans"/>
              <a:buChar char="○"/>
            </a:pPr>
            <a:r>
              <a:rPr lang="en" sz="1800">
                <a:solidFill>
                  <a:srgbClr val="000000"/>
                </a:solidFill>
                <a:latin typeface="Droid Sans"/>
                <a:ea typeface="Droid Sans"/>
                <a:cs typeface="Droid Sans"/>
                <a:sym typeface="Droid Sans"/>
              </a:rPr>
              <a:t>Well-being</a:t>
            </a:r>
          </a:p>
          <a:p>
            <a:pPr indent="-342900" lvl="1" marL="914400">
              <a:spcBef>
                <a:spcPts val="0"/>
              </a:spcBef>
              <a:buClr>
                <a:srgbClr val="000000"/>
              </a:buClr>
              <a:buSzPct val="100000"/>
              <a:buFont typeface="Droid Sans"/>
              <a:buChar char="○"/>
            </a:pPr>
            <a:r>
              <a:rPr lang="en" sz="1800">
                <a:solidFill>
                  <a:srgbClr val="000000"/>
                </a:solidFill>
                <a:latin typeface="Droid Sans"/>
                <a:ea typeface="Droid Sans"/>
                <a:cs typeface="Droid Sans"/>
                <a:sym typeface="Droid Sans"/>
              </a:rPr>
              <a:t>Education</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
                                        </p:tgtEl>
                                        <p:attrNameLst>
                                          <p:attrName>style.visibility</p:attrName>
                                        </p:attrNameLst>
                                      </p:cBhvr>
                                      <p:to>
                                        <p:strVal val="visible"/>
                                      </p:to>
                                    </p:set>
                                    <p:animEffect filter="fade" transition="in">
                                      <p:cBhvr>
                                        <p:cTn dur="1000"/>
                                        <p:tgtEl>
                                          <p:spTgt spid="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b="1" lang="en" sz="3000">
                <a:latin typeface="Droid Sans"/>
                <a:ea typeface="Droid Sans"/>
                <a:cs typeface="Droid Sans"/>
                <a:sym typeface="Droid Sans"/>
              </a:rPr>
              <a:t>Does a transgender person have to look a certain way to use a specific bathroom?</a:t>
            </a:r>
          </a:p>
        </p:txBody>
      </p:sp>
      <p:sp>
        <p:nvSpPr>
          <p:cNvPr id="66" name="Shape 66"/>
          <p:cNvSpPr txBox="1"/>
          <p:nvPr>
            <p:ph idx="1" type="body"/>
          </p:nvPr>
        </p:nvSpPr>
        <p:spPr>
          <a:xfrm>
            <a:off x="311700" y="2041025"/>
            <a:ext cx="8520600" cy="2696700"/>
          </a:xfrm>
          <a:prstGeom prst="rect">
            <a:avLst/>
          </a:prstGeom>
        </p:spPr>
        <p:txBody>
          <a:bodyPr anchorCtr="0" anchor="t" bIns="91425" lIns="91425" rIns="91425" tIns="91425">
            <a:noAutofit/>
          </a:bodyPr>
          <a:lstStyle/>
          <a:p>
            <a:pPr indent="-381000" lvl="0" marL="457200" rtl="0">
              <a:spcBef>
                <a:spcPts val="0"/>
              </a:spcBef>
              <a:buClr>
                <a:srgbClr val="000000"/>
              </a:buClr>
              <a:buSzPct val="100000"/>
              <a:buFont typeface="Droid Sans"/>
              <a:buChar char="●"/>
            </a:pPr>
            <a:r>
              <a:rPr lang="en" sz="2400">
                <a:solidFill>
                  <a:srgbClr val="000000"/>
                </a:solidFill>
                <a:latin typeface="Droid Sans"/>
                <a:ea typeface="Droid Sans"/>
                <a:cs typeface="Droid Sans"/>
                <a:sym typeface="Droid Sans"/>
              </a:rPr>
              <a:t>No</a:t>
            </a:r>
          </a:p>
          <a:p>
            <a:pPr indent="-342900" lvl="1" marL="914400" rtl="0">
              <a:spcBef>
                <a:spcPts val="0"/>
              </a:spcBef>
              <a:buClr>
                <a:srgbClr val="000000"/>
              </a:buClr>
              <a:buSzPct val="100000"/>
              <a:buFont typeface="Droid Sans"/>
              <a:buChar char="○"/>
            </a:pPr>
            <a:r>
              <a:rPr lang="en" sz="1800">
                <a:solidFill>
                  <a:srgbClr val="000000"/>
                </a:solidFill>
                <a:latin typeface="Droid Sans"/>
                <a:ea typeface="Droid Sans"/>
                <a:cs typeface="Droid Sans"/>
                <a:sym typeface="Droid Sans"/>
              </a:rPr>
              <a:t>Transgender people do not need to “pass”</a:t>
            </a:r>
          </a:p>
          <a:p>
            <a:pPr indent="-342900" lvl="1" marL="914400" rtl="0">
              <a:spcBef>
                <a:spcPts val="0"/>
              </a:spcBef>
              <a:buClr>
                <a:srgbClr val="000000"/>
              </a:buClr>
              <a:buSzPct val="100000"/>
              <a:buFont typeface="Droid Sans"/>
              <a:buChar char="○"/>
            </a:pPr>
            <a:r>
              <a:rPr lang="en" sz="1800">
                <a:solidFill>
                  <a:srgbClr val="000000"/>
                </a:solidFill>
                <a:latin typeface="Droid Sans"/>
                <a:ea typeface="Droid Sans"/>
                <a:cs typeface="Droid Sans"/>
                <a:sym typeface="Droid Sans"/>
              </a:rPr>
              <a:t>No rule exists</a:t>
            </a:r>
          </a:p>
          <a:p>
            <a:pPr indent="-342900" lvl="2" marL="1371600" rtl="0">
              <a:spcBef>
                <a:spcPts val="0"/>
              </a:spcBef>
              <a:buClr>
                <a:srgbClr val="000000"/>
              </a:buClr>
              <a:buSzPct val="100000"/>
              <a:buFont typeface="Droid Sans"/>
              <a:buChar char="■"/>
            </a:pPr>
            <a:r>
              <a:rPr lang="en" sz="1800">
                <a:solidFill>
                  <a:srgbClr val="000000"/>
                </a:solidFill>
                <a:latin typeface="Droid Sans"/>
                <a:ea typeface="Droid Sans"/>
                <a:cs typeface="Droid Sans"/>
                <a:sym typeface="Droid Sans"/>
              </a:rPr>
              <a:t>Cisgender vs Transgender</a:t>
            </a:r>
          </a:p>
          <a:p>
            <a:pPr lvl="0" marR="0" rtl="0" algn="l">
              <a:lnSpc>
                <a:spcPct val="115000"/>
              </a:lnSpc>
              <a:spcBef>
                <a:spcPts val="0"/>
              </a:spcBef>
              <a:spcAft>
                <a:spcPts val="1600"/>
              </a:spcAft>
              <a:buNone/>
            </a:pPr>
            <a:r>
              <a:t/>
            </a:r>
            <a:endParaRPr>
              <a:latin typeface="Droid Sans"/>
              <a:ea typeface="Droid Sans"/>
              <a:cs typeface="Droid Sans"/>
              <a:sym typeface="Droid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gtEl>
                                        <p:attrNameLst>
                                          <p:attrName>style.visibility</p:attrName>
                                        </p:attrNameLst>
                                      </p:cBhvr>
                                      <p:to>
                                        <p:strVal val="visible"/>
                                      </p:to>
                                    </p:set>
                                    <p:animEffect filter="fade" transition="in">
                                      <p:cBhvr>
                                        <p:cTn dur="1000"/>
                                        <p:tgtEl>
                                          <p:spTgt spid="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b="1" lang="en" sz="3000">
                <a:latin typeface="Droid Sans"/>
                <a:ea typeface="Droid Sans"/>
                <a:cs typeface="Droid Sans"/>
                <a:sym typeface="Droid Sans"/>
              </a:rPr>
              <a:t>Do</a:t>
            </a:r>
            <a:r>
              <a:rPr b="1" lang="en" sz="3000">
                <a:latin typeface="Droid Sans"/>
                <a:ea typeface="Droid Sans"/>
                <a:cs typeface="Droid Sans"/>
                <a:sym typeface="Droid Sans"/>
              </a:rPr>
              <a:t> transgender people need to have gender-affirming surgery (SRS) to use the bathrooms that align with their identities?	</a:t>
            </a:r>
          </a:p>
        </p:txBody>
      </p:sp>
      <p:sp>
        <p:nvSpPr>
          <p:cNvPr id="72" name="Shape 72"/>
          <p:cNvSpPr txBox="1"/>
          <p:nvPr>
            <p:ph idx="1" type="body"/>
          </p:nvPr>
        </p:nvSpPr>
        <p:spPr>
          <a:xfrm>
            <a:off x="311700" y="2061400"/>
            <a:ext cx="8520600" cy="2507700"/>
          </a:xfrm>
          <a:prstGeom prst="rect">
            <a:avLst/>
          </a:prstGeom>
        </p:spPr>
        <p:txBody>
          <a:bodyPr anchorCtr="0" anchor="t" bIns="91425" lIns="91425" rIns="91425" tIns="91425">
            <a:noAutofit/>
          </a:bodyPr>
          <a:lstStyle/>
          <a:p>
            <a:pPr indent="-381000" lvl="0" marL="457200" rtl="0">
              <a:spcBef>
                <a:spcPts val="0"/>
              </a:spcBef>
              <a:buClr>
                <a:srgbClr val="000000"/>
              </a:buClr>
              <a:buSzPct val="100000"/>
              <a:buFont typeface="Droid Sans"/>
              <a:buChar char="●"/>
            </a:pPr>
            <a:r>
              <a:rPr lang="en" sz="2400">
                <a:solidFill>
                  <a:srgbClr val="000000"/>
                </a:solidFill>
                <a:latin typeface="Droid Sans"/>
                <a:ea typeface="Droid Sans"/>
                <a:cs typeface="Droid Sans"/>
                <a:sym typeface="Droid Sans"/>
              </a:rPr>
              <a:t>Gender-affirming surgery (SRS)</a:t>
            </a:r>
          </a:p>
          <a:p>
            <a:pPr indent="-342900" lvl="1" marL="914400" rtl="0">
              <a:spcBef>
                <a:spcPts val="0"/>
              </a:spcBef>
              <a:buClr>
                <a:srgbClr val="000000"/>
              </a:buClr>
              <a:buSzPct val="100000"/>
              <a:buFont typeface="Droid Sans"/>
              <a:buChar char="○"/>
            </a:pPr>
            <a:r>
              <a:rPr lang="en" sz="1800">
                <a:solidFill>
                  <a:srgbClr val="000000"/>
                </a:solidFill>
                <a:latin typeface="Droid Sans"/>
                <a:ea typeface="Droid Sans"/>
                <a:cs typeface="Droid Sans"/>
                <a:sym typeface="Droid Sans"/>
              </a:rPr>
              <a:t>Genital reconstructive surgery</a:t>
            </a:r>
          </a:p>
          <a:p>
            <a:pPr indent="-381000" lvl="0" marL="457200" rtl="0">
              <a:spcBef>
                <a:spcPts val="0"/>
              </a:spcBef>
              <a:buClr>
                <a:srgbClr val="000000"/>
              </a:buClr>
              <a:buSzPct val="100000"/>
              <a:buFont typeface="Droid Sans"/>
              <a:buChar char="●"/>
            </a:pPr>
            <a:r>
              <a:rPr lang="en" sz="2400">
                <a:solidFill>
                  <a:srgbClr val="000000"/>
                </a:solidFill>
                <a:latin typeface="Droid Sans"/>
                <a:ea typeface="Droid Sans"/>
                <a:cs typeface="Droid Sans"/>
                <a:sym typeface="Droid Sans"/>
              </a:rPr>
              <a:t>No</a:t>
            </a:r>
          </a:p>
          <a:p>
            <a:pPr indent="-342900" lvl="1" marL="914400" rtl="0">
              <a:spcBef>
                <a:spcPts val="0"/>
              </a:spcBef>
              <a:buClr>
                <a:srgbClr val="000000"/>
              </a:buClr>
              <a:buSzPct val="100000"/>
              <a:buFont typeface="Droid Sans"/>
              <a:buChar char="○"/>
            </a:pPr>
            <a:r>
              <a:rPr lang="en" sz="1800">
                <a:solidFill>
                  <a:srgbClr val="000000"/>
                </a:solidFill>
                <a:latin typeface="Droid Sans"/>
                <a:ea typeface="Droid Sans"/>
                <a:cs typeface="Droid Sans"/>
                <a:sym typeface="Droid Sans"/>
              </a:rPr>
              <a:t>Surgery has nothing to do with gender identity</a:t>
            </a:r>
          </a:p>
          <a:p>
            <a:pPr indent="-342900" lvl="1" marL="914400" rtl="0">
              <a:spcBef>
                <a:spcPts val="0"/>
              </a:spcBef>
              <a:buClr>
                <a:srgbClr val="000000"/>
              </a:buClr>
              <a:buSzPct val="100000"/>
              <a:buFont typeface="Droid Sans"/>
              <a:buChar char="○"/>
            </a:pPr>
            <a:r>
              <a:rPr lang="en" sz="1800">
                <a:solidFill>
                  <a:srgbClr val="000000"/>
                </a:solidFill>
                <a:latin typeface="Droid Sans"/>
                <a:ea typeface="Droid Sans"/>
                <a:cs typeface="Droid Sans"/>
                <a:sym typeface="Droid Sans"/>
              </a:rPr>
              <a:t>Invasion of privacy</a:t>
            </a:r>
          </a:p>
          <a:p>
            <a:pPr indent="-342900" lvl="2" marL="1371600" rtl="0">
              <a:spcBef>
                <a:spcPts val="0"/>
              </a:spcBef>
              <a:buClr>
                <a:srgbClr val="000000"/>
              </a:buClr>
              <a:buSzPct val="100000"/>
              <a:buFont typeface="Droid Sans"/>
              <a:buChar char="■"/>
            </a:pPr>
            <a:r>
              <a:rPr lang="en" sz="1800">
                <a:solidFill>
                  <a:srgbClr val="000000"/>
                </a:solidFill>
                <a:latin typeface="Droid Sans"/>
                <a:ea typeface="Droid Sans"/>
                <a:cs typeface="Droid Sans"/>
                <a:sym typeface="Droid Sans"/>
              </a:rPr>
              <a:t>Companies cannot ask questions like that</a:t>
            </a:r>
          </a:p>
          <a:p>
            <a:pPr lvl="0">
              <a:spcBef>
                <a:spcPts val="0"/>
              </a:spcBef>
              <a:buNone/>
            </a:pPr>
            <a:r>
              <a:t/>
            </a:r>
            <a:endParaRPr sz="2400">
              <a:latin typeface="Droid Sans"/>
              <a:ea typeface="Droid Sans"/>
              <a:cs typeface="Droid Sans"/>
              <a:sym typeface="Droid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gtEl>
                                        <p:attrNameLst>
                                          <p:attrName>style.visibility</p:attrName>
                                        </p:attrNameLst>
                                      </p:cBhvr>
                                      <p:to>
                                        <p:strVal val="visible"/>
                                      </p:to>
                                    </p:set>
                                    <p:animEffect filter="fade" transition="in">
                                      <p:cBhvr>
                                        <p:cTn dur="1000"/>
                                        <p:tgtEl>
                                          <p:spTgt spid="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b="1" lang="en" sz="3000">
                <a:latin typeface="Droid Sans"/>
                <a:ea typeface="Droid Sans"/>
                <a:cs typeface="Droid Sans"/>
                <a:sym typeface="Droid Sans"/>
              </a:rPr>
              <a:t>How do unisex bathrooms affect women’s safety?</a:t>
            </a:r>
          </a:p>
        </p:txBody>
      </p:sp>
      <p:sp>
        <p:nvSpPr>
          <p:cNvPr id="78" name="Shape 78"/>
          <p:cNvSpPr txBox="1"/>
          <p:nvPr>
            <p:ph idx="1" type="body"/>
          </p:nvPr>
        </p:nvSpPr>
        <p:spPr>
          <a:xfrm>
            <a:off x="311700" y="2055250"/>
            <a:ext cx="8520600" cy="2513700"/>
          </a:xfrm>
          <a:prstGeom prst="rect">
            <a:avLst/>
          </a:prstGeom>
        </p:spPr>
        <p:txBody>
          <a:bodyPr anchorCtr="0" anchor="t" bIns="91425" lIns="91425" rIns="91425" tIns="91425">
            <a:noAutofit/>
          </a:bodyPr>
          <a:lstStyle/>
          <a:p>
            <a:pPr indent="-228600" lvl="0" marL="457200" rtl="0">
              <a:spcBef>
                <a:spcPts val="0"/>
              </a:spcBef>
              <a:buClr>
                <a:srgbClr val="000000"/>
              </a:buClr>
              <a:buFont typeface="Droid Sans"/>
              <a:buChar char="●"/>
            </a:pPr>
            <a:r>
              <a:rPr lang="en">
                <a:solidFill>
                  <a:srgbClr val="000000"/>
                </a:solidFill>
                <a:latin typeface="Droid Sans"/>
                <a:ea typeface="Droid Sans"/>
                <a:cs typeface="Droid Sans"/>
                <a:sym typeface="Droid Sans"/>
              </a:rPr>
              <a:t>Myth that cisgender women are at risk in unisex bathrooms</a:t>
            </a:r>
          </a:p>
          <a:p>
            <a:pPr indent="-228600" lvl="1" marL="914400" rtl="0">
              <a:spcBef>
                <a:spcPts val="0"/>
              </a:spcBef>
              <a:buClr>
                <a:srgbClr val="000000"/>
              </a:buClr>
              <a:buFont typeface="Droid Sans"/>
              <a:buChar char="○"/>
            </a:pPr>
            <a:r>
              <a:rPr lang="en">
                <a:solidFill>
                  <a:srgbClr val="000000"/>
                </a:solidFill>
                <a:latin typeface="Droid Sans"/>
                <a:ea typeface="Droid Sans"/>
                <a:cs typeface="Droid Sans"/>
                <a:sym typeface="Droid Sans"/>
              </a:rPr>
              <a:t>Cisgender women</a:t>
            </a:r>
          </a:p>
          <a:p>
            <a:pPr indent="-228600" lvl="2" marL="1371600" rtl="0">
              <a:spcBef>
                <a:spcPts val="0"/>
              </a:spcBef>
              <a:buClr>
                <a:srgbClr val="000000"/>
              </a:buClr>
              <a:buFont typeface="Droid Sans"/>
              <a:buChar char="■"/>
            </a:pPr>
            <a:r>
              <a:rPr lang="en">
                <a:solidFill>
                  <a:srgbClr val="000000"/>
                </a:solidFill>
                <a:latin typeface="Droid Sans"/>
                <a:ea typeface="Droid Sans"/>
                <a:cs typeface="Droid Sans"/>
                <a:sym typeface="Droid Sans"/>
              </a:rPr>
              <a:t>No evidence that cisgender women are safer in segregated bathrooms versus unisex bathrooms</a:t>
            </a:r>
          </a:p>
          <a:p>
            <a:pPr indent="-228600" lvl="2" marL="1371600" rtl="0">
              <a:spcBef>
                <a:spcPts val="0"/>
              </a:spcBef>
              <a:buClr>
                <a:srgbClr val="000000"/>
              </a:buClr>
              <a:buFont typeface="Droid Sans"/>
              <a:buChar char="■"/>
            </a:pPr>
            <a:r>
              <a:rPr lang="en">
                <a:solidFill>
                  <a:srgbClr val="000000"/>
                </a:solidFill>
                <a:latin typeface="Droid Sans"/>
                <a:ea typeface="Droid Sans"/>
                <a:cs typeface="Droid Sans"/>
                <a:sym typeface="Droid Sans"/>
              </a:rPr>
              <a:t>Laws protecting people from criminal conduct in public bathrooms</a:t>
            </a:r>
          </a:p>
          <a:p>
            <a:pPr indent="-228600" lvl="1" marL="914400" rtl="0">
              <a:spcBef>
                <a:spcPts val="0"/>
              </a:spcBef>
              <a:buClr>
                <a:srgbClr val="000000"/>
              </a:buClr>
              <a:buFont typeface="Droid Sans"/>
              <a:buChar char="○"/>
            </a:pPr>
            <a:r>
              <a:rPr lang="en">
                <a:solidFill>
                  <a:srgbClr val="000000"/>
                </a:solidFill>
                <a:latin typeface="Droid Sans"/>
                <a:ea typeface="Droid Sans"/>
                <a:cs typeface="Droid Sans"/>
                <a:sym typeface="Droid Sans"/>
              </a:rPr>
              <a:t>Transgender women</a:t>
            </a:r>
          </a:p>
          <a:p>
            <a:pPr indent="-228600" lvl="2" marL="1371600" rtl="0">
              <a:spcBef>
                <a:spcPts val="0"/>
              </a:spcBef>
              <a:buClr>
                <a:srgbClr val="000000"/>
              </a:buClr>
              <a:buFont typeface="Droid Sans"/>
              <a:buChar char="■"/>
            </a:pPr>
            <a:r>
              <a:rPr lang="en">
                <a:solidFill>
                  <a:srgbClr val="000000"/>
                </a:solidFill>
                <a:latin typeface="Droid Sans"/>
                <a:ea typeface="Droid Sans"/>
                <a:cs typeface="Droid Sans"/>
                <a:sym typeface="Droid Sans"/>
              </a:rPr>
              <a:t>53% of 6,430 transgender people report being harassed in places of public accomodation</a:t>
            </a:r>
          </a:p>
          <a:p>
            <a:pPr indent="-228600" lvl="0" marL="457200" rtl="0">
              <a:spcBef>
                <a:spcPts val="0"/>
              </a:spcBef>
              <a:buClr>
                <a:srgbClr val="000000"/>
              </a:buClr>
              <a:buFont typeface="Droid Sans"/>
              <a:buChar char="●"/>
            </a:pPr>
            <a:r>
              <a:rPr lang="en">
                <a:solidFill>
                  <a:srgbClr val="000000"/>
                </a:solidFill>
                <a:latin typeface="Droid Sans"/>
                <a:ea typeface="Droid Sans"/>
                <a:cs typeface="Droid Sans"/>
                <a:sym typeface="Droid Sans"/>
              </a:rPr>
              <a:t>Outing transgender people can lead to harassment</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b="1" lang="en" sz="3000">
                <a:latin typeface="Droid Sans"/>
                <a:ea typeface="Droid Sans"/>
                <a:cs typeface="Droid Sans"/>
                <a:sym typeface="Droid Sans"/>
              </a:rPr>
              <a:t>Why can’t transgender people just use unisex bathrooms?</a:t>
            </a:r>
          </a:p>
        </p:txBody>
      </p:sp>
      <p:sp>
        <p:nvSpPr>
          <p:cNvPr id="84" name="Shape 84"/>
          <p:cNvSpPr txBox="1"/>
          <p:nvPr>
            <p:ph idx="1" type="body"/>
          </p:nvPr>
        </p:nvSpPr>
        <p:spPr>
          <a:xfrm>
            <a:off x="311700" y="2067675"/>
            <a:ext cx="8520600" cy="2501100"/>
          </a:xfrm>
          <a:prstGeom prst="rect">
            <a:avLst/>
          </a:prstGeom>
        </p:spPr>
        <p:txBody>
          <a:bodyPr anchorCtr="0" anchor="t" bIns="91425" lIns="91425" rIns="91425" tIns="91425">
            <a:noAutofit/>
          </a:bodyPr>
          <a:lstStyle/>
          <a:p>
            <a:pPr indent="-381000" lvl="0" marL="457200">
              <a:spcBef>
                <a:spcPts val="0"/>
              </a:spcBef>
              <a:buClr>
                <a:srgbClr val="000000"/>
              </a:buClr>
              <a:buSzPct val="100000"/>
              <a:buFont typeface="Droid Sans"/>
              <a:buChar char="●"/>
            </a:pPr>
            <a:r>
              <a:rPr lang="en" sz="2400">
                <a:solidFill>
                  <a:srgbClr val="000000"/>
                </a:solidFill>
                <a:latin typeface="Droid Sans"/>
                <a:ea typeface="Droid Sans"/>
                <a:cs typeface="Droid Sans"/>
                <a:sym typeface="Droid Sans"/>
              </a:rPr>
              <a:t>Unisex bathrooms are great for nonbinary people and other members of the transgender community, however if unisex bathrooms are the only option for transgender students, that separates transgender students from their cisgender peers.</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000"/>
                                        <p:tgtEl>
                                          <p:spTgt spid="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b="1" lang="en" sz="3000">
                <a:latin typeface="Droid Sans"/>
                <a:ea typeface="Droid Sans"/>
                <a:cs typeface="Droid Sans"/>
                <a:sym typeface="Droid Sans"/>
              </a:rPr>
              <a:t>How should teachers react if a cisgender student has a problem with sharing a bathroom with a transgender student?</a:t>
            </a:r>
          </a:p>
        </p:txBody>
      </p:sp>
      <p:sp>
        <p:nvSpPr>
          <p:cNvPr id="90" name="Shape 90"/>
          <p:cNvSpPr txBox="1"/>
          <p:nvPr>
            <p:ph idx="1" type="body"/>
          </p:nvPr>
        </p:nvSpPr>
        <p:spPr>
          <a:xfrm>
            <a:off x="311700" y="2067675"/>
            <a:ext cx="8520600" cy="2501100"/>
          </a:xfrm>
          <a:prstGeom prst="rect">
            <a:avLst/>
          </a:prstGeom>
        </p:spPr>
        <p:txBody>
          <a:bodyPr anchorCtr="0" anchor="t" bIns="91425" lIns="91425" rIns="91425" tIns="91425">
            <a:noAutofit/>
          </a:bodyPr>
          <a:lstStyle/>
          <a:p>
            <a:pPr indent="-381000" lvl="0" marL="457200" rtl="0">
              <a:spcBef>
                <a:spcPts val="0"/>
              </a:spcBef>
              <a:buClr>
                <a:srgbClr val="000000"/>
              </a:buClr>
              <a:buSzPct val="100000"/>
              <a:buFont typeface="Droid Sans"/>
              <a:buChar char="●"/>
            </a:pPr>
            <a:r>
              <a:rPr lang="en" sz="2400">
                <a:solidFill>
                  <a:srgbClr val="000000"/>
                </a:solidFill>
                <a:latin typeface="Droid Sans"/>
                <a:ea typeface="Droid Sans"/>
                <a:cs typeface="Droid Sans"/>
                <a:sym typeface="Droid Sans"/>
              </a:rPr>
              <a:t>Whose responsibility is it?</a:t>
            </a:r>
          </a:p>
          <a:p>
            <a:pPr indent="-381000" lvl="0" marL="457200">
              <a:spcBef>
                <a:spcPts val="0"/>
              </a:spcBef>
              <a:buClr>
                <a:srgbClr val="000000"/>
              </a:buClr>
              <a:buSzPct val="100000"/>
              <a:buFont typeface="Droid Sans"/>
              <a:buChar char="●"/>
            </a:pPr>
            <a:r>
              <a:rPr lang="en" sz="2400">
                <a:solidFill>
                  <a:srgbClr val="000000"/>
                </a:solidFill>
                <a:latin typeface="Droid Sans"/>
                <a:ea typeface="Droid Sans"/>
                <a:cs typeface="Droid Sans"/>
                <a:sym typeface="Droid Sans"/>
              </a:rPr>
              <a:t>The student who has the issue with sharing a bathroom with a transgender student should go to the unisex bathroom</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1000"/>
                                        <p:tgtEl>
                                          <p:spTgt spid="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b="1" lang="en" sz="3000">
                <a:latin typeface="Droid Sans"/>
                <a:ea typeface="Droid Sans"/>
                <a:cs typeface="Droid Sans"/>
                <a:sym typeface="Droid Sans"/>
              </a:rPr>
              <a:t>What can transgender students do if they are facing harassment for the bathrooms they are using?</a:t>
            </a:r>
          </a:p>
        </p:txBody>
      </p:sp>
      <p:sp>
        <p:nvSpPr>
          <p:cNvPr id="96" name="Shape 96"/>
          <p:cNvSpPr txBox="1"/>
          <p:nvPr>
            <p:ph idx="1" type="body"/>
          </p:nvPr>
        </p:nvSpPr>
        <p:spPr>
          <a:xfrm>
            <a:off x="311700" y="2037525"/>
            <a:ext cx="8520600" cy="2531400"/>
          </a:xfrm>
          <a:prstGeom prst="rect">
            <a:avLst/>
          </a:prstGeom>
        </p:spPr>
        <p:txBody>
          <a:bodyPr anchorCtr="0" anchor="t" bIns="91425" lIns="91425" rIns="91425" tIns="91425">
            <a:noAutofit/>
          </a:bodyPr>
          <a:lstStyle/>
          <a:p>
            <a:pPr indent="-381000" lvl="0" marL="457200" rtl="0">
              <a:spcBef>
                <a:spcPts val="0"/>
              </a:spcBef>
              <a:buClr>
                <a:srgbClr val="000000"/>
              </a:buClr>
              <a:buSzPct val="100000"/>
              <a:buFont typeface="Droid Sans"/>
              <a:buChar char="●"/>
            </a:pPr>
            <a:r>
              <a:rPr lang="en" sz="2400">
                <a:solidFill>
                  <a:srgbClr val="000000"/>
                </a:solidFill>
                <a:latin typeface="Droid Sans"/>
                <a:ea typeface="Droid Sans"/>
                <a:cs typeface="Droid Sans"/>
                <a:sym typeface="Droid Sans"/>
              </a:rPr>
              <a:t>Stay calm</a:t>
            </a:r>
          </a:p>
          <a:p>
            <a:pPr indent="-381000" lvl="0" marL="457200" rtl="0">
              <a:spcBef>
                <a:spcPts val="0"/>
              </a:spcBef>
              <a:buClr>
                <a:srgbClr val="000000"/>
              </a:buClr>
              <a:buSzPct val="100000"/>
              <a:buFont typeface="Droid Sans"/>
              <a:buChar char="●"/>
            </a:pPr>
            <a:r>
              <a:rPr lang="en" sz="2400">
                <a:solidFill>
                  <a:srgbClr val="000000"/>
                </a:solidFill>
                <a:latin typeface="Droid Sans"/>
                <a:ea typeface="Droid Sans"/>
                <a:cs typeface="Droid Sans"/>
                <a:sym typeface="Droid Sans"/>
              </a:rPr>
              <a:t>Report the incident</a:t>
            </a:r>
          </a:p>
          <a:p>
            <a:pPr indent="-381000" lvl="0" marL="457200" rtl="0">
              <a:spcBef>
                <a:spcPts val="0"/>
              </a:spcBef>
              <a:buClr>
                <a:srgbClr val="000000"/>
              </a:buClr>
              <a:buSzPct val="100000"/>
              <a:buFont typeface="Droid Sans"/>
              <a:buChar char="●"/>
            </a:pPr>
            <a:r>
              <a:rPr lang="en" sz="2400">
                <a:solidFill>
                  <a:srgbClr val="000000"/>
                </a:solidFill>
                <a:latin typeface="Droid Sans"/>
                <a:ea typeface="Droid Sans"/>
                <a:cs typeface="Droid Sans"/>
                <a:sym typeface="Droid Sans"/>
              </a:rPr>
              <a:t>Educate</a:t>
            </a:r>
          </a:p>
          <a:p>
            <a:pPr indent="-381000" lvl="0" marL="457200" rtl="0">
              <a:spcBef>
                <a:spcPts val="0"/>
              </a:spcBef>
              <a:buClr>
                <a:srgbClr val="000000"/>
              </a:buClr>
              <a:buSzPct val="100000"/>
              <a:buFont typeface="Droid Sans"/>
              <a:buChar char="●"/>
            </a:pPr>
            <a:r>
              <a:rPr lang="en" sz="2400">
                <a:solidFill>
                  <a:srgbClr val="000000"/>
                </a:solidFill>
                <a:latin typeface="Droid Sans"/>
                <a:ea typeface="Droid Sans"/>
                <a:cs typeface="Droid Sans"/>
                <a:sym typeface="Droid Sans"/>
              </a:rPr>
              <a:t>File complaint</a:t>
            </a:r>
          </a:p>
          <a:p>
            <a:pPr indent="-342900" lvl="1" marL="914400">
              <a:spcBef>
                <a:spcPts val="0"/>
              </a:spcBef>
              <a:buClr>
                <a:srgbClr val="000000"/>
              </a:buClr>
              <a:buSzPct val="100000"/>
              <a:buFont typeface="Droid Sans"/>
              <a:buChar char="○"/>
            </a:pPr>
            <a:r>
              <a:rPr lang="en" sz="1800">
                <a:solidFill>
                  <a:srgbClr val="000000"/>
                </a:solidFill>
                <a:latin typeface="Droid Sans"/>
                <a:ea typeface="Droid Sans"/>
                <a:cs typeface="Droid Sans"/>
                <a:sym typeface="Droid Sans"/>
              </a:rPr>
              <a:t>Can still be considered sex discrimination</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