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72" r:id="rId2"/>
    <p:sldId id="267" r:id="rId3"/>
    <p:sldId id="268" r:id="rId4"/>
    <p:sldId id="261" r:id="rId5"/>
    <p:sldId id="266" r:id="rId6"/>
    <p:sldId id="269" r:id="rId7"/>
    <p:sldId id="262" r:id="rId8"/>
    <p:sldId id="273" r:id="rId9"/>
    <p:sldId id="279" r:id="rId10"/>
    <p:sldId id="274" r:id="rId11"/>
    <p:sldId id="277" r:id="rId12"/>
    <p:sldId id="276" r:id="rId13"/>
    <p:sldId id="275" r:id="rId14"/>
    <p:sldId id="257" r:id="rId15"/>
    <p:sldId id="280" r:id="rId16"/>
    <p:sldId id="259" r:id="rId17"/>
    <p:sldId id="278" r:id="rId18"/>
    <p:sldId id="281" r:id="rId19"/>
    <p:sldId id="282" r:id="rId20"/>
    <p:sldId id="264"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3"/>
    <p:restoredTop sz="78947"/>
  </p:normalViewPr>
  <p:slideViewPr>
    <p:cSldViewPr snapToGrid="0" snapToObjects="1">
      <p:cViewPr varScale="1">
        <p:scale>
          <a:sx n="65" d="100"/>
          <a:sy n="65" d="100"/>
        </p:scale>
        <p:origin x="216" y="6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705A41-3B83-AF47-BF58-1B2F0BAC9DDF}" type="datetimeFigureOut">
              <a:rPr lang="en-US" smtClean="0"/>
              <a:t>10/26/18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B6C0D-47F3-D34B-AD55-7571CCCAE507}" type="slidenum">
              <a:rPr lang="en-US" smtClean="0"/>
              <a:t>‹#›</a:t>
            </a:fld>
            <a:endParaRPr lang="en-US"/>
          </a:p>
        </p:txBody>
      </p:sp>
    </p:spTree>
    <p:extLst>
      <p:ext uri="{BB962C8B-B14F-4D97-AF65-F5344CB8AC3E}">
        <p14:creationId xmlns:p14="http://schemas.microsoft.com/office/powerpoint/2010/main" val="113832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www.usnews.com</a:t>
            </a:r>
            <a:r>
              <a:rPr lang="en-US" dirty="0"/>
              <a:t>/news/best-countries/slideshows/5-of-the-worst-countries-for-human-trafficking </a:t>
            </a:r>
          </a:p>
          <a:p>
            <a:endParaRPr lang="en-US" dirty="0"/>
          </a:p>
          <a:p>
            <a:r>
              <a:rPr lang="en-US" dirty="0"/>
              <a:t>What four</a:t>
            </a:r>
            <a:r>
              <a:rPr lang="en-US" baseline="0" dirty="0"/>
              <a:t> countries do you think have the highest rates of people being trafficked?</a:t>
            </a:r>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2</a:t>
            </a:fld>
            <a:endParaRPr lang="en-US"/>
          </a:p>
        </p:txBody>
      </p:sp>
    </p:spTree>
    <p:extLst>
      <p:ext uri="{BB962C8B-B14F-4D97-AF65-F5344CB8AC3E}">
        <p14:creationId xmlns:p14="http://schemas.microsoft.com/office/powerpoint/2010/main" val="1937393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www.nj.gov</a:t>
            </a:r>
            <a:r>
              <a:rPr lang="en-US" dirty="0"/>
              <a:t>/</a:t>
            </a:r>
            <a:r>
              <a:rPr lang="en-US" dirty="0" err="1"/>
              <a:t>oag</a:t>
            </a:r>
            <a:r>
              <a:rPr lang="en-US" dirty="0"/>
              <a:t>/</a:t>
            </a:r>
            <a:r>
              <a:rPr lang="en-US" dirty="0" err="1"/>
              <a:t>dcj</a:t>
            </a:r>
            <a:r>
              <a:rPr lang="en-US" dirty="0"/>
              <a:t>/</a:t>
            </a:r>
            <a:r>
              <a:rPr lang="en-US" dirty="0" err="1"/>
              <a:t>humantrafficking</a:t>
            </a:r>
            <a:r>
              <a:rPr lang="en-US" dirty="0"/>
              <a:t>/</a:t>
            </a:r>
            <a:r>
              <a:rPr lang="en-US" dirty="0" err="1"/>
              <a:t>statutes.html</a:t>
            </a:r>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13</a:t>
            </a:fld>
            <a:endParaRPr lang="en-US"/>
          </a:p>
        </p:txBody>
      </p:sp>
    </p:spTree>
    <p:extLst>
      <p:ext uri="{BB962C8B-B14F-4D97-AF65-F5344CB8AC3E}">
        <p14:creationId xmlns:p14="http://schemas.microsoft.com/office/powerpoint/2010/main" val="136540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write down a list of everything they learn from the video they didn’t know before. Then, after the video finishes, ask students to compare lists with 1-2 people sitting next to them. Then share as a class—make list on the board if you want…</a:t>
            </a:r>
          </a:p>
          <a:p>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14</a:t>
            </a:fld>
            <a:endParaRPr lang="en-US"/>
          </a:p>
        </p:txBody>
      </p:sp>
    </p:spTree>
    <p:extLst>
      <p:ext uri="{BB962C8B-B14F-4D97-AF65-F5344CB8AC3E}">
        <p14:creationId xmlns:p14="http://schemas.microsoft.com/office/powerpoint/2010/main" val="287313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Oct 19, 2017- </a:t>
            </a:r>
            <a:r>
              <a:rPr lang="en-US" sz="1200" dirty="0"/>
              <a:t>42 people were arrested in relation to human trafficking. 6 arrests were made in North Jersey, 3 in Central Jersey, and 33 in South Jersey. 84 were rescued.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Kent , Spencer . “42 Pimps, Prostitutes in N.J. Arrested in FBI Child Sex Trafficking Bust.” </a:t>
            </a:r>
            <a:r>
              <a:rPr lang="en-US" sz="1200" i="1" kern="1200" dirty="0" err="1">
                <a:solidFill>
                  <a:schemeClr val="tx1"/>
                </a:solidFill>
                <a:effectLst/>
                <a:latin typeface="+mn-lt"/>
                <a:ea typeface="+mn-ea"/>
                <a:cs typeface="+mn-cs"/>
              </a:rPr>
              <a:t>NJ.com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NJ.com</a:t>
            </a:r>
            <a:r>
              <a:rPr lang="en-US" sz="1200" kern="1200" dirty="0">
                <a:solidFill>
                  <a:schemeClr val="tx1"/>
                </a:solidFill>
                <a:effectLst/>
                <a:latin typeface="+mn-lt"/>
                <a:ea typeface="+mn-ea"/>
                <a:cs typeface="+mn-cs"/>
              </a:rPr>
              <a:t>, 19 Oct. 2017www.nj.com/news/</a:t>
            </a:r>
            <a:r>
              <a:rPr lang="en-US" sz="1200" kern="1200" dirty="0" err="1">
                <a:solidFill>
                  <a:schemeClr val="tx1"/>
                </a:solidFill>
                <a:effectLst/>
                <a:latin typeface="+mn-lt"/>
                <a:ea typeface="+mn-ea"/>
                <a:cs typeface="+mn-cs"/>
              </a:rPr>
              <a:t>index.ssf</a:t>
            </a:r>
            <a:r>
              <a:rPr lang="en-US" sz="1200" kern="1200" dirty="0">
                <a:solidFill>
                  <a:schemeClr val="tx1"/>
                </a:solidFill>
                <a:effectLst/>
                <a:latin typeface="+mn-lt"/>
                <a:ea typeface="+mn-ea"/>
                <a:cs typeface="+mn-cs"/>
              </a:rPr>
              <a:t>/2017/10/42_pimps_prostitutes_in_nj_arrested_in_fbi_child_s.html. Accessed 22 Oct. 2017</a:t>
            </a:r>
          </a:p>
          <a:p>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16</a:t>
            </a:fld>
            <a:endParaRPr lang="en-US"/>
          </a:p>
        </p:txBody>
      </p:sp>
    </p:spTree>
    <p:extLst>
      <p:ext uri="{BB962C8B-B14F-4D97-AF65-F5344CB8AC3E}">
        <p14:creationId xmlns:p14="http://schemas.microsoft.com/office/powerpoint/2010/main" val="1914600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45 arrested and 16 juveniles rescued in relation to the Super Bowl prostitution bust. </a:t>
            </a:r>
          </a:p>
          <a:p>
            <a:r>
              <a:rPr lang="en-US" sz="1200" dirty="0"/>
              <a:t>This bust was done prior to the Super Bowl occurring. </a:t>
            </a:r>
          </a:p>
          <a:p>
            <a:r>
              <a:rPr lang="en-US" sz="1200" dirty="0"/>
              <a:t>The Super Bowl drew an estimate of 400,000 visitors to the NY/NJ area which causes trafficking rates to increase. </a:t>
            </a:r>
          </a:p>
          <a:p>
            <a:r>
              <a:rPr lang="en-US" sz="1200" dirty="0"/>
              <a:t>The demand for those being trafficked during the Super Bowl goes up immensely </a:t>
            </a:r>
          </a:p>
          <a:p>
            <a:r>
              <a:rPr lang="en-US" sz="1200" dirty="0"/>
              <a:t>Chris Christie had law enforcement focusing heavily on being prepared for trafficking during this time </a:t>
            </a:r>
          </a:p>
          <a:p>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18</a:t>
            </a:fld>
            <a:endParaRPr lang="en-US"/>
          </a:p>
        </p:txBody>
      </p:sp>
    </p:spTree>
    <p:extLst>
      <p:ext uri="{BB962C8B-B14F-4D97-AF65-F5344CB8AC3E}">
        <p14:creationId xmlns:p14="http://schemas.microsoft.com/office/powerpoint/2010/main" val="1922546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19</a:t>
            </a:fld>
            <a:endParaRPr lang="en-US"/>
          </a:p>
        </p:txBody>
      </p:sp>
    </p:spTree>
    <p:extLst>
      <p:ext uri="{BB962C8B-B14F-4D97-AF65-F5344CB8AC3E}">
        <p14:creationId xmlns:p14="http://schemas.microsoft.com/office/powerpoint/2010/main" val="383335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While she was</a:t>
            </a:r>
            <a:r>
              <a:rPr lang="en-US" baseline="0" dirty="0"/>
              <a:t> working as a prostitute an officer recognized that she was under age and arrested her for prostitution. Eventually she would be recognized as a victim </a:t>
            </a:r>
            <a:endParaRPr lang="en-US" dirty="0"/>
          </a:p>
          <a:p>
            <a:r>
              <a:rPr lang="en-US" dirty="0"/>
              <a:t>http://</a:t>
            </a:r>
            <a:r>
              <a:rPr lang="en-US" dirty="0" err="1"/>
              <a:t>hollyaustinsmith.com</a:t>
            </a:r>
            <a:r>
              <a:rPr lang="en-US" dirty="0"/>
              <a:t>/</a:t>
            </a:r>
            <a:r>
              <a:rPr lang="en-US" dirty="0" err="1"/>
              <a:t>hollys</a:t>
            </a:r>
            <a:r>
              <a:rPr lang="en-US" dirty="0"/>
              <a:t>-story/</a:t>
            </a:r>
          </a:p>
          <a:p>
            <a:endParaRPr lang="en-US" dirty="0"/>
          </a:p>
          <a:p>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20</a:t>
            </a:fld>
            <a:endParaRPr lang="en-US"/>
          </a:p>
        </p:txBody>
      </p:sp>
    </p:spTree>
    <p:extLst>
      <p:ext uri="{BB962C8B-B14F-4D97-AF65-F5344CB8AC3E}">
        <p14:creationId xmlns:p14="http://schemas.microsoft.com/office/powerpoint/2010/main" val="517119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reasons why these countries have such high rates. It</a:t>
            </a:r>
            <a:r>
              <a:rPr lang="en-US" baseline="0" dirty="0"/>
              <a:t> can be anything from migration problems to being a poor country, uneducated, not having strict laws against trafficking </a:t>
            </a:r>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3</a:t>
            </a:fld>
            <a:endParaRPr lang="en-US"/>
          </a:p>
        </p:txBody>
      </p:sp>
    </p:spTree>
    <p:extLst>
      <p:ext uri="{BB962C8B-B14F-4D97-AF65-F5344CB8AC3E}">
        <p14:creationId xmlns:p14="http://schemas.microsoft.com/office/powerpoint/2010/main" val="1597761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Nations recognizes 193 countries to be in existence.</a:t>
            </a:r>
            <a:r>
              <a:rPr lang="en-US" baseline="0" dirty="0"/>
              <a:t> </a:t>
            </a:r>
          </a:p>
          <a:p>
            <a:endParaRPr lang="en-US" dirty="0"/>
          </a:p>
          <a:p>
            <a:r>
              <a:rPr lang="en-US" dirty="0"/>
              <a:t>https://</a:t>
            </a:r>
            <a:r>
              <a:rPr lang="en-US" dirty="0" err="1"/>
              <a:t>freeholdarea-nj.aauw.net</a:t>
            </a:r>
            <a:r>
              <a:rPr lang="en-US" dirty="0"/>
              <a:t>/files/2014/01/</a:t>
            </a:r>
            <a:r>
              <a:rPr lang="en-US" dirty="0" err="1"/>
              <a:t>z-Human+Trafficking+Statistics.pdf</a:t>
            </a:r>
            <a:endParaRPr lang="en-US" dirty="0"/>
          </a:p>
          <a:p>
            <a:endParaRPr lang="en-US" dirty="0"/>
          </a:p>
          <a:p>
            <a:r>
              <a:rPr lang="en-US" dirty="0"/>
              <a:t>Current world statistics are very hard define.</a:t>
            </a:r>
            <a:r>
              <a:rPr lang="en-US" baseline="0" dirty="0"/>
              <a:t> Majority of the people being trafficked are not calling the police saying "hey just wanted to let you know that I am being trafficked" It's impossible to figure out the exact numbers. </a:t>
            </a:r>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4</a:t>
            </a:fld>
            <a:endParaRPr lang="en-US"/>
          </a:p>
        </p:txBody>
      </p:sp>
    </p:spTree>
    <p:extLst>
      <p:ext uri="{BB962C8B-B14F-4D97-AF65-F5344CB8AC3E}">
        <p14:creationId xmlns:p14="http://schemas.microsoft.com/office/powerpoint/2010/main" val="570909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three states do you think have the highest</a:t>
            </a:r>
            <a:r>
              <a:rPr lang="en-US" baseline="0" dirty="0"/>
              <a:t> human trafficking rates?</a:t>
            </a:r>
          </a:p>
          <a:p>
            <a:endParaRPr lang="en-US" baseline="0" dirty="0"/>
          </a:p>
          <a:p>
            <a:r>
              <a:rPr lang="en-US" baseline="0" dirty="0"/>
              <a:t>What state do you think New Jersey is on the list?</a:t>
            </a:r>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5</a:t>
            </a:fld>
            <a:endParaRPr lang="en-US"/>
          </a:p>
        </p:txBody>
      </p:sp>
    </p:spTree>
    <p:extLst>
      <p:ext uri="{BB962C8B-B14F-4D97-AF65-F5344CB8AC3E}">
        <p14:creationId xmlns:p14="http://schemas.microsoft.com/office/powerpoint/2010/main" val="2132827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trafficking involves anyone who is taken against their will and forced</a:t>
            </a:r>
            <a:r>
              <a:rPr lang="en-US" baseline="0" dirty="0"/>
              <a:t> into slavery of any kind. </a:t>
            </a:r>
          </a:p>
          <a:p>
            <a:endParaRPr lang="en-US" dirty="0"/>
          </a:p>
          <a:p>
            <a:r>
              <a:rPr lang="en-US" dirty="0"/>
              <a:t>No more fin</a:t>
            </a:r>
            <a:r>
              <a:rPr lang="en-US" baseline="0" dirty="0"/>
              <a:t>e lines of being trafficked- if you are trafficked you are a victim </a:t>
            </a:r>
          </a:p>
          <a:p>
            <a:endParaRPr lang="en-US" baseline="0" dirty="0"/>
          </a:p>
          <a:p>
            <a:r>
              <a:rPr lang="en-US" dirty="0"/>
              <a:t>https://</a:t>
            </a:r>
            <a:r>
              <a:rPr lang="en-US" dirty="0" err="1"/>
              <a:t>www.unodc.org</a:t>
            </a:r>
            <a:r>
              <a:rPr lang="en-US" dirty="0"/>
              <a:t>/</a:t>
            </a:r>
            <a:r>
              <a:rPr lang="en-US" dirty="0" err="1"/>
              <a:t>unodc</a:t>
            </a:r>
            <a:r>
              <a:rPr lang="en-US" dirty="0"/>
              <a:t>/</a:t>
            </a:r>
            <a:r>
              <a:rPr lang="en-US" dirty="0" err="1"/>
              <a:t>en</a:t>
            </a:r>
            <a:r>
              <a:rPr lang="en-US" dirty="0"/>
              <a:t>/human-trafficking/what-is-human-</a:t>
            </a:r>
            <a:r>
              <a:rPr lang="en-US" dirty="0" err="1"/>
              <a:t>trafficking.html</a:t>
            </a:r>
            <a:endParaRPr lang="en-US" dirty="0"/>
          </a:p>
          <a:p>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7</a:t>
            </a:fld>
            <a:endParaRPr lang="en-US"/>
          </a:p>
        </p:txBody>
      </p:sp>
    </p:spTree>
    <p:extLst>
      <p:ext uri="{BB962C8B-B14F-4D97-AF65-F5344CB8AC3E}">
        <p14:creationId xmlns:p14="http://schemas.microsoft.com/office/powerpoint/2010/main" val="149291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Forced labor: Compelling</a:t>
            </a:r>
            <a:r>
              <a:rPr lang="en-US" baseline="0" dirty="0"/>
              <a:t> a person to complete difficult manual labor such as mining, farming, construction. Often involves men and boys.</a:t>
            </a:r>
          </a:p>
          <a:p>
            <a:r>
              <a:rPr lang="en-US" baseline="0" dirty="0"/>
              <a:t>Sex trafficking: Compelling a person to work as a prostitute– perform sex acts against his or her will. Mostly girls and women, some boys and men.</a:t>
            </a:r>
          </a:p>
          <a:p>
            <a:r>
              <a:rPr lang="en-US" baseline="0" dirty="0"/>
              <a:t>Domestic Servitude: Compelling a person to work as a housekeeper, child care worker, or other household labor against their will. Mostly girls and women.</a:t>
            </a:r>
          </a:p>
          <a:p>
            <a:r>
              <a:rPr lang="en-US" baseline="0" dirty="0"/>
              <a:t>Child soldiers: Forcing a person to serve in the military against their will, mostly boys and men.</a:t>
            </a:r>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8</a:t>
            </a:fld>
            <a:endParaRPr lang="en-US"/>
          </a:p>
        </p:txBody>
      </p:sp>
    </p:spTree>
    <p:extLst>
      <p:ext uri="{BB962C8B-B14F-4D97-AF65-F5344CB8AC3E}">
        <p14:creationId xmlns:p14="http://schemas.microsoft.com/office/powerpoint/2010/main" val="142482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http://www.a21.org/content/human-trafficking/gnjb89?permcode=gnjb89&amp;site=true. </a:t>
            </a:r>
          </a:p>
          <a:p>
            <a:endParaRPr lang="en-US" dirty="0"/>
          </a:p>
          <a:p>
            <a:r>
              <a:rPr lang="en-US" dirty="0"/>
              <a:t>This is a global perspective. Statistics</a:t>
            </a:r>
            <a:r>
              <a:rPr lang="en-US" baseline="0" dirty="0"/>
              <a:t> are very hard to find in the USA and NJ.</a:t>
            </a:r>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10</a:t>
            </a:fld>
            <a:endParaRPr lang="en-US"/>
          </a:p>
        </p:txBody>
      </p:sp>
    </p:spTree>
    <p:extLst>
      <p:ext uri="{BB962C8B-B14F-4D97-AF65-F5344CB8AC3E}">
        <p14:creationId xmlns:p14="http://schemas.microsoft.com/office/powerpoint/2010/main" val="114400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is at risk</a:t>
            </a:r>
            <a:r>
              <a:rPr lang="en-US" baseline="0" dirty="0"/>
              <a:t> of being a victim of human trafficking. Human trafficking is not specific in victims. What makes you have a chance for not being at risk is being aware. Be smart about your surroundings and the people you hang out with. If you see something say something. Don't get in the car with a stranger or let your best friend be in a weird relationship with a boy who tries to convince her to do stupid things. </a:t>
            </a:r>
            <a:endParaRPr lang="en-US" dirty="0"/>
          </a:p>
        </p:txBody>
      </p:sp>
      <p:sp>
        <p:nvSpPr>
          <p:cNvPr id="4" name="Slide Number Placeholder 3"/>
          <p:cNvSpPr>
            <a:spLocks noGrp="1"/>
          </p:cNvSpPr>
          <p:nvPr>
            <p:ph type="sldNum" sz="quarter" idx="10"/>
          </p:nvPr>
        </p:nvSpPr>
        <p:spPr/>
        <p:txBody>
          <a:bodyPr/>
          <a:lstStyle/>
          <a:p>
            <a:fld id="{9ACB6C0D-47F3-D34B-AD55-7571CCCAE507}" type="slidenum">
              <a:rPr lang="en-US" smtClean="0"/>
              <a:t>11</a:t>
            </a:fld>
            <a:endParaRPr lang="en-US"/>
          </a:p>
        </p:txBody>
      </p:sp>
    </p:spTree>
    <p:extLst>
      <p:ext uri="{BB962C8B-B14F-4D97-AF65-F5344CB8AC3E}">
        <p14:creationId xmlns:p14="http://schemas.microsoft.com/office/powerpoint/2010/main" val="1308904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polarisproject.org</a:t>
            </a:r>
            <a:r>
              <a:rPr lang="en-US" dirty="0"/>
              <a:t>/current-federal-laws</a:t>
            </a:r>
          </a:p>
        </p:txBody>
      </p:sp>
      <p:sp>
        <p:nvSpPr>
          <p:cNvPr id="4" name="Slide Number Placeholder 3"/>
          <p:cNvSpPr>
            <a:spLocks noGrp="1"/>
          </p:cNvSpPr>
          <p:nvPr>
            <p:ph type="sldNum" sz="quarter" idx="10"/>
          </p:nvPr>
        </p:nvSpPr>
        <p:spPr/>
        <p:txBody>
          <a:bodyPr/>
          <a:lstStyle/>
          <a:p>
            <a:fld id="{9ACB6C0D-47F3-D34B-AD55-7571CCCAE507}" type="slidenum">
              <a:rPr lang="en-US" smtClean="0"/>
              <a:t>12</a:t>
            </a:fld>
            <a:endParaRPr lang="en-US"/>
          </a:p>
        </p:txBody>
      </p:sp>
    </p:spTree>
    <p:extLst>
      <p:ext uri="{BB962C8B-B14F-4D97-AF65-F5344CB8AC3E}">
        <p14:creationId xmlns:p14="http://schemas.microsoft.com/office/powerpoint/2010/main" val="142114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8F04B17-89D1-A447-998F-755914F78705}" type="datetimeFigureOut">
              <a:rPr lang="en-US" smtClean="0"/>
              <a:t>10/26/18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213A06-6A7F-434B-94FB-3FF5717FB19F}" type="slidenum">
              <a:rPr lang="en-US" smtClean="0"/>
              <a:t>‹#›</a:t>
            </a:fld>
            <a:endParaRPr lang="en-US"/>
          </a:p>
        </p:txBody>
      </p:sp>
    </p:spTree>
    <p:extLst>
      <p:ext uri="{BB962C8B-B14F-4D97-AF65-F5344CB8AC3E}">
        <p14:creationId xmlns:p14="http://schemas.microsoft.com/office/powerpoint/2010/main" val="169714623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F04B17-89D1-A447-998F-755914F78705}" type="datetimeFigureOut">
              <a:rPr lang="en-US" smtClean="0"/>
              <a:t>10/26/18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13A06-6A7F-434B-94FB-3FF5717FB19F}" type="slidenum">
              <a:rPr lang="en-US" smtClean="0"/>
              <a:t>‹#›</a:t>
            </a:fld>
            <a:endParaRPr lang="en-US"/>
          </a:p>
        </p:txBody>
      </p:sp>
    </p:spTree>
    <p:extLst>
      <p:ext uri="{BB962C8B-B14F-4D97-AF65-F5344CB8AC3E}">
        <p14:creationId xmlns:p14="http://schemas.microsoft.com/office/powerpoint/2010/main" val="549853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F04B17-89D1-A447-998F-755914F78705}" type="datetimeFigureOut">
              <a:rPr lang="en-US" smtClean="0"/>
              <a:t>10/26/18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13A06-6A7F-434B-94FB-3FF5717FB19F}" type="slidenum">
              <a:rPr lang="en-US" smtClean="0"/>
              <a:t>‹#›</a:t>
            </a:fld>
            <a:endParaRPr lang="en-US"/>
          </a:p>
        </p:txBody>
      </p:sp>
    </p:spTree>
    <p:extLst>
      <p:ext uri="{BB962C8B-B14F-4D97-AF65-F5344CB8AC3E}">
        <p14:creationId xmlns:p14="http://schemas.microsoft.com/office/powerpoint/2010/main" val="76844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F04B17-89D1-A447-998F-755914F78705}" type="datetimeFigureOut">
              <a:rPr lang="en-US" smtClean="0"/>
              <a:t>10/26/18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213A06-6A7F-434B-94FB-3FF5717FB19F}" type="slidenum">
              <a:rPr lang="en-US" smtClean="0"/>
              <a:t>‹#›</a:t>
            </a:fld>
            <a:endParaRPr lang="en-US"/>
          </a:p>
        </p:txBody>
      </p:sp>
    </p:spTree>
    <p:extLst>
      <p:ext uri="{BB962C8B-B14F-4D97-AF65-F5344CB8AC3E}">
        <p14:creationId xmlns:p14="http://schemas.microsoft.com/office/powerpoint/2010/main" val="105893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8F04B17-89D1-A447-998F-755914F78705}" type="datetimeFigureOut">
              <a:rPr lang="en-US" smtClean="0"/>
              <a:t>10/26/18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213A06-6A7F-434B-94FB-3FF5717FB19F}" type="slidenum">
              <a:rPr lang="en-US" smtClean="0"/>
              <a:t>‹#›</a:t>
            </a:fld>
            <a:endParaRPr lang="en-US"/>
          </a:p>
        </p:txBody>
      </p:sp>
    </p:spTree>
    <p:extLst>
      <p:ext uri="{BB962C8B-B14F-4D97-AF65-F5344CB8AC3E}">
        <p14:creationId xmlns:p14="http://schemas.microsoft.com/office/powerpoint/2010/main" val="138368095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8F04B17-89D1-A447-998F-755914F78705}" type="datetimeFigureOut">
              <a:rPr lang="en-US" smtClean="0"/>
              <a:t>10/26/18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C213A06-6A7F-434B-94FB-3FF5717FB19F}" type="slidenum">
              <a:rPr lang="en-US" smtClean="0"/>
              <a:t>‹#›</a:t>
            </a:fld>
            <a:endParaRPr lang="en-US"/>
          </a:p>
        </p:txBody>
      </p:sp>
    </p:spTree>
    <p:extLst>
      <p:ext uri="{BB962C8B-B14F-4D97-AF65-F5344CB8AC3E}">
        <p14:creationId xmlns:p14="http://schemas.microsoft.com/office/powerpoint/2010/main" val="42531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8F04B17-89D1-A447-998F-755914F78705}" type="datetimeFigureOut">
              <a:rPr lang="en-US" smtClean="0"/>
              <a:t>10/26/18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213A06-6A7F-434B-94FB-3FF5717FB19F}"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14837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F04B17-89D1-A447-998F-755914F78705}" type="datetimeFigureOut">
              <a:rPr lang="en-US" smtClean="0"/>
              <a:t>10/26/18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213A06-6A7F-434B-94FB-3FF5717FB19F}" type="slidenum">
              <a:rPr lang="en-US" smtClean="0"/>
              <a:t>‹#›</a:t>
            </a:fld>
            <a:endParaRPr lang="en-US"/>
          </a:p>
        </p:txBody>
      </p:sp>
    </p:spTree>
    <p:extLst>
      <p:ext uri="{BB962C8B-B14F-4D97-AF65-F5344CB8AC3E}">
        <p14:creationId xmlns:p14="http://schemas.microsoft.com/office/powerpoint/2010/main" val="85640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04B17-89D1-A447-998F-755914F78705}" type="datetimeFigureOut">
              <a:rPr lang="en-US" smtClean="0"/>
              <a:t>10/26/18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213A06-6A7F-434B-94FB-3FF5717FB19F}" type="slidenum">
              <a:rPr lang="en-US" smtClean="0"/>
              <a:t>‹#›</a:t>
            </a:fld>
            <a:endParaRPr lang="en-US"/>
          </a:p>
        </p:txBody>
      </p:sp>
    </p:spTree>
    <p:extLst>
      <p:ext uri="{BB962C8B-B14F-4D97-AF65-F5344CB8AC3E}">
        <p14:creationId xmlns:p14="http://schemas.microsoft.com/office/powerpoint/2010/main" val="552898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8F04B17-89D1-A447-998F-755914F78705}" type="datetimeFigureOut">
              <a:rPr lang="en-US" smtClean="0"/>
              <a:t>10/26/18</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C213A06-6A7F-434B-94FB-3FF5717FB19F}" type="slidenum">
              <a:rPr lang="en-US" smtClean="0"/>
              <a:t>‹#›</a:t>
            </a:fld>
            <a:endParaRPr lang="en-US"/>
          </a:p>
        </p:txBody>
      </p:sp>
    </p:spTree>
    <p:extLst>
      <p:ext uri="{BB962C8B-B14F-4D97-AF65-F5344CB8AC3E}">
        <p14:creationId xmlns:p14="http://schemas.microsoft.com/office/powerpoint/2010/main" val="41091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C8F04B17-89D1-A447-998F-755914F78705}" type="datetimeFigureOut">
              <a:rPr lang="en-US" smtClean="0"/>
              <a:t>10/26/18</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C213A06-6A7F-434B-94FB-3FF5717FB19F}" type="slidenum">
              <a:rPr lang="en-US" smtClean="0"/>
              <a:t>‹#›</a:t>
            </a:fld>
            <a:endParaRPr lang="en-US"/>
          </a:p>
        </p:txBody>
      </p:sp>
    </p:spTree>
    <p:extLst>
      <p:ext uri="{BB962C8B-B14F-4D97-AF65-F5344CB8AC3E}">
        <p14:creationId xmlns:p14="http://schemas.microsoft.com/office/powerpoint/2010/main" val="203942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8F04B17-89D1-A447-998F-755914F78705}" type="datetimeFigureOut">
              <a:rPr lang="en-US" smtClean="0"/>
              <a:t>10/26/18</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C213A06-6A7F-434B-94FB-3FF5717FB19F}" type="slidenum">
              <a:rPr lang="en-US" smtClean="0"/>
              <a:t>‹#›</a:t>
            </a:fld>
            <a:endParaRPr lang="en-US"/>
          </a:p>
        </p:txBody>
      </p:sp>
    </p:spTree>
    <p:extLst>
      <p:ext uri="{BB962C8B-B14F-4D97-AF65-F5344CB8AC3E}">
        <p14:creationId xmlns:p14="http://schemas.microsoft.com/office/powerpoint/2010/main" val="2114619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8310" y="794427"/>
            <a:ext cx="8991600" cy="1645920"/>
          </a:xfrm>
        </p:spPr>
        <p:txBody>
          <a:bodyPr/>
          <a:lstStyle/>
          <a:p>
            <a:r>
              <a:rPr lang="en-US" dirty="0"/>
              <a:t>Human trafficking</a:t>
            </a:r>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7621" y="2664373"/>
            <a:ext cx="4837386" cy="3972910"/>
          </a:xfrm>
          <a:prstGeom prst="rect">
            <a:avLst/>
          </a:prstGeom>
        </p:spPr>
      </p:pic>
    </p:spTree>
    <p:extLst>
      <p:ext uri="{BB962C8B-B14F-4D97-AF65-F5344CB8AC3E}">
        <p14:creationId xmlns:p14="http://schemas.microsoft.com/office/powerpoint/2010/main" val="348055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70223" y="189186"/>
            <a:ext cx="14007548" cy="6857999"/>
          </a:xfrm>
        </p:spPr>
      </p:pic>
    </p:spTree>
    <p:extLst>
      <p:ext uri="{BB962C8B-B14F-4D97-AF65-F5344CB8AC3E}">
        <p14:creationId xmlns:p14="http://schemas.microsoft.com/office/powerpoint/2010/main" val="316431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most At risk for trafficking?</a:t>
            </a:r>
          </a:p>
        </p:txBody>
      </p:sp>
      <p:sp>
        <p:nvSpPr>
          <p:cNvPr id="3" name="Content Placeholder 2"/>
          <p:cNvSpPr>
            <a:spLocks noGrp="1"/>
          </p:cNvSpPr>
          <p:nvPr>
            <p:ph idx="1"/>
          </p:nvPr>
        </p:nvSpPr>
        <p:spPr>
          <a:xfrm>
            <a:off x="2231136" y="2638044"/>
            <a:ext cx="7729728" cy="3873115"/>
          </a:xfrm>
        </p:spPr>
        <p:txBody>
          <a:bodyPr>
            <a:normAutofit/>
          </a:bodyPr>
          <a:lstStyle/>
          <a:p>
            <a:r>
              <a:rPr lang="en-US" sz="2400" dirty="0"/>
              <a:t>Homeless </a:t>
            </a:r>
          </a:p>
          <a:p>
            <a:r>
              <a:rPr lang="en-US" sz="2400" dirty="0"/>
              <a:t>Those in foster care </a:t>
            </a:r>
          </a:p>
          <a:p>
            <a:r>
              <a:rPr lang="en-US" sz="2400" dirty="0"/>
              <a:t>Abused </a:t>
            </a:r>
          </a:p>
          <a:p>
            <a:r>
              <a:rPr lang="en-US" sz="2400" dirty="0"/>
              <a:t>Neglected </a:t>
            </a:r>
          </a:p>
          <a:p>
            <a:r>
              <a:rPr lang="en-US" sz="2400" dirty="0"/>
              <a:t>Suffering trauma </a:t>
            </a:r>
          </a:p>
          <a:p>
            <a:r>
              <a:rPr lang="en-US" sz="2400" dirty="0"/>
              <a:t>Violence in the home </a:t>
            </a:r>
          </a:p>
          <a:p>
            <a:r>
              <a:rPr lang="en-US" sz="2400" dirty="0"/>
              <a:t>Substance/Drug abusers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3559" y="2569780"/>
            <a:ext cx="5255172" cy="3941379"/>
          </a:xfrm>
          <a:prstGeom prst="rect">
            <a:avLst/>
          </a:prstGeom>
        </p:spPr>
      </p:pic>
    </p:spTree>
    <p:extLst>
      <p:ext uri="{BB962C8B-B14F-4D97-AF65-F5344CB8AC3E}">
        <p14:creationId xmlns:p14="http://schemas.microsoft.com/office/powerpoint/2010/main" val="56194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U.S. Laws against trafficking?</a:t>
            </a:r>
          </a:p>
        </p:txBody>
      </p:sp>
      <p:sp>
        <p:nvSpPr>
          <p:cNvPr id="3" name="Content Placeholder 2"/>
          <p:cNvSpPr>
            <a:spLocks noGrp="1"/>
          </p:cNvSpPr>
          <p:nvPr>
            <p:ph idx="1"/>
          </p:nvPr>
        </p:nvSpPr>
        <p:spPr>
          <a:xfrm>
            <a:off x="662610" y="2491409"/>
            <a:ext cx="10363200" cy="4366591"/>
          </a:xfrm>
        </p:spPr>
        <p:txBody>
          <a:bodyPr>
            <a:noAutofit/>
          </a:bodyPr>
          <a:lstStyle/>
          <a:p>
            <a:r>
              <a:rPr lang="en-US" sz="2400" b="1" dirty="0"/>
              <a:t>2000 Trafficking Victims Protection Act </a:t>
            </a:r>
            <a:r>
              <a:rPr lang="en-US" sz="2400" dirty="0"/>
              <a:t>(TVPA) Victims are able to get a special visa (T Visa) that allows them to stay in the country legally.</a:t>
            </a:r>
          </a:p>
          <a:p>
            <a:endParaRPr lang="en-US" sz="2400" dirty="0"/>
          </a:p>
          <a:p>
            <a:r>
              <a:rPr lang="en-US" sz="2400" dirty="0"/>
              <a:t>Trafficking is a crime under federal and international law. </a:t>
            </a:r>
          </a:p>
          <a:p>
            <a:endParaRPr lang="en-US" sz="2400" dirty="0"/>
          </a:p>
          <a:p>
            <a:r>
              <a:rPr lang="en-US" sz="2400" dirty="0"/>
              <a:t>Goes against the 13</a:t>
            </a:r>
            <a:r>
              <a:rPr lang="en-US" sz="2400" baseline="30000" dirty="0"/>
              <a:t>th</a:t>
            </a:r>
            <a:r>
              <a:rPr lang="en-US" sz="2400" dirty="0"/>
              <a:t> amendment which makes it a federal crime which abolished slavery in the United States.</a:t>
            </a:r>
          </a:p>
        </p:txBody>
      </p:sp>
    </p:spTree>
    <p:extLst>
      <p:ext uri="{BB962C8B-B14F-4D97-AF65-F5344CB8AC3E}">
        <p14:creationId xmlns:p14="http://schemas.microsoft.com/office/powerpoint/2010/main" val="909259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NJ prosecute human trafficking?</a:t>
            </a:r>
          </a:p>
        </p:txBody>
      </p:sp>
      <p:sp>
        <p:nvSpPr>
          <p:cNvPr id="3" name="Content Placeholder 2"/>
          <p:cNvSpPr>
            <a:spLocks noGrp="1"/>
          </p:cNvSpPr>
          <p:nvPr>
            <p:ph idx="1"/>
          </p:nvPr>
        </p:nvSpPr>
        <p:spPr>
          <a:xfrm>
            <a:off x="0" y="2653809"/>
            <a:ext cx="6968359" cy="4204191"/>
          </a:xfrm>
        </p:spPr>
        <p:txBody>
          <a:bodyPr>
            <a:noAutofit/>
          </a:bodyPr>
          <a:lstStyle/>
          <a:p>
            <a:r>
              <a:rPr lang="en-US" sz="2400" dirty="0"/>
              <a:t>First degree crime </a:t>
            </a:r>
          </a:p>
          <a:p>
            <a:r>
              <a:rPr lang="en-US" sz="2400" dirty="0"/>
              <a:t>“N.J.S.2C:43-6, the term of imprisonment imposed for a crime of the first degree under paragraph (2) of subsection a. shall be either a term of 20 years during which the actor shall not be eligible for parole, or a specific term between 20 years and life imprisonment, of which the actor shall serve 20 years before being eligible for parole.”</a:t>
            </a:r>
          </a:p>
          <a:p>
            <a:r>
              <a:rPr lang="en-US" sz="2400" dirty="0"/>
              <a:t>Retribution to the victim as well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373" y="2948153"/>
            <a:ext cx="4955628" cy="3909848"/>
          </a:xfrm>
          <a:prstGeom prst="rect">
            <a:avLst/>
          </a:prstGeom>
        </p:spPr>
      </p:pic>
    </p:spTree>
    <p:extLst>
      <p:ext uri="{BB962C8B-B14F-4D97-AF65-F5344CB8AC3E}">
        <p14:creationId xmlns:p14="http://schemas.microsoft.com/office/powerpoint/2010/main" val="556015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Blue campaign anti trafficking video </a:t>
            </a:r>
          </a:p>
        </p:txBody>
      </p:sp>
      <p:sp>
        <p:nvSpPr>
          <p:cNvPr id="3" name="Content Placeholder 2"/>
          <p:cNvSpPr>
            <a:spLocks noGrp="1"/>
          </p:cNvSpPr>
          <p:nvPr>
            <p:ph idx="1"/>
          </p:nvPr>
        </p:nvSpPr>
        <p:spPr/>
        <p:txBody>
          <a:bodyPr/>
          <a:lstStyle/>
          <a:p>
            <a:r>
              <a:rPr lang="en-US" dirty="0"/>
              <a:t>https://</a:t>
            </a:r>
            <a:r>
              <a:rPr lang="en-US" dirty="0" err="1"/>
              <a:t>www.youtube.com</a:t>
            </a:r>
            <a:r>
              <a:rPr lang="en-US" dirty="0"/>
              <a:t>/</a:t>
            </a:r>
            <a:r>
              <a:rPr lang="en-US" dirty="0" err="1"/>
              <a:t>watch?v</a:t>
            </a:r>
            <a:r>
              <a:rPr lang="en-US" dirty="0"/>
              <a:t>=35uM5VMrZas</a:t>
            </a:r>
          </a:p>
        </p:txBody>
      </p:sp>
      <p:pic>
        <p:nvPicPr>
          <p:cNvPr id="4" name="Picture 3"/>
          <p:cNvPicPr>
            <a:picLocks noChangeAspect="1"/>
          </p:cNvPicPr>
          <p:nvPr/>
        </p:nvPicPr>
        <p:blipFill>
          <a:blip r:embed="rId3"/>
          <a:stretch>
            <a:fillRect/>
          </a:stretch>
        </p:blipFill>
        <p:spPr>
          <a:xfrm>
            <a:off x="2231136" y="4223625"/>
            <a:ext cx="8163596" cy="2634375"/>
          </a:xfrm>
          <a:prstGeom prst="rect">
            <a:avLst/>
          </a:prstGeom>
        </p:spPr>
      </p:pic>
    </p:spTree>
    <p:extLst>
      <p:ext uri="{BB962C8B-B14F-4D97-AF65-F5344CB8AC3E}">
        <p14:creationId xmlns:p14="http://schemas.microsoft.com/office/powerpoint/2010/main" val="144680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case study in NJ:</a:t>
            </a:r>
          </a:p>
        </p:txBody>
      </p:sp>
      <p:pic>
        <p:nvPicPr>
          <p:cNvPr id="5" name="Content Placeholder 4"/>
          <p:cNvPicPr>
            <a:picLocks noGrp="1" noChangeAspect="1"/>
          </p:cNvPicPr>
          <p:nvPr>
            <p:ph idx="1"/>
          </p:nvPr>
        </p:nvPicPr>
        <p:blipFill>
          <a:blip r:embed="rId2"/>
          <a:stretch>
            <a:fillRect/>
          </a:stretch>
        </p:blipFill>
        <p:spPr>
          <a:xfrm>
            <a:off x="2341906" y="2638425"/>
            <a:ext cx="7508189" cy="3101975"/>
          </a:xfrm>
          <a:prstGeom prst="rect">
            <a:avLst/>
          </a:prstGeom>
        </p:spPr>
      </p:pic>
    </p:spTree>
    <p:extLst>
      <p:ext uri="{BB962C8B-B14F-4D97-AF65-F5344CB8AC3E}">
        <p14:creationId xmlns:p14="http://schemas.microsoft.com/office/powerpoint/2010/main" val="249055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October 19, 2017 bust in NJ:</a:t>
            </a:r>
          </a:p>
        </p:txBody>
      </p:sp>
      <p:sp>
        <p:nvSpPr>
          <p:cNvPr id="4" name="TextBox 3"/>
          <p:cNvSpPr txBox="1"/>
          <p:nvPr/>
        </p:nvSpPr>
        <p:spPr>
          <a:xfrm>
            <a:off x="940676" y="2367932"/>
            <a:ext cx="5155324" cy="3724096"/>
          </a:xfrm>
          <a:prstGeom prst="rect">
            <a:avLst/>
          </a:prstGeom>
          <a:noFill/>
        </p:spPr>
        <p:txBody>
          <a:bodyPr wrap="square" rtlCol="0">
            <a:spAutoFit/>
          </a:bodyPr>
          <a:lstStyle/>
          <a:p>
            <a:pPr fontAlgn="base"/>
            <a:r>
              <a:rPr lang="en-US" sz="2000" dirty="0"/>
              <a:t>Atlantic County Prosecutor's Office</a:t>
            </a:r>
          </a:p>
          <a:p>
            <a:pPr fontAlgn="base"/>
            <a:r>
              <a:rPr lang="en-US" sz="2000" dirty="0"/>
              <a:t>Atlantic County Sheriff's Office</a:t>
            </a:r>
          </a:p>
          <a:p>
            <a:pPr fontAlgn="base"/>
            <a:r>
              <a:rPr lang="en-US" sz="2000" dirty="0"/>
              <a:t>Atlantic City Police Department</a:t>
            </a:r>
          </a:p>
          <a:p>
            <a:pPr fontAlgn="base"/>
            <a:r>
              <a:rPr lang="en-US" sz="2000" dirty="0"/>
              <a:t>New Jersey Human Services Police Department</a:t>
            </a:r>
          </a:p>
          <a:p>
            <a:pPr fontAlgn="base"/>
            <a:r>
              <a:rPr lang="en-US" sz="2000" dirty="0"/>
              <a:t>Egg Harbor Township Police Department</a:t>
            </a:r>
          </a:p>
          <a:p>
            <a:pPr fontAlgn="base"/>
            <a:r>
              <a:rPr lang="en-US" sz="2000" dirty="0"/>
              <a:t>Galloway Township Police Department</a:t>
            </a:r>
          </a:p>
          <a:p>
            <a:pPr fontAlgn="base"/>
            <a:r>
              <a:rPr lang="en-US" sz="2000" dirty="0"/>
              <a:t>Cape May County Prosecutor's Office</a:t>
            </a:r>
          </a:p>
          <a:p>
            <a:pPr fontAlgn="base"/>
            <a:r>
              <a:rPr lang="en-US" sz="2000" b="1" dirty="0"/>
              <a:t>Fairfield Police Department</a:t>
            </a:r>
          </a:p>
          <a:p>
            <a:pPr fontAlgn="base"/>
            <a:r>
              <a:rPr lang="en-US" sz="2000" b="1" dirty="0"/>
              <a:t>Essex Fells Police Department</a:t>
            </a:r>
          </a:p>
          <a:p>
            <a:pPr fontAlgn="base"/>
            <a:r>
              <a:rPr lang="en-US" sz="2000" dirty="0"/>
              <a:t>Monmouth County Sheriff's Office</a:t>
            </a:r>
          </a:p>
          <a:p>
            <a:pPr fontAlgn="base"/>
            <a:endParaRPr lang="en-US" dirty="0"/>
          </a:p>
          <a:p>
            <a:endParaRPr lang="en-US" dirty="0"/>
          </a:p>
        </p:txBody>
      </p:sp>
      <p:sp>
        <p:nvSpPr>
          <p:cNvPr id="5" name="TextBox 4"/>
          <p:cNvSpPr txBox="1"/>
          <p:nvPr/>
        </p:nvSpPr>
        <p:spPr>
          <a:xfrm>
            <a:off x="6096000" y="2367932"/>
            <a:ext cx="5157952" cy="3170099"/>
          </a:xfrm>
          <a:prstGeom prst="rect">
            <a:avLst/>
          </a:prstGeom>
          <a:noFill/>
        </p:spPr>
        <p:txBody>
          <a:bodyPr wrap="square" rtlCol="0">
            <a:spAutoFit/>
          </a:bodyPr>
          <a:lstStyle/>
          <a:p>
            <a:pPr fontAlgn="base"/>
            <a:r>
              <a:rPr lang="en-US" sz="2000" dirty="0"/>
              <a:t>Ocean Township Police Department</a:t>
            </a:r>
          </a:p>
          <a:p>
            <a:pPr fontAlgn="base"/>
            <a:r>
              <a:rPr lang="en-US" sz="2000" dirty="0"/>
              <a:t>Monmouth County Prosecutor's Office</a:t>
            </a:r>
          </a:p>
          <a:p>
            <a:pPr fontAlgn="base"/>
            <a:r>
              <a:rPr lang="en-US" sz="2000" b="1" dirty="0"/>
              <a:t>West Caldwell Police Department</a:t>
            </a:r>
          </a:p>
          <a:p>
            <a:pPr fontAlgn="base"/>
            <a:r>
              <a:rPr lang="en-US" sz="2000" b="1" dirty="0"/>
              <a:t>Caldwell Police Department</a:t>
            </a:r>
          </a:p>
          <a:p>
            <a:pPr fontAlgn="base"/>
            <a:r>
              <a:rPr lang="en-US" sz="2000" dirty="0"/>
              <a:t>New Jersey State Police</a:t>
            </a:r>
          </a:p>
          <a:p>
            <a:pPr fontAlgn="base"/>
            <a:r>
              <a:rPr lang="en-US" sz="2000" b="1" dirty="0"/>
              <a:t>Essex County Prosecutor's Office</a:t>
            </a:r>
          </a:p>
          <a:p>
            <a:pPr fontAlgn="base"/>
            <a:r>
              <a:rPr lang="en-US" sz="2000" dirty="0"/>
              <a:t>New York/New Jersey Port Authority Police Department</a:t>
            </a:r>
          </a:p>
          <a:p>
            <a:pPr fontAlgn="base"/>
            <a:r>
              <a:rPr lang="en-US" sz="2000" dirty="0"/>
              <a:t>Irvington Police Department</a:t>
            </a:r>
          </a:p>
          <a:p>
            <a:pPr fontAlgn="base"/>
            <a:r>
              <a:rPr lang="en-US" sz="2000" dirty="0"/>
              <a:t>Hudson County Prosecutor's Office</a:t>
            </a:r>
          </a:p>
        </p:txBody>
      </p:sp>
    </p:spTree>
    <p:extLst>
      <p:ext uri="{BB962C8B-B14F-4D97-AF65-F5344CB8AC3E}">
        <p14:creationId xmlns:p14="http://schemas.microsoft.com/office/powerpoint/2010/main" val="350535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MAYS LANDING, NJ CASE</a:t>
            </a:r>
          </a:p>
        </p:txBody>
      </p:sp>
      <p:sp>
        <p:nvSpPr>
          <p:cNvPr id="3" name="Content Placeholder 2"/>
          <p:cNvSpPr>
            <a:spLocks noGrp="1"/>
          </p:cNvSpPr>
          <p:nvPr>
            <p:ph idx="1"/>
          </p:nvPr>
        </p:nvSpPr>
        <p:spPr>
          <a:xfrm>
            <a:off x="366477" y="2638043"/>
            <a:ext cx="7729728" cy="3961539"/>
          </a:xfrm>
        </p:spPr>
        <p:txBody>
          <a:bodyPr>
            <a:normAutofit/>
          </a:bodyPr>
          <a:lstStyle/>
          <a:p>
            <a:r>
              <a:rPr lang="en-US" sz="2400" dirty="0"/>
              <a:t>Marcus </a:t>
            </a:r>
            <a:r>
              <a:rPr lang="en-US" sz="2400" dirty="0" err="1"/>
              <a:t>Tukes</a:t>
            </a:r>
            <a:r>
              <a:rPr lang="en-US" sz="2400" dirty="0"/>
              <a:t> was sentenced to ten years in prison after pleading guilty to human trafficking.</a:t>
            </a:r>
          </a:p>
          <a:p>
            <a:r>
              <a:rPr lang="en-US" sz="2400" dirty="0"/>
              <a:t>At least three victims, all girls under 18 years old.</a:t>
            </a:r>
          </a:p>
          <a:p>
            <a:r>
              <a:rPr lang="en-US" sz="2400" dirty="0"/>
              <a:t>Forced to work as sex slaves.</a:t>
            </a:r>
          </a:p>
          <a:p>
            <a:r>
              <a:rPr lang="en-US" sz="2400" dirty="0"/>
              <a:t>Sentencing is scheduled for Nov. 17, 2017</a:t>
            </a:r>
          </a:p>
          <a:p>
            <a:endParaRPr lang="en-US" sz="2400" dirty="0"/>
          </a:p>
          <a:p>
            <a:r>
              <a:rPr lang="en-US" sz="2400" dirty="0"/>
              <a:t>So What? </a:t>
            </a:r>
          </a:p>
        </p:txBody>
      </p:sp>
      <p:pic>
        <p:nvPicPr>
          <p:cNvPr id="4" name="Picture 3"/>
          <p:cNvPicPr>
            <a:picLocks noChangeAspect="1"/>
          </p:cNvPicPr>
          <p:nvPr/>
        </p:nvPicPr>
        <p:blipFill>
          <a:blip r:embed="rId2"/>
          <a:stretch>
            <a:fillRect/>
          </a:stretch>
        </p:blipFill>
        <p:spPr>
          <a:xfrm>
            <a:off x="8543365" y="2638044"/>
            <a:ext cx="3352800" cy="3352800"/>
          </a:xfrm>
          <a:prstGeom prst="rect">
            <a:avLst/>
          </a:prstGeom>
        </p:spPr>
      </p:pic>
    </p:spTree>
    <p:extLst>
      <p:ext uri="{BB962C8B-B14F-4D97-AF65-F5344CB8AC3E}">
        <p14:creationId xmlns:p14="http://schemas.microsoft.com/office/powerpoint/2010/main" val="1610544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single event created a major human trafficking disaster in NJ?</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888561" y="2373382"/>
            <a:ext cx="4414877" cy="4000983"/>
          </a:xfrm>
          <a:prstGeom prst="rect">
            <a:avLst/>
          </a:prstGeom>
        </p:spPr>
      </p:pic>
    </p:spTree>
    <p:extLst>
      <p:ext uri="{BB962C8B-B14F-4D97-AF65-F5344CB8AC3E}">
        <p14:creationId xmlns:p14="http://schemas.microsoft.com/office/powerpoint/2010/main" val="17255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someone become a victim of trafficking in NJ?</a:t>
            </a:r>
          </a:p>
        </p:txBody>
      </p:sp>
      <p:sp>
        <p:nvSpPr>
          <p:cNvPr id="3" name="Content Placeholder 2"/>
          <p:cNvSpPr>
            <a:spLocks noGrp="1"/>
          </p:cNvSpPr>
          <p:nvPr>
            <p:ph idx="1"/>
          </p:nvPr>
        </p:nvSpPr>
        <p:spPr/>
        <p:txBody>
          <a:bodyPr/>
          <a:lstStyle/>
          <a:p>
            <a:endParaRPr lang="en-US"/>
          </a:p>
        </p:txBody>
      </p:sp>
      <p:pic>
        <p:nvPicPr>
          <p:cNvPr id="1026" name="Picture 2" descr="mage result for victi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31136" y="2557362"/>
            <a:ext cx="7658100" cy="4267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66712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71983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Holly Austin Smith: NJ Survivor </a:t>
            </a:r>
          </a:p>
        </p:txBody>
      </p:sp>
      <p:sp>
        <p:nvSpPr>
          <p:cNvPr id="3" name="Content Placeholder 2"/>
          <p:cNvSpPr>
            <a:spLocks noGrp="1"/>
          </p:cNvSpPr>
          <p:nvPr>
            <p:ph idx="1"/>
          </p:nvPr>
        </p:nvSpPr>
        <p:spPr>
          <a:xfrm>
            <a:off x="260446" y="2827230"/>
            <a:ext cx="6171885" cy="3101983"/>
          </a:xfrm>
        </p:spPr>
        <p:txBody>
          <a:bodyPr>
            <a:noAutofit/>
          </a:bodyPr>
          <a:lstStyle/>
          <a:p>
            <a:r>
              <a:rPr lang="en-US" sz="2400" dirty="0"/>
              <a:t>June of 1992 </a:t>
            </a:r>
          </a:p>
          <a:p>
            <a:r>
              <a:rPr lang="en-US" sz="2400" dirty="0"/>
              <a:t>She met a man while in a shopping mall </a:t>
            </a:r>
          </a:p>
          <a:p>
            <a:r>
              <a:rPr lang="en-US" sz="2400" dirty="0"/>
              <a:t>Eventually he convinced her to runaway </a:t>
            </a:r>
          </a:p>
          <a:p>
            <a:r>
              <a:rPr lang="en-US" sz="2400" dirty="0"/>
              <a:t>She ran away and two hours later was forced into prostitution</a:t>
            </a:r>
          </a:p>
          <a:p>
            <a:r>
              <a:rPr lang="en-US" sz="2400" dirty="0"/>
              <a:t>She was only in 8</a:t>
            </a:r>
            <a:r>
              <a:rPr lang="en-US" sz="2400" baseline="30000" dirty="0"/>
              <a:t>th</a:t>
            </a:r>
            <a:r>
              <a:rPr lang="en-US" sz="2400" dirty="0"/>
              <a:t> grade when he took complete control of her life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2331" y="2827230"/>
            <a:ext cx="5454869" cy="3636579"/>
          </a:xfrm>
          <a:prstGeom prst="rect">
            <a:avLst/>
          </a:prstGeom>
        </p:spPr>
      </p:pic>
    </p:spTree>
    <p:extLst>
      <p:ext uri="{BB962C8B-B14F-4D97-AF65-F5344CB8AC3E}">
        <p14:creationId xmlns:p14="http://schemas.microsoft.com/office/powerpoint/2010/main" val="158467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48220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Countries with the highest human trafficking rates:</a:t>
            </a:r>
          </a:p>
        </p:txBody>
      </p:sp>
      <p:sp>
        <p:nvSpPr>
          <p:cNvPr id="3" name="Content Placeholder 2"/>
          <p:cNvSpPr>
            <a:spLocks noGrp="1"/>
          </p:cNvSpPr>
          <p:nvPr>
            <p:ph idx="1"/>
          </p:nvPr>
        </p:nvSpPr>
        <p:spPr/>
        <p:txBody>
          <a:bodyPr>
            <a:normAutofit/>
          </a:bodyPr>
          <a:lstStyle/>
          <a:p>
            <a:pPr algn="ctr"/>
            <a:r>
              <a:rPr lang="en-US" sz="2800" dirty="0"/>
              <a:t>Russia </a:t>
            </a:r>
          </a:p>
          <a:p>
            <a:pPr algn="ctr"/>
            <a:r>
              <a:rPr lang="en-US" sz="2800" dirty="0"/>
              <a:t>China </a:t>
            </a:r>
          </a:p>
          <a:p>
            <a:pPr algn="ctr"/>
            <a:r>
              <a:rPr lang="en-US" sz="2800" dirty="0"/>
              <a:t>Iran </a:t>
            </a:r>
          </a:p>
          <a:p>
            <a:pPr algn="ctr"/>
            <a:r>
              <a:rPr lang="en-US" sz="2800" dirty="0"/>
              <a:t>Venezuela </a:t>
            </a:r>
          </a:p>
        </p:txBody>
      </p:sp>
      <p:pic>
        <p:nvPicPr>
          <p:cNvPr id="4" name="Picture 3"/>
          <p:cNvPicPr>
            <a:picLocks noChangeAspect="1"/>
          </p:cNvPicPr>
          <p:nvPr/>
        </p:nvPicPr>
        <p:blipFill>
          <a:blip r:embed="rId3"/>
          <a:stretch>
            <a:fillRect/>
          </a:stretch>
        </p:blipFill>
        <p:spPr>
          <a:xfrm>
            <a:off x="0" y="3767959"/>
            <a:ext cx="2231136" cy="3090041"/>
          </a:xfrm>
          <a:prstGeom prst="rect">
            <a:avLst/>
          </a:prstGeom>
        </p:spPr>
      </p:pic>
      <p:pic>
        <p:nvPicPr>
          <p:cNvPr id="5" name="Picture 4"/>
          <p:cNvPicPr>
            <a:picLocks noChangeAspect="1"/>
          </p:cNvPicPr>
          <p:nvPr/>
        </p:nvPicPr>
        <p:blipFill>
          <a:blip r:embed="rId4"/>
          <a:stretch>
            <a:fillRect/>
          </a:stretch>
        </p:blipFill>
        <p:spPr>
          <a:xfrm>
            <a:off x="9960863" y="3767958"/>
            <a:ext cx="2231136" cy="3090041"/>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1"/>
            <a:ext cx="2231136" cy="3767960"/>
          </a:xfrm>
          <a:prstGeom prst="rect">
            <a:avLst/>
          </a:prstGeom>
        </p:spPr>
      </p:pic>
      <p:pic>
        <p:nvPicPr>
          <p:cNvPr id="7" name="Picture 6"/>
          <p:cNvPicPr>
            <a:picLocks noChangeAspect="1"/>
          </p:cNvPicPr>
          <p:nvPr/>
        </p:nvPicPr>
        <p:blipFill>
          <a:blip r:embed="rId6"/>
          <a:stretch>
            <a:fillRect/>
          </a:stretch>
        </p:blipFill>
        <p:spPr>
          <a:xfrm>
            <a:off x="9960863" y="-67057"/>
            <a:ext cx="2231135" cy="3835015"/>
          </a:xfrm>
          <a:prstGeom prst="rect">
            <a:avLst/>
          </a:prstGeom>
        </p:spPr>
      </p:pic>
    </p:spTree>
    <p:extLst>
      <p:ext uri="{BB962C8B-B14F-4D97-AF65-F5344CB8AC3E}">
        <p14:creationId xmlns:p14="http://schemas.microsoft.com/office/powerpoint/2010/main" val="1694962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Estimated World Statistics</a:t>
            </a:r>
          </a:p>
        </p:txBody>
      </p:sp>
      <p:sp>
        <p:nvSpPr>
          <p:cNvPr id="3" name="Content Placeholder 2"/>
          <p:cNvSpPr>
            <a:spLocks noGrp="1"/>
          </p:cNvSpPr>
          <p:nvPr>
            <p:ph idx="1"/>
          </p:nvPr>
        </p:nvSpPr>
        <p:spPr>
          <a:xfrm>
            <a:off x="1115568" y="2530678"/>
            <a:ext cx="9960864" cy="3101983"/>
          </a:xfrm>
        </p:spPr>
        <p:txBody>
          <a:bodyPr>
            <a:noAutofit/>
          </a:bodyPr>
          <a:lstStyle/>
          <a:p>
            <a:r>
              <a:rPr lang="en-US" sz="2400" dirty="0"/>
              <a:t>27 million are currently trafficked across the world </a:t>
            </a:r>
          </a:p>
          <a:p>
            <a:r>
              <a:rPr lang="en-US" sz="2400" dirty="0"/>
              <a:t>49,105- have been identified as human trafficking victims, but have not been rescued yet</a:t>
            </a:r>
          </a:p>
          <a:p>
            <a:r>
              <a:rPr lang="en-US" sz="2400" dirty="0"/>
              <a:t>80% are women and girls </a:t>
            </a:r>
          </a:p>
          <a:p>
            <a:r>
              <a:rPr lang="en-US" sz="2400" dirty="0"/>
              <a:t>50% are under 18 </a:t>
            </a:r>
          </a:p>
          <a:p>
            <a:r>
              <a:rPr lang="en-US" sz="2400" dirty="0"/>
              <a:t>161 Countries are identified as being affected by human trafficking </a:t>
            </a:r>
          </a:p>
          <a:p>
            <a:r>
              <a:rPr lang="en-US" sz="2400" dirty="0"/>
              <a:t>62 countries have NEVER convicted someone for human trafficking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85019" y="4611756"/>
            <a:ext cx="1836339" cy="1836339"/>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2201853" cy="2153412"/>
          </a:xfrm>
          <a:prstGeom prst="rect">
            <a:avLst/>
          </a:prstGeom>
        </p:spPr>
      </p:pic>
    </p:spTree>
    <p:extLst>
      <p:ext uri="{BB962C8B-B14F-4D97-AF65-F5344CB8AC3E}">
        <p14:creationId xmlns:p14="http://schemas.microsoft.com/office/powerpoint/2010/main" val="787720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80480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States with the highest human trafficking rates:</a:t>
            </a:r>
          </a:p>
        </p:txBody>
      </p:sp>
      <p:sp>
        <p:nvSpPr>
          <p:cNvPr id="3" name="Content Placeholder 2"/>
          <p:cNvSpPr>
            <a:spLocks noGrp="1"/>
          </p:cNvSpPr>
          <p:nvPr>
            <p:ph idx="1"/>
          </p:nvPr>
        </p:nvSpPr>
        <p:spPr>
          <a:xfrm>
            <a:off x="4462272" y="2638044"/>
            <a:ext cx="7729728" cy="3101983"/>
          </a:xfrm>
        </p:spPr>
        <p:txBody>
          <a:bodyPr>
            <a:normAutofit/>
          </a:bodyPr>
          <a:lstStyle/>
          <a:p>
            <a:r>
              <a:rPr lang="en-US" sz="2800" dirty="0"/>
              <a:t>1. California </a:t>
            </a:r>
          </a:p>
          <a:p>
            <a:r>
              <a:rPr lang="en-US" sz="2800" dirty="0"/>
              <a:t>2. Ohio </a:t>
            </a:r>
          </a:p>
          <a:p>
            <a:r>
              <a:rPr lang="en-US" sz="2800" dirty="0"/>
              <a:t>3. Florida </a:t>
            </a:r>
          </a:p>
          <a:p>
            <a:endParaRPr lang="en-US" sz="2800" dirty="0"/>
          </a:p>
          <a:p>
            <a:r>
              <a:rPr lang="en-US" sz="2800" dirty="0"/>
              <a:t>7. New Jersey </a:t>
            </a:r>
          </a:p>
        </p:txBody>
      </p:sp>
      <p:pic>
        <p:nvPicPr>
          <p:cNvPr id="4" name="Picture 3"/>
          <p:cNvPicPr>
            <a:picLocks noChangeAspect="1"/>
          </p:cNvPicPr>
          <p:nvPr/>
        </p:nvPicPr>
        <p:blipFill>
          <a:blip r:embed="rId2"/>
          <a:stretch>
            <a:fillRect/>
          </a:stretch>
        </p:blipFill>
        <p:spPr>
          <a:xfrm>
            <a:off x="7861539" y="0"/>
            <a:ext cx="5297612" cy="68580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840" y="1254896"/>
            <a:ext cx="1954296" cy="228166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4330" y="4246127"/>
            <a:ext cx="2033612" cy="2193372"/>
          </a:xfrm>
          <a:prstGeom prst="rect">
            <a:avLst/>
          </a:prstGeom>
        </p:spPr>
      </p:pic>
    </p:spTree>
    <p:extLst>
      <p:ext uri="{BB962C8B-B14F-4D97-AF65-F5344CB8AC3E}">
        <p14:creationId xmlns:p14="http://schemas.microsoft.com/office/powerpoint/2010/main" val="220037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Human Trafficking?</a:t>
            </a:r>
          </a:p>
        </p:txBody>
      </p:sp>
      <p:sp>
        <p:nvSpPr>
          <p:cNvPr id="3" name="Content Placeholder 2"/>
          <p:cNvSpPr>
            <a:spLocks noGrp="1"/>
          </p:cNvSpPr>
          <p:nvPr>
            <p:ph idx="1"/>
          </p:nvPr>
        </p:nvSpPr>
        <p:spPr>
          <a:xfrm>
            <a:off x="197384" y="2297764"/>
            <a:ext cx="7729728" cy="4717891"/>
          </a:xfrm>
        </p:spPr>
        <p:txBody>
          <a:bodyPr>
            <a:noAutofit/>
          </a:bodyPr>
          <a:lstStyle/>
          <a:p>
            <a:r>
              <a:rPr lang="en-US" sz="2400" dirty="0"/>
              <a:t>As defined by the United Nations: Trafficking in Persons as the recruitment, transportation, transfer, harboring or receipt of persons, by means of the threat or use of force or other forms of coercion, of abduction, of fraud, of deception, of the abuse of power or of a position of vulnerability or of the giving or receiving of payments or benefits to achieve the consent of a person having control over another person, for the purpose of exploitation. </a:t>
            </a:r>
          </a:p>
          <a:p>
            <a:r>
              <a:rPr lang="en-US" sz="2400" dirty="0"/>
              <a:t>Third leading cause of international crime after Drug trafficking and Arms trafficking. </a:t>
            </a:r>
          </a:p>
          <a:p>
            <a:endParaRPr lang="en-US" sz="2400" dirty="0"/>
          </a:p>
          <a:p>
            <a:endParaRPr lang="en-US" dirty="0"/>
          </a:p>
          <a:p>
            <a:endParaRPr lang="en-US" dirty="0"/>
          </a:p>
        </p:txBody>
      </p:sp>
      <p:pic>
        <p:nvPicPr>
          <p:cNvPr id="4" name="Picture 3"/>
          <p:cNvPicPr>
            <a:picLocks noChangeAspect="1"/>
          </p:cNvPicPr>
          <p:nvPr/>
        </p:nvPicPr>
        <p:blipFill>
          <a:blip r:embed="rId3"/>
          <a:stretch>
            <a:fillRect/>
          </a:stretch>
        </p:blipFill>
        <p:spPr>
          <a:xfrm>
            <a:off x="8330324" y="2826924"/>
            <a:ext cx="3483303" cy="3121572"/>
          </a:xfrm>
          <a:prstGeom prst="rect">
            <a:avLst/>
          </a:prstGeom>
        </p:spPr>
      </p:pic>
    </p:spTree>
    <p:extLst>
      <p:ext uri="{BB962C8B-B14F-4D97-AF65-F5344CB8AC3E}">
        <p14:creationId xmlns:p14="http://schemas.microsoft.com/office/powerpoint/2010/main" val="326914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What are the Types of trafficking?</a:t>
            </a:r>
          </a:p>
        </p:txBody>
      </p:sp>
      <p:sp>
        <p:nvSpPr>
          <p:cNvPr id="3" name="Content Placeholder 2"/>
          <p:cNvSpPr>
            <a:spLocks noGrp="1"/>
          </p:cNvSpPr>
          <p:nvPr>
            <p:ph idx="1"/>
          </p:nvPr>
        </p:nvSpPr>
        <p:spPr>
          <a:xfrm>
            <a:off x="1427094" y="3204913"/>
            <a:ext cx="7729728" cy="3101983"/>
          </a:xfrm>
        </p:spPr>
        <p:txBody>
          <a:bodyPr>
            <a:normAutofit/>
          </a:bodyPr>
          <a:lstStyle/>
          <a:p>
            <a:r>
              <a:rPr lang="en-US" sz="2800" dirty="0"/>
              <a:t>Forced labor </a:t>
            </a:r>
          </a:p>
          <a:p>
            <a:r>
              <a:rPr lang="en-US" sz="2800" dirty="0"/>
              <a:t>Sex trafficking </a:t>
            </a:r>
          </a:p>
          <a:p>
            <a:r>
              <a:rPr lang="en-US" sz="2800" dirty="0"/>
              <a:t>Domestic servitude </a:t>
            </a:r>
          </a:p>
          <a:p>
            <a:r>
              <a:rPr lang="en-US" sz="2800" dirty="0"/>
              <a:t>Child soldiers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3434" y="2653810"/>
            <a:ext cx="7176104" cy="4204190"/>
          </a:xfrm>
          <a:prstGeom prst="rect">
            <a:avLst/>
          </a:prstGeom>
        </p:spPr>
      </p:pic>
    </p:spTree>
    <p:extLst>
      <p:ext uri="{BB962C8B-B14F-4D97-AF65-F5344CB8AC3E}">
        <p14:creationId xmlns:p14="http://schemas.microsoft.com/office/powerpoint/2010/main" val="161875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traffickers recruit victims?</a:t>
            </a:r>
          </a:p>
        </p:txBody>
      </p:sp>
      <p:sp>
        <p:nvSpPr>
          <p:cNvPr id="3" name="Content Placeholder 2"/>
          <p:cNvSpPr>
            <a:spLocks noGrp="1"/>
          </p:cNvSpPr>
          <p:nvPr>
            <p:ph idx="1"/>
          </p:nvPr>
        </p:nvSpPr>
        <p:spPr/>
        <p:txBody>
          <a:bodyPr/>
          <a:lstStyle/>
          <a:p>
            <a:r>
              <a:rPr lang="en-US" dirty="0"/>
              <a:t>(add photo)</a:t>
            </a:r>
          </a:p>
        </p:txBody>
      </p:sp>
      <p:pic>
        <p:nvPicPr>
          <p:cNvPr id="4" name="Picture 3"/>
          <p:cNvPicPr>
            <a:picLocks noChangeAspect="1"/>
          </p:cNvPicPr>
          <p:nvPr/>
        </p:nvPicPr>
        <p:blipFill>
          <a:blip r:embed="rId2"/>
          <a:stretch>
            <a:fillRect/>
          </a:stretch>
        </p:blipFill>
        <p:spPr>
          <a:xfrm>
            <a:off x="2231136" y="2153412"/>
            <a:ext cx="7729728" cy="4704588"/>
          </a:xfrm>
          <a:prstGeom prst="rect">
            <a:avLst/>
          </a:prstGeom>
        </p:spPr>
      </p:pic>
    </p:spTree>
    <p:extLst>
      <p:ext uri="{BB962C8B-B14F-4D97-AF65-F5344CB8AC3E}">
        <p14:creationId xmlns:p14="http://schemas.microsoft.com/office/powerpoint/2010/main" val="1272753786"/>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931</TotalTime>
  <Words>1366</Words>
  <Application>Microsoft Macintosh PowerPoint</Application>
  <PresentationFormat>Widescreen</PresentationFormat>
  <Paragraphs>143</Paragraphs>
  <Slides>21</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Gill Sans MT</vt:lpstr>
      <vt:lpstr>Parcel</vt:lpstr>
      <vt:lpstr>Human trafficking</vt:lpstr>
      <vt:lpstr>PowerPoint Presentation</vt:lpstr>
      <vt:lpstr>Countries with the highest human trafficking rates:</vt:lpstr>
      <vt:lpstr>Estimated World Statistics</vt:lpstr>
      <vt:lpstr>PowerPoint Presentation</vt:lpstr>
      <vt:lpstr>States with the highest human trafficking rates:</vt:lpstr>
      <vt:lpstr>What is Human Trafficking?</vt:lpstr>
      <vt:lpstr> What are the Types of trafficking?</vt:lpstr>
      <vt:lpstr>How do traffickers recruit victims?</vt:lpstr>
      <vt:lpstr>PowerPoint Presentation</vt:lpstr>
      <vt:lpstr>Who is most At risk for trafficking?</vt:lpstr>
      <vt:lpstr>What are the U.S. Laws against trafficking?</vt:lpstr>
      <vt:lpstr>How does NJ prosecute human trafficking?</vt:lpstr>
      <vt:lpstr>Blue campaign anti trafficking video </vt:lpstr>
      <vt:lpstr>Recent case study in NJ:</vt:lpstr>
      <vt:lpstr>October 19, 2017 bust in NJ:</vt:lpstr>
      <vt:lpstr>MAYS LANDING, NJ CASE</vt:lpstr>
      <vt:lpstr>What single event created a major human trafficking disaster in NJ?</vt:lpstr>
      <vt:lpstr>How does someone become a victim of trafficking in NJ?</vt:lpstr>
      <vt:lpstr>Holly Austin Smith: NJ Survivor </vt:lpstr>
      <vt:lpstr>PowerPoint Presentation</vt:lpstr>
    </vt:vector>
  </TitlesOfParts>
  <Manager/>
  <Company/>
  <LinksUpToDate>false</LinksUpToDate>
  <SharedDoc>false</SharedDoc>
  <HyperlinkBase/>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Microsoft Office User</cp:lastModifiedBy>
  <cp:revision>45</cp:revision>
  <dcterms:created xsi:type="dcterms:W3CDTF">2017-11-06T12:29:01Z</dcterms:created>
  <dcterms:modified xsi:type="dcterms:W3CDTF">2018-10-26T13:34:19Z</dcterms:modified>
  <cp:category/>
</cp:coreProperties>
</file>