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6" r:id="rId2"/>
    <p:sldId id="266" r:id="rId3"/>
    <p:sldId id="257" r:id="rId4"/>
    <p:sldId id="268" r:id="rId5"/>
    <p:sldId id="258" r:id="rId6"/>
    <p:sldId id="259" r:id="rId7"/>
    <p:sldId id="264" r:id="rId8"/>
    <p:sldId id="261" r:id="rId9"/>
    <p:sldId id="260" r:id="rId10"/>
    <p:sldId id="265" r:id="rId11"/>
    <p:sldId id="267" r:id="rId12"/>
    <p:sldId id="263" r:id="rId13"/>
    <p:sldId id="262" r:id="rId14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599" autoAdjust="0"/>
  </p:normalViewPr>
  <p:slideViewPr>
    <p:cSldViewPr>
      <p:cViewPr varScale="1">
        <p:scale>
          <a:sx n="114" d="100"/>
          <a:sy n="114" d="100"/>
        </p:scale>
        <p:origin x="512" y="168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2" d="100"/>
          <a:sy n="52" d="100"/>
        </p:scale>
        <p:origin x="2664" y="3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5/19/20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5/19/20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6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5/19/20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5/19/20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5/19/20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5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5/19/20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8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5/19/20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0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5/19/20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6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5/19/20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5/19/20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grpSp>
        <p:nvGrpSpPr>
          <p:cNvPr id="615" name="frame" descr="Box graphic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5/19/20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grpSp>
        <p:nvGrpSpPr>
          <p:cNvPr id="614" name="frame" descr="Box graphic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5/19/20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5/19/20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2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hyperlink" Target="https://theconversation.com/why-do-muslim-women-wear-a-hijab-109717" TargetMode="External"/><Relationship Id="rId5" Type="http://schemas.openxmlformats.org/officeDocument/2006/relationships/image" Target="../media/image10.png"/><Relationship Id="rId6" Type="http://schemas.openxmlformats.org/officeDocument/2006/relationships/image" Target="../media/image2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1.JPG"/><Relationship Id="rId5" Type="http://schemas.openxmlformats.org/officeDocument/2006/relationships/hyperlink" Target="https://en.wikipedia.org/wiki/List_of_judges_of_the_European_Court_of_Human_Rights" TargetMode="External"/><Relationship Id="rId6" Type="http://schemas.openxmlformats.org/officeDocument/2006/relationships/hyperlink" Target="https://creativecommons.org/licenses/by-sa/3.0/" TargetMode="External"/><Relationship Id="rId7" Type="http://schemas.openxmlformats.org/officeDocument/2006/relationships/image" Target="../media/image2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2.png"/><Relationship Id="rId5" Type="http://schemas.openxmlformats.org/officeDocument/2006/relationships/hyperlink" Target="https://en.wikipedia.org/wiki/Hijab_by_country" TargetMode="External"/><Relationship Id="rId6" Type="http://schemas.openxmlformats.org/officeDocument/2006/relationships/hyperlink" Target="https://creativecommons.org/licenses/by-sa/3.0/" TargetMode="External"/><Relationship Id="rId7" Type="http://schemas.openxmlformats.org/officeDocument/2006/relationships/image" Target="../media/image2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3.png"/><Relationship Id="rId5" Type="http://schemas.openxmlformats.org/officeDocument/2006/relationships/hyperlink" Target="https://commons.wikimedia.org/wiki/File:Star_and_Crescent.png" TargetMode="External"/><Relationship Id="rId6" Type="http://schemas.openxmlformats.org/officeDocument/2006/relationships/hyperlink" Target="https://creativecommons.org/licenses/by-sa/3.0/" TargetMode="External"/><Relationship Id="rId7" Type="http://schemas.openxmlformats.org/officeDocument/2006/relationships/image" Target="../media/image2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jpeg"/><Relationship Id="rId5" Type="http://schemas.openxmlformats.org/officeDocument/2006/relationships/image" Target="../media/image2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6.jpeg"/><Relationship Id="rId5" Type="http://schemas.openxmlformats.org/officeDocument/2006/relationships/image" Target="../media/image2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7.jpeg"/><Relationship Id="rId5" Type="http://schemas.openxmlformats.org/officeDocument/2006/relationships/hyperlink" Target="http://lacquerorleaveher.blogspot.com/2013/08/notd-parisian-flourish.html" TargetMode="External"/><Relationship Id="rId6" Type="http://schemas.openxmlformats.org/officeDocument/2006/relationships/hyperlink" Target="https://creativecommons.org/licenses/by-nc-nd/3.0/" TargetMode="External"/><Relationship Id="rId7" Type="http://schemas.openxmlformats.org/officeDocument/2006/relationships/image" Target="../media/image2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2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4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6" Type="http://schemas.openxmlformats.org/officeDocument/2006/relationships/image" Target="../media/image2.png"/><Relationship Id="rId1" Type="http://schemas.openxmlformats.org/officeDocument/2006/relationships/video" Target="https://www.youtube.com/embed/XRwHXt8BmyQ?feature=oembed" TargetMode="External"/><Relationship Id="rId2" Type="http://schemas.microsoft.com/office/2007/relationships/media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9.jpg"/><Relationship Id="rId5" Type="http://schemas.openxmlformats.org/officeDocument/2006/relationships/hyperlink" Target="http://whatislove-2010.blogspot.com/2011_10_01_archive.html" TargetMode="External"/><Relationship Id="rId6" Type="http://schemas.openxmlformats.org/officeDocument/2006/relationships/hyperlink" Target="https://creativecommons.org/licenses/by/3.0/" TargetMode="External"/><Relationship Id="rId7" Type="http://schemas.openxmlformats.org/officeDocument/2006/relationships/image" Target="../media/image2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Understanding the Burqa: Should it be Banned?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/>
              <a:t>By: Fathia Balgahoom</a:t>
            </a:r>
          </a:p>
        </p:txBody>
      </p:sp>
      <p:pic>
        <p:nvPicPr>
          <p:cNvPr id="4" name="Slide 1 (1)">
            <a:hlinkClick r:id="" action="ppaction://media"/>
            <a:extLst>
              <a:ext uri="{FF2B5EF4-FFF2-40B4-BE49-F238E27FC236}">
                <a16:creationId xmlns:a16="http://schemas.microsoft.com/office/drawing/2014/main" xmlns="" id="{0D1C3E6D-3C44-4568-B1CB-33A0746792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012" y="5715000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34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D31B0A1C-A855-4E49-93B8-3772E3C60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do you think the ban had the backlash that it did?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Can you think of any recent stories that are similar to this?</a:t>
            </a:r>
          </a:p>
        </p:txBody>
      </p:sp>
      <p:pic>
        <p:nvPicPr>
          <p:cNvPr id="2" name="Slide 10">
            <a:hlinkClick r:id="" action="ppaction://media"/>
            <a:extLst>
              <a:ext uri="{FF2B5EF4-FFF2-40B4-BE49-F238E27FC236}">
                <a16:creationId xmlns:a16="http://schemas.microsoft.com/office/drawing/2014/main" xmlns="" id="{2E36DCD5-3037-4F87-B557-697C4941B7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012" y="5867400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7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74E51E-12FE-4E54-AE07-7714CBAE4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Activity With the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7ACCEDC-6E17-4FC0-9E82-12B94E1F0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0812" y="1613649"/>
            <a:ext cx="4265613" cy="4406151"/>
          </a:xfrm>
        </p:spPr>
        <p:txBody>
          <a:bodyPr>
            <a:normAutofit/>
          </a:bodyPr>
          <a:lstStyle/>
          <a:p>
            <a:r>
              <a:rPr lang="en-US" sz="2000" dirty="0"/>
              <a:t>Directions: </a:t>
            </a:r>
          </a:p>
          <a:p>
            <a:pPr marL="342900" indent="-342900">
              <a:buAutoNum type="arabicPeriod"/>
            </a:pPr>
            <a:r>
              <a:rPr lang="en-US" sz="2000" dirty="0"/>
              <a:t>Before reading the article, have the students write down 2-3 perceptions they have about Muslim women and the hijab </a:t>
            </a:r>
          </a:p>
          <a:p>
            <a:pPr marL="342900" indent="-342900">
              <a:buAutoNum type="arabicPeriod"/>
            </a:pPr>
            <a:r>
              <a:rPr lang="en-US" sz="2000" dirty="0"/>
              <a:t>Read the article </a:t>
            </a:r>
          </a:p>
          <a:p>
            <a:pPr marL="342900" indent="-342900">
              <a:buAutoNum type="arabicPeriod"/>
            </a:pPr>
            <a:r>
              <a:rPr lang="en-US" sz="2000" dirty="0"/>
              <a:t>After they have finished reading the article, students will get into small groups of 3-4 </a:t>
            </a:r>
          </a:p>
          <a:p>
            <a:pPr marL="342900" indent="-342900">
              <a:buAutoNum type="arabicPeriod"/>
            </a:pPr>
            <a:r>
              <a:rPr lang="en-US" sz="2000" dirty="0"/>
              <a:t>In these groups, students will discuss what they learned from the article and see if their thoughts have changed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52EDAC7-9C04-46BB-B7E1-BF7D09120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2812" y="5334000"/>
            <a:ext cx="6096000" cy="1020762"/>
          </a:xfrm>
        </p:spPr>
        <p:txBody>
          <a:bodyPr/>
          <a:lstStyle/>
          <a:p>
            <a:r>
              <a:rPr lang="en-US" dirty="0">
                <a:hlinkClick r:id="rId4"/>
              </a:rPr>
              <a:t>https://theconversation.com/why-do-muslim-women-wear-a-hijab-109717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4A26AA2-E358-40E8-BA9C-5BD2C4CEFB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6674" y="1854844"/>
            <a:ext cx="4943475" cy="3325902"/>
          </a:xfrm>
          <a:prstGeom prst="rect">
            <a:avLst/>
          </a:prstGeom>
        </p:spPr>
      </p:pic>
      <p:pic>
        <p:nvPicPr>
          <p:cNvPr id="6" name="Slide 11">
            <a:hlinkClick r:id="" action="ppaction://media"/>
            <a:extLst>
              <a:ext uri="{FF2B5EF4-FFF2-40B4-BE49-F238E27FC236}">
                <a16:creationId xmlns:a16="http://schemas.microsoft.com/office/drawing/2014/main" xmlns="" id="{8CEC02B8-4CA8-4A3C-9070-42F872F592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9844" y="6019800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11DCA4-C2CC-4341-9F90-31BDFA564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European Court of Human Rights’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4FDAD4-B92D-405A-B069-CDD2DBF5260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An anonymous French citizen had filed a suit to the ECHR that the Burqa Ban had violated the following articles in the ECHR’s constitution:</a:t>
            </a:r>
          </a:p>
          <a:p>
            <a:pPr lvl="1"/>
            <a:r>
              <a:rPr lang="en-US" dirty="0"/>
              <a:t>3</a:t>
            </a:r>
          </a:p>
          <a:p>
            <a:pPr lvl="1"/>
            <a:r>
              <a:rPr lang="en-US" dirty="0"/>
              <a:t>8</a:t>
            </a:r>
          </a:p>
          <a:p>
            <a:pPr lvl="1"/>
            <a:r>
              <a:rPr lang="en-US" dirty="0"/>
              <a:t>9</a:t>
            </a:r>
          </a:p>
          <a:p>
            <a:pPr lvl="1"/>
            <a:r>
              <a:rPr lang="en-US" dirty="0"/>
              <a:t>10</a:t>
            </a:r>
          </a:p>
          <a:p>
            <a:pPr lvl="1"/>
            <a:r>
              <a:rPr lang="en-US" dirty="0"/>
              <a:t>11</a:t>
            </a:r>
          </a:p>
          <a:p>
            <a:pPr lvl="1"/>
            <a:r>
              <a:rPr lang="en-US" dirty="0"/>
              <a:t>14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FED4FFCB-2C4B-4C5A-AA0E-90911A1A96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6094412" y="1879847"/>
            <a:ext cx="6059793" cy="429235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193B789-1522-4AE8-B436-8664C5E7F416}"/>
              </a:ext>
            </a:extLst>
          </p:cNvPr>
          <p:cNvSpPr txBox="1"/>
          <p:nvPr/>
        </p:nvSpPr>
        <p:spPr>
          <a:xfrm>
            <a:off x="6323012" y="5340349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s://en.wikipedia.org/wiki/List_of_judges_of_the_European_Court_of_Human_Rights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4" name="Slide 12">
            <a:hlinkClick r:id="" action="ppaction://media"/>
            <a:extLst>
              <a:ext uri="{FF2B5EF4-FFF2-40B4-BE49-F238E27FC236}">
                <a16:creationId xmlns:a16="http://schemas.microsoft.com/office/drawing/2014/main" xmlns="" id="{0A5181B8-171F-4600-83BE-699A58E70A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8012" y="5928518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6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2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F5A477-5B33-46CE-B1DF-06319C388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Countries That Have Imposed A Similar Ban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6E9925C-BC2D-418F-8898-B8FE89CB475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Belgium</a:t>
            </a:r>
          </a:p>
          <a:p>
            <a:r>
              <a:rPr lang="en-US" dirty="0"/>
              <a:t>Netherlands</a:t>
            </a:r>
          </a:p>
          <a:p>
            <a:r>
              <a:rPr lang="en-US" dirty="0"/>
              <a:t>Denmark </a:t>
            </a:r>
          </a:p>
          <a:p>
            <a:r>
              <a:rPr lang="en-US" dirty="0"/>
              <a:t>Italy</a:t>
            </a:r>
          </a:p>
          <a:p>
            <a:r>
              <a:rPr lang="en-US" dirty="0"/>
              <a:t>Austria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4F35566A-560D-45EC-B698-AB5511B14C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5942012" y="2114930"/>
            <a:ext cx="4419601" cy="3380995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72CEC6A-7DD0-433A-BB0A-DC284107430E}"/>
              </a:ext>
            </a:extLst>
          </p:cNvPr>
          <p:cNvSpPr txBox="1"/>
          <p:nvPr/>
        </p:nvSpPr>
        <p:spPr>
          <a:xfrm>
            <a:off x="5942012" y="5472540"/>
            <a:ext cx="44196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s://en.wikipedia.org/wiki/Hijab_by_country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4" name="Slide 13">
            <a:hlinkClick r:id="" action="ppaction://media"/>
            <a:extLst>
              <a:ext uri="{FF2B5EF4-FFF2-40B4-BE49-F238E27FC236}">
                <a16:creationId xmlns:a16="http://schemas.microsoft.com/office/drawing/2014/main" xmlns="" id="{DC0F1661-6189-496E-9164-2D76578217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8012" y="5867400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9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B4219B58-9B6D-46E5-BAFB-CA00B693F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Islam? </a:t>
            </a: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xmlns="" id="{1916E0CE-ED68-4E27-B76A-D7BEC9FC08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6551613" y="2133600"/>
            <a:ext cx="3810000" cy="3810000"/>
          </a:xfr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xmlns="" id="{2CDAB4C8-8579-4C89-A01D-4F462FF2F4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One of the three Abrahamic Faith</a:t>
            </a:r>
          </a:p>
          <a:p>
            <a:r>
              <a:rPr lang="en-US" dirty="0"/>
              <a:t>Muslims follow the Quran</a:t>
            </a:r>
          </a:p>
          <a:p>
            <a:r>
              <a:rPr lang="en-US" dirty="0"/>
              <a:t>Believes in the Prophets</a:t>
            </a:r>
          </a:p>
          <a:p>
            <a:r>
              <a:rPr lang="en-US" dirty="0"/>
              <a:t>Two Sects of Muslims:</a:t>
            </a:r>
          </a:p>
          <a:p>
            <a:pPr lvl="1"/>
            <a:r>
              <a:rPr lang="en-US" dirty="0"/>
              <a:t>Shia</a:t>
            </a:r>
          </a:p>
          <a:p>
            <a:pPr lvl="1"/>
            <a:r>
              <a:rPr lang="en-US" dirty="0"/>
              <a:t>Sunni</a:t>
            </a:r>
          </a:p>
          <a:p>
            <a:r>
              <a:rPr lang="en-US" dirty="0"/>
              <a:t>Five Pillars of Islam </a:t>
            </a:r>
          </a:p>
          <a:p>
            <a:pPr marL="301752" lvl="1" indent="0">
              <a:buNone/>
            </a:pP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07707AD-0341-472C-9BFB-CA8E288F628D}"/>
              </a:ext>
            </a:extLst>
          </p:cNvPr>
          <p:cNvSpPr txBox="1"/>
          <p:nvPr/>
        </p:nvSpPr>
        <p:spPr>
          <a:xfrm>
            <a:off x="6551613" y="5943600"/>
            <a:ext cx="381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s://commons.wikimedia.org/wiki/File:Star_and_Crescent.pn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2" name="Slide 2">
            <a:hlinkClick r:id="" action="ppaction://media"/>
            <a:extLst>
              <a:ext uri="{FF2B5EF4-FFF2-40B4-BE49-F238E27FC236}">
                <a16:creationId xmlns:a16="http://schemas.microsoft.com/office/drawing/2014/main" xmlns="" id="{A8571839-4205-442E-839A-926BB150B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1812" y="5699918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2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71BC58-BFEB-42E5-9E63-BB2A2B680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304800"/>
            <a:ext cx="10591800" cy="1020762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The Different Types of Islamic Veils</a:t>
            </a:r>
          </a:p>
        </p:txBody>
      </p:sp>
      <p:pic>
        <p:nvPicPr>
          <p:cNvPr id="1026" name="Picture 2" descr="Muslim Veil and Hijab Types | Complete guide | Meaning, Styles &amp; More">
            <a:extLst>
              <a:ext uri="{FF2B5EF4-FFF2-40B4-BE49-F238E27FC236}">
                <a16:creationId xmlns:a16="http://schemas.microsoft.com/office/drawing/2014/main" xmlns="" id="{05E8892A-40BD-4BB3-A323-3460D35DFC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2" y="1676400"/>
            <a:ext cx="9067801" cy="506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de 3">
            <a:hlinkClick r:id="" action="ppaction://media"/>
            <a:extLst>
              <a:ext uri="{FF2B5EF4-FFF2-40B4-BE49-F238E27FC236}">
                <a16:creationId xmlns:a16="http://schemas.microsoft.com/office/drawing/2014/main" xmlns="" id="{16946420-BACB-447A-9A84-85A2A2AA73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8012" y="5867400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5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0D0283-EDA4-4A24-8B76-DB6A288E8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Anti-Muslim Bias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A31982D-CB09-447E-A303-38E60DC3E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3212" y="922617"/>
            <a:ext cx="4191001" cy="589756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Since 9/11, there has been a spike in anti-Muslim bias and hate crimes towards Muslims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These attacks can include Quran burnings, property damages, intimidation and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There was controversy over building mosques and cultural centers for Muslims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The FBI reported 257 incidents of anti-Muslim hate crimes in 2015, a 67% increase from the previous year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With the rising sentiment, a survey done by the Pew Research Center found that 49% of Americans think at least “some” Muslims in the U.S. are anti-American, including 11% who think “most” or “almost all” are anti-American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Another survey found that 46% of Americans thought Islam was more likely than other religions to encourage violence.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C7E644AC-E525-4EF9-9BCA-5B43D88F2A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643933" y="1828800"/>
            <a:ext cx="5872758" cy="4237596"/>
          </a:xfrm>
          <a:prstGeom prst="rect">
            <a:avLst/>
          </a:prstGeom>
        </p:spPr>
      </p:pic>
      <p:pic>
        <p:nvPicPr>
          <p:cNvPr id="3" name="Slide 4">
            <a:hlinkClick r:id="" action="ppaction://media"/>
            <a:extLst>
              <a:ext uri="{FF2B5EF4-FFF2-40B4-BE49-F238E27FC236}">
                <a16:creationId xmlns:a16="http://schemas.microsoft.com/office/drawing/2014/main" xmlns="" id="{EB40D148-C300-4779-B0E2-61C7B1AB4A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1812" y="6066396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7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02DAEF-B93E-4992-9EB9-9F1C7C2FC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What is the Burqa Ban?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D09D80B-A12D-4215-A420-68CBC729E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23212" y="2209800"/>
            <a:ext cx="3903453" cy="2743200"/>
          </a:xfrm>
        </p:spPr>
        <p:txBody>
          <a:bodyPr>
            <a:normAutofit/>
          </a:bodyPr>
          <a:lstStyle/>
          <a:p>
            <a:r>
              <a:rPr lang="en-US" sz="2000" dirty="0"/>
              <a:t>The burqa ban is a ban set by many European countries that prohibits certain articles of clothing in public which include the burqa, niqab and any other piece of clothing that disguises one’s identity.</a:t>
            </a:r>
          </a:p>
        </p:txBody>
      </p:sp>
      <p:pic>
        <p:nvPicPr>
          <p:cNvPr id="2050" name="Picture 2" descr="Milan's appeal court upholds burqa ban | Chronicles of Shame">
            <a:extLst>
              <a:ext uri="{FF2B5EF4-FFF2-40B4-BE49-F238E27FC236}">
                <a16:creationId xmlns:a16="http://schemas.microsoft.com/office/drawing/2014/main" xmlns="" id="{F79AAEB2-3B06-4D2F-89FB-39EE199F2D3F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2" r="10552"/>
          <a:stretch>
            <a:fillRect/>
          </a:stretch>
        </p:blipFill>
        <p:spPr bwMode="auto">
          <a:xfrm>
            <a:off x="1539666" y="1676400"/>
            <a:ext cx="6092552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de 5">
            <a:hlinkClick r:id="" action="ppaction://media"/>
            <a:extLst>
              <a:ext uri="{FF2B5EF4-FFF2-40B4-BE49-F238E27FC236}">
                <a16:creationId xmlns:a16="http://schemas.microsoft.com/office/drawing/2014/main" xmlns="" id="{EAC150B4-4C87-43DC-A77B-CBEEE28C60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1812" y="5973932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3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5AC66B-3248-45CA-92FE-FD4CCF379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When Was The Ban Introduced? </a:t>
            </a:r>
            <a:br>
              <a:rPr lang="en-US" dirty="0"/>
            </a:br>
            <a:r>
              <a:rPr lang="en-US" dirty="0"/>
              <a:t>What events led up to the Burqa Ban?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4400C4-7FAF-4CD8-B11B-6B839D0B82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It was introduced by France in 2010</a:t>
            </a:r>
          </a:p>
          <a:p>
            <a:r>
              <a:rPr lang="en-US" dirty="0"/>
              <a:t>However there were events leading up to the burqa ban</a:t>
            </a:r>
          </a:p>
          <a:p>
            <a:r>
              <a:rPr lang="en-US" dirty="0"/>
              <a:t>The country of France believes in “liberty, equality, and fraternity” </a:t>
            </a:r>
          </a:p>
          <a:p>
            <a:r>
              <a:rPr lang="en-US" dirty="0"/>
              <a:t>In 2004, they had banned all religious items in the public school system which include crosses and hijabs.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E98ABBFC-0154-4EFE-AD4C-910E82E0DA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6246813" y="2381250"/>
            <a:ext cx="4419600" cy="33147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B1242B9-B9A4-44F5-8AFD-21961F922A28}"/>
              </a:ext>
            </a:extLst>
          </p:cNvPr>
          <p:cNvSpPr txBox="1"/>
          <p:nvPr/>
        </p:nvSpPr>
        <p:spPr>
          <a:xfrm>
            <a:off x="6246813" y="5695950"/>
            <a:ext cx="4419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://lacquerorleaveher.blogspot.com/2013/08/notd-parisian-flourish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nc-nd/3.0/"/>
              </a:rPr>
              <a:t>CC BY-NC-ND</a:t>
            </a:r>
            <a:endParaRPr lang="en-US" sz="900"/>
          </a:p>
        </p:txBody>
      </p:sp>
      <p:pic>
        <p:nvPicPr>
          <p:cNvPr id="4" name="Slide 6">
            <a:hlinkClick r:id="" action="ppaction://media"/>
            <a:extLst>
              <a:ext uri="{FF2B5EF4-FFF2-40B4-BE49-F238E27FC236}">
                <a16:creationId xmlns:a16="http://schemas.microsoft.com/office/drawing/2014/main" xmlns="" id="{43890E3D-8177-4D0E-9419-F723CF286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8970" y="5926782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03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06E5F5CC-C3B3-4CBD-A224-D7C267DFE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do you think are some arguments for and against Burqa Ban?</a:t>
            </a:r>
          </a:p>
        </p:txBody>
      </p:sp>
      <p:pic>
        <p:nvPicPr>
          <p:cNvPr id="2" name="Slide 7">
            <a:hlinkClick r:id="" action="ppaction://media"/>
            <a:extLst>
              <a:ext uri="{FF2B5EF4-FFF2-40B4-BE49-F238E27FC236}">
                <a16:creationId xmlns:a16="http://schemas.microsoft.com/office/drawing/2014/main" xmlns="" id="{8579ED66-85EF-4370-95B8-8540B58E28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012" y="5791200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70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557D05-7A91-4088-A95A-1677C85E7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Arguments For/Against the Ban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3C3625-3A82-430D-BDE1-CB0DB354E6E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For</a:t>
            </a:r>
          </a:p>
          <a:p>
            <a:pPr lvl="1"/>
            <a:r>
              <a:rPr lang="en-US" dirty="0"/>
              <a:t>“We are liberating women from the oppression they have faced in the society they were forced to live in”</a:t>
            </a:r>
          </a:p>
          <a:p>
            <a:pPr lvl="1"/>
            <a:r>
              <a:rPr lang="en-US" dirty="0"/>
              <a:t>Security Issues</a:t>
            </a:r>
          </a:p>
          <a:p>
            <a:pPr lvl="1"/>
            <a:r>
              <a:rPr lang="en-US" dirty="0"/>
              <a:t>Communication difficulties</a:t>
            </a:r>
          </a:p>
          <a:p>
            <a:r>
              <a:rPr lang="en-US" dirty="0"/>
              <a:t>Against</a:t>
            </a:r>
          </a:p>
          <a:p>
            <a:pPr lvl="1"/>
            <a:r>
              <a:rPr lang="en-US" dirty="0"/>
              <a:t>It is a part of a my identity</a:t>
            </a:r>
          </a:p>
          <a:p>
            <a:pPr lvl="1"/>
            <a:r>
              <a:rPr lang="en-US" dirty="0"/>
              <a:t>Discrimination of the Muslim woman</a:t>
            </a:r>
          </a:p>
          <a:p>
            <a:pPr lvl="1"/>
            <a:endParaRPr lang="en-US" dirty="0"/>
          </a:p>
        </p:txBody>
      </p:sp>
      <p:pic>
        <p:nvPicPr>
          <p:cNvPr id="5" name="Online Media 4" title="Should Britain Ban the Burka? | This Morning">
            <a:hlinkClick r:id="" action="ppaction://media"/>
            <a:extLst>
              <a:ext uri="{FF2B5EF4-FFF2-40B4-BE49-F238E27FC236}">
                <a16:creationId xmlns:a16="http://schemas.microsoft.com/office/drawing/2014/main" xmlns="" id="{80E7A2FB-5534-4E89-9172-50B2F34C791E}"/>
              </a:ext>
            </a:extLst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246813" y="2795588"/>
            <a:ext cx="5257799" cy="2957512"/>
          </a:xfrm>
          <a:prstGeom prst="rect">
            <a:avLst/>
          </a:prstGeom>
        </p:spPr>
      </p:pic>
      <p:pic>
        <p:nvPicPr>
          <p:cNvPr id="4" name="Slide 8">
            <a:hlinkClick r:id="" action="ppaction://media"/>
            <a:extLst>
              <a:ext uri="{FF2B5EF4-FFF2-40B4-BE49-F238E27FC236}">
                <a16:creationId xmlns:a16="http://schemas.microsoft.com/office/drawing/2014/main" xmlns="" id="{88F4E390-5AD0-419B-972B-5FC1A22E40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8012" y="5791200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8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72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6FB639-1BE2-463E-8B83-7DFE21473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Aftermath of the Burqa Ban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E9E603-5057-4A56-BA6E-C2759E57C2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law wasn’t enforceable and was ignored by many Muslim women</a:t>
            </a:r>
          </a:p>
          <a:p>
            <a:r>
              <a:rPr lang="en-US" dirty="0"/>
              <a:t>Showcased defiance from some Muslim women who didn’t wear the Burqa before </a:t>
            </a:r>
          </a:p>
          <a:p>
            <a:r>
              <a:rPr lang="en-US" dirty="0"/>
              <a:t>Isolation of many Muslim women who feel as though they cannot freely express themselves</a:t>
            </a:r>
          </a:p>
          <a:p>
            <a:r>
              <a:rPr lang="en-US" dirty="0"/>
              <a:t>Spread of the ban across Europe</a:t>
            </a:r>
          </a:p>
          <a:p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86215E3C-0913-437B-B2FD-9D5926815F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6551613" y="2514600"/>
            <a:ext cx="3810000" cy="304800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FA9E21E-0886-4FD1-B0E7-9F79B9814B18}"/>
              </a:ext>
            </a:extLst>
          </p:cNvPr>
          <p:cNvSpPr txBox="1"/>
          <p:nvPr/>
        </p:nvSpPr>
        <p:spPr>
          <a:xfrm>
            <a:off x="6551613" y="5562600"/>
            <a:ext cx="381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://whatislove-2010.blogspot.com/2011_10_01_archive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/3.0/"/>
              </a:rPr>
              <a:t>CC BY</a:t>
            </a:r>
            <a:endParaRPr lang="en-US" sz="900"/>
          </a:p>
        </p:txBody>
      </p:sp>
      <p:pic>
        <p:nvPicPr>
          <p:cNvPr id="4" name="Slide 9">
            <a:hlinkClick r:id="" action="ppaction://media"/>
            <a:extLst>
              <a:ext uri="{FF2B5EF4-FFF2-40B4-BE49-F238E27FC236}">
                <a16:creationId xmlns:a16="http://schemas.microsoft.com/office/drawing/2014/main" xmlns="" id="{AB06B7F0-5968-4ACE-9FB1-8C128F53AB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9131" y="5793432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12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0001018.potx" id="{D19C2884-2C55-4C1A-A5C2-5D03FF1F35A4}" vid="{5F7A9C6A-558C-4654-B762-2F22BC904FAE}"/>
    </a:ext>
  </a:extLst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Chalkboard education presentation (widescreen)</Template>
  <TotalTime>4428</TotalTime>
  <Words>564</Words>
  <Application>Microsoft Macintosh PowerPoint</Application>
  <PresentationFormat>Custom</PresentationFormat>
  <Paragraphs>66</Paragraphs>
  <Slides>13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Consolas</vt:lpstr>
      <vt:lpstr>Corbel</vt:lpstr>
      <vt:lpstr>Arial</vt:lpstr>
      <vt:lpstr>Chalkboard 16x9</vt:lpstr>
      <vt:lpstr>Understanding the Burqa: Should it be Banned?</vt:lpstr>
      <vt:lpstr>What is Islam? </vt:lpstr>
      <vt:lpstr>The Different Types of Islamic Veils</vt:lpstr>
      <vt:lpstr>Anti-Muslim Bias</vt:lpstr>
      <vt:lpstr>What is the Burqa Ban?</vt:lpstr>
      <vt:lpstr>When Was The Ban Introduced?  What events led up to the Burqa Ban?</vt:lpstr>
      <vt:lpstr>What do you think are some arguments for and against Burqa Ban?</vt:lpstr>
      <vt:lpstr>Arguments For/Against the Ban </vt:lpstr>
      <vt:lpstr>Aftermath of the Burqa Ban</vt:lpstr>
      <vt:lpstr>Why do you think the ban had the backlash that it did?   Can you think of any recent stories that are similar to this?</vt:lpstr>
      <vt:lpstr>Activity With the Text</vt:lpstr>
      <vt:lpstr>European Court of Human Rights’ Response</vt:lpstr>
      <vt:lpstr>Countries That Have Imposed A Similar Ban</vt:lpstr>
    </vt:vector>
  </TitlesOfParts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Restrictions on Muslim Women</dc:title>
  <dc:creator>Fathia Balgahoom</dc:creator>
  <cp:lastModifiedBy>Microsoft Office User</cp:lastModifiedBy>
  <cp:revision>33</cp:revision>
  <dcterms:created xsi:type="dcterms:W3CDTF">2020-03-27T21:01:47Z</dcterms:created>
  <dcterms:modified xsi:type="dcterms:W3CDTF">2020-05-19T14:32:18Z</dcterms:modified>
</cp:coreProperties>
</file>