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4a" ContentType="audi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10" r:id="rId4"/>
  </p:sldMasterIdLst>
  <p:notesMasterIdLst>
    <p:notesMasterId r:id="rId15"/>
  </p:notesMasterIdLst>
  <p:handoutMasterIdLst>
    <p:handoutMasterId r:id="rId16"/>
  </p:handoutMasterIdLst>
  <p:sldIdLst>
    <p:sldId id="298" r:id="rId5"/>
    <p:sldId id="302" r:id="rId6"/>
    <p:sldId id="305" r:id="rId7"/>
    <p:sldId id="297" r:id="rId8"/>
    <p:sldId id="285" r:id="rId9"/>
    <p:sldId id="304" r:id="rId10"/>
    <p:sldId id="300" r:id="rId11"/>
    <p:sldId id="301" r:id="rId12"/>
    <p:sldId id="306" r:id="rId13"/>
    <p:sldId id="30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0E032-8D9C-4CD1-8EAC-5CCD5819DC41}" v="322" dt="2020-05-05T15:15:05.574"/>
  </p1510:revLst>
</p1510:revInfo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4665" autoAdjust="0"/>
  </p:normalViewPr>
  <p:slideViewPr>
    <p:cSldViewPr snapToGrid="0">
      <p:cViewPr varScale="1">
        <p:scale>
          <a:sx n="107" d="100"/>
          <a:sy n="107" d="100"/>
        </p:scale>
        <p:origin x="600" y="168"/>
      </p:cViewPr>
      <p:guideLst>
        <p:guide pos="3840"/>
        <p:guide pos="3940"/>
        <p:guide orient="horz" pos="2160"/>
      </p:guideLst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39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21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svg"/><Relationship Id="rId5" Type="http://schemas.openxmlformats.org/officeDocument/2006/relationships/image" Target="../media/image17.png"/><Relationship Id="rId6" Type="http://schemas.openxmlformats.org/officeDocument/2006/relationships/image" Target="../media/image20.svg"/><Relationship Id="rId1" Type="http://schemas.openxmlformats.org/officeDocument/2006/relationships/image" Target="../media/image15.png"/><Relationship Id="rId2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svg"/><Relationship Id="rId5" Type="http://schemas.openxmlformats.org/officeDocument/2006/relationships/image" Target="../media/image17.png"/><Relationship Id="rId6" Type="http://schemas.openxmlformats.org/officeDocument/2006/relationships/image" Target="../media/image20.svg"/><Relationship Id="rId1" Type="http://schemas.openxmlformats.org/officeDocument/2006/relationships/image" Target="../media/image15.png"/><Relationship Id="rId2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B41FF-8316-4609-B330-7051D1C6431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134B330-5298-4335-BBD9-03D11918B48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Bembo" panose="02020502050201020203" pitchFamily="18" charset="0"/>
            </a:rPr>
            <a:t>Think of a rapid change you experienced … </a:t>
          </a:r>
        </a:p>
      </dgm:t>
    </dgm:pt>
    <dgm:pt modelId="{B7081345-7577-4619-85F3-E68FF46B6CB2}" type="parTrans" cxnId="{843B11DE-96D8-4F5B-B62E-FB76C158B300}">
      <dgm:prSet/>
      <dgm:spPr/>
      <dgm:t>
        <a:bodyPr/>
        <a:lstStyle/>
        <a:p>
          <a:endParaRPr lang="en-US">
            <a:latin typeface="Bembo" panose="02020502050201020203" pitchFamily="18" charset="0"/>
          </a:endParaRPr>
        </a:p>
      </dgm:t>
    </dgm:pt>
    <dgm:pt modelId="{D1FA7D2F-CFCB-4F30-B60E-EB222F0E6768}" type="sibTrans" cxnId="{843B11DE-96D8-4F5B-B62E-FB76C158B300}">
      <dgm:prSet/>
      <dgm:spPr/>
      <dgm:t>
        <a:bodyPr/>
        <a:lstStyle/>
        <a:p>
          <a:endParaRPr lang="en-US">
            <a:latin typeface="Bembo" panose="02020502050201020203" pitchFamily="18" charset="0"/>
          </a:endParaRPr>
        </a:p>
      </dgm:t>
    </dgm:pt>
    <dgm:pt modelId="{29D9A064-8331-4F60-99E9-8F2F3645D0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Bembo" panose="02020502050201020203" pitchFamily="18" charset="0"/>
            </a:rPr>
            <a:t>What helped you adapt?</a:t>
          </a:r>
        </a:p>
      </dgm:t>
    </dgm:pt>
    <dgm:pt modelId="{98B9B968-7C15-49EA-BCD4-5F6CA9B26F30}" type="parTrans" cxnId="{E84EA1DE-EC0E-4C7B-9C46-8B97B15B1B25}">
      <dgm:prSet/>
      <dgm:spPr/>
      <dgm:t>
        <a:bodyPr/>
        <a:lstStyle/>
        <a:p>
          <a:endParaRPr lang="en-US">
            <a:latin typeface="Bembo" panose="02020502050201020203" pitchFamily="18" charset="0"/>
          </a:endParaRPr>
        </a:p>
      </dgm:t>
    </dgm:pt>
    <dgm:pt modelId="{AF67A753-0CD9-47AD-8C3B-32A5CB8ED64A}" type="sibTrans" cxnId="{E84EA1DE-EC0E-4C7B-9C46-8B97B15B1B25}">
      <dgm:prSet/>
      <dgm:spPr/>
      <dgm:t>
        <a:bodyPr/>
        <a:lstStyle/>
        <a:p>
          <a:endParaRPr lang="en-US">
            <a:latin typeface="Bembo" panose="02020502050201020203" pitchFamily="18" charset="0"/>
          </a:endParaRPr>
        </a:p>
      </dgm:t>
    </dgm:pt>
    <dgm:pt modelId="{4111BA13-2618-42CA-9766-F0A78F0B132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Bembo" panose="02020502050201020203" pitchFamily="18" charset="0"/>
            </a:rPr>
            <a:t>Is there anything you wish you had or could have done?</a:t>
          </a:r>
        </a:p>
      </dgm:t>
    </dgm:pt>
    <dgm:pt modelId="{A608FDFD-1637-4C62-8715-A9B0AB020BFF}" type="parTrans" cxnId="{09C46C07-124A-4191-BAE8-4F0DC2E57F0A}">
      <dgm:prSet/>
      <dgm:spPr/>
      <dgm:t>
        <a:bodyPr/>
        <a:lstStyle/>
        <a:p>
          <a:endParaRPr lang="en-US">
            <a:latin typeface="Bembo" panose="02020502050201020203" pitchFamily="18" charset="0"/>
          </a:endParaRPr>
        </a:p>
      </dgm:t>
    </dgm:pt>
    <dgm:pt modelId="{0023D2F8-1900-450F-8EEC-BBCD3FEFCD16}" type="sibTrans" cxnId="{09C46C07-124A-4191-BAE8-4F0DC2E57F0A}">
      <dgm:prSet/>
      <dgm:spPr/>
      <dgm:t>
        <a:bodyPr/>
        <a:lstStyle/>
        <a:p>
          <a:endParaRPr lang="en-US">
            <a:latin typeface="Bembo" panose="02020502050201020203" pitchFamily="18" charset="0"/>
          </a:endParaRPr>
        </a:p>
      </dgm:t>
    </dgm:pt>
    <dgm:pt modelId="{959E014D-50E1-4B03-B6A6-AE2E1EADE142}" type="pres">
      <dgm:prSet presAssocID="{BCAB41FF-8316-4609-B330-7051D1C6431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933238-0FCE-4483-AC8C-909C98191CE2}" type="pres">
      <dgm:prSet presAssocID="{F134B330-5298-4335-BBD9-03D11918B480}" presName="compNode" presStyleCnt="0"/>
      <dgm:spPr/>
    </dgm:pt>
    <dgm:pt modelId="{7D9F9B84-EB04-48E5-94A8-BFC503B4E750}" type="pres">
      <dgm:prSet presAssocID="{F134B330-5298-4335-BBD9-03D11918B48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55796F70-F78E-4222-B158-4B03C6B66331}" type="pres">
      <dgm:prSet presAssocID="{F134B330-5298-4335-BBD9-03D11918B480}" presName="spaceRect" presStyleCnt="0"/>
      <dgm:spPr/>
    </dgm:pt>
    <dgm:pt modelId="{DF6F0B93-7203-44DF-B289-8C5CD7A4C8B2}" type="pres">
      <dgm:prSet presAssocID="{F134B330-5298-4335-BBD9-03D11918B480}" presName="textRect" presStyleLbl="revTx" presStyleIdx="0" presStyleCnt="3" custScaleX="14112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83DDFF3-F051-4CAD-9721-0C11381199CB}" type="pres">
      <dgm:prSet presAssocID="{D1FA7D2F-CFCB-4F30-B60E-EB222F0E6768}" presName="sibTrans" presStyleCnt="0"/>
      <dgm:spPr/>
    </dgm:pt>
    <dgm:pt modelId="{AC629637-8310-4154-832A-104AB9047B32}" type="pres">
      <dgm:prSet presAssocID="{29D9A064-8331-4F60-99E9-8F2F3645D003}" presName="compNode" presStyleCnt="0"/>
      <dgm:spPr/>
    </dgm:pt>
    <dgm:pt modelId="{3800C1AE-1668-47F5-AA16-BC2DE90E1C14}" type="pres">
      <dgm:prSet presAssocID="{29D9A064-8331-4F60-99E9-8F2F3645D00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2933AD78-758A-458D-9183-130F9CC4FD13}" type="pres">
      <dgm:prSet presAssocID="{29D9A064-8331-4F60-99E9-8F2F3645D003}" presName="spaceRect" presStyleCnt="0"/>
      <dgm:spPr/>
    </dgm:pt>
    <dgm:pt modelId="{199E3568-FBAA-4442-9146-04B78695A77F}" type="pres">
      <dgm:prSet presAssocID="{29D9A064-8331-4F60-99E9-8F2F3645D003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52872E4-F390-4A83-86C4-7193B2E53C41}" type="pres">
      <dgm:prSet presAssocID="{AF67A753-0CD9-47AD-8C3B-32A5CB8ED64A}" presName="sibTrans" presStyleCnt="0"/>
      <dgm:spPr/>
    </dgm:pt>
    <dgm:pt modelId="{50BA5100-F1E5-49DC-8332-038150B8CF1C}" type="pres">
      <dgm:prSet presAssocID="{4111BA13-2618-42CA-9766-F0A78F0B1327}" presName="compNode" presStyleCnt="0"/>
      <dgm:spPr/>
    </dgm:pt>
    <dgm:pt modelId="{D6F32635-8E5F-4CBA-8004-88F65D40E641}" type="pres">
      <dgm:prSet presAssocID="{4111BA13-2618-42CA-9766-F0A78F0B13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E4CCEACE-F68D-47B4-8E83-511B8CAD4138}" type="pres">
      <dgm:prSet presAssocID="{4111BA13-2618-42CA-9766-F0A78F0B1327}" presName="spaceRect" presStyleCnt="0"/>
      <dgm:spPr/>
    </dgm:pt>
    <dgm:pt modelId="{6DEBE5D5-D810-450C-BD89-A972B4A6055A}" type="pres">
      <dgm:prSet presAssocID="{4111BA13-2618-42CA-9766-F0A78F0B1327}" presName="textRect" presStyleLbl="revTx" presStyleIdx="2" presStyleCnt="3" custScaleX="12874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395971-CE68-4084-9A4F-99ED8CEEEC3B}" type="presOf" srcId="{F134B330-5298-4335-BBD9-03D11918B480}" destId="{DF6F0B93-7203-44DF-B289-8C5CD7A4C8B2}" srcOrd="0" destOrd="0" presId="urn:microsoft.com/office/officeart/2018/2/layout/IconLabelList"/>
    <dgm:cxn modelId="{8961082D-3F88-44D3-9D39-BCE59F20DAB1}" type="presOf" srcId="{4111BA13-2618-42CA-9766-F0A78F0B1327}" destId="{6DEBE5D5-D810-450C-BD89-A972B4A6055A}" srcOrd="0" destOrd="0" presId="urn:microsoft.com/office/officeart/2018/2/layout/IconLabelList"/>
    <dgm:cxn modelId="{843B11DE-96D8-4F5B-B62E-FB76C158B300}" srcId="{BCAB41FF-8316-4609-B330-7051D1C6431A}" destId="{F134B330-5298-4335-BBD9-03D11918B480}" srcOrd="0" destOrd="0" parTransId="{B7081345-7577-4619-85F3-E68FF46B6CB2}" sibTransId="{D1FA7D2F-CFCB-4F30-B60E-EB222F0E6768}"/>
    <dgm:cxn modelId="{09C46C07-124A-4191-BAE8-4F0DC2E57F0A}" srcId="{BCAB41FF-8316-4609-B330-7051D1C6431A}" destId="{4111BA13-2618-42CA-9766-F0A78F0B1327}" srcOrd="2" destOrd="0" parTransId="{A608FDFD-1637-4C62-8715-A9B0AB020BFF}" sibTransId="{0023D2F8-1900-450F-8EEC-BBCD3FEFCD16}"/>
    <dgm:cxn modelId="{E84EA1DE-EC0E-4C7B-9C46-8B97B15B1B25}" srcId="{BCAB41FF-8316-4609-B330-7051D1C6431A}" destId="{29D9A064-8331-4F60-99E9-8F2F3645D003}" srcOrd="1" destOrd="0" parTransId="{98B9B968-7C15-49EA-BCD4-5F6CA9B26F30}" sibTransId="{AF67A753-0CD9-47AD-8C3B-32A5CB8ED64A}"/>
    <dgm:cxn modelId="{08813BD9-4093-430E-9030-C6693DE682A4}" type="presOf" srcId="{29D9A064-8331-4F60-99E9-8F2F3645D003}" destId="{199E3568-FBAA-4442-9146-04B78695A77F}" srcOrd="0" destOrd="0" presId="urn:microsoft.com/office/officeart/2018/2/layout/IconLabelList"/>
    <dgm:cxn modelId="{6B324510-024D-477C-B273-FE1F42A1BE3A}" type="presOf" srcId="{BCAB41FF-8316-4609-B330-7051D1C6431A}" destId="{959E014D-50E1-4B03-B6A6-AE2E1EADE142}" srcOrd="0" destOrd="0" presId="urn:microsoft.com/office/officeart/2018/2/layout/IconLabelList"/>
    <dgm:cxn modelId="{7186C13E-09AB-438F-B783-1E9C34C5CA3C}" type="presParOf" srcId="{959E014D-50E1-4B03-B6A6-AE2E1EADE142}" destId="{EB933238-0FCE-4483-AC8C-909C98191CE2}" srcOrd="0" destOrd="0" presId="urn:microsoft.com/office/officeart/2018/2/layout/IconLabelList"/>
    <dgm:cxn modelId="{2C5ADBBF-E6ED-4767-B150-5C159D191229}" type="presParOf" srcId="{EB933238-0FCE-4483-AC8C-909C98191CE2}" destId="{7D9F9B84-EB04-48E5-94A8-BFC503B4E750}" srcOrd="0" destOrd="0" presId="urn:microsoft.com/office/officeart/2018/2/layout/IconLabelList"/>
    <dgm:cxn modelId="{AEB66F90-5B6F-4F3A-A342-7F325AD22C12}" type="presParOf" srcId="{EB933238-0FCE-4483-AC8C-909C98191CE2}" destId="{55796F70-F78E-4222-B158-4B03C6B66331}" srcOrd="1" destOrd="0" presId="urn:microsoft.com/office/officeart/2018/2/layout/IconLabelList"/>
    <dgm:cxn modelId="{E0E20C3E-DB0F-4E85-9AFA-39D46D47B775}" type="presParOf" srcId="{EB933238-0FCE-4483-AC8C-909C98191CE2}" destId="{DF6F0B93-7203-44DF-B289-8C5CD7A4C8B2}" srcOrd="2" destOrd="0" presId="urn:microsoft.com/office/officeart/2018/2/layout/IconLabelList"/>
    <dgm:cxn modelId="{B61BB1D8-0905-4A83-BB5A-046A846EAAFE}" type="presParOf" srcId="{959E014D-50E1-4B03-B6A6-AE2E1EADE142}" destId="{D83DDFF3-F051-4CAD-9721-0C11381199CB}" srcOrd="1" destOrd="0" presId="urn:microsoft.com/office/officeart/2018/2/layout/IconLabelList"/>
    <dgm:cxn modelId="{701523D0-78FE-4AAF-8C0D-F4EC1AB5ECE3}" type="presParOf" srcId="{959E014D-50E1-4B03-B6A6-AE2E1EADE142}" destId="{AC629637-8310-4154-832A-104AB9047B32}" srcOrd="2" destOrd="0" presId="urn:microsoft.com/office/officeart/2018/2/layout/IconLabelList"/>
    <dgm:cxn modelId="{DBF3B3F3-8D8B-4F24-B93E-94462A4F8DAE}" type="presParOf" srcId="{AC629637-8310-4154-832A-104AB9047B32}" destId="{3800C1AE-1668-47F5-AA16-BC2DE90E1C14}" srcOrd="0" destOrd="0" presId="urn:microsoft.com/office/officeart/2018/2/layout/IconLabelList"/>
    <dgm:cxn modelId="{FD895E66-3536-4E07-949A-B4DBEE54C91A}" type="presParOf" srcId="{AC629637-8310-4154-832A-104AB9047B32}" destId="{2933AD78-758A-458D-9183-130F9CC4FD13}" srcOrd="1" destOrd="0" presId="urn:microsoft.com/office/officeart/2018/2/layout/IconLabelList"/>
    <dgm:cxn modelId="{69F0E445-BFAD-4042-8F69-75EB61678971}" type="presParOf" srcId="{AC629637-8310-4154-832A-104AB9047B32}" destId="{199E3568-FBAA-4442-9146-04B78695A77F}" srcOrd="2" destOrd="0" presId="urn:microsoft.com/office/officeart/2018/2/layout/IconLabelList"/>
    <dgm:cxn modelId="{AFD32552-7A2E-4568-9209-C4F6A25BEA93}" type="presParOf" srcId="{959E014D-50E1-4B03-B6A6-AE2E1EADE142}" destId="{752872E4-F390-4A83-86C4-7193B2E53C41}" srcOrd="3" destOrd="0" presId="urn:microsoft.com/office/officeart/2018/2/layout/IconLabelList"/>
    <dgm:cxn modelId="{1222F491-F4F9-45F6-8556-7AE675181256}" type="presParOf" srcId="{959E014D-50E1-4B03-B6A6-AE2E1EADE142}" destId="{50BA5100-F1E5-49DC-8332-038150B8CF1C}" srcOrd="4" destOrd="0" presId="urn:microsoft.com/office/officeart/2018/2/layout/IconLabelList"/>
    <dgm:cxn modelId="{73B1BF0C-16A7-4148-AF58-4E0A975F5414}" type="presParOf" srcId="{50BA5100-F1E5-49DC-8332-038150B8CF1C}" destId="{D6F32635-8E5F-4CBA-8004-88F65D40E641}" srcOrd="0" destOrd="0" presId="urn:microsoft.com/office/officeart/2018/2/layout/IconLabelList"/>
    <dgm:cxn modelId="{1E251628-7CFB-40EF-8912-390752273944}" type="presParOf" srcId="{50BA5100-F1E5-49DC-8332-038150B8CF1C}" destId="{E4CCEACE-F68D-47B4-8E83-511B8CAD4138}" srcOrd="1" destOrd="0" presId="urn:microsoft.com/office/officeart/2018/2/layout/IconLabelList"/>
    <dgm:cxn modelId="{5C8CC952-9149-4E5E-80D5-C0F0D20B4D5E}" type="presParOf" srcId="{50BA5100-F1E5-49DC-8332-038150B8CF1C}" destId="{6DEBE5D5-D810-450C-BD89-A972B4A6055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F9B84-EB04-48E5-94A8-BFC503B4E750}">
      <dsp:nvSpPr>
        <dsp:cNvPr id="0" name=""/>
        <dsp:cNvSpPr/>
      </dsp:nvSpPr>
      <dsp:spPr>
        <a:xfrm>
          <a:off x="1587589" y="212531"/>
          <a:ext cx="627275" cy="627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F0B93-7203-44DF-B289-8C5CD7A4C8B2}">
      <dsp:nvSpPr>
        <dsp:cNvPr id="0" name=""/>
        <dsp:cNvSpPr/>
      </dsp:nvSpPr>
      <dsp:spPr>
        <a:xfrm>
          <a:off x="917631" y="1061396"/>
          <a:ext cx="1967191" cy="61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embo" panose="02020502050201020203" pitchFamily="18" charset="0"/>
            </a:rPr>
            <a:t>Think of a rapid change you experienced … </a:t>
          </a:r>
        </a:p>
      </dsp:txBody>
      <dsp:txXfrm>
        <a:off x="917631" y="1061396"/>
        <a:ext cx="1967191" cy="610940"/>
      </dsp:txXfrm>
    </dsp:sp>
    <dsp:sp modelId="{3800C1AE-1668-47F5-AA16-BC2DE90E1C14}">
      <dsp:nvSpPr>
        <dsp:cNvPr id="0" name=""/>
        <dsp:cNvSpPr/>
      </dsp:nvSpPr>
      <dsp:spPr>
        <a:xfrm>
          <a:off x="3512098" y="212531"/>
          <a:ext cx="627275" cy="6272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E3568-FBAA-4442-9146-04B78695A77F}">
      <dsp:nvSpPr>
        <dsp:cNvPr id="0" name=""/>
        <dsp:cNvSpPr/>
      </dsp:nvSpPr>
      <dsp:spPr>
        <a:xfrm>
          <a:off x="3128763" y="1061396"/>
          <a:ext cx="1393945" cy="61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embo" panose="02020502050201020203" pitchFamily="18" charset="0"/>
            </a:rPr>
            <a:t>What helped you adapt?</a:t>
          </a:r>
        </a:p>
      </dsp:txBody>
      <dsp:txXfrm>
        <a:off x="3128763" y="1061396"/>
        <a:ext cx="1393945" cy="610940"/>
      </dsp:txXfrm>
    </dsp:sp>
    <dsp:sp modelId="{D6F32635-8E5F-4CBA-8004-88F65D40E641}">
      <dsp:nvSpPr>
        <dsp:cNvPr id="0" name=""/>
        <dsp:cNvSpPr/>
      </dsp:nvSpPr>
      <dsp:spPr>
        <a:xfrm>
          <a:off x="2406532" y="2020822"/>
          <a:ext cx="627275" cy="6272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BE5D5-D810-450C-BD89-A972B4A6055A}">
      <dsp:nvSpPr>
        <dsp:cNvPr id="0" name=""/>
        <dsp:cNvSpPr/>
      </dsp:nvSpPr>
      <dsp:spPr>
        <a:xfrm>
          <a:off x="1822860" y="2869687"/>
          <a:ext cx="1794620" cy="61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Bembo" panose="02020502050201020203" pitchFamily="18" charset="0"/>
            </a:rPr>
            <a:t>Is there anything you wish you had or could have done?</a:t>
          </a:r>
        </a:p>
      </dsp:txBody>
      <dsp:txXfrm>
        <a:off x="1822860" y="2869687"/>
        <a:ext cx="1794620" cy="610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5/19/20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216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950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F2B6C-E3EB-4540-82E7-414BF47EE3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C3CAAC-ADE4-4430-8CD5-D7CF2EA83987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12D53D-97AC-47A2-A806-ED524CFE3E64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F272D98-48CF-484B-B000-3FFBC86B95BC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87BF84-4CEA-4A0F-8D5F-7173909B556A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973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545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5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09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946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xmlns="" id="{BBC0CAF5-0DE6-4BEA-824E-124A54A76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xmlns="" id="{ED008080-B2F5-441A-8B15-30AE86BBF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780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xmlns="" id="{3E8A46E0-47C2-4441-B7DD-F621A80F1F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C06D25-BA73-4804-98F4-0136694E3889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4A64B7-2C57-45D9-A024-73EA39D79C8D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5E5E85-E6DB-4C76-9C41-4FA26B68BEB0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EC89FCE-90C4-48B6-BC6C-F273E066C463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21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331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xmlns="" id="{A80FF624-8BF1-4222-B0B0-C843AAFFB0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xmlns="" id="{66DD3404-3012-49AE-A4AE-DC944B073A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07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294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5344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 descr="Accent block left">
            <a:extLst>
              <a:ext uri="{FF2B5EF4-FFF2-40B4-BE49-F238E27FC236}">
                <a16:creationId xmlns:a16="http://schemas.microsoft.com/office/drawing/2014/main" xmlns="" id="{F85D6D1E-98AA-4377-86E8-FE79CF9DC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367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 descr="Accent block left">
            <a:extLst>
              <a:ext uri="{FF2B5EF4-FFF2-40B4-BE49-F238E27FC236}">
                <a16:creationId xmlns:a16="http://schemas.microsoft.com/office/drawing/2014/main" xmlns="" id="{20A12E5C-6B86-43AA-9DA6-DE6407ED51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232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1B1FA-982C-401D-9936-396FDCACE117}" type="datetimeFigureOut">
              <a:rPr lang="en-US" smtClean="0"/>
              <a:t>5/19/20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176165-C450-4FED-9169-1A5D3B1356F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7E5FF6-B190-49D5-9780-622FCBD60575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1DE5C46A-734E-4A9A-8C58-110DB880FC47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E8A934-1F38-4BC8-909A-EAA7E321C4EE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C152F5C-5A22-4D98-B03B-213602276F93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A92631A-7FAF-4583-B281-B59F192B0F00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DE6AB4-E233-48A7-90C5-6ABAF0CF4FF9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5" r:id="rId14"/>
    <p:sldLayoutId id="2147483662" r:id="rId15"/>
    <p:sldLayoutId id="2147483659" r:id="rId16"/>
    <p:sldLayoutId id="2147483660" r:id="rId17"/>
    <p:sldLayoutId id="2147483664" r:id="rId18"/>
    <p:sldLayoutId id="2147483650" r:id="rId19"/>
    <p:sldLayoutId id="2147483656" r:id="rId20"/>
    <p:sldLayoutId id="2147483657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3" r:id="rId27"/>
    <p:sldLayoutId id="2147483674" r:id="rId28"/>
    <p:sldLayoutId id="2147483654" r:id="rId29"/>
    <p:sldLayoutId id="2147483655" r:id="rId30"/>
    <p:sldLayoutId id="2147483675" r:id="rId31"/>
    <p:sldLayoutId id="2147483672" r:id="rId3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hyperlink" Target="https://nationswell.com/first-place-for-youth-foster-care-transitional-support/" TargetMode="External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9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1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b8BGKqVVZM&amp;list=PL02VuT_SObZIXSLG1bcMzQtdna30mfpqB&amp;index=1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20.jpeg"/><Relationship Id="rId5" Type="http://schemas.openxmlformats.org/officeDocument/2006/relationships/image" Target="../media/image3.png"/><Relationship Id="rId1" Type="http://schemas.openxmlformats.org/officeDocument/2006/relationships/audio" Target="NULL" TargetMode="Externa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936CFC0A-8C37-453C-9488-1B30FBC3B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1B1B1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The Foster Care to Prison Pipeline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2597" y="5121033"/>
            <a:ext cx="9426806" cy="95898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700" dirty="0">
              <a:latin typeface="Bembo" panose="02020502050201020203" pitchFamily="18" charset="0"/>
            </a:endParaRPr>
          </a:p>
          <a:p>
            <a:pPr algn="ctr"/>
            <a:r>
              <a:rPr lang="en-US" dirty="0">
                <a:latin typeface="Bembo" panose="02020502050201020203" pitchFamily="18" charset="0"/>
              </a:rPr>
              <a:t>Abigail Levine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xmlns="" id="{FBC3EAFD-A275-4F9B-8F62-72B6678F3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3C5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xmlns="" id="{06E64A6D-2B9F-4AAD-AB42-A61BAF01A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3C56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xmlns="" id="{C51881DD-AD85-41BE-8A49-C2FB45800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pic>
        <p:nvPicPr>
          <p:cNvPr id="1028" name="Picture 4" descr="Foster Care Illustrations, Royalty-Free Vector Graphics &amp; Clip Art ...">
            <a:extLst>
              <a:ext uri="{FF2B5EF4-FFF2-40B4-BE49-F238E27FC236}">
                <a16:creationId xmlns:a16="http://schemas.microsoft.com/office/drawing/2014/main" xmlns="" id="{B92F764D-C914-4A92-BBBF-EB996A242FC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solidFill>
            <a:srgbClr val="FFFFFF"/>
          </a:solidFill>
          <a:effectLst>
            <a:softEdge rad="0"/>
          </a:effectLst>
        </p:spPr>
      </p:pic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xmlns="" id="{9AD20FE8-ED02-4CDE-83B1-A1436305C3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AB9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lide Number Placeholder 6">
            <a:extLst>
              <a:ext uri="{FF2B5EF4-FFF2-40B4-BE49-F238E27FC236}">
                <a16:creationId xmlns:a16="http://schemas.microsoft.com/office/drawing/2014/main" xmlns="" id="{EB89FACF-E27A-4774-A222-C2D5063AC1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382598" y="5957508"/>
            <a:ext cx="9426806" cy="76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sz="2400" dirty="0">
                <a:solidFill>
                  <a:schemeClr val="accent2"/>
                </a:solidFill>
                <a:latin typeface="Bembo" panose="02020502050201020203" pitchFamily="18" charset="0"/>
              </a:rPr>
              <a:t> </a:t>
            </a:r>
            <a:endParaRPr lang="en-US" sz="2400" dirty="0">
              <a:solidFill>
                <a:srgbClr val="1B1B1B"/>
              </a:solidFill>
              <a:latin typeface="Calibri" panose="020F0502020204030204"/>
            </a:endParaRPr>
          </a:p>
        </p:txBody>
      </p:sp>
      <p:pic>
        <p:nvPicPr>
          <p:cNvPr id="14" name="Slide 1">
            <a:hlinkClick r:id="" action="ppaction://media"/>
            <a:extLst>
              <a:ext uri="{FF2B5EF4-FFF2-40B4-BE49-F238E27FC236}">
                <a16:creationId xmlns:a16="http://schemas.microsoft.com/office/drawing/2014/main" xmlns="" id="{CA6A90BA-B26F-48EF-B93B-C8D880157E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394.44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046" y="408831"/>
            <a:ext cx="897551" cy="8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45650E8-86B6-4AD7-9DC9-39ECB25529BD}"/>
              </a:ext>
            </a:extLst>
          </p:cNvPr>
          <p:cNvSpPr/>
          <p:nvPr/>
        </p:nvSpPr>
        <p:spPr>
          <a:xfrm>
            <a:off x="4478087" y="6374719"/>
            <a:ext cx="7713913" cy="602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Bembo" panose="02020502050201020203" pitchFamily="18" charset="0"/>
              </a:rPr>
              <a:t>To read more</a:t>
            </a:r>
            <a:r>
              <a:rPr lang="en-US" sz="1400" i="1" dirty="0">
                <a:solidFill>
                  <a:srgbClr val="0563C1"/>
                </a:solidFill>
                <a:latin typeface="Bembo" panose="020205020502010202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 https://nationswell.com/first-place-for-youth-foster-care-transitional-support/</a:t>
            </a:r>
            <a:endParaRPr lang="en-US" sz="1400" i="1" dirty="0">
              <a:latin typeface="Bembo" panose="02020502050201020203" pitchFamily="18" charset="0"/>
            </a:endParaRPr>
          </a:p>
        </p:txBody>
      </p:sp>
      <p:sp>
        <p:nvSpPr>
          <p:cNvPr id="7229" name="Rectangle 119">
            <a:extLst>
              <a:ext uri="{FF2B5EF4-FFF2-40B4-BE49-F238E27FC236}">
                <a16:creationId xmlns:a16="http://schemas.microsoft.com/office/drawing/2014/main" xmlns="" id="{6E13DAD0-A4B0-4817-8995-A0D346584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C81E0B4E-A462-4626-A160-74DB6DA9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rgbClr val="FFFFFF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Pamela </a:t>
            </a:r>
            <a:r>
              <a:rPr lang="en-US" sz="7200" kern="1200" dirty="0" err="1">
                <a:solidFill>
                  <a:srgbClr val="FFFFFF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Bolnick</a:t>
            </a:r>
            <a:endParaRPr lang="en-US" sz="7200" kern="1200" dirty="0">
              <a:solidFill>
                <a:srgbClr val="FFFFFF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7214" name="Content Placeholder 7206">
            <a:extLst>
              <a:ext uri="{FF2B5EF4-FFF2-40B4-BE49-F238E27FC236}">
                <a16:creationId xmlns:a16="http://schemas.microsoft.com/office/drawing/2014/main" xmlns="" id="{6AF73582-8EC6-47B5-9216-62374FC0C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21" y="5689589"/>
            <a:ext cx="6465286" cy="6392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chemeClr val="accent2"/>
                </a:solidFill>
                <a:latin typeface="Bembo" panose="02020502050201020203" pitchFamily="18" charset="0"/>
              </a:rPr>
              <a:t>Foster care to success</a:t>
            </a:r>
          </a:p>
        </p:txBody>
      </p:sp>
      <p:cxnSp>
        <p:nvCxnSpPr>
          <p:cNvPr id="7230" name="Straight Connector 121">
            <a:extLst>
              <a:ext uri="{FF2B5EF4-FFF2-40B4-BE49-F238E27FC236}">
                <a16:creationId xmlns:a16="http://schemas.microsoft.com/office/drawing/2014/main" xmlns="" id="{59F9672C-557D-4871-B58C-7874589D7F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 descr="First Place For Youth Ends Foster Care To Prison Pipeline">
            <a:extLst>
              <a:ext uri="{FF2B5EF4-FFF2-40B4-BE49-F238E27FC236}">
                <a16:creationId xmlns:a16="http://schemas.microsoft.com/office/drawing/2014/main" xmlns="" id="{D3CFA5CF-2497-4E43-A5F8-B8C04A8F0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9" r="40793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172" name="Picture 4" descr="This is How You End the Foster Care to Prison Pipeline, by Chris Peak">
            <a:extLst>
              <a:ext uri="{FF2B5EF4-FFF2-40B4-BE49-F238E27FC236}">
                <a16:creationId xmlns:a16="http://schemas.microsoft.com/office/drawing/2014/main" xmlns="" id="{885A127D-B3B3-4D85-ABF6-C34F4A18C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r="15579" b="1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Picture 14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xmlns="" id="{1E8915A9-A77C-4269-A2F7-3FE85BAB80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77" r="11879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sp>
        <p:nvSpPr>
          <p:cNvPr id="7" name="AutoShape 6" descr="First Place For Youth Ends Foster Care To Prison Pipeline">
            <a:extLst>
              <a:ext uri="{FF2B5EF4-FFF2-40B4-BE49-F238E27FC236}">
                <a16:creationId xmlns:a16="http://schemas.microsoft.com/office/drawing/2014/main" xmlns="" id="{B7A43E3C-7AC6-4031-A0A5-10D2F7EC8A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60" y="339177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First Place For Youth Ends Foster Care To Prison Pipeline">
            <a:extLst>
              <a:ext uri="{FF2B5EF4-FFF2-40B4-BE49-F238E27FC236}">
                <a16:creationId xmlns:a16="http://schemas.microsoft.com/office/drawing/2014/main" xmlns="" id="{49128454-E665-44A5-8917-219B481FB5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First Place For Youth Ends Foster Care To Prison Pipeline">
            <a:extLst>
              <a:ext uri="{FF2B5EF4-FFF2-40B4-BE49-F238E27FC236}">
                <a16:creationId xmlns:a16="http://schemas.microsoft.com/office/drawing/2014/main" xmlns="" id="{938968BB-46DF-4D7A-8AF9-A773C86DFC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 descr="First Place For Youth Ends Foster Care To Prison Pipeline">
            <a:extLst>
              <a:ext uri="{FF2B5EF4-FFF2-40B4-BE49-F238E27FC236}">
                <a16:creationId xmlns:a16="http://schemas.microsoft.com/office/drawing/2014/main" xmlns="" id="{10219F66-BE69-46F3-9D13-DBC0C95AA3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First Place For Youth Ends Foster Care To Prison Pipeline">
            <a:extLst>
              <a:ext uri="{FF2B5EF4-FFF2-40B4-BE49-F238E27FC236}">
                <a16:creationId xmlns:a16="http://schemas.microsoft.com/office/drawing/2014/main" xmlns="" id="{EEAA4963-5EC8-405A-AABF-B9C82BD8EC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xmlns="" id="{FF5BBFA7-18CA-4554-A147-56EF11E56F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8195.4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763" y="321733"/>
            <a:ext cx="639216" cy="6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0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eens aging out of foster care not using available services ...">
            <a:extLst>
              <a:ext uri="{FF2B5EF4-FFF2-40B4-BE49-F238E27FC236}">
                <a16:creationId xmlns:a16="http://schemas.microsoft.com/office/drawing/2014/main" xmlns="" id="{D46B4934-3492-40D7-9623-CC843CB60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r="25052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xmlns="" id="{D17DE3F9-3D82-4B05-866D-788D7B5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94" y="798445"/>
            <a:ext cx="4229539" cy="13116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Foster Care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0159BEB-B53F-4BA2-B82D-B10E5C42E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719" y="2272143"/>
            <a:ext cx="4373881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Bembo" panose="02020502050201020203" pitchFamily="18" charset="0"/>
              </a:rPr>
              <a:t>The foster care system ensures all children have a home</a:t>
            </a:r>
          </a:p>
          <a:p>
            <a:pPr lvl="1"/>
            <a:endParaRPr lang="en-US" sz="2800" dirty="0">
              <a:solidFill>
                <a:srgbClr val="000000"/>
              </a:solidFill>
              <a:latin typeface="Bembo" panose="02020502050201020203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Bembo" panose="02020502050201020203" pitchFamily="18" charset="0"/>
              </a:rPr>
              <a:t>Many – but not all - are not adopted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ABE719-3881-4FB0-9158-FCE0A785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9B51A1E-902D-48AF-9020-955120F399B6}" type="slidenum">
              <a:rPr lang="en-US" sz="1100" smtClean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100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48C7EE15-B6BD-41A2-841A-79821A602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295" y="909238"/>
            <a:ext cx="684848" cy="6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9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C069E0-30F4-4032-B602-9AA3EA3C9475}"/>
              </a:ext>
            </a:extLst>
          </p:cNvPr>
          <p:cNvSpPr txBox="1"/>
          <p:nvPr/>
        </p:nvSpPr>
        <p:spPr>
          <a:xfrm>
            <a:off x="5806440" y="802955"/>
            <a:ext cx="6065519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0000"/>
                </a:solidFill>
                <a:latin typeface="Adobe Devanagari" panose="02040503050201020203" pitchFamily="18" charset="0"/>
                <a:ea typeface="+mj-ea"/>
                <a:cs typeface="Adobe Devanagari" panose="02040503050201020203" pitchFamily="18" charset="0"/>
              </a:rPr>
              <a:t>What is the Foster Care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0000"/>
                </a:solidFill>
                <a:latin typeface="Adobe Devanagari" panose="02040503050201020203" pitchFamily="18" charset="0"/>
                <a:ea typeface="+mj-ea"/>
                <a:cs typeface="Adobe Devanagari" panose="02040503050201020203" pitchFamily="18" charset="0"/>
              </a:rPr>
              <a:t>	to Prison Pipeline?</a:t>
            </a:r>
          </a:p>
        </p:txBody>
      </p:sp>
      <p:sp>
        <p:nvSpPr>
          <p:cNvPr id="32" name="Freeform 62">
            <a:extLst>
              <a:ext uri="{FF2B5EF4-FFF2-40B4-BE49-F238E27FC236}">
                <a16:creationId xmlns:a16="http://schemas.microsoft.com/office/drawing/2014/main" xmlns="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2" descr="Foster Care Archives — Faithfully Magazine">
            <a:extLst>
              <a:ext uri="{FF2B5EF4-FFF2-40B4-BE49-F238E27FC236}">
                <a16:creationId xmlns:a16="http://schemas.microsoft.com/office/drawing/2014/main" xmlns="" id="{64CC1D81-F3EA-4171-9984-EEF4951B2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r="25973" b="1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6440" y="2948062"/>
            <a:ext cx="6385560" cy="3639289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rgbClr val="000000"/>
                </a:solidFill>
                <a:latin typeface="Bembo" panose="02020502050201020203" pitchFamily="18" charset="0"/>
                <a:ea typeface="Gulim" panose="020B0503020000020004" pitchFamily="34" charset="-127"/>
                <a:cs typeface="Hadassah Friedlaender" panose="020B0604020202020204" pitchFamily="18" charset="-79"/>
              </a:rPr>
              <a:t>The Foster Care to Prison Pipeline reveals children in foster care are </a:t>
            </a:r>
            <a:r>
              <a:rPr lang="en-US" sz="3600" dirty="0">
                <a:solidFill>
                  <a:schemeClr val="accent1"/>
                </a:solidFill>
                <a:latin typeface="Bembo" panose="02020502050201020203" pitchFamily="18" charset="0"/>
                <a:ea typeface="Gulim" panose="020B0503020000020004" pitchFamily="34" charset="-127"/>
                <a:cs typeface="Hadassah Friedlaender" panose="020B0604020202020204" pitchFamily="18" charset="-79"/>
              </a:rPr>
              <a:t>67%</a:t>
            </a:r>
            <a:r>
              <a:rPr lang="en-US" sz="3200" dirty="0">
                <a:solidFill>
                  <a:srgbClr val="000000"/>
                </a:solidFill>
                <a:latin typeface="Bembo" panose="02020502050201020203" pitchFamily="18" charset="0"/>
                <a:ea typeface="Gulim" panose="020B0503020000020004" pitchFamily="34" charset="-127"/>
                <a:cs typeface="Hadassah Friedlaender" panose="020B0604020202020204" pitchFamily="18" charset="-79"/>
              </a:rPr>
              <a:t> more likely to become incarcerated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en-US" sz="3500" dirty="0">
                <a:solidFill>
                  <a:schemeClr val="accent1"/>
                </a:solidFill>
                <a:latin typeface="Bembo" panose="02020502050201020203" pitchFamily="18" charset="0"/>
                <a:ea typeface="Gulim" panose="020B0503020000020004" pitchFamily="34" charset="-127"/>
                <a:cs typeface="Hadassah Friedlaender" panose="020B0604020202020204" pitchFamily="18" charset="-79"/>
              </a:rPr>
              <a:t>Half</a:t>
            </a:r>
            <a:r>
              <a:rPr lang="en-US" sz="3200" dirty="0">
                <a:solidFill>
                  <a:srgbClr val="000000"/>
                </a:solidFill>
                <a:latin typeface="Bembo" panose="02020502050201020203" pitchFamily="18" charset="0"/>
                <a:ea typeface="Gulim" panose="020B0503020000020004" pitchFamily="34" charset="-127"/>
                <a:cs typeface="Hadassah Friedlaender" panose="020B0604020202020204" pitchFamily="18" charset="-79"/>
              </a:rPr>
              <a:t> of foster youth are arrested, spend at least one night in a correctional facility, or are convicted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9B51A1E-902D-48AF-9020-955120F399B6}" type="slidenum">
              <a:rPr lang="en-US" sz="1100">
                <a:solidFill>
                  <a:srgbClr val="898989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100" dirty="0">
              <a:solidFill>
                <a:srgbClr val="898989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2D476BB-9CDA-46A5-B6AE-81B9C7DD243F}"/>
              </a:ext>
            </a:extLst>
          </p:cNvPr>
          <p:cNvSpPr/>
          <p:nvPr/>
        </p:nvSpPr>
        <p:spPr>
          <a:xfrm>
            <a:off x="9931078" y="6371351"/>
            <a:ext cx="1574157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lide 4">
            <a:hlinkClick r:id="" action="ppaction://media"/>
            <a:extLst>
              <a:ext uri="{FF2B5EF4-FFF2-40B4-BE49-F238E27FC236}">
                <a16:creationId xmlns:a16="http://schemas.microsoft.com/office/drawing/2014/main" xmlns="" id="{855DDEAF-74F9-4F86-96F1-62304EC4AD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8.3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1" y="188812"/>
            <a:ext cx="776924" cy="7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3AB00AE-4340-440F-82E1-9F69D1D55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neglect | Inefficient Foster Care Systems">
            <a:extLst>
              <a:ext uri="{FF2B5EF4-FFF2-40B4-BE49-F238E27FC236}">
                <a16:creationId xmlns:a16="http://schemas.microsoft.com/office/drawing/2014/main" xmlns="" id="{2E084403-1013-4247-8966-98CF47BD3A6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1"/>
          <a:stretch/>
        </p:blipFill>
        <p:spPr bwMode="auto">
          <a:xfrm>
            <a:off x="6083786" y="-168316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ine Ways To Ensure Your Mindfulness Teaching Practice Is Trauma ...">
            <a:extLst>
              <a:ext uri="{FF2B5EF4-FFF2-40B4-BE49-F238E27FC236}">
                <a16:creationId xmlns:a16="http://schemas.microsoft.com/office/drawing/2014/main" xmlns="" id="{3865E2E1-61A8-47BA-9CE9-40A9C9E2C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 r="-1" b="21542"/>
          <a:stretch/>
        </p:blipFill>
        <p:spPr bwMode="auto">
          <a:xfrm>
            <a:off x="6089904" y="2487166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22901FED-4FC9-4ED5-8123-C98BCD1616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Causes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803637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Bembo" panose="02020502050201020203" pitchFamily="18" charset="0"/>
              </a:rPr>
              <a:t>Trauma</a:t>
            </a:r>
          </a:p>
          <a:p>
            <a:r>
              <a:rPr lang="en-US" sz="3600" dirty="0">
                <a:solidFill>
                  <a:srgbClr val="000000"/>
                </a:solidFill>
                <a:latin typeface="Bembo" panose="02020502050201020203" pitchFamily="18" charset="0"/>
              </a:rPr>
              <a:t>Instability</a:t>
            </a:r>
          </a:p>
          <a:p>
            <a:r>
              <a:rPr lang="en-US" sz="3600" dirty="0">
                <a:solidFill>
                  <a:srgbClr val="000000"/>
                </a:solidFill>
                <a:latin typeface="Bembo" panose="02020502050201020203" pitchFamily="18" charset="0"/>
              </a:rPr>
              <a:t>Insufficient mental health services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B51A1E-902D-48AF-9020-955120F399B6}" type="slidenum">
              <a:rPr lang="en-US" sz="1100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 sz="1100" dirty="0">
              <a:solidFill>
                <a:srgbClr val="89898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3BE19EE-1302-41AC-B916-6FAE7AFC2356}"/>
              </a:ext>
            </a:extLst>
          </p:cNvPr>
          <p:cNvSpPr/>
          <p:nvPr/>
        </p:nvSpPr>
        <p:spPr>
          <a:xfrm>
            <a:off x="9931078" y="6371351"/>
            <a:ext cx="1574157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xmlns="" id="{F2118AA5-CD26-45C4-B4A7-F049A564A3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0260.1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637" y="186166"/>
            <a:ext cx="900490" cy="9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BC8B11F9-68C5-43F4-9117-FB32EF89D9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86E961-B76E-423F-995E-11B31E92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57" y="896112"/>
            <a:ext cx="6181751" cy="40138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kern="1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4"/>
              </a:rPr>
              <a:t>Michelle Voorhees’  </a:t>
            </a:r>
            <a:br>
              <a:rPr lang="en-US" sz="7200" kern="1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4"/>
              </a:rPr>
            </a:br>
            <a:r>
              <a:rPr lang="en-US" sz="7200" kern="1200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4"/>
              </a:rPr>
              <a:t>Story</a:t>
            </a:r>
            <a:endParaRPr lang="en-US" sz="7200" kern="1200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22C158D-41CB-41FB-8BCF-737FCDF1E1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51" r="17254" b="-1"/>
          <a:stretch/>
        </p:blipFill>
        <p:spPr>
          <a:xfrm>
            <a:off x="2745315" y="214083"/>
            <a:ext cx="2784351" cy="2438741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1 of 4 American Inmates Product of the Foster Care System ...">
            <a:extLst>
              <a:ext uri="{FF2B5EF4-FFF2-40B4-BE49-F238E27FC236}">
                <a16:creationId xmlns:a16="http://schemas.microsoft.com/office/drawing/2014/main" xmlns="" id="{9BC4BF83-70FD-47FE-A405-5BAD39F22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9"/>
          <a:stretch/>
        </p:blipFill>
        <p:spPr bwMode="auto">
          <a:xfrm>
            <a:off x="1888435" y="3293661"/>
            <a:ext cx="5341422" cy="3542760"/>
          </a:xfrm>
          <a:custGeom>
            <a:avLst/>
            <a:gdLst/>
            <a:ahLst/>
            <a:cxnLst/>
            <a:rect l="l" t="t" r="r" b="b"/>
            <a:pathLst>
              <a:path w="6874459" h="3903582">
                <a:moveTo>
                  <a:pt x="209892" y="3722466"/>
                </a:moveTo>
                <a:lnTo>
                  <a:pt x="226467" y="3751176"/>
                </a:lnTo>
                <a:cubicBezTo>
                  <a:pt x="243276" y="3780289"/>
                  <a:pt x="261205" y="3811341"/>
                  <a:pt x="280329" y="3844465"/>
                </a:cubicBezTo>
                <a:lnTo>
                  <a:pt x="314461" y="3903582"/>
                </a:lnTo>
                <a:lnTo>
                  <a:pt x="308088" y="3903582"/>
                </a:lnTo>
                <a:close/>
                <a:moveTo>
                  <a:pt x="1972276" y="83"/>
                </a:moveTo>
                <a:cubicBezTo>
                  <a:pt x="1972276" y="83"/>
                  <a:pt x="1972276" y="83"/>
                  <a:pt x="4889531" y="7396"/>
                </a:cubicBezTo>
                <a:cubicBezTo>
                  <a:pt x="5075389" y="2170"/>
                  <a:pt x="5250964" y="104959"/>
                  <a:pt x="5342525" y="263545"/>
                </a:cubicBezTo>
                <a:cubicBezTo>
                  <a:pt x="5342525" y="263545"/>
                  <a:pt x="5342525" y="263545"/>
                  <a:pt x="6804327" y="2795463"/>
                </a:cubicBezTo>
                <a:cubicBezTo>
                  <a:pt x="6899045" y="2959518"/>
                  <a:pt x="6897117" y="3157497"/>
                  <a:pt x="6802819" y="3321310"/>
                </a:cubicBezTo>
                <a:cubicBezTo>
                  <a:pt x="6802819" y="3321310"/>
                  <a:pt x="6802819" y="3321310"/>
                  <a:pt x="6498164" y="3849761"/>
                </a:cubicBezTo>
                <a:lnTo>
                  <a:pt x="6467137" y="3903582"/>
                </a:lnTo>
                <a:lnTo>
                  <a:pt x="412141" y="3903582"/>
                </a:lnTo>
                <a:lnTo>
                  <a:pt x="325868" y="3754155"/>
                </a:lnTo>
                <a:cubicBezTo>
                  <a:pt x="245570" y="3615073"/>
                  <a:pt x="159917" y="3466719"/>
                  <a:pt x="68554" y="3308473"/>
                </a:cubicBezTo>
                <a:cubicBezTo>
                  <a:pt x="-23006" y="3149886"/>
                  <a:pt x="-24236" y="2946439"/>
                  <a:pt x="73219" y="2788094"/>
                </a:cubicBezTo>
                <a:cubicBezTo>
                  <a:pt x="73219" y="2788094"/>
                  <a:pt x="73219" y="2788094"/>
                  <a:pt x="1525513" y="258022"/>
                </a:cubicBezTo>
                <a:cubicBezTo>
                  <a:pt x="1614363" y="97353"/>
                  <a:pt x="1788710" y="-3305"/>
                  <a:pt x="1972276" y="83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89BF11FF-D594-4EAE-872B-B2B588E1E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4226" b="6"/>
          <a:stretch/>
        </p:blipFill>
        <p:spPr bwMode="auto">
          <a:xfrm>
            <a:off x="941292" y="1923841"/>
            <a:ext cx="2067822" cy="1811151"/>
          </a:xfrm>
          <a:custGeom>
            <a:avLst/>
            <a:gdLst/>
            <a:ahLst/>
            <a:cxnLst/>
            <a:rect l="l" t="t" r="r" b="b"/>
            <a:pathLst>
              <a:path w="2267650" h="1986175">
                <a:moveTo>
                  <a:pt x="646966" y="0"/>
                </a:moveTo>
                <a:cubicBezTo>
                  <a:pt x="1622862" y="0"/>
                  <a:pt x="1622862" y="0"/>
                  <a:pt x="1622862" y="0"/>
                </a:cubicBezTo>
                <a:cubicBezTo>
                  <a:pt x="1672237" y="0"/>
                  <a:pt x="1736136" y="34443"/>
                  <a:pt x="1762276" y="77496"/>
                </a:cubicBezTo>
                <a:cubicBezTo>
                  <a:pt x="2250223" y="912722"/>
                  <a:pt x="2250223" y="912722"/>
                  <a:pt x="2250223" y="912722"/>
                </a:cubicBezTo>
                <a:cubicBezTo>
                  <a:pt x="2273459" y="958645"/>
                  <a:pt x="2273459" y="1027530"/>
                  <a:pt x="2250223" y="1073454"/>
                </a:cubicBezTo>
                <a:cubicBezTo>
                  <a:pt x="1762276" y="1908680"/>
                  <a:pt x="1762276" y="1908680"/>
                  <a:pt x="1762276" y="1908680"/>
                </a:cubicBezTo>
                <a:cubicBezTo>
                  <a:pt x="1736136" y="1951733"/>
                  <a:pt x="1672237" y="1986175"/>
                  <a:pt x="1622862" y="1986175"/>
                </a:cubicBezTo>
                <a:lnTo>
                  <a:pt x="646966" y="1986175"/>
                </a:lnTo>
                <a:cubicBezTo>
                  <a:pt x="594686" y="1986175"/>
                  <a:pt x="530789" y="1951733"/>
                  <a:pt x="507553" y="1908680"/>
                </a:cubicBezTo>
                <a:cubicBezTo>
                  <a:pt x="19605" y="1073454"/>
                  <a:pt x="19605" y="1073454"/>
                  <a:pt x="19605" y="1073454"/>
                </a:cubicBezTo>
                <a:cubicBezTo>
                  <a:pt x="-6535" y="1027530"/>
                  <a:pt x="-6535" y="958645"/>
                  <a:pt x="19605" y="912722"/>
                </a:cubicBezTo>
                <a:cubicBezTo>
                  <a:pt x="507553" y="77496"/>
                  <a:pt x="507553" y="77496"/>
                  <a:pt x="507553" y="77496"/>
                </a:cubicBezTo>
                <a:cubicBezTo>
                  <a:pt x="530789" y="34443"/>
                  <a:pt x="594686" y="0"/>
                  <a:pt x="646966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Aft>
                <a:spcPts val="600"/>
              </a:spcAft>
            </a:pPr>
            <a:fld id="{19B51A1E-902D-48AF-9020-955120F399B6}" type="slidenum">
              <a:rPr lang="en-US">
                <a:solidFill>
                  <a:schemeClr val="bg1"/>
                </a:solidFill>
              </a:rPr>
              <a:pPr algn="ctr" defTabSz="914400">
                <a:spcAft>
                  <a:spcPts val="600"/>
                </a:spcAft>
              </a:p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xmlns="" id="{C5462610-1D7E-437B-B516-F30D9A789B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9900" y="1870075"/>
            <a:ext cx="6642100" cy="1123950"/>
          </a:xfrm>
        </p:spPr>
        <p:txBody>
          <a:bodyPr/>
          <a:lstStyle/>
          <a:p>
            <a:r>
              <a:rPr lang="en-US" dirty="0"/>
              <a:t>Large image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177ADD-CCB1-45FA-BB23-BFDF5A485BA9}"/>
              </a:ext>
            </a:extLst>
          </p:cNvPr>
          <p:cNvSpPr/>
          <p:nvPr/>
        </p:nvSpPr>
        <p:spPr>
          <a:xfrm>
            <a:off x="9939131" y="5883965"/>
            <a:ext cx="1938592" cy="69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D2FA46D7-3E2C-4766-B8A5-AAC3B40110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664.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782" y="448411"/>
            <a:ext cx="1027020" cy="10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28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2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15FBEC4-FE5D-4478-ABBD-C53BE8362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7305042" y="10"/>
            <a:ext cx="4886958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tangle 130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F818A-30DE-4693-8DE7-07679545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52" y="742696"/>
            <a:ext cx="6220918" cy="1329944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How do you cope with change? 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xmlns="" id="{69C3BD18-7DB1-4E94-B197-2CB45C2B1C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1733"/>
              </p:ext>
            </p:extLst>
          </p:nvPr>
        </p:nvGraphicFramePr>
        <p:xfrm>
          <a:off x="360852" y="2823464"/>
          <a:ext cx="5440341" cy="369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xmlns="" id="{C3122FE5-BFC5-4F76-88BA-4D3BE7F712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490.589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0971" y="289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3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3AB00AE-4340-440F-82E1-9F69D1D551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lipart Road Images">
            <a:extLst>
              <a:ext uri="{FF2B5EF4-FFF2-40B4-BE49-F238E27FC236}">
                <a16:creationId xmlns:a16="http://schemas.microsoft.com/office/drawing/2014/main" xmlns="" id="{17AFB92D-A40C-4E59-B647-1831707B4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99" t="-13128" r="-17869" b="-8149"/>
          <a:stretch/>
        </p:blipFill>
        <p:spPr bwMode="auto">
          <a:xfrm>
            <a:off x="7287681" y="4325761"/>
            <a:ext cx="3903780" cy="2532239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ore needed to help foster kids who age out of care | Toronto Sun">
            <a:extLst>
              <a:ext uri="{FF2B5EF4-FFF2-40B4-BE49-F238E27FC236}">
                <a16:creationId xmlns:a16="http://schemas.microsoft.com/office/drawing/2014/main" xmlns="" id="{214C39D1-1544-44EE-84F6-52AE4E8A0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r="-2" b="-2"/>
          <a:stretch/>
        </p:blipFill>
        <p:spPr bwMode="auto">
          <a:xfrm>
            <a:off x="5750903" y="347484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22901FED-4FC9-4ED5-8123-C98BCD1616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B1861D-767F-4A36-824F-99228884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48" y="960126"/>
            <a:ext cx="5183603" cy="14950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Impact on their future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5CBA85A-E4A1-4E52-91BE-CE295B0DC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948721"/>
            <a:ext cx="4803637" cy="4854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Bembo" panose="02020502050201020203" pitchFamily="18" charset="0"/>
              </a:rPr>
              <a:t>Difficulty gaining housing </a:t>
            </a:r>
          </a:p>
          <a:p>
            <a:pPr marL="28575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Bembo" panose="02020502050201020203" pitchFamily="18" charset="0"/>
              </a:rPr>
              <a:t>Behavioral and mental health problems</a:t>
            </a:r>
          </a:p>
          <a:p>
            <a:pPr marL="28575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Bembo" panose="02020502050201020203" pitchFamily="18" charset="0"/>
              </a:rPr>
              <a:t>Substance abuse</a:t>
            </a:r>
          </a:p>
          <a:p>
            <a:pPr marL="285750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Bembo" panose="02020502050201020203" pitchFamily="18" charset="0"/>
              </a:rPr>
              <a:t>Incarceration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F68F35-BAD2-4A61-BFD8-02A399A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9B51A1E-902D-48AF-9020-955120F399B6}" type="slidenum">
              <a:rPr lang="en-US" sz="1100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  <a:defRPr/>
              </a:pPr>
              <a:t>7</a:t>
            </a:fld>
            <a:endParaRPr lang="en-US" sz="1100" dirty="0">
              <a:solidFill>
                <a:srgbClr val="89898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C66384-0100-4E74-8D3B-30DEEC7FBD45}"/>
              </a:ext>
            </a:extLst>
          </p:cNvPr>
          <p:cNvSpPr/>
          <p:nvPr/>
        </p:nvSpPr>
        <p:spPr>
          <a:xfrm>
            <a:off x="9931078" y="6371351"/>
            <a:ext cx="1574157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xmlns="" id="{D9145FDC-7E7E-42F1-A273-7FA38AA147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4994.03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909" y="347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49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125" name="Rectangle 72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122" name="Picture 2" descr="Why We Do It – Foster Hope Foundation">
            <a:extLst>
              <a:ext uri="{FF2B5EF4-FFF2-40B4-BE49-F238E27FC236}">
                <a16:creationId xmlns:a16="http://schemas.microsoft.com/office/drawing/2014/main" xmlns="" id="{C26B9312-5EE4-4FBD-AEBE-D83E691FC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220" b="-2"/>
          <a:stretch/>
        </p:blipFill>
        <p:spPr bwMode="auto">
          <a:xfrm rot="21480000">
            <a:off x="1085535" y="1298139"/>
            <a:ext cx="10020929" cy="41746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5C49649C-1560-44C7-987B-ECD8A59AA5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0144.05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274" y="202820"/>
            <a:ext cx="989962" cy="98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00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upport Groups | MHA Screening – Mental Health America">
            <a:extLst>
              <a:ext uri="{FF2B5EF4-FFF2-40B4-BE49-F238E27FC236}">
                <a16:creationId xmlns:a16="http://schemas.microsoft.com/office/drawing/2014/main" xmlns="" id="{060E197B-F73F-4291-BDBA-D88C450A8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using supply hits record low, igniting prices | The Attias Group">
            <a:extLst>
              <a:ext uri="{FF2B5EF4-FFF2-40B4-BE49-F238E27FC236}">
                <a16:creationId xmlns:a16="http://schemas.microsoft.com/office/drawing/2014/main" xmlns="" id="{A3282F13-0C52-4798-A992-2736C7736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5" r="-2" b="25336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93" name="Freeform: Shape 192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4" name="Freeform: Shape 193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CDE9C25-3D32-4552-9F56-9ECAD62A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Rerouting the Pipeline	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6" name="Rectangle 195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D56A14-F523-4B03-8629-4F8F8020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Bembo" panose="02020502050201020203" pitchFamily="18" charset="0"/>
              </a:rPr>
              <a:t>Transitional housing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mbo" panose="02020502050201020203" pitchFamily="18" charset="0"/>
              </a:rPr>
              <a:t>Financial support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Bembo" panose="02020502050201020203" pitchFamily="18" charset="0"/>
              </a:rPr>
              <a:t>Access to budgeting and career training</a:t>
            </a:r>
          </a:p>
        </p:txBody>
      </p:sp>
      <p:pic>
        <p:nvPicPr>
          <p:cNvPr id="7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C437E64B-BAEE-4EE0-A4D2-D4227DB99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" y="215767"/>
            <a:ext cx="844937" cy="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3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</Words>
  <Application>Microsoft Macintosh PowerPoint</Application>
  <PresentationFormat>Widescreen</PresentationFormat>
  <Paragraphs>41</Paragraphs>
  <Slides>10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Adobe Devanagari</vt:lpstr>
      <vt:lpstr>Bembo</vt:lpstr>
      <vt:lpstr>Calibri</vt:lpstr>
      <vt:lpstr>Calibri Light</vt:lpstr>
      <vt:lpstr>Gulim</vt:lpstr>
      <vt:lpstr>Hadassah Friedlaender</vt:lpstr>
      <vt:lpstr>Impact</vt:lpstr>
      <vt:lpstr>Times New Roman</vt:lpstr>
      <vt:lpstr>Arial</vt:lpstr>
      <vt:lpstr>Office Theme</vt:lpstr>
      <vt:lpstr>The Foster Care to Prison Pipeline</vt:lpstr>
      <vt:lpstr>Foster Care</vt:lpstr>
      <vt:lpstr>PowerPoint Presentation</vt:lpstr>
      <vt:lpstr>Causes</vt:lpstr>
      <vt:lpstr>Michelle Voorhees’   Story</vt:lpstr>
      <vt:lpstr>How do you cope with change? </vt:lpstr>
      <vt:lpstr>Impact on their future</vt:lpstr>
      <vt:lpstr>PowerPoint Presentation</vt:lpstr>
      <vt:lpstr>Rerouting the Pipeline </vt:lpstr>
      <vt:lpstr>Pamela Bolnick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2020-04-29T18:07:05Z</dcterms:created>
  <dcterms:modified xsi:type="dcterms:W3CDTF">2020-05-19T14:43:49Z</dcterms:modified>
</cp:coreProperties>
</file>