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7"/>
  </p:notesMasterIdLst>
  <p:handoutMasterIdLst>
    <p:handoutMasterId r:id="rId18"/>
  </p:handoutMasterIdLst>
  <p:sldIdLst>
    <p:sldId id="279" r:id="rId5"/>
    <p:sldId id="297" r:id="rId6"/>
    <p:sldId id="311" r:id="rId7"/>
    <p:sldId id="291" r:id="rId8"/>
    <p:sldId id="315" r:id="rId9"/>
    <p:sldId id="292" r:id="rId10"/>
    <p:sldId id="314" r:id="rId11"/>
    <p:sldId id="309" r:id="rId12"/>
    <p:sldId id="306" r:id="rId13"/>
    <p:sldId id="307" r:id="rId14"/>
    <p:sldId id="310" r:id="rId15"/>
    <p:sldId id="316" r:id="rId16"/>
  </p:sldIdLst>
  <p:sldSz cx="12188825"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280" autoAdjust="0"/>
  </p:normalViewPr>
  <p:slideViewPr>
    <p:cSldViewPr>
      <p:cViewPr varScale="1">
        <p:scale>
          <a:sx n="68" d="100"/>
          <a:sy n="68" d="100"/>
        </p:scale>
        <p:origin x="504" y="4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3" tIns="46746" rIns="93493" bIns="46746" rtlCol="0"/>
          <a:lstStyle>
            <a:lvl1pPr algn="l">
              <a:defRPr sz="1200"/>
            </a:lvl1pPr>
          </a:lstStyle>
          <a:p>
            <a:endParaRPr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3" tIns="46746" rIns="93493" bIns="46746" rtlCol="0"/>
          <a:lstStyle>
            <a:lvl1pPr algn="r">
              <a:defRPr sz="1200"/>
            </a:lvl1pPr>
          </a:lstStyle>
          <a:p>
            <a:fld id="{4954C6E1-AF92-4FB7-A013-0B520EBC30AE}" type="datetimeFigureOut">
              <a:rPr lang="en-US"/>
              <a:t>3/18/2021</a:t>
            </a:fld>
            <a:endParaRPr dirty="0"/>
          </a:p>
        </p:txBody>
      </p:sp>
      <p:sp>
        <p:nvSpPr>
          <p:cNvPr id="4" name="Footer Placeholder 3"/>
          <p:cNvSpPr>
            <a:spLocks noGrp="1"/>
          </p:cNvSpPr>
          <p:nvPr>
            <p:ph type="ftr" sz="quarter" idx="2"/>
          </p:nvPr>
        </p:nvSpPr>
        <p:spPr>
          <a:xfrm>
            <a:off x="0" y="8842031"/>
            <a:ext cx="3056414" cy="465455"/>
          </a:xfrm>
          <a:prstGeom prst="rect">
            <a:avLst/>
          </a:prstGeom>
        </p:spPr>
        <p:txBody>
          <a:bodyPr vert="horz" lIns="93493" tIns="46746" rIns="93493" bIns="46746" rtlCol="0" anchor="b"/>
          <a:lstStyle>
            <a:lvl1pPr algn="l">
              <a:defRPr sz="1200"/>
            </a:lvl1pPr>
          </a:lstStyle>
          <a:p>
            <a:endParaRPr dirty="0"/>
          </a:p>
        </p:txBody>
      </p:sp>
      <p:sp>
        <p:nvSpPr>
          <p:cNvPr id="5" name="Slide Number Placeholder 4"/>
          <p:cNvSpPr>
            <a:spLocks noGrp="1"/>
          </p:cNvSpPr>
          <p:nvPr>
            <p:ph type="sldNum" sz="quarter" idx="3"/>
          </p:nvPr>
        </p:nvSpPr>
        <p:spPr>
          <a:xfrm>
            <a:off x="3995217" y="8842031"/>
            <a:ext cx="3056414" cy="465455"/>
          </a:xfrm>
          <a:prstGeom prst="rect">
            <a:avLst/>
          </a:prstGeom>
        </p:spPr>
        <p:txBody>
          <a:bodyPr vert="horz" lIns="93493" tIns="46746" rIns="93493" bIns="46746"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3" tIns="46746" rIns="93493" bIns="46746" rtlCol="0"/>
          <a:lstStyle>
            <a:lvl1pPr algn="l">
              <a:defRPr sz="1200"/>
            </a:lvl1pPr>
          </a:lstStyle>
          <a:p>
            <a:endParaRPr dirty="0"/>
          </a:p>
        </p:txBody>
      </p:sp>
      <p:sp>
        <p:nvSpPr>
          <p:cNvPr id="3" name="Date Placeholder 2"/>
          <p:cNvSpPr>
            <a:spLocks noGrp="1"/>
          </p:cNvSpPr>
          <p:nvPr>
            <p:ph type="dt" idx="1"/>
          </p:nvPr>
        </p:nvSpPr>
        <p:spPr>
          <a:xfrm>
            <a:off x="3995217" y="0"/>
            <a:ext cx="3056414" cy="465455"/>
          </a:xfrm>
          <a:prstGeom prst="rect">
            <a:avLst/>
          </a:prstGeom>
        </p:spPr>
        <p:txBody>
          <a:bodyPr vert="horz" lIns="93493" tIns="46746" rIns="93493" bIns="46746" rtlCol="0"/>
          <a:lstStyle>
            <a:lvl1pPr algn="r">
              <a:defRPr sz="1200"/>
            </a:lvl1pPr>
          </a:lstStyle>
          <a:p>
            <a:fld id="{95C10850-0874-4A61-99B4-D613C5E8D9EA}" type="datetimeFigureOut">
              <a:rPr lang="en-US"/>
              <a:t>3/17/2021</a:t>
            </a:fld>
            <a:endParaRPr dirty="0"/>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3" tIns="46746" rIns="93493" bIns="46746" rtlCol="0" anchor="ctr"/>
          <a:lstStyle/>
          <a:p>
            <a:endParaRPr dirty="0"/>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493" tIns="46746" rIns="93493" bIns="4674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31"/>
            <a:ext cx="3056414" cy="465455"/>
          </a:xfrm>
          <a:prstGeom prst="rect">
            <a:avLst/>
          </a:prstGeom>
        </p:spPr>
        <p:txBody>
          <a:bodyPr vert="horz" lIns="93493" tIns="46746" rIns="93493" bIns="46746" rtlCol="0" anchor="b"/>
          <a:lstStyle>
            <a:lvl1pPr algn="l">
              <a:defRPr sz="1200"/>
            </a:lvl1pPr>
          </a:lstStyle>
          <a:p>
            <a:endParaRPr dirty="0"/>
          </a:p>
        </p:txBody>
      </p:sp>
      <p:sp>
        <p:nvSpPr>
          <p:cNvPr id="7" name="Slide Number Placeholder 6"/>
          <p:cNvSpPr>
            <a:spLocks noGrp="1"/>
          </p:cNvSpPr>
          <p:nvPr>
            <p:ph type="sldNum" sz="quarter" idx="5"/>
          </p:nvPr>
        </p:nvSpPr>
        <p:spPr>
          <a:xfrm>
            <a:off x="3995217" y="8842031"/>
            <a:ext cx="3056414" cy="465455"/>
          </a:xfrm>
          <a:prstGeom prst="rect">
            <a:avLst/>
          </a:prstGeom>
        </p:spPr>
        <p:txBody>
          <a:bodyPr vert="horz" lIns="93493" tIns="46746" rIns="93493" bIns="46746"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3/17/2021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649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63040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13989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82122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40587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0054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a:t>Click icon to add picture</a:t>
            </a:r>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a:t>Click icon to add picture</a:t>
            </a:r>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a:t>Click icon to add picture</a:t>
            </a:r>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953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40840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56773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3/17/2021</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extLst>
      <p:ext uri="{BB962C8B-B14F-4D97-AF65-F5344CB8AC3E}">
        <p14:creationId xmlns:p14="http://schemas.microsoft.com/office/powerpoint/2010/main" val="22760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B9B9059-F1D6-41D0-95CF-D21CAA096B3A}" type="datetimeFigureOut">
              <a:rPr lang="en-US"/>
              <a:t>3/17/2021</a:t>
            </a:fld>
            <a:endParaRPr dirty="0"/>
          </a:p>
        </p:txBody>
      </p:sp>
      <p:sp>
        <p:nvSpPr>
          <p:cNvPr id="7" name="Slide Number Placeholder 6"/>
          <p:cNvSpPr>
            <a:spLocks noGrp="1"/>
          </p:cNvSpPr>
          <p:nvPr>
            <p:ph type="sldNum" sz="quarter" idx="12"/>
          </p:nvPr>
        </p:nvSpPr>
        <p:spPr/>
        <p:txBody>
          <a:bodyPr/>
          <a:lstStyle/>
          <a:p>
            <a:fld id="{E5FD5434-F838-4DD4-A17B-1CB1A1850DF4}" type="slidenum">
              <a:rPr/>
              <a:t>‹#›</a:t>
            </a:fld>
            <a:endParaRPr dirty="0"/>
          </a:p>
        </p:txBody>
      </p:sp>
    </p:spTree>
    <p:extLst>
      <p:ext uri="{BB962C8B-B14F-4D97-AF65-F5344CB8AC3E}">
        <p14:creationId xmlns:p14="http://schemas.microsoft.com/office/powerpoint/2010/main" val="19199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71037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4959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52221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79241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7487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7336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30372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9336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3B9B9059-F1D6-41D0-95CF-D21CAA096B3A}" type="datetimeFigureOut">
              <a:rPr lang="en-US" smtClean="0"/>
              <a:pPr/>
              <a:t>3/17/2021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00751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ayroll@montclair.edu"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mailto:Hr-Benefits@Montclair.edu"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e.nj.us/treasury/pensions/documents/forms/abp0220.pdf" TargetMode="External"/><Relationship Id="rId2" Type="http://schemas.openxmlformats.org/officeDocument/2006/relationships/hyperlink" Target="mailto:benefits@montclair.edu"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state.nj.us/treasury/pensions/hb-retired-shbp.shtml"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www.state.nj.us/treasury/pensions/hb-retired-shbp.shtml"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state.nj.us/treasury/pensions/documents/factsheets/fact73.pdf"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www.state.nj.us/treasury/pensions/documents/factsheets/fact86.pdf"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www.state.nj.us/treasury/pensions/conversion-calc.shtml"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rot="21387934">
            <a:off x="1218883" y="1905000"/>
            <a:ext cx="8380730" cy="2147928"/>
          </a:xfrm>
        </p:spPr>
        <p:txBody>
          <a:bodyPr>
            <a:noAutofit/>
          </a:bodyPr>
          <a:lstStyle/>
          <a:p>
            <a:r>
              <a:rPr lang="en-US" sz="3600" dirty="0"/>
              <a:t>HR Benefits</a:t>
            </a:r>
            <a:br>
              <a:rPr lang="en-US" sz="3600" dirty="0"/>
            </a:br>
            <a:r>
              <a:rPr lang="en-US" sz="3600" dirty="0"/>
              <a:t>Alternate Benefits Program (ABP)</a:t>
            </a:r>
            <a:br>
              <a:rPr lang="en-US" sz="3600" dirty="0"/>
            </a:br>
            <a:r>
              <a:rPr lang="en-US" sz="3600" dirty="0"/>
              <a:t>Steps to Retirement </a:t>
            </a:r>
          </a:p>
        </p:txBody>
      </p:sp>
      <p:pic>
        <p:nvPicPr>
          <p:cNvPr id="4" name="Google Shape;90;p1">
            <a:extLst>
              <a:ext uri="{FF2B5EF4-FFF2-40B4-BE49-F238E27FC236}">
                <a16:creationId xmlns:a16="http://schemas.microsoft.com/office/drawing/2014/main" id="{53DEF727-4A51-4BE6-B0CF-BA769DD1521D}"/>
              </a:ext>
            </a:extLst>
          </p:cNvPr>
          <p:cNvPicPr preferRelativeResize="0"/>
          <p:nvPr/>
        </p:nvPicPr>
        <p:blipFill rotWithShape="1">
          <a:blip r:embed="rId2">
            <a:alphaModFix/>
          </a:blip>
          <a:srcRect/>
          <a:stretch/>
        </p:blipFill>
        <p:spPr>
          <a:xfrm rot="21369540">
            <a:off x="8837612" y="5209287"/>
            <a:ext cx="2207850" cy="473814"/>
          </a:xfrm>
          <a:prstGeom prst="rect">
            <a:avLst/>
          </a:prstGeom>
          <a:noFill/>
          <a:ln>
            <a:noFill/>
          </a:ln>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623" y="685801"/>
            <a:ext cx="10394174" cy="609599"/>
          </a:xfrm>
        </p:spPr>
        <p:txBody>
          <a:bodyPr>
            <a:normAutofit fontScale="90000"/>
          </a:bodyPr>
          <a:lstStyle/>
          <a:p>
            <a:pPr algn="ctr"/>
            <a:r>
              <a:rPr lang="en-US" b="1" spc="-5" dirty="0">
                <a:solidFill>
                  <a:schemeClr val="tx1"/>
                </a:solidFill>
                <a:latin typeface="Times New Roman"/>
                <a:cs typeface="Times New Roman"/>
              </a:rPr>
              <a:t>Sick </a:t>
            </a:r>
            <a:r>
              <a:rPr lang="en-US" b="1" dirty="0">
                <a:solidFill>
                  <a:schemeClr val="tx1"/>
                </a:solidFill>
                <a:latin typeface="Times New Roman"/>
                <a:cs typeface="Times New Roman"/>
              </a:rPr>
              <a:t>Leave</a:t>
            </a:r>
            <a:r>
              <a:rPr lang="en-US" b="1" spc="-10" dirty="0">
                <a:solidFill>
                  <a:schemeClr val="tx1"/>
                </a:solidFill>
                <a:latin typeface="Times New Roman"/>
                <a:cs typeface="Times New Roman"/>
              </a:rPr>
              <a:t> </a:t>
            </a:r>
            <a:r>
              <a:rPr lang="en-US" b="1" spc="-5" dirty="0">
                <a:solidFill>
                  <a:schemeClr val="tx1"/>
                </a:solidFill>
                <a:latin typeface="Times New Roman"/>
                <a:cs typeface="Times New Roman"/>
              </a:rPr>
              <a:t>Payout</a:t>
            </a:r>
            <a:br>
              <a:rPr lang="en-US" dirty="0">
                <a:solidFill>
                  <a:schemeClr val="bg1"/>
                </a:solidFill>
                <a:latin typeface="Times New Roman"/>
                <a:cs typeface="Times New Roman"/>
              </a:rPr>
            </a:br>
            <a:endParaRPr lang="en-US" dirty="0">
              <a:solidFill>
                <a:schemeClr val="bg1"/>
              </a:solidFill>
            </a:endParaRPr>
          </a:p>
        </p:txBody>
      </p:sp>
      <p:sp>
        <p:nvSpPr>
          <p:cNvPr id="7" name="Content Placeholder 6"/>
          <p:cNvSpPr>
            <a:spLocks noGrp="1"/>
          </p:cNvSpPr>
          <p:nvPr>
            <p:ph idx="1"/>
          </p:nvPr>
        </p:nvSpPr>
        <p:spPr>
          <a:xfrm>
            <a:off x="914162" y="1143000"/>
            <a:ext cx="10360501" cy="4800600"/>
          </a:xfrm>
        </p:spPr>
        <p:txBody>
          <a:bodyPr/>
          <a:lstStyle/>
          <a:p>
            <a:pPr marL="355600" indent="-342900">
              <a:lnSpc>
                <a:spcPts val="2165"/>
              </a:lnSpc>
              <a:spcBef>
                <a:spcPts val="2005"/>
              </a:spcBef>
              <a:buFont typeface="Wingdings"/>
              <a:buChar char=""/>
              <a:tabLst>
                <a:tab pos="354965" algn="l"/>
                <a:tab pos="355600" algn="l"/>
              </a:tabLst>
            </a:pPr>
            <a:r>
              <a:rPr lang="en-US" sz="1800" spc="-5" dirty="0">
                <a:latin typeface="Times New Roman"/>
                <a:cs typeface="Times New Roman"/>
              </a:rPr>
              <a:t>Eligible staff employees receive 1/2 the balance of their unused and accrued sick days up to</a:t>
            </a:r>
            <a:r>
              <a:rPr lang="en-US" sz="1800" spc="125" dirty="0">
                <a:latin typeface="Times New Roman"/>
                <a:cs typeface="Times New Roman"/>
              </a:rPr>
              <a:t> </a:t>
            </a:r>
            <a:r>
              <a:rPr lang="en-US" sz="1800" spc="-5" dirty="0">
                <a:latin typeface="Times New Roman"/>
                <a:cs typeface="Times New Roman"/>
              </a:rPr>
              <a:t>$15,000</a:t>
            </a:r>
            <a:endParaRPr lang="en-US" sz="1800" dirty="0">
              <a:latin typeface="Times New Roman"/>
              <a:cs typeface="Times New Roman"/>
            </a:endParaRPr>
          </a:p>
          <a:p>
            <a:pPr marL="904240" lvl="2" indent="-342900">
              <a:lnSpc>
                <a:spcPts val="2165"/>
              </a:lnSpc>
              <a:spcBef>
                <a:spcPts val="2005"/>
              </a:spcBef>
              <a:buFont typeface="Wingdings"/>
              <a:buChar char=""/>
              <a:tabLst>
                <a:tab pos="354965" algn="l"/>
                <a:tab pos="355600" algn="l"/>
              </a:tabLst>
            </a:pPr>
            <a:r>
              <a:rPr lang="en-US" sz="1800" spc="-5" dirty="0">
                <a:latin typeface="Times New Roman"/>
                <a:cs typeface="Times New Roman"/>
              </a:rPr>
              <a:t>Faculty are </a:t>
            </a:r>
            <a:r>
              <a:rPr lang="en-US" sz="1800" b="1" i="1" u="sng" spc="-5" dirty="0">
                <a:latin typeface="Times New Roman"/>
                <a:cs typeface="Times New Roman"/>
              </a:rPr>
              <a:t>not</a:t>
            </a:r>
            <a:r>
              <a:rPr lang="en-US" sz="1800" spc="-5" dirty="0">
                <a:latin typeface="Times New Roman"/>
                <a:cs typeface="Times New Roman"/>
              </a:rPr>
              <a:t> eligible for sick/vacation payout.</a:t>
            </a:r>
          </a:p>
          <a:p>
            <a:pPr marL="904240" lvl="2" indent="-342900">
              <a:lnSpc>
                <a:spcPts val="2165"/>
              </a:lnSpc>
              <a:spcBef>
                <a:spcPts val="2005"/>
              </a:spcBef>
              <a:buFont typeface="Wingdings"/>
              <a:buChar char=""/>
              <a:tabLst>
                <a:tab pos="354965" algn="l"/>
                <a:tab pos="355600" algn="l"/>
              </a:tabLst>
            </a:pPr>
            <a:r>
              <a:rPr lang="en-US" sz="1800" spc="-5" dirty="0">
                <a:latin typeface="Times New Roman"/>
                <a:cs typeface="Times New Roman"/>
              </a:rPr>
              <a:t>All applicable taxes will be</a:t>
            </a:r>
            <a:r>
              <a:rPr lang="en-US" sz="1800" spc="-20" dirty="0">
                <a:latin typeface="Times New Roman"/>
                <a:cs typeface="Times New Roman"/>
              </a:rPr>
              <a:t> </a:t>
            </a:r>
            <a:r>
              <a:rPr lang="en-US" sz="1800" spc="-5" dirty="0">
                <a:latin typeface="Times New Roman"/>
                <a:cs typeface="Times New Roman"/>
              </a:rPr>
              <a:t>deducted.</a:t>
            </a:r>
          </a:p>
          <a:p>
            <a:pPr marL="355600" marR="400050" indent="-342900">
              <a:lnSpc>
                <a:spcPts val="2050"/>
              </a:lnSpc>
              <a:spcBef>
                <a:spcPts val="1545"/>
              </a:spcBef>
              <a:buFont typeface="Wingdings"/>
              <a:buChar char=""/>
              <a:tabLst>
                <a:tab pos="354965" algn="l"/>
                <a:tab pos="355600" algn="l"/>
              </a:tabLst>
            </a:pPr>
            <a:r>
              <a:rPr lang="en-US" sz="1800" spc="-5" dirty="0">
                <a:latin typeface="Times New Roman"/>
                <a:cs typeface="Times New Roman"/>
              </a:rPr>
              <a:t>Allow 4 to 6 weeks processing </a:t>
            </a:r>
            <a:r>
              <a:rPr lang="en-US" sz="1800" spc="-10" dirty="0">
                <a:latin typeface="Times New Roman"/>
                <a:cs typeface="Times New Roman"/>
              </a:rPr>
              <a:t>time </a:t>
            </a:r>
            <a:endParaRPr lang="en-US" sz="1800" spc="-5" dirty="0">
              <a:latin typeface="Times New Roman"/>
              <a:cs typeface="Times New Roman"/>
            </a:endParaRPr>
          </a:p>
          <a:p>
            <a:pPr marL="812663" marR="400050" lvl="1" indent="-342900">
              <a:lnSpc>
                <a:spcPts val="2050"/>
              </a:lnSpc>
              <a:spcBef>
                <a:spcPts val="1545"/>
              </a:spcBef>
              <a:buFont typeface="Wingdings"/>
              <a:buChar char=""/>
              <a:tabLst>
                <a:tab pos="354965" algn="l"/>
                <a:tab pos="355600" algn="l"/>
              </a:tabLst>
            </a:pPr>
            <a:r>
              <a:rPr lang="en-US" sz="1600" spc="-5" dirty="0">
                <a:latin typeface="Times New Roman"/>
                <a:cs typeface="Times New Roman"/>
              </a:rPr>
              <a:t> ensure to update </a:t>
            </a:r>
            <a:r>
              <a:rPr lang="en-US" sz="1600" dirty="0">
                <a:latin typeface="Times New Roman"/>
                <a:cs typeface="Times New Roman"/>
              </a:rPr>
              <a:t>your </a:t>
            </a:r>
            <a:r>
              <a:rPr lang="en-US" sz="1600" spc="-5" dirty="0">
                <a:latin typeface="Times New Roman"/>
                <a:cs typeface="Times New Roman"/>
              </a:rPr>
              <a:t>address in the WORKDAY employee self service</a:t>
            </a:r>
            <a:r>
              <a:rPr lang="en-US" sz="1600" spc="-15" dirty="0">
                <a:latin typeface="Times New Roman"/>
                <a:cs typeface="Times New Roman"/>
              </a:rPr>
              <a:t> </a:t>
            </a:r>
            <a:r>
              <a:rPr lang="en-US" sz="1600" spc="-10" dirty="0">
                <a:latin typeface="Times New Roman"/>
                <a:cs typeface="Times New Roman"/>
              </a:rPr>
              <a:t>system.</a:t>
            </a:r>
          </a:p>
          <a:p>
            <a:pPr marL="355600" marR="400050" indent="-342900">
              <a:lnSpc>
                <a:spcPts val="2050"/>
              </a:lnSpc>
              <a:spcBef>
                <a:spcPts val="1545"/>
              </a:spcBef>
              <a:buFont typeface="Wingdings"/>
              <a:buChar char=""/>
              <a:tabLst>
                <a:tab pos="354965" algn="l"/>
                <a:tab pos="355600" algn="l"/>
              </a:tabLst>
            </a:pPr>
            <a:endParaRPr lang="en-US" sz="1800" dirty="0">
              <a:latin typeface="Times New Roman"/>
              <a:cs typeface="Times New Roman"/>
            </a:endParaRPr>
          </a:p>
          <a:p>
            <a:pPr>
              <a:spcBef>
                <a:spcPts val="55"/>
              </a:spcBef>
              <a:buFont typeface="Wingdings"/>
              <a:buChar char=""/>
            </a:pPr>
            <a:r>
              <a:rPr lang="en-US" sz="1800" dirty="0">
                <a:latin typeface="Times New Roman"/>
                <a:cs typeface="Times New Roman"/>
              </a:rPr>
              <a:t>For further information or questions regarding vacation payout</a:t>
            </a:r>
          </a:p>
          <a:p>
            <a:pPr lvl="1">
              <a:spcBef>
                <a:spcPts val="55"/>
              </a:spcBef>
              <a:buFont typeface="Wingdings"/>
              <a:buChar char=""/>
            </a:pPr>
            <a:r>
              <a:rPr lang="en-US" sz="1600" dirty="0">
                <a:latin typeface="Times New Roman"/>
                <a:cs typeface="Times New Roman"/>
              </a:rPr>
              <a:t>please contact the payroll department at </a:t>
            </a:r>
            <a:r>
              <a:rPr lang="en-US" sz="1600" dirty="0">
                <a:latin typeface="Times New Roman"/>
                <a:cs typeface="Times New Roman"/>
                <a:hlinkClick r:id="rId2"/>
              </a:rPr>
              <a:t>payroll@montclair.edu</a:t>
            </a:r>
            <a:endParaRPr lang="en-US" sz="1600"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18536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Grp="1"/>
          </p:cNvGraphicFramePr>
          <p:nvPr>
            <p:extLst>
              <p:ext uri="{D42A27DB-BD31-4B8C-83A1-F6EECF244321}">
                <p14:modId xmlns:p14="http://schemas.microsoft.com/office/powerpoint/2010/main" val="3865558792"/>
              </p:ext>
            </p:extLst>
          </p:nvPr>
        </p:nvGraphicFramePr>
        <p:xfrm>
          <a:off x="1827212" y="1523999"/>
          <a:ext cx="6705600" cy="4067622"/>
        </p:xfrm>
        <a:graphic>
          <a:graphicData uri="http://schemas.openxmlformats.org/drawingml/2006/table">
            <a:tbl>
              <a:tblPr firstRow="1" bandRow="1">
                <a:tableStyleId>{2D5ABB26-0587-4C30-8999-92F81FD0307C}</a:tableStyleId>
              </a:tblPr>
              <a:tblGrid>
                <a:gridCol w="3549393">
                  <a:extLst>
                    <a:ext uri="{9D8B030D-6E8A-4147-A177-3AD203B41FA5}">
                      <a16:colId xmlns:a16="http://schemas.microsoft.com/office/drawing/2014/main" val="20000"/>
                    </a:ext>
                  </a:extLst>
                </a:gridCol>
                <a:gridCol w="3156207">
                  <a:extLst>
                    <a:ext uri="{9D8B030D-6E8A-4147-A177-3AD203B41FA5}">
                      <a16:colId xmlns:a16="http://schemas.microsoft.com/office/drawing/2014/main" val="20001"/>
                    </a:ext>
                  </a:extLst>
                </a:gridCol>
              </a:tblGrid>
              <a:tr h="459829">
                <a:tc>
                  <a:txBody>
                    <a:bodyPr/>
                    <a:lstStyle/>
                    <a:p>
                      <a:pPr marL="31750">
                        <a:lnSpc>
                          <a:spcPts val="2185"/>
                        </a:lnSpc>
                      </a:pPr>
                      <a:r>
                        <a:rPr sz="2000" dirty="0">
                          <a:latin typeface="Times New Roman"/>
                          <a:cs typeface="Times New Roman"/>
                        </a:rPr>
                        <a:t>AXA</a:t>
                      </a:r>
                      <a:r>
                        <a:rPr sz="2000" spc="-5" dirty="0">
                          <a:latin typeface="Times New Roman"/>
                          <a:cs typeface="Times New Roman"/>
                        </a:rPr>
                        <a:t> </a:t>
                      </a:r>
                      <a:r>
                        <a:rPr sz="2000" dirty="0">
                          <a:latin typeface="Times New Roman"/>
                          <a:cs typeface="Times New Roman"/>
                        </a:rPr>
                        <a:t>Equitable</a:t>
                      </a:r>
                    </a:p>
                  </a:txBody>
                  <a:tcPr marL="0" marR="0" marT="0" marB="0"/>
                </a:tc>
                <a:tc>
                  <a:txBody>
                    <a:bodyPr/>
                    <a:lstStyle/>
                    <a:p>
                      <a:pPr marR="24765" algn="r">
                        <a:lnSpc>
                          <a:spcPts val="2185"/>
                        </a:lnSpc>
                      </a:pPr>
                      <a:r>
                        <a:rPr sz="2000" spc="5" dirty="0">
                          <a:latin typeface="Times New Roman"/>
                          <a:cs typeface="Times New Roman"/>
                        </a:rPr>
                        <a:t>866</a:t>
                      </a:r>
                      <a:r>
                        <a:rPr sz="2000" dirty="0">
                          <a:latin typeface="Times New Roman"/>
                          <a:cs typeface="Times New Roman"/>
                        </a:rPr>
                        <a:t>-75</a:t>
                      </a:r>
                      <a:r>
                        <a:rPr sz="2000" spc="-10" dirty="0">
                          <a:latin typeface="Times New Roman"/>
                          <a:cs typeface="Times New Roman"/>
                        </a:rPr>
                        <a:t>2-</a:t>
                      </a:r>
                      <a:r>
                        <a:rPr sz="2000" spc="5" dirty="0">
                          <a:latin typeface="Times New Roman"/>
                          <a:cs typeface="Times New Roman"/>
                        </a:rPr>
                        <a:t>0</a:t>
                      </a:r>
                      <a:r>
                        <a:rPr sz="2000" dirty="0">
                          <a:latin typeface="Times New Roman"/>
                          <a:cs typeface="Times New Roman"/>
                        </a:rPr>
                        <a:t>0</a:t>
                      </a:r>
                      <a:r>
                        <a:rPr sz="2000" spc="-10" dirty="0">
                          <a:latin typeface="Times New Roman"/>
                          <a:cs typeface="Times New Roman"/>
                        </a:rPr>
                        <a:t>7</a:t>
                      </a:r>
                      <a:r>
                        <a:rPr sz="2000" dirty="0">
                          <a:latin typeface="Times New Roman"/>
                          <a:cs typeface="Times New Roman"/>
                        </a:rPr>
                        <a:t>2</a:t>
                      </a:r>
                    </a:p>
                  </a:txBody>
                  <a:tcPr marL="0" marR="0" marT="0" marB="0"/>
                </a:tc>
                <a:extLst>
                  <a:ext uri="{0D108BD9-81ED-4DB2-BD59-A6C34878D82A}">
                    <a16:rowId xmlns:a16="http://schemas.microsoft.com/office/drawing/2014/main" val="10000"/>
                  </a:ext>
                </a:extLst>
              </a:tr>
              <a:tr h="629724">
                <a:tc>
                  <a:txBody>
                    <a:bodyPr/>
                    <a:lstStyle/>
                    <a:p>
                      <a:pPr marL="31750">
                        <a:lnSpc>
                          <a:spcPct val="100000"/>
                        </a:lnSpc>
                        <a:spcBef>
                          <a:spcPts val="1075"/>
                        </a:spcBef>
                      </a:pPr>
                      <a:r>
                        <a:rPr sz="2000" spc="-5" dirty="0">
                          <a:latin typeface="Times New Roman"/>
                          <a:cs typeface="Times New Roman"/>
                        </a:rPr>
                        <a:t>Mass</a:t>
                      </a:r>
                      <a:r>
                        <a:rPr sz="2000" spc="-15" dirty="0">
                          <a:latin typeface="Times New Roman"/>
                          <a:cs typeface="Times New Roman"/>
                        </a:rPr>
                        <a:t> </a:t>
                      </a:r>
                      <a:r>
                        <a:rPr sz="2000" dirty="0">
                          <a:latin typeface="Times New Roman"/>
                          <a:cs typeface="Times New Roman"/>
                        </a:rPr>
                        <a:t>Mutual</a:t>
                      </a:r>
                    </a:p>
                  </a:txBody>
                  <a:tcPr marL="0" marR="0" marT="136525" marB="0"/>
                </a:tc>
                <a:tc>
                  <a:txBody>
                    <a:bodyPr/>
                    <a:lstStyle/>
                    <a:p>
                      <a:pPr marR="24765" algn="r">
                        <a:lnSpc>
                          <a:spcPct val="100000"/>
                        </a:lnSpc>
                        <a:spcBef>
                          <a:spcPts val="1075"/>
                        </a:spcBef>
                      </a:pPr>
                      <a:r>
                        <a:rPr sz="2000" spc="5" dirty="0">
                          <a:latin typeface="Times New Roman"/>
                          <a:cs typeface="Times New Roman"/>
                        </a:rPr>
                        <a:t>848</a:t>
                      </a:r>
                      <a:r>
                        <a:rPr sz="2000" dirty="0">
                          <a:latin typeface="Times New Roman"/>
                          <a:cs typeface="Times New Roman"/>
                        </a:rPr>
                        <a:t>-24</a:t>
                      </a:r>
                      <a:r>
                        <a:rPr sz="2000" spc="-10" dirty="0">
                          <a:latin typeface="Times New Roman"/>
                          <a:cs typeface="Times New Roman"/>
                        </a:rPr>
                        <a:t>8-</a:t>
                      </a:r>
                      <a:r>
                        <a:rPr sz="2000" spc="5" dirty="0">
                          <a:latin typeface="Times New Roman"/>
                          <a:cs typeface="Times New Roman"/>
                        </a:rPr>
                        <a:t>4</a:t>
                      </a:r>
                      <a:r>
                        <a:rPr sz="2000" dirty="0">
                          <a:latin typeface="Times New Roman"/>
                          <a:cs typeface="Times New Roman"/>
                        </a:rPr>
                        <a:t>8</a:t>
                      </a:r>
                      <a:r>
                        <a:rPr sz="2000" spc="-10" dirty="0">
                          <a:latin typeface="Times New Roman"/>
                          <a:cs typeface="Times New Roman"/>
                        </a:rPr>
                        <a:t>7</a:t>
                      </a:r>
                      <a:r>
                        <a:rPr sz="2000" dirty="0">
                          <a:latin typeface="Times New Roman"/>
                          <a:cs typeface="Times New Roman"/>
                        </a:rPr>
                        <a:t>5</a:t>
                      </a:r>
                    </a:p>
                  </a:txBody>
                  <a:tcPr marL="0" marR="0" marT="136525" marB="0"/>
                </a:tc>
                <a:extLst>
                  <a:ext uri="{0D108BD9-81ED-4DB2-BD59-A6C34878D82A}">
                    <a16:rowId xmlns:a16="http://schemas.microsoft.com/office/drawing/2014/main" val="10001"/>
                  </a:ext>
                </a:extLst>
              </a:tr>
              <a:tr h="629724">
                <a:tc>
                  <a:txBody>
                    <a:bodyPr/>
                    <a:lstStyle/>
                    <a:p>
                      <a:pPr marL="31750">
                        <a:lnSpc>
                          <a:spcPct val="100000"/>
                        </a:lnSpc>
                        <a:spcBef>
                          <a:spcPts val="1075"/>
                        </a:spcBef>
                      </a:pPr>
                      <a:r>
                        <a:rPr sz="2000" spc="-5" dirty="0">
                          <a:latin typeface="Times New Roman"/>
                          <a:cs typeface="Times New Roman"/>
                        </a:rPr>
                        <a:t>MetLife</a:t>
                      </a:r>
                      <a:endParaRPr sz="2000" dirty="0">
                        <a:latin typeface="Times New Roman"/>
                        <a:cs typeface="Times New Roman"/>
                      </a:endParaRPr>
                    </a:p>
                  </a:txBody>
                  <a:tcPr marL="0" marR="0" marT="136525" marB="0"/>
                </a:tc>
                <a:tc>
                  <a:txBody>
                    <a:bodyPr/>
                    <a:lstStyle/>
                    <a:p>
                      <a:pPr marR="24765" algn="r">
                        <a:lnSpc>
                          <a:spcPct val="100000"/>
                        </a:lnSpc>
                        <a:spcBef>
                          <a:spcPts val="1075"/>
                        </a:spcBef>
                      </a:pPr>
                      <a:r>
                        <a:rPr sz="2000" spc="5" dirty="0">
                          <a:latin typeface="Times New Roman"/>
                          <a:cs typeface="Times New Roman"/>
                        </a:rPr>
                        <a:t>732</a:t>
                      </a:r>
                      <a:r>
                        <a:rPr sz="2000" dirty="0">
                          <a:latin typeface="Times New Roman"/>
                          <a:cs typeface="Times New Roman"/>
                        </a:rPr>
                        <a:t>-62</a:t>
                      </a:r>
                      <a:r>
                        <a:rPr sz="2000" spc="-10" dirty="0">
                          <a:latin typeface="Times New Roman"/>
                          <a:cs typeface="Times New Roman"/>
                        </a:rPr>
                        <a:t>3-</a:t>
                      </a:r>
                      <a:r>
                        <a:rPr sz="2000" spc="5" dirty="0">
                          <a:latin typeface="Times New Roman"/>
                          <a:cs typeface="Times New Roman"/>
                        </a:rPr>
                        <a:t>5</a:t>
                      </a:r>
                      <a:r>
                        <a:rPr sz="2000" dirty="0">
                          <a:latin typeface="Times New Roman"/>
                          <a:cs typeface="Times New Roman"/>
                        </a:rPr>
                        <a:t>7</a:t>
                      </a:r>
                      <a:r>
                        <a:rPr sz="2000" spc="-10" dirty="0">
                          <a:latin typeface="Times New Roman"/>
                          <a:cs typeface="Times New Roman"/>
                        </a:rPr>
                        <a:t>0</a:t>
                      </a:r>
                      <a:r>
                        <a:rPr sz="2000" dirty="0">
                          <a:latin typeface="Times New Roman"/>
                          <a:cs typeface="Times New Roman"/>
                        </a:rPr>
                        <a:t>0</a:t>
                      </a:r>
                    </a:p>
                  </a:txBody>
                  <a:tcPr marL="0" marR="0" marT="136525" marB="0"/>
                </a:tc>
                <a:extLst>
                  <a:ext uri="{0D108BD9-81ED-4DB2-BD59-A6C34878D82A}">
                    <a16:rowId xmlns:a16="http://schemas.microsoft.com/office/drawing/2014/main" val="10002"/>
                  </a:ext>
                </a:extLst>
              </a:tr>
              <a:tr h="629068">
                <a:tc>
                  <a:txBody>
                    <a:bodyPr/>
                    <a:lstStyle/>
                    <a:p>
                      <a:pPr marL="31750">
                        <a:lnSpc>
                          <a:spcPct val="100000"/>
                        </a:lnSpc>
                        <a:spcBef>
                          <a:spcPts val="1075"/>
                        </a:spcBef>
                      </a:pPr>
                      <a:r>
                        <a:rPr sz="2000" dirty="0">
                          <a:latin typeface="Times New Roman"/>
                          <a:cs typeface="Times New Roman"/>
                        </a:rPr>
                        <a:t>Prudential</a:t>
                      </a:r>
                    </a:p>
                  </a:txBody>
                  <a:tcPr marL="0" marR="0" marT="136525" marB="0"/>
                </a:tc>
                <a:tc>
                  <a:txBody>
                    <a:bodyPr/>
                    <a:lstStyle/>
                    <a:p>
                      <a:pPr marR="24765" algn="r">
                        <a:lnSpc>
                          <a:spcPct val="100000"/>
                        </a:lnSpc>
                        <a:spcBef>
                          <a:spcPts val="1075"/>
                        </a:spcBef>
                      </a:pPr>
                      <a:r>
                        <a:rPr sz="2000" spc="5" dirty="0">
                          <a:latin typeface="Times New Roman"/>
                          <a:cs typeface="Times New Roman"/>
                        </a:rPr>
                        <a:t>855</a:t>
                      </a:r>
                      <a:r>
                        <a:rPr sz="2000" dirty="0">
                          <a:latin typeface="Times New Roman"/>
                          <a:cs typeface="Times New Roman"/>
                        </a:rPr>
                        <a:t>-65</a:t>
                      </a:r>
                      <a:r>
                        <a:rPr sz="2000" spc="-10" dirty="0">
                          <a:latin typeface="Times New Roman"/>
                          <a:cs typeface="Times New Roman"/>
                        </a:rPr>
                        <a:t>2-</a:t>
                      </a:r>
                      <a:r>
                        <a:rPr sz="2000" spc="5" dirty="0">
                          <a:latin typeface="Times New Roman"/>
                          <a:cs typeface="Times New Roman"/>
                        </a:rPr>
                        <a:t>2</a:t>
                      </a:r>
                      <a:r>
                        <a:rPr sz="2000" dirty="0">
                          <a:latin typeface="Times New Roman"/>
                          <a:cs typeface="Times New Roman"/>
                        </a:rPr>
                        <a:t>7</a:t>
                      </a:r>
                      <a:r>
                        <a:rPr sz="2000" spc="-10" dirty="0">
                          <a:latin typeface="Times New Roman"/>
                          <a:cs typeface="Times New Roman"/>
                        </a:rPr>
                        <a:t>1</a:t>
                      </a:r>
                      <a:r>
                        <a:rPr sz="2000" dirty="0">
                          <a:latin typeface="Times New Roman"/>
                          <a:cs typeface="Times New Roman"/>
                        </a:rPr>
                        <a:t>1</a:t>
                      </a:r>
                    </a:p>
                  </a:txBody>
                  <a:tcPr marL="0" marR="0" marT="136525" marB="0"/>
                </a:tc>
                <a:extLst>
                  <a:ext uri="{0D108BD9-81ED-4DB2-BD59-A6C34878D82A}">
                    <a16:rowId xmlns:a16="http://schemas.microsoft.com/office/drawing/2014/main" val="10003"/>
                  </a:ext>
                </a:extLst>
              </a:tr>
              <a:tr h="629724">
                <a:tc>
                  <a:txBody>
                    <a:bodyPr/>
                    <a:lstStyle/>
                    <a:p>
                      <a:pPr marL="31750">
                        <a:lnSpc>
                          <a:spcPct val="100000"/>
                        </a:lnSpc>
                        <a:spcBef>
                          <a:spcPts val="1075"/>
                        </a:spcBef>
                      </a:pPr>
                      <a:r>
                        <a:rPr sz="2000" dirty="0">
                          <a:latin typeface="Times New Roman"/>
                          <a:cs typeface="Times New Roman"/>
                        </a:rPr>
                        <a:t>TIAA</a:t>
                      </a:r>
                    </a:p>
                  </a:txBody>
                  <a:tcPr marL="0" marR="0" marT="136525" marB="0"/>
                </a:tc>
                <a:tc>
                  <a:txBody>
                    <a:bodyPr/>
                    <a:lstStyle/>
                    <a:p>
                      <a:pPr marR="24765" algn="r">
                        <a:lnSpc>
                          <a:spcPct val="100000"/>
                        </a:lnSpc>
                        <a:spcBef>
                          <a:spcPts val="1075"/>
                        </a:spcBef>
                      </a:pPr>
                      <a:r>
                        <a:rPr sz="2000" dirty="0">
                          <a:latin typeface="Times New Roman"/>
                          <a:cs typeface="Times New Roman"/>
                        </a:rPr>
                        <a:t>800-84</a:t>
                      </a:r>
                      <a:r>
                        <a:rPr sz="2000" spc="-10" dirty="0">
                          <a:latin typeface="Times New Roman"/>
                          <a:cs typeface="Times New Roman"/>
                        </a:rPr>
                        <a:t>2-</a:t>
                      </a:r>
                      <a:r>
                        <a:rPr sz="2000" spc="5" dirty="0">
                          <a:latin typeface="Times New Roman"/>
                          <a:cs typeface="Times New Roman"/>
                        </a:rPr>
                        <a:t>8</a:t>
                      </a:r>
                      <a:r>
                        <a:rPr sz="2000" dirty="0">
                          <a:latin typeface="Times New Roman"/>
                          <a:cs typeface="Times New Roman"/>
                        </a:rPr>
                        <a:t>4</a:t>
                      </a:r>
                      <a:r>
                        <a:rPr sz="2000" spc="-10" dirty="0">
                          <a:latin typeface="Times New Roman"/>
                          <a:cs typeface="Times New Roman"/>
                        </a:rPr>
                        <a:t>1</a:t>
                      </a:r>
                      <a:r>
                        <a:rPr sz="2000" dirty="0">
                          <a:latin typeface="Times New Roman"/>
                          <a:cs typeface="Times New Roman"/>
                        </a:rPr>
                        <a:t>2</a:t>
                      </a:r>
                    </a:p>
                  </a:txBody>
                  <a:tcPr marL="0" marR="0" marT="136525" marB="0"/>
                </a:tc>
                <a:extLst>
                  <a:ext uri="{0D108BD9-81ED-4DB2-BD59-A6C34878D82A}">
                    <a16:rowId xmlns:a16="http://schemas.microsoft.com/office/drawing/2014/main" val="10004"/>
                  </a:ext>
                </a:extLst>
              </a:tr>
              <a:tr h="629724">
                <a:tc>
                  <a:txBody>
                    <a:bodyPr/>
                    <a:lstStyle/>
                    <a:p>
                      <a:pPr marL="31750">
                        <a:lnSpc>
                          <a:spcPct val="100000"/>
                        </a:lnSpc>
                        <a:spcBef>
                          <a:spcPts val="1075"/>
                        </a:spcBef>
                      </a:pPr>
                      <a:r>
                        <a:rPr sz="2000" dirty="0">
                          <a:latin typeface="Times New Roman"/>
                          <a:cs typeface="Times New Roman"/>
                        </a:rPr>
                        <a:t>VALIC</a:t>
                      </a:r>
                    </a:p>
                  </a:txBody>
                  <a:tcPr marL="0" marR="0" marT="136525" marB="0"/>
                </a:tc>
                <a:tc>
                  <a:txBody>
                    <a:bodyPr/>
                    <a:lstStyle/>
                    <a:p>
                      <a:pPr marR="24765" algn="r">
                        <a:lnSpc>
                          <a:spcPct val="100000"/>
                        </a:lnSpc>
                        <a:spcBef>
                          <a:spcPts val="1075"/>
                        </a:spcBef>
                      </a:pPr>
                      <a:r>
                        <a:rPr sz="2000" spc="5" dirty="0">
                          <a:latin typeface="Times New Roman"/>
                          <a:cs typeface="Times New Roman"/>
                        </a:rPr>
                        <a:t>800</a:t>
                      </a:r>
                      <a:r>
                        <a:rPr sz="2000" dirty="0">
                          <a:latin typeface="Times New Roman"/>
                          <a:cs typeface="Times New Roman"/>
                        </a:rPr>
                        <a:t>-44</a:t>
                      </a:r>
                      <a:r>
                        <a:rPr sz="2000" spc="-10" dirty="0">
                          <a:latin typeface="Times New Roman"/>
                          <a:cs typeface="Times New Roman"/>
                        </a:rPr>
                        <a:t>8-</a:t>
                      </a:r>
                      <a:r>
                        <a:rPr sz="2000" spc="5" dirty="0">
                          <a:latin typeface="Times New Roman"/>
                          <a:cs typeface="Times New Roman"/>
                        </a:rPr>
                        <a:t>2</a:t>
                      </a:r>
                      <a:r>
                        <a:rPr sz="2000" dirty="0">
                          <a:latin typeface="Times New Roman"/>
                          <a:cs typeface="Times New Roman"/>
                        </a:rPr>
                        <a:t>5</a:t>
                      </a:r>
                      <a:r>
                        <a:rPr sz="2000" spc="-10" dirty="0">
                          <a:latin typeface="Times New Roman"/>
                          <a:cs typeface="Times New Roman"/>
                        </a:rPr>
                        <a:t>4</a:t>
                      </a:r>
                      <a:r>
                        <a:rPr sz="2000" dirty="0">
                          <a:latin typeface="Times New Roman"/>
                          <a:cs typeface="Times New Roman"/>
                        </a:rPr>
                        <a:t>2</a:t>
                      </a:r>
                    </a:p>
                  </a:txBody>
                  <a:tcPr marL="0" marR="0" marT="136525" marB="0"/>
                </a:tc>
                <a:extLst>
                  <a:ext uri="{0D108BD9-81ED-4DB2-BD59-A6C34878D82A}">
                    <a16:rowId xmlns:a16="http://schemas.microsoft.com/office/drawing/2014/main" val="10005"/>
                  </a:ext>
                </a:extLst>
              </a:tr>
              <a:tr h="459829">
                <a:tc>
                  <a:txBody>
                    <a:bodyPr/>
                    <a:lstStyle/>
                    <a:p>
                      <a:pPr marL="31750">
                        <a:lnSpc>
                          <a:spcPts val="2335"/>
                        </a:lnSpc>
                        <a:spcBef>
                          <a:spcPts val="1075"/>
                        </a:spcBef>
                      </a:pPr>
                      <a:r>
                        <a:rPr sz="2000" dirty="0">
                          <a:latin typeface="Times New Roman"/>
                          <a:cs typeface="Times New Roman"/>
                        </a:rPr>
                        <a:t>VOYA</a:t>
                      </a:r>
                      <a:r>
                        <a:rPr sz="2000" spc="-5" dirty="0">
                          <a:latin typeface="Times New Roman"/>
                          <a:cs typeface="Times New Roman"/>
                        </a:rPr>
                        <a:t> </a:t>
                      </a:r>
                      <a:r>
                        <a:rPr sz="2000" dirty="0">
                          <a:latin typeface="Times New Roman"/>
                          <a:cs typeface="Times New Roman"/>
                        </a:rPr>
                        <a:t>Financial</a:t>
                      </a:r>
                    </a:p>
                  </a:txBody>
                  <a:tcPr marL="0" marR="0" marT="136525" marB="0"/>
                </a:tc>
                <a:tc>
                  <a:txBody>
                    <a:bodyPr/>
                    <a:lstStyle/>
                    <a:p>
                      <a:pPr marR="24765" algn="r">
                        <a:lnSpc>
                          <a:spcPts val="2335"/>
                        </a:lnSpc>
                        <a:spcBef>
                          <a:spcPts val="1075"/>
                        </a:spcBef>
                      </a:pPr>
                      <a:r>
                        <a:rPr sz="2000" spc="5" dirty="0">
                          <a:latin typeface="Times New Roman"/>
                          <a:cs typeface="Times New Roman"/>
                        </a:rPr>
                        <a:t>877</a:t>
                      </a:r>
                      <a:r>
                        <a:rPr sz="2000" dirty="0">
                          <a:latin typeface="Times New Roman"/>
                          <a:cs typeface="Times New Roman"/>
                        </a:rPr>
                        <a:t>-87</a:t>
                      </a:r>
                      <a:r>
                        <a:rPr sz="2000" spc="-10" dirty="0">
                          <a:latin typeface="Times New Roman"/>
                          <a:cs typeface="Times New Roman"/>
                        </a:rPr>
                        <a:t>3-</a:t>
                      </a:r>
                      <a:r>
                        <a:rPr sz="2000" spc="5" dirty="0">
                          <a:latin typeface="Times New Roman"/>
                          <a:cs typeface="Times New Roman"/>
                        </a:rPr>
                        <a:t>0</a:t>
                      </a:r>
                      <a:r>
                        <a:rPr sz="2000" dirty="0">
                          <a:latin typeface="Times New Roman"/>
                          <a:cs typeface="Times New Roman"/>
                        </a:rPr>
                        <a:t>3</a:t>
                      </a:r>
                      <a:r>
                        <a:rPr sz="2000" spc="-10" dirty="0">
                          <a:latin typeface="Times New Roman"/>
                          <a:cs typeface="Times New Roman"/>
                        </a:rPr>
                        <a:t>2</a:t>
                      </a:r>
                      <a:r>
                        <a:rPr sz="2000" dirty="0">
                          <a:latin typeface="Times New Roman"/>
                          <a:cs typeface="Times New Roman"/>
                        </a:rPr>
                        <a:t>1</a:t>
                      </a:r>
                    </a:p>
                  </a:txBody>
                  <a:tcPr marL="0" marR="0" marT="136525" marB="0"/>
                </a:tc>
                <a:extLst>
                  <a:ext uri="{0D108BD9-81ED-4DB2-BD59-A6C34878D82A}">
                    <a16:rowId xmlns:a16="http://schemas.microsoft.com/office/drawing/2014/main" val="10006"/>
                  </a:ext>
                </a:extLst>
              </a:tr>
            </a:tbl>
          </a:graphicData>
        </a:graphic>
      </p:graphicFrame>
      <p:sp>
        <p:nvSpPr>
          <p:cNvPr id="7" name="Title 6"/>
          <p:cNvSpPr>
            <a:spLocks noGrp="1"/>
          </p:cNvSpPr>
          <p:nvPr>
            <p:ph type="title"/>
          </p:nvPr>
        </p:nvSpPr>
        <p:spPr>
          <a:xfrm>
            <a:off x="989012" y="457200"/>
            <a:ext cx="10360501" cy="990600"/>
          </a:xfrm>
        </p:spPr>
        <p:txBody>
          <a:bodyPr>
            <a:normAutofit fontScale="90000"/>
          </a:bodyPr>
          <a:lstStyle/>
          <a:p>
            <a:r>
              <a:rPr lang="en-US" b="1" spc="-5" dirty="0">
                <a:solidFill>
                  <a:schemeClr val="tx1"/>
                </a:solidFill>
                <a:latin typeface="Times New Roman"/>
                <a:cs typeface="Times New Roman"/>
              </a:rPr>
              <a:t>Njdpb State-authorized Investment</a:t>
            </a:r>
            <a:r>
              <a:rPr lang="en-US" b="1" spc="55" dirty="0">
                <a:solidFill>
                  <a:schemeClr val="tx1"/>
                </a:solidFill>
                <a:latin typeface="Times New Roman"/>
                <a:cs typeface="Times New Roman"/>
              </a:rPr>
              <a:t> </a:t>
            </a:r>
            <a:r>
              <a:rPr lang="en-US" b="1" spc="-5" dirty="0">
                <a:solidFill>
                  <a:schemeClr val="tx1"/>
                </a:solidFill>
                <a:latin typeface="Times New Roman"/>
                <a:cs typeface="Times New Roman"/>
              </a:rPr>
              <a:t>Carriers</a:t>
            </a:r>
            <a:br>
              <a:rPr lang="en-US" dirty="0">
                <a:solidFill>
                  <a:schemeClr val="bg1"/>
                </a:solidFill>
                <a:latin typeface="Times New Roman"/>
                <a:cs typeface="Times New Roman"/>
              </a:rPr>
            </a:br>
            <a:endParaRPr lang="en-US" dirty="0">
              <a:solidFill>
                <a:schemeClr val="bg1"/>
              </a:solidFill>
            </a:endParaRPr>
          </a:p>
        </p:txBody>
      </p:sp>
    </p:spTree>
    <p:extLst>
      <p:ext uri="{BB962C8B-B14F-4D97-AF65-F5344CB8AC3E}">
        <p14:creationId xmlns:p14="http://schemas.microsoft.com/office/powerpoint/2010/main" val="16251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623" y="685801"/>
            <a:ext cx="10394174" cy="609599"/>
          </a:xfrm>
        </p:spPr>
        <p:txBody>
          <a:bodyPr>
            <a:normAutofit fontScale="90000"/>
          </a:bodyPr>
          <a:lstStyle/>
          <a:p>
            <a:pPr algn="ctr"/>
            <a:r>
              <a:rPr lang="en-US" b="1" spc="-5" dirty="0">
                <a:solidFill>
                  <a:schemeClr val="tx1"/>
                </a:solidFill>
                <a:latin typeface="Times New Roman"/>
                <a:cs typeface="Times New Roman"/>
              </a:rPr>
              <a:t>HR Benefits Contact Information</a:t>
            </a:r>
            <a:br>
              <a:rPr lang="en-US" dirty="0">
                <a:solidFill>
                  <a:schemeClr val="bg1"/>
                </a:solidFill>
                <a:latin typeface="Times New Roman"/>
                <a:cs typeface="Times New Roman"/>
              </a:rPr>
            </a:br>
            <a:endParaRPr lang="en-US" dirty="0">
              <a:solidFill>
                <a:schemeClr val="bg1"/>
              </a:solidFill>
            </a:endParaRPr>
          </a:p>
        </p:txBody>
      </p:sp>
      <p:sp>
        <p:nvSpPr>
          <p:cNvPr id="7" name="Content Placeholder 6"/>
          <p:cNvSpPr>
            <a:spLocks noGrp="1"/>
          </p:cNvSpPr>
          <p:nvPr>
            <p:ph idx="1"/>
          </p:nvPr>
        </p:nvSpPr>
        <p:spPr>
          <a:xfrm>
            <a:off x="914162" y="1143000"/>
            <a:ext cx="10360501" cy="4800600"/>
          </a:xfrm>
        </p:spPr>
        <p:txBody>
          <a:bodyPr/>
          <a:lstStyle/>
          <a:p>
            <a:pPr marL="12700" indent="0">
              <a:lnSpc>
                <a:spcPts val="2165"/>
              </a:lnSpc>
              <a:spcBef>
                <a:spcPts val="2005"/>
              </a:spcBef>
              <a:buNone/>
              <a:tabLst>
                <a:tab pos="354965" algn="l"/>
                <a:tab pos="355600" algn="l"/>
              </a:tabLst>
            </a:pPr>
            <a:r>
              <a:rPr lang="en-US" sz="4900" spc="-5" dirty="0">
                <a:latin typeface="Times New Roman"/>
                <a:cs typeface="Times New Roman"/>
                <a:hlinkClick r:id="rId2"/>
              </a:rPr>
              <a:t>Hr-Benefits@Montclair.edu</a:t>
            </a:r>
            <a:endParaRPr lang="en-US" sz="4900" spc="-5"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165076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2" y="304800"/>
            <a:ext cx="10209451" cy="762000"/>
          </a:xfrm>
        </p:spPr>
        <p:txBody>
          <a:bodyPr>
            <a:normAutofit fontScale="90000"/>
          </a:bodyPr>
          <a:lstStyle/>
          <a:p>
            <a:pPr algn="ctr"/>
            <a:r>
              <a:rPr lang="en-US" b="1" spc="-5" dirty="0">
                <a:solidFill>
                  <a:srgbClr val="000000"/>
                </a:solidFill>
                <a:latin typeface="Times New Roman"/>
                <a:cs typeface="Times New Roman"/>
              </a:rPr>
              <a:t>Steps to Retirement</a:t>
            </a:r>
            <a:r>
              <a:rPr lang="en-US" b="1" spc="45" dirty="0">
                <a:solidFill>
                  <a:srgbClr val="000000"/>
                </a:solidFill>
                <a:latin typeface="Times New Roman"/>
                <a:cs typeface="Times New Roman"/>
              </a:rPr>
              <a:t> </a:t>
            </a:r>
            <a:endParaRPr lang="en-US" dirty="0"/>
          </a:p>
        </p:txBody>
      </p:sp>
      <p:sp>
        <p:nvSpPr>
          <p:cNvPr id="5" name="object 5"/>
          <p:cNvSpPr txBox="1">
            <a:spLocks noGrp="1"/>
          </p:cNvSpPr>
          <p:nvPr>
            <p:ph idx="1"/>
          </p:nvPr>
        </p:nvSpPr>
        <p:spPr>
          <a:xfrm>
            <a:off x="836612" y="928430"/>
            <a:ext cx="10744200" cy="5074851"/>
          </a:xfrm>
          <a:prstGeom prst="rect">
            <a:avLst/>
          </a:prstGeom>
        </p:spPr>
        <p:txBody>
          <a:bodyPr vert="horz" wrap="square" lIns="0" tIns="50165" rIns="0" bIns="0" rtlCol="0">
            <a:spAutoFit/>
          </a:bodyPr>
          <a:lstStyle/>
          <a:p>
            <a:pPr marL="355600" indent="-342900">
              <a:lnSpc>
                <a:spcPct val="100000"/>
              </a:lnSpc>
              <a:spcBef>
                <a:spcPts val="395"/>
              </a:spcBef>
              <a:buFont typeface="Wingdings"/>
              <a:buChar char=""/>
              <a:tabLst>
                <a:tab pos="354965" algn="l"/>
                <a:tab pos="355600" algn="l"/>
              </a:tabLst>
            </a:pPr>
            <a:r>
              <a:rPr lang="en-US" b="1" dirty="0">
                <a:solidFill>
                  <a:schemeClr val="accent1"/>
                </a:solidFill>
                <a:latin typeface="Times New Roman"/>
                <a:cs typeface="Times New Roman"/>
              </a:rPr>
              <a:t>4-6</a:t>
            </a:r>
            <a:r>
              <a:rPr b="1" dirty="0">
                <a:solidFill>
                  <a:schemeClr val="accent1"/>
                </a:solidFill>
                <a:latin typeface="Times New Roman"/>
                <a:cs typeface="Times New Roman"/>
              </a:rPr>
              <a:t> </a:t>
            </a:r>
            <a:r>
              <a:rPr b="1" spc="-5" dirty="0">
                <a:solidFill>
                  <a:schemeClr val="accent1"/>
                </a:solidFill>
                <a:latin typeface="Times New Roman"/>
                <a:cs typeface="Times New Roman"/>
              </a:rPr>
              <a:t>months </a:t>
            </a:r>
            <a:r>
              <a:rPr b="1" dirty="0">
                <a:solidFill>
                  <a:schemeClr val="accent1"/>
                </a:solidFill>
                <a:latin typeface="Times New Roman"/>
                <a:cs typeface="Times New Roman"/>
              </a:rPr>
              <a:t>before</a:t>
            </a:r>
            <a:r>
              <a:rPr b="1" spc="-10" dirty="0">
                <a:solidFill>
                  <a:schemeClr val="accent1"/>
                </a:solidFill>
                <a:latin typeface="Times New Roman"/>
                <a:cs typeface="Times New Roman"/>
              </a:rPr>
              <a:t> </a:t>
            </a:r>
            <a:r>
              <a:rPr b="1" dirty="0">
                <a:solidFill>
                  <a:schemeClr val="accent1"/>
                </a:solidFill>
                <a:latin typeface="Times New Roman"/>
                <a:cs typeface="Times New Roman"/>
              </a:rPr>
              <a:t>retirement:</a:t>
            </a:r>
            <a:endParaRPr lang="en-US" b="1" dirty="0">
              <a:solidFill>
                <a:schemeClr val="accent1"/>
              </a:solidFill>
              <a:latin typeface="Times New Roman"/>
              <a:cs typeface="Times New Roman"/>
            </a:endParaRPr>
          </a:p>
          <a:p>
            <a:pPr marL="12700" indent="0">
              <a:lnSpc>
                <a:spcPct val="100000"/>
              </a:lnSpc>
              <a:spcBef>
                <a:spcPts val="395"/>
              </a:spcBef>
              <a:buNone/>
              <a:tabLst>
                <a:tab pos="354965" algn="l"/>
                <a:tab pos="355600" algn="l"/>
              </a:tabLst>
            </a:pPr>
            <a:endParaRPr dirty="0">
              <a:solidFill>
                <a:schemeClr val="accent1"/>
              </a:solidFill>
              <a:latin typeface="Times New Roman"/>
              <a:cs typeface="Times New Roman"/>
            </a:endParaRPr>
          </a:p>
          <a:p>
            <a:pPr marL="756285" lvl="1" indent="-286385">
              <a:lnSpc>
                <a:spcPct val="100000"/>
              </a:lnSpc>
              <a:spcBef>
                <a:spcPts val="259"/>
              </a:spcBef>
              <a:buFont typeface="Trebuchet MS"/>
              <a:buChar char="–"/>
              <a:tabLst>
                <a:tab pos="756285" algn="l"/>
                <a:tab pos="756920" algn="l"/>
              </a:tabLst>
            </a:pPr>
            <a:r>
              <a:rPr lang="en-US" sz="1800" spc="-5" dirty="0">
                <a:latin typeface="Times New Roman"/>
                <a:cs typeface="Times New Roman"/>
              </a:rPr>
              <a:t>Determine last </a:t>
            </a:r>
            <a:r>
              <a:rPr lang="en-US" sz="1800" dirty="0">
                <a:latin typeface="Times New Roman"/>
                <a:cs typeface="Times New Roman"/>
              </a:rPr>
              <a:t>working day (</a:t>
            </a:r>
            <a:r>
              <a:rPr lang="en-US" sz="1800" spc="-5" dirty="0">
                <a:latin typeface="Times New Roman"/>
                <a:cs typeface="Times New Roman"/>
              </a:rPr>
              <a:t>Retirement </a:t>
            </a:r>
            <a:r>
              <a:rPr lang="en-US" sz="1800" dirty="0">
                <a:latin typeface="Times New Roman"/>
                <a:cs typeface="Times New Roman"/>
              </a:rPr>
              <a:t>date will be </a:t>
            </a:r>
            <a:r>
              <a:rPr lang="en-US" sz="1800" spc="-5" dirty="0">
                <a:latin typeface="Times New Roman"/>
                <a:cs typeface="Times New Roman"/>
              </a:rPr>
              <a:t>the </a:t>
            </a:r>
            <a:r>
              <a:rPr lang="en-US" sz="1800" dirty="0">
                <a:latin typeface="Times New Roman"/>
                <a:cs typeface="Times New Roman"/>
              </a:rPr>
              <a:t>first of the </a:t>
            </a:r>
            <a:r>
              <a:rPr lang="en-US" sz="1800" spc="-5" dirty="0">
                <a:latin typeface="Times New Roman"/>
                <a:cs typeface="Times New Roman"/>
              </a:rPr>
              <a:t>month </a:t>
            </a:r>
            <a:r>
              <a:rPr lang="en-US" sz="1800" dirty="0">
                <a:latin typeface="Times New Roman"/>
                <a:cs typeface="Times New Roman"/>
              </a:rPr>
              <a:t>subsequent to the </a:t>
            </a:r>
            <a:r>
              <a:rPr lang="en-US" sz="1800" spc="-5" dirty="0">
                <a:latin typeface="Times New Roman"/>
                <a:cs typeface="Times New Roman"/>
              </a:rPr>
              <a:t>last</a:t>
            </a:r>
            <a:r>
              <a:rPr lang="en-US" sz="1800" spc="-175" dirty="0">
                <a:latin typeface="Times New Roman"/>
                <a:cs typeface="Times New Roman"/>
              </a:rPr>
              <a:t> </a:t>
            </a:r>
            <a:r>
              <a:rPr lang="en-US" sz="1800" dirty="0">
                <a:latin typeface="Times New Roman"/>
                <a:cs typeface="Times New Roman"/>
              </a:rPr>
              <a:t>day worked)</a:t>
            </a:r>
          </a:p>
          <a:p>
            <a:pPr marL="756285" lvl="1" indent="-286385">
              <a:lnSpc>
                <a:spcPct val="100000"/>
              </a:lnSpc>
              <a:spcBef>
                <a:spcPts val="259"/>
              </a:spcBef>
              <a:buFont typeface="Trebuchet MS"/>
              <a:buChar char="–"/>
              <a:tabLst>
                <a:tab pos="756285" algn="l"/>
                <a:tab pos="756920" algn="l"/>
              </a:tabLst>
            </a:pPr>
            <a:endParaRPr lang="en-US" sz="1800" dirty="0">
              <a:latin typeface="Times New Roman"/>
              <a:cs typeface="Times New Roman"/>
            </a:endParaRPr>
          </a:p>
          <a:p>
            <a:pPr marL="756285" lvl="1" indent="-286385">
              <a:lnSpc>
                <a:spcPct val="100000"/>
              </a:lnSpc>
              <a:spcBef>
                <a:spcPts val="259"/>
              </a:spcBef>
              <a:buFont typeface="Trebuchet MS"/>
              <a:buChar char="–"/>
              <a:tabLst>
                <a:tab pos="756285" algn="l"/>
                <a:tab pos="756920" algn="l"/>
              </a:tabLst>
            </a:pPr>
            <a:r>
              <a:rPr lang="en-US" sz="1800" dirty="0">
                <a:latin typeface="Times New Roman"/>
                <a:cs typeface="Times New Roman"/>
              </a:rPr>
              <a:t>Notify your department and HR/Benefits in writing of your intent to retire</a:t>
            </a:r>
          </a:p>
          <a:p>
            <a:pPr marL="756285" lvl="1" indent="-286385">
              <a:lnSpc>
                <a:spcPct val="100000"/>
              </a:lnSpc>
              <a:spcBef>
                <a:spcPts val="259"/>
              </a:spcBef>
              <a:buFont typeface="Trebuchet MS"/>
              <a:buChar char="–"/>
              <a:tabLst>
                <a:tab pos="756285" algn="l"/>
                <a:tab pos="756920" algn="l"/>
              </a:tabLst>
            </a:pPr>
            <a:endParaRPr lang="en-US" sz="1800" dirty="0">
              <a:latin typeface="Times New Roman"/>
              <a:cs typeface="Times New Roman"/>
            </a:endParaRPr>
          </a:p>
          <a:p>
            <a:pPr marL="756285" lvl="1" indent="-286385">
              <a:lnSpc>
                <a:spcPct val="100000"/>
              </a:lnSpc>
              <a:spcBef>
                <a:spcPts val="259"/>
              </a:spcBef>
              <a:buFont typeface="Trebuchet MS"/>
              <a:buChar char="–"/>
              <a:tabLst>
                <a:tab pos="756285" algn="l"/>
                <a:tab pos="756920" algn="l"/>
              </a:tabLst>
            </a:pPr>
            <a:r>
              <a:rPr sz="1800" dirty="0">
                <a:latin typeface="Times New Roman"/>
                <a:cs typeface="Times New Roman"/>
              </a:rPr>
              <a:t>Request information about payout options from </a:t>
            </a:r>
            <a:r>
              <a:rPr lang="en-US" sz="1800" dirty="0">
                <a:latin typeface="Times New Roman"/>
                <a:cs typeface="Times New Roman"/>
              </a:rPr>
              <a:t>your </a:t>
            </a:r>
            <a:r>
              <a:rPr sz="1800" spc="-5" dirty="0">
                <a:latin typeface="Times New Roman"/>
                <a:cs typeface="Times New Roman"/>
              </a:rPr>
              <a:t>investment</a:t>
            </a:r>
            <a:r>
              <a:rPr sz="1800" spc="-235" dirty="0">
                <a:latin typeface="Times New Roman"/>
                <a:cs typeface="Times New Roman"/>
              </a:rPr>
              <a:t> </a:t>
            </a:r>
            <a:r>
              <a:rPr sz="1800" dirty="0">
                <a:latin typeface="Times New Roman"/>
                <a:cs typeface="Times New Roman"/>
              </a:rPr>
              <a:t>carrier</a:t>
            </a:r>
            <a:endParaRPr lang="en-US" sz="1800" dirty="0">
              <a:latin typeface="Times New Roman"/>
              <a:cs typeface="Times New Roman"/>
            </a:endParaRPr>
          </a:p>
          <a:p>
            <a:pPr marL="1030605" lvl="2" indent="-286385">
              <a:lnSpc>
                <a:spcPct val="100000"/>
              </a:lnSpc>
              <a:spcBef>
                <a:spcPts val="259"/>
              </a:spcBef>
              <a:buFont typeface="Trebuchet MS"/>
              <a:buChar char="–"/>
              <a:tabLst>
                <a:tab pos="756285" algn="l"/>
                <a:tab pos="756920" algn="l"/>
              </a:tabLst>
            </a:pPr>
            <a:r>
              <a:rPr lang="en-US" sz="1800" dirty="0">
                <a:latin typeface="Times New Roman"/>
                <a:cs typeface="Times New Roman"/>
              </a:rPr>
              <a:t>Minimum distribution required within 30 days of retirement date</a:t>
            </a:r>
          </a:p>
          <a:p>
            <a:pPr marL="1030605" lvl="2" indent="-286385">
              <a:lnSpc>
                <a:spcPct val="100000"/>
              </a:lnSpc>
              <a:spcBef>
                <a:spcPts val="259"/>
              </a:spcBef>
              <a:buFont typeface="Trebuchet MS"/>
              <a:buChar char="–"/>
              <a:tabLst>
                <a:tab pos="756285" algn="l"/>
                <a:tab pos="756920" algn="l"/>
              </a:tabLst>
            </a:pPr>
            <a:endParaRPr lang="en-US" sz="1800" dirty="0">
              <a:latin typeface="Times New Roman"/>
              <a:cs typeface="Times New Roman"/>
            </a:endParaRPr>
          </a:p>
          <a:p>
            <a:pPr marL="756285" lvl="1" indent="-286385">
              <a:lnSpc>
                <a:spcPct val="100000"/>
              </a:lnSpc>
              <a:spcBef>
                <a:spcPts val="259"/>
              </a:spcBef>
              <a:buFont typeface="Trebuchet MS"/>
              <a:buChar char="–"/>
              <a:tabLst>
                <a:tab pos="756285" algn="l"/>
                <a:tab pos="756920" algn="l"/>
              </a:tabLst>
            </a:pPr>
            <a:r>
              <a:rPr lang="en-US" sz="1800" dirty="0">
                <a:latin typeface="Times New Roman"/>
                <a:cs typeface="Times New Roman"/>
              </a:rPr>
              <a:t>Contact the Division of Pensions and Benefits for Audit of Service Time and health rates at 609-292-7524</a:t>
            </a:r>
          </a:p>
          <a:p>
            <a:pPr marL="469900" lvl="1" indent="0">
              <a:lnSpc>
                <a:spcPct val="100000"/>
              </a:lnSpc>
              <a:spcBef>
                <a:spcPts val="259"/>
              </a:spcBef>
              <a:buNone/>
              <a:tabLst>
                <a:tab pos="756285" algn="l"/>
                <a:tab pos="756920" algn="l"/>
              </a:tabLst>
            </a:pPr>
            <a:endParaRPr lang="en-US" sz="1800" dirty="0">
              <a:latin typeface="Times New Roman"/>
              <a:cs typeface="Times New Roman"/>
            </a:endParaRPr>
          </a:p>
          <a:p>
            <a:pPr marL="756285" lvl="1" indent="-286385">
              <a:lnSpc>
                <a:spcPct val="100000"/>
              </a:lnSpc>
              <a:spcBef>
                <a:spcPts val="259"/>
              </a:spcBef>
              <a:buFont typeface="Trebuchet MS"/>
              <a:buChar char="–"/>
              <a:tabLst>
                <a:tab pos="756285" algn="l"/>
                <a:tab pos="756920" algn="l"/>
              </a:tabLst>
            </a:pPr>
            <a:r>
              <a:rPr lang="en-US" sz="1800" dirty="0">
                <a:latin typeface="Times New Roman"/>
                <a:cs typeface="Times New Roman"/>
              </a:rPr>
              <a:t>Contact Social Security office if you plan to enroll at 1-800-772-1213</a:t>
            </a:r>
          </a:p>
          <a:p>
            <a:pPr marL="756285" lvl="1" indent="-286385">
              <a:lnSpc>
                <a:spcPct val="100000"/>
              </a:lnSpc>
              <a:spcBef>
                <a:spcPts val="259"/>
              </a:spcBef>
              <a:buFont typeface="Trebuchet MS"/>
              <a:buChar char="–"/>
              <a:tabLst>
                <a:tab pos="756285" algn="l"/>
                <a:tab pos="756920" algn="l"/>
              </a:tabLst>
            </a:pPr>
            <a:endParaRPr sz="1800" dirty="0">
              <a:latin typeface="Times New Roman"/>
              <a:cs typeface="Times New Roman"/>
            </a:endParaRPr>
          </a:p>
          <a:p>
            <a:pPr marL="756285" lvl="1" indent="-286385">
              <a:lnSpc>
                <a:spcPct val="100000"/>
              </a:lnSpc>
              <a:spcBef>
                <a:spcPts val="240"/>
              </a:spcBef>
              <a:buFont typeface="Trebuchet MS"/>
              <a:buChar char="–"/>
              <a:tabLst>
                <a:tab pos="756285" algn="l"/>
                <a:tab pos="756920" algn="l"/>
              </a:tabLst>
            </a:pPr>
            <a:endParaRPr sz="2000" dirty="0">
              <a:latin typeface="Times New Roman"/>
              <a:cs typeface="Times New Roman"/>
            </a:endParaRPr>
          </a:p>
        </p:txBody>
      </p:sp>
    </p:spTree>
    <p:extLst>
      <p:ext uri="{BB962C8B-B14F-4D97-AF65-F5344CB8AC3E}">
        <p14:creationId xmlns:p14="http://schemas.microsoft.com/office/powerpoint/2010/main" val="78326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04" y="381000"/>
            <a:ext cx="10360501" cy="762000"/>
          </a:xfrm>
        </p:spPr>
        <p:txBody>
          <a:bodyPr>
            <a:normAutofit fontScale="90000"/>
          </a:bodyPr>
          <a:lstStyle/>
          <a:p>
            <a:pPr algn="ctr"/>
            <a:r>
              <a:rPr lang="en-US" b="1" spc="-5" dirty="0">
                <a:solidFill>
                  <a:srgbClr val="000000"/>
                </a:solidFill>
                <a:latin typeface="Times New Roman"/>
                <a:cs typeface="Times New Roman"/>
              </a:rPr>
              <a:t>Steps to Retirement </a:t>
            </a:r>
            <a:r>
              <a:rPr lang="en-US" sz="1800" b="1" i="1" spc="-5" dirty="0">
                <a:solidFill>
                  <a:srgbClr val="000000"/>
                </a:solidFill>
                <a:latin typeface="Times New Roman" panose="02020603050405020304" pitchFamily="18" charset="0"/>
                <a:cs typeface="Times New Roman" panose="02020603050405020304" pitchFamily="18" charset="0"/>
              </a:rPr>
              <a:t>(continued)</a:t>
            </a:r>
            <a:endParaRPr lang="en-US" sz="1800" dirty="0"/>
          </a:p>
        </p:txBody>
      </p:sp>
      <p:sp>
        <p:nvSpPr>
          <p:cNvPr id="3" name="Content Placeholder 2"/>
          <p:cNvSpPr>
            <a:spLocks noGrp="1"/>
          </p:cNvSpPr>
          <p:nvPr>
            <p:ph idx="1"/>
          </p:nvPr>
        </p:nvSpPr>
        <p:spPr>
          <a:xfrm>
            <a:off x="303212" y="1143001"/>
            <a:ext cx="11002993" cy="4419600"/>
          </a:xfrm>
        </p:spPr>
        <p:txBody>
          <a:bodyPr>
            <a:normAutofit fontScale="70000" lnSpcReduction="20000"/>
          </a:bodyPr>
          <a:lstStyle/>
          <a:p>
            <a:pPr marL="355600" indent="-342900">
              <a:lnSpc>
                <a:spcPct val="100000"/>
              </a:lnSpc>
              <a:spcBef>
                <a:spcPts val="1330"/>
              </a:spcBef>
              <a:buFont typeface="Wingdings"/>
              <a:buChar char=""/>
              <a:tabLst>
                <a:tab pos="354965" algn="l"/>
                <a:tab pos="355600" algn="l"/>
              </a:tabLst>
            </a:pPr>
            <a:endParaRPr lang="en-US" sz="1800" b="1" dirty="0">
              <a:solidFill>
                <a:schemeClr val="accent1"/>
              </a:solidFill>
              <a:latin typeface="Times New Roman"/>
              <a:cs typeface="Times New Roman"/>
            </a:endParaRPr>
          </a:p>
          <a:p>
            <a:pPr marL="355600" indent="-342900">
              <a:lnSpc>
                <a:spcPct val="100000"/>
              </a:lnSpc>
              <a:spcBef>
                <a:spcPts val="1330"/>
              </a:spcBef>
              <a:buFont typeface="Wingdings"/>
              <a:buChar char=""/>
              <a:tabLst>
                <a:tab pos="354965" algn="l"/>
                <a:tab pos="355600" algn="l"/>
              </a:tabLst>
            </a:pPr>
            <a:r>
              <a:rPr lang="en-US" sz="2300" b="1" dirty="0">
                <a:solidFill>
                  <a:schemeClr val="accent1"/>
                </a:solidFill>
                <a:latin typeface="Times New Roman"/>
                <a:cs typeface="Times New Roman"/>
              </a:rPr>
              <a:t>3 </a:t>
            </a:r>
            <a:r>
              <a:rPr lang="en-US" sz="2300" b="1" spc="-5" dirty="0">
                <a:solidFill>
                  <a:schemeClr val="accent1"/>
                </a:solidFill>
                <a:latin typeface="Times New Roman"/>
                <a:cs typeface="Times New Roman"/>
              </a:rPr>
              <a:t>months </a:t>
            </a:r>
            <a:r>
              <a:rPr lang="en-US" sz="2300" b="1" dirty="0">
                <a:solidFill>
                  <a:schemeClr val="accent1"/>
                </a:solidFill>
                <a:latin typeface="Times New Roman"/>
                <a:cs typeface="Times New Roman"/>
              </a:rPr>
              <a:t>before</a:t>
            </a:r>
            <a:r>
              <a:rPr lang="en-US" sz="2300" b="1" spc="-10" dirty="0">
                <a:solidFill>
                  <a:schemeClr val="accent1"/>
                </a:solidFill>
                <a:latin typeface="Times New Roman"/>
                <a:cs typeface="Times New Roman"/>
              </a:rPr>
              <a:t> </a:t>
            </a:r>
            <a:r>
              <a:rPr lang="en-US" sz="2300" b="1" dirty="0">
                <a:solidFill>
                  <a:schemeClr val="accent1"/>
                </a:solidFill>
                <a:latin typeface="Times New Roman"/>
                <a:cs typeface="Times New Roman"/>
              </a:rPr>
              <a:t>retirement:</a:t>
            </a:r>
            <a:endParaRPr lang="en-US" sz="2300" dirty="0">
              <a:solidFill>
                <a:schemeClr val="accent1"/>
              </a:solidFill>
              <a:latin typeface="Times New Roman"/>
              <a:cs typeface="Times New Roman"/>
            </a:endParaRPr>
          </a:p>
          <a:p>
            <a:pPr marL="756285" lvl="1" indent="-286385">
              <a:lnSpc>
                <a:spcPct val="100000"/>
              </a:lnSpc>
              <a:spcBef>
                <a:spcPts val="254"/>
              </a:spcBef>
              <a:buFont typeface="Trebuchet MS"/>
              <a:buChar char="–"/>
              <a:tabLst>
                <a:tab pos="756285" algn="l"/>
                <a:tab pos="756920" algn="l"/>
              </a:tabLst>
            </a:pPr>
            <a:r>
              <a:rPr lang="en-US" sz="2300" dirty="0">
                <a:latin typeface="Times New Roman"/>
                <a:cs typeface="Times New Roman"/>
              </a:rPr>
              <a:t>Send completed Application for Retirement Allowance to HR/Benefits at </a:t>
            </a:r>
            <a:r>
              <a:rPr lang="en-US" sz="2300" dirty="0">
                <a:latin typeface="Times New Roman"/>
                <a:cs typeface="Times New Roman"/>
                <a:hlinkClick r:id="rId2"/>
              </a:rPr>
              <a:t>benefits@montclair.edu</a:t>
            </a:r>
            <a:endParaRPr lang="en-US" sz="2300" dirty="0">
              <a:latin typeface="Times New Roman"/>
              <a:cs typeface="Times New Roman"/>
            </a:endParaRPr>
          </a:p>
          <a:p>
            <a:pPr marL="1487668" lvl="3" indent="-286385">
              <a:lnSpc>
                <a:spcPct val="100000"/>
              </a:lnSpc>
              <a:spcBef>
                <a:spcPts val="254"/>
              </a:spcBef>
              <a:buFont typeface="Trebuchet MS"/>
              <a:buChar char="–"/>
              <a:tabLst>
                <a:tab pos="756285" algn="l"/>
                <a:tab pos="756920" algn="l"/>
              </a:tabLst>
            </a:pPr>
            <a:r>
              <a:rPr lang="en-US" sz="2100" b="1" dirty="0">
                <a:latin typeface="Times New Roman"/>
                <a:cs typeface="Times New Roman"/>
              </a:rPr>
              <a:t>Application: </a:t>
            </a:r>
            <a:r>
              <a:rPr lang="en-US" sz="2100" b="1" dirty="0">
                <a:latin typeface="Times New Roman"/>
                <a:cs typeface="Times New Roman"/>
                <a:hlinkClick r:id="rId3"/>
              </a:rPr>
              <a:t>https://www.state.nj.us/treasury/pensions/documents/forms/abp0220.pdf</a:t>
            </a:r>
            <a:endParaRPr lang="en-US" sz="2100" b="1" dirty="0">
              <a:latin typeface="Times New Roman"/>
              <a:cs typeface="Times New Roman"/>
            </a:endParaRPr>
          </a:p>
          <a:p>
            <a:pPr marL="1030605" lvl="2" indent="-286385">
              <a:lnSpc>
                <a:spcPct val="100000"/>
              </a:lnSpc>
              <a:spcBef>
                <a:spcPts val="254"/>
              </a:spcBef>
              <a:buFont typeface="Trebuchet MS"/>
              <a:buChar char="–"/>
              <a:tabLst>
                <a:tab pos="756285" algn="l"/>
                <a:tab pos="756920" algn="l"/>
              </a:tabLst>
            </a:pPr>
            <a:endParaRPr lang="en-US" sz="2300" b="1" dirty="0">
              <a:latin typeface="Times New Roman"/>
              <a:cs typeface="Times New Roman"/>
            </a:endParaRPr>
          </a:p>
          <a:p>
            <a:pPr marL="756285" lvl="1" indent="-286385">
              <a:lnSpc>
                <a:spcPct val="100000"/>
              </a:lnSpc>
              <a:spcBef>
                <a:spcPts val="254"/>
              </a:spcBef>
              <a:buFont typeface="Trebuchet MS"/>
              <a:buChar char="–"/>
              <a:tabLst>
                <a:tab pos="756285" algn="l"/>
                <a:tab pos="756920" algn="l"/>
              </a:tabLst>
            </a:pPr>
            <a:r>
              <a:rPr lang="en-US" sz="2300" dirty="0">
                <a:latin typeface="Times New Roman"/>
                <a:cs typeface="Times New Roman"/>
              </a:rPr>
              <a:t>Enroll in Medicare Part A &amp; B </a:t>
            </a:r>
          </a:p>
          <a:p>
            <a:pPr marL="1030605" lvl="2" indent="-286385">
              <a:lnSpc>
                <a:spcPct val="100000"/>
              </a:lnSpc>
              <a:spcBef>
                <a:spcPts val="254"/>
              </a:spcBef>
              <a:buFont typeface="Trebuchet MS"/>
              <a:buChar char="–"/>
              <a:tabLst>
                <a:tab pos="756285" algn="l"/>
                <a:tab pos="756920" algn="l"/>
              </a:tabLst>
            </a:pPr>
            <a:r>
              <a:rPr lang="en-US" sz="2300" dirty="0">
                <a:latin typeface="Times New Roman"/>
                <a:cs typeface="Times New Roman"/>
              </a:rPr>
              <a:t>You will receive a Request for Employment Certification from Social Security Administration. To certify coverage, email form to HR/Benefits at </a:t>
            </a:r>
            <a:r>
              <a:rPr lang="en-US" sz="2300" dirty="0">
                <a:latin typeface="Times New Roman"/>
                <a:cs typeface="Times New Roman"/>
                <a:hlinkClick r:id="rId2"/>
              </a:rPr>
              <a:t>benefits@montclair.edu</a:t>
            </a:r>
            <a:r>
              <a:rPr lang="en-US" sz="2300" dirty="0">
                <a:latin typeface="Times New Roman"/>
                <a:cs typeface="Times New Roman"/>
              </a:rPr>
              <a:t> </a:t>
            </a:r>
          </a:p>
          <a:p>
            <a:pPr marL="1030605" lvl="2" indent="-286385">
              <a:lnSpc>
                <a:spcPct val="100000"/>
              </a:lnSpc>
              <a:spcBef>
                <a:spcPts val="254"/>
              </a:spcBef>
              <a:buFont typeface="Trebuchet MS"/>
              <a:buChar char="–"/>
              <a:tabLst>
                <a:tab pos="756285" algn="l"/>
                <a:tab pos="756920" algn="l"/>
              </a:tabLst>
            </a:pPr>
            <a:r>
              <a:rPr lang="en-US" sz="2300" dirty="0">
                <a:latin typeface="Times New Roman"/>
                <a:cs typeface="Times New Roman"/>
              </a:rPr>
              <a:t>Return certified forms to Social Security Administration</a:t>
            </a:r>
          </a:p>
          <a:p>
            <a:pPr marL="1030605" lvl="2" indent="-286385">
              <a:lnSpc>
                <a:spcPct val="100000"/>
              </a:lnSpc>
              <a:spcBef>
                <a:spcPts val="254"/>
              </a:spcBef>
              <a:buFont typeface="Trebuchet MS"/>
              <a:buChar char="–"/>
              <a:tabLst>
                <a:tab pos="756285" algn="l"/>
                <a:tab pos="756920" algn="l"/>
              </a:tabLst>
            </a:pPr>
            <a:endParaRPr lang="en-US" sz="2300" dirty="0">
              <a:latin typeface="Times New Roman"/>
              <a:cs typeface="Times New Roman"/>
            </a:endParaRPr>
          </a:p>
          <a:p>
            <a:pPr marL="756285" lvl="1" indent="-286385">
              <a:lnSpc>
                <a:spcPct val="100000"/>
              </a:lnSpc>
              <a:spcBef>
                <a:spcPts val="254"/>
              </a:spcBef>
              <a:buFont typeface="Trebuchet MS"/>
              <a:buChar char="–"/>
              <a:tabLst>
                <a:tab pos="756285" algn="l"/>
                <a:tab pos="756920" algn="l"/>
              </a:tabLst>
            </a:pPr>
            <a:r>
              <a:rPr lang="en-US" sz="2300" dirty="0">
                <a:latin typeface="Times New Roman"/>
                <a:cs typeface="Times New Roman"/>
              </a:rPr>
              <a:t>If you or spouse/civil union/same-sex domestic partner is 65+, enroll in Medicare A&amp;B</a:t>
            </a:r>
          </a:p>
          <a:p>
            <a:pPr marL="756285" lvl="1" indent="-286385">
              <a:lnSpc>
                <a:spcPct val="100000"/>
              </a:lnSpc>
              <a:spcBef>
                <a:spcPts val="254"/>
              </a:spcBef>
              <a:buFont typeface="Trebuchet MS"/>
              <a:buChar char="–"/>
              <a:tabLst>
                <a:tab pos="756285" algn="l"/>
                <a:tab pos="756920" algn="l"/>
              </a:tabLst>
            </a:pPr>
            <a:endParaRPr lang="en-US" sz="2300" dirty="0">
              <a:latin typeface="Times New Roman"/>
              <a:cs typeface="Times New Roman"/>
            </a:endParaRPr>
          </a:p>
          <a:p>
            <a:pPr marL="355600" indent="-342900">
              <a:lnSpc>
                <a:spcPct val="100000"/>
              </a:lnSpc>
              <a:spcBef>
                <a:spcPts val="1300"/>
              </a:spcBef>
              <a:buFont typeface="Wingdings"/>
              <a:buChar char=""/>
              <a:tabLst>
                <a:tab pos="354965" algn="l"/>
                <a:tab pos="355600" algn="l"/>
              </a:tabLst>
            </a:pPr>
            <a:r>
              <a:rPr lang="en-US" sz="2300" b="1" dirty="0">
                <a:solidFill>
                  <a:schemeClr val="accent1"/>
                </a:solidFill>
                <a:latin typeface="Times New Roman"/>
                <a:cs typeface="Times New Roman"/>
              </a:rPr>
              <a:t>1-2 months before</a:t>
            </a:r>
            <a:r>
              <a:rPr lang="en-US" sz="2300" b="1" spc="-15" dirty="0">
                <a:solidFill>
                  <a:schemeClr val="accent1"/>
                </a:solidFill>
                <a:latin typeface="Times New Roman"/>
                <a:cs typeface="Times New Roman"/>
              </a:rPr>
              <a:t> </a:t>
            </a:r>
            <a:r>
              <a:rPr lang="en-US" sz="2300" b="1" dirty="0">
                <a:solidFill>
                  <a:schemeClr val="accent1"/>
                </a:solidFill>
                <a:latin typeface="Times New Roman"/>
                <a:cs typeface="Times New Roman"/>
              </a:rPr>
              <a:t>retirement:</a:t>
            </a:r>
            <a:endParaRPr lang="en-US" sz="2300" dirty="0">
              <a:solidFill>
                <a:schemeClr val="accent1"/>
              </a:solidFill>
              <a:latin typeface="Times New Roman"/>
              <a:cs typeface="Times New Roman"/>
            </a:endParaRPr>
          </a:p>
          <a:p>
            <a:pPr marL="756285" lvl="1" indent="-286385">
              <a:lnSpc>
                <a:spcPct val="100000"/>
              </a:lnSpc>
              <a:spcBef>
                <a:spcPts val="210"/>
              </a:spcBef>
              <a:buFont typeface="Trebuchet MS"/>
              <a:buChar char="–"/>
              <a:tabLst>
                <a:tab pos="756285" algn="l"/>
                <a:tab pos="756920" algn="l"/>
              </a:tabLst>
            </a:pPr>
            <a:r>
              <a:rPr lang="en-US" sz="2300" dirty="0">
                <a:latin typeface="Times New Roman"/>
                <a:cs typeface="Times New Roman"/>
              </a:rPr>
              <a:t>Call Prudential at 800-262-1112 for life insurance conversion </a:t>
            </a:r>
          </a:p>
          <a:p>
            <a:pPr marL="0" indent="0">
              <a:buNone/>
            </a:pPr>
            <a:endParaRPr lang="en-US" sz="2000" dirty="0"/>
          </a:p>
        </p:txBody>
      </p:sp>
    </p:spTree>
    <p:extLst>
      <p:ext uri="{BB962C8B-B14F-4D97-AF65-F5344CB8AC3E}">
        <p14:creationId xmlns:p14="http://schemas.microsoft.com/office/powerpoint/2010/main" val="33757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0" y="381000"/>
            <a:ext cx="9874862" cy="838200"/>
          </a:xfrm>
        </p:spPr>
        <p:txBody>
          <a:bodyPr>
            <a:normAutofit fontScale="90000"/>
          </a:bodyPr>
          <a:lstStyle/>
          <a:p>
            <a:pPr algn="ctr"/>
            <a:br>
              <a:rPr lang="en-US" b="1" dirty="0">
                <a:solidFill>
                  <a:schemeClr val="tx1"/>
                </a:solidFill>
                <a:latin typeface="Times New Roman" panose="02020603050405020304" pitchFamily="18" charset="0"/>
                <a:cs typeface="Times New Roman" panose="02020603050405020304" pitchFamily="18" charset="0"/>
              </a:rPr>
            </a:b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Employees who retire with </a:t>
            </a:r>
            <a:r>
              <a:rPr lang="en-US" b="1" u="sng" dirty="0">
                <a:solidFill>
                  <a:schemeClr val="tx1"/>
                </a:solidFill>
                <a:latin typeface="Times New Roman" panose="02020603050405020304" pitchFamily="18" charset="0"/>
                <a:cs typeface="Times New Roman" panose="02020603050405020304" pitchFamily="18" charset="0"/>
              </a:rPr>
              <a:t>less</a:t>
            </a:r>
            <a:r>
              <a:rPr lang="en-US" b="1" dirty="0">
                <a:solidFill>
                  <a:schemeClr val="tx1"/>
                </a:solidFill>
                <a:latin typeface="Times New Roman" panose="02020603050405020304" pitchFamily="18" charset="0"/>
                <a:cs typeface="Times New Roman" panose="02020603050405020304" pitchFamily="18" charset="0"/>
              </a:rPr>
              <a:t> than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25 years of service credit </a:t>
            </a:r>
          </a:p>
        </p:txBody>
      </p:sp>
      <p:sp>
        <p:nvSpPr>
          <p:cNvPr id="3" name="Content Placeholder 2"/>
          <p:cNvSpPr>
            <a:spLocks noGrp="1"/>
          </p:cNvSpPr>
          <p:nvPr>
            <p:ph idx="1"/>
          </p:nvPr>
        </p:nvSpPr>
        <p:spPr>
          <a:xfrm>
            <a:off x="943950" y="2514600"/>
            <a:ext cx="10484462" cy="2819400"/>
          </a:xfrm>
        </p:spPr>
        <p:txBody>
          <a:bodyPr>
            <a:normAutofit fontScale="70000" lnSpcReduction="20000"/>
          </a:bodyPr>
          <a:lstStyle/>
          <a:p>
            <a:pPr marL="548640" lvl="2" indent="0">
              <a:buNone/>
            </a:pPr>
            <a:r>
              <a:rPr lang="en-US" dirty="0"/>
              <a:t>	</a:t>
            </a:r>
          </a:p>
          <a:p>
            <a:endParaRPr lang="en-US" sz="2000" dirty="0"/>
          </a:p>
          <a:p>
            <a:pPr marL="0" indent="0">
              <a:buNone/>
            </a:pPr>
            <a:endParaRPr lang="en-US" sz="2000" dirty="0"/>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Retiree has the Option to enroll in Retired State Health Benefits Plans</a:t>
            </a: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Retiree will be Required to pay full benefits</a:t>
            </a: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Plan choices, cost, application , available on State website: </a:t>
            </a:r>
            <a:r>
              <a:rPr lang="en-US" sz="2600" dirty="0">
                <a:latin typeface="Times New Roman" panose="02020603050405020304" pitchFamily="18" charset="0"/>
                <a:cs typeface="Times New Roman" panose="02020603050405020304" pitchFamily="18" charset="0"/>
                <a:hlinkClick r:id="rId2"/>
              </a:rPr>
              <a:t>https://www.state.nj.us/treasury/pensions/hb-retired-shbp.shtml</a:t>
            </a: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Retiree Does not qualify for reimbursement of Medicare Part B premium </a:t>
            </a:r>
          </a:p>
          <a:p>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8" name="Content Placeholder 2"/>
          <p:cNvSpPr txBox="1">
            <a:spLocks/>
          </p:cNvSpPr>
          <p:nvPr/>
        </p:nvSpPr>
        <p:spPr>
          <a:xfrm>
            <a:off x="1065212" y="4089975"/>
            <a:ext cx="9372600" cy="2234625"/>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endParaRPr lang="en-US" dirty="0"/>
          </a:p>
          <a:p>
            <a:endParaRPr lang="en-US" dirty="0"/>
          </a:p>
          <a:p>
            <a:endParaRPr lang="en-US" dirty="0"/>
          </a:p>
        </p:txBody>
      </p:sp>
    </p:spTree>
    <p:extLst>
      <p:ext uri="{BB962C8B-B14F-4D97-AF65-F5344CB8AC3E}">
        <p14:creationId xmlns:p14="http://schemas.microsoft.com/office/powerpoint/2010/main" val="21280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0" y="381000"/>
            <a:ext cx="9874862" cy="838200"/>
          </a:xfrm>
        </p:spPr>
        <p:txBody>
          <a:bodyPr>
            <a:normAutofit fontScale="90000"/>
          </a:bodyPr>
          <a:lstStyle/>
          <a:p>
            <a:pPr algn="ctr"/>
            <a:br>
              <a:rPr lang="en-US" sz="5400" b="1" dirty="0">
                <a:solidFill>
                  <a:schemeClr val="tx1"/>
                </a:solidFill>
                <a:latin typeface="Times New Roman" panose="02020603050405020304" pitchFamily="18" charset="0"/>
                <a:cs typeface="Times New Roman" panose="02020603050405020304" pitchFamily="18" charset="0"/>
              </a:rPr>
            </a:br>
            <a:br>
              <a:rPr lang="en-US" sz="5400" b="1" dirty="0">
                <a:solidFill>
                  <a:schemeClr val="tx1"/>
                </a:solidFill>
                <a:latin typeface="Times New Roman" panose="02020603050405020304" pitchFamily="18" charset="0"/>
                <a:cs typeface="Times New Roman" panose="02020603050405020304" pitchFamily="18" charset="0"/>
              </a:rPr>
            </a:br>
            <a:r>
              <a:rPr lang="en-US" sz="5400" b="1" dirty="0">
                <a:solidFill>
                  <a:schemeClr val="tx1"/>
                </a:solidFill>
                <a:latin typeface="Times New Roman" panose="02020603050405020304" pitchFamily="18" charset="0"/>
                <a:cs typeface="Times New Roman" panose="02020603050405020304" pitchFamily="18" charset="0"/>
              </a:rPr>
              <a:t>Employees Who Attained 25 Years of</a:t>
            </a:r>
            <a:br>
              <a:rPr lang="en-US" sz="5400" b="1" dirty="0">
                <a:solidFill>
                  <a:schemeClr val="tx1"/>
                </a:solidFill>
                <a:latin typeface="Times New Roman" panose="02020603050405020304" pitchFamily="18" charset="0"/>
                <a:cs typeface="Times New Roman" panose="02020603050405020304" pitchFamily="18" charset="0"/>
              </a:rPr>
            </a:br>
            <a:r>
              <a:rPr lang="en-US" sz="5400" b="1" dirty="0">
                <a:solidFill>
                  <a:schemeClr val="tx1"/>
                </a:solidFill>
                <a:latin typeface="Times New Roman" panose="02020603050405020304" pitchFamily="18" charset="0"/>
                <a:cs typeface="Times New Roman" panose="02020603050405020304" pitchFamily="18" charset="0"/>
              </a:rPr>
              <a:t> Service Credit</a:t>
            </a:r>
            <a:br>
              <a:rPr lang="en-US" sz="5400" b="1" dirty="0"/>
            </a:b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3950" y="1371600"/>
            <a:ext cx="10484462" cy="838200"/>
          </a:xfrm>
        </p:spPr>
        <p:txBody>
          <a:bodyPr>
            <a:normAutofit/>
          </a:bodyPr>
          <a:lstStyle/>
          <a:p>
            <a:pPr marL="548640" lvl="2" indent="0">
              <a:buNone/>
            </a:pPr>
            <a:r>
              <a:rPr lang="en-US" dirty="0"/>
              <a:t>	</a:t>
            </a:r>
          </a:p>
          <a:p>
            <a:endParaRPr lang="en-US" dirty="0"/>
          </a:p>
          <a:p>
            <a:endParaRPr lang="en-US" dirty="0"/>
          </a:p>
        </p:txBody>
      </p:sp>
      <p:sp>
        <p:nvSpPr>
          <p:cNvPr id="8" name="Content Placeholder 2"/>
          <p:cNvSpPr txBox="1">
            <a:spLocks/>
          </p:cNvSpPr>
          <p:nvPr/>
        </p:nvSpPr>
        <p:spPr>
          <a:xfrm>
            <a:off x="1065212" y="2286001"/>
            <a:ext cx="9372600" cy="29718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OPTION TO ENROLL IN RETIRED STATE HEALTH BENEFITS PLANS</a:t>
            </a:r>
          </a:p>
          <a:p>
            <a:pPr>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HEALTH CONTRIBUTION MAY BE BASED PERCENTAGE OF PREMIUM. CONTACT THE NJDBP FOR ELIGIBILITY. </a:t>
            </a:r>
          </a:p>
          <a:p>
            <a:pPr>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PLAN CHOICES, COST, APPLICATION , AVAILABLE ON STATE WEBSITE: </a:t>
            </a:r>
            <a:r>
              <a:rPr lang="en-US"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HTTPS://WWW.STATE.NJ.US/TREASURY/PENSIONS/HB-RETIRED-SHBP.SHTML</a:t>
            </a:r>
            <a:endParaRPr lang="en-US" sz="1800" dirty="0">
              <a:latin typeface="Times New Roman" panose="02020603050405020304" pitchFamily="18" charset="0"/>
              <a:cs typeface="Times New Roman" panose="02020603050405020304" pitchFamily="18" charset="0"/>
            </a:endParaRPr>
          </a:p>
          <a:p>
            <a:pPr>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MAY QUALIFY FOR PARTIAL REIMBURSEMENT OF MEDICARE PART B PREMIUM </a:t>
            </a:r>
          </a:p>
          <a:p>
            <a:pPr>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2186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965200"/>
          </a:xfrm>
        </p:spPr>
        <p:txBody>
          <a:bodyPr>
            <a:normAutofit/>
          </a:bodyPr>
          <a:lstStyle/>
          <a:p>
            <a:pPr algn="ctr"/>
            <a:r>
              <a:rPr lang="en-US" b="1" dirty="0">
                <a:solidFill>
                  <a:schemeClr val="bg1"/>
                </a:solidFill>
              </a:rPr>
              <a:t>	</a:t>
            </a:r>
            <a:r>
              <a:rPr lang="en-US" sz="4900" b="1" dirty="0">
                <a:solidFill>
                  <a:schemeClr val="tx1"/>
                </a:solidFill>
                <a:latin typeface="Times New Roman" panose="02020603050405020304" pitchFamily="18" charset="0"/>
                <a:cs typeface="Times New Roman" panose="02020603050405020304" pitchFamily="18" charset="0"/>
              </a:rPr>
              <a:t>Active Health benefits</a:t>
            </a:r>
          </a:p>
        </p:txBody>
      </p:sp>
      <p:sp>
        <p:nvSpPr>
          <p:cNvPr id="3" name="Content Placeholder 2"/>
          <p:cNvSpPr>
            <a:spLocks noGrp="1"/>
          </p:cNvSpPr>
          <p:nvPr>
            <p:ph idx="1"/>
          </p:nvPr>
        </p:nvSpPr>
        <p:spPr>
          <a:xfrm>
            <a:off x="914162" y="1447801"/>
            <a:ext cx="10360501" cy="4191000"/>
          </a:xfrm>
        </p:spPr>
        <p:txBody>
          <a:bodyPr>
            <a:normAutofit/>
          </a:bodyPr>
          <a:lstStyle/>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Active medical, prescription drug and dental coverage continues to end of retirement month</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If electing SHBP Retiree Coverage, Retiree Benefits begin in the first day of the month following retirement</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Example: </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Retirement date = March 1st</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MSU health, dental, and RX benefits will continue through March 31st</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Retiree benefits will begin April 1st</a:t>
            </a:r>
          </a:p>
        </p:txBody>
      </p:sp>
    </p:spTree>
    <p:extLst>
      <p:ext uri="{BB962C8B-B14F-4D97-AF65-F5344CB8AC3E}">
        <p14:creationId xmlns:p14="http://schemas.microsoft.com/office/powerpoint/2010/main" val="34759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Dental benefits at retirement </a:t>
            </a:r>
            <a:r>
              <a:rPr lang="en-US" sz="1800" b="1" i="1" spc="-5" dirty="0">
                <a:solidFill>
                  <a:srgbClr val="000000"/>
                </a:solidFill>
                <a:latin typeface="Times New Roman" panose="02020603050405020304" pitchFamily="18" charset="0"/>
                <a:cs typeface="Times New Roman" panose="02020603050405020304" pitchFamily="18" charset="0"/>
              </a:rPr>
              <a:t>(continued)</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Dental Benefits</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Retirees pay full cost</a:t>
            </a:r>
          </a:p>
          <a:p>
            <a:pPr lvl="1">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Dental Plan Options:</a:t>
            </a:r>
          </a:p>
          <a:p>
            <a:pPr lvl="2">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Dental Expense Plan administered by Aetna</a:t>
            </a:r>
          </a:p>
          <a:p>
            <a:pPr lvl="2">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 5 Dental Plan Organizations: </a:t>
            </a:r>
          </a:p>
          <a:p>
            <a:pPr lvl="3">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Aetna DMO, Cigna, Healthplex, </a:t>
            </a:r>
            <a:r>
              <a:rPr lang="en-US" sz="2100" dirty="0">
                <a:latin typeface="Times New Roman" panose="02020603050405020304" pitchFamily="18" charset="0"/>
                <a:cs typeface="Times New Roman" panose="02020603050405020304" pitchFamily="18" charset="0"/>
              </a:rPr>
              <a:t>Horizon Dental Choice and MetLife </a:t>
            </a:r>
          </a:p>
          <a:p>
            <a:pPr marL="834390" lvl="2" indent="-285750">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Additional Retiree Dental information available: </a:t>
            </a:r>
          </a:p>
          <a:p>
            <a:pPr marL="1291453" lvl="3" indent="-28575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hlinkClick r:id="rId2"/>
              </a:rPr>
              <a:t>http://www.state.nj.us/treasury/pensions/documents/factsheets/fact73.pdf</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02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4162" y="181512"/>
            <a:ext cx="10360501" cy="1520288"/>
          </a:xfrm>
          <a:prstGeom prst="rect">
            <a:avLst/>
          </a:prstGeom>
        </p:spPr>
        <p:txBody>
          <a:bodyPr vert="horz" wrap="square" lIns="0" tIns="12065" rIns="0" bIns="0" rtlCol="0" anchor="b" anchorCtr="0">
            <a:spAutoFit/>
          </a:bodyPr>
          <a:lstStyle/>
          <a:p>
            <a:pPr marL="12700" algn="ctr">
              <a:lnSpc>
                <a:spcPct val="100000"/>
              </a:lnSpc>
              <a:spcBef>
                <a:spcPts val="95"/>
              </a:spcBef>
            </a:pPr>
            <a:r>
              <a:rPr sz="4900" b="1" spc="-5" dirty="0">
                <a:solidFill>
                  <a:srgbClr val="000000"/>
                </a:solidFill>
                <a:latin typeface="Times New Roman"/>
                <a:cs typeface="Times New Roman"/>
              </a:rPr>
              <a:t>Employment After</a:t>
            </a:r>
            <a:r>
              <a:rPr sz="4900" b="1" spc="10" dirty="0">
                <a:solidFill>
                  <a:srgbClr val="000000"/>
                </a:solidFill>
                <a:latin typeface="Times New Roman"/>
                <a:cs typeface="Times New Roman"/>
              </a:rPr>
              <a:t> </a:t>
            </a:r>
            <a:r>
              <a:rPr sz="4900" b="1" spc="-5" dirty="0">
                <a:solidFill>
                  <a:srgbClr val="000000"/>
                </a:solidFill>
                <a:latin typeface="Times New Roman"/>
                <a:cs typeface="Times New Roman"/>
              </a:rPr>
              <a:t>Retirement</a:t>
            </a:r>
            <a:endParaRPr sz="4900" dirty="0">
              <a:latin typeface="Times New Roman"/>
              <a:cs typeface="Times New Roman"/>
            </a:endParaRPr>
          </a:p>
        </p:txBody>
      </p:sp>
      <p:sp>
        <p:nvSpPr>
          <p:cNvPr id="8" name="Content Placeholder 7"/>
          <p:cNvSpPr>
            <a:spLocks noGrp="1"/>
          </p:cNvSpPr>
          <p:nvPr>
            <p:ph idx="1"/>
          </p:nvPr>
        </p:nvSpPr>
        <p:spPr>
          <a:xfrm>
            <a:off x="608012" y="1701801"/>
            <a:ext cx="10515601" cy="4089399"/>
          </a:xfrm>
        </p:spPr>
        <p:txBody>
          <a:bodyPr>
            <a:normAutofit fontScale="92500" lnSpcReduction="10000"/>
          </a:bodyPr>
          <a:lstStyle/>
          <a:p>
            <a:pPr marL="469900" marR="5080" indent="-457200">
              <a:spcBef>
                <a:spcPts val="100"/>
              </a:spcBef>
              <a:buFont typeface="Wingdings" panose="05000000000000000000" pitchFamily="2" charset="2"/>
              <a:buChar char="§"/>
              <a:tabLst>
                <a:tab pos="355600" algn="l"/>
                <a:tab pos="356235" algn="l"/>
              </a:tabLst>
            </a:pPr>
            <a:endParaRPr lang="en-US" sz="1800" dirty="0">
              <a:latin typeface="Times New Roman"/>
              <a:cs typeface="Times New Roman"/>
            </a:endParaRPr>
          </a:p>
          <a:p>
            <a:pPr marL="469900" marR="5080" indent="-457200">
              <a:spcBef>
                <a:spcPts val="100"/>
              </a:spcBef>
              <a:buFont typeface="Wingdings" panose="05000000000000000000" pitchFamily="2" charset="2"/>
              <a:buChar char="§"/>
              <a:tabLst>
                <a:tab pos="355600" algn="l"/>
                <a:tab pos="356235" algn="l"/>
              </a:tabLst>
            </a:pPr>
            <a:r>
              <a:rPr lang="en-US" sz="1900" dirty="0">
                <a:latin typeface="Times New Roman"/>
                <a:cs typeface="Times New Roman"/>
              </a:rPr>
              <a:t>Retiree </a:t>
            </a:r>
            <a:r>
              <a:rPr lang="en-US" sz="1900" spc="-10" dirty="0">
                <a:latin typeface="Times New Roman"/>
                <a:cs typeface="Times New Roman"/>
              </a:rPr>
              <a:t>must </a:t>
            </a:r>
            <a:r>
              <a:rPr lang="en-US" sz="1900" dirty="0">
                <a:latin typeface="Times New Roman"/>
                <a:cs typeface="Times New Roman"/>
              </a:rPr>
              <a:t>agree to and sign the </a:t>
            </a:r>
            <a:r>
              <a:rPr lang="en-US" sz="1900" spc="-5" dirty="0">
                <a:latin typeface="Times New Roman"/>
                <a:cs typeface="Times New Roman"/>
              </a:rPr>
              <a:t>terms </a:t>
            </a:r>
            <a:r>
              <a:rPr lang="en-US" sz="1900" dirty="0">
                <a:latin typeface="Times New Roman"/>
                <a:cs typeface="Times New Roman"/>
              </a:rPr>
              <a:t>and conditions on the</a:t>
            </a:r>
            <a:r>
              <a:rPr lang="en-US" sz="1900" spc="-130" dirty="0">
                <a:latin typeface="Times New Roman"/>
                <a:cs typeface="Times New Roman"/>
              </a:rPr>
              <a:t> </a:t>
            </a:r>
            <a:r>
              <a:rPr lang="en-US" sz="1900" spc="-5" dirty="0">
                <a:latin typeface="Times New Roman"/>
                <a:cs typeface="Times New Roman"/>
              </a:rPr>
              <a:t>ABP  Request </a:t>
            </a:r>
            <a:r>
              <a:rPr lang="en-US" sz="1900" dirty="0">
                <a:latin typeface="Times New Roman"/>
                <a:cs typeface="Times New Roman"/>
              </a:rPr>
              <a:t>for </a:t>
            </a:r>
            <a:r>
              <a:rPr lang="en-US" sz="1900" spc="-5" dirty="0">
                <a:latin typeface="Times New Roman"/>
                <a:cs typeface="Times New Roman"/>
              </a:rPr>
              <a:t>Retirement</a:t>
            </a:r>
            <a:r>
              <a:rPr lang="en-US" sz="1900" spc="-25" dirty="0">
                <a:latin typeface="Times New Roman"/>
                <a:cs typeface="Times New Roman"/>
              </a:rPr>
              <a:t> </a:t>
            </a:r>
            <a:r>
              <a:rPr lang="en-US" sz="1900" spc="-5" dirty="0">
                <a:latin typeface="Times New Roman"/>
                <a:cs typeface="Times New Roman"/>
              </a:rPr>
              <a:t>Allowance form</a:t>
            </a:r>
            <a:endParaRPr lang="en-US" sz="1900" dirty="0">
              <a:latin typeface="Times New Roman"/>
              <a:cs typeface="Times New Roman"/>
            </a:endParaRPr>
          </a:p>
          <a:p>
            <a:pPr marL="800736" lvl="1" indent="-342900">
              <a:spcBef>
                <a:spcPts val="484"/>
              </a:spcBef>
              <a:buFont typeface="Wingdings" panose="05000000000000000000" pitchFamily="2" charset="2"/>
              <a:buChar char="§"/>
              <a:tabLst>
                <a:tab pos="606425" algn="l"/>
              </a:tabLst>
            </a:pPr>
            <a:r>
              <a:rPr lang="en-US" sz="1900" dirty="0">
                <a:latin typeface="Times New Roman"/>
                <a:cs typeface="Times New Roman"/>
              </a:rPr>
              <a:t>If you are considering working after retirement:</a:t>
            </a:r>
          </a:p>
          <a:p>
            <a:pPr marL="1257799" lvl="2" indent="-342900">
              <a:spcBef>
                <a:spcPts val="484"/>
              </a:spcBef>
              <a:buFont typeface="Wingdings" panose="05000000000000000000" pitchFamily="2" charset="2"/>
              <a:buChar char="§"/>
              <a:tabLst>
                <a:tab pos="606425" algn="l"/>
              </a:tabLst>
            </a:pPr>
            <a:r>
              <a:rPr lang="en-US" sz="1900" dirty="0">
                <a:latin typeface="Times New Roman"/>
                <a:cs typeface="Times New Roman"/>
              </a:rPr>
              <a:t> you should be aware of the restrictions of </a:t>
            </a:r>
            <a:r>
              <a:rPr lang="en-US" sz="1900" b="1" dirty="0">
                <a:latin typeface="Times New Roman"/>
                <a:cs typeface="Times New Roman"/>
              </a:rPr>
              <a:t>Bona fide severance of employment</a:t>
            </a:r>
            <a:r>
              <a:rPr lang="en-US" sz="1900" dirty="0">
                <a:latin typeface="Times New Roman"/>
                <a:cs typeface="Times New Roman"/>
              </a:rPr>
              <a:t>. </a:t>
            </a:r>
          </a:p>
          <a:p>
            <a:pPr marL="1257799" lvl="2" indent="-342900">
              <a:spcBef>
                <a:spcPts val="484"/>
              </a:spcBef>
              <a:buFont typeface="Wingdings" panose="05000000000000000000" pitchFamily="2" charset="2"/>
              <a:buChar char="§"/>
              <a:tabLst>
                <a:tab pos="606425" algn="l"/>
              </a:tabLst>
            </a:pPr>
            <a:r>
              <a:rPr lang="en-US" sz="1900" b="1" dirty="0">
                <a:latin typeface="Times New Roman"/>
                <a:cs typeface="Times New Roman"/>
              </a:rPr>
              <a:t>“Bona fide severance of employment” </a:t>
            </a:r>
            <a:r>
              <a:rPr lang="en-US" sz="1900" dirty="0">
                <a:latin typeface="Times New Roman"/>
                <a:cs typeface="Times New Roman"/>
              </a:rPr>
              <a:t>requires a complete termination of the employer/employee relationship for a period of at least </a:t>
            </a:r>
            <a:r>
              <a:rPr lang="en-US" sz="1900" b="1" dirty="0">
                <a:latin typeface="Times New Roman"/>
                <a:cs typeface="Times New Roman"/>
              </a:rPr>
              <a:t>180 days </a:t>
            </a:r>
            <a:r>
              <a:rPr lang="en-US" sz="1900" dirty="0">
                <a:latin typeface="Times New Roman"/>
                <a:cs typeface="Times New Roman"/>
              </a:rPr>
              <a:t>from the date of your retirement</a:t>
            </a:r>
          </a:p>
          <a:p>
            <a:pPr marL="743586" lvl="1" indent="-285750">
              <a:spcBef>
                <a:spcPts val="484"/>
              </a:spcBef>
              <a:buFont typeface="Wingdings" panose="05000000000000000000" pitchFamily="2" charset="2"/>
              <a:buChar char="§"/>
              <a:tabLst>
                <a:tab pos="606425" algn="l"/>
              </a:tabLst>
            </a:pPr>
            <a:endParaRPr lang="en-US" sz="1900" dirty="0">
              <a:latin typeface="Times New Roman"/>
              <a:cs typeface="Times New Roman"/>
            </a:endParaRPr>
          </a:p>
          <a:p>
            <a:pPr marL="469900" indent="-457200">
              <a:spcBef>
                <a:spcPts val="575"/>
              </a:spcBef>
              <a:buFont typeface="Wingdings" panose="05000000000000000000" pitchFamily="2" charset="2"/>
              <a:buChar char="§"/>
              <a:tabLst>
                <a:tab pos="355600" algn="l"/>
                <a:tab pos="356235" algn="l"/>
              </a:tabLst>
            </a:pPr>
            <a:r>
              <a:rPr lang="en-US" sz="1900" spc="-5" dirty="0">
                <a:latin typeface="Times New Roman"/>
                <a:cs typeface="Times New Roman"/>
              </a:rPr>
              <a:t>For </a:t>
            </a:r>
            <a:r>
              <a:rPr lang="en-US" sz="1900" dirty="0">
                <a:latin typeface="Times New Roman"/>
                <a:cs typeface="Times New Roman"/>
              </a:rPr>
              <a:t>additional </a:t>
            </a:r>
            <a:r>
              <a:rPr lang="en-US" sz="1900" spc="-5" dirty="0">
                <a:latin typeface="Times New Roman"/>
                <a:cs typeface="Times New Roman"/>
              </a:rPr>
              <a:t>information, </a:t>
            </a:r>
            <a:r>
              <a:rPr lang="en-US" sz="1900" dirty="0">
                <a:latin typeface="Times New Roman"/>
                <a:cs typeface="Times New Roman"/>
              </a:rPr>
              <a:t>please refer</a:t>
            </a:r>
            <a:r>
              <a:rPr lang="en-US" sz="1900" spc="-75" dirty="0">
                <a:latin typeface="Times New Roman"/>
                <a:cs typeface="Times New Roman"/>
              </a:rPr>
              <a:t> </a:t>
            </a:r>
            <a:r>
              <a:rPr lang="en-US" sz="1900" dirty="0">
                <a:latin typeface="Times New Roman"/>
                <a:cs typeface="Times New Roman"/>
              </a:rPr>
              <a:t>to factsheet 86:</a:t>
            </a:r>
          </a:p>
          <a:p>
            <a:pPr marL="812800" indent="-342900">
              <a:spcBef>
                <a:spcPts val="495"/>
              </a:spcBef>
              <a:buClr>
                <a:srgbClr val="C00000"/>
              </a:buClr>
              <a:buFont typeface="Wingdings" panose="05000000000000000000" pitchFamily="2" charset="2"/>
              <a:buChar char="§"/>
              <a:tabLst>
                <a:tab pos="756285" algn="l"/>
                <a:tab pos="756920" algn="l"/>
              </a:tabLst>
            </a:pPr>
            <a:r>
              <a:rPr lang="en-US" sz="1700" u="sng" spc="-5" dirty="0">
                <a:solidFill>
                  <a:srgbClr val="0000FF"/>
                </a:solidFill>
                <a:uFill>
                  <a:solidFill>
                    <a:srgbClr val="0000FF"/>
                  </a:solidFill>
                </a:uFill>
                <a:latin typeface="Times New Roman"/>
                <a:cs typeface="Times New Roman"/>
                <a:hlinkClick r:id="rId2"/>
              </a:rPr>
              <a:t>http://www.state.nj.us/treasury/pensions/documents/factsheets/fact86.pdf</a:t>
            </a:r>
            <a:endParaRPr lang="en-US" sz="1700" dirty="0">
              <a:latin typeface="Times New Roman"/>
              <a:cs typeface="Times New Roman"/>
            </a:endParaRPr>
          </a:p>
          <a:p>
            <a:endParaRPr lang="en-US" dirty="0"/>
          </a:p>
        </p:txBody>
      </p:sp>
    </p:spTree>
    <p:extLst>
      <p:ext uri="{BB962C8B-B14F-4D97-AF65-F5344CB8AC3E}">
        <p14:creationId xmlns:p14="http://schemas.microsoft.com/office/powerpoint/2010/main" val="60314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02876" y="-72488"/>
            <a:ext cx="9763536" cy="1520288"/>
          </a:xfrm>
          <a:prstGeom prst="rect">
            <a:avLst/>
          </a:prstGeom>
        </p:spPr>
        <p:txBody>
          <a:bodyPr vert="horz" wrap="square" lIns="0" tIns="12065" rIns="0" bIns="0" rtlCol="0" anchor="b" anchorCtr="0">
            <a:spAutoFit/>
          </a:bodyPr>
          <a:lstStyle/>
          <a:p>
            <a:pPr marL="12700" marR="5080" algn="ctr">
              <a:lnSpc>
                <a:spcPct val="100000"/>
              </a:lnSpc>
              <a:spcBef>
                <a:spcPts val="95"/>
              </a:spcBef>
            </a:pPr>
            <a:r>
              <a:rPr sz="4900" b="1" spc="-5" dirty="0">
                <a:solidFill>
                  <a:srgbClr val="000000"/>
                </a:solidFill>
                <a:latin typeface="Times New Roman"/>
                <a:cs typeface="Times New Roman"/>
              </a:rPr>
              <a:t>Conversion of</a:t>
            </a:r>
            <a:r>
              <a:rPr lang="en-US" sz="4900" b="1" spc="-5" dirty="0">
                <a:solidFill>
                  <a:srgbClr val="000000"/>
                </a:solidFill>
                <a:latin typeface="Times New Roman"/>
                <a:cs typeface="Times New Roman"/>
              </a:rPr>
              <a:t> </a:t>
            </a:r>
            <a:r>
              <a:rPr sz="4900" b="1" spc="-5" dirty="0">
                <a:solidFill>
                  <a:srgbClr val="000000"/>
                </a:solidFill>
                <a:latin typeface="Times New Roman"/>
                <a:cs typeface="Times New Roman"/>
              </a:rPr>
              <a:t>Life</a:t>
            </a:r>
            <a:br>
              <a:rPr lang="en-US" sz="4900" b="1" spc="-5" dirty="0">
                <a:solidFill>
                  <a:srgbClr val="000000"/>
                </a:solidFill>
                <a:latin typeface="Times New Roman"/>
                <a:cs typeface="Times New Roman"/>
              </a:rPr>
            </a:br>
            <a:r>
              <a:rPr sz="4900" b="1" spc="-5" dirty="0">
                <a:solidFill>
                  <a:srgbClr val="000000"/>
                </a:solidFill>
                <a:latin typeface="Times New Roman"/>
                <a:cs typeface="Times New Roman"/>
              </a:rPr>
              <a:t>Insurance</a:t>
            </a:r>
            <a:endParaRPr sz="4900" dirty="0">
              <a:latin typeface="Times New Roman"/>
              <a:cs typeface="Times New Roman"/>
            </a:endParaRPr>
          </a:p>
        </p:txBody>
      </p:sp>
      <p:sp>
        <p:nvSpPr>
          <p:cNvPr id="8" name="Content Placeholder 7"/>
          <p:cNvSpPr>
            <a:spLocks noGrp="1"/>
          </p:cNvSpPr>
          <p:nvPr>
            <p:ph sz="half" idx="1"/>
          </p:nvPr>
        </p:nvSpPr>
        <p:spPr>
          <a:xfrm>
            <a:off x="455612" y="1447800"/>
            <a:ext cx="10744200" cy="3886200"/>
          </a:xfrm>
        </p:spPr>
        <p:txBody>
          <a:bodyPr>
            <a:normAutofit fontScale="25000" lnSpcReduction="20000"/>
          </a:bodyPr>
          <a:lstStyle/>
          <a:p>
            <a:pPr marL="355600" indent="-342900">
              <a:spcBef>
                <a:spcPts val="1055"/>
              </a:spcBef>
              <a:buFont typeface="Wingdings"/>
              <a:buChar char=""/>
              <a:tabLst>
                <a:tab pos="355600" algn="l"/>
                <a:tab pos="356235" algn="l"/>
              </a:tabLst>
            </a:pPr>
            <a:endParaRPr lang="en-US" sz="7200" spc="5" dirty="0">
              <a:latin typeface="Times New Roman"/>
              <a:cs typeface="Times New Roman"/>
            </a:endParaRPr>
          </a:p>
          <a:p>
            <a:pPr marL="355600" indent="-342900">
              <a:spcBef>
                <a:spcPts val="1055"/>
              </a:spcBef>
              <a:buFont typeface="Wingdings"/>
              <a:buChar char=""/>
              <a:tabLst>
                <a:tab pos="355600" algn="l"/>
                <a:tab pos="356235" algn="l"/>
              </a:tabLst>
            </a:pPr>
            <a:r>
              <a:rPr lang="en-US" sz="7200" spc="5" dirty="0">
                <a:latin typeface="Times New Roman"/>
                <a:cs typeface="Times New Roman"/>
              </a:rPr>
              <a:t>One </a:t>
            </a:r>
            <a:r>
              <a:rPr lang="en-US" sz="7200" spc="-10" dirty="0">
                <a:latin typeface="Times New Roman"/>
                <a:cs typeface="Times New Roman"/>
              </a:rPr>
              <a:t>time </a:t>
            </a:r>
            <a:r>
              <a:rPr lang="en-US" sz="7200" dirty="0">
                <a:latin typeface="Times New Roman"/>
                <a:cs typeface="Times New Roman"/>
              </a:rPr>
              <a:t>option to convert to individual private life insurance policy through</a:t>
            </a:r>
            <a:r>
              <a:rPr lang="en-US" sz="7200" spc="-229" dirty="0">
                <a:latin typeface="Times New Roman"/>
                <a:cs typeface="Times New Roman"/>
              </a:rPr>
              <a:t> </a:t>
            </a:r>
            <a:r>
              <a:rPr lang="en-US" sz="7200" dirty="0">
                <a:latin typeface="Times New Roman"/>
                <a:cs typeface="Times New Roman"/>
              </a:rPr>
              <a:t>Prudential</a:t>
            </a:r>
          </a:p>
          <a:p>
            <a:pPr marL="355600" indent="-342900">
              <a:spcBef>
                <a:spcPts val="960"/>
              </a:spcBef>
              <a:buFont typeface="Wingdings"/>
              <a:buChar char=""/>
              <a:tabLst>
                <a:tab pos="355600" algn="l"/>
                <a:tab pos="356235" algn="l"/>
              </a:tabLst>
            </a:pPr>
            <a:r>
              <a:rPr lang="en-US" sz="7200" dirty="0">
                <a:latin typeface="Times New Roman"/>
                <a:cs typeface="Times New Roman"/>
              </a:rPr>
              <a:t>Conversion Must be done no </a:t>
            </a:r>
            <a:r>
              <a:rPr lang="en-US" sz="7200" spc="-5" dirty="0">
                <a:latin typeface="Times New Roman"/>
                <a:cs typeface="Times New Roman"/>
              </a:rPr>
              <a:t>later than </a:t>
            </a:r>
            <a:r>
              <a:rPr lang="en-US" sz="7200" dirty="0">
                <a:latin typeface="Times New Roman"/>
                <a:cs typeface="Times New Roman"/>
              </a:rPr>
              <a:t>31 days after the </a:t>
            </a:r>
            <a:r>
              <a:rPr lang="en-US" sz="7200" spc="-5" dirty="0">
                <a:latin typeface="Times New Roman"/>
                <a:cs typeface="Times New Roman"/>
              </a:rPr>
              <a:t>retirement</a:t>
            </a:r>
            <a:r>
              <a:rPr lang="en-US" sz="7200" spc="-150" dirty="0">
                <a:latin typeface="Times New Roman"/>
                <a:cs typeface="Times New Roman"/>
              </a:rPr>
              <a:t> </a:t>
            </a:r>
            <a:r>
              <a:rPr lang="en-US" sz="7200" dirty="0">
                <a:latin typeface="Times New Roman"/>
                <a:cs typeface="Times New Roman"/>
              </a:rPr>
              <a:t>date</a:t>
            </a:r>
          </a:p>
          <a:p>
            <a:pPr marL="355600" indent="-342900">
              <a:spcBef>
                <a:spcPts val="960"/>
              </a:spcBef>
              <a:buFont typeface="Wingdings"/>
              <a:buChar char=""/>
              <a:tabLst>
                <a:tab pos="355600" algn="l"/>
                <a:tab pos="356235" algn="l"/>
              </a:tabLst>
            </a:pPr>
            <a:r>
              <a:rPr lang="en-US" sz="7200" dirty="0">
                <a:latin typeface="Times New Roman"/>
                <a:cs typeface="Times New Roman"/>
              </a:rPr>
              <a:t>Retiree Cannot be denied Life insurance for health</a:t>
            </a:r>
            <a:r>
              <a:rPr lang="en-US" sz="7200" spc="-85" dirty="0">
                <a:latin typeface="Times New Roman"/>
                <a:cs typeface="Times New Roman"/>
              </a:rPr>
              <a:t> </a:t>
            </a:r>
            <a:r>
              <a:rPr lang="en-US" sz="7200" dirty="0">
                <a:latin typeface="Times New Roman"/>
                <a:cs typeface="Times New Roman"/>
              </a:rPr>
              <a:t>reasons</a:t>
            </a:r>
          </a:p>
          <a:p>
            <a:pPr marL="355600" indent="-342900">
              <a:spcBef>
                <a:spcPts val="960"/>
              </a:spcBef>
              <a:buFont typeface="Wingdings"/>
              <a:buChar char=""/>
              <a:tabLst>
                <a:tab pos="355600" algn="l"/>
                <a:tab pos="356235" algn="l"/>
              </a:tabLst>
            </a:pPr>
            <a:r>
              <a:rPr lang="en-US" sz="7200" spc="-5" dirty="0">
                <a:latin typeface="Times New Roman"/>
                <a:cs typeface="Times New Roman"/>
              </a:rPr>
              <a:t>If employee does not elect to convert life insurance </a:t>
            </a:r>
          </a:p>
          <a:p>
            <a:pPr marL="812663" lvl="1" indent="-342900">
              <a:spcBef>
                <a:spcPts val="960"/>
              </a:spcBef>
              <a:buFont typeface="Wingdings"/>
              <a:buChar char=""/>
              <a:tabLst>
                <a:tab pos="355600" algn="l"/>
                <a:tab pos="356235" algn="l"/>
              </a:tabLst>
            </a:pPr>
            <a:r>
              <a:rPr lang="en-US" sz="6800" spc="-5" dirty="0">
                <a:latin typeface="Times New Roman"/>
                <a:cs typeface="Times New Roman"/>
              </a:rPr>
              <a:t>the retiree life insurance policy reduces to 50% of annual salary</a:t>
            </a:r>
          </a:p>
          <a:p>
            <a:pPr marL="355600" indent="-342900">
              <a:spcBef>
                <a:spcPts val="960"/>
              </a:spcBef>
              <a:buFont typeface="Wingdings"/>
              <a:buChar char=""/>
              <a:tabLst>
                <a:tab pos="355600" algn="l"/>
                <a:tab pos="356235" algn="l"/>
              </a:tabLst>
            </a:pPr>
            <a:r>
              <a:rPr lang="en-US" sz="7200" dirty="0">
                <a:latin typeface="Times New Roman"/>
                <a:cs typeface="Times New Roman"/>
              </a:rPr>
              <a:t>To convert life insurance:</a:t>
            </a:r>
          </a:p>
          <a:p>
            <a:pPr marL="812663" lvl="1" indent="-342900">
              <a:spcBef>
                <a:spcPts val="960"/>
              </a:spcBef>
              <a:buFont typeface="Wingdings"/>
              <a:buChar char=""/>
              <a:tabLst>
                <a:tab pos="355600" algn="l"/>
                <a:tab pos="356235" algn="l"/>
              </a:tabLst>
            </a:pPr>
            <a:r>
              <a:rPr lang="en-US" sz="6800" dirty="0">
                <a:latin typeface="Times New Roman"/>
                <a:cs typeface="Times New Roman"/>
              </a:rPr>
              <a:t>contact the Prudential </a:t>
            </a:r>
            <a:r>
              <a:rPr lang="en-US" sz="6800" spc="5" dirty="0">
                <a:latin typeface="Times New Roman"/>
                <a:cs typeface="Times New Roman"/>
              </a:rPr>
              <a:t>Group </a:t>
            </a:r>
            <a:r>
              <a:rPr lang="en-US" sz="6800" dirty="0">
                <a:latin typeface="Times New Roman"/>
                <a:cs typeface="Times New Roman"/>
              </a:rPr>
              <a:t>Life Conversion </a:t>
            </a:r>
            <a:r>
              <a:rPr lang="en-US" sz="6800" spc="-5" dirty="0">
                <a:latin typeface="Times New Roman"/>
                <a:cs typeface="Times New Roman"/>
              </a:rPr>
              <a:t>department</a:t>
            </a:r>
            <a:r>
              <a:rPr lang="en-US" sz="6800" spc="-260" dirty="0">
                <a:latin typeface="Times New Roman"/>
                <a:cs typeface="Times New Roman"/>
              </a:rPr>
              <a:t> </a:t>
            </a:r>
            <a:r>
              <a:rPr lang="en-US" sz="6800" dirty="0">
                <a:latin typeface="Times New Roman"/>
                <a:cs typeface="Times New Roman"/>
              </a:rPr>
              <a:t>at 800-262-1112 </a:t>
            </a:r>
          </a:p>
          <a:p>
            <a:pPr marL="812663" lvl="1" indent="-342900">
              <a:spcBef>
                <a:spcPts val="960"/>
              </a:spcBef>
              <a:buFont typeface="Wingdings"/>
              <a:buChar char=""/>
              <a:tabLst>
                <a:tab pos="355600" algn="l"/>
                <a:tab pos="356235" algn="l"/>
              </a:tabLst>
            </a:pPr>
            <a:r>
              <a:rPr lang="en-US" sz="6800" dirty="0">
                <a:latin typeface="Times New Roman"/>
                <a:cs typeface="Times New Roman"/>
              </a:rPr>
              <a:t> y</a:t>
            </a:r>
            <a:r>
              <a:rPr lang="en-US" sz="6800" spc="5" dirty="0">
                <a:latin typeface="Times New Roman"/>
                <a:cs typeface="Times New Roman"/>
              </a:rPr>
              <a:t>ou </a:t>
            </a:r>
            <a:r>
              <a:rPr lang="en-US" sz="6800" dirty="0">
                <a:latin typeface="Times New Roman"/>
                <a:cs typeface="Times New Roman"/>
              </a:rPr>
              <a:t>can use the online Prudential Life Insurance </a:t>
            </a:r>
            <a:r>
              <a:rPr lang="en-US" sz="6800" spc="-5" dirty="0">
                <a:latin typeface="Times New Roman"/>
                <a:cs typeface="Times New Roman"/>
              </a:rPr>
              <a:t>calculator</a:t>
            </a:r>
            <a:r>
              <a:rPr lang="en-US" sz="6800" spc="-204" dirty="0">
                <a:latin typeface="Times New Roman"/>
                <a:cs typeface="Times New Roman"/>
              </a:rPr>
              <a:t> </a:t>
            </a:r>
            <a:r>
              <a:rPr lang="en-US" sz="6800" spc="-5" dirty="0">
                <a:latin typeface="Times New Roman"/>
                <a:cs typeface="Times New Roman"/>
              </a:rPr>
              <a:t>at: </a:t>
            </a:r>
            <a:r>
              <a:rPr lang="en-US" sz="6800" u="sng" dirty="0">
                <a:solidFill>
                  <a:srgbClr val="0000FF"/>
                </a:solidFill>
                <a:uFill>
                  <a:solidFill>
                    <a:srgbClr val="0000FF"/>
                  </a:solidFill>
                </a:uFill>
                <a:latin typeface="Times New Roman"/>
                <a:cs typeface="Times New Roman"/>
                <a:hlinkClick r:id="rId2"/>
              </a:rPr>
              <a:t>http://www.state.nj.us/treasury/pensions/conversion-calc.shtml</a:t>
            </a:r>
            <a:endParaRPr lang="en-US" sz="6800" dirty="0">
              <a:latin typeface="Times New Roman"/>
              <a:cs typeface="Times New Roman"/>
            </a:endParaRPr>
          </a:p>
          <a:p>
            <a:pPr marL="355600" indent="-342900">
              <a:spcBef>
                <a:spcPts val="1315"/>
              </a:spcBef>
              <a:buFont typeface="Wingdings"/>
              <a:buChar char=""/>
              <a:tabLst>
                <a:tab pos="355600" algn="l"/>
                <a:tab pos="356235" algn="l"/>
              </a:tabLst>
            </a:pPr>
            <a:r>
              <a:rPr lang="en-US" sz="7200" spc="5" dirty="0">
                <a:latin typeface="Times New Roman"/>
                <a:cs typeface="Times New Roman"/>
              </a:rPr>
              <a:t>Life insurance - Group </a:t>
            </a:r>
            <a:r>
              <a:rPr lang="en-US" sz="7200" spc="-5" dirty="0">
                <a:latin typeface="Times New Roman"/>
                <a:cs typeface="Times New Roman"/>
              </a:rPr>
              <a:t>number </a:t>
            </a:r>
            <a:r>
              <a:rPr lang="en-US" sz="7200" dirty="0">
                <a:latin typeface="Times New Roman"/>
                <a:cs typeface="Times New Roman"/>
              </a:rPr>
              <a:t>is</a:t>
            </a:r>
            <a:r>
              <a:rPr lang="en-US" sz="7200" spc="-65" dirty="0">
                <a:latin typeface="Times New Roman"/>
                <a:cs typeface="Times New Roman"/>
              </a:rPr>
              <a:t> </a:t>
            </a:r>
            <a:r>
              <a:rPr lang="en-US" sz="7200" spc="5" dirty="0">
                <a:latin typeface="Times New Roman"/>
                <a:cs typeface="Times New Roman"/>
              </a:rPr>
              <a:t>G-14800</a:t>
            </a:r>
            <a:endParaRPr lang="en-US" sz="7200" dirty="0">
              <a:latin typeface="Times New Roman"/>
              <a:cs typeface="Times New Roman"/>
            </a:endParaRPr>
          </a:p>
          <a:p>
            <a:endParaRPr lang="en-US" dirty="0"/>
          </a:p>
        </p:txBody>
      </p:sp>
    </p:spTree>
    <p:extLst>
      <p:ext uri="{BB962C8B-B14F-4D97-AF65-F5344CB8AC3E}">
        <p14:creationId xmlns:p14="http://schemas.microsoft.com/office/powerpoint/2010/main" val="13765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20851</TotalTime>
  <Words>838</Words>
  <Application>Microsoft Office PowerPoint</Application>
  <PresentationFormat>Custom</PresentationFormat>
  <Paragraphs>109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Cambria</vt:lpstr>
      <vt:lpstr>Impact</vt:lpstr>
      <vt:lpstr>Times New Roman</vt:lpstr>
      <vt:lpstr>Trebuchet MS</vt:lpstr>
      <vt:lpstr>Wingdings</vt:lpstr>
      <vt:lpstr>Main Event</vt:lpstr>
      <vt:lpstr>HR Benefits Alternate Benefits Program (ABP) Steps to Retirement </vt:lpstr>
      <vt:lpstr>Steps to Retirement </vt:lpstr>
      <vt:lpstr>Steps to Retirement (continued)</vt:lpstr>
      <vt:lpstr>  Employees who retire with less than  25 years of service credit </vt:lpstr>
      <vt:lpstr>  Employees Who Attained 25 Years of  Service Credit </vt:lpstr>
      <vt:lpstr> Active Health benefits</vt:lpstr>
      <vt:lpstr>Dental benefits at retirement (continued)</vt:lpstr>
      <vt:lpstr>Employment After Retirement</vt:lpstr>
      <vt:lpstr>Conversion of Life Insurance</vt:lpstr>
      <vt:lpstr>Sick Leave Payout </vt:lpstr>
      <vt:lpstr>Njdpb State-authorized Investment Carriers </vt:lpstr>
      <vt:lpstr>HR Benefits Contact Information </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Alternate benefit program (ABP) retirement workshop</dc:title>
  <dc:creator>Betty V. Paulino</dc:creator>
  <cp:lastModifiedBy>Troy R Lopez</cp:lastModifiedBy>
  <cp:revision>97</cp:revision>
  <cp:lastPrinted>2018-11-26T22:39:27Z</cp:lastPrinted>
  <dcterms:created xsi:type="dcterms:W3CDTF">2017-10-20T01:23:38Z</dcterms:created>
  <dcterms:modified xsi:type="dcterms:W3CDTF">2021-03-18T13:32:22Z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