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1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1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7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8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7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6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9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1C4F-9AC2-4F11-B257-368C953AD7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FAA6-30D6-44FD-8F27-B3E4BA621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acuc@montclair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IACUC at MSU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montclair.edu/</a:t>
            </a:r>
            <a:r>
              <a:rPr lang="en-US" dirty="0" err="1"/>
              <a:t>iacuc</a:t>
            </a:r>
            <a:endParaRPr lang="en-US" dirty="0"/>
          </a:p>
          <a:p>
            <a:r>
              <a:rPr lang="en-US" dirty="0"/>
              <a:t>iacuc@Montclair.edu</a:t>
            </a:r>
          </a:p>
        </p:txBody>
      </p:sp>
    </p:spTree>
    <p:extLst>
      <p:ext uri="{BB962C8B-B14F-4D97-AF65-F5344CB8AC3E}">
        <p14:creationId xmlns:p14="http://schemas.microsoft.com/office/powerpoint/2010/main" val="330670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will I need to get IACUC approval?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CITI training for lab and field researchers</a:t>
            </a:r>
          </a:p>
          <a:p>
            <a:pPr lvl="1"/>
            <a:r>
              <a:rPr lang="en-US" dirty="0"/>
              <a:t>Citiprogram.org</a:t>
            </a:r>
          </a:p>
          <a:p>
            <a:r>
              <a:rPr lang="en-US" dirty="0"/>
              <a:t>Documented literature search to indicate animal research is warranted</a:t>
            </a:r>
          </a:p>
          <a:p>
            <a:r>
              <a:rPr lang="en-US" dirty="0"/>
              <a:t>You should have planned and prepared:</a:t>
            </a:r>
          </a:p>
          <a:p>
            <a:pPr lvl="1"/>
            <a:r>
              <a:rPr lang="en-US" dirty="0"/>
              <a:t>Humane endpoints for the animals</a:t>
            </a:r>
          </a:p>
          <a:p>
            <a:pPr lvl="1"/>
            <a:r>
              <a:rPr lang="en-US" dirty="0"/>
              <a:t>Actions to take when animals are found sick or dead</a:t>
            </a:r>
          </a:p>
          <a:p>
            <a:pPr lvl="1"/>
            <a:r>
              <a:rPr lang="en-US" dirty="0"/>
              <a:t>Source of animals (e.g., vendor, breeder, etc.)</a:t>
            </a:r>
          </a:p>
          <a:p>
            <a:pPr lvl="1"/>
            <a:r>
              <a:rPr lang="en-US" dirty="0"/>
              <a:t>All other details regarding your protocol</a:t>
            </a:r>
          </a:p>
        </p:txBody>
      </p:sp>
    </p:spTree>
    <p:extLst>
      <p:ext uri="{BB962C8B-B14F-4D97-AF65-F5344CB8AC3E}">
        <p14:creationId xmlns:p14="http://schemas.microsoft.com/office/powerpoint/2010/main" val="165627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do if I have an animal welfare concern?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anonymous reporting form on the IACUC website </a:t>
            </a:r>
          </a:p>
          <a:p>
            <a:r>
              <a:rPr lang="en-US" dirty="0"/>
              <a:t>Any individual can report a concern</a:t>
            </a:r>
          </a:p>
          <a:p>
            <a:r>
              <a:rPr lang="en-US" dirty="0"/>
              <a:t>Include your personal information if you want to be notified of actions taken as a result of the report </a:t>
            </a:r>
          </a:p>
          <a:p>
            <a:r>
              <a:rPr lang="en-US" dirty="0"/>
              <a:t>New Jersey Conscientious Employee Protection Act prohibits retaliation from Montclair State University</a:t>
            </a:r>
          </a:p>
          <a:p>
            <a:r>
              <a:rPr lang="en-US" dirty="0"/>
              <a:t>If immediate veterinary care is required, the veterinarian and IO will be notified</a:t>
            </a:r>
          </a:p>
        </p:txBody>
      </p:sp>
    </p:spTree>
    <p:extLst>
      <p:ext uri="{BB962C8B-B14F-4D97-AF65-F5344CB8AC3E}">
        <p14:creationId xmlns:p14="http://schemas.microsoft.com/office/powerpoint/2010/main" val="1118166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I need to report my health information to work with animals as an affiliate of MSU?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ensure safety and welfare of MSU faculty, staff, or students, conducting professional or scholarly research on or off campus</a:t>
            </a:r>
          </a:p>
          <a:p>
            <a:r>
              <a:rPr lang="en-US" dirty="0"/>
              <a:t>Goal is to avoid, control, or eliminate hazards </a:t>
            </a:r>
          </a:p>
          <a:p>
            <a:r>
              <a:rPr lang="en-US" dirty="0"/>
              <a:t>This information is </a:t>
            </a:r>
            <a:r>
              <a:rPr lang="en-US" b="1" dirty="0"/>
              <a:t>not</a:t>
            </a:r>
            <a:r>
              <a:rPr lang="en-US" dirty="0"/>
              <a:t> submitted to or maintained by the IACUC </a:t>
            </a:r>
          </a:p>
          <a:p>
            <a:r>
              <a:rPr lang="en-US" dirty="0"/>
              <a:t>Clearing for animal research falls under jurisdiction of the Employee Occupational Health program</a:t>
            </a:r>
          </a:p>
          <a:p>
            <a:r>
              <a:rPr lang="en-US" dirty="0"/>
              <a:t>Individuals can also go to their own health care provider but are required to provide documentation</a:t>
            </a:r>
          </a:p>
        </p:txBody>
      </p:sp>
    </p:spTree>
    <p:extLst>
      <p:ext uri="{BB962C8B-B14F-4D97-AF65-F5344CB8AC3E}">
        <p14:creationId xmlns:p14="http://schemas.microsoft.com/office/powerpoint/2010/main" val="4004809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I contact for help?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448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iacuc@montclair.edu</a:t>
            </a:r>
            <a:endParaRPr lang="en-US" dirty="0"/>
          </a:p>
          <a:p>
            <a:r>
              <a:rPr lang="en-US" dirty="0"/>
              <a:t>Sabrina Jung	</a:t>
            </a:r>
          </a:p>
          <a:p>
            <a:pPr lvl="1"/>
            <a:r>
              <a:rPr lang="en-US" dirty="0"/>
              <a:t>Compliance Coordinator (IACUC/IRB)</a:t>
            </a:r>
          </a:p>
          <a:p>
            <a:pPr lvl="1"/>
            <a:r>
              <a:rPr lang="en-US" dirty="0"/>
              <a:t>jungsa@montclair.edu</a:t>
            </a:r>
          </a:p>
          <a:p>
            <a:pPr lvl="1"/>
            <a:r>
              <a:rPr lang="en-US" dirty="0"/>
              <a:t>973-655-3021</a:t>
            </a:r>
          </a:p>
          <a:p>
            <a:r>
              <a:rPr lang="en-US" dirty="0"/>
              <a:t>Hila Berger</a:t>
            </a:r>
          </a:p>
          <a:p>
            <a:pPr lvl="1"/>
            <a:r>
              <a:rPr lang="en-US" dirty="0"/>
              <a:t>Director, Research Compliance and Regulatory Programs</a:t>
            </a:r>
          </a:p>
          <a:p>
            <a:pPr lvl="1"/>
            <a:r>
              <a:rPr lang="en-US" dirty="0"/>
              <a:t>bergerh@montclair.edu</a:t>
            </a:r>
          </a:p>
          <a:p>
            <a:pPr lvl="1"/>
            <a:r>
              <a:rPr lang="en-US" dirty="0"/>
              <a:t>973-655-7781</a:t>
            </a:r>
          </a:p>
          <a:p>
            <a:r>
              <a:rPr lang="en-US" dirty="0"/>
              <a:t>Lisa Hazard</a:t>
            </a:r>
          </a:p>
          <a:p>
            <a:pPr lvl="1"/>
            <a:r>
              <a:rPr lang="en-US" dirty="0"/>
              <a:t>IACUC Chair </a:t>
            </a:r>
          </a:p>
          <a:p>
            <a:pPr lvl="1"/>
            <a:r>
              <a:rPr lang="en-US" dirty="0"/>
              <a:t>hazard@montclair.edu</a:t>
            </a:r>
          </a:p>
          <a:p>
            <a:pPr lvl="1"/>
            <a:r>
              <a:rPr lang="en-US" dirty="0"/>
              <a:t>973-655-4397</a:t>
            </a:r>
          </a:p>
          <a:p>
            <a:r>
              <a:rPr lang="en-US" dirty="0"/>
              <a:t>Laura </a:t>
            </a:r>
            <a:r>
              <a:rPr lang="en-US" dirty="0" err="1"/>
              <a:t>Conour</a:t>
            </a:r>
            <a:endParaRPr lang="en-US" dirty="0"/>
          </a:p>
          <a:p>
            <a:pPr lvl="1"/>
            <a:r>
              <a:rPr lang="en-US" dirty="0"/>
              <a:t>Attending Veterinarian</a:t>
            </a:r>
          </a:p>
          <a:p>
            <a:pPr lvl="1"/>
            <a:r>
              <a:rPr lang="en-US" dirty="0"/>
              <a:t>conourl@montclair.edu</a:t>
            </a:r>
          </a:p>
        </p:txBody>
      </p:sp>
    </p:spTree>
    <p:extLst>
      <p:ext uri="{BB962C8B-B14F-4D97-AF65-F5344CB8AC3E}">
        <p14:creationId xmlns:p14="http://schemas.microsoft.com/office/powerpoint/2010/main" val="22553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an IACUC?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the IACUC is to make sure that Montclair State University and the covered entities are in compliance with the Animal Welfare Regulations</a:t>
            </a:r>
          </a:p>
        </p:txBody>
      </p:sp>
    </p:spTree>
    <p:extLst>
      <p:ext uri="{BB962C8B-B14F-4D97-AF65-F5344CB8AC3E}">
        <p14:creationId xmlns:p14="http://schemas.microsoft.com/office/powerpoint/2010/main" val="231978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the IACUC?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composed of: </a:t>
            </a:r>
          </a:p>
          <a:p>
            <a:pPr lvl="1"/>
            <a:r>
              <a:rPr lang="en-US" dirty="0"/>
              <a:t>Faculty/staff members of MSU </a:t>
            </a:r>
          </a:p>
          <a:p>
            <a:pPr lvl="1"/>
            <a:r>
              <a:rPr lang="en-US" dirty="0"/>
              <a:t>A veterinarian </a:t>
            </a:r>
          </a:p>
          <a:p>
            <a:pPr lvl="1"/>
            <a:r>
              <a:rPr lang="en-US" dirty="0"/>
              <a:t>A community member unaffiliated with MSU </a:t>
            </a:r>
          </a:p>
          <a:p>
            <a:r>
              <a:rPr lang="en-US" dirty="0"/>
              <a:t>IACUC administratively run by Research Compliance staff</a:t>
            </a:r>
          </a:p>
          <a:p>
            <a:r>
              <a:rPr lang="en-US" dirty="0"/>
              <a:t>Works in cooperation with Laboratory Animal Resources, Vivarium, and Occupational Health </a:t>
            </a:r>
          </a:p>
          <a:p>
            <a:r>
              <a:rPr lang="en-US" sz="2400" dirty="0"/>
              <a:t>The nonscientist is categorized as one who doesn’t use animals in teaching or research.</a:t>
            </a:r>
          </a:p>
        </p:txBody>
      </p:sp>
    </p:spTree>
    <p:extLst>
      <p:ext uri="{BB962C8B-B14F-4D97-AF65-F5344CB8AC3E}">
        <p14:creationId xmlns:p14="http://schemas.microsoft.com/office/powerpoint/2010/main" val="355463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functions of an IACUC?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Review animal program </a:t>
            </a:r>
          </a:p>
          <a:p>
            <a:pPr marL="0" indent="0">
              <a:buNone/>
            </a:pPr>
            <a:r>
              <a:rPr lang="en-US" dirty="0"/>
              <a:t>2. Inspect animal facilities </a:t>
            </a:r>
          </a:p>
          <a:p>
            <a:pPr marL="0" indent="0">
              <a:buNone/>
            </a:pPr>
            <a:r>
              <a:rPr lang="en-US" dirty="0"/>
              <a:t>3. Report results of 1 &amp; 2 to Institutional Official (IO) </a:t>
            </a:r>
          </a:p>
          <a:p>
            <a:pPr marL="0" indent="0">
              <a:buNone/>
            </a:pPr>
            <a:r>
              <a:rPr lang="en-US" dirty="0"/>
              <a:t>4. Review animal care and use concerns </a:t>
            </a:r>
          </a:p>
          <a:p>
            <a:pPr marL="0" indent="0">
              <a:buNone/>
            </a:pPr>
            <a:r>
              <a:rPr lang="en-US" dirty="0"/>
              <a:t>5. Make recommendations to IO about any aspect of animal program, facilities, or personnel training</a:t>
            </a:r>
          </a:p>
          <a:p>
            <a:pPr marL="0" indent="0">
              <a:buNone/>
            </a:pPr>
            <a:r>
              <a:rPr lang="en-US" dirty="0"/>
              <a:t>6. Review and approve[…] proposed animal activities </a:t>
            </a:r>
          </a:p>
          <a:p>
            <a:pPr marL="0" indent="0">
              <a:buNone/>
            </a:pPr>
            <a:r>
              <a:rPr lang="en-US" dirty="0"/>
              <a:t>7. Review and approve[…] proposed changes to ongoing animal activities</a:t>
            </a:r>
          </a:p>
          <a:p>
            <a:pPr marL="0" indent="0">
              <a:buNone/>
            </a:pPr>
            <a:r>
              <a:rPr lang="en-US" dirty="0"/>
              <a:t>8. Suspend an activity involving animals due to noncompliance </a:t>
            </a:r>
          </a:p>
          <a:p>
            <a:pPr marL="0" indent="0">
              <a:buNone/>
            </a:pPr>
            <a:r>
              <a:rPr lang="en-US" sz="2200" dirty="0"/>
              <a:t>from J.G. Collins, Yale University, 05/2018</a:t>
            </a:r>
          </a:p>
        </p:txBody>
      </p:sp>
    </p:spTree>
    <p:extLst>
      <p:ext uri="{BB962C8B-B14F-4D97-AF65-F5344CB8AC3E}">
        <p14:creationId xmlns:p14="http://schemas.microsoft.com/office/powerpoint/2010/main" val="72204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needs IACUC approval?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individual on campus anticipating research with vertebrate animals </a:t>
            </a:r>
          </a:p>
          <a:p>
            <a:r>
              <a:rPr lang="en-US" dirty="0"/>
              <a:t>Approval must be obtained </a:t>
            </a:r>
            <a:r>
              <a:rPr lang="en-US" b="1" dirty="0"/>
              <a:t>before</a:t>
            </a:r>
            <a:r>
              <a:rPr lang="en-US" dirty="0"/>
              <a:t> research begins! </a:t>
            </a:r>
          </a:p>
          <a:p>
            <a:r>
              <a:rPr lang="en-US" dirty="0"/>
              <a:t>Research with vertebrate animals includes work done in a laboratory setting as well as in the wild </a:t>
            </a:r>
          </a:p>
          <a:p>
            <a:pPr lvl="1"/>
            <a:r>
              <a:rPr lang="en-US" dirty="0"/>
              <a:t>This includes “Observation Only,” in which researcher does not manipulate the environment of the animals in any way </a:t>
            </a:r>
          </a:p>
          <a:p>
            <a:pPr lvl="2"/>
            <a:r>
              <a:rPr lang="en-US" dirty="0"/>
              <a:t>Submitted for approval via “IACUC Observation Only Form”</a:t>
            </a:r>
          </a:p>
          <a:p>
            <a:r>
              <a:rPr lang="en-US" dirty="0"/>
              <a:t>All other protocols submitted for approval via “Animal Care and Use Protocol Form”</a:t>
            </a:r>
          </a:p>
        </p:txBody>
      </p:sp>
    </p:spTree>
    <p:extLst>
      <p:ext uri="{BB962C8B-B14F-4D97-AF65-F5344CB8AC3E}">
        <p14:creationId xmlns:p14="http://schemas.microsoft.com/office/powerpoint/2010/main" val="322147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it take to get IACUC approval?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Highly dependent on responsiveness of researcher </a:t>
            </a:r>
          </a:p>
          <a:p>
            <a:r>
              <a:rPr lang="en-US" dirty="0"/>
              <a:t>Review process: </a:t>
            </a:r>
          </a:p>
          <a:p>
            <a:pPr marL="514350" indent="-514350">
              <a:buAutoNum type="arabicPeriod"/>
            </a:pPr>
            <a:r>
              <a:rPr lang="en-US" dirty="0"/>
              <a:t>Form submittal and administrative review</a:t>
            </a:r>
          </a:p>
          <a:p>
            <a:pPr marL="514350" indent="-514350">
              <a:buAutoNum type="arabicPeriod"/>
            </a:pPr>
            <a:r>
              <a:rPr lang="en-US" dirty="0"/>
              <a:t>Preliminary review by committee </a:t>
            </a:r>
          </a:p>
          <a:p>
            <a:pPr marL="971550" lvl="1" indent="-514350">
              <a:buAutoNum type="arabicPeriod"/>
            </a:pPr>
            <a:r>
              <a:rPr lang="en-US" dirty="0"/>
              <a:t>Can be determined to require full-committee review, or</a:t>
            </a:r>
          </a:p>
          <a:p>
            <a:pPr marL="971550" lvl="1" indent="-514350">
              <a:buAutoNum type="arabicPeriod"/>
            </a:pPr>
            <a:r>
              <a:rPr lang="en-US" dirty="0"/>
              <a:t>Can be determined to be eligible for Designated Member Review procedure</a:t>
            </a:r>
          </a:p>
          <a:p>
            <a:pPr marL="514350" indent="-514350">
              <a:buAutoNum type="arabicPeriod"/>
            </a:pPr>
            <a:r>
              <a:rPr lang="en-US" dirty="0"/>
              <a:t>Receipt of protocol outcome: </a:t>
            </a:r>
          </a:p>
          <a:p>
            <a:pPr marL="971550" lvl="1" indent="-514350">
              <a:buAutoNum type="arabicPeriod"/>
            </a:pPr>
            <a:r>
              <a:rPr lang="en-US" dirty="0"/>
              <a:t>Approval</a:t>
            </a:r>
          </a:p>
          <a:p>
            <a:pPr marL="971550" lvl="1" indent="-514350">
              <a:buAutoNum type="arabicPeriod"/>
            </a:pPr>
            <a:r>
              <a:rPr lang="en-US" dirty="0"/>
              <a:t>Disapproval</a:t>
            </a:r>
          </a:p>
        </p:txBody>
      </p:sp>
    </p:spTree>
    <p:extLst>
      <p:ext uri="{BB962C8B-B14F-4D97-AF65-F5344CB8AC3E}">
        <p14:creationId xmlns:p14="http://schemas.microsoft.com/office/powerpoint/2010/main" val="346350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forms will need to be submitted?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necessary permits required (e.g., state, etc.)</a:t>
            </a:r>
          </a:p>
          <a:p>
            <a:r>
              <a:rPr lang="en-US" dirty="0"/>
              <a:t>Occupational Health Screening Form </a:t>
            </a:r>
          </a:p>
          <a:p>
            <a:pPr lvl="1"/>
            <a:r>
              <a:rPr lang="en-US" dirty="0"/>
              <a:t>Required to promote safety of animal researchers </a:t>
            </a:r>
          </a:p>
          <a:p>
            <a:r>
              <a:rPr lang="en-US" dirty="0"/>
              <a:t>Annual renewal form </a:t>
            </a:r>
          </a:p>
          <a:p>
            <a:pPr lvl="1"/>
            <a:r>
              <a:rPr lang="en-US" dirty="0"/>
              <a:t>IACUC staff will send courtesy reminder 45-60 days prior to expiration</a:t>
            </a:r>
          </a:p>
          <a:p>
            <a:r>
              <a:rPr lang="en-US" dirty="0"/>
              <a:t>Modifications for any protocol changes following approval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4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Animal Research: The 3 “R’s”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</a:t>
            </a:r>
          </a:p>
          <a:p>
            <a:pPr lvl="1"/>
            <a:r>
              <a:rPr lang="en-US" dirty="0"/>
              <a:t>The use of animals whenever possible </a:t>
            </a:r>
          </a:p>
          <a:p>
            <a:pPr lvl="1"/>
            <a:r>
              <a:rPr lang="en-US" dirty="0"/>
              <a:t>E.g., with digital models </a:t>
            </a:r>
          </a:p>
          <a:p>
            <a:r>
              <a:rPr lang="en-US" dirty="0"/>
              <a:t>Reduce </a:t>
            </a:r>
          </a:p>
          <a:p>
            <a:pPr lvl="1"/>
            <a:r>
              <a:rPr lang="en-US" dirty="0"/>
              <a:t>The number of animals needed to a minimum</a:t>
            </a:r>
          </a:p>
          <a:p>
            <a:r>
              <a:rPr lang="en-US" dirty="0"/>
              <a:t>Refine</a:t>
            </a:r>
          </a:p>
          <a:p>
            <a:pPr lvl="1"/>
            <a:r>
              <a:rPr lang="en-US" dirty="0"/>
              <a:t>Tests to cause the least possible distress to animal </a:t>
            </a:r>
          </a:p>
        </p:txBody>
      </p:sp>
    </p:spTree>
    <p:extLst>
      <p:ext uri="{BB962C8B-B14F-4D97-AF65-F5344CB8AC3E}">
        <p14:creationId xmlns:p14="http://schemas.microsoft.com/office/powerpoint/2010/main" val="149408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pain/distress quantified?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USDA pain classification levels </a:t>
            </a:r>
          </a:p>
          <a:p>
            <a:pPr lvl="1"/>
            <a:r>
              <a:rPr lang="en-US" dirty="0"/>
              <a:t>B- animals being bred or held for research, but not yet involved in protocols </a:t>
            </a:r>
          </a:p>
          <a:p>
            <a:pPr lvl="1"/>
            <a:r>
              <a:rPr lang="en-US" dirty="0"/>
              <a:t>C- animals used for teaching or research in which no pain, distress, or pain-relieving medication is required </a:t>
            </a:r>
          </a:p>
          <a:p>
            <a:pPr lvl="1"/>
            <a:r>
              <a:rPr lang="en-US" dirty="0"/>
              <a:t>D	- pain and/or distress involved and is mitigated by pain-relieving drugs</a:t>
            </a:r>
          </a:p>
          <a:p>
            <a:pPr lvl="1"/>
            <a:r>
              <a:rPr lang="en-US" dirty="0"/>
              <a:t>E- pain and/or distress is involved and administration of pain-relieving drugs would negatively impact procedures, results, or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87470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821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IACUC at MSU</vt:lpstr>
      <vt:lpstr>What is the purpose of an IACUC?</vt:lpstr>
      <vt:lpstr>Who is the IACUC?</vt:lpstr>
      <vt:lpstr>What are the functions of an IACUC?</vt:lpstr>
      <vt:lpstr>Who needs IACUC approval? </vt:lpstr>
      <vt:lpstr>How long does it take to get IACUC approval?</vt:lpstr>
      <vt:lpstr>What other forms will need to be submitted?</vt:lpstr>
      <vt:lpstr>Principles of Animal Research: The 3 “R’s”</vt:lpstr>
      <vt:lpstr>How is pain/distress quantified? </vt:lpstr>
      <vt:lpstr>What else will I need to get IACUC approval?</vt:lpstr>
      <vt:lpstr>What do I do if I have an animal welfare concern?</vt:lpstr>
      <vt:lpstr>Why do I need to report my health information to work with animals as an affiliate of MSU?</vt:lpstr>
      <vt:lpstr>Who do I contact for help? </vt:lpstr>
    </vt:vector>
  </TitlesOfParts>
  <Company>Montclair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IACUC at MSU</dc:title>
  <dc:creator>Susan Pereny</dc:creator>
  <cp:lastModifiedBy>Sabrina J</cp:lastModifiedBy>
  <cp:revision>30</cp:revision>
  <dcterms:created xsi:type="dcterms:W3CDTF">2018-08-27T18:56:27Z</dcterms:created>
  <dcterms:modified xsi:type="dcterms:W3CDTF">2021-04-09T17:57:31Z</dcterms:modified>
</cp:coreProperties>
</file>