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74" r:id="rId12"/>
    <p:sldId id="273" r:id="rId13"/>
    <p:sldId id="272" r:id="rId14"/>
    <p:sldId id="270" r:id="rId15"/>
    <p:sldId id="275" r:id="rId16"/>
    <p:sldId id="271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48336-97DE-4E43-8293-B1F907BFB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47E62-1D54-6C49-AE4F-DEE587D80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3A1EB-5F96-434B-B3C9-FD338A81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A7E95-9001-A74C-A49E-3E57381A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2E049-1756-9142-B7E6-82646CA45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6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CEC9-76EC-4742-BC53-F54705A0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CC644-DBB0-F348-9E38-F4D308A19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90C4F-C135-5E4E-8BF9-0950E3B0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03533-C713-ED4E-84E0-7B4F7A9D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C8223-3F86-D34B-939F-DF915BE12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7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AF964-3276-7246-BCDA-F5325CA4D7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795B8-3728-3441-A015-C9DC2AA65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95F91-D8B3-BA47-B972-05C9B94AD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41019-3683-074B-8AE7-ECC8D64C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FA6C6-CF15-E44E-AECB-2A080C5C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1B237-4AAF-5F45-B67C-CB96D3E4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F15E5-0813-8749-B885-DB763A52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EAB78-F9FD-FA42-A461-2E515A978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F9EAD-7CCA-AC4B-84D1-86446C61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97485-30A5-C746-82B8-252EF7A3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4311B-CEAA-2346-950B-3C461C64F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566EF-1F04-5B40-8DE1-F57EFD032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95304-38B9-B345-9105-79B6599C7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E7726-9B53-E443-8883-A3CEDDE69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97AFC-036D-364A-B72E-44A00C11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479C5-112C-DE4F-A6F4-B7DCCD8A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4E628-7A92-FC4A-A1D8-111CA48244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4B41F-FABA-7F4B-969F-41BBE59BA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E58A8-B1DA-314B-89D2-2209AEB5E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144-2239-C447-A28E-EE15431C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8CCE8-DD2C-FA42-9724-ABEA1669E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C4DB-18B0-414F-B4C1-D1D5AC69F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4C559-B857-544D-B899-B2CFCEFAE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877B9-DAB1-4A4A-ABDA-7439ED3AB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BD14-5AC9-C544-8E5A-4721BCD90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852086-0FD4-E14D-BB4B-E7EAA019D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B7266-188E-5C41-8549-450BB9B8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BDB4E5-7950-8F45-B4FC-60BEBD516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55CC1-4838-A147-90A9-002495E32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8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1FCA-D44E-B248-BAA4-E967A5101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E3683-ED1A-F841-9C55-CD4EE299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C4E9D-319B-FE48-AB42-B5548440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DF644A-388E-B74D-9E6F-0E305B00F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8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249A1-76D7-CD4C-A166-2F047ECC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1F4AF0-F3D6-0040-85D7-469DFACF6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8EBF1C-7A78-1946-884D-1D7850AF4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9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09110-2444-5246-A6B6-BA80B42C5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67C14-F1D3-D94C-AE80-5632AAC74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D3A326-91E1-1945-8781-9AE50673C9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5AD1C-8A91-AC4B-AA2C-58E93BA20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78341-5A6C-AF4B-BC94-D8ED4A0A0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E2D73-2015-5846-8733-7621F7A9C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3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E74F2-6252-C649-A2B8-4C4E7080A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61F498-5985-8F4F-8FEC-0428E6D766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6EF01-10AF-0641-B78B-D4BAE6CC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9F7742-49AE-164D-8ECF-3FFFEF9E7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F66E1-D035-D04D-BDD3-55760460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AB2E61-E59E-9B46-935A-90D32F88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0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C78316-3E7D-0442-B570-2DC725116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60A65-2E2D-E648-90C7-D15D6CF03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8C740-B553-764E-BFCD-2641B1DB6B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6774-B8D5-1647-8534-474A01F8C302}" type="datetimeFigureOut">
              <a:rPr lang="en-US" smtClean="0"/>
              <a:t>1/8/19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7622D-0905-FD49-8AA6-92D176AA6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6A560-757F-9448-9487-6FD6CE6D1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70CF-A800-F845-99BE-BFEADB715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8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/>
              <a:t>Workday Core Financials Project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End User Community Update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January 14,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18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/>
              <a:t>Core Financials – Capital Projects (</a:t>
            </a:r>
            <a:r>
              <a:rPr lang="en-US" sz="1400" b="1" dirty="0" err="1"/>
              <a:t>Carolen</a:t>
            </a:r>
            <a:r>
              <a:rPr lang="en-US" sz="1400" b="1" dirty="0"/>
              <a:t> </a:t>
            </a:r>
            <a:r>
              <a:rPr lang="en-US" sz="1400" b="1" dirty="0" err="1"/>
              <a:t>Amarante</a:t>
            </a:r>
            <a:r>
              <a:rPr lang="en-US" sz="1400" b="1" dirty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Business process for creating projects demonstrated</a:t>
            </a:r>
          </a:p>
          <a:p>
            <a:r>
              <a:rPr lang="en-US" sz="1200" dirty="0"/>
              <a:t>Workflow identified and approved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Anticipated elimination of duplication</a:t>
            </a:r>
          </a:p>
          <a:p>
            <a:r>
              <a:rPr lang="en-US" sz="1200" dirty="0"/>
              <a:t>Reviews ongoing – final decision pending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University Facilities will spearhead the implementation for the University covering all construction, IT, and academic equipment projects.</a:t>
            </a:r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66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/>
              <a:t>Core Financials – Budget (Kevin </a:t>
            </a:r>
            <a:r>
              <a:rPr lang="en-US" sz="1400" b="1" dirty="0" err="1"/>
              <a:t>Andreano</a:t>
            </a:r>
            <a:r>
              <a:rPr lang="en-US" sz="1400" b="1" dirty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Implementation Status - in progress - on schedule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The overall budget process and budget management concepts will remain the same - the tool is changing, not our process.</a:t>
            </a:r>
          </a:p>
          <a:p>
            <a:r>
              <a:rPr lang="en-US" sz="1200" dirty="0"/>
              <a:t>Budget planning will still take place in Adaptive - Budget Call will be on the same schedule and FY20 budget data will be converted to Workday for go-live</a:t>
            </a:r>
          </a:p>
          <a:p>
            <a:r>
              <a:rPr lang="en-US" sz="1200" dirty="0"/>
              <a:t>Budget checking will be similar in Workday - budget will be checked at "pool" level, budget transfers will be done within Workday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Adaptive has been purchased by Workday - no major changes at this time but we anticipate more integration with Workday</a:t>
            </a:r>
          </a:p>
          <a:p>
            <a:r>
              <a:rPr lang="en-US" sz="1200" dirty="0"/>
              <a:t>Will continue to budget at account level - budget reporting may change with changes to the chart of accounts</a:t>
            </a:r>
          </a:p>
          <a:p>
            <a:r>
              <a:rPr lang="en-US" sz="1200" dirty="0"/>
              <a:t>New </a:t>
            </a:r>
            <a:r>
              <a:rPr lang="en-US" sz="1200" dirty="0" err="1"/>
              <a:t>worktags</a:t>
            </a:r>
            <a:r>
              <a:rPr lang="en-US" sz="1200" dirty="0"/>
              <a:t>, such as Gift and Activity will expand budget functionality </a:t>
            </a:r>
          </a:p>
          <a:p>
            <a:r>
              <a:rPr lang="en-US" sz="1200" dirty="0"/>
              <a:t>Budget transfers will have some additional functionality, such as calculating the remaining balance on the budget transfer screen  </a:t>
            </a:r>
          </a:p>
          <a:p>
            <a:endParaRPr lang="en-US" sz="1200" dirty="0"/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47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400" b="1" dirty="0"/>
              <a:t>Human Resources – ACA (Betty </a:t>
            </a:r>
            <a:r>
              <a:rPr lang="en-US" sz="1400" b="1" dirty="0" err="1"/>
              <a:t>Paulino</a:t>
            </a:r>
            <a:r>
              <a:rPr lang="en-US" sz="1400" b="1" dirty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Testing codes in progress</a:t>
            </a:r>
          </a:p>
          <a:p>
            <a:r>
              <a:rPr lang="en-US" sz="1200" dirty="0"/>
              <a:t>Loading state data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Ability to view dependent data in Workday</a:t>
            </a:r>
          </a:p>
          <a:p>
            <a:r>
              <a:rPr lang="en-US" sz="1200" dirty="0"/>
              <a:t>Printing taking place from Workday, no longer outsourced to ADP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Giving employees the ability to see dependent benefit data in real time</a:t>
            </a:r>
          </a:p>
          <a:p>
            <a:r>
              <a:rPr lang="en-US" sz="1200" dirty="0"/>
              <a:t>Self service printing</a:t>
            </a:r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05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/>
              <a:t>Human Resources– Paid Time Off (PTO) (Daniel Beck)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Teams are working on providing additional informational data on paid time off accruals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View only – monthly accruals will be accessible in Workday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Improved visibility into actual leave accruals and balances</a:t>
            </a:r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48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411"/>
            <a:ext cx="10515600" cy="440761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400" b="1" dirty="0"/>
              <a:t>Human Resources – Recruiting/Automated Position Action Approval Form (PAAF) (Monica Tejeda)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Status</a:t>
            </a:r>
            <a:r>
              <a:rPr lang="en-US" sz="1100" dirty="0"/>
              <a:t> </a:t>
            </a:r>
          </a:p>
          <a:p>
            <a:r>
              <a:rPr lang="en-US" sz="1100" dirty="0"/>
              <a:t>MSU team working with Sierra-Cedar consultants on building the business processes within recruitment cycle</a:t>
            </a:r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b="1" dirty="0"/>
              <a:t>Anticipated Changes</a:t>
            </a:r>
          </a:p>
          <a:p>
            <a:pPr lvl="0"/>
            <a:r>
              <a:rPr lang="en-US" sz="1100" dirty="0"/>
              <a:t>Current applicant tracking system will no longer exist</a:t>
            </a:r>
          </a:p>
          <a:p>
            <a:pPr lvl="0"/>
            <a:r>
              <a:rPr lang="en-US" sz="1100" dirty="0"/>
              <a:t>Faculty positions will now be posted via Workday</a:t>
            </a:r>
          </a:p>
          <a:p>
            <a:pPr lvl="0"/>
            <a:r>
              <a:rPr lang="en-US" sz="1100" dirty="0"/>
              <a:t>PAAF will be automated in Workday</a:t>
            </a:r>
          </a:p>
          <a:p>
            <a:pPr lvl="0"/>
            <a:r>
              <a:rPr lang="en-US" sz="1100" dirty="0"/>
              <a:t>Classification and Compensation evaluated earlier in the process</a:t>
            </a:r>
          </a:p>
          <a:p>
            <a:r>
              <a:rPr lang="en-US" sz="1100" dirty="0"/>
              <a:t>Job requisition visibility and tracking</a:t>
            </a:r>
          </a:p>
          <a:p>
            <a:pPr marL="0" indent="0">
              <a:buNone/>
            </a:pPr>
            <a:r>
              <a:rPr lang="en-US" sz="1100" dirty="0"/>
              <a:t> </a:t>
            </a:r>
          </a:p>
          <a:p>
            <a:pPr marL="0" indent="0">
              <a:buNone/>
            </a:pPr>
            <a:r>
              <a:rPr lang="en-US" sz="1100" b="1" dirty="0"/>
              <a:t>Key Messages</a:t>
            </a:r>
          </a:p>
          <a:p>
            <a:pPr lvl="0"/>
            <a:r>
              <a:rPr lang="en-US" sz="1100" dirty="0"/>
              <a:t>Eliminate a paper intensive process</a:t>
            </a:r>
          </a:p>
          <a:p>
            <a:pPr lvl="0"/>
            <a:r>
              <a:rPr lang="en-US" sz="1100" dirty="0"/>
              <a:t>More streamlined and efficient process</a:t>
            </a:r>
          </a:p>
          <a:p>
            <a:pPr lvl="0"/>
            <a:r>
              <a:rPr lang="en-US" sz="1100" dirty="0"/>
              <a:t>Reporting – Data will be more integrated and accurate for analysis</a:t>
            </a:r>
          </a:p>
          <a:p>
            <a:endParaRPr lang="en-US" sz="1100" dirty="0"/>
          </a:p>
          <a:p>
            <a:pPr marL="914400" lvl="1" indent="-457200">
              <a:buAutoNum type="arabicPeriod"/>
            </a:pPr>
            <a:endParaRPr lang="en-US" sz="1100" dirty="0"/>
          </a:p>
          <a:p>
            <a:pPr marL="457200" lvl="1" indent="0">
              <a:buNone/>
            </a:pPr>
            <a:endParaRPr lang="en-US" sz="1100" dirty="0"/>
          </a:p>
          <a:p>
            <a:pPr marL="457200" indent="-457200">
              <a:buAutoNum type="arabicPeriod"/>
            </a:pPr>
            <a:endParaRPr lang="en-US" sz="1100" dirty="0"/>
          </a:p>
          <a:p>
            <a:pPr marL="0" indent="0" algn="ctr">
              <a:buNone/>
            </a:pPr>
            <a:endParaRPr lang="en-US" sz="1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10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/>
              <a:t>Human Resources – Performance Management (Keesha Chavis)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Performance Management Kickoff session (8</a:t>
            </a:r>
            <a:r>
              <a:rPr lang="en-US" sz="1200" baseline="30000" dirty="0"/>
              <a:t>th</a:t>
            </a:r>
            <a:r>
              <a:rPr lang="en-US" sz="1200" dirty="0"/>
              <a:t> of January)</a:t>
            </a:r>
          </a:p>
          <a:p>
            <a:r>
              <a:rPr lang="en-US" sz="1200" dirty="0"/>
              <a:t>Design sessions scheduled</a:t>
            </a:r>
          </a:p>
          <a:p>
            <a:r>
              <a:rPr lang="en-US" sz="1200" dirty="0"/>
              <a:t>Training for Leads February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Automating managerial evaluation process, annual reappointment process for professional staff as well al Performance Assessment Review (PAR) for Civil Service employees</a:t>
            </a:r>
          </a:p>
          <a:p>
            <a:r>
              <a:rPr lang="en-US" sz="1200" dirty="0"/>
              <a:t>Immediate access to evaluation systems/available in real time (current/past)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Discussions around incorporating competencies and establishing unit specific goals</a:t>
            </a:r>
          </a:p>
          <a:p>
            <a:r>
              <a:rPr lang="en-US" sz="1200" dirty="0"/>
              <a:t>Go-Live next year</a:t>
            </a:r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8058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Workday Project – Testing (Sharif)</a:t>
            </a:r>
          </a:p>
          <a:p>
            <a:endParaRPr lang="en-US" sz="2000" dirty="0"/>
          </a:p>
          <a:p>
            <a:pPr marL="285750" indent="-285750">
              <a:buAutoNum type="romanUcPeriod"/>
            </a:pPr>
            <a:r>
              <a:rPr lang="en-US" sz="1800" dirty="0"/>
              <a:t>Timeline</a:t>
            </a:r>
          </a:p>
          <a:p>
            <a:pPr marL="285750" indent="-285750">
              <a:buAutoNum type="romanUcPeriod"/>
            </a:pPr>
            <a:endParaRPr lang="en-US" sz="1800" dirty="0"/>
          </a:p>
          <a:p>
            <a:pPr marL="285750" indent="-285750">
              <a:buAutoNum type="romanUcPeriod"/>
            </a:pPr>
            <a:r>
              <a:rPr lang="en-US" sz="1800" dirty="0"/>
              <a:t>End User Community Expectations/Involvement</a:t>
            </a:r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136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Steps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AutoNum type="romanUcPeriod"/>
            </a:pPr>
            <a:r>
              <a:rPr lang="en-US" sz="2000" dirty="0"/>
              <a:t>Confirmation Sessions in February</a:t>
            </a:r>
          </a:p>
          <a:p>
            <a:pPr marL="285750" indent="-285750">
              <a:buAutoNum type="romanUcPeriod"/>
            </a:pPr>
            <a:endParaRPr lang="en-US" sz="2000" dirty="0"/>
          </a:p>
          <a:p>
            <a:pPr marL="285750" indent="-285750">
              <a:buAutoNum type="romanUcPeriod"/>
            </a:pPr>
            <a:r>
              <a:rPr lang="en-US" sz="2000" dirty="0"/>
              <a:t>Change Management team meetings</a:t>
            </a:r>
          </a:p>
          <a:p>
            <a:pPr marL="285750" indent="-285750">
              <a:buAutoNum type="romanUcPeriod"/>
            </a:pPr>
            <a:endParaRPr lang="en-US" sz="2000" dirty="0"/>
          </a:p>
          <a:p>
            <a:pPr marL="285750" indent="-285750">
              <a:buAutoNum type="romanUcPeriod"/>
            </a:pPr>
            <a:r>
              <a:rPr lang="en-US" sz="2000" dirty="0"/>
              <a:t>Opportunities to share – Current State/Future State</a:t>
            </a:r>
          </a:p>
          <a:p>
            <a:pPr marL="0" indent="0">
              <a:buNone/>
            </a:pPr>
            <a:endParaRPr lang="en-US" sz="2000" dirty="0"/>
          </a:p>
          <a:p>
            <a:pPr marL="285750" indent="-285750">
              <a:buAutoNum type="romanUcPeriod"/>
            </a:pPr>
            <a:endParaRPr 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88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3600" dirty="0"/>
              <a:t>Agenda</a:t>
            </a:r>
          </a:p>
          <a:p>
            <a:pPr lvl="0"/>
            <a:r>
              <a:rPr lang="en-US" sz="3600" dirty="0"/>
              <a:t>Introduction – William Neal, Director, Finance Systems</a:t>
            </a:r>
          </a:p>
          <a:p>
            <a:endParaRPr lang="en-US" sz="3600" dirty="0"/>
          </a:p>
          <a:p>
            <a:pPr lvl="0"/>
            <a:r>
              <a:rPr lang="en-US" sz="3600" dirty="0"/>
              <a:t>Change Management - Keesha Chavis, Assistant Vice President, Learning and Development</a:t>
            </a:r>
          </a:p>
          <a:p>
            <a:endParaRPr lang="en-US" sz="3600" dirty="0"/>
          </a:p>
          <a:p>
            <a:pPr lvl="0"/>
            <a:r>
              <a:rPr lang="en-US" sz="3600" dirty="0"/>
              <a:t>Functional Team Updates</a:t>
            </a:r>
          </a:p>
          <a:p>
            <a:endParaRPr lang="en-US" sz="3600" dirty="0"/>
          </a:p>
          <a:p>
            <a:pPr lvl="0"/>
            <a:r>
              <a:rPr lang="en-US" sz="3600" dirty="0"/>
              <a:t>Testing</a:t>
            </a:r>
          </a:p>
          <a:p>
            <a:endParaRPr lang="en-US" sz="3600" dirty="0"/>
          </a:p>
          <a:p>
            <a:pPr lvl="0"/>
            <a:r>
              <a:rPr lang="en-US" sz="3600" dirty="0"/>
              <a:t>Next Steps - Confirmation Sessions/February</a:t>
            </a:r>
          </a:p>
          <a:p>
            <a:endParaRPr lang="en-US" sz="3600" dirty="0"/>
          </a:p>
          <a:p>
            <a:pPr lvl="0"/>
            <a:r>
              <a:rPr lang="en-US" sz="3600" dirty="0"/>
              <a:t>Conclusion - Opportunities to share updates</a:t>
            </a:r>
          </a:p>
          <a:p>
            <a:pPr marL="0" indent="0" algn="ctr">
              <a:buNone/>
            </a:pP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64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Change Management</a:t>
            </a:r>
          </a:p>
          <a:p>
            <a:pPr marL="0" indent="0" algn="ctr">
              <a:buNone/>
            </a:pPr>
            <a:r>
              <a:rPr lang="en-US" sz="2000" dirty="0"/>
              <a:t>Keesha Chavis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1700" dirty="0"/>
              <a:t>Introduction – Change team</a:t>
            </a:r>
          </a:p>
          <a:p>
            <a:endParaRPr lang="en-US" sz="1700" dirty="0"/>
          </a:p>
          <a:p>
            <a:r>
              <a:rPr lang="en-US" sz="1700" dirty="0"/>
              <a:t>Updates by functional areas</a:t>
            </a:r>
          </a:p>
          <a:p>
            <a:pPr lvl="1"/>
            <a:r>
              <a:rPr lang="en-US" sz="1300" dirty="0"/>
              <a:t>Project status</a:t>
            </a:r>
          </a:p>
          <a:p>
            <a:pPr lvl="1"/>
            <a:r>
              <a:rPr lang="en-US" sz="1300" dirty="0"/>
              <a:t>Anticipated changes</a:t>
            </a:r>
          </a:p>
          <a:p>
            <a:pPr lvl="1"/>
            <a:r>
              <a:rPr lang="en-US" sz="1300" dirty="0"/>
              <a:t>Key messages</a:t>
            </a:r>
          </a:p>
          <a:p>
            <a:pPr lvl="1"/>
            <a:r>
              <a:rPr lang="en-US" sz="1300" dirty="0"/>
              <a:t>Benefits</a:t>
            </a:r>
          </a:p>
          <a:p>
            <a:pPr marL="457200" lvl="1" indent="0">
              <a:buNone/>
            </a:pPr>
            <a:endParaRPr lang="en-US" sz="1300" dirty="0"/>
          </a:p>
          <a:p>
            <a:pPr lvl="1"/>
            <a:endParaRPr lang="en-US" sz="1300" dirty="0"/>
          </a:p>
          <a:p>
            <a:pPr lvl="1"/>
            <a:endParaRPr lang="en-US" sz="13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98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90217"/>
            <a:ext cx="10987355" cy="4061954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2900" b="1" dirty="0"/>
              <a:t>Core Financials – Expense Reporting (Lillian Nash)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500" b="1" dirty="0"/>
              <a:t>Status</a:t>
            </a:r>
            <a:r>
              <a:rPr lang="en-US" sz="2500" dirty="0"/>
              <a:t> </a:t>
            </a:r>
          </a:p>
          <a:p>
            <a:r>
              <a:rPr lang="en-US" sz="2500" dirty="0"/>
              <a:t>Configuration complete - security &amp; business processes established</a:t>
            </a:r>
          </a:p>
          <a:p>
            <a:r>
              <a:rPr lang="en-US" sz="2500" dirty="0"/>
              <a:t>Expense item groups identified and defined</a:t>
            </a:r>
          </a:p>
          <a:p>
            <a:r>
              <a:rPr lang="en-US" sz="2500" dirty="0"/>
              <a:t>Spend instructions</a:t>
            </a:r>
          </a:p>
          <a:p>
            <a:r>
              <a:rPr lang="en-US" sz="2500" dirty="0"/>
              <a:t>Expense rate table</a:t>
            </a:r>
          </a:p>
          <a:p>
            <a:pPr marL="0" indent="0">
              <a:buNone/>
            </a:pPr>
            <a:r>
              <a:rPr lang="en-US" sz="2500" b="1" dirty="0"/>
              <a:t>Anticipated Changes</a:t>
            </a:r>
          </a:p>
          <a:p>
            <a:r>
              <a:rPr lang="en-US" sz="2500" dirty="0"/>
              <a:t>Receipts via mobile app</a:t>
            </a:r>
          </a:p>
          <a:p>
            <a:r>
              <a:rPr lang="en-US" sz="2500" dirty="0"/>
              <a:t>GSA integration</a:t>
            </a:r>
          </a:p>
          <a:p>
            <a:r>
              <a:rPr lang="en-US" sz="2500" dirty="0"/>
              <a:t>Travel approvals</a:t>
            </a:r>
          </a:p>
          <a:p>
            <a:pPr marL="0" indent="0">
              <a:buNone/>
            </a:pPr>
            <a:r>
              <a:rPr lang="en-US" sz="2500" b="1" dirty="0"/>
              <a:t>Key Messages</a:t>
            </a:r>
          </a:p>
          <a:p>
            <a:r>
              <a:rPr lang="en-US" sz="2500" dirty="0"/>
              <a:t>Streamline expense processing done in Workday</a:t>
            </a:r>
          </a:p>
          <a:p>
            <a:r>
              <a:rPr lang="en-US" sz="2500" dirty="0"/>
              <a:t>Faster settlements</a:t>
            </a:r>
          </a:p>
          <a:p>
            <a:r>
              <a:rPr lang="en-US" sz="2500" dirty="0"/>
              <a:t>More accurate and timely accounting and reimbursements</a:t>
            </a:r>
          </a:p>
          <a:p>
            <a:endParaRPr lang="en-US" sz="2000" dirty="0"/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4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/>
              <a:t>Core Financials – Banking &amp; Settlements (Lillian Nash)</a:t>
            </a:r>
          </a:p>
          <a:p>
            <a:pPr marL="0" indent="0" algn="ctr">
              <a:buNone/>
            </a:pPr>
            <a:r>
              <a:rPr lang="en-US" sz="1400" b="1" dirty="0"/>
              <a:t> </a:t>
            </a:r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Configuration  requirements defined</a:t>
            </a:r>
          </a:p>
          <a:p>
            <a:r>
              <a:rPr lang="en-US" sz="1200" dirty="0"/>
              <a:t>Accounts and rule requirements set up</a:t>
            </a:r>
          </a:p>
          <a:p>
            <a:r>
              <a:rPr lang="en-US" sz="1200" dirty="0"/>
              <a:t>Bank reconciliation integrations in process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Check deposit – Cash sale</a:t>
            </a:r>
          </a:p>
          <a:p>
            <a:r>
              <a:rPr lang="en-US" sz="1200" dirty="0"/>
              <a:t>Workflow change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More opportunity for bank reconciliation automation and streamlining to increase efficiency</a:t>
            </a:r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2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/>
          <a:lstStyle/>
          <a:p>
            <a:pPr marL="0" indent="0" algn="ctr">
              <a:buNone/>
            </a:pPr>
            <a:r>
              <a:rPr lang="en-US" sz="1400" b="1" dirty="0"/>
              <a:t>Core Financials – Financial Accounting/FDM (Lillian Nash)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Chart of Accounts transitioning to Financial Data Model (FDM)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Drill down capabilities</a:t>
            </a:r>
          </a:p>
          <a:p>
            <a:r>
              <a:rPr lang="en-US" sz="1200" dirty="0"/>
              <a:t>Flexible reporting – filtering</a:t>
            </a:r>
          </a:p>
          <a:p>
            <a:r>
              <a:rPr lang="en-US" sz="1200" dirty="0"/>
              <a:t>Exporting data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FDM vs. FMS chart fields</a:t>
            </a:r>
          </a:p>
          <a:p>
            <a:r>
              <a:rPr lang="en-US" sz="1200" dirty="0" err="1"/>
              <a:t>Worktags</a:t>
            </a:r>
            <a:r>
              <a:rPr lang="en-US" sz="1200" dirty="0"/>
              <a:t> – key words assigned to transactions – provides more detail regarding transactions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78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500" b="1" dirty="0"/>
              <a:t>Core Financials – Non-Sponsored Accounts Receivable (Lillian Nash)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300" b="1" dirty="0"/>
              <a:t>Status </a:t>
            </a:r>
          </a:p>
          <a:p>
            <a:r>
              <a:rPr lang="en-US" sz="1300" dirty="0"/>
              <a:t>On target – recurring customers set up and validated</a:t>
            </a:r>
          </a:p>
          <a:p>
            <a:endParaRPr lang="en-US" sz="1300" dirty="0"/>
          </a:p>
          <a:p>
            <a:pPr marL="0" indent="0">
              <a:buNone/>
            </a:pPr>
            <a:r>
              <a:rPr lang="en-US" sz="1300" b="1" dirty="0"/>
              <a:t>Anticipated Changes</a:t>
            </a:r>
          </a:p>
          <a:p>
            <a:r>
              <a:rPr lang="en-US" sz="1300" dirty="0"/>
              <a:t>Department enters invoices, run reports on receivables</a:t>
            </a:r>
          </a:p>
          <a:p>
            <a:r>
              <a:rPr lang="en-US" sz="1300" dirty="0"/>
              <a:t>Revenue recorded when invoice is generated</a:t>
            </a:r>
          </a:p>
          <a:p>
            <a:r>
              <a:rPr lang="en-US" sz="1300" dirty="0"/>
              <a:t>View invoice and associated payment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1300" b="1" dirty="0"/>
              <a:t>Key Messages</a:t>
            </a:r>
          </a:p>
          <a:p>
            <a:r>
              <a:rPr lang="en-US" sz="1300" dirty="0"/>
              <a:t>Elimination of paper, better transparency</a:t>
            </a:r>
          </a:p>
          <a:p>
            <a:r>
              <a:rPr lang="en-US" sz="1300" dirty="0"/>
              <a:t>Department control relationship with their customer</a:t>
            </a:r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2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0217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/>
              <a:t>Core Financials – Grants Management (Lillian Nash)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Grant data and Principal Investigators (PI) set up and validated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New project codes</a:t>
            </a:r>
          </a:p>
          <a:p>
            <a:r>
              <a:rPr lang="en-US" sz="1200" dirty="0"/>
              <a:t>View invoices and reports in Workday</a:t>
            </a:r>
          </a:p>
          <a:p>
            <a:r>
              <a:rPr lang="en-US" sz="1200" dirty="0"/>
              <a:t>Access to detailed reporting for PI (including HR data) in real time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Grants will have their own budget structure </a:t>
            </a:r>
          </a:p>
          <a:p>
            <a:r>
              <a:rPr lang="en-US" sz="1200" dirty="0"/>
              <a:t>Access to all grant data will be provided to the PIs</a:t>
            </a:r>
          </a:p>
          <a:p>
            <a:endParaRPr lang="en-US" sz="1700" dirty="0"/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33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6B37D9-F7FA-434B-9143-07C76B02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0AEB12-8F17-3942-A8F7-B5C7372F1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216" y="2482684"/>
            <a:ext cx="10515600" cy="37867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b="1" dirty="0"/>
              <a:t>Core Financials – Procurement (Christine Palma/Tony </a:t>
            </a:r>
            <a:r>
              <a:rPr lang="en-US" sz="1400" b="1" dirty="0" err="1"/>
              <a:t>Markowsky</a:t>
            </a:r>
            <a:r>
              <a:rPr lang="en-US" sz="1400" b="1" dirty="0"/>
              <a:t>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1200" b="1" dirty="0"/>
              <a:t>Status</a:t>
            </a:r>
            <a:r>
              <a:rPr lang="en-US" sz="1200" dirty="0"/>
              <a:t> </a:t>
            </a:r>
          </a:p>
          <a:p>
            <a:r>
              <a:rPr lang="en-US" sz="1200" dirty="0"/>
              <a:t>The workflow is being designed to replicate the current workflow for requisitions. </a:t>
            </a:r>
          </a:p>
          <a:p>
            <a:r>
              <a:rPr lang="en-US" sz="1200" dirty="0"/>
              <a:t>Configuration confirmation sessions to be scheduled</a:t>
            </a:r>
          </a:p>
          <a:p>
            <a:pPr marL="0" indent="0">
              <a:buNone/>
            </a:pPr>
            <a:r>
              <a:rPr lang="en-US" sz="1200" b="1" dirty="0"/>
              <a:t>Anticipated Changes</a:t>
            </a:r>
          </a:p>
          <a:p>
            <a:r>
              <a:rPr lang="en-US" sz="1200" dirty="0"/>
              <a:t>Potential for supplier portal</a:t>
            </a:r>
          </a:p>
          <a:p>
            <a:pPr marL="0" indent="0">
              <a:buNone/>
            </a:pPr>
            <a:r>
              <a:rPr lang="en-US" sz="1200" b="1" dirty="0"/>
              <a:t>Key Messages</a:t>
            </a:r>
          </a:p>
          <a:p>
            <a:r>
              <a:rPr lang="en-US" sz="1200" dirty="0"/>
              <a:t>User friendly</a:t>
            </a:r>
          </a:p>
          <a:p>
            <a:r>
              <a:rPr lang="en-US" sz="1200" dirty="0"/>
              <a:t>Instructions/job aids available in Workday</a:t>
            </a:r>
          </a:p>
          <a:p>
            <a:pPr marL="914400" lvl="1" indent="-457200">
              <a:buAutoNum type="arabicPeriod"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indent="-457200">
              <a:buAutoNum type="arabicPeriod"/>
            </a:pPr>
            <a:endParaRPr lang="en-US" sz="2100" dirty="0"/>
          </a:p>
          <a:p>
            <a:pPr marL="0" indent="0" algn="ctr">
              <a:buNone/>
            </a:pPr>
            <a:endParaRPr lang="en-US" sz="21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2D4D38-3C3F-DB48-914D-9974430D7E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76318"/>
            <a:ext cx="10515599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97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910</Words>
  <Application>Microsoft Macintosh PowerPoint</Application>
  <PresentationFormat>Widescreen</PresentationFormat>
  <Paragraphs>227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21</cp:revision>
  <cp:lastPrinted>2019-01-07T21:40:10Z</cp:lastPrinted>
  <dcterms:created xsi:type="dcterms:W3CDTF">2019-01-07T16:47:09Z</dcterms:created>
  <dcterms:modified xsi:type="dcterms:W3CDTF">2019-01-09T14:54:41Z</dcterms:modified>
</cp:coreProperties>
</file>