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Lst>
  <p:sldSz cx="9144000" cy="5143500" type="screen16x9"/>
  <p:notesSz cx="6858000" cy="9144000"/>
  <p:embeddedFontLst>
    <p:embeddedFont>
      <p:font typeface="Raleway SemiBold"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05033d467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05033d467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05033d467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05033d467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05033d467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05033d467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05033d467f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05033d467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05033d467f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05033d467f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05033d467f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05033d467f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05033d467f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05033d467f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05033d467f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05033d467f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05033d467f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05033d467f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5033d467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5033d467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05033d467f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05033d467f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05033d467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05033d467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05033d467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05033d467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05033d467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05033d467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05033d467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05033d467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05033d467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05033d467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05033d467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05033d467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citiprogram.org/index.cfm?pageID=14&amp;languagePreference=English&amp;region=1"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itiprogram.org/index.cfm?pageID=14&amp;languagePreference=English&amp;region=1"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548700" y="649175"/>
            <a:ext cx="8046600" cy="21819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a:latin typeface="Raleway SemiBold"/>
                <a:ea typeface="Raleway SemiBold"/>
                <a:cs typeface="Raleway SemiBold"/>
                <a:sym typeface="Raleway SemiBold"/>
              </a:rPr>
              <a:t>Montclair State University CITI Registration Instructions</a:t>
            </a:r>
            <a:endParaRPr dirty="0">
              <a:latin typeface="Raleway SemiBold"/>
              <a:ea typeface="Raleway SemiBold"/>
              <a:cs typeface="Raleway SemiBold"/>
              <a:sym typeface="Raleway SemiBold"/>
            </a:endParaRPr>
          </a:p>
        </p:txBody>
      </p:sp>
      <p:sp>
        <p:nvSpPr>
          <p:cNvPr id="55" name="Google Shape;55;p13"/>
          <p:cNvSpPr txBox="1">
            <a:spLocks noGrp="1"/>
          </p:cNvSpPr>
          <p:nvPr>
            <p:ph type="subTitle" idx="1"/>
          </p:nvPr>
        </p:nvSpPr>
        <p:spPr>
          <a:xfrm>
            <a:off x="286000" y="3470950"/>
            <a:ext cx="5039700" cy="1545000"/>
          </a:xfrm>
          <a:prstGeom prst="rect">
            <a:avLst/>
          </a:prstGeom>
        </p:spPr>
        <p:txBody>
          <a:bodyPr spcFirstLastPara="1" wrap="square" lIns="91425" tIns="91425" rIns="91425" bIns="91425" anchor="t" anchorCtr="0">
            <a:normAutofit/>
          </a:bodyPr>
          <a:lstStyle/>
          <a:p>
            <a:pPr marL="12700" marR="5715" lvl="0" indent="0" algn="l" rtl="0">
              <a:lnSpc>
                <a:spcPct val="110000"/>
              </a:lnSpc>
              <a:spcBef>
                <a:spcPts val="0"/>
              </a:spcBef>
              <a:spcAft>
                <a:spcPts val="0"/>
              </a:spcAft>
              <a:buClr>
                <a:schemeClr val="dk1"/>
              </a:buClr>
              <a:buFont typeface="Arial"/>
              <a:buNone/>
            </a:pPr>
            <a:r>
              <a:rPr lang="en" sz="2000" b="1">
                <a:solidFill>
                  <a:schemeClr val="dk1"/>
                </a:solidFill>
              </a:rPr>
              <a:t>Contact:</a:t>
            </a:r>
            <a:endParaRPr sz="2000" b="1">
              <a:solidFill>
                <a:schemeClr val="dk1"/>
              </a:solidFill>
            </a:endParaRPr>
          </a:p>
          <a:p>
            <a:pPr marL="12700" marR="5715" lvl="0" indent="0" algn="l" rtl="0">
              <a:lnSpc>
                <a:spcPct val="110000"/>
              </a:lnSpc>
              <a:spcBef>
                <a:spcPts val="0"/>
              </a:spcBef>
              <a:spcAft>
                <a:spcPts val="0"/>
              </a:spcAft>
              <a:buClr>
                <a:schemeClr val="dk1"/>
              </a:buClr>
              <a:buFont typeface="Arial"/>
              <a:buNone/>
            </a:pPr>
            <a:r>
              <a:rPr lang="en" sz="2000">
                <a:solidFill>
                  <a:schemeClr val="dk1"/>
                </a:solidFill>
              </a:rPr>
              <a:t>Allisun Romain, Compliance Coordinator</a:t>
            </a:r>
            <a:endParaRPr sz="2000">
              <a:solidFill>
                <a:schemeClr val="dk1"/>
              </a:solidFill>
            </a:endParaRPr>
          </a:p>
          <a:p>
            <a:pPr marL="0" marR="5080" lvl="0" indent="0" algn="l" rtl="0">
              <a:spcBef>
                <a:spcPts val="310"/>
              </a:spcBef>
              <a:spcAft>
                <a:spcPts val="0"/>
              </a:spcAft>
              <a:buClr>
                <a:schemeClr val="dk1"/>
              </a:buClr>
              <a:buFont typeface="Arial"/>
              <a:buNone/>
            </a:pPr>
            <a:r>
              <a:rPr lang="en" sz="2000">
                <a:solidFill>
                  <a:schemeClr val="dk1"/>
                </a:solidFill>
              </a:rPr>
              <a:t>(973) 655-7785</a:t>
            </a:r>
            <a:endParaRPr sz="2000">
              <a:solidFill>
                <a:schemeClr val="dk1"/>
              </a:solidFill>
            </a:endParaRPr>
          </a:p>
          <a:p>
            <a:pPr marL="0" marR="5080" lvl="0" indent="0" algn="l" rtl="0">
              <a:spcBef>
                <a:spcPts val="310"/>
              </a:spcBef>
              <a:spcAft>
                <a:spcPts val="0"/>
              </a:spcAft>
              <a:buClr>
                <a:schemeClr val="dk1"/>
              </a:buClr>
              <a:buFont typeface="Arial"/>
              <a:buNone/>
            </a:pPr>
            <a:r>
              <a:rPr lang="en" sz="2000">
                <a:solidFill>
                  <a:schemeClr val="dk1"/>
                </a:solidFill>
              </a:rPr>
              <a:t>romaina@montclair.edu</a:t>
            </a:r>
            <a:endParaRPr sz="2000">
              <a:solidFill>
                <a:schemeClr val="dk1"/>
              </a:solidFill>
            </a:endParaRPr>
          </a:p>
        </p:txBody>
      </p:sp>
      <p:pic>
        <p:nvPicPr>
          <p:cNvPr id="56" name="Google Shape;56;p13" title="red and black office logo.png"/>
          <p:cNvPicPr preferRelativeResize="0"/>
          <p:nvPr/>
        </p:nvPicPr>
        <p:blipFill>
          <a:blip r:embed="rId3">
            <a:alphaModFix/>
          </a:blip>
          <a:stretch>
            <a:fillRect/>
          </a:stretch>
        </p:blipFill>
        <p:spPr>
          <a:xfrm>
            <a:off x="6723750" y="3661228"/>
            <a:ext cx="2257749" cy="1313076"/>
          </a:xfrm>
          <a:prstGeom prst="rect">
            <a:avLst/>
          </a:prstGeom>
          <a:noFill/>
          <a:ln>
            <a:noFill/>
          </a:ln>
        </p:spPr>
      </p:pic>
      <p:sp>
        <p:nvSpPr>
          <p:cNvPr id="2" name="TextBox 1">
            <a:extLst>
              <a:ext uri="{FF2B5EF4-FFF2-40B4-BE49-F238E27FC236}">
                <a16:creationId xmlns:a16="http://schemas.microsoft.com/office/drawing/2014/main" id="{89F76BE2-48AE-4C6B-8C1D-EAAD2E7B6E3A}"/>
              </a:ext>
            </a:extLst>
          </p:cNvPr>
          <p:cNvSpPr txBox="1"/>
          <p:nvPr/>
        </p:nvSpPr>
        <p:spPr>
          <a:xfrm>
            <a:off x="7769013" y="22709"/>
            <a:ext cx="1964267" cy="215444"/>
          </a:xfrm>
          <a:prstGeom prst="rect">
            <a:avLst/>
          </a:prstGeom>
          <a:noFill/>
        </p:spPr>
        <p:txBody>
          <a:bodyPr wrap="square" rtlCol="0">
            <a:spAutoFit/>
          </a:bodyPr>
          <a:lstStyle/>
          <a:p>
            <a:r>
              <a:rPr lang="en-US" sz="800" dirty="0">
                <a:solidFill>
                  <a:schemeClr val="tx2">
                    <a:lumMod val="50000"/>
                  </a:schemeClr>
                </a:solidFill>
              </a:rPr>
              <a:t>Version 2.0/Revised 2/26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2"/>
          <p:cNvPicPr preferRelativeResize="0"/>
          <p:nvPr/>
        </p:nvPicPr>
        <p:blipFill>
          <a:blip r:embed="rId3">
            <a:alphaModFix/>
          </a:blip>
          <a:stretch>
            <a:fillRect/>
          </a:stretch>
        </p:blipFill>
        <p:spPr>
          <a:xfrm>
            <a:off x="2679500" y="168900"/>
            <a:ext cx="3784999" cy="4805700"/>
          </a:xfrm>
          <a:prstGeom prst="rect">
            <a:avLst/>
          </a:prstGeom>
          <a:noFill/>
          <a:ln>
            <a:noFill/>
          </a:ln>
        </p:spPr>
      </p:pic>
      <p:cxnSp>
        <p:nvCxnSpPr>
          <p:cNvPr id="131" name="Google Shape;131;p22"/>
          <p:cNvCxnSpPr/>
          <p:nvPr/>
        </p:nvCxnSpPr>
        <p:spPr>
          <a:xfrm>
            <a:off x="2239100" y="1500625"/>
            <a:ext cx="440400" cy="2400"/>
          </a:xfrm>
          <a:prstGeom prst="straightConnector1">
            <a:avLst/>
          </a:prstGeom>
          <a:noFill/>
          <a:ln w="19050" cap="flat" cmpd="sng">
            <a:solidFill>
              <a:srgbClr val="FF0000"/>
            </a:solidFill>
            <a:prstDash val="solid"/>
            <a:round/>
            <a:headEnd type="none" w="med" len="med"/>
            <a:tailEnd type="none" w="med" len="med"/>
          </a:ln>
        </p:spPr>
      </p:cxnSp>
      <p:cxnSp>
        <p:nvCxnSpPr>
          <p:cNvPr id="132" name="Google Shape;132;p22"/>
          <p:cNvCxnSpPr/>
          <p:nvPr/>
        </p:nvCxnSpPr>
        <p:spPr>
          <a:xfrm>
            <a:off x="2239100" y="2895750"/>
            <a:ext cx="440400" cy="2400"/>
          </a:xfrm>
          <a:prstGeom prst="straightConnector1">
            <a:avLst/>
          </a:prstGeom>
          <a:noFill/>
          <a:ln w="19050" cap="flat" cmpd="sng">
            <a:solidFill>
              <a:srgbClr val="FF0000"/>
            </a:solidFill>
            <a:prstDash val="solid"/>
            <a:round/>
            <a:headEnd type="none" w="med" len="med"/>
            <a:tailEnd type="none" w="med" len="med"/>
          </a:ln>
        </p:spPr>
      </p:cxnSp>
      <p:cxnSp>
        <p:nvCxnSpPr>
          <p:cNvPr id="133" name="Google Shape;133;p22"/>
          <p:cNvCxnSpPr/>
          <p:nvPr/>
        </p:nvCxnSpPr>
        <p:spPr>
          <a:xfrm>
            <a:off x="2239100" y="3824850"/>
            <a:ext cx="440400" cy="2400"/>
          </a:xfrm>
          <a:prstGeom prst="straightConnector1">
            <a:avLst/>
          </a:prstGeom>
          <a:noFill/>
          <a:ln w="19050" cap="flat" cmpd="sng">
            <a:solidFill>
              <a:srgbClr val="FF0000"/>
            </a:solidFill>
            <a:prstDash val="solid"/>
            <a:round/>
            <a:headEnd type="none" w="med" len="med"/>
            <a:tailEnd type="none" w="med" len="med"/>
          </a:ln>
        </p:spPr>
      </p:cxnSp>
      <p:cxnSp>
        <p:nvCxnSpPr>
          <p:cNvPr id="134" name="Google Shape;134;p22"/>
          <p:cNvCxnSpPr/>
          <p:nvPr/>
        </p:nvCxnSpPr>
        <p:spPr>
          <a:xfrm>
            <a:off x="2239100" y="4788475"/>
            <a:ext cx="440400" cy="2400"/>
          </a:xfrm>
          <a:prstGeom prst="straightConnector1">
            <a:avLst/>
          </a:prstGeom>
          <a:noFill/>
          <a:ln w="19050" cap="flat" cmpd="sng">
            <a:solidFill>
              <a:srgbClr val="FF0000"/>
            </a:solidFill>
            <a:prstDash val="solid"/>
            <a:round/>
            <a:headEnd type="none" w="med" len="med"/>
            <a:tailEnd type="none" w="med" len="med"/>
          </a:ln>
        </p:spPr>
      </p:cxnSp>
      <p:sp>
        <p:nvSpPr>
          <p:cNvPr id="135" name="Google Shape;135;p22"/>
          <p:cNvSpPr txBox="1"/>
          <p:nvPr/>
        </p:nvSpPr>
        <p:spPr>
          <a:xfrm>
            <a:off x="1197500" y="1234250"/>
            <a:ext cx="10416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Select your language preference.</a:t>
            </a:r>
            <a:endParaRPr sz="1300">
              <a:solidFill>
                <a:schemeClr val="dk1"/>
              </a:solidFill>
            </a:endParaRPr>
          </a:p>
        </p:txBody>
      </p:sp>
      <p:sp>
        <p:nvSpPr>
          <p:cNvPr id="136" name="Google Shape;136;p22"/>
          <p:cNvSpPr txBox="1"/>
          <p:nvPr/>
        </p:nvSpPr>
        <p:spPr>
          <a:xfrm>
            <a:off x="717200" y="2529550"/>
            <a:ext cx="15219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Once again, enter and verify your Montclair email address.</a:t>
            </a:r>
            <a:endParaRPr sz="1300">
              <a:solidFill>
                <a:schemeClr val="dk1"/>
              </a:solidFill>
            </a:endParaRPr>
          </a:p>
        </p:txBody>
      </p:sp>
      <p:sp>
        <p:nvSpPr>
          <p:cNvPr id="137" name="Google Shape;137;p22"/>
          <p:cNvSpPr txBox="1"/>
          <p:nvPr/>
        </p:nvSpPr>
        <p:spPr>
          <a:xfrm>
            <a:off x="342975" y="3558475"/>
            <a:ext cx="19536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Select your highest </a:t>
            </a:r>
            <a:r>
              <a:rPr lang="en" sz="1300" i="1">
                <a:solidFill>
                  <a:schemeClr val="dk1"/>
                </a:solidFill>
              </a:rPr>
              <a:t>earned </a:t>
            </a:r>
            <a:r>
              <a:rPr lang="en" sz="1300">
                <a:solidFill>
                  <a:schemeClr val="dk1"/>
                </a:solidFill>
              </a:rPr>
              <a:t>degree at time of account registration.</a:t>
            </a:r>
            <a:endParaRPr sz="1300">
              <a:solidFill>
                <a:schemeClr val="dk1"/>
              </a:solidFill>
            </a:endParaRPr>
          </a:p>
        </p:txBody>
      </p:sp>
      <p:sp>
        <p:nvSpPr>
          <p:cNvPr id="138" name="Google Shape;138;p22"/>
          <p:cNvSpPr txBox="1"/>
          <p:nvPr/>
        </p:nvSpPr>
        <p:spPr>
          <a:xfrm>
            <a:off x="957350" y="4487600"/>
            <a:ext cx="15219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Enter your Montclair netID.</a:t>
            </a:r>
            <a:endParaRPr sz="1300">
              <a:solidFill>
                <a:schemeClr val="dk1"/>
              </a:solidFill>
            </a:endParaRPr>
          </a:p>
        </p:txBody>
      </p:sp>
      <p:pic>
        <p:nvPicPr>
          <p:cNvPr id="139" name="Google Shape;139;p22"/>
          <p:cNvPicPr preferRelativeResize="0"/>
          <p:nvPr/>
        </p:nvPicPr>
        <p:blipFill>
          <a:blip r:embed="rId4">
            <a:alphaModFix/>
          </a:blip>
          <a:stretch>
            <a:fillRect/>
          </a:stretch>
        </p:blipFill>
        <p:spPr>
          <a:xfrm>
            <a:off x="2848925" y="146675"/>
            <a:ext cx="2614850" cy="48501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3"/>
          <p:cNvPicPr preferRelativeResize="0"/>
          <p:nvPr/>
        </p:nvPicPr>
        <p:blipFill rotWithShape="1">
          <a:blip r:embed="rId3">
            <a:alphaModFix/>
          </a:blip>
          <a:srcRect b="50893"/>
          <a:stretch/>
        </p:blipFill>
        <p:spPr>
          <a:xfrm>
            <a:off x="580975" y="786338"/>
            <a:ext cx="3536575" cy="3221200"/>
          </a:xfrm>
          <a:prstGeom prst="rect">
            <a:avLst/>
          </a:prstGeom>
          <a:noFill/>
          <a:ln>
            <a:noFill/>
          </a:ln>
        </p:spPr>
      </p:pic>
      <p:pic>
        <p:nvPicPr>
          <p:cNvPr id="145" name="Google Shape;145;p23"/>
          <p:cNvPicPr preferRelativeResize="0"/>
          <p:nvPr/>
        </p:nvPicPr>
        <p:blipFill rotWithShape="1">
          <a:blip r:embed="rId3">
            <a:alphaModFix/>
          </a:blip>
          <a:srcRect t="49104"/>
          <a:stretch/>
        </p:blipFill>
        <p:spPr>
          <a:xfrm>
            <a:off x="5021900" y="786350"/>
            <a:ext cx="3374200" cy="3185326"/>
          </a:xfrm>
          <a:prstGeom prst="rect">
            <a:avLst/>
          </a:prstGeom>
          <a:noFill/>
          <a:ln>
            <a:noFill/>
          </a:ln>
        </p:spPr>
      </p:pic>
      <p:sp>
        <p:nvSpPr>
          <p:cNvPr id="146" name="Google Shape;146;p23"/>
          <p:cNvSpPr txBox="1"/>
          <p:nvPr/>
        </p:nvSpPr>
        <p:spPr>
          <a:xfrm>
            <a:off x="1059200" y="4487900"/>
            <a:ext cx="6635100" cy="41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dk1"/>
                </a:solidFill>
              </a:rPr>
              <a:t>Enter your information. Only the sections with a red asterisk are mandatory. </a:t>
            </a:r>
            <a:endParaRPr sz="13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3" name="Google Shape;153;p24"/>
          <p:cNvSpPr txBox="1"/>
          <p:nvPr/>
        </p:nvSpPr>
        <p:spPr>
          <a:xfrm>
            <a:off x="326218" y="1588296"/>
            <a:ext cx="8094000" cy="97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1"/>
                </a:solidFill>
              </a:rPr>
              <a:t>The IRB requires you to complete either t</a:t>
            </a:r>
            <a:r>
              <a:rPr lang="en-US" dirty="0">
                <a:solidFill>
                  <a:schemeClr val="dk1"/>
                </a:solidFill>
              </a:rPr>
              <a:t>he</a:t>
            </a:r>
            <a:r>
              <a:rPr lang="en" dirty="0">
                <a:solidFill>
                  <a:schemeClr val="dk1"/>
                </a:solidFill>
              </a:rPr>
              <a:t> HSR-Students/Faculty Basic C</a:t>
            </a:r>
            <a:r>
              <a:rPr lang="en-US" dirty="0">
                <a:solidFill>
                  <a:schemeClr val="dk1"/>
                </a:solidFill>
              </a:rPr>
              <a:t>o</a:t>
            </a:r>
            <a:r>
              <a:rPr lang="en" dirty="0">
                <a:solidFill>
                  <a:schemeClr val="dk1"/>
                </a:solidFill>
              </a:rPr>
              <a:t>urse or t</a:t>
            </a:r>
            <a:r>
              <a:rPr lang="en-US" dirty="0">
                <a:solidFill>
                  <a:schemeClr val="dk1"/>
                </a:solidFill>
              </a:rPr>
              <a:t>he</a:t>
            </a:r>
            <a:r>
              <a:rPr lang="en" dirty="0">
                <a:solidFill>
                  <a:schemeClr val="dk1"/>
                </a:solidFill>
              </a:rPr>
              <a:t> HSR-Student/Faculty Biomedical C</a:t>
            </a:r>
            <a:r>
              <a:rPr lang="en-US" dirty="0">
                <a:solidFill>
                  <a:schemeClr val="dk1"/>
                </a:solidFill>
              </a:rPr>
              <a:t>o</a:t>
            </a:r>
            <a:r>
              <a:rPr lang="en" dirty="0">
                <a:solidFill>
                  <a:schemeClr val="dk1"/>
                </a:solidFill>
              </a:rPr>
              <a:t>urse. However, depending on your area of research or whether or not you are involved in a Federally funded study, you may be required to take add</a:t>
            </a:r>
            <a:r>
              <a:rPr lang="en-US" dirty="0" err="1">
                <a:solidFill>
                  <a:schemeClr val="dk1"/>
                </a:solidFill>
              </a:rPr>
              <a:t>i</a:t>
            </a:r>
            <a:r>
              <a:rPr lang="en" dirty="0">
                <a:solidFill>
                  <a:schemeClr val="dk1"/>
                </a:solidFill>
              </a:rPr>
              <a:t>tional courses. </a:t>
            </a:r>
            <a:endParaRPr dirty="0">
              <a:solidFill>
                <a:schemeClr val="dk1"/>
              </a:solidFill>
            </a:endParaRPr>
          </a:p>
        </p:txBody>
      </p:sp>
      <p:sp>
        <p:nvSpPr>
          <p:cNvPr id="7" name="TextBox 6">
            <a:extLst>
              <a:ext uri="{FF2B5EF4-FFF2-40B4-BE49-F238E27FC236}">
                <a16:creationId xmlns:a16="http://schemas.microsoft.com/office/drawing/2014/main" id="{319AC58C-625D-4BD5-9795-44A99DC421DE}"/>
              </a:ext>
            </a:extLst>
          </p:cNvPr>
          <p:cNvSpPr txBox="1"/>
          <p:nvPr/>
        </p:nvSpPr>
        <p:spPr>
          <a:xfrm>
            <a:off x="525000" y="3066354"/>
            <a:ext cx="8094000" cy="1384995"/>
          </a:xfrm>
          <a:prstGeom prst="rect">
            <a:avLst/>
          </a:prstGeom>
          <a:noFill/>
        </p:spPr>
        <p:txBody>
          <a:bodyPr wrap="square">
            <a:spAutoFit/>
          </a:bodyPr>
          <a:lstStyle/>
          <a:p>
            <a:pPr marL="0" lvl="0" indent="0" algn="ctr" rtl="0">
              <a:spcBef>
                <a:spcPts val="0"/>
              </a:spcBef>
              <a:spcAft>
                <a:spcPts val="0"/>
              </a:spcAft>
              <a:buNone/>
            </a:pPr>
            <a:r>
              <a:rPr lang="en-US" dirty="0">
                <a:solidFill>
                  <a:schemeClr val="dk1"/>
                </a:solidFill>
              </a:rPr>
              <a:t>Once all modules are completed with a final passing score of over 80%, you will have the opportunity to download both your completion report (transcript of course work) and your completion certificate (“diploma” to reflect course completion). </a:t>
            </a:r>
          </a:p>
          <a:p>
            <a:pPr marL="0" lvl="0" indent="0" algn="ctr" rtl="0">
              <a:spcBef>
                <a:spcPts val="0"/>
              </a:spcBef>
              <a:spcAft>
                <a:spcPts val="0"/>
              </a:spcAft>
              <a:buNone/>
            </a:pPr>
            <a:endParaRPr lang="en-US" dirty="0">
              <a:solidFill>
                <a:schemeClr val="dk1"/>
              </a:solidFill>
            </a:endParaRPr>
          </a:p>
          <a:p>
            <a:pPr marL="0" lvl="0" indent="0" algn="ctr" rtl="0">
              <a:spcBef>
                <a:spcPts val="0"/>
              </a:spcBef>
              <a:spcAft>
                <a:spcPts val="0"/>
              </a:spcAft>
              <a:buNone/>
            </a:pPr>
            <a:r>
              <a:rPr lang="en-US" dirty="0">
                <a:solidFill>
                  <a:schemeClr val="dk1"/>
                </a:solidFill>
              </a:rPr>
              <a:t>Your certification is for your records only and is NOT required to be uploaded to the Cayuse application. </a:t>
            </a:r>
          </a:p>
        </p:txBody>
      </p:sp>
      <p:sp>
        <p:nvSpPr>
          <p:cNvPr id="9" name="TextBox 8">
            <a:extLst>
              <a:ext uri="{FF2B5EF4-FFF2-40B4-BE49-F238E27FC236}">
                <a16:creationId xmlns:a16="http://schemas.microsoft.com/office/drawing/2014/main" id="{32999F81-5841-4C3B-A567-B45420982E1D}"/>
              </a:ext>
            </a:extLst>
          </p:cNvPr>
          <p:cNvSpPr txBox="1"/>
          <p:nvPr/>
        </p:nvSpPr>
        <p:spPr>
          <a:xfrm>
            <a:off x="452113" y="692151"/>
            <a:ext cx="8267817" cy="523220"/>
          </a:xfrm>
          <a:prstGeom prst="rect">
            <a:avLst/>
          </a:prstGeom>
          <a:noFill/>
        </p:spPr>
        <p:txBody>
          <a:bodyPr wrap="square">
            <a:spAutoFit/>
          </a:bodyPr>
          <a:lstStyle/>
          <a:p>
            <a:pPr marL="0" lvl="0" indent="0" algn="ctr" rtl="0">
              <a:spcBef>
                <a:spcPts val="0"/>
              </a:spcBef>
              <a:spcAft>
                <a:spcPts val="0"/>
              </a:spcAft>
              <a:buNone/>
            </a:pPr>
            <a:r>
              <a:rPr lang="en-US" dirty="0">
                <a:solidFill>
                  <a:schemeClr val="dk1"/>
                </a:solidFill>
              </a:rPr>
              <a:t>You will be provided a series of enrollment questions. Your response will determine which courses you are going to take.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5D0D0"/>
            </a:gs>
            <a:gs pos="100000">
              <a:srgbClr val="D96868"/>
            </a:gs>
          </a:gsLst>
          <a:path path="circle">
            <a:fillToRect l="50000" t="50000" r="50000" b="50000"/>
          </a:path>
          <a:tileRect/>
        </a:gradFill>
        <a:effectLst/>
      </p:bgPr>
    </p:bg>
    <p:spTree>
      <p:nvGrpSpPr>
        <p:cNvPr id="1" name="Shape 165"/>
        <p:cNvGrpSpPr/>
        <p:nvPr/>
      </p:nvGrpSpPr>
      <p:grpSpPr>
        <a:xfrm>
          <a:off x="0" y="0"/>
          <a:ext cx="0" cy="0"/>
          <a:chOff x="0" y="0"/>
          <a:chExt cx="0" cy="0"/>
        </a:xfrm>
      </p:grpSpPr>
      <p:sp>
        <p:nvSpPr>
          <p:cNvPr id="166" name="Google Shape;166;p26"/>
          <p:cNvSpPr txBox="1">
            <a:spLocks noGrp="1"/>
          </p:cNvSpPr>
          <p:nvPr>
            <p:ph type="ctrTitle"/>
          </p:nvPr>
        </p:nvSpPr>
        <p:spPr>
          <a:xfrm>
            <a:off x="1081950" y="1270350"/>
            <a:ext cx="6980100" cy="260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500">
                <a:latin typeface="Raleway SemiBold"/>
                <a:ea typeface="Raleway SemiBold"/>
                <a:cs typeface="Raleway SemiBold"/>
                <a:sym typeface="Raleway SemiBold"/>
              </a:rPr>
              <a:t>Registration Instructions for </a:t>
            </a:r>
            <a:endParaRPr sz="5500">
              <a:latin typeface="Raleway SemiBold"/>
              <a:ea typeface="Raleway SemiBold"/>
              <a:cs typeface="Raleway SemiBold"/>
              <a:sym typeface="Raleway SemiBold"/>
            </a:endParaRPr>
          </a:p>
          <a:p>
            <a:pPr marL="0" lvl="0" indent="0" algn="ctr" rtl="0">
              <a:spcBef>
                <a:spcPts val="0"/>
              </a:spcBef>
              <a:spcAft>
                <a:spcPts val="0"/>
              </a:spcAft>
              <a:buNone/>
            </a:pPr>
            <a:r>
              <a:rPr lang="en" sz="5500">
                <a:latin typeface="Raleway SemiBold"/>
                <a:ea typeface="Raleway SemiBold"/>
                <a:cs typeface="Raleway SemiBold"/>
                <a:sym typeface="Raleway SemiBold"/>
              </a:rPr>
              <a:t>Returning Users</a:t>
            </a:r>
            <a:endParaRPr sz="5500">
              <a:latin typeface="Raleway SemiBold"/>
              <a:ea typeface="Raleway SemiBold"/>
              <a:cs typeface="Raleway SemiBold"/>
              <a:sym typeface="Raleway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p:nvPr/>
        </p:nvSpPr>
        <p:spPr>
          <a:xfrm>
            <a:off x="234200" y="4063475"/>
            <a:ext cx="8113500" cy="108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endParaRPr>
          </a:p>
        </p:txBody>
      </p:sp>
      <p:sp>
        <p:nvSpPr>
          <p:cNvPr id="172" name="Google Shape;172;p27"/>
          <p:cNvSpPr txBox="1"/>
          <p:nvPr/>
        </p:nvSpPr>
        <p:spPr>
          <a:xfrm>
            <a:off x="234200" y="182050"/>
            <a:ext cx="8417400" cy="69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chemeClr val="dk1"/>
                </a:solidFill>
                <a:latin typeface="Raleway SemiBold"/>
                <a:ea typeface="Raleway SemiBold"/>
                <a:cs typeface="Raleway SemiBold"/>
                <a:sym typeface="Raleway SemiBold"/>
              </a:rPr>
              <a:t>For Returning CITI Users (</a:t>
            </a:r>
            <a:r>
              <a:rPr lang="en" sz="2300" i="1">
                <a:solidFill>
                  <a:schemeClr val="dk1"/>
                </a:solidFill>
                <a:latin typeface="Raleway SemiBold"/>
                <a:ea typeface="Raleway SemiBold"/>
                <a:cs typeface="Raleway SemiBold"/>
                <a:sym typeface="Raleway SemiBold"/>
              </a:rPr>
              <a:t>if you previously had a CITI account affiliated with another institution)</a:t>
            </a:r>
            <a:endParaRPr sz="2300" i="1">
              <a:solidFill>
                <a:schemeClr val="dk1"/>
              </a:solidFill>
              <a:latin typeface="Raleway SemiBold"/>
              <a:ea typeface="Raleway SemiBold"/>
              <a:cs typeface="Raleway SemiBold"/>
              <a:sym typeface="Raleway SemiBold"/>
            </a:endParaRPr>
          </a:p>
        </p:txBody>
      </p:sp>
      <p:sp>
        <p:nvSpPr>
          <p:cNvPr id="173" name="Google Shape;173;p27"/>
          <p:cNvSpPr txBox="1"/>
          <p:nvPr/>
        </p:nvSpPr>
        <p:spPr>
          <a:xfrm>
            <a:off x="234200" y="1078650"/>
            <a:ext cx="7991400" cy="149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dk1"/>
                </a:solidFill>
              </a:rPr>
              <a:t>You can can reach the CITI homepage by pasting the following into your browser:</a:t>
            </a: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100" u="sng">
                <a:solidFill>
                  <a:schemeClr val="accent5"/>
                </a:solidFill>
                <a:hlinkClick r:id="rId3">
                  <a:extLst>
                    <a:ext uri="{A12FA001-AC4F-418D-AE19-62706E023703}">
                      <ahyp:hlinkClr xmlns:ahyp="http://schemas.microsoft.com/office/drawing/2018/hyperlinkcolor" val="tx"/>
                    </a:ext>
                  </a:extLst>
                </a:hlinkClick>
              </a:rPr>
              <a:t>https://www.citiprogram.org/index.cfm?pageID=14&amp;languagePreference=English&amp;region=1</a:t>
            </a:r>
            <a:endParaRPr sz="1800" b="1">
              <a:solidFill>
                <a:schemeClr val="dk2"/>
              </a:solidFill>
            </a:endParaRPr>
          </a:p>
          <a:p>
            <a:pPr marL="0" lvl="0" indent="0" algn="l" rtl="0">
              <a:spcBef>
                <a:spcPts val="1200"/>
              </a:spcBef>
              <a:spcAft>
                <a:spcPts val="0"/>
              </a:spcAft>
              <a:buNone/>
            </a:pPr>
            <a:endParaRPr sz="1800">
              <a:solidFill>
                <a:schemeClr val="dk2"/>
              </a:solidFill>
            </a:endParaRPr>
          </a:p>
        </p:txBody>
      </p:sp>
      <p:pic>
        <p:nvPicPr>
          <p:cNvPr id="174" name="Google Shape;174;p27"/>
          <p:cNvPicPr preferRelativeResize="0"/>
          <p:nvPr/>
        </p:nvPicPr>
        <p:blipFill>
          <a:blip r:embed="rId4">
            <a:alphaModFix/>
          </a:blip>
          <a:stretch>
            <a:fillRect/>
          </a:stretch>
        </p:blipFill>
        <p:spPr>
          <a:xfrm>
            <a:off x="391299" y="2642700"/>
            <a:ext cx="1896625" cy="1900575"/>
          </a:xfrm>
          <a:prstGeom prst="rect">
            <a:avLst/>
          </a:prstGeom>
          <a:noFill/>
          <a:ln>
            <a:noFill/>
          </a:ln>
        </p:spPr>
      </p:pic>
      <p:sp>
        <p:nvSpPr>
          <p:cNvPr id="175" name="Google Shape;175;p27"/>
          <p:cNvSpPr txBox="1"/>
          <p:nvPr/>
        </p:nvSpPr>
        <p:spPr>
          <a:xfrm>
            <a:off x="441075" y="4543275"/>
            <a:ext cx="21231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…or scan here!</a:t>
            </a:r>
            <a:endParaRPr sz="1800">
              <a:solidFill>
                <a:schemeClr val="dk1"/>
              </a:solidFill>
            </a:endParaRPr>
          </a:p>
        </p:txBody>
      </p:sp>
      <p:pic>
        <p:nvPicPr>
          <p:cNvPr id="176" name="Google Shape;176;p27"/>
          <p:cNvPicPr preferRelativeResize="0"/>
          <p:nvPr/>
        </p:nvPicPr>
        <p:blipFill rotWithShape="1">
          <a:blip r:embed="rId5">
            <a:alphaModFix/>
          </a:blip>
          <a:srcRect t="10482"/>
          <a:stretch/>
        </p:blipFill>
        <p:spPr>
          <a:xfrm>
            <a:off x="3793000" y="2304311"/>
            <a:ext cx="2826450" cy="2634000"/>
          </a:xfrm>
          <a:prstGeom prst="rect">
            <a:avLst/>
          </a:prstGeom>
          <a:noFill/>
          <a:ln w="9525" cap="flat" cmpd="sng">
            <a:solidFill>
              <a:schemeClr val="dk2"/>
            </a:solidFill>
            <a:prstDash val="solid"/>
            <a:round/>
            <a:headEnd type="none" w="sm" len="sm"/>
            <a:tailEnd type="none" w="sm" len="sm"/>
          </a:ln>
        </p:spPr>
      </p:pic>
      <p:sp>
        <p:nvSpPr>
          <p:cNvPr id="177" name="Google Shape;177;p27"/>
          <p:cNvSpPr txBox="1"/>
          <p:nvPr/>
        </p:nvSpPr>
        <p:spPr>
          <a:xfrm>
            <a:off x="6719100" y="2642700"/>
            <a:ext cx="2424900" cy="20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This is the CITI login page. Toggle over the “Log In” tab to log into CITI using your previous institution’s credentials.</a:t>
            </a:r>
            <a:endParaRPr sz="1800">
              <a:solidFill>
                <a:schemeClr val="dk1"/>
              </a:solidFill>
            </a:endParaRPr>
          </a:p>
        </p:txBody>
      </p:sp>
      <p:sp>
        <p:nvSpPr>
          <p:cNvPr id="178" name="Google Shape;178;p27"/>
          <p:cNvSpPr/>
          <p:nvPr/>
        </p:nvSpPr>
        <p:spPr>
          <a:xfrm>
            <a:off x="3832700" y="2949550"/>
            <a:ext cx="621300" cy="4143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79" name="Google Shape;179;p27"/>
          <p:cNvCxnSpPr/>
          <p:nvPr/>
        </p:nvCxnSpPr>
        <p:spPr>
          <a:xfrm rot="10800000" flipH="1">
            <a:off x="4363013" y="2832623"/>
            <a:ext cx="2369400" cy="177600"/>
          </a:xfrm>
          <a:prstGeom prst="straightConnector1">
            <a:avLst/>
          </a:prstGeom>
          <a:noFill/>
          <a:ln w="19050" cap="flat" cmpd="sng">
            <a:solidFill>
              <a:srgbClr val="FF0000"/>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8"/>
          <p:cNvPicPr preferRelativeResize="0"/>
          <p:nvPr/>
        </p:nvPicPr>
        <p:blipFill>
          <a:blip r:embed="rId3">
            <a:alphaModFix/>
          </a:blip>
          <a:stretch>
            <a:fillRect/>
          </a:stretch>
        </p:blipFill>
        <p:spPr>
          <a:xfrm>
            <a:off x="5342399" y="228600"/>
            <a:ext cx="3252943" cy="3558026"/>
          </a:xfrm>
          <a:prstGeom prst="rect">
            <a:avLst/>
          </a:prstGeom>
          <a:noFill/>
          <a:ln>
            <a:noFill/>
          </a:ln>
        </p:spPr>
      </p:pic>
      <p:pic>
        <p:nvPicPr>
          <p:cNvPr id="185" name="Google Shape;185;p28"/>
          <p:cNvPicPr preferRelativeResize="0"/>
          <p:nvPr/>
        </p:nvPicPr>
        <p:blipFill>
          <a:blip r:embed="rId4">
            <a:alphaModFix/>
          </a:blip>
          <a:stretch>
            <a:fillRect/>
          </a:stretch>
        </p:blipFill>
        <p:spPr>
          <a:xfrm>
            <a:off x="281850" y="158075"/>
            <a:ext cx="4771355" cy="3405625"/>
          </a:xfrm>
          <a:prstGeom prst="rect">
            <a:avLst/>
          </a:prstGeom>
          <a:noFill/>
          <a:ln>
            <a:noFill/>
          </a:ln>
        </p:spPr>
      </p:pic>
      <p:sp>
        <p:nvSpPr>
          <p:cNvPr id="186" name="Google Shape;186;p28"/>
          <p:cNvSpPr/>
          <p:nvPr/>
        </p:nvSpPr>
        <p:spPr>
          <a:xfrm>
            <a:off x="3522050" y="2452850"/>
            <a:ext cx="1168800" cy="5916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 name="Google Shape;187;p28"/>
          <p:cNvSpPr txBox="1"/>
          <p:nvPr/>
        </p:nvSpPr>
        <p:spPr>
          <a:xfrm>
            <a:off x="397950" y="3833650"/>
            <a:ext cx="8000100" cy="125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chemeClr val="dk1"/>
                </a:solidFill>
              </a:rPr>
              <a:t>Your dashboard will display all of the institutions you are affiliated with, as well as the courses you are registered for/have completed within each. To add Montclair as an institution, select “Add Affiliation,” search and select Montclair State University, and check off both boxes as seen above. </a:t>
            </a:r>
            <a:endParaRPr sz="1700">
              <a:solidFill>
                <a:schemeClr val="dk1"/>
              </a:solidFill>
            </a:endParaRPr>
          </a:p>
        </p:txBody>
      </p:sp>
      <p:sp>
        <p:nvSpPr>
          <p:cNvPr id="188" name="Google Shape;188;p28"/>
          <p:cNvSpPr/>
          <p:nvPr/>
        </p:nvSpPr>
        <p:spPr>
          <a:xfrm>
            <a:off x="5377475" y="2306125"/>
            <a:ext cx="431400" cy="8802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aleway SemiBold"/>
                <a:ea typeface="Raleway SemiBold"/>
                <a:cs typeface="Raleway SemiBold"/>
                <a:sym typeface="Raleway SemiBold"/>
              </a:rPr>
              <a:t>Completing your Montclair Affiliation…</a:t>
            </a:r>
            <a:endParaRPr>
              <a:latin typeface="Raleway SemiBold"/>
              <a:ea typeface="Raleway SemiBold"/>
              <a:cs typeface="Raleway SemiBold"/>
              <a:sym typeface="Raleway SemiBold"/>
            </a:endParaRPr>
          </a:p>
        </p:txBody>
      </p:sp>
      <p:sp>
        <p:nvSpPr>
          <p:cNvPr id="194" name="Google Shape;194;p29"/>
          <p:cNvSpPr txBox="1">
            <a:spLocks noGrp="1"/>
          </p:cNvSpPr>
          <p:nvPr>
            <p:ph type="body" idx="1"/>
          </p:nvPr>
        </p:nvSpPr>
        <p:spPr>
          <a:xfrm>
            <a:off x="311700" y="1152475"/>
            <a:ext cx="8520600" cy="1305803"/>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dirty="0">
                <a:solidFill>
                  <a:schemeClr val="dk1"/>
                </a:solidFill>
              </a:rPr>
              <a:t>Once you affiliate with Montclair, you will not have to reset your CITI login information. You will have to enter some basic contact information, as well as register for courses if needed. Please refer to previous slides for instructions. </a:t>
            </a:r>
            <a:endParaRPr dirty="0">
              <a:solidFill>
                <a:schemeClr val="dk1"/>
              </a:solidFill>
            </a:endParaRPr>
          </a:p>
        </p:txBody>
      </p:sp>
      <p:pic>
        <p:nvPicPr>
          <p:cNvPr id="195" name="Google Shape;195;p29"/>
          <p:cNvPicPr preferRelativeResize="0"/>
          <p:nvPr/>
        </p:nvPicPr>
        <p:blipFill>
          <a:blip r:embed="rId3">
            <a:alphaModFix/>
          </a:blip>
          <a:stretch>
            <a:fillRect/>
          </a:stretch>
        </p:blipFill>
        <p:spPr>
          <a:xfrm>
            <a:off x="3626816" y="2685223"/>
            <a:ext cx="1625325" cy="1625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311700" y="311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Raleway SemiBold"/>
                <a:ea typeface="Raleway SemiBold"/>
                <a:cs typeface="Raleway SemiBold"/>
                <a:sym typeface="Raleway SemiBold"/>
              </a:rPr>
              <a:t>Other CITI Tips</a:t>
            </a:r>
            <a:endParaRPr dirty="0">
              <a:latin typeface="Raleway SemiBold"/>
              <a:ea typeface="Raleway SemiBold"/>
              <a:cs typeface="Raleway SemiBold"/>
              <a:sym typeface="Raleway SemiBold"/>
            </a:endParaRPr>
          </a:p>
        </p:txBody>
      </p:sp>
      <p:sp>
        <p:nvSpPr>
          <p:cNvPr id="201" name="Google Shape;201;p30"/>
          <p:cNvSpPr txBox="1"/>
          <p:nvPr/>
        </p:nvSpPr>
        <p:spPr>
          <a:xfrm>
            <a:off x="520772" y="1192696"/>
            <a:ext cx="7616061" cy="3883466"/>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You do not need to complete all modules of the required course at the same time - CITI will remember where you left off if you log out and wish to complete the course at a later time</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You only need to complete the required modules </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Based on the type of research you are doing, additional modules may be assigned to you by the system or the IRB if needed</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You need a combined overall score of 80% for all modules in order to pass the course</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You can retake any single module in which you get a low score </a:t>
            </a:r>
            <a:endParaRPr sz="1800" dirty="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5D0D0"/>
            </a:gs>
            <a:gs pos="100000">
              <a:srgbClr val="D96868"/>
            </a:gs>
          </a:gsLst>
          <a:path path="circle">
            <a:fillToRect l="50000" t="50000" r="50000" b="50000"/>
          </a:path>
          <a:tileRect/>
        </a:gra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1081950" y="1270350"/>
            <a:ext cx="6980100" cy="260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500">
                <a:latin typeface="Raleway SemiBold"/>
                <a:ea typeface="Raleway SemiBold"/>
                <a:cs typeface="Raleway SemiBold"/>
                <a:sym typeface="Raleway SemiBold"/>
              </a:rPr>
              <a:t>Registration Instructions for </a:t>
            </a:r>
            <a:endParaRPr sz="5500">
              <a:latin typeface="Raleway SemiBold"/>
              <a:ea typeface="Raleway SemiBold"/>
              <a:cs typeface="Raleway SemiBold"/>
              <a:sym typeface="Raleway SemiBold"/>
            </a:endParaRPr>
          </a:p>
          <a:p>
            <a:pPr marL="0" lvl="0" indent="0" algn="ctr" rtl="0">
              <a:spcBef>
                <a:spcPts val="0"/>
              </a:spcBef>
              <a:spcAft>
                <a:spcPts val="0"/>
              </a:spcAft>
              <a:buNone/>
            </a:pPr>
            <a:r>
              <a:rPr lang="en" sz="5500">
                <a:latin typeface="Raleway SemiBold"/>
                <a:ea typeface="Raleway SemiBold"/>
                <a:cs typeface="Raleway SemiBold"/>
                <a:sym typeface="Raleway SemiBold"/>
              </a:rPr>
              <a:t>New Users</a:t>
            </a:r>
            <a:endParaRPr sz="5500">
              <a:latin typeface="Raleway SemiBold"/>
              <a:ea typeface="Raleway SemiBold"/>
              <a:cs typeface="Raleway SemiBold"/>
              <a:sym typeface="Raleway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a:latin typeface="Raleway SemiBold"/>
                <a:ea typeface="Raleway SemiBold"/>
                <a:cs typeface="Raleway SemiBold"/>
                <a:sym typeface="Raleway SemiBold"/>
              </a:rPr>
              <a:t>Getting Started</a:t>
            </a:r>
            <a:endParaRPr sz="2820">
              <a:latin typeface="Raleway SemiBold"/>
              <a:ea typeface="Raleway SemiBold"/>
              <a:cs typeface="Raleway SemiBold"/>
              <a:sym typeface="Raleway SemiBold"/>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You can can reach the CITI homepage by pasting the following into your browser:</a:t>
            </a:r>
            <a:endParaRPr>
              <a:solidFill>
                <a:schemeClr val="dk1"/>
              </a:solidFill>
            </a:endParaRPr>
          </a:p>
          <a:p>
            <a:pPr marL="0" lvl="0" indent="0" algn="l" rtl="0">
              <a:spcBef>
                <a:spcPts val="1200"/>
              </a:spcBef>
              <a:spcAft>
                <a:spcPts val="0"/>
              </a:spcAft>
              <a:buNone/>
            </a:pPr>
            <a:r>
              <a:rPr lang="en" sz="1100" u="sng">
                <a:solidFill>
                  <a:schemeClr val="hlink"/>
                </a:solidFill>
                <a:hlinkClick r:id="rId3"/>
              </a:rPr>
              <a:t>https://www.citiprogram.org/index.cfm?pageID=14&amp;languagePreference=English&amp;region=1</a:t>
            </a:r>
            <a:endParaRPr b="1"/>
          </a:p>
          <a:p>
            <a:pPr marL="0" lvl="0" indent="0" algn="l" rtl="0">
              <a:spcBef>
                <a:spcPts val="1200"/>
              </a:spcBef>
              <a:spcAft>
                <a:spcPts val="0"/>
              </a:spcAft>
              <a:buNone/>
            </a:pPr>
            <a:endParaRPr b="1"/>
          </a:p>
          <a:p>
            <a:pPr marL="0" lvl="0" indent="0" algn="l" rtl="0">
              <a:spcBef>
                <a:spcPts val="1200"/>
              </a:spcBef>
              <a:spcAft>
                <a:spcPts val="0"/>
              </a:spcAft>
              <a:buNone/>
            </a:pPr>
            <a:r>
              <a:rPr lang="en" b="1"/>
              <a:t> </a:t>
            </a:r>
            <a:r>
              <a:rPr lang="en">
                <a:solidFill>
                  <a:schemeClr val="dk1"/>
                </a:solidFill>
              </a:rPr>
              <a:t>…or scan here!</a:t>
            </a:r>
            <a:endParaRPr>
              <a:solidFill>
                <a:schemeClr val="dk1"/>
              </a:solidFill>
            </a:endParaRPr>
          </a:p>
          <a:p>
            <a:pPr marL="0" lvl="0" indent="0" algn="l" rtl="0">
              <a:spcBef>
                <a:spcPts val="1200"/>
              </a:spcBef>
              <a:spcAft>
                <a:spcPts val="1200"/>
              </a:spcAft>
              <a:buNone/>
            </a:pPr>
            <a:endParaRPr b="1"/>
          </a:p>
        </p:txBody>
      </p:sp>
      <p:pic>
        <p:nvPicPr>
          <p:cNvPr id="68" name="Google Shape;68;p15"/>
          <p:cNvPicPr preferRelativeResize="0"/>
          <p:nvPr/>
        </p:nvPicPr>
        <p:blipFill>
          <a:blip r:embed="rId4">
            <a:alphaModFix/>
          </a:blip>
          <a:stretch>
            <a:fillRect/>
          </a:stretch>
        </p:blipFill>
        <p:spPr>
          <a:xfrm>
            <a:off x="399924" y="2280250"/>
            <a:ext cx="1896625" cy="1900575"/>
          </a:xfrm>
          <a:prstGeom prst="rect">
            <a:avLst/>
          </a:prstGeom>
          <a:noFill/>
          <a:ln>
            <a:noFill/>
          </a:ln>
        </p:spPr>
      </p:pic>
      <p:sp>
        <p:nvSpPr>
          <p:cNvPr id="69" name="Google Shape;69;p15"/>
          <p:cNvSpPr txBox="1"/>
          <p:nvPr/>
        </p:nvSpPr>
        <p:spPr>
          <a:xfrm>
            <a:off x="466975" y="4230625"/>
            <a:ext cx="21231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…or scan here!</a:t>
            </a:r>
            <a:endParaRPr sz="1800">
              <a:solidFill>
                <a:schemeClr val="dk1"/>
              </a:solidFill>
            </a:endParaRPr>
          </a:p>
        </p:txBody>
      </p:sp>
      <p:pic>
        <p:nvPicPr>
          <p:cNvPr id="70" name="Google Shape;70;p15"/>
          <p:cNvPicPr preferRelativeResize="0"/>
          <p:nvPr/>
        </p:nvPicPr>
        <p:blipFill rotWithShape="1">
          <a:blip r:embed="rId5">
            <a:alphaModFix/>
          </a:blip>
          <a:srcRect t="10482"/>
          <a:stretch/>
        </p:blipFill>
        <p:spPr>
          <a:xfrm>
            <a:off x="3862050" y="2116325"/>
            <a:ext cx="3087899" cy="2877650"/>
          </a:xfrm>
          <a:prstGeom prst="rect">
            <a:avLst/>
          </a:prstGeom>
          <a:noFill/>
          <a:ln w="9525" cap="flat" cmpd="sng">
            <a:solidFill>
              <a:schemeClr val="dk2"/>
            </a:solidFill>
            <a:prstDash val="solid"/>
            <a:round/>
            <a:headEnd type="none" w="sm" len="sm"/>
            <a:tailEnd type="none" w="sm" len="sm"/>
          </a:ln>
        </p:spPr>
      </p:pic>
      <p:sp>
        <p:nvSpPr>
          <p:cNvPr id="71" name="Google Shape;71;p15"/>
          <p:cNvSpPr/>
          <p:nvPr/>
        </p:nvSpPr>
        <p:spPr>
          <a:xfrm>
            <a:off x="6249100" y="2820100"/>
            <a:ext cx="595500" cy="4143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72" name="Google Shape;72;p15"/>
          <p:cNvCxnSpPr/>
          <p:nvPr/>
        </p:nvCxnSpPr>
        <p:spPr>
          <a:xfrm rot="10800000" flipH="1">
            <a:off x="6844600" y="2854750"/>
            <a:ext cx="457500" cy="172500"/>
          </a:xfrm>
          <a:prstGeom prst="straightConnector1">
            <a:avLst/>
          </a:prstGeom>
          <a:noFill/>
          <a:ln w="19050" cap="flat" cmpd="sng">
            <a:solidFill>
              <a:srgbClr val="FF0000"/>
            </a:solidFill>
            <a:prstDash val="solid"/>
            <a:round/>
            <a:headEnd type="none" w="med" len="med"/>
            <a:tailEnd type="none" w="med" len="med"/>
          </a:ln>
        </p:spPr>
      </p:cxnSp>
      <p:sp>
        <p:nvSpPr>
          <p:cNvPr id="73" name="Google Shape;73;p15"/>
          <p:cNvSpPr txBox="1"/>
          <p:nvPr/>
        </p:nvSpPr>
        <p:spPr>
          <a:xfrm>
            <a:off x="7302100" y="2571750"/>
            <a:ext cx="1570500" cy="178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This is the CITI login page. Toggle over the “Register” tab to create a new account.</a:t>
            </a:r>
            <a:endParaRPr sz="1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1290035" y="319300"/>
            <a:ext cx="6563925" cy="3709850"/>
          </a:xfrm>
          <a:prstGeom prst="rect">
            <a:avLst/>
          </a:prstGeom>
          <a:noFill/>
          <a:ln>
            <a:noFill/>
          </a:ln>
        </p:spPr>
      </p:pic>
      <p:sp>
        <p:nvSpPr>
          <p:cNvPr id="79" name="Google Shape;79;p16"/>
          <p:cNvSpPr/>
          <p:nvPr/>
        </p:nvSpPr>
        <p:spPr>
          <a:xfrm>
            <a:off x="1545750" y="2459550"/>
            <a:ext cx="2908200" cy="6627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80" name="Google Shape;80;p16"/>
          <p:cNvCxnSpPr/>
          <p:nvPr/>
        </p:nvCxnSpPr>
        <p:spPr>
          <a:xfrm flipH="1">
            <a:off x="1442200" y="2880500"/>
            <a:ext cx="146700" cy="1005000"/>
          </a:xfrm>
          <a:prstGeom prst="straightConnector1">
            <a:avLst/>
          </a:prstGeom>
          <a:noFill/>
          <a:ln w="19050" cap="flat" cmpd="sng">
            <a:solidFill>
              <a:srgbClr val="FF0000"/>
            </a:solidFill>
            <a:prstDash val="solid"/>
            <a:round/>
            <a:headEnd type="none" w="med" len="med"/>
            <a:tailEnd type="none" w="med" len="med"/>
          </a:ln>
        </p:spPr>
      </p:cxnSp>
      <p:sp>
        <p:nvSpPr>
          <p:cNvPr id="81" name="Google Shape;81;p16"/>
          <p:cNvSpPr txBox="1"/>
          <p:nvPr/>
        </p:nvSpPr>
        <p:spPr>
          <a:xfrm>
            <a:off x="397950" y="4029150"/>
            <a:ext cx="32967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Click here to search for Montclair State University. </a:t>
            </a:r>
            <a:endParaRPr sz="18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1361212" y="293425"/>
            <a:ext cx="6421576" cy="3915175"/>
          </a:xfrm>
          <a:prstGeom prst="rect">
            <a:avLst/>
          </a:prstGeom>
          <a:noFill/>
          <a:ln>
            <a:noFill/>
          </a:ln>
        </p:spPr>
      </p:pic>
      <p:cxnSp>
        <p:nvCxnSpPr>
          <p:cNvPr id="87" name="Google Shape;87;p17"/>
          <p:cNvCxnSpPr/>
          <p:nvPr/>
        </p:nvCxnSpPr>
        <p:spPr>
          <a:xfrm>
            <a:off x="1450800" y="2616825"/>
            <a:ext cx="440400" cy="2400"/>
          </a:xfrm>
          <a:prstGeom prst="straightConnector1">
            <a:avLst/>
          </a:prstGeom>
          <a:noFill/>
          <a:ln w="19050" cap="flat" cmpd="sng">
            <a:solidFill>
              <a:srgbClr val="FF0000"/>
            </a:solidFill>
            <a:prstDash val="solid"/>
            <a:round/>
            <a:headEnd type="none" w="med" len="med"/>
            <a:tailEnd type="none" w="med" len="med"/>
          </a:ln>
        </p:spPr>
      </p:cxnSp>
      <p:cxnSp>
        <p:nvCxnSpPr>
          <p:cNvPr id="88" name="Google Shape;88;p17"/>
          <p:cNvCxnSpPr/>
          <p:nvPr/>
        </p:nvCxnSpPr>
        <p:spPr>
          <a:xfrm rot="10800000" flipH="1">
            <a:off x="1347250" y="3280900"/>
            <a:ext cx="493500" cy="52200"/>
          </a:xfrm>
          <a:prstGeom prst="straightConnector1">
            <a:avLst/>
          </a:prstGeom>
          <a:noFill/>
          <a:ln w="19050" cap="flat" cmpd="sng">
            <a:solidFill>
              <a:srgbClr val="FF0000"/>
            </a:solidFill>
            <a:prstDash val="solid"/>
            <a:round/>
            <a:headEnd type="none" w="med" len="med"/>
            <a:tailEnd type="none" w="med" len="med"/>
          </a:ln>
        </p:spPr>
      </p:cxnSp>
      <p:cxnSp>
        <p:nvCxnSpPr>
          <p:cNvPr id="89" name="Google Shape;89;p17"/>
          <p:cNvCxnSpPr/>
          <p:nvPr/>
        </p:nvCxnSpPr>
        <p:spPr>
          <a:xfrm>
            <a:off x="1347250" y="3384900"/>
            <a:ext cx="495000" cy="82800"/>
          </a:xfrm>
          <a:prstGeom prst="straightConnector1">
            <a:avLst/>
          </a:prstGeom>
          <a:noFill/>
          <a:ln w="19050" cap="flat" cmpd="sng">
            <a:solidFill>
              <a:srgbClr val="FF0000"/>
            </a:solidFill>
            <a:prstDash val="solid"/>
            <a:round/>
            <a:headEnd type="none" w="med" len="med"/>
            <a:tailEnd type="none" w="med" len="med"/>
          </a:ln>
        </p:spPr>
      </p:cxnSp>
      <p:sp>
        <p:nvSpPr>
          <p:cNvPr id="90" name="Google Shape;90;p17"/>
          <p:cNvSpPr txBox="1"/>
          <p:nvPr/>
        </p:nvSpPr>
        <p:spPr>
          <a:xfrm>
            <a:off x="78625" y="2204925"/>
            <a:ext cx="14844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Search and select Montclair State University.</a:t>
            </a:r>
            <a:endParaRPr>
              <a:solidFill>
                <a:schemeClr val="dk1"/>
              </a:solidFill>
            </a:endParaRPr>
          </a:p>
        </p:txBody>
      </p:sp>
      <p:sp>
        <p:nvSpPr>
          <p:cNvPr id="91" name="Google Shape;91;p17"/>
          <p:cNvSpPr txBox="1"/>
          <p:nvPr/>
        </p:nvSpPr>
        <p:spPr>
          <a:xfrm>
            <a:off x="198775" y="3099850"/>
            <a:ext cx="12441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rPr>
              <a:t>Check off both boxes.</a:t>
            </a:r>
            <a:endParaRPr sz="15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8"/>
          <p:cNvPicPr preferRelativeResize="0"/>
          <p:nvPr/>
        </p:nvPicPr>
        <p:blipFill>
          <a:blip r:embed="rId3">
            <a:alphaModFix/>
          </a:blip>
          <a:stretch>
            <a:fillRect/>
          </a:stretch>
        </p:blipFill>
        <p:spPr>
          <a:xfrm>
            <a:off x="1299424" y="155325"/>
            <a:ext cx="6545175" cy="4514074"/>
          </a:xfrm>
          <a:prstGeom prst="rect">
            <a:avLst/>
          </a:prstGeom>
          <a:noFill/>
          <a:ln>
            <a:noFill/>
          </a:ln>
        </p:spPr>
      </p:pic>
      <p:cxnSp>
        <p:nvCxnSpPr>
          <p:cNvPr id="97" name="Google Shape;97;p18"/>
          <p:cNvCxnSpPr/>
          <p:nvPr/>
        </p:nvCxnSpPr>
        <p:spPr>
          <a:xfrm flipH="1">
            <a:off x="1299425" y="2142150"/>
            <a:ext cx="353700" cy="181200"/>
          </a:xfrm>
          <a:prstGeom prst="straightConnector1">
            <a:avLst/>
          </a:prstGeom>
          <a:noFill/>
          <a:ln w="19050" cap="flat" cmpd="sng">
            <a:solidFill>
              <a:srgbClr val="FF0000"/>
            </a:solidFill>
            <a:prstDash val="solid"/>
            <a:round/>
            <a:headEnd type="none" w="med" len="med"/>
            <a:tailEnd type="none" w="med" len="med"/>
          </a:ln>
        </p:spPr>
      </p:cxnSp>
      <p:cxnSp>
        <p:nvCxnSpPr>
          <p:cNvPr id="98" name="Google Shape;98;p18"/>
          <p:cNvCxnSpPr/>
          <p:nvPr/>
        </p:nvCxnSpPr>
        <p:spPr>
          <a:xfrm>
            <a:off x="1301225" y="2530550"/>
            <a:ext cx="350100" cy="155400"/>
          </a:xfrm>
          <a:prstGeom prst="straightConnector1">
            <a:avLst/>
          </a:prstGeom>
          <a:noFill/>
          <a:ln w="19050" cap="flat" cmpd="sng">
            <a:solidFill>
              <a:srgbClr val="FF0000"/>
            </a:solidFill>
            <a:prstDash val="solid"/>
            <a:round/>
            <a:headEnd type="none" w="med" len="med"/>
            <a:tailEnd type="none" w="med" len="med"/>
          </a:ln>
        </p:spPr>
      </p:cxnSp>
      <p:sp>
        <p:nvSpPr>
          <p:cNvPr id="99" name="Google Shape;99;p18"/>
          <p:cNvSpPr txBox="1"/>
          <p:nvPr/>
        </p:nvSpPr>
        <p:spPr>
          <a:xfrm>
            <a:off x="95875" y="1407900"/>
            <a:ext cx="1337700" cy="23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Enter your first name, last name, and email address. </a:t>
            </a:r>
            <a:r>
              <a:rPr lang="en" sz="1300" u="sng">
                <a:solidFill>
                  <a:schemeClr val="dk1"/>
                </a:solidFill>
              </a:rPr>
              <a:t>The email address you enter here should be your Montclair email address. </a:t>
            </a:r>
            <a:endParaRPr sz="1300" u="sng">
              <a:solidFill>
                <a:schemeClr val="dk1"/>
              </a:solidFill>
            </a:endParaRPr>
          </a:p>
        </p:txBody>
      </p:sp>
      <p:cxnSp>
        <p:nvCxnSpPr>
          <p:cNvPr id="100" name="Google Shape;100;p18"/>
          <p:cNvCxnSpPr/>
          <p:nvPr/>
        </p:nvCxnSpPr>
        <p:spPr>
          <a:xfrm rot="10800000" flipH="1">
            <a:off x="1229525" y="4161175"/>
            <a:ext cx="493500" cy="52200"/>
          </a:xfrm>
          <a:prstGeom prst="straightConnector1">
            <a:avLst/>
          </a:prstGeom>
          <a:noFill/>
          <a:ln w="19050" cap="flat" cmpd="sng">
            <a:solidFill>
              <a:srgbClr val="FF0000"/>
            </a:solidFill>
            <a:prstDash val="solid"/>
            <a:round/>
            <a:headEnd type="none" w="med" len="med"/>
            <a:tailEnd type="none" w="med" len="med"/>
          </a:ln>
        </p:spPr>
      </p:cxnSp>
      <p:sp>
        <p:nvSpPr>
          <p:cNvPr id="101" name="Google Shape;101;p18"/>
          <p:cNvSpPr txBox="1"/>
          <p:nvPr/>
        </p:nvSpPr>
        <p:spPr>
          <a:xfrm>
            <a:off x="52625" y="3919700"/>
            <a:ext cx="12468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You may enter a personal email address here. </a:t>
            </a:r>
            <a:endParaRPr sz="13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9"/>
          <p:cNvPicPr preferRelativeResize="0"/>
          <p:nvPr/>
        </p:nvPicPr>
        <p:blipFill>
          <a:blip r:embed="rId3">
            <a:alphaModFix/>
          </a:blip>
          <a:stretch>
            <a:fillRect/>
          </a:stretch>
        </p:blipFill>
        <p:spPr>
          <a:xfrm>
            <a:off x="3357625" y="216600"/>
            <a:ext cx="5138526" cy="4710300"/>
          </a:xfrm>
          <a:prstGeom prst="rect">
            <a:avLst/>
          </a:prstGeom>
          <a:noFill/>
          <a:ln>
            <a:noFill/>
          </a:ln>
        </p:spPr>
      </p:pic>
      <p:sp>
        <p:nvSpPr>
          <p:cNvPr id="107" name="Google Shape;107;p19"/>
          <p:cNvSpPr txBox="1"/>
          <p:nvPr/>
        </p:nvSpPr>
        <p:spPr>
          <a:xfrm>
            <a:off x="225375" y="605275"/>
            <a:ext cx="3081000" cy="410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You must create a username and password that you will use to login to CITI. </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 sz="1800">
                <a:solidFill>
                  <a:schemeClr val="dk1"/>
                </a:solidFill>
              </a:rPr>
              <a:t>Although it is not mandatory, </a:t>
            </a:r>
            <a:r>
              <a:rPr lang="en" sz="1800" u="sng">
                <a:solidFill>
                  <a:schemeClr val="dk1"/>
                </a:solidFill>
              </a:rPr>
              <a:t>we suggest making your username your Montclair netID.</a:t>
            </a:r>
            <a:r>
              <a:rPr lang="en" sz="1800">
                <a:solidFill>
                  <a:schemeClr val="dk1"/>
                </a:solidFill>
              </a:rPr>
              <a:t> </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 sz="1800">
                <a:solidFill>
                  <a:schemeClr val="dk1"/>
                </a:solidFill>
              </a:rPr>
              <a:t>Please also select a security question and enter an answer that you will remember. </a:t>
            </a:r>
            <a:endParaRPr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0"/>
          <p:cNvPicPr preferRelativeResize="0"/>
          <p:nvPr/>
        </p:nvPicPr>
        <p:blipFill>
          <a:blip r:embed="rId3">
            <a:alphaModFix/>
          </a:blip>
          <a:stretch>
            <a:fillRect/>
          </a:stretch>
        </p:blipFill>
        <p:spPr>
          <a:xfrm>
            <a:off x="2039938" y="215750"/>
            <a:ext cx="5064124" cy="4532674"/>
          </a:xfrm>
          <a:prstGeom prst="rect">
            <a:avLst/>
          </a:prstGeom>
          <a:noFill/>
          <a:ln>
            <a:noFill/>
          </a:ln>
        </p:spPr>
      </p:pic>
      <p:cxnSp>
        <p:nvCxnSpPr>
          <p:cNvPr id="113" name="Google Shape;113;p20"/>
          <p:cNvCxnSpPr/>
          <p:nvPr/>
        </p:nvCxnSpPr>
        <p:spPr>
          <a:xfrm>
            <a:off x="1657925" y="1736550"/>
            <a:ext cx="440400" cy="2400"/>
          </a:xfrm>
          <a:prstGeom prst="straightConnector1">
            <a:avLst/>
          </a:prstGeom>
          <a:noFill/>
          <a:ln w="19050" cap="flat" cmpd="sng">
            <a:solidFill>
              <a:srgbClr val="FF0000"/>
            </a:solidFill>
            <a:prstDash val="solid"/>
            <a:round/>
            <a:headEnd type="none" w="med" len="med"/>
            <a:tailEnd type="none" w="med" len="med"/>
          </a:ln>
        </p:spPr>
      </p:cxnSp>
      <p:cxnSp>
        <p:nvCxnSpPr>
          <p:cNvPr id="114" name="Google Shape;114;p20"/>
          <p:cNvCxnSpPr/>
          <p:nvPr/>
        </p:nvCxnSpPr>
        <p:spPr>
          <a:xfrm>
            <a:off x="1703825" y="2786500"/>
            <a:ext cx="440400" cy="2400"/>
          </a:xfrm>
          <a:prstGeom prst="straightConnector1">
            <a:avLst/>
          </a:prstGeom>
          <a:noFill/>
          <a:ln w="19050" cap="flat" cmpd="sng">
            <a:solidFill>
              <a:srgbClr val="FF0000"/>
            </a:solidFill>
            <a:prstDash val="solid"/>
            <a:round/>
            <a:headEnd type="none" w="med" len="med"/>
            <a:tailEnd type="none" w="med" len="med"/>
          </a:ln>
        </p:spPr>
      </p:cxnSp>
      <p:cxnSp>
        <p:nvCxnSpPr>
          <p:cNvPr id="115" name="Google Shape;115;p20"/>
          <p:cNvCxnSpPr/>
          <p:nvPr/>
        </p:nvCxnSpPr>
        <p:spPr>
          <a:xfrm>
            <a:off x="1703825" y="4034900"/>
            <a:ext cx="440400" cy="2400"/>
          </a:xfrm>
          <a:prstGeom prst="straightConnector1">
            <a:avLst/>
          </a:prstGeom>
          <a:noFill/>
          <a:ln w="19050" cap="flat" cmpd="sng">
            <a:solidFill>
              <a:srgbClr val="FF0000"/>
            </a:solidFill>
            <a:prstDash val="solid"/>
            <a:round/>
            <a:headEnd type="none" w="med" len="med"/>
            <a:tailEnd type="none" w="med" len="med"/>
          </a:ln>
        </p:spPr>
      </p:cxnSp>
      <p:sp>
        <p:nvSpPr>
          <p:cNvPr id="116" name="Google Shape;116;p20"/>
          <p:cNvSpPr txBox="1"/>
          <p:nvPr/>
        </p:nvSpPr>
        <p:spPr>
          <a:xfrm>
            <a:off x="141725" y="1221075"/>
            <a:ext cx="15621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You can ignore this (unless you have an ORCID account that you’d like to connect).</a:t>
            </a:r>
            <a:endParaRPr sz="1300">
              <a:solidFill>
                <a:schemeClr val="dk1"/>
              </a:solidFill>
            </a:endParaRPr>
          </a:p>
        </p:txBody>
      </p:sp>
      <p:sp>
        <p:nvSpPr>
          <p:cNvPr id="117" name="Google Shape;117;p20"/>
          <p:cNvSpPr txBox="1"/>
          <p:nvPr/>
        </p:nvSpPr>
        <p:spPr>
          <a:xfrm>
            <a:off x="141725" y="2546588"/>
            <a:ext cx="15621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Enter your country of residence.</a:t>
            </a:r>
            <a:endParaRPr sz="1300">
              <a:solidFill>
                <a:schemeClr val="dk1"/>
              </a:solidFill>
            </a:endParaRPr>
          </a:p>
        </p:txBody>
      </p:sp>
      <p:sp>
        <p:nvSpPr>
          <p:cNvPr id="118" name="Google Shape;118;p20"/>
          <p:cNvSpPr txBox="1"/>
          <p:nvPr/>
        </p:nvSpPr>
        <p:spPr>
          <a:xfrm>
            <a:off x="65375" y="3836450"/>
            <a:ext cx="17148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Choose your contact preferences.</a:t>
            </a:r>
            <a:endParaRPr sz="13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1"/>
          <p:cNvPicPr preferRelativeResize="0"/>
          <p:nvPr/>
        </p:nvPicPr>
        <p:blipFill>
          <a:blip r:embed="rId3">
            <a:alphaModFix/>
          </a:blip>
          <a:stretch>
            <a:fillRect/>
          </a:stretch>
        </p:blipFill>
        <p:spPr>
          <a:xfrm>
            <a:off x="1113561" y="309600"/>
            <a:ext cx="6916874" cy="3316900"/>
          </a:xfrm>
          <a:prstGeom prst="rect">
            <a:avLst/>
          </a:prstGeom>
          <a:noFill/>
          <a:ln>
            <a:noFill/>
          </a:ln>
        </p:spPr>
      </p:pic>
      <p:sp>
        <p:nvSpPr>
          <p:cNvPr id="124" name="Google Shape;124;p21"/>
          <p:cNvSpPr txBox="1"/>
          <p:nvPr/>
        </p:nvSpPr>
        <p:spPr>
          <a:xfrm>
            <a:off x="141725" y="3626500"/>
            <a:ext cx="10416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Select “No.”</a:t>
            </a:r>
            <a:endParaRPr sz="1300">
              <a:solidFill>
                <a:schemeClr val="dk1"/>
              </a:solidFill>
            </a:endParaRPr>
          </a:p>
        </p:txBody>
      </p:sp>
      <p:cxnSp>
        <p:nvCxnSpPr>
          <p:cNvPr id="125" name="Google Shape;125;p21"/>
          <p:cNvCxnSpPr/>
          <p:nvPr/>
        </p:nvCxnSpPr>
        <p:spPr>
          <a:xfrm rot="10800000" flipH="1">
            <a:off x="829450" y="2918400"/>
            <a:ext cx="512100" cy="613200"/>
          </a:xfrm>
          <a:prstGeom prst="straightConnector1">
            <a:avLst/>
          </a:prstGeom>
          <a:noFill/>
          <a:ln w="19050" cap="flat" cmpd="sng">
            <a:solidFill>
              <a:srgbClr val="FF0000"/>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725</Words>
  <Application>Microsoft Office PowerPoint</Application>
  <PresentationFormat>On-screen Show (16:9)</PresentationFormat>
  <Paragraphs>55</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Raleway SemiBold</vt:lpstr>
      <vt:lpstr>Simple Light</vt:lpstr>
      <vt:lpstr>Montclair State University CITI Registration Instructions</vt:lpstr>
      <vt:lpstr>Registration Instructions for  New Users</vt:lpstr>
      <vt:lpstr>Getting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Registration Instructions for  Returning Users</vt:lpstr>
      <vt:lpstr>PowerPoint Presentation</vt:lpstr>
      <vt:lpstr>PowerPoint Presentation</vt:lpstr>
      <vt:lpstr>Completing your Montclair Affiliation…</vt:lpstr>
      <vt:lpstr>Other CITI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Montclair State University CITI Registration Instructions</dc:title>
  <dc:creator>Allisun Romain</dc:creator>
  <cp:lastModifiedBy>Alexandra McGinley</cp:lastModifiedBy>
  <cp:revision>5</cp:revision>
  <dcterms:modified xsi:type="dcterms:W3CDTF">2026-02-10T21:21:00Z</dcterms:modified>
</cp:coreProperties>
</file>