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3" r:id="rId5"/>
    <p:sldId id="262" r:id="rId6"/>
    <p:sldId id="260" r:id="rId7"/>
    <p:sldId id="265" r:id="rId8"/>
    <p:sldId id="266" r:id="rId9"/>
    <p:sldId id="267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18D8D-6456-40FB-B5A6-2CCBA93E9C98}" v="293" dt="2020-07-02T13:36:0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Collins" userId="11fab96bf22f3c3c" providerId="LiveId" clId="{5B718D8D-6456-40FB-B5A6-2CCBA93E9C98}"/>
    <pc:docChg chg="custSel modSld">
      <pc:chgData name="Jerry Collins" userId="11fab96bf22f3c3c" providerId="LiveId" clId="{5B718D8D-6456-40FB-B5A6-2CCBA93E9C98}" dt="2020-07-02T13:36:00.924" v="387" actId="692"/>
      <pc:docMkLst>
        <pc:docMk/>
      </pc:docMkLst>
      <pc:sldChg chg="modSp">
        <pc:chgData name="Jerry Collins" userId="11fab96bf22f3c3c" providerId="LiveId" clId="{5B718D8D-6456-40FB-B5A6-2CCBA93E9C98}" dt="2020-06-25T12:57:41.061" v="0" actId="6549"/>
        <pc:sldMkLst>
          <pc:docMk/>
          <pc:sldMk cId="838942624" sldId="261"/>
        </pc:sldMkLst>
        <pc:spChg chg="mod">
          <ac:chgData name="Jerry Collins" userId="11fab96bf22f3c3c" providerId="LiveId" clId="{5B718D8D-6456-40FB-B5A6-2CCBA93E9C98}" dt="2020-06-25T12:57:41.061" v="0" actId="6549"/>
          <ac:spMkLst>
            <pc:docMk/>
            <pc:sldMk cId="838942624" sldId="261"/>
            <ac:spMk id="6" creationId="{00000000-0000-0000-0000-000000000000}"/>
          </ac:spMkLst>
        </pc:spChg>
      </pc:sldChg>
      <pc:sldChg chg="addSp delSp modSp modAnim">
        <pc:chgData name="Jerry Collins" userId="11fab96bf22f3c3c" providerId="LiveId" clId="{5B718D8D-6456-40FB-B5A6-2CCBA93E9C98}" dt="2020-07-02T13:36:00.924" v="387" actId="692"/>
        <pc:sldMkLst>
          <pc:docMk/>
          <pc:sldMk cId="3361273484" sldId="264"/>
        </pc:sldMkLst>
        <pc:spChg chg="mod">
          <ac:chgData name="Jerry Collins" userId="11fab96bf22f3c3c" providerId="LiveId" clId="{5B718D8D-6456-40FB-B5A6-2CCBA93E9C98}" dt="2020-07-02T13:36:00.924" v="387" actId="692"/>
          <ac:spMkLst>
            <pc:docMk/>
            <pc:sldMk cId="3361273484" sldId="264"/>
            <ac:spMk id="13" creationId="{00000000-0000-0000-0000-000000000000}"/>
          </ac:spMkLst>
        </pc:spChg>
        <pc:spChg chg="mod">
          <ac:chgData name="Jerry Collins" userId="11fab96bf22f3c3c" providerId="LiveId" clId="{5B718D8D-6456-40FB-B5A6-2CCBA93E9C98}" dt="2020-06-25T13:06:42.224" v="361" actId="207"/>
          <ac:spMkLst>
            <pc:docMk/>
            <pc:sldMk cId="3361273484" sldId="264"/>
            <ac:spMk id="18" creationId="{00000000-0000-0000-0000-000000000000}"/>
          </ac:spMkLst>
        </pc:spChg>
        <pc:spChg chg="mod">
          <ac:chgData name="Jerry Collins" userId="11fab96bf22f3c3c" providerId="LiveId" clId="{5B718D8D-6456-40FB-B5A6-2CCBA93E9C98}" dt="2020-06-25T13:04:52.882" v="285" actId="14100"/>
          <ac:spMkLst>
            <pc:docMk/>
            <pc:sldMk cId="3361273484" sldId="264"/>
            <ac:spMk id="30" creationId="{00000000-0000-0000-0000-000000000000}"/>
          </ac:spMkLst>
        </pc:spChg>
        <pc:picChg chg="add del mod">
          <ac:chgData name="Jerry Collins" userId="11fab96bf22f3c3c" providerId="LiveId" clId="{5B718D8D-6456-40FB-B5A6-2CCBA93E9C98}" dt="2020-06-25T13:04:53.582" v="286"/>
          <ac:picMkLst>
            <pc:docMk/>
            <pc:sldMk cId="3361273484" sldId="264"/>
            <ac:picMk id="2050" creationId="{41A5A267-E7D4-48F9-B9FC-7E411FBF83C4}"/>
          </ac:picMkLst>
        </pc:picChg>
        <pc:picChg chg="add del mod ord">
          <ac:chgData name="Jerry Collins" userId="11fab96bf22f3c3c" providerId="LiveId" clId="{5B718D8D-6456-40FB-B5A6-2CCBA93E9C98}" dt="2020-06-25T13:06:47.982" v="362" actId="478"/>
          <ac:picMkLst>
            <pc:docMk/>
            <pc:sldMk cId="3361273484" sldId="264"/>
            <ac:picMk id="2052" creationId="{67936F2B-0560-44EC-9FE4-912DBC9485CC}"/>
          </ac:picMkLst>
        </pc:picChg>
      </pc:sldChg>
      <pc:sldChg chg="modSp">
        <pc:chgData name="Jerry Collins" userId="11fab96bf22f3c3c" providerId="LiveId" clId="{5B718D8D-6456-40FB-B5A6-2CCBA93E9C98}" dt="2020-07-02T13:35:01.559" v="380" actId="20577"/>
        <pc:sldMkLst>
          <pc:docMk/>
          <pc:sldMk cId="4161508937" sldId="266"/>
        </pc:sldMkLst>
        <pc:spChg chg="mod">
          <ac:chgData name="Jerry Collins" userId="11fab96bf22f3c3c" providerId="LiveId" clId="{5B718D8D-6456-40FB-B5A6-2CCBA93E9C98}" dt="2020-07-02T13:35:01.559" v="380" actId="20577"/>
          <ac:spMkLst>
            <pc:docMk/>
            <pc:sldMk cId="4161508937" sldId="266"/>
            <ac:spMk id="7" creationId="{00000000-0000-0000-0000-000000000000}"/>
          </ac:spMkLst>
        </pc:spChg>
      </pc:sldChg>
      <pc:sldChg chg="addSp delSp modSp">
        <pc:chgData name="Jerry Collins" userId="11fab96bf22f3c3c" providerId="LiveId" clId="{5B718D8D-6456-40FB-B5A6-2CCBA93E9C98}" dt="2020-06-25T13:03:51.380" v="282" actId="1076"/>
        <pc:sldMkLst>
          <pc:docMk/>
          <pc:sldMk cId="368279021" sldId="267"/>
        </pc:sldMkLst>
        <pc:spChg chg="mod">
          <ac:chgData name="Jerry Collins" userId="11fab96bf22f3c3c" providerId="LiveId" clId="{5B718D8D-6456-40FB-B5A6-2CCBA93E9C98}" dt="2020-06-25T13:02:57.830" v="177" actId="207"/>
          <ac:spMkLst>
            <pc:docMk/>
            <pc:sldMk cId="368279021" sldId="267"/>
            <ac:spMk id="7" creationId="{00000000-0000-0000-0000-000000000000}"/>
          </ac:spMkLst>
        </pc:spChg>
        <pc:picChg chg="mod">
          <ac:chgData name="Jerry Collins" userId="11fab96bf22f3c3c" providerId="LiveId" clId="{5B718D8D-6456-40FB-B5A6-2CCBA93E9C98}" dt="2020-06-25T13:03:51.380" v="282" actId="1076"/>
          <ac:picMkLst>
            <pc:docMk/>
            <pc:sldMk cId="368279021" sldId="267"/>
            <ac:picMk id="6" creationId="{00000000-0000-0000-0000-000000000000}"/>
          </ac:picMkLst>
        </pc:picChg>
        <pc:picChg chg="add del mod">
          <ac:chgData name="Jerry Collins" userId="11fab96bf22f3c3c" providerId="LiveId" clId="{5B718D8D-6456-40FB-B5A6-2CCBA93E9C98}" dt="2020-06-25T13:03:28.978" v="279" actId="478"/>
          <ac:picMkLst>
            <pc:docMk/>
            <pc:sldMk cId="368279021" sldId="267"/>
            <ac:picMk id="1026" creationId="{8161EE73-28CA-44AB-B7A0-896741E30AAA}"/>
          </ac:picMkLst>
        </pc:picChg>
      </pc:sldChg>
    </pc:docChg>
  </pc:docChgLst>
  <pc:docChgLst>
    <pc:chgData name="Jerry Collins" userId="11fab96bf22f3c3c" providerId="LiveId" clId="{29BAD689-1EEE-4FDB-9108-3B60383FB974}"/>
    <pc:docChg chg="modSld">
      <pc:chgData name="Jerry Collins" userId="11fab96bf22f3c3c" providerId="LiveId" clId="{29BAD689-1EEE-4FDB-9108-3B60383FB974}" dt="2020-06-04T12:30:13.569" v="0" actId="1076"/>
      <pc:docMkLst>
        <pc:docMk/>
      </pc:docMkLst>
      <pc:sldChg chg="modSp">
        <pc:chgData name="Jerry Collins" userId="11fab96bf22f3c3c" providerId="LiveId" clId="{29BAD689-1EEE-4FDB-9108-3B60383FB974}" dt="2020-06-04T12:30:13.569" v="0" actId="1076"/>
        <pc:sldMkLst>
          <pc:docMk/>
          <pc:sldMk cId="368279021" sldId="267"/>
        </pc:sldMkLst>
        <pc:picChg chg="mod">
          <ac:chgData name="Jerry Collins" userId="11fab96bf22f3c3c" providerId="LiveId" clId="{29BAD689-1EEE-4FDB-9108-3B60383FB974}" dt="2020-06-04T12:30:13.569" v="0" actId="1076"/>
          <ac:picMkLst>
            <pc:docMk/>
            <pc:sldMk cId="368279021" sldId="267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9889-A43E-401C-BF1C-C1BFEB85EDD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0BDA-171C-4626-A7A2-288BB0F6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9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Same as before.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8D23A-9CD9-46D5-923B-4FFFD85F0BF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1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98DE-B13B-4D87-BD6D-D7CAF07C4501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54AE-A82F-4C47-A414-2BA091937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4BF3-44F2-410B-9218-164D5814024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28B3-A5D1-43FD-AA91-3C2DE9F4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policies/all-policies/code-of-conduc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2580" y="-5417"/>
            <a:ext cx="5309419" cy="686341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1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en-US" sz="4000" b="1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en-US" sz="4000" b="1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r>
              <a:rPr lang="en-US" sz="4000" b="1" dirty="0">
                <a:latin typeface="Century Schoolbook" panose="02040604050505020304" pitchFamily="18" charset="0"/>
              </a:rPr>
              <a:t>Office of the </a:t>
            </a:r>
          </a:p>
          <a:p>
            <a:pPr algn="ctr">
              <a:defRPr/>
            </a:pPr>
            <a:r>
              <a:rPr lang="en-US" sz="4000" b="1" dirty="0">
                <a:latin typeface="Century Schoolbook" panose="02040604050505020304" pitchFamily="18" charset="0"/>
              </a:rPr>
              <a:t>Dean of Students</a:t>
            </a:r>
          </a:p>
          <a:p>
            <a:pPr algn="ctr">
              <a:defRPr/>
            </a:pPr>
            <a:r>
              <a:rPr lang="en-US" sz="4000" b="1" i="1" u="sng" dirty="0">
                <a:latin typeface="Century Schoolbook" panose="02040604050505020304" pitchFamily="18" charset="0"/>
              </a:rPr>
              <a:t>Red Hawk Standards</a:t>
            </a:r>
          </a:p>
          <a:p>
            <a:pPr algn="ctr">
              <a:defRPr/>
            </a:pPr>
            <a:endParaRPr lang="en-US" sz="4000" b="1" i="1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r>
              <a:rPr lang="en-US" sz="4000" b="1" dirty="0">
                <a:latin typeface="Century Schoolbook" panose="02040604050505020304" pitchFamily="18" charset="0"/>
              </a:rPr>
              <a:t>Summer 2020 Orientation</a:t>
            </a:r>
          </a:p>
          <a:p>
            <a:pPr algn="ctr">
              <a:defRPr/>
            </a:pPr>
            <a:endParaRPr lang="en-US" sz="4000" b="1" dirty="0">
              <a:latin typeface="Century Schoolbook" panose="02040604050505020304" pitchFamily="18" charset="0"/>
            </a:endParaRPr>
          </a:p>
        </p:txBody>
      </p:sp>
      <p:pic>
        <p:nvPicPr>
          <p:cNvPr id="1028" name="Picture 4" descr="Montclair State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0" y="0"/>
            <a:ext cx="5309419" cy="9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7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	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973394" y="647700"/>
            <a:ext cx="10304206" cy="7620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9600" dirty="0">
                <a:latin typeface="Garamond" pitchFamily="18" charset="0"/>
              </a:rPr>
              <a:t>Let’s look at graduation numbers compared to students who have been suspended/expelled…</a:t>
            </a:r>
          </a:p>
        </p:txBody>
      </p:sp>
      <p:sp>
        <p:nvSpPr>
          <p:cNvPr id="23556" name="AutoShape 7" descr="data:image/jpeg;base64,/9j/4AAQSkZJRgABAQAAAQABAAD/2wCEAAkGBxIQDxAUEhASEBISDhASExUVFhQSEBUQFREWFhYSFRUYHCggGBolGxQXIjEhJSkrLi4uFx8zODMsNyguLisBCgoKDg0OGxAQGywmICYsLCwvLC0sLCwsMCwsLCwsNCwtNCwsNS8sLCwsLCwtLC4vLCwtLCwsLTAsLCwsLCwsLP/AABEIAMIBAwMBEQACEQEDEQH/xAAbAAEAAgMBAQAAAAAAAAAAAAAABAUCAwYBB//EAEEQAAIBAgMEBwUGAwYHAAAAAAABAgMRBAUxEiFRYQYTMkFxkbFSgaHB0QcUIiNicjNCshVzgpLh8CQ0U4OTotL/xAAbAQEAAgMBAQAAAAAAAAAAAAAABAUBAgMGB//EADkRAAIBAgMECQMEAAUFAAAAAAABAgMRBBIhBRMxUTJBYXGBkbHR8BTB4SIzQqEVIzRS8QYWJFOC/9oADAMBAAIRAxEAPwD62VJxAAAAAAAAAAAAAAAAAAAAAAAAAAAAAAAAAAAAAAAAAAAAAAAAAAAAAAAAAAAAAAAAAAAAAAAAAAAAAAAAAAAAAAAAAAAAAAAAAAAAAAAAAAAAAAAAAAABhVqxgrykori2kjWUlFXbNoQlN2irvsKzEdIKUeztT8FZeb+hGnjKa4alhT2XWl0rL52EZ51Xn/Doe9qUl57kcXjJvoxJC2bRj05+i9zz7zjXpFL3Q+bNPqKzN1hcEutvz+w67G8n/wCMfUV/lh9Pgvlx/aGLjrSUv8Lb/wDVmViqq4pGHgcJLhJrx90Z0+kVnapSlF8nv8nY6Rxq/lE5S2S2r05p9/4uWOFzOlU3Rmr8H+GXk9fcSYV6c+DINXB1qWso6c1qTDsRgAAAAAAAAAAAAAAAAAAAAAAAAAAAAAAAADCrVjBNyailq3uRrKSirs2hCU3lirspMRnU6j2cPBv9TW/xS0XiyDUxjelNeJb0dmxgs1d+Hz7GunlEpvarVHJ8E7+679ERZ/7qjJP1MYLLSjZFhh8FTh2YK/G15eb3kOWPop5aacn2I4TqTl0mTY4Wb/lfv3ep0j/iNXWnRt36erRxc4LrNiwE+S951WztqS/lFeXszXfUz3+z58Y+b+hn/C9qf+yPz/5G/hyZjLAz4J+D+ph4PakOqMvFfgb2maK2FdrShdc1dHKVbEUv36Ml2rVfPE3jNfxZWYjJ6UtFsPlp5P8A0NqdahW6D15fglQxVSPHUjxlicNo+tpru3uy9Y+hKhVqU+1CdLDYnissvng/UtcvzWnW3J7M/ZevufeTqWIhU06+RVYnBVKGr1XP35E8kEQAAAAAAAAAAAAAAAAAAAAAAAAAAAAEXMMfCjG8t7fZitW/pzOVWtGmrskYbDTrytHh1vkUkKNXFSU6j2af8qXD9K+bKyUpVXeXAu1usLHJTV31v39i4wmFUVswjZf73tkT6iVSW7w0cz63/FeJEnNt5pssKWDS7Tvy0RJpbJjJ58VJyfLgl88DhKq/4kqFlokvAuaSp0lanFJdiscXd8TLbOu9MWG2N6LDbG9Fhtjeiw2xvRY11KcZapeOj8yHiMLh8R+5BN8+D81qbxlKPBkSrg/Zd+T1K+eErUdaUs8eT6Xg+vxOqqJ8Skx+Uxm24/lzW/gm+fB8zlGUanR0a4rg13onUsS46S1Rjl+bShLq6+56Kb+G1xXMm0cU08tTz9yPisBGS3lDy9vbyL0sCnAAAAAAAAAAAAAAAAAAAAAAAAABFzHGxow2nvekV3t/Q5VqqpxuyRhsNKvPKvF8ilwWElWl1tbffsx7mu7d3R5d/rVSlmvUqMu5zjRjuqXz8l9Qo7XJEBSnjZNLSmvN/PnIhSeXvJsbJWW4uKShSioQVkcXd6s92jpvDFhtDeCw2hvBYbQ3gsNobwWG0N4LDaG8FhtDeCw2hvBY11qal48SNXpxq/qWklwfvzXYbRbRU5jgFUWzLc12Zd6+qI0KmdunNWkvl12ehKpVXTd1wIOVY6VGfU1tNIS7lwV/Zfw9J2GruLyT8DGNwsasd9S49a+dfr69AWJSgAAAAAAAAAAAAAAAAAAAAAAwq1FGLlJ2STbfJGG1FXZmMXKSjHiznKMXi6zqTX5cXZR9I/NlRKTqzzPgehyrC0lTj0nxfz+i8hG7SKTE13iqqpQf6fXt9iLwVyYtxawcYRUY8Ecnqe7RvvDFhtDeCw2hvBYbQ3gsNobwWG0N4LDaG8FhtDeCw2hvBYbQ3gsNobwWNdaN1z7iLiYucc0ektU/t4m0XZlTmWCVWH6l2X8nyZ0w9eOJp361xXzqZJo1XSl2DIce5p059uHHVxW7fzWha4WtmWSXFETaOFVOW8h0X6/ktyYVoAAAAAAAAAAAAAAAAAAAABRdIMQ5yhQhrJpy+Sfr5FfjKl7U14lxsyiop15eH39vMm4aiqcIxWiXm+9lLtHEbuG6jxfp+TZyc5OTJNHvIGBsry8DWZtuWG8NLC43gsLjeCwuN4LC43gsLjeCwuN4LC43gsLjeCwuN4LC43gsLjeCwuN4LGia3srY1nh8Q5Lh19zOiV0UubU3SqQrQ1TW1wvz8VuPQ5rNVIEmharB0Z/P+OJf0KynCMo6SSa+hcRkpJSRQVKbpzcJcUbDY0AAAAAAAAAAAAAAAAAAMak1GLk9Ipt+CVzDaSuzMYuUlFcWc9k0XUqVK0tXJpeL18lZFMpXbqSPRYi1OEaUeouDy1eq6tRzfX6EdKxnTZ2w8rRZrIzuSM5rYXGcWFxnBjGono0/BpmW2uIMrmMwsLjOLC4ziwuM4sLjOLC4ziwuM4sLjOLC4zixrnqQa7vM3jwNOIoqcJReklb6MuNmVs9N031ej9mFJwkpIhdGq7SqUpawba8L2kvP1L3BT0cH1HPatJXjVXXp7f16F4TipAAAAAAAAAAAAAAAAAAKvpFX2aDXfOSj7tX6fEi4ueWnbmWGzKeevflr9hl1HYpQXfs3fi979Sj2hU3eHsuvT7smVZZ6jZJPOg9izenKzMMyud8xqY1G7PZte26+l+dgpK+oKPFdGKeJX/GVa2KvrDbnQwy5RpUpK6/e5vfqydDaU6P7EVHtspS82vRJdhzdNPpEOt9nWWStbCKnJb4ypzq05p8U1L1O0duY1cZ37Gk16GNzDkU+YYLMspTq4XEVMxwkFepQxD268IrVwqL8TSXDT2Zd0yjXwWPe7rRVOb4Sjon3rh780aNThqtUdP0V6U0MxpbdF2lG3WU5W6yDel7axe+0luduKaVbj8DWwc8tTg+D6n+eaOsJqS0Lu5BzG4uMwFxmBRZ50xwWCnsV8Qo1NzcIxnUmk9HJQT2ffYn4XZ2KxMc1KGnNtJeF+JpKpGPEnZNnWHxlPrMPWjVinZ2upRdr2lF2cXyaI+Jw9bDSyVY2fzg+DMxkpcCfc4ZjYXMZwYEZu7ubAl4Gru68Xz08/wAmJcCoqPqsbCXdUsn/AIvw+tmenpyyVk+Z2nHe4SUetfbX8HRFsefAAAAAAAAAAAAAAAAAAKDpG9qpQhxe/wDxSS+TK/Gu8oxLnZay05z+aK5aHntrz/VGPZf55CIKg3AB7c3UjU9FwBcAXAFwUWTdFMLhMTXxFKFqlZv9kIuzlCmu5OS2n5aIsMTtOviKMKM3pHzfa+5afk0jTUXdF6V9zcC4I+PrOnRqziryhSnJLi4xbS+B0pJTqRi+tpGHoj4T0tnl08PhJ4WdWpipqcsXKctpdbK1STk3Tj1j2qjipxsrU3u0Pq0YqCUYqyWiRW6sy+y/GzpZrh4wb2a3WUqi7nBUpzTfhKKfnxKnbtKM8DNy4xs133S/tM60XaaPvh87uTjxs1bMnhgyBe2qMFR0ijaNOS1jJrzV1/SeslLNFTXeSMHq5RZ0FOV0nxSfmrl2ndXPOyjlbXIyMmAAAAAAAAAAAAAAAAAc/mW/HUlwjH1kysxX7y7vcvMFphJPtf2LU81tR3r+CNY8AV5sAAAei5gGQAAAAAAAAAfJekP2U1etlLB1KXVSk2qdRyg6d32YyjF7UeF7NLjqeywf/U1PdqOJTzLrVnfv1Vn5+BEnh3f9J0PQHoF9wm61ecauIcXGKhfq6cX2rNpOUnpeysrrvKza+2/rI7qkmocXfi/ZeZ0pUcurO4PPncAyAAAV2fR/J8Jxfy+Z6eg74aHcjphX/m+ZZ5bK9Cl/dQ/pReUXenHuRTYpWrz736kk6nAAAAAAAAAAAAAAAAAHP4//AJ6n+2PpJFZif3l3e5eYP/Rvvf2LU8ztNf8AkPuRrHgCAbAAAHL9Oc5xuFhQ+5Yb7xKpKan+VVrbCSjsu1Nq17ve+BbbJwmFxEpfUzypWtqlfjz+xxqylHoo4HG5jnWLxNHC1arwUsTGThFfkRcYqUpNyhtVFui9zfqekpYfZOHoyxFOOdQ4vpPW3U7R6+NiO3Uk8r0PrmV0alOhRhVmqtSFKEZzSttyjFJytztc8ViJwnVlKCsm20uS5EyKaWpKORkAAAAAAAAGQAAAAACvz1/kP90fU9Nhv9NDuR0wv7vmWOV/wKX91D0L2h+3HuRT4v8Afn3slHUjgAAAAAAAAAAAAAAAAoM8/DiaEuOyvKe/4SK3GK1SL+fNS72a82HnH5qvwWh53a0bVVLmvRmsQVZuAAAADgvtRi6E8ux0U390xSjUt/0qjTf9Dj/3D0ewGq0a2Ef846d6/wCb+BHr6WlyO7pzUknFpxkk01o01dNHnWnF2fE7p3MjBkAAAAAAAAAAAAAAwCq6RTtTiuM/gk/qj1ajkoxjyS9Dtg1ebZd4aGzThH2YRXkki7grRSKCrLNOUubfqbTc0AAAAAAAAAAAAAAAABS9KKV6cJL+WdvdJfVIhY2N4J8i12TO1Rx5r0JeHq7cIy9qKfwKLakM1KM11P1/Njq45ZOJsKE2AAAABBzvLIYvDVqFTs1abjfVxesZrmpJNeBIwuJlhq0a0OKd/wAeK0NZxzKxyn2a5vOMZ5difw4rBtwivboLsuPFRTVv0uD4lxtzCxk1jaOsKmvdLt7/AFujjRlb9D4o7k8+SAAAAAY1KijFyk1GKV220opcW3oZjFydkrsxc9TvpvMA9BkAAAAA64envKsYc2YfAp8zXWYijT5q/vd38Inq7ZqkYnek93QnU+fLs6MuDzgBkAAAAAAAAAAAAAAAAGjHYfrKU4e1F2/dqvikc6sM8HE64eruqsZ8n/RT5BWvBwesHpyf+tymlBVacqbL3FxtNTXWWh5Rpp2fE4AGQAAAAcp006JvFuniMNPqMdQ30qi3KSV7U5v3uz36tNNNouNl7UWGTo1lmpS4rl2r52rVHGrTzariQMm+0GMJ/d8ypvBYmKScpJ9RP9aavsrnvjwl3EnFbClKO+wT3kH5rs7fXsNY1raT0Z2mFxVOrFSpVIVYtXUoSU4teKKGpTnTeWaafarHdNPgbjmCgz3plgsEn1uIi5pfw6bVSr4OK7PjKy5llhNk4vFNbuDtzei/Phc5yqxico8Njc+lHroSwOWqSkoaVq9nub9b22V3bT3q53mE2RF7tqpW4X6o/PN9dlocrSqvXRH0XDYeNKnCnCKjCnCMIRWkYRSUYrwSR5epOVSTnJ3bd33skpWVjaamQAAAAeN2LbZVG8nUfVp8+dZpLkVeRx62vUqvRbo+L3Lyiviegwkc03M22jLd0Y0l18fD8nQFkUgAAAAAAAAAAAAAAAAAAAOczCP3fEqouxUvf39pedmVeIhu6mbqZfYOf1GH3b4x+L2LhMoNqYfLLerg+Pf+TlF9QKo3AAAAAAIeZ5XQxMNivRp1o6pTipWfGL1i+aO1DE1aEs1KTi+x/LmsoqXE5LE/ZZgHLapSxGGlxp1L/GopP4l1D/qXGJZaijJdq9ml/RxeHj1Gt/ZbQluqY3HVY+zKpBxfJ3gzf/uStHWFKmnzs/cfTrrbLvJeg+AwjUqWGi5p3U6l6sk+MdrdF+CRX4rbOMxKtObtyWi/rj4m8aMI9R0RWHUAAAAAAGYxc5KMeLMFbnmK2YbC7U93PZ7/AD08z1NOmqNJU0dsLTzTzPgiyyrCdVSjHv1l+56+WnuLihT3cEinxdffVXLq4Lu+aks7EYAAAAAAAAAAAAAAAAAAAEXMsGq1Nx0esXwktPp7zlWpqpDKSMLiHQqKfV19xU5NinvpT3ShdK/Bax93oVEoKcXSmi6xFNO1WHB/P7LU8ziKEqM8kv8Ak4J3BxMgAAAAAAAAAAAAAAAAAGFaqoRcpOySuy82dhci3s+PV3fn0NbObyorMooOvWdaa/DF/hXdtLRe71LrC088s74L5/Rtjqyo0tzDi+Pd+fQ6EsijAAAAAAAAAAAAAAAAAAAAAABT53lzl+bT3VI2btrJLRrmiFiqGb9ceJZ4DFqH+VU6L/r8MZZj1Vjv3TS3rj+pcisr0YYmGWXHqZLrUXSenAmnm6tGdKWWa1NE7g5mQAAAAAAAAAAAAAADyUkk23ZJXb7rFtgcDmtUqrTqXPtfZ6mrd9EUs3LGVdmN1Si7t/Px4Iu4QdaVlwJMpRwlPNLpPgvn9nR0aShFRirRirJFrGKirI89OcpycpcWZmxqAAAAAAAAAAAAAAAAAAAAAAAAUua5U9rraO6ad3Fd74x58u/1g4jDXeeHHkWuDxyS3Vbhz9+z09McvzNVPwy/DPS2ib5cHyK+pThXjkmiXVw7h+qOqLEocTgalHXjHn7nFSuCGbAAAAAAAAAAAG0ISnLLFXZg1160YR2pOy/3uXFl3hdnRp/rq6vl1L3MJSm7RKhyqYyWzH8FJPe38+L5FpCEqzsuBInKnhI5pay5fOrtL/CYWNKCjFWS82+L5lnTpxhHLEoq1adaeaZvOhyAAAAAAAAAAAAAAAAAAAAAAAAAAAK7M8phW39iftLR/uXf4katho1NeDJuFx06GnGPL2KtYqthns1YucdFLXyl3+D3kCSnS0mi1jGjiVmpOz5fj2LLDY2FTsyV+D3S8iDVwFGtrHR9nscZ050+kiQVtXZteHR17vyaqSBBnTnDpJrvRm4NDIMgGACTTwlefCL8dPU1ujyckldtJcXuRY0tlddWXgvcxdvRFZis5it1NdZJ7lrs39X7iypxp0llpr59yRDCyes3ZfPI8w2U1K0lOvJpd0f5rcP0r4kunhZS1qeRxrbQp0lkoK759X59C9pUowioxSiloloWEYqKsimnOU3mk7szNjUAAAAAAAAAAAAAAAAAAAAAAAAAAAAAA8lFNNNJp6p70/cYaT0YTad0VOLyCnLfBum+W+Pl3e5kSpg4S6OhZUdqVYaT/UvJ/PAivC4ul2WqsfHa+Et/kR5YetHhqTI4rCVel+l/OWhi83qQ/iUWv80fVHJylHpI6rDU59Cd/J+hlHPqffGfwfzOTVKXGK8kHgp80ZPPafsz8o//AEa7ugv4LyRj6OpzX9+xreep9mnKT8fpc6xnFaRRn6JrWUj1YjFVOxS2Fxat8ZbvgdFCrLhH54mj+lp9Kd/nYZwyOpUd61W/Jfifm9y8jtHByfTfkcZ7TpwVqMfP59y2wmBp0uxFJ8Xvl5kynRhT6KKytiatbpvw6iSdTgAAAAAAAAAAAAAAAAAAAAAAAAAAAAAAAAAAAAAADBrlRi9YxfikzVxT4o3VSa4N+Z4sPD2If5V9BkjyRtvan+5+bNkUloreG4yc22+J6ZAAAAAAAAABjOVk3wTYWplK7sa3iEkr3V9rROXZ13pG2V9Rvum3p2dnE8eKjZvfu5PhfvGRmVRlewniop2d9L6Pn9AoNmFRk1dBYuHF93c+X1GRmdzM9liorvfuTffbu8BkZhUZs3GpzAAAAAAAAAAAAAAAAAAAAAAAAAAAAAAAAAAAAAAAAAAAAAPEviAeg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AutoShape 9" descr="data:image/jpeg;base64,/9j/4AAQSkZJRgABAQAAAQABAAD/2wCEAAkGBxIQDxAUEhASEBISDhASExUVFhQSEBUQFREWFhYSFRUYHCggGBolGxQXIjEhJSkrLi4uFx8zODMsNyguLisBCgoKDg0OGxAQGywmICYsLCwvLC0sLCwsMCwsLCwsNCwtNCwsNS8sLCwsLCwtLC4vLCwtLCwsLTAsLCwsLCwsLP/AABEIAMIBAwMBEQACEQEDEQH/xAAbAAEAAgMBAQAAAAAAAAAAAAAABAUCAwYBB//EAEEQAAIBAgMEBwUGAwYHAAAAAAABAgMRBAUxEiFRYQYTMkFxkbFSgaHB0QcUIiNicjNCshVzgpLh8CQ0U4OTotL/xAAbAQEAAgMBAQAAAAAAAAAAAAAABAUBAgMGB//EADkRAAIBAgMECQMEAAUFAAAAAAABAgMRBBIhBRMxUTJBYXGBkbHR8BTB4SIzQqEVIzRS8QYWJFOC/9oADAMBAAIRAxEAPwD62VJxAAAAAAAAAAAAAAAAAAAAAAAAAAAAAAAAAAAAAAAAAAAAAAAAAAAAAAAAAAAAAAAAAAAAAAAAAAAAAAAAAAAAAAAAAAAAAAAAAAAAAAAAAAAAAAAAAAABhVqxgrykori2kjWUlFXbNoQlN2irvsKzEdIKUeztT8FZeb+hGnjKa4alhT2XWl0rL52EZ51Xn/Doe9qUl57kcXjJvoxJC2bRj05+i9zz7zjXpFL3Q+bNPqKzN1hcEutvz+w67G8n/wCMfUV/lh9Pgvlx/aGLjrSUv8Lb/wDVmViqq4pGHgcJLhJrx90Z0+kVnapSlF8nv8nY6Rxq/lE5S2S2r05p9/4uWOFzOlU3Rmr8H+GXk9fcSYV6c+DINXB1qWso6c1qTDsRgAAAAAAAAAAAAAAAAAAAAAAAAAAAAAAAADCrVjBNyailq3uRrKSirs2hCU3lirspMRnU6j2cPBv9TW/xS0XiyDUxjelNeJb0dmxgs1d+Hz7GunlEpvarVHJ8E7+679ERZ/7qjJP1MYLLSjZFhh8FTh2YK/G15eb3kOWPop5aacn2I4TqTl0mTY4Wb/lfv3ep0j/iNXWnRt36erRxc4LrNiwE+S951WztqS/lFeXszXfUz3+z58Y+b+hn/C9qf+yPz/5G/hyZjLAz4J+D+ph4PakOqMvFfgb2maK2FdrShdc1dHKVbEUv36Ml2rVfPE3jNfxZWYjJ6UtFsPlp5P8A0NqdahW6D15fglQxVSPHUjxlicNo+tpru3uy9Y+hKhVqU+1CdLDYnissvng/UtcvzWnW3J7M/ZevufeTqWIhU06+RVYnBVKGr1XP35E8kEQAAAAAAAAAAAAAAAAAAAAAAAAAAAAEXMMfCjG8t7fZitW/pzOVWtGmrskYbDTrytHh1vkUkKNXFSU6j2af8qXD9K+bKyUpVXeXAu1usLHJTV31v39i4wmFUVswjZf73tkT6iVSW7w0cz63/FeJEnNt5pssKWDS7Tvy0RJpbJjJ58VJyfLgl88DhKq/4kqFlokvAuaSp0lanFJdiscXd8TLbOu9MWG2N6LDbG9Fhtjeiw2xvRY11KcZapeOj8yHiMLh8R+5BN8+D81qbxlKPBkSrg/Zd+T1K+eErUdaUs8eT6Xg+vxOqqJ8Skx+Uxm24/lzW/gm+fB8zlGUanR0a4rg13onUsS46S1Rjl+bShLq6+56Kb+G1xXMm0cU08tTz9yPisBGS3lDy9vbyL0sCnAAAAAAAAAAAAAAAAAAAAAAAAABFzHGxow2nvekV3t/Q5VqqpxuyRhsNKvPKvF8ilwWElWl1tbffsx7mu7d3R5d/rVSlmvUqMu5zjRjuqXz8l9Qo7XJEBSnjZNLSmvN/PnIhSeXvJsbJWW4uKShSioQVkcXd6s92jpvDFhtDeCw2hvBYbQ3gsNobwWG0N4LDaG8FhtDeCw2hvBY11qal48SNXpxq/qWklwfvzXYbRbRU5jgFUWzLc12Zd6+qI0KmdunNWkvl12ehKpVXTd1wIOVY6VGfU1tNIS7lwV/Zfw9J2GruLyT8DGNwsasd9S49a+dfr69AWJSgAAAAAAAAAAAAAAAAAAAAAAwq1FGLlJ2STbfJGG1FXZmMXKSjHiznKMXi6zqTX5cXZR9I/NlRKTqzzPgehyrC0lTj0nxfz+i8hG7SKTE13iqqpQf6fXt9iLwVyYtxawcYRUY8Ecnqe7RvvDFhtDeCw2hvBYbQ3gsNobwWG0N4LDaG8FhtDeCw2hvBYbQ3gsNobwWNdaN1z7iLiYucc0ektU/t4m0XZlTmWCVWH6l2X8nyZ0w9eOJp361xXzqZJo1XSl2DIce5p059uHHVxW7fzWha4WtmWSXFETaOFVOW8h0X6/ktyYVoAAAAAAAAAAAAAAAAAAAABRdIMQ5yhQhrJpy+Sfr5FfjKl7U14lxsyiop15eH39vMm4aiqcIxWiXm+9lLtHEbuG6jxfp+TZyc5OTJNHvIGBsry8DWZtuWG8NLC43gsLjeCwuN4LC43gsLjeCwuN4LC43gsLjeCwuN4LC43gsLjeCwuN4LGia3srY1nh8Q5Lh19zOiV0UubU3SqQrQ1TW1wvz8VuPQ5rNVIEmharB0Z/P+OJf0KynCMo6SSa+hcRkpJSRQVKbpzcJcUbDY0AAAAAAAAAAAAAAAAAAMak1GLk9Ipt+CVzDaSuzMYuUlFcWc9k0XUqVK0tXJpeL18lZFMpXbqSPRYi1OEaUeouDy1eq6tRzfX6EdKxnTZ2w8rRZrIzuSM5rYXGcWFxnBjGono0/BpmW2uIMrmMwsLjOLC4ziwuM4sLjOLC4ziwuM4sLjOLC4zixrnqQa7vM3jwNOIoqcJReklb6MuNmVs9N031ej9mFJwkpIhdGq7SqUpawba8L2kvP1L3BT0cH1HPatJXjVXXp7f16F4TipAAAAAAAAAAAAAAAAAAKvpFX2aDXfOSj7tX6fEi4ueWnbmWGzKeevflr9hl1HYpQXfs3fi979Sj2hU3eHsuvT7smVZZ6jZJPOg9izenKzMMyud8xqY1G7PZte26+l+dgpK+oKPFdGKeJX/GVa2KvrDbnQwy5RpUpK6/e5vfqydDaU6P7EVHtspS82vRJdhzdNPpEOt9nWWStbCKnJb4ypzq05p8U1L1O0duY1cZ37Gk16GNzDkU+YYLMspTq4XEVMxwkFepQxD268IrVwqL8TSXDT2Zd0yjXwWPe7rRVOb4Sjon3rh780aNThqtUdP0V6U0MxpbdF2lG3WU5W6yDel7axe+0luduKaVbj8DWwc8tTg+D6n+eaOsJqS0Lu5BzG4uMwFxmBRZ50xwWCnsV8Qo1NzcIxnUmk9HJQT2ffYn4XZ2KxMc1KGnNtJeF+JpKpGPEnZNnWHxlPrMPWjVinZ2upRdr2lF2cXyaI+Jw9bDSyVY2fzg+DMxkpcCfc4ZjYXMZwYEZu7ubAl4Gru68Xz08/wAmJcCoqPqsbCXdUsn/AIvw+tmenpyyVk+Z2nHe4SUetfbX8HRFsefAAAAAAAAAAAAAAAAAAKDpG9qpQhxe/wDxSS+TK/Gu8oxLnZay05z+aK5aHntrz/VGPZf55CIKg3AB7c3UjU9FwBcAXAFwUWTdFMLhMTXxFKFqlZv9kIuzlCmu5OS2n5aIsMTtOviKMKM3pHzfa+5afk0jTUXdF6V9zcC4I+PrOnRqziryhSnJLi4xbS+B0pJTqRi+tpGHoj4T0tnl08PhJ4WdWpipqcsXKctpdbK1STk3Tj1j2qjipxsrU3u0Pq0YqCUYqyWiRW6sy+y/GzpZrh4wb2a3WUqi7nBUpzTfhKKfnxKnbtKM8DNy4xs133S/tM60XaaPvh87uTjxs1bMnhgyBe2qMFR0ijaNOS1jJrzV1/SeslLNFTXeSMHq5RZ0FOV0nxSfmrl2ndXPOyjlbXIyMmAAAAAAAAAAAAAAAAAc/mW/HUlwjH1kysxX7y7vcvMFphJPtf2LU81tR3r+CNY8AV5sAAAei5gGQAAAAAAAAAfJekP2U1etlLB1KXVSk2qdRyg6d32YyjF7UeF7NLjqeywf/U1PdqOJTzLrVnfv1Vn5+BEnh3f9J0PQHoF9wm61ecauIcXGKhfq6cX2rNpOUnpeysrrvKza+2/rI7qkmocXfi/ZeZ0pUcurO4PPncAyAAAV2fR/J8Jxfy+Z6eg74aHcjphX/m+ZZ5bK9Cl/dQ/pReUXenHuRTYpWrz736kk6nAAAAAAAAAAAAAAAAAHP4//AJ6n+2PpJFZif3l3e5eYP/Rvvf2LU8ztNf8AkPuRrHgCAbAAAHL9Oc5xuFhQ+5Yb7xKpKan+VVrbCSjsu1Nq17ve+BbbJwmFxEpfUzypWtqlfjz+xxqylHoo4HG5jnWLxNHC1arwUsTGThFfkRcYqUpNyhtVFui9zfqekpYfZOHoyxFOOdQ4vpPW3U7R6+NiO3Uk8r0PrmV0alOhRhVmqtSFKEZzSttyjFJytztc8ViJwnVlKCsm20uS5EyKaWpKORkAAAAAAAAGQAAAAACvz1/kP90fU9Nhv9NDuR0wv7vmWOV/wKX91D0L2h+3HuRT4v8Afn3slHUjgAAAAAAAAAAAAAAAAoM8/DiaEuOyvKe/4SK3GK1SL+fNS72a82HnH5qvwWh53a0bVVLmvRmsQVZuAAAADgvtRi6E8ux0U390xSjUt/0qjTf9Dj/3D0ewGq0a2Ef846d6/wCb+BHr6WlyO7pzUknFpxkk01o01dNHnWnF2fE7p3MjBkAAAAAAAAAAAAAAwCq6RTtTiuM/gk/qj1ajkoxjyS9Dtg1ebZd4aGzThH2YRXkki7grRSKCrLNOUubfqbTc0AAAAAAAAAAAAAAAABS9KKV6cJL+WdvdJfVIhY2N4J8i12TO1Rx5r0JeHq7cIy9qKfwKLakM1KM11P1/Njq45ZOJsKE2AAAABBzvLIYvDVqFTs1abjfVxesZrmpJNeBIwuJlhq0a0OKd/wAeK0NZxzKxyn2a5vOMZ5difw4rBtwivboLsuPFRTVv0uD4lxtzCxk1jaOsKmvdLt7/AFujjRlb9D4o7k8+SAAAAAY1KijFyk1GKV220opcW3oZjFydkrsxc9TvpvMA9BkAAAAA64envKsYc2YfAp8zXWYijT5q/vd38Inq7ZqkYnek93QnU+fLs6MuDzgBkAAAAAAAAAAAAAAAAGjHYfrKU4e1F2/dqvikc6sM8HE64eruqsZ8n/RT5BWvBwesHpyf+tymlBVacqbL3FxtNTXWWh5Rpp2fE4AGQAAAAcp006JvFuniMNPqMdQ30qi3KSV7U5v3uz36tNNNouNl7UWGTo1lmpS4rl2r52rVHGrTzariQMm+0GMJ/d8ypvBYmKScpJ9RP9aavsrnvjwl3EnFbClKO+wT3kH5rs7fXsNY1raT0Z2mFxVOrFSpVIVYtXUoSU4teKKGpTnTeWaafarHdNPgbjmCgz3plgsEn1uIi5pfw6bVSr4OK7PjKy5llhNk4vFNbuDtzei/Phc5yqxico8Njc+lHroSwOWqSkoaVq9nub9b22V3bT3q53mE2RF7tqpW4X6o/PN9dlocrSqvXRH0XDYeNKnCnCKjCnCMIRWkYRSUYrwSR5epOVSTnJ3bd33skpWVjaamQAAAAeN2LbZVG8nUfVp8+dZpLkVeRx62vUqvRbo+L3Lyiviegwkc03M22jLd0Y0l18fD8nQFkUgAAAAAAAAAAAAAAAAAAAOczCP3fEqouxUvf39pedmVeIhu6mbqZfYOf1GH3b4x+L2LhMoNqYfLLerg+Pf+TlF9QKo3AAAAAAIeZ5XQxMNivRp1o6pTipWfGL1i+aO1DE1aEs1KTi+x/LmsoqXE5LE/ZZgHLapSxGGlxp1L/GopP4l1D/qXGJZaijJdq9ml/RxeHj1Gt/ZbQluqY3HVY+zKpBxfJ3gzf/uStHWFKmnzs/cfTrrbLvJeg+AwjUqWGi5p3U6l6sk+MdrdF+CRX4rbOMxKtObtyWi/rj4m8aMI9R0RWHUAAAAAAGYxc5KMeLMFbnmK2YbC7U93PZ7/AD08z1NOmqNJU0dsLTzTzPgiyyrCdVSjHv1l+56+WnuLihT3cEinxdffVXLq4Lu+aks7EYAAAAAAAAAAAAAAAAAAAEXMsGq1Nx0esXwktPp7zlWpqpDKSMLiHQqKfV19xU5NinvpT3ShdK/Bax93oVEoKcXSmi6xFNO1WHB/P7LU8ziKEqM8kv8Ak4J3BxMgAAAAAAAAAAAAAAAAAGFaqoRcpOySuy82dhci3s+PV3fn0NbObyorMooOvWdaa/DF/hXdtLRe71LrC088s74L5/Rtjqyo0tzDi+Pd+fQ6EsijAAAAAAAAAAAAAAAAAAAAAABT53lzl+bT3VI2btrJLRrmiFiqGb9ceJZ4DFqH+VU6L/r8MZZj1Vjv3TS3rj+pcisr0YYmGWXHqZLrUXSenAmnm6tGdKWWa1NE7g5mQAAAAAAAAAAAAAADyUkk23ZJXb7rFtgcDmtUqrTqXPtfZ6mrd9EUs3LGVdmN1Si7t/Px4Iu4QdaVlwJMpRwlPNLpPgvn9nR0aShFRirRirJFrGKirI89OcpycpcWZmxqAAAAAAAAAAAAAAAAAAAAAAAAUua5U9rraO6ad3Fd74x58u/1g4jDXeeHHkWuDxyS3Vbhz9+z09McvzNVPwy/DPS2ib5cHyK+pThXjkmiXVw7h+qOqLEocTgalHXjHn7nFSuCGbAAAAAAAAAAAG0ISnLLFXZg1160YR2pOy/3uXFl3hdnRp/rq6vl1L3MJSm7RKhyqYyWzH8FJPe38+L5FpCEqzsuBInKnhI5pay5fOrtL/CYWNKCjFWS82+L5lnTpxhHLEoq1adaeaZvOhyAAAAAAAAAAAAAAAAAAAAAAAAAAAK7M8phW39iftLR/uXf4katho1NeDJuFx06GnGPL2KtYqthns1YucdFLXyl3+D3kCSnS0mi1jGjiVmpOz5fj2LLDY2FTsyV+D3S8iDVwFGtrHR9nscZ050+kiQVtXZteHR17vyaqSBBnTnDpJrvRm4NDIMgGACTTwlefCL8dPU1ujyckldtJcXuRY0tlddWXgvcxdvRFZis5it1NdZJ7lrs39X7iypxp0llpr59yRDCyes3ZfPI8w2U1K0lOvJpd0f5rcP0r4kunhZS1qeRxrbQp0lkoK759X59C9pUowioxSiloloWEYqKsimnOU3mk7szNjUAAAAAAAAAAAAAAAAAAAAAAAAAAAAAA8lFNNNJp6p70/cYaT0YTad0VOLyCnLfBum+W+Pl3e5kSpg4S6OhZUdqVYaT/UvJ/PAivC4ul2WqsfHa+Et/kR5YetHhqTI4rCVel+l/OWhi83qQ/iUWv80fVHJylHpI6rDU59Cd/J+hlHPqffGfwfzOTVKXGK8kHgp80ZPPafsz8o//AEa7ugv4LyRj6OpzX9+xreep9mnKT8fpc6xnFaRRn6JrWUj1YjFVOxS2Fxat8ZbvgdFCrLhH54mj+lp9Kd/nYZwyOpUd61W/Jfifm9y8jtHByfTfkcZ7TpwVqMfP59y2wmBp0uxFJ8Xvl5kynRhT6KKytiatbpvw6iSdTgAAAAAAAAAAAAAAAAAAAAAAAAAAAAAAAAAAAAAADBrlRi9YxfikzVxT4o3VSa4N+Z4sPD2If5V9BkjyRtvan+5+bNkUloreG4yc22+J6ZAAAAAAAAABjOVk3wTYWplK7sa3iEkr3V9rROXZ13pG2V9Rvum3p2dnE8eKjZvfu5PhfvGRmVRlewniop2d9L6Pn9AoNmFRk1dBYuHF93c+X1GRmdzM9liorvfuTffbu8BkZhUZs3GpzAAAAAAAAAAAAAAAAAAAAAAAAAAAAAAAAAAAAAAAAAAAAAPEviAeg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78951" y="2730326"/>
            <a:ext cx="1907397" cy="15778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Garamond" panose="02020404030301010803" pitchFamily="18" charset="0"/>
              </a:rPr>
              <a:t>18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Garamond" panose="02020404030301010803" pitchFamily="18" charset="0"/>
              </a:rPr>
              <a:t>12 Suspensions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Garamond" panose="02020404030301010803" pitchFamily="18" charset="0"/>
              </a:rPr>
              <a:t>6 Expulsions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06773" y="1509952"/>
            <a:ext cx="1535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None/>
              <a:defRPr/>
            </a:pPr>
            <a:r>
              <a:rPr lang="en-US" sz="9600" b="1" dirty="0">
                <a:solidFill>
                  <a:prstClr val="black"/>
                </a:solidFill>
                <a:latin typeface="Garamond" pitchFamily="18" charset="0"/>
              </a:rPr>
              <a:t>2016-2017</a:t>
            </a:r>
            <a:r>
              <a:rPr lang="en-US" sz="9600" dirty="0">
                <a:solidFill>
                  <a:prstClr val="black"/>
                </a:solidFill>
                <a:latin typeface="Garamond" pitchFamily="18" charset="0"/>
              </a:rPr>
              <a:t>?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14452" y="2750000"/>
            <a:ext cx="2069563" cy="1566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11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7 Suspensions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4 Expulsions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85147" y="1412927"/>
            <a:ext cx="1885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None/>
              <a:defRPr/>
            </a:pPr>
            <a:r>
              <a:rPr lang="en-US" sz="5100" b="1" dirty="0">
                <a:solidFill>
                  <a:prstClr val="black"/>
                </a:solidFill>
                <a:latin typeface="Garamond" pitchFamily="18" charset="0"/>
              </a:rPr>
              <a:t>2017-2018</a:t>
            </a:r>
            <a:r>
              <a:rPr lang="en-US" sz="6000" dirty="0">
                <a:solidFill>
                  <a:prstClr val="black"/>
                </a:solidFill>
                <a:latin typeface="Garamond" pitchFamily="18" charset="0"/>
              </a:rPr>
              <a:t>?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992889" y="1943575"/>
            <a:ext cx="1676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5086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34477" y="1884415"/>
            <a:ext cx="2857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5110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97076" y="7608"/>
            <a:ext cx="794385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Storytelling and Numbers…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36775" y="4757786"/>
            <a:ext cx="8150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B80E0F"/>
              </a:buClr>
              <a:buSzPct val="80000"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Which number will you be???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B80E0F"/>
              </a:buClr>
              <a:buSzPct val="80000"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Garamond" panose="02020404030301010803" pitchFamily="18" charset="0"/>
              </a:rPr>
              <a:t>"Choice, not chance, determines your destiny" -Aristotle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893648" y="1366133"/>
            <a:ext cx="20335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9763" indent="-236538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885825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096963" indent="-173038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1296988" indent="-1825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17541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2113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26685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1257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B80E0F"/>
              </a:buClr>
              <a:buSzPct val="80000"/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2019-2020</a:t>
            </a:r>
            <a:r>
              <a:rPr lang="en-US" alt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9276326" y="1793130"/>
            <a:ext cx="2857501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TBD</a:t>
            </a: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743819" y="2750000"/>
            <a:ext cx="1947234" cy="16056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15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  <a:latin typeface="Garamond" panose="02020404030301010803" pitchFamily="18" charset="0"/>
              </a:rPr>
              <a:t>8 Suspensions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  <a:latin typeface="Garamond" panose="02020404030301010803" pitchFamily="18" charset="0"/>
              </a:rPr>
              <a:t>7 Expulsions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700744" y="1495656"/>
            <a:ext cx="16414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None/>
              <a:defRPr/>
            </a:pPr>
            <a:r>
              <a:rPr lang="en-US" sz="9600" b="1" dirty="0">
                <a:solidFill>
                  <a:prstClr val="black"/>
                </a:solidFill>
                <a:latin typeface="Garamond" pitchFamily="18" charset="0"/>
              </a:rPr>
              <a:t>2015-2016</a:t>
            </a:r>
            <a:r>
              <a:rPr lang="en-US" sz="9600" dirty="0">
                <a:solidFill>
                  <a:prstClr val="black"/>
                </a:solidFill>
                <a:latin typeface="Garamond" pitchFamily="18" charset="0"/>
              </a:rPr>
              <a:t>?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B80E0F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1451" y="1936519"/>
            <a:ext cx="28575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4654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43593" y="2765092"/>
            <a:ext cx="1755775" cy="15430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24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14 Suspensions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10 Expulsions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281657" y="1373033"/>
            <a:ext cx="2187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9763" indent="-236538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885825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096963" indent="-173038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1296988" indent="-1825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17541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2113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26685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125788" indent="-1825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B80E0F"/>
              </a:buClr>
              <a:buSzPct val="80000"/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2018-2019</a:t>
            </a:r>
            <a:r>
              <a:rPr lang="en-US" alt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? 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7399256" y="2762050"/>
            <a:ext cx="2039712" cy="1593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14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6 Suspensions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8 Expulsions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01" y="4666505"/>
            <a:ext cx="1557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6932612" y="1863600"/>
            <a:ext cx="2857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5235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07" y="4698816"/>
            <a:ext cx="1493786" cy="19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2584142" y="6205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Garamond" panose="02020404030301010803" pitchFamily="18" charset="0"/>
              </a:rPr>
              <a:t>61 students lost their housing during 2019-2020 academic year due to policy violations.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42397" y="5816614"/>
            <a:ext cx="1490215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aramond" panose="02020404030301010803" pitchFamily="18" charset="0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33612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  <p:bldP spid="12" grpId="0" animBg="1"/>
      <p:bldP spid="11" grpId="0" build="p" autoUpdateAnimBg="0"/>
      <p:bldP spid="13" grpId="0" animBg="1"/>
      <p:bldP spid="14" grpId="0" build="p" autoUpdateAnimBg="0"/>
      <p:bldP spid="15" grpId="0" autoUpdateAnimBg="0"/>
      <p:bldP spid="16" grpId="0" autoUpdateAnimBg="0"/>
      <p:bldP spid="19" grpId="0"/>
      <p:bldP spid="21" grpId="0" build="p" autoUpdateAnimBg="0"/>
      <p:bldP spid="22" grpId="0" autoUpdateAnimBg="0"/>
      <p:bldP spid="23" grpId="0" animBg="1"/>
      <p:bldP spid="24" grpId="0" build="p" autoUpdateAnimBg="0"/>
      <p:bldP spid="26" grpId="0" autoUpdateAnimBg="0"/>
      <p:bldP spid="27" grpId="0" animBg="1"/>
      <p:bldP spid="28" grpId="0" build="p" autoUpdateAnimBg="0"/>
      <p:bldP spid="30" grpId="0" animBg="1"/>
      <p:bldP spid="32" grpId="0" autoUpdateAnimBg="0"/>
      <p:bldP spid="33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5"/>
            <a:ext cx="12192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21909" y="-81026"/>
            <a:ext cx="5270091" cy="22775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Garamond" panose="02020404030301010803" pitchFamily="18" charset="0"/>
              </a:rPr>
              <a:t>Jerry S. Collins, M.S. Ed.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Garamond" panose="02020404030301010803" pitchFamily="18" charset="0"/>
              </a:rPr>
              <a:t>Director of Student Conduct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Garamond" panose="02020404030301010803" pitchFamily="18" charset="0"/>
              </a:rPr>
              <a:t>Office of the Dean of Students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Garamond" panose="02020404030301010803" pitchFamily="18" charset="0"/>
              </a:rPr>
              <a:t>College Hall, Suite 348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Garamond" panose="02020404030301010803" pitchFamily="18" charset="0"/>
              </a:rPr>
              <a:t>collinsje@mail.montclair.edu</a:t>
            </a:r>
            <a:endParaRPr lang="en-US" alt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1910" y="4874191"/>
            <a:ext cx="5270090" cy="187698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None/>
              <a:defRPr/>
            </a:pPr>
            <a:r>
              <a:rPr lang="en-US" altLang="en-US" cap="none" dirty="0">
                <a:solidFill>
                  <a:prstClr val="black"/>
                </a:solidFill>
                <a:latin typeface="Garamond" panose="02020404030301010803" pitchFamily="18" charset="0"/>
              </a:rPr>
              <a:t>Tara Mellor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None/>
              <a:defRPr/>
            </a:pPr>
            <a:r>
              <a:rPr lang="en-US" altLang="en-US" cap="none" dirty="0">
                <a:solidFill>
                  <a:prstClr val="black"/>
                </a:solidFill>
                <a:latin typeface="Garamond" panose="02020404030301010803" pitchFamily="18" charset="0"/>
              </a:rPr>
              <a:t>Associate Director, Residence Life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None/>
              <a:defRPr/>
            </a:pPr>
            <a:r>
              <a:rPr lang="en-US" altLang="en-US" cap="none" dirty="0">
                <a:solidFill>
                  <a:prstClr val="black"/>
                </a:solidFill>
                <a:latin typeface="Garamond" panose="02020404030301010803" pitchFamily="18" charset="0"/>
              </a:rPr>
              <a:t>Office of Residence Life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None/>
              <a:defRPr/>
            </a:pPr>
            <a:r>
              <a:rPr lang="en-US" altLang="en-US" cap="none" dirty="0">
                <a:solidFill>
                  <a:prstClr val="black"/>
                </a:solidFill>
                <a:latin typeface="Garamond" panose="02020404030301010803" pitchFamily="18" charset="0"/>
              </a:rPr>
              <a:t>Bohn Hall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None/>
              <a:defRPr/>
            </a:pPr>
            <a:r>
              <a:rPr lang="en-US" altLang="en-US" cap="none" dirty="0">
                <a:solidFill>
                  <a:srgbClr val="FF0000"/>
                </a:solidFill>
                <a:latin typeface="Garamond" panose="02020404030301010803" pitchFamily="18" charset="0"/>
              </a:rPr>
              <a:t>mellort@mail.montclair.edu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909" y="2196535"/>
            <a:ext cx="527009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283464">
              <a:defRPr/>
            </a:pPr>
            <a:r>
              <a:rPr lang="en-US" sz="2400" u="sng" dirty="0">
                <a:latin typeface="Garamond" pitchFamily="18" charset="0"/>
              </a:rPr>
              <a:t>Ignorance is not an excuse</a:t>
            </a:r>
            <a:r>
              <a:rPr lang="en-US" sz="2400" dirty="0">
                <a:latin typeface="Garamond" pitchFamily="18" charset="0"/>
              </a:rPr>
              <a:t>. If you are unsure if you can have/do something, again….. ASK SOMEONE. Remember, as both adults and students, it is your responsibility to know the policies so that you have a fulfilling experience during your years at Montclair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8389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6700" y="3929064"/>
            <a:ext cx="8585200" cy="11207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Welcome To </a:t>
            </a:r>
          </a:p>
          <a:p>
            <a:pPr algn="ctr">
              <a:defRPr/>
            </a:pPr>
            <a:r>
              <a:rPr lang="en-US" b="1" cap="all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Montclair State University!!!!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52400"/>
            <a:ext cx="67135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3340508" y="5352287"/>
            <a:ext cx="78092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Garamond" panose="02020404030301010803" pitchFamily="18" charset="0"/>
              </a:rPr>
              <a:t>Montclair State University became the Red Hawks in 1989 and in 2001, “Rocky” was named as our school mascot. We even have a Team Rocky who get to work with Rocky throughout campus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6700" y="5783174"/>
            <a:ext cx="1490215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aramond" panose="02020404030301010803" pitchFamily="18" charset="0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6393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12077" y="0"/>
            <a:ext cx="5279923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algn="ctr">
              <a:buFont typeface="Arial" panose="020B0604020202020204" pitchFamily="34" charset="0"/>
              <a:buNone/>
              <a:defRPr/>
            </a:pPr>
            <a:r>
              <a:rPr lang="en-US" dirty="0">
                <a:latin typeface="Garamond" pitchFamily="18" charset="0"/>
              </a:rPr>
              <a:t>	Please review the University Code of Conduct located at:</a:t>
            </a:r>
          </a:p>
          <a:p>
            <a:pPr marL="365760" indent="-283464" algn="ctr">
              <a:buFont typeface="Arial" panose="020B0604020202020204" pitchFamily="34" charset="0"/>
              <a:buNone/>
              <a:defRPr/>
            </a:pPr>
            <a:r>
              <a:rPr lang="en-US" sz="800" dirty="0">
                <a:latin typeface="Garamond" pitchFamily="18" charset="0"/>
              </a:rPr>
              <a:t> </a:t>
            </a:r>
          </a:p>
          <a:p>
            <a:pPr marL="365760" indent="-283464" algn="ctr">
              <a:buNone/>
              <a:defRPr/>
            </a:pPr>
            <a:r>
              <a:rPr lang="en-US" dirty="0">
                <a:latin typeface="Garamond" panose="02020404030301010803" pitchFamily="18" charset="0"/>
                <a:hlinkClick r:id="rId3"/>
              </a:rPr>
              <a:t>https://www.montclair.edu/policies/all-policies/code-of-conduct/</a:t>
            </a:r>
            <a:endParaRPr lang="en-US" dirty="0">
              <a:latin typeface="Garamond" panose="02020404030301010803" pitchFamily="18" charset="0"/>
            </a:endParaRPr>
          </a:p>
          <a:p>
            <a:pPr marL="365760" indent="-283464" algn="ctr">
              <a:buNone/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9" descr="https://i.imgflip.com/1qh6p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53" y="4017962"/>
            <a:ext cx="42529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84" y="1960562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5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4258" y="-33487"/>
            <a:ext cx="5407742" cy="698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Quick review of Canvas:</a:t>
            </a:r>
          </a:p>
          <a:p>
            <a:pPr>
              <a:defRPr/>
            </a:pPr>
            <a:endParaRPr lang="en-US" sz="2800" b="1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Use “Preponderance” as standard of evidence.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If in presence or aid in violation, can be held accountable via “Complicity”.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Communication will come via University email.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Policies apply on- and off-campus.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We have University Police, not security.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4258" y="-2709"/>
            <a:ext cx="5407742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Quick review of Policies</a:t>
            </a:r>
          </a:p>
          <a:p>
            <a:pPr>
              <a:defRPr/>
            </a:pPr>
            <a:r>
              <a:rPr lang="en-US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(see CANVAS and Code for more details):</a:t>
            </a:r>
          </a:p>
          <a:p>
            <a:pPr>
              <a:defRPr/>
            </a:pPr>
            <a:endParaRPr lang="en-US" sz="28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Alcohol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Only allowed in Village Apartments and only for 21+.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Drugs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Not allowed.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Distribution (intent) = Expulsion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Possession = Loss of housing.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Medical Amnesty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When someone needs help, be a good Red Hawk and call for them so that they may receive Amnesty.</a:t>
            </a:r>
          </a:p>
          <a:p>
            <a:pPr>
              <a:defRPr/>
            </a:pPr>
            <a:endParaRPr lang="en-US" sz="2400" b="1" dirty="0">
              <a:latin typeface="Century Schoolbook" panose="02040604050505020304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7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259" y="16571"/>
            <a:ext cx="5407742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Quick review of Policies</a:t>
            </a:r>
          </a:p>
          <a:p>
            <a:pPr>
              <a:defRPr/>
            </a:pPr>
            <a:r>
              <a:rPr lang="en-US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(see CANVAS and Code for more details):</a:t>
            </a:r>
          </a:p>
          <a:p>
            <a:pPr>
              <a:defRPr/>
            </a:pPr>
            <a:endParaRPr lang="en-US" sz="16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Academic Dishonesty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Intentional or otherwise, still can be a violation, regardless of amount.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Classroom Behavior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Faculty can remove students from their classes if students fail to abide by their instructions.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Smoking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Effective September 2020, smoking (including electronic/vaping/</a:t>
            </a:r>
            <a:r>
              <a:rPr lang="en-US" sz="2400" dirty="0" err="1">
                <a:latin typeface="Century Schoolbook" panose="02040604050505020304" pitchFamily="18" charset="0"/>
              </a:rPr>
              <a:t>Juuls</a:t>
            </a:r>
            <a:r>
              <a:rPr lang="en-US" sz="2400" dirty="0">
                <a:latin typeface="Century Schoolbook" panose="02040604050505020304" pitchFamily="18" charset="0"/>
              </a:rPr>
              <a:t>/Hookah) is not allowed on campus.</a:t>
            </a:r>
            <a:endParaRPr lang="en-US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514350" indent="-514350">
              <a:buAutoNum type="arabicPeriod"/>
              <a:defRPr/>
            </a:pPr>
            <a:endParaRPr lang="en-US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66" y="3602038"/>
            <a:ext cx="1189434" cy="14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6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258" y="-9236"/>
            <a:ext cx="540774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Quick review of Policies</a:t>
            </a:r>
          </a:p>
          <a:p>
            <a:pPr>
              <a:defRPr/>
            </a:pPr>
            <a:r>
              <a:rPr lang="en-US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(see CANVAS and Code for more details):</a:t>
            </a:r>
          </a:p>
          <a:p>
            <a:pPr>
              <a:defRPr/>
            </a:pPr>
            <a:endParaRPr lang="en-US" sz="28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Residence Halls/Fire Safety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You will be held accountable for your guests.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Tampering with fire safety will result in loss of housing.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Threat or Infliction of Bodily Harm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No fighting allowed.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Weapons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Not allowed (imitation or real will lead to removal from University).</a:t>
            </a:r>
          </a:p>
          <a:p>
            <a:pPr>
              <a:defRPr/>
            </a:pPr>
            <a:endParaRPr lang="en-US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8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258" y="-44985"/>
            <a:ext cx="5407742" cy="6801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Quick review of Sanctions</a:t>
            </a:r>
          </a:p>
          <a:p>
            <a:pPr>
              <a:defRPr/>
            </a:pPr>
            <a:r>
              <a:rPr lang="en-US" sz="1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(see CANVAS and Code for more details):</a:t>
            </a:r>
          </a:p>
          <a:p>
            <a:pPr>
              <a:defRPr/>
            </a:pPr>
            <a:endParaRPr lang="en-US" sz="12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000" b="1" i="1" dirty="0">
                <a:latin typeface="Century Schoolbook" panose="02040604050505020304" pitchFamily="18" charset="0"/>
              </a:rPr>
              <a:t>Only outcomes with “sanctions” are reportable for records’ check. </a:t>
            </a:r>
          </a:p>
          <a:p>
            <a:pPr>
              <a:defRPr/>
            </a:pPr>
            <a:endParaRPr lang="en-US" sz="2400" b="1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University Warning</a:t>
            </a:r>
          </a:p>
          <a:p>
            <a:pPr marL="457200" indent="-457200">
              <a:buAutoNum type="arabicPeriod"/>
              <a:defRPr/>
            </a:pPr>
            <a:endParaRPr lang="en-US" sz="2000" b="1" u="sn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sz="2000" b="1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University Probation</a:t>
            </a:r>
          </a:p>
          <a:p>
            <a:pPr>
              <a:defRPr/>
            </a:pPr>
            <a:endParaRPr lang="en-US" sz="2000" b="1" u="sn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University Suspension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1-2 semesters/Transcript Notation/NO REFUND</a:t>
            </a:r>
          </a:p>
          <a:p>
            <a:pPr>
              <a:defRPr/>
            </a:pPr>
            <a:endParaRPr lang="en-US" sz="2000" dirty="0"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University Expulsion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Permanent/Transcript Notation/NO REFUND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421524"/>
            <a:ext cx="1447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258" y="-64264"/>
            <a:ext cx="5407742" cy="698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Schoolbook" panose="02040604050505020304" pitchFamily="18" charset="0"/>
              </a:rPr>
              <a:t>Need to know….</a:t>
            </a:r>
            <a:endParaRPr lang="en-US" sz="16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sz="12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Regulations/Requirements due to COVID-19</a:t>
            </a:r>
          </a:p>
          <a:p>
            <a:pPr>
              <a:defRPr/>
            </a:pPr>
            <a:endParaRPr lang="en-US" sz="2000" b="1" u="sn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You will receive communication regarding requirements for on-campus safety. </a:t>
            </a:r>
            <a:br>
              <a:rPr lang="en-US" sz="2400" dirty="0">
                <a:latin typeface="Century Schoolbook" panose="02040604050505020304" pitchFamily="18" charset="0"/>
              </a:rPr>
            </a:br>
            <a:br>
              <a:rPr lang="en-US" sz="2400" dirty="0">
                <a:latin typeface="Century Schoolbook" panose="02040604050505020304" pitchFamily="18" charset="0"/>
              </a:rPr>
            </a:br>
            <a:r>
              <a:rPr lang="en-US" sz="2400" dirty="0">
                <a:latin typeface="Century Schoolbook" panose="02040604050505020304" pitchFamily="18" charset="0"/>
              </a:rPr>
              <a:t>This may entail: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Social Distancing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Masks (covering nose &amp; mouth)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# of students in classes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# of students in housing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Dining locations</a:t>
            </a:r>
          </a:p>
          <a:p>
            <a:pPr>
              <a:defRPr/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Students who do not comply with requirements may be subject to disciplinary action.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76" y="2209847"/>
            <a:ext cx="124182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583</Words>
  <Application>Microsoft Office PowerPoint</Application>
  <PresentationFormat>Widescreen</PresentationFormat>
  <Paragraphs>149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Garamond</vt:lpstr>
      <vt:lpstr>Impact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collinsje</dc:creator>
  <cp:lastModifiedBy>Jerry Collins</cp:lastModifiedBy>
  <cp:revision>34</cp:revision>
  <dcterms:created xsi:type="dcterms:W3CDTF">2020-06-02T18:57:02Z</dcterms:created>
  <dcterms:modified xsi:type="dcterms:W3CDTF">2020-07-02T13:36:08Z</dcterms:modified>
</cp:coreProperties>
</file>