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70" r:id="rId2"/>
    <p:sldId id="271" r:id="rId3"/>
    <p:sldId id="272" r:id="rId4"/>
    <p:sldId id="257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58" r:id="rId13"/>
    <p:sldId id="259" r:id="rId14"/>
    <p:sldId id="260" r:id="rId15"/>
    <p:sldId id="280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2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2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2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2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2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2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2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2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DB49D-644C-451E-92E1-1F34F2FEEC87}" type="datetimeFigureOut">
              <a:rPr lang="en-US" smtClean="0"/>
              <a:pPr/>
              <a:t>10/13/2009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35A8F-79D2-412A-B769-5B11C706B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2" charset="0"/>
              </a:defRPr>
            </a:lvl1pPr>
          </a:lstStyle>
          <a:p>
            <a:pPr>
              <a:defRPr/>
            </a:pPr>
            <a:fld id="{F24DD78F-8206-438F-87E2-DFA94EFD175C}" type="datetime1">
              <a:rPr lang="en-US"/>
              <a:pPr>
                <a:defRPr/>
              </a:pPr>
              <a:t>10/13/2009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2" charset="0"/>
              </a:defRPr>
            </a:lvl1pPr>
          </a:lstStyle>
          <a:p>
            <a:pPr>
              <a:defRPr/>
            </a:pPr>
            <a:fld id="{AE0C96E3-4AC6-428C-B4C2-B21BDF7C6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2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2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2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2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33E7C16-062A-48BB-92BC-DB27A4D49385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327182B-3468-4244-80A9-32122BBDF601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740FA06-49EB-486D-B3D2-12A7FCB2F972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0C96E3-4AC6-428C-B4C2-B21BDF7C6A00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0C96E3-4AC6-428C-B4C2-B21BDF7C6A0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CED59D-1C8F-4662-9450-CE71C48E020A}" type="slidenum">
              <a:rPr lang="en-US">
                <a:latin typeface="Arial" charset="0"/>
              </a:rPr>
              <a:pPr/>
              <a:t>14</a:t>
            </a:fld>
            <a:endParaRPr lang="en-US">
              <a:latin typeface="Arial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0C96E3-4AC6-428C-B4C2-B21BDF7C6A00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8FB016-29D3-4855-8A57-AF13AEE31517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F7ED91C-8922-4581-AFAB-D9576ED6F10E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43F9191-22F1-41B1-9DBA-1BBFD855D8A3}" type="slidenum">
              <a:rPr lang="en-US">
                <a:latin typeface="Arial" charset="0"/>
              </a:rPr>
              <a:pPr/>
              <a:t>4</a:t>
            </a:fld>
            <a:endParaRPr lang="en-US">
              <a:latin typeface="Arial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D954E97-63D5-4FAE-AC96-246A651F81FC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178838-1D44-46BA-A063-6BC5288C113B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BDA8630-26C9-4C4A-A954-D566744756F6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85BB992-D269-4827-8FE9-21615ED9C2A9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DE2FD62-D6B8-4FB2-B50F-D6CAC235FA9B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>
            <a:noAutofit/>
            <a:sp3d prstMaterial="matte">
              <a:bevelT w="38100" h="38100"/>
              <a:contourClr>
                <a:srgbClr val="FFFFFF"/>
              </a:contourClr>
            </a:sp3d>
          </a:bodyPr>
          <a:lstStyle>
            <a:lvl1pPr algn="ctr">
              <a:defRPr lang="en-US" sz="5800" dirty="0" smtClean="0">
                <a:ln w="9525">
                  <a:noFill/>
                </a:ln>
                <a:effectLst>
                  <a:outerShdw blurRad="50800" dist="38100" dir="822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67089"/>
          </a:xfrm>
        </p:spPr>
        <p:txBody>
          <a:bodyPr>
            <a:normAutofit/>
          </a:bodyPr>
          <a:lstStyle>
            <a:lvl1pPr marL="0" indent="0" algn="ctr">
              <a:buNone/>
              <a:defRPr lang="en-US" sz="3000" b="0">
                <a:solidFill>
                  <a:schemeClr val="tx2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7E615-4E75-4919-90E7-2974021B019D}" type="datetime1">
              <a:rPr/>
              <a:pPr>
                <a:defRPr/>
              </a:pPr>
              <a:t>9/16/2008</a:t>
            </a:fld>
            <a:endParaRPr/>
          </a:p>
        </p:txBody>
      </p:sp>
      <p:sp>
        <p:nvSpPr>
          <p:cNvPr id="5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15A28-6F41-4723-8797-86F46510BAB5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F7061-15B4-49DC-9C98-0624D260E388}" type="datetime1">
              <a:rPr/>
              <a:pPr>
                <a:defRPr/>
              </a:pPr>
              <a:t>9/16/2008</a:t>
            </a:fld>
            <a:endParaRPr/>
          </a:p>
        </p:txBody>
      </p:sp>
      <p:sp>
        <p:nvSpPr>
          <p:cNvPr id="5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E49FE-7F6C-4AED-869A-098AED425B85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8CD00-0D8B-4988-8FFF-EE7C8A0B7F92}" type="datetime1">
              <a:rPr/>
              <a:pPr>
                <a:defRPr/>
              </a:pPr>
              <a:t>9/16/2008</a:t>
            </a:fld>
            <a:endParaRPr/>
          </a:p>
        </p:txBody>
      </p:sp>
      <p:sp>
        <p:nvSpPr>
          <p:cNvPr id="5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95F99-ED4E-4C5C-8D64-E7C10FC54831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B8DB5-4F65-44BF-BDB8-FABA3DF9B89D}" type="datetime1">
              <a:rPr/>
              <a:pPr>
                <a:defRPr/>
              </a:pPr>
              <a:t>9/16/2008</a:t>
            </a:fld>
            <a:endParaRPr/>
          </a:p>
        </p:txBody>
      </p:sp>
      <p:sp>
        <p:nvSpPr>
          <p:cNvPr id="5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65143-EFA4-4FB7-ABB4-7497678F0C7E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22313" y="2685391"/>
            <a:ext cx="7772400" cy="3112843"/>
          </a:xfrm>
        </p:spPr>
        <p:txBody>
          <a:bodyPr anchor="t"/>
          <a:lstStyle>
            <a:lvl1pPr algn="ctr">
              <a:buNone/>
              <a:defRPr lang="en-US" sz="6000" b="1" dirty="0">
                <a:solidFill>
                  <a:schemeClr val="tx2">
                    <a:shade val="85000"/>
                    <a:satMod val="1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22313" y="1128932"/>
            <a:ext cx="7772400" cy="1509712"/>
          </a:xfrm>
        </p:spPr>
        <p:txBody>
          <a:bodyPr anchor="b">
            <a:normAutofit/>
          </a:bodyPr>
          <a:lstStyle>
            <a:lvl1pPr algn="ctr">
              <a:buNone/>
              <a:defRPr lang="en-US" sz="24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2FCC8-B5B2-42A7-BDF8-91431EF8B303}" type="datetime1">
              <a:rPr/>
              <a:pPr>
                <a:defRPr/>
              </a:pPr>
              <a:t>9/16/2008</a:t>
            </a:fld>
            <a:endParaRPr/>
          </a:p>
        </p:txBody>
      </p:sp>
      <p:sp>
        <p:nvSpPr>
          <p:cNvPr id="5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3E363-6B8B-4CB6-871C-DDFB046B3CD7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84790-92DA-49F8-9D0D-62828284E855}" type="datetime1">
              <a:rPr/>
              <a:pPr>
                <a:defRPr/>
              </a:pPr>
              <a:t>9/16/2008</a:t>
            </a:fld>
            <a:endParaRPr/>
          </a:p>
        </p:txBody>
      </p:sp>
      <p:sp>
        <p:nvSpPr>
          <p:cNvPr id="6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DD6D2-3901-4742-8844-B0AC8F46AD1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C0200-5A08-4A4E-A053-6BFD46AF2E72}" type="datetime1">
              <a:rPr/>
              <a:pPr>
                <a:defRPr/>
              </a:pPr>
              <a:t>9/16/2008</a:t>
            </a:fld>
            <a:endParaRPr/>
          </a:p>
        </p:txBody>
      </p:sp>
      <p:sp>
        <p:nvSpPr>
          <p:cNvPr id="8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6B5AB-2E3C-4D40-A295-E3662DD05F43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EE614-0714-4993-AAE2-69AA9E1D9A44}" type="datetime1">
              <a:rPr/>
              <a:pPr>
                <a:defRPr/>
              </a:pPr>
              <a:t>9/16/2008</a:t>
            </a:fld>
            <a:endParaRPr/>
          </a:p>
        </p:txBody>
      </p:sp>
      <p:sp>
        <p:nvSpPr>
          <p:cNvPr id="4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B01C2-7F0C-438F-8648-ADB6ED935663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AF376-64C2-43CB-A99F-C206946736AD}" type="datetime1">
              <a:rPr/>
              <a:pPr>
                <a:defRPr/>
              </a:pPr>
              <a:t>9/16/2008</a:t>
            </a:fld>
            <a:endParaRPr/>
          </a:p>
        </p:txBody>
      </p:sp>
      <p:sp>
        <p:nvSpPr>
          <p:cNvPr id="3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34463-97B6-46CD-867D-DFF6198A2641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ctr">
              <a:defRPr sz="24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8EACF-23A7-4F9C-BBD9-A5F46B57A2D5}" type="datetime1">
              <a:rPr/>
              <a:pPr>
                <a:defRPr/>
              </a:pPr>
              <a:t>9/16/2008</a:t>
            </a:fld>
            <a:endParaRPr/>
          </a:p>
        </p:txBody>
      </p:sp>
      <p:sp>
        <p:nvSpPr>
          <p:cNvPr id="6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1FA77-E51D-4056-AAB5-632351DCDC44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27075" y="1062038"/>
            <a:ext cx="4600575" cy="3978275"/>
          </a:xfrm>
          <a:prstGeom prst="rect">
            <a:avLst/>
          </a:prstGeom>
          <a:solidFill>
            <a:schemeClr val="tx2">
              <a:shade val="15000"/>
            </a:schemeClr>
          </a:solidFill>
          <a:ln w="63500">
            <a:noFill/>
            <a:miter lim="800000"/>
          </a:ln>
          <a:effectLst>
            <a:outerShdw blurRad="63500" dist="25400" dir="7200000" algn="t" rotWithShape="0">
              <a:prstClr val="black">
                <a:alpha val="45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45720" rIns="45720" anchor="ctr">
            <a:normAutofit/>
          </a:bodyPr>
          <a:lstStyle/>
          <a:p>
            <a:pPr indent="-274320"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2000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514536" y="4343400"/>
            <a:ext cx="3048000" cy="709858"/>
          </a:xfrm>
        </p:spPr>
        <p:txBody>
          <a:bodyPr anchor="t">
            <a:noAutofit/>
          </a:bodyPr>
          <a:lstStyle>
            <a:lvl1pPr algn="l">
              <a:buNone/>
              <a:defRPr sz="22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739645" y="1222657"/>
            <a:ext cx="4575601" cy="3657600"/>
          </a:xfrm>
          <a:solidFill>
            <a:schemeClr val="tx2">
              <a:shade val="75000"/>
            </a:schemeClr>
          </a:solidFill>
          <a:ln w="63500">
            <a:noFill/>
            <a:miter lim="800000"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514536" y="1371600"/>
            <a:ext cx="3044952" cy="2930086"/>
          </a:xfrm>
        </p:spPr>
        <p:txBody>
          <a:bodyPr bIns="0" anchor="b">
            <a:normAutofit/>
          </a:bodyPr>
          <a:lstStyle>
            <a:lvl1pPr marL="0" marR="0" indent="0" algn="l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2578B-D78B-4764-B549-81F9DC428171}" type="datetime1">
              <a:rPr/>
              <a:pPr>
                <a:defRPr/>
              </a:pPr>
              <a:t>9/16/2008</a:t>
            </a:fld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5E3C8-75A4-4C52-B4B3-F1631866AA9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Rectangle 11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pPr>
              <a:defRPr/>
            </a:pPr>
            <a:fld id="{285A13B1-41CF-4750-A131-6A838884AD9D}" type="datetime1">
              <a:rPr/>
              <a:pPr>
                <a:defRPr/>
              </a:pPr>
              <a:t>9/16/2008</a:t>
            </a:fld>
            <a:endParaRPr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pPr>
              <a:defRPr/>
            </a:pPr>
            <a:fld id="{06D5E7F5-71B3-463B-9F29-D916010C7568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3" r:id="rId9"/>
    <p:sldLayoutId id="2147483681" r:id="rId10"/>
    <p:sldLayoutId id="2147483682" r:id="rId11"/>
  </p:sldLayoutIdLst>
  <p:txStyles>
    <p:titleStyle>
      <a:defPPr>
        <a:defRPr sz="4400">
          <a:solidFill>
            <a:schemeClr val="tx2">
              <a:shade val="85000"/>
              <a:satMod val="150000"/>
            </a:schemeClr>
          </a:solidFill>
          <a:latin typeface="+mj-lt"/>
          <a:ea typeface="+mj-ea"/>
          <a:cs typeface="+mj-cs"/>
        </a:defRPr>
      </a:defPPr>
      <a:lvl1pPr algn="ctr" rtl="0" fontAlgn="base">
        <a:spcBef>
          <a:spcPct val="0"/>
        </a:spcBef>
        <a:spcAft>
          <a:spcPct val="0"/>
        </a:spcAft>
        <a:defRPr lang="en-US" sz="4800" b="1" kern="1200" dirty="0">
          <a:solidFill>
            <a:srgbClr val="7F4A25"/>
          </a:solidFill>
          <a:effectLst>
            <a:outerShdw blurRad="63500" dist="38100" dir="8220000" algn="tl" rotWithShape="0">
              <a:srgbClr val="000000">
                <a:alpha val="30000"/>
              </a:srgbClr>
            </a:outerShdw>
          </a:effectLst>
          <a:latin typeface="+mj-lt"/>
          <a:ea typeface="+mj-lt"/>
          <a:cs typeface="+mj-lt"/>
        </a:defRPr>
      </a:lvl1pPr>
      <a:lvl2pPr algn="ctr" rtl="0" fontAlgn="base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  <a:ea typeface="Candara" pitchFamily="34" charset="0"/>
          <a:cs typeface="Candar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  <a:ea typeface="Candara" pitchFamily="34" charset="0"/>
          <a:cs typeface="Candar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  <a:ea typeface="Candara" pitchFamily="34" charset="0"/>
          <a:cs typeface="Candar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  <a:ea typeface="Candara" pitchFamily="34" charset="0"/>
          <a:cs typeface="Candar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  <a:ea typeface="Candara" pitchFamily="34" charset="0"/>
          <a:cs typeface="Candar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  <a:ea typeface="Candara" pitchFamily="34" charset="0"/>
          <a:cs typeface="Candar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  <a:ea typeface="Candara" pitchFamily="34" charset="0"/>
          <a:cs typeface="Candar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  <a:ea typeface="Candara" pitchFamily="34" charset="0"/>
          <a:cs typeface="Candara" pitchFamily="34" charset="0"/>
        </a:defRPr>
      </a:lvl9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557213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812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068388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 2" pitchFamily="18" charset="2"/>
        <a:buChar char=""/>
        <a:defRPr>
          <a:solidFill>
            <a:schemeClr val="tx1"/>
          </a:solidFill>
          <a:latin typeface="+mn-lt"/>
          <a:ea typeface="+mn-lt"/>
          <a:cs typeface="+mn-lt"/>
        </a:defRPr>
      </a:lvl4pPr>
      <a:lvl5pPr marL="131603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"/>
        <a:defRPr>
          <a:solidFill>
            <a:schemeClr val="tx1"/>
          </a:solidFill>
          <a:latin typeface="+mn-lt"/>
          <a:ea typeface="+mn-lt"/>
          <a:cs typeface="+mn-lt"/>
        </a:defRPr>
      </a:lvl5pPr>
      <a:lvl6pPr marL="157276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1819656" indent="-228600" algn="l" eaLnBrk="1" hangingPunct="1">
        <a:buClr>
          <a:schemeClr val="accent1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066544" indent="-228600" algn="l" eaLnBrk="1" hangingPunct="1">
        <a:buClr>
          <a:schemeClr val="tx2"/>
        </a:buClr>
        <a:buFont typeface="Wingdings 2" pitchFamily="18" charset="2"/>
        <a:buChar char=""/>
        <a:defRPr sz="1600" baseline="0">
          <a:latin typeface="+mn-lt"/>
        </a:defRPr>
      </a:lvl8pPr>
      <a:lvl9pPr marL="2313432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286000"/>
          </a:xfrm>
        </p:spPr>
        <p:txBody>
          <a:bodyPr rtlCol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4000">
                <a:solidFill>
                  <a:schemeClr val="tx2">
                    <a:shade val="85000"/>
                    <a:satMod val="150000"/>
                  </a:schemeClr>
                </a:solidFill>
              </a:rPr>
              <a:t>Using Technology in the Counselor Education </a:t>
            </a:r>
            <a:r>
              <a:rPr sz="4000" smtClean="0">
                <a:solidFill>
                  <a:schemeClr val="tx2">
                    <a:shade val="85000"/>
                    <a:satMod val="150000"/>
                  </a:schemeClr>
                </a:solidFill>
              </a:rPr>
              <a:t>Classroom</a:t>
            </a:r>
            <a:endParaRPr sz="4000">
              <a:solidFill>
                <a:schemeClr val="tx2">
                  <a:shade val="85000"/>
                  <a:satMod val="150000"/>
                </a:schemeClr>
              </a:solidFill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2424113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ct val="0"/>
              </a:spcBef>
            </a:pPr>
            <a:r>
              <a:rPr b="1" smtClean="0"/>
              <a:t>2009 </a:t>
            </a:r>
            <a:r>
              <a:rPr b="1" smtClean="0"/>
              <a:t>ACES </a:t>
            </a:r>
            <a:r>
              <a:rPr b="1" smtClean="0"/>
              <a:t>CONFERENCE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endParaRPr smtClean="0"/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smtClean="0"/>
              <a:t>Dr. Kim </a:t>
            </a:r>
            <a:r>
              <a:rPr smtClean="0"/>
              <a:t>C. </a:t>
            </a:r>
            <a:r>
              <a:rPr smtClean="0"/>
              <a:t>O’Halloran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dirty="0" smtClean="0"/>
              <a:t>Associate Dean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dirty="0" smtClean="0"/>
              <a:t>Assistant Professor, Counseling &amp; Educational Leadership</a:t>
            </a:r>
            <a:endParaRPr smtClean="0"/>
          </a:p>
          <a:p>
            <a:pPr>
              <a:spcBef>
                <a:spcPct val="0"/>
              </a:spcBef>
              <a:buFont typeface="Arial" charset="0"/>
              <a:buNone/>
            </a:pPr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>
                <a:solidFill>
                  <a:schemeClr val="tx2">
                    <a:shade val="85000"/>
                    <a:satMod val="150000"/>
                  </a:schemeClr>
                </a:solidFill>
              </a:rPr>
              <a:t>Peer-Led Online Discussions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z="3300" smtClean="0"/>
              <a:t>Results – Positive Perceptions: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Flexibility (time, work from home, etc.)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Peer feedback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Accommodates different learning styles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Collaborative/constructive learning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Learn to be more focused &amp; disciplined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Convenient access to course documents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Better able to develop thorough and thoughtful responses to cases and material</a:t>
            </a:r>
          </a:p>
          <a:p>
            <a:pPr lvl="1">
              <a:spcBef>
                <a:spcPct val="0"/>
              </a:spcBef>
            </a:pPr>
            <a:endParaRPr lang="en-US" smtClean="0"/>
          </a:p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>
                <a:solidFill>
                  <a:schemeClr val="tx2">
                    <a:shade val="85000"/>
                    <a:satMod val="150000"/>
                  </a:schemeClr>
                </a:solidFill>
              </a:rPr>
              <a:t>Peer-Led Online Discussions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z="3300" smtClean="0"/>
              <a:t>Results – Negative Perceptions: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More pressure to respond to classmates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Volume of reading and responses can be overwhelming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Less time to learn who fellow students are (by face)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Continuous amounts of information (as opposed to once/twice per week)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mtClean="0">
                <a:solidFill>
                  <a:schemeClr val="tx2">
                    <a:shade val="85000"/>
                    <a:satMod val="150000"/>
                  </a:schemeClr>
                </a:solidFill>
              </a:rPr>
              <a:t>Overall - Lessons </a:t>
            </a:r>
            <a:r>
              <a:rPr>
                <a:solidFill>
                  <a:schemeClr val="tx2">
                    <a:shade val="85000"/>
                    <a:satMod val="150000"/>
                  </a:schemeClr>
                </a:solidFill>
              </a:rPr>
              <a:t>Learned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Start slowly – less is more</a:t>
            </a:r>
          </a:p>
          <a:p>
            <a:pPr>
              <a:spcBef>
                <a:spcPct val="0"/>
              </a:spcBef>
            </a:pPr>
            <a:endParaRPr lang="en-US" smtClean="0"/>
          </a:p>
          <a:p>
            <a:pPr>
              <a:spcBef>
                <a:spcPct val="0"/>
              </a:spcBef>
            </a:pPr>
            <a:r>
              <a:rPr lang="en-US" smtClean="0"/>
              <a:t>Plan the use of technology</a:t>
            </a:r>
          </a:p>
          <a:p>
            <a:pPr>
              <a:spcBef>
                <a:spcPct val="0"/>
              </a:spcBef>
            </a:pPr>
            <a:endParaRPr lang="en-US" smtClean="0"/>
          </a:p>
          <a:p>
            <a:pPr>
              <a:spcBef>
                <a:spcPct val="0"/>
              </a:spcBef>
            </a:pPr>
            <a:r>
              <a:rPr lang="en-US" smtClean="0"/>
              <a:t>Educate students with technophobia</a:t>
            </a:r>
          </a:p>
          <a:p>
            <a:pPr>
              <a:spcBef>
                <a:spcPct val="0"/>
              </a:spcBef>
            </a:pPr>
            <a:endParaRPr lang="en-US" smtClean="0"/>
          </a:p>
          <a:p>
            <a:pPr>
              <a:spcBef>
                <a:spcPct val="0"/>
              </a:spcBef>
            </a:pPr>
            <a:r>
              <a:rPr lang="en-US" smtClean="0"/>
              <a:t>Connect discussions/information from online into face-to-face classes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mtClean="0">
                <a:solidFill>
                  <a:schemeClr val="tx2">
                    <a:shade val="85000"/>
                    <a:satMod val="150000"/>
                  </a:schemeClr>
                </a:solidFill>
              </a:rPr>
              <a:t>Overall - Pedagogical </a:t>
            </a:r>
            <a:r>
              <a:rPr>
                <a:solidFill>
                  <a:schemeClr val="tx2">
                    <a:shade val="85000"/>
                    <a:satMod val="150000"/>
                  </a:schemeClr>
                </a:solidFill>
              </a:rPr>
              <a:t>Impact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mtClean="0"/>
              <a:t>Able to use hands-on activities in class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endParaRPr lang="en-US" smtClean="0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mtClean="0"/>
              <a:t>Increase class discussion and collaboration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endParaRPr lang="en-US" smtClean="0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mtClean="0"/>
              <a:t>Greater integration of material into knowledge base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mtClean="0">
                <a:solidFill>
                  <a:schemeClr val="tx2">
                    <a:shade val="85000"/>
                    <a:satMod val="150000"/>
                  </a:schemeClr>
                </a:solidFill>
              </a:rPr>
              <a:t>Overall - Learning </a:t>
            </a:r>
            <a:r>
              <a:rPr>
                <a:solidFill>
                  <a:schemeClr val="tx2">
                    <a:shade val="85000"/>
                    <a:satMod val="150000"/>
                  </a:schemeClr>
                </a:solidFill>
              </a:rPr>
              <a:t>Impact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73225"/>
            <a:ext cx="7620000" cy="45720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/>
              <a:t>Repeated exposure</a:t>
            </a:r>
          </a:p>
          <a:p>
            <a:pPr>
              <a:spcBef>
                <a:spcPct val="0"/>
              </a:spcBef>
            </a:pPr>
            <a:endParaRPr lang="en-US" dirty="0" smtClean="0"/>
          </a:p>
          <a:p>
            <a:pPr>
              <a:spcBef>
                <a:spcPct val="0"/>
              </a:spcBef>
            </a:pPr>
            <a:r>
              <a:rPr lang="en-US" dirty="0" smtClean="0"/>
              <a:t>Anywhere anytime learning</a:t>
            </a:r>
          </a:p>
          <a:p>
            <a:pPr>
              <a:spcBef>
                <a:spcPct val="0"/>
              </a:spcBef>
            </a:pPr>
            <a:endParaRPr lang="en-US" dirty="0" smtClean="0"/>
          </a:p>
          <a:p>
            <a:pPr>
              <a:spcBef>
                <a:spcPct val="0"/>
              </a:spcBef>
            </a:pPr>
            <a:r>
              <a:rPr lang="en-US" dirty="0" smtClean="0"/>
              <a:t>Learning styles</a:t>
            </a:r>
          </a:p>
          <a:p>
            <a:pPr>
              <a:spcBef>
                <a:spcPct val="0"/>
              </a:spcBef>
            </a:pPr>
            <a:endParaRPr lang="en-US" dirty="0" smtClean="0"/>
          </a:p>
          <a:p>
            <a:pPr>
              <a:spcBef>
                <a:spcPct val="0"/>
              </a:spcBef>
            </a:pPr>
            <a:r>
              <a:rPr lang="en-US" dirty="0" smtClean="0"/>
              <a:t>Students feel more technologically savvy</a:t>
            </a:r>
          </a:p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Discussion &amp; Questions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>
                <a:solidFill>
                  <a:schemeClr val="tx2">
                    <a:shade val="85000"/>
                    <a:satMod val="150000"/>
                  </a:schemeClr>
                </a:solidFill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indent="-2743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Pressure to integrate technology into courses</a:t>
            </a:r>
          </a:p>
          <a:p>
            <a:pPr indent="-2743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indent="-2743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Concerns about losing the valuable relationships that develop from direct student interaction  </a:t>
            </a:r>
          </a:p>
          <a:p>
            <a:pPr indent="-2743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indent="-27432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Need to teach our students to function as professionals within the technology framework that future clients may expect.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>
                <a:solidFill>
                  <a:schemeClr val="tx2">
                    <a:shade val="85000"/>
                    <a:satMod val="150000"/>
                  </a:schemeClr>
                </a:solidFill>
              </a:rPr>
              <a:t>Overview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z="3300" smtClean="0"/>
              <a:t>Three approaches that utilize technology to: 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meet student demands for convenience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enhance learning experiences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allow students to integrate course material into their professional identity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1625"/>
            <a:ext cx="8229600" cy="114300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>
                <a:solidFill>
                  <a:schemeClr val="tx2">
                    <a:shade val="85000"/>
                    <a:satMod val="150000"/>
                  </a:schemeClr>
                </a:solidFill>
              </a:rPr>
              <a:t>Challenges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44625"/>
            <a:ext cx="7620000" cy="4800600"/>
          </a:xfrm>
        </p:spPr>
        <p:txBody>
          <a:bodyPr/>
          <a:lstStyle/>
          <a:p>
            <a:pPr>
              <a:spcBef>
                <a:spcPct val="0"/>
              </a:spcBef>
              <a:buFont typeface="Wingdings" pitchFamily="32" charset="2"/>
              <a:buNone/>
            </a:pPr>
            <a:endParaRPr lang="en-US" smtClean="0"/>
          </a:p>
          <a:p>
            <a:pPr>
              <a:spcBef>
                <a:spcPct val="0"/>
              </a:spcBef>
            </a:pPr>
            <a:r>
              <a:rPr lang="en-US" smtClean="0"/>
              <a:t>Increase Classroom Discussion and Collaboration Without Reducing Course Content</a:t>
            </a:r>
          </a:p>
          <a:p>
            <a:pPr>
              <a:spcBef>
                <a:spcPct val="0"/>
              </a:spcBef>
            </a:pPr>
            <a:endParaRPr lang="en-US" smtClean="0"/>
          </a:p>
          <a:p>
            <a:pPr>
              <a:spcBef>
                <a:spcPct val="0"/>
              </a:spcBef>
            </a:pPr>
            <a:r>
              <a:rPr lang="en-US" smtClean="0"/>
              <a:t>Time Management Issues</a:t>
            </a:r>
          </a:p>
          <a:p>
            <a:pPr lvl="1">
              <a:spcBef>
                <a:spcPct val="0"/>
              </a:spcBef>
            </a:pPr>
            <a:r>
              <a:rPr lang="en-US" smtClean="0"/>
              <a:t>Information Intensive Course Content</a:t>
            </a:r>
          </a:p>
          <a:p>
            <a:pPr lvl="1">
              <a:spcBef>
                <a:spcPct val="0"/>
              </a:spcBef>
            </a:pPr>
            <a:endParaRPr lang="en-US" smtClean="0"/>
          </a:p>
          <a:p>
            <a:pPr>
              <a:spcBef>
                <a:spcPct val="0"/>
              </a:spcBef>
            </a:pPr>
            <a:r>
              <a:rPr lang="en-US" smtClean="0"/>
              <a:t>Nontraditional Master’s Level Students</a:t>
            </a:r>
          </a:p>
          <a:p>
            <a:pPr>
              <a:spcBef>
                <a:spcPct val="0"/>
              </a:spcBef>
            </a:pPr>
            <a:endParaRPr lang="en-US" smtClean="0"/>
          </a:p>
          <a:p>
            <a:pPr>
              <a:spcBef>
                <a:spcPct val="0"/>
              </a:spcBef>
            </a:pPr>
            <a:r>
              <a:rPr lang="en-US" smtClean="0"/>
              <a:t>Variety of Learning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>
                <a:solidFill>
                  <a:schemeClr val="tx2">
                    <a:shade val="85000"/>
                    <a:satMod val="150000"/>
                  </a:schemeClr>
                </a:solidFill>
              </a:rPr>
              <a:t>Peer-Led Online Discussions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z="3300" smtClean="0"/>
              <a:t>Allow students to:</a:t>
            </a:r>
          </a:p>
          <a:p>
            <a:pPr lvl="1">
              <a:spcBef>
                <a:spcPct val="0"/>
              </a:spcBef>
            </a:pPr>
            <a:r>
              <a:rPr lang="en-US" smtClean="0"/>
              <a:t> </a:t>
            </a:r>
            <a:r>
              <a:rPr lang="en-US" sz="2600" smtClean="0"/>
              <a:t>take responsibility for their own learning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collaborate in developing understandings of course material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model peer consultation behavior  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>
                <a:solidFill>
                  <a:schemeClr val="tx2">
                    <a:shade val="85000"/>
                    <a:satMod val="150000"/>
                  </a:schemeClr>
                </a:solidFill>
              </a:rPr>
              <a:t>Peer-Led Online Discussions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z="3300" smtClean="0"/>
              <a:t>Types of Courses/Discussions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Hybrid 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Accelerated</a:t>
            </a:r>
          </a:p>
          <a:p>
            <a:pPr lvl="1">
              <a:spcBef>
                <a:spcPct val="0"/>
              </a:spcBef>
            </a:pPr>
            <a:endParaRPr lang="en-US" sz="2600" smtClean="0"/>
          </a:p>
          <a:p>
            <a:pPr>
              <a:spcBef>
                <a:spcPct val="0"/>
              </a:spcBef>
            </a:pPr>
            <a:r>
              <a:rPr lang="en-US" sz="3300" smtClean="0"/>
              <a:t>Discussion Method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Question response vs. observations from readings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Lead peers three times during semester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Peer commentary</a:t>
            </a:r>
          </a:p>
          <a:p>
            <a:pPr lvl="1">
              <a:spcBef>
                <a:spcPct val="0"/>
              </a:spcBef>
            </a:pPr>
            <a:r>
              <a:rPr lang="en-US" sz="2600" smtClean="0"/>
              <a:t>Grading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solidFill>
                <a:schemeClr val="tx2">
                  <a:shade val="85000"/>
                  <a:satMod val="150000"/>
                </a:schemeClr>
              </a:solidFill>
            </a:endParaRPr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9525"/>
            <a:ext cx="8534400" cy="682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solidFill>
                <a:schemeClr val="tx2">
                  <a:shade val="85000"/>
                  <a:satMod val="150000"/>
                </a:schemeClr>
              </a:solidFill>
            </a:endParaRP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6225" y="0"/>
            <a:ext cx="85725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>
                <a:solidFill>
                  <a:schemeClr val="tx2">
                    <a:shade val="85000"/>
                    <a:satMod val="150000"/>
                  </a:schemeClr>
                </a:solidFill>
              </a:rPr>
              <a:t>Peer-Led Online Discussions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/>
              <a:t>Pre- and Post-Course Survey</a:t>
            </a:r>
          </a:p>
          <a:p>
            <a:pPr lvl="1">
              <a:spcBef>
                <a:spcPct val="0"/>
              </a:spcBef>
            </a:pPr>
            <a:r>
              <a:rPr lang="en-US" dirty="0" smtClean="0"/>
              <a:t>Previous experience with online learning</a:t>
            </a:r>
          </a:p>
          <a:p>
            <a:pPr lvl="1">
              <a:spcBef>
                <a:spcPct val="0"/>
              </a:spcBef>
            </a:pPr>
            <a:r>
              <a:rPr lang="en-US" dirty="0" smtClean="0"/>
              <a:t>Perceptions regarding online learning &amp; styles</a:t>
            </a:r>
          </a:p>
          <a:p>
            <a:pPr lvl="1">
              <a:spcBef>
                <a:spcPct val="0"/>
              </a:spcBef>
            </a:pPr>
            <a:r>
              <a:rPr lang="en-US" dirty="0" smtClean="0"/>
              <a:t>Implemented in Introduction, Ethics and Student Services concentration courses</a:t>
            </a:r>
          </a:p>
          <a:p>
            <a:pPr lvl="1">
              <a:spcBef>
                <a:spcPct val="0"/>
              </a:spcBef>
            </a:pPr>
            <a:endParaRPr lang="en-US" dirty="0" smtClean="0"/>
          </a:p>
          <a:p>
            <a:pPr>
              <a:spcBef>
                <a:spcPct val="0"/>
              </a:spcBef>
            </a:pPr>
            <a:r>
              <a:rPr lang="en-US" dirty="0" smtClean="0"/>
              <a:t>Results - Overall</a:t>
            </a:r>
          </a:p>
          <a:p>
            <a:pPr lvl="1">
              <a:spcBef>
                <a:spcPct val="0"/>
              </a:spcBef>
            </a:pPr>
            <a:r>
              <a:rPr lang="en-US" dirty="0" smtClean="0"/>
              <a:t>Changes over time regarding familiarity</a:t>
            </a:r>
          </a:p>
          <a:p>
            <a:pPr lvl="1">
              <a:spcBef>
                <a:spcPct val="0"/>
              </a:spcBef>
            </a:pPr>
            <a:r>
              <a:rPr lang="en-US" dirty="0" smtClean="0"/>
              <a:t>Familiarity did not affect perception</a:t>
            </a:r>
          </a:p>
          <a:p>
            <a:pPr lvl="1">
              <a:spcBef>
                <a:spcPct val="0"/>
              </a:spcBef>
            </a:pPr>
            <a:r>
              <a:rPr lang="en-US" dirty="0" smtClean="0"/>
              <a:t>Examining other demographics</a:t>
            </a:r>
          </a:p>
          <a:p>
            <a:pPr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man">
  <a:themeElements>
    <a:clrScheme name="Human">
      <a:dk1>
        <a:sysClr val="windowText" lastClr="000000"/>
      </a:dk1>
      <a:lt1>
        <a:sysClr val="window" lastClr="FFFFFF"/>
      </a:lt1>
      <a:dk2>
        <a:srgbClr val="795339"/>
      </a:dk2>
      <a:lt2>
        <a:srgbClr val="F7EEDD"/>
      </a:lt2>
      <a:accent1>
        <a:srgbClr val="AD2E27"/>
      </a:accent1>
      <a:accent2>
        <a:srgbClr val="3F3D66"/>
      </a:accent2>
      <a:accent3>
        <a:srgbClr val="17517A"/>
      </a:accent3>
      <a:accent4>
        <a:srgbClr val="877E48"/>
      </a:accent4>
      <a:accent5>
        <a:srgbClr val="AF8B1E"/>
      </a:accent5>
      <a:accent6>
        <a:srgbClr val="A35E21"/>
      </a:accent6>
      <a:hlink>
        <a:srgbClr val="9B7300"/>
      </a:hlink>
      <a:folHlink>
        <a:srgbClr val="D6A73B"/>
      </a:folHlink>
    </a:clrScheme>
    <a:fontScheme name="Human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Human">
      <a:fillStyleLst>
        <a:solidFill>
          <a:schemeClr val="phClr"/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 cap="rnd" cmpd="sng" algn="ctr">
          <a:solidFill>
            <a:schemeClr val="phClr"/>
          </a:solidFill>
          <a:prstDash val="solid"/>
        </a:ln>
        <a:ln w="12700" cap="rnd" cmpd="sng" algn="ctr">
          <a:solidFill>
            <a:schemeClr val="phClr"/>
          </a:solidFill>
          <a:prstDash val="solid"/>
        </a:ln>
        <a:ln w="2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 rotWithShape="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 rotWithShape="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275000"/>
              </a:schemeClr>
            </a:gs>
            <a:gs pos="3000">
              <a:schemeClr val="phClr">
                <a:tint val="87000"/>
                <a:satMod val="275000"/>
              </a:schemeClr>
            </a:gs>
            <a:gs pos="10000">
              <a:schemeClr val="phClr">
                <a:tint val="90000"/>
                <a:satMod val="275000"/>
              </a:schemeClr>
            </a:gs>
            <a:gs pos="70000">
              <a:schemeClr val="phClr">
                <a:shade val="38000"/>
                <a:satMod val="275000"/>
              </a:schemeClr>
            </a:gs>
            <a:gs pos="90000">
              <a:schemeClr val="phClr">
                <a:shade val="25000"/>
                <a:satMod val="300000"/>
              </a:schemeClr>
            </a:gs>
            <a:gs pos="100000">
              <a:schemeClr val="phClr">
                <a:shade val="22000"/>
                <a:satMod val="300000"/>
              </a:schemeClr>
            </a:gs>
          </a:gsLst>
          <a:path path="circle">
            <a:fillToRect l="60000" t="-3300" b="200000"/>
          </a:path>
        </a:gradFill>
        <a:gradFill rotWithShape="1">
          <a:gsLst>
            <a:gs pos="0">
              <a:schemeClr val="phClr">
                <a:tint val="57000"/>
                <a:satMod val="400000"/>
              </a:schemeClr>
            </a:gs>
            <a:gs pos="100000">
              <a:schemeClr val="phClr">
                <a:tint val="87000"/>
                <a:shade val="40000"/>
                <a:satMod val="5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Human</Template>
  <TotalTime>352</TotalTime>
  <Words>388</Words>
  <Application>Microsoft Office PowerPoint</Application>
  <PresentationFormat>On-screen Show (4:3)</PresentationFormat>
  <Paragraphs>105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Human</vt:lpstr>
      <vt:lpstr>Using Technology in the Counselor Education Classroom</vt:lpstr>
      <vt:lpstr>Overview</vt:lpstr>
      <vt:lpstr>Overview</vt:lpstr>
      <vt:lpstr>Challenges</vt:lpstr>
      <vt:lpstr>Peer-Led Online Discussions</vt:lpstr>
      <vt:lpstr>Peer-Led Online Discussions</vt:lpstr>
      <vt:lpstr>Slide 7</vt:lpstr>
      <vt:lpstr>Slide 8</vt:lpstr>
      <vt:lpstr>Peer-Led Online Discussions</vt:lpstr>
      <vt:lpstr>Peer-Led Online Discussions</vt:lpstr>
      <vt:lpstr>Peer-Led Online Discussions</vt:lpstr>
      <vt:lpstr>Overall - Lessons Learned</vt:lpstr>
      <vt:lpstr>Overall - Pedagogical Impact</vt:lpstr>
      <vt:lpstr>Overall - Learning Impact</vt:lpstr>
      <vt:lpstr>Discussion &amp; Questions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 Podcasting</dc:title>
  <dc:creator>Edina</dc:creator>
  <cp:lastModifiedBy>Kimberlyo</cp:lastModifiedBy>
  <cp:revision>28</cp:revision>
  <dcterms:created xsi:type="dcterms:W3CDTF">2008-09-15T17:07:25Z</dcterms:created>
  <dcterms:modified xsi:type="dcterms:W3CDTF">2009-10-13T17:44:11Z</dcterms:modified>
</cp:coreProperties>
</file>