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63" r:id="rId2"/>
    <p:sldId id="262" r:id="rId3"/>
    <p:sldId id="268" r:id="rId4"/>
    <p:sldId id="264" r:id="rId5"/>
    <p:sldId id="294" r:id="rId6"/>
    <p:sldId id="265" r:id="rId7"/>
    <p:sldId id="266" r:id="rId8"/>
    <p:sldId id="296" r:id="rId9"/>
    <p:sldId id="295" r:id="rId10"/>
    <p:sldId id="267" r:id="rId11"/>
    <p:sldId id="281" r:id="rId12"/>
    <p:sldId id="288" r:id="rId13"/>
    <p:sldId id="287" r:id="rId14"/>
    <p:sldId id="290" r:id="rId15"/>
    <p:sldId id="293" r:id="rId16"/>
    <p:sldId id="289" r:id="rId17"/>
    <p:sldId id="291" r:id="rId18"/>
    <p:sldId id="292" r:id="rId1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2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2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2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2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2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2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2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2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84" d="100"/>
          <a:sy n="84" d="100"/>
        </p:scale>
        <p:origin x="-11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7DB49D-644C-451E-92E1-1F34F2FEEC87}" type="datetimeFigureOut">
              <a:rPr lang="en-US" smtClean="0"/>
              <a:pPr/>
              <a:t>10/18/2009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F35A8F-79D2-412A-B769-5B11C706BBF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2" charset="0"/>
              </a:defRPr>
            </a:lvl1pPr>
          </a:lstStyle>
          <a:p>
            <a:pPr>
              <a:defRPr/>
            </a:pPr>
            <a:fld id="{F24DD78F-8206-438F-87E2-DFA94EFD175C}" type="datetime1">
              <a:rPr lang="en-US"/>
              <a:pPr>
                <a:defRPr/>
              </a:pPr>
              <a:t>10/18/2009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2" charset="0"/>
              </a:defRPr>
            </a:lvl1pPr>
          </a:lstStyle>
          <a:p>
            <a:pPr>
              <a:defRPr/>
            </a:pPr>
            <a:fld id="{AE0C96E3-4AC6-428C-B4C2-B21BDF7C6A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2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43554D0-9ADF-4360-A3CC-77BC8252762D}" type="slidenum">
              <a:rPr lang="en-US">
                <a:latin typeface="Arial" charset="0"/>
              </a:rPr>
              <a:pPr/>
              <a:t>1</a:t>
            </a:fld>
            <a:endParaRPr lang="en-US">
              <a:latin typeface="Arial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0C96E3-4AC6-428C-B4C2-B21BDF7C6A0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0C96E3-4AC6-428C-B4C2-B21BDF7C6A0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FF50DD2-556E-4D17-AFF1-12CAD98644B0}" type="slidenum">
              <a:rPr lang="en-US">
                <a:latin typeface="Arial" charset="0"/>
              </a:rPr>
              <a:pPr/>
              <a:t>4</a:t>
            </a:fld>
            <a:endParaRPr lang="en-US">
              <a:latin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0C96E3-4AC6-428C-B4C2-B21BDF7C6A0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0641A89-967F-4337-BED9-7B7FBA3614D5}" type="slidenum">
              <a:rPr lang="en-US">
                <a:latin typeface="Arial" charset="0"/>
              </a:rPr>
              <a:pPr/>
              <a:t>7</a:t>
            </a:fld>
            <a:endParaRPr lang="en-US">
              <a:latin typeface="Arial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571EB51-D283-4B05-AA74-23D93C02DD26}" type="slidenum">
              <a:rPr lang="en-US">
                <a:latin typeface="Arial" charset="0"/>
              </a:rPr>
              <a:pPr/>
              <a:t>10</a:t>
            </a:fld>
            <a:endParaRPr lang="en-US">
              <a:latin typeface="Arial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0C96E3-4AC6-428C-B4C2-B21BDF7C6A0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609850"/>
          </a:xfrm>
        </p:spPr>
        <p:txBody>
          <a:bodyPr>
            <a:noAutofit/>
            <a:sp3d prstMaterial="matte">
              <a:bevelT w="38100" h="38100"/>
              <a:contourClr>
                <a:srgbClr val="FFFFFF"/>
              </a:contourClr>
            </a:sp3d>
          </a:bodyPr>
          <a:lstStyle>
            <a:lvl1pPr algn="ctr">
              <a:defRPr lang="en-US" sz="5800" dirty="0" smtClean="0">
                <a:ln w="9525">
                  <a:noFill/>
                </a:ln>
                <a:effectLst>
                  <a:outerShdw blurRad="50800" dist="38100" dir="822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967089"/>
          </a:xfrm>
        </p:spPr>
        <p:txBody>
          <a:bodyPr>
            <a:normAutofit/>
          </a:bodyPr>
          <a:lstStyle>
            <a:lvl1pPr marL="0" indent="0" algn="ctr">
              <a:buNone/>
              <a:defRPr lang="en-US" sz="3000" b="0">
                <a:solidFill>
                  <a:schemeClr val="tx2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7E615-4E75-4919-90E7-2974021B019D}" type="datetime1">
              <a:rPr lang="en-US"/>
              <a:pPr>
                <a:defRPr/>
              </a:pPr>
              <a:t>10/18/2009</a:t>
            </a:fld>
            <a:endParaRPr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15A28-6F41-4723-8797-86F46510BAB5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F7061-15B4-49DC-9C98-0624D260E388}" type="datetime1">
              <a:rPr lang="en-US"/>
              <a:pPr>
                <a:defRPr/>
              </a:pPr>
              <a:t>10/18/2009</a:t>
            </a:fld>
            <a:endParaRPr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E49FE-7F6C-4AED-869A-098AED425B85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8CD00-0D8B-4988-8FFF-EE7C8A0B7F92}" type="datetime1">
              <a:rPr lang="en-US"/>
              <a:pPr>
                <a:defRPr/>
              </a:pPr>
              <a:t>10/18/2009</a:t>
            </a:fld>
            <a:endParaRPr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95F99-ED4E-4C5C-8D64-E7C10FC5483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B8DB5-4F65-44BF-BDB8-FABA3DF9B89D}" type="datetime1">
              <a:rPr lang="en-US"/>
              <a:pPr>
                <a:defRPr/>
              </a:pPr>
              <a:t>10/18/2009</a:t>
            </a:fld>
            <a:endParaRPr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65143-EFA4-4FB7-ABB4-7497678F0C7E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22313" y="2685391"/>
            <a:ext cx="7772400" cy="3112843"/>
          </a:xfrm>
        </p:spPr>
        <p:txBody>
          <a:bodyPr anchor="t"/>
          <a:lstStyle>
            <a:lvl1pPr algn="ctr">
              <a:buNone/>
              <a:defRPr lang="en-US" sz="6000" b="1" dirty="0">
                <a:solidFill>
                  <a:schemeClr val="tx2">
                    <a:shade val="85000"/>
                    <a:satMod val="1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22313" y="1128932"/>
            <a:ext cx="7772400" cy="1509712"/>
          </a:xfrm>
        </p:spPr>
        <p:txBody>
          <a:bodyPr anchor="b">
            <a:normAutofit/>
          </a:bodyPr>
          <a:lstStyle>
            <a:lvl1pPr algn="ctr">
              <a:buNone/>
              <a:defRPr lang="en-US" sz="24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2FCC8-B5B2-42A7-BDF8-91431EF8B303}" type="datetime1">
              <a:rPr lang="en-US"/>
              <a:pPr>
                <a:defRPr/>
              </a:pPr>
              <a:t>10/18/2009</a:t>
            </a:fld>
            <a:endParaRPr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3E363-6B8B-4CB6-871C-DDFB046B3CD7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84790-92DA-49F8-9D0D-62828284E855}" type="datetime1">
              <a:rPr lang="en-US"/>
              <a:pPr>
                <a:defRPr/>
              </a:pPr>
              <a:t>10/18/2009</a:t>
            </a:fld>
            <a:endParaRPr/>
          </a:p>
        </p:txBody>
      </p:sp>
      <p:sp>
        <p:nvSpPr>
          <p:cNvPr id="6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DD6D2-3901-4742-8844-B0AC8F46AD1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C0200-5A08-4A4E-A053-6BFD46AF2E72}" type="datetime1">
              <a:rPr lang="en-US"/>
              <a:pPr>
                <a:defRPr/>
              </a:pPr>
              <a:t>10/18/2009</a:t>
            </a:fld>
            <a:endParaRPr/>
          </a:p>
        </p:txBody>
      </p:sp>
      <p:sp>
        <p:nvSpPr>
          <p:cNvPr id="8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6B5AB-2E3C-4D40-A295-E3662DD05F4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EE614-0714-4993-AAE2-69AA9E1D9A44}" type="datetime1">
              <a:rPr lang="en-US"/>
              <a:pPr>
                <a:defRPr/>
              </a:pPr>
              <a:t>10/18/2009</a:t>
            </a:fld>
            <a:endParaRPr/>
          </a:p>
        </p:txBody>
      </p:sp>
      <p:sp>
        <p:nvSpPr>
          <p:cNvPr id="4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B01C2-7F0C-438F-8648-ADB6ED93566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AF376-64C2-43CB-A99F-C206946736AD}" type="datetime1">
              <a:rPr lang="en-US"/>
              <a:pPr>
                <a:defRPr/>
              </a:pPr>
              <a:t>10/18/2009</a:t>
            </a:fld>
            <a:endParaRPr/>
          </a:p>
        </p:txBody>
      </p:sp>
      <p:sp>
        <p:nvSpPr>
          <p:cNvPr id="3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34463-97B6-46CD-867D-DFF6198A264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ctr">
              <a:defRPr sz="24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8EACF-23A7-4F9C-BBD9-A5F46B57A2D5}" type="datetime1">
              <a:rPr lang="en-US"/>
              <a:pPr>
                <a:defRPr/>
              </a:pPr>
              <a:t>10/18/2009</a:t>
            </a:fld>
            <a:endParaRPr/>
          </a:p>
        </p:txBody>
      </p:sp>
      <p:sp>
        <p:nvSpPr>
          <p:cNvPr id="6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1FA77-E51D-4056-AAB5-632351DCDC4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27075" y="1062038"/>
            <a:ext cx="4600575" cy="3978275"/>
          </a:xfrm>
          <a:prstGeom prst="rect">
            <a:avLst/>
          </a:prstGeom>
          <a:solidFill>
            <a:schemeClr val="tx2">
              <a:shade val="15000"/>
            </a:schemeClr>
          </a:solidFill>
          <a:ln w="63500">
            <a:noFill/>
            <a:miter lim="800000"/>
          </a:ln>
          <a:effectLst>
            <a:outerShdw blurRad="63500" dist="25400" dir="7200000" algn="t" rotWithShape="0">
              <a:prstClr val="black">
                <a:alpha val="45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45720" rIns="45720" anchor="ctr">
            <a:normAutofit/>
          </a:bodyPr>
          <a:lstStyle/>
          <a:p>
            <a:pPr indent="-274320"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endParaRPr lang="en-US" sz="2000"/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514536" y="4343400"/>
            <a:ext cx="3048000" cy="709858"/>
          </a:xfrm>
        </p:spPr>
        <p:txBody>
          <a:bodyPr anchor="t">
            <a:noAutofit/>
          </a:bodyPr>
          <a:lstStyle>
            <a:lvl1pPr algn="l">
              <a:buNone/>
              <a:defRPr sz="22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739645" y="1222657"/>
            <a:ext cx="4575601" cy="3657600"/>
          </a:xfrm>
          <a:solidFill>
            <a:schemeClr val="tx2">
              <a:shade val="75000"/>
            </a:schemeClr>
          </a:solidFill>
          <a:ln w="63500">
            <a:noFill/>
            <a:miter lim="800000"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>
            <a:lvl1pPr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514536" y="1371600"/>
            <a:ext cx="3044952" cy="2930086"/>
          </a:xfrm>
        </p:spPr>
        <p:txBody>
          <a:bodyPr bIns="0" anchor="b">
            <a:normAutofit/>
          </a:bodyPr>
          <a:lstStyle>
            <a:lvl1pPr marL="0" marR="0" indent="0" algn="l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2578B-D78B-4764-B549-81F9DC428171}" type="datetime1">
              <a:rPr lang="en-US"/>
              <a:pPr>
                <a:defRPr/>
              </a:pPr>
              <a:t>10/18/2009</a:t>
            </a:fld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5E3C8-75A4-4C52-B4B3-F1631866AA9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Rectangle 11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pPr>
              <a:defRPr/>
            </a:pPr>
            <a:fld id="{285A13B1-41CF-4750-A131-6A838884AD9D}" type="datetime1">
              <a:rPr lang="en-US"/>
              <a:pPr>
                <a:defRPr/>
              </a:pPr>
              <a:t>10/18/2009</a:t>
            </a:fld>
            <a:endParaRPr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anchor="b" anchorCtr="0"/>
          <a:lstStyle>
            <a:lvl1pPr algn="ct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pPr>
              <a:defRPr/>
            </a:pPr>
            <a:fld id="{06D5E7F5-71B3-463B-9F29-D916010C7568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3" r:id="rId9"/>
    <p:sldLayoutId id="2147483681" r:id="rId10"/>
    <p:sldLayoutId id="2147483682" r:id="rId11"/>
  </p:sldLayoutIdLst>
  <p:txStyles>
    <p:titleStyle>
      <a:defPPr>
        <a:defRPr sz="4400">
          <a:solidFill>
            <a:schemeClr val="tx2">
              <a:shade val="85000"/>
              <a:satMod val="150000"/>
            </a:schemeClr>
          </a:solidFill>
          <a:latin typeface="+mj-lt"/>
          <a:ea typeface="+mj-ea"/>
          <a:cs typeface="+mj-cs"/>
        </a:defRPr>
      </a:defPPr>
      <a:lvl1pPr algn="ctr" rtl="0" fontAlgn="base">
        <a:spcBef>
          <a:spcPct val="0"/>
        </a:spcBef>
        <a:spcAft>
          <a:spcPct val="0"/>
        </a:spcAft>
        <a:defRPr lang="en-US" sz="4800" b="1" kern="1200" dirty="0">
          <a:solidFill>
            <a:srgbClr val="7F4A25"/>
          </a:solidFill>
          <a:effectLst>
            <a:outerShdw blurRad="63500" dist="38100" dir="8220000" algn="tl" rotWithShape="0">
              <a:srgbClr val="000000">
                <a:alpha val="30000"/>
              </a:srgbClr>
            </a:outerShdw>
          </a:effectLst>
          <a:latin typeface="+mj-lt"/>
          <a:ea typeface="+mj-lt"/>
          <a:cs typeface="+mj-lt"/>
        </a:defRPr>
      </a:lvl1pPr>
      <a:lvl2pPr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9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557213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812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068388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 2" pitchFamily="18" charset="2"/>
        <a:buChar char=""/>
        <a:defRPr>
          <a:solidFill>
            <a:schemeClr val="tx1"/>
          </a:solidFill>
          <a:latin typeface="+mn-lt"/>
          <a:ea typeface="+mn-lt"/>
          <a:cs typeface="+mn-lt"/>
        </a:defRPr>
      </a:lvl4pPr>
      <a:lvl5pPr marL="131603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"/>
        <a:defRPr>
          <a:solidFill>
            <a:schemeClr val="tx1"/>
          </a:solidFill>
          <a:latin typeface="+mn-lt"/>
          <a:ea typeface="+mn-lt"/>
          <a:cs typeface="+mn-lt"/>
        </a:defRPr>
      </a:lvl5pPr>
      <a:lvl6pPr marL="157276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1819656" indent="-228600" algn="l" eaLnBrk="1" hangingPunct="1">
        <a:buClr>
          <a:schemeClr val="accent1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066544" indent="-228600" algn="l" eaLnBrk="1" hangingPunct="1">
        <a:buClr>
          <a:schemeClr val="tx2"/>
        </a:buClr>
        <a:buFont typeface="Wingdings 2" pitchFamily="18" charset="2"/>
        <a:buChar char=""/>
        <a:defRPr sz="1600" baseline="0">
          <a:latin typeface="+mn-lt"/>
        </a:defRPr>
      </a:lvl8pPr>
      <a:lvl9pPr marL="2313432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condlife.co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l.nmc.org/create.php" TargetMode="External"/><Relationship Id="rId4" Type="http://schemas.openxmlformats.org/officeDocument/2006/relationships/hyperlink" Target="http://sl.nmc.org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447800"/>
          </a:xfrm>
        </p:spPr>
        <p:txBody>
          <a:bodyPr>
            <a:normAutofit fontScale="9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>
                <a:solidFill>
                  <a:schemeClr val="tx2">
                    <a:shade val="85000"/>
                    <a:satMod val="150000"/>
                  </a:schemeClr>
                </a:solidFill>
              </a:rPr>
              <a:t>How I Integrate </a:t>
            </a:r>
            <a:r>
              <a:rPr err="1">
                <a:solidFill>
                  <a:schemeClr val="tx2">
                    <a:shade val="85000"/>
                    <a:satMod val="150000"/>
                  </a:schemeClr>
                </a:solidFill>
              </a:rPr>
              <a:t>Videopodcasting</a:t>
            </a:r>
            <a:endParaRPr>
              <a:solidFill>
                <a:schemeClr val="tx2">
                  <a:shade val="85000"/>
                  <a:satMod val="150000"/>
                </a:schemeClr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49425"/>
            <a:ext cx="7620000" cy="44958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dirty="0" smtClean="0"/>
              <a:t>Utilize In Hybrid Classes</a:t>
            </a:r>
          </a:p>
          <a:p>
            <a:pPr lvl="1">
              <a:lnSpc>
                <a:spcPct val="80000"/>
              </a:lnSpc>
              <a:spcBef>
                <a:spcPct val="0"/>
              </a:spcBef>
            </a:pPr>
            <a:r>
              <a:rPr lang="en-US" sz="2400" dirty="0" smtClean="0"/>
              <a:t>Introduction To Counseling</a:t>
            </a:r>
          </a:p>
          <a:p>
            <a:pPr lvl="1">
              <a:lnSpc>
                <a:spcPct val="80000"/>
              </a:lnSpc>
              <a:spcBef>
                <a:spcPct val="0"/>
              </a:spcBef>
            </a:pPr>
            <a:r>
              <a:rPr lang="en-US" sz="2400" dirty="0" smtClean="0"/>
              <a:t>Counseling Theories</a:t>
            </a:r>
          </a:p>
          <a:p>
            <a:pPr lvl="1">
              <a:lnSpc>
                <a:spcPct val="80000"/>
              </a:lnSpc>
              <a:spcBef>
                <a:spcPct val="0"/>
              </a:spcBef>
            </a:pPr>
            <a:r>
              <a:rPr lang="en-US" sz="2400" dirty="0" smtClean="0"/>
              <a:t>Group Counseling: Theory And Practice</a:t>
            </a:r>
          </a:p>
          <a:p>
            <a:pPr lvl="1">
              <a:lnSpc>
                <a:spcPct val="80000"/>
              </a:lnSpc>
              <a:spcBef>
                <a:spcPct val="0"/>
              </a:spcBef>
            </a:pPr>
            <a:r>
              <a:rPr lang="en-US" sz="2400" dirty="0" smtClean="0"/>
              <a:t>Career Counseling</a:t>
            </a:r>
          </a:p>
          <a:p>
            <a:pPr lvl="1">
              <a:lnSpc>
                <a:spcPct val="80000"/>
              </a:lnSpc>
              <a:spcBef>
                <a:spcPct val="0"/>
              </a:spcBef>
            </a:pPr>
            <a:endParaRPr lang="en-US" sz="2400" dirty="0" smtClean="0"/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dirty="0" smtClean="0"/>
              <a:t> Face To Face Classes</a:t>
            </a:r>
          </a:p>
          <a:p>
            <a:pPr lvl="1">
              <a:lnSpc>
                <a:spcPct val="80000"/>
              </a:lnSpc>
              <a:spcBef>
                <a:spcPct val="0"/>
              </a:spcBef>
            </a:pPr>
            <a:r>
              <a:rPr lang="en-US" sz="2400" dirty="0" smtClean="0"/>
              <a:t>Group Counseling: Theory And Practice</a:t>
            </a:r>
          </a:p>
          <a:p>
            <a:pPr lvl="1">
              <a:lnSpc>
                <a:spcPct val="80000"/>
              </a:lnSpc>
              <a:spcBef>
                <a:spcPct val="0"/>
              </a:spcBef>
            </a:pPr>
            <a:r>
              <a:rPr lang="en-US" sz="2400" dirty="0" smtClean="0"/>
              <a:t>Counseling Practicum</a:t>
            </a:r>
          </a:p>
          <a:p>
            <a:pPr lvl="1">
              <a:lnSpc>
                <a:spcPct val="80000"/>
              </a:lnSpc>
              <a:spcBef>
                <a:spcPct val="0"/>
              </a:spcBef>
            </a:pPr>
            <a:endParaRPr lang="en-US" sz="2400" dirty="0" smtClean="0"/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dirty="0" smtClean="0"/>
              <a:t>Utilize In Other Classes Easily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dirty="0" smtClean="0"/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dirty="0" smtClean="0"/>
              <a:t>iTunes University</a:t>
            </a:r>
          </a:p>
          <a:p>
            <a:pPr lvl="1">
              <a:lnSpc>
                <a:spcPct val="80000"/>
              </a:lnSpc>
              <a:spcBef>
                <a:spcPct val="0"/>
              </a:spcBef>
            </a:pPr>
            <a:r>
              <a:rPr lang="en-US" sz="2400" dirty="0" smtClean="0"/>
              <a:t>Able To Have Access After Class Is Over</a:t>
            </a:r>
          </a:p>
          <a:p>
            <a:pPr lvl="1">
              <a:lnSpc>
                <a:spcPct val="80000"/>
              </a:lnSpc>
              <a:spcBef>
                <a:spcPct val="0"/>
              </a:spcBef>
            </a:pPr>
            <a:r>
              <a:rPr lang="en-US" sz="2400" dirty="0" smtClean="0"/>
              <a:t>Use For Studying For Comprehensive Exams</a:t>
            </a:r>
          </a:p>
          <a:p>
            <a:pPr lvl="1">
              <a:lnSpc>
                <a:spcPct val="80000"/>
              </a:lnSpc>
              <a:spcBef>
                <a:spcPct val="0"/>
              </a:spcBef>
            </a:pPr>
            <a:endParaRPr lang="en-US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solidFill>
                  <a:schemeClr val="tx2">
                    <a:shade val="85000"/>
                    <a:satMod val="150000"/>
                  </a:schemeClr>
                </a:solidFill>
              </a:rPr>
              <a:t>Videopodcasting - Learning Impact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600200"/>
            <a:ext cx="7620000" cy="4983163"/>
          </a:xfrm>
        </p:spPr>
        <p:txBody>
          <a:bodyPr>
            <a:normAutofit/>
          </a:bodyPr>
          <a:lstStyle/>
          <a:p>
            <a:pPr indent="-27432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indent="-2743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/>
              <a:t>Students feel more technologically savvy</a:t>
            </a:r>
          </a:p>
          <a:p>
            <a:pPr indent="-27432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 smtClean="0"/>
          </a:p>
          <a:p>
            <a:pPr indent="-2743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/>
              <a:t>Fun to use</a:t>
            </a:r>
          </a:p>
          <a:p>
            <a:pPr indent="-27432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 smtClean="0"/>
          </a:p>
          <a:p>
            <a:pPr indent="-2743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/>
              <a:t>Free use of Video iPods/iPod Touches for duration of course</a:t>
            </a:r>
          </a:p>
          <a:p>
            <a:pPr indent="-27432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 smtClean="0"/>
          </a:p>
          <a:p>
            <a:pPr indent="-2743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/>
              <a:t>iTunes integration</a:t>
            </a:r>
          </a:p>
          <a:p>
            <a:pPr indent="-27432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Second Life – The New Frontier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Total integration into material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You can create the experience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Hands on learning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Fun!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To learn more: </a:t>
            </a:r>
            <a:r>
              <a:rPr lang="en-US" dirty="0" smtClean="0">
                <a:hlinkClick r:id="rId3"/>
              </a:rPr>
              <a:t>www.secondlife.com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For Educators: </a:t>
            </a:r>
            <a:r>
              <a:rPr lang="en-US" dirty="0" smtClean="0">
                <a:hlinkClick r:id="rId4"/>
              </a:rPr>
              <a:t>http://sl.nmc.org/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Come Join us! </a:t>
            </a:r>
            <a:r>
              <a:rPr lang="en-US" u="sng" dirty="0" smtClean="0">
                <a:hlinkClick r:id="rId5"/>
              </a:rPr>
              <a:t>http://sl.nmc.org/create.php</a:t>
            </a:r>
            <a:r>
              <a:rPr lang="en-US" dirty="0" smtClean="0"/>
              <a:t>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Second Life for Dummies</a:t>
            </a:r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>
              <a:solidFill>
                <a:schemeClr val="tx2">
                  <a:satMod val="130000"/>
                </a:schemeClr>
              </a:solidFill>
              <a:ea typeface="ＭＳ Ｐゴシック" pitchFamily="-111" charset="-128"/>
              <a:cs typeface="ＭＳ Ｐゴシック" pitchFamily="-111" charset="-128"/>
            </a:endParaRPr>
          </a:p>
        </p:txBody>
      </p:sp>
      <p:pic>
        <p:nvPicPr>
          <p:cNvPr id="20483" name="Content Placeholder 3" descr="group with black box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99563" cy="7013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  <a:ea typeface="+mj-ea"/>
                <a:cs typeface="+mj-cs"/>
              </a:rPr>
              <a:t>The Theorists Project</a:t>
            </a:r>
            <a:endParaRPr lang="en-US" dirty="0">
              <a:solidFill>
                <a:schemeClr val="tx2">
                  <a:satMod val="130000"/>
                </a:schemeClr>
              </a:solidFill>
              <a:ea typeface="+mj-ea"/>
              <a:cs typeface="+mj-cs"/>
            </a:endParaRPr>
          </a:p>
        </p:txBody>
      </p:sp>
      <p:pic>
        <p:nvPicPr>
          <p:cNvPr id="16387" name="Content Placeholder 3" descr="Overview of TTP_001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1757" b="-11757"/>
          <a:stretch>
            <a:fillRect/>
          </a:stretch>
        </p:blipFill>
        <p:spPr/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Center</a:t>
            </a:r>
            <a:endParaRPr lang="en-US" dirty="0"/>
          </a:p>
        </p:txBody>
      </p:sp>
      <p:pic>
        <p:nvPicPr>
          <p:cNvPr id="4" name="Content Placeholder 3" descr="Gestalt Room_002.png"/>
          <p:cNvPicPr>
            <a:picLocks noGrp="1" noChangeAspect="1"/>
          </p:cNvPicPr>
          <p:nvPr>
            <p:ph idx="1"/>
          </p:nvPr>
        </p:nvPicPr>
        <p:blipFill>
          <a:blip r:embed="rId2"/>
          <a:srcRect t="-6136" b="-6136"/>
          <a:stretch>
            <a:fillRect/>
          </a:stretch>
        </p:blipFill>
        <p:spPr/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Freudbot</a:t>
            </a:r>
            <a:endParaRPr lang="en-US" dirty="0"/>
          </a:p>
        </p:txBody>
      </p:sp>
      <p:pic>
        <p:nvPicPr>
          <p:cNvPr id="6" name="Content Placeholder 5" descr="edina and freud2_001.png"/>
          <p:cNvPicPr>
            <a:picLocks noGrp="1" noChangeAspect="1"/>
          </p:cNvPicPr>
          <p:nvPr>
            <p:ph idx="1"/>
          </p:nvPr>
        </p:nvPicPr>
        <p:blipFill>
          <a:blip r:embed="rId2"/>
          <a:srcRect t="-6136" b="-6136"/>
          <a:stretch>
            <a:fillRect/>
          </a:stretch>
        </p:blipFill>
        <p:spPr/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Carl Roger’s Room</a:t>
            </a:r>
            <a:endParaRPr lang="en-US" dirty="0"/>
          </a:p>
        </p:txBody>
      </p:sp>
      <p:pic>
        <p:nvPicPr>
          <p:cNvPr id="4" name="Content Placeholder 3" descr="Rogers Room_001.png"/>
          <p:cNvPicPr>
            <a:picLocks noGrp="1" noChangeAspect="1"/>
          </p:cNvPicPr>
          <p:nvPr>
            <p:ph idx="1"/>
          </p:nvPr>
        </p:nvPicPr>
        <p:blipFill>
          <a:blip r:embed="rId2"/>
          <a:srcRect t="-3057" b="-3057"/>
          <a:stretch>
            <a:fillRect/>
          </a:stretch>
        </p:blipFill>
        <p:spPr>
          <a:xfrm>
            <a:off x="457200" y="1447800"/>
            <a:ext cx="8229600" cy="48768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Fritz Perl’s Room</a:t>
            </a:r>
            <a:endParaRPr lang="en-US" dirty="0"/>
          </a:p>
        </p:txBody>
      </p:sp>
      <p:pic>
        <p:nvPicPr>
          <p:cNvPr id="4" name="Content Placeholder 3" descr="Gestalt Room_001.png"/>
          <p:cNvPicPr>
            <a:picLocks noGrp="1" noChangeAspect="1"/>
          </p:cNvPicPr>
          <p:nvPr>
            <p:ph idx="1"/>
          </p:nvPr>
        </p:nvPicPr>
        <p:blipFill>
          <a:blip r:embed="rId2"/>
          <a:srcRect t="-6136" b="-6136"/>
          <a:stretch>
            <a:fillRect/>
          </a:stretch>
        </p:blipFill>
        <p:spPr/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Alfred Adler’s Room</a:t>
            </a:r>
            <a:endParaRPr lang="en-US" dirty="0"/>
          </a:p>
        </p:txBody>
      </p:sp>
      <p:pic>
        <p:nvPicPr>
          <p:cNvPr id="4" name="Content Placeholder 3" descr="Adler room_001.png"/>
          <p:cNvPicPr>
            <a:picLocks noGrp="1" noChangeAspect="1"/>
          </p:cNvPicPr>
          <p:nvPr>
            <p:ph idx="1"/>
          </p:nvPr>
        </p:nvPicPr>
        <p:blipFill>
          <a:blip r:embed="rId2"/>
          <a:srcRect t="-6136" b="-6136"/>
          <a:stretch>
            <a:fillRect/>
          </a:stretch>
        </p:blipFill>
        <p:spPr/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524000"/>
          </a:xfrm>
        </p:spPr>
        <p:txBody>
          <a:bodyPr>
            <a:normAutofit fontScale="9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mtClean="0">
                <a:solidFill>
                  <a:schemeClr val="tx2">
                    <a:shade val="85000"/>
                    <a:satMod val="150000"/>
                  </a:schemeClr>
                </a:solidFill>
              </a:rPr>
              <a:t>Videopodcasting -Available </a:t>
            </a:r>
            <a:r>
              <a:rPr>
                <a:solidFill>
                  <a:schemeClr val="tx2">
                    <a:shade val="85000"/>
                    <a:satMod val="150000"/>
                  </a:schemeClr>
                </a:solidFill>
              </a:rPr>
              <a:t>Programs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7620000" cy="46482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 smtClean="0"/>
              <a:t>Lecture 123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dirty="0" smtClean="0"/>
              <a:t>Increased Technology Knowledge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dirty="0" smtClean="0"/>
              <a:t>Questions And Answers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endParaRPr lang="en-US" dirty="0" smtClean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 err="1" smtClean="0"/>
              <a:t>Snapkast</a:t>
            </a:r>
            <a:endParaRPr lang="en-US" dirty="0" smtClean="0"/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dirty="0" smtClean="0"/>
              <a:t>Easy To Use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dirty="0" smtClean="0"/>
              <a:t>PC Windows XP Only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endParaRPr lang="en-US" dirty="0" smtClean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 err="1" smtClean="0"/>
              <a:t>Profcast</a:t>
            </a:r>
            <a:endParaRPr lang="en-US" dirty="0" smtClean="0"/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dirty="0" smtClean="0"/>
              <a:t>Easy To Use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dirty="0" smtClean="0"/>
              <a:t>Mac Only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Content Placeholder 3" descr="capture of podcast opening page.tiff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-23813" y="0"/>
            <a:ext cx="9167813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solidFill>
                  <a:schemeClr val="tx2">
                    <a:shade val="85000"/>
                    <a:satMod val="150000"/>
                  </a:schemeClr>
                </a:solidFill>
              </a:rPr>
              <a:t>Videopodcasting - Lessons Learned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676400"/>
            <a:ext cx="7620000" cy="51816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 smtClean="0"/>
              <a:t>Plan Ahead</a:t>
            </a:r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Hard To Speak To Air</a:t>
            </a:r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Start Slowly – Less Is More</a:t>
            </a:r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tx2">
                    <a:shade val="85000"/>
                    <a:satMod val="150000"/>
                  </a:schemeClr>
                </a:solidFill>
              </a:rPr>
              <a:t>Videopodcasting</a:t>
            </a:r>
            <a:r>
              <a:rPr lang="en-US" dirty="0" smtClean="0">
                <a:solidFill>
                  <a:schemeClr val="tx2">
                    <a:shade val="85000"/>
                    <a:satMod val="150000"/>
                  </a:schemeClr>
                </a:solidFill>
              </a:rPr>
              <a:t> - 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dirty="0" smtClean="0"/>
              <a:t>Content More Important Than Special Effects</a:t>
            </a:r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More Slides and Less Print</a:t>
            </a:r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More Short </a:t>
            </a:r>
            <a:r>
              <a:rPr lang="en-US" dirty="0" err="1" smtClean="0"/>
              <a:t>Videopodcasts</a:t>
            </a:r>
            <a:r>
              <a:rPr lang="en-US" dirty="0" smtClean="0"/>
              <a:t> vs. One Large </a:t>
            </a:r>
            <a:r>
              <a:rPr lang="en-US" dirty="0" err="1" smtClean="0"/>
              <a:t>Videopodcast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solidFill>
                  <a:schemeClr val="tx2">
                    <a:shade val="85000"/>
                    <a:satMod val="150000"/>
                  </a:schemeClr>
                </a:solidFill>
              </a:rPr>
              <a:t>Videopodcasting –</a:t>
            </a:r>
            <a:r>
              <a:rPr dirty="0" smtClean="0">
                <a:solidFill>
                  <a:schemeClr val="tx2">
                    <a:shade val="85000"/>
                    <a:satMod val="1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shade val="85000"/>
                    <a:satMod val="150000"/>
                  </a:schemeClr>
                </a:solidFill>
              </a:rPr>
              <a:t>Student Considerations</a:t>
            </a:r>
            <a:endParaRPr dirty="0">
              <a:solidFill>
                <a:schemeClr val="tx2">
                  <a:shade val="85000"/>
                  <a:satMod val="150000"/>
                </a:schemeClr>
              </a:solidFill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indent="-2743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/>
              <a:t>Educate Students With Technophobia</a:t>
            </a:r>
          </a:p>
          <a:p>
            <a:pPr indent="-27432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 smtClean="0"/>
          </a:p>
          <a:p>
            <a:pPr indent="-2743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/>
              <a:t>Upload Plain PowerPoint</a:t>
            </a:r>
          </a:p>
          <a:p>
            <a:pPr indent="-27432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 smtClean="0"/>
          </a:p>
          <a:p>
            <a:pPr indent="-2743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/>
              <a:t>Open Bb Thread for Questions</a:t>
            </a:r>
          </a:p>
          <a:p>
            <a:pPr indent="-27432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 smtClean="0"/>
          </a:p>
          <a:p>
            <a:pPr indent="-2743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/>
              <a:t>Use Information for Class Activities</a:t>
            </a:r>
          </a:p>
          <a:p>
            <a:pPr indent="-27432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 smtClean="0"/>
          </a:p>
          <a:p>
            <a:pPr indent="-2743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/>
              <a:t>Discuss When Class Meets</a:t>
            </a:r>
          </a:p>
          <a:p>
            <a:pPr indent="-274320" fontAlgn="auto">
              <a:spcBef>
                <a:spcPts val="0"/>
              </a:spcBef>
              <a:spcAft>
                <a:spcPts val="0"/>
              </a:spcAft>
              <a:buFont typeface="Wingdings" pitchFamily="32" charset="2"/>
              <a:buNone/>
              <a:defRPr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solidFill>
                  <a:schemeClr val="tx2">
                    <a:shade val="85000"/>
                    <a:satMod val="150000"/>
                  </a:schemeClr>
                </a:solidFill>
              </a:rPr>
              <a:t>Videopodcasting - Pedagogical Impact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981200"/>
            <a:ext cx="7620000" cy="5440363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3200" dirty="0" smtClean="0"/>
              <a:t>Record once, use in many classes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sz="3200" dirty="0" smtClean="0"/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3200" dirty="0" smtClean="0"/>
              <a:t>Reduces lecture time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sz="3200" dirty="0" smtClean="0"/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3200" dirty="0" smtClean="0"/>
              <a:t>Able to use hands-on activities in class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sz="32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tx2">
                    <a:shade val="85000"/>
                    <a:satMod val="150000"/>
                  </a:schemeClr>
                </a:solidFill>
              </a:rPr>
              <a:t>Videopodcasting</a:t>
            </a:r>
            <a:r>
              <a:rPr lang="en-US" dirty="0" smtClean="0">
                <a:solidFill>
                  <a:schemeClr val="tx2">
                    <a:shade val="85000"/>
                    <a:satMod val="150000"/>
                  </a:schemeClr>
                </a:solidFill>
              </a:rPr>
              <a:t> - Pedagogical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3200" dirty="0" smtClean="0"/>
              <a:t>Increase class discussion and collaboration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sz="3200" dirty="0" smtClean="0"/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3200" dirty="0" smtClean="0"/>
              <a:t>Higher test scores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sz="3200" dirty="0" smtClean="0"/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3200" dirty="0" smtClean="0"/>
              <a:t>Greater integration of material into knowledge base</a:t>
            </a:r>
          </a:p>
          <a:p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tx2">
                    <a:shade val="85000"/>
                    <a:satMod val="150000"/>
                  </a:schemeClr>
                </a:solidFill>
              </a:rPr>
              <a:t>Videopodcasting</a:t>
            </a:r>
            <a:r>
              <a:rPr lang="en-US" dirty="0" smtClean="0">
                <a:solidFill>
                  <a:schemeClr val="tx2">
                    <a:shade val="85000"/>
                    <a:satMod val="150000"/>
                  </a:schemeClr>
                </a:solidFill>
              </a:rPr>
              <a:t> - Learning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2743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/>
              <a:t>Repeated exposure</a:t>
            </a:r>
          </a:p>
          <a:p>
            <a:pPr indent="-27432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 smtClean="0"/>
          </a:p>
          <a:p>
            <a:pPr indent="-2743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/>
              <a:t>Anywhere anytime learning</a:t>
            </a:r>
          </a:p>
          <a:p>
            <a:pPr indent="-27432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 smtClean="0"/>
          </a:p>
          <a:p>
            <a:pPr indent="-2743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/>
              <a:t>Learning styles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uman">
  <a:themeElements>
    <a:clrScheme name="Human">
      <a:dk1>
        <a:sysClr val="windowText" lastClr="000000"/>
      </a:dk1>
      <a:lt1>
        <a:sysClr val="window" lastClr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17517A"/>
      </a:accent3>
      <a:accent4>
        <a:srgbClr val="877E48"/>
      </a:accent4>
      <a:accent5>
        <a:srgbClr val="AF8B1E"/>
      </a:accent5>
      <a:accent6>
        <a:srgbClr val="A35E21"/>
      </a:accent6>
      <a:hlink>
        <a:srgbClr val="9B7300"/>
      </a:hlink>
      <a:folHlink>
        <a:srgbClr val="D6A73B"/>
      </a:folHlink>
    </a:clrScheme>
    <a:fontScheme name="Human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Human">
      <a:fillStyleLst>
        <a:solidFill>
          <a:schemeClr val="phClr"/>
        </a:solidFill>
        <a:gradFill>
          <a:gsLst>
            <a:gs pos="0">
              <a:schemeClr val="phClr">
                <a:tint val="30000"/>
                <a:satMod val="175000"/>
              </a:schemeClr>
            </a:gs>
            <a:gs pos="50000">
              <a:schemeClr val="phClr">
                <a:tint val="55000"/>
                <a:satMod val="200000"/>
              </a:schemeClr>
            </a:gs>
            <a:gs pos="70000">
              <a:schemeClr val="phClr">
                <a:tint val="70000"/>
                <a:satMod val="175000"/>
              </a:schemeClr>
            </a:gs>
            <a:gs pos="100000">
              <a:schemeClr val="phClr">
                <a:tint val="85000"/>
                <a:satMod val="175000"/>
              </a:schemeClr>
            </a:gs>
          </a:gsLst>
          <a:lin ang="8000000" scaled="1"/>
        </a:gradFill>
        <a:gradFill>
          <a:gsLst>
            <a:gs pos="0">
              <a:schemeClr val="phClr">
                <a:shade val="100000"/>
                <a:satMod val="140000"/>
              </a:schemeClr>
            </a:gs>
            <a:gs pos="40000">
              <a:schemeClr val="phClr">
                <a:shade val="65000"/>
                <a:satMod val="140000"/>
              </a:schemeClr>
            </a:gs>
            <a:gs pos="70000">
              <a:schemeClr val="phClr">
                <a:shade val="40000"/>
                <a:satMod val="115000"/>
              </a:schemeClr>
            </a:gs>
            <a:gs pos="100000">
              <a:schemeClr val="phClr">
                <a:shade val="20000"/>
                <a:satMod val="115000"/>
              </a:schemeClr>
            </a:gs>
          </a:gsLst>
          <a:lin ang="8000000" scaled="1"/>
        </a:gradFill>
      </a:fillStyleLst>
      <a:lnStyleLst>
        <a:ln w="5000" cap="rnd" cmpd="sng" algn="ctr">
          <a:solidFill>
            <a:schemeClr val="phClr"/>
          </a:solidFill>
          <a:prstDash val="solid"/>
        </a:ln>
        <a:ln w="12700" cap="rnd" cmpd="sng" algn="ctr">
          <a:solidFill>
            <a:schemeClr val="phClr"/>
          </a:solidFill>
          <a:prstDash val="solid"/>
        </a:ln>
        <a:ln w="2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9000000" rotWithShape="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400" dir="9000000" rotWithShape="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400" dir="90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rightRoom" dir="tr">
              <a:rot lat="0" lon="0" rev="3540000"/>
            </a:lightRig>
          </a:scene3d>
          <a:sp3d prstMaterial="matte">
            <a:bevelT w="190500" h="44450" prst="cross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275000"/>
              </a:schemeClr>
            </a:gs>
            <a:gs pos="3000">
              <a:schemeClr val="phClr">
                <a:tint val="87000"/>
                <a:satMod val="275000"/>
              </a:schemeClr>
            </a:gs>
            <a:gs pos="10000">
              <a:schemeClr val="phClr">
                <a:tint val="90000"/>
                <a:satMod val="275000"/>
              </a:schemeClr>
            </a:gs>
            <a:gs pos="70000">
              <a:schemeClr val="phClr">
                <a:shade val="38000"/>
                <a:satMod val="275000"/>
              </a:schemeClr>
            </a:gs>
            <a:gs pos="90000">
              <a:schemeClr val="phClr">
                <a:shade val="25000"/>
                <a:satMod val="300000"/>
              </a:schemeClr>
            </a:gs>
            <a:gs pos="100000">
              <a:schemeClr val="phClr">
                <a:shade val="22000"/>
                <a:satMod val="300000"/>
              </a:schemeClr>
            </a:gs>
          </a:gsLst>
          <a:path path="circle">
            <a:fillToRect l="60000" t="-3300" b="200000"/>
          </a:path>
        </a:gradFill>
        <a:gradFill rotWithShape="1">
          <a:gsLst>
            <a:gs pos="0">
              <a:schemeClr val="phClr">
                <a:tint val="57000"/>
                <a:satMod val="400000"/>
              </a:schemeClr>
            </a:gs>
            <a:gs pos="100000">
              <a:schemeClr val="phClr">
                <a:tint val="87000"/>
                <a:shade val="40000"/>
                <a:satMod val="5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Human</Template>
  <TotalTime>413</TotalTime>
  <Words>287</Words>
  <Application>Microsoft Office PowerPoint</Application>
  <PresentationFormat>On-screen Show (4:3)</PresentationFormat>
  <Paragraphs>100</Paragraphs>
  <Slides>18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Human</vt:lpstr>
      <vt:lpstr>How I Integrate Videopodcasting</vt:lpstr>
      <vt:lpstr>Videopodcasting -Available Programs</vt:lpstr>
      <vt:lpstr>Slide 3</vt:lpstr>
      <vt:lpstr>Videopodcasting - Lessons Learned</vt:lpstr>
      <vt:lpstr>Videopodcasting - Lessons Learned</vt:lpstr>
      <vt:lpstr>Videopodcasting – Student Considerations</vt:lpstr>
      <vt:lpstr>Videopodcasting - Pedagogical Impact</vt:lpstr>
      <vt:lpstr>Videopodcasting - Pedagogical Impact</vt:lpstr>
      <vt:lpstr>Videopodcasting - Learning Impact</vt:lpstr>
      <vt:lpstr>Videopodcasting - Learning Impact</vt:lpstr>
      <vt:lpstr>Second Life – The New Frontier</vt:lpstr>
      <vt:lpstr>Slide 12</vt:lpstr>
      <vt:lpstr>The Theorists Project</vt:lpstr>
      <vt:lpstr>Welcome Center</vt:lpstr>
      <vt:lpstr>Freudbot</vt:lpstr>
      <vt:lpstr>Carl Roger’s Room</vt:lpstr>
      <vt:lpstr>Fritz Perl’s Room</vt:lpstr>
      <vt:lpstr>Alfred Adler’s Room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 Podcasting</dc:title>
  <dc:creator>Edina</dc:creator>
  <cp:lastModifiedBy>user</cp:lastModifiedBy>
  <cp:revision>34</cp:revision>
  <dcterms:created xsi:type="dcterms:W3CDTF">2009-10-13T15:09:35Z</dcterms:created>
  <dcterms:modified xsi:type="dcterms:W3CDTF">2009-10-18T16:20:07Z</dcterms:modified>
</cp:coreProperties>
</file>