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85" r:id="rId2"/>
    <p:sldId id="286" r:id="rId3"/>
    <p:sldId id="287" r:id="rId4"/>
    <p:sldId id="289" r:id="rId5"/>
    <p:sldId id="288" r:id="rId6"/>
    <p:sldId id="292" r:id="rId7"/>
    <p:sldId id="290" r:id="rId8"/>
    <p:sldId id="294" r:id="rId9"/>
    <p:sldId id="293" r:id="rId10"/>
    <p:sldId id="291" r:id="rId11"/>
    <p:sldId id="275" r:id="rId12"/>
    <p:sldId id="257" r:id="rId13"/>
    <p:sldId id="267" r:id="rId14"/>
    <p:sldId id="295" r:id="rId15"/>
    <p:sldId id="296" r:id="rId16"/>
    <p:sldId id="258" r:id="rId17"/>
    <p:sldId id="259" r:id="rId18"/>
    <p:sldId id="260" r:id="rId19"/>
    <p:sldId id="262" r:id="rId20"/>
    <p:sldId id="264" r:id="rId21"/>
    <p:sldId id="265" r:id="rId22"/>
    <p:sldId id="282" r:id="rId23"/>
    <p:sldId id="283" r:id="rId24"/>
    <p:sldId id="277" r:id="rId25"/>
    <p:sldId id="284" r:id="rId26"/>
    <p:sldId id="276" r:id="rId27"/>
    <p:sldId id="274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87" d="100"/>
          <a:sy n="87" d="100"/>
        </p:scale>
        <p:origin x="150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0969D6-EE1F-4708-8DD4-DB32C39EF5D2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978425-0369-476C-BE79-BC40FC13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76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AB0E62F-1909-4DD5-B02A-1CF1470FE79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99012CE-DA8D-483A-A917-3D6FCEDE5F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E62F-1909-4DD5-B02A-1CF1470FE79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12CE-DA8D-483A-A917-3D6FCEDE5F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E62F-1909-4DD5-B02A-1CF1470FE79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12CE-DA8D-483A-A917-3D6FCEDE5F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E62F-1909-4DD5-B02A-1CF1470FE79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12CE-DA8D-483A-A917-3D6FCEDE5F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E62F-1909-4DD5-B02A-1CF1470FE79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12CE-DA8D-483A-A917-3D6FCEDE5F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E62F-1909-4DD5-B02A-1CF1470FE79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12CE-DA8D-483A-A917-3D6FCEDE5F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B0E62F-1909-4DD5-B02A-1CF1470FE79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9012CE-DA8D-483A-A917-3D6FCEDE5FA8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AB0E62F-1909-4DD5-B02A-1CF1470FE79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99012CE-DA8D-483A-A917-3D6FCEDE5F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E62F-1909-4DD5-B02A-1CF1470FE79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12CE-DA8D-483A-A917-3D6FCEDE5F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E62F-1909-4DD5-B02A-1CF1470FE79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12CE-DA8D-483A-A917-3D6FCEDE5F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E62F-1909-4DD5-B02A-1CF1470FE79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12CE-DA8D-483A-A917-3D6FCEDE5F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70000" t="90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AB0E62F-1909-4DD5-B02A-1CF1470FE79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99012CE-DA8D-483A-A917-3D6FCEDE5F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fsaid.ed.gov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fsa.ed.gov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entloans.gov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mselect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tclair.edu/red-hawk-central" TargetMode="External"/><Relationship Id="rId2" Type="http://schemas.openxmlformats.org/officeDocument/2006/relationships/hyperlink" Target="mailto:financialaid@montclair.edu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Financing your </a:t>
            </a:r>
            <a:br>
              <a:rPr lang="en-US" dirty="0" smtClean="0"/>
            </a:br>
            <a:r>
              <a:rPr lang="en-US" dirty="0" smtClean="0"/>
              <a:t>Graduate 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Assistantships &amp;</a:t>
            </a:r>
          </a:p>
          <a:p>
            <a:r>
              <a:rPr lang="en-US" sz="2800" dirty="0" smtClean="0"/>
              <a:t>Financial Aid</a:t>
            </a:r>
          </a:p>
        </p:txBody>
      </p:sp>
    </p:spTree>
    <p:extLst>
      <p:ext uri="{BB962C8B-B14F-4D97-AF65-F5344CB8AC3E}">
        <p14:creationId xmlns:p14="http://schemas.microsoft.com/office/powerpoint/2010/main" val="37378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4495800" cy="10668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Book Antiqua" panose="02040602050305030304" pitchFamily="18" charset="0"/>
              </a:rPr>
              <a:t>Questions? </a:t>
            </a:r>
            <a:endParaRPr lang="en-US" sz="6000" dirty="0">
              <a:latin typeface="Book Antiqua" panose="02040602050305030304" pitchFamily="18" charset="0"/>
            </a:endParaRPr>
          </a:p>
        </p:txBody>
      </p:sp>
      <p:pic>
        <p:nvPicPr>
          <p:cNvPr id="6146" name="Picture 2" descr="https://encrypted-tbn3.gstatic.com/images?q=tbn:ANd9GcS4P0ZVKfStOcZ8ulkMlw_D5hjyoxH8m2xjtey5PtS1R7o_agqe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0"/>
            <a:ext cx="3743325" cy="37433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52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458200" cy="1470025"/>
          </a:xfrm>
        </p:spPr>
        <p:txBody>
          <a:bodyPr/>
          <a:lstStyle/>
          <a:p>
            <a:pPr algn="ctr"/>
            <a:r>
              <a:rPr lang="en-US" dirty="0" smtClean="0"/>
              <a:t>The Financial Aid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976862"/>
          </a:xfrm>
        </p:spPr>
        <p:txBody>
          <a:bodyPr/>
          <a:lstStyle/>
          <a:p>
            <a:pPr algn="ctr"/>
            <a:r>
              <a:rPr lang="en-US" dirty="0" smtClean="0"/>
              <a:t>Understanding the Steps for a Smoother Transition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92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6781800" cy="1066800"/>
          </a:xfrm>
        </p:spPr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What </a:t>
            </a:r>
            <a:r>
              <a:rPr lang="en-US" u="sng" dirty="0" smtClean="0">
                <a:latin typeface="Book Antiqua" panose="02040602050305030304" pitchFamily="18" charset="0"/>
              </a:rPr>
              <a:t>is</a:t>
            </a:r>
            <a:r>
              <a:rPr lang="en-US" dirty="0" smtClean="0">
                <a:latin typeface="Book Antiqua" panose="02040602050305030304" pitchFamily="18" charset="0"/>
              </a:rPr>
              <a:t> Financial Aid?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2162"/>
            <a:ext cx="5248275" cy="3657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Financial Aid is an umbrella term that includes</a:t>
            </a:r>
          </a:p>
          <a:p>
            <a:pPr marL="109728" indent="0">
              <a:buNone/>
            </a:pPr>
            <a:endParaRPr lang="en-US" sz="1000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 lvl="1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Loans</a:t>
            </a:r>
          </a:p>
          <a:p>
            <a:pPr marL="411480" lvl="1" indent="0">
              <a:buNone/>
            </a:pPr>
            <a:endParaRPr lang="en-US" sz="1200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 lvl="1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Scholarship</a:t>
            </a:r>
          </a:p>
          <a:p>
            <a:pPr marL="411480" lvl="1" indent="0">
              <a:buNone/>
            </a:pPr>
            <a:endParaRPr lang="en-US" sz="1200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 lvl="1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Any funds that do not come from you personally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194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65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254" y="381000"/>
            <a:ext cx="4114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ook Antiqua" panose="02040602050305030304" pitchFamily="18" charset="0"/>
              </a:rPr>
              <a:t>Aid Eligibility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772400" cy="4648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High School Diploma or Equivalent 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Enrollment in an eligible program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U.S. citizen or eligible non-citizen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Valid Social Security Number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Sign certifying statements on the FAFSA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FAFSA filers must answer the drug question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Male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students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must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be registered with Selective Service 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Or must consent to registration while completing FAFSA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3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229600" cy="1066800"/>
          </a:xfrm>
        </p:spPr>
        <p:txBody>
          <a:bodyPr/>
          <a:lstStyle/>
          <a:p>
            <a:r>
              <a:rPr lang="en-US" dirty="0" smtClean="0"/>
              <a:t>Steps to Receiving Aid: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1855707"/>
            <a:ext cx="563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>
              <a:buNone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Apply for an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FSA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ID at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  <a:hlinkClick r:id="rId2"/>
              </a:rPr>
              <a:t>fsaid.ed.gov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71929"/>
            <a:ext cx="7467600" cy="3458606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914400" y="1695629"/>
            <a:ext cx="381000" cy="68580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6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24628"/>
            <a:ext cx="8229600" cy="1066800"/>
          </a:xfrm>
        </p:spPr>
        <p:txBody>
          <a:bodyPr>
            <a:no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Steps to Receiving Aid:</a:t>
            </a:r>
            <a:br>
              <a:rPr lang="en-US" dirty="0">
                <a:latin typeface="Book Antiqua" panose="02040602050305030304" pitchFamily="18" charset="0"/>
              </a:rPr>
            </a:b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2300" y="674632"/>
            <a:ext cx="2286000" cy="12954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 marL="109728" indent="0" algn="ctr">
              <a:buNone/>
            </a:pPr>
            <a:endParaRPr lang="en-US" dirty="0" smtClean="0">
              <a:solidFill>
                <a:schemeClr val="accent3"/>
              </a:solidFill>
              <a:latin typeface="Book Antiqua" panose="02040602050305030304" pitchFamily="18" charset="0"/>
            </a:endParaRPr>
          </a:p>
          <a:p>
            <a:pPr marL="109728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" y="2286000"/>
            <a:ext cx="9143999" cy="46306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700927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>
              <a:buNone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Complete FAFSA application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at</a:t>
            </a:r>
            <a:r>
              <a:rPr lang="en-US" sz="28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Book Antiqua" panose="02040602050305030304" pitchFamily="18" charset="0"/>
                <a:hlinkClick r:id="rId3"/>
              </a:rPr>
              <a:t>fafsa.gov</a:t>
            </a:r>
            <a:endParaRPr lang="en-US" sz="2800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568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1970"/>
            <a:ext cx="5562600" cy="1600200"/>
          </a:xfrm>
        </p:spPr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Types of Aid: Loans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543800" cy="3962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Federal Direct Loans </a:t>
            </a:r>
          </a:p>
          <a:p>
            <a:pPr fontAlgn="auto">
              <a:spcAft>
                <a:spcPts val="0"/>
              </a:spcAft>
              <a:defRPr/>
            </a:pPr>
            <a:endParaRPr lang="en-US" sz="1000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000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Federal Graduate PLUS Loan </a:t>
            </a:r>
          </a:p>
          <a:p>
            <a:pPr lvl="2"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(Credit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c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heck required) </a:t>
            </a:r>
          </a:p>
          <a:p>
            <a:pPr marL="411480" lvl="1" indent="0">
              <a:buNone/>
              <a:defRPr/>
            </a:pPr>
            <a:endParaRPr lang="en-US" sz="1000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 marL="411480" lvl="1" indent="0">
              <a:buNone/>
              <a:defRPr/>
            </a:pPr>
            <a:endParaRPr lang="en-US" sz="1000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Alternative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Private Loans 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 lvl="2"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(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Credit check required)</a:t>
            </a:r>
          </a:p>
          <a:p>
            <a:pPr marL="0" indent="0">
              <a:buNone/>
            </a:pPr>
            <a:endParaRPr lang="en-US" dirty="0">
              <a:latin typeface="Segoe Print" panose="02000600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09" b="91990" l="9794" r="969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51375"/>
            <a:ext cx="236537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23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3251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b="1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Federal Direct loans 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–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no credit check</a:t>
            </a:r>
            <a:endParaRPr lang="en-US" sz="2600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I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n the student’s name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R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epayment begins 6 months after student is no    	longer enrolled at least half-time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(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4.5 credits)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100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900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 marL="109728" indent="0">
              <a:buNone/>
              <a:defRPr/>
            </a:pP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This is an </a:t>
            </a:r>
            <a:r>
              <a:rPr lang="en-US" sz="2600" u="sng" dirty="0" smtClean="0">
                <a:solidFill>
                  <a:srgbClr val="800000"/>
                </a:solidFill>
                <a:latin typeface="Book Antiqua" panose="02040602050305030304" pitchFamily="18" charset="0"/>
              </a:rPr>
              <a:t>unsubsidized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 loan: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Interest accrues while student is enrolled 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Fixed rate of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6.6%</a:t>
            </a:r>
          </a:p>
          <a:p>
            <a:pPr marL="411480" lvl="1" indent="0">
              <a:buNone/>
              <a:defRPr/>
            </a:pPr>
            <a:endParaRPr lang="en-US" sz="2000" b="1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 marL="411480" lvl="1" indent="0" algn="ctr">
              <a:buNone/>
              <a:defRPr/>
            </a:pPr>
            <a:r>
              <a:rPr lang="en-US" sz="2000" i="1" dirty="0" smtClean="0">
                <a:solidFill>
                  <a:srgbClr val="292934"/>
                </a:solidFill>
              </a:rPr>
              <a:t>Students </a:t>
            </a:r>
            <a:r>
              <a:rPr lang="en-US" sz="2000" i="1" dirty="0">
                <a:solidFill>
                  <a:srgbClr val="292934"/>
                </a:solidFill>
              </a:rPr>
              <a:t>must go to </a:t>
            </a:r>
            <a:r>
              <a:rPr lang="en-US" sz="2000" i="1" dirty="0">
                <a:solidFill>
                  <a:srgbClr val="292934"/>
                </a:solidFill>
                <a:hlinkClick r:id="rId2"/>
              </a:rPr>
              <a:t>www.studentloans.gov</a:t>
            </a:r>
            <a:r>
              <a:rPr lang="en-US" sz="2000" i="1" dirty="0">
                <a:solidFill>
                  <a:srgbClr val="292934"/>
                </a:solidFill>
              </a:rPr>
              <a:t> and sign their master promissory note and complete entrance counseling in order for loans to pay </a:t>
            </a:r>
            <a:r>
              <a:rPr lang="en-US" sz="2000" i="1" dirty="0" smtClean="0">
                <a:solidFill>
                  <a:srgbClr val="292934"/>
                </a:solidFill>
              </a:rPr>
              <a:t>against the bill</a:t>
            </a:r>
            <a:endParaRPr lang="en-US" sz="2000" b="1" dirty="0" smtClean="0">
              <a:latin typeface="Book Antiqua" panose="02040602050305030304" pitchFamily="18" charset="0"/>
            </a:endParaRPr>
          </a:p>
          <a:p>
            <a:pPr marL="411480" lvl="1" indent="0">
              <a:buNone/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dirty="0" smtClean="0"/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2057400" y="1194179"/>
            <a:ext cx="426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Loans on award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2" y="6096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Explanation of Loans</a:t>
            </a:r>
            <a:endParaRPr lang="fr-FR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32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Content Placeholder 8"/>
          <p:cNvSpPr>
            <a:spLocks noGrp="1"/>
          </p:cNvSpPr>
          <p:nvPr>
            <p:ph idx="1"/>
          </p:nvPr>
        </p:nvSpPr>
        <p:spPr>
          <a:xfrm>
            <a:off x="838200" y="1828800"/>
            <a:ext cx="6553200" cy="47244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Federal Graduate </a:t>
            </a:r>
            <a:r>
              <a:rPr lang="en-US" sz="2600" b="1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PLUS loan</a:t>
            </a:r>
          </a:p>
          <a:p>
            <a:pPr marL="109728" indent="0">
              <a:buNone/>
            </a:pPr>
            <a:endParaRPr lang="en-US" sz="300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US" sz="23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Based on credit check</a:t>
            </a:r>
          </a:p>
          <a:p>
            <a:r>
              <a:rPr lang="en-US" sz="23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E</a:t>
            </a:r>
            <a:r>
              <a:rPr lang="en-US" sz="23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ndorser (co-signer) if </a:t>
            </a:r>
            <a:r>
              <a:rPr lang="en-US" sz="23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necessary</a:t>
            </a:r>
          </a:p>
          <a:p>
            <a:r>
              <a:rPr lang="en-US" sz="23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7.6% interest rate</a:t>
            </a:r>
            <a:endParaRPr lang="en-US" sz="2300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endParaRPr lang="en-US" sz="1200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 marL="109728" indent="0">
              <a:buNone/>
            </a:pPr>
            <a:endParaRPr lang="en-US" sz="1200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 marL="109728" indent="0">
              <a:buNone/>
            </a:pP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Repayment Options:</a:t>
            </a:r>
          </a:p>
          <a:p>
            <a:pPr marL="411480" lvl="1" indent="0">
              <a:buNone/>
            </a:pPr>
            <a:r>
              <a:rPr lang="en-US" sz="23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1. Standard immediate repayment</a:t>
            </a:r>
          </a:p>
          <a:p>
            <a:pPr marL="411480" lvl="1" indent="0">
              <a:buNone/>
            </a:pPr>
            <a:r>
              <a:rPr lang="en-US" sz="23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2. Interest only payments</a:t>
            </a:r>
          </a:p>
          <a:p>
            <a:pPr marL="411480" lvl="1" indent="0">
              <a:buNone/>
            </a:pPr>
            <a:r>
              <a:rPr lang="en-US" sz="23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3. Full deferment </a:t>
            </a:r>
          </a:p>
          <a:p>
            <a:endParaRPr lang="en-US" sz="2400" dirty="0" smtClean="0">
              <a:latin typeface="Book Antiqua" panose="02040602050305030304" pitchFamily="18" charset="0"/>
            </a:endParaRPr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  <a:p>
            <a:pPr lvl="1" eaLnBrk="1" hangingPunct="1">
              <a:buFontTx/>
              <a:buChar char="-"/>
            </a:pPr>
            <a:endParaRPr lang="en-US" dirty="0" smtClean="0"/>
          </a:p>
          <a:p>
            <a:pPr eaLnBrk="1" hangingPunct="1">
              <a:buFontTx/>
              <a:buChar char="-"/>
            </a:pPr>
            <a:endParaRPr lang="en-US" dirty="0" smtClean="0"/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2362200" y="1143000"/>
            <a:ext cx="426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Loans not on award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Explanation of Loans</a:t>
            </a:r>
            <a:endParaRPr lang="fr-FR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37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72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Private loans </a:t>
            </a:r>
          </a:p>
          <a:p>
            <a:pPr lvl="1"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provided through lenders such as banks or 	educational loan lenders</a:t>
            </a:r>
          </a:p>
          <a:p>
            <a:pPr marL="109728" indent="0" algn="ctr" fontAlgn="auto">
              <a:spcAft>
                <a:spcPts val="0"/>
              </a:spcAft>
              <a:buNone/>
              <a:defRPr/>
            </a:pPr>
            <a:endParaRPr lang="en-US" sz="2400" b="1" u="sng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 marL="109728" indent="0" fontAlgn="auto">
              <a:spcAft>
                <a:spcPts val="0"/>
              </a:spcAft>
              <a:buNone/>
              <a:defRPr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Do a compare of several private loans: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 marL="109728" indent="0" algn="ctr" fontAlgn="auto">
              <a:spcAft>
                <a:spcPts val="0"/>
              </a:spcAft>
              <a:buNone/>
              <a:defRPr/>
            </a:pPr>
            <a:r>
              <a:rPr lang="en-US" sz="2400" b="1" u="sng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  <a:hlinkClick r:id="rId2"/>
              </a:rPr>
              <a:t>www.elmselect.com</a:t>
            </a:r>
            <a:endParaRPr lang="en-US" sz="2400" b="1" u="sng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 marL="109728" indent="0" algn="ctr" fontAlgn="auto">
              <a:spcAft>
                <a:spcPts val="0"/>
              </a:spcAft>
              <a:buNone/>
              <a:defRPr/>
            </a:pPr>
            <a:endParaRPr lang="en-US" sz="1600" b="1" u="sng" dirty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Review Interest Rates and Repayment Terms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Truth in Lending Act – requires a number of steps to be taken by the borrower and the lender before a loan can be disbursed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P</a:t>
            </a:r>
            <a:r>
              <a:rPr lang="en-US" sz="21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rivate loans can take up a month or more to process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940" y="671015"/>
            <a:ext cx="8229600" cy="1066800"/>
          </a:xfrm>
        </p:spPr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Explanation of </a:t>
            </a:r>
            <a:r>
              <a:rPr lang="en-US" dirty="0" smtClean="0">
                <a:latin typeface="Book Antiqua" panose="02040602050305030304" pitchFamily="18" charset="0"/>
              </a:rPr>
              <a:t>Loans</a:t>
            </a:r>
            <a:endParaRPr lang="fr-FR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07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Assistantship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23484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Administered by</a:t>
            </a:r>
          </a:p>
          <a:p>
            <a:r>
              <a:rPr lang="en-US" dirty="0" smtClean="0"/>
              <a:t>The Graduate School at </a:t>
            </a:r>
          </a:p>
          <a:p>
            <a:r>
              <a:rPr lang="en-US" dirty="0" smtClean="0"/>
              <a:t>Montclair State University</a:t>
            </a:r>
          </a:p>
          <a:p>
            <a:endParaRPr lang="en-US" dirty="0"/>
          </a:p>
          <a:p>
            <a:r>
              <a:rPr lang="en-US" dirty="0" smtClean="0"/>
              <a:t>Caren Ferrante</a:t>
            </a:r>
            <a:endParaRPr lang="en-US" dirty="0" smtClean="0"/>
          </a:p>
          <a:p>
            <a:r>
              <a:rPr lang="en-US" sz="1900" dirty="0" smtClean="0"/>
              <a:t>Graduate Student Services Coordinator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20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28603"/>
            <a:ext cx="7239000" cy="9144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Book Antiqua" panose="02040602050305030304" pitchFamily="18" charset="0"/>
              </a:rPr>
              <a:t>Programs Eligible for Federal Aid</a:t>
            </a:r>
            <a:endParaRPr lang="en-US" sz="4000" dirty="0">
              <a:latin typeface="Book Antiqua" panose="02040602050305030304" pitchFamily="18" charset="0"/>
            </a:endParaRPr>
          </a:p>
        </p:txBody>
      </p:sp>
      <p:pic>
        <p:nvPicPr>
          <p:cNvPr id="3074" name="Picture 2" descr="http://www.valdosta.edu/administration/finance-admin/auxiliary-services/housing/images/miscellaneous-photos/eligibility-graph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972194"/>
            <a:ext cx="1905000" cy="188580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2514600"/>
            <a:ext cx="8229600" cy="30480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All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 Doctorial, Masters and CRI admits</a:t>
            </a:r>
          </a:p>
          <a:p>
            <a:endParaRPr lang="en-US" sz="1200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Some programs are on a trimester schedule</a:t>
            </a:r>
          </a:p>
          <a:p>
            <a:pPr lvl="1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Three terms in one academic year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(1/3, 1/3, 1/3)</a:t>
            </a:r>
          </a:p>
          <a:p>
            <a:pPr lvl="1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Financial aid funding is split over the three terms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32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6736"/>
          </a:xfrm>
        </p:spPr>
        <p:txBody>
          <a:bodyPr numCol="1">
            <a:norm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Advanced Counseling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Teaching Middle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Grades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Math</a:t>
            </a:r>
          </a:p>
          <a:p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Teaching English to Speakers of 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Other Languages</a:t>
            </a:r>
            <a:endParaRPr lang="en-US" sz="2600" dirty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American Diet Association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Paralegal Studies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Translating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Spanish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Artists Diploma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Drug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and Alcohol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Counselor Certification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Music Therapy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Nutrition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and Exercise Science</a:t>
            </a:r>
          </a:p>
          <a:p>
            <a:pPr marL="0" indent="0">
              <a:buNone/>
            </a:pP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92272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Eligible Certificate Programs – </a:t>
            </a:r>
            <a:r>
              <a:rPr lang="en-US" sz="32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(CER) </a:t>
            </a:r>
            <a:endParaRPr lang="en-US" sz="32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576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876800"/>
          </a:xfrm>
        </p:spPr>
        <p:txBody>
          <a:bodyPr numCol="1">
            <a:normAutofit/>
          </a:bodyPr>
          <a:lstStyle/>
          <a:p>
            <a:endParaRPr lang="en-US" sz="4300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Supervisor 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Advance 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Certification</a:t>
            </a:r>
          </a:p>
          <a:p>
            <a:endParaRPr lang="en-US" sz="3600" dirty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Principal Certification</a:t>
            </a:r>
          </a:p>
          <a:p>
            <a:pPr marL="0" indent="0">
              <a:buNone/>
            </a:pP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143" y="816114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Eligible Advanced Certification – </a:t>
            </a:r>
            <a:r>
              <a:rPr lang="en-US" sz="24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(CRA)</a:t>
            </a:r>
            <a:endParaRPr lang="en-US" sz="24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89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2514600"/>
          </a:xfrm>
        </p:spPr>
        <p:txBody>
          <a:bodyPr numCol="1">
            <a:normAutofit fontScale="92500" lnSpcReduction="10000"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Reading Specialist Certification</a:t>
            </a:r>
          </a:p>
          <a:p>
            <a:endParaRPr lang="en-US" sz="3600" dirty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Substance Awareness Coordinator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endParaRPr lang="en-US" sz="3600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School Counselor Certification</a:t>
            </a:r>
          </a:p>
          <a:p>
            <a:pPr marL="0" indent="0">
              <a:buNone/>
            </a:pP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" y="7620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Eligible Certification Programs – </a:t>
            </a:r>
            <a:r>
              <a:rPr lang="en-US" sz="28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(CRE) </a:t>
            </a:r>
            <a:endParaRPr lang="en-US" sz="28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686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Book Antiqua" panose="02040602050305030304" pitchFamily="18" charset="0"/>
              </a:rPr>
              <a:t> </a:t>
            </a:r>
            <a:br>
              <a:rPr lang="en-US" sz="2400" dirty="0" smtClean="0">
                <a:latin typeface="Book Antiqua" panose="02040602050305030304" pitchFamily="18" charset="0"/>
              </a:rPr>
            </a:br>
            <a:r>
              <a:rPr lang="en-US" sz="4400" dirty="0">
                <a:latin typeface="Book Antiqua" panose="02040602050305030304" pitchFamily="18" charset="0"/>
              </a:rPr>
              <a:t>Eligible Certificate Programs – </a:t>
            </a:r>
            <a:r>
              <a:rPr lang="en-US" sz="3100" dirty="0">
                <a:latin typeface="Book Antiqua" panose="02040602050305030304" pitchFamily="18" charset="0"/>
              </a:rPr>
              <a:t>(</a:t>
            </a:r>
            <a:r>
              <a:rPr lang="en-US" sz="3100" dirty="0" smtClean="0">
                <a:latin typeface="Book Antiqua" panose="02040602050305030304" pitchFamily="18" charset="0"/>
              </a:rPr>
              <a:t>CRI)</a:t>
            </a:r>
            <a:r>
              <a:rPr lang="en-US" sz="4400" dirty="0">
                <a:latin typeface="Book Antiqua" panose="02040602050305030304" pitchFamily="18" charset="0"/>
              </a:rPr>
              <a:t/>
            </a:r>
            <a:br>
              <a:rPr lang="en-US" sz="4400" dirty="0">
                <a:latin typeface="Book Antiqua" panose="02040602050305030304" pitchFamily="18" charset="0"/>
              </a:rPr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  <a:latin typeface="Book Antiqua" panose="02040602050305030304" pitchFamily="18" charset="0"/>
              </a:rPr>
              <a:t>All Initial Teacher Certification </a:t>
            </a:r>
            <a:r>
              <a:rPr lang="en-US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Programs and the P-3 Abbott Programs </a:t>
            </a:r>
            <a:endParaRPr lang="en-US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marL="411480" lvl="1" indent="0">
              <a:buNone/>
            </a:pPr>
            <a:endParaRPr lang="en-US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Federal student aid regulations </a:t>
            </a:r>
            <a:r>
              <a:rPr lang="en-US" sz="2400" b="1" u="sng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require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 the university to treat students in these programs as fifth year undergraduates</a:t>
            </a:r>
          </a:p>
          <a:p>
            <a:pPr>
              <a:lnSpc>
                <a:spcPct val="80000"/>
              </a:lnSpc>
            </a:pPr>
            <a:endParaRPr lang="en-US" sz="2400" dirty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When filing the FAFSA, you must identify as an undergraduate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if defined as a dependent, provide parental information</a:t>
            </a:r>
          </a:p>
          <a:p>
            <a:pPr lvl="1">
              <a:lnSpc>
                <a:spcPct val="90000"/>
              </a:lnSpc>
            </a:pPr>
            <a:endParaRPr lang="en-US" sz="2400" dirty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Awarded as an undergraduate student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$12,500 Stafford Loans for AY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Includes Subsidized Loan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76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2514600"/>
          </a:xfrm>
        </p:spPr>
        <p:txBody>
          <a:bodyPr numCol="1">
            <a:norm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Eligible for private loans only</a:t>
            </a:r>
          </a:p>
          <a:p>
            <a:pPr marL="0" indent="0">
              <a:buNone/>
            </a:pP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92272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All Other Programs –</a:t>
            </a:r>
            <a:endParaRPr lang="en-US" sz="32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676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Content Placeholder 8"/>
          <p:cNvSpPr>
            <a:spLocks noGrp="1"/>
          </p:cNvSpPr>
          <p:nvPr>
            <p:ph idx="1"/>
          </p:nvPr>
        </p:nvSpPr>
        <p:spPr>
          <a:xfrm>
            <a:off x="457200" y="1649104"/>
            <a:ext cx="8229600" cy="4827896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  <a:buFont typeface="Arial" charset="0"/>
              <a:buNone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Email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–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u="sng" dirty="0" smtClean="0">
                <a:solidFill>
                  <a:srgbClr val="7030A0"/>
                </a:solidFill>
                <a:hlinkClick r:id="rId2"/>
              </a:rPr>
              <a:t>financialaid@montclair.edu</a:t>
            </a:r>
            <a:endParaRPr lang="en-US" u="sng" dirty="0" smtClean="0">
              <a:solidFill>
                <a:srgbClr val="7030A0"/>
              </a:solidFill>
            </a:endParaRPr>
          </a:p>
          <a:p>
            <a:pPr eaLnBrk="1" hangingPunct="1">
              <a:spcBef>
                <a:spcPts val="600"/>
              </a:spcBef>
              <a:buFont typeface="Arial" charset="0"/>
              <a:buNone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Location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– Red Hawk Central</a:t>
            </a:r>
          </a:p>
          <a:p>
            <a:pPr eaLnBrk="1" hangingPunct="1">
              <a:spcBef>
                <a:spcPts val="600"/>
              </a:spcBef>
              <a:buFont typeface="Arial" charset="0"/>
              <a:buNone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Phone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–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(973) 655 – 4461</a:t>
            </a:r>
          </a:p>
          <a:p>
            <a:pPr eaLnBrk="1" hangingPunct="1">
              <a:spcBef>
                <a:spcPts val="600"/>
              </a:spcBef>
              <a:buFont typeface="Arial" charset="0"/>
              <a:buNone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Fax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– (973) 655 – 7712</a:t>
            </a:r>
          </a:p>
          <a:p>
            <a:pPr eaLnBrk="1" hangingPunct="1">
              <a:buFont typeface="Arial" charset="0"/>
              <a:buNone/>
            </a:pPr>
            <a:endParaRPr lang="en-US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</a:rPr>
              <a:t>*Please have the CWID number available when contacting our 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office*</a:t>
            </a:r>
            <a:endParaRPr lang="en-US" sz="2000" i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en-US" sz="1000" dirty="0">
              <a:solidFill>
                <a:schemeClr val="tx1">
                  <a:lumMod val="50000"/>
                </a:schemeClr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Visit us on the web!</a:t>
            </a:r>
          </a:p>
          <a:p>
            <a:pPr algn="ctr" eaLnBrk="1" hangingPunct="1">
              <a:buFont typeface="Arial" charset="0"/>
              <a:buNone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hlinkClick r:id="rId3"/>
              </a:rPr>
              <a:t>www.montclair.edu/red-hawk-central</a:t>
            </a: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1066800"/>
          </a:xfrm>
        </p:spPr>
        <p:txBody>
          <a:bodyPr>
            <a:noAutofit/>
          </a:bodyPr>
          <a:lstStyle/>
          <a:p>
            <a:r>
              <a:rPr lang="en-US" sz="3400" dirty="0" smtClean="0">
                <a:latin typeface="Book Antiqua" panose="02040602050305030304" pitchFamily="18" charset="0"/>
              </a:rPr>
              <a:t>Contacting the Financial Aid Office</a:t>
            </a:r>
            <a:endParaRPr lang="en-US" sz="3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77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4495800" cy="10668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Book Antiqua" panose="02040602050305030304" pitchFamily="18" charset="0"/>
              </a:rPr>
              <a:t>Questions? </a:t>
            </a:r>
            <a:endParaRPr lang="en-US" sz="6000" dirty="0">
              <a:latin typeface="Book Antiqua" panose="02040602050305030304" pitchFamily="18" charset="0"/>
            </a:endParaRPr>
          </a:p>
        </p:txBody>
      </p:sp>
      <p:pic>
        <p:nvPicPr>
          <p:cNvPr id="6146" name="Picture 2" descr="https://encrypted-tbn3.gstatic.com/images?q=tbn:ANd9GcS4P0ZVKfStOcZ8ulkMlw_D5hjyoxH8m2xjtey5PtS1R7o_agqe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0"/>
            <a:ext cx="3743325" cy="37433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5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r>
              <a:rPr lang="en-US" dirty="0" smtClean="0"/>
              <a:t>What is the Assistantship Program?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14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First-time degree seeking students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Academic experience complimentary to degree program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Enhance student experience and support academic goals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Collaborate with students, faculty, and staff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Weekly service hours to an academic department in exchange for a commensurate compensation package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1 in 12 graduate students</a:t>
            </a:r>
          </a:p>
        </p:txBody>
      </p:sp>
    </p:spTree>
    <p:extLst>
      <p:ext uri="{BB962C8B-B14F-4D97-AF65-F5344CB8AC3E}">
        <p14:creationId xmlns:p14="http://schemas.microsoft.com/office/powerpoint/2010/main" val="19092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73" y="914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would an Assistantship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 numCol="2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Assignments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Instructional support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Research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Fieldwork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Contract Terms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Full year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One semester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Compensation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Stipend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Tuition and fees</a:t>
            </a:r>
          </a:p>
        </p:txBody>
      </p:sp>
    </p:spTree>
    <p:extLst>
      <p:ext uri="{BB962C8B-B14F-4D97-AF65-F5344CB8AC3E}">
        <p14:creationId xmlns:p14="http://schemas.microsoft.com/office/powerpoint/2010/main" val="100345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122" y="914400"/>
            <a:ext cx="8229600" cy="1066800"/>
          </a:xfrm>
        </p:spPr>
        <p:txBody>
          <a:bodyPr/>
          <a:lstStyle/>
          <a:p>
            <a:r>
              <a:rPr lang="en-US" dirty="0" smtClean="0"/>
              <a:t>Am I eligible for an Assistantship?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Fully matriculated in a degree program (you need an admissions decision!)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Full-time enrollment once appointed (with exceptions)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Minimum incoming or current GPA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Masters: 3.0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Doctoral: 3.2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Assistantships are NOT available to students: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Seeking a certificate or certification only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Who are student teaching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Maintaining a non-degree status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In an online-only program</a:t>
            </a:r>
          </a:p>
        </p:txBody>
      </p:sp>
    </p:spTree>
    <p:extLst>
      <p:ext uri="{BB962C8B-B14F-4D97-AF65-F5344CB8AC3E}">
        <p14:creationId xmlns:p14="http://schemas.microsoft.com/office/powerpoint/2010/main" val="16503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382000" cy="1066800"/>
          </a:xfrm>
        </p:spPr>
        <p:txBody>
          <a:bodyPr>
            <a:noAutofit/>
          </a:bodyPr>
          <a:lstStyle/>
          <a:p>
            <a:r>
              <a:rPr lang="en-US" dirty="0" smtClean="0"/>
              <a:t>How do I apply for an Assistantship?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56176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Upon initial application for your degree program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Within the application for admissions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After initial application for your degree program</a:t>
            </a:r>
          </a:p>
          <a:p>
            <a:pPr lvl="1">
              <a:spcBef>
                <a:spcPts val="0"/>
              </a:spcBef>
            </a:pPr>
            <a:r>
              <a:rPr lang="en-US" sz="2000" u="sng" dirty="0">
                <a:solidFill>
                  <a:schemeClr val="tx1">
                    <a:lumMod val="50000"/>
                  </a:schemeClr>
                </a:solidFill>
              </a:rPr>
              <a:t>If you had </a:t>
            </a:r>
            <a:r>
              <a:rPr lang="en-US" sz="2000" u="sng" dirty="0" smtClean="0">
                <a:solidFill>
                  <a:schemeClr val="tx1">
                    <a:lumMod val="50000"/>
                  </a:schemeClr>
                </a:solidFill>
              </a:rPr>
              <a:t>indicated </a:t>
            </a:r>
            <a:r>
              <a:rPr lang="en-US" sz="2000" u="sng" dirty="0">
                <a:solidFill>
                  <a:schemeClr val="tx1">
                    <a:lumMod val="50000"/>
                  </a:schemeClr>
                </a:solidFill>
              </a:rPr>
              <a:t>interest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upon initial application but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didn’t</a:t>
            </a:r>
          </a:p>
          <a:p>
            <a:pPr marL="41148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   receive an assistantship your first semester.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 u="sng" dirty="0" smtClean="0">
                <a:solidFill>
                  <a:schemeClr val="tx1">
                    <a:lumMod val="50000"/>
                  </a:schemeClr>
                </a:solidFill>
              </a:rPr>
              <a:t>If </a:t>
            </a:r>
            <a:r>
              <a:rPr lang="en-US" sz="2000" u="sng" dirty="0">
                <a:solidFill>
                  <a:schemeClr val="tx1">
                    <a:lumMod val="50000"/>
                  </a:schemeClr>
                </a:solidFill>
              </a:rPr>
              <a:t>you had not indicated interest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upon initial application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but</a:t>
            </a:r>
          </a:p>
          <a:p>
            <a:pPr marL="411480" lvl="1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 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change your mind.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Via e-mail to </a:t>
            </a:r>
            <a:r>
              <a:rPr lang="en-US" sz="2000" u="sng" dirty="0" smtClean="0">
                <a:solidFill>
                  <a:srgbClr val="0070C0"/>
                </a:solidFill>
              </a:rPr>
              <a:t>gradschool@montclair.edu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Include your CWID &amp; semester for consideration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8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73" y="1066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Does an Assistantship impact other funding eligibility?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On-campus employment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University Foundation scholarships/awards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Financial Aid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FA considers the value of tuition and fee remission when determining eligibility for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aid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Acceptance of an assistantship may impact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award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marL="411480" lvl="1" indent="0">
              <a:lnSpc>
                <a:spcPct val="150000"/>
              </a:lnSpc>
              <a:buNone/>
            </a:pP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69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r>
              <a:rPr lang="en-US" dirty="0" smtClean="0"/>
              <a:t>When and how will I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251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Fall 2018 hiring period: 3/1/18 – 7/31/18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Each department handles their own interviewing and selection of students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Departments submit recommendations to TGS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TGS handles the hiring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No offer is official unless/until you receive a formal offer letter and contract from TGS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TGS’s official form of communication is e-mail</a:t>
            </a:r>
            <a:endParaRPr lang="en-US" sz="2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7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Content Placeholder 8"/>
          <p:cNvSpPr>
            <a:spLocks noGrp="1"/>
          </p:cNvSpPr>
          <p:nvPr>
            <p:ph idx="1"/>
          </p:nvPr>
        </p:nvSpPr>
        <p:spPr>
          <a:xfrm>
            <a:off x="457200" y="1649104"/>
            <a:ext cx="8305800" cy="5056496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  <a:buFont typeface="Arial" charset="0"/>
              <a:buNone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Email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– </a:t>
            </a:r>
            <a:r>
              <a:rPr lang="en-US" u="sng" dirty="0" smtClean="0">
                <a:solidFill>
                  <a:srgbClr val="0070C0"/>
                </a:solidFill>
              </a:rPr>
              <a:t>gradschool@montclair.edu</a:t>
            </a:r>
          </a:p>
          <a:p>
            <a:pPr eaLnBrk="1" hangingPunct="1">
              <a:spcBef>
                <a:spcPts val="600"/>
              </a:spcBef>
              <a:buFont typeface="Arial" charset="0"/>
              <a:buNone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Location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–The Graduate School, 4</a:t>
            </a:r>
            <a:r>
              <a:rPr lang="en-US" baseline="30000" dirty="0" smtClean="0">
                <a:solidFill>
                  <a:schemeClr val="tx1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Floor</a:t>
            </a:r>
          </a:p>
          <a:p>
            <a:pPr eaLnBrk="1" hangingPunct="1">
              <a:spcBef>
                <a:spcPts val="600"/>
              </a:spcBef>
              <a:buFont typeface="Arial" charset="0"/>
              <a:buNone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Phone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–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(973) 655 – 5147	</a:t>
            </a:r>
          </a:p>
          <a:p>
            <a:pPr eaLnBrk="1" hangingPunct="1">
              <a:spcBef>
                <a:spcPts val="600"/>
              </a:spcBef>
              <a:buFont typeface="Arial" charset="0"/>
              <a:buNone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Fax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– (973) 655 – 7869</a:t>
            </a:r>
          </a:p>
          <a:p>
            <a:pPr eaLnBrk="1" hangingPunct="1">
              <a:buFont typeface="Arial" charset="0"/>
              <a:buNone/>
            </a:pPr>
            <a:endParaRPr lang="en-US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en-US" sz="12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Visit us on the web!</a:t>
            </a:r>
          </a:p>
          <a:p>
            <a:pPr algn="ctr">
              <a:buNone/>
            </a:pPr>
            <a:r>
              <a:rPr lang="en-US" u="sng" dirty="0">
                <a:solidFill>
                  <a:srgbClr val="0070C0"/>
                </a:solidFill>
              </a:rPr>
              <a:t>https://www.montclair.edu/graduate/current-students/grad-assistantships/</a:t>
            </a:r>
            <a:endParaRPr lang="en-US" u="sng" dirty="0" smtClean="0">
              <a:solidFill>
                <a:srgbClr val="0070C0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1066800"/>
          </a:xfrm>
        </p:spPr>
        <p:txBody>
          <a:bodyPr>
            <a:noAutofit/>
          </a:bodyPr>
          <a:lstStyle/>
          <a:p>
            <a:r>
              <a:rPr lang="en-US" sz="3400" dirty="0" smtClean="0"/>
              <a:t>Contacting The Graduate School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156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3">
      <a:dk1>
        <a:srgbClr val="595959"/>
      </a:dk1>
      <a:lt1>
        <a:sysClr val="window" lastClr="FFFFFF"/>
      </a:lt1>
      <a:dk2>
        <a:srgbClr val="990000"/>
      </a:dk2>
      <a:lt2>
        <a:srgbClr val="DEDEDE"/>
      </a:lt2>
      <a:accent1>
        <a:srgbClr val="53548A"/>
      </a:accent1>
      <a:accent2>
        <a:srgbClr val="424242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2298</TotalTime>
  <Words>791</Words>
  <Application>Microsoft Office PowerPoint</Application>
  <PresentationFormat>On-screen Show (4:3)</PresentationFormat>
  <Paragraphs>200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Book Antiqua</vt:lpstr>
      <vt:lpstr>Calibri</vt:lpstr>
      <vt:lpstr>Comic Sans MS</vt:lpstr>
      <vt:lpstr>Georgia</vt:lpstr>
      <vt:lpstr>Segoe Print</vt:lpstr>
      <vt:lpstr>Trebuchet MS</vt:lpstr>
      <vt:lpstr>Wingdings 2</vt:lpstr>
      <vt:lpstr>Urban</vt:lpstr>
      <vt:lpstr>Financing your  Graduate Education</vt:lpstr>
      <vt:lpstr>The Assistantship Program</vt:lpstr>
      <vt:lpstr>What is the Assistantship Program?</vt:lpstr>
      <vt:lpstr>What would an Assistantship look like?</vt:lpstr>
      <vt:lpstr>Am I eligible for an Assistantship?</vt:lpstr>
      <vt:lpstr>How do I apply for an Assistantship?</vt:lpstr>
      <vt:lpstr>Does an Assistantship impact other funding eligibility?</vt:lpstr>
      <vt:lpstr>When and how will I know?</vt:lpstr>
      <vt:lpstr>Contacting The Graduate School</vt:lpstr>
      <vt:lpstr>Questions? </vt:lpstr>
      <vt:lpstr>The Financial Aid Process</vt:lpstr>
      <vt:lpstr>What is Financial Aid?</vt:lpstr>
      <vt:lpstr>Aid Eligibility</vt:lpstr>
      <vt:lpstr>Steps to Receiving Aid:</vt:lpstr>
      <vt:lpstr>Steps to Receiving Aid: </vt:lpstr>
      <vt:lpstr>Types of Aid: Loans</vt:lpstr>
      <vt:lpstr>Explanation of Loans</vt:lpstr>
      <vt:lpstr>Explanation of Loans</vt:lpstr>
      <vt:lpstr>Explanation of Loans</vt:lpstr>
      <vt:lpstr>Programs Eligible for Federal Aid</vt:lpstr>
      <vt:lpstr>PowerPoint Presentation</vt:lpstr>
      <vt:lpstr>PowerPoint Presentation</vt:lpstr>
      <vt:lpstr>PowerPoint Presentation</vt:lpstr>
      <vt:lpstr>  Eligible Certificate Programs – (CRI) </vt:lpstr>
      <vt:lpstr>PowerPoint Presentation</vt:lpstr>
      <vt:lpstr>Contacting the Financial Aid Office</vt:lpstr>
      <vt:lpstr>Questions? </vt:lpstr>
    </vt:vector>
  </TitlesOfParts>
  <Company>Montclair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Kellen Smith</dc:creator>
  <cp:lastModifiedBy>Stanley Fils</cp:lastModifiedBy>
  <cp:revision>97</cp:revision>
  <cp:lastPrinted>2014-05-19T13:41:57Z</cp:lastPrinted>
  <dcterms:created xsi:type="dcterms:W3CDTF">2013-04-11T20:42:21Z</dcterms:created>
  <dcterms:modified xsi:type="dcterms:W3CDTF">2018-10-11T16:35:45Z</dcterms:modified>
</cp:coreProperties>
</file>