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handoutMasterIdLst>
    <p:handoutMasterId r:id="rId23"/>
  </p:handoutMasterIdLst>
  <p:sldIdLst>
    <p:sldId id="256" r:id="rId2"/>
    <p:sldId id="257" r:id="rId3"/>
    <p:sldId id="259" r:id="rId4"/>
    <p:sldId id="272" r:id="rId5"/>
    <p:sldId id="258" r:id="rId6"/>
    <p:sldId id="277" r:id="rId7"/>
    <p:sldId id="275" r:id="rId8"/>
    <p:sldId id="274" r:id="rId9"/>
    <p:sldId id="261" r:id="rId10"/>
    <p:sldId id="260" r:id="rId11"/>
    <p:sldId id="271" r:id="rId12"/>
    <p:sldId id="279" r:id="rId13"/>
    <p:sldId id="276" r:id="rId14"/>
    <p:sldId id="278" r:id="rId15"/>
    <p:sldId id="262" r:id="rId16"/>
    <p:sldId id="263" r:id="rId17"/>
    <p:sldId id="267" r:id="rId18"/>
    <p:sldId id="266" r:id="rId19"/>
    <p:sldId id="265" r:id="rId20"/>
    <p:sldId id="270" r:id="rId21"/>
    <p:sldId id="27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1" autoAdjust="0"/>
    <p:restoredTop sz="94660"/>
  </p:normalViewPr>
  <p:slideViewPr>
    <p:cSldViewPr>
      <p:cViewPr varScale="1">
        <p:scale>
          <a:sx n="87" d="100"/>
          <a:sy n="87" d="100"/>
        </p:scale>
        <p:origin x="17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D44401-13CB-4576-924C-753015C7472E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071F86-9E47-49A4-B981-B51330B6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7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CE88-BF0F-4A2B-AAF1-F94B701F9E20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71F5D1-8B34-4032-AB10-AACE8E0E8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D2E4-49C7-4CF0-B20C-2628F5CDA4E7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81C7-66F4-4512-BAAB-0FA22558E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3BB7-1F38-4FF9-85AB-C949019EB60F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6CF1-4EF6-40D6-A6E0-55AAF41E0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CC2C-DED7-4F37-AA8E-36A13106B8F3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800D-6AA1-4675-A0AE-C3E41BBA9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3B46-6AFD-4FC3-BAAF-ACBD016CB169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50F8-4D58-43A8-9B24-ACF0CD1A2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A2EE-09B1-41FD-AF96-94C12A49FEBC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F299-9771-4FAC-904B-86767ADC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C9C97E-7512-47A5-A08C-19D5883B13B9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E096EE-7630-4A28-872B-C5E9C41D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0B39-64F1-4554-AF49-D6CD6BB32654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B793-FD53-4E3D-A416-56FF0BE32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7D16-09D0-487A-B686-40B98A998F2E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B336-E08E-4692-A76D-3395F3CC2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39F1-0C3E-4B41-AD3A-935C3C1D7A8E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61D4-C26A-416E-BEDE-6C8FD0AE0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92F0-9B56-4DB4-9B2E-2C6BC75224D7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F67D-2114-46B7-92EF-D578AD3C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2BB5EE-E991-4D37-BDE3-6F68665EBA0B}" type="datetimeFigureOut">
              <a:rPr lang="en-US"/>
              <a:pPr>
                <a:defRPr/>
              </a:pPr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BFAF0A-89CF-4171-AFA6-9F2EEEE0B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5" r:id="rId4"/>
    <p:sldLayoutId id="2147483889" r:id="rId5"/>
    <p:sldLayoutId id="2147483890" r:id="rId6"/>
    <p:sldLayoutId id="2147483884" r:id="rId7"/>
    <p:sldLayoutId id="2147483883" r:id="rId8"/>
    <p:sldLayoutId id="2147483882" r:id="rId9"/>
    <p:sldLayoutId id="2147483881" r:id="rId10"/>
    <p:sldLayoutId id="21474838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C00000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C00000"/>
        </a:buClr>
        <a:buFont typeface="Georgia" pitchFamily="18" charset="0"/>
        <a:buChar char="▫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jgrant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jgrant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430456"/>
            <a:ext cx="7543800" cy="7334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Financial Aid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smithkel\Desktop\Everything desktop\Photos\Photoshoot 2013\DSC_0047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36396" t="5442" r="10850" b="5131"/>
          <a:stretch/>
        </p:blipFill>
        <p:spPr bwMode="auto">
          <a:xfrm>
            <a:off x="2057400" y="84860"/>
            <a:ext cx="4464269" cy="33651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3810000"/>
            <a:ext cx="53308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2 - Complete the FAFSA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90" y="1594692"/>
            <a:ext cx="8991600" cy="685800"/>
          </a:xfrm>
        </p:spPr>
        <p:txBody>
          <a:bodyPr>
            <a:normAutofit lnSpcReduction="10000"/>
          </a:bodyPr>
          <a:lstStyle/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0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www.fafsa.gov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" y="2286000"/>
            <a:ext cx="9143999" cy="463061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70764" y="762000"/>
            <a:ext cx="8763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IRS Data Retrieval Tool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(DRT)</a:t>
            </a:r>
          </a:p>
        </p:txBody>
      </p:sp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533400" y="1752600"/>
            <a:ext cx="7543800" cy="44958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both student and parent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certain tax filing conditions are met: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will take you to the IRS website to auto complete some of the income data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that comes back into the FAFSA will be cloaked </a:t>
            </a:r>
          </a:p>
          <a:p>
            <a:pPr lvl="2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 recommends you use the DRT – 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some paperwork later </a:t>
            </a:r>
          </a:p>
          <a:p>
            <a:pPr lvl="1"/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70764" y="762000"/>
            <a:ext cx="8763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Data to Report</a:t>
            </a: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533400" y="2057400"/>
            <a:ext cx="7543800" cy="3810000"/>
          </a:xfrm>
        </p:spPr>
        <p:txBody>
          <a:bodyPr/>
          <a:lstStyle/>
          <a:p>
            <a:pPr marL="411162" lvl="1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			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(2017)</a:t>
            </a:r>
          </a:p>
          <a:p>
            <a:pPr marL="411162" lvl="1" indent="0"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</a:t>
            </a:r>
          </a:p>
          <a:p>
            <a:pPr marL="411162" lvl="1" indent="0">
              <a:buNone/>
            </a:pP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162" lvl="1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Savings/Investments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filing date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11162" lvl="1" indent="0"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</a:t>
            </a:r>
          </a:p>
          <a:p>
            <a:pPr marL="411162" lvl="1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Size		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for </a:t>
            </a:r>
          </a:p>
          <a:p>
            <a:pPr marL="411162" lvl="1" indent="0">
              <a:buNone/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academic year</a:t>
            </a:r>
          </a:p>
          <a:p>
            <a:pPr marL="411162" lvl="1" indent="0">
              <a:buNone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162" lvl="1" indent="0">
              <a:buNone/>
            </a:pP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0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781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Remember…</a:t>
            </a:r>
          </a:p>
        </p:txBody>
      </p:sp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7543800" cy="12192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NJ residents must complete the </a:t>
            </a:r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questionnaire for the Tuition Aid Grant</a:t>
            </a: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 rot="10800000">
            <a:off x="1905000" y="2337576"/>
            <a:ext cx="342900" cy="495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04" t="2312" r="1111" b="47517"/>
          <a:stretch/>
        </p:blipFill>
        <p:spPr>
          <a:xfrm>
            <a:off x="603016" y="2959733"/>
            <a:ext cx="7515025" cy="19562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840940" y="5163267"/>
            <a:ext cx="7277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</a:rPr>
              <a:t>Once submitted, use the link from the FAFSA confirmation page to HESAA’s NJFAMS portal to complete the additional data elements for Tuition Aid Grant (TAG) and NJ STARS (II) eligibility.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26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781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If you forget…</a:t>
            </a:r>
          </a:p>
        </p:txBody>
      </p:sp>
      <p:sp>
        <p:nvSpPr>
          <p:cNvPr id="26626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7543800" cy="5334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www.njgrants.org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Up Arrow 5"/>
          <p:cNvSpPr>
            <a:spLocks noChangeArrowheads="1"/>
          </p:cNvSpPr>
          <p:nvPr/>
        </p:nvSpPr>
        <p:spPr bwMode="auto">
          <a:xfrm>
            <a:off x="4300267" y="6016673"/>
            <a:ext cx="457200" cy="685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759027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600" dirty="0">
                <a:solidFill>
                  <a:srgbClr val="000000"/>
                </a:solidFill>
                <a:latin typeface="Arial"/>
              </a:rPr>
              <a:t>Applicants who bypass answering the State questions, should log into NJFAMS to create a user ID and password to check and complete any outstanding items on their “To Do” list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14600"/>
            <a:ext cx="6619334" cy="34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3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– Check the 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1954"/>
            <a:ext cx="8229600" cy="268484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Once you submit the FAFSA,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will receive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Student Aid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via email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Check for errors or omissions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268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cannot see your SAR, you may have errors that have to be corrected on the FAFSA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>
              <a:latin typeface="Segoe Print" panose="02000600000000000000" pitchFamily="2" charset="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/>
          </a:p>
        </p:txBody>
      </p:sp>
      <p:pic>
        <p:nvPicPr>
          <p:cNvPr id="17411" name="Picture 2" descr="http://www.scholarshipexperts.com/blog/wp-content/uploads/2011/06/fafs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050" y="4637088"/>
            <a:ext cx="29972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0"/>
            <a:ext cx="9128125" cy="2438400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 your FAFSA </a:t>
            </a:r>
            <a:r>
              <a:rPr lang="en-US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made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mistake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other updates should go through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Aid office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Constantly updating your FAFSA can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issues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aid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dirty="0"/>
          </a:p>
        </p:txBody>
      </p:sp>
      <p:pic>
        <p:nvPicPr>
          <p:cNvPr id="18434" name="Picture 4" descr="http://www.fpcpathfinders.com/uploads/1/3/4/7/13471829/4360117_orig.jpg"/>
          <p:cNvPicPr>
            <a:picLocks noChangeAspect="1" noChangeArrowheads="1"/>
          </p:cNvPicPr>
          <p:nvPr/>
        </p:nvPicPr>
        <p:blipFill>
          <a:blip r:embed="rId2"/>
          <a:srcRect t="6387" b="28754"/>
          <a:stretch>
            <a:fillRect/>
          </a:stretch>
        </p:blipFill>
        <p:spPr bwMode="auto">
          <a:xfrm>
            <a:off x="0" y="381000"/>
            <a:ext cx="91440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514350" y="1487488"/>
            <a:ext cx="1619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FAFSA is a Snapshot </a:t>
            </a:r>
            <a:endParaRPr lang="en-US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048000" y="1763713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of your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105400" y="1763713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current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7239000" y="1716088"/>
            <a:ext cx="121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financial situation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486400" y="697869"/>
            <a:ext cx="3124200" cy="1219200"/>
          </a:xfrm>
        </p:spPr>
        <p:txBody>
          <a:bodyPr/>
          <a:lstStyle/>
          <a:p>
            <a:r>
              <a:rPr lang="en-US" sz="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br>
              <a:rPr lang="en-US" sz="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368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Using incorrect Social Security Numbers</a:t>
            </a:r>
          </a:p>
          <a:p>
            <a:pPr marL="109537" indent="0">
              <a:spcBef>
                <a:spcPts val="0"/>
              </a:spcBef>
              <a:buNone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Putting parent income information in student area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Listing income tax paid as equal to total income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Incorrect marital status for parent(s)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Leaving questions blank (0 is an answer)</a:t>
            </a:r>
          </a:p>
          <a:p>
            <a:pPr marL="109537" indent="0"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Georgia" pitchFamily="18" charset="0"/>
              <a:buNone/>
            </a:pPr>
            <a:endParaRPr lang="en-US" dirty="0" smtClean="0"/>
          </a:p>
        </p:txBody>
      </p:sp>
      <p:pic>
        <p:nvPicPr>
          <p:cNvPr id="2050" name="Picture 2" descr="http://www.gfi.com/blog/wp-content/uploads/2012/04/IT-simple-mist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399"/>
            <a:ext cx="334641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7391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FAFSA go?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8138"/>
            <a:ext cx="7543800" cy="33448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processor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Social Security Administration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Homeland Security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Selective Service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Schools Listed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of NJ (HESAA)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21507" name="Picture 2" descr="http://www.hampton.lib.nh.us/sites/default/files/Uploads/Teen/shoe-print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47477">
            <a:off x="1840823" y="3516168"/>
            <a:ext cx="78644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114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School Diploma or Equivalent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Enrollment in an eligible program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U.S. citizen or eligible non-citizen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Valid Social Security Number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 certifying statements on the FAFSA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ust answer the drug question</a:t>
            </a:r>
          </a:p>
          <a:p>
            <a:pPr lvl="1">
              <a:lnSpc>
                <a:spcPct val="80000"/>
              </a:lnSpc>
              <a:buFont typeface="Georgia" pitchFamily="18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Male students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be registered with Selective Service 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Segoe Print" pitchFamily="2" charset="0"/>
            </a:endParaRPr>
          </a:p>
        </p:txBody>
      </p:sp>
      <p:pic>
        <p:nvPicPr>
          <p:cNvPr id="1026" name="Picture 2" descr="https://encrypted-tbn1.gstatic.com/images?q=tbn:ANd9GcQWpkmDjWETMiPWeIjgnsZovzsmxioZMLvKiG-v2kDK-mMEDWjy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36" y="1447800"/>
            <a:ext cx="309499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6781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Financial Aid?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724400" cy="4267200"/>
          </a:xfrm>
        </p:spPr>
        <p:txBody>
          <a:bodyPr/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Aid is a comprehensive term that includes</a:t>
            </a:r>
          </a:p>
          <a:p>
            <a:pPr marL="109537" indent="0"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</a:p>
          <a:p>
            <a:pPr lvl="1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Work Study</a:t>
            </a:r>
          </a:p>
          <a:p>
            <a:pPr marL="411162" lvl="1" indent="0">
              <a:buNone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2wCEAAkGBxQTEhUUExQWFhUXFyAaFxcYGRgcGBwaHBwaHB8fHCAaHCggHBolHB0dIzEiJSksLi4wHB8zODMsNygtLisBCgoKDg0OGhAQFyweHCQuLCwsLCwsLCwsLCwsLCwsLCwsLCwsLCwsLCwsLCwsLCwsLCwsLCwsLCwsLCwsLCwsLP/AABEIANQA7gMBIgACEQEDEQH/xAAcAAABBAMBAAAAAAAAAAAAAAAGAQQFBwACAwj/xABJEAACAQIDBQUFBAYIBQMFAAABAhEAAwQSIQUGMUFRBxMiYXEygZGhsUJScsEUI4KSotEIFSRissLh8BYzQ1NzNIPxJXSTs9L/xAAZAQADAQEBAAAAAAAAAAAAAAAAAQIEAwX/xAAqEQACAQMDAgcAAgMAAAAAAAAAAQIDBBEhMUEFEhMUIjJCUWEkcSOBwf/aAAwDAQACEQMRAD8A1xO0sUoksiCWE21kgqYIgySfOtcPjmaDddokQWMSIOkcBLaegqQwODvuQxVmAJMKIALGWjMQT7x6USYXY9sqpZPFl8WpGsetdXhHACMKqXNQNAxWfACPFrqSPs6A+ppb+ywQJtCJOmQEGSICgcQBPD19TxcEB7NsD8Wv5mBTDH4hLX/MuKrf3RJjX7oBip7gQC3ti8hay6nVVYeGNByjp7iedDu0thXGWQjafZ5RAJ+fyBqy7Zs3vZuFj0Mif3tT7qbXMCo4T8Sf9KG2ikynzgmE5tKkd0W/t2FCnQYi3J5+2vD+dP8AfjB934l0B+R4VH7kPGKsde/tH3Z1q91kot/eDFBMe0AZ8oBzMVUoV1EjVSImfKOdN9o4g37H6pCFeYJvM0RwOVuIJ0njFSe8+Ae5fu92kkBRIgECOAJ9OA1rN1VPdXFCqSr8CBAPEz0PGRXPjJAz2TiP7MVuLqpIZTHPXXlGtCO3cQFBK2wvoBVjYi3CSLOpmQMogTpMes++h/aexA0lefI0ZArXZGLCYhLty2t3K05W4evqOVWTtXFnH2h+jPIUg3LBOW5E89fEI4AQD15UJbU2CU1VD5xFMxauWYcFgV1lTqPQjWk/srcJr+zwt0u9t7gUfqkA8GbT2xxGsE+msU53ewt03czCB4s8DwiYygcpnXymmFnfC0wVMcGE8MRb0ZTwl1Xjx1IB9KIcMlyzbFyy36RYJ0ZSG05jgTPDz48KOCcEk6ZpVCMw6jT/AOaY4xIIDj9rQTAlj5KOs1KYTHJfWEYq3OIkHzB4iueMulVAupM6F1Ep7+Y940qGMBd8titeFq7aBuC3MovEjQyBxMxFNbGKEl1tXblwzFvLHibwiYOttVMBco5k60fphQ3sMRrJg9OA8h5Cui51IDKWnTMABrrM9FiONHdgAY3V2C9m1DiGYyQTJEaaxpNTz4IQdKlrSKeHAeUfXiPOoTejba4VPvXG9hREz+QHX66ClnLGiK2thVS2QCqSJnjHDgvnwoExdyzc8N0KG6qy++ROlPVP6Tdy4m40tqi8LXoQOnU0V4XDJayhlQrEKYA9/kKvGAAjYuOu4Vi2GuLdtnV7ZYEN8DoY5j4GiVMPhscJs/qsQNWtEwfPhEr1I9/Qyu1dgYe+kgBHI8NxIkHlrzE8QfhVd2DeDcMzo5Ro0YOOasNYOpHvprUYT2bl+zc7trYK/atXCQCOtoxHXTUfhNSZwNrEeK2ZIKyre2ij7qjQjj1BrTYm8i3l7rG2zHDOVH8UfUe+nG1NgNbXPYl01YMhlxPMa6jlHDlwpZDAxw2Le3q0KjE6NBDGddF4cIULpM6mK6YvZljG5bhY2njhc6c8swCATyrjZgMubKDlhsolTMB+8X7oHApA4ExAqQw2HIAK5lJEBQEaVUkSCSIQSABOskmh6CD3C4GE8QIJIMA9PSluzlOUS3Lh8dfKpqxazICREiY6U0xGHCyeAHM1PcSMiDl145fnHSetVvsbEi4124xm/wB8mj5PYzL3ntaEhZPGRECrMxDAceQB0BPHh8Y5VA7Q2RhrrkvbJYyCRmUkgc4PE1cWDYNYq0XvYYWVU3RK3XX2SAwKt4QATlGp+zKiTM0TY/A6kjnXbBYZba/qrMEqDrObjEEnjprE8qcNZuNPAAN5ezGvM86TYJldb77LNy0wA14iBzGv86r3dnw4vDf/AHFr/wDYv+/OvQOK2WGENEe+q323umMPi7N5fZ762T0/5i6jp9OkVcZaYKRae2McLeIIIJBEggTqfCQQNekET0phsrGoBfyqdLjFidJaFYmBwXxAQelMd5r5OOhRZctYIy3T4YFy2S0GJiOvEitNj4lBcxYLCDdf01t2/fFRjQWCRu389pHZQMwkAgGCR5kfGueLxKWrQe4YEAQIkmOAHCePl5xTT+sbYw9ubmYiJbwnWDwzRz/3FRG9OPW5ZTKfZ4gETqoEiNDB5edAuTUbbv3VLJgbhtjgxOrDSYAHLymu2Es2cUjjJkuAGV+Plwn/AHrQ4u8Vq42bubhcQQqpbidAYZlJgx5FeVSWyMZdzvdNp5cGBlI9oyemnzolJLdlKEnwNtt7pzblcp8THoeAMTrxE0P7PvYvAE3bRa3HicQ2Q6SQw1U8fI8KMnvYprZQWtDGjMo0Eaat1FMsVsbFXbbIzWhmiZzEaHQHKP8AMa5O4preSO0aFR7RJ7YG38PjUBvhcJieDOpGRjGh14cZg/OpbG465ZbK6yIEMGBzcfLUUK292mNs27joQwg5UjiIPFppxgN3jaTuziL1xIjKxQgfBSfnXGV3RXJ0VnVfA7v7cwqsrTkYky6iB+0BIPv+NSy7eshZzqR1BEf78pqDtbu4dWzZWLRzdyI9ARXazsOws5bKCeon/ETXJ31PhNnRWE+Wkd8TvlZTKLeVp5AiAOPKq22ttW7ib73FtXW1hItORAOkZQePHTrVjNcs29c1pfUov8qZ4nerBp7WJtegYt/hmlG9k/bTbK8nFe6YHbO2dimOY4W4uWMhYZBmnj44jT6miLCYTFQxZbcsNQzgjTgDAbQcK1vb/wCBXhcdvw2n/wA0VH3u0qwNFt3mH7I+pNPxrqW1MPAt1vLJM2tiYjT9aqaksBmIJJk6ECmmB3KyXXutiSxYzC2wADJPEuepHCoO/wBph+xhx+05/wAo/Oo7E9o2LIOVbSafdLH5t+VHbeS+kGLVfbLI/wCHrfdsADwMMYMH0Cj1qMNjF7PhrZN63EsCDBJOnAkqfOKMnINgMOBtyI81J+dR13EABSc4YiIVWaB/eABB/wB607Scpp9zyzldRjFrtWEQzJhdoqQjdxfkSsDVl10H2xM6iDBqPs3sTs9igkSPaeCh11yzz+fUaVIYvYaXvGqsjDg6AqQeZytqPUU6sY/EW1CX7JxKj2HWM2n38wgnz0NbsmUN8XiryZ/GsIQGOXUZuHHSuFzb1jIQ1xGM/aIP0oH3u31wrISty+M2uVkIEjhw4x5zQ/uZiExV26jMXIUMJkfaCnp1HwpTajByY4U+6WEWnf3iw3JkzQBy5cNOnlQ9iN7rSkr3ydIVRmB+J+dczs+0nG2ojqF/Oa0bati3xu2rY83RfzFYfOr4xbNvkMbyRxO8pYZVTEXRP3X+oUCPfWWtrYgexhCNeLso9+pY02v74YNeOJtn8Mv9AaY3O0DBrwe434bZA+YFPzNeXtpjVrRjvMmHxWPf/sp6szR56Uwx2wcVejvMUNGDQqGNCCOQnUdaiL/aZa+zZut70UfU1G4jtMuH2MOg82ck/ICn/LltHA+y2jzkM8VsZ3uC4cQ6sFK+EINCQeebpW9nYSKWJa4xYyxLnUxHIDlFV1c7Q8Yw07lfRGJ/iY0xxO+WNbTvyPwhR+VHgXct5IPEto7RyWzb2PZAA7uRyBzN9WNdhhLaa5LajqRbHzImqPxG2MQ48V+6f22H0NR+UsddT1Op+dNWFR+6oHmoL2wL3xG28Nb9rEWh/wC4PyNRt7fTArxvg/hVm+gqm1SKwiqXTIctsl3suIlrX+0fCL7K3n9ECj+Jh9KYXu09PsYZj5tcUfRTVbsKUKa6rp9FcEO8qvkO7/aVebhYtL6s5/lUdf7Qca3B7afhtrP8U0MKtasnvrqrWitoo5uvUfyJjE70Y19GxV6OgbL/AIIqPvY263tXbjetxz9TXBwaTKa6KnBbIhzk92JHMj31oa3y+daFfOrIFIraKQjzpT60wOjGtIkGlVaXL50gPRe7d/vMFhm62k+gFQiY7F5Fy21zSMwMARm5HNqcmvDjp5047Ob2bZljnlUr+4x/lUZZ2EouucxMXG09bjP8sxA9a8m09NScTZdawix+2MxIOg9Ae7HAHj4yDBieUEnypF2pcB/WFQuUcGtE5jy1PsxwNNTsCWkufaD8PtcyOmbgeonqZ2t7tKsQx0RU1AOizE+ep1r0NDDkiN89kqLjxBCeACOnE68fFNRPZyvd40gD2rTg+oysPpRtv7s9lLMV0fxBgDEniJ6gz7vfQLui8Yy0TwZyPipWprLNKS/DpReKi/sne2WwThrLj7NzKfwsvD4qKqNR5VdvahaLbOcjirI3zAP1qlFNcunPNH/Zpu9Jma1kGs1pSa3mUTlXReNarwrB60CFE1q1KxrWaQGNSKDSk6UgNMDIrIpK1JpDFM1uBWlKGoA3C0gFYDW1lSxAUFmPAKCT7gONDEI60ld8SjKYdWU9GUqfgRUjs3d7EX8PexFq3ntWI70yJHPQcTA1MClkZEkedcyKPOyndGztG9fS9mCpalSrQQxaAeEEcdD0oc3q2BdwOJfD3RJX2WHB0Mww9enIyKWdcCInujBYAwvtEAwJ4SeA160kVcPYOlu8mOw1xQy3FUspjVSCpqrdt4I2L96yeNq69vXjCsQPiNaM64AYrSgUqmsmmBc/Y9fzYBk+5edfiFb86mMsXbusywIGmkqp9+tCvYlfm3ik6OjfFSPyopuH+2FI0a2p98uoP8MfCvIhpdzRsqa0EZb2fOfxE5mkf3Tr148flW93DIQQXYeIkAKR0H1E++pSxY1rhdxSopZp9sr05VvMTRIbwm93TAyRHMDjy5VTRvd3i7bQBF1fhmFWzvDsC5Ztm5YuOq87eZnUzzOYx0/nVR7ZuyxJEMOPqNavCcWhweqLD31sZtn4odLTH9wz+VUIlejMbb73D3V/7lph++h/nXnSwNB6Vk6a/TJfptvN0zMh954D/fOpzZm5+Nv3O7t4a6WBg5lZVWfvFgANKjcLcCujfdZW+BB/KvR3aXvZfwOEtX8Ots94wDFwTlzLIIgia9CUmtDGC27/AGO4ewnebRvZo1KqxS2PxNoW+VQvaFtjYhwzYfB2Va8IyXbSZVUjq59sR0metAW8O8+JxrZsTfZ/upMWx6INB68a03c3cv4xmTDIHZEzkSBpw0nmToBQovdgRLEVqam92djLiMZaw95nth7mRyAAynXTxaAyI1608333Pu7OxBt3JNtiTauxAcfQONJHv4U20AMmK1HlVz4rdbC4nd1MTbsol+zaL50UBmZDDho1aQDx5xVNkCDQnkDQVhq+u0PsytX8OuIwNpLd5LYJtW1VFurE6AQBcHI8+B5EUQ4g6giOM+Wn1pJ5ANl3FW7sf+sbNxi6Fu+ttEZVMEr0I4+db9jWAsX9oi1ftJcU2nKq4kZhlPDrE/OjTsGvrfwmMwd0BkmSp5pdUqw9JU/GhnC7DubI25h1aTaN39XcOga28rBP3gWAI9DzFTndAQfaXu9bwO0Llm0D3ZUXFB+yGnw+g5VYHYFsJO7vY11GYMbaE8gBLEdCZj3Ux/pCYCMThr0Hx22UnlKEEfJj8KI+z28Le7t24DBCX2kCSCM3IcTpSb9IclXdo+9p2hiS/doiWyUtkDxsoMSzHjMSBECaNf6Pl8MMbh2iGCMR1BDIflVPBfpVj9g+Jy7SKf8AcssP3SDVNaATnYphTh9p47D8AiFYPHwXYHyNT3alsFNpWbj4fxYrBMVdPtMpAcr5kiGXzkczXPYdrut58YoGl6wLnytT6+IGpvau9WysBibzOwTEvl73Kjl2gDLMDpEVHIypexTaXdbURDoLyNb94GYf4TSdteA7radxgsC8q3PImMp/wj/Zou3r2HbTF4Pa+Cg4e5dtm7kEAFjAuacM05W8/U107ftltc/QntozOztaAUEk5gHAEfhNPOoikZ0pAatbdXsXvXMr41+6TnaXW4R5ngvumoHtO3Sw2BvouGvZsy+O0WzOh5EkcA3Q66HlVdyEPOxbEf2jEJ960p/dY/zo8xyRjbR5d2wJ9Lls/RzVZdk97LtACfbtOPgAw+hq2Ns3QhVzHGJ/FwHvIFeVW9N3/aNsdbceJiIbQadK7/oCXc0k5SwYdQYgigBMddv3u8sloAOSXyIyg5TACNoTpLRJGlTmzduhyV8SXF9pT7WhidDBE8wfhWtpox6Bfgsc15Ltu6VaRoVEAg6EcTqp666iqT3rw2W+48/9mrbxt3ubrZckMVPIMD4QVMcokifP3Vxv5Z/W5xwP8v8A4rstGQnkNN3b2fD2T1tp9Ap+lUFjsPku3E+7cZR6BjV37lXJwlryBH7rEfyqoN8rWTH4lel0ke+D+dYrHSrOJ6FzrTiyIK/SvSeJ2J/Wux8NbZ8mdbTlgJ9mJ98TXmtGM++vQXZjiXxGwmto7JcRbtpXX2lIkqR5gMK9KoYkR29eJ2RsvCvglspfushBTQvJHtXLnFD6a9BQN2M7U7jadoE+G8DaPqRmX5j50CXXYklpLEyxOpLc5nWfWnmxcWbV+zdH/Tuo/wC6wJ+VHboIM+0vBNgdsveUeFmTEp8RmH7yt8RVx773sLewtpcWP7PiCFF7/tO4m288hOmbgJE6TQX/AEgMHms4TEqPtFCf7rrmHzFPdhJ/WO7bWjBuW7TIJ18dnVPiAPjUPbIyT7PNiXMPZxezcRqoLNaf7L2bogkeYaZHKehE+eNo4JrN27ZYHNbdrZnjKkr+VXB2QdowPd4PGNrGXD3m6H/puT6CDz4HWJge3TYPcY4YhRCYlZP/AJEAVveRlPxpx0eoFuYRb+IwWBu4a4quotuc8lGQrDqQOMjh5gUDdr/ZyGW5jsIP1g8V+yOBEauoGueIJHAgE8eMhsPFXLm67m07rct2HAZCQwNok6Ea8B86q/cTfq9gcULru921c0vKzFiV+8Mx9peXvFJJjJrsJ2hk2j3fK9aYepWGH50bby7bsnHXdm7Q0tMyXcJiBGa0zCRJ5AOGAJ0jQ6UObd2JawO0cBtHBMhwl/EKMqnRC5hgOiFSdPskEaaV3/pE7Nh8LiANGVrTe7xL8i3xoerEFfbbsk3tmi4NWw7rckfdIKN7oafdQp2NbyW2s3dmX2C97nNknSc4hknrPiHWT0ptuV2k2v0K7gdo5yvdMqXQMxKFSAjaznH2Tw4SRVTiRGpkc/P8jzpqPAiy9l9jOOe6Vu5LVoEjvMyuxA0BCr1HWp3a27uD2HiMJiUxLl1f9ZacqWe2wKsyhVBAWSdePCgDD9ou00t92uMuZQIEhGaPxMpb3zQ5i8XcusXuu7ueLOxZj7yZp9r5Hkvbb+8OEtbZwOMF621u7h2ts6kEKGPgZuizp8arPtZx9u/tO+9lw6jKuZTKkqusHgYOmlB5rQ01HDE2Emxd8cXhsPew1t1Nm6pGV1DBC0SySdDx8p1q791u0zBXsGt3E3bdq9ZUd6jaHMARNsH2s2sASRMGvNsVtFEoJgmWJvj2qYvFlksN+j2YiEP6xvNm4j0WPU1X5kkzz1M8TPGes1zisWmtAyEe4N7JtHCmeNzKf21ZfzFXBvhbDWASCclxGEHXiV/zRVFbEu5MRYefZvWz8HWvQ+1rQa208AJ+BB/KvKvdK8JGyhrSkgCsYtLdgLcS4FtWyEuWyA2QcuqvAAIg6iaS/s+2bC/pLZCWlcraqpXRMxktA1JPM0QYvZyXBJHEQSANR/eB0YR14cqjL+7QMSysAIXOpMDoAxIrflGFk5tRe7BKL3ZQd4EW3AZQpDrAXxNBOupHhMdRHeK9mWNOojhlbURqdIqwDea93mZe7uW9VTMCQjR7YBMNIMiYOnHWKx3jHdXI1yHUdIPAe6CPdVYyStwp7Ork4cj7t1h8QrfzqvO021l2ldP31RvikfkaNuzi5pfXoyN8Qw/IUN9sOHjF2X+/Zj91m/8A6rz6PpvJL7R6M/VbpgJOtXX/AEesfIxdg9VuAeoyH/CKpImifcDextnYoXspe2y5LqCJK8iJ5g6/GvUksoxJkdvfs/uMbirPJLzgHyJzD5EVEIeXlU9v5ti3i8fiMRaDd3cYZc2hgIqyRy1WoAU1sDL723eGO3YDqcz2raM3Mq9lgGB84B9xoL7Jd/bez2uWcRPcXSDmAJKMBEkc1Igac4oFwe2L9pHt27rol0RcRWIDDzHp0pjUKPAZHm1rttr102pFprjFARBykkgRy0NEW2d/r+LwCYPEIlw22DJfOYXAFEDhoTBILcweFCUVqIqsAWZ2edodrC4O/g8SjFGDm2yAEkuIKkfMN7jVZKYpRFIYoSA6G6YCyYBJAkwCYkgciYEx0FTe2978Vi7FmziLmdLJlTHiPLxH7UDSoHSlBFGEI3BrCK1WKd/1dc7n9I7t+5z933keHPE5Z6xQA2IFZRZ2aYvCJjUXF4cX0uju1lc2RyRDZeB6TxHxo67VOzK1btticDagqc160p0VIPiROUEagaRMCpcsMeCmSRWkiukCrF2DuvYxOwMReS2v6Th7rOXjxFVAYr6ZCdOtNvAFbilkVjRNKQNKYjJFbA0gilBE0wNluRr01+FekW8dkEfaQRx+0vlXm4RwivQm6eJ7zA4ZuM2kn3QD9DXldS07JfTNtm/cvwXA2DkXPGY/P8piu74enGAwxuJlaGUE6jRgQeH4o58o4ydO218SlkAnnwrSpZMmCO2daazfKokWwdVzfZbTwooCmCNbjlmOU8JoQ7Q8FGYrqFYcD9lgp4c+IOnnVj43BrcQBlLKrQyg5VbQRmAMFYPA6Tx8g3eYi9bIKqjrJtIcucWxoMyj2SYLKOSlRxmu6ZySB3s1vAXrqggygPuVp/OtO2Wxphn6F0+IVvyppuLcCY4DgGR198T+VT/a7aDYO2/3bw/iVh/KsE/Tdxf2ejT9VsynitIVraBSMK9UwmmWkVa25UooAcbK2XcxN1LNlM9xzCqCBPPnyit9s7GvYW6bWIttbuDkfPgQRoR5iivscYDa2Hno49+U1bfaPsC1tPvMMvhxuHti7ZJgBleQVn7pKwfunKedRKWGNI82GkArtibTIxV1KsphlIggjSD8KMOy7YOGx1y/hb4i5ctZrF0cUdOPkQQQYP3arOmRAVbtkkAAkngBqfgNaK9l9m+07650wrKp4G4Qh+DeL5Uy2Xcu7N2jbNwZbmGvgP0gGGj+6VJPvFXH2xb4Y3BCwcKyLZvKfHkDPmEGPEYgqZ4cqht8FIp7eDcjHYNc9/Dsqc3WHQepUnL74ofqxd2+1XGrfRcXcF/D3GC3UdF0RiFJUqBwBmDIOtcu1vctcBeW5Y/9NfnIPuMBJXzUjUdBI5Cmm1oxACgq4ezfADFbA2hYYT+sdlnWHFtHU+5gKp5RV3dgLZsLjrMal5/eTL+VE9gQC9j+CF7auHkaKGuR5qNPrRnvRvm+E3hLEzZC27F1J0yHUtHVS+b4jnUF2HWCm1ip4pZuKf2WVfyqG7Wwf61xX4h/gWpxljH/AGvbpjB4rvrQH6PiJZABorQMy+h9oeRjlRN2AOHs4/DNwYK0eTqyH6Cnm1E/T92Ld1tbthA4PPNZJRvik/GhzsAxGTaFxCf+ZZOn4WB/OlwBWuIsFGZDxVip5aqcp+lctaJe0fCd1tLFqBA70kejAN+Zob1iui2JZgmsFLrFYBTA2UVePZjezbNtD7huL8HYgfAiqOUVcXY/enCXFP2bx+DKD/OvO6lH/Dn9NVo/XgOcPtiykh2IhuMGJYjnEHUjWhjeLFti7+XDy4Rfs69JPlqRTzayd2j3e5W8sfrlJbOwyhfDGnrmOvUcDpu6tvZ1nvFUm7iGzFdMyJEquuumhM828qdLWCZyqLEmg4tpDlCJU6ERpDez8II8pFBu/Wy+7Q5ZVZzQioCzH7TMYiOZkdZMxVhmz4g3MAj1B6++ojevDB7DAxpqJE/76e+uqepywUPsW7lx+GYiJuhWHLxSvQfe+NHHaVYzbNvQPZ7t/hcWfkTVaYtu5xStHs3kPMkw4OrE6/L3Vb28+H7zBYlBztPHqAWH0FZbv01oSN1trTlE89mlY0pM0hr1jCIBWtbCkFAws7K2jauE83I+KtR92tbRvYXa+Cv4cMbndQFGveDPBSBxBBjyMHlVd9mjf/U8J/5R9Gr0HvbtXA4J1xeKy98EKWhxuETJCL68W5czXKW40V52yblG5b/rKxbyNkDYm0RDRp49NMy8G6xPKqp3d2s+ExNrEIJNpg0dR9oe9ZFXJuj2pDHYx8PiraJYvqUsrxg6+G43MuOegB0qrN+t132fjLlkg93OayxGjWydNfvL7J9POnH6YMMu3TYqm7Y2ha1tYhArEfeAlSfxIY/Z86lsav8AWW7CPxvYXU8zNmVP71sz7603DjamxcRs52He2NbJ5ge1bPuYFD5U07BtpZb2JwF4QLqlgp+8nguL8D/Can/gFSIpLADUkgAdSTA+dX323jLsnDo3t95bA05hGzemlQXZ/wBmF1Nou+IQjD4a6e6Lf9UqZtkDmoEE+elRPbjvMMTixh7Zm1hpBI1m6R4vcoges028sCtlmrV/o+Y7LjL1onS5akeqN/Jqq1Ek0R9nO0hhdp4W6zZUD5HJ4ZXVl18pI+FVLYSDncaz3G82JtHQTeA9GK3B8jQv2wWSu1sR/eyt8UH8qNd/XXBbfwmMYhbd0LnbkI/VsSemUr8KTtW3Nv4vadhrFtmS9aUPcA8CZWIJY8PZINQnqNkhuo2Tde4zaTavn+NwKrzsdxOTa1j++GT4qT/lqxu17Hpgtl28DbOtwLbjmLaasfeQB+1VJ7u7W/RsXYxBXMLV1XI6gHUDziaa1TBhd24YXJtW4eAuWrb+uhX6rQDNHfa9vLhsdibN3DMXUWArEqVgli2XUcROvrQKTVR2Je4tYopJ0rEIqgN1FWd2NYjXE2/wN9R/KqytxR12R38uNdOT2W/hZD/Osd9HNGR3t3ioizLtpjfhmHcZCboI4lW8IBnSefkPOoWxhjjb9247BUEBA2fIdTMZSPEOnKR5U83oS4/d2benesVJ10GUGfSJn4cxSYzaYwypaTvPZBNm4gbJx1UggkEzzIJJINcbOWaSY7lYqMNsViMWvC0p/C8/GVBoe3g3ju27RF6y6jmwWQPkPzqStbx3RGYWyCJ4kNrrEQdf9xTfbu86phy9xGVSchI1hm0AI4wesRWnD+jMUDvNeBcupHOruwrd5ZHR7Y/iSqc3udDdYRlMwQRBnz8/WrU3IvhsFhm4/qlHvWVP0rH1HSMZfTNtk9ZIoR0glehI+GlIaebesZMTiE+7fuD4O35UxavTg8xTMktGKKWtPfSiqEE3ZsY2ng//ADDh6Gjb+kV/6jCdO6f/ABLVS2bzIyurFWUhlIOoI1BHnUzvVvViMe1psSysbSZFKiJnUk+ZgVDWo0yGV4iCQRqCDBBHPyjrVqWt7MHtbAjDbSudxirKzaxJ9liBEnLzOmZOB4jUaVQRSCqayLIW9nG9C7OxouvLWmBt3MnNTwZZiYIB1jQmuu8u37Vva74zAOCveLcUwwBYqM4IInKWn97yoMrIpduoZLb3v7Z7t6ytvBo1hmX9a7ZSwPS3BIH4jr0A41VK3OZJk8edc21rBwppYDJ3t3Rrz6VyLCaQUgoAkcdta9dVEu3ndbYi2rsTlHQfL4eVFO7nanjsHZ7lWS6g9jvQSUHQEEEr5HhQMWpJ0pNIMkpt/b17GXmvYhyzkRwhQBMBQOAHx8zUWSKUVrFAG5IrJFaRW1MDeRWCkBrJoA6IRRT2eXwm0bH97Mv7yH+QoUSpjdvEG3i8O/S8vPqY/OuVeOacl+Mum8TRdW9FjNZPiyRBzQZET7MEENoAPUVBbDvs037pY3LkjXiFXKAYb73lppxoo29ghetMh4GJ9Ayn6TXDHbIRlAHhjpXm9Pl/iwaLxevJMYC7b7xkWwM1oqrMHYgOyguATxKqQeRM6RUPvBi7Fy3dcW7hVGdSysNe70LASJ1BXrKmixLVsENkgyT4Qh1OWTKiddNeJA1oc25hLQXIrBApMLGUS2YkRImcxPvr0VuYSi95AmeUZjmGYSBJXkZHrVl9lt6dn2xxyPcX3Bp+hFV7vTgAjeGIChRxjKOAHEUZ9j1ycNdX7t3/ABIP5Vl6gs0cm2yeKgD9oVjJtHEj7zhx+2qsfmaHW40Z9rFgrjs33rSH3iR+VBrNWq2eaUX+HGqsTZqOFLIpA3lSr6V2IEikYVvNasaAENYlYTSF+sUAbCkNb2rbHgpPoCfoKfWdh4p/YwuIb8Nm4fotLQCNIpVNSe0t3sXYQXL2GvWkJjM6FRPIa1FoZ4a+lGQwbTWT5U7wuzL7+xYuvP3bbn6CpbD7lY94jC3B+LKvyYg1DqQW7RShJ7IH5pJPSjSx2aY9uItJ+K5r8FBqRsdk+IPt4iyvorsfyrlK6ox+SLVCo/iV2DSA1bGG7I0/6mKdvJLSqP4mb6VIWezDBJ7TXX9XA/wKPrXGXUKC5yWrWo+CmAK3K1emH3EwC/8AQDR94u31OtSOG3fwaexhLA6HuUJ+LA1zfU4cJstWUuXg8+WrZOi6meA1Pyp5h9i4l/Zw94/+20fEivQFzEWrfO3bA80T6RTG9vThRM4i2Y4w2b/CKh9Rn8aZfk4reRT9jcrHtww1wfiKr9WFSmH7P8fIOS2pBBGa6JkGR7M9OtHNzfrBjhcZvwoxB95imw39st7Fu63mQi/mTUO5uprSmNUaEd5BrdaV9xn4H8xW2GdXQMpkHgetB+A3oe64VbOWebMToZ5BQPnRnhbQFtVGkAAAchyp2dGdNPvOd1OEmu15HN/bNo+3a4yJGUkcB+ZjXWPhB7fVHUuGaCD/AHl6HRp6culOrWa7he9uW0UZXfVMrKPbtR10MMY4zFDFrEu1pswyloJXjB56wJ5amvSSMLK63nsQxOnlAI58NDU92P3znxCcNEb+IqfqKabfwbEExSdmLFMayng9ptPMFG+gNcrnWjI72zxUR37ZrUXcM/W2y/Bgfzqu3PlV/bc2Ph8Xk79M4tzlGYjUxMwQTwFNMLuzg0Phwlr1KZj/ABTWKhfwp01Bpto21LSU5tplFgj3+X+lPsPsu+/s2bp9Lb/yir4C2regFu2P2E+Wlcb23MOvtYi36B5+lW+oyftgT5KK90ynLG5+OfhhbvqYUfxMKf2uzzHNxS2n4rqf5c1WQ+9uF5XC34UY/wClNru+lgcLd0+5APm1T5u6ltTwHl6C3mCFjswvn2r9oeSh2+ZC1Z+5uDt4PCpZazauupJNzIomSTzBOnDjQw+97fYw5/auH/Ktcv8AiTFN7Nm2vSczfU1LneS+kH8VfbLLXbjD2LdtR7/yikbbl0/aUeg/1NVe21ce3BlX8KKPqDXDEXMb9vEXAOgIX6AdR8RR4Ny954F4tutolk49+/XLe/WLM5WWVkc9RE0xD2bfDurf/wCNfzqs8bs/EMMz3LuUmBJYsxiSAs8Y11imGK2GVIgZ832YPeT114jzNPyUn7pk+cgvbAtTEb0YVJzYm0Oozyfgsmou7v3glOl0tInw23g+hIANCdndRmgIpLiD0UA/ePCPST5VK7K3DyMC8EjhpoPQH68apWFNbtk+dnwkST9oNgRFu8Z4Sqr9TNZ/xmzDwYdj+JgPpRJgdyrTrBUR6cK67L3dt2bvcuBDSbZ5mAJB+tNWlFcEu7qPkBsfvVjp8FmyoPCVdj58XA+VM8PtzaF3TvAk6DLbRYPTUGrnv7u2WQjKs8iRIB9OdBuD2cTiQhthXDgZeIKrBJJ8xqeWoiukaNJbROM69XO4KWcNj3OVrt2ePl8hTlN1sTc0d7jerN89as6xg0bwKsWxoTJljxgHoOtbYraNqyQAAYMECJBjwiOp89NDzqkktkgc5PdlW4nckoB4ZdjlRY1LH8hxPkKh95921wwWzxciW/35nh6Grf2ZYdrrXlRig0sC4MgGbV3gjMsyFAjgpP2jXD/hBXud7ibgZuJVFUAGI9pgWMDQcPSukZYFqytd1ez8XTncMOGkgR6ke7hRbhdy7aKzIugkADrOpg8f5CjvZ9m1bGW2sTzMkn3kk1tibALrKyOIOshh9ARSc2wwClnZFnDIbj6BQWJIE9eXPy86gsTvCGcmyGA5kkwY6AcPnU92guwsgLrDguI4iG0/OKGcL3ACxnVsvjFsEktJnMOUAAU0zhUm842CLaLYjFJ3VvwJmWcjfZBnViGEacARPI1J7O3bt2rWWMxA1J5n6x0nhUymIXhMaTBEadTPDrWzsKptlZBTeHYqtbIUCYqn8VYvYfFBrRKss6xPtAj6E/EVf+JYZWnkD/pVU3rS3L1xyOLmPcco+QqoLK1H3NaohcO+PvMV79x+GB5aQKc3d1cS4lrlwmftMxEfGizYezkc6qpCkSGBKnSRwInXXXpROxS2IgAdBw19aPDitkX4snuyn7+75RoIE+6n93d6EEZTI4Ew3uoq27GYlQcvAFVDEv8Ad1IHCTPoKjth7LxGIjucwX7VxgoQE6GGglv2ZNVhLchvI13J3ZW6Xn118x/pRph9zLZIIExwJ9nXj6/SpHdzd5MMDJLseJOi6aCB+Zmp83dOVcZSy9Br9B+xunZTWBJ9Pl0rtd2VZXl9K3x+1wpKp43AmBwA/vHgogHU/nURfzPka8GuWnPhFrVVaNA3At7xl11ExQkxOQ1v4lGnuVXL4ZunS2JMRMa8uH3uVJh8Naa0bucZjnXvXH/KuzIhRIFs8uMympBFdL2JDODYBaEa054WmSZVjGucGfZ14gkQIdbOw2Qhm8biAGYaAAQAqjQQABPGOJNUxZMXZr4lTKd0j5WuBgCc4A8VoEAodPabjA8I5u7WxbSiAvqx1YkaSxPGnP6cwNc7mPIPCp1HkW3h1ThTlQCIpgdoKTHCnmHIOoowPJI7LWARypdp4PvE0MMIKkcQQQR8xXTDaD+VbNcbyUfP+Vc3uXwcdn44Mkv4GXRwdIb+XMHpFc8WufW0uYmAzcAV10zdPSab4i7hrBNxsoZuLMRJIEfa8ulNX3ha4P7PbNwmIOqIQdRDsNT5QOPKqw2CH/6E5WHuZBEZbQyx7zJ+EVxS7hsORBRWYwCzAOxknixzNqfnUXib7sZuXsiFBlRAAzEk652+1GmUeZgmoJ8IxvsbOH71zm8dw3FGWQv2hGcgzPDjAp9gmwu2htsJl1XxEAQ2kkxqQIrimd1INwd5LcCCOoMR0jh1qI2bssI5VSzG5MEBe7UrEAAjVhPtaDQ1yxO1Wa4/dEws+JQoJyGCzsQQonQDpT0EOhtFrd5Wd5RQQzFjEAjXodeJ9aM7b5hQfdsXCn9qVWUESy6PbJggXQkBrZ0mOXGiDYdx8uW4AHUkMAZB1lWB6FYPDjI5UmUhdo2S6sjpmUjivEc515zrQRjNlXLbk23uITxZCRmA6iDr6j31ZValAaWCZ01IGtp+BHZQNCi5Y8JHQ9eA49KQuReRAfCtnQepA19wrKyrORvi28J931qs8H9SaysrrAZ32bjHbEXUByhYHh0nwzr1OtFGx8Grt4yzRyJ0rKyqYx9Y2XbvX37xZWywVF+zqsksPteh08qIgYAAgCNANAB005VlZWeRRpdMKT/vn/KhnGY241428xVVUt4dCY5Hy9IrKynETOuMti2l62ohUtrcSNCC2dSJWJEDnJ+URmx7YcFDOQKoKgwHhRq8e0ddeR000FZWV0RB2Nwi8FHs5GheQylRoB68+gp/ZasrKTA6vXB9RrWVlSihipm6qcmJBPPSjPCbNt24gE+ZM/Lh8qysqJHSJFbc2s9q5bRMoDOoJjWDm4a+VCmN3jvtevJIUIEgic3iMHUk1lZQgZ1x+CRYLDvJtG5FzxQwUGQfa+0edNNjY92tzIAhmKgACUHh9I8orKyuzEgr2dsi2bVs3Juc/wBYc2vX1nWanGwCZIiByA0A9AKysrkxogdnue9tkmczHTSPtLp6g6+dRGN2tcGFtWhlC3BcDkAZiFciOmo4mJpayhDCm2BcayWAPfWCtwcmAAIkftN+8aYbAxLRaHldSeZFq5lST1ANZWUnsMKRWVlZUsZ//9k="/>
          <p:cNvSpPr>
            <a:spLocks noChangeAspect="1" noChangeArrowheads="1"/>
          </p:cNvSpPr>
          <p:nvPr/>
        </p:nvSpPr>
        <p:spPr bwMode="auto">
          <a:xfrm>
            <a:off x="155575" y="-1257300"/>
            <a:ext cx="2952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TEhUUExQWFhUXFyAaFxcYGRgcGBwaHBwaHB8fHCAaHCggHBolHB0dIzEiJSksLi4wHB8zODMsNygtLisBCgoKDg0OGhAQFyweHCQuLCwsLCwsLCwsLCwsLCwsLCwsLCwsLCwsLCwsLCwsLCwsLCwsLCwsLCwsLCwsLCwsLP/AABEIANQA7gMBIgACEQEDEQH/xAAcAAABBAMBAAAAAAAAAAAAAAAGAQQFBwACAwj/xABJEAACAQIDBQUFBAYIBQMFAAABAhEAAwQSIQUGMUFRBxMiYXEygZGhsUJScsEUI4KSotEIFSRissLh8BYzQ1NzNIPxJXSTs9L/xAAZAQADAQEBAAAAAAAAAAAAAAAAAQIEAwX/xAAqEQACAQMDAgcAAgMAAAAAAAAAAQIDBBEhMUEFEhMUIjJCUWEkcSOBwf/aAAwDAQACEQMRAD8A1xO0sUoksiCWE21kgqYIgySfOtcPjmaDddokQWMSIOkcBLaegqQwODvuQxVmAJMKIALGWjMQT7x6USYXY9sqpZPFl8WpGsetdXhHACMKqXNQNAxWfACPFrqSPs6A+ppb+ywQJtCJOmQEGSICgcQBPD19TxcEB7NsD8Wv5mBTDH4hLX/MuKrf3RJjX7oBip7gQC3ti8hay6nVVYeGNByjp7iedDu0thXGWQjafZ5RAJ+fyBqy7Zs3vZuFj0Mif3tT7qbXMCo4T8Sf9KG2ikynzgmE5tKkd0W/t2FCnQYi3J5+2vD+dP8AfjB934l0B+R4VH7kPGKsde/tH3Z1q91kot/eDFBMe0AZ8oBzMVUoV1EjVSImfKOdN9o4g37H6pCFeYJvM0RwOVuIJ0njFSe8+Ae5fu92kkBRIgECOAJ9OA1rN1VPdXFCqSr8CBAPEz0PGRXPjJAz2TiP7MVuLqpIZTHPXXlGtCO3cQFBK2wvoBVjYi3CSLOpmQMogTpMes++h/aexA0lefI0ZArXZGLCYhLty2t3K05W4evqOVWTtXFnH2h+jPIUg3LBOW5E89fEI4AQD15UJbU2CU1VD5xFMxauWYcFgV1lTqPQjWk/srcJr+zwt0u9t7gUfqkA8GbT2xxGsE+msU53ewt03czCB4s8DwiYygcpnXymmFnfC0wVMcGE8MRb0ZTwl1Xjx1IB9KIcMlyzbFyy36RYJ0ZSG05jgTPDz48KOCcEk6ZpVCMw6jT/AOaY4xIIDj9rQTAlj5KOs1KYTHJfWEYq3OIkHzB4iueMulVAupM6F1Ep7+Y940qGMBd8titeFq7aBuC3MovEjQyBxMxFNbGKEl1tXblwzFvLHibwiYOttVMBco5k60fphQ3sMRrJg9OA8h5Cui51IDKWnTMABrrM9FiONHdgAY3V2C9m1DiGYyQTJEaaxpNTz4IQdKlrSKeHAeUfXiPOoTejba4VPvXG9hREz+QHX66ClnLGiK2thVS2QCqSJnjHDgvnwoExdyzc8N0KG6qy++ROlPVP6Tdy4m40tqi8LXoQOnU0V4XDJayhlQrEKYA9/kKvGAAjYuOu4Vi2GuLdtnV7ZYEN8DoY5j4GiVMPhscJs/qsQNWtEwfPhEr1I9/Qyu1dgYe+kgBHI8NxIkHlrzE8QfhVd2DeDcMzo5Ro0YOOasNYOpHvprUYT2bl+zc7trYK/atXCQCOtoxHXTUfhNSZwNrEeK2ZIKyre2ij7qjQjj1BrTYm8i3l7rG2zHDOVH8UfUe+nG1NgNbXPYl01YMhlxPMa6jlHDlwpZDAxw2Le3q0KjE6NBDGddF4cIULpM6mK6YvZljG5bhY2njhc6c8swCATyrjZgMubKDlhsolTMB+8X7oHApA4ExAqQw2HIAK5lJEBQEaVUkSCSIQSABOskmh6CD3C4GE8QIJIMA9PSluzlOUS3Lh8dfKpqxazICREiY6U0xGHCyeAHM1PcSMiDl145fnHSetVvsbEi4124xm/wB8mj5PYzL3ntaEhZPGRECrMxDAceQB0BPHh8Y5VA7Q2RhrrkvbJYyCRmUkgc4PE1cWDYNYq0XvYYWVU3RK3XX2SAwKt4QATlGp+zKiTM0TY/A6kjnXbBYZba/qrMEqDrObjEEnjprE8qcNZuNPAAN5ezGvM86TYJldb77LNy0wA14iBzGv86r3dnw4vDf/AHFr/wDYv+/OvQOK2WGENEe+q323umMPi7N5fZ762T0/5i6jp9OkVcZaYKRae2McLeIIIJBEggTqfCQQNekET0phsrGoBfyqdLjFidJaFYmBwXxAQelMd5r5OOhRZctYIy3T4YFy2S0GJiOvEitNj4lBcxYLCDdf01t2/fFRjQWCRu389pHZQMwkAgGCR5kfGueLxKWrQe4YEAQIkmOAHCePl5xTT+sbYw9ubmYiJbwnWDwzRz/3FRG9OPW5ZTKfZ4gETqoEiNDB5edAuTUbbv3VLJgbhtjgxOrDSYAHLymu2Es2cUjjJkuAGV+Plwn/AHrQ4u8Vq42bubhcQQqpbidAYZlJgx5FeVSWyMZdzvdNp5cGBlI9oyemnzolJLdlKEnwNtt7pzblcp8THoeAMTrxE0P7PvYvAE3bRa3HicQ2Q6SQw1U8fI8KMnvYprZQWtDGjMo0Eaat1FMsVsbFXbbIzWhmiZzEaHQHKP8AMa5O4preSO0aFR7RJ7YG38PjUBvhcJieDOpGRjGh14cZg/OpbG465ZbK6yIEMGBzcfLUUK292mNs27joQwg5UjiIPFppxgN3jaTuziL1xIjKxQgfBSfnXGV3RXJ0VnVfA7v7cwqsrTkYky6iB+0BIPv+NSy7eshZzqR1BEf78pqDtbu4dWzZWLRzdyI9ARXazsOws5bKCeon/ETXJ31PhNnRWE+Wkd8TvlZTKLeVp5AiAOPKq22ttW7ib73FtXW1hItORAOkZQePHTrVjNcs29c1pfUov8qZ4nerBp7WJtegYt/hmlG9k/bTbK8nFe6YHbO2dimOY4W4uWMhYZBmnj44jT6miLCYTFQxZbcsNQzgjTgDAbQcK1vb/wCBXhcdvw2n/wA0VH3u0qwNFt3mH7I+pNPxrqW1MPAt1vLJM2tiYjT9aqaksBmIJJk6ECmmB3KyXXutiSxYzC2wADJPEuepHCoO/wBph+xhx+05/wAo/Oo7E9o2LIOVbSafdLH5t+VHbeS+kGLVfbLI/wCHrfdsADwMMYMH0Cj1qMNjF7PhrZN63EsCDBJOnAkqfOKMnINgMOBtyI81J+dR13EABSc4YiIVWaB/eABB/wB607Scpp9zyzldRjFrtWEQzJhdoqQjdxfkSsDVl10H2xM6iDBqPs3sTs9igkSPaeCh11yzz+fUaVIYvYaXvGqsjDg6AqQeZytqPUU6sY/EW1CX7JxKj2HWM2n38wgnz0NbsmUN8XiryZ/GsIQGOXUZuHHSuFzb1jIQ1xGM/aIP0oH3u31wrISty+M2uVkIEjhw4x5zQ/uZiExV26jMXIUMJkfaCnp1HwpTajByY4U+6WEWnf3iw3JkzQBy5cNOnlQ9iN7rSkr3ydIVRmB+J+dczs+0nG2ojqF/Oa0bati3xu2rY83RfzFYfOr4xbNvkMbyRxO8pYZVTEXRP3X+oUCPfWWtrYgexhCNeLso9+pY02v74YNeOJtn8Mv9AaY3O0DBrwe434bZA+YFPzNeXtpjVrRjvMmHxWPf/sp6szR56Uwx2wcVejvMUNGDQqGNCCOQnUdaiL/aZa+zZut70UfU1G4jtMuH2MOg82ck/ICn/LltHA+y2jzkM8VsZ3uC4cQ6sFK+EINCQeebpW9nYSKWJa4xYyxLnUxHIDlFV1c7Q8Yw07lfRGJ/iY0xxO+WNbTvyPwhR+VHgXct5IPEto7RyWzb2PZAA7uRyBzN9WNdhhLaa5LajqRbHzImqPxG2MQ48V+6f22H0NR+UsddT1Op+dNWFR+6oHmoL2wL3xG28Nb9rEWh/wC4PyNRt7fTArxvg/hVm+gqm1SKwiqXTIctsl3suIlrX+0fCL7K3n9ECj+Jh9KYXu09PsYZj5tcUfRTVbsKUKa6rp9FcEO8qvkO7/aVebhYtL6s5/lUdf7Qca3B7afhtrP8U0MKtasnvrqrWitoo5uvUfyJjE70Y19GxV6OgbL/AIIqPvY263tXbjetxz9TXBwaTKa6KnBbIhzk92JHMj31oa3y+daFfOrIFIraKQjzpT60wOjGtIkGlVaXL50gPRe7d/vMFhm62k+gFQiY7F5Fy21zSMwMARm5HNqcmvDjp5047Ob2bZljnlUr+4x/lUZZ2EouucxMXG09bjP8sxA9a8m09NScTZdawix+2MxIOg9Ae7HAHj4yDBieUEnypF2pcB/WFQuUcGtE5jy1PsxwNNTsCWkufaD8PtcyOmbgeonqZ2t7tKsQx0RU1AOizE+ep1r0NDDkiN89kqLjxBCeACOnE68fFNRPZyvd40gD2rTg+oysPpRtv7s9lLMV0fxBgDEniJ6gz7vfQLui8Yy0TwZyPipWprLNKS/DpReKi/sne2WwThrLj7NzKfwsvD4qKqNR5VdvahaLbOcjirI3zAP1qlFNcunPNH/Zpu9Jma1kGs1pSa3mUTlXReNarwrB60CFE1q1KxrWaQGNSKDSk6UgNMDIrIpK1JpDFM1uBWlKGoA3C0gFYDW1lSxAUFmPAKCT7gONDEI60ld8SjKYdWU9GUqfgRUjs3d7EX8PexFq3ntWI70yJHPQcTA1MClkZEkedcyKPOyndGztG9fS9mCpalSrQQxaAeEEcdD0oc3q2BdwOJfD3RJX2WHB0Mww9enIyKWdcCInujBYAwvtEAwJ4SeA160kVcPYOlu8mOw1xQy3FUspjVSCpqrdt4I2L96yeNq69vXjCsQPiNaM64AYrSgUqmsmmBc/Y9fzYBk+5edfiFb86mMsXbusywIGmkqp9+tCvYlfm3ik6OjfFSPyopuH+2FI0a2p98uoP8MfCvIhpdzRsqa0EZb2fOfxE5mkf3Tr148flW93DIQQXYeIkAKR0H1E++pSxY1rhdxSopZp9sr05VvMTRIbwm93TAyRHMDjy5VTRvd3i7bQBF1fhmFWzvDsC5Ztm5YuOq87eZnUzzOYx0/nVR7ZuyxJEMOPqNavCcWhweqLD31sZtn4odLTH9wz+VUIlejMbb73D3V/7lph++h/nXnSwNB6Vk6a/TJfptvN0zMh954D/fOpzZm5+Nv3O7t4a6WBg5lZVWfvFgANKjcLcCujfdZW+BB/KvR3aXvZfwOEtX8Ots94wDFwTlzLIIgia9CUmtDGC27/AGO4ewnebRvZo1KqxS2PxNoW+VQvaFtjYhwzYfB2Va8IyXbSZVUjq59sR0metAW8O8+JxrZsTfZ/upMWx6INB68a03c3cv4xmTDIHZEzkSBpw0nmToBQovdgRLEVqam92djLiMZaw95nth7mRyAAynXTxaAyI1608333Pu7OxBt3JNtiTauxAcfQONJHv4U20AMmK1HlVz4rdbC4nd1MTbsol+zaL50UBmZDDho1aQDx5xVNkCDQnkDQVhq+u0PsytX8OuIwNpLd5LYJtW1VFurE6AQBcHI8+B5EUQ4g6giOM+Wn1pJ5ANl3FW7sf+sbNxi6Fu+ttEZVMEr0I4+db9jWAsX9oi1ftJcU2nKq4kZhlPDrE/OjTsGvrfwmMwd0BkmSp5pdUqw9JU/GhnC7DubI25h1aTaN39XcOga28rBP3gWAI9DzFTndAQfaXu9bwO0Llm0D3ZUXFB+yGnw+g5VYHYFsJO7vY11GYMbaE8gBLEdCZj3Ux/pCYCMThr0Hx22UnlKEEfJj8KI+z28Le7t24DBCX2kCSCM3IcTpSb9IclXdo+9p2hiS/doiWyUtkDxsoMSzHjMSBECaNf6Pl8MMbh2iGCMR1BDIflVPBfpVj9g+Jy7SKf8AcssP3SDVNaATnYphTh9p47D8AiFYPHwXYHyNT3alsFNpWbj4fxYrBMVdPtMpAcr5kiGXzkczXPYdrut58YoGl6wLnytT6+IGpvau9WysBibzOwTEvl73Kjl2gDLMDpEVHIypexTaXdbURDoLyNb94GYf4TSdteA7radxgsC8q3PImMp/wj/Zou3r2HbTF4Pa+Cg4e5dtm7kEAFjAuacM05W8/U107ftltc/QntozOztaAUEk5gHAEfhNPOoikZ0pAatbdXsXvXMr41+6TnaXW4R5ngvumoHtO3Sw2BvouGvZsy+O0WzOh5EkcA3Q66HlVdyEPOxbEf2jEJ960p/dY/zo8xyRjbR5d2wJ9Lls/RzVZdk97LtACfbtOPgAw+hq2Ns3QhVzHGJ/FwHvIFeVW9N3/aNsdbceJiIbQadK7/oCXc0k5SwYdQYgigBMddv3u8sloAOSXyIyg5TACNoTpLRJGlTmzduhyV8SXF9pT7WhidDBE8wfhWtpox6Bfgsc15Ltu6VaRoVEAg6EcTqp666iqT3rw2W+48/9mrbxt3ubrZckMVPIMD4QVMcokifP3Vxv5Z/W5xwP8v8A4rstGQnkNN3b2fD2T1tp9Ap+lUFjsPku3E+7cZR6BjV37lXJwlryBH7rEfyqoN8rWTH4lel0ke+D+dYrHSrOJ6FzrTiyIK/SvSeJ2J/Wux8NbZ8mdbTlgJ9mJ98TXmtGM++vQXZjiXxGwmto7JcRbtpXX2lIkqR5gMK9KoYkR29eJ2RsvCvglspfushBTQvJHtXLnFD6a9BQN2M7U7jadoE+G8DaPqRmX5j50CXXYklpLEyxOpLc5nWfWnmxcWbV+zdH/Tuo/wC6wJ+VHboIM+0vBNgdsveUeFmTEp8RmH7yt8RVx773sLewtpcWP7PiCFF7/tO4m288hOmbgJE6TQX/AEgMHms4TEqPtFCf7rrmHzFPdhJ/WO7bWjBuW7TIJ18dnVPiAPjUPbIyT7PNiXMPZxezcRqoLNaf7L2bogkeYaZHKehE+eNo4JrN27ZYHNbdrZnjKkr+VXB2QdowPd4PGNrGXD3m6H/puT6CDz4HWJge3TYPcY4YhRCYlZP/AJEAVveRlPxpx0eoFuYRb+IwWBu4a4quotuc8lGQrDqQOMjh5gUDdr/ZyGW5jsIP1g8V+yOBEauoGueIJHAgE8eMhsPFXLm67m07rct2HAZCQwNok6Ea8B86q/cTfq9gcULru921c0vKzFiV+8Mx9peXvFJJjJrsJ2hk2j3fK9aYepWGH50bby7bsnHXdm7Q0tMyXcJiBGa0zCRJ5AOGAJ0jQ6UObd2JawO0cBtHBMhwl/EKMqnRC5hgOiFSdPskEaaV3/pE7Nh8LiANGVrTe7xL8i3xoerEFfbbsk3tmi4NWw7rckfdIKN7oafdQp2NbyW2s3dmX2C97nNknSc4hknrPiHWT0ptuV2k2v0K7gdo5yvdMqXQMxKFSAjaznH2Tw4SRVTiRGpkc/P8jzpqPAiy9l9jOOe6Vu5LVoEjvMyuxA0BCr1HWp3a27uD2HiMJiUxLl1f9ZacqWe2wKsyhVBAWSdePCgDD9ou00t92uMuZQIEhGaPxMpb3zQ5i8XcusXuu7ueLOxZj7yZp9r5Hkvbb+8OEtbZwOMF621u7h2ts6kEKGPgZuizp8arPtZx9u/tO+9lw6jKuZTKkqusHgYOmlB5rQ01HDE2Emxd8cXhsPew1t1Nm6pGV1DBC0SySdDx8p1q791u0zBXsGt3E3bdq9ZUd6jaHMARNsH2s2sASRMGvNsVtFEoJgmWJvj2qYvFlksN+j2YiEP6xvNm4j0WPU1X5kkzz1M8TPGes1zisWmtAyEe4N7JtHCmeNzKf21ZfzFXBvhbDWASCclxGEHXiV/zRVFbEu5MRYefZvWz8HWvQ+1rQa208AJ+BB/KvKvdK8JGyhrSkgCsYtLdgLcS4FtWyEuWyA2QcuqvAAIg6iaS/s+2bC/pLZCWlcraqpXRMxktA1JPM0QYvZyXBJHEQSANR/eB0YR14cqjL+7QMSysAIXOpMDoAxIrflGFk5tRe7BKL3ZQd4EW3AZQpDrAXxNBOupHhMdRHeK9mWNOojhlbURqdIqwDea93mZe7uW9VTMCQjR7YBMNIMiYOnHWKx3jHdXI1yHUdIPAe6CPdVYyStwp7Ork4cj7t1h8QrfzqvO021l2ldP31RvikfkaNuzi5pfXoyN8Qw/IUN9sOHjF2X+/Zj91m/8A6rz6PpvJL7R6M/VbpgJOtXX/AEesfIxdg9VuAeoyH/CKpImifcDextnYoXspe2y5LqCJK8iJ5g6/GvUksoxJkdvfs/uMbirPJLzgHyJzD5EVEIeXlU9v5ti3i8fiMRaDd3cYZc2hgIqyRy1WoAU1sDL723eGO3YDqcz2raM3Mq9lgGB84B9xoL7Jd/bez2uWcRPcXSDmAJKMBEkc1Igac4oFwe2L9pHt27rol0RcRWIDDzHp0pjUKPAZHm1rttr102pFprjFARBykkgRy0NEW2d/r+LwCYPEIlw22DJfOYXAFEDhoTBILcweFCUVqIqsAWZ2edodrC4O/g8SjFGDm2yAEkuIKkfMN7jVZKYpRFIYoSA6G6YCyYBJAkwCYkgciYEx0FTe2978Vi7FmziLmdLJlTHiPLxH7UDSoHSlBFGEI3BrCK1WKd/1dc7n9I7t+5z933keHPE5Z6xQA2IFZRZ2aYvCJjUXF4cX0uju1lc2RyRDZeB6TxHxo67VOzK1btticDagqc160p0VIPiROUEagaRMCpcsMeCmSRWkiukCrF2DuvYxOwMReS2v6Th7rOXjxFVAYr6ZCdOtNvAFbilkVjRNKQNKYjJFbA0gilBE0wNluRr01+FekW8dkEfaQRx+0vlXm4RwivQm6eJ7zA4ZuM2kn3QD9DXldS07JfTNtm/cvwXA2DkXPGY/P8piu74enGAwxuJlaGUE6jRgQeH4o58o4ydO218SlkAnnwrSpZMmCO2daazfKokWwdVzfZbTwooCmCNbjlmOU8JoQ7Q8FGYrqFYcD9lgp4c+IOnnVj43BrcQBlLKrQyg5VbQRmAMFYPA6Tx8g3eYi9bIKqjrJtIcucWxoMyj2SYLKOSlRxmu6ZySB3s1vAXrqggygPuVp/OtO2Wxphn6F0+IVvyppuLcCY4DgGR198T+VT/a7aDYO2/3bw/iVh/KsE/Tdxf2ejT9VsynitIVraBSMK9UwmmWkVa25UooAcbK2XcxN1LNlM9xzCqCBPPnyit9s7GvYW6bWIttbuDkfPgQRoR5iivscYDa2Hno49+U1bfaPsC1tPvMMvhxuHti7ZJgBleQVn7pKwfunKedRKWGNI82GkArtibTIxV1KsphlIggjSD8KMOy7YOGx1y/hb4i5ctZrF0cUdOPkQQQYP3arOmRAVbtkkAAkngBqfgNaK9l9m+07650wrKp4G4Qh+DeL5Uy2Xcu7N2jbNwZbmGvgP0gGGj+6VJPvFXH2xb4Y3BCwcKyLZvKfHkDPmEGPEYgqZ4cqht8FIp7eDcjHYNc9/Dsqc3WHQepUnL74ofqxd2+1XGrfRcXcF/D3GC3UdF0RiFJUqBwBmDIOtcu1vctcBeW5Y/9NfnIPuMBJXzUjUdBI5Cmm1oxACgq4ezfADFbA2hYYT+sdlnWHFtHU+5gKp5RV3dgLZsLjrMal5/eTL+VE9gQC9j+CF7auHkaKGuR5qNPrRnvRvm+E3hLEzZC27F1J0yHUtHVS+b4jnUF2HWCm1ip4pZuKf2WVfyqG7Wwf61xX4h/gWpxljH/AGvbpjB4rvrQH6PiJZABorQMy+h9oeRjlRN2AOHs4/DNwYK0eTqyH6Cnm1E/T92Ld1tbthA4PPNZJRvik/GhzsAxGTaFxCf+ZZOn4WB/OlwBWuIsFGZDxVip5aqcp+lctaJe0fCd1tLFqBA70kejAN+Zob1iui2JZgmsFLrFYBTA2UVePZjezbNtD7huL8HYgfAiqOUVcXY/enCXFP2bx+DKD/OvO6lH/Dn9NVo/XgOcPtiykh2IhuMGJYjnEHUjWhjeLFti7+XDy4Rfs69JPlqRTzayd2j3e5W8sfrlJbOwyhfDGnrmOvUcDpu6tvZ1nvFUm7iGzFdMyJEquuumhM828qdLWCZyqLEmg4tpDlCJU6ERpDez8II8pFBu/Wy+7Q5ZVZzQioCzH7TMYiOZkdZMxVhmz4g3MAj1B6++ojevDB7DAxpqJE/76e+uqepywUPsW7lx+GYiJuhWHLxSvQfe+NHHaVYzbNvQPZ7t/hcWfkTVaYtu5xStHs3kPMkw4OrE6/L3Vb28+H7zBYlBztPHqAWH0FZbv01oSN1trTlE89mlY0pM0hr1jCIBWtbCkFAws7K2jauE83I+KtR92tbRvYXa+Cv4cMbndQFGveDPBSBxBBjyMHlVd9mjf/U8J/5R9Gr0HvbtXA4J1xeKy98EKWhxuETJCL68W5czXKW40V52yblG5b/rKxbyNkDYm0RDRp49NMy8G6xPKqp3d2s+ExNrEIJNpg0dR9oe9ZFXJuj2pDHYx8PiraJYvqUsrxg6+G43MuOegB0qrN+t132fjLlkg93OayxGjWydNfvL7J9POnH6YMMu3TYqm7Y2ha1tYhArEfeAlSfxIY/Z86lsav8AWW7CPxvYXU8zNmVP71sz7603DjamxcRs52He2NbJ5ge1bPuYFD5U07BtpZb2JwF4QLqlgp+8nguL8D/Can/gFSIpLADUkgAdSTA+dX323jLsnDo3t95bA05hGzemlQXZ/wBmF1Nou+IQjD4a6e6Lf9UqZtkDmoEE+elRPbjvMMTixh7Zm1hpBI1m6R4vcoges028sCtlmrV/o+Y7LjL1onS5akeqN/Jqq1Ek0R9nO0hhdp4W6zZUD5HJ4ZXVl18pI+FVLYSDncaz3G82JtHQTeA9GK3B8jQv2wWSu1sR/eyt8UH8qNd/XXBbfwmMYhbd0LnbkI/VsSemUr8KTtW3Nv4vadhrFtmS9aUPcA8CZWIJY8PZINQnqNkhuo2Tde4zaTavn+NwKrzsdxOTa1j++GT4qT/lqxu17Hpgtl28DbOtwLbjmLaasfeQB+1VJ7u7W/RsXYxBXMLV1XI6gHUDziaa1TBhd24YXJtW4eAuWrb+uhX6rQDNHfa9vLhsdibN3DMXUWArEqVgli2XUcROvrQKTVR2Je4tYopJ0rEIqgN1FWd2NYjXE2/wN9R/KqytxR12R38uNdOT2W/hZD/Osd9HNGR3t3ioizLtpjfhmHcZCboI4lW8IBnSefkPOoWxhjjb9247BUEBA2fIdTMZSPEOnKR5U83oS4/d2benesVJ10GUGfSJn4cxSYzaYwypaTvPZBNm4gbJx1UggkEzzIJJINcbOWaSY7lYqMNsViMWvC0p/C8/GVBoe3g3ju27RF6y6jmwWQPkPzqStbx3RGYWyCJ4kNrrEQdf9xTfbu86phy9xGVSchI1hm0AI4wesRWnD+jMUDvNeBcupHOruwrd5ZHR7Y/iSqc3udDdYRlMwQRBnz8/WrU3IvhsFhm4/qlHvWVP0rH1HSMZfTNtk9ZIoR0glehI+GlIaebesZMTiE+7fuD4O35UxavTg8xTMktGKKWtPfSiqEE3ZsY2ng//ADDh6Gjb+kV/6jCdO6f/ABLVS2bzIyurFWUhlIOoI1BHnUzvVvViMe1psSysbSZFKiJnUk+ZgVDWo0yGV4iCQRqCDBBHPyjrVqWt7MHtbAjDbSudxirKzaxJ9liBEnLzOmZOB4jUaVQRSCqayLIW9nG9C7OxouvLWmBt3MnNTwZZiYIB1jQmuu8u37Vva74zAOCveLcUwwBYqM4IInKWn97yoMrIpduoZLb3v7Z7t6ytvBo1hmX9a7ZSwPS3BIH4jr0A41VK3OZJk8edc21rBwppYDJ3t3Rrz6VyLCaQUgoAkcdta9dVEu3ndbYi2rsTlHQfL4eVFO7nanjsHZ7lWS6g9jvQSUHQEEEr5HhQMWpJ0pNIMkpt/b17GXmvYhyzkRwhQBMBQOAHx8zUWSKUVrFAG5IrJFaRW1MDeRWCkBrJoA6IRRT2eXwm0bH97Mv7yH+QoUSpjdvEG3i8O/S8vPqY/OuVeOacl+Mum8TRdW9FjNZPiyRBzQZET7MEENoAPUVBbDvs037pY3LkjXiFXKAYb73lppxoo29ghetMh4GJ9Ayn6TXDHbIRlAHhjpXm9Pl/iwaLxevJMYC7b7xkWwM1oqrMHYgOyguATxKqQeRM6RUPvBi7Fy3dcW7hVGdSysNe70LASJ1BXrKmixLVsENkgyT4Qh1OWTKiddNeJA1oc25hLQXIrBApMLGUS2YkRImcxPvr0VuYSi95AmeUZjmGYSBJXkZHrVl9lt6dn2xxyPcX3Bp+hFV7vTgAjeGIChRxjKOAHEUZ9j1ycNdX7t3/ABIP5Vl6gs0cm2yeKgD9oVjJtHEj7zhx+2qsfmaHW40Z9rFgrjs33rSH3iR+VBrNWq2eaUX+HGqsTZqOFLIpA3lSr6V2IEikYVvNasaAENYlYTSF+sUAbCkNb2rbHgpPoCfoKfWdh4p/YwuIb8Nm4fotLQCNIpVNSe0t3sXYQXL2GvWkJjM6FRPIa1FoZ4a+lGQwbTWT5U7wuzL7+xYuvP3bbn6CpbD7lY94jC3B+LKvyYg1DqQW7RShJ7IH5pJPSjSx2aY9uItJ+K5r8FBqRsdk+IPt4iyvorsfyrlK6ox+SLVCo/iV2DSA1bGG7I0/6mKdvJLSqP4mb6VIWezDBJ7TXX9XA/wKPrXGXUKC5yWrWo+CmAK3K1emH3EwC/8AQDR94u31OtSOG3fwaexhLA6HuUJ+LA1zfU4cJstWUuXg8+WrZOi6meA1Pyp5h9i4l/Zw94/+20fEivQFzEWrfO3bA80T6RTG9vThRM4i2Y4w2b/CKh9Rn8aZfk4reRT9jcrHtww1wfiKr9WFSmH7P8fIOS2pBBGa6JkGR7M9OtHNzfrBjhcZvwoxB95imw39st7Fu63mQi/mTUO5uprSmNUaEd5BrdaV9xn4H8xW2GdXQMpkHgetB+A3oe64VbOWebMToZ5BQPnRnhbQFtVGkAAAchyp2dGdNPvOd1OEmu15HN/bNo+3a4yJGUkcB+ZjXWPhB7fVHUuGaCD/AHl6HRp6culOrWa7he9uW0UZXfVMrKPbtR10MMY4zFDFrEu1pswyloJXjB56wJ5amvSSMLK63nsQxOnlAI58NDU92P3znxCcNEb+IqfqKabfwbEExSdmLFMayng9ptPMFG+gNcrnWjI72zxUR37ZrUXcM/W2y/Bgfzqu3PlV/bc2Ph8Xk79M4tzlGYjUxMwQTwFNMLuzg0Phwlr1KZj/ABTWKhfwp01Bpto21LSU5tplFgj3+X+lPsPsu+/s2bp9Lb/yir4C2regFu2P2E+Wlcb23MOvtYi36B5+lW+oyftgT5KK90ynLG5+OfhhbvqYUfxMKf2uzzHNxS2n4rqf5c1WQ+9uF5XC34UY/wClNru+lgcLd0+5APm1T5u6ltTwHl6C3mCFjswvn2r9oeSh2+ZC1Z+5uDt4PCpZazauupJNzIomSTzBOnDjQw+97fYw5/auH/Ktcv8AiTFN7Nm2vSczfU1LneS+kH8VfbLLXbjD2LdtR7/yikbbl0/aUeg/1NVe21ce3BlX8KKPqDXDEXMb9vEXAOgIX6AdR8RR4Ny954F4tutolk49+/XLe/WLM5WWVkc9RE0xD2bfDurf/wCNfzqs8bs/EMMz3LuUmBJYsxiSAs8Y11imGK2GVIgZ832YPeT114jzNPyUn7pk+cgvbAtTEb0YVJzYm0Oozyfgsmou7v3glOl0tInw23g+hIANCdndRmgIpLiD0UA/ePCPST5VK7K3DyMC8EjhpoPQH68apWFNbtk+dnwkST9oNgRFu8Z4Sqr9TNZ/xmzDwYdj+JgPpRJgdyrTrBUR6cK67L3dt2bvcuBDSbZ5mAJB+tNWlFcEu7qPkBsfvVjp8FmyoPCVdj58XA+VM8PtzaF3TvAk6DLbRYPTUGrnv7u2WQjKs8iRIB9OdBuD2cTiQhthXDgZeIKrBJJ8xqeWoiukaNJbROM69XO4KWcNj3OVrt2ePl8hTlN1sTc0d7jerN89as6xg0bwKsWxoTJljxgHoOtbYraNqyQAAYMECJBjwiOp89NDzqkktkgc5PdlW4nckoB4ZdjlRY1LH8hxPkKh95921wwWzxciW/35nh6Grf2ZYdrrXlRig0sC4MgGbV3gjMsyFAjgpP2jXD/hBXud7ibgZuJVFUAGI9pgWMDQcPSukZYFqytd1ez8XTncMOGkgR6ke7hRbhdy7aKzIugkADrOpg8f5CjvZ9m1bGW2sTzMkn3kk1tibALrKyOIOshh9ARSc2wwClnZFnDIbj6BQWJIE9eXPy86gsTvCGcmyGA5kkwY6AcPnU92guwsgLrDguI4iG0/OKGcL3ACxnVsvjFsEktJnMOUAAU0zhUm842CLaLYjFJ3VvwJmWcjfZBnViGEacARPI1J7O3bt2rWWMxA1J5n6x0nhUymIXhMaTBEadTPDrWzsKptlZBTeHYqtbIUCYqn8VYvYfFBrRKss6xPtAj6E/EVf+JYZWnkD/pVU3rS3L1xyOLmPcco+QqoLK1H3NaohcO+PvMV79x+GB5aQKc3d1cS4lrlwmftMxEfGizYezkc6qpCkSGBKnSRwInXXXpROxS2IgAdBw19aPDitkX4snuyn7+75RoIE+6n93d6EEZTI4Ew3uoq27GYlQcvAFVDEv8Ad1IHCTPoKjth7LxGIjucwX7VxgoQE6GGglv2ZNVhLchvI13J3ZW6Xn118x/pRph9zLZIIExwJ9nXj6/SpHdzd5MMDJLseJOi6aCB+Zmp83dOVcZSy9Br9B+xunZTWBJ9Pl0rtd2VZXl9K3x+1wpKp43AmBwA/vHgogHU/nURfzPka8GuWnPhFrVVaNA3At7xl11ExQkxOQ1v4lGnuVXL4ZunS2JMRMa8uH3uVJh8Naa0bucZjnXvXH/KuzIhRIFs8uMympBFdL2JDODYBaEa054WmSZVjGucGfZ14gkQIdbOw2Qhm8biAGYaAAQAqjQQABPGOJNUxZMXZr4lTKd0j5WuBgCc4A8VoEAodPabjA8I5u7WxbSiAvqx1YkaSxPGnP6cwNc7mPIPCp1HkW3h1ThTlQCIpgdoKTHCnmHIOoowPJI7LWARypdp4PvE0MMIKkcQQQR8xXTDaD+VbNcbyUfP+Vc3uXwcdn44Mkv4GXRwdIb+XMHpFc8WufW0uYmAzcAV10zdPSab4i7hrBNxsoZuLMRJIEfa8ulNX3ha4P7PbNwmIOqIQdRDsNT5QOPKqw2CH/6E5WHuZBEZbQyx7zJ+EVxS7hsORBRWYwCzAOxknixzNqfnUXib7sZuXsiFBlRAAzEk652+1GmUeZgmoJ8IxvsbOH71zm8dw3FGWQv2hGcgzPDjAp9gmwu2htsJl1XxEAQ2kkxqQIrimd1INwd5LcCCOoMR0jh1qI2bssI5VSzG5MEBe7UrEAAjVhPtaDQ1yxO1Wa4/dEws+JQoJyGCzsQQonQDpT0EOhtFrd5Wd5RQQzFjEAjXodeJ9aM7b5hQfdsXCn9qVWUESy6PbJggXQkBrZ0mOXGiDYdx8uW4AHUkMAZB1lWB6FYPDjI5UmUhdo2S6sjpmUjivEc515zrQRjNlXLbk23uITxZCRmA6iDr6j31ZValAaWCZ01IGtp+BHZQNCi5Y8JHQ9eA49KQuReRAfCtnQepA19wrKyrORvi28J931qs8H9SaysrrAZ32bjHbEXUByhYHh0nwzr1OtFGx8Grt4yzRyJ0rKyqYx9Y2XbvX37xZWywVF+zqsksPteh08qIgYAAgCNANAB005VlZWeRRpdMKT/vn/KhnGY241428xVVUt4dCY5Hy9IrKynETOuMti2l62ohUtrcSNCC2dSJWJEDnJ+URmx7YcFDOQKoKgwHhRq8e0ddeR000FZWV0RB2Nwi8FHs5GheQylRoB68+gp/ZasrKTA6vXB9RrWVlSihipm6qcmJBPPSjPCbNt24gE+ZM/Lh8qysqJHSJFbc2s9q5bRMoDOoJjWDm4a+VCmN3jvtevJIUIEgic3iMHUk1lZQgZ1x+CRYLDvJtG5FzxQwUGQfa+0edNNjY92tzIAhmKgACUHh9I8orKyuzEgr2dsi2bVs3Juc/wBYc2vX1nWanGwCZIiByA0A9AKysrkxogdnue9tkmczHTSPtLp6g6+dRGN2tcGFtWhlC3BcDkAZiFciOmo4mJpayhDCm2BcayWAPfWCtwcmAAIkftN+8aYbAxLRaHldSeZFq5lST1ANZWUnsMKRWVlZUsZ//9k="/>
          <p:cNvSpPr>
            <a:spLocks noChangeAspect="1" noChangeArrowheads="1"/>
          </p:cNvSpPr>
          <p:nvPr/>
        </p:nvSpPr>
        <p:spPr bwMode="auto">
          <a:xfrm>
            <a:off x="307975" y="-1104900"/>
            <a:ext cx="29527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fortscott.edu/students/finaid/arsenal/images/financial-aid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39" y="2019300"/>
            <a:ext cx="406538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3340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244169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financial </a:t>
            </a:r>
            <a:r>
              <a:rPr lang="en-US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not a </a:t>
            </a:r>
            <a:r>
              <a:rPr lang="en-US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most cases, families will have some financial responsibility. Discuss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costs as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earlier you start with the process, the better</a:t>
            </a:r>
          </a:p>
          <a:p>
            <a:pPr>
              <a:lnSpc>
                <a:spcPct val="8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Montclair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University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receive your FAFSA once you are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accepted to the University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Read school website for information about the financial aid process and requirements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Segoe Print" pitchFamily="2" charset="0"/>
            </a:endParaRPr>
          </a:p>
          <a:p>
            <a:pPr>
              <a:lnSpc>
                <a:spcPct val="80000"/>
              </a:lnSpc>
            </a:pPr>
            <a:endParaRPr lang="en-US" sz="2100" dirty="0" smtClean="0">
              <a:latin typeface="Segoe Print" pitchFamily="2" charset="0"/>
            </a:endParaRPr>
          </a:p>
          <a:p>
            <a:pPr>
              <a:lnSpc>
                <a:spcPct val="80000"/>
              </a:lnSpc>
            </a:pPr>
            <a:endParaRPr lang="en-US" sz="2100" dirty="0" smtClean="0"/>
          </a:p>
        </p:txBody>
      </p:sp>
      <p:sp>
        <p:nvSpPr>
          <p:cNvPr id="2867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8679" name="AutoShape 7" descr="2Q=="/>
          <p:cNvSpPr>
            <a:spLocks noChangeAspect="1" noChangeArrowheads="1"/>
          </p:cNvSpPr>
          <p:nvPr/>
        </p:nvSpPr>
        <p:spPr bwMode="auto">
          <a:xfrm>
            <a:off x="147638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C:\Users\smithkel\Desktop\Everything desktop\Photos\Photoshoot 2013\DSC_0184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3175" b="4984"/>
          <a:stretch/>
        </p:blipFill>
        <p:spPr bwMode="auto">
          <a:xfrm>
            <a:off x="5638800" y="1621971"/>
            <a:ext cx="2963200" cy="4093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214562" y="1066800"/>
            <a:ext cx="4495800" cy="10668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722" name="Picture 2" descr="https://encrypted-tbn3.gstatic.com/images?q=tbn:ANd9GcS4P0ZVKfStOcZ8ulkMlw_D5hjyoxH8m2xjtey5PtS1R7o_agqe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16" y="442913"/>
            <a:ext cx="54102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Aid: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28600" y="1905001"/>
            <a:ext cx="8531225" cy="48006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Pell Grant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11162" lvl="1" indent="0">
              <a:buNone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SEOG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eligibility and FAFSA filing date</a:t>
            </a:r>
          </a:p>
          <a:p>
            <a:pPr marL="411162" lvl="1" indent="0"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Tuition Aid Grant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TAG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link directly from the FAFSA or complete a separate form with NJ HESAA directly 	</a:t>
            </a:r>
          </a:p>
          <a:p>
            <a:pPr marL="703263" lvl="2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www.njgrants.org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162" lvl="1" indent="0">
              <a:buNone/>
            </a:pPr>
            <a:endParaRPr lang="en-US" sz="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Opportunity Fund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EOF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information before applying to college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2" descr="http://affiliate-101.com/wp-content/uploads/2014/08/earn_money_free.jpeg"/>
          <p:cNvPicPr>
            <a:picLocks noChangeAspect="1" noChangeArrowheads="1"/>
          </p:cNvPicPr>
          <p:nvPr/>
        </p:nvPicPr>
        <p:blipFill>
          <a:blip r:embed="rId3"/>
          <a:srcRect l="4152" r="3799" b="4723"/>
          <a:stretch>
            <a:fillRect/>
          </a:stretch>
        </p:blipFill>
        <p:spPr bwMode="auto">
          <a:xfrm>
            <a:off x="5867400" y="582775"/>
            <a:ext cx="3048000" cy="18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077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Aid: </a:t>
            </a:r>
            <a:r>
              <a:rPr lang="en-US" sz="3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2762"/>
            <a:ext cx="5562600" cy="50752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High School Guidance Office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library resources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businesses, civic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organizations, churches, private companies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Parent/Guardians’ place of </a:t>
            </a:r>
          </a:p>
          <a:p>
            <a:pPr marL="109537" indent="0">
              <a:lnSpc>
                <a:spcPct val="800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employment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businesses directly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 search engines </a:t>
            </a: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(finaid.org, Fastweb.com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collegeboard.org, scholarships.com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  <a:p>
            <a:pPr>
              <a:lnSpc>
                <a:spcPct val="80000"/>
              </a:lnSpc>
            </a:pPr>
            <a:endParaRPr lang="en-US" sz="2200" dirty="0" smtClean="0">
              <a:latin typeface="Segoe Print" pitchFamily="2" charset="0"/>
            </a:endParaRPr>
          </a:p>
        </p:txBody>
      </p:sp>
      <p:sp>
        <p:nvSpPr>
          <p:cNvPr id="27660" name="AutoShape 12" descr="ANd9GcR-RikhjJGanGCGQFI6scTsXNqYTAhaOrLl3vL1tnlJYFH12b1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7662" name="AutoShape 14" descr="ANd9GcR-RikhjJGanGCGQFI6scTsXNqYTAhaOrLl3vL1tnlJYFH12b1P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7664" name="AutoShape 16" descr="ANd9GcR-RikhjJGanGCGQFI6scTsXNqYTAhaOrLl3vL1tnlJYFH12b1P"/>
          <p:cNvSpPr>
            <a:spLocks noChangeAspect="1" noChangeArrowheads="1"/>
          </p:cNvSpPr>
          <p:nvPr/>
        </p:nvSpPr>
        <p:spPr bwMode="auto">
          <a:xfrm>
            <a:off x="147638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7666" name="Picture 18" descr="Mistakes-191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620" y="1905000"/>
            <a:ext cx="3908179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5562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Aid: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75644"/>
            <a:ext cx="7543800" cy="3676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Stafford Loans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(Federal)</a:t>
            </a:r>
          </a:p>
          <a:p>
            <a:pPr marL="109537" indent="0">
              <a:lnSpc>
                <a:spcPct val="9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PLUS Loans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(Federal)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parents apply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(credit check required)</a:t>
            </a:r>
          </a:p>
          <a:p>
            <a:pPr marL="109537" indent="0">
              <a:lnSpc>
                <a:spcPct val="9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Private Loans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anyone can apply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(credit check required)</a:t>
            </a:r>
          </a:p>
          <a:p>
            <a:pPr>
              <a:lnSpc>
                <a:spcPct val="90000"/>
              </a:lnSpc>
            </a:pPr>
            <a:endParaRPr lang="en-US" b="1" dirty="0" smtClean="0">
              <a:latin typeface="Segoe Print" pitchFamily="2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en-US" dirty="0" smtClean="0"/>
          </a:p>
        </p:txBody>
      </p:sp>
      <p:sp>
        <p:nvSpPr>
          <p:cNvPr id="24582" name="AutoShape 6" descr="ANd9GcRM7wCbZtzlFjRtzJ9SQMG-Q1dwnoRA_foQ2LsMqExf4MmTmP5m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4584" name="AutoShape 8" descr="ANd9GcRM7wCbZtzlFjRtzJ9SQMG-Q1dwnoRA_foQ2LsMqExf4MmTmP5m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4588" name="Picture 12" descr="private-student-loan-consolid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648200"/>
            <a:ext cx="3019425" cy="200818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6553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Aid: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975644"/>
            <a:ext cx="7543800" cy="28249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on campus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lnSpc>
                <a:spcPct val="9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eligibility criteria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lnSpc>
                <a:spcPct val="90000"/>
              </a:lnSpc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comes from government instead of department budget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b="1" dirty="0" smtClean="0">
              <a:latin typeface="Segoe Print" pitchFamily="2" charset="0"/>
            </a:endParaRP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en-US" dirty="0" smtClean="0"/>
          </a:p>
        </p:txBody>
      </p:sp>
      <p:sp>
        <p:nvSpPr>
          <p:cNvPr id="24582" name="AutoShape 6" descr="ANd9GcRM7wCbZtzlFjRtzJ9SQMG-Q1dwnoRA_foQ2LsMqExf4MmTmP5m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4584" name="AutoShape 8" descr="ANd9GcRM7wCbZtzlFjRtzJ9SQMG-Q1dwnoRA_foQ2LsMqExf4MmTmP5m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4086277"/>
            <a:ext cx="2972368" cy="22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16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5275997" y="1371600"/>
            <a:ext cx="3886200" cy="5257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ensure maximum consideration for aid, check requirements for each college:</a:t>
            </a:r>
          </a:p>
          <a:p>
            <a:pPr marL="109537" indent="0">
              <a:lnSpc>
                <a:spcPct val="80000"/>
              </a:lnSpc>
              <a:spcBef>
                <a:spcPct val="40000"/>
              </a:spcBef>
              <a:buNone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application materials </a:t>
            </a:r>
          </a:p>
          <a:p>
            <a:pPr marL="411162" lvl="1" indent="0">
              <a:lnSpc>
                <a:spcPct val="80000"/>
              </a:lnSpc>
              <a:spcBef>
                <a:spcPct val="40000"/>
              </a:spcBef>
              <a:buNone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Deadline:</a:t>
            </a:r>
          </a:p>
          <a:p>
            <a:pPr marL="703263" lvl="2" indent="0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February 1st</a:t>
            </a:r>
          </a:p>
        </p:txBody>
      </p:sp>
      <p:pic>
        <p:nvPicPr>
          <p:cNvPr id="34823" name="Picture 7" descr="Screen%20Shot%202013-06-19%20at%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1" y="384109"/>
            <a:ext cx="5293178" cy="6262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72" y="1915099"/>
            <a:ext cx="9071472" cy="4191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Every school has different requirements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the Free Application for Federal Student Aid (FAFSA)</a:t>
            </a:r>
          </a:p>
          <a:p>
            <a:pPr marL="109537" indent="0">
              <a:lnSpc>
                <a:spcPct val="80000"/>
              </a:lnSpc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available as of </a:t>
            </a:r>
            <a:r>
              <a:rPr lang="en-US" sz="2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</a:t>
            </a:r>
            <a:r>
              <a:rPr lang="en-US" sz="2400" u="sng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prior-prior year update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(use 2017 income data for 19-20 FAFSA)</a:t>
            </a:r>
          </a:p>
          <a:p>
            <a:pPr lvl="2">
              <a:lnSpc>
                <a:spcPct val="80000"/>
              </a:lnSpc>
            </a:pPr>
            <a:endParaRPr lang="en-US" sz="2200" u="sng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Montclair State University’s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Deadline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1st</a:t>
            </a:r>
            <a:endParaRPr lang="en-US" sz="2400" u="sng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162" lvl="1" indent="0">
              <a:lnSpc>
                <a:spcPct val="80000"/>
              </a:lnSpc>
              <a:spcBef>
                <a:spcPct val="40000"/>
              </a:spcBef>
              <a:buNone/>
            </a:pPr>
            <a:endParaRPr lang="en-US" sz="2400" b="1" dirty="0" smtClean="0">
              <a:latin typeface="Segoe Print" pitchFamily="2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sz="2400" b="1" dirty="0" smtClean="0">
              <a:solidFill>
                <a:schemeClr val="accent2"/>
              </a:solidFill>
              <a:latin typeface="Segoe Print" pitchFamily="2" charset="0"/>
            </a:endParaRPr>
          </a:p>
          <a:p>
            <a:pPr>
              <a:lnSpc>
                <a:spcPct val="90000"/>
              </a:lnSpc>
            </a:pPr>
            <a:endParaRPr lang="en-US" sz="2600" dirty="0" smtClean="0">
              <a:solidFill>
                <a:schemeClr val="accent2"/>
              </a:solidFill>
            </a:endParaRPr>
          </a:p>
        </p:txBody>
      </p:sp>
      <p:pic>
        <p:nvPicPr>
          <p:cNvPr id="14341" name="Picture 5" descr="Dont-Forg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069595"/>
            <a:ext cx="1981200" cy="1755775"/>
          </a:xfrm>
          <a:prstGeom prst="rect">
            <a:avLst/>
          </a:prstGeom>
          <a:noFill/>
        </p:spPr>
      </p:pic>
      <p:sp>
        <p:nvSpPr>
          <p:cNvPr id="6" name="Up Arrow 5"/>
          <p:cNvSpPr>
            <a:spLocks noChangeArrowheads="1"/>
          </p:cNvSpPr>
          <p:nvPr/>
        </p:nvSpPr>
        <p:spPr bwMode="auto">
          <a:xfrm rot="5400000">
            <a:off x="6134100" y="5219700"/>
            <a:ext cx="609600" cy="11430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2"/>
              </a:solidFill>
              <a:latin typeface="+mn-lt"/>
              <a:cs typeface="+mn-cs"/>
            </a:endParaRPr>
          </a:p>
        </p:txBody>
      </p:sp>
      <p:pic>
        <p:nvPicPr>
          <p:cNvPr id="14344" name="Picture 8" descr="March15calend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105400"/>
            <a:ext cx="1752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Receiving Aid:</a:t>
            </a:r>
            <a:b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Step 1 – FSA ID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685800"/>
            <a:ext cx="4084504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Apply for an FSA ID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fsaid.ed.gov</a:t>
            </a:r>
          </a:p>
          <a:p>
            <a:pPr>
              <a:buFont typeface="Georgia" pitchFamily="18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student and parent need their own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FSA ID’s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6414537" cy="2970882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85800" y="2438400"/>
            <a:ext cx="381000" cy="6858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C00000"/>
      </a:accent2>
      <a:accent3>
        <a:srgbClr val="C00000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6869</TotalTime>
  <Words>656</Words>
  <Application>Microsoft Office PowerPoint</Application>
  <PresentationFormat>On-screen Show (4:3)</PresentationFormat>
  <Paragraphs>148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Comic Sans MS</vt:lpstr>
      <vt:lpstr>Georgia</vt:lpstr>
      <vt:lpstr>Segoe Print</vt:lpstr>
      <vt:lpstr>Trebuchet MS</vt:lpstr>
      <vt:lpstr>Wingdings 2</vt:lpstr>
      <vt:lpstr>Urban</vt:lpstr>
      <vt:lpstr>Navigating Financial Aid</vt:lpstr>
      <vt:lpstr>What is Financial Aid?</vt:lpstr>
      <vt:lpstr>Types of Aid: Grants</vt:lpstr>
      <vt:lpstr>Types of Aid: Private Scholarships</vt:lpstr>
      <vt:lpstr>Types of Aid: Loans</vt:lpstr>
      <vt:lpstr>Types of Aid: Work Study</vt:lpstr>
      <vt:lpstr>PowerPoint Presentation</vt:lpstr>
      <vt:lpstr>Application Process</vt:lpstr>
      <vt:lpstr>Steps to Receiving Aid:    Step 1 – FSA ID</vt:lpstr>
      <vt:lpstr>Step 2 - Complete the FAFSA </vt:lpstr>
      <vt:lpstr>Use the IRS Data Retrieval Tool (DRT)</vt:lpstr>
      <vt:lpstr>What Data to Report</vt:lpstr>
      <vt:lpstr>  Remember…</vt:lpstr>
      <vt:lpstr>   If you forget…</vt:lpstr>
      <vt:lpstr>Step 3 – Check the SAR</vt:lpstr>
      <vt:lpstr>PowerPoint Presentation</vt:lpstr>
      <vt:lpstr>Common  Mistakes</vt:lpstr>
      <vt:lpstr>Where does FAFSA go?</vt:lpstr>
      <vt:lpstr>Aid Eligibility</vt:lpstr>
      <vt:lpstr>Remember…</vt:lpstr>
      <vt:lpstr>Questions? </vt:lpstr>
    </vt:vector>
  </TitlesOfParts>
  <Company>Montclair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</dc:title>
  <dc:creator>Kellen Smith</dc:creator>
  <cp:lastModifiedBy>Stanley Fils</cp:lastModifiedBy>
  <cp:revision>118</cp:revision>
  <cp:lastPrinted>2017-10-03T19:39:52Z</cp:lastPrinted>
  <dcterms:created xsi:type="dcterms:W3CDTF">2012-09-27T15:38:55Z</dcterms:created>
  <dcterms:modified xsi:type="dcterms:W3CDTF">2018-10-22T18:12:03Z</dcterms:modified>
</cp:coreProperties>
</file>