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08" r:id="rId3"/>
    <p:sldId id="335" r:id="rId4"/>
    <p:sldId id="327" r:id="rId5"/>
    <p:sldId id="310" r:id="rId6"/>
    <p:sldId id="311" r:id="rId7"/>
    <p:sldId id="336" r:id="rId8"/>
    <p:sldId id="330" r:id="rId9"/>
    <p:sldId id="350" r:id="rId10"/>
    <p:sldId id="337" r:id="rId11"/>
    <p:sldId id="351" r:id="rId12"/>
    <p:sldId id="339" r:id="rId13"/>
    <p:sldId id="352" r:id="rId14"/>
    <p:sldId id="353" r:id="rId15"/>
    <p:sldId id="354" r:id="rId16"/>
    <p:sldId id="288" r:id="rId17"/>
    <p:sldId id="338" r:id="rId18"/>
    <p:sldId id="29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39AC55-D7FE-4053-B17A-F2BBCECB0B22}">
          <p14:sldIdLst>
            <p14:sldId id="256"/>
            <p14:sldId id="308"/>
            <p14:sldId id="335"/>
            <p14:sldId id="327"/>
            <p14:sldId id="310"/>
            <p14:sldId id="311"/>
            <p14:sldId id="336"/>
            <p14:sldId id="330"/>
            <p14:sldId id="350"/>
            <p14:sldId id="337"/>
            <p14:sldId id="351"/>
            <p14:sldId id="339"/>
            <p14:sldId id="352"/>
            <p14:sldId id="353"/>
            <p14:sldId id="354"/>
            <p14:sldId id="288"/>
            <p14:sldId id="338"/>
          </p14:sldIdLst>
        </p14:section>
        <p14:section name="Untitled Section" id="{08786BF8-46AB-4F01-BDAA-F43246715F8A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7" autoAdjust="0"/>
  </p:normalViewPr>
  <p:slideViewPr>
    <p:cSldViewPr>
      <p:cViewPr varScale="1">
        <p:scale>
          <a:sx n="68" d="100"/>
          <a:sy n="68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969D6-EE1F-4708-8DD4-DB32C39EF5D2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978425-0369-476C-BE79-BC40FC13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0000" t="90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0E62F-1909-4DD5-B02A-1CF1470FE7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99012CE-DA8D-483A-A917-3D6FCEDE5F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clair.edu/red-hawk-central/paying-for-colle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clair.edu/red-hawk-central/paying-for-college/application-process/request-for-review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clair.edu/red-hawk-central/paying-for-college" TargetMode="External"/><Relationship Id="rId2" Type="http://schemas.openxmlformats.org/officeDocument/2006/relationships/hyperlink" Target="mailto:financialaid@montclair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grant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593" y="381000"/>
            <a:ext cx="8458200" cy="2743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Financial Aid Process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986" y="3962400"/>
            <a:ext cx="4953000" cy="976862"/>
          </a:xfrm>
        </p:spPr>
        <p:txBody>
          <a:bodyPr/>
          <a:lstStyle/>
          <a:p>
            <a:pPr algn="ctr"/>
            <a:r>
              <a:rPr lang="en-US" dirty="0" smtClean="0"/>
              <a:t>Understanding </a:t>
            </a:r>
            <a:r>
              <a:rPr lang="en-US" dirty="0" smtClean="0"/>
              <a:t>the </a:t>
            </a:r>
            <a:r>
              <a:rPr lang="en-US" dirty="0" smtClean="0"/>
              <a:t>Steps for a Smoother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43025"/>
            <a:ext cx="7924800" cy="4953000"/>
          </a:xfrm>
        </p:spPr>
        <p:txBody>
          <a:bodyPr rtlCol="0"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b="1" u="sng" dirty="0">
                <a:solidFill>
                  <a:srgbClr val="292934"/>
                </a:solidFill>
              </a:rPr>
              <a:t>Private loans </a:t>
            </a:r>
            <a:endParaRPr lang="en-US" sz="1800" dirty="0">
              <a:solidFill>
                <a:srgbClr val="292934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n-US" sz="1800" dirty="0">
              <a:solidFill>
                <a:srgbClr val="292934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2200" dirty="0">
                <a:solidFill>
                  <a:srgbClr val="292934"/>
                </a:solidFill>
              </a:rPr>
              <a:t>Student loan funds that are offered through banks or educational loan lenders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 marL="731520" lvl="2" indent="-182880">
              <a:spcBef>
                <a:spcPct val="200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292934"/>
                </a:solidFill>
              </a:rPr>
              <a:t>Can be borrowed by student and/or parent</a:t>
            </a:r>
          </a:p>
          <a:p>
            <a:pPr marL="731520" lvl="2" indent="-182880">
              <a:spcBef>
                <a:spcPct val="200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292934"/>
                </a:solidFill>
              </a:rPr>
              <a:t>Students will need a co-signer</a:t>
            </a:r>
          </a:p>
          <a:p>
            <a:pPr marL="731520" lvl="2" indent="-182880">
              <a:spcBef>
                <a:spcPct val="200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endParaRPr lang="en-US" sz="2200" b="1" dirty="0">
              <a:solidFill>
                <a:srgbClr val="292934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ELMselect.com</a:t>
            </a:r>
            <a:r>
              <a:rPr lang="en-US" sz="2200" dirty="0">
                <a:solidFill>
                  <a:srgbClr val="292934"/>
                </a:solidFill>
              </a:rPr>
              <a:t> will provide you with a list of historical private lenders, while allowing you to access and compare private loan interest rates. </a:t>
            </a:r>
            <a:endParaRPr lang="en-US" sz="2200" dirty="0" smtClean="0">
              <a:solidFill>
                <a:srgbClr val="292934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2200" dirty="0">
              <a:solidFill>
                <a:srgbClr val="292934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r>
              <a:rPr lang="en-US" sz="2200" b="1" dirty="0" smtClean="0">
                <a:solidFill>
                  <a:srgbClr val="292934"/>
                </a:solidFill>
              </a:rPr>
              <a:t>Truth in Lending Act- </a:t>
            </a:r>
            <a:r>
              <a:rPr lang="en-US" sz="2200" dirty="0" smtClean="0">
                <a:solidFill>
                  <a:srgbClr val="292934"/>
                </a:solidFill>
              </a:rPr>
              <a:t>requires a number of steps to be taken by the borrower and the lender before a loan can be disbursed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lvl="1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1600" b="1" dirty="0">
              <a:solidFill>
                <a:srgbClr val="292934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62200" y="942975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875"/>
            <a:ext cx="8229600" cy="7334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latin typeface="+mn-lt"/>
              </a:rPr>
              <a:t/>
            </a:r>
            <a:br>
              <a:rPr lang="en-US" sz="49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Explanation </a:t>
            </a:r>
            <a:r>
              <a:rPr lang="en-US" sz="4400" dirty="0" smtClean="0">
                <a:latin typeface="+mn-lt"/>
              </a:rPr>
              <a:t>of </a:t>
            </a:r>
            <a:r>
              <a:rPr lang="en-US" sz="4400" dirty="0" smtClean="0">
                <a:latin typeface="+mn-lt"/>
              </a:rPr>
              <a:t>Awards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~Private Loans</a:t>
            </a:r>
            <a:r>
              <a:rPr lang="en-US" dirty="0" smtClean="0">
                <a:latin typeface="+mn-lt"/>
              </a:rPr>
              <a:t>	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9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When Should I apply?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Our Recommendations: </a:t>
            </a:r>
          </a:p>
          <a:p>
            <a:pPr marL="109728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Do not apply for Parent PLUS or private loans until July  (Credit checks expire)</a:t>
            </a:r>
          </a:p>
          <a:p>
            <a:pPr marL="109728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Apply for the whole academic year</a:t>
            </a:r>
          </a:p>
          <a:p>
            <a:pPr marL="109728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Have your finances sorted out no later than July</a:t>
            </a:r>
          </a:p>
          <a:p>
            <a:pPr lvl="3"/>
            <a:r>
              <a:rPr lang="en-US" sz="2800" b="1" dirty="0" smtClean="0">
                <a:solidFill>
                  <a:srgbClr val="000000"/>
                </a:solidFill>
              </a:rPr>
              <a:t>Bills are due in August </a:t>
            </a:r>
          </a:p>
          <a:p>
            <a:pPr marL="978408" lvl="3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978408" lvl="3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Start researching NOW!!</a:t>
            </a:r>
          </a:p>
          <a:p>
            <a:pPr lvl="3"/>
            <a:endParaRPr lang="en-US" dirty="0">
              <a:solidFill>
                <a:srgbClr val="000000"/>
              </a:solidFill>
            </a:endParaRP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43025"/>
            <a:ext cx="7924800" cy="4953000"/>
          </a:xfrm>
        </p:spPr>
        <p:txBody>
          <a:bodyPr rtlCol="0"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b="1" u="sng" dirty="0" smtClean="0">
                <a:solidFill>
                  <a:srgbClr val="292934"/>
                </a:solidFill>
              </a:rPr>
              <a:t>Scholarships</a:t>
            </a:r>
            <a:endParaRPr lang="en-US" sz="1800" dirty="0">
              <a:solidFill>
                <a:srgbClr val="292934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n-US" sz="1800" dirty="0">
              <a:solidFill>
                <a:srgbClr val="292934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Merit Based Scholarships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offered through the </a:t>
            </a:r>
            <a:r>
              <a:rPr lang="en-US" sz="2200" b="1" u="sng" dirty="0" smtClean="0">
                <a:solidFill>
                  <a:srgbClr val="292934"/>
                </a:solidFill>
              </a:rPr>
              <a:t>Undergraduate Admissions Office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endParaRPr lang="en-US" sz="2200" dirty="0">
              <a:solidFill>
                <a:srgbClr val="29293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Departmental Scholarships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Based on your major 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Students can apply after attending MSU for at least 1 semester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endParaRPr lang="en-US" sz="2200" dirty="0">
              <a:solidFill>
                <a:srgbClr val="29293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2200" dirty="0" smtClean="0">
                <a:solidFill>
                  <a:srgbClr val="292934"/>
                </a:solidFill>
              </a:rPr>
              <a:t>Outside Scholarships (private groups)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HS Guidance Office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Place of employment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Church</a:t>
            </a:r>
          </a:p>
          <a:p>
            <a:pPr marL="342900" indent="-342900">
              <a:spcBef>
                <a:spcPts val="0"/>
              </a:spcBef>
              <a:buClrTx/>
              <a:defRPr/>
            </a:pPr>
            <a:r>
              <a:rPr lang="en-US" sz="2000" dirty="0">
                <a:hlinkClick r:id="rId2"/>
              </a:rPr>
              <a:t>https://www.montclair.edu/red-hawk-central/paying-for-college/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74320" lvl="1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1600" b="1" dirty="0">
              <a:solidFill>
                <a:srgbClr val="292934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62200" y="942975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875"/>
            <a:ext cx="8229600" cy="73342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+mn-lt"/>
              </a:rPr>
              <a:t>Explanation of Awards	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9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My Student Be Considered Independent?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There are only a few cases in which the federal government considers a student independent:</a:t>
            </a:r>
          </a:p>
          <a:p>
            <a:pPr marL="109728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24 years or older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Married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Have a child of their own which the student supports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Veterans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Orphan or ward of the court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Homeless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In a legal guardianship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Graduate Student</a:t>
            </a:r>
          </a:p>
          <a:p>
            <a:pPr marL="109728" indent="0">
              <a:buNone/>
            </a:pPr>
            <a:r>
              <a:rPr lang="en-US" sz="2400" dirty="0" smtClean="0"/>
              <a:t>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Special Circumstance…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Federal Government allows review of a financial aid award package if there was a loss of income due to:</a:t>
            </a:r>
          </a:p>
          <a:p>
            <a:pPr marL="109728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Unemployment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Loss of untaxed benefit (social security benefits, child support, etc.)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Separation/Divorce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Death of a wage earner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Medical expenses that have been itemized on your federal tax return</a:t>
            </a:r>
          </a:p>
          <a:p>
            <a:r>
              <a:rPr lang="en-US" sz="2400" dirty="0">
                <a:solidFill>
                  <a:srgbClr val="000000"/>
                </a:solidFill>
                <a:hlinkClick r:id="rId2"/>
              </a:rPr>
              <a:t>https://www.montclair.edu/red-hawk-central/paying-for-college/application-process/request-for-review/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Doesn’t Montclair Have My FAFSA?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Parent AND/OR student did not sign the FAFSA</a:t>
            </a:r>
          </a:p>
          <a:p>
            <a:pPr marL="109728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did not apply Montclair’s school code on FAFSA (002617)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It is important that student go back to the FAFSA 48 hours after completing it to ensure that it was correctly processed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7" y="4815206"/>
            <a:ext cx="8000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Georgia" pitchFamily="18" charset="0"/>
              <a:buChar char="΅"/>
            </a:pPr>
            <a:r>
              <a:rPr lang="en-US" sz="2300" dirty="0" smtClean="0">
                <a:solidFill>
                  <a:schemeClr val="bg2">
                    <a:lumMod val="10000"/>
                  </a:schemeClr>
                </a:solidFill>
              </a:rPr>
              <a:t>Excess funds can be moved to Red Hawk Dollars or returned back to the student via check or direct deposit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268503" cy="217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55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Red Hawk Dollars and Books</a:t>
            </a:r>
            <a:endParaRPr lang="en-US" dirty="0">
              <a:latin typeface="+mn-lt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6019800" y="1506275"/>
            <a:ext cx="2819400" cy="2667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REFUNDS WISELY!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rgbClr val="7030A0"/>
                </a:solidFill>
                <a:hlinkClick r:id="rId2"/>
              </a:rPr>
              <a:t>financialaid@montclair.edu</a:t>
            </a:r>
            <a:endParaRPr lang="en-US" u="sng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300" u="sng" dirty="0" smtClean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– Red Hawk Central</a:t>
            </a:r>
          </a:p>
          <a:p>
            <a:pPr eaLnBrk="1" hangingPunct="1">
              <a:buFont typeface="Arial" charset="0"/>
              <a:buNone/>
            </a:pPr>
            <a:endParaRPr lang="en-US" sz="3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Phone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(973) 655 - 7600</a:t>
            </a:r>
          </a:p>
          <a:p>
            <a:pPr eaLnBrk="1" hangingPunct="1">
              <a:buFont typeface="Arial" charset="0"/>
              <a:buNone/>
            </a:pPr>
            <a:endParaRPr lang="en-US" sz="3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Fax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(973) 655 - 7712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*Please have the CWID number available when contacting our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office*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Visit us on the web!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www.montclair.edu/red-hawk-central/paying-for-college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Contacting Financial Aid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62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0" y="457200"/>
            <a:ext cx="2667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Questions?</a:t>
            </a:r>
            <a:endParaRPr lang="en-US" dirty="0">
              <a:latin typeface="+mn-lt"/>
            </a:endParaRPr>
          </a:p>
        </p:txBody>
      </p:sp>
      <p:pic>
        <p:nvPicPr>
          <p:cNvPr id="3074" name="Picture 2" descr="https://www.inmar.com/PublishingImages/Question%20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029200" cy="46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62000"/>
            <a:ext cx="78867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Notification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3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NEST is Montclair State’s primary way of contacting students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It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the students’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responsibility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to check NEST and Montclair State email regularly for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updates.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78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62000"/>
            <a:ext cx="78867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NEST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30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NEST allows students to review and manage their administrative activities including: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Financial Aid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Billing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Holds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Direct Deposit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Registration</a:t>
            </a:r>
          </a:p>
          <a:p>
            <a:pPr>
              <a:defRPr/>
            </a:pPr>
            <a:r>
              <a:rPr lang="en-US" dirty="0" smtClean="0"/>
              <a:t>Class Schedule</a:t>
            </a:r>
          </a:p>
          <a:p>
            <a:pPr>
              <a:defRPr/>
            </a:pPr>
            <a:r>
              <a:rPr lang="en-US" dirty="0" smtClean="0"/>
              <a:t>Grades</a:t>
            </a:r>
          </a:p>
          <a:p>
            <a:pPr>
              <a:defRPr/>
            </a:pPr>
            <a:r>
              <a:rPr lang="en-US" dirty="0" smtClean="0"/>
              <a:t>Student Forms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1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64524"/>
            <a:ext cx="5257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What is Financial Aid?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754563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Financial Aid is an umbrella term that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includes:</a:t>
            </a:r>
          </a:p>
          <a:p>
            <a:pPr marL="109728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Grants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Work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Scholarships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Loans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Any funds that do not 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 come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from you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42315"/>
            <a:ext cx="341745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Explanation </a:t>
            </a:r>
            <a:r>
              <a:rPr lang="en-US" sz="4800" dirty="0" smtClean="0">
                <a:latin typeface="+mn-lt"/>
              </a:rPr>
              <a:t>of </a:t>
            </a:r>
            <a:r>
              <a:rPr lang="en-US" sz="4800" dirty="0" smtClean="0">
                <a:latin typeface="+mn-lt"/>
              </a:rPr>
              <a:t>Awards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~Grants</a:t>
            </a:r>
            <a:endParaRPr lang="en-US" sz="4800" dirty="0">
              <a:latin typeface="+mn-lt"/>
            </a:endParaRPr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228600" y="1295400"/>
            <a:ext cx="8305800" cy="54102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en-US" sz="30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</a:rPr>
              <a:t>Grants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not need to be paid back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None/>
              <a:defRPr/>
            </a:pPr>
            <a:endParaRPr lang="en-US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Eligibility is determined on your FAFSA application</a:t>
            </a:r>
          </a:p>
          <a:p>
            <a:pPr>
              <a:buNone/>
              <a:defRPr/>
            </a:pP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Includes:</a:t>
            </a:r>
          </a:p>
          <a:p>
            <a:pPr>
              <a:buNone/>
              <a:defRPr/>
            </a:pPr>
            <a:endParaRPr lang="en-US" sz="300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Federal Pell and SEOG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Institutional grant eligibility 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NJ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Tuition Aid Grant (NJ TAG) </a:t>
            </a:r>
          </a:p>
          <a:p>
            <a:pPr lvl="3">
              <a:buFontTx/>
              <a:buChar char="-"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Students must complete the State Application at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</a:t>
            </a:r>
            <a:r>
              <a:rPr lang="en-US" sz="2000" b="1" dirty="0" smtClean="0">
                <a:hlinkClick r:id="rId2"/>
              </a:rPr>
              <a:t>njgrants.org</a:t>
            </a:r>
            <a:endParaRPr lang="en-US" sz="2000" b="1" dirty="0"/>
          </a:p>
          <a:p>
            <a:pPr lvl="3">
              <a:buClr>
                <a:srgbClr val="C00000"/>
              </a:buClr>
              <a:buFontTx/>
              <a:buChar char="-"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This process is required for NJ TAG, EOF, NJ Stars</a:t>
            </a:r>
          </a:p>
          <a:p>
            <a:pPr lvl="1">
              <a:buClr>
                <a:srgbClr val="C00000"/>
              </a:buClr>
              <a:buFontTx/>
              <a:buChar char="-"/>
              <a:defRPr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  <a:buFontTx/>
              <a:buChar char="-"/>
              <a:defRPr/>
            </a:pPr>
            <a:endParaRPr lang="en-US" sz="65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06424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solidFill>
                  <a:srgbClr val="990000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rgbClr val="990000"/>
                </a:solidFill>
                <a:latin typeface="+mn-lt"/>
              </a:rPr>
            </a:br>
            <a:r>
              <a:rPr lang="en-US" sz="4800" dirty="0" smtClean="0">
                <a:solidFill>
                  <a:srgbClr val="990000"/>
                </a:solidFill>
                <a:latin typeface="+mn-lt"/>
              </a:rPr>
              <a:t>Explanation </a:t>
            </a:r>
            <a:r>
              <a:rPr lang="en-US" sz="4800" dirty="0">
                <a:solidFill>
                  <a:srgbClr val="990000"/>
                </a:solidFill>
                <a:latin typeface="+mn-lt"/>
              </a:rPr>
              <a:t>of </a:t>
            </a:r>
            <a:r>
              <a:rPr lang="en-US" sz="4800" dirty="0" smtClean="0">
                <a:solidFill>
                  <a:srgbClr val="990000"/>
                </a:solidFill>
                <a:latin typeface="+mn-lt"/>
              </a:rPr>
              <a:t>Awards</a:t>
            </a:r>
            <a:br>
              <a:rPr lang="en-US" sz="4800" dirty="0" smtClean="0">
                <a:solidFill>
                  <a:srgbClr val="990000"/>
                </a:solidFill>
                <a:latin typeface="+mn-lt"/>
              </a:rPr>
            </a:br>
            <a:r>
              <a:rPr lang="en-US" sz="4800" dirty="0" smtClean="0">
                <a:solidFill>
                  <a:srgbClr val="990000"/>
                </a:solidFill>
                <a:latin typeface="+mn-lt"/>
              </a:rPr>
              <a:t>~Work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>
              <a:buNone/>
              <a:defRPr/>
            </a:pPr>
            <a:r>
              <a:rPr lang="en-US" sz="3000" b="1" u="sng" dirty="0">
                <a:solidFill>
                  <a:schemeClr val="accent2">
                    <a:lumMod val="50000"/>
                  </a:schemeClr>
                </a:solidFill>
              </a:rPr>
              <a:t>Work </a:t>
            </a: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</a:rPr>
              <a:t>Study</a:t>
            </a:r>
          </a:p>
          <a:p>
            <a:pPr>
              <a:buNone/>
              <a:defRPr/>
            </a:pP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en-US" sz="3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Based on EFC eligibility and awarded on a first come, first awarded basis  </a:t>
            </a:r>
          </a:p>
          <a:p>
            <a:pPr>
              <a:buFontTx/>
              <a:buChar char="-"/>
              <a:defRPr/>
            </a:pPr>
            <a:endParaRPr lang="en-US" sz="5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Tx/>
              <a:buChar char="-"/>
              <a:defRPr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Students </a:t>
            </a:r>
            <a:r>
              <a:rPr lang="en-US" sz="2500" u="sng" dirty="0">
                <a:solidFill>
                  <a:schemeClr val="accent2">
                    <a:lumMod val="50000"/>
                  </a:schemeClr>
                </a:solidFill>
              </a:rPr>
              <a:t>must</a:t>
            </a: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 get a job on campus to receive these funds</a:t>
            </a:r>
          </a:p>
          <a:p>
            <a:pPr lvl="3">
              <a:buFontTx/>
              <a:buChar char="-"/>
              <a:defRPr/>
            </a:pP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Paid to the student biweekly, not to the bill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43025"/>
            <a:ext cx="7924800" cy="4953000"/>
          </a:xfrm>
        </p:spPr>
        <p:txBody>
          <a:bodyPr rtlCol="0">
            <a:normAutofit fontScale="85000" lnSpcReduction="20000"/>
          </a:bodyPr>
          <a:lstStyle/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3200" b="1" u="sng" dirty="0" smtClean="0">
              <a:solidFill>
                <a:srgbClr val="292934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r>
              <a:rPr lang="en-US" sz="3200" b="1" u="sng" dirty="0" smtClean="0">
                <a:solidFill>
                  <a:srgbClr val="292934"/>
                </a:solidFill>
              </a:rPr>
              <a:t>Stafford </a:t>
            </a:r>
            <a:r>
              <a:rPr lang="en-US" sz="3200" b="1" u="sng" dirty="0" smtClean="0">
                <a:solidFill>
                  <a:srgbClr val="292934"/>
                </a:solidFill>
              </a:rPr>
              <a:t>Direct Loans</a:t>
            </a:r>
            <a:r>
              <a:rPr lang="en-US" sz="3200" dirty="0" smtClean="0">
                <a:solidFill>
                  <a:srgbClr val="292934"/>
                </a:solidFill>
              </a:rPr>
              <a:t> </a:t>
            </a: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1200" dirty="0" smtClean="0">
              <a:solidFill>
                <a:srgbClr val="292934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r>
              <a:rPr lang="en-US" sz="2100" dirty="0" smtClean="0">
                <a:solidFill>
                  <a:srgbClr val="292934"/>
                </a:solidFill>
              </a:rPr>
              <a:t>Federal </a:t>
            </a:r>
            <a:r>
              <a:rPr lang="en-US" sz="2100" dirty="0">
                <a:solidFill>
                  <a:srgbClr val="292934"/>
                </a:solidFill>
              </a:rPr>
              <a:t>loans for students enrolled at least </a:t>
            </a:r>
            <a:r>
              <a:rPr lang="en-US" sz="2100" dirty="0" smtClean="0">
                <a:solidFill>
                  <a:srgbClr val="292934"/>
                </a:solidFill>
              </a:rPr>
              <a:t>half-time</a:t>
            </a: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r>
              <a:rPr lang="en-US" sz="1900" dirty="0" smtClean="0">
                <a:solidFill>
                  <a:srgbClr val="292934"/>
                </a:solidFill>
              </a:rPr>
              <a:t>In the student’s name</a:t>
            </a: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r>
              <a:rPr lang="en-US" sz="1900" dirty="0" smtClean="0">
                <a:solidFill>
                  <a:srgbClr val="292934"/>
                </a:solidFill>
              </a:rPr>
              <a:t>Fixed </a:t>
            </a:r>
            <a:r>
              <a:rPr lang="en-US" sz="1900" dirty="0">
                <a:solidFill>
                  <a:srgbClr val="292934"/>
                </a:solidFill>
              </a:rPr>
              <a:t>interest </a:t>
            </a:r>
            <a:r>
              <a:rPr lang="en-US" sz="1900" dirty="0" smtClean="0">
                <a:solidFill>
                  <a:srgbClr val="292934"/>
                </a:solidFill>
              </a:rPr>
              <a:t>rate </a:t>
            </a:r>
            <a:r>
              <a:rPr lang="en-US" sz="1900" i="1" dirty="0">
                <a:solidFill>
                  <a:schemeClr val="tx2"/>
                </a:solidFill>
              </a:rPr>
              <a:t>(4.53% 19-20 academic year interest rate</a:t>
            </a:r>
            <a:r>
              <a:rPr lang="en-US" sz="1900" i="1" dirty="0" smtClean="0">
                <a:solidFill>
                  <a:schemeClr val="tx2"/>
                </a:solidFill>
              </a:rPr>
              <a:t>)</a:t>
            </a:r>
            <a:endParaRPr lang="en-US" sz="1900" dirty="0" smtClean="0">
              <a:solidFill>
                <a:srgbClr val="292934"/>
              </a:solidFill>
            </a:endParaRP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r>
              <a:rPr lang="en-US" sz="1900" dirty="0">
                <a:solidFill>
                  <a:srgbClr val="292934"/>
                </a:solidFill>
              </a:rPr>
              <a:t>T</a:t>
            </a:r>
            <a:r>
              <a:rPr lang="en-US" sz="1900" dirty="0" smtClean="0">
                <a:solidFill>
                  <a:srgbClr val="292934"/>
                </a:solidFill>
              </a:rPr>
              <a:t>ypically most </a:t>
            </a:r>
            <a:r>
              <a:rPr lang="en-US" sz="1900" dirty="0">
                <a:solidFill>
                  <a:srgbClr val="292934"/>
                </a:solidFill>
              </a:rPr>
              <a:t>affordable type of student </a:t>
            </a:r>
            <a:r>
              <a:rPr lang="en-US" sz="1900" dirty="0" smtClean="0">
                <a:solidFill>
                  <a:srgbClr val="292934"/>
                </a:solidFill>
              </a:rPr>
              <a:t>loans</a:t>
            </a: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r>
              <a:rPr lang="en-US" sz="1900" dirty="0" smtClean="0">
                <a:solidFill>
                  <a:srgbClr val="292934"/>
                </a:solidFill>
              </a:rPr>
              <a:t>Repayment </a:t>
            </a:r>
            <a:r>
              <a:rPr lang="en-US" sz="1900" dirty="0">
                <a:solidFill>
                  <a:srgbClr val="292934"/>
                </a:solidFill>
              </a:rPr>
              <a:t>6 months after </a:t>
            </a:r>
            <a:r>
              <a:rPr lang="en-US" sz="1900" dirty="0" smtClean="0">
                <a:solidFill>
                  <a:srgbClr val="292934"/>
                </a:solidFill>
              </a:rPr>
              <a:t>student </a:t>
            </a:r>
            <a:r>
              <a:rPr lang="en-US" sz="1900" dirty="0">
                <a:solidFill>
                  <a:srgbClr val="292934"/>
                </a:solidFill>
              </a:rPr>
              <a:t>is no longer enrolled at least half-time</a:t>
            </a:r>
            <a:r>
              <a:rPr lang="en-US" sz="1900" dirty="0" smtClean="0">
                <a:solidFill>
                  <a:srgbClr val="292934"/>
                </a:solidFill>
              </a:rPr>
              <a:t>. </a:t>
            </a:r>
            <a:endParaRPr lang="en-US" sz="1900" dirty="0" smtClean="0">
              <a:solidFill>
                <a:srgbClr val="292934"/>
              </a:solidFill>
            </a:endParaRP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  <a:defRPr/>
            </a:pPr>
            <a:endParaRPr lang="en-US" sz="1300" dirty="0">
              <a:solidFill>
                <a:srgbClr val="292934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FontTx/>
              <a:buChar char="-"/>
              <a:defRPr/>
            </a:pPr>
            <a:r>
              <a:rPr lang="en-US" b="1" dirty="0">
                <a:solidFill>
                  <a:srgbClr val="292934"/>
                </a:solidFill>
              </a:rPr>
              <a:t>Subsidized</a:t>
            </a:r>
          </a:p>
          <a:p>
            <a:pPr marL="457200" lvl="1" indent="-182880">
              <a:spcBef>
                <a:spcPct val="20000"/>
              </a:spcBef>
              <a:buClr>
                <a:srgbClr val="C00000"/>
              </a:buClr>
              <a:buSzPct val="85000"/>
              <a:buFontTx/>
              <a:buChar char="-"/>
              <a:defRPr/>
            </a:pPr>
            <a:r>
              <a:rPr lang="en-US" sz="2100" dirty="0">
                <a:solidFill>
                  <a:srgbClr val="292934"/>
                </a:solidFill>
              </a:rPr>
              <a:t>Interest </a:t>
            </a:r>
            <a:r>
              <a:rPr lang="en-US" sz="2100" u="sng" dirty="0">
                <a:solidFill>
                  <a:srgbClr val="292934"/>
                </a:solidFill>
              </a:rPr>
              <a:t>does not </a:t>
            </a:r>
            <a:r>
              <a:rPr lang="en-US" sz="2100" dirty="0">
                <a:solidFill>
                  <a:srgbClr val="292934"/>
                </a:solidFill>
              </a:rPr>
              <a:t>accrue while student is enrolled</a:t>
            </a:r>
          </a:p>
          <a:p>
            <a:pPr marL="274320" lvl="1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800" dirty="0">
              <a:solidFill>
                <a:srgbClr val="292934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FontTx/>
              <a:buChar char="-"/>
              <a:defRPr/>
            </a:pPr>
            <a:r>
              <a:rPr lang="en-US" b="1" dirty="0">
                <a:solidFill>
                  <a:srgbClr val="292934"/>
                </a:solidFill>
              </a:rPr>
              <a:t>Unsubsidized</a:t>
            </a:r>
            <a:endParaRPr lang="en-US" sz="3200" b="1" dirty="0">
              <a:solidFill>
                <a:srgbClr val="292934"/>
              </a:solidFill>
            </a:endParaRPr>
          </a:p>
          <a:p>
            <a:pPr marL="457200" lvl="1" indent="-182880">
              <a:spcBef>
                <a:spcPct val="20000"/>
              </a:spcBef>
              <a:buClr>
                <a:srgbClr val="C00000"/>
              </a:buClr>
              <a:buSzPct val="85000"/>
              <a:buFontTx/>
              <a:buChar char="-"/>
              <a:defRPr/>
            </a:pPr>
            <a:r>
              <a:rPr lang="en-US" sz="2100" dirty="0">
                <a:solidFill>
                  <a:srgbClr val="292934"/>
                </a:solidFill>
              </a:rPr>
              <a:t>Interest </a:t>
            </a:r>
            <a:r>
              <a:rPr lang="en-US" sz="2100" u="sng" dirty="0">
                <a:solidFill>
                  <a:srgbClr val="292934"/>
                </a:solidFill>
              </a:rPr>
              <a:t>does</a:t>
            </a:r>
            <a:r>
              <a:rPr lang="en-US" sz="2100" dirty="0">
                <a:solidFill>
                  <a:srgbClr val="292934"/>
                </a:solidFill>
              </a:rPr>
              <a:t> accrue while student is enrolled. </a:t>
            </a:r>
          </a:p>
          <a:p>
            <a:pPr marL="274320" lvl="1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1600" b="1" dirty="0">
              <a:solidFill>
                <a:srgbClr val="292934"/>
              </a:solidFill>
            </a:endParaRPr>
          </a:p>
          <a:p>
            <a:pPr marL="457200" lvl="1" indent="-182880" algn="ctr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r>
              <a:rPr lang="en-US" sz="2100" i="1" dirty="0">
                <a:solidFill>
                  <a:srgbClr val="292934"/>
                </a:solidFill>
              </a:rPr>
              <a:t>Students must go to </a:t>
            </a:r>
            <a:r>
              <a:rPr lang="en-US" sz="2100" i="1" dirty="0">
                <a:solidFill>
                  <a:srgbClr val="292934"/>
                </a:solidFill>
                <a:hlinkClick r:id="rId2"/>
              </a:rPr>
              <a:t>www.studentloans.gov</a:t>
            </a:r>
            <a:r>
              <a:rPr lang="en-US" sz="2100" i="1" dirty="0">
                <a:solidFill>
                  <a:srgbClr val="292934"/>
                </a:solidFill>
              </a:rPr>
              <a:t> and sign </a:t>
            </a:r>
            <a:r>
              <a:rPr lang="en-US" sz="2100" i="1" dirty="0" smtClean="0">
                <a:solidFill>
                  <a:srgbClr val="292934"/>
                </a:solidFill>
              </a:rPr>
              <a:t>the </a:t>
            </a:r>
            <a:r>
              <a:rPr lang="en-US" sz="2100" i="1" dirty="0">
                <a:solidFill>
                  <a:srgbClr val="292934"/>
                </a:solidFill>
              </a:rPr>
              <a:t>master promissory note and complete entrance counseling in order for loans to pay </a:t>
            </a:r>
            <a:r>
              <a:rPr lang="en-US" sz="2100" i="1" dirty="0" smtClean="0">
                <a:solidFill>
                  <a:srgbClr val="292934"/>
                </a:solidFill>
              </a:rPr>
              <a:t>against the account</a:t>
            </a:r>
            <a:endParaRPr lang="en-US" sz="2100" i="1" dirty="0">
              <a:solidFill>
                <a:srgbClr val="292934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62200" y="942975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875"/>
            <a:ext cx="8229600" cy="733425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Explanation </a:t>
            </a:r>
            <a:r>
              <a:rPr lang="en-US" sz="4800" dirty="0" smtClean="0">
                <a:latin typeface="+mn-lt"/>
              </a:rPr>
              <a:t>of </a:t>
            </a:r>
            <a:r>
              <a:rPr lang="en-US" sz="4800" dirty="0" smtClean="0">
                <a:latin typeface="+mn-lt"/>
              </a:rPr>
              <a:t>Awards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~Loans</a:t>
            </a:r>
            <a:r>
              <a:rPr lang="en-US" sz="4400" dirty="0" smtClean="0">
                <a:latin typeface="+mn-lt"/>
              </a:rPr>
              <a:t>	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3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43025"/>
            <a:ext cx="7924800" cy="4953000"/>
          </a:xfrm>
        </p:spPr>
        <p:txBody>
          <a:bodyPr rtlCol="0"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b="1" u="sng" dirty="0" smtClean="0">
              <a:solidFill>
                <a:srgbClr val="292934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r>
              <a:rPr lang="en-US" b="1" u="sng" dirty="0" smtClean="0">
                <a:solidFill>
                  <a:srgbClr val="292934"/>
                </a:solidFill>
              </a:rPr>
              <a:t>Parent </a:t>
            </a:r>
            <a:r>
              <a:rPr lang="en-US" b="1" u="sng" dirty="0">
                <a:solidFill>
                  <a:srgbClr val="292934"/>
                </a:solidFill>
              </a:rPr>
              <a:t>PLUS loan</a:t>
            </a:r>
            <a:r>
              <a:rPr lang="en-US" b="1" dirty="0">
                <a:solidFill>
                  <a:srgbClr val="292934"/>
                </a:solidFill>
              </a:rPr>
              <a:t>  - </a:t>
            </a:r>
            <a:r>
              <a:rPr lang="en-US" sz="2000" i="1" dirty="0">
                <a:solidFill>
                  <a:srgbClr val="990000"/>
                </a:solidFill>
              </a:rPr>
              <a:t>(</a:t>
            </a:r>
            <a:r>
              <a:rPr lang="en-US" sz="2000" i="1" dirty="0" smtClean="0">
                <a:solidFill>
                  <a:srgbClr val="990000"/>
                </a:solidFill>
              </a:rPr>
              <a:t>7.08 19-20 interest </a:t>
            </a:r>
            <a:r>
              <a:rPr lang="en-US" sz="2000" i="1" dirty="0">
                <a:solidFill>
                  <a:srgbClr val="990000"/>
                </a:solidFill>
              </a:rPr>
              <a:t>rate)</a:t>
            </a:r>
            <a:endParaRPr lang="en-US" b="1" dirty="0">
              <a:solidFill>
                <a:srgbClr val="292934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None/>
            </a:pPr>
            <a:endParaRPr lang="en-US" sz="900" dirty="0">
              <a:solidFill>
                <a:srgbClr val="292934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en-US" sz="2400" dirty="0">
                <a:solidFill>
                  <a:srgbClr val="292934"/>
                </a:solidFill>
              </a:rPr>
              <a:t>Federal loan for parents of dependent undergraduate students to help pay education expenses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</a:pP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en-US" sz="2400" dirty="0">
                <a:solidFill>
                  <a:srgbClr val="292934"/>
                </a:solidFill>
              </a:rPr>
              <a:t>If PLUS loan is denied, additional unsubsidized loan is applied in student’s name</a:t>
            </a:r>
          </a:p>
          <a:p>
            <a:pPr marL="182880" lvl="0" indent="-182880">
              <a:spcBef>
                <a:spcPct val="20000"/>
              </a:spcBef>
              <a:buClr>
                <a:srgbClr val="C00000"/>
              </a:buClr>
              <a:buSzPct val="85000"/>
              <a:buNone/>
            </a:pPr>
            <a:endParaRPr lang="en-US" sz="2400" dirty="0">
              <a:solidFill>
                <a:srgbClr val="292934"/>
              </a:solidFill>
            </a:endParaRP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en-US" sz="2400" dirty="0">
                <a:solidFill>
                  <a:srgbClr val="292934"/>
                </a:solidFill>
              </a:rPr>
              <a:t>To apply visit </a:t>
            </a:r>
            <a:r>
              <a:rPr lang="en-US" sz="2400" dirty="0">
                <a:solidFill>
                  <a:srgbClr val="292934"/>
                </a:solidFill>
                <a:hlinkClick r:id="rId2"/>
              </a:rPr>
              <a:t>www.studentloans.gov</a:t>
            </a:r>
            <a:endParaRPr lang="en-US" sz="2400" dirty="0">
              <a:solidFill>
                <a:srgbClr val="292934"/>
              </a:solidFill>
            </a:endParaRP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en-US" sz="2400" dirty="0">
                <a:solidFill>
                  <a:srgbClr val="292934"/>
                </a:solidFill>
              </a:rPr>
              <a:t>Credit check required</a:t>
            </a:r>
          </a:p>
          <a:p>
            <a:pPr marL="635508" lvl="1" indent="-342900"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en-US" sz="2400" dirty="0">
                <a:solidFill>
                  <a:srgbClr val="292934"/>
                </a:solidFill>
              </a:rPr>
              <a:t>Repayment Options:</a:t>
            </a:r>
          </a:p>
          <a:p>
            <a:pPr marL="2313432" lvl="8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>
                <a:solidFill>
                  <a:srgbClr val="292934"/>
                </a:solidFill>
              </a:rPr>
              <a:t>Immediate monthly repayment</a:t>
            </a:r>
          </a:p>
          <a:p>
            <a:pPr marL="2313432" lvl="8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>
                <a:solidFill>
                  <a:srgbClr val="292934"/>
                </a:solidFill>
              </a:rPr>
              <a:t>Interest only repayment</a:t>
            </a:r>
          </a:p>
          <a:p>
            <a:pPr marL="2313432" lvl="8" indent="-457200">
              <a:spcBef>
                <a:spcPct val="20000"/>
              </a:spcBef>
              <a:buClr>
                <a:srgbClr val="C00000"/>
              </a:buClr>
              <a:buSzPct val="85000"/>
              <a:buFont typeface="+mj-lt"/>
              <a:buAutoNum type="arabicPeriod"/>
            </a:pPr>
            <a:r>
              <a:rPr lang="en-US" sz="2400" dirty="0">
                <a:solidFill>
                  <a:srgbClr val="292934"/>
                </a:solidFill>
              </a:rPr>
              <a:t>Complete deferment</a:t>
            </a:r>
          </a:p>
          <a:p>
            <a:pPr marL="274320" lvl="1" indent="0">
              <a:spcBef>
                <a:spcPct val="20000"/>
              </a:spcBef>
              <a:buClr>
                <a:srgbClr val="C00000"/>
              </a:buClr>
              <a:buSzPct val="85000"/>
              <a:buNone/>
              <a:defRPr/>
            </a:pPr>
            <a:endParaRPr lang="en-US" sz="1600" b="1" dirty="0">
              <a:solidFill>
                <a:srgbClr val="292934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62200" y="942975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Loans on award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875"/>
            <a:ext cx="8229600" cy="7334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>
                <a:latin typeface="+mn-lt"/>
              </a:rPr>
              <a:t/>
            </a:r>
            <a:br>
              <a:rPr lang="en-US" sz="4900" dirty="0" smtClean="0">
                <a:latin typeface="+mn-lt"/>
              </a:rPr>
            </a:br>
            <a:r>
              <a:rPr lang="en-US" sz="4900" dirty="0" smtClean="0">
                <a:latin typeface="+mn-lt"/>
              </a:rPr>
              <a:t>Explanation </a:t>
            </a:r>
            <a:r>
              <a:rPr lang="en-US" sz="4900" dirty="0" smtClean="0">
                <a:latin typeface="+mn-lt"/>
              </a:rPr>
              <a:t>of </a:t>
            </a:r>
            <a:r>
              <a:rPr lang="en-US" sz="4900" dirty="0" smtClean="0">
                <a:latin typeface="+mn-lt"/>
              </a:rPr>
              <a:t>Awards</a:t>
            </a:r>
            <a:br>
              <a:rPr lang="en-US" sz="4900" dirty="0" smtClean="0">
                <a:latin typeface="+mn-lt"/>
              </a:rPr>
            </a:br>
            <a:r>
              <a:rPr lang="en-US" sz="4900" dirty="0" smtClean="0">
                <a:latin typeface="+mn-lt"/>
              </a:rPr>
              <a:t>~Parent Loans</a:t>
            </a:r>
            <a:r>
              <a:rPr lang="en-US" dirty="0" smtClean="0">
                <a:latin typeface="+mn-lt"/>
              </a:rPr>
              <a:t>	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sz="4800" dirty="0" smtClean="0"/>
              <a:t>www.studentloans.gov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Students</a:t>
            </a:r>
            <a:r>
              <a:rPr lang="en-US" dirty="0">
                <a:solidFill>
                  <a:srgbClr val="000000"/>
                </a:solidFill>
              </a:rPr>
              <a:t> will use this website to sign their master promissory note and complete the entrance counseling for their Stafford Loans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Parents</a:t>
            </a:r>
            <a:r>
              <a:rPr lang="en-US" dirty="0">
                <a:solidFill>
                  <a:srgbClr val="000000"/>
                </a:solidFill>
              </a:rPr>
              <a:t> will use this website to apply for the Parent PLUS loan and sign the promissory note for the PLUS loan</a:t>
            </a:r>
          </a:p>
        </p:txBody>
      </p:sp>
    </p:spTree>
    <p:extLst>
      <p:ext uri="{BB962C8B-B14F-4D97-AF65-F5344CB8AC3E}">
        <p14:creationId xmlns:p14="http://schemas.microsoft.com/office/powerpoint/2010/main" val="13644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rgbClr val="595959"/>
      </a:dk1>
      <a:lt1>
        <a:sysClr val="window" lastClr="FFFFFF"/>
      </a:lt1>
      <a:dk2>
        <a:srgbClr val="990000"/>
      </a:dk2>
      <a:lt2>
        <a:srgbClr val="DEDEDE"/>
      </a:lt2>
      <a:accent1>
        <a:srgbClr val="53548A"/>
      </a:accent1>
      <a:accent2>
        <a:srgbClr val="424242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758</Words>
  <Application>Microsoft Office PowerPoint</Application>
  <PresentationFormat>On-screen Show (4:3)</PresentationFormat>
  <Paragraphs>186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Georgia</vt:lpstr>
      <vt:lpstr>Times New Roman</vt:lpstr>
      <vt:lpstr>Trebuchet MS</vt:lpstr>
      <vt:lpstr>Wingdings 2</vt:lpstr>
      <vt:lpstr>Urban</vt:lpstr>
      <vt:lpstr>The Financial Aid Process</vt:lpstr>
      <vt:lpstr>Notification</vt:lpstr>
      <vt:lpstr>NEST</vt:lpstr>
      <vt:lpstr>What is Financial Aid?</vt:lpstr>
      <vt:lpstr> Explanation of Awards ~Grants</vt:lpstr>
      <vt:lpstr> Explanation of Awards ~Work</vt:lpstr>
      <vt:lpstr> Explanation of Awards ~Loans </vt:lpstr>
      <vt:lpstr> Explanation of Awards ~Parent Loans </vt:lpstr>
      <vt:lpstr>        www.studentloans.gov</vt:lpstr>
      <vt:lpstr> Explanation of Awards ~Private Loans </vt:lpstr>
      <vt:lpstr>    When Should I apply?</vt:lpstr>
      <vt:lpstr>Explanation of Awards </vt:lpstr>
      <vt:lpstr>Can My Student Be Considered Independent? </vt:lpstr>
      <vt:lpstr>We Have a Special Circumstance…</vt:lpstr>
      <vt:lpstr>Why Doesn’t Montclair Have My FAFSA?</vt:lpstr>
      <vt:lpstr>Red Hawk Dollars and Books</vt:lpstr>
      <vt:lpstr>Contacting Financial Aid</vt:lpstr>
      <vt:lpstr>Questions?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Smith</dc:creator>
  <cp:lastModifiedBy>Micale Dort</cp:lastModifiedBy>
  <cp:revision>197</cp:revision>
  <cp:lastPrinted>2014-05-19T13:41:57Z</cp:lastPrinted>
  <dcterms:created xsi:type="dcterms:W3CDTF">2013-04-11T20:42:21Z</dcterms:created>
  <dcterms:modified xsi:type="dcterms:W3CDTF">2019-11-18T16:57:27Z</dcterms:modified>
</cp:coreProperties>
</file>