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72" r:id="rId4"/>
    <p:sldId id="271" r:id="rId5"/>
    <p:sldId id="262" r:id="rId6"/>
    <p:sldId id="27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a:t>Click to edit Master title style</a:t>
            </a:r>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9" name="Date Placeholder 18"/>
          <p:cNvSpPr>
            <a:spLocks noGrp="1"/>
          </p:cNvSpPr>
          <p:nvPr>
            <p:ph type="dt" sz="half" idx="10"/>
          </p:nvPr>
        </p:nvSpPr>
        <p:spPr/>
        <p:txBody>
          <a:bodyPr/>
          <a:lstStyle/>
          <a:p>
            <a:fld id="{7427E90E-FA44-4CA0-A7E4-42CDDF3F9BAB}" type="datetimeFigureOut">
              <a:rPr lang="en-US" smtClean="0"/>
              <a:t>10/6/2021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FEC8E57C-A72D-4271-B349-10174C1673F2}"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27E90E-FA44-4CA0-A7E4-42CDDF3F9BAB}" type="datetimeFigureOut">
              <a:rPr lang="en-US" smtClean="0"/>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EC8E57C-A72D-4271-B349-10174C1673F2}"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27E90E-FA44-4CA0-A7E4-42CDDF3F9BAB}" type="datetimeFigureOut">
              <a:rPr lang="en-US" smtClean="0"/>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EC8E57C-A72D-4271-B349-10174C1673F2}"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27E90E-FA44-4CA0-A7E4-42CDDF3F9BAB}" type="datetimeFigureOut">
              <a:rPr lang="en-US" smtClean="0"/>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EC8E57C-A72D-4271-B349-10174C1673F2}"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a:t>Click to edit Master title style</a:t>
            </a:r>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427E90E-FA44-4CA0-A7E4-42CDDF3F9BAB}" type="datetimeFigureOut">
              <a:rPr lang="en-US" smtClean="0"/>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EC8E57C-A72D-4271-B349-10174C1673F2}"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427E90E-FA44-4CA0-A7E4-42CDDF3F9BAB}" type="datetimeFigureOut">
              <a:rPr lang="en-US" smtClean="0"/>
              <a:t>10/6/2021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EC8E57C-A72D-4271-B349-10174C1673F2}"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a:t>Click to edit Master title style</a:t>
            </a:r>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427E90E-FA44-4CA0-A7E4-42CDDF3F9BAB}" type="datetimeFigureOut">
              <a:rPr lang="en-US" smtClean="0"/>
              <a:t>10/6/2021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EC8E57C-A72D-4271-B349-10174C1673F2}"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427E90E-FA44-4CA0-A7E4-42CDDF3F9BAB}" type="datetimeFigureOut">
              <a:rPr lang="en-US" smtClean="0"/>
              <a:t>10/6/2021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EC8E57C-A72D-4271-B349-10174C1673F2}"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fld id="{7427E90E-FA44-4CA0-A7E4-42CDDF3F9BAB}" type="datetimeFigureOut">
              <a:rPr lang="en-US" smtClean="0"/>
              <a:t>10/6/2021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EC8E57C-A72D-4271-B349-10174C1673F2}"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a:t>Click to edit Master title style</a:t>
            </a:r>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427E90E-FA44-4CA0-A7E4-42CDDF3F9BAB}" type="datetimeFigureOut">
              <a:rPr lang="en-US" smtClean="0"/>
              <a:t>10/6/2021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EC8E57C-A72D-4271-B349-10174C1673F2}"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a:t>Click to edit Master title style</a:t>
            </a:r>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427E90E-FA44-4CA0-A7E4-42CDDF3F9BAB}" type="datetimeFigureOut">
              <a:rPr lang="en-US" smtClean="0"/>
              <a:t>10/6/2021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EC8E57C-A72D-4271-B349-10174C1673F2}" type="slidenum">
              <a:rPr lang="en-US" smtClean="0"/>
              <a:t>‹#›</a:t>
            </a:fld>
            <a:endParaRPr lang="en-US" dirty="0"/>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427E90E-FA44-4CA0-A7E4-42CDDF3F9BAB}" type="datetimeFigureOut">
              <a:rPr lang="en-US" smtClean="0"/>
              <a:t>10/6/2021</a:t>
            </a:fld>
            <a:endParaRPr lang="en-US" dirty="0"/>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dirty="0"/>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EC8E57C-A72D-4271-B349-10174C1673F2}"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montclair.edu/sponsored-programs/internal-awards/faculty-research-mentoring-program/" TargetMode="External"/><Relationship Id="rId2" Type="http://schemas.openxmlformats.org/officeDocument/2006/relationships/hyperlink" Target="https://www.nordp.org/resource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docs.google.com/spreadsheets/d/1Qb_1KIwwm9CtGT6K1Um8FbZLZ8mP3ZY8Kvobo26Ingw/edit#gid=464601251" TargetMode="External"/><Relationship Id="rId2" Type="http://schemas.openxmlformats.org/officeDocument/2006/relationships/hyperlink" Target="https://www.teamscience.ne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search.epa.gov/epasearch/?querytext=funding&amp;areaname=&amp;areacontacts=&amp;areasearchurl=&amp;typeofsearch=epa&amp;result_template=#/" TargetMode="External"/><Relationship Id="rId13" Type="http://schemas.openxmlformats.org/officeDocument/2006/relationships/hyperlink" Target="https://www.bwfund.org/funding-opportunities/" TargetMode="External"/><Relationship Id="rId3" Type="http://schemas.openxmlformats.org/officeDocument/2006/relationships/hyperlink" Target="https://grants.nih.gov/grants/oer.htm" TargetMode="External"/><Relationship Id="rId7" Type="http://schemas.openxmlformats.org/officeDocument/2006/relationships/hyperlink" Target="http://www.dreyfus.org/" TargetMode="External"/><Relationship Id="rId12" Type="http://schemas.openxmlformats.org/officeDocument/2006/relationships/hyperlink" Target="https://www.arl.army.mil/" TargetMode="External"/><Relationship Id="rId17" Type="http://schemas.openxmlformats.org/officeDocument/2006/relationships/hyperlink" Target="http://www.whitehall.org/grants/" TargetMode="External"/><Relationship Id="rId2" Type="http://schemas.openxmlformats.org/officeDocument/2006/relationships/hyperlink" Target="https://www.nsf.gov/funding/" TargetMode="External"/><Relationship Id="rId16" Type="http://schemas.openxmlformats.org/officeDocument/2006/relationships/hyperlink" Target="https://www.usgs.gov/" TargetMode="External"/><Relationship Id="rId1" Type="http://schemas.openxmlformats.org/officeDocument/2006/relationships/slideLayout" Target="../slideLayouts/slideLayout2.xml"/><Relationship Id="rId6" Type="http://schemas.openxmlformats.org/officeDocument/2006/relationships/hyperlink" Target="https://www.acs.org/content/acs/en.html" TargetMode="External"/><Relationship Id="rId11" Type="http://schemas.openxmlformats.org/officeDocument/2006/relationships/hyperlink" Target="https://professional.heart.org/en/research-programs/aha-proposalcentral" TargetMode="External"/><Relationship Id="rId5" Type="http://schemas.openxmlformats.org/officeDocument/2006/relationships/hyperlink" Target="https://www.usda.gov/topics/opioids/usda-funding" TargetMode="External"/><Relationship Id="rId15" Type="http://schemas.openxmlformats.org/officeDocument/2006/relationships/hyperlink" Target="https://www.geosociety.org/GSA/Education_Careers/Grants_Scholarships/GSA/grants/home.aspx?hkey=e4133995-e8fd-43a7-b169-7323b0d72ee9" TargetMode="External"/><Relationship Id="rId10" Type="http://schemas.openxmlformats.org/officeDocument/2006/relationships/hyperlink" Target="https://www.cancer.org/research/we-fund-cancer-research/apply-research-grant.html" TargetMode="External"/><Relationship Id="rId4" Type="http://schemas.openxmlformats.org/officeDocument/2006/relationships/hyperlink" Target="https://www.nasa.gov/offices/oct/early_stage_innovation/grants/index.html" TargetMode="External"/><Relationship Id="rId9" Type="http://schemas.openxmlformats.org/officeDocument/2006/relationships/hyperlink" Target="https://www.afrl.af.mil/About-Us/Fact-Sheets/Fact-Sheet-Display/Article/2282103/afosr-funding-opportunities/" TargetMode="External"/><Relationship Id="rId14" Type="http://schemas.openxmlformats.org/officeDocument/2006/relationships/hyperlink" Target="https://www.ef.org/"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www.nsf.gov/pubs/policydocs/pappg22_1/nsf22_1.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effectLst/>
              </a:rPr>
              <a:t>Office of Sponsored Programs</a:t>
            </a:r>
            <a:endParaRPr lang="en-US" dirty="0"/>
          </a:p>
        </p:txBody>
      </p:sp>
      <p:sp>
        <p:nvSpPr>
          <p:cNvPr id="3" name="Subtitle 2"/>
          <p:cNvSpPr>
            <a:spLocks noGrp="1"/>
          </p:cNvSpPr>
          <p:nvPr>
            <p:ph type="subTitle" idx="1"/>
          </p:nvPr>
        </p:nvSpPr>
        <p:spPr/>
        <p:txBody>
          <a:bodyPr/>
          <a:lstStyle/>
          <a:p>
            <a:r>
              <a:rPr lang="en-US" dirty="0"/>
              <a:t>Ted Russo, Director </a:t>
            </a:r>
          </a:p>
          <a:p>
            <a:r>
              <a:rPr lang="en-US" dirty="0"/>
              <a:t>Dana Natale, Pre-Award Services Manager</a:t>
            </a:r>
          </a:p>
        </p:txBody>
      </p:sp>
    </p:spTree>
    <p:extLst>
      <p:ext uri="{BB962C8B-B14F-4D97-AF65-F5344CB8AC3E}">
        <p14:creationId xmlns:p14="http://schemas.microsoft.com/office/powerpoint/2010/main" val="970221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4495800"/>
            <a:ext cx="8183880" cy="1051560"/>
          </a:xfrm>
        </p:spPr>
        <p:txBody>
          <a:bodyPr>
            <a:normAutofit fontScale="90000"/>
          </a:bodyPr>
          <a:lstStyle/>
          <a:p>
            <a:r>
              <a:rPr lang="en-US" dirty="0"/>
              <a:t>CSAM Numbers: </a:t>
            </a:r>
            <a:br>
              <a:rPr lang="en-US" dirty="0"/>
            </a:br>
            <a:r>
              <a:rPr lang="en-US" dirty="0"/>
              <a:t>FY 21 and early 22</a:t>
            </a:r>
          </a:p>
        </p:txBody>
      </p:sp>
      <p:sp>
        <p:nvSpPr>
          <p:cNvPr id="3" name="Content Placeholder 2"/>
          <p:cNvSpPr>
            <a:spLocks noGrp="1"/>
          </p:cNvSpPr>
          <p:nvPr>
            <p:ph idx="1"/>
          </p:nvPr>
        </p:nvSpPr>
        <p:spPr>
          <a:xfrm>
            <a:off x="457200" y="1005840"/>
            <a:ext cx="8183880" cy="4187952"/>
          </a:xfrm>
        </p:spPr>
        <p:txBody>
          <a:bodyPr>
            <a:normAutofit/>
          </a:bodyPr>
          <a:lstStyle/>
          <a:p>
            <a:pPr marL="457200" indent="-457200">
              <a:spcBef>
                <a:spcPts val="1800"/>
              </a:spcBef>
              <a:defRPr/>
            </a:pPr>
            <a:r>
              <a:rPr lang="en-US" dirty="0"/>
              <a:t>A </a:t>
            </a:r>
            <a:r>
              <a:rPr lang="en-US" i="1" dirty="0"/>
              <a:t>record</a:t>
            </a:r>
            <a:r>
              <a:rPr lang="en-US" dirty="0"/>
              <a:t> $6.5M in new and continuing awards in FY 21. </a:t>
            </a:r>
          </a:p>
          <a:p>
            <a:pPr marL="457200" indent="-457200">
              <a:spcBef>
                <a:spcPts val="1800"/>
              </a:spcBef>
              <a:defRPr/>
            </a:pPr>
            <a:r>
              <a:rPr lang="en-US" dirty="0"/>
              <a:t>$4.7M in the first 3 months of FY 22!</a:t>
            </a:r>
          </a:p>
          <a:p>
            <a:pPr marL="457200" indent="-457200">
              <a:spcBef>
                <a:spcPts val="1800"/>
              </a:spcBef>
              <a:defRPr/>
            </a:pPr>
            <a:r>
              <a:rPr lang="en-US" dirty="0"/>
              <a:t>84 ($20.8M) proposals submitted in FY 21, representing 44% of MSU’s record high of 190 submissions ($58M).</a:t>
            </a:r>
          </a:p>
          <a:p>
            <a:pPr marL="457200" indent="-457200">
              <a:spcBef>
                <a:spcPts val="1800"/>
              </a:spcBef>
              <a:defRPr/>
            </a:pPr>
            <a:endParaRPr lang="en-US" dirty="0"/>
          </a:p>
        </p:txBody>
      </p:sp>
    </p:spTree>
    <p:extLst>
      <p:ext uri="{BB962C8B-B14F-4D97-AF65-F5344CB8AC3E}">
        <p14:creationId xmlns:p14="http://schemas.microsoft.com/office/powerpoint/2010/main" val="87797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OSP Suggestions</a:t>
            </a:r>
          </a:p>
        </p:txBody>
      </p:sp>
      <p:sp>
        <p:nvSpPr>
          <p:cNvPr id="3" name="Content Placeholder 2"/>
          <p:cNvSpPr>
            <a:spLocks noGrp="1"/>
          </p:cNvSpPr>
          <p:nvPr>
            <p:ph idx="1"/>
          </p:nvPr>
        </p:nvSpPr>
        <p:spPr>
          <a:xfrm>
            <a:off x="502920" y="530352"/>
            <a:ext cx="8183880" cy="4651248"/>
          </a:xfrm>
        </p:spPr>
        <p:txBody>
          <a:bodyPr>
            <a:normAutofit fontScale="92500" lnSpcReduction="20000"/>
          </a:bodyPr>
          <a:lstStyle/>
          <a:p>
            <a:pPr marL="457200" indent="-457200">
              <a:spcBef>
                <a:spcPts val="1800"/>
              </a:spcBef>
              <a:defRPr/>
            </a:pPr>
            <a:r>
              <a:rPr lang="en-US" dirty="0"/>
              <a:t>Fully utilize OSP</a:t>
            </a:r>
          </a:p>
          <a:p>
            <a:pPr marL="457200" indent="-457200">
              <a:spcBef>
                <a:spcPts val="1800"/>
              </a:spcBef>
              <a:defRPr/>
            </a:pPr>
            <a:r>
              <a:rPr lang="en-US" dirty="0"/>
              <a:t>Don’t underestimate the importance of collaboration</a:t>
            </a:r>
          </a:p>
          <a:p>
            <a:pPr marL="457200" indent="-457200">
              <a:spcBef>
                <a:spcPts val="1800"/>
              </a:spcBef>
              <a:defRPr/>
            </a:pPr>
            <a:r>
              <a:rPr lang="en-US" dirty="0"/>
              <a:t>Become a peer reviewer</a:t>
            </a:r>
          </a:p>
          <a:p>
            <a:pPr marL="457200" indent="-457200">
              <a:spcBef>
                <a:spcPts val="1800"/>
              </a:spcBef>
              <a:defRPr/>
            </a:pPr>
            <a:r>
              <a:rPr lang="en-US" dirty="0"/>
              <a:t>Check out NORDP resources: </a:t>
            </a:r>
            <a:r>
              <a:rPr lang="en-US" sz="2600" dirty="0">
                <a:hlinkClick r:id="rId2"/>
              </a:rPr>
              <a:t>https://www.nordp.org/resources</a:t>
            </a:r>
            <a:endParaRPr lang="en-US" sz="2600" dirty="0"/>
          </a:p>
          <a:p>
            <a:pPr marL="457200" indent="-457200">
              <a:spcBef>
                <a:spcPts val="1800"/>
              </a:spcBef>
              <a:defRPr/>
            </a:pPr>
            <a:r>
              <a:rPr lang="en-US" dirty="0"/>
              <a:t>MSU Internal Awards (January 2022): </a:t>
            </a:r>
            <a:r>
              <a:rPr lang="en-US" sz="2600" dirty="0">
                <a:hlinkClick r:id="rId3"/>
              </a:rPr>
              <a:t>https://www.montclair.edu/sponsored-programs/internal-awards/</a:t>
            </a:r>
            <a:endParaRPr lang="en-US" sz="2600" dirty="0"/>
          </a:p>
          <a:p>
            <a:pPr marL="740664" lvl="1" indent="-457200">
              <a:spcBef>
                <a:spcPts val="1800"/>
              </a:spcBef>
              <a:defRPr/>
            </a:pPr>
            <a:r>
              <a:rPr lang="en-US" sz="2300" dirty="0">
                <a:hlinkClick r:id="rId3"/>
              </a:rPr>
              <a:t>Faculty Research Mentoring Program</a:t>
            </a:r>
            <a:endParaRPr lang="en-US" sz="2300" dirty="0"/>
          </a:p>
        </p:txBody>
      </p:sp>
    </p:spTree>
    <p:extLst>
      <p:ext uri="{BB962C8B-B14F-4D97-AF65-F5344CB8AC3E}">
        <p14:creationId xmlns:p14="http://schemas.microsoft.com/office/powerpoint/2010/main" val="88733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Team Science/Collaboration</a:t>
            </a:r>
          </a:p>
        </p:txBody>
      </p:sp>
      <p:sp>
        <p:nvSpPr>
          <p:cNvPr id="3" name="Content Placeholder 2"/>
          <p:cNvSpPr>
            <a:spLocks noGrp="1"/>
          </p:cNvSpPr>
          <p:nvPr>
            <p:ph idx="1"/>
          </p:nvPr>
        </p:nvSpPr>
        <p:spPr>
          <a:xfrm>
            <a:off x="502920" y="530352"/>
            <a:ext cx="8183880" cy="4453128"/>
          </a:xfrm>
        </p:spPr>
        <p:txBody>
          <a:bodyPr>
            <a:noAutofit/>
          </a:bodyPr>
          <a:lstStyle/>
          <a:p>
            <a:pPr>
              <a:lnSpc>
                <a:spcPct val="90000"/>
              </a:lnSpc>
              <a:spcBef>
                <a:spcPts val="1800"/>
              </a:spcBef>
            </a:pPr>
            <a:r>
              <a:rPr lang="en-US" sz="2200" dirty="0"/>
              <a:t>The last 20 years have seen a surge of interest and investment in team science due to an emerging emphasis on scientifically addressing multi-factorial problems, such as climate change, the rise of chronic disease, and the health impacts of social stratification.</a:t>
            </a:r>
          </a:p>
          <a:p>
            <a:pPr lvl="1">
              <a:lnSpc>
                <a:spcPct val="90000"/>
              </a:lnSpc>
              <a:spcBef>
                <a:spcPts val="1800"/>
              </a:spcBef>
            </a:pPr>
            <a:r>
              <a:rPr lang="en-US" sz="1800" dirty="0">
                <a:hlinkClick r:id="rId2"/>
              </a:rPr>
              <a:t>COALESCE (https://www.teamscience.net/)</a:t>
            </a:r>
            <a:r>
              <a:rPr lang="en-US" sz="1800" dirty="0"/>
              <a:t> is an online set of modules designed to help you acquire and apply a basic knowledge of team science to your work.</a:t>
            </a:r>
          </a:p>
          <a:p>
            <a:pPr lvl="1">
              <a:lnSpc>
                <a:spcPct val="90000"/>
              </a:lnSpc>
              <a:spcBef>
                <a:spcPts val="1800"/>
              </a:spcBef>
            </a:pPr>
            <a:r>
              <a:rPr lang="en-US" sz="2000" b="1" dirty="0">
                <a:hlinkClick r:id="rId3"/>
              </a:rPr>
              <a:t>NORDP </a:t>
            </a:r>
            <a:r>
              <a:rPr lang="en-US" sz="2000" dirty="0">
                <a:hlinkClick r:id="rId3"/>
              </a:rPr>
              <a:t>Comprehensive List of Collaborative Funding Mechanisms</a:t>
            </a:r>
            <a:endParaRPr lang="en-US" sz="2000" dirty="0"/>
          </a:p>
          <a:p>
            <a:pPr>
              <a:lnSpc>
                <a:spcPct val="90000"/>
              </a:lnSpc>
              <a:spcBef>
                <a:spcPts val="1800"/>
              </a:spcBef>
            </a:pPr>
            <a:endParaRPr lang="en-US" sz="2200" dirty="0"/>
          </a:p>
        </p:txBody>
      </p:sp>
    </p:spTree>
    <p:extLst>
      <p:ext uri="{BB962C8B-B14F-4D97-AF65-F5344CB8AC3E}">
        <p14:creationId xmlns:p14="http://schemas.microsoft.com/office/powerpoint/2010/main" val="52809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4884420"/>
            <a:ext cx="8183880" cy="1051560"/>
          </a:xfrm>
        </p:spPr>
        <p:txBody>
          <a:bodyPr>
            <a:normAutofit/>
          </a:bodyPr>
          <a:lstStyle/>
          <a:p>
            <a:r>
              <a:rPr lang="en-US" dirty="0"/>
              <a:t>Funding Sources to Consider</a:t>
            </a:r>
          </a:p>
        </p:txBody>
      </p:sp>
      <p:sp>
        <p:nvSpPr>
          <p:cNvPr id="3" name="Content Placeholder 2"/>
          <p:cNvSpPr>
            <a:spLocks noGrp="1"/>
          </p:cNvSpPr>
          <p:nvPr>
            <p:ph idx="1"/>
          </p:nvPr>
        </p:nvSpPr>
        <p:spPr>
          <a:xfrm>
            <a:off x="502920" y="530352"/>
            <a:ext cx="8183880" cy="4575048"/>
          </a:xfrm>
        </p:spPr>
        <p:txBody>
          <a:bodyPr>
            <a:noAutofit/>
          </a:bodyPr>
          <a:lstStyle/>
          <a:p>
            <a:r>
              <a:rPr lang="en-US" sz="1600" dirty="0">
                <a:hlinkClick r:id="rId2"/>
              </a:rPr>
              <a:t>National Science Foundation (NSF)</a:t>
            </a:r>
            <a:endParaRPr lang="en-US" sz="1600" dirty="0"/>
          </a:p>
          <a:p>
            <a:r>
              <a:rPr lang="en-US" sz="1600" dirty="0">
                <a:hlinkClick r:id="rId3"/>
              </a:rPr>
              <a:t>National Institutes of Health (NIH)</a:t>
            </a:r>
            <a:endParaRPr lang="en-US" sz="1600" dirty="0"/>
          </a:p>
          <a:p>
            <a:r>
              <a:rPr lang="en-US" sz="1600" dirty="0">
                <a:hlinkClick r:id="rId4"/>
              </a:rPr>
              <a:t>National Aeronautics &amp; Space Administration (NASA)</a:t>
            </a:r>
            <a:endParaRPr lang="en-US" sz="1600" dirty="0"/>
          </a:p>
          <a:p>
            <a:r>
              <a:rPr lang="en-US" sz="1600" dirty="0">
                <a:hlinkClick r:id="rId5"/>
              </a:rPr>
              <a:t>U.S. Department of Agriculture (USDA)</a:t>
            </a:r>
            <a:endParaRPr lang="en-US" sz="1600" dirty="0"/>
          </a:p>
          <a:p>
            <a:r>
              <a:rPr lang="en-US" sz="1600" dirty="0">
                <a:hlinkClick r:id="rId6"/>
              </a:rPr>
              <a:t>American Chemical Society</a:t>
            </a:r>
            <a:endParaRPr lang="en-US" sz="1600" dirty="0"/>
          </a:p>
          <a:p>
            <a:r>
              <a:rPr lang="en-US" sz="1600" dirty="0">
                <a:hlinkClick r:id="rId7"/>
              </a:rPr>
              <a:t>Camille &amp; Henry Dreyfus Foundation</a:t>
            </a:r>
            <a:r>
              <a:rPr lang="en-US" sz="1600" dirty="0"/>
              <a:t> (Chemical Sciences)</a:t>
            </a:r>
          </a:p>
          <a:p>
            <a:r>
              <a:rPr lang="en-US" sz="1600" dirty="0">
                <a:hlinkClick r:id="rId8"/>
              </a:rPr>
              <a:t>U.S. Environmental Protection Agency (EPA)</a:t>
            </a:r>
            <a:endParaRPr lang="en-US" sz="1600" dirty="0"/>
          </a:p>
          <a:p>
            <a:r>
              <a:rPr lang="en-US" sz="1600" dirty="0">
                <a:hlinkClick r:id="rId9"/>
              </a:rPr>
              <a:t>Air Force Research Laboratory (AFOSR)</a:t>
            </a:r>
            <a:endParaRPr lang="en-US" sz="1600" dirty="0"/>
          </a:p>
          <a:p>
            <a:r>
              <a:rPr lang="en-US" sz="1600" dirty="0">
                <a:hlinkClick r:id="rId10"/>
              </a:rPr>
              <a:t>American Cancer Society</a:t>
            </a:r>
            <a:endParaRPr lang="en-US" sz="1600" dirty="0"/>
          </a:p>
          <a:p>
            <a:r>
              <a:rPr lang="en-US" sz="1600" dirty="0">
                <a:hlinkClick r:id="rId11"/>
              </a:rPr>
              <a:t>American Heart Association</a:t>
            </a:r>
            <a:endParaRPr lang="en-US" sz="1600" dirty="0"/>
          </a:p>
          <a:p>
            <a:r>
              <a:rPr lang="en-US" sz="1600" dirty="0">
                <a:hlinkClick r:id="rId12"/>
              </a:rPr>
              <a:t>Army Research Office</a:t>
            </a:r>
            <a:endParaRPr lang="en-US" sz="1600" dirty="0"/>
          </a:p>
          <a:p>
            <a:r>
              <a:rPr lang="en-US" sz="1600" dirty="0">
                <a:hlinkClick r:id="rId13"/>
              </a:rPr>
              <a:t>Burroughs </a:t>
            </a:r>
            <a:r>
              <a:rPr lang="en-US" sz="1600" dirty="0" err="1">
                <a:hlinkClick r:id="rId13"/>
              </a:rPr>
              <a:t>Wellcome</a:t>
            </a:r>
            <a:r>
              <a:rPr lang="en-US" sz="1600" dirty="0">
                <a:hlinkClick r:id="rId13"/>
              </a:rPr>
              <a:t> Fund</a:t>
            </a:r>
            <a:r>
              <a:rPr lang="en-US" sz="1600" dirty="0"/>
              <a:t> (biomedical sciences to improve human health)</a:t>
            </a:r>
          </a:p>
          <a:p>
            <a:r>
              <a:rPr lang="en-US" sz="1600" dirty="0">
                <a:hlinkClick r:id="rId14"/>
              </a:rPr>
              <a:t>Energy Foundation</a:t>
            </a:r>
            <a:r>
              <a:rPr lang="en-US" sz="1600" dirty="0"/>
              <a:t> (clean and equitable energy future)</a:t>
            </a:r>
          </a:p>
          <a:p>
            <a:r>
              <a:rPr lang="en-US" sz="1600" dirty="0">
                <a:hlinkClick r:id="rId15"/>
              </a:rPr>
              <a:t>Geological Society of America</a:t>
            </a:r>
            <a:endParaRPr lang="en-US" sz="1600" dirty="0"/>
          </a:p>
          <a:p>
            <a:r>
              <a:rPr lang="en-US" sz="1600" dirty="0">
                <a:hlinkClick r:id="rId16"/>
              </a:rPr>
              <a:t>U.S. Geological Survey</a:t>
            </a:r>
            <a:endParaRPr lang="en-US" sz="1600" dirty="0"/>
          </a:p>
          <a:p>
            <a:r>
              <a:rPr lang="en-US" sz="1600" dirty="0">
                <a:hlinkClick r:id="rId17"/>
              </a:rPr>
              <a:t>Whitehall Foundation</a:t>
            </a:r>
            <a:r>
              <a:rPr lang="en-US" sz="1600" dirty="0"/>
              <a:t> (research in the life sciences)</a:t>
            </a:r>
          </a:p>
          <a:p>
            <a:pPr marL="0" indent="0">
              <a:lnSpc>
                <a:spcPct val="90000"/>
              </a:lnSpc>
              <a:spcBef>
                <a:spcPts val="1800"/>
              </a:spcBef>
              <a:buNone/>
            </a:pPr>
            <a:endParaRPr lang="en-US" sz="1600" b="1" dirty="0"/>
          </a:p>
        </p:txBody>
      </p:sp>
    </p:spTree>
    <p:extLst>
      <p:ext uri="{BB962C8B-B14F-4D97-AF65-F5344CB8AC3E}">
        <p14:creationId xmlns:p14="http://schemas.microsoft.com/office/powerpoint/2010/main" val="1622610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Quick NSF Update</a:t>
            </a:r>
          </a:p>
        </p:txBody>
      </p:sp>
      <p:sp>
        <p:nvSpPr>
          <p:cNvPr id="3" name="Content Placeholder 2"/>
          <p:cNvSpPr>
            <a:spLocks noGrp="1"/>
          </p:cNvSpPr>
          <p:nvPr>
            <p:ph idx="1"/>
          </p:nvPr>
        </p:nvSpPr>
        <p:spPr>
          <a:xfrm>
            <a:off x="502920" y="530352"/>
            <a:ext cx="8183880" cy="4651248"/>
          </a:xfrm>
        </p:spPr>
        <p:txBody>
          <a:bodyPr>
            <a:noAutofit/>
          </a:bodyPr>
          <a:lstStyle/>
          <a:p>
            <a:pPr marL="457200" indent="-457200">
              <a:lnSpc>
                <a:spcPct val="110000"/>
              </a:lnSpc>
              <a:spcBef>
                <a:spcPts val="600"/>
              </a:spcBef>
              <a:defRPr/>
            </a:pPr>
            <a:r>
              <a:rPr lang="en-US" sz="1600" b="1" dirty="0">
                <a:hlinkClick r:id="rId2"/>
              </a:rPr>
              <a:t>NSF 2022 PAPPG: https://www.nsf.gov/pubs/policydocs/pappg22_1/nsf2</a:t>
            </a:r>
            <a:r>
              <a:rPr lang="en-US" sz="1600" dirty="0">
                <a:hlinkClick r:id="rId2"/>
              </a:rPr>
              <a:t>2_1.pdf </a:t>
            </a:r>
            <a:endParaRPr lang="en-US" sz="1600" dirty="0"/>
          </a:p>
          <a:p>
            <a:pPr marL="740664" lvl="1" indent="-457200">
              <a:lnSpc>
                <a:spcPct val="110000"/>
              </a:lnSpc>
              <a:spcBef>
                <a:spcPts val="600"/>
              </a:spcBef>
              <a:defRPr/>
            </a:pPr>
            <a:r>
              <a:rPr lang="en-US" sz="1600" b="1" dirty="0"/>
              <a:t>Planning Proposal: </a:t>
            </a:r>
            <a:r>
              <a:rPr lang="en-US" sz="1600" dirty="0"/>
              <a:t>A planning proposal is a NEW type of proposal used to support initial conceptualization, planning and collaboration activities that aim to formulate new and sound plans for large-scale projects in emerging research areas for future submission to an NSF program. PIs must contact NSF program officer(s) whose expertise is most germane to the proposal topic prior to submission of a planning proposal. </a:t>
            </a:r>
          </a:p>
          <a:p>
            <a:pPr marL="740664" lvl="1" indent="-457200">
              <a:lnSpc>
                <a:spcPct val="110000"/>
              </a:lnSpc>
              <a:spcBef>
                <a:spcPts val="600"/>
              </a:spcBef>
              <a:defRPr/>
            </a:pPr>
            <a:r>
              <a:rPr lang="en-US" sz="1600" b="1" dirty="0"/>
              <a:t>Career-Life Balance (CLB) Supplemental Funding Requests:</a:t>
            </a:r>
            <a:r>
              <a:rPr lang="en-US" sz="1600" dirty="0"/>
              <a:t> Career-Life Balance supplemental funding to existing awards may be requested by a research award recipients: </a:t>
            </a:r>
          </a:p>
          <a:p>
            <a:pPr marL="978408" lvl="2" indent="-457200">
              <a:lnSpc>
                <a:spcPct val="110000"/>
              </a:lnSpc>
              <a:spcBef>
                <a:spcPts val="600"/>
              </a:spcBef>
              <a:defRPr/>
            </a:pPr>
            <a:r>
              <a:rPr lang="en-US" sz="1400" dirty="0"/>
              <a:t>To support additional personnel (e.g., a technician or research assistant) to sustain research when the PI, co-PI, postdoctoral researcher, or graduate student or other member of the senior personnel is on family leave for either primary dependent care responsibilities or other direct family considerations</a:t>
            </a:r>
          </a:p>
        </p:txBody>
      </p:sp>
    </p:spTree>
    <p:extLst>
      <p:ext uri="{BB962C8B-B14F-4D97-AF65-F5344CB8AC3E}">
        <p14:creationId xmlns:p14="http://schemas.microsoft.com/office/powerpoint/2010/main" val="2257176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302</TotalTime>
  <Words>451</Words>
  <Application>Microsoft Office PowerPoint</Application>
  <PresentationFormat>On-screen Show (4:3)</PresentationFormat>
  <Paragraphs>40</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Verdana</vt:lpstr>
      <vt:lpstr>Wingdings 2</vt:lpstr>
      <vt:lpstr>Aspect</vt:lpstr>
      <vt:lpstr>Office of Sponsored Programs</vt:lpstr>
      <vt:lpstr>CSAM Numbers:  FY 21 and early 22</vt:lpstr>
      <vt:lpstr>OSP Suggestions</vt:lpstr>
      <vt:lpstr>Team Science/Collaboration</vt:lpstr>
      <vt:lpstr>Funding Sources to Consider</vt:lpstr>
      <vt:lpstr>Quick NSF Update</vt:lpstr>
    </vt:vector>
  </TitlesOfParts>
  <Company>Montclair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 Science</dc:title>
  <dc:creator>Dana K. Natale</dc:creator>
  <cp:lastModifiedBy>Amanda Dolores Lopez</cp:lastModifiedBy>
  <cp:revision>31</cp:revision>
  <cp:lastPrinted>2014-09-23T20:22:50Z</cp:lastPrinted>
  <dcterms:created xsi:type="dcterms:W3CDTF">2014-09-23T18:36:20Z</dcterms:created>
  <dcterms:modified xsi:type="dcterms:W3CDTF">2021-10-06T19:32:45Z</dcterms:modified>
</cp:coreProperties>
</file>