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7010400" cy="9296400"/>
  <p:embeddedFontLst>
    <p:embeddedFont>
      <p:font typeface="Calibri" panose="020F050202020403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Century Schoolbook" panose="02040604050505020304" pitchFamily="18" charset="0"/>
      <p:regular r:id="rId49"/>
      <p:bold r:id="rId50"/>
      <p:italic r:id="rId51"/>
      <p:boldItalic r:id="rId52"/>
    </p:embeddedFont>
    <p:embeddedFont>
      <p:font typeface="Lucida Sans" panose="020B06020305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929">
          <p15:clr>
            <a:srgbClr val="000000"/>
          </p15:clr>
        </p15:guide>
        <p15:guide id="2" pos="2209">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dLRNaMCU2oX9vEKksZXtEdx+L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6887" cy="463550"/>
          </a:xfrm>
          <a:prstGeom prst="rect">
            <a:avLst/>
          </a:prstGeom>
          <a:noFill/>
          <a:ln>
            <a:noFill/>
          </a:ln>
        </p:spPr>
        <p:txBody>
          <a:bodyPr spcFirstLastPara="1" wrap="square" lIns="92950" tIns="46475" rIns="92950" bIns="46475" anchor="t" anchorCtr="0">
            <a:noAutofit/>
          </a:bodyPr>
          <a:lstStyle>
            <a:lvl1pPr marR="0" lvl="0"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3512" y="0"/>
            <a:ext cx="3036887" cy="463550"/>
          </a:xfrm>
          <a:prstGeom prst="rect">
            <a:avLst/>
          </a:prstGeom>
          <a:noFill/>
          <a:ln>
            <a:noFill/>
          </a:ln>
        </p:spPr>
        <p:txBody>
          <a:bodyPr spcFirstLastPara="1" wrap="square" lIns="92950" tIns="46475" rIns="92950" bIns="46475" anchor="t" anchorCtr="0">
            <a:noAutofit/>
          </a:bodyPr>
          <a:lstStyle>
            <a:lvl1pPr marR="0" lvl="0"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79512" y="696912"/>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32850"/>
            <a:ext cx="3036887" cy="463550"/>
          </a:xfrm>
          <a:prstGeom prst="rect">
            <a:avLst/>
          </a:prstGeom>
          <a:noFill/>
          <a:ln>
            <a:noFill/>
          </a:ln>
        </p:spPr>
        <p:txBody>
          <a:bodyPr spcFirstLastPara="1" wrap="square" lIns="92950" tIns="46475" rIns="92950" bIns="46475" anchor="b" anchorCtr="0">
            <a:noAutofit/>
          </a:bodyPr>
          <a:lstStyle>
            <a:lvl1pPr marR="0" lvl="0"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800" b="1"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1: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131" name="Google Shape;131;p1: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9: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9: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30: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31: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txBox="1">
            <a:spLocks noGrp="1"/>
          </p:cNvSpPr>
          <p:nvPr>
            <p:ph type="body" idx="1"/>
          </p:nvPr>
        </p:nvSpPr>
        <p:spPr>
          <a:xfrm>
            <a:off x="935037" y="4414837"/>
            <a:ext cx="5140325" cy="418306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13" name="Google Shape;313;p32: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3: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33: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20" name="Google Shape;320;p33: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4:notes"/>
          <p:cNvSpPr txBox="1">
            <a:spLocks noGrp="1"/>
          </p:cNvSpPr>
          <p:nvPr>
            <p:ph type="body" idx="1"/>
          </p:nvPr>
        </p:nvSpPr>
        <p:spPr>
          <a:xfrm>
            <a:off x="935037" y="4414837"/>
            <a:ext cx="5140325" cy="418306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26" name="Google Shape;326;p34: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5: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p35: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37" name="Google Shape;337;p35: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6: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36: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45" name="Google Shape;345;p36: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7: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1" name="Google Shape;351;p37: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8:notes"/>
          <p:cNvSpPr txBox="1">
            <a:spLocks noGrp="1"/>
          </p:cNvSpPr>
          <p:nvPr>
            <p:ph type="body" idx="1"/>
          </p:nvPr>
        </p:nvSpPr>
        <p:spPr>
          <a:xfrm>
            <a:off x="935037" y="4414837"/>
            <a:ext cx="5140325" cy="418306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57" name="Google Shape;357;p38: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9: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39: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65" name="Google Shape;365;p39: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40: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74" name="Google Shape;374;p40: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1: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0" name="Google Shape;380;p41: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381" name="Google Shape;381;p41: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2: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42: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f265f8afe2_1_0: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5" name="Google Shape;395;gf265f8afe2_1_0:notes"/>
          <p:cNvSpPr txBox="1">
            <a:spLocks noGrp="1"/>
          </p:cNvSpPr>
          <p:nvPr>
            <p:ph type="body" idx="1"/>
          </p:nvPr>
        </p:nvSpPr>
        <p:spPr>
          <a:xfrm>
            <a:off x="935037" y="4414837"/>
            <a:ext cx="5140200" cy="4183200"/>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3: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1" name="Google Shape;401;p43:notes"/>
          <p:cNvSpPr txBox="1">
            <a:spLocks noGrp="1"/>
          </p:cNvSpPr>
          <p:nvPr>
            <p:ph type="body" idx="1"/>
          </p:nvPr>
        </p:nvSpPr>
        <p:spPr>
          <a:xfrm>
            <a:off x="935037" y="4414837"/>
            <a:ext cx="5140325" cy="4183062"/>
          </a:xfrm>
          <a:prstGeom prst="rect">
            <a:avLst/>
          </a:prstGeom>
          <a:noFill/>
          <a:ln>
            <a:noFill/>
          </a:ln>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02" name="Google Shape;402;p43:notes"/>
          <p:cNvSpPr txBox="1"/>
          <p:nvPr/>
        </p:nvSpPr>
        <p:spPr>
          <a:xfrm>
            <a:off x="3973512" y="8832850"/>
            <a:ext cx="3036887" cy="463550"/>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Clr>
                <a:srgbClr val="000000"/>
              </a:buClr>
              <a:buSzPts val="2800"/>
              <a:buFont typeface="Times New Roman"/>
              <a:buNone/>
            </a:pPr>
            <a:fld id="{00000000-1234-1234-1234-123412341234}" type="slidenum">
              <a:rPr lang="en-US" sz="2800" b="1" i="0" u="none">
                <a:solidFill>
                  <a:srgbClr val="000000"/>
                </a:solidFill>
                <a:latin typeface="Times New Roman"/>
                <a:ea typeface="Times New Roman"/>
                <a:cs typeface="Times New Roman"/>
                <a:sym typeface="Times New Roman"/>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4:notes"/>
          <p:cNvSpPr txBox="1">
            <a:spLocks noGrp="1"/>
          </p:cNvSpPr>
          <p:nvPr>
            <p:ph type="body" idx="1"/>
          </p:nvPr>
        </p:nvSpPr>
        <p:spPr>
          <a:xfrm>
            <a:off x="935037" y="4414837"/>
            <a:ext cx="5140325" cy="418306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08" name="Google Shape;408;p44: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5:notes"/>
          <p:cNvSpPr txBox="1">
            <a:spLocks noGrp="1"/>
          </p:cNvSpPr>
          <p:nvPr>
            <p:ph type="body" idx="1"/>
          </p:nvPr>
        </p:nvSpPr>
        <p:spPr>
          <a:xfrm>
            <a:off x="935037" y="4414837"/>
            <a:ext cx="5140325" cy="4183062"/>
          </a:xfrm>
          <a:prstGeom prst="rect">
            <a:avLst/>
          </a:prstGeom>
        </p:spPr>
        <p:txBody>
          <a:bodyPr spcFirstLastPara="1" wrap="square" lIns="92950" tIns="46475" rIns="92950" bIns="46475" anchor="t" anchorCtr="0">
            <a:noAutofit/>
          </a:bodyPr>
          <a:lstStyle/>
          <a:p>
            <a:pPr marL="0" lvl="0" indent="0" algn="l" rtl="0">
              <a:spcBef>
                <a:spcPts val="0"/>
              </a:spcBef>
              <a:spcAft>
                <a:spcPts val="0"/>
              </a:spcAft>
              <a:buNone/>
            </a:pPr>
            <a:endParaRPr/>
          </a:p>
        </p:txBody>
      </p:sp>
      <p:sp>
        <p:nvSpPr>
          <p:cNvPr id="414" name="Google Shape;414;p45:notes"/>
          <p:cNvSpPr>
            <a:spLocks noGrp="1" noRot="1" noChangeAspect="1"/>
          </p:cNvSpPr>
          <p:nvPr>
            <p:ph type="sldImg" idx="2"/>
          </p:nvPr>
        </p:nvSpPr>
        <p:spPr>
          <a:xfrm>
            <a:off x="1179513" y="696913"/>
            <a:ext cx="4651375" cy="34877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7"/>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47"/>
          <p:cNvSpPr txBox="1">
            <a:spLocks noGrp="1"/>
          </p:cNvSpPr>
          <p:nvPr>
            <p:ph type="body" idx="1"/>
          </p:nvPr>
        </p:nvSpPr>
        <p:spPr>
          <a:xfrm>
            <a:off x="839787" y="1825625"/>
            <a:ext cx="7675562" cy="43513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8" name="Google Shape;18;p4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0"/>
        <p:cNvGrpSpPr/>
        <p:nvPr/>
      </p:nvGrpSpPr>
      <p:grpSpPr>
        <a:xfrm>
          <a:off x="0" y="0"/>
          <a:ext cx="0" cy="0"/>
          <a:chOff x="0" y="0"/>
          <a:chExt cx="0" cy="0"/>
        </a:xfrm>
      </p:grpSpPr>
      <p:sp>
        <p:nvSpPr>
          <p:cNvPr id="81" name="Google Shape;81;p56"/>
          <p:cNvSpPr txBox="1">
            <a:spLocks noGrp="1"/>
          </p:cNvSpPr>
          <p:nvPr>
            <p:ph type="title"/>
          </p:nvPr>
        </p:nvSpPr>
        <p:spPr>
          <a:xfrm>
            <a:off x="629841" y="365125"/>
            <a:ext cx="7886700" cy="3534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2" name="Google Shape;82;p56"/>
          <p:cNvSpPr txBox="1">
            <a:spLocks noGrp="1"/>
          </p:cNvSpPr>
          <p:nvPr>
            <p:ph type="body" idx="1"/>
          </p:nvPr>
        </p:nvSpPr>
        <p:spPr>
          <a:xfrm>
            <a:off x="629841" y="4489399"/>
            <a:ext cx="7885509" cy="150182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rgbClr val="EDEDED"/>
              </a:buClr>
              <a:buSzPts val="1200"/>
              <a:buNone/>
              <a:defRPr sz="120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83" name="Google Shape;83;p5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Google Shape;87;p57"/>
          <p:cNvSpPr txBox="1">
            <a:spLocks noGrp="1"/>
          </p:cNvSpPr>
          <p:nvPr>
            <p:ph type="title"/>
          </p:nvPr>
        </p:nvSpPr>
        <p:spPr>
          <a:xfrm>
            <a:off x="629841" y="4367161"/>
            <a:ext cx="7886700" cy="819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8" name="Google Shape;88;p57"/>
          <p:cNvSpPr>
            <a:spLocks noGrp="1"/>
          </p:cNvSpPr>
          <p:nvPr>
            <p:ph type="pic" idx="2"/>
          </p:nvPr>
        </p:nvSpPr>
        <p:spPr>
          <a:xfrm>
            <a:off x="629841" y="987426"/>
            <a:ext cx="7886700" cy="3379735"/>
          </a:xfrm>
          <a:prstGeom prst="rect">
            <a:avLst/>
          </a:prstGeom>
          <a:noFill/>
          <a:ln>
            <a:noFill/>
          </a:ln>
        </p:spPr>
      </p:sp>
      <p:sp>
        <p:nvSpPr>
          <p:cNvPr id="89" name="Google Shape;89;p57"/>
          <p:cNvSpPr txBox="1">
            <a:spLocks noGrp="1"/>
          </p:cNvSpPr>
          <p:nvPr>
            <p:ph type="body" idx="1"/>
          </p:nvPr>
        </p:nvSpPr>
        <p:spPr>
          <a:xfrm>
            <a:off x="629841" y="5186516"/>
            <a:ext cx="7885509" cy="6824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2"/>
              </a:buClr>
              <a:buSzPts val="1200"/>
              <a:buNone/>
              <a:defRPr sz="12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90" name="Google Shape;90;p5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
        <p:cNvGrpSpPr/>
        <p:nvPr/>
      </p:nvGrpSpPr>
      <p:grpSpPr>
        <a:xfrm>
          <a:off x="0" y="0"/>
          <a:ext cx="0" cy="0"/>
          <a:chOff x="0" y="0"/>
          <a:chExt cx="0" cy="0"/>
        </a:xfrm>
      </p:grpSpPr>
      <p:sp>
        <p:nvSpPr>
          <p:cNvPr id="94" name="Google Shape;94;p5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5" name="Google Shape;95;p58"/>
          <p:cNvSpPr>
            <a:spLocks noGrp="1"/>
          </p:cNvSpPr>
          <p:nvPr>
            <p:ph type="pic" idx="2"/>
          </p:nvPr>
        </p:nvSpPr>
        <p:spPr>
          <a:xfrm>
            <a:off x="3887391" y="987426"/>
            <a:ext cx="4629150" cy="4873625"/>
          </a:xfrm>
          <a:prstGeom prst="rect">
            <a:avLst/>
          </a:prstGeom>
          <a:noFill/>
          <a:ln>
            <a:noFill/>
          </a:ln>
        </p:spPr>
      </p:sp>
      <p:sp>
        <p:nvSpPr>
          <p:cNvPr id="96" name="Google Shape;96;p58"/>
          <p:cNvSpPr txBox="1">
            <a:spLocks noGrp="1"/>
          </p:cNvSpPr>
          <p:nvPr>
            <p:ph type="body" idx="1"/>
          </p:nvPr>
        </p:nvSpPr>
        <p:spPr>
          <a:xfrm>
            <a:off x="840000" y="2057400"/>
            <a:ext cx="273901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2"/>
              </a:buClr>
              <a:buSzPts val="1400"/>
              <a:buNone/>
              <a:defRPr sz="14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97" name="Google Shape;97;p5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5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
        <p:cNvGrpSpPr/>
        <p:nvPr/>
      </p:nvGrpSpPr>
      <p:grpSpPr>
        <a:xfrm>
          <a:off x="0" y="0"/>
          <a:ext cx="0" cy="0"/>
          <a:chOff x="0" y="0"/>
          <a:chExt cx="0" cy="0"/>
        </a:xfrm>
      </p:grpSpPr>
      <p:sp>
        <p:nvSpPr>
          <p:cNvPr id="101" name="Google Shape;101;p5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2" name="Google Shape;102;p5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03" name="Google Shape;103;p59"/>
          <p:cNvSpPr txBox="1">
            <a:spLocks noGrp="1"/>
          </p:cNvSpPr>
          <p:nvPr>
            <p:ph type="body" idx="2"/>
          </p:nvPr>
        </p:nvSpPr>
        <p:spPr>
          <a:xfrm>
            <a:off x="840000" y="2057400"/>
            <a:ext cx="273901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2"/>
              </a:buClr>
              <a:buSzPts val="1400"/>
              <a:buNone/>
              <a:defRPr sz="1400">
                <a:solidFill>
                  <a:schemeClr val="lt2"/>
                </a:solidFill>
              </a:defRPr>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104" name="Google Shape;104;p5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5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60"/>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9" name="Google Shape;109;p6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6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14" name="Google Shape;114;p61"/>
          <p:cNvSpPr txBox="1">
            <a:spLocks noGrp="1"/>
          </p:cNvSpPr>
          <p:nvPr>
            <p:ph type="body" idx="1"/>
          </p:nvPr>
        </p:nvSpPr>
        <p:spPr>
          <a:xfrm>
            <a:off x="840000" y="1681163"/>
            <a:ext cx="37689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lt2"/>
              </a:buClr>
              <a:buSzPts val="2000"/>
              <a:buNone/>
              <a:defRPr sz="2000" b="0">
                <a:solidFill>
                  <a:schemeClr val="lt2"/>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115" name="Google Shape;115;p61"/>
          <p:cNvSpPr txBox="1">
            <a:spLocks noGrp="1"/>
          </p:cNvSpPr>
          <p:nvPr>
            <p:ph type="body" idx="2"/>
          </p:nvPr>
        </p:nvSpPr>
        <p:spPr>
          <a:xfrm>
            <a:off x="840000" y="2505075"/>
            <a:ext cx="3768912"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16" name="Google Shape;116;p61"/>
          <p:cNvSpPr txBox="1">
            <a:spLocks noGrp="1"/>
          </p:cNvSpPr>
          <p:nvPr>
            <p:ph type="body" idx="3"/>
          </p:nvPr>
        </p:nvSpPr>
        <p:spPr>
          <a:xfrm>
            <a:off x="4739880" y="1681163"/>
            <a:ext cx="377666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lt2"/>
              </a:buClr>
              <a:buSzPts val="2000"/>
              <a:buNone/>
              <a:defRPr sz="20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17" name="Google Shape;117;p61"/>
          <p:cNvSpPr txBox="1">
            <a:spLocks noGrp="1"/>
          </p:cNvSpPr>
          <p:nvPr>
            <p:ph type="body" idx="4"/>
          </p:nvPr>
        </p:nvSpPr>
        <p:spPr>
          <a:xfrm>
            <a:off x="4739880" y="2505075"/>
            <a:ext cx="377666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18" name="Google Shape;118;p6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6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p62"/>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23" name="Google Shape;123;p62"/>
          <p:cNvSpPr txBox="1">
            <a:spLocks noGrp="1"/>
          </p:cNvSpPr>
          <p:nvPr>
            <p:ph type="body" idx="1"/>
          </p:nvPr>
        </p:nvSpPr>
        <p:spPr>
          <a:xfrm>
            <a:off x="840000" y="1825625"/>
            <a:ext cx="376891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24" name="Google Shape;124;p62"/>
          <p:cNvSpPr txBox="1">
            <a:spLocks noGrp="1"/>
          </p:cNvSpPr>
          <p:nvPr>
            <p:ph type="body" idx="2"/>
          </p:nvPr>
        </p:nvSpPr>
        <p:spPr>
          <a:xfrm>
            <a:off x="4739880" y="1825625"/>
            <a:ext cx="377547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125" name="Google Shape;125;p6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6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6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8"/>
          <p:cNvSpPr txBox="1">
            <a:spLocks noGrp="1"/>
          </p:cNvSpPr>
          <p:nvPr>
            <p:ph type="ctrTitle"/>
          </p:nvPr>
        </p:nvSpPr>
        <p:spPr>
          <a:xfrm>
            <a:off x="1657350" y="4464028"/>
            <a:ext cx="6858000" cy="119465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SzPts val="1400"/>
              <a:buNone/>
              <a:defRPr sz="7200" b="0">
                <a:solidFill>
                  <a:srgbClr val="E2E2E2"/>
                </a:solidFill>
                <a:latin typeface="Corbel"/>
                <a:ea typeface="Corbel"/>
                <a:cs typeface="Corbel"/>
                <a:sym typeface="Corbe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48"/>
          <p:cNvSpPr txBox="1">
            <a:spLocks noGrp="1"/>
          </p:cNvSpPr>
          <p:nvPr>
            <p:ph type="subTitle" idx="1"/>
          </p:nvPr>
        </p:nvSpPr>
        <p:spPr>
          <a:xfrm>
            <a:off x="1657349" y="3829878"/>
            <a:ext cx="6858000" cy="618523"/>
          </a:xfrm>
          <a:prstGeom prst="rect">
            <a:avLst/>
          </a:prstGeom>
          <a:noFill/>
          <a:ln>
            <a:noFill/>
          </a:ln>
        </p:spPr>
        <p:txBody>
          <a:bodyPr spcFirstLastPara="1" wrap="square" lIns="91425" tIns="45700" rIns="91425" bIns="45700" anchor="b" anchorCtr="0">
            <a:normAutofit/>
          </a:bodyPr>
          <a:lstStyle>
            <a:lvl1pPr lvl="0" algn="r">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1500"/>
              <a:buNone/>
              <a:defRPr sz="1500"/>
            </a:lvl2pPr>
            <a:lvl3pPr lvl="2" algn="ctr">
              <a:lnSpc>
                <a:spcPct val="90000"/>
              </a:lnSpc>
              <a:spcBef>
                <a:spcPts val="375"/>
              </a:spcBef>
              <a:spcAft>
                <a:spcPts val="0"/>
              </a:spcAft>
              <a:buClr>
                <a:srgbClr val="EDEDED"/>
              </a:buClr>
              <a:buSzPts val="1350"/>
              <a:buNone/>
              <a:defRPr sz="1350"/>
            </a:lvl3pPr>
            <a:lvl4pPr lvl="3" algn="ctr">
              <a:lnSpc>
                <a:spcPct val="90000"/>
              </a:lnSpc>
              <a:spcBef>
                <a:spcPts val="375"/>
              </a:spcBef>
              <a:spcAft>
                <a:spcPts val="0"/>
              </a:spcAft>
              <a:buClr>
                <a:srgbClr val="EDEDED"/>
              </a:buClr>
              <a:buSzPts val="1200"/>
              <a:buNone/>
              <a:defRPr sz="1200"/>
            </a:lvl4pPr>
            <a:lvl5pPr lvl="4" algn="ctr">
              <a:lnSpc>
                <a:spcPct val="90000"/>
              </a:lnSpc>
              <a:spcBef>
                <a:spcPts val="375"/>
              </a:spcBef>
              <a:spcAft>
                <a:spcPts val="0"/>
              </a:spcAft>
              <a:buClr>
                <a:srgbClr val="EDEDED"/>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
        <p:nvSpPr>
          <p:cNvPr id="24" name="Google Shape;24;p4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0"/>
          <p:cNvSpPr txBox="1">
            <a:spLocks noGrp="1"/>
          </p:cNvSpPr>
          <p:nvPr>
            <p:ph type="ctrTitle"/>
          </p:nvPr>
        </p:nvSpPr>
        <p:spPr>
          <a:xfrm>
            <a:off x="640899" y="4464028"/>
            <a:ext cx="6858000" cy="11946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1400"/>
              <a:buNone/>
              <a:defRPr sz="7200" b="0">
                <a:solidFill>
                  <a:srgbClr val="E2E2E2"/>
                </a:solidFill>
                <a:latin typeface="Corbel"/>
                <a:ea typeface="Corbel"/>
                <a:cs typeface="Corbel"/>
                <a:sym typeface="Corbe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 name="Google Shape;33;p50"/>
          <p:cNvSpPr txBox="1">
            <a:spLocks noGrp="1"/>
          </p:cNvSpPr>
          <p:nvPr>
            <p:ph type="subTitle" idx="1"/>
          </p:nvPr>
        </p:nvSpPr>
        <p:spPr>
          <a:xfrm>
            <a:off x="640899" y="3829878"/>
            <a:ext cx="6858000" cy="617822"/>
          </a:xfrm>
          <a:prstGeom prst="rect">
            <a:avLst/>
          </a:prstGeom>
          <a:noFill/>
          <a:ln>
            <a:noFill/>
          </a:ln>
        </p:spPr>
        <p:txBody>
          <a:bodyPr spcFirstLastPara="1" wrap="square" lIns="91425" tIns="45700" rIns="91425" bIns="45700" anchor="b" anchorCtr="0">
            <a:normAutofit/>
          </a:bodyPr>
          <a:lstStyle>
            <a:lvl1pPr lvl="0" algn="l">
              <a:lnSpc>
                <a:spcPct val="90000"/>
              </a:lnSpc>
              <a:spcBef>
                <a:spcPts val="750"/>
              </a:spcBef>
              <a:spcAft>
                <a:spcPts val="0"/>
              </a:spcAft>
              <a:buClr>
                <a:schemeClr val="lt2"/>
              </a:buClr>
              <a:buSzPts val="2400"/>
              <a:buNone/>
              <a:defRPr sz="2400" b="0">
                <a:solidFill>
                  <a:schemeClr val="lt2"/>
                </a:solidFill>
                <a:latin typeface="Corbel"/>
                <a:ea typeface="Corbel"/>
                <a:cs typeface="Corbel"/>
                <a:sym typeface="Corbel"/>
              </a:defRPr>
            </a:lvl1pPr>
            <a:lvl2pPr lvl="1" algn="ctr">
              <a:lnSpc>
                <a:spcPct val="90000"/>
              </a:lnSpc>
              <a:spcBef>
                <a:spcPts val="375"/>
              </a:spcBef>
              <a:spcAft>
                <a:spcPts val="0"/>
              </a:spcAft>
              <a:buClr>
                <a:srgbClr val="EDEDED"/>
              </a:buClr>
              <a:buSzPts val="1500"/>
              <a:buNone/>
              <a:defRPr sz="1500"/>
            </a:lvl2pPr>
            <a:lvl3pPr lvl="2" algn="ctr">
              <a:lnSpc>
                <a:spcPct val="90000"/>
              </a:lnSpc>
              <a:spcBef>
                <a:spcPts val="375"/>
              </a:spcBef>
              <a:spcAft>
                <a:spcPts val="0"/>
              </a:spcAft>
              <a:buClr>
                <a:srgbClr val="EDEDED"/>
              </a:buClr>
              <a:buSzPts val="1350"/>
              <a:buNone/>
              <a:defRPr sz="1350"/>
            </a:lvl3pPr>
            <a:lvl4pPr lvl="3" algn="ctr">
              <a:lnSpc>
                <a:spcPct val="90000"/>
              </a:lnSpc>
              <a:spcBef>
                <a:spcPts val="375"/>
              </a:spcBef>
              <a:spcAft>
                <a:spcPts val="0"/>
              </a:spcAft>
              <a:buClr>
                <a:srgbClr val="EDEDED"/>
              </a:buClr>
              <a:buSzPts val="1200"/>
              <a:buNone/>
              <a:defRPr sz="1200"/>
            </a:lvl4pPr>
            <a:lvl5pPr lvl="4" algn="ctr">
              <a:lnSpc>
                <a:spcPct val="90000"/>
              </a:lnSpc>
              <a:spcBef>
                <a:spcPts val="375"/>
              </a:spcBef>
              <a:spcAft>
                <a:spcPts val="0"/>
              </a:spcAft>
              <a:buClr>
                <a:srgbClr val="EDEDED"/>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a:endParaRPr/>
          </a:p>
        </p:txBody>
      </p:sp>
      <p:sp>
        <p:nvSpPr>
          <p:cNvPr id="34" name="Google Shape;34;p5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
        <p:cNvGrpSpPr/>
        <p:nvPr/>
      </p:nvGrpSpPr>
      <p:grpSpPr>
        <a:xfrm>
          <a:off x="0" y="0"/>
          <a:ext cx="0" cy="0"/>
          <a:chOff x="0" y="0"/>
          <a:chExt cx="0" cy="0"/>
        </a:xfrm>
      </p:grpSpPr>
      <p:sp>
        <p:nvSpPr>
          <p:cNvPr id="38" name="Google Shape;38;p51"/>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9" name="Google Shape;39;p51"/>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0" name="Google Shape;40;p5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52"/>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5" name="Google Shape;45;p52"/>
          <p:cNvSpPr txBox="1">
            <a:spLocks noGrp="1"/>
          </p:cNvSpPr>
          <p:nvPr>
            <p:ph type="body" idx="1"/>
          </p:nvPr>
        </p:nvSpPr>
        <p:spPr>
          <a:xfrm rot="5400000">
            <a:off x="2501900" y="163513"/>
            <a:ext cx="4351337" cy="76755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EDEDED"/>
              </a:buClr>
              <a:buSzPts val="1800"/>
              <a:buChar char="•"/>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46" name="Google Shape;46;p5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49"/>
        <p:cNvGrpSpPr/>
        <p:nvPr/>
      </p:nvGrpSpPr>
      <p:grpSpPr>
        <a:xfrm>
          <a:off x="0" y="0"/>
          <a:ext cx="0" cy="0"/>
          <a:chOff x="0" y="0"/>
          <a:chExt cx="0" cy="0"/>
        </a:xfrm>
      </p:grpSpPr>
      <p:sp>
        <p:nvSpPr>
          <p:cNvPr id="50" name="Google Shape;50;p5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53"/>
          <p:cNvSpPr txBox="1">
            <a:spLocks noGrp="1"/>
          </p:cNvSpPr>
          <p:nvPr>
            <p:ph type="body" idx="1"/>
          </p:nvPr>
        </p:nvSpPr>
        <p:spPr>
          <a:xfrm>
            <a:off x="999064" y="4297503"/>
            <a:ext cx="2205038"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52" name="Google Shape;52;p53"/>
          <p:cNvSpPr>
            <a:spLocks noGrp="1"/>
          </p:cNvSpPr>
          <p:nvPr>
            <p:ph type="pic" idx="2"/>
          </p:nvPr>
        </p:nvSpPr>
        <p:spPr>
          <a:xfrm>
            <a:off x="999064" y="2256354"/>
            <a:ext cx="2205038"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53" name="Google Shape;53;p53"/>
          <p:cNvSpPr txBox="1">
            <a:spLocks noGrp="1"/>
          </p:cNvSpPr>
          <p:nvPr>
            <p:ph type="body" idx="3"/>
          </p:nvPr>
        </p:nvSpPr>
        <p:spPr>
          <a:xfrm>
            <a:off x="999064" y="4873766"/>
            <a:ext cx="2205038"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54" name="Google Shape;54;p53"/>
          <p:cNvSpPr txBox="1">
            <a:spLocks noGrp="1"/>
          </p:cNvSpPr>
          <p:nvPr>
            <p:ph type="body" idx="4"/>
          </p:nvPr>
        </p:nvSpPr>
        <p:spPr>
          <a:xfrm>
            <a:off x="3426748" y="4297503"/>
            <a:ext cx="219789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55" name="Google Shape;55;p53"/>
          <p:cNvSpPr>
            <a:spLocks noGrp="1"/>
          </p:cNvSpPr>
          <p:nvPr>
            <p:ph type="pic" idx="5"/>
          </p:nvPr>
        </p:nvSpPr>
        <p:spPr>
          <a:xfrm>
            <a:off x="3426747" y="2256354"/>
            <a:ext cx="2197894"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56" name="Google Shape;56;p53"/>
          <p:cNvSpPr txBox="1">
            <a:spLocks noGrp="1"/>
          </p:cNvSpPr>
          <p:nvPr>
            <p:ph type="body" idx="6"/>
          </p:nvPr>
        </p:nvSpPr>
        <p:spPr>
          <a:xfrm>
            <a:off x="3425733" y="4873765"/>
            <a:ext cx="2200805"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57" name="Google Shape;57;p53"/>
          <p:cNvSpPr txBox="1">
            <a:spLocks noGrp="1"/>
          </p:cNvSpPr>
          <p:nvPr>
            <p:ph type="body" idx="7"/>
          </p:nvPr>
        </p:nvSpPr>
        <p:spPr>
          <a:xfrm>
            <a:off x="5853242" y="4297503"/>
            <a:ext cx="219908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rgbClr val="EDEDED"/>
              </a:buClr>
              <a:buSzPts val="1800"/>
              <a:buNone/>
              <a:defRPr sz="1800" b="0">
                <a:solidFill>
                  <a:srgbClr val="EDEDED"/>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58" name="Google Shape;58;p53"/>
          <p:cNvSpPr>
            <a:spLocks noGrp="1"/>
          </p:cNvSpPr>
          <p:nvPr>
            <p:ph type="pic" idx="8"/>
          </p:nvPr>
        </p:nvSpPr>
        <p:spPr>
          <a:xfrm>
            <a:off x="5853241" y="2256354"/>
            <a:ext cx="2199085" cy="1524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59" name="Google Shape;59;p53"/>
          <p:cNvSpPr txBox="1">
            <a:spLocks noGrp="1"/>
          </p:cNvSpPr>
          <p:nvPr>
            <p:ph type="body" idx="9"/>
          </p:nvPr>
        </p:nvSpPr>
        <p:spPr>
          <a:xfrm>
            <a:off x="5853148" y="4873763"/>
            <a:ext cx="2201998" cy="65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60" name="Google Shape;60;p5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63"/>
        <p:cNvGrpSpPr/>
        <p:nvPr/>
      </p:nvGrpSpPr>
      <p:grpSpPr>
        <a:xfrm>
          <a:off x="0" y="0"/>
          <a:ext cx="0" cy="0"/>
          <a:chOff x="0" y="0"/>
          <a:chExt cx="0" cy="0"/>
        </a:xfrm>
      </p:grpSpPr>
      <p:sp>
        <p:nvSpPr>
          <p:cNvPr id="64" name="Google Shape;64;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5" name="Google Shape;65;p54"/>
          <p:cNvSpPr txBox="1">
            <a:spLocks noGrp="1"/>
          </p:cNvSpPr>
          <p:nvPr>
            <p:ph type="body" idx="1"/>
          </p:nvPr>
        </p:nvSpPr>
        <p:spPr>
          <a:xfrm>
            <a:off x="1002961" y="1885950"/>
            <a:ext cx="221015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228600" algn="l">
              <a:lnSpc>
                <a:spcPct val="90000"/>
              </a:lnSpc>
              <a:spcBef>
                <a:spcPts val="375"/>
              </a:spcBef>
              <a:spcAft>
                <a:spcPts val="0"/>
              </a:spcAft>
              <a:buClr>
                <a:srgbClr val="EDEDED"/>
              </a:buClr>
              <a:buSzPts val="1500"/>
              <a:buNone/>
              <a:defRPr sz="1500" b="1"/>
            </a:lvl2pPr>
            <a:lvl3pPr marL="1371600" lvl="2" indent="-228600" algn="l">
              <a:lnSpc>
                <a:spcPct val="90000"/>
              </a:lnSpc>
              <a:spcBef>
                <a:spcPts val="375"/>
              </a:spcBef>
              <a:spcAft>
                <a:spcPts val="0"/>
              </a:spcAft>
              <a:buClr>
                <a:srgbClr val="EDEDED"/>
              </a:buClr>
              <a:buSzPts val="1350"/>
              <a:buNone/>
              <a:defRPr sz="1350" b="1"/>
            </a:lvl3pPr>
            <a:lvl4pPr marL="1828800" lvl="3" indent="-228600" algn="l">
              <a:lnSpc>
                <a:spcPct val="90000"/>
              </a:lnSpc>
              <a:spcBef>
                <a:spcPts val="375"/>
              </a:spcBef>
              <a:spcAft>
                <a:spcPts val="0"/>
              </a:spcAft>
              <a:buClr>
                <a:srgbClr val="EDEDED"/>
              </a:buClr>
              <a:buSzPts val="1200"/>
              <a:buNone/>
              <a:defRPr sz="1200" b="1"/>
            </a:lvl4pPr>
            <a:lvl5pPr marL="2286000" lvl="4" indent="-228600" algn="l">
              <a:lnSpc>
                <a:spcPct val="90000"/>
              </a:lnSpc>
              <a:spcBef>
                <a:spcPts val="375"/>
              </a:spcBef>
              <a:spcAft>
                <a:spcPts val="0"/>
              </a:spcAft>
              <a:buClr>
                <a:srgbClr val="EDEDED"/>
              </a:buClr>
              <a:buSzPts val="1200"/>
              <a:buNone/>
              <a:defRPr sz="1200" b="1"/>
            </a:lvl5pPr>
            <a:lvl6pPr marL="2743200" lvl="5" indent="-228600" algn="l">
              <a:lnSpc>
                <a:spcPct val="90000"/>
              </a:lnSpc>
              <a:spcBef>
                <a:spcPts val="375"/>
              </a:spcBef>
              <a:spcAft>
                <a:spcPts val="0"/>
              </a:spcAft>
              <a:buClr>
                <a:schemeClr val="lt1"/>
              </a:buClr>
              <a:buSzPts val="1200"/>
              <a:buNone/>
              <a:defRPr sz="1200" b="1"/>
            </a:lvl6pPr>
            <a:lvl7pPr marL="3200400" lvl="6" indent="-228600" algn="l">
              <a:lnSpc>
                <a:spcPct val="90000"/>
              </a:lnSpc>
              <a:spcBef>
                <a:spcPts val="375"/>
              </a:spcBef>
              <a:spcAft>
                <a:spcPts val="0"/>
              </a:spcAft>
              <a:buClr>
                <a:schemeClr val="lt1"/>
              </a:buClr>
              <a:buSzPts val="1200"/>
              <a:buNone/>
              <a:defRPr sz="1200" b="1"/>
            </a:lvl7pPr>
            <a:lvl8pPr marL="3657600" lvl="7" indent="-228600" algn="l">
              <a:lnSpc>
                <a:spcPct val="90000"/>
              </a:lnSpc>
              <a:spcBef>
                <a:spcPts val="375"/>
              </a:spcBef>
              <a:spcAft>
                <a:spcPts val="0"/>
              </a:spcAft>
              <a:buClr>
                <a:schemeClr val="lt1"/>
              </a:buClr>
              <a:buSzPts val="1200"/>
              <a:buNone/>
              <a:defRPr sz="1200" b="1"/>
            </a:lvl8pPr>
            <a:lvl9pPr marL="4114800" lvl="8" indent="-228600" algn="l">
              <a:lnSpc>
                <a:spcPct val="90000"/>
              </a:lnSpc>
              <a:spcBef>
                <a:spcPts val="375"/>
              </a:spcBef>
              <a:spcAft>
                <a:spcPts val="0"/>
              </a:spcAft>
              <a:buClr>
                <a:schemeClr val="lt1"/>
              </a:buClr>
              <a:buSzPts val="1200"/>
              <a:buNone/>
              <a:defRPr sz="1200" b="1"/>
            </a:lvl9pPr>
          </a:lstStyle>
          <a:p>
            <a:endParaRPr/>
          </a:p>
        </p:txBody>
      </p:sp>
      <p:sp>
        <p:nvSpPr>
          <p:cNvPr id="66" name="Google Shape;66;p54"/>
          <p:cNvSpPr txBox="1">
            <a:spLocks noGrp="1"/>
          </p:cNvSpPr>
          <p:nvPr>
            <p:ph type="body" idx="2"/>
          </p:nvPr>
        </p:nvSpPr>
        <p:spPr>
          <a:xfrm>
            <a:off x="1017598" y="2571750"/>
            <a:ext cx="2195513"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67" name="Google Shape;67;p54"/>
          <p:cNvSpPr txBox="1">
            <a:spLocks noGrp="1"/>
          </p:cNvSpPr>
          <p:nvPr>
            <p:ph type="body" idx="3"/>
          </p:nvPr>
        </p:nvSpPr>
        <p:spPr>
          <a:xfrm>
            <a:off x="3440996" y="1885950"/>
            <a:ext cx="2202181"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68" name="Google Shape;68;p54"/>
          <p:cNvSpPr txBox="1">
            <a:spLocks noGrp="1"/>
          </p:cNvSpPr>
          <p:nvPr>
            <p:ph type="body" idx="4"/>
          </p:nvPr>
        </p:nvSpPr>
        <p:spPr>
          <a:xfrm>
            <a:off x="3433081" y="2571750"/>
            <a:ext cx="2210096"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69" name="Google Shape;69;p54"/>
          <p:cNvSpPr txBox="1">
            <a:spLocks noGrp="1"/>
          </p:cNvSpPr>
          <p:nvPr>
            <p:ph type="body" idx="5"/>
          </p:nvPr>
        </p:nvSpPr>
        <p:spPr>
          <a:xfrm>
            <a:off x="5871777" y="1885950"/>
            <a:ext cx="219908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lt2"/>
              </a:buClr>
              <a:buSzPts val="1800"/>
              <a:buNone/>
              <a:defRPr sz="1800" b="0">
                <a:solidFill>
                  <a:schemeClr val="lt2"/>
                </a:solidFill>
              </a:defRPr>
            </a:lvl1pPr>
            <a:lvl2pPr marL="914400" lvl="1" indent="-342900" algn="l">
              <a:lnSpc>
                <a:spcPct val="90000"/>
              </a:lnSpc>
              <a:spcBef>
                <a:spcPts val="375"/>
              </a:spcBef>
              <a:spcAft>
                <a:spcPts val="0"/>
              </a:spcAft>
              <a:buClr>
                <a:srgbClr val="EDEDED"/>
              </a:buClr>
              <a:buSzPts val="1800"/>
              <a:buChar char="•"/>
              <a:defRPr/>
            </a:lvl2pPr>
            <a:lvl3pPr marL="1371600" lvl="2" indent="-342900" algn="l">
              <a:lnSpc>
                <a:spcPct val="90000"/>
              </a:lnSpc>
              <a:spcBef>
                <a:spcPts val="375"/>
              </a:spcBef>
              <a:spcAft>
                <a:spcPts val="0"/>
              </a:spcAft>
              <a:buClr>
                <a:srgbClr val="EDEDED"/>
              </a:buClr>
              <a:buSzPts val="1800"/>
              <a:buChar char="•"/>
              <a:defRPr/>
            </a:lvl3pPr>
            <a:lvl4pPr marL="1828800" lvl="3" indent="-342900" algn="l">
              <a:lnSpc>
                <a:spcPct val="90000"/>
              </a:lnSpc>
              <a:spcBef>
                <a:spcPts val="375"/>
              </a:spcBef>
              <a:spcAft>
                <a:spcPts val="0"/>
              </a:spcAft>
              <a:buClr>
                <a:srgbClr val="EDEDED"/>
              </a:buClr>
              <a:buSzPts val="1800"/>
              <a:buChar char="•"/>
              <a:defRPr/>
            </a:lvl4pPr>
            <a:lvl5pPr marL="2286000" lvl="4" indent="-342900" algn="l">
              <a:lnSpc>
                <a:spcPct val="90000"/>
              </a:lnSpc>
              <a:spcBef>
                <a:spcPts val="375"/>
              </a:spcBef>
              <a:spcAft>
                <a:spcPts val="0"/>
              </a:spcAft>
              <a:buClr>
                <a:srgbClr val="EDEDED"/>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a:p>
        </p:txBody>
      </p:sp>
      <p:sp>
        <p:nvSpPr>
          <p:cNvPr id="70" name="Google Shape;70;p54"/>
          <p:cNvSpPr txBox="1">
            <a:spLocks noGrp="1"/>
          </p:cNvSpPr>
          <p:nvPr>
            <p:ph type="body" idx="6"/>
          </p:nvPr>
        </p:nvSpPr>
        <p:spPr>
          <a:xfrm>
            <a:off x="5871777" y="2571750"/>
            <a:ext cx="2199085" cy="3589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050"/>
              <a:buNone/>
              <a:defRPr sz="1050"/>
            </a:lvl1pPr>
            <a:lvl2pPr marL="914400" lvl="1" indent="-228600" algn="l">
              <a:lnSpc>
                <a:spcPct val="90000"/>
              </a:lnSpc>
              <a:spcBef>
                <a:spcPts val="375"/>
              </a:spcBef>
              <a:spcAft>
                <a:spcPts val="0"/>
              </a:spcAft>
              <a:buClr>
                <a:srgbClr val="EDEDED"/>
              </a:buClr>
              <a:buSzPts val="900"/>
              <a:buNone/>
              <a:defRPr sz="900"/>
            </a:lvl2pPr>
            <a:lvl3pPr marL="1371600" lvl="2" indent="-228600" algn="l">
              <a:lnSpc>
                <a:spcPct val="90000"/>
              </a:lnSpc>
              <a:spcBef>
                <a:spcPts val="375"/>
              </a:spcBef>
              <a:spcAft>
                <a:spcPts val="0"/>
              </a:spcAft>
              <a:buClr>
                <a:srgbClr val="EDEDED"/>
              </a:buClr>
              <a:buSzPts val="750"/>
              <a:buNone/>
              <a:defRPr sz="750"/>
            </a:lvl3pPr>
            <a:lvl4pPr marL="1828800" lvl="3" indent="-228600" algn="l">
              <a:lnSpc>
                <a:spcPct val="90000"/>
              </a:lnSpc>
              <a:spcBef>
                <a:spcPts val="375"/>
              </a:spcBef>
              <a:spcAft>
                <a:spcPts val="0"/>
              </a:spcAft>
              <a:buClr>
                <a:srgbClr val="EDEDED"/>
              </a:buClr>
              <a:buSzPts val="675"/>
              <a:buNone/>
              <a:defRPr sz="675"/>
            </a:lvl4pPr>
            <a:lvl5pPr marL="2286000" lvl="4" indent="-228600" algn="l">
              <a:lnSpc>
                <a:spcPct val="90000"/>
              </a:lnSpc>
              <a:spcBef>
                <a:spcPts val="375"/>
              </a:spcBef>
              <a:spcAft>
                <a:spcPts val="0"/>
              </a:spcAft>
              <a:buClr>
                <a:srgbClr val="EDEDED"/>
              </a:buClr>
              <a:buSzPts val="675"/>
              <a:buNone/>
              <a:defRPr sz="675"/>
            </a:lvl5pPr>
            <a:lvl6pPr marL="2743200" lvl="5" indent="-228600" algn="l">
              <a:lnSpc>
                <a:spcPct val="90000"/>
              </a:lnSpc>
              <a:spcBef>
                <a:spcPts val="375"/>
              </a:spcBef>
              <a:spcAft>
                <a:spcPts val="0"/>
              </a:spcAft>
              <a:buClr>
                <a:schemeClr val="lt1"/>
              </a:buClr>
              <a:buSzPts val="675"/>
              <a:buNone/>
              <a:defRPr sz="675"/>
            </a:lvl6pPr>
            <a:lvl7pPr marL="3200400" lvl="6" indent="-228600" algn="l">
              <a:lnSpc>
                <a:spcPct val="90000"/>
              </a:lnSpc>
              <a:spcBef>
                <a:spcPts val="375"/>
              </a:spcBef>
              <a:spcAft>
                <a:spcPts val="0"/>
              </a:spcAft>
              <a:buClr>
                <a:schemeClr val="lt1"/>
              </a:buClr>
              <a:buSzPts val="675"/>
              <a:buNone/>
              <a:defRPr sz="675"/>
            </a:lvl7pPr>
            <a:lvl8pPr marL="3657600" lvl="7" indent="-228600" algn="l">
              <a:lnSpc>
                <a:spcPct val="90000"/>
              </a:lnSpc>
              <a:spcBef>
                <a:spcPts val="375"/>
              </a:spcBef>
              <a:spcAft>
                <a:spcPts val="0"/>
              </a:spcAft>
              <a:buClr>
                <a:schemeClr val="lt1"/>
              </a:buClr>
              <a:buSzPts val="675"/>
              <a:buNone/>
              <a:defRPr sz="675"/>
            </a:lvl8pPr>
            <a:lvl9pPr marL="4114800" lvl="8" indent="-228600" algn="l">
              <a:lnSpc>
                <a:spcPct val="90000"/>
              </a:lnSpc>
              <a:spcBef>
                <a:spcPts val="375"/>
              </a:spcBef>
              <a:spcAft>
                <a:spcPts val="0"/>
              </a:spcAft>
              <a:buClr>
                <a:schemeClr val="lt1"/>
              </a:buClr>
              <a:buSzPts val="675"/>
              <a:buNone/>
              <a:defRPr sz="675"/>
            </a:lvl9pPr>
          </a:lstStyle>
          <a:p>
            <a:endParaRPr/>
          </a:p>
        </p:txBody>
      </p:sp>
      <p:sp>
        <p:nvSpPr>
          <p:cNvPr id="71" name="Google Shape;71;p5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74"/>
        <p:cNvGrpSpPr/>
        <p:nvPr/>
      </p:nvGrpSpPr>
      <p:grpSpPr>
        <a:xfrm>
          <a:off x="0" y="0"/>
          <a:ext cx="0" cy="0"/>
          <a:chOff x="0" y="0"/>
          <a:chExt cx="0" cy="0"/>
        </a:xfrm>
      </p:grpSpPr>
      <p:sp>
        <p:nvSpPr>
          <p:cNvPr id="75" name="Google Shape;75;p55"/>
          <p:cNvSpPr txBox="1">
            <a:spLocks noGrp="1"/>
          </p:cNvSpPr>
          <p:nvPr>
            <p:ph type="title"/>
          </p:nvPr>
        </p:nvSpPr>
        <p:spPr>
          <a:xfrm>
            <a:off x="629841" y="2326968"/>
            <a:ext cx="7886700" cy="25118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1400"/>
              <a:buNone/>
              <a:defRPr sz="405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55"/>
          <p:cNvSpPr txBox="1">
            <a:spLocks noGrp="1"/>
          </p:cNvSpPr>
          <p:nvPr>
            <p:ph type="body" idx="1"/>
          </p:nvPr>
        </p:nvSpPr>
        <p:spPr>
          <a:xfrm>
            <a:off x="629841" y="4850581"/>
            <a:ext cx="7885509" cy="11406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EDED"/>
              </a:buClr>
              <a:buSzPts val="1200"/>
              <a:buNone/>
              <a:defRPr sz="1200"/>
            </a:lvl1pPr>
            <a:lvl2pPr marL="914400" lvl="1" indent="-228600" algn="l">
              <a:lnSpc>
                <a:spcPct val="90000"/>
              </a:lnSpc>
              <a:spcBef>
                <a:spcPts val="375"/>
              </a:spcBef>
              <a:spcAft>
                <a:spcPts val="0"/>
              </a:spcAft>
              <a:buClr>
                <a:srgbClr val="EDEDED"/>
              </a:buClr>
              <a:buSzPts val="1050"/>
              <a:buNone/>
              <a:defRPr sz="1050"/>
            </a:lvl2pPr>
            <a:lvl3pPr marL="1371600" lvl="2" indent="-228600" algn="l">
              <a:lnSpc>
                <a:spcPct val="90000"/>
              </a:lnSpc>
              <a:spcBef>
                <a:spcPts val="375"/>
              </a:spcBef>
              <a:spcAft>
                <a:spcPts val="0"/>
              </a:spcAft>
              <a:buClr>
                <a:srgbClr val="EDEDED"/>
              </a:buClr>
              <a:buSzPts val="900"/>
              <a:buNone/>
              <a:defRPr sz="900"/>
            </a:lvl3pPr>
            <a:lvl4pPr marL="1828800" lvl="3" indent="-228600" algn="l">
              <a:lnSpc>
                <a:spcPct val="90000"/>
              </a:lnSpc>
              <a:spcBef>
                <a:spcPts val="375"/>
              </a:spcBef>
              <a:spcAft>
                <a:spcPts val="0"/>
              </a:spcAft>
              <a:buClr>
                <a:srgbClr val="EDEDED"/>
              </a:buClr>
              <a:buSzPts val="750"/>
              <a:buNone/>
              <a:defRPr sz="750"/>
            </a:lvl4pPr>
            <a:lvl5pPr marL="2286000" lvl="4" indent="-228600" algn="l">
              <a:lnSpc>
                <a:spcPct val="90000"/>
              </a:lnSpc>
              <a:spcBef>
                <a:spcPts val="375"/>
              </a:spcBef>
              <a:spcAft>
                <a:spcPts val="0"/>
              </a:spcAft>
              <a:buClr>
                <a:srgbClr val="EDEDED"/>
              </a:buClr>
              <a:buSzPts val="750"/>
              <a:buNone/>
              <a:defRPr sz="750"/>
            </a:lvl5pPr>
            <a:lvl6pPr marL="2743200" lvl="5" indent="-228600" algn="l">
              <a:lnSpc>
                <a:spcPct val="90000"/>
              </a:lnSpc>
              <a:spcBef>
                <a:spcPts val="375"/>
              </a:spcBef>
              <a:spcAft>
                <a:spcPts val="0"/>
              </a:spcAft>
              <a:buClr>
                <a:schemeClr val="lt1"/>
              </a:buClr>
              <a:buSzPts val="750"/>
              <a:buNone/>
              <a:defRPr sz="750"/>
            </a:lvl6pPr>
            <a:lvl7pPr marL="3200400" lvl="6" indent="-228600" algn="l">
              <a:lnSpc>
                <a:spcPct val="90000"/>
              </a:lnSpc>
              <a:spcBef>
                <a:spcPts val="375"/>
              </a:spcBef>
              <a:spcAft>
                <a:spcPts val="0"/>
              </a:spcAft>
              <a:buClr>
                <a:schemeClr val="lt1"/>
              </a:buClr>
              <a:buSzPts val="750"/>
              <a:buNone/>
              <a:defRPr sz="750"/>
            </a:lvl7pPr>
            <a:lvl8pPr marL="3657600" lvl="7" indent="-228600" algn="l">
              <a:lnSpc>
                <a:spcPct val="90000"/>
              </a:lnSpc>
              <a:spcBef>
                <a:spcPts val="375"/>
              </a:spcBef>
              <a:spcAft>
                <a:spcPts val="0"/>
              </a:spcAft>
              <a:buClr>
                <a:schemeClr val="lt1"/>
              </a:buClr>
              <a:buSzPts val="750"/>
              <a:buNone/>
              <a:defRPr sz="750"/>
            </a:lvl8pPr>
            <a:lvl9pPr marL="4114800" lvl="8" indent="-228600" algn="l">
              <a:lnSpc>
                <a:spcPct val="90000"/>
              </a:lnSpc>
              <a:spcBef>
                <a:spcPts val="375"/>
              </a:spcBef>
              <a:spcAft>
                <a:spcPts val="0"/>
              </a:spcAft>
              <a:buClr>
                <a:schemeClr val="lt1"/>
              </a:buClr>
              <a:buSzPts val="750"/>
              <a:buNone/>
              <a:defRPr sz="750"/>
            </a:lvl9pPr>
          </a:lstStyle>
          <a:p>
            <a:endParaRPr/>
          </a:p>
        </p:txBody>
      </p:sp>
      <p:sp>
        <p:nvSpPr>
          <p:cNvPr id="77" name="Google Shape;77;p5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900"/>
              <a:buFont typeface="Times New Roman"/>
              <a:buNone/>
              <a:defRPr sz="900" b="1" i="0" u="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628650" y="365125"/>
            <a:ext cx="7886700" cy="132556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SzPts val="1400"/>
              <a:buNone/>
              <a:defRPr sz="4400" b="0" i="0" u="none" strike="noStrike" cap="none">
                <a:solidFill>
                  <a:srgbClr val="EDEDED"/>
                </a:solidFill>
                <a:latin typeface="Corbel"/>
                <a:ea typeface="Corbel"/>
                <a:cs typeface="Corbel"/>
                <a:sym typeface="Corbel"/>
              </a:defRPr>
            </a:lvl1pPr>
            <a:lvl2pPr marR="0" lvl="1"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2pPr>
            <a:lvl3pPr marR="0" lvl="2"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3pPr>
            <a:lvl4pPr marR="0" lvl="3"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4pPr>
            <a:lvl5pPr marR="0" lvl="4"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5pPr>
            <a:lvl6pPr marR="0" lvl="5"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6pPr>
            <a:lvl7pPr marR="0" lvl="6"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7pPr>
            <a:lvl8pPr marR="0" lvl="7"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8pPr>
            <a:lvl9pPr marR="0" lvl="8" algn="l" rtl="0">
              <a:lnSpc>
                <a:spcPct val="90000"/>
              </a:lnSpc>
              <a:spcBef>
                <a:spcPts val="0"/>
              </a:spcBef>
              <a:spcAft>
                <a:spcPts val="0"/>
              </a:spcAft>
              <a:buSzPts val="1400"/>
              <a:buNone/>
              <a:defRPr sz="4400" b="0" i="0" u="none" strike="noStrike" cap="none">
                <a:solidFill>
                  <a:schemeClr val="lt1"/>
                </a:solidFill>
                <a:latin typeface="Corbel"/>
                <a:ea typeface="Corbel"/>
                <a:cs typeface="Corbel"/>
                <a:sym typeface="Corbel"/>
              </a:defRPr>
            </a:lvl9pPr>
          </a:lstStyle>
          <a:p>
            <a:endParaRPr/>
          </a:p>
        </p:txBody>
      </p:sp>
      <p:sp>
        <p:nvSpPr>
          <p:cNvPr id="11" name="Google Shape;11;p46"/>
          <p:cNvSpPr txBox="1">
            <a:spLocks noGrp="1"/>
          </p:cNvSpPr>
          <p:nvPr>
            <p:ph type="body" idx="1"/>
          </p:nvPr>
        </p:nvSpPr>
        <p:spPr>
          <a:xfrm>
            <a:off x="839787" y="1825625"/>
            <a:ext cx="7675562" cy="4351337"/>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750"/>
              </a:spcBef>
              <a:spcAft>
                <a:spcPts val="0"/>
              </a:spcAft>
              <a:buClr>
                <a:srgbClr val="EDEDED"/>
              </a:buClr>
              <a:buSzPts val="2400"/>
              <a:buFont typeface="Arial"/>
              <a:buChar char="•"/>
              <a:defRPr sz="2400" b="0" i="0" u="none" strike="noStrike" cap="none">
                <a:solidFill>
                  <a:srgbClr val="EDEDED"/>
                </a:solidFill>
                <a:latin typeface="Corbel"/>
                <a:ea typeface="Corbel"/>
                <a:cs typeface="Corbel"/>
                <a:sym typeface="Corbel"/>
              </a:defRPr>
            </a:lvl1pPr>
            <a:lvl2pPr marL="914400" marR="0" lvl="1" indent="-355600" algn="l" rtl="0">
              <a:lnSpc>
                <a:spcPct val="90000"/>
              </a:lnSpc>
              <a:spcBef>
                <a:spcPts val="375"/>
              </a:spcBef>
              <a:spcAft>
                <a:spcPts val="0"/>
              </a:spcAft>
              <a:buClr>
                <a:srgbClr val="EDEDED"/>
              </a:buClr>
              <a:buSzPts val="2000"/>
              <a:buFont typeface="Arial"/>
              <a:buChar char="•"/>
              <a:defRPr sz="2000" b="0" i="0" u="none" strike="noStrike" cap="none">
                <a:solidFill>
                  <a:srgbClr val="EDEDED"/>
                </a:solidFill>
                <a:latin typeface="Corbel"/>
                <a:ea typeface="Corbel"/>
                <a:cs typeface="Corbel"/>
                <a:sym typeface="Corbel"/>
              </a:defRPr>
            </a:lvl2pPr>
            <a:lvl3pPr marL="1371600" marR="0" lvl="2" indent="-330200" algn="l" rtl="0">
              <a:lnSpc>
                <a:spcPct val="90000"/>
              </a:lnSpc>
              <a:spcBef>
                <a:spcPts val="375"/>
              </a:spcBef>
              <a:spcAft>
                <a:spcPts val="0"/>
              </a:spcAft>
              <a:buClr>
                <a:srgbClr val="EDEDED"/>
              </a:buClr>
              <a:buSzPts val="1600"/>
              <a:buFont typeface="Arial"/>
              <a:buChar char="•"/>
              <a:defRPr sz="1600" b="0" i="0" u="none" strike="noStrike" cap="none">
                <a:solidFill>
                  <a:srgbClr val="EDEDED"/>
                </a:solidFill>
                <a:latin typeface="Corbel"/>
                <a:ea typeface="Corbel"/>
                <a:cs typeface="Corbel"/>
                <a:sym typeface="Corbel"/>
              </a:defRPr>
            </a:lvl3pPr>
            <a:lvl4pPr marL="1828800" marR="0" lvl="3"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4pPr>
            <a:lvl5pPr marL="2286000" marR="0" lvl="4" indent="-317500" algn="l" rtl="0">
              <a:lnSpc>
                <a:spcPct val="90000"/>
              </a:lnSpc>
              <a:spcBef>
                <a:spcPts val="375"/>
              </a:spcBef>
              <a:spcAft>
                <a:spcPts val="0"/>
              </a:spcAft>
              <a:buClr>
                <a:srgbClr val="EDEDED"/>
              </a:buClr>
              <a:buSzPts val="1400"/>
              <a:buFont typeface="Arial"/>
              <a:buChar char="•"/>
              <a:defRPr sz="1400" b="0" i="0" u="none" strike="noStrike" cap="none">
                <a:solidFill>
                  <a:srgbClr val="EDEDED"/>
                </a:solidFill>
                <a:latin typeface="Corbel"/>
                <a:ea typeface="Corbel"/>
                <a:cs typeface="Corbel"/>
                <a:sym typeface="Corbel"/>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2" name="Google Shape;12;p4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9pPr>
          </a:lstStyle>
          <a:p>
            <a:endParaRPr/>
          </a:p>
        </p:txBody>
      </p:sp>
      <p:sp>
        <p:nvSpPr>
          <p:cNvPr id="13" name="Google Shape;13;p4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800" b="1" i="0" u="none" strike="noStrike" cap="none">
                <a:solidFill>
                  <a:schemeClr val="lt1"/>
                </a:solidFill>
                <a:latin typeface="Times New Roman"/>
                <a:ea typeface="Times New Roman"/>
                <a:cs typeface="Times New Roman"/>
                <a:sym typeface="Times New Roman"/>
              </a:defRPr>
            </a:lvl9pPr>
          </a:lstStyle>
          <a:p>
            <a:endParaRPr/>
          </a:p>
        </p:txBody>
      </p:sp>
      <p:sp>
        <p:nvSpPr>
          <p:cNvPr id="14" name="Google Shape;14;p4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lt1"/>
              </a:buClr>
              <a:buSzPts val="900"/>
              <a:buFont typeface="Times New Roman"/>
              <a:buNone/>
              <a:defRPr sz="900" b="1"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reviewboard@montclair.ed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reviewboard@Montclair.edu"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levittd@Montclair.edu" TargetMode="External"/><Relationship Id="rId5" Type="http://schemas.openxmlformats.org/officeDocument/2006/relationships/hyperlink" Target="mailto:bergerh@Montclair.edu" TargetMode="External"/><Relationship Id="rId4" Type="http://schemas.openxmlformats.org/officeDocument/2006/relationships/hyperlink" Target="mailto:jungsa@montclair.edu"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notesSlide" Target="../notesSlides/notesSlide21.xml"/><Relationship Id="rId7"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jpg"/><Relationship Id="rId11" Type="http://schemas.openxmlformats.org/officeDocument/2006/relationships/image" Target="../media/image36.jpg"/><Relationship Id="rId5" Type="http://schemas.openxmlformats.org/officeDocument/2006/relationships/image" Target="../media/image32.jpg"/><Relationship Id="rId10" Type="http://schemas.openxmlformats.org/officeDocument/2006/relationships/image" Target="../media/image30.png"/><Relationship Id="rId4" Type="http://schemas.openxmlformats.org/officeDocument/2006/relationships/image" Target="../media/image31.jpg"/><Relationship Id="rId9"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montclair.edu/sponsored-programs/cayuse-research-suite/" TargetMode="External"/><Relationship Id="rId7" Type="http://schemas.openxmlformats.org/officeDocument/2006/relationships/hyperlink" Target="https://www.montclair.edu/finance-and-treasury/workday-resources/grant-report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about.citiprogram.org/" TargetMode="External"/><Relationship Id="rId5" Type="http://schemas.openxmlformats.org/officeDocument/2006/relationships/hyperlink" Target="https://montclair.infoready4.com/" TargetMode="External"/><Relationship Id="rId4" Type="http://schemas.openxmlformats.org/officeDocument/2006/relationships/hyperlink" Target="https://www.montclair.edu/sponsored-programs/find-fund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www.montclair.edu/orsp"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pivot.proquest.co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montclair.edu/orsp/find-funding/" TargetMode="External"/><Relationship Id="rId4" Type="http://schemas.openxmlformats.org/officeDocument/2006/relationships/hyperlink" Target="https://www.montclair.edu/sponsored-programs/find-funding/grants-resource-cente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montclair.edu/sponsored-programs/proposal-submission/"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mailto:conourl@montclair.edu" TargetMode="External"/><Relationship Id="rId4" Type="http://schemas.openxmlformats.org/officeDocument/2006/relationships/hyperlink" Target="mailto:iacuc@Montclair.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
          <p:cNvPicPr preferRelativeResize="0"/>
          <p:nvPr/>
        </p:nvPicPr>
        <p:blipFill rotWithShape="1">
          <a:blip r:embed="rId3">
            <a:alphaModFix/>
          </a:blip>
          <a:srcRect/>
          <a:stretch/>
        </p:blipFill>
        <p:spPr>
          <a:xfrm>
            <a:off x="1257300" y="2362200"/>
            <a:ext cx="1905000" cy="1905000"/>
          </a:xfrm>
          <a:prstGeom prst="rect">
            <a:avLst/>
          </a:prstGeom>
          <a:noFill/>
          <a:ln>
            <a:noFill/>
          </a:ln>
        </p:spPr>
      </p:pic>
      <p:sp>
        <p:nvSpPr>
          <p:cNvPr id="134" name="Google Shape;134;p1"/>
          <p:cNvSpPr txBox="1"/>
          <p:nvPr/>
        </p:nvSpPr>
        <p:spPr>
          <a:xfrm>
            <a:off x="0" y="609600"/>
            <a:ext cx="9144000" cy="2438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endParaRPr sz="2800" b="1" i="0" u="none">
              <a:solidFill>
                <a:schemeClr val="lt1"/>
              </a:solidFill>
              <a:latin typeface="Times New Roman"/>
              <a:ea typeface="Times New Roman"/>
              <a:cs typeface="Times New Roman"/>
              <a:sym typeface="Times New Roman"/>
            </a:endParaRPr>
          </a:p>
        </p:txBody>
      </p:sp>
      <p:sp>
        <p:nvSpPr>
          <p:cNvPr id="135" name="Google Shape;135;p1"/>
          <p:cNvSpPr txBox="1"/>
          <p:nvPr/>
        </p:nvSpPr>
        <p:spPr>
          <a:xfrm>
            <a:off x="76200" y="426575"/>
            <a:ext cx="9144000" cy="2438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E2E2E2"/>
              </a:buClr>
              <a:buSzPts val="3600"/>
              <a:buFont typeface="Corbel"/>
              <a:buNone/>
            </a:pPr>
            <a:r>
              <a:rPr lang="en-US" sz="3600" b="1" i="0" u="none" strike="noStrike" cap="none">
                <a:solidFill>
                  <a:srgbClr val="E2E2E2"/>
                </a:solidFill>
                <a:latin typeface="Corbel"/>
                <a:ea typeface="Corbel"/>
                <a:cs typeface="Corbel"/>
                <a:sym typeface="Corbel"/>
              </a:rPr>
              <a:t>Office of Research</a:t>
            </a:r>
            <a:endParaRPr/>
          </a:p>
          <a:p>
            <a:pPr marL="0" marR="0" lvl="0" indent="0" algn="ctr" rtl="0">
              <a:lnSpc>
                <a:spcPct val="90000"/>
              </a:lnSpc>
              <a:spcBef>
                <a:spcPts val="0"/>
              </a:spcBef>
              <a:spcAft>
                <a:spcPts val="0"/>
              </a:spcAft>
              <a:buClr>
                <a:srgbClr val="E2E2E2"/>
              </a:buClr>
              <a:buSzPts val="2400"/>
              <a:buFont typeface="Corbel"/>
              <a:buNone/>
            </a:pPr>
            <a:endParaRPr sz="2400" b="1" i="0" u="none" strike="noStrike" cap="none">
              <a:solidFill>
                <a:srgbClr val="E2E2E2"/>
              </a:solidFill>
              <a:latin typeface="Corbel"/>
              <a:ea typeface="Corbel"/>
              <a:cs typeface="Corbel"/>
              <a:sym typeface="Corbel"/>
            </a:endParaRPr>
          </a:p>
          <a:p>
            <a:pPr marL="0" marR="0" lvl="0" indent="0" algn="ctr" rtl="0">
              <a:lnSpc>
                <a:spcPct val="90000"/>
              </a:lnSpc>
              <a:spcBef>
                <a:spcPts val="0"/>
              </a:spcBef>
              <a:spcAft>
                <a:spcPts val="0"/>
              </a:spcAft>
              <a:buClr>
                <a:srgbClr val="7ECCDE"/>
              </a:buClr>
              <a:buSzPts val="3600"/>
              <a:buFont typeface="Corbel"/>
              <a:buNone/>
            </a:pPr>
            <a:r>
              <a:rPr lang="en-US" sz="3600" b="0" i="0" u="none" strike="noStrike" cap="none">
                <a:solidFill>
                  <a:srgbClr val="7ECCDE"/>
                </a:solidFill>
                <a:latin typeface="Corbel"/>
                <a:ea typeface="Corbel"/>
                <a:cs typeface="Corbel"/>
                <a:sym typeface="Corbel"/>
              </a:rPr>
              <a:t>Montclair State University</a:t>
            </a:r>
            <a:endParaRPr/>
          </a:p>
          <a:p>
            <a:pPr marL="0" marR="0" lvl="0" indent="0" algn="ctr" rtl="0">
              <a:lnSpc>
                <a:spcPct val="90000"/>
              </a:lnSpc>
              <a:spcBef>
                <a:spcPts val="0"/>
              </a:spcBef>
              <a:spcAft>
                <a:spcPts val="0"/>
              </a:spcAft>
              <a:buClr>
                <a:srgbClr val="7ECCDE"/>
              </a:buClr>
              <a:buSzPts val="3600"/>
              <a:buFont typeface="Corbel"/>
              <a:buNone/>
            </a:pPr>
            <a:r>
              <a:rPr lang="en-US" sz="3600" b="0" i="0" u="none" strike="noStrike" cap="none">
                <a:solidFill>
                  <a:srgbClr val="7ECCDE"/>
                </a:solidFill>
                <a:latin typeface="Corbel"/>
                <a:ea typeface="Corbel"/>
                <a:cs typeface="Corbel"/>
                <a:sym typeface="Corbel"/>
              </a:rPr>
              <a:t>New Faculty Workshop -  September 27, 2021</a:t>
            </a:r>
            <a:endParaRPr/>
          </a:p>
        </p:txBody>
      </p:sp>
      <p:sp>
        <p:nvSpPr>
          <p:cNvPr id="136" name="Google Shape;136;p1"/>
          <p:cNvSpPr txBox="1"/>
          <p:nvPr/>
        </p:nvSpPr>
        <p:spPr>
          <a:xfrm>
            <a:off x="3581400" y="2692400"/>
            <a:ext cx="4191000" cy="13223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Corbel"/>
              <a:buNone/>
            </a:pPr>
            <a:r>
              <a:rPr lang="en-US" sz="1600" b="1" i="0" u="none">
                <a:solidFill>
                  <a:schemeClr val="lt1"/>
                </a:solidFill>
                <a:latin typeface="Corbel"/>
                <a:ea typeface="Corbel"/>
                <a:cs typeface="Corbel"/>
                <a:sym typeface="Corbel"/>
              </a:rPr>
              <a:t>R2 Doctoral University: Montclair State is a dynamic research institution, designated an </a:t>
            </a:r>
            <a:r>
              <a:rPr lang="en-US" sz="1600" b="1" i="1" u="none">
                <a:solidFill>
                  <a:schemeClr val="lt1"/>
                </a:solidFill>
                <a:latin typeface="Corbel"/>
                <a:ea typeface="Corbel"/>
                <a:cs typeface="Corbel"/>
                <a:sym typeface="Corbel"/>
              </a:rPr>
              <a:t>R2 – Doctoral University – High Research Activity</a:t>
            </a:r>
            <a:r>
              <a:rPr lang="en-US" sz="1600" b="1" i="0" u="none">
                <a:solidFill>
                  <a:schemeClr val="lt1"/>
                </a:solidFill>
                <a:latin typeface="Corbel"/>
                <a:ea typeface="Corbel"/>
                <a:cs typeface="Corbel"/>
                <a:sym typeface="Corbel"/>
              </a:rPr>
              <a:t> – by the Carnegie Classification of Institutions of Higher Education. </a:t>
            </a:r>
            <a:endParaRPr/>
          </a:p>
        </p:txBody>
      </p:sp>
      <p:sp>
        <p:nvSpPr>
          <p:cNvPr id="137" name="Google Shape;137;p1"/>
          <p:cNvSpPr txBox="1"/>
          <p:nvPr/>
        </p:nvSpPr>
        <p:spPr>
          <a:xfrm>
            <a:off x="455612" y="4267200"/>
            <a:ext cx="8535987" cy="189071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lt1"/>
              </a:buClr>
              <a:buSzPts val="2000"/>
              <a:buFont typeface="Arial"/>
              <a:buChar char="•"/>
            </a:pPr>
            <a:r>
              <a:rPr lang="en-US" sz="2000" b="1" i="0" u="none">
                <a:solidFill>
                  <a:schemeClr val="lt1"/>
                </a:solidFill>
                <a:latin typeface="Corbel"/>
                <a:ea typeface="Corbel"/>
                <a:cs typeface="Corbel"/>
                <a:sym typeface="Corbel"/>
              </a:rPr>
              <a:t>Scott Herness, Vice Provost for Research and Dean, the Graduate School</a:t>
            </a:r>
            <a:endParaRPr/>
          </a:p>
          <a:p>
            <a:pPr marL="342900" marR="0" lvl="0" indent="-342900" algn="l" rtl="0">
              <a:lnSpc>
                <a:spcPct val="150000"/>
              </a:lnSpc>
              <a:spcBef>
                <a:spcPts val="0"/>
              </a:spcBef>
              <a:spcAft>
                <a:spcPts val="0"/>
              </a:spcAft>
              <a:buClr>
                <a:schemeClr val="lt1"/>
              </a:buClr>
              <a:buSzPts val="2000"/>
              <a:buFont typeface="Arial"/>
              <a:buChar char="•"/>
            </a:pPr>
            <a:r>
              <a:rPr lang="en-US" sz="2000" b="1" i="0" u="none">
                <a:solidFill>
                  <a:schemeClr val="lt1"/>
                </a:solidFill>
                <a:latin typeface="Corbel"/>
                <a:ea typeface="Corbel"/>
                <a:cs typeface="Corbel"/>
                <a:sym typeface="Corbel"/>
              </a:rPr>
              <a:t>Hila Berger, Director of Research Compliance and Regulatory Programs,</a:t>
            </a:r>
            <a:br>
              <a:rPr lang="en-US" sz="2000" b="1" i="0" u="none">
                <a:solidFill>
                  <a:schemeClr val="lt1"/>
                </a:solidFill>
                <a:latin typeface="Corbel"/>
                <a:ea typeface="Corbel"/>
                <a:cs typeface="Corbel"/>
                <a:sym typeface="Corbel"/>
              </a:rPr>
            </a:br>
            <a:r>
              <a:rPr lang="en-US" sz="2000" b="1" i="0" u="none">
                <a:solidFill>
                  <a:schemeClr val="lt1"/>
                </a:solidFill>
                <a:latin typeface="Corbel"/>
                <a:ea typeface="Corbel"/>
                <a:cs typeface="Corbel"/>
                <a:sym typeface="Corbel"/>
              </a:rPr>
              <a:t>Office of Research Compliance</a:t>
            </a:r>
            <a:endParaRPr/>
          </a:p>
          <a:p>
            <a:pPr marL="342900" marR="0" lvl="0" indent="-342900" algn="l" rtl="0">
              <a:lnSpc>
                <a:spcPct val="150000"/>
              </a:lnSpc>
              <a:spcBef>
                <a:spcPts val="0"/>
              </a:spcBef>
              <a:spcAft>
                <a:spcPts val="0"/>
              </a:spcAft>
              <a:buClr>
                <a:schemeClr val="lt1"/>
              </a:buClr>
              <a:buSzPts val="2000"/>
              <a:buFont typeface="Arial"/>
              <a:buChar char="•"/>
            </a:pPr>
            <a:r>
              <a:rPr lang="en-US" sz="2000" b="1" i="0" u="none">
                <a:solidFill>
                  <a:schemeClr val="lt1"/>
                </a:solidFill>
                <a:latin typeface="Corbel"/>
                <a:ea typeface="Corbel"/>
                <a:cs typeface="Corbel"/>
                <a:sym typeface="Corbel"/>
              </a:rPr>
              <a:t>Ted Russo, Director, Office of Sponsored Programs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a:stretch/>
        </p:blipFill>
        <p:spPr>
          <a:xfrm>
            <a:off x="6542087" y="2603500"/>
            <a:ext cx="1116012" cy="1476375"/>
          </a:xfrm>
          <a:prstGeom prst="rect">
            <a:avLst/>
          </a:prstGeom>
          <a:noFill/>
          <a:ln>
            <a:noFill/>
          </a:ln>
        </p:spPr>
      </p:pic>
      <p:sp>
        <p:nvSpPr>
          <p:cNvPr id="207" name="Google Shape;207;p11"/>
          <p:cNvSpPr txBox="1">
            <a:spLocks noGrp="1"/>
          </p:cNvSpPr>
          <p:nvPr>
            <p:ph type="title" idx="4294967295"/>
          </p:nvPr>
        </p:nvSpPr>
        <p:spPr>
          <a:xfrm>
            <a:off x="1879601" y="1079053"/>
            <a:ext cx="5778500" cy="876745"/>
          </a:xfrm>
          <a:prstGeom prst="rect">
            <a:avLst/>
          </a:prstGeom>
          <a:noFill/>
          <a:ln>
            <a:noFill/>
          </a:ln>
        </p:spPr>
        <p:txBody>
          <a:bodyPr spcFirstLastPara="1" wrap="square" lIns="68550" tIns="34275" rIns="68550" bIns="34275" anchor="t" anchorCtr="0">
            <a:normAutofit/>
          </a:bodyPr>
          <a:lstStyle/>
          <a:p>
            <a:pPr marL="0" marR="0" lvl="0" indent="0" algn="ctr" rtl="0">
              <a:lnSpc>
                <a:spcPct val="90000"/>
              </a:lnSpc>
              <a:spcBef>
                <a:spcPts val="0"/>
              </a:spcBef>
              <a:spcAft>
                <a:spcPts val="0"/>
              </a:spcAft>
              <a:buClr>
                <a:schemeClr val="dk1"/>
              </a:buClr>
              <a:buSzPts val="3600"/>
              <a:buFont typeface="Corbel"/>
              <a:buNone/>
            </a:pPr>
            <a:r>
              <a:rPr lang="en-US" sz="2700" b="0" i="0" u="none" strike="noStrike" cap="none">
                <a:solidFill>
                  <a:schemeClr val="dk1"/>
                </a:solidFill>
                <a:latin typeface="Corbel"/>
                <a:ea typeface="Corbel"/>
                <a:cs typeface="Corbel"/>
                <a:sym typeface="Corbel"/>
              </a:rPr>
              <a:t>IRB BOARD</a:t>
            </a:r>
            <a:endParaRPr sz="4400" b="0" i="0" u="none" strike="noStrike" cap="none">
              <a:solidFill>
                <a:srgbClr val="EDEDED"/>
              </a:solidFill>
              <a:latin typeface="Corbel"/>
              <a:ea typeface="Corbel"/>
              <a:cs typeface="Corbel"/>
              <a:sym typeface="Corbel"/>
            </a:endParaRPr>
          </a:p>
        </p:txBody>
      </p:sp>
      <p:sp>
        <p:nvSpPr>
          <p:cNvPr id="208" name="Google Shape;208;p11"/>
          <p:cNvSpPr txBox="1">
            <a:spLocks noGrp="1"/>
          </p:cNvSpPr>
          <p:nvPr>
            <p:ph type="body" idx="4294967295"/>
          </p:nvPr>
        </p:nvSpPr>
        <p:spPr>
          <a:xfrm>
            <a:off x="1214002" y="1663512"/>
            <a:ext cx="2816579" cy="1095004"/>
          </a:xfrm>
          <a:prstGeom prst="rect">
            <a:avLst/>
          </a:prstGeom>
          <a:noFill/>
          <a:ln>
            <a:noFill/>
          </a:ln>
        </p:spPr>
        <p:txBody>
          <a:bodyPr spcFirstLastPara="1" wrap="square" lIns="68550" tIns="34275" rIns="68550" bIns="34275" anchor="t" anchorCtr="0">
            <a:normAutofit fontScale="92500" lnSpcReduction="20000"/>
          </a:bodyPr>
          <a:lstStyle/>
          <a:p>
            <a:pPr marL="212598" marR="0" lvl="0" indent="-212598" algn="l" rtl="0">
              <a:lnSpc>
                <a:spcPct val="112000"/>
              </a:lnSpc>
              <a:spcBef>
                <a:spcPts val="0"/>
              </a:spcBef>
              <a:spcAft>
                <a:spcPts val="0"/>
              </a:spcAft>
              <a:buClr>
                <a:srgbClr val="262626"/>
              </a:buClr>
              <a:buSzPct val="90090"/>
              <a:buFont typeface="Arial"/>
              <a:buChar char="•"/>
            </a:pPr>
            <a:r>
              <a:rPr lang="en-US" sz="2400" b="0" i="0" u="none" strike="noStrike" cap="none">
                <a:solidFill>
                  <a:srgbClr val="EDEDED"/>
                </a:solidFill>
                <a:latin typeface="Corbel"/>
                <a:ea typeface="Corbel"/>
                <a:cs typeface="Corbel"/>
                <a:sym typeface="Corbel"/>
              </a:rPr>
              <a:t>10 Faculty /Staff and </a:t>
            </a:r>
            <a:endParaRPr sz="2400" b="0" i="0" u="none" strike="noStrike" cap="none">
              <a:solidFill>
                <a:srgbClr val="EDEDED"/>
              </a:solidFill>
              <a:latin typeface="Corbel"/>
              <a:ea typeface="Corbel"/>
              <a:cs typeface="Corbel"/>
              <a:sym typeface="Corbel"/>
            </a:endParaRPr>
          </a:p>
          <a:p>
            <a:pPr marL="0" marR="0" lvl="0" indent="0" algn="l" rtl="0">
              <a:lnSpc>
                <a:spcPct val="112000"/>
              </a:lnSpc>
              <a:spcBef>
                <a:spcPts val="675"/>
              </a:spcBef>
              <a:spcAft>
                <a:spcPts val="0"/>
              </a:spcAft>
              <a:buClr>
                <a:srgbClr val="262626"/>
              </a:buClr>
              <a:buSzPct val="90090"/>
              <a:buFont typeface="Arial"/>
              <a:buNone/>
            </a:pPr>
            <a:r>
              <a:rPr lang="en-US" sz="2400" b="0" i="0" u="none" strike="noStrike" cap="none">
                <a:solidFill>
                  <a:srgbClr val="EDEDED"/>
                </a:solidFill>
                <a:latin typeface="Corbel"/>
                <a:ea typeface="Corbel"/>
                <a:cs typeface="Corbel"/>
                <a:sym typeface="Corbel"/>
              </a:rPr>
              <a:t>         1 community member</a:t>
            </a:r>
            <a:endParaRPr sz="2400" b="0" i="0" u="none" strike="noStrike" cap="none">
              <a:solidFill>
                <a:srgbClr val="EDEDED"/>
              </a:solidFill>
              <a:latin typeface="Corbel"/>
              <a:ea typeface="Corbel"/>
              <a:cs typeface="Corbel"/>
              <a:sym typeface="Corbel"/>
            </a:endParaRPr>
          </a:p>
          <a:p>
            <a:pPr marL="212598" marR="0" lvl="0" indent="-117348" algn="l" rtl="0">
              <a:lnSpc>
                <a:spcPct val="112000"/>
              </a:lnSpc>
              <a:spcBef>
                <a:spcPts val="675"/>
              </a:spcBef>
              <a:spcAft>
                <a:spcPts val="0"/>
              </a:spcAft>
              <a:buClr>
                <a:srgbClr val="262626"/>
              </a:buClr>
              <a:buSzPct val="90090"/>
              <a:buFont typeface="Arial"/>
              <a:buNone/>
            </a:pPr>
            <a:endParaRPr sz="2400" b="0" i="0" u="none" strike="noStrike" cap="none">
              <a:solidFill>
                <a:srgbClr val="EDEDED"/>
              </a:solidFill>
              <a:latin typeface="Corbel"/>
              <a:ea typeface="Corbel"/>
              <a:cs typeface="Corbel"/>
              <a:sym typeface="Corbel"/>
            </a:endParaRPr>
          </a:p>
          <a:p>
            <a:pPr marL="212598" marR="0" lvl="0" indent="-117348" algn="l" rtl="0">
              <a:lnSpc>
                <a:spcPct val="112000"/>
              </a:lnSpc>
              <a:spcBef>
                <a:spcPts val="675"/>
              </a:spcBef>
              <a:spcAft>
                <a:spcPts val="0"/>
              </a:spcAft>
              <a:buClr>
                <a:srgbClr val="262626"/>
              </a:buClr>
              <a:buSzPct val="90090"/>
              <a:buFont typeface="Arial"/>
              <a:buNone/>
            </a:pPr>
            <a:endParaRPr sz="2400" b="0" i="0" u="none" strike="noStrike" cap="none">
              <a:solidFill>
                <a:srgbClr val="EDEDED"/>
              </a:solidFill>
              <a:latin typeface="Corbel"/>
              <a:ea typeface="Corbel"/>
              <a:cs typeface="Corbel"/>
              <a:sym typeface="Corbel"/>
            </a:endParaRPr>
          </a:p>
        </p:txBody>
      </p:sp>
      <p:sp>
        <p:nvSpPr>
          <p:cNvPr id="209" name="Google Shape;209;p11"/>
          <p:cNvSpPr txBox="1"/>
          <p:nvPr/>
        </p:nvSpPr>
        <p:spPr>
          <a:xfrm>
            <a:off x="8837612" y="5062537"/>
            <a:ext cx="306387" cy="274637"/>
          </a:xfrm>
          <a:prstGeom prst="rect">
            <a:avLst/>
          </a:prstGeom>
          <a:noFill/>
          <a:ln>
            <a:noFill/>
          </a:ln>
        </p:spPr>
        <p:txBody>
          <a:bodyPr spcFirstLastPara="1" wrap="square" lIns="68550" tIns="34275" rIns="68550" bIns="34275" anchor="ctr" anchorCtr="0">
            <a:noAutofit/>
          </a:bodyPr>
          <a:lstStyle/>
          <a:p>
            <a:pPr marL="0" marR="0" lvl="0" indent="0" algn="r" rtl="0">
              <a:lnSpc>
                <a:spcPct val="100000"/>
              </a:lnSpc>
              <a:spcBef>
                <a:spcPts val="0"/>
              </a:spcBef>
              <a:spcAft>
                <a:spcPts val="0"/>
              </a:spcAft>
              <a:buClr>
                <a:schemeClr val="lt1"/>
              </a:buClr>
              <a:buSzPts val="900"/>
              <a:buFont typeface="Times New Roman"/>
              <a:buNone/>
            </a:pPr>
            <a:fld id="{00000000-1234-1234-1234-123412341234}" type="slidenum">
              <a:rPr lang="en-US" sz="900" b="1" i="0" u="none">
                <a:solidFill>
                  <a:schemeClr val="lt1"/>
                </a:solidFill>
                <a:latin typeface="Times New Roman"/>
                <a:ea typeface="Times New Roman"/>
                <a:cs typeface="Times New Roman"/>
                <a:sym typeface="Times New Roman"/>
              </a:rPr>
              <a:t>10</a:t>
            </a:fld>
            <a:endParaRPr/>
          </a:p>
        </p:txBody>
      </p:sp>
      <p:pic>
        <p:nvPicPr>
          <p:cNvPr id="210" name="Google Shape;210;p11"/>
          <p:cNvPicPr preferRelativeResize="0"/>
          <p:nvPr/>
        </p:nvPicPr>
        <p:blipFill rotWithShape="1">
          <a:blip r:embed="rId4">
            <a:alphaModFix/>
          </a:blip>
          <a:srcRect/>
          <a:stretch/>
        </p:blipFill>
        <p:spPr>
          <a:xfrm>
            <a:off x="6369050" y="4348162"/>
            <a:ext cx="954087" cy="1430337"/>
          </a:xfrm>
          <a:prstGeom prst="rect">
            <a:avLst/>
          </a:prstGeom>
          <a:noFill/>
          <a:ln>
            <a:noFill/>
          </a:ln>
        </p:spPr>
      </p:pic>
      <p:pic>
        <p:nvPicPr>
          <p:cNvPr id="211" name="Google Shape;211;p11"/>
          <p:cNvPicPr preferRelativeResize="0"/>
          <p:nvPr/>
        </p:nvPicPr>
        <p:blipFill rotWithShape="1">
          <a:blip r:embed="rId5">
            <a:alphaModFix/>
          </a:blip>
          <a:srcRect/>
          <a:stretch/>
        </p:blipFill>
        <p:spPr>
          <a:xfrm>
            <a:off x="1485900" y="2970212"/>
            <a:ext cx="1077912" cy="1436687"/>
          </a:xfrm>
          <a:prstGeom prst="rect">
            <a:avLst/>
          </a:prstGeom>
          <a:noFill/>
          <a:ln>
            <a:noFill/>
          </a:ln>
        </p:spPr>
      </p:pic>
      <p:pic>
        <p:nvPicPr>
          <p:cNvPr id="212" name="Google Shape;212;p11"/>
          <p:cNvPicPr preferRelativeResize="0"/>
          <p:nvPr/>
        </p:nvPicPr>
        <p:blipFill rotWithShape="1">
          <a:blip r:embed="rId6">
            <a:alphaModFix/>
          </a:blip>
          <a:srcRect/>
          <a:stretch/>
        </p:blipFill>
        <p:spPr>
          <a:xfrm>
            <a:off x="3349625" y="2433637"/>
            <a:ext cx="1238250" cy="1254125"/>
          </a:xfrm>
          <a:prstGeom prst="rect">
            <a:avLst/>
          </a:prstGeom>
          <a:noFill/>
          <a:ln>
            <a:noFill/>
          </a:ln>
        </p:spPr>
      </p:pic>
      <p:pic>
        <p:nvPicPr>
          <p:cNvPr id="213" name="Google Shape;213;p11"/>
          <p:cNvPicPr preferRelativeResize="0"/>
          <p:nvPr/>
        </p:nvPicPr>
        <p:blipFill rotWithShape="1">
          <a:blip r:embed="rId7">
            <a:alphaModFix/>
          </a:blip>
          <a:srcRect/>
          <a:stretch/>
        </p:blipFill>
        <p:spPr>
          <a:xfrm>
            <a:off x="3116875" y="3944925"/>
            <a:ext cx="1092200" cy="1228725"/>
          </a:xfrm>
          <a:prstGeom prst="rect">
            <a:avLst/>
          </a:prstGeom>
          <a:noFill/>
          <a:ln>
            <a:noFill/>
          </a:ln>
        </p:spPr>
      </p:pic>
      <p:pic>
        <p:nvPicPr>
          <p:cNvPr id="214" name="Google Shape;214;p11"/>
          <p:cNvPicPr preferRelativeResize="0"/>
          <p:nvPr/>
        </p:nvPicPr>
        <p:blipFill rotWithShape="1">
          <a:blip r:embed="rId8">
            <a:alphaModFix/>
          </a:blip>
          <a:srcRect/>
          <a:stretch/>
        </p:blipFill>
        <p:spPr>
          <a:xfrm>
            <a:off x="4511675" y="4348162"/>
            <a:ext cx="1182687" cy="1573212"/>
          </a:xfrm>
          <a:prstGeom prst="rect">
            <a:avLst/>
          </a:prstGeom>
          <a:noFill/>
          <a:ln>
            <a:noFill/>
          </a:ln>
        </p:spPr>
      </p:pic>
      <p:pic>
        <p:nvPicPr>
          <p:cNvPr id="215" name="Google Shape;215;p11" descr="Photo of Denise O'Shea"/>
          <p:cNvPicPr preferRelativeResize="0"/>
          <p:nvPr/>
        </p:nvPicPr>
        <p:blipFill rotWithShape="1">
          <a:blip r:embed="rId9">
            <a:alphaModFix/>
          </a:blip>
          <a:srcRect/>
          <a:stretch/>
        </p:blipFill>
        <p:spPr>
          <a:xfrm>
            <a:off x="7572687" y="2140337"/>
            <a:ext cx="1193800" cy="1222375"/>
          </a:xfrm>
          <a:prstGeom prst="rect">
            <a:avLst/>
          </a:prstGeom>
          <a:noFill/>
          <a:ln>
            <a:noFill/>
          </a:ln>
        </p:spPr>
      </p:pic>
      <p:pic>
        <p:nvPicPr>
          <p:cNvPr id="216" name="Google Shape;216;p11" descr="Dana Heller Levitt profile photo"/>
          <p:cNvPicPr preferRelativeResize="0"/>
          <p:nvPr/>
        </p:nvPicPr>
        <p:blipFill rotWithShape="1">
          <a:blip r:embed="rId10">
            <a:alphaModFix/>
          </a:blip>
          <a:srcRect/>
          <a:stretch/>
        </p:blipFill>
        <p:spPr>
          <a:xfrm>
            <a:off x="5143500" y="1638300"/>
            <a:ext cx="1225550" cy="1225550"/>
          </a:xfrm>
          <a:prstGeom prst="rect">
            <a:avLst/>
          </a:prstGeom>
          <a:noFill/>
          <a:ln>
            <a:noFill/>
          </a:ln>
        </p:spPr>
      </p:pic>
      <p:pic>
        <p:nvPicPr>
          <p:cNvPr id="217" name="Google Shape;217;p11"/>
          <p:cNvPicPr preferRelativeResize="0"/>
          <p:nvPr/>
        </p:nvPicPr>
        <p:blipFill rotWithShape="1">
          <a:blip r:embed="rId11">
            <a:alphaModFix/>
          </a:blip>
          <a:srcRect/>
          <a:stretch/>
        </p:blipFill>
        <p:spPr>
          <a:xfrm>
            <a:off x="5065712" y="3081337"/>
            <a:ext cx="1117600" cy="1393825"/>
          </a:xfrm>
          <a:prstGeom prst="rect">
            <a:avLst/>
          </a:prstGeom>
          <a:noFill/>
          <a:ln>
            <a:noFill/>
          </a:ln>
        </p:spPr>
      </p:pic>
      <p:pic>
        <p:nvPicPr>
          <p:cNvPr id="218" name="Google Shape;218;p11" descr="Image result for msu miriam linver"/>
          <p:cNvPicPr preferRelativeResize="0"/>
          <p:nvPr/>
        </p:nvPicPr>
        <p:blipFill rotWithShape="1">
          <a:blip r:embed="rId12">
            <a:alphaModFix/>
          </a:blip>
          <a:srcRect/>
          <a:stretch/>
        </p:blipFill>
        <p:spPr>
          <a:xfrm>
            <a:off x="7529512" y="3944937"/>
            <a:ext cx="1046162" cy="15668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txBox="1">
            <a:spLocks noGrp="1"/>
          </p:cNvSpPr>
          <p:nvPr>
            <p:ph type="title" idx="4294967295"/>
          </p:nvPr>
        </p:nvSpPr>
        <p:spPr>
          <a:xfrm>
            <a:off x="0" y="914400"/>
            <a:ext cx="8337176" cy="951842"/>
          </a:xfrm>
          <a:prstGeom prst="rect">
            <a:avLst/>
          </a:prstGeom>
          <a:noFill/>
          <a:ln>
            <a:noFill/>
          </a:ln>
        </p:spPr>
        <p:txBody>
          <a:bodyPr spcFirstLastPara="1" wrap="square" lIns="68550" tIns="34275" rIns="68550" bIns="34275" anchor="t" anchorCtr="0">
            <a:normAutofit/>
          </a:bodyPr>
          <a:lstStyle/>
          <a:p>
            <a:pPr marL="0" marR="0" lvl="0" indent="0" algn="r" rtl="0">
              <a:lnSpc>
                <a:spcPct val="90000"/>
              </a:lnSpc>
              <a:spcBef>
                <a:spcPts val="0"/>
              </a:spcBef>
              <a:spcAft>
                <a:spcPts val="0"/>
              </a:spcAft>
              <a:buClr>
                <a:srgbClr val="262626"/>
              </a:buClr>
              <a:buSzPts val="4500"/>
              <a:buFont typeface="Corbel"/>
              <a:buNone/>
            </a:pPr>
            <a:r>
              <a:rPr lang="en-US" sz="3375" b="0" i="0" u="none" strike="noStrike" cap="none">
                <a:solidFill>
                  <a:srgbClr val="EDEDED"/>
                </a:solidFill>
                <a:latin typeface="Corbel"/>
                <a:ea typeface="Corbel"/>
                <a:cs typeface="Corbel"/>
                <a:sym typeface="Corbel"/>
              </a:rPr>
              <a:t>Definition of Human Subjects Research</a:t>
            </a:r>
            <a:endParaRPr sz="4400" b="0" i="0" u="none" strike="noStrike" cap="none">
              <a:solidFill>
                <a:srgbClr val="EDEDED"/>
              </a:solidFill>
              <a:latin typeface="Corbel"/>
              <a:ea typeface="Corbel"/>
              <a:cs typeface="Corbel"/>
              <a:sym typeface="Corbel"/>
            </a:endParaRPr>
          </a:p>
        </p:txBody>
      </p:sp>
      <p:sp>
        <p:nvSpPr>
          <p:cNvPr id="224" name="Google Shape;224;p13"/>
          <p:cNvSpPr txBox="1">
            <a:spLocks noGrp="1"/>
          </p:cNvSpPr>
          <p:nvPr>
            <p:ph type="body" idx="4294967295"/>
          </p:nvPr>
        </p:nvSpPr>
        <p:spPr>
          <a:xfrm>
            <a:off x="759759" y="1712255"/>
            <a:ext cx="7799294" cy="3096329"/>
          </a:xfrm>
          <a:prstGeom prst="rect">
            <a:avLst/>
          </a:prstGeom>
          <a:noFill/>
          <a:ln>
            <a:noFill/>
          </a:ln>
        </p:spPr>
        <p:txBody>
          <a:bodyPr spcFirstLastPara="1" wrap="square" lIns="68550" tIns="34275" rIns="68550" bIns="34275" anchor="t" anchorCtr="0">
            <a:noAutofit/>
          </a:bodyPr>
          <a:lstStyle/>
          <a:p>
            <a:pPr marL="0" marR="0" lvl="0" indent="0" algn="l" rtl="0">
              <a:lnSpc>
                <a:spcPct val="112000"/>
              </a:lnSpc>
              <a:spcBef>
                <a:spcPts val="0"/>
              </a:spcBef>
              <a:spcAft>
                <a:spcPts val="0"/>
              </a:spcAft>
              <a:buClr>
                <a:srgbClr val="262626"/>
              </a:buClr>
              <a:buSzPts val="3000"/>
              <a:buFont typeface="Arial"/>
              <a:buNone/>
            </a:pPr>
            <a:r>
              <a:rPr lang="en-US" sz="2250" b="1" i="0" u="none" strike="noStrike" cap="none">
                <a:solidFill>
                  <a:srgbClr val="EDEDED"/>
                </a:solidFill>
                <a:latin typeface="Corbel"/>
                <a:ea typeface="Corbel"/>
                <a:cs typeface="Corbel"/>
                <a:sym typeface="Corbel"/>
              </a:rPr>
              <a:t>Human subject </a:t>
            </a:r>
            <a:r>
              <a:rPr lang="en-US" sz="2250" b="0" i="0" u="none" strike="noStrike" cap="none">
                <a:solidFill>
                  <a:srgbClr val="EDEDED"/>
                </a:solidFill>
                <a:latin typeface="Corbel"/>
                <a:ea typeface="Corbel"/>
                <a:cs typeface="Corbel"/>
                <a:sym typeface="Corbel"/>
              </a:rPr>
              <a:t>means a living individual about whom an investigator conducting research obtains: </a:t>
            </a:r>
            <a:endParaRPr sz="2400" b="0" i="0" u="none" strike="noStrike" cap="none">
              <a:solidFill>
                <a:srgbClr val="EDEDED"/>
              </a:solidFill>
              <a:latin typeface="Corbel"/>
              <a:ea typeface="Corbel"/>
              <a:cs typeface="Corbel"/>
              <a:sym typeface="Corbel"/>
            </a:endParaRPr>
          </a:p>
          <a:p>
            <a:pPr marL="0" marR="0" lvl="0" indent="0" algn="l" rtl="0">
              <a:lnSpc>
                <a:spcPct val="112000"/>
              </a:lnSpc>
              <a:spcBef>
                <a:spcPts val="675"/>
              </a:spcBef>
              <a:spcAft>
                <a:spcPts val="0"/>
              </a:spcAft>
              <a:buClr>
                <a:srgbClr val="262626"/>
              </a:buClr>
              <a:buSzPts val="3000"/>
              <a:buFont typeface="Arial"/>
              <a:buNone/>
            </a:pPr>
            <a:r>
              <a:rPr lang="en-US" sz="2250" b="0" i="0" u="none" strike="noStrike" cap="none">
                <a:solidFill>
                  <a:srgbClr val="EDEDED"/>
                </a:solidFill>
                <a:latin typeface="Corbel"/>
                <a:ea typeface="Corbel"/>
                <a:cs typeface="Corbel"/>
                <a:sym typeface="Corbel"/>
              </a:rPr>
              <a:t>	1) data through intervention or interaction with the 				individual or </a:t>
            </a:r>
            <a:endParaRPr sz="2400" b="0" i="0" u="none" strike="noStrike" cap="none">
              <a:solidFill>
                <a:srgbClr val="EDEDED"/>
              </a:solidFill>
              <a:latin typeface="Corbel"/>
              <a:ea typeface="Corbel"/>
              <a:cs typeface="Corbel"/>
              <a:sym typeface="Corbel"/>
            </a:endParaRPr>
          </a:p>
          <a:p>
            <a:pPr marL="0" marR="0" lvl="0" indent="0" algn="l" rtl="0">
              <a:lnSpc>
                <a:spcPct val="112000"/>
              </a:lnSpc>
              <a:spcBef>
                <a:spcPts val="675"/>
              </a:spcBef>
              <a:spcAft>
                <a:spcPts val="0"/>
              </a:spcAft>
              <a:buClr>
                <a:srgbClr val="262626"/>
              </a:buClr>
              <a:buSzPts val="3000"/>
              <a:buFont typeface="Arial"/>
              <a:buNone/>
            </a:pPr>
            <a:r>
              <a:rPr lang="en-US" sz="2250" b="0" i="0" u="none" strike="noStrike" cap="none">
                <a:solidFill>
                  <a:srgbClr val="EDEDED"/>
                </a:solidFill>
                <a:latin typeface="Corbel"/>
                <a:ea typeface="Corbel"/>
                <a:cs typeface="Corbel"/>
                <a:sym typeface="Corbel"/>
              </a:rPr>
              <a:t>2) identifiable private information</a:t>
            </a:r>
            <a:endParaRPr sz="2400" b="0" i="0" u="none" strike="noStrike" cap="none">
              <a:solidFill>
                <a:srgbClr val="EDEDED"/>
              </a:solidFill>
              <a:latin typeface="Corbel"/>
              <a:ea typeface="Corbel"/>
              <a:cs typeface="Corbel"/>
              <a:sym typeface="Corbel"/>
            </a:endParaRPr>
          </a:p>
          <a:p>
            <a:pPr marL="0" marR="0" lvl="0" indent="0" algn="l" rtl="0">
              <a:lnSpc>
                <a:spcPct val="112000"/>
              </a:lnSpc>
              <a:spcBef>
                <a:spcPts val="675"/>
              </a:spcBef>
              <a:spcAft>
                <a:spcPts val="0"/>
              </a:spcAft>
              <a:buClr>
                <a:srgbClr val="262626"/>
              </a:buClr>
              <a:buSzPts val="3000"/>
              <a:buFont typeface="Arial"/>
              <a:buNone/>
            </a:pPr>
            <a:endParaRPr sz="2250" b="0" i="0" u="none" strike="noStrike" cap="none">
              <a:solidFill>
                <a:srgbClr val="EDEDED"/>
              </a:solidFill>
              <a:latin typeface="Corbel"/>
              <a:ea typeface="Corbel"/>
              <a:cs typeface="Corbel"/>
              <a:sym typeface="Corbel"/>
            </a:endParaRPr>
          </a:p>
          <a:p>
            <a:pPr marL="0" marR="0" lvl="0" indent="0" algn="l" rtl="0">
              <a:lnSpc>
                <a:spcPct val="112000"/>
              </a:lnSpc>
              <a:spcBef>
                <a:spcPts val="675"/>
              </a:spcBef>
              <a:spcAft>
                <a:spcPts val="0"/>
              </a:spcAft>
              <a:buClr>
                <a:srgbClr val="262626"/>
              </a:buClr>
              <a:buSzPts val="3000"/>
              <a:buFont typeface="Arial"/>
              <a:buNone/>
            </a:pPr>
            <a:r>
              <a:rPr lang="en-US" sz="2250" b="1" i="0" u="none" strike="noStrike" cap="none">
                <a:solidFill>
                  <a:srgbClr val="EDEDED"/>
                </a:solidFill>
                <a:latin typeface="Corbel"/>
                <a:ea typeface="Corbel"/>
                <a:cs typeface="Corbel"/>
                <a:sym typeface="Corbel"/>
              </a:rPr>
              <a:t>Research </a:t>
            </a:r>
            <a:r>
              <a:rPr lang="en-US" sz="2250" b="0" i="0" u="none" strike="noStrike" cap="none">
                <a:solidFill>
                  <a:srgbClr val="EDEDED"/>
                </a:solidFill>
                <a:latin typeface="Corbel"/>
                <a:ea typeface="Corbel"/>
                <a:cs typeface="Corbel"/>
                <a:sym typeface="Corbel"/>
              </a:rPr>
              <a:t>is defined as systematic investigation that is hypothesis driven with the intent to develop knowledge that can be generalized.</a:t>
            </a: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body" idx="4294967295"/>
          </p:nvPr>
        </p:nvSpPr>
        <p:spPr>
          <a:xfrm>
            <a:off x="529047" y="2244169"/>
            <a:ext cx="7932419" cy="2734412"/>
          </a:xfrm>
          <a:prstGeom prst="rect">
            <a:avLst/>
          </a:prstGeom>
          <a:noFill/>
          <a:ln>
            <a:noFill/>
          </a:ln>
        </p:spPr>
        <p:txBody>
          <a:bodyPr spcFirstLastPara="1" wrap="square" lIns="68550" tIns="34275" rIns="68550" bIns="34275" anchor="t" anchorCtr="0">
            <a:normAutofit lnSpcReduction="10000"/>
          </a:bodyPr>
          <a:lstStyle/>
          <a:p>
            <a:pPr marL="212598" marR="0" lvl="0" indent="-212598" algn="l" rtl="0">
              <a:lnSpc>
                <a:spcPct val="112000"/>
              </a:lnSpc>
              <a:spcBef>
                <a:spcPts val="0"/>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Submit a Research Determination Form (RDF) available in Cayuse IRB</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Call or email the IRB for further clarification</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IRB Chair or designated member will get back to you within</a:t>
            </a:r>
            <a:r>
              <a:rPr lang="en-US" sz="4400"/>
              <a:t> </a:t>
            </a:r>
            <a:r>
              <a:rPr lang="en-US" sz="2250"/>
              <a:t>3-5</a:t>
            </a:r>
            <a:r>
              <a:rPr lang="en-US" sz="2250" b="0" i="0" u="none" strike="noStrike" cap="none">
                <a:solidFill>
                  <a:srgbClr val="EDEDED"/>
                </a:solidFill>
                <a:latin typeface="Corbel"/>
                <a:ea typeface="Corbel"/>
                <a:cs typeface="Corbel"/>
                <a:sym typeface="Corbel"/>
              </a:rPr>
              <a:t> business days to determine if you need to submit an IRB application.</a:t>
            </a:r>
            <a:endParaRPr sz="2400" b="0" i="0" u="none" strike="noStrike" cap="none">
              <a:solidFill>
                <a:srgbClr val="EDEDED"/>
              </a:solidFill>
              <a:latin typeface="Corbel"/>
              <a:ea typeface="Corbel"/>
              <a:cs typeface="Corbel"/>
              <a:sym typeface="Corbel"/>
            </a:endParaRPr>
          </a:p>
        </p:txBody>
      </p:sp>
      <p:sp>
        <p:nvSpPr>
          <p:cNvPr id="230" name="Google Shape;230;p15"/>
          <p:cNvSpPr txBox="1"/>
          <p:nvPr/>
        </p:nvSpPr>
        <p:spPr>
          <a:xfrm>
            <a:off x="685800" y="757237"/>
            <a:ext cx="8308975" cy="145415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chemeClr val="lt1"/>
              </a:buClr>
              <a:buSzPts val="3000"/>
              <a:buFont typeface="Century Schoolbook"/>
              <a:buNone/>
            </a:pPr>
            <a:r>
              <a:rPr lang="en-US" sz="3000" b="0" i="1" u="none">
                <a:solidFill>
                  <a:schemeClr val="lt1"/>
                </a:solidFill>
                <a:latin typeface="Century Schoolbook"/>
                <a:ea typeface="Century Schoolbook"/>
                <a:cs typeface="Century Schoolbook"/>
                <a:sym typeface="Century Schoolbook"/>
              </a:rPr>
              <a:t>Not sure if what you’re doing is Human 										Subjects Research?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7"/>
          <p:cNvPicPr preferRelativeResize="0"/>
          <p:nvPr/>
        </p:nvPicPr>
        <p:blipFill rotWithShape="1">
          <a:blip r:embed="rId3">
            <a:alphaModFix/>
          </a:blip>
          <a:srcRect t="8887" r="1535" b="6552"/>
          <a:stretch/>
        </p:blipFill>
        <p:spPr>
          <a:xfrm>
            <a:off x="990600" y="857250"/>
            <a:ext cx="773747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8"/>
          <p:cNvSpPr/>
          <p:nvPr/>
        </p:nvSpPr>
        <p:spPr>
          <a:xfrm>
            <a:off x="8837612" y="1749425"/>
            <a:ext cx="306387" cy="614362"/>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800" b="1" i="0" u="none">
              <a:solidFill>
                <a:schemeClr val="lt1"/>
              </a:solidFill>
              <a:latin typeface="Times New Roman"/>
              <a:ea typeface="Times New Roman"/>
              <a:cs typeface="Times New Roman"/>
              <a:sym typeface="Times New Roman"/>
            </a:endParaRPr>
          </a:p>
        </p:txBody>
      </p:sp>
      <p:cxnSp>
        <p:nvCxnSpPr>
          <p:cNvPr id="241" name="Google Shape;241;p18"/>
          <p:cNvCxnSpPr/>
          <p:nvPr/>
        </p:nvCxnSpPr>
        <p:spPr>
          <a:xfrm>
            <a:off x="581025" y="1800225"/>
            <a:ext cx="0" cy="4200525"/>
          </a:xfrm>
          <a:prstGeom prst="straightConnector1">
            <a:avLst/>
          </a:prstGeom>
          <a:noFill/>
          <a:ln w="25400" cap="flat" cmpd="sng">
            <a:solidFill>
              <a:schemeClr val="dk2"/>
            </a:solidFill>
            <a:prstDash val="solid"/>
            <a:miter lim="800000"/>
            <a:headEnd type="none" w="med" len="med"/>
            <a:tailEnd type="none" w="med" len="med"/>
          </a:ln>
        </p:spPr>
      </p:cxnSp>
      <p:sp>
        <p:nvSpPr>
          <p:cNvPr id="242" name="Google Shape;242;p18"/>
          <p:cNvSpPr txBox="1"/>
          <p:nvPr/>
        </p:nvSpPr>
        <p:spPr>
          <a:xfrm>
            <a:off x="0" y="857250"/>
            <a:ext cx="9144000" cy="3421062"/>
          </a:xfrm>
          <a:prstGeom prst="rect">
            <a:avLst/>
          </a:prstGeom>
          <a:solidFill>
            <a:schemeClr val="lt1"/>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2800" b="1" i="0" u="none">
              <a:solidFill>
                <a:schemeClr val="lt1"/>
              </a:solidFill>
              <a:latin typeface="Times New Roman"/>
              <a:ea typeface="Times New Roman"/>
              <a:cs typeface="Times New Roman"/>
              <a:sym typeface="Times New Roman"/>
            </a:endParaRPr>
          </a:p>
        </p:txBody>
      </p:sp>
      <p:sp>
        <p:nvSpPr>
          <p:cNvPr id="243" name="Google Shape;243;p18"/>
          <p:cNvSpPr/>
          <p:nvPr/>
        </p:nvSpPr>
        <p:spPr>
          <a:xfrm>
            <a:off x="8837612" y="1804987"/>
            <a:ext cx="306387" cy="614362"/>
          </a:xfrm>
          <a:custGeom>
            <a:avLst/>
            <a:gdLst/>
            <a:ahLst/>
            <a:cxnLst/>
            <a:rect l="l" t="t" r="r" b="b"/>
            <a:pathLst>
              <a:path w="1799" h="3612" extrusionOk="0">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800" b="1" i="0" u="none">
              <a:solidFill>
                <a:schemeClr val="lt1"/>
              </a:solidFill>
              <a:latin typeface="Times New Roman"/>
              <a:ea typeface="Times New Roman"/>
              <a:cs typeface="Times New Roman"/>
              <a:sym typeface="Times New Roman"/>
            </a:endParaRPr>
          </a:p>
        </p:txBody>
      </p:sp>
      <p:sp>
        <p:nvSpPr>
          <p:cNvPr id="244" name="Google Shape;244;p18"/>
          <p:cNvSpPr txBox="1"/>
          <p:nvPr/>
        </p:nvSpPr>
        <p:spPr>
          <a:xfrm>
            <a:off x="0" y="4271962"/>
            <a:ext cx="9144000" cy="1728787"/>
          </a:xfrm>
          <a:prstGeom prst="rect">
            <a:avLst/>
          </a:prstGeom>
          <a:solidFill>
            <a:schemeClr val="dk2"/>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2800" b="1" i="0" u="none">
              <a:solidFill>
                <a:schemeClr val="lt1"/>
              </a:solidFill>
              <a:latin typeface="Times New Roman"/>
              <a:ea typeface="Times New Roman"/>
              <a:cs typeface="Times New Roman"/>
              <a:sym typeface="Times New Roman"/>
            </a:endParaRPr>
          </a:p>
        </p:txBody>
      </p:sp>
      <p:sp>
        <p:nvSpPr>
          <p:cNvPr id="245" name="Google Shape;245;p18"/>
          <p:cNvSpPr txBox="1">
            <a:spLocks noGrp="1"/>
          </p:cNvSpPr>
          <p:nvPr>
            <p:ph type="title" idx="4294967295"/>
          </p:nvPr>
        </p:nvSpPr>
        <p:spPr>
          <a:xfrm>
            <a:off x="482599" y="4758815"/>
            <a:ext cx="7200647" cy="671028"/>
          </a:xfrm>
          <a:prstGeom prst="rect">
            <a:avLst/>
          </a:prstGeom>
          <a:noFill/>
          <a:ln>
            <a:noFill/>
          </a:ln>
        </p:spPr>
        <p:txBody>
          <a:bodyPr spcFirstLastPara="1" wrap="square" lIns="68550" tIns="34275" rIns="68550" bIns="34275" anchor="t" anchorCtr="0">
            <a:normAutofit/>
          </a:bodyPr>
          <a:lstStyle/>
          <a:p>
            <a:pPr marL="0" marR="0" lvl="0" indent="0" algn="r" rtl="0">
              <a:lnSpc>
                <a:spcPct val="85000"/>
              </a:lnSpc>
              <a:spcBef>
                <a:spcPts val="0"/>
              </a:spcBef>
              <a:spcAft>
                <a:spcPts val="0"/>
              </a:spcAft>
              <a:buClr>
                <a:schemeClr val="lt2"/>
              </a:buClr>
              <a:buSzPts val="4800"/>
              <a:buFont typeface="Corbel"/>
              <a:buNone/>
            </a:pPr>
            <a:r>
              <a:rPr lang="en-US" sz="3600" b="0" i="0" u="none" strike="noStrike" cap="none">
                <a:solidFill>
                  <a:schemeClr val="lt2"/>
                </a:solidFill>
                <a:latin typeface="Corbel"/>
                <a:ea typeface="Corbel"/>
                <a:cs typeface="Corbel"/>
                <a:sym typeface="Corbel"/>
              </a:rPr>
              <a:t>CAYUSE IRB TRAINING</a:t>
            </a:r>
            <a:endParaRPr sz="4400" b="0" i="0" u="none" strike="noStrike" cap="none">
              <a:solidFill>
                <a:srgbClr val="EDEDED"/>
              </a:solidFill>
              <a:latin typeface="Corbel"/>
              <a:ea typeface="Corbel"/>
              <a:cs typeface="Corbel"/>
              <a:sym typeface="Corbel"/>
            </a:endParaRPr>
          </a:p>
        </p:txBody>
      </p:sp>
      <p:cxnSp>
        <p:nvCxnSpPr>
          <p:cNvPr id="246" name="Google Shape;246;p18"/>
          <p:cNvCxnSpPr/>
          <p:nvPr/>
        </p:nvCxnSpPr>
        <p:spPr>
          <a:xfrm rot="10800000">
            <a:off x="0" y="5491162"/>
            <a:ext cx="7683500" cy="0"/>
          </a:xfrm>
          <a:prstGeom prst="straightConnector1">
            <a:avLst/>
          </a:prstGeom>
          <a:noFill/>
          <a:ln w="25400" cap="flat" cmpd="sng">
            <a:solidFill>
              <a:schemeClr val="lt2"/>
            </a:solidFill>
            <a:prstDash val="solid"/>
            <a:miter lim="800000"/>
            <a:headEnd type="none" w="med" len="med"/>
            <a:tailEnd type="none" w="med" len="med"/>
          </a:ln>
        </p:spPr>
      </p:cxnSp>
      <p:pic>
        <p:nvPicPr>
          <p:cNvPr id="247" name="Google Shape;247;p18"/>
          <p:cNvPicPr preferRelativeResize="0"/>
          <p:nvPr/>
        </p:nvPicPr>
        <p:blipFill rotWithShape="1">
          <a:blip r:embed="rId3">
            <a:alphaModFix/>
          </a:blip>
          <a:srcRect l="5276" b="11355"/>
          <a:stretch/>
        </p:blipFill>
        <p:spPr>
          <a:xfrm>
            <a:off x="482600" y="310425"/>
            <a:ext cx="8661400" cy="5528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txBox="1">
            <a:spLocks noGrp="1"/>
          </p:cNvSpPr>
          <p:nvPr>
            <p:ph type="body" idx="4294967295"/>
          </p:nvPr>
        </p:nvSpPr>
        <p:spPr>
          <a:xfrm>
            <a:off x="546860" y="1872591"/>
            <a:ext cx="7932419" cy="2812076"/>
          </a:xfrm>
          <a:prstGeom prst="rect">
            <a:avLst/>
          </a:prstGeom>
          <a:noFill/>
          <a:ln>
            <a:noFill/>
          </a:ln>
        </p:spPr>
        <p:txBody>
          <a:bodyPr spcFirstLastPara="1" wrap="square" lIns="68550" tIns="34275" rIns="68550" bIns="34275" anchor="t" anchorCtr="0">
            <a:normAutofit/>
          </a:bodyPr>
          <a:lstStyle/>
          <a:p>
            <a:pPr marL="0" marR="0" lvl="0" indent="0" algn="l" rtl="0">
              <a:lnSpc>
                <a:spcPct val="112000"/>
              </a:lnSpc>
              <a:spcBef>
                <a:spcPts val="0"/>
              </a:spcBef>
              <a:spcAft>
                <a:spcPts val="0"/>
              </a:spcAft>
              <a:buClr>
                <a:srgbClr val="262626"/>
              </a:buClr>
              <a:buSzPts val="3000"/>
              <a:buFont typeface="Arial"/>
              <a:buNone/>
            </a:pPr>
            <a:r>
              <a:rPr lang="en-US" sz="2250" b="0" i="0" u="none" strike="noStrike" cap="none">
                <a:solidFill>
                  <a:srgbClr val="EDEDED"/>
                </a:solidFill>
                <a:latin typeface="Corbel"/>
                <a:ea typeface="Corbel"/>
                <a:cs typeface="Corbel"/>
                <a:sym typeface="Corbel"/>
              </a:rPr>
              <a:t>MSU requires that all faculty, staff, students, and visitors who conduct research that involves human participants must complete a training program on the protection of human participants</a:t>
            </a:r>
            <a:endParaRPr sz="2400" b="0" i="0" u="none" strike="noStrike" cap="none">
              <a:solidFill>
                <a:srgbClr val="EDEDED"/>
              </a:solidFill>
              <a:latin typeface="Corbel"/>
              <a:ea typeface="Corbel"/>
              <a:cs typeface="Corbel"/>
              <a:sym typeface="Corbel"/>
            </a:endParaRPr>
          </a:p>
          <a:p>
            <a:pPr marL="514350" marR="0" lvl="1" indent="-212597" algn="l" rtl="0">
              <a:lnSpc>
                <a:spcPct val="112000"/>
              </a:lnSpc>
              <a:spcBef>
                <a:spcPts val="675"/>
              </a:spcBef>
              <a:spcAft>
                <a:spcPts val="0"/>
              </a:spcAft>
              <a:buClr>
                <a:schemeClr val="lt1"/>
              </a:buClr>
              <a:buSzPts val="2800"/>
              <a:buFont typeface="Arial"/>
              <a:buChar char="–"/>
            </a:pPr>
            <a:r>
              <a:rPr lang="en-US" sz="2100" b="0" i="0" u="none" strike="noStrike" cap="none">
                <a:solidFill>
                  <a:srgbClr val="EDEDED"/>
                </a:solidFill>
                <a:latin typeface="Corbel"/>
                <a:ea typeface="Corbel"/>
                <a:cs typeface="Corbel"/>
                <a:sym typeface="Corbel"/>
              </a:rPr>
              <a:t>Est. time 2-4 hours (not in one sitting)</a:t>
            </a:r>
            <a:endParaRPr sz="2000" b="0" i="0" u="none" strike="noStrike" cap="none">
              <a:solidFill>
                <a:srgbClr val="EDEDED"/>
              </a:solidFill>
              <a:latin typeface="Corbel"/>
              <a:ea typeface="Corbel"/>
              <a:cs typeface="Corbel"/>
              <a:sym typeface="Corbel"/>
            </a:endParaRPr>
          </a:p>
          <a:p>
            <a:pPr marL="514350" marR="0" lvl="1" indent="-212597" algn="l" rtl="0">
              <a:lnSpc>
                <a:spcPct val="112000"/>
              </a:lnSpc>
              <a:spcBef>
                <a:spcPts val="675"/>
              </a:spcBef>
              <a:spcAft>
                <a:spcPts val="0"/>
              </a:spcAft>
              <a:buClr>
                <a:schemeClr val="lt1"/>
              </a:buClr>
              <a:buSzPts val="2800"/>
              <a:buFont typeface="Arial"/>
              <a:buChar char="–"/>
            </a:pPr>
            <a:r>
              <a:rPr lang="en-US" sz="2100" b="0" i="0" u="none" strike="noStrike" cap="none">
                <a:solidFill>
                  <a:srgbClr val="EDEDED"/>
                </a:solidFill>
                <a:latin typeface="Corbel"/>
                <a:ea typeface="Corbel"/>
                <a:cs typeface="Corbel"/>
                <a:sym typeface="Corbel"/>
              </a:rPr>
              <a:t>Valid for 3 years</a:t>
            </a:r>
            <a:endParaRPr sz="2000" b="0" i="0" u="none" strike="noStrike" cap="none">
              <a:solidFill>
                <a:srgbClr val="EDEDED"/>
              </a:solidFill>
              <a:latin typeface="Corbel"/>
              <a:ea typeface="Corbel"/>
              <a:cs typeface="Corbel"/>
              <a:sym typeface="Corbel"/>
            </a:endParaRPr>
          </a:p>
          <a:p>
            <a:pPr marL="514350" marR="0" lvl="1" indent="-212597" algn="l" rtl="0">
              <a:lnSpc>
                <a:spcPct val="112000"/>
              </a:lnSpc>
              <a:spcBef>
                <a:spcPts val="675"/>
              </a:spcBef>
              <a:spcAft>
                <a:spcPts val="0"/>
              </a:spcAft>
              <a:buClr>
                <a:schemeClr val="lt1"/>
              </a:buClr>
              <a:buSzPts val="2800"/>
              <a:buFont typeface="Arial"/>
              <a:buChar char="–"/>
            </a:pPr>
            <a:r>
              <a:rPr lang="en-US" sz="2100" b="0" i="0" u="none" strike="noStrike" cap="none">
                <a:solidFill>
                  <a:srgbClr val="EDEDED"/>
                </a:solidFill>
                <a:latin typeface="Corbel"/>
                <a:ea typeface="Corbel"/>
                <a:cs typeface="Corbel"/>
                <a:sym typeface="Corbel"/>
              </a:rPr>
              <a:t>Citiprogram.org</a:t>
            </a:r>
            <a:endParaRPr sz="2000" b="0" i="0" u="none" strike="noStrike" cap="none">
              <a:solidFill>
                <a:srgbClr val="EDEDED"/>
              </a:solidFill>
              <a:latin typeface="Corbel"/>
              <a:ea typeface="Corbel"/>
              <a:cs typeface="Corbel"/>
              <a:sym typeface="Corbel"/>
            </a:endParaRPr>
          </a:p>
        </p:txBody>
      </p:sp>
      <p:sp>
        <p:nvSpPr>
          <p:cNvPr id="253" name="Google Shape;253;p19"/>
          <p:cNvSpPr txBox="1"/>
          <p:nvPr/>
        </p:nvSpPr>
        <p:spPr>
          <a:xfrm>
            <a:off x="698500" y="1060450"/>
            <a:ext cx="8308975" cy="530225"/>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chemeClr val="lt1"/>
              </a:buClr>
              <a:buSzPts val="3000"/>
              <a:buFont typeface="Century Schoolbook"/>
              <a:buNone/>
            </a:pPr>
            <a:r>
              <a:rPr lang="en-US" sz="3000" b="1" i="1" u="none">
                <a:solidFill>
                  <a:schemeClr val="lt1"/>
                </a:solidFill>
                <a:latin typeface="Century Schoolbook"/>
                <a:ea typeface="Century Schoolbook"/>
                <a:cs typeface="Century Schoolbook"/>
                <a:sym typeface="Century Schoolbook"/>
              </a:rPr>
              <a:t>CITI Training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0"/>
          <p:cNvSpPr txBox="1">
            <a:spLocks noGrp="1"/>
          </p:cNvSpPr>
          <p:nvPr>
            <p:ph type="title" idx="4294967295"/>
          </p:nvPr>
        </p:nvSpPr>
        <p:spPr>
          <a:xfrm>
            <a:off x="-152400" y="990600"/>
            <a:ext cx="8243888" cy="1008992"/>
          </a:xfrm>
          <a:prstGeom prst="rect">
            <a:avLst/>
          </a:prstGeom>
          <a:noFill/>
          <a:ln>
            <a:noFill/>
          </a:ln>
        </p:spPr>
        <p:txBody>
          <a:bodyPr spcFirstLastPara="1" wrap="square" lIns="68550" tIns="34275" rIns="68550" bIns="34275" anchor="t" anchorCtr="0">
            <a:normAutofit/>
          </a:bodyPr>
          <a:lstStyle/>
          <a:p>
            <a:pPr marL="0" marR="0" lvl="0" indent="0" algn="r" rtl="0">
              <a:lnSpc>
                <a:spcPct val="90000"/>
              </a:lnSpc>
              <a:spcBef>
                <a:spcPts val="0"/>
              </a:spcBef>
              <a:spcAft>
                <a:spcPts val="0"/>
              </a:spcAft>
              <a:buClr>
                <a:srgbClr val="262626"/>
              </a:buClr>
              <a:buSzPts val="4500"/>
              <a:buFont typeface="Corbel"/>
              <a:buNone/>
            </a:pPr>
            <a:r>
              <a:rPr lang="en-US" sz="3375" b="0" i="0" u="none" strike="noStrike" cap="none">
                <a:solidFill>
                  <a:srgbClr val="EDEDED"/>
                </a:solidFill>
                <a:latin typeface="Corbel"/>
                <a:ea typeface="Corbel"/>
                <a:cs typeface="Corbel"/>
                <a:sym typeface="Corbel"/>
              </a:rPr>
              <a:t>Transferring Research Activity to MSU</a:t>
            </a:r>
            <a:endParaRPr sz="4400" b="0" i="0" u="none" strike="noStrike" cap="none">
              <a:solidFill>
                <a:srgbClr val="EDEDED"/>
              </a:solidFill>
              <a:latin typeface="Corbel"/>
              <a:ea typeface="Corbel"/>
              <a:cs typeface="Corbel"/>
              <a:sym typeface="Corbel"/>
            </a:endParaRPr>
          </a:p>
        </p:txBody>
      </p:sp>
      <p:sp>
        <p:nvSpPr>
          <p:cNvPr id="259" name="Google Shape;259;p20"/>
          <p:cNvSpPr txBox="1">
            <a:spLocks noGrp="1"/>
          </p:cNvSpPr>
          <p:nvPr>
            <p:ph type="body" idx="4294967295"/>
          </p:nvPr>
        </p:nvSpPr>
        <p:spPr>
          <a:xfrm>
            <a:off x="357187" y="1772535"/>
            <a:ext cx="8443913" cy="3713865"/>
          </a:xfrm>
          <a:prstGeom prst="rect">
            <a:avLst/>
          </a:prstGeom>
          <a:noFill/>
          <a:ln>
            <a:noFill/>
          </a:ln>
        </p:spPr>
        <p:txBody>
          <a:bodyPr spcFirstLastPara="1" wrap="square" lIns="68550" tIns="34275" rIns="68550" bIns="34275" anchor="t" anchorCtr="0">
            <a:normAutofit/>
          </a:bodyPr>
          <a:lstStyle/>
          <a:p>
            <a:pPr marL="212598" marR="0" lvl="0" indent="-212598" algn="l" rtl="0">
              <a:lnSpc>
                <a:spcPct val="112000"/>
              </a:lnSpc>
              <a:spcBef>
                <a:spcPts val="0"/>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If you have an active approval at another institution you MAY need to apply with MSU IRB</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If you are still publishing on the data and may have to revisit data you MAY need to apply with MSU IRB</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If applying, include all previous approval letters and documentation with your full submission</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Briefly describe your research activities conducted at your previous institution in the body of your email to </a:t>
            </a:r>
            <a:r>
              <a:rPr lang="en-US" sz="2250" b="0" i="0" u="sng" strike="noStrike" cap="none">
                <a:solidFill>
                  <a:schemeClr val="hlink"/>
                </a:solidFill>
                <a:latin typeface="Corbel"/>
                <a:ea typeface="Corbel"/>
                <a:cs typeface="Corbel"/>
                <a:sym typeface="Corbel"/>
                <a:hlinkClick r:id="rId3"/>
              </a:rPr>
              <a:t>reviewboard@montclair.edu</a:t>
            </a:r>
            <a:endParaRPr sz="2250" b="0" i="0" u="none" strike="noStrike" cap="none">
              <a:solidFill>
                <a:srgbClr val="EDEDED"/>
              </a:solidFill>
              <a:latin typeface="Corbel"/>
              <a:ea typeface="Corbel"/>
              <a:cs typeface="Corbel"/>
              <a:sym typeface="Corbel"/>
            </a:endParaRPr>
          </a:p>
          <a:p>
            <a:pPr marL="212598" marR="0" lvl="0" indent="-117348" algn="l" rtl="0">
              <a:lnSpc>
                <a:spcPct val="112000"/>
              </a:lnSpc>
              <a:spcBef>
                <a:spcPts val="675"/>
              </a:spcBef>
              <a:spcAft>
                <a:spcPts val="0"/>
              </a:spcAft>
              <a:buClr>
                <a:srgbClr val="262626"/>
              </a:buClr>
              <a:buSzPts val="2000"/>
              <a:buFont typeface="Arial"/>
              <a:buNone/>
            </a:pP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6"/>
          <p:cNvSpPr txBox="1">
            <a:spLocks noGrp="1"/>
          </p:cNvSpPr>
          <p:nvPr>
            <p:ph type="title" idx="4294967295"/>
          </p:nvPr>
        </p:nvSpPr>
        <p:spPr>
          <a:xfrm>
            <a:off x="0" y="464083"/>
            <a:ext cx="8244000" cy="1008900"/>
          </a:xfrm>
          <a:prstGeom prst="rect">
            <a:avLst/>
          </a:prstGeom>
          <a:solidFill>
            <a:srgbClr val="CC0000"/>
          </a:solidFill>
          <a:ln>
            <a:noFill/>
          </a:ln>
        </p:spPr>
        <p:txBody>
          <a:bodyPr spcFirstLastPara="1" wrap="square" lIns="68550" tIns="34275" rIns="68550" bIns="34275" anchor="t" anchorCtr="0">
            <a:normAutofit fontScale="90000"/>
          </a:bodyPr>
          <a:lstStyle/>
          <a:p>
            <a:pPr marL="0" marR="0" lvl="0" indent="0" algn="r" rtl="0">
              <a:lnSpc>
                <a:spcPct val="90000"/>
              </a:lnSpc>
              <a:spcBef>
                <a:spcPts val="0"/>
              </a:spcBef>
              <a:spcAft>
                <a:spcPts val="0"/>
              </a:spcAft>
              <a:buClr>
                <a:srgbClr val="262626"/>
              </a:buClr>
              <a:buSzPct val="126262"/>
              <a:buFont typeface="Corbel"/>
              <a:buNone/>
            </a:pPr>
            <a:r>
              <a:rPr lang="en-US" sz="4400" b="0" i="0" u="none" strike="noStrike" cap="none">
                <a:solidFill>
                  <a:srgbClr val="EDEDED"/>
                </a:solidFill>
                <a:latin typeface="Corbel"/>
                <a:ea typeface="Corbel"/>
                <a:cs typeface="Corbel"/>
                <a:sym typeface="Corbel"/>
              </a:rPr>
              <a:t>Understanding Faculty Sponsorship</a:t>
            </a:r>
            <a:endParaRPr sz="4400" b="0" i="0" u="none" strike="noStrike" cap="none">
              <a:solidFill>
                <a:srgbClr val="EDEDED"/>
              </a:solidFill>
              <a:latin typeface="Corbel"/>
              <a:ea typeface="Corbel"/>
              <a:cs typeface="Corbel"/>
              <a:sym typeface="Corbel"/>
            </a:endParaRPr>
          </a:p>
        </p:txBody>
      </p:sp>
      <p:sp>
        <p:nvSpPr>
          <p:cNvPr id="265" name="Google Shape;265;p26"/>
          <p:cNvSpPr txBox="1">
            <a:spLocks noGrp="1"/>
          </p:cNvSpPr>
          <p:nvPr>
            <p:ph type="body" idx="4294967295"/>
          </p:nvPr>
        </p:nvSpPr>
        <p:spPr>
          <a:xfrm>
            <a:off x="357187" y="1772535"/>
            <a:ext cx="8443913" cy="3713865"/>
          </a:xfrm>
          <a:prstGeom prst="rect">
            <a:avLst/>
          </a:prstGeom>
          <a:noFill/>
          <a:ln>
            <a:noFill/>
          </a:ln>
        </p:spPr>
        <p:txBody>
          <a:bodyPr spcFirstLastPara="1" wrap="square" lIns="68550" tIns="34275" rIns="68550" bIns="34275" anchor="t" anchorCtr="0">
            <a:normAutofit/>
          </a:bodyPr>
          <a:lstStyle/>
          <a:p>
            <a:pPr marL="212598" marR="0" lvl="0" indent="-212598" algn="l" rtl="0">
              <a:lnSpc>
                <a:spcPct val="112000"/>
              </a:lnSpc>
              <a:spcBef>
                <a:spcPts val="0"/>
              </a:spcBef>
              <a:spcAft>
                <a:spcPts val="0"/>
              </a:spcAft>
              <a:buClr>
                <a:schemeClr val="lt1"/>
              </a:buClr>
              <a:buSzPts val="2775"/>
              <a:buFont typeface="Arial"/>
              <a:buChar char="•"/>
            </a:pPr>
            <a:r>
              <a:rPr lang="en-US" sz="2081" b="0" i="0" u="none" strike="noStrike" cap="none">
                <a:solidFill>
                  <a:srgbClr val="EDEDED"/>
                </a:solidFill>
                <a:latin typeface="Corbel"/>
                <a:ea typeface="Corbel"/>
                <a:cs typeface="Corbel"/>
                <a:sym typeface="Corbel"/>
              </a:rPr>
              <a:t>FS is affirming research design and implementation by signing application</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2775"/>
              <a:buFont typeface="Arial"/>
              <a:buChar char="•"/>
            </a:pPr>
            <a:r>
              <a:rPr lang="en-US" sz="2081" b="0" i="0" u="none" strike="noStrike" cap="none">
                <a:solidFill>
                  <a:srgbClr val="EDEDED"/>
                </a:solidFill>
                <a:latin typeface="Corbel"/>
                <a:ea typeface="Corbel"/>
                <a:cs typeface="Corbel"/>
                <a:sym typeface="Corbel"/>
              </a:rPr>
              <a:t>FS should provide training and oversight of student in conducting research</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2775"/>
              <a:buFont typeface="Arial"/>
              <a:buChar char="•"/>
            </a:pPr>
            <a:r>
              <a:rPr lang="en-US" sz="2081" b="0" i="0" u="none" strike="noStrike" cap="none">
                <a:solidFill>
                  <a:srgbClr val="EDEDED"/>
                </a:solidFill>
                <a:latin typeface="Corbel"/>
                <a:ea typeface="Corbel"/>
                <a:cs typeface="Corbel"/>
                <a:sym typeface="Corbel"/>
              </a:rPr>
              <a:t>A FS should be a permanent faculty member (adjunct faculty and faculty from other universities cannot sponsor a student)</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2775"/>
              <a:buFont typeface="Arial"/>
              <a:buChar char="•"/>
            </a:pPr>
            <a:r>
              <a:rPr lang="en-US" sz="2081" b="0" i="0" u="none" strike="noStrike" cap="none">
                <a:solidFill>
                  <a:srgbClr val="EDEDED"/>
                </a:solidFill>
                <a:latin typeface="Corbel"/>
                <a:ea typeface="Corbel"/>
                <a:cs typeface="Corbel"/>
                <a:sym typeface="Corbel"/>
              </a:rPr>
              <a:t>FSs must not only support a student’s application but the entire implementation of their research activity. </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2775"/>
              <a:buFont typeface="Arial"/>
              <a:buChar char="•"/>
            </a:pPr>
            <a:r>
              <a:rPr lang="en-US" sz="2081" b="0" i="0" u="none" strike="noStrike" cap="none">
                <a:solidFill>
                  <a:srgbClr val="EDEDED"/>
                </a:solidFill>
                <a:latin typeface="Corbel"/>
                <a:ea typeface="Corbel"/>
                <a:cs typeface="Corbel"/>
                <a:sym typeface="Corbel"/>
              </a:rPr>
              <a:t>In Cayuse the FS will be the PI and the student will be the primary contact.</a:t>
            </a:r>
            <a:endParaRPr sz="1388" b="0" i="0" u="none" strike="noStrike" cap="none">
              <a:solidFill>
                <a:srgbClr val="EDEDED"/>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7"/>
          <p:cNvSpPr txBox="1">
            <a:spLocks noGrp="1"/>
          </p:cNvSpPr>
          <p:nvPr>
            <p:ph type="title" idx="4294967295"/>
          </p:nvPr>
        </p:nvSpPr>
        <p:spPr>
          <a:xfrm>
            <a:off x="0" y="284858"/>
            <a:ext cx="8244000" cy="1008900"/>
          </a:xfrm>
          <a:prstGeom prst="rect">
            <a:avLst/>
          </a:prstGeom>
          <a:solidFill>
            <a:srgbClr val="CC0000"/>
          </a:solidFill>
          <a:ln>
            <a:noFill/>
          </a:ln>
        </p:spPr>
        <p:txBody>
          <a:bodyPr spcFirstLastPara="1" wrap="square" lIns="68550" tIns="34275" rIns="68550" bIns="34275" anchor="t" anchorCtr="0">
            <a:normAutofit/>
          </a:bodyPr>
          <a:lstStyle/>
          <a:p>
            <a:pPr marL="0" marR="0" lvl="0" indent="0" algn="ctr" rtl="0">
              <a:lnSpc>
                <a:spcPct val="90000"/>
              </a:lnSpc>
              <a:spcBef>
                <a:spcPts val="0"/>
              </a:spcBef>
              <a:spcAft>
                <a:spcPts val="0"/>
              </a:spcAft>
              <a:buClr>
                <a:srgbClr val="262626"/>
              </a:buClr>
              <a:buSzPts val="5000"/>
              <a:buFont typeface="Corbel"/>
              <a:buNone/>
            </a:pPr>
            <a:r>
              <a:rPr lang="en-US" sz="4400" b="0" i="0" u="none" strike="noStrike" cap="none">
                <a:solidFill>
                  <a:srgbClr val="EDEDED"/>
                </a:solidFill>
                <a:latin typeface="Corbel"/>
                <a:ea typeface="Corbel"/>
                <a:cs typeface="Corbel"/>
                <a:sym typeface="Corbel"/>
              </a:rPr>
              <a:t>Ask for Help</a:t>
            </a:r>
            <a:endParaRPr sz="4400" b="0" i="0" u="none" strike="noStrike" cap="none">
              <a:solidFill>
                <a:srgbClr val="EDEDED"/>
              </a:solidFill>
              <a:latin typeface="Corbel"/>
              <a:ea typeface="Corbel"/>
              <a:cs typeface="Corbel"/>
              <a:sym typeface="Corbel"/>
            </a:endParaRPr>
          </a:p>
        </p:txBody>
      </p:sp>
      <p:sp>
        <p:nvSpPr>
          <p:cNvPr id="271" name="Google Shape;271;p27"/>
          <p:cNvSpPr txBox="1">
            <a:spLocks noGrp="1"/>
          </p:cNvSpPr>
          <p:nvPr>
            <p:ph type="body" idx="4294967295"/>
          </p:nvPr>
        </p:nvSpPr>
        <p:spPr>
          <a:xfrm>
            <a:off x="350043" y="1828800"/>
            <a:ext cx="8443913" cy="3713865"/>
          </a:xfrm>
          <a:prstGeom prst="rect">
            <a:avLst/>
          </a:prstGeom>
          <a:noFill/>
          <a:ln>
            <a:noFill/>
          </a:ln>
        </p:spPr>
        <p:txBody>
          <a:bodyPr spcFirstLastPara="1" wrap="square" lIns="68550" tIns="34275" rIns="68550" bIns="34275" anchor="t" anchorCtr="0">
            <a:normAutofit/>
          </a:bodyPr>
          <a:lstStyle/>
          <a:p>
            <a:pPr marL="171450" marR="0" lvl="0" indent="-190500" algn="l" rtl="0">
              <a:lnSpc>
                <a:spcPct val="112000"/>
              </a:lnSpc>
              <a:spcBef>
                <a:spcPts val="0"/>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Email us</a:t>
            </a:r>
            <a:endParaRPr sz="2400" b="0" i="0" u="none" strike="noStrike" cap="none">
              <a:solidFill>
                <a:srgbClr val="EDEDED"/>
              </a:solidFill>
              <a:latin typeface="Corbel"/>
              <a:ea typeface="Corbel"/>
              <a:cs typeface="Corbel"/>
              <a:sym typeface="Corbel"/>
            </a:endParaRPr>
          </a:p>
          <a:p>
            <a:pPr marL="171450" marR="0" lvl="0" indent="-190500"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Call us</a:t>
            </a:r>
            <a:endParaRPr sz="2400" b="0" i="0" u="none" strike="noStrike" cap="none">
              <a:solidFill>
                <a:srgbClr val="EDEDED"/>
              </a:solidFill>
              <a:latin typeface="Corbel"/>
              <a:ea typeface="Corbel"/>
              <a:cs typeface="Corbel"/>
              <a:sym typeface="Corbel"/>
            </a:endParaRPr>
          </a:p>
          <a:p>
            <a:pPr marL="171450" marR="0" lvl="0" indent="-190500"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Zoom Open Labs</a:t>
            </a:r>
            <a:endParaRPr sz="2400" b="0" i="0" u="none" strike="noStrike" cap="none">
              <a:solidFill>
                <a:srgbClr val="EDEDED"/>
              </a:solidFill>
              <a:latin typeface="Corbel"/>
              <a:ea typeface="Corbel"/>
              <a:cs typeface="Corbel"/>
              <a:sym typeface="Corbel"/>
            </a:endParaRPr>
          </a:p>
          <a:p>
            <a:pPr marL="171450" marR="0" lvl="0" indent="-190500"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Staff availability for meetings</a:t>
            </a:r>
            <a:endParaRPr sz="2400" b="0" i="0" u="none" strike="noStrike" cap="none">
              <a:solidFill>
                <a:srgbClr val="EDEDED"/>
              </a:solidFill>
              <a:latin typeface="Corbel"/>
              <a:ea typeface="Corbel"/>
              <a:cs typeface="Corbel"/>
              <a:sym typeface="Corbel"/>
            </a:endParaRPr>
          </a:p>
          <a:p>
            <a:pPr marL="644652" marR="0" lvl="1" indent="-342899" algn="l" rtl="0">
              <a:lnSpc>
                <a:spcPct val="112000"/>
              </a:lnSpc>
              <a:spcBef>
                <a:spcPts val="675"/>
              </a:spcBef>
              <a:spcAft>
                <a:spcPts val="0"/>
              </a:spcAft>
              <a:buClr>
                <a:schemeClr val="lt1"/>
              </a:buClr>
              <a:buSzPts val="2800"/>
              <a:buFont typeface="Arial"/>
              <a:buChar char="•"/>
            </a:pPr>
            <a:r>
              <a:rPr lang="en-US" sz="2100" b="0" i="0" u="none" strike="noStrike" cap="none">
                <a:solidFill>
                  <a:srgbClr val="EDEDED"/>
                </a:solidFill>
                <a:latin typeface="Corbel"/>
                <a:ea typeface="Corbel"/>
                <a:cs typeface="Corbel"/>
                <a:sym typeface="Corbel"/>
              </a:rPr>
              <a:t>M-F 8:30-4:30</a:t>
            </a:r>
            <a:endParaRPr sz="2000" b="0" i="0" u="none" strike="noStrike" cap="none">
              <a:solidFill>
                <a:srgbClr val="EDEDED"/>
              </a:solidFill>
              <a:latin typeface="Corbel"/>
              <a:ea typeface="Corbel"/>
              <a:cs typeface="Corbel"/>
              <a:sym typeface="Corbel"/>
            </a:endParaRPr>
          </a:p>
          <a:p>
            <a:pPr marL="171450" marR="0" lvl="0" indent="-190500"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Visit our FAQs</a:t>
            </a: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2"/>
          <p:cNvSpPr txBox="1">
            <a:spLocks noGrp="1"/>
          </p:cNvSpPr>
          <p:nvPr>
            <p:ph type="title" idx="4294967295"/>
          </p:nvPr>
        </p:nvSpPr>
        <p:spPr>
          <a:xfrm>
            <a:off x="190850" y="369758"/>
            <a:ext cx="8244000" cy="1008900"/>
          </a:xfrm>
          <a:prstGeom prst="rect">
            <a:avLst/>
          </a:prstGeom>
          <a:noFill/>
          <a:ln>
            <a:noFill/>
          </a:ln>
        </p:spPr>
        <p:txBody>
          <a:bodyPr spcFirstLastPara="1" wrap="square" lIns="68550" tIns="34275" rIns="68550" bIns="34275" anchor="t" anchorCtr="0">
            <a:normAutofit/>
          </a:bodyPr>
          <a:lstStyle/>
          <a:p>
            <a:pPr marL="0" marR="0" lvl="0" indent="0" algn="ctr" rtl="0">
              <a:lnSpc>
                <a:spcPct val="90000"/>
              </a:lnSpc>
              <a:spcBef>
                <a:spcPts val="0"/>
              </a:spcBef>
              <a:spcAft>
                <a:spcPts val="0"/>
              </a:spcAft>
              <a:buClr>
                <a:srgbClr val="262626"/>
              </a:buClr>
              <a:buSzPts val="5000"/>
              <a:buFont typeface="Corbel"/>
              <a:buNone/>
            </a:pPr>
            <a:r>
              <a:rPr lang="en-US" sz="4400" b="0" i="0" u="none" strike="noStrike" cap="none">
                <a:solidFill>
                  <a:srgbClr val="EDEDED"/>
                </a:solidFill>
                <a:latin typeface="Corbel"/>
                <a:ea typeface="Corbel"/>
                <a:cs typeface="Corbel"/>
                <a:sym typeface="Corbel"/>
              </a:rPr>
              <a:t>IRB Staff</a:t>
            </a:r>
            <a:endParaRPr sz="4400" b="0" i="0" u="none" strike="noStrike" cap="none">
              <a:solidFill>
                <a:srgbClr val="EDEDED"/>
              </a:solidFill>
              <a:latin typeface="Corbel"/>
              <a:ea typeface="Corbel"/>
              <a:cs typeface="Corbel"/>
              <a:sym typeface="Corbel"/>
            </a:endParaRPr>
          </a:p>
        </p:txBody>
      </p:sp>
      <p:sp>
        <p:nvSpPr>
          <p:cNvPr id="277" name="Google Shape;277;p12"/>
          <p:cNvSpPr txBox="1">
            <a:spLocks noGrp="1"/>
          </p:cNvSpPr>
          <p:nvPr>
            <p:ph type="body" idx="4294967295"/>
          </p:nvPr>
        </p:nvSpPr>
        <p:spPr>
          <a:xfrm>
            <a:off x="357187" y="1655478"/>
            <a:ext cx="8443913" cy="3713865"/>
          </a:xfrm>
          <a:prstGeom prst="rect">
            <a:avLst/>
          </a:prstGeom>
          <a:noFill/>
          <a:ln>
            <a:noFill/>
          </a:ln>
        </p:spPr>
        <p:txBody>
          <a:bodyPr spcFirstLastPara="1" wrap="square" lIns="68550" tIns="34275" rIns="68550" bIns="34275" anchor="t" anchorCtr="0">
            <a:normAutofit/>
          </a:bodyPr>
          <a:lstStyle/>
          <a:p>
            <a:pPr marL="212598" marR="0" lvl="0" indent="-212598" algn="l" rtl="0">
              <a:lnSpc>
                <a:spcPct val="112000"/>
              </a:lnSpc>
              <a:spcBef>
                <a:spcPts val="0"/>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Amy Krenzer, CIP, Senior IRB Coordinator</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Hila Berger, MPH, CIP, CHC, Research Compliance Officer</a:t>
            </a:r>
            <a:endParaRPr sz="2400" b="0" i="0" u="none" strike="noStrike" cap="none">
              <a:solidFill>
                <a:srgbClr val="EDEDED"/>
              </a:solidFill>
              <a:latin typeface="Corbel"/>
              <a:ea typeface="Corbel"/>
              <a:cs typeface="Corbel"/>
              <a:sym typeface="Corbel"/>
            </a:endParaRPr>
          </a:p>
          <a:p>
            <a:pPr marL="212598" marR="0" lvl="0" indent="-212598" algn="l" rtl="0">
              <a:lnSpc>
                <a:spcPct val="112000"/>
              </a:lnSpc>
              <a:spcBef>
                <a:spcPts val="675"/>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Sabrina Jung, Compliance Coordinator</a:t>
            </a:r>
            <a:endParaRPr sz="2250" b="0" i="0" u="none" strike="noStrike" cap="none">
              <a:solidFill>
                <a:srgbClr val="EDEDED"/>
              </a:solidFill>
              <a:latin typeface="Corbel"/>
              <a:ea typeface="Corbel"/>
              <a:cs typeface="Corbel"/>
              <a:sym typeface="Corbel"/>
            </a:endParaRPr>
          </a:p>
          <a:p>
            <a:pPr marL="171450" marR="0" lvl="0" indent="0" algn="l" rtl="0">
              <a:lnSpc>
                <a:spcPct val="112000"/>
              </a:lnSpc>
              <a:spcBef>
                <a:spcPts val="675"/>
              </a:spcBef>
              <a:spcAft>
                <a:spcPts val="0"/>
              </a:spcAft>
              <a:buNone/>
            </a:pPr>
            <a:endParaRPr sz="2250"/>
          </a:p>
        </p:txBody>
      </p:sp>
      <p:pic>
        <p:nvPicPr>
          <p:cNvPr id="278" name="Google Shape;278;p12"/>
          <p:cNvPicPr preferRelativeResize="0"/>
          <p:nvPr/>
        </p:nvPicPr>
        <p:blipFill rotWithShape="1">
          <a:blip r:embed="rId3">
            <a:alphaModFix/>
          </a:blip>
          <a:srcRect/>
          <a:stretch/>
        </p:blipFill>
        <p:spPr>
          <a:xfrm>
            <a:off x="3278187" y="3432175"/>
            <a:ext cx="2665412" cy="1770062"/>
          </a:xfrm>
          <a:prstGeom prst="rect">
            <a:avLst/>
          </a:prstGeom>
          <a:noFill/>
          <a:ln>
            <a:noFill/>
          </a:ln>
        </p:spPr>
      </p:pic>
      <p:pic>
        <p:nvPicPr>
          <p:cNvPr id="279" name="Google Shape;279;p12"/>
          <p:cNvPicPr preferRelativeResize="0"/>
          <p:nvPr/>
        </p:nvPicPr>
        <p:blipFill rotWithShape="1">
          <a:blip r:embed="rId4">
            <a:alphaModFix/>
          </a:blip>
          <a:srcRect/>
          <a:stretch/>
        </p:blipFill>
        <p:spPr>
          <a:xfrm>
            <a:off x="772625" y="3671075"/>
            <a:ext cx="1785937" cy="2228850"/>
          </a:xfrm>
          <a:prstGeom prst="rect">
            <a:avLst/>
          </a:prstGeom>
          <a:noFill/>
          <a:ln>
            <a:noFill/>
          </a:ln>
        </p:spPr>
      </p:pic>
      <p:pic>
        <p:nvPicPr>
          <p:cNvPr id="280" name="Google Shape;280;p12" descr="Sabrina Jung"/>
          <p:cNvPicPr preferRelativeResize="0"/>
          <p:nvPr/>
        </p:nvPicPr>
        <p:blipFill rotWithShape="1">
          <a:blip r:embed="rId5">
            <a:alphaModFix/>
          </a:blip>
          <a:srcRect/>
          <a:stretch/>
        </p:blipFill>
        <p:spPr>
          <a:xfrm>
            <a:off x="6416675" y="3059112"/>
            <a:ext cx="1608137" cy="2143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ctrTitle"/>
          </p:nvPr>
        </p:nvSpPr>
        <p:spPr>
          <a:xfrm>
            <a:off x="2000250" y="4114800"/>
            <a:ext cx="5715000" cy="1085850"/>
          </a:xfrm>
          <a:prstGeom prst="rect">
            <a:avLst/>
          </a:prstGeom>
          <a:noFill/>
          <a:ln>
            <a:noFill/>
          </a:ln>
        </p:spPr>
        <p:txBody>
          <a:bodyPr spcFirstLastPara="1" wrap="square" lIns="68550" tIns="34275" rIns="68550" bIns="34275" anchor="b" anchorCtr="0">
            <a:normAutofit fontScale="90000"/>
          </a:bodyPr>
          <a:lstStyle/>
          <a:p>
            <a:pPr marL="0" lvl="0" indent="0" algn="l" rtl="0">
              <a:lnSpc>
                <a:spcPct val="90000"/>
              </a:lnSpc>
              <a:spcBef>
                <a:spcPts val="0"/>
              </a:spcBef>
              <a:spcAft>
                <a:spcPts val="0"/>
              </a:spcAft>
              <a:buClr>
                <a:schemeClr val="lt1"/>
              </a:buClr>
              <a:buSzPct val="61363"/>
              <a:buFont typeface="Corbel"/>
              <a:buNone/>
            </a:pPr>
            <a:r>
              <a:rPr lang="en-US" sz="4400">
                <a:solidFill>
                  <a:srgbClr val="EDEDED"/>
                </a:solidFill>
              </a:rPr>
              <a:t>RESEARCH INTEGRITY &amp; COMPLIANCE @ MSU</a:t>
            </a:r>
            <a:endParaRPr sz="4400">
              <a:solidFill>
                <a:srgbClr val="EDEDE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a:spLocks noGrp="1"/>
          </p:cNvSpPr>
          <p:nvPr>
            <p:ph type="title" idx="4294967295"/>
          </p:nvPr>
        </p:nvSpPr>
        <p:spPr>
          <a:xfrm>
            <a:off x="228588" y="426358"/>
            <a:ext cx="8244000" cy="1008900"/>
          </a:xfrm>
          <a:prstGeom prst="rect">
            <a:avLst/>
          </a:prstGeom>
          <a:noFill/>
          <a:ln>
            <a:noFill/>
          </a:ln>
        </p:spPr>
        <p:txBody>
          <a:bodyPr spcFirstLastPara="1" wrap="square" lIns="68550" tIns="34275" rIns="68550" bIns="34275" anchor="t" anchorCtr="0">
            <a:normAutofit/>
          </a:bodyPr>
          <a:lstStyle/>
          <a:p>
            <a:pPr marL="0" marR="0" lvl="0" indent="0" algn="ctr" rtl="0">
              <a:lnSpc>
                <a:spcPct val="90000"/>
              </a:lnSpc>
              <a:spcBef>
                <a:spcPts val="0"/>
              </a:spcBef>
              <a:spcAft>
                <a:spcPts val="0"/>
              </a:spcAft>
              <a:buClr>
                <a:srgbClr val="262626"/>
              </a:buClr>
              <a:buSzPts val="5000"/>
              <a:buFont typeface="Corbel"/>
              <a:buNone/>
            </a:pPr>
            <a:r>
              <a:rPr lang="en-US" sz="2925" b="0" i="0" u="none" strike="noStrike" cap="none">
                <a:solidFill>
                  <a:srgbClr val="EDEDED"/>
                </a:solidFill>
                <a:latin typeface="Corbel"/>
                <a:ea typeface="Corbel"/>
                <a:cs typeface="Corbel"/>
                <a:sym typeface="Corbel"/>
              </a:rPr>
              <a:t>Contact Information for </a:t>
            </a:r>
            <a:r>
              <a:rPr lang="en-US" sz="2925"/>
              <a:t>IRB and Research Compliance</a:t>
            </a:r>
            <a:endParaRPr sz="2925" b="0" i="0" u="none" strike="noStrike" cap="none">
              <a:solidFill>
                <a:srgbClr val="EDEDED"/>
              </a:solidFill>
              <a:latin typeface="Corbel"/>
              <a:ea typeface="Corbel"/>
              <a:cs typeface="Corbel"/>
              <a:sym typeface="Corbel"/>
            </a:endParaRPr>
          </a:p>
        </p:txBody>
      </p:sp>
      <p:sp>
        <p:nvSpPr>
          <p:cNvPr id="286" name="Google Shape;286;p28"/>
          <p:cNvSpPr txBox="1">
            <a:spLocks noGrp="1"/>
          </p:cNvSpPr>
          <p:nvPr>
            <p:ph type="body" idx="4294967295"/>
          </p:nvPr>
        </p:nvSpPr>
        <p:spPr>
          <a:xfrm>
            <a:off x="128531" y="1747148"/>
            <a:ext cx="8444025" cy="3713850"/>
          </a:xfrm>
          <a:prstGeom prst="rect">
            <a:avLst/>
          </a:prstGeom>
          <a:noFill/>
          <a:ln>
            <a:noFill/>
          </a:ln>
        </p:spPr>
        <p:txBody>
          <a:bodyPr spcFirstLastPara="1" wrap="square" lIns="68550" tIns="34275" rIns="68550" bIns="34275" anchor="t" anchorCtr="0">
            <a:normAutofit/>
          </a:bodyPr>
          <a:lstStyle/>
          <a:p>
            <a:pPr marL="171450" marR="0" lvl="0" indent="-162639" algn="l" rtl="0">
              <a:lnSpc>
                <a:spcPct val="92000"/>
              </a:lnSpc>
              <a:spcBef>
                <a:spcPts val="0"/>
              </a:spcBef>
              <a:spcAft>
                <a:spcPts val="0"/>
              </a:spcAft>
              <a:buClr>
                <a:schemeClr val="lt1"/>
              </a:buClr>
              <a:buSzPct val="133285"/>
              <a:buFont typeface="Arial"/>
              <a:buChar char="•"/>
            </a:pPr>
            <a:r>
              <a:rPr lang="en-US" sz="1388" b="0" i="0" u="none" strike="noStrike" cap="none">
                <a:solidFill>
                  <a:srgbClr val="EDEDED"/>
                </a:solidFill>
                <a:latin typeface="Corbel"/>
                <a:ea typeface="Corbel"/>
                <a:cs typeface="Corbel"/>
                <a:sym typeface="Corbel"/>
              </a:rPr>
              <a:t>Senior Human Research Protection Analyst:: Amy Krenzer</a:t>
            </a:r>
            <a:endParaRPr sz="2400"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sng" strike="noStrike" cap="none">
                <a:solidFill>
                  <a:schemeClr val="hlink"/>
                </a:solidFill>
                <a:latin typeface="Corbel"/>
                <a:ea typeface="Corbel"/>
                <a:cs typeface="Corbel"/>
                <a:sym typeface="Corbel"/>
                <a:hlinkClick r:id="rId3"/>
              </a:rPr>
              <a:t>reviewboard@Montclair.edu</a:t>
            </a:r>
            <a:endParaRPr sz="1249"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none" strike="noStrike" cap="none">
                <a:solidFill>
                  <a:srgbClr val="EDEDED"/>
                </a:solidFill>
                <a:latin typeface="Corbel"/>
                <a:ea typeface="Corbel"/>
                <a:cs typeface="Corbel"/>
                <a:sym typeface="Corbel"/>
              </a:rPr>
              <a:t>Ext. 7583</a:t>
            </a:r>
            <a:endParaRPr sz="2000" b="0" i="0" u="none" strike="noStrike" cap="none">
              <a:solidFill>
                <a:srgbClr val="EDEDED"/>
              </a:solidFill>
              <a:latin typeface="Corbel"/>
              <a:ea typeface="Corbel"/>
              <a:cs typeface="Corbel"/>
              <a:sym typeface="Corbel"/>
            </a:endParaRPr>
          </a:p>
          <a:p>
            <a:pPr marL="171450" marR="0" lvl="0" indent="-162639" algn="l" rtl="0">
              <a:lnSpc>
                <a:spcPct val="92000"/>
              </a:lnSpc>
              <a:spcBef>
                <a:spcPts val="675"/>
              </a:spcBef>
              <a:spcAft>
                <a:spcPts val="0"/>
              </a:spcAft>
              <a:buClr>
                <a:schemeClr val="lt1"/>
              </a:buClr>
              <a:buSzPct val="133285"/>
              <a:buFont typeface="Arial"/>
              <a:buChar char="•"/>
            </a:pPr>
            <a:r>
              <a:rPr lang="en-US" sz="1388" b="0" i="0" u="none" strike="noStrike" cap="none">
                <a:solidFill>
                  <a:srgbClr val="EDEDED"/>
                </a:solidFill>
                <a:latin typeface="Corbel"/>
                <a:ea typeface="Corbel"/>
                <a:cs typeface="Corbel"/>
                <a:sym typeface="Corbel"/>
              </a:rPr>
              <a:t>Compliance Coordinator: Sabrina Jung</a:t>
            </a:r>
            <a:endParaRPr sz="2400"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sng" strike="noStrike" cap="none">
                <a:solidFill>
                  <a:schemeClr val="hlink"/>
                </a:solidFill>
                <a:latin typeface="Corbel"/>
                <a:ea typeface="Corbel"/>
                <a:cs typeface="Corbel"/>
                <a:sym typeface="Corbel"/>
                <a:hlinkClick r:id="rId4"/>
              </a:rPr>
              <a:t>jungsa@montclair.edu</a:t>
            </a:r>
            <a:endParaRPr sz="1249"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none" strike="noStrike" cap="none">
                <a:solidFill>
                  <a:srgbClr val="EDEDED"/>
                </a:solidFill>
                <a:latin typeface="Corbel"/>
                <a:ea typeface="Corbel"/>
                <a:cs typeface="Corbel"/>
                <a:sym typeface="Corbel"/>
              </a:rPr>
              <a:t>Ext. 3021</a:t>
            </a:r>
            <a:endParaRPr sz="2000" b="0" i="0" u="none" strike="noStrike" cap="none">
              <a:solidFill>
                <a:srgbClr val="EDEDED"/>
              </a:solidFill>
              <a:latin typeface="Corbel"/>
              <a:ea typeface="Corbel"/>
              <a:cs typeface="Corbel"/>
              <a:sym typeface="Corbel"/>
            </a:endParaRPr>
          </a:p>
          <a:p>
            <a:pPr marL="171450" marR="0" lvl="0" indent="-162639" algn="l" rtl="0">
              <a:lnSpc>
                <a:spcPct val="92000"/>
              </a:lnSpc>
              <a:spcBef>
                <a:spcPts val="675"/>
              </a:spcBef>
              <a:spcAft>
                <a:spcPts val="0"/>
              </a:spcAft>
              <a:buClr>
                <a:schemeClr val="lt1"/>
              </a:buClr>
              <a:buSzPct val="133285"/>
              <a:buFont typeface="Arial"/>
              <a:buChar char="•"/>
            </a:pPr>
            <a:r>
              <a:rPr lang="en-US" sz="1388"/>
              <a:t>Director, Research Compliance</a:t>
            </a:r>
            <a:r>
              <a:rPr lang="en-US" sz="1388" b="0" i="0" u="none" strike="noStrike" cap="none">
                <a:solidFill>
                  <a:srgbClr val="EDEDED"/>
                </a:solidFill>
                <a:latin typeface="Corbel"/>
                <a:ea typeface="Corbel"/>
                <a:cs typeface="Corbel"/>
                <a:sym typeface="Corbel"/>
              </a:rPr>
              <a:t>: Hila Berger</a:t>
            </a:r>
            <a:endParaRPr sz="2400"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sng" strike="noStrike" cap="none">
                <a:solidFill>
                  <a:schemeClr val="hlink"/>
                </a:solidFill>
                <a:latin typeface="Corbel"/>
                <a:ea typeface="Corbel"/>
                <a:cs typeface="Corbel"/>
                <a:sym typeface="Corbel"/>
                <a:hlinkClick r:id="rId5"/>
              </a:rPr>
              <a:t>bergerh@Montclair.edu</a:t>
            </a:r>
            <a:endParaRPr sz="1249"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none" strike="noStrike" cap="none">
                <a:solidFill>
                  <a:srgbClr val="EDEDED"/>
                </a:solidFill>
                <a:latin typeface="Corbel"/>
                <a:ea typeface="Corbel"/>
                <a:cs typeface="Corbel"/>
                <a:sym typeface="Corbel"/>
              </a:rPr>
              <a:t>Ext. 7781</a:t>
            </a:r>
            <a:endParaRPr sz="2000" b="0" i="0" u="none" strike="noStrike" cap="none">
              <a:solidFill>
                <a:srgbClr val="EDEDED"/>
              </a:solidFill>
              <a:latin typeface="Corbel"/>
              <a:ea typeface="Corbel"/>
              <a:cs typeface="Corbel"/>
              <a:sym typeface="Corbel"/>
            </a:endParaRPr>
          </a:p>
          <a:p>
            <a:pPr marL="171450" marR="0" lvl="0" indent="-162639" algn="l" rtl="0">
              <a:lnSpc>
                <a:spcPct val="92000"/>
              </a:lnSpc>
              <a:spcBef>
                <a:spcPts val="675"/>
              </a:spcBef>
              <a:spcAft>
                <a:spcPts val="0"/>
              </a:spcAft>
              <a:buClr>
                <a:schemeClr val="lt1"/>
              </a:buClr>
              <a:buSzPct val="133285"/>
              <a:buFont typeface="Arial"/>
              <a:buChar char="•"/>
            </a:pPr>
            <a:r>
              <a:rPr lang="en-US" sz="1388" b="0" i="0" u="none" strike="noStrike" cap="none">
                <a:solidFill>
                  <a:srgbClr val="EDEDED"/>
                </a:solidFill>
                <a:latin typeface="Corbel"/>
                <a:ea typeface="Corbel"/>
                <a:cs typeface="Corbel"/>
                <a:sym typeface="Corbel"/>
              </a:rPr>
              <a:t>IRB Chair: Dana Heller Levitt</a:t>
            </a:r>
            <a:endParaRPr sz="2400" b="0" i="0" u="none" strike="noStrike" cap="none">
              <a:solidFill>
                <a:srgbClr val="EDEDED"/>
              </a:solidFill>
              <a:latin typeface="Corbel"/>
              <a:ea typeface="Corbel"/>
              <a:cs typeface="Corbel"/>
              <a:sym typeface="Corbel"/>
            </a:endParaRPr>
          </a:p>
          <a:p>
            <a:pPr marL="587502" marR="0" lvl="1" indent="-277820" algn="l" rtl="0">
              <a:lnSpc>
                <a:spcPct val="92000"/>
              </a:lnSpc>
              <a:spcBef>
                <a:spcPts val="675"/>
              </a:spcBef>
              <a:spcAft>
                <a:spcPts val="0"/>
              </a:spcAft>
              <a:buClr>
                <a:schemeClr val="lt1"/>
              </a:buClr>
              <a:buSzPct val="133306"/>
              <a:buFont typeface="Arial"/>
              <a:buChar char="•"/>
            </a:pPr>
            <a:r>
              <a:rPr lang="en-US" sz="1249" b="0" i="0" u="sng" strike="noStrike" cap="none">
                <a:solidFill>
                  <a:schemeClr val="hlink"/>
                </a:solidFill>
                <a:latin typeface="Corbel"/>
                <a:ea typeface="Corbel"/>
                <a:cs typeface="Corbel"/>
                <a:sym typeface="Corbel"/>
                <a:hlinkClick r:id="rId6"/>
              </a:rPr>
              <a:t>levittd@Montclair.edu</a:t>
            </a:r>
            <a:endParaRPr sz="1249" b="0" i="0" u="none" strike="noStrike" cap="none">
              <a:solidFill>
                <a:srgbClr val="EDEDED"/>
              </a:solidFill>
              <a:latin typeface="Corbel"/>
              <a:ea typeface="Corbel"/>
              <a:cs typeface="Corbel"/>
              <a:sym typeface="Corbel"/>
            </a:endParaRPr>
          </a:p>
          <a:p>
            <a:pPr marL="171450" marR="0" lvl="0" indent="-162639" algn="l" rtl="0">
              <a:lnSpc>
                <a:spcPct val="92000"/>
              </a:lnSpc>
              <a:spcBef>
                <a:spcPts val="675"/>
              </a:spcBef>
              <a:spcAft>
                <a:spcPts val="0"/>
              </a:spcAft>
              <a:buClr>
                <a:schemeClr val="lt1"/>
              </a:buClr>
              <a:buSzPct val="133285"/>
              <a:buFont typeface="Arial"/>
              <a:buChar char="•"/>
            </a:pPr>
            <a:r>
              <a:rPr lang="en-US" sz="1388" b="0" i="0" u="none" strike="noStrike" cap="none">
                <a:solidFill>
                  <a:srgbClr val="EDEDED"/>
                </a:solidFill>
                <a:latin typeface="Corbel"/>
                <a:ea typeface="Corbel"/>
                <a:cs typeface="Corbel"/>
                <a:sym typeface="Corbel"/>
              </a:rPr>
              <a:t>Research Compliance/IRB Office: GRAD 333</a:t>
            </a:r>
            <a:endParaRPr sz="2400" b="0" i="0" u="none" strike="noStrike" cap="none">
              <a:solidFill>
                <a:srgbClr val="EDEDED"/>
              </a:solidFill>
              <a:latin typeface="Corbel"/>
              <a:ea typeface="Corbel"/>
              <a:cs typeface="Corbel"/>
              <a:sym typeface="Corbel"/>
            </a:endParaRPr>
          </a:p>
          <a:p>
            <a:pPr marL="171450" marR="0" lvl="0" indent="-162639" algn="l" rtl="0">
              <a:lnSpc>
                <a:spcPct val="92000"/>
              </a:lnSpc>
              <a:spcBef>
                <a:spcPts val="675"/>
              </a:spcBef>
              <a:spcAft>
                <a:spcPts val="0"/>
              </a:spcAft>
              <a:buClr>
                <a:schemeClr val="lt1"/>
              </a:buClr>
              <a:buSzPct val="133285"/>
              <a:buFont typeface="Arial"/>
              <a:buChar char="•"/>
            </a:pPr>
            <a:r>
              <a:rPr lang="en-US" sz="1388" b="0" i="0" u="none" strike="noStrike" cap="none">
                <a:solidFill>
                  <a:srgbClr val="EDEDED"/>
                </a:solidFill>
                <a:latin typeface="Corbel"/>
                <a:ea typeface="Corbel"/>
                <a:cs typeface="Corbel"/>
                <a:sym typeface="Corbel"/>
              </a:rPr>
              <a:t>Website: Montclair.edu/irb</a:t>
            </a:r>
            <a:endParaRPr sz="1388" b="0" i="0" u="none" strike="noStrike" cap="none">
              <a:solidFill>
                <a:srgbClr val="EDEDED"/>
              </a:solidFill>
              <a:latin typeface="Corbel"/>
              <a:ea typeface="Corbel"/>
              <a:cs typeface="Corbel"/>
              <a:sym typeface="Corbel"/>
            </a:endParaRPr>
          </a:p>
          <a:p>
            <a:pPr marL="212598" marR="0" lvl="0" indent="-124491" algn="l" rtl="0">
              <a:lnSpc>
                <a:spcPct val="92000"/>
              </a:lnSpc>
              <a:spcBef>
                <a:spcPts val="675"/>
              </a:spcBef>
              <a:spcAft>
                <a:spcPts val="0"/>
              </a:spcAft>
              <a:buClr>
                <a:srgbClr val="262626"/>
              </a:buClr>
              <a:buSzPct val="133285"/>
              <a:buFont typeface="Arial"/>
              <a:buNone/>
            </a:pPr>
            <a:endParaRPr sz="1388" b="0" i="0" u="none" strike="noStrike" cap="none">
              <a:solidFill>
                <a:srgbClr val="EDEDED"/>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9" descr="A person on a computer&#10;&#10;Description automatically generated"/>
          <p:cNvPicPr preferRelativeResize="0"/>
          <p:nvPr/>
        </p:nvPicPr>
        <p:blipFill rotWithShape="1">
          <a:blip r:embed="rId4">
            <a:alphaModFix/>
          </a:blip>
          <a:srcRect/>
          <a:stretch/>
        </p:blipFill>
        <p:spPr>
          <a:xfrm>
            <a:off x="6215062" y="3662362"/>
            <a:ext cx="2928937" cy="1543050"/>
          </a:xfrm>
          <a:prstGeom prst="rect">
            <a:avLst/>
          </a:prstGeom>
          <a:noFill/>
          <a:ln>
            <a:noFill/>
          </a:ln>
        </p:spPr>
      </p:pic>
      <p:sp>
        <p:nvSpPr>
          <p:cNvPr id="292" name="Google Shape;292;p29"/>
          <p:cNvSpPr txBox="1"/>
          <p:nvPr/>
        </p:nvSpPr>
        <p:spPr>
          <a:xfrm>
            <a:off x="0" y="409956"/>
            <a:ext cx="9144000" cy="2438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E2E2E2"/>
              </a:buClr>
              <a:buSzPts val="3600"/>
              <a:buFont typeface="Corbel"/>
              <a:buNone/>
            </a:pPr>
            <a:r>
              <a:rPr lang="en-US" sz="3600" b="1" i="0" u="none" strike="noStrike" cap="none">
                <a:solidFill>
                  <a:srgbClr val="E2E2E2"/>
                </a:solidFill>
                <a:latin typeface="Corbel"/>
                <a:ea typeface="Corbel"/>
                <a:cs typeface="Corbel"/>
                <a:sym typeface="Corbel"/>
              </a:rPr>
              <a:t>Office of Sponsored Programs</a:t>
            </a:r>
            <a:endParaRPr/>
          </a:p>
          <a:p>
            <a:pPr marL="0" marR="0" lvl="0" indent="0" algn="ctr" rtl="0">
              <a:lnSpc>
                <a:spcPct val="90000"/>
              </a:lnSpc>
              <a:spcBef>
                <a:spcPts val="0"/>
              </a:spcBef>
              <a:spcAft>
                <a:spcPts val="0"/>
              </a:spcAft>
              <a:buClr>
                <a:srgbClr val="7ECCDE"/>
              </a:buClr>
              <a:buSzPts val="3600"/>
              <a:buFont typeface="Corbel"/>
              <a:buNone/>
            </a:pPr>
            <a:r>
              <a:rPr lang="en-US" sz="3600" b="0" i="0" u="none" strike="noStrike" cap="none">
                <a:solidFill>
                  <a:srgbClr val="7ECCDE"/>
                </a:solidFill>
                <a:latin typeface="Corbel"/>
                <a:ea typeface="Corbel"/>
                <a:cs typeface="Corbel"/>
                <a:sym typeface="Corbel"/>
              </a:rPr>
              <a:t>Montclair State University</a:t>
            </a:r>
            <a:endParaRPr/>
          </a:p>
          <a:p>
            <a:pPr marL="0" marR="0" lvl="0" indent="0" algn="ctr" rtl="0">
              <a:lnSpc>
                <a:spcPct val="90000"/>
              </a:lnSpc>
              <a:spcBef>
                <a:spcPts val="0"/>
              </a:spcBef>
              <a:spcAft>
                <a:spcPts val="0"/>
              </a:spcAft>
              <a:buClr>
                <a:srgbClr val="7ECCDE"/>
              </a:buClr>
              <a:buSzPts val="3600"/>
              <a:buFont typeface="Corbel"/>
              <a:buNone/>
            </a:pPr>
            <a:r>
              <a:rPr lang="en-US" sz="3600" b="0" i="0" u="none" strike="noStrike" cap="none">
                <a:solidFill>
                  <a:srgbClr val="7ECCDE"/>
                </a:solidFill>
                <a:latin typeface="Corbel"/>
                <a:ea typeface="Corbel"/>
                <a:cs typeface="Corbel"/>
                <a:sym typeface="Corbel"/>
              </a:rPr>
              <a:t>New Faculty Workshop -  September 27, 2021</a:t>
            </a:r>
            <a:endParaRPr/>
          </a:p>
        </p:txBody>
      </p:sp>
      <p:pic>
        <p:nvPicPr>
          <p:cNvPr id="293" name="Google Shape;293;p29" descr="A person standing next to a body of water&#10;&#10;Description automatically generated"/>
          <p:cNvPicPr preferRelativeResize="0"/>
          <p:nvPr/>
        </p:nvPicPr>
        <p:blipFill rotWithShape="1">
          <a:blip r:embed="rId5">
            <a:alphaModFix/>
          </a:blip>
          <a:srcRect b="8652"/>
          <a:stretch/>
        </p:blipFill>
        <p:spPr>
          <a:xfrm>
            <a:off x="26987" y="3662362"/>
            <a:ext cx="1981200" cy="1357312"/>
          </a:xfrm>
          <a:prstGeom prst="rect">
            <a:avLst/>
          </a:prstGeom>
          <a:noFill/>
          <a:ln>
            <a:noFill/>
          </a:ln>
        </p:spPr>
      </p:pic>
      <p:pic>
        <p:nvPicPr>
          <p:cNvPr id="294" name="Google Shape;294;p29" descr="A person standing in front of a store&#10;&#10;Description automatically generated"/>
          <p:cNvPicPr preferRelativeResize="0"/>
          <p:nvPr/>
        </p:nvPicPr>
        <p:blipFill rotWithShape="1">
          <a:blip r:embed="rId6">
            <a:alphaModFix/>
          </a:blip>
          <a:srcRect/>
          <a:stretch/>
        </p:blipFill>
        <p:spPr>
          <a:xfrm>
            <a:off x="2008187" y="3662362"/>
            <a:ext cx="2411412" cy="1357312"/>
          </a:xfrm>
          <a:prstGeom prst="rect">
            <a:avLst/>
          </a:prstGeom>
          <a:noFill/>
          <a:ln>
            <a:noFill/>
          </a:ln>
        </p:spPr>
      </p:pic>
      <p:pic>
        <p:nvPicPr>
          <p:cNvPr id="295" name="Google Shape;295;p29" descr="Two people looking at the camera&#10;&#10;Description automatically generated"/>
          <p:cNvPicPr preferRelativeResize="0"/>
          <p:nvPr/>
        </p:nvPicPr>
        <p:blipFill rotWithShape="1">
          <a:blip r:embed="rId7">
            <a:alphaModFix/>
          </a:blip>
          <a:srcRect/>
          <a:stretch/>
        </p:blipFill>
        <p:spPr>
          <a:xfrm>
            <a:off x="4397375" y="3663950"/>
            <a:ext cx="1981200" cy="1377950"/>
          </a:xfrm>
          <a:prstGeom prst="rect">
            <a:avLst/>
          </a:prstGeom>
          <a:noFill/>
          <a:ln>
            <a:noFill/>
          </a:ln>
        </p:spPr>
      </p:pic>
      <p:pic>
        <p:nvPicPr>
          <p:cNvPr id="296" name="Google Shape;296;p29" descr="A picture containing indoor, table, person, kitchen&#10;&#10;Description automatically generated"/>
          <p:cNvPicPr preferRelativeResize="0"/>
          <p:nvPr/>
        </p:nvPicPr>
        <p:blipFill rotWithShape="1">
          <a:blip r:embed="rId8">
            <a:alphaModFix/>
          </a:blip>
          <a:srcRect/>
          <a:stretch/>
        </p:blipFill>
        <p:spPr>
          <a:xfrm>
            <a:off x="0" y="4992687"/>
            <a:ext cx="2382837" cy="1865312"/>
          </a:xfrm>
          <a:prstGeom prst="rect">
            <a:avLst/>
          </a:prstGeom>
          <a:noFill/>
          <a:ln>
            <a:noFill/>
          </a:ln>
        </p:spPr>
      </p:pic>
      <p:graphicFrame>
        <p:nvGraphicFramePr>
          <p:cNvPr id="297" name="Google Shape;297;p29"/>
          <p:cNvGraphicFramePr/>
          <p:nvPr/>
        </p:nvGraphicFramePr>
        <p:xfrm>
          <a:off x="2251075" y="4999037"/>
          <a:ext cx="4051300" cy="1851025"/>
        </p:xfrm>
        <a:graphic>
          <a:graphicData uri="http://schemas.openxmlformats.org/presentationml/2006/ole">
            <mc:AlternateContent xmlns:mc="http://schemas.openxmlformats.org/markup-compatibility/2006">
              <mc:Choice xmlns:v="urn:schemas-microsoft-com:vml" Requires="v">
                <p:oleObj spid="_x0000_s1028" r:id="rId9" imgW="4051300" imgH="1851025" progId="Paint.Picture">
                  <p:embed/>
                </p:oleObj>
              </mc:Choice>
              <mc:Fallback>
                <p:oleObj r:id="rId9" imgW="4051300" imgH="1851025" progId="Paint.Picture">
                  <p:embed/>
                  <p:pic>
                    <p:nvPicPr>
                      <p:cNvPr id="297" name="Google Shape;297;p29"/>
                      <p:cNvPicPr preferRelativeResize="0"/>
                      <p:nvPr/>
                    </p:nvPicPr>
                    <p:blipFill rotWithShape="1">
                      <a:blip r:embed="rId10">
                        <a:alphaModFix/>
                      </a:blip>
                      <a:srcRect/>
                      <a:stretch/>
                    </p:blipFill>
                    <p:spPr>
                      <a:xfrm>
                        <a:off x="2251075" y="4999037"/>
                        <a:ext cx="4051300" cy="1851025"/>
                      </a:xfrm>
                      <a:prstGeom prst="rect">
                        <a:avLst/>
                      </a:prstGeom>
                      <a:noFill/>
                      <a:ln>
                        <a:noFill/>
                      </a:ln>
                    </p:spPr>
                  </p:pic>
                </p:oleObj>
              </mc:Fallback>
            </mc:AlternateContent>
          </a:graphicData>
        </a:graphic>
      </p:graphicFrame>
      <p:pic>
        <p:nvPicPr>
          <p:cNvPr id="298" name="Google Shape;298;p29"/>
          <p:cNvPicPr preferRelativeResize="0"/>
          <p:nvPr/>
        </p:nvPicPr>
        <p:blipFill rotWithShape="1">
          <a:blip r:embed="rId11">
            <a:alphaModFix/>
          </a:blip>
          <a:srcRect l="-1" r="-11526"/>
          <a:stretch/>
        </p:blipFill>
        <p:spPr>
          <a:xfrm>
            <a:off x="6237287" y="5019675"/>
            <a:ext cx="3241675" cy="18303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idx="4294967295"/>
          </p:nvPr>
        </p:nvSpPr>
        <p:spPr>
          <a:xfrm>
            <a:off x="0" y="457200"/>
            <a:ext cx="91440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4000"/>
              <a:buFont typeface="Corbel"/>
              <a:buNone/>
            </a:pPr>
            <a:r>
              <a:rPr lang="en-US" sz="4000" b="1" i="0" u="none" strike="noStrike" cap="none">
                <a:solidFill>
                  <a:srgbClr val="EDEDED"/>
                </a:solidFill>
                <a:latin typeface="Corbel"/>
                <a:ea typeface="Corbel"/>
                <a:cs typeface="Corbel"/>
                <a:sym typeface="Corbel"/>
              </a:rPr>
              <a:t>Your OSP Staff</a:t>
            </a:r>
            <a:endParaRPr/>
          </a:p>
        </p:txBody>
      </p:sp>
      <p:sp>
        <p:nvSpPr>
          <p:cNvPr id="304" name="Google Shape;304;p30"/>
          <p:cNvSpPr txBox="1">
            <a:spLocks noGrp="1"/>
          </p:cNvSpPr>
          <p:nvPr>
            <p:ph type="body" idx="4294967295"/>
          </p:nvPr>
        </p:nvSpPr>
        <p:spPr>
          <a:xfrm>
            <a:off x="304800" y="1295400"/>
            <a:ext cx="8534400" cy="5334000"/>
          </a:xfrm>
          <a:prstGeom prst="rect">
            <a:avLst/>
          </a:prstGeom>
          <a:noFill/>
          <a:ln>
            <a:noFill/>
          </a:ln>
        </p:spPr>
        <p:txBody>
          <a:bodyPr spcFirstLastPara="1" wrap="square" lIns="91425" tIns="45700" rIns="91425" bIns="45700" anchor="t" anchorCtr="0">
            <a:normAutofit lnSpcReduction="10000"/>
          </a:bodyPr>
          <a:lstStyle/>
          <a:p>
            <a:pPr marL="444500" marR="0" lvl="0" indent="-171450" algn="l" rtl="0">
              <a:lnSpc>
                <a:spcPct val="90000"/>
              </a:lnSpc>
              <a:spcBef>
                <a:spcPts val="0"/>
              </a:spcBef>
              <a:spcAft>
                <a:spcPts val="0"/>
              </a:spcAft>
              <a:buClr>
                <a:srgbClr val="EDEDED"/>
              </a:buClr>
              <a:buSzPts val="2800"/>
              <a:buFont typeface="Corbel"/>
              <a:buNone/>
            </a:pPr>
            <a:endParaRPr sz="2800" b="0" i="0" u="none" strike="noStrike" cap="none">
              <a:solidFill>
                <a:srgbClr val="EDEDED"/>
              </a:solidFill>
              <a:latin typeface="Corbel"/>
              <a:ea typeface="Corbel"/>
              <a:cs typeface="Corbel"/>
              <a:sym typeface="Corbel"/>
            </a:endParaRPr>
          </a:p>
          <a:p>
            <a:pPr marL="444500" marR="0" lvl="0" indent="-171450" algn="l" rtl="0">
              <a:lnSpc>
                <a:spcPct val="90000"/>
              </a:lnSpc>
              <a:spcBef>
                <a:spcPts val="1350"/>
              </a:spcBef>
              <a:spcAft>
                <a:spcPts val="0"/>
              </a:spcAft>
              <a:buClr>
                <a:srgbClr val="EDEDED"/>
              </a:buClr>
              <a:buSzPts val="2800"/>
              <a:buFont typeface="Corbel"/>
              <a:buNone/>
            </a:pPr>
            <a:r>
              <a:rPr lang="en-US" sz="2800" b="0" i="0" u="none" strike="noStrike" cap="none">
                <a:solidFill>
                  <a:srgbClr val="EDEDED"/>
                </a:solidFill>
                <a:latin typeface="Corbel"/>
                <a:ea typeface="Corbel"/>
                <a:cs typeface="Corbel"/>
                <a:sym typeface="Corbel"/>
              </a:rPr>
              <a:t>Ted Russo, </a:t>
            </a:r>
            <a:r>
              <a:rPr lang="en-US" sz="2800" b="0" i="1" u="none" strike="noStrike" cap="none">
                <a:solidFill>
                  <a:srgbClr val="EDEDED"/>
                </a:solidFill>
                <a:latin typeface="Corbel"/>
                <a:ea typeface="Corbel"/>
                <a:cs typeface="Corbel"/>
                <a:sym typeface="Corbel"/>
              </a:rPr>
              <a:t>Director</a:t>
            </a:r>
            <a:endParaRPr/>
          </a:p>
          <a:p>
            <a:pPr marL="444500" marR="0" lvl="0" indent="-171450" algn="l" rtl="0">
              <a:lnSpc>
                <a:spcPct val="90000"/>
              </a:lnSpc>
              <a:spcBef>
                <a:spcPts val="1350"/>
              </a:spcBef>
              <a:spcAft>
                <a:spcPts val="0"/>
              </a:spcAft>
              <a:buClr>
                <a:srgbClr val="EDEDED"/>
              </a:buClr>
              <a:buSzPts val="2800"/>
              <a:buFont typeface="Arial"/>
              <a:buNone/>
            </a:pPr>
            <a:r>
              <a:rPr lang="en-US" sz="2800" b="0" i="0" u="none" strike="noStrike" cap="none">
                <a:solidFill>
                  <a:srgbClr val="EDEDED"/>
                </a:solidFill>
                <a:latin typeface="Corbel"/>
                <a:ea typeface="Corbel"/>
                <a:cs typeface="Corbel"/>
                <a:sym typeface="Corbel"/>
              </a:rPr>
              <a:t>Catherine Bruno, </a:t>
            </a:r>
            <a:r>
              <a:rPr lang="en-US" sz="2800" b="0" i="1" u="none" strike="noStrike" cap="none">
                <a:solidFill>
                  <a:srgbClr val="EDEDED"/>
                </a:solidFill>
                <a:latin typeface="Corbel"/>
                <a:ea typeface="Corbel"/>
                <a:cs typeface="Corbel"/>
                <a:sym typeface="Corbel"/>
              </a:rPr>
              <a:t>Post-Award Officer</a:t>
            </a:r>
            <a:endParaRPr/>
          </a:p>
          <a:p>
            <a:pPr marL="444500" marR="0" lvl="0" indent="-171450" algn="l" rtl="0">
              <a:lnSpc>
                <a:spcPct val="90000"/>
              </a:lnSpc>
              <a:spcBef>
                <a:spcPts val="1350"/>
              </a:spcBef>
              <a:spcAft>
                <a:spcPts val="0"/>
              </a:spcAft>
              <a:buClr>
                <a:srgbClr val="EDEDED"/>
              </a:buClr>
              <a:buSzPts val="2800"/>
              <a:buFont typeface="Arial"/>
              <a:buNone/>
            </a:pPr>
            <a:r>
              <a:rPr lang="en-US" sz="2800" b="0" i="0" u="none" strike="noStrike" cap="none">
                <a:solidFill>
                  <a:srgbClr val="EDEDED"/>
                </a:solidFill>
                <a:latin typeface="Corbel"/>
                <a:ea typeface="Corbel"/>
                <a:cs typeface="Corbel"/>
                <a:sym typeface="Corbel"/>
              </a:rPr>
              <a:t>Kate Dorsett, </a:t>
            </a:r>
            <a:r>
              <a:rPr lang="en-US" sz="2800" i="1"/>
              <a:t>Post-Award Officer</a:t>
            </a:r>
            <a:endParaRPr/>
          </a:p>
          <a:p>
            <a:pPr marL="444500" marR="0" lvl="0" indent="-171450" algn="l" rtl="0">
              <a:lnSpc>
                <a:spcPct val="90000"/>
              </a:lnSpc>
              <a:spcBef>
                <a:spcPts val="1350"/>
              </a:spcBef>
              <a:spcAft>
                <a:spcPts val="0"/>
              </a:spcAft>
              <a:buClr>
                <a:srgbClr val="EDEDED"/>
              </a:buClr>
              <a:buSzPts val="2800"/>
              <a:buFont typeface="Arial"/>
              <a:buNone/>
            </a:pPr>
            <a:r>
              <a:rPr lang="en-US" sz="2800" b="0" i="0" u="none" strike="noStrike" cap="none">
                <a:solidFill>
                  <a:srgbClr val="EDEDED"/>
                </a:solidFill>
                <a:latin typeface="Corbel"/>
                <a:ea typeface="Corbel"/>
                <a:cs typeface="Corbel"/>
                <a:sym typeface="Corbel"/>
              </a:rPr>
              <a:t>Amanda Lopez, </a:t>
            </a:r>
            <a:r>
              <a:rPr lang="en-US" sz="2800" b="0" i="1" u="none" strike="noStrike" cap="none">
                <a:solidFill>
                  <a:srgbClr val="EDEDED"/>
                </a:solidFill>
                <a:latin typeface="Corbel"/>
                <a:ea typeface="Corbel"/>
                <a:cs typeface="Corbel"/>
                <a:sym typeface="Corbel"/>
              </a:rPr>
              <a:t>Junior Pre-Award Specialist</a:t>
            </a:r>
            <a:endParaRPr/>
          </a:p>
          <a:p>
            <a:pPr marL="444500" marR="0" lvl="0" indent="-171450" algn="l" rtl="0">
              <a:lnSpc>
                <a:spcPct val="90000"/>
              </a:lnSpc>
              <a:spcBef>
                <a:spcPts val="1350"/>
              </a:spcBef>
              <a:spcAft>
                <a:spcPts val="0"/>
              </a:spcAft>
              <a:buClr>
                <a:srgbClr val="EDEDED"/>
              </a:buClr>
              <a:buSzPts val="2800"/>
              <a:buFont typeface="Corbel"/>
              <a:buNone/>
            </a:pPr>
            <a:r>
              <a:rPr lang="en-US" sz="2800" b="0" i="0" u="none" strike="noStrike" cap="none">
                <a:solidFill>
                  <a:srgbClr val="EDEDED"/>
                </a:solidFill>
                <a:latin typeface="Corbel"/>
                <a:ea typeface="Corbel"/>
                <a:cs typeface="Corbel"/>
                <a:sym typeface="Corbel"/>
              </a:rPr>
              <a:t>Dana Natale,</a:t>
            </a:r>
            <a:r>
              <a:rPr lang="en-US" sz="2800" b="0" i="1" u="none" strike="noStrike" cap="none">
                <a:solidFill>
                  <a:srgbClr val="EDEDED"/>
                </a:solidFill>
                <a:latin typeface="Corbel"/>
                <a:ea typeface="Corbel"/>
                <a:cs typeface="Corbel"/>
                <a:sym typeface="Corbel"/>
              </a:rPr>
              <a:t> Pre-Award Services Manager</a:t>
            </a:r>
            <a:endParaRPr/>
          </a:p>
          <a:p>
            <a:pPr marL="444500" marR="0" lvl="0" indent="-171450" algn="l" rtl="0">
              <a:lnSpc>
                <a:spcPct val="90000"/>
              </a:lnSpc>
              <a:spcBef>
                <a:spcPts val="1350"/>
              </a:spcBef>
              <a:spcAft>
                <a:spcPts val="0"/>
              </a:spcAft>
              <a:buClr>
                <a:srgbClr val="EDEDED"/>
              </a:buClr>
              <a:buSzPts val="2800"/>
              <a:buFont typeface="Noto Sans Symbols"/>
              <a:buNone/>
            </a:pPr>
            <a:r>
              <a:rPr lang="en-US" sz="2800" b="0" i="0" u="none" strike="noStrike" cap="none">
                <a:solidFill>
                  <a:srgbClr val="EDEDED"/>
                </a:solidFill>
                <a:latin typeface="Corbel"/>
                <a:ea typeface="Corbel"/>
                <a:cs typeface="Corbel"/>
                <a:sym typeface="Corbel"/>
              </a:rPr>
              <a:t>Sam Wolverton, </a:t>
            </a:r>
            <a:r>
              <a:rPr lang="en-US" sz="2800" b="0" i="1" u="none" strike="noStrike" cap="none">
                <a:solidFill>
                  <a:srgbClr val="EDEDED"/>
                </a:solidFill>
                <a:latin typeface="Corbel"/>
                <a:ea typeface="Corbel"/>
                <a:cs typeface="Corbel"/>
                <a:sym typeface="Corbel"/>
              </a:rPr>
              <a:t>Pre-Award and Outreach Specialist</a:t>
            </a:r>
            <a:endParaRPr/>
          </a:p>
          <a:p>
            <a:pPr marL="444500" marR="0" lvl="0" indent="-171450" algn="l" rtl="0">
              <a:lnSpc>
                <a:spcPct val="90000"/>
              </a:lnSpc>
              <a:spcBef>
                <a:spcPts val="1350"/>
              </a:spcBef>
              <a:spcAft>
                <a:spcPts val="0"/>
              </a:spcAft>
              <a:buClr>
                <a:srgbClr val="EDEDED"/>
              </a:buClr>
              <a:buSzPts val="2800"/>
              <a:buFont typeface="Noto Sans Symbols"/>
              <a:buNone/>
            </a:pPr>
            <a:endParaRPr sz="2800" b="0" i="1" u="none" strike="noStrike" cap="none">
              <a:solidFill>
                <a:srgbClr val="EDEDED"/>
              </a:solidFill>
              <a:latin typeface="Corbel"/>
              <a:ea typeface="Corbel"/>
              <a:cs typeface="Corbel"/>
              <a:sym typeface="Corbel"/>
            </a:endParaRPr>
          </a:p>
          <a:p>
            <a:pPr marL="444500" marR="0" lvl="0" indent="-444500" algn="ctr" rtl="0">
              <a:lnSpc>
                <a:spcPct val="60000"/>
              </a:lnSpc>
              <a:spcBef>
                <a:spcPts val="1350"/>
              </a:spcBef>
              <a:spcAft>
                <a:spcPts val="0"/>
              </a:spcAft>
              <a:buClr>
                <a:srgbClr val="EDEDED"/>
              </a:buClr>
              <a:buSzPts val="2400"/>
              <a:buFont typeface="Corbel"/>
              <a:buNone/>
            </a:pPr>
            <a:r>
              <a:rPr lang="en-US" sz="2400" b="0" i="1" u="none" strike="noStrike" cap="none">
                <a:solidFill>
                  <a:srgbClr val="EDEDED"/>
                </a:solidFill>
                <a:latin typeface="Corbel"/>
                <a:ea typeface="Corbel"/>
                <a:cs typeface="Corbel"/>
                <a:sym typeface="Corbel"/>
              </a:rPr>
              <a:t>The School of Nursing and The Graduate School 415 </a:t>
            </a:r>
            <a:r>
              <a:rPr lang="en-US" sz="2400" b="0" i="0" u="none" strike="noStrike" cap="none">
                <a:solidFill>
                  <a:srgbClr val="EDEDED"/>
                </a:solidFill>
                <a:latin typeface="Corbel"/>
                <a:ea typeface="Corbel"/>
                <a:cs typeface="Corbel"/>
                <a:sym typeface="Corbel"/>
              </a:rPr>
              <a:t>▪</a:t>
            </a:r>
            <a:r>
              <a:rPr lang="en-US" sz="2400" b="0" i="1" u="none" strike="noStrike" cap="none">
                <a:solidFill>
                  <a:srgbClr val="EDEDED"/>
                </a:solidFill>
                <a:latin typeface="Corbel"/>
                <a:ea typeface="Corbel"/>
                <a:cs typeface="Corbel"/>
                <a:sym typeface="Corbel"/>
              </a:rPr>
              <a:t> x4128 </a:t>
            </a:r>
            <a:endParaRPr sz="2400" b="0" i="0" u="none" strike="noStrike" cap="none">
              <a:solidFill>
                <a:srgbClr val="EDEDED"/>
              </a:solidFill>
              <a:latin typeface="Corbel"/>
              <a:ea typeface="Corbel"/>
              <a:cs typeface="Corbel"/>
              <a:sym typeface="Corbel"/>
            </a:endParaRPr>
          </a:p>
          <a:p>
            <a:pPr marL="444500" marR="0" lvl="0" indent="-444500" algn="ctr" rtl="0">
              <a:lnSpc>
                <a:spcPct val="60000"/>
              </a:lnSpc>
              <a:spcBef>
                <a:spcPts val="1350"/>
              </a:spcBef>
              <a:spcAft>
                <a:spcPts val="0"/>
              </a:spcAft>
              <a:buClr>
                <a:srgbClr val="EDEDED"/>
              </a:buClr>
              <a:buSzPts val="2400"/>
              <a:buFont typeface="Corbel"/>
              <a:buNone/>
            </a:pPr>
            <a:r>
              <a:rPr lang="en-US" sz="2400" b="0" i="1" u="none" strike="noStrike" cap="none">
                <a:solidFill>
                  <a:srgbClr val="EDEDED"/>
                </a:solidFill>
                <a:latin typeface="Corbel"/>
                <a:ea typeface="Corbel"/>
                <a:cs typeface="Corbel"/>
                <a:sym typeface="Corbel"/>
              </a:rPr>
              <a:t>osp@montclair.edu </a:t>
            </a:r>
            <a:r>
              <a:rPr lang="en-US" sz="2400" b="0" i="0" u="none" strike="noStrike" cap="none">
                <a:solidFill>
                  <a:srgbClr val="EDEDED"/>
                </a:solidFill>
                <a:latin typeface="Corbel"/>
                <a:ea typeface="Corbel"/>
                <a:cs typeface="Corbel"/>
                <a:sym typeface="Corbel"/>
              </a:rPr>
              <a:t>▪ </a:t>
            </a:r>
            <a:r>
              <a:rPr lang="en-US" sz="2400" b="0" i="1" u="none" strike="noStrike" cap="none">
                <a:solidFill>
                  <a:srgbClr val="EDEDED"/>
                </a:solidFill>
                <a:latin typeface="Corbel"/>
                <a:ea typeface="Corbel"/>
                <a:cs typeface="Corbel"/>
                <a:sym typeface="Corbel"/>
              </a:rPr>
              <a:t>www.montclair.edu/osp</a:t>
            </a:r>
            <a:endParaRPr/>
          </a:p>
          <a:p>
            <a:pPr marL="444500" marR="0" lvl="0" indent="-444500" algn="ctr" rtl="0">
              <a:lnSpc>
                <a:spcPct val="60000"/>
              </a:lnSpc>
              <a:spcBef>
                <a:spcPts val="1350"/>
              </a:spcBef>
              <a:spcAft>
                <a:spcPts val="0"/>
              </a:spcAft>
              <a:buClr>
                <a:srgbClr val="FFFF00"/>
              </a:buClr>
              <a:buSzPts val="2400"/>
              <a:buFont typeface="Corbel"/>
              <a:buNone/>
            </a:pPr>
            <a:r>
              <a:rPr lang="en-US" sz="2400" b="0" i="1" u="none" strike="noStrike" cap="none">
                <a:solidFill>
                  <a:srgbClr val="FFFF00"/>
                </a:solidFill>
                <a:latin typeface="Corbel"/>
                <a:ea typeface="Corbel"/>
                <a:cs typeface="Corbel"/>
                <a:sym typeface="Corbel"/>
              </a:rPr>
              <a:t>twitter.com/ORSP_MSU</a:t>
            </a:r>
            <a:endParaRPr sz="2400" b="0" i="1" u="none" strike="noStrike" cap="none">
              <a:solidFill>
                <a:srgbClr val="FFFF00"/>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type="title" idx="4294967295"/>
          </p:nvPr>
        </p:nvSpPr>
        <p:spPr>
          <a:xfrm>
            <a:off x="0" y="6096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3900"/>
              <a:buFont typeface="Corbel"/>
              <a:buNone/>
            </a:pPr>
            <a:r>
              <a:rPr lang="en-US" sz="3900" b="1" i="0" u="none" strike="noStrike" cap="none">
                <a:solidFill>
                  <a:srgbClr val="EDEDED"/>
                </a:solidFill>
                <a:latin typeface="Corbel"/>
                <a:ea typeface="Corbel"/>
                <a:cs typeface="Corbel"/>
                <a:sym typeface="Corbel"/>
              </a:rPr>
              <a:t>College of Education and Human Services</a:t>
            </a:r>
            <a:endParaRPr/>
          </a:p>
        </p:txBody>
      </p:sp>
      <p:sp>
        <p:nvSpPr>
          <p:cNvPr id="310" name="Google Shape;310;p31"/>
          <p:cNvSpPr txBox="1">
            <a:spLocks noGrp="1"/>
          </p:cNvSpPr>
          <p:nvPr>
            <p:ph type="body" idx="4294967295"/>
          </p:nvPr>
        </p:nvSpPr>
        <p:spPr>
          <a:xfrm>
            <a:off x="838200" y="2362200"/>
            <a:ext cx="7848600" cy="3124200"/>
          </a:xfrm>
          <a:prstGeom prst="rect">
            <a:avLst/>
          </a:prstGeom>
          <a:noFill/>
          <a:ln>
            <a:noFill/>
          </a:ln>
        </p:spPr>
        <p:txBody>
          <a:bodyPr spcFirstLastPara="1" wrap="square" lIns="91425" tIns="45700" rIns="91425" bIns="45700" anchor="t" anchorCtr="0">
            <a:normAutofit/>
          </a:bodyPr>
          <a:lstStyle/>
          <a:p>
            <a:pPr marL="171450" marR="0" lvl="0" indent="-171450" algn="l" rtl="0">
              <a:lnSpc>
                <a:spcPct val="90000"/>
              </a:lnSpc>
              <a:spcBef>
                <a:spcPts val="0"/>
              </a:spcBef>
              <a:spcAft>
                <a:spcPts val="0"/>
              </a:spcAft>
              <a:buClr>
                <a:srgbClr val="EDEDED"/>
              </a:buClr>
              <a:buSzPts val="3100"/>
              <a:buFont typeface="Corbel"/>
              <a:buNone/>
            </a:pPr>
            <a:r>
              <a:rPr lang="en-US" sz="3100" b="0" i="0" u="none" strike="noStrike" cap="none">
                <a:solidFill>
                  <a:srgbClr val="EDEDED"/>
                </a:solidFill>
                <a:latin typeface="Corbel"/>
                <a:ea typeface="Corbel"/>
                <a:cs typeface="Corbel"/>
                <a:sym typeface="Corbel"/>
              </a:rPr>
              <a:t>	Mark Heimerdinger, Grants Coordinator</a:t>
            </a:r>
            <a:endParaRPr/>
          </a:p>
          <a:p>
            <a:pPr marL="393700" marR="0" lvl="1" indent="0" algn="l" rtl="0">
              <a:lnSpc>
                <a:spcPct val="90000"/>
              </a:lnSpc>
              <a:spcBef>
                <a:spcPts val="375"/>
              </a:spcBef>
              <a:spcAft>
                <a:spcPts val="0"/>
              </a:spcAft>
              <a:buClr>
                <a:srgbClr val="EDEDED"/>
              </a:buClr>
              <a:buSzPts val="1000"/>
              <a:buFont typeface="Noto Sans Symbols"/>
              <a:buNone/>
            </a:pPr>
            <a:r>
              <a:rPr lang="en-US" sz="1000" b="0" i="0" u="none" strike="noStrike" cap="none">
                <a:solidFill>
                  <a:srgbClr val="EDEDED"/>
                </a:solidFill>
                <a:latin typeface="Corbel"/>
                <a:ea typeface="Corbel"/>
                <a:cs typeface="Corbel"/>
                <a:sym typeface="Corbel"/>
              </a:rPr>
              <a:t>	</a:t>
            </a:r>
            <a:r>
              <a:rPr lang="en-US" sz="2000" b="0" i="0" u="none" strike="noStrike" cap="none">
                <a:solidFill>
                  <a:srgbClr val="EDEDED"/>
                </a:solidFill>
                <a:latin typeface="Corbel"/>
                <a:ea typeface="Corbel"/>
                <a:cs typeface="Corbel"/>
                <a:sym typeface="Corbel"/>
              </a:rPr>
              <a:t>University Hall, Room 2191 </a:t>
            </a:r>
            <a:endParaRPr/>
          </a:p>
          <a:p>
            <a:pPr marL="393700" marR="0" lvl="1" indent="0" algn="l" rtl="0">
              <a:lnSpc>
                <a:spcPct val="90000"/>
              </a:lnSpc>
              <a:spcBef>
                <a:spcPts val="375"/>
              </a:spcBef>
              <a:spcAft>
                <a:spcPts val="0"/>
              </a:spcAft>
              <a:buClr>
                <a:srgbClr val="EDEDED"/>
              </a:buClr>
              <a:buSzPts val="2000"/>
              <a:buFont typeface="Noto Sans Symbols"/>
              <a:buNone/>
            </a:pPr>
            <a:r>
              <a:rPr lang="en-US" sz="2000" b="0" i="0" u="none" strike="noStrike" cap="none">
                <a:solidFill>
                  <a:srgbClr val="EDEDED"/>
                </a:solidFill>
                <a:latin typeface="Corbel"/>
                <a:ea typeface="Corbel"/>
                <a:cs typeface="Corbel"/>
                <a:sym typeface="Corbel"/>
              </a:rPr>
              <a:t>	Office Phone Number ext. 4459 </a:t>
            </a:r>
            <a:endParaRPr/>
          </a:p>
          <a:p>
            <a:pPr marL="393700" marR="0" lvl="1" indent="0" algn="l" rtl="0">
              <a:lnSpc>
                <a:spcPct val="90000"/>
              </a:lnSpc>
              <a:spcBef>
                <a:spcPts val="375"/>
              </a:spcBef>
              <a:spcAft>
                <a:spcPts val="0"/>
              </a:spcAft>
              <a:buClr>
                <a:srgbClr val="EDEDED"/>
              </a:buClr>
              <a:buSzPts val="2000"/>
              <a:buFont typeface="Noto Sans Symbols"/>
              <a:buNone/>
            </a:pPr>
            <a:endParaRPr sz="2000" b="0" i="0" u="none" strike="noStrike" cap="none">
              <a:solidFill>
                <a:srgbClr val="EDEDED"/>
              </a:solidFill>
              <a:latin typeface="Corbel"/>
              <a:ea typeface="Corbel"/>
              <a:cs typeface="Corbel"/>
              <a:sym typeface="Corbel"/>
            </a:endParaRPr>
          </a:p>
          <a:p>
            <a:pPr marL="393700" marR="0" lvl="1" indent="0" algn="l" rtl="0">
              <a:lnSpc>
                <a:spcPct val="90000"/>
              </a:lnSpc>
              <a:spcBef>
                <a:spcPts val="375"/>
              </a:spcBef>
              <a:spcAft>
                <a:spcPts val="0"/>
              </a:spcAft>
              <a:buClr>
                <a:srgbClr val="EDEDED"/>
              </a:buClr>
              <a:buSzPts val="3100"/>
              <a:buFont typeface="Noto Sans Symbols"/>
              <a:buNone/>
            </a:pPr>
            <a:r>
              <a:rPr lang="en-US" sz="3100" b="0" i="0" u="none" strike="noStrike" cap="none">
                <a:solidFill>
                  <a:srgbClr val="EDEDED"/>
                </a:solidFill>
                <a:latin typeface="Corbel"/>
                <a:ea typeface="Corbel"/>
                <a:cs typeface="Corbel"/>
                <a:sym typeface="Corbel"/>
              </a:rPr>
              <a:t>April Serfass, Post Award Facilitator </a:t>
            </a:r>
            <a:endParaRPr/>
          </a:p>
          <a:p>
            <a:pPr marL="393700" marR="0" lvl="1" indent="0" algn="l" rtl="0">
              <a:lnSpc>
                <a:spcPct val="90000"/>
              </a:lnSpc>
              <a:spcBef>
                <a:spcPts val="375"/>
              </a:spcBef>
              <a:spcAft>
                <a:spcPts val="0"/>
              </a:spcAft>
              <a:buClr>
                <a:srgbClr val="EDEDED"/>
              </a:buClr>
              <a:buSzPts val="2000"/>
              <a:buFont typeface="Noto Sans Symbols"/>
              <a:buNone/>
            </a:pPr>
            <a:r>
              <a:rPr lang="en-US" sz="2000" b="0" i="0" u="none" strike="noStrike" cap="none">
                <a:solidFill>
                  <a:srgbClr val="EDEDED"/>
                </a:solidFill>
                <a:latin typeface="Corbel"/>
                <a:ea typeface="Corbel"/>
                <a:cs typeface="Corbel"/>
                <a:sym typeface="Corbel"/>
              </a:rPr>
              <a:t>       University Hall, Room 3132</a:t>
            </a:r>
            <a:endParaRPr/>
          </a:p>
          <a:p>
            <a:pPr marL="393700" marR="0" lvl="1" indent="0" algn="l" rtl="0">
              <a:lnSpc>
                <a:spcPct val="90000"/>
              </a:lnSpc>
              <a:spcBef>
                <a:spcPts val="375"/>
              </a:spcBef>
              <a:spcAft>
                <a:spcPts val="0"/>
              </a:spcAft>
              <a:buClr>
                <a:srgbClr val="EDEDED"/>
              </a:buClr>
              <a:buSzPts val="2000"/>
              <a:buFont typeface="Noto Sans Symbols"/>
              <a:buNone/>
            </a:pPr>
            <a:r>
              <a:rPr lang="en-US" sz="2000" b="0" i="0" u="none" strike="noStrike" cap="none">
                <a:solidFill>
                  <a:srgbClr val="EDEDED"/>
                </a:solidFill>
                <a:latin typeface="Corbel"/>
                <a:ea typeface="Corbel"/>
                <a:cs typeface="Corbel"/>
                <a:sym typeface="Corbel"/>
              </a:rPr>
              <a:t>	 Office Phone Number ext. 3072</a:t>
            </a:r>
            <a:endParaRPr/>
          </a:p>
          <a:p>
            <a:pPr marL="171450" marR="0" lvl="0" indent="-19050" algn="l" rtl="0">
              <a:lnSpc>
                <a:spcPct val="90000"/>
              </a:lnSpc>
              <a:spcBef>
                <a:spcPts val="750"/>
              </a:spcBef>
              <a:spcAft>
                <a:spcPts val="0"/>
              </a:spcAft>
              <a:buClr>
                <a:srgbClr val="EDEDED"/>
              </a:buClr>
              <a:buSzPts val="2400"/>
              <a:buFont typeface="Corbel"/>
              <a:buNone/>
            </a:pP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2"/>
          <p:cNvSpPr txBox="1">
            <a:spLocks noGrp="1"/>
          </p:cNvSpPr>
          <p:nvPr>
            <p:ph type="title" idx="4294967295"/>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DEDED"/>
              </a:buClr>
              <a:buSzPts val="3900"/>
              <a:buFont typeface="Corbel"/>
              <a:buNone/>
            </a:pPr>
            <a:r>
              <a:rPr lang="en-US" sz="3900" b="0" i="0" u="none" strike="noStrike" cap="none">
                <a:solidFill>
                  <a:srgbClr val="EDEDED"/>
                </a:solidFill>
                <a:latin typeface="Corbel"/>
                <a:ea typeface="Corbel"/>
                <a:cs typeface="Corbel"/>
                <a:sym typeface="Corbel"/>
              </a:rPr>
              <a:t>College of Science and Mathematics</a:t>
            </a:r>
            <a:endParaRPr/>
          </a:p>
        </p:txBody>
      </p:sp>
      <p:sp>
        <p:nvSpPr>
          <p:cNvPr id="316" name="Google Shape;316;p32"/>
          <p:cNvSpPr txBox="1">
            <a:spLocks noGrp="1"/>
          </p:cNvSpPr>
          <p:nvPr>
            <p:ph type="body" idx="4294967295"/>
          </p:nvPr>
        </p:nvSpPr>
        <p:spPr>
          <a:xfrm>
            <a:off x="839788" y="1825625"/>
            <a:ext cx="7675562"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l" rtl="0">
              <a:lnSpc>
                <a:spcPct val="90000"/>
              </a:lnSpc>
              <a:spcBef>
                <a:spcPts val="750"/>
              </a:spcBef>
              <a:spcAft>
                <a:spcPts val="0"/>
              </a:spcAft>
              <a:buClr>
                <a:srgbClr val="EDEDED"/>
              </a:buClr>
              <a:buSzPts val="2400"/>
              <a:buFont typeface="Arial"/>
              <a:buNone/>
            </a:pPr>
            <a:r>
              <a:rPr lang="en-US" sz="2400" b="0" i="0" u="none" strike="noStrike" cap="none">
                <a:solidFill>
                  <a:srgbClr val="EDEDED"/>
                </a:solidFill>
                <a:latin typeface="Corbel"/>
                <a:ea typeface="Corbel"/>
                <a:cs typeface="Corbel"/>
                <a:sym typeface="Corbel"/>
              </a:rPr>
              <a:t>	</a:t>
            </a:r>
            <a:r>
              <a:rPr lang="en-US" sz="2600" b="0" i="0" u="none" strike="noStrike" cap="none">
                <a:solidFill>
                  <a:srgbClr val="EDEDED"/>
                </a:solidFill>
                <a:latin typeface="Corbel"/>
                <a:ea typeface="Corbel"/>
                <a:cs typeface="Corbel"/>
                <a:sym typeface="Corbel"/>
              </a:rPr>
              <a:t>Gloria Rodriguez, Grants and Contracts Specialist</a:t>
            </a:r>
            <a:endParaRPr/>
          </a:p>
          <a:p>
            <a:pPr marL="0" marR="0" lvl="0" indent="0" algn="l" rtl="0">
              <a:lnSpc>
                <a:spcPct val="90000"/>
              </a:lnSpc>
              <a:spcBef>
                <a:spcPts val="750"/>
              </a:spcBef>
              <a:spcAft>
                <a:spcPts val="0"/>
              </a:spcAft>
              <a:buClr>
                <a:srgbClr val="EDEDED"/>
              </a:buClr>
              <a:buSzPts val="2400"/>
              <a:buFont typeface="Arial"/>
              <a:buNone/>
            </a:pPr>
            <a:r>
              <a:rPr lang="en-US" sz="2400" b="0" i="0" u="none" strike="noStrike" cap="none">
                <a:solidFill>
                  <a:srgbClr val="EDEDED"/>
                </a:solidFill>
                <a:latin typeface="Corbel"/>
                <a:ea typeface="Corbel"/>
                <a:cs typeface="Corbel"/>
                <a:sym typeface="Corbel"/>
              </a:rPr>
              <a:t>		</a:t>
            </a:r>
            <a:r>
              <a:rPr lang="en-US" sz="2000" b="0" i="0" u="none" strike="noStrike" cap="none">
                <a:solidFill>
                  <a:srgbClr val="EDEDED"/>
                </a:solidFill>
                <a:latin typeface="Corbel"/>
                <a:ea typeface="Corbel"/>
                <a:cs typeface="Corbel"/>
                <a:sym typeface="Corbel"/>
              </a:rPr>
              <a:t>Center for Environmental &amp; Life Sciences, Room 206G</a:t>
            </a:r>
            <a:endParaRPr/>
          </a:p>
          <a:p>
            <a:pPr marL="0" marR="0" lvl="0" indent="0" algn="l" rtl="0">
              <a:lnSpc>
                <a:spcPct val="90000"/>
              </a:lnSpc>
              <a:spcBef>
                <a:spcPts val="750"/>
              </a:spcBef>
              <a:spcAft>
                <a:spcPts val="0"/>
              </a:spcAft>
              <a:buClr>
                <a:srgbClr val="EDEDED"/>
              </a:buClr>
              <a:buSzPts val="2000"/>
              <a:buFont typeface="Arial"/>
              <a:buNone/>
            </a:pPr>
            <a:r>
              <a:rPr lang="en-US" sz="2000" b="0" i="0" u="none" strike="noStrike" cap="none">
                <a:solidFill>
                  <a:srgbClr val="EDEDED"/>
                </a:solidFill>
                <a:latin typeface="Corbel"/>
                <a:ea typeface="Corbel"/>
                <a:cs typeface="Corbel"/>
                <a:sym typeface="Corbel"/>
              </a:rPr>
              <a:t>		Office Phone Number ext. 5120</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3"/>
          <p:cNvSpPr txBox="1">
            <a:spLocks noGrp="1"/>
          </p:cNvSpPr>
          <p:nvPr>
            <p:ph type="title" idx="4294967295"/>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4400"/>
              <a:buFont typeface="Corbel"/>
              <a:buNone/>
            </a:pPr>
            <a:r>
              <a:rPr lang="en-US" sz="3600" b="1"/>
              <a:t>E-Systems that support Research at MSU</a:t>
            </a:r>
            <a:endParaRPr sz="3600" b="1"/>
          </a:p>
        </p:txBody>
      </p:sp>
      <p:sp>
        <p:nvSpPr>
          <p:cNvPr id="323" name="Google Shape;323;p33"/>
          <p:cNvSpPr txBox="1">
            <a:spLocks noGrp="1"/>
          </p:cNvSpPr>
          <p:nvPr>
            <p:ph type="body" idx="4294967295"/>
          </p:nvPr>
        </p:nvSpPr>
        <p:spPr>
          <a:xfrm>
            <a:off x="734219" y="1690688"/>
            <a:ext cx="7675562" cy="4351338"/>
          </a:xfrm>
          <a:prstGeom prst="rect">
            <a:avLst/>
          </a:prstGeom>
          <a:noFill/>
          <a:ln>
            <a:noFill/>
          </a:ln>
        </p:spPr>
        <p:txBody>
          <a:bodyPr spcFirstLastPara="1" wrap="square" lIns="91425" tIns="45700" rIns="91425" bIns="45700" anchor="t" anchorCtr="0">
            <a:normAutofit/>
          </a:bodyPr>
          <a:lstStyle/>
          <a:p>
            <a:pPr marL="171450" marR="0" lvl="0" indent="-171450" algn="l" rtl="0">
              <a:lnSpc>
                <a:spcPct val="90000"/>
              </a:lnSpc>
              <a:spcBef>
                <a:spcPts val="0"/>
              </a:spcBef>
              <a:spcAft>
                <a:spcPts val="0"/>
              </a:spcAft>
              <a:buClr>
                <a:srgbClr val="EDEDED"/>
              </a:buClr>
              <a:buSzPts val="2400"/>
              <a:buFont typeface="Arial"/>
              <a:buChar char="•"/>
            </a:pPr>
            <a:r>
              <a:rPr lang="en-US" sz="2400" b="0" i="0" u="sng" strike="noStrike" cap="none">
                <a:solidFill>
                  <a:srgbClr val="EDEDED"/>
                </a:solidFill>
                <a:latin typeface="Corbel"/>
                <a:ea typeface="Corbel"/>
                <a:cs typeface="Corbel"/>
                <a:sym typeface="Corbe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CAYUSE RESEARCH SUITE</a:t>
            </a:r>
            <a:r>
              <a:rPr lang="en-US" sz="2400" b="0" i="0" u="none" strike="noStrike" cap="none">
                <a:solidFill>
                  <a:srgbClr val="EDEDED"/>
                </a:solidFill>
                <a:latin typeface="Corbel"/>
                <a:ea typeface="Corbel"/>
                <a:cs typeface="Corbel"/>
                <a:sym typeface="Corbel"/>
              </a:rPr>
              <a:t>:</a:t>
            </a:r>
            <a:endParaRPr/>
          </a:p>
          <a:p>
            <a:pPr marL="514350" marR="0" lvl="1" indent="-171450" algn="l" rtl="0">
              <a:lnSpc>
                <a:spcPct val="90000"/>
              </a:lnSpc>
              <a:spcBef>
                <a:spcPts val="375"/>
              </a:spcBef>
              <a:spcAft>
                <a:spcPts val="0"/>
              </a:spcAft>
              <a:buClr>
                <a:srgbClr val="EDEDED"/>
              </a:buClr>
              <a:buSzPts val="2000"/>
              <a:buFont typeface="Arial"/>
              <a:buChar char="•"/>
            </a:pPr>
            <a:r>
              <a:rPr lang="en-US" sz="2000" b="0" i="0" u="none" strike="noStrike" cap="none">
                <a:solidFill>
                  <a:srgbClr val="EDEDED"/>
                </a:solidFill>
                <a:latin typeface="Corbel"/>
                <a:ea typeface="Corbel"/>
                <a:cs typeface="Corbel"/>
                <a:sym typeface="Corbel"/>
              </a:rPr>
              <a:t>Cayuse SP- Internal Proposal Routing, Approval, Reporting and Proposal and Award Repository</a:t>
            </a:r>
            <a:endParaRPr/>
          </a:p>
          <a:p>
            <a:pPr marL="514350" marR="0" lvl="1" indent="-171450" algn="l" rtl="0">
              <a:lnSpc>
                <a:spcPct val="90000"/>
              </a:lnSpc>
              <a:spcBef>
                <a:spcPts val="375"/>
              </a:spcBef>
              <a:spcAft>
                <a:spcPts val="0"/>
              </a:spcAft>
              <a:buClr>
                <a:srgbClr val="EDEDED"/>
              </a:buClr>
              <a:buSzPts val="2000"/>
              <a:buFont typeface="Arial"/>
              <a:buChar char="•"/>
            </a:pPr>
            <a:r>
              <a:rPr lang="en-US" sz="2000" b="0" i="0" u="none" strike="noStrike" cap="none">
                <a:solidFill>
                  <a:srgbClr val="EDEDED"/>
                </a:solidFill>
                <a:latin typeface="Corbel"/>
                <a:ea typeface="Corbel"/>
                <a:cs typeface="Corbel"/>
                <a:sym typeface="Corbel"/>
              </a:rPr>
              <a:t>CAYUSE 424- Direct Submission to Grants.Gov</a:t>
            </a:r>
            <a:endParaRPr sz="2000" b="0" i="0" u="none" strike="noStrike" cap="none">
              <a:solidFill>
                <a:srgbClr val="EDEDED"/>
              </a:solidFill>
              <a:latin typeface="Corbel"/>
              <a:ea typeface="Corbel"/>
              <a:cs typeface="Corbel"/>
              <a:sym typeface="Corbel"/>
            </a:endParaRPr>
          </a:p>
          <a:p>
            <a:pPr marL="514350" marR="0" lvl="1" indent="-171450" algn="l" rtl="0">
              <a:lnSpc>
                <a:spcPct val="90000"/>
              </a:lnSpc>
              <a:spcBef>
                <a:spcPts val="375"/>
              </a:spcBef>
              <a:spcAft>
                <a:spcPts val="0"/>
              </a:spcAft>
              <a:buClr>
                <a:srgbClr val="EDEDED"/>
              </a:buClr>
              <a:buSzPts val="2000"/>
              <a:buFont typeface="Arial"/>
              <a:buChar char="•"/>
            </a:pPr>
            <a:r>
              <a:rPr lang="en-US" sz="2000" b="0" i="0" u="none" strike="noStrike" cap="none">
                <a:solidFill>
                  <a:srgbClr val="EDEDED"/>
                </a:solidFill>
                <a:latin typeface="Corbel"/>
                <a:ea typeface="Corbel"/>
                <a:cs typeface="Corbel"/>
                <a:sym typeface="Corbel"/>
              </a:rPr>
              <a:t>CAYUSE IRB-Human Subjects Protocols</a:t>
            </a:r>
            <a:endParaRPr/>
          </a:p>
          <a:p>
            <a:pPr marL="171450" marR="0" lvl="0" indent="-171450" algn="l" rtl="0">
              <a:lnSpc>
                <a:spcPct val="90000"/>
              </a:lnSpc>
              <a:spcBef>
                <a:spcPts val="750"/>
              </a:spcBef>
              <a:spcAft>
                <a:spcPts val="0"/>
              </a:spcAft>
              <a:buClr>
                <a:srgbClr val="EDEDED"/>
              </a:buClr>
              <a:buSzPts val="2400"/>
              <a:buFont typeface="Arial"/>
              <a:buChar char="•"/>
            </a:pPr>
            <a:r>
              <a:rPr lang="en-US" sz="2400" b="0" i="0" u="sng" strike="noStrike" cap="none">
                <a:solidFill>
                  <a:srgbClr val="EDEDED"/>
                </a:solidFill>
                <a:latin typeface="Corbel"/>
                <a:ea typeface="Corbel"/>
                <a:cs typeface="Corbel"/>
                <a:sym typeface="Corbe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PIVOT</a:t>
            </a:r>
            <a:r>
              <a:rPr lang="en-US" sz="2400" b="0" i="0" u="none" strike="noStrike" cap="none">
                <a:solidFill>
                  <a:srgbClr val="EDEDED"/>
                </a:solidFill>
                <a:latin typeface="Corbel"/>
                <a:ea typeface="Corbel"/>
                <a:cs typeface="Corbel"/>
                <a:sym typeface="Corbel"/>
              </a:rPr>
              <a:t>: Search for funding opportunities</a:t>
            </a:r>
            <a:endParaRPr/>
          </a:p>
          <a:p>
            <a:pPr marL="171450" marR="0" lvl="0" indent="-171450" algn="l" rtl="0">
              <a:lnSpc>
                <a:spcPct val="90000"/>
              </a:lnSpc>
              <a:spcBef>
                <a:spcPts val="750"/>
              </a:spcBef>
              <a:spcAft>
                <a:spcPts val="0"/>
              </a:spcAft>
              <a:buClr>
                <a:srgbClr val="EDEDED"/>
              </a:buClr>
              <a:buSzPts val="2400"/>
              <a:buFont typeface="Arial"/>
              <a:buChar char="•"/>
            </a:pPr>
            <a:r>
              <a:rPr lang="en-US" sz="2400" b="0" i="0" u="sng" strike="noStrike" cap="none">
                <a:solidFill>
                  <a:srgbClr val="EDEDED"/>
                </a:solidFill>
                <a:latin typeface="Corbel"/>
                <a:ea typeface="Corbel"/>
                <a:cs typeface="Corbel"/>
                <a:sym typeface="Corbe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InfoReady</a:t>
            </a:r>
            <a:r>
              <a:rPr lang="en-US" sz="2400" b="0" i="0" u="none" strike="noStrike" cap="none">
                <a:solidFill>
                  <a:srgbClr val="EDEDED"/>
                </a:solidFill>
                <a:latin typeface="Corbel"/>
                <a:ea typeface="Corbel"/>
                <a:cs typeface="Corbel"/>
                <a:sym typeface="Corbel"/>
              </a:rPr>
              <a:t>: Internal Awards and Limited Submission Competitions</a:t>
            </a:r>
            <a:endParaRPr/>
          </a:p>
          <a:p>
            <a:pPr marL="171450" marR="0" lvl="0" indent="-171450" algn="l" rtl="0">
              <a:lnSpc>
                <a:spcPct val="90000"/>
              </a:lnSpc>
              <a:spcBef>
                <a:spcPts val="750"/>
              </a:spcBef>
              <a:spcAft>
                <a:spcPts val="0"/>
              </a:spcAft>
              <a:buClr>
                <a:srgbClr val="EDEDED"/>
              </a:buClr>
              <a:buSzPts val="2400"/>
              <a:buFont typeface="Arial"/>
              <a:buChar char="•"/>
            </a:pPr>
            <a:r>
              <a:rPr lang="en-US" sz="2400" b="0" i="0" u="sng" strike="noStrike" cap="none">
                <a:solidFill>
                  <a:srgbClr val="EDEDED"/>
                </a:solidFill>
                <a:latin typeface="Corbel"/>
                <a:ea typeface="Corbel"/>
                <a:cs typeface="Corbel"/>
                <a:sym typeface="Corbe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CITI</a:t>
            </a:r>
            <a:r>
              <a:rPr lang="en-US" sz="2400" b="0" i="0" u="none" strike="noStrike" cap="none">
                <a:solidFill>
                  <a:srgbClr val="EDEDED"/>
                </a:solidFill>
                <a:latin typeface="Corbel"/>
                <a:ea typeface="Corbel"/>
                <a:cs typeface="Corbel"/>
                <a:sym typeface="Corbel"/>
              </a:rPr>
              <a:t>: Online Training for Researchers, Student RA’s </a:t>
            </a:r>
            <a:endParaRPr/>
          </a:p>
          <a:p>
            <a:pPr marL="171450" marR="0" lvl="0" indent="-19050" algn="l" rtl="0">
              <a:lnSpc>
                <a:spcPct val="90000"/>
              </a:lnSpc>
              <a:spcBef>
                <a:spcPts val="75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171450" marR="0" lvl="0" indent="-171450" algn="l" rtl="0">
              <a:lnSpc>
                <a:spcPct val="90000"/>
              </a:lnSpc>
              <a:spcBef>
                <a:spcPts val="750"/>
              </a:spcBef>
              <a:spcAft>
                <a:spcPts val="0"/>
              </a:spcAft>
              <a:buClr>
                <a:srgbClr val="EDEDED"/>
              </a:buClr>
              <a:buSzPts val="2400"/>
              <a:buFont typeface="Arial"/>
              <a:buChar char="•"/>
            </a:pPr>
            <a:r>
              <a:rPr lang="en-US" sz="2400" b="0" i="0" u="sng" strike="noStrike" cap="none">
                <a:solidFill>
                  <a:srgbClr val="EDEDED"/>
                </a:solidFill>
                <a:latin typeface="Corbel"/>
                <a:ea typeface="Corbel"/>
                <a:cs typeface="Corbel"/>
                <a:sym typeface="Corbe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Workday</a:t>
            </a:r>
            <a:r>
              <a:rPr lang="en-US" sz="2400" b="0" i="0" u="none" strike="noStrike" cap="none">
                <a:solidFill>
                  <a:srgbClr val="EDEDED"/>
                </a:solidFill>
                <a:latin typeface="Corbel"/>
                <a:ea typeface="Corbel"/>
                <a:cs typeface="Corbel"/>
                <a:sym typeface="Corbel"/>
              </a:rPr>
              <a:t>: Financial management of awarded grants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34"/>
          <p:cNvPicPr preferRelativeResize="0"/>
          <p:nvPr/>
        </p:nvPicPr>
        <p:blipFill rotWithShape="1">
          <a:blip r:embed="rId3">
            <a:alphaModFix/>
          </a:blip>
          <a:srcRect/>
          <a:stretch/>
        </p:blipFill>
        <p:spPr>
          <a:xfrm>
            <a:off x="1597025" y="1631950"/>
            <a:ext cx="5524500" cy="4746625"/>
          </a:xfrm>
          <a:prstGeom prst="rect">
            <a:avLst/>
          </a:prstGeom>
          <a:noFill/>
          <a:ln>
            <a:noFill/>
          </a:ln>
        </p:spPr>
      </p:pic>
      <p:sp>
        <p:nvSpPr>
          <p:cNvPr id="329" name="Google Shape;329;p34"/>
          <p:cNvSpPr txBox="1"/>
          <p:nvPr/>
        </p:nvSpPr>
        <p:spPr>
          <a:xfrm>
            <a:off x="2590800" y="263525"/>
            <a:ext cx="7848600"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Corbel"/>
              <a:buNone/>
            </a:pPr>
            <a:r>
              <a:rPr lang="en-US" sz="3200" b="1" i="0" u="none">
                <a:solidFill>
                  <a:schemeClr val="lt1"/>
                </a:solidFill>
                <a:latin typeface="Corbel"/>
                <a:ea typeface="Corbel"/>
                <a:cs typeface="Corbel"/>
                <a:sym typeface="Corbel"/>
              </a:rPr>
              <a:t>The Grant Lifecycle</a:t>
            </a:r>
            <a:endParaRPr/>
          </a:p>
        </p:txBody>
      </p:sp>
      <p:pic>
        <p:nvPicPr>
          <p:cNvPr id="330" name="Google Shape;330;p34"/>
          <p:cNvPicPr preferRelativeResize="0"/>
          <p:nvPr/>
        </p:nvPicPr>
        <p:blipFill rotWithShape="1">
          <a:blip r:embed="rId4">
            <a:alphaModFix/>
          </a:blip>
          <a:srcRect/>
          <a:stretch/>
        </p:blipFill>
        <p:spPr>
          <a:xfrm>
            <a:off x="3657600" y="974725"/>
            <a:ext cx="1190625" cy="495300"/>
          </a:xfrm>
          <a:prstGeom prst="rect">
            <a:avLst/>
          </a:prstGeom>
          <a:noFill/>
          <a:ln>
            <a:noFill/>
          </a:ln>
        </p:spPr>
      </p:pic>
      <p:pic>
        <p:nvPicPr>
          <p:cNvPr id="331" name="Google Shape;331;p34"/>
          <p:cNvPicPr preferRelativeResize="0"/>
          <p:nvPr/>
        </p:nvPicPr>
        <p:blipFill rotWithShape="1">
          <a:blip r:embed="rId5">
            <a:alphaModFix/>
          </a:blip>
          <a:srcRect/>
          <a:stretch/>
        </p:blipFill>
        <p:spPr>
          <a:xfrm>
            <a:off x="7308850" y="3084512"/>
            <a:ext cx="1327150" cy="584200"/>
          </a:xfrm>
          <a:prstGeom prst="rect">
            <a:avLst/>
          </a:prstGeom>
          <a:noFill/>
          <a:ln>
            <a:noFill/>
          </a:ln>
        </p:spPr>
      </p:pic>
      <p:pic>
        <p:nvPicPr>
          <p:cNvPr id="332" name="Google Shape;332;p34"/>
          <p:cNvPicPr preferRelativeResize="0"/>
          <p:nvPr/>
        </p:nvPicPr>
        <p:blipFill rotWithShape="1">
          <a:blip r:embed="rId6">
            <a:alphaModFix/>
          </a:blip>
          <a:srcRect/>
          <a:stretch/>
        </p:blipFill>
        <p:spPr>
          <a:xfrm>
            <a:off x="6424612" y="2127250"/>
            <a:ext cx="1547812" cy="584200"/>
          </a:xfrm>
          <a:prstGeom prst="rect">
            <a:avLst/>
          </a:prstGeom>
          <a:noFill/>
          <a:ln>
            <a:noFill/>
          </a:ln>
        </p:spPr>
      </p:pic>
      <p:pic>
        <p:nvPicPr>
          <p:cNvPr id="333" name="Google Shape;333;p34" descr="Workday | Medavie Health Services"/>
          <p:cNvPicPr preferRelativeResize="0"/>
          <p:nvPr/>
        </p:nvPicPr>
        <p:blipFill rotWithShape="1">
          <a:blip r:embed="rId7">
            <a:alphaModFix/>
          </a:blip>
          <a:srcRect/>
          <a:stretch/>
        </p:blipFill>
        <p:spPr>
          <a:xfrm>
            <a:off x="1041400" y="5362575"/>
            <a:ext cx="1006475" cy="6365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5"/>
          <p:cNvSpPr txBox="1">
            <a:spLocks noGrp="1"/>
          </p:cNvSpPr>
          <p:nvPr>
            <p:ph type="ctrTitle" idx="4294967295"/>
          </p:nvPr>
        </p:nvSpPr>
        <p:spPr>
          <a:xfrm>
            <a:off x="762000" y="2612877"/>
            <a:ext cx="6858000" cy="1194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2E2E2"/>
              </a:buClr>
              <a:buSzPts val="4000"/>
              <a:buFont typeface="Corbel"/>
              <a:buNone/>
            </a:pPr>
            <a:r>
              <a:rPr lang="en-US" sz="4000" b="0" i="0" u="none" strike="noStrike" cap="none">
                <a:solidFill>
                  <a:srgbClr val="E2E2E2"/>
                </a:solidFill>
                <a:latin typeface="Corbel"/>
                <a:ea typeface="Corbel"/>
                <a:cs typeface="Corbel"/>
                <a:sym typeface="Corbel"/>
              </a:rPr>
              <a:t>Proposal Development Services</a:t>
            </a:r>
            <a:endParaRPr/>
          </a:p>
        </p:txBody>
      </p:sp>
      <p:sp>
        <p:nvSpPr>
          <p:cNvPr id="340" name="Google Shape;340;p35"/>
          <p:cNvSpPr txBox="1">
            <a:spLocks noGrp="1"/>
          </p:cNvSpPr>
          <p:nvPr>
            <p:ph type="subTitle" idx="4294967295"/>
          </p:nvPr>
        </p:nvSpPr>
        <p:spPr>
          <a:xfrm>
            <a:off x="762000" y="1981200"/>
            <a:ext cx="6858000" cy="61782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2"/>
              </a:buClr>
              <a:buSzPts val="2400"/>
              <a:buFont typeface="Arial"/>
              <a:buNone/>
            </a:pPr>
            <a:r>
              <a:rPr lang="en-US" sz="2400" b="0" i="0" u="none" strike="noStrike" cap="none">
                <a:solidFill>
                  <a:schemeClr val="lt2"/>
                </a:solidFill>
                <a:latin typeface="Corbel"/>
                <a:ea typeface="Corbel"/>
                <a:cs typeface="Corbel"/>
                <a:sym typeface="Corbel"/>
              </a:rPr>
              <a:t>Montclair State University OSP</a:t>
            </a:r>
            <a:endParaRPr/>
          </a:p>
        </p:txBody>
      </p:sp>
      <p:sp>
        <p:nvSpPr>
          <p:cNvPr id="341" name="Google Shape;341;p35"/>
          <p:cNvSpPr txBox="1"/>
          <p:nvPr/>
        </p:nvSpPr>
        <p:spPr>
          <a:xfrm>
            <a:off x="1905000" y="3581400"/>
            <a:ext cx="6934200" cy="1323975"/>
          </a:xfrm>
          <a:prstGeom prst="rect">
            <a:avLst/>
          </a:prstGeom>
          <a:solidFill>
            <a:srgbClr val="0070C0"/>
          </a:solidFill>
          <a:ln>
            <a:noFill/>
          </a:ln>
          <a:effectLst>
            <a:outerShdw blurRad="63500" dist="38100" dir="2700000">
              <a:srgbClr val="000000">
                <a:alpha val="3960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8000"/>
              <a:buFont typeface="Corbel"/>
              <a:buNone/>
            </a:pPr>
            <a:r>
              <a:rPr lang="en-US" sz="8000" b="1" i="0" u="none">
                <a:solidFill>
                  <a:schemeClr val="lt1"/>
                </a:solidFill>
                <a:latin typeface="Corbel"/>
                <a:ea typeface="Corbel"/>
                <a:cs typeface="Corbel"/>
                <a:sym typeface="Corbel"/>
              </a:rPr>
              <a:t>PRE-AWARD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6"/>
          <p:cNvSpPr txBox="1">
            <a:spLocks noGrp="1"/>
          </p:cNvSpPr>
          <p:nvPr>
            <p:ph type="title" idx="4294967295"/>
          </p:nvPr>
        </p:nvSpPr>
        <p:spPr>
          <a:xfrm>
            <a:off x="0" y="228600"/>
            <a:ext cx="9144000" cy="866775"/>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EDEDED"/>
              </a:buClr>
              <a:buSzPts val="4000"/>
              <a:buFont typeface="Corbel"/>
              <a:buNone/>
            </a:pPr>
            <a:r>
              <a:rPr lang="en-US" sz="4000" b="0" i="0" u="none" strike="noStrike" cap="none">
                <a:solidFill>
                  <a:srgbClr val="EDEDED"/>
                </a:solidFill>
                <a:latin typeface="Corbel"/>
                <a:ea typeface="Corbel"/>
                <a:cs typeface="Corbel"/>
                <a:sym typeface="Corbel"/>
              </a:rPr>
              <a:t/>
            </a:r>
            <a:br>
              <a:rPr lang="en-US" sz="4000" b="0" i="0" u="none" strike="noStrike" cap="none">
                <a:solidFill>
                  <a:srgbClr val="EDEDED"/>
                </a:solidFill>
                <a:latin typeface="Corbel"/>
                <a:ea typeface="Corbel"/>
                <a:cs typeface="Corbel"/>
                <a:sym typeface="Corbel"/>
              </a:rPr>
            </a:br>
            <a:r>
              <a:rPr lang="en-US" sz="3600" b="1" i="0" u="none" strike="noStrike" cap="none">
                <a:solidFill>
                  <a:srgbClr val="EDEDED"/>
                </a:solidFill>
                <a:latin typeface="Corbel"/>
                <a:ea typeface="Corbel"/>
                <a:cs typeface="Corbel"/>
                <a:sym typeface="Corbel"/>
              </a:rPr>
              <a:t>Pre-Award: Seeking External Funding</a:t>
            </a:r>
            <a:r>
              <a:rPr lang="en-US" sz="3600" b="0" i="0" u="none" strike="noStrike" cap="none">
                <a:solidFill>
                  <a:srgbClr val="EDEDED"/>
                </a:solidFill>
                <a:latin typeface="Corbel"/>
                <a:ea typeface="Corbel"/>
                <a:cs typeface="Corbel"/>
                <a:sym typeface="Corbel"/>
              </a:rPr>
              <a:t/>
            </a:r>
            <a:br>
              <a:rPr lang="en-US" sz="3600" b="0" i="0" u="none" strike="noStrike" cap="none">
                <a:solidFill>
                  <a:srgbClr val="EDEDED"/>
                </a:solidFill>
                <a:latin typeface="Corbel"/>
                <a:ea typeface="Corbel"/>
                <a:cs typeface="Corbel"/>
                <a:sym typeface="Corbel"/>
              </a:rPr>
            </a:br>
            <a:endParaRPr sz="4000" b="0" i="1" u="none" strike="noStrike" cap="none">
              <a:solidFill>
                <a:srgbClr val="EDEDED"/>
              </a:solidFill>
              <a:latin typeface="Corbel"/>
              <a:ea typeface="Corbel"/>
              <a:cs typeface="Corbel"/>
              <a:sym typeface="Corbel"/>
            </a:endParaRPr>
          </a:p>
        </p:txBody>
      </p:sp>
      <p:sp>
        <p:nvSpPr>
          <p:cNvPr id="348" name="Google Shape;348;p36"/>
          <p:cNvSpPr txBox="1">
            <a:spLocks noGrp="1"/>
          </p:cNvSpPr>
          <p:nvPr>
            <p:ph type="body" idx="4294967295"/>
          </p:nvPr>
        </p:nvSpPr>
        <p:spPr>
          <a:xfrm>
            <a:off x="457200" y="1828800"/>
            <a:ext cx="8305800" cy="4876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DEDED"/>
              </a:buClr>
              <a:buSzPts val="2800"/>
              <a:buFont typeface="Arial"/>
              <a:buNone/>
            </a:pPr>
            <a:r>
              <a:rPr lang="en-US" sz="2800" b="0" i="1" u="none" strike="noStrike" cap="none">
                <a:solidFill>
                  <a:srgbClr val="EDEDED"/>
                </a:solidFill>
                <a:latin typeface="Corbel"/>
                <a:ea typeface="Corbel"/>
                <a:cs typeface="Corbel"/>
                <a:sym typeface="Corbel"/>
              </a:rPr>
              <a:t>Proposal Development Team (Dana, Sam, and Amanda) can assist you in applying for grants:</a:t>
            </a:r>
            <a:endParaRPr sz="2800" b="0" i="1" u="none" strike="noStrike" cap="none">
              <a:solidFill>
                <a:srgbClr val="D8D8D8"/>
              </a:solidFill>
              <a:latin typeface="Corbel"/>
              <a:ea typeface="Corbel"/>
              <a:cs typeface="Corbel"/>
              <a:sym typeface="Corbel"/>
            </a:endParaRPr>
          </a:p>
          <a:p>
            <a:pPr marL="457200" marR="0" lvl="0" indent="-457200" algn="l" rtl="0">
              <a:lnSpc>
                <a:spcPct val="90000"/>
              </a:lnSpc>
              <a:spcBef>
                <a:spcPts val="1800"/>
              </a:spcBef>
              <a:spcAft>
                <a:spcPts val="0"/>
              </a:spcAft>
              <a:buClr>
                <a:srgbClr val="D8D8D8"/>
              </a:buClr>
              <a:buSzPts val="2000"/>
              <a:buFont typeface="Corbel"/>
              <a:buAutoNum type="arabicPeriod"/>
            </a:pPr>
            <a:r>
              <a:rPr lang="en-US" sz="2000" b="0" i="0" u="sng" strike="noStrike" cap="none">
                <a:solidFill>
                  <a:srgbClr val="D8D8D8"/>
                </a:solidFill>
                <a:latin typeface="Corbel"/>
                <a:ea typeface="Corbel"/>
                <a:cs typeface="Corbel"/>
                <a:sym typeface="Corbe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OSP Web resources </a:t>
            </a:r>
            <a:r>
              <a:rPr lang="en-US" sz="2000" b="0" i="0" u="none" strike="noStrike" cap="none">
                <a:solidFill>
                  <a:srgbClr val="D8D8D8"/>
                </a:solidFill>
                <a:latin typeface="Corbel"/>
                <a:ea typeface="Corbel"/>
                <a:cs typeface="Corbel"/>
                <a:sym typeface="Corbel"/>
              </a:rPr>
              <a:t>(funding opportunities, templates, narratives, proposal development) </a:t>
            </a:r>
            <a:endParaRPr/>
          </a:p>
          <a:p>
            <a:pPr marL="457200" marR="0" lvl="0" indent="-457200" algn="l" rtl="0">
              <a:lnSpc>
                <a:spcPct val="90000"/>
              </a:lnSpc>
              <a:spcBef>
                <a:spcPts val="1200"/>
              </a:spcBef>
              <a:spcAft>
                <a:spcPts val="0"/>
              </a:spcAft>
              <a:buClr>
                <a:srgbClr val="EDEDED"/>
              </a:buClr>
              <a:buSzPts val="2000"/>
              <a:buFont typeface="Lucida Sans"/>
              <a:buAutoNum type="arabicPeriod"/>
            </a:pPr>
            <a:r>
              <a:rPr lang="en-US" sz="2000" b="0" i="0" u="none" strike="noStrike" cap="none">
                <a:solidFill>
                  <a:srgbClr val="EDEDED"/>
                </a:solidFill>
                <a:latin typeface="Corbel"/>
                <a:ea typeface="Corbel"/>
                <a:cs typeface="Corbel"/>
                <a:sym typeface="Corbel"/>
              </a:rPr>
              <a:t>Meetings, advising, interpreting (reviews, for example)</a:t>
            </a:r>
            <a:endParaRPr/>
          </a:p>
          <a:p>
            <a:pPr marL="457200" marR="0" lvl="0" indent="-457200" algn="l" rtl="0">
              <a:lnSpc>
                <a:spcPct val="90000"/>
              </a:lnSpc>
              <a:spcBef>
                <a:spcPts val="1200"/>
              </a:spcBef>
              <a:spcAft>
                <a:spcPts val="0"/>
              </a:spcAft>
              <a:buClr>
                <a:srgbClr val="EDEDED"/>
              </a:buClr>
              <a:buSzPts val="2000"/>
              <a:buFont typeface="Lucida Sans"/>
              <a:buAutoNum type="arabicPeriod"/>
            </a:pPr>
            <a:r>
              <a:rPr lang="en-US" sz="2000" b="0" i="0" u="none" strike="noStrike" cap="none">
                <a:solidFill>
                  <a:srgbClr val="EDEDED"/>
                </a:solidFill>
                <a:latin typeface="Corbel"/>
                <a:ea typeface="Corbel"/>
                <a:cs typeface="Corbel"/>
                <a:sym typeface="Corbel"/>
              </a:rPr>
              <a:t>Assistance with planning for compliance issues (human/animal subjects, conflicts of interest, intellectual property)</a:t>
            </a:r>
            <a:endParaRPr/>
          </a:p>
          <a:p>
            <a:pPr marL="457200" marR="0" lvl="0" indent="-457200" algn="l" rtl="0">
              <a:lnSpc>
                <a:spcPct val="90000"/>
              </a:lnSpc>
              <a:spcBef>
                <a:spcPts val="1200"/>
              </a:spcBef>
              <a:spcAft>
                <a:spcPts val="0"/>
              </a:spcAft>
              <a:buClr>
                <a:srgbClr val="EDEDED"/>
              </a:buClr>
              <a:buSzPts val="2000"/>
              <a:buFont typeface="Lucida Sans"/>
              <a:buAutoNum type="arabicPeriod"/>
            </a:pPr>
            <a:r>
              <a:rPr lang="en-US" sz="2000" b="0" i="0" u="none" strike="noStrike" cap="none">
                <a:solidFill>
                  <a:srgbClr val="EDEDED"/>
                </a:solidFill>
                <a:latin typeface="Corbel"/>
                <a:ea typeface="Corbel"/>
                <a:cs typeface="Corbel"/>
                <a:sym typeface="Corbel"/>
              </a:rPr>
              <a:t>Reviewing drafts of narratives &amp; budgets</a:t>
            </a:r>
            <a:endParaRPr/>
          </a:p>
          <a:p>
            <a:pPr marL="457200" marR="0" lvl="0" indent="-457200" algn="l" rtl="0">
              <a:lnSpc>
                <a:spcPct val="90000"/>
              </a:lnSpc>
              <a:spcBef>
                <a:spcPts val="1200"/>
              </a:spcBef>
              <a:spcAft>
                <a:spcPts val="0"/>
              </a:spcAft>
              <a:buClr>
                <a:srgbClr val="EDEDED"/>
              </a:buClr>
              <a:buSzPts val="2000"/>
              <a:buFont typeface="Lucida Sans"/>
              <a:buAutoNum type="arabicPeriod"/>
            </a:pPr>
            <a:r>
              <a:rPr lang="en-US" sz="2000" b="0" i="0" u="none" strike="noStrike" cap="none">
                <a:solidFill>
                  <a:srgbClr val="EDEDED"/>
                </a:solidFill>
                <a:latin typeface="Corbel"/>
                <a:ea typeface="Corbel"/>
                <a:cs typeface="Corbel"/>
                <a:sym typeface="Corbel"/>
              </a:rPr>
              <a:t>Submitting final proposal (planning re-submissions)</a:t>
            </a:r>
            <a:endParaRPr/>
          </a:p>
          <a:p>
            <a:pPr marL="457200" marR="0" lvl="0" indent="-304800" algn="l" rtl="0">
              <a:lnSpc>
                <a:spcPct val="90000"/>
              </a:lnSpc>
              <a:spcBef>
                <a:spcPts val="1800"/>
              </a:spcBef>
              <a:spcAft>
                <a:spcPts val="0"/>
              </a:spcAft>
              <a:buClr>
                <a:srgbClr val="EDEDED"/>
              </a:buClr>
              <a:buSzPts val="2400"/>
              <a:buFont typeface="Lucida Sans"/>
              <a:buNone/>
            </a:pP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7"/>
          <p:cNvSpPr txBox="1">
            <a:spLocks noGrp="1"/>
          </p:cNvSpPr>
          <p:nvPr>
            <p:ph type="title" idx="4294967295"/>
          </p:nvPr>
        </p:nvSpPr>
        <p:spPr>
          <a:xfrm>
            <a:off x="0" y="228600"/>
            <a:ext cx="9144000" cy="868680"/>
          </a:xfrm>
          <a:prstGeom prst="rect">
            <a:avLst/>
          </a:prstGeom>
          <a:solidFill>
            <a:srgbClr val="0070C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3600"/>
              <a:buFont typeface="Corbel"/>
              <a:buNone/>
            </a:pPr>
            <a:r>
              <a:rPr lang="en-US" sz="3600" b="1" i="0" u="none" strike="noStrike" cap="none">
                <a:solidFill>
                  <a:srgbClr val="EDEDED"/>
                </a:solidFill>
                <a:latin typeface="Corbel"/>
                <a:ea typeface="Corbel"/>
                <a:cs typeface="Corbel"/>
                <a:sym typeface="Corbel"/>
              </a:rPr>
              <a:t>Pre-Award: Finding the Fund</a:t>
            </a:r>
            <a:r>
              <a:rPr lang="en-US" sz="4000" b="1" i="0" u="none" strike="noStrike" cap="none">
                <a:solidFill>
                  <a:srgbClr val="EDEDED"/>
                </a:solidFill>
                <a:latin typeface="Corbel"/>
                <a:ea typeface="Corbel"/>
                <a:cs typeface="Corbel"/>
                <a:sym typeface="Corbel"/>
              </a:rPr>
              <a:t>ing</a:t>
            </a:r>
            <a:endParaRPr/>
          </a:p>
        </p:txBody>
      </p:sp>
      <p:sp>
        <p:nvSpPr>
          <p:cNvPr id="354" name="Google Shape;354;p37"/>
          <p:cNvSpPr txBox="1">
            <a:spLocks noGrp="1"/>
          </p:cNvSpPr>
          <p:nvPr>
            <p:ph type="body" idx="4294967295"/>
          </p:nvPr>
        </p:nvSpPr>
        <p:spPr>
          <a:xfrm>
            <a:off x="457200" y="1295400"/>
            <a:ext cx="8686800" cy="5562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DEDED"/>
              </a:buClr>
              <a:buSzPts val="2400"/>
              <a:buFont typeface="Arial"/>
              <a:buNone/>
            </a:pPr>
            <a:r>
              <a:rPr lang="en-US" sz="2400" b="1" i="0" u="none" strike="noStrike" cap="none">
                <a:solidFill>
                  <a:srgbClr val="EDEDED"/>
                </a:solidFill>
                <a:latin typeface="Corbel"/>
                <a:ea typeface="Corbel"/>
                <a:cs typeface="Corbel"/>
                <a:sym typeface="Corbel"/>
              </a:rPr>
              <a:t>Pivot</a:t>
            </a:r>
            <a:r>
              <a:rPr lang="en-US" sz="2400" b="0" i="0" u="none" strike="noStrike" cap="none">
                <a:solidFill>
                  <a:srgbClr val="EDEDED"/>
                </a:solidFill>
                <a:latin typeface="Corbel"/>
                <a:ea typeface="Corbel"/>
                <a:cs typeface="Corbel"/>
                <a:sym typeface="Corbel"/>
              </a:rPr>
              <a:t>  </a:t>
            </a:r>
            <a:r>
              <a:rPr lang="en-US" sz="2400" b="0" i="1" u="sng" strike="noStrike" cap="none">
                <a:solidFill>
                  <a:srgbClr val="EDEDED"/>
                </a:solidFill>
                <a:latin typeface="Corbel"/>
                <a:ea typeface="Corbel"/>
                <a:cs typeface="Corbel"/>
                <a:sym typeface="Corbe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https://pivot.proquest.com</a:t>
            </a:r>
            <a:endParaRPr sz="2400" b="0" i="0" u="none" strike="noStrike" cap="none">
              <a:solidFill>
                <a:srgbClr val="EDEDED"/>
              </a:solidFill>
              <a:latin typeface="Corbel"/>
              <a:ea typeface="Corbel"/>
              <a:cs typeface="Corbel"/>
              <a:sym typeface="Corbel"/>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A global, multi-disciplinary database </a:t>
            </a:r>
            <a:endParaRPr/>
          </a:p>
          <a:p>
            <a:pPr marL="514350" marR="0" lvl="1" indent="-171450"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Over $63 Billion in funding opportunities</a:t>
            </a:r>
            <a:endParaRPr/>
          </a:p>
          <a:p>
            <a:pPr marL="514350" marR="0" lvl="1" indent="-171450"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More than 3 million profiles from around the world</a:t>
            </a:r>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Suggests potential funding opportunities for you based on your Pivot profile</a:t>
            </a:r>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New opportunities matching saved searches are emailed weekly</a:t>
            </a:r>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Faculty profile is searchable by other users for potential collaboration</a:t>
            </a:r>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Gives you one place to manage and track funding of interest</a:t>
            </a:r>
            <a:endParaRPr/>
          </a:p>
          <a:p>
            <a:pPr marL="0" marR="0" lvl="0" indent="0" algn="l" rtl="0">
              <a:lnSpc>
                <a:spcPct val="90000"/>
              </a:lnSpc>
              <a:spcBef>
                <a:spcPts val="750"/>
              </a:spcBef>
              <a:spcAft>
                <a:spcPts val="0"/>
              </a:spcAft>
              <a:buClr>
                <a:schemeClr val="accent3"/>
              </a:buClr>
              <a:buSzPts val="2400"/>
              <a:buFont typeface="Arial"/>
              <a:buNone/>
            </a:pPr>
            <a:r>
              <a:rPr lang="en-US" sz="2400" b="1" i="0" u="sng" strike="noStrike" cap="none">
                <a:solidFill>
                  <a:srgbClr val="EDEDED"/>
                </a:solidFill>
                <a:latin typeface="Corbel"/>
                <a:ea typeface="Corbel"/>
                <a:cs typeface="Corbel"/>
                <a:sym typeface="Corbe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Grant Resource Center (GRC): </a:t>
            </a:r>
            <a:r>
              <a:rPr lang="en-US" sz="2000" b="0" i="0" u="none" strike="noStrike" cap="none">
                <a:solidFill>
                  <a:srgbClr val="EDEDED"/>
                </a:solidFill>
                <a:latin typeface="Corbel"/>
                <a:ea typeface="Corbel"/>
                <a:cs typeface="Corbel"/>
                <a:sym typeface="Corbel"/>
              </a:rPr>
              <a:t>Federal funding opportunities and sample Proposals (contact OSP for log-in information)</a:t>
            </a:r>
            <a:endParaRPr/>
          </a:p>
          <a:p>
            <a:pPr marL="0" marR="0" lvl="0" indent="0" algn="l" rtl="0">
              <a:lnSpc>
                <a:spcPct val="90000"/>
              </a:lnSpc>
              <a:spcBef>
                <a:spcPts val="2400"/>
              </a:spcBef>
              <a:spcAft>
                <a:spcPts val="0"/>
              </a:spcAft>
              <a:buClr>
                <a:srgbClr val="EDEDED"/>
              </a:buClr>
              <a:buSzPts val="2400"/>
              <a:buFont typeface="Noto Sans Symbols"/>
              <a:buNone/>
            </a:pPr>
            <a:r>
              <a:rPr lang="en-US" sz="2400" b="1" i="0" u="none" strike="noStrike" cap="none">
                <a:solidFill>
                  <a:srgbClr val="EDEDED"/>
                </a:solidFill>
                <a:latin typeface="Corbel"/>
                <a:ea typeface="Corbel"/>
                <a:cs typeface="Corbel"/>
                <a:sym typeface="Corbel"/>
              </a:rPr>
              <a:t>Funding Opportunities Listserv</a:t>
            </a:r>
            <a:endParaRPr/>
          </a:p>
          <a:p>
            <a:pPr marL="171450" marR="0" lvl="0" indent="-171450" algn="l" rtl="0">
              <a:lnSpc>
                <a:spcPct val="90000"/>
              </a:lnSpc>
              <a:spcBef>
                <a:spcPts val="75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Once a week, federal and non-federal opportunities</a:t>
            </a:r>
            <a:endParaRPr/>
          </a:p>
          <a:p>
            <a:pPr marL="514350" marR="0" lvl="1" indent="-44450" algn="l" rtl="0">
              <a:lnSpc>
                <a:spcPct val="90000"/>
              </a:lnSpc>
              <a:spcBef>
                <a:spcPts val="375"/>
              </a:spcBef>
              <a:spcAft>
                <a:spcPts val="0"/>
              </a:spcAft>
              <a:buClr>
                <a:schemeClr val="accent3"/>
              </a:buClr>
              <a:buSzPts val="2000"/>
              <a:buFont typeface="Arial"/>
              <a:buNone/>
            </a:pPr>
            <a:endParaRPr sz="2000"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spcAft>
                <a:spcPts val="0"/>
              </a:spcAft>
              <a:buClr>
                <a:srgbClr val="EDEDED"/>
              </a:buClr>
              <a:buSzPts val="2000"/>
              <a:buFont typeface="Arial"/>
              <a:buNone/>
            </a:pPr>
            <a:r>
              <a:rPr lang="en-US" sz="2000" b="0" i="1" u="none" strike="noStrike" cap="none">
                <a:solidFill>
                  <a:srgbClr val="EDEDED"/>
                </a:solidFill>
                <a:latin typeface="Corbel"/>
                <a:ea typeface="Corbel"/>
                <a:cs typeface="Corbel"/>
                <a:sym typeface="Corbel"/>
              </a:rPr>
              <a:t>More links at </a:t>
            </a:r>
            <a:r>
              <a:rPr lang="en-US" sz="2000" b="0" i="1" u="sng" strike="noStrike" cap="none">
                <a:solidFill>
                  <a:srgbClr val="EDEDED"/>
                </a:solidFill>
                <a:latin typeface="Corbel"/>
                <a:ea typeface="Corbel"/>
                <a:cs typeface="Corbel"/>
                <a:sym typeface="Corbe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https://www.montclair.edu/orsp/find-funding/</a:t>
            </a:r>
            <a:endParaRPr sz="2000" b="0" i="1" u="none" strike="noStrike" cap="none">
              <a:solidFill>
                <a:srgbClr val="EDEDED"/>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
          <p:cNvPicPr preferRelativeResize="0"/>
          <p:nvPr/>
        </p:nvPicPr>
        <p:blipFill rotWithShape="1">
          <a:blip r:embed="rId3">
            <a:alphaModFix/>
          </a:blip>
          <a:srcRect/>
          <a:stretch/>
        </p:blipFill>
        <p:spPr>
          <a:xfrm>
            <a:off x="1316037" y="4343400"/>
            <a:ext cx="1889125" cy="1508125"/>
          </a:xfrm>
          <a:prstGeom prst="rect">
            <a:avLst/>
          </a:prstGeom>
          <a:noFill/>
          <a:ln>
            <a:noFill/>
          </a:ln>
        </p:spPr>
      </p:pic>
      <p:pic>
        <p:nvPicPr>
          <p:cNvPr id="149" name="Google Shape;149;p3"/>
          <p:cNvPicPr preferRelativeResize="0"/>
          <p:nvPr/>
        </p:nvPicPr>
        <p:blipFill rotWithShape="1">
          <a:blip r:embed="rId4">
            <a:alphaModFix/>
          </a:blip>
          <a:srcRect/>
          <a:stretch/>
        </p:blipFill>
        <p:spPr>
          <a:xfrm>
            <a:off x="5827712" y="4343400"/>
            <a:ext cx="1822450" cy="1508125"/>
          </a:xfrm>
          <a:prstGeom prst="rect">
            <a:avLst/>
          </a:prstGeom>
          <a:noFill/>
          <a:ln>
            <a:noFill/>
          </a:ln>
        </p:spPr>
      </p:pic>
      <p:pic>
        <p:nvPicPr>
          <p:cNvPr id="150" name="Google Shape;150;p3"/>
          <p:cNvPicPr preferRelativeResize="0"/>
          <p:nvPr/>
        </p:nvPicPr>
        <p:blipFill rotWithShape="1">
          <a:blip r:embed="rId5">
            <a:alphaModFix/>
          </a:blip>
          <a:srcRect/>
          <a:stretch/>
        </p:blipFill>
        <p:spPr>
          <a:xfrm>
            <a:off x="3622675" y="981075"/>
            <a:ext cx="1824037" cy="1508125"/>
          </a:xfrm>
          <a:prstGeom prst="rect">
            <a:avLst/>
          </a:prstGeom>
          <a:noFill/>
          <a:ln>
            <a:noFill/>
          </a:ln>
        </p:spPr>
      </p:pic>
      <p:pic>
        <p:nvPicPr>
          <p:cNvPr id="151" name="Google Shape;151;p3"/>
          <p:cNvPicPr preferRelativeResize="0"/>
          <p:nvPr/>
        </p:nvPicPr>
        <p:blipFill rotWithShape="1">
          <a:blip r:embed="rId6">
            <a:alphaModFix/>
          </a:blip>
          <a:srcRect/>
          <a:stretch/>
        </p:blipFill>
        <p:spPr>
          <a:xfrm>
            <a:off x="5829300" y="981075"/>
            <a:ext cx="1841500" cy="1508125"/>
          </a:xfrm>
          <a:prstGeom prst="rect">
            <a:avLst/>
          </a:prstGeom>
          <a:noFill/>
          <a:ln>
            <a:noFill/>
          </a:ln>
        </p:spPr>
      </p:pic>
      <p:pic>
        <p:nvPicPr>
          <p:cNvPr id="152" name="Google Shape;152;p3"/>
          <p:cNvPicPr preferRelativeResize="0"/>
          <p:nvPr/>
        </p:nvPicPr>
        <p:blipFill rotWithShape="1">
          <a:blip r:embed="rId7">
            <a:alphaModFix/>
          </a:blip>
          <a:srcRect/>
          <a:stretch/>
        </p:blipFill>
        <p:spPr>
          <a:xfrm>
            <a:off x="1349375" y="971550"/>
            <a:ext cx="1822450" cy="1508125"/>
          </a:xfrm>
          <a:prstGeom prst="rect">
            <a:avLst/>
          </a:prstGeom>
          <a:noFill/>
          <a:ln>
            <a:noFill/>
          </a:ln>
        </p:spPr>
      </p:pic>
      <p:pic>
        <p:nvPicPr>
          <p:cNvPr id="153" name="Google Shape;153;p3"/>
          <p:cNvPicPr preferRelativeResize="0"/>
          <p:nvPr/>
        </p:nvPicPr>
        <p:blipFill rotWithShape="1">
          <a:blip r:embed="rId8">
            <a:alphaModFix/>
          </a:blip>
          <a:srcRect/>
          <a:stretch/>
        </p:blipFill>
        <p:spPr>
          <a:xfrm>
            <a:off x="3603625" y="4343400"/>
            <a:ext cx="1812925" cy="1508125"/>
          </a:xfrm>
          <a:prstGeom prst="rect">
            <a:avLst/>
          </a:prstGeom>
          <a:noFill/>
          <a:ln>
            <a:noFill/>
          </a:ln>
        </p:spPr>
      </p:pic>
      <p:sp>
        <p:nvSpPr>
          <p:cNvPr id="154" name="Google Shape;154;p3"/>
          <p:cNvSpPr txBox="1"/>
          <p:nvPr/>
        </p:nvSpPr>
        <p:spPr>
          <a:xfrm>
            <a:off x="3181350" y="2800350"/>
            <a:ext cx="2657400" cy="10842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296C7D"/>
              </a:buClr>
              <a:buSzPts val="3300"/>
              <a:buFont typeface="Twentieth Century"/>
              <a:buNone/>
            </a:pPr>
            <a:r>
              <a:rPr lang="en-US" sz="3300" b="0" i="0" u="none">
                <a:solidFill>
                  <a:srgbClr val="296C7D"/>
                </a:solidFill>
                <a:latin typeface="Twentieth Century"/>
                <a:ea typeface="Twentieth Century"/>
                <a:cs typeface="Twentieth Century"/>
                <a:sym typeface="Twentieth Century"/>
              </a:rPr>
              <a:t>Compliance Areas</a:t>
            </a:r>
            <a:endParaRPr/>
          </a:p>
        </p:txBody>
      </p:sp>
      <p:pic>
        <p:nvPicPr>
          <p:cNvPr id="155" name="Google Shape;155;p3"/>
          <p:cNvPicPr preferRelativeResize="0"/>
          <p:nvPr/>
        </p:nvPicPr>
        <p:blipFill rotWithShape="1">
          <a:blip r:embed="rId9">
            <a:alphaModFix/>
          </a:blip>
          <a:srcRect/>
          <a:stretch/>
        </p:blipFill>
        <p:spPr>
          <a:xfrm>
            <a:off x="5827712" y="2657475"/>
            <a:ext cx="1812925" cy="1508125"/>
          </a:xfrm>
          <a:prstGeom prst="rect">
            <a:avLst/>
          </a:prstGeom>
          <a:noFill/>
          <a:ln>
            <a:noFill/>
          </a:ln>
        </p:spPr>
      </p:pic>
      <p:pic>
        <p:nvPicPr>
          <p:cNvPr id="156" name="Google Shape;156;p3"/>
          <p:cNvPicPr preferRelativeResize="0"/>
          <p:nvPr/>
        </p:nvPicPr>
        <p:blipFill rotWithShape="1">
          <a:blip r:embed="rId10">
            <a:alphaModFix/>
          </a:blip>
          <a:srcRect/>
          <a:stretch/>
        </p:blipFill>
        <p:spPr>
          <a:xfrm>
            <a:off x="1336675" y="2657475"/>
            <a:ext cx="1835150" cy="15081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8"/>
          <p:cNvSpPr txBox="1">
            <a:spLocks noGrp="1"/>
          </p:cNvSpPr>
          <p:nvPr>
            <p:ph type="body" idx="4294967295"/>
          </p:nvPr>
        </p:nvSpPr>
        <p:spPr>
          <a:xfrm>
            <a:off x="1676400" y="3045823"/>
            <a:ext cx="6172199" cy="1295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EDED"/>
              </a:buClr>
              <a:buSzPts val="2800"/>
              <a:buFont typeface="Arial"/>
              <a:buNone/>
            </a:pPr>
            <a:endParaRPr sz="2800" b="0" i="0" u="none" strike="noStrike" cap="none">
              <a:solidFill>
                <a:srgbClr val="EDEDED"/>
              </a:solidFill>
              <a:latin typeface="Corbel"/>
              <a:ea typeface="Corbel"/>
              <a:cs typeface="Corbel"/>
              <a:sym typeface="Corbel"/>
            </a:endParaRPr>
          </a:p>
          <a:p>
            <a:pPr marL="0" marR="0" lvl="0" indent="0" algn="l" rtl="0">
              <a:lnSpc>
                <a:spcPct val="90000"/>
              </a:lnSpc>
              <a:spcBef>
                <a:spcPts val="750"/>
              </a:spcBef>
              <a:spcAft>
                <a:spcPts val="0"/>
              </a:spcAft>
              <a:buClr>
                <a:srgbClr val="EDEDED"/>
              </a:buClr>
              <a:buSzPts val="2800"/>
              <a:buFont typeface="Arial"/>
              <a:buNone/>
            </a:pPr>
            <a:endParaRPr sz="2800" b="0" i="0" u="none" strike="noStrike" cap="none">
              <a:solidFill>
                <a:srgbClr val="EDEDED"/>
              </a:solidFill>
              <a:latin typeface="Corbel"/>
              <a:ea typeface="Corbel"/>
              <a:cs typeface="Corbel"/>
              <a:sym typeface="Corbel"/>
            </a:endParaRPr>
          </a:p>
        </p:txBody>
      </p:sp>
      <p:sp>
        <p:nvSpPr>
          <p:cNvPr id="360" name="Google Shape;360;p38"/>
          <p:cNvSpPr txBox="1">
            <a:spLocks noGrp="1"/>
          </p:cNvSpPr>
          <p:nvPr>
            <p:ph type="title" idx="4294967295"/>
          </p:nvPr>
        </p:nvSpPr>
        <p:spPr>
          <a:xfrm>
            <a:off x="0" y="228600"/>
            <a:ext cx="9144000" cy="868680"/>
          </a:xfrm>
          <a:prstGeom prst="rect">
            <a:avLst/>
          </a:prstGeom>
          <a:solidFill>
            <a:srgbClr val="0070C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3600"/>
              <a:buFont typeface="Corbel"/>
              <a:buNone/>
            </a:pPr>
            <a:r>
              <a:rPr lang="en-US" sz="3600" b="1" i="0" u="none" strike="noStrike" cap="none">
                <a:solidFill>
                  <a:srgbClr val="EDEDED"/>
                </a:solidFill>
                <a:latin typeface="Corbel"/>
                <a:ea typeface="Corbel"/>
                <a:cs typeface="Corbel"/>
                <a:sym typeface="Corbel"/>
              </a:rPr>
              <a:t>Pre-Award: Approvals &amp; Submissions</a:t>
            </a:r>
            <a:endParaRPr/>
          </a:p>
        </p:txBody>
      </p:sp>
      <p:sp>
        <p:nvSpPr>
          <p:cNvPr id="361" name="Google Shape;361;p38"/>
          <p:cNvSpPr txBox="1"/>
          <p:nvPr/>
        </p:nvSpPr>
        <p:spPr>
          <a:xfrm>
            <a:off x="838200" y="1177119"/>
            <a:ext cx="7467600" cy="5486400"/>
          </a:xfrm>
          <a:prstGeom prst="rect">
            <a:avLst/>
          </a:prstGeom>
          <a:noFill/>
          <a:ln>
            <a:noFill/>
          </a:ln>
        </p:spPr>
        <p:txBody>
          <a:bodyPr spcFirstLastPara="1" wrap="square" lIns="91425" tIns="45700" rIns="91425" bIns="45700" anchor="t" anchorCtr="0">
            <a:normAutofit/>
          </a:bodyPr>
          <a:lstStyle/>
          <a:p>
            <a:pPr marL="457200" marR="0" lvl="0" indent="-279400" algn="l" rtl="0">
              <a:lnSpc>
                <a:spcPct val="90000"/>
              </a:lnSpc>
              <a:spcBef>
                <a:spcPts val="0"/>
              </a:spcBef>
              <a:spcAft>
                <a:spcPts val="0"/>
              </a:spcAft>
              <a:buClr>
                <a:srgbClr val="EDEDED"/>
              </a:buClr>
              <a:buSzPts val="2800"/>
              <a:buFont typeface="Lucida Sans"/>
              <a:buNone/>
            </a:pPr>
            <a:endParaRPr sz="2800" b="0" i="0" u="none" strike="noStrike" cap="none">
              <a:solidFill>
                <a:srgbClr val="EDEDED"/>
              </a:solidFill>
              <a:latin typeface="Corbel"/>
              <a:ea typeface="Corbel"/>
              <a:cs typeface="Corbel"/>
              <a:sym typeface="Corbel"/>
            </a:endParaRPr>
          </a:p>
          <a:p>
            <a:pPr marL="457200" marR="0" lvl="0" indent="-457200" algn="l" rtl="0">
              <a:lnSpc>
                <a:spcPct val="90000"/>
              </a:lnSpc>
              <a:spcBef>
                <a:spcPts val="1800"/>
              </a:spcBef>
              <a:spcAft>
                <a:spcPts val="0"/>
              </a:spcAft>
              <a:buClr>
                <a:srgbClr val="EDEDED"/>
              </a:buClr>
              <a:buSzPts val="2800"/>
              <a:buFont typeface="Lucida Sans"/>
              <a:buAutoNum type="arabicPeriod"/>
            </a:pPr>
            <a:r>
              <a:rPr lang="en-US" sz="2800" b="1" i="0" u="none" strike="noStrike" cap="none">
                <a:solidFill>
                  <a:srgbClr val="EDEDED"/>
                </a:solidFill>
                <a:latin typeface="Corbel"/>
                <a:ea typeface="Corbel"/>
                <a:cs typeface="Corbel"/>
                <a:sym typeface="Corbel"/>
              </a:rPr>
              <a:t>Proposal Certification and Approval</a:t>
            </a:r>
            <a:endParaRPr/>
          </a:p>
          <a:p>
            <a:pPr marL="823913" marR="0" lvl="1" indent="-45720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Prior to submission, proposals must be certified by PI/Co’I’s, and approved by Chair and Dean in CAYUSE SP</a:t>
            </a:r>
            <a:endParaRPr/>
          </a:p>
          <a:p>
            <a:pPr marL="514350" marR="0" lvl="0" indent="-514350" algn="l" rtl="0">
              <a:lnSpc>
                <a:spcPct val="90000"/>
              </a:lnSpc>
              <a:spcBef>
                <a:spcPts val="1800"/>
              </a:spcBef>
              <a:spcAft>
                <a:spcPts val="0"/>
              </a:spcAft>
              <a:buClr>
                <a:srgbClr val="EDEDED"/>
              </a:buClr>
              <a:buSzPts val="2800"/>
              <a:buFont typeface="Corbel"/>
              <a:buAutoNum type="arabicPeriod"/>
            </a:pPr>
            <a:r>
              <a:rPr lang="en-US" sz="2800" b="1" i="0" u="none" strike="noStrike" cap="none">
                <a:solidFill>
                  <a:srgbClr val="EDEDED"/>
                </a:solidFill>
                <a:latin typeface="Corbel"/>
                <a:ea typeface="Corbel"/>
                <a:cs typeface="Corbel"/>
                <a:sym typeface="Corbel"/>
              </a:rPr>
              <a:t>Submission to Sponsor/Agency</a:t>
            </a:r>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In m0st cases, an OSP Authorized Organizational Representative (AOR) will be responsible for submission</a:t>
            </a:r>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NSF submissions are through Research.Gov</a:t>
            </a:r>
            <a:endParaRPr sz="2000" b="0" i="0" u="none" strike="noStrike" cap="none">
              <a:solidFill>
                <a:srgbClr val="EDEDED"/>
              </a:solidFill>
              <a:latin typeface="Corbel"/>
              <a:ea typeface="Corbel"/>
              <a:cs typeface="Corbel"/>
              <a:sym typeface="Corbel"/>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NIH, and other Grants.Gov submissions are via CAYUSE 424</a:t>
            </a:r>
            <a:endParaRPr/>
          </a:p>
          <a:p>
            <a:pPr marL="366713" marR="0" lvl="1" indent="0" algn="l" rtl="0">
              <a:lnSpc>
                <a:spcPct val="90000"/>
              </a:lnSpc>
              <a:spcBef>
                <a:spcPts val="1800"/>
              </a:spcBef>
              <a:spcAft>
                <a:spcPts val="0"/>
              </a:spcAft>
              <a:buClr>
                <a:schemeClr val="accent3"/>
              </a:buClr>
              <a:buSzPts val="2000"/>
              <a:buFont typeface="Arial"/>
              <a:buNone/>
            </a:pPr>
            <a:r>
              <a:rPr lang="en-US" sz="2000" b="1" i="0" u="none" strike="noStrike" cap="none">
                <a:solidFill>
                  <a:srgbClr val="EDEDED"/>
                </a:solidFill>
                <a:latin typeface="Corbel"/>
                <a:ea typeface="Corbel"/>
                <a:cs typeface="Corbel"/>
                <a:sym typeface="Corbel"/>
              </a:rPr>
              <a:t>OSP Deadline Policy: </a:t>
            </a:r>
            <a:r>
              <a:rPr lang="en-US" sz="2000" b="1" i="0" u="sng" strike="noStrike" cap="none">
                <a:solidFill>
                  <a:srgbClr val="EDEDED"/>
                </a:solidFill>
                <a:latin typeface="Corbel"/>
                <a:ea typeface="Corbel"/>
                <a:cs typeface="Corbel"/>
                <a:sym typeface="Corbe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https://www.montclair.edu/sponsored-programs/proposal-submission/</a:t>
            </a:r>
            <a:endParaRPr sz="2000" b="1" i="0" u="none" strike="noStrike" cap="none">
              <a:solidFill>
                <a:srgbClr val="EDEDED"/>
              </a:solidFill>
              <a:latin typeface="Corbel"/>
              <a:ea typeface="Corbel"/>
              <a:cs typeface="Corbel"/>
              <a:sym typeface="Corbel"/>
            </a:endParaRPr>
          </a:p>
          <a:p>
            <a:pPr marL="457200" marR="0" lvl="0" indent="-304800" algn="l" rtl="0">
              <a:lnSpc>
                <a:spcPct val="90000"/>
              </a:lnSpc>
              <a:spcBef>
                <a:spcPts val="1800"/>
              </a:spcBef>
              <a:spcAft>
                <a:spcPts val="0"/>
              </a:spcAft>
              <a:buClr>
                <a:srgbClr val="EDEDED"/>
              </a:buClr>
              <a:buSzPts val="2400"/>
              <a:buFont typeface="Lucida Sans"/>
              <a:buNone/>
            </a:pP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9"/>
          <p:cNvSpPr txBox="1">
            <a:spLocks noGrp="1"/>
          </p:cNvSpPr>
          <p:nvPr>
            <p:ph type="ctrTitle" idx="4294967295"/>
          </p:nvPr>
        </p:nvSpPr>
        <p:spPr>
          <a:xfrm>
            <a:off x="758952" y="2615184"/>
            <a:ext cx="6858000" cy="1194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2E2E2"/>
              </a:buClr>
              <a:buSzPts val="4000"/>
              <a:buFont typeface="Corbel"/>
              <a:buNone/>
            </a:pPr>
            <a:r>
              <a:rPr lang="en-US" sz="4000" b="0" i="0" u="none" strike="noStrike" cap="none">
                <a:solidFill>
                  <a:srgbClr val="E2E2E2"/>
                </a:solidFill>
                <a:latin typeface="Corbel"/>
                <a:ea typeface="Corbel"/>
                <a:cs typeface="Corbel"/>
                <a:sym typeface="Corbel"/>
              </a:rPr>
              <a:t>Award Management Services</a:t>
            </a:r>
            <a:endParaRPr/>
          </a:p>
        </p:txBody>
      </p:sp>
      <p:sp>
        <p:nvSpPr>
          <p:cNvPr id="368" name="Google Shape;368;p39"/>
          <p:cNvSpPr txBox="1">
            <a:spLocks noGrp="1"/>
          </p:cNvSpPr>
          <p:nvPr>
            <p:ph type="subTitle" idx="4294967295"/>
          </p:nvPr>
        </p:nvSpPr>
        <p:spPr>
          <a:xfrm>
            <a:off x="758952" y="1984248"/>
            <a:ext cx="6858000" cy="61782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2"/>
              </a:buClr>
              <a:buSzPts val="2400"/>
              <a:buFont typeface="Arial"/>
              <a:buNone/>
            </a:pPr>
            <a:r>
              <a:rPr lang="en-US" sz="2400" b="0" i="0" u="none" strike="noStrike" cap="none">
                <a:solidFill>
                  <a:schemeClr val="lt2"/>
                </a:solidFill>
                <a:latin typeface="Corbel"/>
                <a:ea typeface="Corbel"/>
                <a:cs typeface="Corbel"/>
                <a:sym typeface="Corbel"/>
              </a:rPr>
              <a:t>Montclair State University OSP</a:t>
            </a:r>
            <a:endParaRPr/>
          </a:p>
        </p:txBody>
      </p:sp>
      <p:sp>
        <p:nvSpPr>
          <p:cNvPr id="369" name="Google Shape;369;p39"/>
          <p:cNvSpPr txBox="1"/>
          <p:nvPr/>
        </p:nvSpPr>
        <p:spPr>
          <a:xfrm>
            <a:off x="1447800" y="3581400"/>
            <a:ext cx="7467600" cy="1446212"/>
          </a:xfrm>
          <a:prstGeom prst="rect">
            <a:avLst/>
          </a:prstGeom>
          <a:solidFill>
            <a:srgbClr val="FCB11C"/>
          </a:solidFill>
          <a:ln>
            <a:noFill/>
          </a:ln>
          <a:effectLst>
            <a:outerShdw blurRad="63500" dist="38100" dir="2700000">
              <a:srgbClr val="000000">
                <a:alpha val="39607"/>
              </a:srgbClr>
            </a:outerShdw>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8800"/>
              <a:buFont typeface="Corbel"/>
              <a:buNone/>
            </a:pPr>
            <a:r>
              <a:rPr lang="en-US" sz="8800" b="1" i="0" u="none">
                <a:solidFill>
                  <a:schemeClr val="lt1"/>
                </a:solidFill>
                <a:latin typeface="Corbel"/>
                <a:ea typeface="Corbel"/>
                <a:cs typeface="Corbel"/>
                <a:sym typeface="Corbel"/>
              </a:rPr>
              <a:t>POST-AWARD</a:t>
            </a:r>
            <a:endParaRPr/>
          </a:p>
        </p:txBody>
      </p:sp>
      <p:sp>
        <p:nvSpPr>
          <p:cNvPr id="370" name="Google Shape;370;p39"/>
          <p:cNvSpPr txBox="1"/>
          <p:nvPr/>
        </p:nvSpPr>
        <p:spPr>
          <a:xfrm>
            <a:off x="5486400" y="4435475"/>
            <a:ext cx="3429000" cy="70802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4000"/>
              <a:buFont typeface="Corbel"/>
              <a:buNone/>
            </a:pPr>
            <a:r>
              <a:rPr lang="en-US" sz="4000" b="1" i="1" u="none">
                <a:solidFill>
                  <a:schemeClr val="dk1"/>
                </a:solidFill>
                <a:latin typeface="Corbel"/>
                <a:ea typeface="Corbel"/>
                <a:cs typeface="Corbel"/>
                <a:sym typeface="Corbel"/>
              </a:rPr>
              <a:t>Non-Financial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0"/>
          <p:cNvSpPr txBox="1">
            <a:spLocks noGrp="1"/>
          </p:cNvSpPr>
          <p:nvPr>
            <p:ph type="title" idx="4294967295"/>
          </p:nvPr>
        </p:nvSpPr>
        <p:spPr>
          <a:xfrm>
            <a:off x="0" y="228600"/>
            <a:ext cx="9144000" cy="868680"/>
          </a:xfrm>
          <a:prstGeom prst="rect">
            <a:avLst/>
          </a:prstGeom>
          <a:solidFill>
            <a:schemeClr val="accent6"/>
          </a:solidFill>
          <a:ln>
            <a:noFill/>
          </a:ln>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rgbClr val="EDEDED"/>
              </a:buClr>
              <a:buSzPct val="100000"/>
              <a:buFont typeface="Corbel"/>
              <a:buNone/>
            </a:pPr>
            <a:r>
              <a:rPr lang="en-US" sz="3600" b="1" i="0" u="none" strike="noStrike" cap="none">
                <a:solidFill>
                  <a:srgbClr val="EDEDED"/>
                </a:solidFill>
                <a:latin typeface="Corbel"/>
                <a:ea typeface="Corbel"/>
                <a:cs typeface="Corbel"/>
                <a:sym typeface="Corbel"/>
              </a:rPr>
              <a:t>Post-Award: Award Management </a:t>
            </a:r>
            <a:br>
              <a:rPr lang="en-US" sz="3600" b="1" i="0" u="none" strike="noStrike" cap="none">
                <a:solidFill>
                  <a:srgbClr val="EDEDED"/>
                </a:solidFill>
                <a:latin typeface="Corbel"/>
                <a:ea typeface="Corbel"/>
                <a:cs typeface="Corbel"/>
                <a:sym typeface="Corbel"/>
              </a:rPr>
            </a:br>
            <a:r>
              <a:rPr lang="en-US" sz="3600" b="1" i="0" u="none" strike="noStrike" cap="none">
                <a:solidFill>
                  <a:srgbClr val="EDEDED"/>
                </a:solidFill>
                <a:latin typeface="Corbel"/>
                <a:ea typeface="Corbel"/>
                <a:cs typeface="Corbel"/>
                <a:sym typeface="Corbel"/>
              </a:rPr>
              <a:t>(Non-Financial)</a:t>
            </a:r>
            <a:endParaRPr sz="3600" b="1" i="1" u="none" strike="noStrike" cap="none">
              <a:solidFill>
                <a:srgbClr val="EDEDED"/>
              </a:solidFill>
              <a:latin typeface="Corbel"/>
              <a:ea typeface="Corbel"/>
              <a:cs typeface="Corbel"/>
              <a:sym typeface="Corbel"/>
            </a:endParaRPr>
          </a:p>
        </p:txBody>
      </p:sp>
      <p:sp>
        <p:nvSpPr>
          <p:cNvPr id="377" name="Google Shape;377;p40"/>
          <p:cNvSpPr txBox="1">
            <a:spLocks noGrp="1"/>
          </p:cNvSpPr>
          <p:nvPr>
            <p:ph type="body" idx="4294967295"/>
          </p:nvPr>
        </p:nvSpPr>
        <p:spPr>
          <a:xfrm>
            <a:off x="457200" y="1371600"/>
            <a:ext cx="7467600" cy="5486400"/>
          </a:xfrm>
          <a:prstGeom prst="rect">
            <a:avLst/>
          </a:prstGeom>
          <a:noFill/>
          <a:ln>
            <a:noFill/>
          </a:ln>
        </p:spPr>
        <p:txBody>
          <a:bodyPr spcFirstLastPara="1" wrap="square" lIns="91425" tIns="45700" rIns="91425" bIns="45700" anchor="t" anchorCtr="0">
            <a:normAutofit/>
          </a:bodyPr>
          <a:lstStyle/>
          <a:p>
            <a:pPr marL="457200" marR="0" lvl="0" indent="-279400" algn="l" rtl="0">
              <a:lnSpc>
                <a:spcPct val="90000"/>
              </a:lnSpc>
              <a:spcBef>
                <a:spcPts val="0"/>
              </a:spcBef>
              <a:spcAft>
                <a:spcPts val="0"/>
              </a:spcAft>
              <a:buClr>
                <a:srgbClr val="EDEDED"/>
              </a:buClr>
              <a:buSzPts val="2800"/>
              <a:buFont typeface="Lucida Sans"/>
              <a:buNone/>
            </a:pPr>
            <a:endParaRPr sz="2800" b="0" i="0" u="none" strike="noStrike" cap="none">
              <a:solidFill>
                <a:srgbClr val="EDEDED"/>
              </a:solidFill>
              <a:latin typeface="Corbel"/>
              <a:ea typeface="Corbel"/>
              <a:cs typeface="Corbel"/>
              <a:sym typeface="Corbel"/>
            </a:endParaRPr>
          </a:p>
          <a:p>
            <a:pPr marL="457200" marR="0" lvl="0" indent="-457200" algn="l" rtl="0">
              <a:lnSpc>
                <a:spcPct val="90000"/>
              </a:lnSpc>
              <a:spcBef>
                <a:spcPts val="1800"/>
              </a:spcBef>
              <a:spcAft>
                <a:spcPts val="0"/>
              </a:spcAft>
              <a:buClr>
                <a:srgbClr val="EDEDED"/>
              </a:buClr>
              <a:buSzPts val="2800"/>
              <a:buFont typeface="Lucida Sans"/>
              <a:buAutoNum type="arabicPeriod"/>
            </a:pPr>
            <a:r>
              <a:rPr lang="en-US" sz="2800" b="0" i="0" u="none" strike="noStrike" cap="none">
                <a:solidFill>
                  <a:srgbClr val="EDEDED"/>
                </a:solidFill>
                <a:latin typeface="Corbel"/>
                <a:ea typeface="Corbel"/>
                <a:cs typeface="Corbel"/>
                <a:sym typeface="Corbel"/>
              </a:rPr>
              <a:t>Award Set-Up</a:t>
            </a:r>
            <a:endParaRPr/>
          </a:p>
          <a:p>
            <a:pPr marL="823913" marR="0" lvl="1" indent="-45720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Award packet</a:t>
            </a:r>
            <a:endParaRPr/>
          </a:p>
          <a:p>
            <a:pPr marL="514350" marR="0" lvl="0" indent="-514350" algn="l" rtl="0">
              <a:lnSpc>
                <a:spcPct val="90000"/>
              </a:lnSpc>
              <a:spcBef>
                <a:spcPts val="1800"/>
              </a:spcBef>
              <a:spcAft>
                <a:spcPts val="0"/>
              </a:spcAft>
              <a:buClr>
                <a:srgbClr val="EDEDED"/>
              </a:buClr>
              <a:buSzPts val="2800"/>
              <a:buFont typeface="Corbel"/>
              <a:buAutoNum type="arabicPeriod"/>
            </a:pPr>
            <a:r>
              <a:rPr lang="en-US" sz="2800" b="0" i="0" u="none" strike="noStrike" cap="none">
                <a:solidFill>
                  <a:srgbClr val="EDEDED"/>
                </a:solidFill>
                <a:latin typeface="Corbel"/>
                <a:ea typeface="Corbel"/>
                <a:cs typeface="Corbel"/>
                <a:sym typeface="Corbel"/>
              </a:rPr>
              <a:t>Sponsor Prior Approvals: some examples</a:t>
            </a:r>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No-cost Extensions</a:t>
            </a:r>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Addition of a subaward</a:t>
            </a:r>
            <a:endParaRPr/>
          </a:p>
          <a:p>
            <a:pPr marL="881063" marR="0" lvl="1" indent="-514350" algn="l" rtl="0">
              <a:lnSpc>
                <a:spcPct val="90000"/>
              </a:lnSpc>
              <a:spcBef>
                <a:spcPts val="1800"/>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Change in Key Personnel</a:t>
            </a:r>
            <a:endParaRPr/>
          </a:p>
          <a:p>
            <a:pPr marL="514350" marR="0" lvl="0" indent="-514350" algn="l" rtl="0">
              <a:lnSpc>
                <a:spcPct val="90000"/>
              </a:lnSpc>
              <a:spcBef>
                <a:spcPts val="1800"/>
              </a:spcBef>
              <a:spcAft>
                <a:spcPts val="0"/>
              </a:spcAft>
              <a:buClr>
                <a:srgbClr val="EDEDED"/>
              </a:buClr>
              <a:buSzPts val="2800"/>
              <a:buFont typeface="Corbel"/>
              <a:buAutoNum type="arabicPeriod"/>
            </a:pPr>
            <a:r>
              <a:rPr lang="en-US" sz="2800" b="0" i="0" u="none" strike="noStrike" cap="none">
                <a:solidFill>
                  <a:srgbClr val="EDEDED"/>
                </a:solidFill>
                <a:latin typeface="Corbel"/>
                <a:ea typeface="Corbel"/>
                <a:cs typeface="Corbel"/>
                <a:sym typeface="Corbel"/>
              </a:rPr>
              <a:t>Non-Financial Reporting</a:t>
            </a:r>
            <a:endParaRPr/>
          </a:p>
          <a:p>
            <a:pPr marL="514350" marR="0" lvl="0" indent="-361950" algn="l" rtl="0">
              <a:lnSpc>
                <a:spcPct val="90000"/>
              </a:lnSpc>
              <a:spcBef>
                <a:spcPts val="1800"/>
              </a:spcBef>
              <a:spcAft>
                <a:spcPts val="0"/>
              </a:spcAft>
              <a:buClr>
                <a:srgbClr val="EDEDED"/>
              </a:buClr>
              <a:buSzPts val="2400"/>
              <a:buFont typeface="Corbel"/>
              <a:buNone/>
            </a:pPr>
            <a:endParaRPr sz="2400" b="0" i="0" u="none" strike="noStrike" cap="none">
              <a:solidFill>
                <a:srgbClr val="EDEDED"/>
              </a:solidFill>
              <a:latin typeface="Corbel"/>
              <a:ea typeface="Corbel"/>
              <a:cs typeface="Corbel"/>
              <a:sym typeface="Corbel"/>
            </a:endParaRPr>
          </a:p>
          <a:p>
            <a:pPr marL="457200" marR="0" lvl="0" indent="-304800" algn="l" rtl="0">
              <a:lnSpc>
                <a:spcPct val="90000"/>
              </a:lnSpc>
              <a:spcBef>
                <a:spcPts val="1800"/>
              </a:spcBef>
              <a:spcAft>
                <a:spcPts val="0"/>
              </a:spcAft>
              <a:buClr>
                <a:srgbClr val="EDEDED"/>
              </a:buClr>
              <a:buSzPts val="2400"/>
              <a:buFont typeface="Lucida Sans"/>
              <a:buNone/>
            </a:pP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1"/>
          <p:cNvSpPr txBox="1">
            <a:spLocks noGrp="1"/>
          </p:cNvSpPr>
          <p:nvPr>
            <p:ph type="ctrTitle" idx="4294967295"/>
          </p:nvPr>
        </p:nvSpPr>
        <p:spPr>
          <a:xfrm>
            <a:off x="758952" y="2615184"/>
            <a:ext cx="6858000" cy="119465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2E2E2"/>
              </a:buClr>
              <a:buSzPts val="4000"/>
              <a:buFont typeface="Corbel"/>
              <a:buNone/>
            </a:pPr>
            <a:r>
              <a:rPr lang="en-US" sz="4000" b="0" i="0" u="none" strike="noStrike" cap="none">
                <a:solidFill>
                  <a:srgbClr val="E2E2E2"/>
                </a:solidFill>
                <a:latin typeface="Corbel"/>
                <a:ea typeface="Corbel"/>
                <a:cs typeface="Corbel"/>
                <a:sym typeface="Corbel"/>
              </a:rPr>
              <a:t>Award Management Services</a:t>
            </a:r>
            <a:endParaRPr/>
          </a:p>
        </p:txBody>
      </p:sp>
      <p:sp>
        <p:nvSpPr>
          <p:cNvPr id="384" name="Google Shape;384;p41"/>
          <p:cNvSpPr txBox="1">
            <a:spLocks noGrp="1"/>
          </p:cNvSpPr>
          <p:nvPr>
            <p:ph type="subTitle" idx="4294967295"/>
          </p:nvPr>
        </p:nvSpPr>
        <p:spPr>
          <a:xfrm>
            <a:off x="758952" y="1984248"/>
            <a:ext cx="6858000" cy="61782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2"/>
              </a:buClr>
              <a:buSzPts val="2400"/>
              <a:buFont typeface="Arial"/>
              <a:buNone/>
            </a:pPr>
            <a:r>
              <a:rPr lang="en-US" sz="2400" b="0" i="0" u="none" strike="noStrike" cap="none">
                <a:solidFill>
                  <a:schemeClr val="lt2"/>
                </a:solidFill>
                <a:latin typeface="Corbel"/>
                <a:ea typeface="Corbel"/>
                <a:cs typeface="Corbel"/>
                <a:sym typeface="Corbel"/>
              </a:rPr>
              <a:t>Montclair State University OSP</a:t>
            </a:r>
            <a:endParaRPr/>
          </a:p>
        </p:txBody>
      </p:sp>
      <p:sp>
        <p:nvSpPr>
          <p:cNvPr id="385" name="Google Shape;385;p41"/>
          <p:cNvSpPr txBox="1"/>
          <p:nvPr/>
        </p:nvSpPr>
        <p:spPr>
          <a:xfrm>
            <a:off x="1447800" y="3581400"/>
            <a:ext cx="7467600" cy="1446212"/>
          </a:xfrm>
          <a:prstGeom prst="rect">
            <a:avLst/>
          </a:prstGeom>
          <a:solidFill>
            <a:srgbClr val="00B050"/>
          </a:solidFill>
          <a:ln>
            <a:noFill/>
          </a:ln>
          <a:effectLst>
            <a:outerShdw blurRad="63500" dist="38100" dir="2700000">
              <a:srgbClr val="000000">
                <a:alpha val="39607"/>
              </a:srgbClr>
            </a:outerShdw>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8800"/>
              <a:buFont typeface="Corbel"/>
              <a:buNone/>
            </a:pPr>
            <a:r>
              <a:rPr lang="en-US" sz="8800" b="1" i="0" u="none">
                <a:solidFill>
                  <a:schemeClr val="lt1"/>
                </a:solidFill>
                <a:latin typeface="Corbel"/>
                <a:ea typeface="Corbel"/>
                <a:cs typeface="Corbel"/>
                <a:sym typeface="Corbel"/>
              </a:rPr>
              <a:t>POST-AWARD</a:t>
            </a:r>
            <a:endParaRPr/>
          </a:p>
        </p:txBody>
      </p:sp>
      <p:sp>
        <p:nvSpPr>
          <p:cNvPr id="386" name="Google Shape;386;p41"/>
          <p:cNvSpPr txBox="1"/>
          <p:nvPr/>
        </p:nvSpPr>
        <p:spPr>
          <a:xfrm>
            <a:off x="5486400" y="4435475"/>
            <a:ext cx="3429000" cy="70802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4000"/>
              <a:buFont typeface="Corbel"/>
              <a:buNone/>
            </a:pPr>
            <a:r>
              <a:rPr lang="en-US" sz="4000" b="1" i="1" u="none">
                <a:solidFill>
                  <a:schemeClr val="dk1"/>
                </a:solidFill>
                <a:latin typeface="Corbel"/>
                <a:ea typeface="Corbel"/>
                <a:cs typeface="Corbel"/>
                <a:sym typeface="Corbel"/>
              </a:rPr>
              <a:t>Financial</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2"/>
          <p:cNvSpPr txBox="1">
            <a:spLocks noGrp="1"/>
          </p:cNvSpPr>
          <p:nvPr>
            <p:ph type="title" idx="4294967295"/>
          </p:nvPr>
        </p:nvSpPr>
        <p:spPr>
          <a:xfrm>
            <a:off x="0" y="228600"/>
            <a:ext cx="9144000" cy="868680"/>
          </a:xfrm>
          <a:prstGeom prst="rect">
            <a:avLst/>
          </a:prstGeom>
          <a:solidFill>
            <a:srgbClr val="00B05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3600"/>
              <a:buFont typeface="Corbel"/>
              <a:buNone/>
            </a:pPr>
            <a:r>
              <a:rPr lang="en-US" sz="3600" b="1" i="0" u="none" strike="noStrike" cap="none">
                <a:solidFill>
                  <a:srgbClr val="EDEDED"/>
                </a:solidFill>
                <a:latin typeface="Corbel"/>
                <a:ea typeface="Corbel"/>
                <a:cs typeface="Corbel"/>
                <a:sym typeface="Corbel"/>
              </a:rPr>
              <a:t>Post-Award: Your Grant Accounting Staff</a:t>
            </a:r>
            <a:endParaRPr/>
          </a:p>
        </p:txBody>
      </p:sp>
      <p:sp>
        <p:nvSpPr>
          <p:cNvPr id="392" name="Google Shape;392;p42"/>
          <p:cNvSpPr txBox="1">
            <a:spLocks noGrp="1"/>
          </p:cNvSpPr>
          <p:nvPr>
            <p:ph type="body" idx="4294967295"/>
          </p:nvPr>
        </p:nvSpPr>
        <p:spPr>
          <a:xfrm>
            <a:off x="457200" y="1207825"/>
            <a:ext cx="8534400" cy="5421600"/>
          </a:xfrm>
          <a:prstGeom prst="rect">
            <a:avLst/>
          </a:prstGeom>
          <a:noFill/>
          <a:ln>
            <a:noFill/>
          </a:ln>
        </p:spPr>
        <p:txBody>
          <a:bodyPr spcFirstLastPara="1" wrap="square" lIns="91425" tIns="45700" rIns="91425" bIns="45700" anchor="t" anchorCtr="0">
            <a:normAutofit/>
          </a:bodyPr>
          <a:lstStyle/>
          <a:p>
            <a:pPr marL="444500" lvl="0" indent="0" algn="l" rtl="0">
              <a:spcBef>
                <a:spcPts val="800"/>
              </a:spcBef>
              <a:spcAft>
                <a:spcPts val="0"/>
              </a:spcAft>
              <a:buClr>
                <a:schemeClr val="dk1"/>
              </a:buClr>
              <a:buSzPts val="1100"/>
              <a:buFont typeface="Arial"/>
              <a:buNone/>
            </a:pPr>
            <a:r>
              <a:rPr lang="en-US">
                <a:solidFill>
                  <a:srgbClr val="EDEDED"/>
                </a:solidFill>
              </a:rPr>
              <a:t>Trisha Sardesai, </a:t>
            </a:r>
            <a:r>
              <a:rPr lang="en-US" i="1">
                <a:solidFill>
                  <a:srgbClr val="EDEDED"/>
                </a:solidFill>
              </a:rPr>
              <a:t>Director</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a:solidFill>
                  <a:srgbClr val="EDEDED"/>
                </a:solidFill>
              </a:rPr>
              <a:t>Christine Singh, </a:t>
            </a:r>
            <a:r>
              <a:rPr lang="en-US" i="1">
                <a:solidFill>
                  <a:srgbClr val="EDEDED"/>
                </a:solidFill>
              </a:rPr>
              <a:t>Grants Manager</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a:solidFill>
                  <a:srgbClr val="EDEDED"/>
                </a:solidFill>
              </a:rPr>
              <a:t>Darryl Rivera</a:t>
            </a:r>
            <a:r>
              <a:rPr lang="en-US" i="1">
                <a:solidFill>
                  <a:srgbClr val="EDEDED"/>
                </a:solidFill>
              </a:rPr>
              <a:t>, Grants Accountant</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a:solidFill>
                  <a:srgbClr val="EDEDED"/>
                </a:solidFill>
              </a:rPr>
              <a:t>Jay Wolk</a:t>
            </a:r>
            <a:r>
              <a:rPr lang="en-US" i="1">
                <a:solidFill>
                  <a:srgbClr val="EDEDED"/>
                </a:solidFill>
              </a:rPr>
              <a:t>, Grants Accountant</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a:solidFill>
                  <a:srgbClr val="EDEDED"/>
                </a:solidFill>
              </a:rPr>
              <a:t>Open position- </a:t>
            </a:r>
            <a:r>
              <a:rPr lang="en-US" i="1">
                <a:solidFill>
                  <a:srgbClr val="EDEDED"/>
                </a:solidFill>
              </a:rPr>
              <a:t>Grants Accountant</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a:solidFill>
                  <a:srgbClr val="EDEDED"/>
                </a:solidFill>
              </a:rPr>
              <a:t>Bill Jones</a:t>
            </a:r>
            <a:r>
              <a:rPr lang="en-US" i="1">
                <a:solidFill>
                  <a:srgbClr val="EDEDED"/>
                </a:solidFill>
              </a:rPr>
              <a:t>, Grants Coordinator- ON LEAVE</a:t>
            </a:r>
            <a:endParaRPr i="1">
              <a:solidFill>
                <a:srgbClr val="EDEDED"/>
              </a:solidFill>
            </a:endParaRPr>
          </a:p>
          <a:p>
            <a:pPr marL="444500" lvl="0" indent="0" algn="l" rtl="0">
              <a:spcBef>
                <a:spcPts val="800"/>
              </a:spcBef>
              <a:spcAft>
                <a:spcPts val="0"/>
              </a:spcAft>
              <a:buClr>
                <a:schemeClr val="dk1"/>
              </a:buClr>
              <a:buSzPts val="1100"/>
              <a:buFont typeface="Arial"/>
              <a:buNone/>
            </a:pPr>
            <a:r>
              <a:rPr lang="en-US" i="1">
                <a:solidFill>
                  <a:srgbClr val="EDEDED"/>
                </a:solidFill>
              </a:rPr>
              <a:t>The Grants Accounting office reports to Finance and Treasury (Controller’s office)</a:t>
            </a:r>
            <a:endParaRPr i="1">
              <a:solidFill>
                <a:srgbClr val="EDEDED"/>
              </a:solidFill>
            </a:endParaRPr>
          </a:p>
          <a:p>
            <a:pPr marL="444500" lvl="0" indent="0" algn="ctr" rtl="0">
              <a:spcBef>
                <a:spcPts val="800"/>
              </a:spcBef>
              <a:spcAft>
                <a:spcPts val="0"/>
              </a:spcAft>
              <a:buClr>
                <a:schemeClr val="dk1"/>
              </a:buClr>
              <a:buSzPts val="1100"/>
              <a:buFont typeface="Arial"/>
              <a:buNone/>
            </a:pPr>
            <a:r>
              <a:rPr lang="en-US" sz="1500" i="1">
                <a:solidFill>
                  <a:srgbClr val="EDEDED"/>
                </a:solidFill>
              </a:rPr>
              <a:t>The School of Nursing and The Graduate School, 4</a:t>
            </a:r>
            <a:r>
              <a:rPr lang="en-US" sz="2500" i="1" baseline="30000">
                <a:solidFill>
                  <a:srgbClr val="EDEDED"/>
                </a:solidFill>
              </a:rPr>
              <a:t>th</a:t>
            </a:r>
            <a:r>
              <a:rPr lang="en-US" sz="1500" i="1">
                <a:solidFill>
                  <a:srgbClr val="EDEDED"/>
                </a:solidFill>
              </a:rPr>
              <a:t> Floor</a:t>
            </a:r>
            <a:endParaRPr sz="1500" i="1">
              <a:solidFill>
                <a:srgbClr val="EDEDED"/>
              </a:solidFill>
            </a:endParaRPr>
          </a:p>
          <a:p>
            <a:pPr marL="444500" lvl="0" indent="0" algn="ctr" rtl="0">
              <a:spcBef>
                <a:spcPts val="800"/>
              </a:spcBef>
              <a:spcAft>
                <a:spcPts val="0"/>
              </a:spcAft>
              <a:buClr>
                <a:schemeClr val="dk1"/>
              </a:buClr>
              <a:buSzPts val="1100"/>
              <a:buFont typeface="Arial"/>
              <a:buNone/>
            </a:pPr>
            <a:r>
              <a:rPr lang="en-US" sz="1500" i="1">
                <a:solidFill>
                  <a:srgbClr val="EDEDED"/>
                </a:solidFill>
              </a:rPr>
              <a:t>https://www.montclair.edu/finance-and-treasury/university-controller/grant-accounting</a:t>
            </a:r>
            <a:r>
              <a:rPr lang="en-US" sz="2000" i="1">
                <a:solidFill>
                  <a:srgbClr val="EDEDED"/>
                </a:solidFill>
              </a:rPr>
              <a:t>/</a:t>
            </a:r>
            <a:endParaRPr sz="2000" i="1">
              <a:solidFill>
                <a:srgbClr val="EDEDED"/>
              </a:solidFill>
            </a:endParaRPr>
          </a:p>
          <a:p>
            <a:pPr marL="444500" marR="0" lvl="0" indent="-444500" algn="ctr" rtl="0">
              <a:lnSpc>
                <a:spcPct val="90000"/>
              </a:lnSpc>
              <a:spcBef>
                <a:spcPts val="1350"/>
              </a:spcBef>
              <a:spcAft>
                <a:spcPts val="0"/>
              </a:spcAft>
              <a:buClr>
                <a:srgbClr val="EDEDED"/>
              </a:buClr>
              <a:buSzPts val="2400"/>
              <a:buFont typeface="Corbel"/>
              <a:buNone/>
            </a:pP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f265f8afe2_1_0"/>
          <p:cNvSpPr txBox="1">
            <a:spLocks noGrp="1"/>
          </p:cNvSpPr>
          <p:nvPr>
            <p:ph type="title" idx="4294967295"/>
          </p:nvPr>
        </p:nvSpPr>
        <p:spPr>
          <a:xfrm>
            <a:off x="0" y="228600"/>
            <a:ext cx="9144000" cy="868800"/>
          </a:xfrm>
          <a:prstGeom prst="rect">
            <a:avLst/>
          </a:prstGeom>
          <a:solidFill>
            <a:srgbClr val="00B05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3600"/>
              <a:buFont typeface="Corbel"/>
              <a:buNone/>
            </a:pPr>
            <a:r>
              <a:rPr lang="en-US" sz="3600" b="1" i="0" u="none" strike="noStrike" cap="none">
                <a:solidFill>
                  <a:srgbClr val="EDEDED"/>
                </a:solidFill>
                <a:latin typeface="Corbel"/>
                <a:ea typeface="Corbel"/>
                <a:cs typeface="Corbel"/>
                <a:sym typeface="Corbel"/>
              </a:rPr>
              <a:t>Post-Award: Your Grant Accounting Staff</a:t>
            </a:r>
            <a:endParaRPr/>
          </a:p>
        </p:txBody>
      </p:sp>
      <p:sp>
        <p:nvSpPr>
          <p:cNvPr id="398" name="Google Shape;398;gf265f8afe2_1_0"/>
          <p:cNvSpPr txBox="1">
            <a:spLocks noGrp="1"/>
          </p:cNvSpPr>
          <p:nvPr>
            <p:ph type="body" idx="4294967295"/>
          </p:nvPr>
        </p:nvSpPr>
        <p:spPr>
          <a:xfrm>
            <a:off x="457200" y="1228300"/>
            <a:ext cx="8534400" cy="5401200"/>
          </a:xfrm>
          <a:prstGeom prst="rect">
            <a:avLst/>
          </a:prstGeom>
          <a:noFill/>
          <a:ln>
            <a:noFill/>
          </a:ln>
        </p:spPr>
        <p:txBody>
          <a:bodyPr spcFirstLastPara="1" wrap="square" lIns="91425" tIns="45700" rIns="91425" bIns="45700" anchor="t" anchorCtr="0">
            <a:normAutofit/>
          </a:bodyPr>
          <a:lstStyle/>
          <a:p>
            <a:pPr marL="457200" lvl="0" indent="-381000" algn="l" rtl="0">
              <a:spcBef>
                <a:spcPts val="1800"/>
              </a:spcBef>
              <a:spcAft>
                <a:spcPts val="0"/>
              </a:spcAft>
              <a:buClr>
                <a:srgbClr val="EDEDED"/>
              </a:buClr>
              <a:buSzPts val="2400"/>
              <a:buChar char="●"/>
            </a:pPr>
            <a:r>
              <a:rPr lang="en-US">
                <a:solidFill>
                  <a:srgbClr val="EDEDED"/>
                </a:solidFill>
              </a:rPr>
              <a:t>Award Set-Up in financial workday system</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Expense Approvals for all sponsored projects</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Accounting &amp; Compliance for all sponsored projects</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Financial reporting for all sponsors, including cost share</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Assistance with processing summer pay, course release,      supplemental pay etc.</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Distribution of IDC and reconciling revenue</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Coordinating with IT/HR/Procurement for grant related matters</a:t>
            </a:r>
            <a:endParaRPr>
              <a:solidFill>
                <a:srgbClr val="EDEDED"/>
              </a:solidFill>
            </a:endParaRPr>
          </a:p>
          <a:p>
            <a:pPr marL="457200" lvl="0" indent="-381000" algn="l" rtl="0">
              <a:spcBef>
                <a:spcPts val="0"/>
              </a:spcBef>
              <a:spcAft>
                <a:spcPts val="0"/>
              </a:spcAft>
              <a:buClr>
                <a:srgbClr val="EDEDED"/>
              </a:buClr>
              <a:buSzPts val="2400"/>
              <a:buChar char="●"/>
            </a:pPr>
            <a:r>
              <a:rPr lang="en-US">
                <a:solidFill>
                  <a:srgbClr val="EDEDED"/>
                </a:solidFill>
              </a:rPr>
              <a:t>Timely closeouts and overall sponsored award management in partnership with the PI</a:t>
            </a:r>
            <a:endParaRPr>
              <a:solidFill>
                <a:srgbClr val="EDEDED"/>
              </a:solidFill>
            </a:endParaRPr>
          </a:p>
          <a:p>
            <a:pPr marL="444500" marR="0" lvl="0" indent="-444500" algn="ctr" rtl="0">
              <a:lnSpc>
                <a:spcPct val="90000"/>
              </a:lnSpc>
              <a:spcBef>
                <a:spcPts val="1350"/>
              </a:spcBef>
              <a:spcAft>
                <a:spcPts val="0"/>
              </a:spcAft>
              <a:buClr>
                <a:srgbClr val="EDEDED"/>
              </a:buClr>
              <a:buSzPts val="2400"/>
              <a:buFont typeface="Corbel"/>
              <a:buNone/>
            </a:pPr>
            <a:endParaRPr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3"/>
          <p:cNvSpPr txBox="1">
            <a:spLocks noGrp="1"/>
          </p:cNvSpPr>
          <p:nvPr>
            <p:ph type="subTitle" idx="4294967295"/>
          </p:nvPr>
        </p:nvSpPr>
        <p:spPr>
          <a:xfrm>
            <a:off x="758952" y="1984248"/>
            <a:ext cx="6858000" cy="61782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2"/>
              </a:buClr>
              <a:buSzPts val="2400"/>
              <a:buFont typeface="Arial"/>
              <a:buNone/>
            </a:pPr>
            <a:r>
              <a:rPr lang="en-US" sz="2400" b="0" i="0" u="none" strike="noStrike" cap="none">
                <a:solidFill>
                  <a:schemeClr val="lt2"/>
                </a:solidFill>
                <a:latin typeface="Corbel"/>
                <a:ea typeface="Corbel"/>
                <a:cs typeface="Corbel"/>
                <a:sym typeface="Corbel"/>
              </a:rPr>
              <a:t>Montclair State University OSP</a:t>
            </a:r>
            <a:endParaRPr/>
          </a:p>
        </p:txBody>
      </p:sp>
      <p:sp>
        <p:nvSpPr>
          <p:cNvPr id="405" name="Google Shape;405;p43"/>
          <p:cNvSpPr txBox="1"/>
          <p:nvPr/>
        </p:nvSpPr>
        <p:spPr>
          <a:xfrm>
            <a:off x="1447800" y="3581400"/>
            <a:ext cx="7467600" cy="923925"/>
          </a:xfrm>
          <a:prstGeom prst="rect">
            <a:avLst/>
          </a:prstGeom>
          <a:solidFill>
            <a:srgbClr val="00B050"/>
          </a:solidFill>
          <a:ln>
            <a:noFill/>
          </a:ln>
          <a:effectLst>
            <a:outerShdw blurRad="63500" dist="38100" dir="2700000">
              <a:srgbClr val="000000">
                <a:alpha val="39607"/>
              </a:srgbClr>
            </a:outerShdw>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5400"/>
              <a:buFont typeface="Times New Roman"/>
              <a:buNone/>
            </a:pPr>
            <a:r>
              <a:rPr lang="en-US" sz="5400" b="1" i="0" u="none">
                <a:solidFill>
                  <a:srgbClr val="FFFFFF"/>
                </a:solidFill>
                <a:latin typeface="Times New Roman"/>
                <a:ea typeface="Times New Roman"/>
                <a:cs typeface="Times New Roman"/>
                <a:sym typeface="Times New Roman"/>
              </a:rPr>
              <a:t>INTERNAL AWARDS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4"/>
          <p:cNvSpPr txBox="1">
            <a:spLocks noGrp="1"/>
          </p:cNvSpPr>
          <p:nvPr>
            <p:ph type="body" idx="4294967295"/>
          </p:nvPr>
        </p:nvSpPr>
        <p:spPr>
          <a:xfrm>
            <a:off x="839788" y="1825625"/>
            <a:ext cx="7675562" cy="4351338"/>
          </a:xfrm>
          <a:prstGeom prst="rect">
            <a:avLst/>
          </a:prstGeom>
          <a:noFill/>
          <a:ln>
            <a:noFill/>
          </a:ln>
        </p:spPr>
        <p:txBody>
          <a:bodyPr spcFirstLastPara="1" wrap="square" lIns="91425" tIns="45700" rIns="91425" bIns="45700" anchor="t" anchorCtr="0">
            <a:normAutofit lnSpcReduction="10000"/>
          </a:bodyPr>
          <a:lstStyle/>
          <a:p>
            <a:pPr marL="171450" marR="0" lvl="0" indent="-19050" algn="l" rtl="0">
              <a:lnSpc>
                <a:spcPct val="90000"/>
              </a:lnSpc>
              <a:spcBef>
                <a:spcPts val="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l" rtl="0">
              <a:lnSpc>
                <a:spcPct val="90000"/>
              </a:lnSpc>
              <a:spcBef>
                <a:spcPts val="750"/>
              </a:spcBef>
              <a:spcAft>
                <a:spcPts val="0"/>
              </a:spcAft>
              <a:buClr>
                <a:schemeClr val="accent3"/>
              </a:buClr>
              <a:buSzPts val="2800"/>
              <a:buFont typeface="Arial"/>
              <a:buNone/>
            </a:pPr>
            <a:r>
              <a:rPr lang="en-US" sz="2800" b="0" i="0" u="none" strike="noStrike" cap="none">
                <a:solidFill>
                  <a:srgbClr val="EDEDED"/>
                </a:solidFill>
                <a:latin typeface="Corbel"/>
                <a:ea typeface="Corbel"/>
                <a:cs typeface="Corbel"/>
                <a:sym typeface="Corbel"/>
              </a:rPr>
              <a:t>What are Internal Awards?</a:t>
            </a:r>
            <a:endParaRPr/>
          </a:p>
          <a:p>
            <a:pPr marL="171450" marR="0" lvl="0" indent="-19050" algn="l" rtl="0">
              <a:lnSpc>
                <a:spcPct val="90000"/>
              </a:lnSpc>
              <a:spcBef>
                <a:spcPts val="75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633413" marR="0" lvl="1" indent="-290513"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  Separately Budgeted Research</a:t>
            </a:r>
            <a:endParaRPr/>
          </a:p>
          <a:p>
            <a:pPr marL="514350" marR="0" lvl="1" indent="-44450" algn="l" rtl="0">
              <a:lnSpc>
                <a:spcPct val="90000"/>
              </a:lnSpc>
              <a:spcBef>
                <a:spcPts val="375"/>
              </a:spcBef>
              <a:spcAft>
                <a:spcPts val="0"/>
              </a:spcAft>
              <a:buClr>
                <a:schemeClr val="accent3"/>
              </a:buClr>
              <a:buSzPts val="2000"/>
              <a:buFont typeface="Arial"/>
              <a:buNone/>
            </a:pPr>
            <a:endParaRPr sz="2000" b="0" i="0" u="none" strike="noStrike" cap="none">
              <a:solidFill>
                <a:srgbClr val="EDEDED"/>
              </a:solidFill>
              <a:latin typeface="Corbel"/>
              <a:ea typeface="Corbel"/>
              <a:cs typeface="Corbel"/>
              <a:sym typeface="Corbel"/>
            </a:endParaRPr>
          </a:p>
          <a:p>
            <a:pPr marL="742950" marR="0" lvl="1" indent="-400050"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Student Faculty Scholarship</a:t>
            </a:r>
            <a:endParaRPr/>
          </a:p>
          <a:p>
            <a:pPr marL="514350" marR="0" lvl="1" indent="-44450" algn="l" rtl="0">
              <a:lnSpc>
                <a:spcPct val="90000"/>
              </a:lnSpc>
              <a:spcBef>
                <a:spcPts val="375"/>
              </a:spcBef>
              <a:spcAft>
                <a:spcPts val="0"/>
              </a:spcAft>
              <a:buClr>
                <a:schemeClr val="accent3"/>
              </a:buClr>
              <a:buSzPts val="2000"/>
              <a:buFont typeface="Arial"/>
              <a:buNone/>
            </a:pPr>
            <a:endParaRPr sz="2000" b="0" i="0" u="none" strike="noStrike" cap="none">
              <a:solidFill>
                <a:srgbClr val="EDEDED"/>
              </a:solidFill>
              <a:latin typeface="Corbel"/>
              <a:ea typeface="Corbel"/>
              <a:cs typeface="Corbel"/>
              <a:sym typeface="Corbel"/>
            </a:endParaRPr>
          </a:p>
          <a:p>
            <a:pPr marL="742950" marR="0" lvl="1" indent="-400050"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Summer Grant Proposal Development</a:t>
            </a:r>
            <a:endParaRPr/>
          </a:p>
          <a:p>
            <a:pPr marL="342900" marR="0" lvl="1" indent="0" algn="l" rtl="0">
              <a:lnSpc>
                <a:spcPct val="90000"/>
              </a:lnSpc>
              <a:spcBef>
                <a:spcPts val="375"/>
              </a:spcBef>
              <a:spcAft>
                <a:spcPts val="0"/>
              </a:spcAft>
              <a:buClr>
                <a:schemeClr val="accent3"/>
              </a:buClr>
              <a:buSzPts val="2000"/>
              <a:buFont typeface="Arial"/>
              <a:buNone/>
            </a:pPr>
            <a:endParaRPr sz="2000" b="0" i="0" u="none" strike="noStrike" cap="none">
              <a:solidFill>
                <a:srgbClr val="EDEDED"/>
              </a:solidFill>
              <a:latin typeface="Corbel"/>
              <a:ea typeface="Corbel"/>
              <a:cs typeface="Corbel"/>
              <a:sym typeface="Corbel"/>
            </a:endParaRPr>
          </a:p>
          <a:p>
            <a:pPr marL="742950" marR="0" lvl="1" indent="-400050" algn="l" rtl="0">
              <a:lnSpc>
                <a:spcPct val="90000"/>
              </a:lnSpc>
              <a:spcBef>
                <a:spcPts val="375"/>
              </a:spcBef>
              <a:spcAft>
                <a:spcPts val="0"/>
              </a:spcAft>
              <a:buClr>
                <a:schemeClr val="accent3"/>
              </a:buClr>
              <a:buSzPts val="2000"/>
              <a:buFont typeface="Arial"/>
              <a:buChar char="•"/>
            </a:pPr>
            <a:r>
              <a:rPr lang="en-US" sz="2000" b="0" i="0" u="none" strike="noStrike" cap="none">
                <a:solidFill>
                  <a:srgbClr val="EDEDED"/>
                </a:solidFill>
                <a:latin typeface="Corbel"/>
                <a:ea typeface="Corbel"/>
                <a:cs typeface="Corbel"/>
                <a:sym typeface="Corbel"/>
              </a:rPr>
              <a:t>Faculty Research Mentoring Program </a:t>
            </a:r>
            <a:endParaRPr/>
          </a:p>
          <a:p>
            <a:pPr marL="514350" marR="0" lvl="1" indent="-44450" algn="l" rtl="0">
              <a:lnSpc>
                <a:spcPct val="90000"/>
              </a:lnSpc>
              <a:spcBef>
                <a:spcPts val="375"/>
              </a:spcBef>
              <a:spcAft>
                <a:spcPts val="0"/>
              </a:spcAft>
              <a:buClr>
                <a:srgbClr val="EDEDED"/>
              </a:buClr>
              <a:buSzPts val="2000"/>
              <a:buFont typeface="Arial"/>
              <a:buNone/>
            </a:pPr>
            <a:endParaRPr sz="2000" b="0" i="0" u="none" strike="noStrike" cap="none">
              <a:solidFill>
                <a:srgbClr val="EDEDED"/>
              </a:solidFill>
              <a:latin typeface="Corbel"/>
              <a:ea typeface="Corbel"/>
              <a:cs typeface="Corbel"/>
              <a:sym typeface="Corbel"/>
            </a:endParaRPr>
          </a:p>
          <a:p>
            <a:pPr marL="109538" marR="0" lvl="1" indent="0" algn="l" rtl="0">
              <a:lnSpc>
                <a:spcPct val="90000"/>
              </a:lnSpc>
              <a:spcBef>
                <a:spcPts val="375"/>
              </a:spcBef>
              <a:spcAft>
                <a:spcPts val="0"/>
              </a:spcAft>
              <a:buClr>
                <a:schemeClr val="accent3"/>
              </a:buClr>
              <a:buSzPts val="2800"/>
              <a:buFont typeface="Arial"/>
              <a:buNone/>
            </a:pPr>
            <a:r>
              <a:rPr lang="en-US" sz="2800" b="0" i="0" u="none" strike="noStrike" cap="none">
                <a:solidFill>
                  <a:srgbClr val="EDEDED"/>
                </a:solidFill>
                <a:latin typeface="Corbel"/>
                <a:ea typeface="Corbel"/>
                <a:cs typeface="Corbel"/>
                <a:sym typeface="Corbel"/>
              </a:rPr>
              <a:t>Internal Awards Process</a:t>
            </a:r>
            <a:endParaRPr/>
          </a:p>
        </p:txBody>
      </p:sp>
      <p:sp>
        <p:nvSpPr>
          <p:cNvPr id="411" name="Google Shape;411;p44"/>
          <p:cNvSpPr txBox="1">
            <a:spLocks noGrp="1"/>
          </p:cNvSpPr>
          <p:nvPr>
            <p:ph type="title" idx="4294967295"/>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EDEDED"/>
              </a:buClr>
              <a:buSzPts val="4400"/>
              <a:buFont typeface="Corbel"/>
              <a:buNone/>
            </a:pPr>
            <a:r>
              <a:rPr lang="en-US" sz="4400" b="1" i="0" u="none" strike="noStrike" cap="none">
                <a:solidFill>
                  <a:srgbClr val="EDEDED"/>
                </a:solidFill>
                <a:latin typeface="Corbel"/>
                <a:ea typeface="Corbel"/>
                <a:cs typeface="Corbel"/>
                <a:sym typeface="Corbel"/>
              </a:rPr>
              <a:t>MSU Internal Awards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5"/>
          <p:cNvSpPr txBox="1">
            <a:spLocks noGrp="1"/>
          </p:cNvSpPr>
          <p:nvPr>
            <p:ph type="body" idx="4294967295"/>
          </p:nvPr>
        </p:nvSpPr>
        <p:spPr>
          <a:xfrm>
            <a:off x="839788" y="1295400"/>
            <a:ext cx="7675562" cy="488156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spcAft>
                <a:spcPts val="0"/>
              </a:spcAft>
              <a:buClr>
                <a:srgbClr val="EDEDED"/>
              </a:buClr>
              <a:buSzPts val="2400"/>
              <a:buFont typeface="Arial"/>
              <a:buNone/>
            </a:pPr>
            <a:endParaRPr sz="2400"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spcAft>
                <a:spcPts val="0"/>
              </a:spcAft>
              <a:buClr>
                <a:srgbClr val="EDEDED"/>
              </a:buClr>
              <a:buSzPts val="8000"/>
              <a:buFont typeface="Arial"/>
              <a:buNone/>
            </a:pPr>
            <a:r>
              <a:rPr lang="en-US" sz="8000" b="0" i="1" u="none" strike="noStrike" cap="none">
                <a:solidFill>
                  <a:srgbClr val="EDEDED"/>
                </a:solidFill>
                <a:latin typeface="Corbel"/>
                <a:ea typeface="Corbel"/>
                <a:cs typeface="Corbel"/>
                <a:sym typeface="Corbel"/>
              </a:rPr>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4"/>
          <p:cNvPicPr preferRelativeResize="0"/>
          <p:nvPr/>
        </p:nvPicPr>
        <p:blipFill rotWithShape="1">
          <a:blip r:embed="rId3">
            <a:alphaModFix/>
          </a:blip>
          <a:srcRect l="3587" t="13284" r="6707" b="2172"/>
          <a:stretch/>
        </p:blipFill>
        <p:spPr>
          <a:xfrm>
            <a:off x="1248441" y="1181108"/>
            <a:ext cx="6531428" cy="3657600"/>
          </a:xfrm>
          <a:prstGeom prst="roundRect">
            <a:avLst>
              <a:gd name="adj" fmla="val 8594"/>
            </a:avLst>
          </a:prstGeom>
          <a:solidFill>
            <a:srgbClr val="ECECEC"/>
          </a:solidFill>
          <a:ln>
            <a:noFill/>
          </a:ln>
          <a:effectLst>
            <a:reflection stA="38000" endPos="28000" dist="5000" dir="5400000" sy="-100000" algn="bl" rotWithShape="0"/>
          </a:effectLst>
        </p:spPr>
      </p:pic>
      <p:sp>
        <p:nvSpPr>
          <p:cNvPr id="162" name="Google Shape;162;p4"/>
          <p:cNvSpPr txBox="1"/>
          <p:nvPr/>
        </p:nvSpPr>
        <p:spPr>
          <a:xfrm>
            <a:off x="1250950" y="4862512"/>
            <a:ext cx="6530975" cy="90011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chemeClr val="lt1"/>
              </a:buClr>
              <a:buSzPts val="1300"/>
              <a:buFont typeface="Times New Roman"/>
              <a:buNone/>
            </a:pPr>
            <a:r>
              <a:rPr lang="en-US" sz="1300" b="0" i="0" u="sng">
                <a:solidFill>
                  <a:schemeClr val="lt1"/>
                </a:solidFill>
                <a:latin typeface="Times New Roman"/>
                <a:ea typeface="Times New Roman"/>
                <a:cs typeface="Times New Roman"/>
                <a:sym typeface="Times New Roman"/>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iacuc@Montclair.edu</a:t>
            </a:r>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Sabrina Jung, Compliance Coordinator</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Dr. Lisa Hazard, IACUC Chair</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Laura Conour, DVM, DACLAM, Attending Veterinarian </a:t>
            </a:r>
            <a:r>
              <a:rPr lang="en-US" sz="1300" b="0" i="0" u="sng">
                <a:solidFill>
                  <a:schemeClr val="lt1"/>
                </a:solid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conourl@montclair.edu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5"/>
          <p:cNvPicPr preferRelativeResize="0"/>
          <p:nvPr/>
        </p:nvPicPr>
        <p:blipFill rotWithShape="1">
          <a:blip r:embed="rId3">
            <a:alphaModFix/>
          </a:blip>
          <a:srcRect l="2593" t="12602" r="10749" b="4642"/>
          <a:stretch/>
        </p:blipFill>
        <p:spPr>
          <a:xfrm>
            <a:off x="1200150" y="1028701"/>
            <a:ext cx="6800851" cy="3859306"/>
          </a:xfrm>
          <a:prstGeom prst="roundRect">
            <a:avLst>
              <a:gd name="adj" fmla="val 8594"/>
            </a:avLst>
          </a:prstGeom>
          <a:solidFill>
            <a:srgbClr val="ECECEC"/>
          </a:solidFill>
          <a:ln>
            <a:noFill/>
          </a:ln>
          <a:effectLst>
            <a:reflection stA="38000" endPos="28000" dist="5000" dir="5400000" sy="-100000" algn="bl" rotWithShape="0"/>
          </a:effectLst>
        </p:spPr>
      </p:pic>
      <p:sp>
        <p:nvSpPr>
          <p:cNvPr id="168" name="Google Shape;168;p5"/>
          <p:cNvSpPr txBox="1"/>
          <p:nvPr/>
        </p:nvSpPr>
        <p:spPr>
          <a:xfrm>
            <a:off x="1257300" y="5029200"/>
            <a:ext cx="4800600" cy="69215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ibc@Montclair.edu</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Biosafety Officer:  </a:t>
            </a:r>
            <a:r>
              <a:rPr lang="en-US" sz="1300" b="1" i="0" u="none">
                <a:solidFill>
                  <a:schemeClr val="lt1"/>
                </a:solidFill>
                <a:latin typeface="Twentieth Century"/>
                <a:ea typeface="Twentieth Century"/>
                <a:cs typeface="Twentieth Century"/>
                <a:sym typeface="Twentieth Century"/>
              </a:rPr>
              <a:t>Gena Coffey</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IBC Chair: Dr. Elena Petroff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6"/>
          <p:cNvPicPr preferRelativeResize="0"/>
          <p:nvPr/>
        </p:nvPicPr>
        <p:blipFill rotWithShape="1">
          <a:blip r:embed="rId3">
            <a:alphaModFix/>
          </a:blip>
          <a:srcRect l="3379" t="13803" r="5066" b="2359"/>
          <a:stretch/>
        </p:blipFill>
        <p:spPr>
          <a:xfrm>
            <a:off x="1257300" y="1371601"/>
            <a:ext cx="6457950" cy="3513884"/>
          </a:xfrm>
          <a:prstGeom prst="roundRect">
            <a:avLst>
              <a:gd name="adj" fmla="val 8594"/>
            </a:avLst>
          </a:prstGeom>
          <a:solidFill>
            <a:srgbClr val="ECECEC"/>
          </a:solidFill>
          <a:ln>
            <a:noFill/>
          </a:ln>
          <a:effectLst>
            <a:reflection stA="38000" endPos="28000" dist="5000" dir="5400000" sy="-100000" algn="bl" rotWithShape="0"/>
          </a:effectLst>
        </p:spPr>
      </p:pic>
      <p:sp>
        <p:nvSpPr>
          <p:cNvPr id="174" name="Google Shape;174;p6"/>
          <p:cNvSpPr txBox="1"/>
          <p:nvPr/>
        </p:nvSpPr>
        <p:spPr>
          <a:xfrm>
            <a:off x="1257300" y="4972050"/>
            <a:ext cx="5086350" cy="900112"/>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Global Compliance Email: exportcontrol@montclair.edu</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Associate University Counsel - 973-655-5225</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Research Compliance Officer - 973-655-7781</a:t>
            </a:r>
            <a:endParaRPr sz="2100" b="1" i="0" u="none">
              <a:solidFill>
                <a:schemeClr val="lt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lt1"/>
              </a:buClr>
              <a:buSzPts val="1300"/>
              <a:buFont typeface="Twentieth Century"/>
              <a:buNone/>
            </a:pPr>
            <a:r>
              <a:rPr lang="en-US" sz="1300" b="0" i="0" u="none">
                <a:solidFill>
                  <a:schemeClr val="lt1"/>
                </a:solidFill>
                <a:latin typeface="Twentieth Century"/>
                <a:ea typeface="Twentieth Century"/>
                <a:cs typeface="Twentieth Century"/>
                <a:sym typeface="Twentieth Century"/>
              </a:rPr>
              <a:t>Director of OSP - 973-655-3219</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p:cNvPicPr preferRelativeResize="0"/>
          <p:nvPr/>
        </p:nvPicPr>
        <p:blipFill rotWithShape="1">
          <a:blip r:embed="rId3">
            <a:alphaModFix/>
          </a:blip>
          <a:srcRect/>
          <a:stretch/>
        </p:blipFill>
        <p:spPr>
          <a:xfrm>
            <a:off x="1316037" y="4343400"/>
            <a:ext cx="1889125" cy="1508125"/>
          </a:xfrm>
          <a:prstGeom prst="rect">
            <a:avLst/>
          </a:prstGeom>
          <a:noFill/>
          <a:ln>
            <a:noFill/>
          </a:ln>
        </p:spPr>
      </p:pic>
      <p:pic>
        <p:nvPicPr>
          <p:cNvPr id="180" name="Google Shape;180;p7"/>
          <p:cNvPicPr preferRelativeResize="0"/>
          <p:nvPr/>
        </p:nvPicPr>
        <p:blipFill rotWithShape="1">
          <a:blip r:embed="rId4">
            <a:alphaModFix/>
          </a:blip>
          <a:srcRect/>
          <a:stretch/>
        </p:blipFill>
        <p:spPr>
          <a:xfrm>
            <a:off x="5827712" y="4343400"/>
            <a:ext cx="1822450" cy="1508125"/>
          </a:xfrm>
          <a:prstGeom prst="rect">
            <a:avLst/>
          </a:prstGeom>
          <a:noFill/>
          <a:ln>
            <a:noFill/>
          </a:ln>
        </p:spPr>
      </p:pic>
      <p:pic>
        <p:nvPicPr>
          <p:cNvPr id="181" name="Google Shape;181;p7"/>
          <p:cNvPicPr preferRelativeResize="0"/>
          <p:nvPr/>
        </p:nvPicPr>
        <p:blipFill rotWithShape="1">
          <a:blip r:embed="rId5">
            <a:alphaModFix/>
          </a:blip>
          <a:srcRect/>
          <a:stretch/>
        </p:blipFill>
        <p:spPr>
          <a:xfrm>
            <a:off x="3622675" y="981075"/>
            <a:ext cx="1824037" cy="1508125"/>
          </a:xfrm>
          <a:prstGeom prst="rect">
            <a:avLst/>
          </a:prstGeom>
          <a:noFill/>
          <a:ln>
            <a:noFill/>
          </a:ln>
        </p:spPr>
      </p:pic>
      <p:pic>
        <p:nvPicPr>
          <p:cNvPr id="182" name="Google Shape;182;p7"/>
          <p:cNvPicPr preferRelativeResize="0"/>
          <p:nvPr/>
        </p:nvPicPr>
        <p:blipFill rotWithShape="1">
          <a:blip r:embed="rId6">
            <a:alphaModFix/>
          </a:blip>
          <a:srcRect/>
          <a:stretch/>
        </p:blipFill>
        <p:spPr>
          <a:xfrm>
            <a:off x="5829300" y="981075"/>
            <a:ext cx="1841500" cy="1508125"/>
          </a:xfrm>
          <a:prstGeom prst="rect">
            <a:avLst/>
          </a:prstGeom>
          <a:noFill/>
          <a:ln>
            <a:noFill/>
          </a:ln>
        </p:spPr>
      </p:pic>
      <p:pic>
        <p:nvPicPr>
          <p:cNvPr id="183" name="Google Shape;183;p7"/>
          <p:cNvPicPr preferRelativeResize="0"/>
          <p:nvPr/>
        </p:nvPicPr>
        <p:blipFill rotWithShape="1">
          <a:blip r:embed="rId7">
            <a:alphaModFix/>
          </a:blip>
          <a:srcRect/>
          <a:stretch/>
        </p:blipFill>
        <p:spPr>
          <a:xfrm>
            <a:off x="1349375" y="971550"/>
            <a:ext cx="1822450" cy="1508125"/>
          </a:xfrm>
          <a:prstGeom prst="rect">
            <a:avLst/>
          </a:prstGeom>
          <a:noFill/>
          <a:ln>
            <a:noFill/>
          </a:ln>
        </p:spPr>
      </p:pic>
      <p:pic>
        <p:nvPicPr>
          <p:cNvPr id="184" name="Google Shape;184;p7"/>
          <p:cNvPicPr preferRelativeResize="0"/>
          <p:nvPr/>
        </p:nvPicPr>
        <p:blipFill rotWithShape="1">
          <a:blip r:embed="rId8">
            <a:alphaModFix/>
          </a:blip>
          <a:srcRect/>
          <a:stretch/>
        </p:blipFill>
        <p:spPr>
          <a:xfrm>
            <a:off x="3603625" y="4343400"/>
            <a:ext cx="1812925" cy="1508125"/>
          </a:xfrm>
          <a:prstGeom prst="rect">
            <a:avLst/>
          </a:prstGeom>
          <a:noFill/>
          <a:ln>
            <a:noFill/>
          </a:ln>
        </p:spPr>
      </p:pic>
      <p:pic>
        <p:nvPicPr>
          <p:cNvPr id="185" name="Google Shape;185;p7"/>
          <p:cNvPicPr preferRelativeResize="0"/>
          <p:nvPr/>
        </p:nvPicPr>
        <p:blipFill rotWithShape="1">
          <a:blip r:embed="rId9">
            <a:alphaModFix/>
          </a:blip>
          <a:srcRect/>
          <a:stretch/>
        </p:blipFill>
        <p:spPr>
          <a:xfrm>
            <a:off x="4743450" y="2782887"/>
            <a:ext cx="1812925" cy="1509712"/>
          </a:xfrm>
          <a:prstGeom prst="rect">
            <a:avLst/>
          </a:prstGeom>
          <a:noFill/>
          <a:ln>
            <a:noFill/>
          </a:ln>
        </p:spPr>
      </p:pic>
      <p:pic>
        <p:nvPicPr>
          <p:cNvPr id="186" name="Google Shape;186;p7"/>
          <p:cNvPicPr preferRelativeResize="0"/>
          <p:nvPr/>
        </p:nvPicPr>
        <p:blipFill rotWithShape="1">
          <a:blip r:embed="rId10">
            <a:alphaModFix/>
          </a:blip>
          <a:srcRect/>
          <a:stretch/>
        </p:blipFill>
        <p:spPr>
          <a:xfrm>
            <a:off x="2457450" y="2782887"/>
            <a:ext cx="1835150" cy="15097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txBox="1">
            <a:spLocks noGrp="1"/>
          </p:cNvSpPr>
          <p:nvPr>
            <p:ph type="ctrTitle" idx="4294967295"/>
          </p:nvPr>
        </p:nvSpPr>
        <p:spPr>
          <a:xfrm>
            <a:off x="1829265" y="991586"/>
            <a:ext cx="5274900" cy="996300"/>
          </a:xfrm>
          <a:prstGeom prst="rect">
            <a:avLst/>
          </a:prstGeom>
          <a:noFill/>
          <a:ln>
            <a:noFill/>
          </a:ln>
        </p:spPr>
        <p:txBody>
          <a:bodyPr spcFirstLastPara="1" wrap="square" lIns="68550" tIns="34275" rIns="68550" bIns="34275" anchor="t" anchorCtr="0">
            <a:noAutofit/>
          </a:bodyPr>
          <a:lstStyle/>
          <a:p>
            <a:pPr marL="0" marR="0" lvl="0" indent="0" algn="ctr" rtl="0">
              <a:lnSpc>
                <a:spcPct val="85000"/>
              </a:lnSpc>
              <a:spcBef>
                <a:spcPts val="0"/>
              </a:spcBef>
              <a:spcAft>
                <a:spcPts val="0"/>
              </a:spcAft>
              <a:buClr>
                <a:srgbClr val="E9D393"/>
              </a:buClr>
              <a:buSzPts val="5000"/>
              <a:buFont typeface="Corbel"/>
              <a:buNone/>
            </a:pPr>
            <a:r>
              <a:rPr lang="en-US"/>
              <a:t>HUMAN SUBJECTS PROTECTION</a:t>
            </a:r>
            <a:r>
              <a:rPr lang="en-US" sz="3750" b="0" i="0" u="none" strike="noStrike" cap="none">
                <a:solidFill>
                  <a:srgbClr val="E2E2E2"/>
                </a:solidFill>
                <a:latin typeface="Corbel"/>
                <a:ea typeface="Corbel"/>
                <a:cs typeface="Corbel"/>
                <a:sym typeface="Corbel"/>
              </a:rPr>
              <a:t/>
            </a:r>
            <a:br>
              <a:rPr lang="en-US" sz="3750" b="0" i="0" u="none" strike="noStrike" cap="none">
                <a:solidFill>
                  <a:srgbClr val="E2E2E2"/>
                </a:solidFill>
                <a:latin typeface="Corbel"/>
                <a:ea typeface="Corbel"/>
                <a:cs typeface="Corbel"/>
                <a:sym typeface="Corbel"/>
              </a:rPr>
            </a:br>
            <a:endParaRPr sz="3750" b="0" i="0" u="none" strike="noStrike" cap="none">
              <a:solidFill>
                <a:srgbClr val="E2E2E2"/>
              </a:solidFill>
              <a:latin typeface="Corbel"/>
              <a:ea typeface="Corbel"/>
              <a:cs typeface="Corbel"/>
              <a:sym typeface="Corbel"/>
            </a:endParaRPr>
          </a:p>
        </p:txBody>
      </p:sp>
      <p:sp>
        <p:nvSpPr>
          <p:cNvPr id="192" name="Google Shape;192;p8"/>
          <p:cNvSpPr txBox="1"/>
          <p:nvPr/>
        </p:nvSpPr>
        <p:spPr>
          <a:xfrm>
            <a:off x="2063237" y="330112"/>
            <a:ext cx="4806900" cy="801600"/>
          </a:xfrm>
          <a:prstGeom prst="rect">
            <a:avLst/>
          </a:prstGeom>
          <a:noFill/>
          <a:ln>
            <a:noFill/>
          </a:ln>
        </p:spPr>
        <p:txBody>
          <a:bodyPr spcFirstLastPara="1" wrap="square" lIns="68550" tIns="34275" rIns="68550" bIns="34275" anchor="t" anchorCtr="0">
            <a:noAutofit/>
          </a:bodyPr>
          <a:lstStyle/>
          <a:p>
            <a:pPr marL="0" marR="0" lvl="0" indent="0" algn="ctr" rtl="0">
              <a:lnSpc>
                <a:spcPct val="85000"/>
              </a:lnSpc>
              <a:spcBef>
                <a:spcPts val="0"/>
              </a:spcBef>
              <a:spcAft>
                <a:spcPts val="0"/>
              </a:spcAft>
              <a:buClr>
                <a:srgbClr val="94D7E4"/>
              </a:buClr>
              <a:buSzPts val="3000"/>
              <a:buFont typeface="Century Schoolbook"/>
              <a:buNone/>
            </a:pPr>
            <a:r>
              <a:rPr lang="en-US" sz="4400">
                <a:solidFill>
                  <a:srgbClr val="EDEDED"/>
                </a:solidFill>
                <a:latin typeface="Corbel"/>
                <a:ea typeface="Corbel"/>
                <a:cs typeface="Corbel"/>
                <a:sym typeface="Corbel"/>
              </a:rPr>
              <a:t>IRB</a:t>
            </a:r>
            <a:br>
              <a:rPr lang="en-US" sz="4400">
                <a:solidFill>
                  <a:srgbClr val="EDEDED"/>
                </a:solidFill>
                <a:latin typeface="Corbel"/>
                <a:ea typeface="Corbel"/>
                <a:cs typeface="Corbel"/>
                <a:sym typeface="Corbel"/>
              </a:rPr>
            </a:br>
            <a:endParaRPr sz="4400">
              <a:solidFill>
                <a:srgbClr val="EDEDED"/>
              </a:solidFill>
              <a:latin typeface="Corbel"/>
              <a:ea typeface="Corbel"/>
              <a:cs typeface="Corbel"/>
              <a:sym typeface="Corbel"/>
            </a:endParaRPr>
          </a:p>
        </p:txBody>
      </p:sp>
      <p:sp>
        <p:nvSpPr>
          <p:cNvPr id="193" name="Google Shape;193;p8"/>
          <p:cNvSpPr txBox="1"/>
          <p:nvPr/>
        </p:nvSpPr>
        <p:spPr>
          <a:xfrm>
            <a:off x="1021562" y="2330150"/>
            <a:ext cx="7101000" cy="620700"/>
          </a:xfrm>
          <a:prstGeom prst="rect">
            <a:avLst/>
          </a:prstGeom>
          <a:noFill/>
          <a:ln>
            <a:noFill/>
          </a:ln>
        </p:spPr>
        <p:txBody>
          <a:bodyPr spcFirstLastPara="1" wrap="square" lIns="68550" tIns="34275" rIns="68550" bIns="34275" anchor="t" anchorCtr="0">
            <a:normAutofit/>
          </a:bodyPr>
          <a:lstStyle/>
          <a:p>
            <a:pPr marL="0" marR="0" lvl="0" indent="0" algn="ctr" rtl="0">
              <a:lnSpc>
                <a:spcPct val="75000"/>
              </a:lnSpc>
              <a:spcBef>
                <a:spcPts val="0"/>
              </a:spcBef>
              <a:spcAft>
                <a:spcPts val="0"/>
              </a:spcAft>
              <a:buClr>
                <a:srgbClr val="94D7E4"/>
              </a:buClr>
              <a:buSzPts val="3300"/>
              <a:buFont typeface="Century Schoolbook"/>
              <a:buNone/>
            </a:pPr>
            <a:r>
              <a:rPr lang="en-US" sz="3300" b="0" i="0" u="none">
                <a:solidFill>
                  <a:srgbClr val="94D7E4"/>
                </a:solidFill>
                <a:latin typeface="Century Schoolbook"/>
                <a:ea typeface="Century Schoolbook"/>
                <a:cs typeface="Century Schoolbook"/>
                <a:sym typeface="Century Schoolbook"/>
              </a:rPr>
              <a:t>NEW FACULTY PRESENTATION</a:t>
            </a:r>
            <a:endParaRPr/>
          </a:p>
        </p:txBody>
      </p:sp>
      <p:pic>
        <p:nvPicPr>
          <p:cNvPr id="194" name="Google Shape;194;p8"/>
          <p:cNvPicPr preferRelativeResize="0"/>
          <p:nvPr/>
        </p:nvPicPr>
        <p:blipFill>
          <a:blip r:embed="rId3">
            <a:alphaModFix/>
          </a:blip>
          <a:stretch>
            <a:fillRect/>
          </a:stretch>
        </p:blipFill>
        <p:spPr>
          <a:xfrm>
            <a:off x="2120828" y="3122097"/>
            <a:ext cx="4902448" cy="2915176"/>
          </a:xfrm>
          <a:prstGeom prst="rect">
            <a:avLst/>
          </a:prstGeom>
          <a:noFill/>
          <a:ln>
            <a:noFill/>
          </a:ln>
          <a:effectLst>
            <a:outerShdw blurRad="57150" dist="49530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title" idx="4294967295"/>
          </p:nvPr>
        </p:nvSpPr>
        <p:spPr>
          <a:xfrm>
            <a:off x="-54400" y="624458"/>
            <a:ext cx="8244000" cy="1008900"/>
          </a:xfrm>
          <a:prstGeom prst="rect">
            <a:avLst/>
          </a:prstGeom>
          <a:solidFill>
            <a:srgbClr val="CC0000"/>
          </a:solidFill>
          <a:ln>
            <a:noFill/>
          </a:ln>
        </p:spPr>
        <p:txBody>
          <a:bodyPr spcFirstLastPara="1" wrap="square" lIns="68550" tIns="34275" rIns="68550" bIns="34275" anchor="t" anchorCtr="0">
            <a:normAutofit/>
          </a:bodyPr>
          <a:lstStyle/>
          <a:p>
            <a:pPr marL="0" marR="0" lvl="0" indent="0" algn="ctr" rtl="0">
              <a:lnSpc>
                <a:spcPct val="90000"/>
              </a:lnSpc>
              <a:spcBef>
                <a:spcPts val="0"/>
              </a:spcBef>
              <a:spcAft>
                <a:spcPts val="0"/>
              </a:spcAft>
              <a:buClr>
                <a:srgbClr val="262626"/>
              </a:buClr>
              <a:buSzPts val="5000"/>
              <a:buFont typeface="Corbel"/>
              <a:buNone/>
            </a:pPr>
            <a:r>
              <a:rPr lang="en-US" sz="4400" b="0" i="0" u="none" strike="noStrike" cap="none">
                <a:solidFill>
                  <a:srgbClr val="EDEDED"/>
                </a:solidFill>
                <a:latin typeface="Corbel"/>
                <a:ea typeface="Corbel"/>
                <a:cs typeface="Corbel"/>
                <a:sym typeface="Corbel"/>
              </a:rPr>
              <a:t>IRB Mission</a:t>
            </a:r>
            <a:endParaRPr sz="4400" b="0" i="0" u="none" strike="noStrike" cap="none">
              <a:solidFill>
                <a:srgbClr val="EDEDED"/>
              </a:solidFill>
              <a:latin typeface="Corbel"/>
              <a:ea typeface="Corbel"/>
              <a:cs typeface="Corbel"/>
              <a:sym typeface="Corbel"/>
            </a:endParaRPr>
          </a:p>
        </p:txBody>
      </p:sp>
      <p:sp>
        <p:nvSpPr>
          <p:cNvPr id="200" name="Google Shape;200;p10"/>
          <p:cNvSpPr txBox="1">
            <a:spLocks noGrp="1"/>
          </p:cNvSpPr>
          <p:nvPr>
            <p:ph type="body" idx="4294967295"/>
          </p:nvPr>
        </p:nvSpPr>
        <p:spPr>
          <a:xfrm>
            <a:off x="357187" y="1772535"/>
            <a:ext cx="8443913" cy="3713865"/>
          </a:xfrm>
          <a:prstGeom prst="rect">
            <a:avLst/>
          </a:prstGeom>
          <a:noFill/>
          <a:ln>
            <a:noFill/>
          </a:ln>
        </p:spPr>
        <p:txBody>
          <a:bodyPr spcFirstLastPara="1" wrap="square" lIns="68550" tIns="34275" rIns="68550" bIns="34275" anchor="t" anchorCtr="0">
            <a:normAutofit/>
          </a:bodyPr>
          <a:lstStyle/>
          <a:p>
            <a:pPr marL="212598" marR="0" lvl="0" indent="-212598" algn="l" rtl="0">
              <a:lnSpc>
                <a:spcPct val="112000"/>
              </a:lnSpc>
              <a:spcBef>
                <a:spcPts val="0"/>
              </a:spcBef>
              <a:spcAft>
                <a:spcPts val="0"/>
              </a:spcAft>
              <a:buClr>
                <a:schemeClr val="lt1"/>
              </a:buClr>
              <a:buSzPts val="3000"/>
              <a:buFont typeface="Arial"/>
              <a:buChar char="•"/>
            </a:pPr>
            <a:r>
              <a:rPr lang="en-US" sz="2250" b="0" i="0" u="none" strike="noStrike" cap="none">
                <a:solidFill>
                  <a:srgbClr val="EDEDED"/>
                </a:solidFill>
                <a:latin typeface="Corbel"/>
                <a:ea typeface="Corbel"/>
                <a:cs typeface="Corbel"/>
                <a:sym typeface="Corbel"/>
              </a:rPr>
              <a:t>To support faculty, staff, students, and guests to complete their research that is compliant with federal and state laws and University policy. As such the IRB is charged to review, approve initiation of, and conduct periodic reviews of research projects that involve human participants.</a:t>
            </a:r>
            <a:endParaRPr sz="2400" b="0" i="0" u="none" strike="noStrike" cap="none">
              <a:solidFill>
                <a:srgbClr val="EDEDED"/>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1363</Words>
  <Application>Microsoft Office PowerPoint</Application>
  <PresentationFormat>On-screen Show (4:3)</PresentationFormat>
  <Paragraphs>220</Paragraphs>
  <Slides>38</Slides>
  <Notes>38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Calibri</vt:lpstr>
      <vt:lpstr>Arial</vt:lpstr>
      <vt:lpstr>Noto Sans Symbols</vt:lpstr>
      <vt:lpstr>Twentieth Century</vt:lpstr>
      <vt:lpstr>Corbel</vt:lpstr>
      <vt:lpstr>Times New Roman</vt:lpstr>
      <vt:lpstr>Century Schoolbook</vt:lpstr>
      <vt:lpstr>Lucida Sans</vt:lpstr>
      <vt:lpstr>Depth</vt:lpstr>
      <vt:lpstr>Bitmap Image</vt:lpstr>
      <vt:lpstr>PowerPoint Presentation</vt:lpstr>
      <vt:lpstr>RESEARCH INTEGRITY &amp; COMPLIANCE @ MSU</vt:lpstr>
      <vt:lpstr>PowerPoint Presentation</vt:lpstr>
      <vt:lpstr>PowerPoint Presentation</vt:lpstr>
      <vt:lpstr>PowerPoint Presentation</vt:lpstr>
      <vt:lpstr>PowerPoint Presentation</vt:lpstr>
      <vt:lpstr>PowerPoint Presentation</vt:lpstr>
      <vt:lpstr>HUMAN SUBJECTS PROTECTION </vt:lpstr>
      <vt:lpstr>IRB Mission</vt:lpstr>
      <vt:lpstr>IRB BOARD</vt:lpstr>
      <vt:lpstr>Definition of Human Subjects Research</vt:lpstr>
      <vt:lpstr>PowerPoint Presentation</vt:lpstr>
      <vt:lpstr>PowerPoint Presentation</vt:lpstr>
      <vt:lpstr>CAYUSE IRB TRAINING</vt:lpstr>
      <vt:lpstr>PowerPoint Presentation</vt:lpstr>
      <vt:lpstr>Transferring Research Activity to MSU</vt:lpstr>
      <vt:lpstr>Understanding Faculty Sponsorship</vt:lpstr>
      <vt:lpstr>Ask for Help</vt:lpstr>
      <vt:lpstr>IRB Staff</vt:lpstr>
      <vt:lpstr>Contact Information for IRB and Research Compliance</vt:lpstr>
      <vt:lpstr>PowerPoint Presentation</vt:lpstr>
      <vt:lpstr>Your OSP Staff</vt:lpstr>
      <vt:lpstr>College of Education and Human Services</vt:lpstr>
      <vt:lpstr>College of Science and Mathematics</vt:lpstr>
      <vt:lpstr>E-Systems that support Research at MSU</vt:lpstr>
      <vt:lpstr>PowerPoint Presentation</vt:lpstr>
      <vt:lpstr>Proposal Development Services</vt:lpstr>
      <vt:lpstr> Pre-Award: Seeking External Funding </vt:lpstr>
      <vt:lpstr>Pre-Award: Finding the Funding</vt:lpstr>
      <vt:lpstr>Pre-Award: Approvals &amp; Submissions</vt:lpstr>
      <vt:lpstr>Award Management Services</vt:lpstr>
      <vt:lpstr>Post-Award: Award Management  (Non-Financial)</vt:lpstr>
      <vt:lpstr>Award Management Services</vt:lpstr>
      <vt:lpstr>Post-Award: Your Grant Accounting Staff</vt:lpstr>
      <vt:lpstr>Post-Award: Your Grant Accounting Staff</vt:lpstr>
      <vt:lpstr>PowerPoint Presentation</vt:lpstr>
      <vt:lpstr>MSU Internal Awards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botner</dc:creator>
  <cp:lastModifiedBy>Amanda Dolores Lopez</cp:lastModifiedBy>
  <cp:revision>2</cp:revision>
  <dcterms:created xsi:type="dcterms:W3CDTF">2004-10-08T13:48:31Z</dcterms:created>
  <dcterms:modified xsi:type="dcterms:W3CDTF">2021-10-07T13:48:09Z</dcterms:modified>
</cp:coreProperties>
</file>