
<file path=[Content_Types].xml><?xml version="1.0" encoding="utf-8"?>
<Types xmlns="http://schemas.openxmlformats.org/package/2006/content-types">
  <Default Extension="png" ContentType="image/png"/>
  <Default Extension="svg" ContentType="image/svg+xml"/>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27"/>
  </p:notesMasterIdLst>
  <p:handoutMasterIdLst>
    <p:handoutMasterId r:id="rId28"/>
  </p:handoutMasterIdLst>
  <p:sldIdLst>
    <p:sldId id="362" r:id="rId2"/>
    <p:sldId id="369" r:id="rId3"/>
    <p:sldId id="350" r:id="rId4"/>
    <p:sldId id="307" r:id="rId5"/>
    <p:sldId id="301" r:id="rId6"/>
    <p:sldId id="358" r:id="rId7"/>
    <p:sldId id="359" r:id="rId8"/>
    <p:sldId id="372" r:id="rId9"/>
    <p:sldId id="360" r:id="rId10"/>
    <p:sldId id="326" r:id="rId11"/>
    <p:sldId id="329" r:id="rId12"/>
    <p:sldId id="373" r:id="rId13"/>
    <p:sldId id="361" r:id="rId14"/>
    <p:sldId id="338" r:id="rId15"/>
    <p:sldId id="368" r:id="rId16"/>
    <p:sldId id="261" r:id="rId17"/>
    <p:sldId id="354" r:id="rId18"/>
    <p:sldId id="357" r:id="rId19"/>
    <p:sldId id="351" r:id="rId20"/>
    <p:sldId id="352" r:id="rId21"/>
    <p:sldId id="262" r:id="rId22"/>
    <p:sldId id="345" r:id="rId23"/>
    <p:sldId id="333" r:id="rId24"/>
    <p:sldId id="308" r:id="rId25"/>
    <p:sldId id="277"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28" userDrawn="1">
          <p15:clr>
            <a:srgbClr val="A4A3A4"/>
          </p15:clr>
        </p15:guide>
        <p15:guide id="2" pos="753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MOU" lastIdx="1" clrIdx="0">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1437"/>
    <a:srgbClr val="0084B6"/>
    <a:srgbClr val="8A8A8D"/>
    <a:srgbClr val="95C93D"/>
    <a:srgbClr val="0F2D52"/>
    <a:srgbClr val="BFBF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6" autoAdjust="0"/>
    <p:restoredTop sz="89006" autoAdjust="0"/>
  </p:normalViewPr>
  <p:slideViewPr>
    <p:cSldViewPr snapToGrid="0" snapToObjects="1" showGuides="1">
      <p:cViewPr varScale="1">
        <p:scale>
          <a:sx n="67" d="100"/>
          <a:sy n="67" d="100"/>
        </p:scale>
        <p:origin x="452" y="32"/>
      </p:cViewPr>
      <p:guideLst>
        <p:guide orient="horz" pos="4128"/>
        <p:guide pos="7536"/>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3F03F5D-CA49-4356-B786-3C84A8F45DA6}" type="doc">
      <dgm:prSet loTypeId="urn:microsoft.com/office/officeart/2005/8/layout/chevron1" loCatId="process" qsTypeId="urn:microsoft.com/office/officeart/2005/8/quickstyle/simple1" qsCatId="simple" csTypeId="urn:microsoft.com/office/officeart/2005/8/colors/accent1_2" csCatId="accent1" phldr="1"/>
      <dgm:spPr/>
    </dgm:pt>
    <dgm:pt modelId="{1950D000-5E4F-41F7-B599-4272F6DBC3DB}">
      <dgm:prSet phldrT="[Text]" custT="1"/>
      <dgm:spPr>
        <a:solidFill>
          <a:srgbClr val="0084B6"/>
        </a:solidFill>
      </dgm:spPr>
      <dgm:t>
        <a:bodyPr/>
        <a:lstStyle/>
        <a:p>
          <a:r>
            <a:rPr lang="en-US" sz="1400" dirty="0">
              <a:latin typeface="Roboto" panose="02000000000000000000"/>
            </a:rPr>
            <a:t>Governor’s Budget Address</a:t>
          </a:r>
        </a:p>
      </dgm:t>
    </dgm:pt>
    <dgm:pt modelId="{860731F7-DF9F-4141-BFDF-3A766D275CCA}" type="parTrans" cxnId="{14E5BF85-64B1-4602-BFB6-E641E36BDD65}">
      <dgm:prSet/>
      <dgm:spPr/>
      <dgm:t>
        <a:bodyPr/>
        <a:lstStyle/>
        <a:p>
          <a:endParaRPr lang="en-US">
            <a:latin typeface="Roboto" panose="02000000000000000000"/>
          </a:endParaRPr>
        </a:p>
      </dgm:t>
    </dgm:pt>
    <dgm:pt modelId="{19E41351-F621-4790-BEB1-A1907AE65C05}" type="sibTrans" cxnId="{14E5BF85-64B1-4602-BFB6-E641E36BDD65}">
      <dgm:prSet/>
      <dgm:spPr/>
      <dgm:t>
        <a:bodyPr/>
        <a:lstStyle/>
        <a:p>
          <a:endParaRPr lang="en-US">
            <a:latin typeface="Roboto" panose="02000000000000000000"/>
          </a:endParaRPr>
        </a:p>
      </dgm:t>
    </dgm:pt>
    <dgm:pt modelId="{6A282B4B-8758-421A-AD54-C525EC7CF0D7}">
      <dgm:prSet phldrT="[Text]" custT="1"/>
      <dgm:spPr>
        <a:solidFill>
          <a:srgbClr val="0084B6"/>
        </a:solidFill>
      </dgm:spPr>
      <dgm:t>
        <a:bodyPr/>
        <a:lstStyle/>
        <a:p>
          <a:r>
            <a:rPr lang="en-US" sz="1400" dirty="0">
              <a:latin typeface="Roboto" panose="02000000000000000000"/>
            </a:rPr>
            <a:t>President’s Leadership Council</a:t>
          </a:r>
          <a:r>
            <a:rPr lang="en-US" sz="1200" dirty="0">
              <a:latin typeface="Roboto" panose="02000000000000000000"/>
            </a:rPr>
            <a:t>	</a:t>
          </a:r>
        </a:p>
      </dgm:t>
    </dgm:pt>
    <dgm:pt modelId="{A2FE4F58-BA5C-4B63-8EFC-2AABCCDAC159}" type="parTrans" cxnId="{F3944314-58D6-472D-A4C8-62D62A647215}">
      <dgm:prSet/>
      <dgm:spPr/>
      <dgm:t>
        <a:bodyPr/>
        <a:lstStyle/>
        <a:p>
          <a:endParaRPr lang="en-US">
            <a:latin typeface="Roboto" panose="02000000000000000000"/>
          </a:endParaRPr>
        </a:p>
      </dgm:t>
    </dgm:pt>
    <dgm:pt modelId="{E9085760-1C9F-4FE7-A7CF-88E7C7A8E633}" type="sibTrans" cxnId="{F3944314-58D6-472D-A4C8-62D62A647215}">
      <dgm:prSet/>
      <dgm:spPr/>
      <dgm:t>
        <a:bodyPr/>
        <a:lstStyle/>
        <a:p>
          <a:endParaRPr lang="en-US">
            <a:latin typeface="Roboto" panose="02000000000000000000"/>
          </a:endParaRPr>
        </a:p>
      </dgm:t>
    </dgm:pt>
    <dgm:pt modelId="{06CEE276-C8C0-4678-A273-47DB9A5F91A6}">
      <dgm:prSet phldrT="[Text]" custT="1"/>
      <dgm:spPr>
        <a:solidFill>
          <a:srgbClr val="0084B6"/>
        </a:solidFill>
      </dgm:spPr>
      <dgm:t>
        <a:bodyPr/>
        <a:lstStyle/>
        <a:p>
          <a:r>
            <a:rPr lang="en-US" sz="1400" dirty="0">
              <a:latin typeface="Roboto" panose="02000000000000000000"/>
            </a:rPr>
            <a:t>Tuition &amp; Fees Hearing</a:t>
          </a:r>
        </a:p>
      </dgm:t>
    </dgm:pt>
    <dgm:pt modelId="{28D5CAE9-4CF6-4521-8A5B-669893258F05}" type="parTrans" cxnId="{D0DE1FDC-EF5A-401E-9F23-D6F910EFD80F}">
      <dgm:prSet/>
      <dgm:spPr/>
      <dgm:t>
        <a:bodyPr/>
        <a:lstStyle/>
        <a:p>
          <a:endParaRPr lang="en-US">
            <a:latin typeface="Roboto" panose="02000000000000000000"/>
          </a:endParaRPr>
        </a:p>
      </dgm:t>
    </dgm:pt>
    <dgm:pt modelId="{54DE7576-52B5-4941-ABA1-AE44477EEB56}" type="sibTrans" cxnId="{D0DE1FDC-EF5A-401E-9F23-D6F910EFD80F}">
      <dgm:prSet/>
      <dgm:spPr/>
      <dgm:t>
        <a:bodyPr/>
        <a:lstStyle/>
        <a:p>
          <a:endParaRPr lang="en-US">
            <a:latin typeface="Roboto" panose="02000000000000000000"/>
          </a:endParaRPr>
        </a:p>
      </dgm:t>
    </dgm:pt>
    <dgm:pt modelId="{00D90760-819A-4337-8453-2DE2B413EDC1}">
      <dgm:prSet phldrT="[Text]" custT="1"/>
      <dgm:spPr/>
      <dgm:t>
        <a:bodyPr/>
        <a:lstStyle/>
        <a:p>
          <a:r>
            <a:rPr lang="en-US" sz="1500" dirty="0">
              <a:latin typeface="Roboto" panose="02000000000000000000"/>
            </a:rPr>
            <a:t>Propose FY2024 general and fringe benefit appropriations</a:t>
          </a:r>
        </a:p>
      </dgm:t>
    </dgm:pt>
    <dgm:pt modelId="{C0C9C2D1-95D8-4A4E-B443-00322A502E57}" type="parTrans" cxnId="{B1CB4981-FE2F-4138-884E-DCB5D2367DAE}">
      <dgm:prSet/>
      <dgm:spPr/>
      <dgm:t>
        <a:bodyPr/>
        <a:lstStyle/>
        <a:p>
          <a:endParaRPr lang="en-US">
            <a:latin typeface="Roboto" panose="02000000000000000000"/>
          </a:endParaRPr>
        </a:p>
      </dgm:t>
    </dgm:pt>
    <dgm:pt modelId="{841ADF68-7113-4B8A-9B7C-CC9AF9B0AFAB}" type="sibTrans" cxnId="{B1CB4981-FE2F-4138-884E-DCB5D2367DAE}">
      <dgm:prSet/>
      <dgm:spPr/>
      <dgm:t>
        <a:bodyPr/>
        <a:lstStyle/>
        <a:p>
          <a:endParaRPr lang="en-US">
            <a:latin typeface="Roboto" panose="02000000000000000000"/>
          </a:endParaRPr>
        </a:p>
      </dgm:t>
    </dgm:pt>
    <dgm:pt modelId="{3016BBB9-D45C-4EAF-9AEA-48F3BD82C7C0}">
      <dgm:prSet phldrT="[Text]" custT="1"/>
      <dgm:spPr/>
      <dgm:t>
        <a:bodyPr/>
        <a:lstStyle/>
        <a:p>
          <a:r>
            <a:rPr lang="en-US" sz="1500" dirty="0">
              <a:solidFill>
                <a:schemeClr val="tx1"/>
              </a:solidFill>
              <a:latin typeface="Roboto" panose="02000000000000000000"/>
            </a:rPr>
            <a:t>Provide opportunity for input from students and public</a:t>
          </a:r>
        </a:p>
      </dgm:t>
    </dgm:pt>
    <dgm:pt modelId="{9966FC6E-BA34-4309-BDE0-140475EA3B3F}" type="parTrans" cxnId="{0C328368-CC71-4D05-9AED-4DB2285CB141}">
      <dgm:prSet/>
      <dgm:spPr/>
      <dgm:t>
        <a:bodyPr/>
        <a:lstStyle/>
        <a:p>
          <a:endParaRPr lang="en-US">
            <a:latin typeface="Roboto" panose="02000000000000000000"/>
          </a:endParaRPr>
        </a:p>
      </dgm:t>
    </dgm:pt>
    <dgm:pt modelId="{CEFEB30F-72CC-4390-A7F3-BA3C720CE3AE}" type="sibTrans" cxnId="{0C328368-CC71-4D05-9AED-4DB2285CB141}">
      <dgm:prSet/>
      <dgm:spPr/>
      <dgm:t>
        <a:bodyPr/>
        <a:lstStyle/>
        <a:p>
          <a:endParaRPr lang="en-US">
            <a:latin typeface="Roboto" panose="02000000000000000000"/>
          </a:endParaRPr>
        </a:p>
      </dgm:t>
    </dgm:pt>
    <dgm:pt modelId="{B8A042BE-F20A-422C-89BE-18916836E100}">
      <dgm:prSet phldrT="[Text]" custT="1"/>
      <dgm:spPr>
        <a:solidFill>
          <a:srgbClr val="0084B6"/>
        </a:solidFill>
      </dgm:spPr>
      <dgm:t>
        <a:bodyPr/>
        <a:lstStyle/>
        <a:p>
          <a:r>
            <a:rPr lang="en-US" sz="1400" dirty="0">
              <a:latin typeface="Roboto" panose="02000000000000000000"/>
            </a:rPr>
            <a:t>New Jersey State Legislature</a:t>
          </a:r>
        </a:p>
      </dgm:t>
    </dgm:pt>
    <dgm:pt modelId="{963733A0-23FB-4DAD-B44F-8C9B9EC215EE}" type="parTrans" cxnId="{5F715176-6D2A-4530-A6A7-DC6E8651C923}">
      <dgm:prSet/>
      <dgm:spPr/>
      <dgm:t>
        <a:bodyPr/>
        <a:lstStyle/>
        <a:p>
          <a:endParaRPr lang="en-US">
            <a:latin typeface="Roboto" panose="02000000000000000000"/>
          </a:endParaRPr>
        </a:p>
      </dgm:t>
    </dgm:pt>
    <dgm:pt modelId="{E4792304-81A4-4B05-BE92-CAC07B51EAB4}" type="sibTrans" cxnId="{5F715176-6D2A-4530-A6A7-DC6E8651C923}">
      <dgm:prSet/>
      <dgm:spPr/>
      <dgm:t>
        <a:bodyPr/>
        <a:lstStyle/>
        <a:p>
          <a:endParaRPr lang="en-US">
            <a:latin typeface="Roboto" panose="02000000000000000000"/>
          </a:endParaRPr>
        </a:p>
      </dgm:t>
    </dgm:pt>
    <dgm:pt modelId="{2E5B672B-B26C-4347-8A73-39D79A87A754}">
      <dgm:prSet phldrT="[Text]" custT="1"/>
      <dgm:spPr/>
      <dgm:t>
        <a:bodyPr/>
        <a:lstStyle/>
        <a:p>
          <a:r>
            <a:rPr lang="en-US" sz="1500" dirty="0">
              <a:latin typeface="Roboto" panose="02000000000000000000"/>
            </a:rPr>
            <a:t>Approve state appropriations and financial aid support</a:t>
          </a:r>
        </a:p>
      </dgm:t>
    </dgm:pt>
    <dgm:pt modelId="{21C09C80-491C-48BE-BB95-21F71A4C585D}" type="parTrans" cxnId="{B71AB6C8-7A59-4A24-A544-AE11B91A1198}">
      <dgm:prSet/>
      <dgm:spPr/>
      <dgm:t>
        <a:bodyPr/>
        <a:lstStyle/>
        <a:p>
          <a:endParaRPr lang="en-US">
            <a:latin typeface="Roboto" panose="02000000000000000000"/>
          </a:endParaRPr>
        </a:p>
      </dgm:t>
    </dgm:pt>
    <dgm:pt modelId="{6FB79D42-0778-417C-8864-4A9A84EE07A2}" type="sibTrans" cxnId="{B71AB6C8-7A59-4A24-A544-AE11B91A1198}">
      <dgm:prSet/>
      <dgm:spPr/>
      <dgm:t>
        <a:bodyPr/>
        <a:lstStyle/>
        <a:p>
          <a:endParaRPr lang="en-US">
            <a:latin typeface="Roboto" panose="02000000000000000000"/>
          </a:endParaRPr>
        </a:p>
      </dgm:t>
    </dgm:pt>
    <dgm:pt modelId="{40290722-01F4-48FB-92C6-6C84038AC118}">
      <dgm:prSet phldrT="[Text]" custT="1"/>
      <dgm:spPr>
        <a:solidFill>
          <a:srgbClr val="0084B6"/>
        </a:solidFill>
      </dgm:spPr>
      <dgm:t>
        <a:bodyPr/>
        <a:lstStyle/>
        <a:p>
          <a:r>
            <a:rPr lang="en-US" sz="1400" dirty="0">
              <a:latin typeface="Roboto" panose="02000000000000000000"/>
            </a:rPr>
            <a:t>President’s Leadership Council</a:t>
          </a:r>
        </a:p>
      </dgm:t>
    </dgm:pt>
    <dgm:pt modelId="{F6039C8D-7DE8-43A5-B586-86E290ABA002}" type="parTrans" cxnId="{E77F64FB-22ED-447B-A68C-954E1A87496A}">
      <dgm:prSet/>
      <dgm:spPr/>
      <dgm:t>
        <a:bodyPr/>
        <a:lstStyle/>
        <a:p>
          <a:endParaRPr lang="en-US">
            <a:latin typeface="Roboto" panose="02000000000000000000"/>
          </a:endParaRPr>
        </a:p>
      </dgm:t>
    </dgm:pt>
    <dgm:pt modelId="{2EC2ADDF-EB71-4D15-B5F2-74F49B6AF8F0}" type="sibTrans" cxnId="{E77F64FB-22ED-447B-A68C-954E1A87496A}">
      <dgm:prSet/>
      <dgm:spPr/>
      <dgm:t>
        <a:bodyPr/>
        <a:lstStyle/>
        <a:p>
          <a:endParaRPr lang="en-US">
            <a:latin typeface="Roboto" panose="02000000000000000000"/>
          </a:endParaRPr>
        </a:p>
      </dgm:t>
    </dgm:pt>
    <dgm:pt modelId="{27DE78A5-6526-416F-B2E1-68558081C76B}">
      <dgm:prSet phldrT="[Text]" custT="1"/>
      <dgm:spPr/>
      <dgm:t>
        <a:bodyPr/>
        <a:lstStyle/>
        <a:p>
          <a:r>
            <a:rPr lang="en-US" sz="1500" dirty="0">
              <a:latin typeface="Roboto" panose="02000000000000000000"/>
            </a:rPr>
            <a:t>Consider input from Hearing</a:t>
          </a:r>
        </a:p>
      </dgm:t>
    </dgm:pt>
    <dgm:pt modelId="{B8AB2E3A-0BFA-4C77-AB63-D1CCE1DFA396}" type="parTrans" cxnId="{38528216-BBEB-4CF9-881A-EC9F0CB7A182}">
      <dgm:prSet/>
      <dgm:spPr/>
      <dgm:t>
        <a:bodyPr/>
        <a:lstStyle/>
        <a:p>
          <a:endParaRPr lang="en-US">
            <a:latin typeface="Roboto" panose="02000000000000000000"/>
          </a:endParaRPr>
        </a:p>
      </dgm:t>
    </dgm:pt>
    <dgm:pt modelId="{7FABB95C-38C2-4A4E-BAF6-B3EAE93EA373}" type="sibTrans" cxnId="{38528216-BBEB-4CF9-881A-EC9F0CB7A182}">
      <dgm:prSet/>
      <dgm:spPr/>
      <dgm:t>
        <a:bodyPr/>
        <a:lstStyle/>
        <a:p>
          <a:endParaRPr lang="en-US">
            <a:latin typeface="Roboto" panose="02000000000000000000"/>
          </a:endParaRPr>
        </a:p>
      </dgm:t>
    </dgm:pt>
    <dgm:pt modelId="{21F230A6-32E2-411C-AB0D-1408C8EC4ACE}">
      <dgm:prSet phldrT="[Text]" custT="1"/>
      <dgm:spPr>
        <a:solidFill>
          <a:srgbClr val="0084B6"/>
        </a:solidFill>
      </dgm:spPr>
      <dgm:t>
        <a:bodyPr/>
        <a:lstStyle/>
        <a:p>
          <a:r>
            <a:rPr lang="en-US" sz="1400">
              <a:latin typeface="Roboto" panose="02000000000000000000"/>
            </a:rPr>
            <a:t>Montclair     </a:t>
          </a:r>
          <a:r>
            <a:rPr lang="en-US" sz="1400" dirty="0">
              <a:latin typeface="Roboto" panose="02000000000000000000"/>
            </a:rPr>
            <a:t>Board of Trustees</a:t>
          </a:r>
        </a:p>
      </dgm:t>
    </dgm:pt>
    <dgm:pt modelId="{DF48A518-1525-4E81-93FB-07B046DD6D47}" type="parTrans" cxnId="{CB6B6A31-5CC1-4281-869B-43F088AA21AB}">
      <dgm:prSet/>
      <dgm:spPr/>
      <dgm:t>
        <a:bodyPr/>
        <a:lstStyle/>
        <a:p>
          <a:endParaRPr lang="en-US">
            <a:latin typeface="Roboto" panose="02000000000000000000"/>
          </a:endParaRPr>
        </a:p>
      </dgm:t>
    </dgm:pt>
    <dgm:pt modelId="{61B00701-D021-4B40-8192-C31EF3115469}" type="sibTrans" cxnId="{CB6B6A31-5CC1-4281-869B-43F088AA21AB}">
      <dgm:prSet/>
      <dgm:spPr/>
      <dgm:t>
        <a:bodyPr/>
        <a:lstStyle/>
        <a:p>
          <a:endParaRPr lang="en-US">
            <a:latin typeface="Roboto" panose="02000000000000000000"/>
          </a:endParaRPr>
        </a:p>
      </dgm:t>
    </dgm:pt>
    <dgm:pt modelId="{C3ACD2CE-7C75-461D-AF68-6D4E47F5A6CF}">
      <dgm:prSet phldrT="[Text]" custT="1"/>
      <dgm:spPr/>
      <dgm:t>
        <a:bodyPr/>
        <a:lstStyle/>
        <a:p>
          <a:r>
            <a:rPr lang="en-US" sz="1500" dirty="0">
              <a:latin typeface="Roboto" panose="02000000000000000000"/>
            </a:rPr>
            <a:t>Propose range of tuition and fees increases based on projected revenue, enrollment, and budget requests</a:t>
          </a:r>
        </a:p>
      </dgm:t>
    </dgm:pt>
    <dgm:pt modelId="{162BF8BE-6294-47AF-B290-AF6E46900494}" type="parTrans" cxnId="{27C67AC4-EB54-4989-B23C-D66EB414005F}">
      <dgm:prSet/>
      <dgm:spPr/>
      <dgm:t>
        <a:bodyPr/>
        <a:lstStyle/>
        <a:p>
          <a:endParaRPr lang="en-US">
            <a:latin typeface="Roboto" panose="02000000000000000000"/>
          </a:endParaRPr>
        </a:p>
      </dgm:t>
    </dgm:pt>
    <dgm:pt modelId="{4CEA421C-C4DC-4795-A16B-928BC656FEB3}" type="sibTrans" cxnId="{27C67AC4-EB54-4989-B23C-D66EB414005F}">
      <dgm:prSet/>
      <dgm:spPr/>
      <dgm:t>
        <a:bodyPr/>
        <a:lstStyle/>
        <a:p>
          <a:endParaRPr lang="en-US">
            <a:latin typeface="Roboto" panose="02000000000000000000"/>
          </a:endParaRPr>
        </a:p>
      </dgm:t>
    </dgm:pt>
    <dgm:pt modelId="{C40B88C1-0A3F-401C-BAA6-4561086CAD24}">
      <dgm:prSet phldrT="[Text]" custT="1"/>
      <dgm:spPr/>
      <dgm:t>
        <a:bodyPr/>
        <a:lstStyle/>
        <a:p>
          <a:r>
            <a:rPr lang="en-US" sz="1500" dirty="0">
              <a:latin typeface="Roboto" panose="02000000000000000000"/>
            </a:rPr>
            <a:t>Review and approve tuition and fee request</a:t>
          </a:r>
        </a:p>
      </dgm:t>
    </dgm:pt>
    <dgm:pt modelId="{E66C9217-C16E-4F98-BCF3-14B67F7C6483}" type="parTrans" cxnId="{35F91741-D141-48B0-840A-D92BF0F4C34D}">
      <dgm:prSet/>
      <dgm:spPr/>
      <dgm:t>
        <a:bodyPr/>
        <a:lstStyle/>
        <a:p>
          <a:endParaRPr lang="en-US">
            <a:latin typeface="Roboto" panose="02000000000000000000"/>
          </a:endParaRPr>
        </a:p>
      </dgm:t>
    </dgm:pt>
    <dgm:pt modelId="{429148E9-53CC-42AB-95EB-274AE17E9BE6}" type="sibTrans" cxnId="{35F91741-D141-48B0-840A-D92BF0F4C34D}">
      <dgm:prSet/>
      <dgm:spPr/>
      <dgm:t>
        <a:bodyPr/>
        <a:lstStyle/>
        <a:p>
          <a:endParaRPr lang="en-US">
            <a:latin typeface="Roboto" panose="02000000000000000000"/>
          </a:endParaRPr>
        </a:p>
      </dgm:t>
    </dgm:pt>
    <dgm:pt modelId="{34F58C16-FCA3-4736-A735-361E12C470D6}">
      <dgm:prSet phldrT="[Text]" custT="1"/>
      <dgm:spPr/>
      <dgm:t>
        <a:bodyPr/>
        <a:lstStyle/>
        <a:p>
          <a:r>
            <a:rPr lang="en-US" sz="1500" dirty="0">
              <a:latin typeface="Roboto" panose="02000000000000000000"/>
            </a:rPr>
            <a:t>Propose student financial aid</a:t>
          </a:r>
        </a:p>
      </dgm:t>
    </dgm:pt>
    <dgm:pt modelId="{9807ED6F-DEAF-4247-A636-E862407AD300}" type="parTrans" cxnId="{14484577-AF05-492F-8D76-C895592C3D90}">
      <dgm:prSet/>
      <dgm:spPr/>
      <dgm:t>
        <a:bodyPr/>
        <a:lstStyle/>
        <a:p>
          <a:endParaRPr lang="en-US"/>
        </a:p>
      </dgm:t>
    </dgm:pt>
    <dgm:pt modelId="{CF590CD2-A1E4-4B43-9881-8D3BBD7938B5}" type="sibTrans" cxnId="{14484577-AF05-492F-8D76-C895592C3D90}">
      <dgm:prSet/>
      <dgm:spPr/>
      <dgm:t>
        <a:bodyPr/>
        <a:lstStyle/>
        <a:p>
          <a:endParaRPr lang="en-US"/>
        </a:p>
      </dgm:t>
    </dgm:pt>
    <dgm:pt modelId="{21966AAD-82E5-4433-99F7-A88C8613C7EE}">
      <dgm:prSet phldrT="[Text]" custT="1"/>
      <dgm:spPr/>
      <dgm:t>
        <a:bodyPr/>
        <a:lstStyle/>
        <a:p>
          <a:r>
            <a:rPr lang="en-US" sz="1500" dirty="0">
              <a:latin typeface="Roboto" panose="02000000000000000000"/>
            </a:rPr>
            <a:t>May also establish tuition and fee increase guidelines</a:t>
          </a:r>
        </a:p>
      </dgm:t>
    </dgm:pt>
    <dgm:pt modelId="{751EC828-F062-40B1-8AF4-C2B75945E813}" type="parTrans" cxnId="{159EA629-CDAA-4E95-A5FA-9A70521D552F}">
      <dgm:prSet/>
      <dgm:spPr/>
      <dgm:t>
        <a:bodyPr/>
        <a:lstStyle/>
        <a:p>
          <a:endParaRPr lang="en-US"/>
        </a:p>
      </dgm:t>
    </dgm:pt>
    <dgm:pt modelId="{F0B724DA-F831-45CA-B570-7BD3C942923B}" type="sibTrans" cxnId="{159EA629-CDAA-4E95-A5FA-9A70521D552F}">
      <dgm:prSet/>
      <dgm:spPr/>
      <dgm:t>
        <a:bodyPr/>
        <a:lstStyle/>
        <a:p>
          <a:endParaRPr lang="en-US"/>
        </a:p>
      </dgm:t>
    </dgm:pt>
    <dgm:pt modelId="{0303B94A-6B9F-45B5-A6D3-3EA30341FD51}">
      <dgm:prSet phldrT="[Text]" custT="1"/>
      <dgm:spPr/>
      <dgm:t>
        <a:bodyPr/>
        <a:lstStyle/>
        <a:p>
          <a:r>
            <a:rPr lang="en-US" sz="1500" dirty="0">
              <a:latin typeface="Roboto" panose="02000000000000000000"/>
            </a:rPr>
            <a:t>Approve tuition and fee request</a:t>
          </a:r>
        </a:p>
      </dgm:t>
    </dgm:pt>
    <dgm:pt modelId="{B5A44A31-A061-4AF4-AA4A-37DB7634B83A}" type="parTrans" cxnId="{91206AF8-30A0-45B8-BD38-8A51A04A63F3}">
      <dgm:prSet/>
      <dgm:spPr/>
      <dgm:t>
        <a:bodyPr/>
        <a:lstStyle/>
        <a:p>
          <a:endParaRPr lang="en-US"/>
        </a:p>
      </dgm:t>
    </dgm:pt>
    <dgm:pt modelId="{3AB2DA19-071D-4FBC-89A7-BDB445BF6BB1}" type="sibTrans" cxnId="{91206AF8-30A0-45B8-BD38-8A51A04A63F3}">
      <dgm:prSet/>
      <dgm:spPr/>
      <dgm:t>
        <a:bodyPr/>
        <a:lstStyle/>
        <a:p>
          <a:endParaRPr lang="en-US"/>
        </a:p>
      </dgm:t>
    </dgm:pt>
    <dgm:pt modelId="{87F084A5-453E-444B-893B-3BCC61E9A084}">
      <dgm:prSet phldrT="[Text]" custT="1"/>
      <dgm:spPr/>
      <dgm:t>
        <a:bodyPr/>
        <a:lstStyle/>
        <a:p>
          <a:r>
            <a:rPr lang="en-US" sz="1500" dirty="0">
              <a:latin typeface="Roboto" panose="02000000000000000000"/>
            </a:rPr>
            <a:t>Review legislative budget outcomes</a:t>
          </a:r>
        </a:p>
      </dgm:t>
    </dgm:pt>
    <dgm:pt modelId="{D5401EA7-F53B-4787-BD33-C47557D89A9B}" type="parTrans" cxnId="{0D88DC77-5DF0-421D-BFEC-7E4C7B91665C}">
      <dgm:prSet/>
      <dgm:spPr/>
      <dgm:t>
        <a:bodyPr/>
        <a:lstStyle/>
        <a:p>
          <a:endParaRPr lang="en-US"/>
        </a:p>
      </dgm:t>
    </dgm:pt>
    <dgm:pt modelId="{A44ABFB1-06A6-4107-8F8A-DED013D4DC23}" type="sibTrans" cxnId="{0D88DC77-5DF0-421D-BFEC-7E4C7B91665C}">
      <dgm:prSet/>
      <dgm:spPr/>
      <dgm:t>
        <a:bodyPr/>
        <a:lstStyle/>
        <a:p>
          <a:endParaRPr lang="en-US"/>
        </a:p>
      </dgm:t>
    </dgm:pt>
    <dgm:pt modelId="{C0A1503B-351E-476A-90BE-FD1ED6AD145F}" type="pres">
      <dgm:prSet presAssocID="{F3F03F5D-CA49-4356-B786-3C84A8F45DA6}" presName="Name0" presStyleCnt="0">
        <dgm:presLayoutVars>
          <dgm:dir/>
          <dgm:animLvl val="lvl"/>
          <dgm:resizeHandles val="exact"/>
        </dgm:presLayoutVars>
      </dgm:prSet>
      <dgm:spPr/>
    </dgm:pt>
    <dgm:pt modelId="{5422C4B1-B525-496D-A001-3E2BF50E616A}" type="pres">
      <dgm:prSet presAssocID="{1950D000-5E4F-41F7-B599-4272F6DBC3DB}" presName="composite" presStyleCnt="0"/>
      <dgm:spPr/>
    </dgm:pt>
    <dgm:pt modelId="{CD50AC02-0653-4E9F-A09F-864E77083ED4}" type="pres">
      <dgm:prSet presAssocID="{1950D000-5E4F-41F7-B599-4272F6DBC3DB}" presName="parTx" presStyleLbl="node1" presStyleIdx="0" presStyleCnt="6">
        <dgm:presLayoutVars>
          <dgm:chMax val="0"/>
          <dgm:chPref val="0"/>
          <dgm:bulletEnabled val="1"/>
        </dgm:presLayoutVars>
      </dgm:prSet>
      <dgm:spPr/>
    </dgm:pt>
    <dgm:pt modelId="{C1651C05-C3C5-492A-9EB4-86A693769CC1}" type="pres">
      <dgm:prSet presAssocID="{1950D000-5E4F-41F7-B599-4272F6DBC3DB}" presName="desTx" presStyleLbl="revTx" presStyleIdx="0" presStyleCnt="6" custLinFactNeighborX="832" custLinFactNeighborY="1622">
        <dgm:presLayoutVars>
          <dgm:bulletEnabled val="1"/>
        </dgm:presLayoutVars>
      </dgm:prSet>
      <dgm:spPr/>
    </dgm:pt>
    <dgm:pt modelId="{87A7DDC3-0253-4701-80C4-53060754B0F1}" type="pres">
      <dgm:prSet presAssocID="{19E41351-F621-4790-BEB1-A1907AE65C05}" presName="space" presStyleCnt="0"/>
      <dgm:spPr/>
    </dgm:pt>
    <dgm:pt modelId="{16C36055-27D7-4992-B586-C0C9BD9E121D}" type="pres">
      <dgm:prSet presAssocID="{6A282B4B-8758-421A-AD54-C525EC7CF0D7}" presName="composite" presStyleCnt="0"/>
      <dgm:spPr/>
    </dgm:pt>
    <dgm:pt modelId="{916179F1-FFE0-4D5D-9F89-0ED4E47AD3C6}" type="pres">
      <dgm:prSet presAssocID="{6A282B4B-8758-421A-AD54-C525EC7CF0D7}" presName="parTx" presStyleLbl="node1" presStyleIdx="1" presStyleCnt="6">
        <dgm:presLayoutVars>
          <dgm:chMax val="0"/>
          <dgm:chPref val="0"/>
          <dgm:bulletEnabled val="1"/>
        </dgm:presLayoutVars>
      </dgm:prSet>
      <dgm:spPr/>
    </dgm:pt>
    <dgm:pt modelId="{AF4742F6-C47C-47FC-93DD-4A162C57790F}" type="pres">
      <dgm:prSet presAssocID="{6A282B4B-8758-421A-AD54-C525EC7CF0D7}" presName="desTx" presStyleLbl="revTx" presStyleIdx="1" presStyleCnt="6" custLinFactNeighborX="3122" custLinFactNeighborY="1811">
        <dgm:presLayoutVars>
          <dgm:bulletEnabled val="1"/>
        </dgm:presLayoutVars>
      </dgm:prSet>
      <dgm:spPr/>
    </dgm:pt>
    <dgm:pt modelId="{FC1667F8-5C5A-43EB-B13C-505B53CFF60F}" type="pres">
      <dgm:prSet presAssocID="{E9085760-1C9F-4FE7-A7CF-88E7C7A8E633}" presName="space" presStyleCnt="0"/>
      <dgm:spPr/>
    </dgm:pt>
    <dgm:pt modelId="{A37317A0-D114-4D99-B3A8-DB30A2FB415D}" type="pres">
      <dgm:prSet presAssocID="{06CEE276-C8C0-4678-A273-47DB9A5F91A6}" presName="composite" presStyleCnt="0"/>
      <dgm:spPr/>
    </dgm:pt>
    <dgm:pt modelId="{A849C316-F7DA-41C0-8AB7-2E15A4378220}" type="pres">
      <dgm:prSet presAssocID="{06CEE276-C8C0-4678-A273-47DB9A5F91A6}" presName="parTx" presStyleLbl="node1" presStyleIdx="2" presStyleCnt="6">
        <dgm:presLayoutVars>
          <dgm:chMax val="0"/>
          <dgm:chPref val="0"/>
          <dgm:bulletEnabled val="1"/>
        </dgm:presLayoutVars>
      </dgm:prSet>
      <dgm:spPr/>
    </dgm:pt>
    <dgm:pt modelId="{59CE072F-AB34-4271-8EAE-3253AAD33F3F}" type="pres">
      <dgm:prSet presAssocID="{06CEE276-C8C0-4678-A273-47DB9A5F91A6}" presName="desTx" presStyleLbl="revTx" presStyleIdx="2" presStyleCnt="6" custLinFactNeighborX="10144" custLinFactNeighborY="1241">
        <dgm:presLayoutVars>
          <dgm:bulletEnabled val="1"/>
        </dgm:presLayoutVars>
      </dgm:prSet>
      <dgm:spPr/>
    </dgm:pt>
    <dgm:pt modelId="{41DC21D0-BCEB-4D5A-8EEE-E53311D93B52}" type="pres">
      <dgm:prSet presAssocID="{54DE7576-52B5-4941-ABA1-AE44477EEB56}" presName="space" presStyleCnt="0"/>
      <dgm:spPr/>
    </dgm:pt>
    <dgm:pt modelId="{379AA247-47D0-429C-8FF9-953268E3CB94}" type="pres">
      <dgm:prSet presAssocID="{B8A042BE-F20A-422C-89BE-18916836E100}" presName="composite" presStyleCnt="0"/>
      <dgm:spPr/>
    </dgm:pt>
    <dgm:pt modelId="{9594631B-48F2-4DFB-8DC9-5031431664D9}" type="pres">
      <dgm:prSet presAssocID="{B8A042BE-F20A-422C-89BE-18916836E100}" presName="parTx" presStyleLbl="node1" presStyleIdx="3" presStyleCnt="6">
        <dgm:presLayoutVars>
          <dgm:chMax val="0"/>
          <dgm:chPref val="0"/>
          <dgm:bulletEnabled val="1"/>
        </dgm:presLayoutVars>
      </dgm:prSet>
      <dgm:spPr/>
    </dgm:pt>
    <dgm:pt modelId="{042653EF-A889-42CA-BFEC-720B52B38EC6}" type="pres">
      <dgm:prSet presAssocID="{B8A042BE-F20A-422C-89BE-18916836E100}" presName="desTx" presStyleLbl="revTx" presStyleIdx="3" presStyleCnt="6" custLinFactNeighborX="7936" custLinFactNeighborY="1356">
        <dgm:presLayoutVars>
          <dgm:bulletEnabled val="1"/>
        </dgm:presLayoutVars>
      </dgm:prSet>
      <dgm:spPr/>
    </dgm:pt>
    <dgm:pt modelId="{B5EC9E76-E18A-4A01-BF0B-D19A64E35376}" type="pres">
      <dgm:prSet presAssocID="{E4792304-81A4-4B05-BE92-CAC07B51EAB4}" presName="space" presStyleCnt="0"/>
      <dgm:spPr/>
    </dgm:pt>
    <dgm:pt modelId="{31938C66-DE37-48A1-A04B-869CB5B40EB7}" type="pres">
      <dgm:prSet presAssocID="{40290722-01F4-48FB-92C6-6C84038AC118}" presName="composite" presStyleCnt="0"/>
      <dgm:spPr/>
    </dgm:pt>
    <dgm:pt modelId="{B67DE429-C287-46FA-85A8-804E322BB7FE}" type="pres">
      <dgm:prSet presAssocID="{40290722-01F4-48FB-92C6-6C84038AC118}" presName="parTx" presStyleLbl="node1" presStyleIdx="4" presStyleCnt="6">
        <dgm:presLayoutVars>
          <dgm:chMax val="0"/>
          <dgm:chPref val="0"/>
          <dgm:bulletEnabled val="1"/>
        </dgm:presLayoutVars>
      </dgm:prSet>
      <dgm:spPr/>
    </dgm:pt>
    <dgm:pt modelId="{FA0578E2-A657-4098-9B91-5D9F35FC4EC0}" type="pres">
      <dgm:prSet presAssocID="{40290722-01F4-48FB-92C6-6C84038AC118}" presName="desTx" presStyleLbl="revTx" presStyleIdx="4" presStyleCnt="6" custLinFactNeighborX="2857" custLinFactNeighborY="-59">
        <dgm:presLayoutVars>
          <dgm:bulletEnabled val="1"/>
        </dgm:presLayoutVars>
      </dgm:prSet>
      <dgm:spPr/>
    </dgm:pt>
    <dgm:pt modelId="{75116AF6-B708-40C1-B028-F8605F82C84B}" type="pres">
      <dgm:prSet presAssocID="{2EC2ADDF-EB71-4D15-B5F2-74F49B6AF8F0}" presName="space" presStyleCnt="0"/>
      <dgm:spPr/>
    </dgm:pt>
    <dgm:pt modelId="{167B490F-444C-4A1E-BE75-C3B1A90F2B28}" type="pres">
      <dgm:prSet presAssocID="{21F230A6-32E2-411C-AB0D-1408C8EC4ACE}" presName="composite" presStyleCnt="0"/>
      <dgm:spPr/>
    </dgm:pt>
    <dgm:pt modelId="{5F2F546D-9D13-4767-8984-76F411B9C2C0}" type="pres">
      <dgm:prSet presAssocID="{21F230A6-32E2-411C-AB0D-1408C8EC4ACE}" presName="parTx" presStyleLbl="node1" presStyleIdx="5" presStyleCnt="6">
        <dgm:presLayoutVars>
          <dgm:chMax val="0"/>
          <dgm:chPref val="0"/>
          <dgm:bulletEnabled val="1"/>
        </dgm:presLayoutVars>
      </dgm:prSet>
      <dgm:spPr/>
    </dgm:pt>
    <dgm:pt modelId="{9275A916-FB1C-498E-844E-6245773F0614}" type="pres">
      <dgm:prSet presAssocID="{21F230A6-32E2-411C-AB0D-1408C8EC4ACE}" presName="desTx" presStyleLbl="revTx" presStyleIdx="5" presStyleCnt="6" custLinFactNeighborX="6737" custLinFactNeighborY="-1056">
        <dgm:presLayoutVars>
          <dgm:bulletEnabled val="1"/>
        </dgm:presLayoutVars>
      </dgm:prSet>
      <dgm:spPr/>
    </dgm:pt>
  </dgm:ptLst>
  <dgm:cxnLst>
    <dgm:cxn modelId="{7B867F0A-7283-4834-B395-77DFF0941A55}" type="presOf" srcId="{F3F03F5D-CA49-4356-B786-3C84A8F45DA6}" destId="{C0A1503B-351E-476A-90BE-FD1ED6AD145F}" srcOrd="0" destOrd="0" presId="urn:microsoft.com/office/officeart/2005/8/layout/chevron1"/>
    <dgm:cxn modelId="{F3944314-58D6-472D-A4C8-62D62A647215}" srcId="{F3F03F5D-CA49-4356-B786-3C84A8F45DA6}" destId="{6A282B4B-8758-421A-AD54-C525EC7CF0D7}" srcOrd="1" destOrd="0" parTransId="{A2FE4F58-BA5C-4B63-8EFC-2AABCCDAC159}" sibTransId="{E9085760-1C9F-4FE7-A7CF-88E7C7A8E633}"/>
    <dgm:cxn modelId="{38528216-BBEB-4CF9-881A-EC9F0CB7A182}" srcId="{40290722-01F4-48FB-92C6-6C84038AC118}" destId="{27DE78A5-6526-416F-B2E1-68558081C76B}" srcOrd="0" destOrd="0" parTransId="{B8AB2E3A-0BFA-4C77-AB63-D1CCE1DFA396}" sibTransId="{7FABB95C-38C2-4A4E-BAF6-B3EAE93EA373}"/>
    <dgm:cxn modelId="{4BE88A21-E2DD-49AA-A29B-DC7A3931C618}" type="presOf" srcId="{87F084A5-453E-444B-893B-3BCC61E9A084}" destId="{FA0578E2-A657-4098-9B91-5D9F35FC4EC0}" srcOrd="0" destOrd="1" presId="urn:microsoft.com/office/officeart/2005/8/layout/chevron1"/>
    <dgm:cxn modelId="{159EA629-CDAA-4E95-A5FA-9A70521D552F}" srcId="{B8A042BE-F20A-422C-89BE-18916836E100}" destId="{21966AAD-82E5-4433-99F7-A88C8613C7EE}" srcOrd="1" destOrd="0" parTransId="{751EC828-F062-40B1-8AF4-C2B75945E813}" sibTransId="{F0B724DA-F831-45CA-B570-7BD3C942923B}"/>
    <dgm:cxn modelId="{9A87462C-1ED8-4FA4-8A52-B11D65BFE536}" type="presOf" srcId="{C3ACD2CE-7C75-461D-AF68-6D4E47F5A6CF}" destId="{AF4742F6-C47C-47FC-93DD-4A162C57790F}" srcOrd="0" destOrd="0" presId="urn:microsoft.com/office/officeart/2005/8/layout/chevron1"/>
    <dgm:cxn modelId="{06534831-AF0E-46DC-AEEF-ACD488FF502C}" type="presOf" srcId="{2E5B672B-B26C-4347-8A73-39D79A87A754}" destId="{042653EF-A889-42CA-BFEC-720B52B38EC6}" srcOrd="0" destOrd="0" presId="urn:microsoft.com/office/officeart/2005/8/layout/chevron1"/>
    <dgm:cxn modelId="{CB6B6A31-5CC1-4281-869B-43F088AA21AB}" srcId="{F3F03F5D-CA49-4356-B786-3C84A8F45DA6}" destId="{21F230A6-32E2-411C-AB0D-1408C8EC4ACE}" srcOrd="5" destOrd="0" parTransId="{DF48A518-1525-4E81-93FB-07B046DD6D47}" sibTransId="{61B00701-D021-4B40-8192-C31EF3115469}"/>
    <dgm:cxn modelId="{44CE4E60-188F-47FB-A9B2-B86547F846DE}" type="presOf" srcId="{B8A042BE-F20A-422C-89BE-18916836E100}" destId="{9594631B-48F2-4DFB-8DC9-5031431664D9}" srcOrd="0" destOrd="0" presId="urn:microsoft.com/office/officeart/2005/8/layout/chevron1"/>
    <dgm:cxn modelId="{35F91741-D141-48B0-840A-D92BF0F4C34D}" srcId="{21F230A6-32E2-411C-AB0D-1408C8EC4ACE}" destId="{C40B88C1-0A3F-401C-BAA6-4561086CAD24}" srcOrd="0" destOrd="0" parTransId="{E66C9217-C16E-4F98-BCF3-14B67F7C6483}" sibTransId="{429148E9-53CC-42AB-95EB-274AE17E9BE6}"/>
    <dgm:cxn modelId="{0301DC65-851B-484C-B9F7-8E580571DAB6}" type="presOf" srcId="{6A282B4B-8758-421A-AD54-C525EC7CF0D7}" destId="{916179F1-FFE0-4D5D-9F89-0ED4E47AD3C6}" srcOrd="0" destOrd="0" presId="urn:microsoft.com/office/officeart/2005/8/layout/chevron1"/>
    <dgm:cxn modelId="{0C328368-CC71-4D05-9AED-4DB2285CB141}" srcId="{06CEE276-C8C0-4678-A273-47DB9A5F91A6}" destId="{3016BBB9-D45C-4EAF-9AEA-48F3BD82C7C0}" srcOrd="0" destOrd="0" parTransId="{9966FC6E-BA34-4309-BDE0-140475EA3B3F}" sibTransId="{CEFEB30F-72CC-4390-A7F3-BA3C720CE3AE}"/>
    <dgm:cxn modelId="{3098766B-8C25-4797-8AF3-BD45FB6B628B}" type="presOf" srcId="{C40B88C1-0A3F-401C-BAA6-4561086CAD24}" destId="{9275A916-FB1C-498E-844E-6245773F0614}" srcOrd="0" destOrd="0" presId="urn:microsoft.com/office/officeart/2005/8/layout/chevron1"/>
    <dgm:cxn modelId="{F4C2DB50-6B64-41A3-A751-8BEB3A4F3835}" type="presOf" srcId="{06CEE276-C8C0-4678-A273-47DB9A5F91A6}" destId="{A849C316-F7DA-41C0-8AB7-2E15A4378220}" srcOrd="0" destOrd="0" presId="urn:microsoft.com/office/officeart/2005/8/layout/chevron1"/>
    <dgm:cxn modelId="{5F715176-6D2A-4530-A6A7-DC6E8651C923}" srcId="{F3F03F5D-CA49-4356-B786-3C84A8F45DA6}" destId="{B8A042BE-F20A-422C-89BE-18916836E100}" srcOrd="3" destOrd="0" parTransId="{963733A0-23FB-4DAD-B44F-8C9B9EC215EE}" sibTransId="{E4792304-81A4-4B05-BE92-CAC07B51EAB4}"/>
    <dgm:cxn modelId="{14484577-AF05-492F-8D76-C895592C3D90}" srcId="{1950D000-5E4F-41F7-B599-4272F6DBC3DB}" destId="{34F58C16-FCA3-4736-A735-361E12C470D6}" srcOrd="1" destOrd="0" parTransId="{9807ED6F-DEAF-4247-A636-E862407AD300}" sibTransId="{CF590CD2-A1E4-4B43-9881-8D3BBD7938B5}"/>
    <dgm:cxn modelId="{0D88DC77-5DF0-421D-BFEC-7E4C7B91665C}" srcId="{40290722-01F4-48FB-92C6-6C84038AC118}" destId="{87F084A5-453E-444B-893B-3BCC61E9A084}" srcOrd="1" destOrd="0" parTransId="{D5401EA7-F53B-4787-BD33-C47557D89A9B}" sibTransId="{A44ABFB1-06A6-4107-8F8A-DED013D4DC23}"/>
    <dgm:cxn modelId="{4BB39879-D211-4F49-94BC-4D2E17347F4B}" type="presOf" srcId="{00D90760-819A-4337-8453-2DE2B413EDC1}" destId="{C1651C05-C3C5-492A-9EB4-86A693769CC1}" srcOrd="0" destOrd="0" presId="urn:microsoft.com/office/officeart/2005/8/layout/chevron1"/>
    <dgm:cxn modelId="{B1CB4981-FE2F-4138-884E-DCB5D2367DAE}" srcId="{1950D000-5E4F-41F7-B599-4272F6DBC3DB}" destId="{00D90760-819A-4337-8453-2DE2B413EDC1}" srcOrd="0" destOrd="0" parTransId="{C0C9C2D1-95D8-4A4E-B443-00322A502E57}" sibTransId="{841ADF68-7113-4B8A-9B7C-CC9AF9B0AFAB}"/>
    <dgm:cxn modelId="{14E5BF85-64B1-4602-BFB6-E641E36BDD65}" srcId="{F3F03F5D-CA49-4356-B786-3C84A8F45DA6}" destId="{1950D000-5E4F-41F7-B599-4272F6DBC3DB}" srcOrd="0" destOrd="0" parTransId="{860731F7-DF9F-4141-BFDF-3A766D275CCA}" sibTransId="{19E41351-F621-4790-BEB1-A1907AE65C05}"/>
    <dgm:cxn modelId="{C6AB158F-09BF-4B34-84B6-8875B205A02E}" type="presOf" srcId="{21966AAD-82E5-4433-99F7-A88C8613C7EE}" destId="{042653EF-A889-42CA-BFEC-720B52B38EC6}" srcOrd="0" destOrd="1" presId="urn:microsoft.com/office/officeart/2005/8/layout/chevron1"/>
    <dgm:cxn modelId="{2EB1629C-AE79-4AA1-BAF7-0BC77F2FFC7D}" type="presOf" srcId="{3016BBB9-D45C-4EAF-9AEA-48F3BD82C7C0}" destId="{59CE072F-AB34-4271-8EAE-3253AAD33F3F}" srcOrd="0" destOrd="0" presId="urn:microsoft.com/office/officeart/2005/8/layout/chevron1"/>
    <dgm:cxn modelId="{5671D3AF-B4C4-45B7-BEF3-E0F62BD22032}" type="presOf" srcId="{40290722-01F4-48FB-92C6-6C84038AC118}" destId="{B67DE429-C287-46FA-85A8-804E322BB7FE}" srcOrd="0" destOrd="0" presId="urn:microsoft.com/office/officeart/2005/8/layout/chevron1"/>
    <dgm:cxn modelId="{5A16D5B0-0D78-4E6C-82AC-EFDABB5A1859}" type="presOf" srcId="{34F58C16-FCA3-4736-A735-361E12C470D6}" destId="{C1651C05-C3C5-492A-9EB4-86A693769CC1}" srcOrd="0" destOrd="1" presId="urn:microsoft.com/office/officeart/2005/8/layout/chevron1"/>
    <dgm:cxn modelId="{782A76BD-1B60-450A-9BE6-4DFAFE51FAA1}" type="presOf" srcId="{1950D000-5E4F-41F7-B599-4272F6DBC3DB}" destId="{CD50AC02-0653-4E9F-A09F-864E77083ED4}" srcOrd="0" destOrd="0" presId="urn:microsoft.com/office/officeart/2005/8/layout/chevron1"/>
    <dgm:cxn modelId="{27C67AC4-EB54-4989-B23C-D66EB414005F}" srcId="{6A282B4B-8758-421A-AD54-C525EC7CF0D7}" destId="{C3ACD2CE-7C75-461D-AF68-6D4E47F5A6CF}" srcOrd="0" destOrd="0" parTransId="{162BF8BE-6294-47AF-B290-AF6E46900494}" sibTransId="{4CEA421C-C4DC-4795-A16B-928BC656FEB3}"/>
    <dgm:cxn modelId="{B71AB6C8-7A59-4A24-A544-AE11B91A1198}" srcId="{B8A042BE-F20A-422C-89BE-18916836E100}" destId="{2E5B672B-B26C-4347-8A73-39D79A87A754}" srcOrd="0" destOrd="0" parTransId="{21C09C80-491C-48BE-BB95-21F71A4C585D}" sibTransId="{6FB79D42-0778-417C-8864-4A9A84EE07A2}"/>
    <dgm:cxn modelId="{C62A81D0-FA2E-41DB-985E-588D77BB4AD9}" type="presOf" srcId="{27DE78A5-6526-416F-B2E1-68558081C76B}" destId="{FA0578E2-A657-4098-9B91-5D9F35FC4EC0}" srcOrd="0" destOrd="0" presId="urn:microsoft.com/office/officeart/2005/8/layout/chevron1"/>
    <dgm:cxn modelId="{D0DE1FDC-EF5A-401E-9F23-D6F910EFD80F}" srcId="{F3F03F5D-CA49-4356-B786-3C84A8F45DA6}" destId="{06CEE276-C8C0-4678-A273-47DB9A5F91A6}" srcOrd="2" destOrd="0" parTransId="{28D5CAE9-4CF6-4521-8A5B-669893258F05}" sibTransId="{54DE7576-52B5-4941-ABA1-AE44477EEB56}"/>
    <dgm:cxn modelId="{CE7679E9-3CE7-4459-ACD0-F05A55348F66}" type="presOf" srcId="{21F230A6-32E2-411C-AB0D-1408C8EC4ACE}" destId="{5F2F546D-9D13-4767-8984-76F411B9C2C0}" srcOrd="0" destOrd="0" presId="urn:microsoft.com/office/officeart/2005/8/layout/chevron1"/>
    <dgm:cxn modelId="{91206AF8-30A0-45B8-BD38-8A51A04A63F3}" srcId="{40290722-01F4-48FB-92C6-6C84038AC118}" destId="{0303B94A-6B9F-45B5-A6D3-3EA30341FD51}" srcOrd="2" destOrd="0" parTransId="{B5A44A31-A061-4AF4-AA4A-37DB7634B83A}" sibTransId="{3AB2DA19-071D-4FBC-89A7-BDB445BF6BB1}"/>
    <dgm:cxn modelId="{E77F64FB-22ED-447B-A68C-954E1A87496A}" srcId="{F3F03F5D-CA49-4356-B786-3C84A8F45DA6}" destId="{40290722-01F4-48FB-92C6-6C84038AC118}" srcOrd="4" destOrd="0" parTransId="{F6039C8D-7DE8-43A5-B586-86E290ABA002}" sibTransId="{2EC2ADDF-EB71-4D15-B5F2-74F49B6AF8F0}"/>
    <dgm:cxn modelId="{38DFC8FB-2782-496F-AA9A-F66CF42EE236}" type="presOf" srcId="{0303B94A-6B9F-45B5-A6D3-3EA30341FD51}" destId="{FA0578E2-A657-4098-9B91-5D9F35FC4EC0}" srcOrd="0" destOrd="2" presId="urn:microsoft.com/office/officeart/2005/8/layout/chevron1"/>
    <dgm:cxn modelId="{DA3C6CED-A4D7-4658-B05E-303D4D16E325}" type="presParOf" srcId="{C0A1503B-351E-476A-90BE-FD1ED6AD145F}" destId="{5422C4B1-B525-496D-A001-3E2BF50E616A}" srcOrd="0" destOrd="0" presId="urn:microsoft.com/office/officeart/2005/8/layout/chevron1"/>
    <dgm:cxn modelId="{CF3A5793-4C4A-4089-9657-BA2585C992BD}" type="presParOf" srcId="{5422C4B1-B525-496D-A001-3E2BF50E616A}" destId="{CD50AC02-0653-4E9F-A09F-864E77083ED4}" srcOrd="0" destOrd="0" presId="urn:microsoft.com/office/officeart/2005/8/layout/chevron1"/>
    <dgm:cxn modelId="{5BA3F4FD-B2FD-4946-9F8E-2E9BCA6DEBAC}" type="presParOf" srcId="{5422C4B1-B525-496D-A001-3E2BF50E616A}" destId="{C1651C05-C3C5-492A-9EB4-86A693769CC1}" srcOrd="1" destOrd="0" presId="urn:microsoft.com/office/officeart/2005/8/layout/chevron1"/>
    <dgm:cxn modelId="{96D23A22-922D-4F08-BB54-176A02391DFE}" type="presParOf" srcId="{C0A1503B-351E-476A-90BE-FD1ED6AD145F}" destId="{87A7DDC3-0253-4701-80C4-53060754B0F1}" srcOrd="1" destOrd="0" presId="urn:microsoft.com/office/officeart/2005/8/layout/chevron1"/>
    <dgm:cxn modelId="{CB512B0C-D66F-4610-889B-AD04DA949A7A}" type="presParOf" srcId="{C0A1503B-351E-476A-90BE-FD1ED6AD145F}" destId="{16C36055-27D7-4992-B586-C0C9BD9E121D}" srcOrd="2" destOrd="0" presId="urn:microsoft.com/office/officeart/2005/8/layout/chevron1"/>
    <dgm:cxn modelId="{54802AD2-D1C0-47D6-BA61-D60D48199901}" type="presParOf" srcId="{16C36055-27D7-4992-B586-C0C9BD9E121D}" destId="{916179F1-FFE0-4D5D-9F89-0ED4E47AD3C6}" srcOrd="0" destOrd="0" presId="urn:microsoft.com/office/officeart/2005/8/layout/chevron1"/>
    <dgm:cxn modelId="{98D9F6A2-3B42-4A8A-AA68-AEB78BA3C00A}" type="presParOf" srcId="{16C36055-27D7-4992-B586-C0C9BD9E121D}" destId="{AF4742F6-C47C-47FC-93DD-4A162C57790F}" srcOrd="1" destOrd="0" presId="urn:microsoft.com/office/officeart/2005/8/layout/chevron1"/>
    <dgm:cxn modelId="{BC3F0EDE-73E0-4547-B4B8-1C897D4E0173}" type="presParOf" srcId="{C0A1503B-351E-476A-90BE-FD1ED6AD145F}" destId="{FC1667F8-5C5A-43EB-B13C-505B53CFF60F}" srcOrd="3" destOrd="0" presId="urn:microsoft.com/office/officeart/2005/8/layout/chevron1"/>
    <dgm:cxn modelId="{9C87480E-B53F-4266-94EF-BE420A315E33}" type="presParOf" srcId="{C0A1503B-351E-476A-90BE-FD1ED6AD145F}" destId="{A37317A0-D114-4D99-B3A8-DB30A2FB415D}" srcOrd="4" destOrd="0" presId="urn:microsoft.com/office/officeart/2005/8/layout/chevron1"/>
    <dgm:cxn modelId="{1920DAF2-96BC-49ED-866D-7A9A6FD1E411}" type="presParOf" srcId="{A37317A0-D114-4D99-B3A8-DB30A2FB415D}" destId="{A849C316-F7DA-41C0-8AB7-2E15A4378220}" srcOrd="0" destOrd="0" presId="urn:microsoft.com/office/officeart/2005/8/layout/chevron1"/>
    <dgm:cxn modelId="{F1B7E9C6-D531-460C-900D-2C29F5B47F64}" type="presParOf" srcId="{A37317A0-D114-4D99-B3A8-DB30A2FB415D}" destId="{59CE072F-AB34-4271-8EAE-3253AAD33F3F}" srcOrd="1" destOrd="0" presId="urn:microsoft.com/office/officeart/2005/8/layout/chevron1"/>
    <dgm:cxn modelId="{25B49D0B-EF8E-4A8E-A3EA-1FC129582A5D}" type="presParOf" srcId="{C0A1503B-351E-476A-90BE-FD1ED6AD145F}" destId="{41DC21D0-BCEB-4D5A-8EEE-E53311D93B52}" srcOrd="5" destOrd="0" presId="urn:microsoft.com/office/officeart/2005/8/layout/chevron1"/>
    <dgm:cxn modelId="{C9649FDF-35A1-4216-9FA9-C676F686D2F5}" type="presParOf" srcId="{C0A1503B-351E-476A-90BE-FD1ED6AD145F}" destId="{379AA247-47D0-429C-8FF9-953268E3CB94}" srcOrd="6" destOrd="0" presId="urn:microsoft.com/office/officeart/2005/8/layout/chevron1"/>
    <dgm:cxn modelId="{164907E6-F1AB-449A-9450-26833505ECD0}" type="presParOf" srcId="{379AA247-47D0-429C-8FF9-953268E3CB94}" destId="{9594631B-48F2-4DFB-8DC9-5031431664D9}" srcOrd="0" destOrd="0" presId="urn:microsoft.com/office/officeart/2005/8/layout/chevron1"/>
    <dgm:cxn modelId="{5E8CDAD5-B2D6-49A8-98AD-153B2562E9B8}" type="presParOf" srcId="{379AA247-47D0-429C-8FF9-953268E3CB94}" destId="{042653EF-A889-42CA-BFEC-720B52B38EC6}" srcOrd="1" destOrd="0" presId="urn:microsoft.com/office/officeart/2005/8/layout/chevron1"/>
    <dgm:cxn modelId="{2089E1AD-A87F-4291-BC0F-E36DEC4E2914}" type="presParOf" srcId="{C0A1503B-351E-476A-90BE-FD1ED6AD145F}" destId="{B5EC9E76-E18A-4A01-BF0B-D19A64E35376}" srcOrd="7" destOrd="0" presId="urn:microsoft.com/office/officeart/2005/8/layout/chevron1"/>
    <dgm:cxn modelId="{9784EBCD-FB70-4658-8E6B-23DDACCAB924}" type="presParOf" srcId="{C0A1503B-351E-476A-90BE-FD1ED6AD145F}" destId="{31938C66-DE37-48A1-A04B-869CB5B40EB7}" srcOrd="8" destOrd="0" presId="urn:microsoft.com/office/officeart/2005/8/layout/chevron1"/>
    <dgm:cxn modelId="{B543DABE-4F6D-45A1-AC61-C4B0194CEB73}" type="presParOf" srcId="{31938C66-DE37-48A1-A04B-869CB5B40EB7}" destId="{B67DE429-C287-46FA-85A8-804E322BB7FE}" srcOrd="0" destOrd="0" presId="urn:microsoft.com/office/officeart/2005/8/layout/chevron1"/>
    <dgm:cxn modelId="{FA9B3082-3B5D-4953-AA7F-E4F3DE00257E}" type="presParOf" srcId="{31938C66-DE37-48A1-A04B-869CB5B40EB7}" destId="{FA0578E2-A657-4098-9B91-5D9F35FC4EC0}" srcOrd="1" destOrd="0" presId="urn:microsoft.com/office/officeart/2005/8/layout/chevron1"/>
    <dgm:cxn modelId="{DF5F3F1F-5457-4D38-95FC-80BB5FCCD883}" type="presParOf" srcId="{C0A1503B-351E-476A-90BE-FD1ED6AD145F}" destId="{75116AF6-B708-40C1-B028-F8605F82C84B}" srcOrd="9" destOrd="0" presId="urn:microsoft.com/office/officeart/2005/8/layout/chevron1"/>
    <dgm:cxn modelId="{EA702152-DFC5-4728-8574-B6EDE847E243}" type="presParOf" srcId="{C0A1503B-351E-476A-90BE-FD1ED6AD145F}" destId="{167B490F-444C-4A1E-BE75-C3B1A90F2B28}" srcOrd="10" destOrd="0" presId="urn:microsoft.com/office/officeart/2005/8/layout/chevron1"/>
    <dgm:cxn modelId="{67185ED9-0F55-45B3-87AA-F2AF631047F6}" type="presParOf" srcId="{167B490F-444C-4A1E-BE75-C3B1A90F2B28}" destId="{5F2F546D-9D13-4767-8984-76F411B9C2C0}" srcOrd="0" destOrd="0" presId="urn:microsoft.com/office/officeart/2005/8/layout/chevron1"/>
    <dgm:cxn modelId="{FAD903D9-204B-4D23-A0FD-FB8DC2A08F11}" type="presParOf" srcId="{167B490F-444C-4A1E-BE75-C3B1A90F2B28}" destId="{9275A916-FB1C-498E-844E-6245773F0614}" srcOrd="1" destOrd="0" presId="urn:microsoft.com/office/officeart/2005/8/layout/chevron1"/>
  </dgm:cxnLst>
  <dgm:bg>
    <a:no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50AC02-0653-4E9F-A09F-864E77083ED4}">
      <dsp:nvSpPr>
        <dsp:cNvPr id="0" name=""/>
        <dsp:cNvSpPr/>
      </dsp:nvSpPr>
      <dsp:spPr>
        <a:xfrm>
          <a:off x="3292" y="1331585"/>
          <a:ext cx="1915360" cy="766144"/>
        </a:xfrm>
        <a:prstGeom prst="chevron">
          <a:avLst/>
        </a:prstGeom>
        <a:solidFill>
          <a:srgbClr val="008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a:rPr>
            <a:t>Governor’s Budget Address</a:t>
          </a:r>
        </a:p>
      </dsp:txBody>
      <dsp:txXfrm>
        <a:off x="386364" y="1331585"/>
        <a:ext cx="1149216" cy="766144"/>
      </dsp:txXfrm>
    </dsp:sp>
    <dsp:sp modelId="{C1651C05-C3C5-492A-9EB4-86A693769CC1}">
      <dsp:nvSpPr>
        <dsp:cNvPr id="0" name=""/>
        <dsp:cNvSpPr/>
      </dsp:nvSpPr>
      <dsp:spPr>
        <a:xfrm>
          <a:off x="16040" y="2220158"/>
          <a:ext cx="1532288" cy="16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Roboto" panose="02000000000000000000"/>
            </a:rPr>
            <a:t>Propose FY2024 general and fringe benefit appropriations</a:t>
          </a:r>
        </a:p>
        <a:p>
          <a:pPr marL="114300" lvl="1" indent="-114300" algn="l" defTabSz="666750">
            <a:lnSpc>
              <a:spcPct val="90000"/>
            </a:lnSpc>
            <a:spcBef>
              <a:spcPct val="0"/>
            </a:spcBef>
            <a:spcAft>
              <a:spcPct val="15000"/>
            </a:spcAft>
            <a:buChar char="•"/>
          </a:pPr>
          <a:r>
            <a:rPr lang="en-US" sz="1500" kern="1200" dirty="0">
              <a:latin typeface="Roboto" panose="02000000000000000000"/>
            </a:rPr>
            <a:t>Propose student financial aid</a:t>
          </a:r>
        </a:p>
      </dsp:txBody>
      <dsp:txXfrm>
        <a:off x="16040" y="2220158"/>
        <a:ext cx="1532288" cy="1643716"/>
      </dsp:txXfrm>
    </dsp:sp>
    <dsp:sp modelId="{916179F1-FFE0-4D5D-9F89-0ED4E47AD3C6}">
      <dsp:nvSpPr>
        <dsp:cNvPr id="0" name=""/>
        <dsp:cNvSpPr/>
      </dsp:nvSpPr>
      <dsp:spPr>
        <a:xfrm>
          <a:off x="1702652" y="1331585"/>
          <a:ext cx="1915360" cy="766144"/>
        </a:xfrm>
        <a:prstGeom prst="chevron">
          <a:avLst/>
        </a:prstGeom>
        <a:solidFill>
          <a:srgbClr val="008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a:rPr>
            <a:t>President’s Leadership Council</a:t>
          </a:r>
          <a:r>
            <a:rPr lang="en-US" sz="1200" kern="1200" dirty="0">
              <a:latin typeface="Roboto" panose="02000000000000000000"/>
            </a:rPr>
            <a:t>	</a:t>
          </a:r>
        </a:p>
      </dsp:txBody>
      <dsp:txXfrm>
        <a:off x="2085724" y="1331585"/>
        <a:ext cx="1149216" cy="766144"/>
      </dsp:txXfrm>
    </dsp:sp>
    <dsp:sp modelId="{AF4742F6-C47C-47FC-93DD-4A162C57790F}">
      <dsp:nvSpPr>
        <dsp:cNvPr id="0" name=""/>
        <dsp:cNvSpPr/>
      </dsp:nvSpPr>
      <dsp:spPr>
        <a:xfrm>
          <a:off x="1750490" y="2223264"/>
          <a:ext cx="1532288" cy="16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Roboto" panose="02000000000000000000"/>
            </a:rPr>
            <a:t>Propose range of tuition and fees increases based on projected revenue, enrollment, and budget requests</a:t>
          </a:r>
        </a:p>
      </dsp:txBody>
      <dsp:txXfrm>
        <a:off x="1750490" y="2223264"/>
        <a:ext cx="1532288" cy="1643716"/>
      </dsp:txXfrm>
    </dsp:sp>
    <dsp:sp modelId="{A849C316-F7DA-41C0-8AB7-2E15A4378220}">
      <dsp:nvSpPr>
        <dsp:cNvPr id="0" name=""/>
        <dsp:cNvSpPr/>
      </dsp:nvSpPr>
      <dsp:spPr>
        <a:xfrm>
          <a:off x="3402012" y="1331585"/>
          <a:ext cx="1915360" cy="766144"/>
        </a:xfrm>
        <a:prstGeom prst="chevron">
          <a:avLst/>
        </a:prstGeom>
        <a:solidFill>
          <a:srgbClr val="008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a:rPr>
            <a:t>Tuition &amp; Fees Hearing</a:t>
          </a:r>
        </a:p>
      </dsp:txBody>
      <dsp:txXfrm>
        <a:off x="3785084" y="1331585"/>
        <a:ext cx="1149216" cy="766144"/>
      </dsp:txXfrm>
    </dsp:sp>
    <dsp:sp modelId="{59CE072F-AB34-4271-8EAE-3253AAD33F3F}">
      <dsp:nvSpPr>
        <dsp:cNvPr id="0" name=""/>
        <dsp:cNvSpPr/>
      </dsp:nvSpPr>
      <dsp:spPr>
        <a:xfrm>
          <a:off x="3557447" y="2213895"/>
          <a:ext cx="1532288" cy="16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chemeClr val="tx1"/>
              </a:solidFill>
              <a:latin typeface="Roboto" panose="02000000000000000000"/>
            </a:rPr>
            <a:t>Provide opportunity for input from students and public</a:t>
          </a:r>
        </a:p>
      </dsp:txBody>
      <dsp:txXfrm>
        <a:off x="3557447" y="2213895"/>
        <a:ext cx="1532288" cy="1643716"/>
      </dsp:txXfrm>
    </dsp:sp>
    <dsp:sp modelId="{9594631B-48F2-4DFB-8DC9-5031431664D9}">
      <dsp:nvSpPr>
        <dsp:cNvPr id="0" name=""/>
        <dsp:cNvSpPr/>
      </dsp:nvSpPr>
      <dsp:spPr>
        <a:xfrm>
          <a:off x="5101372" y="1331585"/>
          <a:ext cx="1915360" cy="766144"/>
        </a:xfrm>
        <a:prstGeom prst="chevron">
          <a:avLst/>
        </a:prstGeom>
        <a:solidFill>
          <a:srgbClr val="008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a:rPr>
            <a:t>New Jersey State Legislature</a:t>
          </a:r>
        </a:p>
      </dsp:txBody>
      <dsp:txXfrm>
        <a:off x="5484444" y="1331585"/>
        <a:ext cx="1149216" cy="766144"/>
      </dsp:txXfrm>
    </dsp:sp>
    <dsp:sp modelId="{042653EF-A889-42CA-BFEC-720B52B38EC6}">
      <dsp:nvSpPr>
        <dsp:cNvPr id="0" name=""/>
        <dsp:cNvSpPr/>
      </dsp:nvSpPr>
      <dsp:spPr>
        <a:xfrm>
          <a:off x="5222974" y="2215785"/>
          <a:ext cx="1532288" cy="16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Roboto" panose="02000000000000000000"/>
            </a:rPr>
            <a:t>Approve state appropriations and financial aid support</a:t>
          </a:r>
        </a:p>
        <a:p>
          <a:pPr marL="114300" lvl="1" indent="-114300" algn="l" defTabSz="666750">
            <a:lnSpc>
              <a:spcPct val="90000"/>
            </a:lnSpc>
            <a:spcBef>
              <a:spcPct val="0"/>
            </a:spcBef>
            <a:spcAft>
              <a:spcPct val="15000"/>
            </a:spcAft>
            <a:buChar char="•"/>
          </a:pPr>
          <a:r>
            <a:rPr lang="en-US" sz="1500" kern="1200" dirty="0">
              <a:latin typeface="Roboto" panose="02000000000000000000"/>
            </a:rPr>
            <a:t>May also establish tuition and fee increase guidelines</a:t>
          </a:r>
        </a:p>
      </dsp:txBody>
      <dsp:txXfrm>
        <a:off x="5222974" y="2215785"/>
        <a:ext cx="1532288" cy="1643716"/>
      </dsp:txXfrm>
    </dsp:sp>
    <dsp:sp modelId="{B67DE429-C287-46FA-85A8-804E322BB7FE}">
      <dsp:nvSpPr>
        <dsp:cNvPr id="0" name=""/>
        <dsp:cNvSpPr/>
      </dsp:nvSpPr>
      <dsp:spPr>
        <a:xfrm>
          <a:off x="6800732" y="1331585"/>
          <a:ext cx="1915360" cy="766144"/>
        </a:xfrm>
        <a:prstGeom prst="chevron">
          <a:avLst/>
        </a:prstGeom>
        <a:solidFill>
          <a:srgbClr val="008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Roboto" panose="02000000000000000000"/>
            </a:rPr>
            <a:t>President’s Leadership Council</a:t>
          </a:r>
        </a:p>
      </dsp:txBody>
      <dsp:txXfrm>
        <a:off x="7183804" y="1331585"/>
        <a:ext cx="1149216" cy="766144"/>
      </dsp:txXfrm>
    </dsp:sp>
    <dsp:sp modelId="{FA0578E2-A657-4098-9B91-5D9F35FC4EC0}">
      <dsp:nvSpPr>
        <dsp:cNvPr id="0" name=""/>
        <dsp:cNvSpPr/>
      </dsp:nvSpPr>
      <dsp:spPr>
        <a:xfrm>
          <a:off x="6844510" y="2192527"/>
          <a:ext cx="1532288" cy="16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Roboto" panose="02000000000000000000"/>
            </a:rPr>
            <a:t>Consider input from Hearing</a:t>
          </a:r>
        </a:p>
        <a:p>
          <a:pPr marL="114300" lvl="1" indent="-114300" algn="l" defTabSz="666750">
            <a:lnSpc>
              <a:spcPct val="90000"/>
            </a:lnSpc>
            <a:spcBef>
              <a:spcPct val="0"/>
            </a:spcBef>
            <a:spcAft>
              <a:spcPct val="15000"/>
            </a:spcAft>
            <a:buChar char="•"/>
          </a:pPr>
          <a:r>
            <a:rPr lang="en-US" sz="1500" kern="1200" dirty="0">
              <a:latin typeface="Roboto" panose="02000000000000000000"/>
            </a:rPr>
            <a:t>Review legislative budget outcomes</a:t>
          </a:r>
        </a:p>
        <a:p>
          <a:pPr marL="114300" lvl="1" indent="-114300" algn="l" defTabSz="666750">
            <a:lnSpc>
              <a:spcPct val="90000"/>
            </a:lnSpc>
            <a:spcBef>
              <a:spcPct val="0"/>
            </a:spcBef>
            <a:spcAft>
              <a:spcPct val="15000"/>
            </a:spcAft>
            <a:buChar char="•"/>
          </a:pPr>
          <a:r>
            <a:rPr lang="en-US" sz="1500" kern="1200" dirty="0">
              <a:latin typeface="Roboto" panose="02000000000000000000"/>
            </a:rPr>
            <a:t>Approve tuition and fee request</a:t>
          </a:r>
        </a:p>
      </dsp:txBody>
      <dsp:txXfrm>
        <a:off x="6844510" y="2192527"/>
        <a:ext cx="1532288" cy="1643716"/>
      </dsp:txXfrm>
    </dsp:sp>
    <dsp:sp modelId="{5F2F546D-9D13-4767-8984-76F411B9C2C0}">
      <dsp:nvSpPr>
        <dsp:cNvPr id="0" name=""/>
        <dsp:cNvSpPr/>
      </dsp:nvSpPr>
      <dsp:spPr>
        <a:xfrm>
          <a:off x="8500092" y="1331585"/>
          <a:ext cx="1915360" cy="766144"/>
        </a:xfrm>
        <a:prstGeom prst="chevron">
          <a:avLst/>
        </a:prstGeom>
        <a:solidFill>
          <a:srgbClr val="0084B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6007" tIns="18669" rIns="18669" bIns="18669" numCol="1" spcCol="1270" anchor="ctr" anchorCtr="0">
          <a:noAutofit/>
        </a:bodyPr>
        <a:lstStyle/>
        <a:p>
          <a:pPr marL="0" lvl="0" indent="0" algn="ctr" defTabSz="622300">
            <a:lnSpc>
              <a:spcPct val="90000"/>
            </a:lnSpc>
            <a:spcBef>
              <a:spcPct val="0"/>
            </a:spcBef>
            <a:spcAft>
              <a:spcPct val="35000"/>
            </a:spcAft>
            <a:buNone/>
          </a:pPr>
          <a:r>
            <a:rPr lang="en-US" sz="1400" kern="1200">
              <a:latin typeface="Roboto" panose="02000000000000000000"/>
            </a:rPr>
            <a:t>Montclair     </a:t>
          </a:r>
          <a:r>
            <a:rPr lang="en-US" sz="1400" kern="1200" dirty="0">
              <a:latin typeface="Roboto" panose="02000000000000000000"/>
            </a:rPr>
            <a:t>Board of Trustees</a:t>
          </a:r>
        </a:p>
      </dsp:txBody>
      <dsp:txXfrm>
        <a:off x="8883164" y="1331585"/>
        <a:ext cx="1149216" cy="766144"/>
      </dsp:txXfrm>
    </dsp:sp>
    <dsp:sp modelId="{9275A916-FB1C-498E-844E-6245773F0614}">
      <dsp:nvSpPr>
        <dsp:cNvPr id="0" name=""/>
        <dsp:cNvSpPr/>
      </dsp:nvSpPr>
      <dsp:spPr>
        <a:xfrm>
          <a:off x="8603322" y="2176139"/>
          <a:ext cx="1532288" cy="16437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114300" lvl="1" indent="-114300" algn="l" defTabSz="666750">
            <a:lnSpc>
              <a:spcPct val="90000"/>
            </a:lnSpc>
            <a:spcBef>
              <a:spcPct val="0"/>
            </a:spcBef>
            <a:spcAft>
              <a:spcPct val="15000"/>
            </a:spcAft>
            <a:buChar char="•"/>
          </a:pPr>
          <a:r>
            <a:rPr lang="en-US" sz="1500" kern="1200" dirty="0">
              <a:latin typeface="Roboto" panose="02000000000000000000"/>
            </a:rPr>
            <a:t>Review and approve tuition and fee request</a:t>
          </a:r>
        </a:p>
      </dsp:txBody>
      <dsp:txXfrm>
        <a:off x="8603322" y="2176139"/>
        <a:ext cx="1532288" cy="1643716"/>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FD50092-3690-4014-8EDB-C505A155E89D}"/>
              </a:ext>
            </a:extLst>
          </p:cNvPr>
          <p:cNvSpPr>
            <a:spLocks noGrp="1"/>
          </p:cNvSpPr>
          <p:nvPr>
            <p:ph type="hdr" sz="quarter"/>
          </p:nvPr>
        </p:nvSpPr>
        <p:spPr>
          <a:xfrm>
            <a:off x="0" y="0"/>
            <a:ext cx="3038372" cy="465774"/>
          </a:xfrm>
          <a:prstGeom prst="rect">
            <a:avLst/>
          </a:prstGeom>
        </p:spPr>
        <p:txBody>
          <a:bodyPr vert="horz" lIns="91640" tIns="45820" rIns="91640" bIns="458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F9697FBC-6731-43A1-B72E-8308901088A8}"/>
              </a:ext>
            </a:extLst>
          </p:cNvPr>
          <p:cNvSpPr>
            <a:spLocks noGrp="1"/>
          </p:cNvSpPr>
          <p:nvPr>
            <p:ph type="dt" sz="quarter" idx="1"/>
          </p:nvPr>
        </p:nvSpPr>
        <p:spPr>
          <a:xfrm>
            <a:off x="3970437" y="0"/>
            <a:ext cx="3038372" cy="465774"/>
          </a:xfrm>
          <a:prstGeom prst="rect">
            <a:avLst/>
          </a:prstGeom>
        </p:spPr>
        <p:txBody>
          <a:bodyPr vert="horz" lIns="91640" tIns="45820" rIns="91640" bIns="45820" rtlCol="0"/>
          <a:lstStyle>
            <a:lvl1pPr algn="r">
              <a:defRPr sz="1200"/>
            </a:lvl1pPr>
          </a:lstStyle>
          <a:p>
            <a:fld id="{DBBB89CB-0E75-40F3-ACDC-B25B03915334}" type="datetimeFigureOut">
              <a:rPr lang="en-US" smtClean="0"/>
              <a:t>3/30/2023</a:t>
            </a:fld>
            <a:endParaRPr lang="en-US" dirty="0"/>
          </a:p>
        </p:txBody>
      </p:sp>
      <p:sp>
        <p:nvSpPr>
          <p:cNvPr id="4" name="Footer Placeholder 3">
            <a:extLst>
              <a:ext uri="{FF2B5EF4-FFF2-40B4-BE49-F238E27FC236}">
                <a16:creationId xmlns:a16="http://schemas.microsoft.com/office/drawing/2014/main" id="{3E5600F8-55E0-4B00-BF78-5033A0EDECBD}"/>
              </a:ext>
            </a:extLst>
          </p:cNvPr>
          <p:cNvSpPr>
            <a:spLocks noGrp="1"/>
          </p:cNvSpPr>
          <p:nvPr>
            <p:ph type="ftr" sz="quarter" idx="2"/>
          </p:nvPr>
        </p:nvSpPr>
        <p:spPr>
          <a:xfrm>
            <a:off x="0" y="8830628"/>
            <a:ext cx="3038372" cy="465773"/>
          </a:xfrm>
          <a:prstGeom prst="rect">
            <a:avLst/>
          </a:prstGeom>
        </p:spPr>
        <p:txBody>
          <a:bodyPr vert="horz" lIns="91640" tIns="45820" rIns="91640" bIns="458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F64ADBCD-1184-4D9B-91F7-71F94C364E50}"/>
              </a:ext>
            </a:extLst>
          </p:cNvPr>
          <p:cNvSpPr>
            <a:spLocks noGrp="1"/>
          </p:cNvSpPr>
          <p:nvPr>
            <p:ph type="sldNum" sz="quarter" idx="3"/>
          </p:nvPr>
        </p:nvSpPr>
        <p:spPr>
          <a:xfrm>
            <a:off x="3970437" y="8830628"/>
            <a:ext cx="3038372" cy="465773"/>
          </a:xfrm>
          <a:prstGeom prst="rect">
            <a:avLst/>
          </a:prstGeom>
        </p:spPr>
        <p:txBody>
          <a:bodyPr vert="horz" lIns="91640" tIns="45820" rIns="91640" bIns="45820" rtlCol="0" anchor="b"/>
          <a:lstStyle>
            <a:lvl1pPr algn="r">
              <a:defRPr sz="1200"/>
            </a:lvl1pPr>
          </a:lstStyle>
          <a:p>
            <a:fld id="{4A4C80CC-E90C-4E6D-84A3-BA0C49EED54B}" type="slidenum">
              <a:rPr lang="en-US" smtClean="0"/>
              <a:t>‹#›</a:t>
            </a:fld>
            <a:endParaRPr lang="en-US" dirty="0"/>
          </a:p>
        </p:txBody>
      </p:sp>
    </p:spTree>
    <p:extLst>
      <p:ext uri="{BB962C8B-B14F-4D97-AF65-F5344CB8AC3E}">
        <p14:creationId xmlns:p14="http://schemas.microsoft.com/office/powerpoint/2010/main" val="114925794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37840" cy="466434"/>
          </a:xfrm>
          <a:prstGeom prst="rect">
            <a:avLst/>
          </a:prstGeom>
        </p:spPr>
        <p:txBody>
          <a:bodyPr vert="horz" lIns="93147" tIns="46574" rIns="93147" bIns="46574" rtlCol="0"/>
          <a:lstStyle>
            <a:lvl1pPr algn="l">
              <a:defRPr sz="1200"/>
            </a:lvl1pPr>
          </a:lstStyle>
          <a:p>
            <a:endParaRPr lang="en-US" dirty="0"/>
          </a:p>
        </p:txBody>
      </p:sp>
      <p:sp>
        <p:nvSpPr>
          <p:cNvPr id="3" name="Date Placeholder 2"/>
          <p:cNvSpPr>
            <a:spLocks noGrp="1"/>
          </p:cNvSpPr>
          <p:nvPr>
            <p:ph type="dt" idx="1"/>
          </p:nvPr>
        </p:nvSpPr>
        <p:spPr>
          <a:xfrm>
            <a:off x="3970941" y="3"/>
            <a:ext cx="3037840" cy="466434"/>
          </a:xfrm>
          <a:prstGeom prst="rect">
            <a:avLst/>
          </a:prstGeom>
        </p:spPr>
        <p:txBody>
          <a:bodyPr vert="horz" lIns="93147" tIns="46574" rIns="93147" bIns="46574" rtlCol="0"/>
          <a:lstStyle>
            <a:lvl1pPr algn="r">
              <a:defRPr sz="1200"/>
            </a:lvl1pPr>
          </a:lstStyle>
          <a:p>
            <a:fld id="{3ADF67A2-82CE-3A49-957D-88462F0F634B}" type="datetimeFigureOut">
              <a:rPr lang="en-US" smtClean="0"/>
              <a:t>3/30/2023</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47" tIns="46574" rIns="93147" bIns="46574"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47" tIns="46574" rIns="93147" bIns="46574"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70"/>
            <a:ext cx="3037840" cy="466433"/>
          </a:xfrm>
          <a:prstGeom prst="rect">
            <a:avLst/>
          </a:prstGeom>
        </p:spPr>
        <p:txBody>
          <a:bodyPr vert="horz" lIns="93147" tIns="46574" rIns="93147" bIns="4657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41" y="8829970"/>
            <a:ext cx="3037840" cy="466433"/>
          </a:xfrm>
          <a:prstGeom prst="rect">
            <a:avLst/>
          </a:prstGeom>
        </p:spPr>
        <p:txBody>
          <a:bodyPr vert="horz" lIns="93147" tIns="46574" rIns="93147" bIns="46574" rtlCol="0" anchor="b"/>
          <a:lstStyle>
            <a:lvl1pPr algn="r">
              <a:defRPr sz="1200"/>
            </a:lvl1pPr>
          </a:lstStyle>
          <a:p>
            <a:fld id="{433304DB-E633-9B4D-8DC7-4392F79599C3}" type="slidenum">
              <a:rPr lang="en-US" smtClean="0"/>
              <a:t>‹#›</a:t>
            </a:fld>
            <a:endParaRPr lang="en-US" dirty="0"/>
          </a:p>
        </p:txBody>
      </p:sp>
    </p:spTree>
    <p:extLst>
      <p:ext uri="{BB962C8B-B14F-4D97-AF65-F5344CB8AC3E}">
        <p14:creationId xmlns:p14="http://schemas.microsoft.com/office/powerpoint/2010/main" val="31525385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a:spLocks noGrp="1" noRot="1" noChangeAspect="1"/>
          </p:cNvSpPr>
          <p:nvPr>
            <p:ph type="sldImg" idx="2"/>
          </p:nvPr>
        </p:nvSpPr>
        <p:spPr>
          <a:xfrm>
            <a:off x="431800" y="706438"/>
            <a:ext cx="6264275" cy="35242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 name="Google Shape;47;p1:notes"/>
          <p:cNvSpPr txBox="1">
            <a:spLocks noGrp="1"/>
          </p:cNvSpPr>
          <p:nvPr>
            <p:ph type="body" idx="1"/>
          </p:nvPr>
        </p:nvSpPr>
        <p:spPr>
          <a:xfrm>
            <a:off x="712831" y="4465627"/>
            <a:ext cx="5702642" cy="4230593"/>
          </a:xfrm>
          <a:prstGeom prst="rect">
            <a:avLst/>
          </a:prstGeom>
          <a:noFill/>
          <a:ln>
            <a:noFill/>
          </a:ln>
        </p:spPr>
        <p:txBody>
          <a:bodyPr spcFirstLastPara="1" wrap="square" lIns="94430" tIns="94430" rIns="94430" bIns="94430" anchor="t" anchorCtr="0">
            <a:noAutofit/>
          </a:bodyPr>
          <a:lstStyle/>
          <a:p>
            <a:pPr marL="472229" indent="-308260">
              <a:lnSpc>
                <a:spcPct val="115000"/>
              </a:lnSpc>
              <a:buClr>
                <a:schemeClr val="dk1"/>
              </a:buClr>
              <a:buChar char="-"/>
            </a:pPr>
            <a:r>
              <a:rPr lang="en-US">
                <a:solidFill>
                  <a:schemeClr val="dk1"/>
                </a:solidFill>
              </a:rPr>
              <a:t>According to the latest IPEDS Data Feedback Report, our students of color graduation rates do not exceed the average of the 11 other NJ public universities (but our Pell students do). This pertains to the entering cohort of 2015. </a:t>
            </a:r>
            <a:endParaRPr>
              <a:solidFill>
                <a:schemeClr val="dk1"/>
              </a:solidFill>
            </a:endParaRPr>
          </a:p>
          <a:p>
            <a:pPr marL="944456" lvl="1" indent="-308260">
              <a:lnSpc>
                <a:spcPct val="115000"/>
              </a:lnSpc>
              <a:buClr>
                <a:schemeClr val="dk1"/>
              </a:buClr>
              <a:buChar char="-"/>
            </a:pPr>
            <a:r>
              <a:rPr lang="en-US">
                <a:solidFill>
                  <a:schemeClr val="dk1"/>
                </a:solidFill>
              </a:rPr>
              <a:t>We are #7 in the nation on USNWR’s “graduation rate performance” statistic. In other words, students at Montclair far exceed the graduation rate (+18 percentage points) of similar students attending similar institutions</a:t>
            </a:r>
            <a:endParaRPr>
              <a:solidFill>
                <a:schemeClr val="dk1"/>
              </a:solidFill>
            </a:endParaRPr>
          </a:p>
          <a:p>
            <a:pPr marL="472229" indent="-308260">
              <a:lnSpc>
                <a:spcPct val="115000"/>
              </a:lnSpc>
              <a:buClr>
                <a:schemeClr val="dk1"/>
              </a:buClr>
              <a:buChar char="-"/>
            </a:pPr>
            <a:r>
              <a:rPr lang="en-US">
                <a:solidFill>
                  <a:schemeClr val="dk1"/>
                </a:solidFill>
              </a:rPr>
              <a:t>For the last several years, Essex County has supplied about 18% of our headcount enrollment.</a:t>
            </a:r>
            <a:endParaRPr b="1" i="1">
              <a:solidFill>
                <a:schemeClr val="dk1"/>
              </a:solidFill>
            </a:endParaRPr>
          </a:p>
          <a:p>
            <a:pPr marL="472229" indent="-308260">
              <a:lnSpc>
                <a:spcPct val="115000"/>
              </a:lnSpc>
              <a:buClr>
                <a:schemeClr val="dk1"/>
              </a:buClr>
              <a:buChar char="-"/>
            </a:pPr>
            <a:r>
              <a:rPr lang="en-US">
                <a:solidFill>
                  <a:schemeClr val="dk1"/>
                </a:solidFill>
              </a:rPr>
              <a:t>Green Teams: clients have included many significant Essex County organizations, including City of Newark, Newark Community Food System, Prudential, and PSEG (as you know, both those companies are headquartered in Newark)</a:t>
            </a:r>
            <a:endParaRPr>
              <a:solidFill>
                <a:schemeClr val="dk1"/>
              </a:solidFill>
            </a:endParaRPr>
          </a:p>
          <a:p>
            <a:pPr marL="472229" indent="-308260">
              <a:lnSpc>
                <a:spcPct val="115000"/>
              </a:lnSpc>
              <a:buClr>
                <a:schemeClr val="dk1"/>
              </a:buClr>
              <a:buChar char="-"/>
            </a:pPr>
            <a:r>
              <a:rPr lang="en-US">
                <a:solidFill>
                  <a:schemeClr val="dk1"/>
                </a:solidFill>
              </a:rPr>
              <a:t>Feliciano Center for Entrepreneurship and Innovation assists Essex residents in starting their own businesses, with an emphasis on women and people of color.</a:t>
            </a:r>
            <a:endParaRPr>
              <a:solidFill>
                <a:schemeClr val="dk1"/>
              </a:solidFill>
            </a:endParaRPr>
          </a:p>
          <a:p>
            <a:pPr marL="472229" indent="-308260">
              <a:lnSpc>
                <a:spcPct val="115000"/>
              </a:lnSpc>
              <a:buClr>
                <a:schemeClr val="dk1"/>
              </a:buClr>
              <a:buChar char="-"/>
            </a:pPr>
            <a:r>
              <a:rPr lang="en-US">
                <a:solidFill>
                  <a:schemeClr val="dk1"/>
                </a:solidFill>
              </a:rPr>
              <a:t>The New Jersey Center for Water Science and Technology focuses on environmental issues of importance to Essex County, and runs a summer program to introduce school children to environmental science at field locations in Essex County, including the lower Passaic River and Newark Bay.</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slide update on 2/13/23 =</a:t>
            </a:r>
          </a:p>
          <a:p>
            <a:r>
              <a:rPr lang="en-US" dirty="0"/>
              <a:t>2023 = MSU FY23 </a:t>
            </a:r>
            <a:r>
              <a:rPr lang="en-US" dirty="0" err="1"/>
              <a:t>Orig</a:t>
            </a:r>
            <a:r>
              <a:rPr lang="en-US" dirty="0"/>
              <a:t> Bud.</a:t>
            </a:r>
          </a:p>
          <a:p>
            <a:r>
              <a:rPr lang="en-US" dirty="0"/>
              <a:t>2024 = State of NJ Proposed FY24 Budget with Gen Appr = FY23 Base + $4.875m for BC.  Fringe is flat.</a:t>
            </a:r>
          </a:p>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10</a:t>
            </a:fld>
            <a:endParaRPr lang="en-US" dirty="0"/>
          </a:p>
        </p:txBody>
      </p:sp>
    </p:spTree>
    <p:extLst>
      <p:ext uri="{BB962C8B-B14F-4D97-AF65-F5344CB8AC3E}">
        <p14:creationId xmlns:p14="http://schemas.microsoft.com/office/powerpoint/2010/main" val="27784197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of slide update on 2/13/23 =</a:t>
            </a:r>
          </a:p>
          <a:p>
            <a:r>
              <a:rPr lang="en-US" dirty="0"/>
              <a:t>2023 = MSU FY23 </a:t>
            </a:r>
            <a:r>
              <a:rPr lang="en-US" dirty="0" err="1"/>
              <a:t>Orig</a:t>
            </a:r>
            <a:r>
              <a:rPr lang="en-US" dirty="0"/>
              <a:t> Bud.</a:t>
            </a:r>
          </a:p>
          <a:p>
            <a:r>
              <a:rPr lang="en-US" dirty="0"/>
              <a:t>2024 = State of NJ Proposed FY24 Budget with Gen Appr = FY23 Base + $4.875m for BC.  Fringe is flat.</a:t>
            </a:r>
          </a:p>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11</a:t>
            </a:fld>
            <a:endParaRPr lang="en-US" dirty="0"/>
          </a:p>
        </p:txBody>
      </p:sp>
    </p:spTree>
    <p:extLst>
      <p:ext uri="{BB962C8B-B14F-4D97-AF65-F5344CB8AC3E}">
        <p14:creationId xmlns:p14="http://schemas.microsoft.com/office/powerpoint/2010/main" val="815547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12</a:t>
            </a:fld>
            <a:endParaRPr lang="en-US" dirty="0"/>
          </a:p>
        </p:txBody>
      </p:sp>
    </p:spTree>
    <p:extLst>
      <p:ext uri="{BB962C8B-B14F-4D97-AF65-F5344CB8AC3E}">
        <p14:creationId xmlns:p14="http://schemas.microsoft.com/office/powerpoint/2010/main" val="1875687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13</a:t>
            </a:fld>
            <a:endParaRPr lang="en-US" dirty="0"/>
          </a:p>
        </p:txBody>
      </p:sp>
    </p:spTree>
    <p:extLst>
      <p:ext uri="{BB962C8B-B14F-4D97-AF65-F5344CB8AC3E}">
        <p14:creationId xmlns:p14="http://schemas.microsoft.com/office/powerpoint/2010/main" val="36779693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solidFill>
                  <a:srgbClr val="FF0000"/>
                </a:solidFill>
              </a:rPr>
              <a:t>NR updated 2/13/23</a:t>
            </a:r>
          </a:p>
          <a:p>
            <a:pPr defTabSz="916503">
              <a:defRPr/>
            </a:pPr>
            <a:r>
              <a:rPr lang="en-US" dirty="0">
                <a:solidFill>
                  <a:srgbClr val="FF0000"/>
                </a:solidFill>
              </a:rPr>
              <a:t>Discrepancy? $485,590 BOT Report vs $485,558 Adaptive</a:t>
            </a:r>
          </a:p>
        </p:txBody>
      </p:sp>
      <p:sp>
        <p:nvSpPr>
          <p:cNvPr id="4" name="Slide Number Placeholder 3"/>
          <p:cNvSpPr>
            <a:spLocks noGrp="1"/>
          </p:cNvSpPr>
          <p:nvPr>
            <p:ph type="sldNum" sz="quarter" idx="10"/>
          </p:nvPr>
        </p:nvSpPr>
        <p:spPr/>
        <p:txBody>
          <a:bodyPr/>
          <a:lstStyle/>
          <a:p>
            <a:fld id="{433304DB-E633-9B4D-8DC7-4392F79599C3}" type="slidenum">
              <a:rPr lang="en-US" smtClean="0"/>
              <a:t>16</a:t>
            </a:fld>
            <a:endParaRPr lang="en-US" dirty="0"/>
          </a:p>
        </p:txBody>
      </p:sp>
    </p:spTree>
    <p:extLst>
      <p:ext uri="{BB962C8B-B14F-4D97-AF65-F5344CB8AC3E}">
        <p14:creationId xmlns:p14="http://schemas.microsoft.com/office/powerpoint/2010/main" val="39078269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 updated 2/13/23</a:t>
            </a:r>
          </a:p>
        </p:txBody>
      </p:sp>
      <p:sp>
        <p:nvSpPr>
          <p:cNvPr id="4" name="Slide Number Placeholder 3"/>
          <p:cNvSpPr>
            <a:spLocks noGrp="1"/>
          </p:cNvSpPr>
          <p:nvPr>
            <p:ph type="sldNum" sz="quarter" idx="10"/>
          </p:nvPr>
        </p:nvSpPr>
        <p:spPr/>
        <p:txBody>
          <a:bodyPr/>
          <a:lstStyle/>
          <a:p>
            <a:fld id="{433304DB-E633-9B4D-8DC7-4392F79599C3}" type="slidenum">
              <a:rPr lang="en-US" smtClean="0"/>
              <a:t>17</a:t>
            </a:fld>
            <a:endParaRPr lang="en-US" dirty="0"/>
          </a:p>
        </p:txBody>
      </p:sp>
    </p:spTree>
    <p:extLst>
      <p:ext uri="{BB962C8B-B14F-4D97-AF65-F5344CB8AC3E}">
        <p14:creationId xmlns:p14="http://schemas.microsoft.com/office/powerpoint/2010/main" val="2969309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1187a93db_1_54:notes"/>
          <p:cNvSpPr>
            <a:spLocks noGrp="1" noRot="1" noChangeAspect="1"/>
          </p:cNvSpPr>
          <p:nvPr>
            <p:ph type="sldImg" idx="2"/>
          </p:nvPr>
        </p:nvSpPr>
        <p:spPr>
          <a:xfrm>
            <a:off x="423863" y="708025"/>
            <a:ext cx="6292850" cy="3540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1187a93db_1_54:notes"/>
          <p:cNvSpPr txBox="1">
            <a:spLocks noGrp="1"/>
          </p:cNvSpPr>
          <p:nvPr>
            <p:ph type="body" idx="1"/>
          </p:nvPr>
        </p:nvSpPr>
        <p:spPr>
          <a:xfrm>
            <a:off x="714022" y="4483256"/>
            <a:ext cx="5712178" cy="4247293"/>
          </a:xfrm>
          <a:prstGeom prst="rect">
            <a:avLst/>
          </a:prstGeom>
        </p:spPr>
        <p:txBody>
          <a:bodyPr spcFirstLastPara="1" wrap="square" lIns="94689" tIns="94689" rIns="94689" bIns="94689" anchor="t" anchorCtr="0">
            <a:noAutofit/>
          </a:bodyPr>
          <a:lstStyle/>
          <a:p>
            <a:endParaRPr dirty="0"/>
          </a:p>
        </p:txBody>
      </p:sp>
    </p:spTree>
    <p:extLst>
      <p:ext uri="{BB962C8B-B14F-4D97-AF65-F5344CB8AC3E}">
        <p14:creationId xmlns:p14="http://schemas.microsoft.com/office/powerpoint/2010/main" val="831337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1187a93db_1_54:notes"/>
          <p:cNvSpPr>
            <a:spLocks noGrp="1" noRot="1" noChangeAspect="1"/>
          </p:cNvSpPr>
          <p:nvPr>
            <p:ph type="sldImg" idx="2"/>
          </p:nvPr>
        </p:nvSpPr>
        <p:spPr>
          <a:xfrm>
            <a:off x="423863" y="708025"/>
            <a:ext cx="6292850" cy="3540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1187a93db_1_54:notes"/>
          <p:cNvSpPr txBox="1">
            <a:spLocks noGrp="1"/>
          </p:cNvSpPr>
          <p:nvPr>
            <p:ph type="body" idx="1"/>
          </p:nvPr>
        </p:nvSpPr>
        <p:spPr>
          <a:xfrm>
            <a:off x="714022" y="4483256"/>
            <a:ext cx="5712178" cy="4247293"/>
          </a:xfrm>
          <a:prstGeom prst="rect">
            <a:avLst/>
          </a:prstGeom>
        </p:spPr>
        <p:txBody>
          <a:bodyPr spcFirstLastPara="1" wrap="square" lIns="94689" tIns="94689" rIns="94689" bIns="94689" anchor="t" anchorCtr="0">
            <a:noAutofit/>
          </a:bodyPr>
          <a:lstStyle/>
          <a:p>
            <a:endParaRPr dirty="0"/>
          </a:p>
        </p:txBody>
      </p:sp>
    </p:spTree>
    <p:extLst>
      <p:ext uri="{BB962C8B-B14F-4D97-AF65-F5344CB8AC3E}">
        <p14:creationId xmlns:p14="http://schemas.microsoft.com/office/powerpoint/2010/main" val="28808948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11187a93db_1_54:notes"/>
          <p:cNvSpPr>
            <a:spLocks noGrp="1" noRot="1" noChangeAspect="1"/>
          </p:cNvSpPr>
          <p:nvPr>
            <p:ph type="sldImg" idx="2"/>
          </p:nvPr>
        </p:nvSpPr>
        <p:spPr>
          <a:xfrm>
            <a:off x="423863" y="708025"/>
            <a:ext cx="6292850" cy="35401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11187a93db_1_54:notes"/>
          <p:cNvSpPr txBox="1">
            <a:spLocks noGrp="1"/>
          </p:cNvSpPr>
          <p:nvPr>
            <p:ph type="body" idx="1"/>
          </p:nvPr>
        </p:nvSpPr>
        <p:spPr>
          <a:xfrm>
            <a:off x="714022" y="4483256"/>
            <a:ext cx="5712178" cy="4247293"/>
          </a:xfrm>
          <a:prstGeom prst="rect">
            <a:avLst/>
          </a:prstGeom>
        </p:spPr>
        <p:txBody>
          <a:bodyPr spcFirstLastPara="1" wrap="square" lIns="94689" tIns="94689" rIns="94689" bIns="94689" anchor="t" anchorCtr="0">
            <a:noAutofit/>
          </a:bodyPr>
          <a:lstStyle/>
          <a:p>
            <a:endParaRPr dirty="0"/>
          </a:p>
        </p:txBody>
      </p:sp>
    </p:spTree>
    <p:extLst>
      <p:ext uri="{BB962C8B-B14F-4D97-AF65-F5344CB8AC3E}">
        <p14:creationId xmlns:p14="http://schemas.microsoft.com/office/powerpoint/2010/main" val="8313377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21</a:t>
            </a:fld>
            <a:endParaRPr lang="en-US" dirty="0"/>
          </a:p>
        </p:txBody>
      </p:sp>
    </p:spTree>
    <p:extLst>
      <p:ext uri="{BB962C8B-B14F-4D97-AF65-F5344CB8AC3E}">
        <p14:creationId xmlns:p14="http://schemas.microsoft.com/office/powerpoint/2010/main" val="3898589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p2:notes"/>
          <p:cNvSpPr>
            <a:spLocks noGrp="1" noRot="1" noChangeAspect="1"/>
          </p:cNvSpPr>
          <p:nvPr>
            <p:ph type="sldImg" idx="2"/>
          </p:nvPr>
        </p:nvSpPr>
        <p:spPr>
          <a:xfrm>
            <a:off x="474663" y="725488"/>
            <a:ext cx="6432550" cy="361791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 name="Google Shape;57;p2:notes"/>
          <p:cNvSpPr txBox="1">
            <a:spLocks noGrp="1"/>
          </p:cNvSpPr>
          <p:nvPr>
            <p:ph type="body" idx="1"/>
          </p:nvPr>
        </p:nvSpPr>
        <p:spPr>
          <a:xfrm>
            <a:off x="738242" y="4585020"/>
            <a:ext cx="5905930" cy="4343703"/>
          </a:xfrm>
          <a:prstGeom prst="rect">
            <a:avLst/>
          </a:prstGeom>
          <a:noFill/>
          <a:ln>
            <a:noFill/>
          </a:ln>
        </p:spPr>
        <p:txBody>
          <a:bodyPr spcFirstLastPara="1" wrap="square" lIns="97309" tIns="97309" rIns="97309" bIns="97309" anchor="t" anchorCtr="0">
            <a:noAutofit/>
          </a:bodyPr>
          <a:lstStyle/>
          <a:p>
            <a:pPr marL="486632" indent="-243315"/>
            <a:endParaRPr sz="20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NR updated 2/10/23</a:t>
            </a:r>
          </a:p>
        </p:txBody>
      </p:sp>
      <p:sp>
        <p:nvSpPr>
          <p:cNvPr id="4" name="Slide Number Placeholder 3"/>
          <p:cNvSpPr>
            <a:spLocks noGrp="1"/>
          </p:cNvSpPr>
          <p:nvPr>
            <p:ph type="sldNum" sz="quarter" idx="10"/>
          </p:nvPr>
        </p:nvSpPr>
        <p:spPr/>
        <p:txBody>
          <a:bodyPr/>
          <a:lstStyle/>
          <a:p>
            <a:fld id="{433304DB-E633-9B4D-8DC7-4392F79599C3}" type="slidenum">
              <a:rPr lang="en-US" smtClean="0"/>
              <a:t>22</a:t>
            </a:fld>
            <a:endParaRPr lang="en-US" dirty="0"/>
          </a:p>
        </p:txBody>
      </p:sp>
    </p:spTree>
    <p:extLst>
      <p:ext uri="{BB962C8B-B14F-4D97-AF65-F5344CB8AC3E}">
        <p14:creationId xmlns:p14="http://schemas.microsoft.com/office/powerpoint/2010/main" val="13636337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NR updated 2/10/23</a:t>
            </a:r>
          </a:p>
        </p:txBody>
      </p:sp>
      <p:sp>
        <p:nvSpPr>
          <p:cNvPr id="4" name="Slide Number Placeholder 3"/>
          <p:cNvSpPr>
            <a:spLocks noGrp="1"/>
          </p:cNvSpPr>
          <p:nvPr>
            <p:ph type="sldNum" sz="quarter" idx="10"/>
          </p:nvPr>
        </p:nvSpPr>
        <p:spPr/>
        <p:txBody>
          <a:bodyPr/>
          <a:lstStyle/>
          <a:p>
            <a:fld id="{433304DB-E633-9B4D-8DC7-4392F79599C3}" type="slidenum">
              <a:rPr lang="en-US" smtClean="0"/>
              <a:t>23</a:t>
            </a:fld>
            <a:endParaRPr lang="en-US" dirty="0"/>
          </a:p>
        </p:txBody>
      </p:sp>
    </p:spTree>
    <p:extLst>
      <p:ext uri="{BB962C8B-B14F-4D97-AF65-F5344CB8AC3E}">
        <p14:creationId xmlns:p14="http://schemas.microsoft.com/office/powerpoint/2010/main" val="1656196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3</a:t>
            </a:fld>
            <a:endParaRPr lang="en-US" dirty="0"/>
          </a:p>
        </p:txBody>
      </p:sp>
    </p:spTree>
    <p:extLst>
      <p:ext uri="{BB962C8B-B14F-4D97-AF65-F5344CB8AC3E}">
        <p14:creationId xmlns:p14="http://schemas.microsoft.com/office/powerpoint/2010/main" val="41918429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NR updated 2/10/23</a:t>
            </a:r>
          </a:p>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4</a:t>
            </a:fld>
            <a:endParaRPr lang="en-US" dirty="0"/>
          </a:p>
        </p:txBody>
      </p:sp>
    </p:spTree>
    <p:extLst>
      <p:ext uri="{BB962C8B-B14F-4D97-AF65-F5344CB8AC3E}">
        <p14:creationId xmlns:p14="http://schemas.microsoft.com/office/powerpoint/2010/main" val="3134830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 updated 2/13/23</a:t>
            </a:r>
          </a:p>
        </p:txBody>
      </p:sp>
      <p:sp>
        <p:nvSpPr>
          <p:cNvPr id="4" name="Slide Number Placeholder 3"/>
          <p:cNvSpPr>
            <a:spLocks noGrp="1"/>
          </p:cNvSpPr>
          <p:nvPr>
            <p:ph type="sldNum" sz="quarter" idx="10"/>
          </p:nvPr>
        </p:nvSpPr>
        <p:spPr/>
        <p:txBody>
          <a:bodyPr/>
          <a:lstStyle/>
          <a:p>
            <a:fld id="{433304DB-E633-9B4D-8DC7-4392F79599C3}" type="slidenum">
              <a:rPr lang="en-US" smtClean="0"/>
              <a:t>5</a:t>
            </a:fld>
            <a:endParaRPr lang="en-US" dirty="0"/>
          </a:p>
        </p:txBody>
      </p:sp>
    </p:spTree>
    <p:extLst>
      <p:ext uri="{BB962C8B-B14F-4D97-AF65-F5344CB8AC3E}">
        <p14:creationId xmlns:p14="http://schemas.microsoft.com/office/powerpoint/2010/main" val="38319325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NR updated 2/10/23</a:t>
            </a:r>
          </a:p>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6</a:t>
            </a:fld>
            <a:endParaRPr lang="en-US" dirty="0"/>
          </a:p>
        </p:txBody>
      </p:sp>
    </p:spTree>
    <p:extLst>
      <p:ext uri="{BB962C8B-B14F-4D97-AF65-F5344CB8AC3E}">
        <p14:creationId xmlns:p14="http://schemas.microsoft.com/office/powerpoint/2010/main" val="2984287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NR updated 2/10/23</a:t>
            </a:r>
          </a:p>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7</a:t>
            </a:fld>
            <a:endParaRPr lang="en-US" dirty="0"/>
          </a:p>
        </p:txBody>
      </p:sp>
    </p:spTree>
    <p:extLst>
      <p:ext uri="{BB962C8B-B14F-4D97-AF65-F5344CB8AC3E}">
        <p14:creationId xmlns:p14="http://schemas.microsoft.com/office/powerpoint/2010/main" val="17813838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6503">
              <a:defRPr/>
            </a:pPr>
            <a:r>
              <a:rPr lang="en-US" dirty="0"/>
              <a:t>NR updated 2/10/23</a:t>
            </a:r>
          </a:p>
          <a:p>
            <a:endParaRPr lang="en-US" dirty="0"/>
          </a:p>
        </p:txBody>
      </p:sp>
      <p:sp>
        <p:nvSpPr>
          <p:cNvPr id="4" name="Slide Number Placeholder 3"/>
          <p:cNvSpPr>
            <a:spLocks noGrp="1"/>
          </p:cNvSpPr>
          <p:nvPr>
            <p:ph type="sldNum" sz="quarter" idx="10"/>
          </p:nvPr>
        </p:nvSpPr>
        <p:spPr/>
        <p:txBody>
          <a:bodyPr/>
          <a:lstStyle/>
          <a:p>
            <a:fld id="{433304DB-E633-9B4D-8DC7-4392F79599C3}" type="slidenum">
              <a:rPr lang="en-US" smtClean="0"/>
              <a:t>8</a:t>
            </a:fld>
            <a:endParaRPr lang="en-US" dirty="0"/>
          </a:p>
        </p:txBody>
      </p:sp>
    </p:spTree>
    <p:extLst>
      <p:ext uri="{BB962C8B-B14F-4D97-AF65-F5344CB8AC3E}">
        <p14:creationId xmlns:p14="http://schemas.microsoft.com/office/powerpoint/2010/main" val="14235667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NR updated 2/10/23</a:t>
            </a:r>
          </a:p>
        </p:txBody>
      </p:sp>
      <p:sp>
        <p:nvSpPr>
          <p:cNvPr id="4" name="Slide Number Placeholder 3"/>
          <p:cNvSpPr>
            <a:spLocks noGrp="1"/>
          </p:cNvSpPr>
          <p:nvPr>
            <p:ph type="sldNum" sz="quarter" idx="10"/>
          </p:nvPr>
        </p:nvSpPr>
        <p:spPr/>
        <p:txBody>
          <a:bodyPr/>
          <a:lstStyle/>
          <a:p>
            <a:fld id="{433304DB-E633-9B4D-8DC7-4392F79599C3}" type="slidenum">
              <a:rPr lang="en-US" smtClean="0"/>
              <a:t>9</a:t>
            </a:fld>
            <a:endParaRPr lang="en-US" dirty="0"/>
          </a:p>
        </p:txBody>
      </p:sp>
    </p:spTree>
    <p:extLst>
      <p:ext uri="{BB962C8B-B14F-4D97-AF65-F5344CB8AC3E}">
        <p14:creationId xmlns:p14="http://schemas.microsoft.com/office/powerpoint/2010/main" val="761011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7226B2-52A2-B745-86F3-17F89869B1B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745E4C9-7E34-594B-AF4E-8F456F04D4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3899D3F-CDFE-4E41-9F30-0F6EEFB3A5E4}"/>
              </a:ext>
            </a:extLst>
          </p:cNvPr>
          <p:cNvSpPr>
            <a:spLocks noGrp="1"/>
          </p:cNvSpPr>
          <p:nvPr>
            <p:ph type="dt" sz="half" idx="10"/>
          </p:nvPr>
        </p:nvSpPr>
        <p:spPr/>
        <p:txBody>
          <a:bodyPr/>
          <a:lstStyle/>
          <a:p>
            <a:fld id="{EC60E3C2-0AEE-43F5-89FE-76463D7A24DC}" type="datetime1">
              <a:rPr lang="en-US" smtClean="0"/>
              <a:t>3/30/2023</a:t>
            </a:fld>
            <a:endParaRPr lang="en-US" dirty="0"/>
          </a:p>
        </p:txBody>
      </p:sp>
      <p:sp>
        <p:nvSpPr>
          <p:cNvPr id="5" name="Footer Placeholder 4">
            <a:extLst>
              <a:ext uri="{FF2B5EF4-FFF2-40B4-BE49-F238E27FC236}">
                <a16:creationId xmlns:a16="http://schemas.microsoft.com/office/drawing/2014/main" id="{29F44DCF-C3F9-8844-8611-EA73814EBBB4}"/>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3CB6BD1-E700-C44B-A464-08CA2203C0D5}"/>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36805428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62927-24F1-7E4A-BCD9-947406C89AC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96646B-C298-0D4F-9F34-24F4C516F22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363F55-74AD-9748-828C-22D518527521}"/>
              </a:ext>
            </a:extLst>
          </p:cNvPr>
          <p:cNvSpPr>
            <a:spLocks noGrp="1"/>
          </p:cNvSpPr>
          <p:nvPr>
            <p:ph type="dt" sz="half" idx="10"/>
          </p:nvPr>
        </p:nvSpPr>
        <p:spPr/>
        <p:txBody>
          <a:bodyPr/>
          <a:lstStyle/>
          <a:p>
            <a:fld id="{B6ED50E6-A4D2-4CB2-AEDA-AC1152167A9D}" type="datetime1">
              <a:rPr lang="en-US" smtClean="0"/>
              <a:t>3/30/2023</a:t>
            </a:fld>
            <a:endParaRPr lang="en-US" dirty="0"/>
          </a:p>
        </p:txBody>
      </p:sp>
      <p:sp>
        <p:nvSpPr>
          <p:cNvPr id="5" name="Footer Placeholder 4">
            <a:extLst>
              <a:ext uri="{FF2B5EF4-FFF2-40B4-BE49-F238E27FC236}">
                <a16:creationId xmlns:a16="http://schemas.microsoft.com/office/drawing/2014/main" id="{70C864F7-7261-EB4C-900F-15F33E3EF26C}"/>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1322124-EEC5-BF4E-8927-779CA980EAFF}"/>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1977300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2E52D05-D82B-6B48-987E-1E4682366ED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5FD1B-2FE0-B846-9677-5AD14DA24DC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7FFDDA-1FEF-074D-BB18-13E5B4128721}"/>
              </a:ext>
            </a:extLst>
          </p:cNvPr>
          <p:cNvSpPr>
            <a:spLocks noGrp="1"/>
          </p:cNvSpPr>
          <p:nvPr>
            <p:ph type="dt" sz="half" idx="10"/>
          </p:nvPr>
        </p:nvSpPr>
        <p:spPr/>
        <p:txBody>
          <a:bodyPr/>
          <a:lstStyle/>
          <a:p>
            <a:fld id="{1DD03409-3BF0-4449-B66D-996791D32080}" type="datetime1">
              <a:rPr lang="en-US" smtClean="0"/>
              <a:t>3/30/2023</a:t>
            </a:fld>
            <a:endParaRPr lang="en-US" dirty="0"/>
          </a:p>
        </p:txBody>
      </p:sp>
      <p:sp>
        <p:nvSpPr>
          <p:cNvPr id="5" name="Footer Placeholder 4">
            <a:extLst>
              <a:ext uri="{FF2B5EF4-FFF2-40B4-BE49-F238E27FC236}">
                <a16:creationId xmlns:a16="http://schemas.microsoft.com/office/drawing/2014/main" id="{26E78ACC-3B0C-1A41-94FE-F8A1CA2788F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8B67B7-E6E4-024E-9238-304C05FBB828}"/>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3142795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85D14B-96AA-F642-9F3F-B23A4EBC81B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31E8997-6A5B-CD43-9DC9-2C3967A046C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C8843A-AE72-F345-8EBA-0EBE8A574ADD}"/>
              </a:ext>
            </a:extLst>
          </p:cNvPr>
          <p:cNvSpPr>
            <a:spLocks noGrp="1"/>
          </p:cNvSpPr>
          <p:nvPr>
            <p:ph type="dt" sz="half" idx="10"/>
          </p:nvPr>
        </p:nvSpPr>
        <p:spPr/>
        <p:txBody>
          <a:bodyPr/>
          <a:lstStyle/>
          <a:p>
            <a:fld id="{D35904D8-A5F6-4087-8318-C6579F86E297}" type="datetime1">
              <a:rPr lang="en-US" smtClean="0"/>
              <a:t>3/30/2023</a:t>
            </a:fld>
            <a:endParaRPr lang="en-US" dirty="0"/>
          </a:p>
        </p:txBody>
      </p:sp>
      <p:sp>
        <p:nvSpPr>
          <p:cNvPr id="5" name="Footer Placeholder 4">
            <a:extLst>
              <a:ext uri="{FF2B5EF4-FFF2-40B4-BE49-F238E27FC236}">
                <a16:creationId xmlns:a16="http://schemas.microsoft.com/office/drawing/2014/main" id="{ECEEB552-8943-6341-86CB-338ACD2D6E2A}"/>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FAEE24B8-1B32-0C4A-80F9-C828B6F7EB61}"/>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180635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93AAFD-5E52-7947-AFF2-1984688809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90B96E1-506E-334F-84EF-08501BB6751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C28E2EA-F074-4E4C-9356-0B93BC3023EC}"/>
              </a:ext>
            </a:extLst>
          </p:cNvPr>
          <p:cNvSpPr>
            <a:spLocks noGrp="1"/>
          </p:cNvSpPr>
          <p:nvPr>
            <p:ph type="dt" sz="half" idx="10"/>
          </p:nvPr>
        </p:nvSpPr>
        <p:spPr/>
        <p:txBody>
          <a:bodyPr/>
          <a:lstStyle/>
          <a:p>
            <a:fld id="{7014B57E-C3E1-45CA-81F5-D21C8423D394}" type="datetime1">
              <a:rPr lang="en-US" smtClean="0"/>
              <a:t>3/30/2023</a:t>
            </a:fld>
            <a:endParaRPr lang="en-US" dirty="0"/>
          </a:p>
        </p:txBody>
      </p:sp>
      <p:sp>
        <p:nvSpPr>
          <p:cNvPr id="5" name="Footer Placeholder 4">
            <a:extLst>
              <a:ext uri="{FF2B5EF4-FFF2-40B4-BE49-F238E27FC236}">
                <a16:creationId xmlns:a16="http://schemas.microsoft.com/office/drawing/2014/main" id="{D9041FBC-96B5-EB46-8D5C-24ED10F5794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413E5CB-20CB-4D47-BA32-28E17E8BB55F}"/>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33872687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C9720-0686-9346-9BED-C624162BA6B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59F421E-EB9E-0B4A-855A-BED9BCB3E8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CCCB28F-51C7-5F4C-BFC2-26A170814FE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3AB97A-CA1F-0444-A96E-BEBDE0B3D75D}"/>
              </a:ext>
            </a:extLst>
          </p:cNvPr>
          <p:cNvSpPr>
            <a:spLocks noGrp="1"/>
          </p:cNvSpPr>
          <p:nvPr>
            <p:ph type="dt" sz="half" idx="10"/>
          </p:nvPr>
        </p:nvSpPr>
        <p:spPr/>
        <p:txBody>
          <a:bodyPr/>
          <a:lstStyle/>
          <a:p>
            <a:fld id="{28BD04DF-A527-4882-8CAE-F1A639BFE8C5}" type="datetime1">
              <a:rPr lang="en-US" smtClean="0"/>
              <a:t>3/30/2023</a:t>
            </a:fld>
            <a:endParaRPr lang="en-US" dirty="0"/>
          </a:p>
        </p:txBody>
      </p:sp>
      <p:sp>
        <p:nvSpPr>
          <p:cNvPr id="6" name="Footer Placeholder 5">
            <a:extLst>
              <a:ext uri="{FF2B5EF4-FFF2-40B4-BE49-F238E27FC236}">
                <a16:creationId xmlns:a16="http://schemas.microsoft.com/office/drawing/2014/main" id="{AF3FD791-BDE7-C943-8892-55CFBAD89C6C}"/>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78F202-C781-7549-848F-4BC67FF7FA2A}"/>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209633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ECF92-3839-5A4F-9FA8-06F88E341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9FD4043-5E33-0F49-85A2-3582B2C69BB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00BAE6D-1E02-9D45-9F59-DAF0FF6B65E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31CF4D8-E132-734E-A48F-206266D0690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FFCABF6-A7D3-F541-82B3-EE0D31003E3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A4C6695-4074-434A-BDA9-5C6C458871CE}"/>
              </a:ext>
            </a:extLst>
          </p:cNvPr>
          <p:cNvSpPr>
            <a:spLocks noGrp="1"/>
          </p:cNvSpPr>
          <p:nvPr>
            <p:ph type="dt" sz="half" idx="10"/>
          </p:nvPr>
        </p:nvSpPr>
        <p:spPr/>
        <p:txBody>
          <a:bodyPr/>
          <a:lstStyle/>
          <a:p>
            <a:fld id="{12C5078C-02A1-417D-8B58-F3F8A84AEE2E}" type="datetime1">
              <a:rPr lang="en-US" smtClean="0"/>
              <a:t>3/30/2023</a:t>
            </a:fld>
            <a:endParaRPr lang="en-US" dirty="0"/>
          </a:p>
        </p:txBody>
      </p:sp>
      <p:sp>
        <p:nvSpPr>
          <p:cNvPr id="8" name="Footer Placeholder 7">
            <a:extLst>
              <a:ext uri="{FF2B5EF4-FFF2-40B4-BE49-F238E27FC236}">
                <a16:creationId xmlns:a16="http://schemas.microsoft.com/office/drawing/2014/main" id="{27F509B7-9C17-D744-B586-97FC6ECA8E7C}"/>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A65377BA-E793-214E-9F85-09EDD077B21C}"/>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22058203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9C328C-1EFD-824C-9FB3-24F1E529B5B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4B945C4-DB46-E342-9C2F-DB97E9A63728}"/>
              </a:ext>
            </a:extLst>
          </p:cNvPr>
          <p:cNvSpPr>
            <a:spLocks noGrp="1"/>
          </p:cNvSpPr>
          <p:nvPr>
            <p:ph type="dt" sz="half" idx="10"/>
          </p:nvPr>
        </p:nvSpPr>
        <p:spPr/>
        <p:txBody>
          <a:bodyPr/>
          <a:lstStyle/>
          <a:p>
            <a:fld id="{E30DA190-3802-4AAA-A33E-5468A0767605}" type="datetime1">
              <a:rPr lang="en-US" smtClean="0"/>
              <a:t>3/30/2023</a:t>
            </a:fld>
            <a:endParaRPr lang="en-US" dirty="0"/>
          </a:p>
        </p:txBody>
      </p:sp>
      <p:sp>
        <p:nvSpPr>
          <p:cNvPr id="4" name="Footer Placeholder 3">
            <a:extLst>
              <a:ext uri="{FF2B5EF4-FFF2-40B4-BE49-F238E27FC236}">
                <a16:creationId xmlns:a16="http://schemas.microsoft.com/office/drawing/2014/main" id="{C832E0C1-793D-5C4F-B266-2EF51684669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E81F918-D34D-D445-8EE0-B9FB14D373AF}"/>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2224136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71AE95-8B71-4A40-A0E7-C285B93384C0}"/>
              </a:ext>
            </a:extLst>
          </p:cNvPr>
          <p:cNvSpPr>
            <a:spLocks noGrp="1"/>
          </p:cNvSpPr>
          <p:nvPr>
            <p:ph type="dt" sz="half" idx="10"/>
          </p:nvPr>
        </p:nvSpPr>
        <p:spPr/>
        <p:txBody>
          <a:bodyPr/>
          <a:lstStyle/>
          <a:p>
            <a:fld id="{81C601AD-C35A-4BCE-99B7-9275DA58C670}" type="datetime1">
              <a:rPr lang="en-US" smtClean="0"/>
              <a:t>3/30/2023</a:t>
            </a:fld>
            <a:endParaRPr lang="en-US" dirty="0"/>
          </a:p>
        </p:txBody>
      </p:sp>
      <p:sp>
        <p:nvSpPr>
          <p:cNvPr id="3" name="Footer Placeholder 2">
            <a:extLst>
              <a:ext uri="{FF2B5EF4-FFF2-40B4-BE49-F238E27FC236}">
                <a16:creationId xmlns:a16="http://schemas.microsoft.com/office/drawing/2014/main" id="{1F260CD4-EBC8-3646-95FD-CEF45590586F}"/>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C1212A6B-7CEF-AC4B-9CD3-594093B4C4E4}"/>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271283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2B7FF-60CC-E745-B534-7CD81047C66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C5379B-198E-5B4A-B3D5-8F050B05EB6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15E048-06CB-8F43-9D99-DF11871F2A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ABEDD14-428F-3446-BAFF-E546CD8BE7C3}"/>
              </a:ext>
            </a:extLst>
          </p:cNvPr>
          <p:cNvSpPr>
            <a:spLocks noGrp="1"/>
          </p:cNvSpPr>
          <p:nvPr>
            <p:ph type="dt" sz="half" idx="10"/>
          </p:nvPr>
        </p:nvSpPr>
        <p:spPr/>
        <p:txBody>
          <a:bodyPr/>
          <a:lstStyle/>
          <a:p>
            <a:fld id="{FA8CAC6A-DFC7-48D3-A660-5E8D806B05C8}" type="datetime1">
              <a:rPr lang="en-US" smtClean="0"/>
              <a:t>3/30/2023</a:t>
            </a:fld>
            <a:endParaRPr lang="en-US" dirty="0"/>
          </a:p>
        </p:txBody>
      </p:sp>
      <p:sp>
        <p:nvSpPr>
          <p:cNvPr id="6" name="Footer Placeholder 5">
            <a:extLst>
              <a:ext uri="{FF2B5EF4-FFF2-40B4-BE49-F238E27FC236}">
                <a16:creationId xmlns:a16="http://schemas.microsoft.com/office/drawing/2014/main" id="{980711C8-8F14-0C49-BCF9-0F0C8923E976}"/>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D5BE45C-1E7A-6944-A691-1F934B39EE06}"/>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427769594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BFD8C-921C-9941-A81C-3D105ABB33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A500F46F-937B-1A46-95B6-73EA13EF39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0127FD1-BCBF-0649-B096-241C0D5097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EB561D-E4AD-4346-8139-74A89C8DA8D8}"/>
              </a:ext>
            </a:extLst>
          </p:cNvPr>
          <p:cNvSpPr>
            <a:spLocks noGrp="1"/>
          </p:cNvSpPr>
          <p:nvPr>
            <p:ph type="dt" sz="half" idx="10"/>
          </p:nvPr>
        </p:nvSpPr>
        <p:spPr/>
        <p:txBody>
          <a:bodyPr/>
          <a:lstStyle/>
          <a:p>
            <a:fld id="{1666E835-9083-42B2-88BF-2A29D6DFD797}" type="datetime1">
              <a:rPr lang="en-US" smtClean="0"/>
              <a:t>3/30/2023</a:t>
            </a:fld>
            <a:endParaRPr lang="en-US" dirty="0"/>
          </a:p>
        </p:txBody>
      </p:sp>
      <p:sp>
        <p:nvSpPr>
          <p:cNvPr id="6" name="Footer Placeholder 5">
            <a:extLst>
              <a:ext uri="{FF2B5EF4-FFF2-40B4-BE49-F238E27FC236}">
                <a16:creationId xmlns:a16="http://schemas.microsoft.com/office/drawing/2014/main" id="{F00DCF6A-EDA2-E840-BBBE-7147002335A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3E51CAC7-69A2-0E44-882B-DC6763908DC5}"/>
              </a:ext>
            </a:extLst>
          </p:cNvPr>
          <p:cNvSpPr>
            <a:spLocks noGrp="1"/>
          </p:cNvSpPr>
          <p:nvPr>
            <p:ph type="sldNum" sz="quarter" idx="12"/>
          </p:nvPr>
        </p:nvSpPr>
        <p:spPr/>
        <p:txBody>
          <a:bodyPr/>
          <a:lstStyle/>
          <a:p>
            <a:fld id="{4E5AC80F-6668-DC49-88E1-F5E9732A8FAD}" type="slidenum">
              <a:rPr lang="en-US" smtClean="0"/>
              <a:t>‹#›</a:t>
            </a:fld>
            <a:endParaRPr lang="en-US" dirty="0"/>
          </a:p>
        </p:txBody>
      </p:sp>
    </p:spTree>
    <p:extLst>
      <p:ext uri="{BB962C8B-B14F-4D97-AF65-F5344CB8AC3E}">
        <p14:creationId xmlns:p14="http://schemas.microsoft.com/office/powerpoint/2010/main" val="3925357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708E61F-9388-FC4D-B1E7-91FBAFA9BF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ABDA2BC-6DCC-A244-8FB2-5EC82F2238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618615-C857-BE4D-8E27-2B7BFA7E616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724F6F-7BF4-4C77-A70C-7DFCCB084AB9}" type="datetime1">
              <a:rPr lang="en-US" smtClean="0"/>
              <a:t>3/30/2023</a:t>
            </a:fld>
            <a:endParaRPr lang="en-US" dirty="0"/>
          </a:p>
        </p:txBody>
      </p:sp>
      <p:sp>
        <p:nvSpPr>
          <p:cNvPr id="5" name="Footer Placeholder 4">
            <a:extLst>
              <a:ext uri="{FF2B5EF4-FFF2-40B4-BE49-F238E27FC236}">
                <a16:creationId xmlns:a16="http://schemas.microsoft.com/office/drawing/2014/main" id="{F64807C9-4CCD-314C-859A-FBDCDD99695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08F1E162-30D6-5C4A-B839-2763D0187360}"/>
              </a:ext>
            </a:extLst>
          </p:cNvPr>
          <p:cNvSpPr>
            <a:spLocks noGrp="1"/>
          </p:cNvSpPr>
          <p:nvPr>
            <p:ph type="sldNum" sz="quarter" idx="4"/>
          </p:nvPr>
        </p:nvSpPr>
        <p:spPr>
          <a:xfrm>
            <a:off x="9006526" y="6356349"/>
            <a:ext cx="2743200" cy="365125"/>
          </a:xfrm>
          <a:prstGeom prst="rect">
            <a:avLst/>
          </a:prstGeom>
        </p:spPr>
        <p:txBody>
          <a:bodyPr vert="horz" lIns="91440" tIns="45720" rIns="91440" bIns="45720" rtlCol="0" anchor="ctr"/>
          <a:lstStyle>
            <a:lvl1pPr algn="r">
              <a:defRPr sz="1800">
                <a:solidFill>
                  <a:schemeClr val="bg1"/>
                </a:solidFill>
              </a:defRPr>
            </a:lvl1pPr>
          </a:lstStyle>
          <a:p>
            <a:fld id="{4E5AC80F-6668-DC49-88E1-F5E9732A8FAD}" type="slidenum">
              <a:rPr lang="en-US" smtClean="0"/>
              <a:pPr/>
              <a:t>‹#›</a:t>
            </a:fld>
            <a:endParaRPr lang="en-US" dirty="0"/>
          </a:p>
        </p:txBody>
      </p:sp>
    </p:spTree>
    <p:extLst>
      <p:ext uri="{BB962C8B-B14F-4D97-AF65-F5344CB8AC3E}">
        <p14:creationId xmlns:p14="http://schemas.microsoft.com/office/powerpoint/2010/main" val="32953631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6"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44.png"/></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1"/>
          <p:cNvSpPr txBox="1">
            <a:spLocks noGrp="1"/>
          </p:cNvSpPr>
          <p:nvPr>
            <p:ph type="subTitle" idx="1"/>
          </p:nvPr>
        </p:nvSpPr>
        <p:spPr>
          <a:xfrm>
            <a:off x="415600" y="3778833"/>
            <a:ext cx="11360800" cy="1056800"/>
          </a:xfrm>
          <a:prstGeom prst="rect">
            <a:avLst/>
          </a:prstGeom>
          <a:noFill/>
          <a:ln>
            <a:noFill/>
          </a:ln>
        </p:spPr>
        <p:txBody>
          <a:bodyPr spcFirstLastPara="1" vert="horz" wrap="square" lIns="121900" tIns="121900" rIns="121900" bIns="121900" rtlCol="0" anchor="t" anchorCtr="0">
            <a:normAutofit/>
          </a:bodyPr>
          <a:lstStyle/>
          <a:p>
            <a:pPr>
              <a:lnSpc>
                <a:spcPct val="100000"/>
              </a:lnSpc>
              <a:spcBef>
                <a:spcPts val="0"/>
              </a:spcBef>
              <a:buSzPts val="2800"/>
            </a:pPr>
            <a:endParaRPr/>
          </a:p>
        </p:txBody>
      </p:sp>
      <p:sp>
        <p:nvSpPr>
          <p:cNvPr id="50" name="Google Shape;50;p1"/>
          <p:cNvSpPr txBox="1">
            <a:spLocks noGrp="1"/>
          </p:cNvSpPr>
          <p:nvPr>
            <p:ph type="ctrTitle"/>
          </p:nvPr>
        </p:nvSpPr>
        <p:spPr>
          <a:xfrm>
            <a:off x="415611" y="992767"/>
            <a:ext cx="11360800" cy="2736800"/>
          </a:xfrm>
          <a:prstGeom prst="rect">
            <a:avLst/>
          </a:prstGeom>
          <a:noFill/>
          <a:ln>
            <a:noFill/>
          </a:ln>
        </p:spPr>
        <p:txBody>
          <a:bodyPr spcFirstLastPara="1" vert="horz" wrap="square" lIns="121900" tIns="121900" rIns="121900" bIns="121900" rtlCol="0" anchor="b" anchorCtr="0">
            <a:normAutofit/>
          </a:bodyPr>
          <a:lstStyle/>
          <a:p>
            <a:pPr>
              <a:lnSpc>
                <a:spcPct val="100000"/>
              </a:lnSpc>
              <a:spcBef>
                <a:spcPts val="0"/>
              </a:spcBef>
              <a:buSzPts val="5200"/>
            </a:pPr>
            <a:endParaRPr/>
          </a:p>
        </p:txBody>
      </p:sp>
      <p:pic>
        <p:nvPicPr>
          <p:cNvPr id="51" name="Google Shape;51;p1"/>
          <p:cNvPicPr preferRelativeResize="0"/>
          <p:nvPr/>
        </p:nvPicPr>
        <p:blipFill rotWithShape="1">
          <a:blip r:embed="rId3">
            <a:alphaModFix/>
          </a:blip>
          <a:srcRect t="7755" b="7933"/>
          <a:stretch/>
        </p:blipFill>
        <p:spPr>
          <a:xfrm>
            <a:off x="167" y="1"/>
            <a:ext cx="12213399" cy="6858001"/>
          </a:xfrm>
          <a:prstGeom prst="rect">
            <a:avLst/>
          </a:prstGeom>
          <a:noFill/>
          <a:ln>
            <a:noFill/>
          </a:ln>
        </p:spPr>
      </p:pic>
      <p:sp>
        <p:nvSpPr>
          <p:cNvPr id="52" name="Google Shape;52;p1"/>
          <p:cNvSpPr/>
          <p:nvPr/>
        </p:nvSpPr>
        <p:spPr>
          <a:xfrm>
            <a:off x="0" y="5955733"/>
            <a:ext cx="12213600" cy="9496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pic>
        <p:nvPicPr>
          <p:cNvPr id="54" name="Google Shape;54;p1"/>
          <p:cNvPicPr preferRelativeResize="0"/>
          <p:nvPr/>
        </p:nvPicPr>
        <p:blipFill rotWithShape="1">
          <a:blip r:embed="rId4">
            <a:alphaModFix/>
          </a:blip>
          <a:srcRect/>
          <a:stretch/>
        </p:blipFill>
        <p:spPr>
          <a:xfrm>
            <a:off x="9306053" y="6103462"/>
            <a:ext cx="2627936" cy="590439"/>
          </a:xfrm>
          <a:prstGeom prst="rect">
            <a:avLst/>
          </a:prstGeom>
          <a:noFill/>
          <a:ln>
            <a:noFill/>
          </a:ln>
        </p:spPr>
      </p:pic>
      <p:sp>
        <p:nvSpPr>
          <p:cNvPr id="8" name="TextBox 7">
            <a:extLst>
              <a:ext uri="{FF2B5EF4-FFF2-40B4-BE49-F238E27FC236}">
                <a16:creationId xmlns:a16="http://schemas.microsoft.com/office/drawing/2014/main" id="{5E318CA9-7C6B-42F6-B7FC-CB3F13AE654F}"/>
              </a:ext>
            </a:extLst>
          </p:cNvPr>
          <p:cNvSpPr txBox="1"/>
          <p:nvPr/>
        </p:nvSpPr>
        <p:spPr>
          <a:xfrm>
            <a:off x="5101989" y="150871"/>
            <a:ext cx="6832000" cy="1661993"/>
          </a:xfrm>
          <a:prstGeom prst="rect">
            <a:avLst/>
          </a:prstGeom>
          <a:noFill/>
        </p:spPr>
        <p:txBody>
          <a:bodyPr wrap="square" rtlCol="0">
            <a:spAutoFit/>
          </a:bodyPr>
          <a:lstStyle/>
          <a:p>
            <a:pPr algn="r"/>
            <a:r>
              <a:rPr lang="en-US" sz="2800" b="1" dirty="0">
                <a:latin typeface="Roboto" panose="02000000000000000000" pitchFamily="2" charset="0"/>
                <a:ea typeface="Roboto" panose="02000000000000000000" pitchFamily="2" charset="0"/>
              </a:rPr>
              <a:t>Board of Trustees</a:t>
            </a:r>
          </a:p>
          <a:p>
            <a:pPr algn="r"/>
            <a:r>
              <a:rPr lang="en-US" sz="2800" b="1" dirty="0">
                <a:latin typeface="Roboto" panose="02000000000000000000" pitchFamily="2" charset="0"/>
                <a:ea typeface="Roboto" panose="02000000000000000000" pitchFamily="2" charset="0"/>
              </a:rPr>
              <a:t>2023-2024 Tuition and Fees Hearing</a:t>
            </a:r>
          </a:p>
          <a:p>
            <a:pPr algn="r"/>
            <a:r>
              <a:rPr lang="en-US" sz="2800" b="1" dirty="0">
                <a:latin typeface="Roboto" panose="02000000000000000000" pitchFamily="2" charset="0"/>
                <a:ea typeface="Roboto" panose="02000000000000000000" pitchFamily="2" charset="0"/>
              </a:rPr>
              <a:t>March 31, 2023</a:t>
            </a:r>
          </a:p>
          <a:p>
            <a:endParaRPr lang="en-US"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p:txBody>
          <a:bodyPr/>
          <a:lstStyle/>
          <a:p>
            <a:fld id="{4E5AC80F-6668-DC49-88E1-F5E9732A8FAD}" type="slidenum">
              <a:rPr lang="en-US" sz="1800" smtClean="0">
                <a:solidFill>
                  <a:schemeClr val="bg1"/>
                </a:solidFill>
              </a:rPr>
              <a:t>9</a:t>
            </a:fld>
            <a:endParaRPr lang="en-US" sz="1800" dirty="0">
              <a:solidFill>
                <a:schemeClr val="bg1"/>
              </a:solidFill>
            </a:endParaRPr>
          </a:p>
        </p:txBody>
      </p:sp>
      <p:sp>
        <p:nvSpPr>
          <p:cNvPr id="12" name="Google Shape;140;p26">
            <a:extLst>
              <a:ext uri="{FF2B5EF4-FFF2-40B4-BE49-F238E27FC236}">
                <a16:creationId xmlns:a16="http://schemas.microsoft.com/office/drawing/2014/main" id="{49741BB5-1FD6-406D-A2AF-AA8D039B5F76}"/>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10C23A92-97DE-4283-BF55-6F7D431D5DE4}"/>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9</a:t>
            </a:fld>
            <a:endParaRPr lang="en-US" sz="1300" dirty="0">
              <a:latin typeface="Roboto" panose="02000000000000000000"/>
            </a:endParaRPr>
          </a:p>
        </p:txBody>
      </p:sp>
      <p:sp>
        <p:nvSpPr>
          <p:cNvPr id="16" name="TextBox 15">
            <a:extLst>
              <a:ext uri="{FF2B5EF4-FFF2-40B4-BE49-F238E27FC236}">
                <a16:creationId xmlns:a16="http://schemas.microsoft.com/office/drawing/2014/main" id="{F84F592C-0F72-4208-952C-D714A92AFD32}"/>
              </a:ext>
            </a:extLst>
          </p:cNvPr>
          <p:cNvSpPr txBox="1">
            <a:spLocks noChangeAspect="1"/>
          </p:cNvSpPr>
          <p:nvPr/>
        </p:nvSpPr>
        <p:spPr>
          <a:xfrm>
            <a:off x="457200" y="457200"/>
            <a:ext cx="9058275"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Tuition and Fees make up more than half of Montclair’s Total Sources of Revenue</a:t>
            </a:r>
          </a:p>
        </p:txBody>
      </p:sp>
      <p:sp>
        <p:nvSpPr>
          <p:cNvPr id="18" name="TextBox 17">
            <a:extLst>
              <a:ext uri="{FF2B5EF4-FFF2-40B4-BE49-F238E27FC236}">
                <a16:creationId xmlns:a16="http://schemas.microsoft.com/office/drawing/2014/main" id="{5D2EB8F5-91E9-4D29-A9A9-11EEB056B535}"/>
              </a:ext>
            </a:extLst>
          </p:cNvPr>
          <p:cNvSpPr txBox="1"/>
          <p:nvPr/>
        </p:nvSpPr>
        <p:spPr>
          <a:xfrm>
            <a:off x="457200" y="893323"/>
            <a:ext cx="4354945"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Sources of Revenue (FY 2023 Budget, $486 Million)</a:t>
            </a:r>
          </a:p>
        </p:txBody>
      </p:sp>
      <p:pic>
        <p:nvPicPr>
          <p:cNvPr id="2" name="Picture 1">
            <a:extLst>
              <a:ext uri="{FF2B5EF4-FFF2-40B4-BE49-F238E27FC236}">
                <a16:creationId xmlns:a16="http://schemas.microsoft.com/office/drawing/2014/main" id="{5E15A597-59B0-438D-B7C3-D0478B688A23}"/>
              </a:ext>
            </a:extLst>
          </p:cNvPr>
          <p:cNvPicPr>
            <a:picLocks noChangeAspect="1"/>
          </p:cNvPicPr>
          <p:nvPr/>
        </p:nvPicPr>
        <p:blipFill>
          <a:blip r:embed="rId3"/>
          <a:stretch>
            <a:fillRect/>
          </a:stretch>
        </p:blipFill>
        <p:spPr>
          <a:xfrm>
            <a:off x="3223011" y="1510043"/>
            <a:ext cx="5745978" cy="4644336"/>
          </a:xfrm>
          <a:prstGeom prst="rect">
            <a:avLst/>
          </a:prstGeom>
        </p:spPr>
      </p:pic>
      <p:sp>
        <p:nvSpPr>
          <p:cNvPr id="10" name="TextBox 9">
            <a:extLst>
              <a:ext uri="{FF2B5EF4-FFF2-40B4-BE49-F238E27FC236}">
                <a16:creationId xmlns:a16="http://schemas.microsoft.com/office/drawing/2014/main" id="{224271D9-418E-42A3-9C16-4B65814D592B}"/>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1" name="Google Shape;54;p1">
            <a:extLst>
              <a:ext uri="{FF2B5EF4-FFF2-40B4-BE49-F238E27FC236}">
                <a16:creationId xmlns:a16="http://schemas.microsoft.com/office/drawing/2014/main" id="{442036AE-5432-408C-8373-EA3B10F2AB65}"/>
              </a:ext>
            </a:extLst>
          </p:cNvPr>
          <p:cNvPicPr preferRelativeResize="0">
            <a:picLocks noChangeAspect="1"/>
          </p:cNvPicPr>
          <p:nvPr/>
        </p:nvPicPr>
        <p:blipFill rotWithShape="1">
          <a:blip r:embed="rId4">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3880815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p:txBody>
          <a:bodyPr/>
          <a:lstStyle/>
          <a:p>
            <a:fld id="{4E5AC80F-6668-DC49-88E1-F5E9732A8FAD}" type="slidenum">
              <a:rPr lang="en-US" sz="1800" smtClean="0">
                <a:solidFill>
                  <a:schemeClr val="bg1"/>
                </a:solidFill>
              </a:rPr>
              <a:t>10</a:t>
            </a:fld>
            <a:endParaRPr lang="en-US" sz="1800" dirty="0">
              <a:solidFill>
                <a:schemeClr val="bg1"/>
              </a:solidFill>
            </a:endParaRPr>
          </a:p>
        </p:txBody>
      </p:sp>
      <p:sp>
        <p:nvSpPr>
          <p:cNvPr id="13" name="Google Shape;140;p26">
            <a:extLst>
              <a:ext uri="{FF2B5EF4-FFF2-40B4-BE49-F238E27FC236}">
                <a16:creationId xmlns:a16="http://schemas.microsoft.com/office/drawing/2014/main" id="{B72FA40B-54FE-4AD1-9468-801B53F5A7E9}"/>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2" name="Slide Number Placeholder 9">
            <a:extLst>
              <a:ext uri="{FF2B5EF4-FFF2-40B4-BE49-F238E27FC236}">
                <a16:creationId xmlns:a16="http://schemas.microsoft.com/office/drawing/2014/main" id="{6AB6EDD9-7560-433A-9B38-BA3099BD999E}"/>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10</a:t>
            </a:fld>
            <a:endParaRPr lang="en-US" sz="1300" dirty="0">
              <a:latin typeface="Roboto" panose="02000000000000000000"/>
            </a:endParaRPr>
          </a:p>
        </p:txBody>
      </p:sp>
      <p:sp>
        <p:nvSpPr>
          <p:cNvPr id="17" name="TextBox 16">
            <a:extLst>
              <a:ext uri="{FF2B5EF4-FFF2-40B4-BE49-F238E27FC236}">
                <a16:creationId xmlns:a16="http://schemas.microsoft.com/office/drawing/2014/main" id="{A1654E5B-B846-4A6A-AA90-ED74337C13A7}"/>
              </a:ext>
            </a:extLst>
          </p:cNvPr>
          <p:cNvSpPr txBox="1">
            <a:spLocks noChangeAspect="1"/>
          </p:cNvSpPr>
          <p:nvPr/>
        </p:nvSpPr>
        <p:spPr>
          <a:xfrm>
            <a:off x="457201" y="457200"/>
            <a:ext cx="10049932"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Despite recent years of increased state support, general operating appropriations has only</a:t>
            </a:r>
            <a:endParaRPr lang="en-US" b="1" dirty="0">
              <a:solidFill>
                <a:schemeClr val="bg1"/>
              </a:solidFill>
              <a:latin typeface="Roboto" panose="02000000000000000000"/>
            </a:endParaRPr>
          </a:p>
        </p:txBody>
      </p:sp>
      <p:sp>
        <p:nvSpPr>
          <p:cNvPr id="18" name="TextBox 17">
            <a:extLst>
              <a:ext uri="{FF2B5EF4-FFF2-40B4-BE49-F238E27FC236}">
                <a16:creationId xmlns:a16="http://schemas.microsoft.com/office/drawing/2014/main" id="{CE9A8073-8896-4D3D-8CCA-E5058DBF0B88}"/>
              </a:ext>
            </a:extLst>
          </p:cNvPr>
          <p:cNvSpPr txBox="1"/>
          <p:nvPr/>
        </p:nvSpPr>
        <p:spPr>
          <a:xfrm>
            <a:off x="457197" y="1332234"/>
            <a:ext cx="6649453"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State Appropriations and Tuition &amp; Fees Revenue in Millions (FY 2006 – FY 2024)</a:t>
            </a:r>
          </a:p>
        </p:txBody>
      </p:sp>
      <p:sp>
        <p:nvSpPr>
          <p:cNvPr id="5" name="TextBox 4">
            <a:extLst>
              <a:ext uri="{FF2B5EF4-FFF2-40B4-BE49-F238E27FC236}">
                <a16:creationId xmlns:a16="http://schemas.microsoft.com/office/drawing/2014/main" id="{65DD3F2F-4781-4378-9807-D70737A4C302}"/>
              </a:ext>
            </a:extLst>
          </p:cNvPr>
          <p:cNvSpPr txBox="1"/>
          <p:nvPr/>
        </p:nvSpPr>
        <p:spPr>
          <a:xfrm>
            <a:off x="1299641" y="5949116"/>
            <a:ext cx="9144000" cy="507831"/>
          </a:xfrm>
          <a:prstGeom prst="rect">
            <a:avLst/>
          </a:prstGeom>
          <a:noFill/>
        </p:spPr>
        <p:txBody>
          <a:bodyPr wrap="square" rtlCol="0">
            <a:spAutoFit/>
          </a:bodyPr>
          <a:lstStyle/>
          <a:p>
            <a:r>
              <a:rPr lang="en-US" sz="900" dirty="0">
                <a:solidFill>
                  <a:schemeClr val="tx1">
                    <a:lumMod val="50000"/>
                    <a:lumOff val="50000"/>
                  </a:schemeClr>
                </a:solidFill>
                <a:latin typeface="Roboto" panose="02000000000000000000"/>
              </a:rPr>
              <a:t>1. Montclair Fiscal Year 2023 Budget</a:t>
            </a:r>
          </a:p>
          <a:p>
            <a:r>
              <a:rPr lang="en-US" sz="900" dirty="0">
                <a:solidFill>
                  <a:schemeClr val="tx1">
                    <a:lumMod val="50000"/>
                    <a:lumOff val="50000"/>
                  </a:schemeClr>
                </a:solidFill>
                <a:latin typeface="Roboto" panose="02000000000000000000"/>
              </a:rPr>
              <a:t>2. State of New Jersey Proposed Fiscal Year 2024 Budget.</a:t>
            </a:r>
          </a:p>
          <a:p>
            <a:r>
              <a:rPr lang="en-US" sz="900" dirty="0">
                <a:solidFill>
                  <a:schemeClr val="tx1">
                    <a:lumMod val="50000"/>
                    <a:lumOff val="50000"/>
                  </a:schemeClr>
                </a:solidFill>
                <a:latin typeface="Roboto" panose="02000000000000000000"/>
              </a:rPr>
              <a:t>3. General Appropriations includes base appropriations and the Outcomes-based Allocation.  Garden State Guarantee (GSG) Appropriations were netted out of 2022 and 2023.</a:t>
            </a:r>
          </a:p>
        </p:txBody>
      </p:sp>
      <p:sp>
        <p:nvSpPr>
          <p:cNvPr id="14" name="TextBox 13">
            <a:extLst>
              <a:ext uri="{FF2B5EF4-FFF2-40B4-BE49-F238E27FC236}">
                <a16:creationId xmlns:a16="http://schemas.microsoft.com/office/drawing/2014/main" id="{29737568-2418-4D3A-8432-7436DF697A23}"/>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sp>
        <p:nvSpPr>
          <p:cNvPr id="16" name="TextBox 15">
            <a:extLst>
              <a:ext uri="{FF2B5EF4-FFF2-40B4-BE49-F238E27FC236}">
                <a16:creationId xmlns:a16="http://schemas.microsoft.com/office/drawing/2014/main" id="{2965B5A4-5970-42A6-9AB2-13F38E458446}"/>
              </a:ext>
            </a:extLst>
          </p:cNvPr>
          <p:cNvSpPr txBox="1">
            <a:spLocks noChangeAspect="1"/>
          </p:cNvSpPr>
          <p:nvPr/>
        </p:nvSpPr>
        <p:spPr>
          <a:xfrm>
            <a:off x="457197" y="896112"/>
            <a:ext cx="10049935"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increased by 31% while Tuition and Fee revenue has increased by 141% since FY 2006</a:t>
            </a:r>
            <a:endParaRPr lang="en-US" b="1" dirty="0">
              <a:solidFill>
                <a:schemeClr val="bg1"/>
              </a:solidFill>
              <a:latin typeface="Roboto" panose="02000000000000000000"/>
            </a:endParaRPr>
          </a:p>
        </p:txBody>
      </p:sp>
      <p:pic>
        <p:nvPicPr>
          <p:cNvPr id="2" name="Picture 1">
            <a:extLst>
              <a:ext uri="{FF2B5EF4-FFF2-40B4-BE49-F238E27FC236}">
                <a16:creationId xmlns:a16="http://schemas.microsoft.com/office/drawing/2014/main" id="{2DCF667F-BF2A-490B-97BB-DEF0FE4568E1}"/>
              </a:ext>
            </a:extLst>
          </p:cNvPr>
          <p:cNvPicPr>
            <a:picLocks noChangeAspect="1"/>
          </p:cNvPicPr>
          <p:nvPr/>
        </p:nvPicPr>
        <p:blipFill>
          <a:blip r:embed="rId3"/>
          <a:stretch>
            <a:fillRect/>
          </a:stretch>
        </p:blipFill>
        <p:spPr>
          <a:xfrm>
            <a:off x="1524000" y="1927095"/>
            <a:ext cx="9144000" cy="3874576"/>
          </a:xfrm>
          <a:prstGeom prst="rect">
            <a:avLst/>
          </a:prstGeom>
        </p:spPr>
      </p:pic>
      <p:pic>
        <p:nvPicPr>
          <p:cNvPr id="19" name="Google Shape;54;p1">
            <a:extLst>
              <a:ext uri="{FF2B5EF4-FFF2-40B4-BE49-F238E27FC236}">
                <a16:creationId xmlns:a16="http://schemas.microsoft.com/office/drawing/2014/main" id="{D2FB6EB7-5405-4DC5-AF24-2664C65F0FBD}"/>
              </a:ext>
            </a:extLst>
          </p:cNvPr>
          <p:cNvPicPr preferRelativeResize="0">
            <a:picLocks noChangeAspect="1"/>
          </p:cNvPicPr>
          <p:nvPr/>
        </p:nvPicPr>
        <p:blipFill rotWithShape="1">
          <a:blip r:embed="rId4">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5587183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p:txBody>
          <a:bodyPr/>
          <a:lstStyle/>
          <a:p>
            <a:fld id="{4E5AC80F-6668-DC49-88E1-F5E9732A8FAD}" type="slidenum">
              <a:rPr lang="en-US" sz="1800" smtClean="0">
                <a:solidFill>
                  <a:schemeClr val="bg1"/>
                </a:solidFill>
              </a:rPr>
              <a:t>11</a:t>
            </a:fld>
            <a:endParaRPr lang="en-US" sz="1800" dirty="0">
              <a:solidFill>
                <a:schemeClr val="bg1"/>
              </a:solidFill>
            </a:endParaRPr>
          </a:p>
        </p:txBody>
      </p:sp>
      <p:sp>
        <p:nvSpPr>
          <p:cNvPr id="13" name="Google Shape;140;p26">
            <a:extLst>
              <a:ext uri="{FF2B5EF4-FFF2-40B4-BE49-F238E27FC236}">
                <a16:creationId xmlns:a16="http://schemas.microsoft.com/office/drawing/2014/main" id="{B72FA40B-54FE-4AD1-9468-801B53F5A7E9}"/>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2" name="Slide Number Placeholder 9">
            <a:extLst>
              <a:ext uri="{FF2B5EF4-FFF2-40B4-BE49-F238E27FC236}">
                <a16:creationId xmlns:a16="http://schemas.microsoft.com/office/drawing/2014/main" id="{6AB6EDD9-7560-433A-9B38-BA3099BD999E}"/>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11</a:t>
            </a:fld>
            <a:endParaRPr lang="en-US" sz="1300" dirty="0">
              <a:latin typeface="Roboto" panose="02000000000000000000"/>
            </a:endParaRPr>
          </a:p>
        </p:txBody>
      </p:sp>
      <p:sp>
        <p:nvSpPr>
          <p:cNvPr id="17" name="TextBox 16">
            <a:extLst>
              <a:ext uri="{FF2B5EF4-FFF2-40B4-BE49-F238E27FC236}">
                <a16:creationId xmlns:a16="http://schemas.microsoft.com/office/drawing/2014/main" id="{A1654E5B-B846-4A6A-AA90-ED74337C13A7}"/>
              </a:ext>
            </a:extLst>
          </p:cNvPr>
          <p:cNvSpPr txBox="1">
            <a:spLocks noChangeAspect="1"/>
          </p:cNvSpPr>
          <p:nvPr/>
        </p:nvSpPr>
        <p:spPr>
          <a:xfrm>
            <a:off x="457201" y="457200"/>
            <a:ext cx="8754894"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General operating appropriations as a share of total revenue has decreased by</a:t>
            </a:r>
            <a:endParaRPr lang="en-US" b="1" dirty="0">
              <a:solidFill>
                <a:schemeClr val="bg1"/>
              </a:solidFill>
              <a:latin typeface="Roboto" panose="02000000000000000000"/>
            </a:endParaRPr>
          </a:p>
        </p:txBody>
      </p:sp>
      <p:sp>
        <p:nvSpPr>
          <p:cNvPr id="18" name="TextBox 17">
            <a:extLst>
              <a:ext uri="{FF2B5EF4-FFF2-40B4-BE49-F238E27FC236}">
                <a16:creationId xmlns:a16="http://schemas.microsoft.com/office/drawing/2014/main" id="{CE9A8073-8896-4D3D-8CCA-E5058DBF0B88}"/>
              </a:ext>
            </a:extLst>
          </p:cNvPr>
          <p:cNvSpPr txBox="1"/>
          <p:nvPr/>
        </p:nvSpPr>
        <p:spPr>
          <a:xfrm>
            <a:off x="457198" y="1332234"/>
            <a:ext cx="5924148"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Revenue Source as a Percentage of Total Revenue (FY 2000 – FY 2024)</a:t>
            </a:r>
          </a:p>
        </p:txBody>
      </p:sp>
      <p:sp>
        <p:nvSpPr>
          <p:cNvPr id="5" name="TextBox 4">
            <a:extLst>
              <a:ext uri="{FF2B5EF4-FFF2-40B4-BE49-F238E27FC236}">
                <a16:creationId xmlns:a16="http://schemas.microsoft.com/office/drawing/2014/main" id="{65DD3F2F-4781-4378-9807-D70737A4C302}"/>
              </a:ext>
            </a:extLst>
          </p:cNvPr>
          <p:cNvSpPr txBox="1"/>
          <p:nvPr/>
        </p:nvSpPr>
        <p:spPr>
          <a:xfrm>
            <a:off x="1299641" y="5794490"/>
            <a:ext cx="9144000" cy="646331"/>
          </a:xfrm>
          <a:prstGeom prst="rect">
            <a:avLst/>
          </a:prstGeom>
          <a:noFill/>
        </p:spPr>
        <p:txBody>
          <a:bodyPr wrap="square" rtlCol="0">
            <a:spAutoFit/>
          </a:bodyPr>
          <a:lstStyle/>
          <a:p>
            <a:r>
              <a:rPr lang="en-US" sz="900" dirty="0">
                <a:solidFill>
                  <a:schemeClr val="tx1">
                    <a:lumMod val="50000"/>
                    <a:lumOff val="50000"/>
                  </a:schemeClr>
                </a:solidFill>
                <a:latin typeface="Roboto" panose="02000000000000000000"/>
              </a:rPr>
              <a:t>1. Montclair Fiscal Year 2023 Budget</a:t>
            </a:r>
          </a:p>
          <a:p>
            <a:r>
              <a:rPr lang="en-US" sz="900" dirty="0">
                <a:solidFill>
                  <a:schemeClr val="tx1">
                    <a:lumMod val="50000"/>
                    <a:lumOff val="50000"/>
                  </a:schemeClr>
                </a:solidFill>
                <a:latin typeface="Roboto" panose="02000000000000000000"/>
              </a:rPr>
              <a:t>2. State of New Jersey Proposed Fiscal Year 2024 Budget.</a:t>
            </a:r>
          </a:p>
          <a:p>
            <a:r>
              <a:rPr lang="en-US" sz="900" dirty="0">
                <a:solidFill>
                  <a:schemeClr val="tx1">
                    <a:lumMod val="50000"/>
                    <a:lumOff val="50000"/>
                  </a:schemeClr>
                </a:solidFill>
                <a:latin typeface="Roboto" panose="02000000000000000000"/>
              </a:rPr>
              <a:t>3. General Appropriations includes base appropriations and the Outcomes-based Allocation.  Garden State Guarantee (GSG) Appropriations were netted out of 2022 and 2023.</a:t>
            </a:r>
          </a:p>
          <a:p>
            <a:r>
              <a:rPr lang="en-US" sz="900" dirty="0">
                <a:solidFill>
                  <a:schemeClr val="tx1">
                    <a:lumMod val="50000"/>
                    <a:lumOff val="50000"/>
                  </a:schemeClr>
                </a:solidFill>
                <a:latin typeface="Roboto" panose="02000000000000000000"/>
              </a:rPr>
              <a:t>4. Other includes – Investment Income, Educational Sales &amp; Services, and other revenue sources.</a:t>
            </a:r>
          </a:p>
        </p:txBody>
      </p:sp>
      <p:sp>
        <p:nvSpPr>
          <p:cNvPr id="14" name="TextBox 13">
            <a:extLst>
              <a:ext uri="{FF2B5EF4-FFF2-40B4-BE49-F238E27FC236}">
                <a16:creationId xmlns:a16="http://schemas.microsoft.com/office/drawing/2014/main" id="{29737568-2418-4D3A-8432-7436DF697A23}"/>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sp>
        <p:nvSpPr>
          <p:cNvPr id="16" name="TextBox 15">
            <a:extLst>
              <a:ext uri="{FF2B5EF4-FFF2-40B4-BE49-F238E27FC236}">
                <a16:creationId xmlns:a16="http://schemas.microsoft.com/office/drawing/2014/main" id="{2965B5A4-5970-42A6-9AB2-13F38E458446}"/>
              </a:ext>
            </a:extLst>
          </p:cNvPr>
          <p:cNvSpPr txBox="1">
            <a:spLocks noChangeAspect="1"/>
          </p:cNvSpPr>
          <p:nvPr/>
        </p:nvSpPr>
        <p:spPr>
          <a:xfrm>
            <a:off x="457197" y="896112"/>
            <a:ext cx="4396905"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more than half in the last two decades</a:t>
            </a:r>
            <a:endParaRPr lang="en-US" b="1" dirty="0">
              <a:solidFill>
                <a:schemeClr val="bg1"/>
              </a:solidFill>
              <a:latin typeface="Roboto" panose="02000000000000000000"/>
            </a:endParaRPr>
          </a:p>
        </p:txBody>
      </p:sp>
      <p:pic>
        <p:nvPicPr>
          <p:cNvPr id="19" name="Google Shape;54;p1">
            <a:extLst>
              <a:ext uri="{FF2B5EF4-FFF2-40B4-BE49-F238E27FC236}">
                <a16:creationId xmlns:a16="http://schemas.microsoft.com/office/drawing/2014/main" id="{D2FB6EB7-5405-4DC5-AF24-2664C65F0FBD}"/>
              </a:ext>
            </a:extLst>
          </p:cNvPr>
          <p:cNvPicPr preferRelativeResize="0">
            <a:picLocks noChangeAspect="1"/>
          </p:cNvPicPr>
          <p:nvPr/>
        </p:nvPicPr>
        <p:blipFill rotWithShape="1">
          <a:blip r:embed="rId3">
            <a:alphaModFix/>
          </a:blip>
          <a:srcRect/>
          <a:stretch/>
        </p:blipFill>
        <p:spPr>
          <a:xfrm>
            <a:off x="10551626" y="6494260"/>
            <a:ext cx="1377658" cy="309529"/>
          </a:xfrm>
          <a:prstGeom prst="rect">
            <a:avLst/>
          </a:prstGeom>
          <a:noFill/>
          <a:ln>
            <a:noFill/>
          </a:ln>
        </p:spPr>
      </p:pic>
      <p:pic>
        <p:nvPicPr>
          <p:cNvPr id="3" name="Picture 2">
            <a:extLst>
              <a:ext uri="{FF2B5EF4-FFF2-40B4-BE49-F238E27FC236}">
                <a16:creationId xmlns:a16="http://schemas.microsoft.com/office/drawing/2014/main" id="{F93B7ED4-0A72-4014-A114-92F700A596E7}"/>
              </a:ext>
            </a:extLst>
          </p:cNvPr>
          <p:cNvPicPr>
            <a:picLocks noChangeAspect="1"/>
          </p:cNvPicPr>
          <p:nvPr/>
        </p:nvPicPr>
        <p:blipFill>
          <a:blip r:embed="rId4"/>
          <a:stretch>
            <a:fillRect/>
          </a:stretch>
        </p:blipFill>
        <p:spPr>
          <a:xfrm>
            <a:off x="1981200" y="1743411"/>
            <a:ext cx="8229600" cy="3979964"/>
          </a:xfrm>
          <a:prstGeom prst="rect">
            <a:avLst/>
          </a:prstGeom>
        </p:spPr>
      </p:pic>
    </p:spTree>
    <p:extLst>
      <p:ext uri="{BB962C8B-B14F-4D97-AF65-F5344CB8AC3E}">
        <p14:creationId xmlns:p14="http://schemas.microsoft.com/office/powerpoint/2010/main" val="4278517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p:txBody>
          <a:bodyPr/>
          <a:lstStyle/>
          <a:p>
            <a:fld id="{4E5AC80F-6668-DC49-88E1-F5E9732A8FAD}" type="slidenum">
              <a:rPr lang="en-US" sz="1800" smtClean="0">
                <a:solidFill>
                  <a:schemeClr val="bg1"/>
                </a:solidFill>
              </a:rPr>
              <a:t>12</a:t>
            </a:fld>
            <a:endParaRPr lang="en-US" sz="1800" dirty="0">
              <a:solidFill>
                <a:schemeClr val="bg1"/>
              </a:solidFill>
            </a:endParaRPr>
          </a:p>
        </p:txBody>
      </p:sp>
      <p:sp>
        <p:nvSpPr>
          <p:cNvPr id="12" name="Google Shape;140;p26">
            <a:extLst>
              <a:ext uri="{FF2B5EF4-FFF2-40B4-BE49-F238E27FC236}">
                <a16:creationId xmlns:a16="http://schemas.microsoft.com/office/drawing/2014/main" id="{9BF83A84-C0BE-416C-9673-015CEEAC2641}"/>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4" name="Slide Number Placeholder 9">
            <a:extLst>
              <a:ext uri="{FF2B5EF4-FFF2-40B4-BE49-F238E27FC236}">
                <a16:creationId xmlns:a16="http://schemas.microsoft.com/office/drawing/2014/main" id="{231106D1-C210-45A2-A62E-294140B0735B}"/>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12</a:t>
            </a:fld>
            <a:endParaRPr lang="en-US" sz="1300" dirty="0">
              <a:latin typeface="Roboto" panose="02000000000000000000"/>
            </a:endParaRPr>
          </a:p>
        </p:txBody>
      </p:sp>
      <p:sp>
        <p:nvSpPr>
          <p:cNvPr id="16" name="TextBox 15">
            <a:extLst>
              <a:ext uri="{FF2B5EF4-FFF2-40B4-BE49-F238E27FC236}">
                <a16:creationId xmlns:a16="http://schemas.microsoft.com/office/drawing/2014/main" id="{F6895008-E8DD-4DEA-A7A5-BA8BD9E4304B}"/>
              </a:ext>
            </a:extLst>
          </p:cNvPr>
          <p:cNvSpPr txBox="1">
            <a:spLocks noChangeAspect="1"/>
          </p:cNvSpPr>
          <p:nvPr/>
        </p:nvSpPr>
        <p:spPr>
          <a:xfrm>
            <a:off x="457200" y="457200"/>
            <a:ext cx="10846340"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Montclair students are underfunded by almost 50% compared to their New Jersey public research</a:t>
            </a:r>
            <a:endParaRPr lang="en-US" b="1" dirty="0">
              <a:solidFill>
                <a:schemeClr val="bg1"/>
              </a:solidFill>
              <a:latin typeface="Roboto" panose="02000000000000000000"/>
            </a:endParaRPr>
          </a:p>
        </p:txBody>
      </p:sp>
      <p:sp>
        <p:nvSpPr>
          <p:cNvPr id="17" name="TextBox 16">
            <a:extLst>
              <a:ext uri="{FF2B5EF4-FFF2-40B4-BE49-F238E27FC236}">
                <a16:creationId xmlns:a16="http://schemas.microsoft.com/office/drawing/2014/main" id="{C334CEAD-A073-4CD3-B0C6-0BAA92E51234}"/>
              </a:ext>
            </a:extLst>
          </p:cNvPr>
          <p:cNvSpPr txBox="1">
            <a:spLocks noChangeAspect="1"/>
          </p:cNvSpPr>
          <p:nvPr/>
        </p:nvSpPr>
        <p:spPr>
          <a:xfrm>
            <a:off x="457197" y="896112"/>
            <a:ext cx="10058400"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peers, and by almost 15% compared to the other four-year New Jersey senior public peers</a:t>
            </a:r>
          </a:p>
        </p:txBody>
      </p:sp>
      <p:sp>
        <p:nvSpPr>
          <p:cNvPr id="19" name="TextBox 18">
            <a:extLst>
              <a:ext uri="{FF2B5EF4-FFF2-40B4-BE49-F238E27FC236}">
                <a16:creationId xmlns:a16="http://schemas.microsoft.com/office/drawing/2014/main" id="{02D0387B-FA0C-4C94-81F4-6F7C75BF42AD}"/>
              </a:ext>
            </a:extLst>
          </p:cNvPr>
          <p:cNvSpPr txBox="1"/>
          <p:nvPr/>
        </p:nvSpPr>
        <p:spPr>
          <a:xfrm>
            <a:off x="457199" y="1332236"/>
            <a:ext cx="7603067"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FY 2024 Proposed “Base” General State Appropriations</a:t>
            </a:r>
            <a:r>
              <a:rPr lang="en-US" sz="1400" baseline="30000" dirty="0">
                <a:solidFill>
                  <a:schemeClr val="bg1"/>
                </a:solidFill>
                <a:latin typeface="Roboto" panose="02000000000000000000"/>
              </a:rPr>
              <a:t>2</a:t>
            </a:r>
            <a:r>
              <a:rPr lang="en-US" sz="1400" dirty="0">
                <a:solidFill>
                  <a:schemeClr val="bg1"/>
                </a:solidFill>
                <a:latin typeface="Roboto" panose="02000000000000000000"/>
              </a:rPr>
              <a:t> per 12-month Student FTE (2020-21)</a:t>
            </a:r>
          </a:p>
        </p:txBody>
      </p:sp>
      <p:sp>
        <p:nvSpPr>
          <p:cNvPr id="21" name="TextBox 20">
            <a:extLst>
              <a:ext uri="{FF2B5EF4-FFF2-40B4-BE49-F238E27FC236}">
                <a16:creationId xmlns:a16="http://schemas.microsoft.com/office/drawing/2014/main" id="{155FCF0C-A6BE-425E-911B-68E1CE48FA9D}"/>
              </a:ext>
            </a:extLst>
          </p:cNvPr>
          <p:cNvSpPr txBox="1"/>
          <p:nvPr/>
        </p:nvSpPr>
        <p:spPr>
          <a:xfrm>
            <a:off x="1298448" y="5783596"/>
            <a:ext cx="8528280" cy="646331"/>
          </a:xfrm>
          <a:prstGeom prst="rect">
            <a:avLst/>
          </a:prstGeom>
          <a:noFill/>
        </p:spPr>
        <p:txBody>
          <a:bodyPr wrap="square" rtlCol="0">
            <a:spAutoFit/>
          </a:bodyPr>
          <a:lstStyle/>
          <a:p>
            <a:r>
              <a:rPr lang="en-US" sz="900" dirty="0">
                <a:solidFill>
                  <a:srgbClr val="8A8A8D"/>
                </a:solidFill>
                <a:latin typeface="Roboto" panose="02000000000000000000"/>
              </a:rPr>
              <a:t>Source(s) and notes:</a:t>
            </a:r>
          </a:p>
          <a:p>
            <a:r>
              <a:rPr lang="en-US" sz="900" dirty="0">
                <a:solidFill>
                  <a:srgbClr val="8A8A8D"/>
                </a:solidFill>
                <a:latin typeface="Roboto" panose="02000000000000000000"/>
              </a:rPr>
              <a:t>1. Integrated Postsecondary Education Data System (IPEDS)</a:t>
            </a:r>
          </a:p>
          <a:p>
            <a:r>
              <a:rPr lang="en-US" sz="900" dirty="0">
                <a:solidFill>
                  <a:schemeClr val="tx1">
                    <a:lumMod val="50000"/>
                    <a:lumOff val="50000"/>
                  </a:schemeClr>
                </a:solidFill>
                <a:latin typeface="Roboto" panose="02000000000000000000"/>
              </a:rPr>
              <a:t>2. State of New Jersey Proposed Fiscal Year 2024 Budget.  “Base” General State Appropriations is General State Appropriations less Outcomes-Based Allocation.</a:t>
            </a:r>
          </a:p>
          <a:p>
            <a:r>
              <a:rPr lang="en-US" sz="900" dirty="0">
                <a:solidFill>
                  <a:schemeClr val="tx1">
                    <a:lumMod val="50000"/>
                    <a:lumOff val="50000"/>
                  </a:schemeClr>
                </a:solidFill>
                <a:latin typeface="Roboto" panose="02000000000000000000"/>
              </a:rPr>
              <a:t>3. Averages exclude Montclair.</a:t>
            </a:r>
            <a:endParaRPr lang="en-US" sz="900" dirty="0">
              <a:solidFill>
                <a:srgbClr val="8A8A8D"/>
              </a:solidFill>
              <a:latin typeface="Roboto" panose="02000000000000000000"/>
            </a:endParaRPr>
          </a:p>
        </p:txBody>
      </p:sp>
      <p:sp>
        <p:nvSpPr>
          <p:cNvPr id="13" name="TextBox 12">
            <a:extLst>
              <a:ext uri="{FF2B5EF4-FFF2-40B4-BE49-F238E27FC236}">
                <a16:creationId xmlns:a16="http://schemas.microsoft.com/office/drawing/2014/main" id="{87ED0640-B6EC-48D1-B12B-7DE5114E9CE5}"/>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8" name="Google Shape;54;p1">
            <a:extLst>
              <a:ext uri="{FF2B5EF4-FFF2-40B4-BE49-F238E27FC236}">
                <a16:creationId xmlns:a16="http://schemas.microsoft.com/office/drawing/2014/main" id="{B60D6D0B-189B-4B74-8812-2C7CB0BC4E8E}"/>
              </a:ext>
            </a:extLst>
          </p:cNvPr>
          <p:cNvPicPr preferRelativeResize="0">
            <a:picLocks noChangeAspect="1"/>
          </p:cNvPicPr>
          <p:nvPr/>
        </p:nvPicPr>
        <p:blipFill rotWithShape="1">
          <a:blip r:embed="rId3">
            <a:alphaModFix/>
          </a:blip>
          <a:srcRect/>
          <a:stretch/>
        </p:blipFill>
        <p:spPr>
          <a:xfrm>
            <a:off x="10551626" y="6494260"/>
            <a:ext cx="1377658" cy="309529"/>
          </a:xfrm>
          <a:prstGeom prst="rect">
            <a:avLst/>
          </a:prstGeom>
          <a:noFill/>
          <a:ln>
            <a:noFill/>
          </a:ln>
        </p:spPr>
      </p:pic>
      <p:pic>
        <p:nvPicPr>
          <p:cNvPr id="2" name="Picture 1">
            <a:extLst>
              <a:ext uri="{FF2B5EF4-FFF2-40B4-BE49-F238E27FC236}">
                <a16:creationId xmlns:a16="http://schemas.microsoft.com/office/drawing/2014/main" id="{E38DA7EC-6A09-4246-9001-2386AAAFFE80}"/>
              </a:ext>
            </a:extLst>
          </p:cNvPr>
          <p:cNvPicPr>
            <a:picLocks noChangeAspect="1"/>
          </p:cNvPicPr>
          <p:nvPr/>
        </p:nvPicPr>
        <p:blipFill>
          <a:blip r:embed="rId4"/>
          <a:stretch>
            <a:fillRect/>
          </a:stretch>
        </p:blipFill>
        <p:spPr>
          <a:xfrm>
            <a:off x="611909" y="2156341"/>
            <a:ext cx="10058400" cy="3169278"/>
          </a:xfrm>
          <a:prstGeom prst="rect">
            <a:avLst/>
          </a:prstGeom>
        </p:spPr>
      </p:pic>
    </p:spTree>
    <p:extLst>
      <p:ext uri="{BB962C8B-B14F-4D97-AF65-F5344CB8AC3E}">
        <p14:creationId xmlns:p14="http://schemas.microsoft.com/office/powerpoint/2010/main" val="9602403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p:txBody>
          <a:bodyPr/>
          <a:lstStyle/>
          <a:p>
            <a:fld id="{4E5AC80F-6668-DC49-88E1-F5E9732A8FAD}" type="slidenum">
              <a:rPr lang="en-US" sz="1800" smtClean="0">
                <a:solidFill>
                  <a:schemeClr val="bg1"/>
                </a:solidFill>
              </a:rPr>
              <a:t>13</a:t>
            </a:fld>
            <a:endParaRPr lang="en-US" sz="1800" dirty="0">
              <a:solidFill>
                <a:schemeClr val="bg1"/>
              </a:solidFill>
            </a:endParaRPr>
          </a:p>
        </p:txBody>
      </p:sp>
      <p:sp>
        <p:nvSpPr>
          <p:cNvPr id="12" name="Google Shape;140;p26">
            <a:extLst>
              <a:ext uri="{FF2B5EF4-FFF2-40B4-BE49-F238E27FC236}">
                <a16:creationId xmlns:a16="http://schemas.microsoft.com/office/drawing/2014/main" id="{9BF83A84-C0BE-416C-9673-015CEEAC2641}"/>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4" name="Slide Number Placeholder 9">
            <a:extLst>
              <a:ext uri="{FF2B5EF4-FFF2-40B4-BE49-F238E27FC236}">
                <a16:creationId xmlns:a16="http://schemas.microsoft.com/office/drawing/2014/main" id="{231106D1-C210-45A2-A62E-294140B0735B}"/>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13</a:t>
            </a:fld>
            <a:endParaRPr lang="en-US" sz="1300" dirty="0">
              <a:latin typeface="Roboto" panose="02000000000000000000"/>
            </a:endParaRPr>
          </a:p>
        </p:txBody>
      </p:sp>
      <p:sp>
        <p:nvSpPr>
          <p:cNvPr id="16" name="TextBox 15">
            <a:extLst>
              <a:ext uri="{FF2B5EF4-FFF2-40B4-BE49-F238E27FC236}">
                <a16:creationId xmlns:a16="http://schemas.microsoft.com/office/drawing/2014/main" id="{F6895008-E8DD-4DEA-A7A5-BA8BD9E4304B}"/>
              </a:ext>
            </a:extLst>
          </p:cNvPr>
          <p:cNvSpPr txBox="1">
            <a:spLocks/>
          </p:cNvSpPr>
          <p:nvPr/>
        </p:nvSpPr>
        <p:spPr>
          <a:xfrm>
            <a:off x="457199" y="457201"/>
            <a:ext cx="8321040" cy="375054"/>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Montclair students have remained underfunded over the past two decades</a:t>
            </a:r>
            <a:endParaRPr lang="en-US" b="1" dirty="0">
              <a:solidFill>
                <a:schemeClr val="bg1"/>
              </a:solidFill>
              <a:latin typeface="Roboto" panose="02000000000000000000"/>
            </a:endParaRPr>
          </a:p>
        </p:txBody>
      </p:sp>
      <p:sp>
        <p:nvSpPr>
          <p:cNvPr id="19" name="TextBox 18">
            <a:extLst>
              <a:ext uri="{FF2B5EF4-FFF2-40B4-BE49-F238E27FC236}">
                <a16:creationId xmlns:a16="http://schemas.microsoft.com/office/drawing/2014/main" id="{02D0387B-FA0C-4C94-81F4-6F7C75BF42AD}"/>
              </a:ext>
            </a:extLst>
          </p:cNvPr>
          <p:cNvSpPr txBox="1"/>
          <p:nvPr/>
        </p:nvSpPr>
        <p:spPr>
          <a:xfrm>
            <a:off x="457201" y="882535"/>
            <a:ext cx="5496128"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General State Appropriations per 12-month Student FTE (2020-21)</a:t>
            </a:r>
          </a:p>
        </p:txBody>
      </p:sp>
      <p:sp>
        <p:nvSpPr>
          <p:cNvPr id="21" name="TextBox 20">
            <a:extLst>
              <a:ext uri="{FF2B5EF4-FFF2-40B4-BE49-F238E27FC236}">
                <a16:creationId xmlns:a16="http://schemas.microsoft.com/office/drawing/2014/main" id="{155FCF0C-A6BE-425E-911B-68E1CE48FA9D}"/>
              </a:ext>
            </a:extLst>
          </p:cNvPr>
          <p:cNvSpPr txBox="1"/>
          <p:nvPr/>
        </p:nvSpPr>
        <p:spPr>
          <a:xfrm>
            <a:off x="2887134" y="5851349"/>
            <a:ext cx="3600289" cy="507831"/>
          </a:xfrm>
          <a:prstGeom prst="rect">
            <a:avLst/>
          </a:prstGeom>
          <a:noFill/>
        </p:spPr>
        <p:txBody>
          <a:bodyPr wrap="square" rtlCol="0">
            <a:spAutoFit/>
          </a:bodyPr>
          <a:lstStyle/>
          <a:p>
            <a:r>
              <a:rPr lang="en-US" sz="900" dirty="0">
                <a:solidFill>
                  <a:srgbClr val="8A8A8D"/>
                </a:solidFill>
                <a:latin typeface="Roboto" panose="02000000000000000000"/>
              </a:rPr>
              <a:t>Source: Integrated Postsecondary Education Data System (IPEDS)</a:t>
            </a:r>
          </a:p>
          <a:p>
            <a:r>
              <a:rPr lang="en-US" sz="900" dirty="0">
                <a:solidFill>
                  <a:schemeClr val="tx1">
                    <a:lumMod val="50000"/>
                    <a:lumOff val="50000"/>
                  </a:schemeClr>
                </a:solidFill>
                <a:latin typeface="Roboto" panose="02000000000000000000"/>
              </a:rPr>
              <a:t>* State of New Jersey Proposed Fiscal Year 2024 Budget</a:t>
            </a:r>
          </a:p>
          <a:p>
            <a:r>
              <a:rPr lang="en-US" sz="900" dirty="0">
                <a:solidFill>
                  <a:schemeClr val="tx1">
                    <a:lumMod val="50000"/>
                    <a:lumOff val="50000"/>
                  </a:schemeClr>
                </a:solidFill>
                <a:latin typeface="Roboto" panose="02000000000000000000"/>
              </a:rPr>
              <a:t>** Excludes Montclair and Thomas Edison</a:t>
            </a:r>
            <a:endParaRPr lang="en-US" sz="900" dirty="0">
              <a:solidFill>
                <a:srgbClr val="8A8A8D"/>
              </a:solidFill>
              <a:latin typeface="Roboto" panose="02000000000000000000"/>
            </a:endParaRPr>
          </a:p>
        </p:txBody>
      </p:sp>
      <p:sp>
        <p:nvSpPr>
          <p:cNvPr id="18" name="TextBox 17">
            <a:extLst>
              <a:ext uri="{FF2B5EF4-FFF2-40B4-BE49-F238E27FC236}">
                <a16:creationId xmlns:a16="http://schemas.microsoft.com/office/drawing/2014/main" id="{81BE2D7B-5F39-4060-84E4-1668748FFC7B}"/>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7" name="Google Shape;54;p1">
            <a:extLst>
              <a:ext uri="{FF2B5EF4-FFF2-40B4-BE49-F238E27FC236}">
                <a16:creationId xmlns:a16="http://schemas.microsoft.com/office/drawing/2014/main" id="{56183CC1-8278-4580-91B5-A25DFEC81667}"/>
              </a:ext>
            </a:extLst>
          </p:cNvPr>
          <p:cNvPicPr preferRelativeResize="0">
            <a:picLocks noChangeAspect="1"/>
          </p:cNvPicPr>
          <p:nvPr/>
        </p:nvPicPr>
        <p:blipFill rotWithShape="1">
          <a:blip r:embed="rId3">
            <a:alphaModFix/>
          </a:blip>
          <a:srcRect/>
          <a:stretch/>
        </p:blipFill>
        <p:spPr>
          <a:xfrm>
            <a:off x="10551626" y="6494260"/>
            <a:ext cx="1377658" cy="309529"/>
          </a:xfrm>
          <a:prstGeom prst="rect">
            <a:avLst/>
          </a:prstGeom>
          <a:noFill/>
          <a:ln>
            <a:noFill/>
          </a:ln>
        </p:spPr>
      </p:pic>
      <p:pic>
        <p:nvPicPr>
          <p:cNvPr id="3" name="Picture 2">
            <a:extLst>
              <a:ext uri="{FF2B5EF4-FFF2-40B4-BE49-F238E27FC236}">
                <a16:creationId xmlns:a16="http://schemas.microsoft.com/office/drawing/2014/main" id="{A4BFA9F4-EFBA-4E7D-A1F4-3BA953EAB583}"/>
              </a:ext>
            </a:extLst>
          </p:cNvPr>
          <p:cNvPicPr>
            <a:picLocks noChangeAspect="1"/>
          </p:cNvPicPr>
          <p:nvPr/>
        </p:nvPicPr>
        <p:blipFill>
          <a:blip r:embed="rId4"/>
          <a:stretch>
            <a:fillRect/>
          </a:stretch>
        </p:blipFill>
        <p:spPr>
          <a:xfrm>
            <a:off x="2377439" y="1727549"/>
            <a:ext cx="6400800" cy="3840480"/>
          </a:xfrm>
          <a:prstGeom prst="rect">
            <a:avLst/>
          </a:prstGeom>
        </p:spPr>
      </p:pic>
    </p:spTree>
    <p:extLst>
      <p:ext uri="{BB962C8B-B14F-4D97-AF65-F5344CB8AC3E}">
        <p14:creationId xmlns:p14="http://schemas.microsoft.com/office/powerpoint/2010/main" val="41291698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40;p26">
            <a:extLst>
              <a:ext uri="{FF2B5EF4-FFF2-40B4-BE49-F238E27FC236}">
                <a16:creationId xmlns:a16="http://schemas.microsoft.com/office/drawing/2014/main" id="{9C738196-F857-40F3-A300-3B3150B431A7}"/>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5" name="TextBox 4">
            <a:extLst>
              <a:ext uri="{FF2B5EF4-FFF2-40B4-BE49-F238E27FC236}">
                <a16:creationId xmlns:a16="http://schemas.microsoft.com/office/drawing/2014/main" id="{343B7D77-D767-40E1-951A-F2C122E5CB2E}"/>
              </a:ext>
            </a:extLst>
          </p:cNvPr>
          <p:cNvSpPr txBox="1">
            <a:spLocks noChangeAspect="1"/>
          </p:cNvSpPr>
          <p:nvPr/>
        </p:nvSpPr>
        <p:spPr>
          <a:xfrm>
            <a:off x="457200" y="457200"/>
            <a:ext cx="10317892"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FY24 proposed base appropriation funding for Montclair trails Outcomes-Based Allocations</a:t>
            </a:r>
          </a:p>
        </p:txBody>
      </p:sp>
      <p:sp>
        <p:nvSpPr>
          <p:cNvPr id="11" name="TextBox 10">
            <a:extLst>
              <a:ext uri="{FF2B5EF4-FFF2-40B4-BE49-F238E27FC236}">
                <a16:creationId xmlns:a16="http://schemas.microsoft.com/office/drawing/2014/main" id="{40B2D4E0-B009-0F47-7836-428BFEFC1F30}"/>
              </a:ext>
            </a:extLst>
          </p:cNvPr>
          <p:cNvSpPr txBox="1"/>
          <p:nvPr/>
        </p:nvSpPr>
        <p:spPr>
          <a:xfrm>
            <a:off x="6736999" y="4854244"/>
            <a:ext cx="4223456"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cs typeface="Roboto" panose="02000000000000000000" pitchFamily="2" charset="0"/>
              </a:rPr>
              <a:t>but only 6.9% of total State Base Appropriations</a:t>
            </a:r>
          </a:p>
        </p:txBody>
      </p:sp>
      <p:sp>
        <p:nvSpPr>
          <p:cNvPr id="12" name="TextBox 11">
            <a:extLst>
              <a:ext uri="{FF2B5EF4-FFF2-40B4-BE49-F238E27FC236}">
                <a16:creationId xmlns:a16="http://schemas.microsoft.com/office/drawing/2014/main" id="{93968185-7520-F8BC-4D1A-E492BE47593E}"/>
              </a:ext>
            </a:extLst>
          </p:cNvPr>
          <p:cNvSpPr txBox="1"/>
          <p:nvPr/>
        </p:nvSpPr>
        <p:spPr>
          <a:xfrm>
            <a:off x="6536093" y="1389517"/>
            <a:ext cx="4625267" cy="646331"/>
          </a:xfrm>
          <a:prstGeom prst="rect">
            <a:avLst/>
          </a:prstGeom>
          <a:noFill/>
        </p:spPr>
        <p:txBody>
          <a:bodyPr wrap="square" rtlCol="0">
            <a:sp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Montclair State University Share of Total State Base Appropriation Funding</a:t>
            </a:r>
          </a:p>
        </p:txBody>
      </p:sp>
      <p:sp>
        <p:nvSpPr>
          <p:cNvPr id="19" name="TextBox 18">
            <a:extLst>
              <a:ext uri="{FF2B5EF4-FFF2-40B4-BE49-F238E27FC236}">
                <a16:creationId xmlns:a16="http://schemas.microsoft.com/office/drawing/2014/main" id="{04FFCA69-E582-52AE-DF14-184C9A979E9D}"/>
              </a:ext>
            </a:extLst>
          </p:cNvPr>
          <p:cNvSpPr txBox="1"/>
          <p:nvPr/>
        </p:nvSpPr>
        <p:spPr>
          <a:xfrm>
            <a:off x="843425" y="1381323"/>
            <a:ext cx="4419600" cy="646331"/>
          </a:xfrm>
          <a:prstGeom prst="rect">
            <a:avLst/>
          </a:prstGeom>
          <a:noFill/>
        </p:spPr>
        <p:txBody>
          <a:bodyPr wrap="square" rtlCol="0">
            <a:spAutoFit/>
          </a:bodyPr>
          <a:lstStyle/>
          <a:p>
            <a:pPr algn="ctr"/>
            <a:r>
              <a:rPr lang="en-US" b="1" dirty="0">
                <a:latin typeface="Roboto" panose="02000000000000000000" pitchFamily="2" charset="0"/>
                <a:ea typeface="Roboto" panose="02000000000000000000" pitchFamily="2" charset="0"/>
                <a:cs typeface="Roboto" panose="02000000000000000000" pitchFamily="2" charset="0"/>
              </a:rPr>
              <a:t>Montclair State University Share of State Outcomes-Based Allocation</a:t>
            </a:r>
          </a:p>
        </p:txBody>
      </p:sp>
      <p:sp>
        <p:nvSpPr>
          <p:cNvPr id="20" name="TextBox 19">
            <a:extLst>
              <a:ext uri="{FF2B5EF4-FFF2-40B4-BE49-F238E27FC236}">
                <a16:creationId xmlns:a16="http://schemas.microsoft.com/office/drawing/2014/main" id="{98ADDB2D-13A2-E913-B642-DB519B9BAAB5}"/>
              </a:ext>
            </a:extLst>
          </p:cNvPr>
          <p:cNvSpPr txBox="1"/>
          <p:nvPr/>
        </p:nvSpPr>
        <p:spPr>
          <a:xfrm>
            <a:off x="843425" y="4854245"/>
            <a:ext cx="4419600" cy="646331"/>
          </a:xfrm>
          <a:prstGeom prst="rect">
            <a:avLst/>
          </a:prstGeom>
          <a:noFill/>
        </p:spPr>
        <p:txBody>
          <a:bodyPr wrap="square" rtlCol="0">
            <a:spAutoFit/>
          </a:bodyPr>
          <a:lstStyle/>
          <a:p>
            <a:pPr algn="ctr"/>
            <a:r>
              <a:rPr lang="en-US" dirty="0">
                <a:latin typeface="Roboto" panose="02000000000000000000" pitchFamily="2" charset="0"/>
                <a:ea typeface="Roboto" panose="02000000000000000000" pitchFamily="2" charset="0"/>
                <a:cs typeface="Roboto" panose="02000000000000000000" pitchFamily="2" charset="0"/>
              </a:rPr>
              <a:t>Montclair earns 13.1% of the State’s total Outcomes-Based Allocation pool</a:t>
            </a:r>
          </a:p>
        </p:txBody>
      </p:sp>
      <p:pic>
        <p:nvPicPr>
          <p:cNvPr id="13" name="Google Shape;54;p1">
            <a:extLst>
              <a:ext uri="{FF2B5EF4-FFF2-40B4-BE49-F238E27FC236}">
                <a16:creationId xmlns:a16="http://schemas.microsoft.com/office/drawing/2014/main" id="{AEE6F85B-6E55-4B7A-B3F9-002EC8A770EB}"/>
              </a:ext>
            </a:extLst>
          </p:cNvPr>
          <p:cNvPicPr preferRelativeResize="0">
            <a:picLocks noChangeAspect="1"/>
          </p:cNvPicPr>
          <p:nvPr/>
        </p:nvPicPr>
        <p:blipFill rotWithShape="1">
          <a:blip r:embed="rId2">
            <a:alphaModFix/>
          </a:blip>
          <a:srcRect/>
          <a:stretch/>
        </p:blipFill>
        <p:spPr>
          <a:xfrm>
            <a:off x="10551626" y="6494260"/>
            <a:ext cx="1377658" cy="309529"/>
          </a:xfrm>
          <a:prstGeom prst="rect">
            <a:avLst/>
          </a:prstGeom>
          <a:noFill/>
          <a:ln>
            <a:noFill/>
          </a:ln>
        </p:spPr>
      </p:pic>
      <p:sp>
        <p:nvSpPr>
          <p:cNvPr id="14" name="TextBox 13">
            <a:extLst>
              <a:ext uri="{FF2B5EF4-FFF2-40B4-BE49-F238E27FC236}">
                <a16:creationId xmlns:a16="http://schemas.microsoft.com/office/drawing/2014/main" id="{A27E98A8-7E79-4282-9C6E-CFA3E2330FA8}"/>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sp>
        <p:nvSpPr>
          <p:cNvPr id="15" name="Slide Number Placeholder 9">
            <a:extLst>
              <a:ext uri="{FF2B5EF4-FFF2-40B4-BE49-F238E27FC236}">
                <a16:creationId xmlns:a16="http://schemas.microsoft.com/office/drawing/2014/main" id="{EEF82119-131D-456E-A8E0-32F3E27E226A}"/>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14</a:t>
            </a:fld>
            <a:endParaRPr lang="en-US" sz="1300" dirty="0">
              <a:latin typeface="Roboto" panose="02000000000000000000"/>
            </a:endParaRPr>
          </a:p>
        </p:txBody>
      </p:sp>
      <p:sp>
        <p:nvSpPr>
          <p:cNvPr id="16" name="TextBox 15">
            <a:extLst>
              <a:ext uri="{FF2B5EF4-FFF2-40B4-BE49-F238E27FC236}">
                <a16:creationId xmlns:a16="http://schemas.microsoft.com/office/drawing/2014/main" id="{906352CA-0A03-47D9-A3F1-E195BB7DBB23}"/>
              </a:ext>
            </a:extLst>
          </p:cNvPr>
          <p:cNvSpPr txBox="1"/>
          <p:nvPr/>
        </p:nvSpPr>
        <p:spPr>
          <a:xfrm>
            <a:off x="1298447" y="6122169"/>
            <a:ext cx="8779407" cy="230832"/>
          </a:xfrm>
          <a:prstGeom prst="rect">
            <a:avLst/>
          </a:prstGeom>
          <a:noFill/>
        </p:spPr>
        <p:txBody>
          <a:bodyPr wrap="square" rtlCol="0">
            <a:spAutoFit/>
          </a:bodyPr>
          <a:lstStyle/>
          <a:p>
            <a:r>
              <a:rPr lang="en-US" sz="900" dirty="0">
                <a:solidFill>
                  <a:schemeClr val="tx1">
                    <a:lumMod val="50000"/>
                    <a:lumOff val="50000"/>
                  </a:schemeClr>
                </a:solidFill>
                <a:latin typeface="Roboto" panose="02000000000000000000"/>
              </a:rPr>
              <a:t>Source: State of New Jersey Proposed Fiscal Year 2024 Budget.  “Base” General State Appropriations is General State Appropriations less Outcomes-Based Allocation.</a:t>
            </a:r>
          </a:p>
        </p:txBody>
      </p:sp>
      <p:pic>
        <p:nvPicPr>
          <p:cNvPr id="2" name="Picture 1">
            <a:extLst>
              <a:ext uri="{FF2B5EF4-FFF2-40B4-BE49-F238E27FC236}">
                <a16:creationId xmlns:a16="http://schemas.microsoft.com/office/drawing/2014/main" id="{F1E8B336-4FC5-4D35-BB22-AE766AF3CB93}"/>
              </a:ext>
            </a:extLst>
          </p:cNvPr>
          <p:cNvPicPr>
            <a:picLocks noChangeAspect="1"/>
          </p:cNvPicPr>
          <p:nvPr/>
        </p:nvPicPr>
        <p:blipFill>
          <a:blip r:embed="rId3"/>
          <a:stretch>
            <a:fillRect/>
          </a:stretch>
        </p:blipFill>
        <p:spPr>
          <a:xfrm>
            <a:off x="1666505" y="2137976"/>
            <a:ext cx="8514420" cy="2582047"/>
          </a:xfrm>
          <a:prstGeom prst="rect">
            <a:avLst/>
          </a:prstGeom>
        </p:spPr>
      </p:pic>
    </p:spTree>
    <p:extLst>
      <p:ext uri="{BB962C8B-B14F-4D97-AF65-F5344CB8AC3E}">
        <p14:creationId xmlns:p14="http://schemas.microsoft.com/office/powerpoint/2010/main" val="34205793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03266530-F926-4339-8A04-96BBC99915E8}"/>
              </a:ext>
            </a:extLst>
          </p:cNvPr>
          <p:cNvSpPr txBox="1">
            <a:spLocks noChangeAspect="1"/>
          </p:cNvSpPr>
          <p:nvPr/>
        </p:nvSpPr>
        <p:spPr>
          <a:xfrm>
            <a:off x="457200" y="457200"/>
            <a:ext cx="7747576"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Montclair has the highest Student to State-authorized Position* ratio</a:t>
            </a:r>
          </a:p>
        </p:txBody>
      </p:sp>
      <p:pic>
        <p:nvPicPr>
          <p:cNvPr id="37" name="Graphic 36" descr="Man">
            <a:extLst>
              <a:ext uri="{FF2B5EF4-FFF2-40B4-BE49-F238E27FC236}">
                <a16:creationId xmlns:a16="http://schemas.microsoft.com/office/drawing/2014/main" id="{EAD82C17-C449-4C62-B334-A922BB97A6E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3721054" y="4586490"/>
            <a:ext cx="777240" cy="777240"/>
          </a:xfrm>
          <a:prstGeom prst="rect">
            <a:avLst/>
          </a:prstGeom>
        </p:spPr>
      </p:pic>
      <p:pic>
        <p:nvPicPr>
          <p:cNvPr id="38" name="Graphic 37" descr="Man">
            <a:extLst>
              <a:ext uri="{FF2B5EF4-FFF2-40B4-BE49-F238E27FC236}">
                <a16:creationId xmlns:a16="http://schemas.microsoft.com/office/drawing/2014/main" id="{DF034546-E00C-4255-9EF7-CEB0F87B4ED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868758" y="4586490"/>
            <a:ext cx="777240" cy="777240"/>
          </a:xfrm>
          <a:prstGeom prst="rect">
            <a:avLst/>
          </a:prstGeom>
        </p:spPr>
      </p:pic>
      <p:pic>
        <p:nvPicPr>
          <p:cNvPr id="39" name="Graphic 38" descr="Man">
            <a:extLst>
              <a:ext uri="{FF2B5EF4-FFF2-40B4-BE49-F238E27FC236}">
                <a16:creationId xmlns:a16="http://schemas.microsoft.com/office/drawing/2014/main" id="{1AEF4EA9-6CA9-4F44-9450-FE9B653CF30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608035" y="4579329"/>
            <a:ext cx="777240" cy="777240"/>
          </a:xfrm>
          <a:prstGeom prst="rect">
            <a:avLst/>
          </a:prstGeom>
        </p:spPr>
      </p:pic>
      <p:pic>
        <p:nvPicPr>
          <p:cNvPr id="40" name="Graphic 39" descr="Man">
            <a:extLst>
              <a:ext uri="{FF2B5EF4-FFF2-40B4-BE49-F238E27FC236}">
                <a16:creationId xmlns:a16="http://schemas.microsoft.com/office/drawing/2014/main" id="{886DD13C-DEC1-45E7-924A-A659004F8E0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9033" y="4579354"/>
            <a:ext cx="777240" cy="777240"/>
          </a:xfrm>
          <a:prstGeom prst="rect">
            <a:avLst/>
          </a:prstGeom>
        </p:spPr>
      </p:pic>
      <p:pic>
        <p:nvPicPr>
          <p:cNvPr id="41" name="Graphic 40" descr="Woman">
            <a:extLst>
              <a:ext uri="{FF2B5EF4-FFF2-40B4-BE49-F238E27FC236}">
                <a16:creationId xmlns:a16="http://schemas.microsoft.com/office/drawing/2014/main" id="{BF9BBA7A-F361-40C8-8307-5F38A7B8CBF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8235" y="4589596"/>
            <a:ext cx="777240" cy="777240"/>
          </a:xfrm>
          <a:prstGeom prst="rect">
            <a:avLst/>
          </a:prstGeom>
        </p:spPr>
      </p:pic>
      <p:pic>
        <p:nvPicPr>
          <p:cNvPr id="42" name="Graphic 41" descr="Woman">
            <a:extLst>
              <a:ext uri="{FF2B5EF4-FFF2-40B4-BE49-F238E27FC236}">
                <a16:creationId xmlns:a16="http://schemas.microsoft.com/office/drawing/2014/main" id="{DC8E7586-A647-4EE3-BF2B-4AC32543CEC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67134" y="4582291"/>
            <a:ext cx="777240" cy="777240"/>
          </a:xfrm>
          <a:prstGeom prst="rect">
            <a:avLst/>
          </a:prstGeom>
        </p:spPr>
      </p:pic>
      <p:pic>
        <p:nvPicPr>
          <p:cNvPr id="43" name="Graphic 42" descr="Woman">
            <a:extLst>
              <a:ext uri="{FF2B5EF4-FFF2-40B4-BE49-F238E27FC236}">
                <a16:creationId xmlns:a16="http://schemas.microsoft.com/office/drawing/2014/main" id="{5C224EA8-1FC2-47CF-AC6F-440E795946D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39644" y="4579329"/>
            <a:ext cx="777240" cy="777240"/>
          </a:xfrm>
          <a:prstGeom prst="rect">
            <a:avLst/>
          </a:prstGeom>
        </p:spPr>
      </p:pic>
      <p:pic>
        <p:nvPicPr>
          <p:cNvPr id="44" name="Graphic 43" descr="Woman">
            <a:extLst>
              <a:ext uri="{FF2B5EF4-FFF2-40B4-BE49-F238E27FC236}">
                <a16:creationId xmlns:a16="http://schemas.microsoft.com/office/drawing/2014/main" id="{89B59AC9-8CFA-49B1-81F5-3D031D9C377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444331" y="4586490"/>
            <a:ext cx="777240" cy="777240"/>
          </a:xfrm>
          <a:prstGeom prst="rect">
            <a:avLst/>
          </a:prstGeom>
        </p:spPr>
      </p:pic>
      <p:pic>
        <p:nvPicPr>
          <p:cNvPr id="45" name="Graphic 44" descr="Woman">
            <a:extLst>
              <a:ext uri="{FF2B5EF4-FFF2-40B4-BE49-F238E27FC236}">
                <a16:creationId xmlns:a16="http://schemas.microsoft.com/office/drawing/2014/main" id="{D78DD138-E751-4475-A3C5-753B7155862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81852" y="4584561"/>
            <a:ext cx="777240" cy="777240"/>
          </a:xfrm>
          <a:prstGeom prst="rect">
            <a:avLst/>
          </a:prstGeom>
        </p:spPr>
      </p:pic>
      <p:pic>
        <p:nvPicPr>
          <p:cNvPr id="46" name="Graphic 45" descr="Man">
            <a:extLst>
              <a:ext uri="{FF2B5EF4-FFF2-40B4-BE49-F238E27FC236}">
                <a16:creationId xmlns:a16="http://schemas.microsoft.com/office/drawing/2014/main" id="{9F91713F-42E6-4437-8A30-223FEAA9F57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6343666" y="4579329"/>
            <a:ext cx="777240" cy="777240"/>
          </a:xfrm>
          <a:prstGeom prst="rect">
            <a:avLst/>
          </a:prstGeom>
        </p:spPr>
      </p:pic>
      <p:pic>
        <p:nvPicPr>
          <p:cNvPr id="47" name="Graphic 46" descr="Man">
            <a:extLst>
              <a:ext uri="{FF2B5EF4-FFF2-40B4-BE49-F238E27FC236}">
                <a16:creationId xmlns:a16="http://schemas.microsoft.com/office/drawing/2014/main" id="{FD3A47F6-5612-4BBA-8190-2B0BA8DA3B1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1421" y="4588257"/>
            <a:ext cx="777240" cy="777240"/>
          </a:xfrm>
          <a:prstGeom prst="rect">
            <a:avLst/>
          </a:prstGeom>
        </p:spPr>
      </p:pic>
      <p:pic>
        <p:nvPicPr>
          <p:cNvPr id="48" name="Graphic 47" descr="Woman">
            <a:extLst>
              <a:ext uri="{FF2B5EF4-FFF2-40B4-BE49-F238E27FC236}">
                <a16:creationId xmlns:a16="http://schemas.microsoft.com/office/drawing/2014/main" id="{D3563363-EB17-40FD-8E69-953988BEF8A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290243" y="4586490"/>
            <a:ext cx="777240" cy="777240"/>
          </a:xfrm>
          <a:prstGeom prst="rect">
            <a:avLst/>
          </a:prstGeom>
        </p:spPr>
      </p:pic>
      <p:pic>
        <p:nvPicPr>
          <p:cNvPr id="49" name="Graphic 48" descr="Man">
            <a:extLst>
              <a:ext uri="{FF2B5EF4-FFF2-40B4-BE49-F238E27FC236}">
                <a16:creationId xmlns:a16="http://schemas.microsoft.com/office/drawing/2014/main" id="{9A531E2C-54A4-4898-99C6-360CC57D6BE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464378" y="4579329"/>
            <a:ext cx="777240" cy="777240"/>
          </a:xfrm>
          <a:prstGeom prst="rect">
            <a:avLst/>
          </a:prstGeom>
        </p:spPr>
      </p:pic>
      <p:pic>
        <p:nvPicPr>
          <p:cNvPr id="50" name="Graphic 49" descr="Woman">
            <a:extLst>
              <a:ext uri="{FF2B5EF4-FFF2-40B4-BE49-F238E27FC236}">
                <a16:creationId xmlns:a16="http://schemas.microsoft.com/office/drawing/2014/main" id="{900A18DC-AFBC-4109-A925-4246D125C67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894957" y="4580347"/>
            <a:ext cx="777240" cy="777240"/>
          </a:xfrm>
          <a:prstGeom prst="rect">
            <a:avLst/>
          </a:prstGeom>
        </p:spPr>
      </p:pic>
      <p:sp>
        <p:nvSpPr>
          <p:cNvPr id="53" name="TextBox 52">
            <a:extLst>
              <a:ext uri="{FF2B5EF4-FFF2-40B4-BE49-F238E27FC236}">
                <a16:creationId xmlns:a16="http://schemas.microsoft.com/office/drawing/2014/main" id="{1DF4150B-D53A-40FB-986D-5994CD983AF4}"/>
              </a:ext>
            </a:extLst>
          </p:cNvPr>
          <p:cNvSpPr txBox="1"/>
          <p:nvPr/>
        </p:nvSpPr>
        <p:spPr>
          <a:xfrm>
            <a:off x="6981028" y="4594289"/>
            <a:ext cx="1531051" cy="769441"/>
          </a:xfrm>
          <a:prstGeom prst="rect">
            <a:avLst/>
          </a:prstGeom>
          <a:noFill/>
        </p:spPr>
        <p:txBody>
          <a:bodyPr wrap="square" rtlCol="0">
            <a:spAutoFit/>
          </a:bodyPr>
          <a:lstStyle/>
          <a:p>
            <a:pPr algn="r"/>
            <a:r>
              <a:rPr lang="en-US" sz="3000" b="1" dirty="0">
                <a:solidFill>
                  <a:srgbClr val="D21437"/>
                </a:solidFill>
                <a:latin typeface="Roboto" panose="02000000000000000000"/>
              </a:rPr>
              <a:t>14</a:t>
            </a:r>
            <a:r>
              <a:rPr lang="en-US" sz="2000" b="1" dirty="0">
                <a:solidFill>
                  <a:srgbClr val="D21437"/>
                </a:solidFill>
                <a:latin typeface="Roboto" panose="02000000000000000000"/>
              </a:rPr>
              <a:t> : </a:t>
            </a:r>
            <a:r>
              <a:rPr lang="en-US" sz="3000" b="1" dirty="0">
                <a:solidFill>
                  <a:srgbClr val="D21437"/>
                </a:solidFill>
                <a:latin typeface="Roboto" panose="02000000000000000000"/>
              </a:rPr>
              <a:t>1</a:t>
            </a:r>
          </a:p>
          <a:p>
            <a:pPr algn="r"/>
            <a:r>
              <a:rPr lang="en-US" sz="1400" b="1" dirty="0">
                <a:solidFill>
                  <a:srgbClr val="D21437"/>
                </a:solidFill>
                <a:latin typeface="Roboto" panose="02000000000000000000"/>
              </a:rPr>
              <a:t>Montclair</a:t>
            </a:r>
          </a:p>
        </p:txBody>
      </p:sp>
      <p:pic>
        <p:nvPicPr>
          <p:cNvPr id="4" name="Graphic 3" descr="Man">
            <a:extLst>
              <a:ext uri="{FF2B5EF4-FFF2-40B4-BE49-F238E27FC236}">
                <a16:creationId xmlns:a16="http://schemas.microsoft.com/office/drawing/2014/main" id="{4B14AA50-4278-425F-A890-B665C08628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448055" y="3107497"/>
            <a:ext cx="777240" cy="777240"/>
          </a:xfrm>
          <a:prstGeom prst="rect">
            <a:avLst/>
          </a:prstGeom>
        </p:spPr>
      </p:pic>
      <p:pic>
        <p:nvPicPr>
          <p:cNvPr id="7" name="Graphic 6" descr="Man">
            <a:extLst>
              <a:ext uri="{FF2B5EF4-FFF2-40B4-BE49-F238E27FC236}">
                <a16:creationId xmlns:a16="http://schemas.microsoft.com/office/drawing/2014/main" id="{0649975E-3E43-47F4-B845-BC9D2EEC566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69777" y="3098325"/>
            <a:ext cx="777240" cy="777240"/>
          </a:xfrm>
          <a:prstGeom prst="rect">
            <a:avLst/>
          </a:prstGeom>
        </p:spPr>
      </p:pic>
      <p:pic>
        <p:nvPicPr>
          <p:cNvPr id="8" name="Graphic 7" descr="Man">
            <a:extLst>
              <a:ext uri="{FF2B5EF4-FFF2-40B4-BE49-F238E27FC236}">
                <a16:creationId xmlns:a16="http://schemas.microsoft.com/office/drawing/2014/main" id="{1B1940C7-038D-44DE-B56E-4D8FD2405E5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170908" y="3105730"/>
            <a:ext cx="777240" cy="777240"/>
          </a:xfrm>
          <a:prstGeom prst="rect">
            <a:avLst/>
          </a:prstGeom>
        </p:spPr>
      </p:pic>
      <p:pic>
        <p:nvPicPr>
          <p:cNvPr id="9" name="Graphic 8" descr="Man">
            <a:extLst>
              <a:ext uri="{FF2B5EF4-FFF2-40B4-BE49-F238E27FC236}">
                <a16:creationId xmlns:a16="http://schemas.microsoft.com/office/drawing/2014/main" id="{21734751-B079-4400-BA81-0CA9E71A4AE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81852" y="3103532"/>
            <a:ext cx="777240" cy="777240"/>
          </a:xfrm>
          <a:prstGeom prst="rect">
            <a:avLst/>
          </a:prstGeom>
        </p:spPr>
      </p:pic>
      <p:pic>
        <p:nvPicPr>
          <p:cNvPr id="17" name="Graphic 16" descr="Woman">
            <a:extLst>
              <a:ext uri="{FF2B5EF4-FFF2-40B4-BE49-F238E27FC236}">
                <a16:creationId xmlns:a16="http://schemas.microsoft.com/office/drawing/2014/main" id="{E7F8B809-ADF9-4DF0-802F-AFE78B09F2B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720568" y="3105730"/>
            <a:ext cx="777240" cy="777240"/>
          </a:xfrm>
          <a:prstGeom prst="rect">
            <a:avLst/>
          </a:prstGeom>
        </p:spPr>
      </p:pic>
      <p:pic>
        <p:nvPicPr>
          <p:cNvPr id="18" name="Graphic 17" descr="Woman">
            <a:extLst>
              <a:ext uri="{FF2B5EF4-FFF2-40B4-BE49-F238E27FC236}">
                <a16:creationId xmlns:a16="http://schemas.microsoft.com/office/drawing/2014/main" id="{3EEBF455-0C06-48BD-99A3-8D967E04AB2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010703" y="3103786"/>
            <a:ext cx="777240" cy="777240"/>
          </a:xfrm>
          <a:prstGeom prst="rect">
            <a:avLst/>
          </a:prstGeom>
        </p:spPr>
      </p:pic>
      <p:pic>
        <p:nvPicPr>
          <p:cNvPr id="21" name="Graphic 20" descr="Woman">
            <a:extLst>
              <a:ext uri="{FF2B5EF4-FFF2-40B4-BE49-F238E27FC236}">
                <a16:creationId xmlns:a16="http://schemas.microsoft.com/office/drawing/2014/main" id="{DD0D0391-2E4A-4BBE-8EB4-FDE79F919CF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869869" y="3105730"/>
            <a:ext cx="777240" cy="777240"/>
          </a:xfrm>
          <a:prstGeom prst="rect">
            <a:avLst/>
          </a:prstGeom>
        </p:spPr>
      </p:pic>
      <p:pic>
        <p:nvPicPr>
          <p:cNvPr id="25" name="Graphic 24" descr="Woman">
            <a:extLst>
              <a:ext uri="{FF2B5EF4-FFF2-40B4-BE49-F238E27FC236}">
                <a16:creationId xmlns:a16="http://schemas.microsoft.com/office/drawing/2014/main" id="{D98A1F18-28BA-4ADF-B15B-D6E69010A5C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13256" y="3099474"/>
            <a:ext cx="777240" cy="777240"/>
          </a:xfrm>
          <a:prstGeom prst="rect">
            <a:avLst/>
          </a:prstGeom>
        </p:spPr>
      </p:pic>
      <p:sp>
        <p:nvSpPr>
          <p:cNvPr id="54" name="TextBox 53">
            <a:extLst>
              <a:ext uri="{FF2B5EF4-FFF2-40B4-BE49-F238E27FC236}">
                <a16:creationId xmlns:a16="http://schemas.microsoft.com/office/drawing/2014/main" id="{6EDBC7EB-64E4-4598-A4D2-00B84F3715AB}"/>
              </a:ext>
            </a:extLst>
          </p:cNvPr>
          <p:cNvSpPr txBox="1"/>
          <p:nvPr/>
        </p:nvSpPr>
        <p:spPr>
          <a:xfrm>
            <a:off x="4856035" y="2975029"/>
            <a:ext cx="1307091" cy="907941"/>
          </a:xfrm>
          <a:prstGeom prst="rect">
            <a:avLst/>
          </a:prstGeom>
          <a:noFill/>
        </p:spPr>
        <p:txBody>
          <a:bodyPr wrap="square" rtlCol="0">
            <a:spAutoFit/>
          </a:bodyPr>
          <a:lstStyle/>
          <a:p>
            <a:pPr algn="r"/>
            <a:r>
              <a:rPr lang="en-US" sz="3000" b="1" dirty="0">
                <a:solidFill>
                  <a:srgbClr val="8A8A8D"/>
                </a:solidFill>
                <a:latin typeface="Roboto" panose="02000000000000000000"/>
              </a:rPr>
              <a:t>9</a:t>
            </a:r>
            <a:r>
              <a:rPr lang="en-US" sz="2000" b="1" dirty="0">
                <a:solidFill>
                  <a:srgbClr val="8A8A8D"/>
                </a:solidFill>
                <a:latin typeface="Roboto" panose="02000000000000000000"/>
              </a:rPr>
              <a:t> : </a:t>
            </a:r>
            <a:r>
              <a:rPr lang="en-US" sz="3000" b="1" dirty="0">
                <a:solidFill>
                  <a:srgbClr val="8A8A8D"/>
                </a:solidFill>
                <a:latin typeface="Roboto" panose="02000000000000000000"/>
              </a:rPr>
              <a:t>1</a:t>
            </a:r>
          </a:p>
          <a:p>
            <a:pPr algn="r"/>
            <a:r>
              <a:rPr lang="en-US" sz="1400" b="1" dirty="0">
                <a:solidFill>
                  <a:srgbClr val="8A8A8D"/>
                </a:solidFill>
                <a:latin typeface="Roboto" panose="02000000000000000000"/>
              </a:rPr>
              <a:t>NJ Average </a:t>
            </a:r>
            <a:r>
              <a:rPr lang="en-US" sz="900" b="1" dirty="0">
                <a:solidFill>
                  <a:srgbClr val="8A8A8D"/>
                </a:solidFill>
                <a:latin typeface="Roboto" panose="02000000000000000000"/>
              </a:rPr>
              <a:t>(Excl. Montclair)</a:t>
            </a:r>
          </a:p>
        </p:txBody>
      </p:sp>
      <p:pic>
        <p:nvPicPr>
          <p:cNvPr id="28" name="Graphic 27" descr="Man">
            <a:extLst>
              <a:ext uri="{FF2B5EF4-FFF2-40B4-BE49-F238E27FC236}">
                <a16:creationId xmlns:a16="http://schemas.microsoft.com/office/drawing/2014/main" id="{7027D113-3905-48C3-870A-7163BA5F622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836426" y="1607455"/>
            <a:ext cx="777240" cy="777240"/>
          </a:xfrm>
          <a:prstGeom prst="rect">
            <a:avLst/>
          </a:prstGeom>
        </p:spPr>
      </p:pic>
      <p:pic>
        <p:nvPicPr>
          <p:cNvPr id="29" name="Graphic 28" descr="Man">
            <a:extLst>
              <a:ext uri="{FF2B5EF4-FFF2-40B4-BE49-F238E27FC236}">
                <a16:creationId xmlns:a16="http://schemas.microsoft.com/office/drawing/2014/main" id="{FB808EA2-FF69-4655-945C-B2DB994E3E3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980939" y="1609222"/>
            <a:ext cx="777240" cy="777240"/>
          </a:xfrm>
          <a:prstGeom prst="rect">
            <a:avLst/>
          </a:prstGeom>
        </p:spPr>
      </p:pic>
      <p:pic>
        <p:nvPicPr>
          <p:cNvPr id="31" name="Graphic 30" descr="Man">
            <a:extLst>
              <a:ext uri="{FF2B5EF4-FFF2-40B4-BE49-F238E27FC236}">
                <a16:creationId xmlns:a16="http://schemas.microsoft.com/office/drawing/2014/main" id="{F9CDBC24-4FA4-48C7-933D-02EC2EAD722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15119" y="1609222"/>
            <a:ext cx="777240" cy="777240"/>
          </a:xfrm>
          <a:prstGeom prst="rect">
            <a:avLst/>
          </a:prstGeom>
        </p:spPr>
      </p:pic>
      <p:pic>
        <p:nvPicPr>
          <p:cNvPr id="32" name="Graphic 31" descr="Woman">
            <a:extLst>
              <a:ext uri="{FF2B5EF4-FFF2-40B4-BE49-F238E27FC236}">
                <a16:creationId xmlns:a16="http://schemas.microsoft.com/office/drawing/2014/main" id="{C2FD231C-7EA7-472D-BF1C-39C642F5A6D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258489" y="1605688"/>
            <a:ext cx="777240" cy="777240"/>
          </a:xfrm>
          <a:prstGeom prst="rect">
            <a:avLst/>
          </a:prstGeom>
        </p:spPr>
      </p:pic>
      <p:pic>
        <p:nvPicPr>
          <p:cNvPr id="33" name="Graphic 32" descr="Woman">
            <a:extLst>
              <a:ext uri="{FF2B5EF4-FFF2-40B4-BE49-F238E27FC236}">
                <a16:creationId xmlns:a16="http://schemas.microsoft.com/office/drawing/2014/main" id="{55FD0544-70D4-4D9C-B423-39E6B340EFBC}"/>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558876" y="1609222"/>
            <a:ext cx="777240" cy="777240"/>
          </a:xfrm>
          <a:prstGeom prst="rect">
            <a:avLst/>
          </a:prstGeom>
        </p:spPr>
      </p:pic>
      <p:pic>
        <p:nvPicPr>
          <p:cNvPr id="35" name="Graphic 34" descr="Woman">
            <a:extLst>
              <a:ext uri="{FF2B5EF4-FFF2-40B4-BE49-F238E27FC236}">
                <a16:creationId xmlns:a16="http://schemas.microsoft.com/office/drawing/2014/main" id="{F2BD0405-6F0E-4B3A-983C-B09509BC3A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403979" y="1609222"/>
            <a:ext cx="777240" cy="777240"/>
          </a:xfrm>
          <a:prstGeom prst="rect">
            <a:avLst/>
          </a:prstGeom>
        </p:spPr>
      </p:pic>
      <p:pic>
        <p:nvPicPr>
          <p:cNvPr id="36" name="Graphic 35" descr="Woman">
            <a:extLst>
              <a:ext uri="{FF2B5EF4-FFF2-40B4-BE49-F238E27FC236}">
                <a16:creationId xmlns:a16="http://schemas.microsoft.com/office/drawing/2014/main" id="{0B36DC37-1CD7-4F80-BFE9-9DD1E876FEC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82672" y="1609222"/>
            <a:ext cx="777240" cy="777240"/>
          </a:xfrm>
          <a:prstGeom prst="rect">
            <a:avLst/>
          </a:prstGeom>
        </p:spPr>
      </p:pic>
      <p:sp>
        <p:nvSpPr>
          <p:cNvPr id="55" name="TextBox 54">
            <a:extLst>
              <a:ext uri="{FF2B5EF4-FFF2-40B4-BE49-F238E27FC236}">
                <a16:creationId xmlns:a16="http://schemas.microsoft.com/office/drawing/2014/main" id="{4CDAA29B-45D5-4A54-B524-2540C2E38213}"/>
              </a:ext>
            </a:extLst>
          </p:cNvPr>
          <p:cNvSpPr txBox="1"/>
          <p:nvPr/>
        </p:nvSpPr>
        <p:spPr>
          <a:xfrm>
            <a:off x="3912076" y="1259544"/>
            <a:ext cx="1371195" cy="1123384"/>
          </a:xfrm>
          <a:prstGeom prst="rect">
            <a:avLst/>
          </a:prstGeom>
          <a:noFill/>
        </p:spPr>
        <p:txBody>
          <a:bodyPr wrap="square" rtlCol="0">
            <a:spAutoFit/>
          </a:bodyPr>
          <a:lstStyle/>
          <a:p>
            <a:pPr algn="r"/>
            <a:r>
              <a:rPr lang="en-US" sz="3000" b="1" dirty="0">
                <a:solidFill>
                  <a:srgbClr val="0084B6"/>
                </a:solidFill>
                <a:latin typeface="Roboto" panose="02000000000000000000"/>
              </a:rPr>
              <a:t>7</a:t>
            </a:r>
            <a:r>
              <a:rPr lang="en-US" sz="2000" b="1" dirty="0">
                <a:solidFill>
                  <a:srgbClr val="0084B6"/>
                </a:solidFill>
                <a:latin typeface="Roboto" panose="02000000000000000000"/>
              </a:rPr>
              <a:t> : </a:t>
            </a:r>
            <a:r>
              <a:rPr lang="en-US" sz="3000" b="1" dirty="0">
                <a:solidFill>
                  <a:srgbClr val="0084B6"/>
                </a:solidFill>
                <a:latin typeface="Roboto" panose="02000000000000000000"/>
              </a:rPr>
              <a:t>1</a:t>
            </a:r>
          </a:p>
          <a:p>
            <a:pPr algn="r"/>
            <a:r>
              <a:rPr lang="en-US" sz="1400" b="1" dirty="0">
                <a:solidFill>
                  <a:srgbClr val="0084B6"/>
                </a:solidFill>
                <a:latin typeface="Roboto" panose="02000000000000000000"/>
              </a:rPr>
              <a:t>NJ Research</a:t>
            </a:r>
          </a:p>
          <a:p>
            <a:pPr algn="r"/>
            <a:r>
              <a:rPr lang="en-US" sz="1400" b="1" dirty="0">
                <a:solidFill>
                  <a:srgbClr val="0084B6"/>
                </a:solidFill>
                <a:latin typeface="Roboto" panose="02000000000000000000"/>
              </a:rPr>
              <a:t>Average</a:t>
            </a:r>
          </a:p>
          <a:p>
            <a:pPr algn="r"/>
            <a:r>
              <a:rPr lang="en-US" sz="900" b="1" dirty="0">
                <a:solidFill>
                  <a:srgbClr val="0084B6"/>
                </a:solidFill>
                <a:latin typeface="Roboto" panose="02000000000000000000"/>
              </a:rPr>
              <a:t>(Excl. Montclair)</a:t>
            </a:r>
          </a:p>
        </p:txBody>
      </p:sp>
      <p:grpSp>
        <p:nvGrpSpPr>
          <p:cNvPr id="84" name="Group 83">
            <a:extLst>
              <a:ext uri="{FF2B5EF4-FFF2-40B4-BE49-F238E27FC236}">
                <a16:creationId xmlns:a16="http://schemas.microsoft.com/office/drawing/2014/main" id="{CE9AD7B8-FC96-4F0D-88D5-BFE77452014C}"/>
              </a:ext>
            </a:extLst>
          </p:cNvPr>
          <p:cNvGrpSpPr/>
          <p:nvPr/>
        </p:nvGrpSpPr>
        <p:grpSpPr>
          <a:xfrm>
            <a:off x="8672144" y="826532"/>
            <a:ext cx="3300673" cy="3300673"/>
            <a:chOff x="8433911" y="1149960"/>
            <a:chExt cx="3300673" cy="3300673"/>
          </a:xfrm>
        </p:grpSpPr>
        <p:pic>
          <p:nvPicPr>
            <p:cNvPr id="19" name="Graphic 18" descr="Woman">
              <a:extLst>
                <a:ext uri="{FF2B5EF4-FFF2-40B4-BE49-F238E27FC236}">
                  <a16:creationId xmlns:a16="http://schemas.microsoft.com/office/drawing/2014/main" id="{05DF765F-202F-4B30-9081-40DC00DF152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433911" y="1149960"/>
              <a:ext cx="3300673" cy="3300673"/>
            </a:xfrm>
            <a:prstGeom prst="rect">
              <a:avLst/>
            </a:prstGeom>
          </p:spPr>
        </p:pic>
        <p:sp>
          <p:nvSpPr>
            <p:cNvPr id="83" name="TextBox 82">
              <a:extLst>
                <a:ext uri="{FF2B5EF4-FFF2-40B4-BE49-F238E27FC236}">
                  <a16:creationId xmlns:a16="http://schemas.microsoft.com/office/drawing/2014/main" id="{E2234645-CFBF-4049-A969-D18AA2DFB078}"/>
                </a:ext>
              </a:extLst>
            </p:cNvPr>
            <p:cNvSpPr txBox="1"/>
            <p:nvPr/>
          </p:nvSpPr>
          <p:spPr>
            <a:xfrm>
              <a:off x="9591963" y="2681790"/>
              <a:ext cx="984568" cy="646331"/>
            </a:xfrm>
            <a:prstGeom prst="rect">
              <a:avLst/>
            </a:prstGeom>
            <a:noFill/>
          </p:spPr>
          <p:txBody>
            <a:bodyPr wrap="square" rtlCol="0">
              <a:spAutoFit/>
            </a:bodyPr>
            <a:lstStyle/>
            <a:p>
              <a:pPr algn="ctr"/>
              <a:r>
                <a:rPr lang="en-US" sz="1200" dirty="0">
                  <a:solidFill>
                    <a:schemeClr val="bg1"/>
                  </a:solidFill>
                  <a:latin typeface="Roboto" panose="02000000000000000000"/>
                </a:rPr>
                <a:t>State-authorized Position</a:t>
              </a:r>
            </a:p>
          </p:txBody>
        </p:sp>
      </p:grpSp>
      <p:pic>
        <p:nvPicPr>
          <p:cNvPr id="52" name="Graphic 51" descr="Man">
            <a:extLst>
              <a:ext uri="{FF2B5EF4-FFF2-40B4-BE49-F238E27FC236}">
                <a16:creationId xmlns:a16="http://schemas.microsoft.com/office/drawing/2014/main" id="{85F9926F-A768-4B73-BFC2-6F25383225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290243" y="3105730"/>
            <a:ext cx="777240" cy="777240"/>
          </a:xfrm>
          <a:prstGeom prst="rect">
            <a:avLst/>
          </a:prstGeom>
        </p:spPr>
      </p:pic>
      <p:sp>
        <p:nvSpPr>
          <p:cNvPr id="60" name="Google Shape;140;p26">
            <a:extLst>
              <a:ext uri="{FF2B5EF4-FFF2-40B4-BE49-F238E27FC236}">
                <a16:creationId xmlns:a16="http://schemas.microsoft.com/office/drawing/2014/main" id="{57C65749-AF46-4C6B-ACF8-D4357FF0476A}"/>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61" name="TextBox 60">
            <a:extLst>
              <a:ext uri="{FF2B5EF4-FFF2-40B4-BE49-F238E27FC236}">
                <a16:creationId xmlns:a16="http://schemas.microsoft.com/office/drawing/2014/main" id="{E2462837-4C9D-4545-8DEE-A53ECA82F83E}"/>
              </a:ext>
            </a:extLst>
          </p:cNvPr>
          <p:cNvSpPr txBox="1"/>
          <p:nvPr/>
        </p:nvSpPr>
        <p:spPr>
          <a:xfrm>
            <a:off x="457200" y="5776590"/>
            <a:ext cx="5982638" cy="784830"/>
          </a:xfrm>
          <a:prstGeom prst="rect">
            <a:avLst/>
          </a:prstGeom>
          <a:noFill/>
        </p:spPr>
        <p:txBody>
          <a:bodyPr wrap="square" rtlCol="0">
            <a:spAutoFit/>
          </a:bodyPr>
          <a:lstStyle/>
          <a:p>
            <a:r>
              <a:rPr lang="en-US" sz="900" dirty="0">
                <a:solidFill>
                  <a:srgbClr val="8A8A8D"/>
                </a:solidFill>
                <a:latin typeface="Roboto" panose="02000000000000000000"/>
              </a:rPr>
              <a:t>Sources:</a:t>
            </a:r>
          </a:p>
          <a:p>
            <a:r>
              <a:rPr lang="en-US" sz="900" dirty="0">
                <a:solidFill>
                  <a:srgbClr val="8A8A8D"/>
                </a:solidFill>
                <a:latin typeface="Roboto" panose="02000000000000000000"/>
              </a:rPr>
              <a:t>1. Integrated Postsecondary Education Data System (IPEDS): 2020-21 12-month FTE Enrollment</a:t>
            </a:r>
          </a:p>
          <a:p>
            <a:r>
              <a:rPr lang="en-US" sz="900" dirty="0">
                <a:solidFill>
                  <a:schemeClr val="tx1">
                    <a:lumMod val="50000"/>
                    <a:lumOff val="50000"/>
                  </a:schemeClr>
                </a:solidFill>
                <a:latin typeface="Roboto" panose="02000000000000000000"/>
              </a:rPr>
              <a:t>2. State of New Jersey Proposed Fiscal Year 2024 Budget: FY 2024 State Authorized Positions</a:t>
            </a:r>
          </a:p>
          <a:p>
            <a:r>
              <a:rPr lang="en-US" sz="900" dirty="0">
                <a:solidFill>
                  <a:srgbClr val="8A8A8D"/>
                </a:solidFill>
                <a:latin typeface="Roboto" panose="02000000000000000000"/>
              </a:rPr>
              <a:t>* Fringe benefit appropriations are based on the number of state-authorized positions</a:t>
            </a:r>
          </a:p>
          <a:p>
            <a:endParaRPr lang="en-US" sz="900" dirty="0">
              <a:solidFill>
                <a:srgbClr val="8A8A8D"/>
              </a:solidFill>
              <a:latin typeface="Roboto" panose="02000000000000000000"/>
            </a:endParaRPr>
          </a:p>
        </p:txBody>
      </p:sp>
      <p:pic>
        <p:nvPicPr>
          <p:cNvPr id="56" name="Google Shape;54;p1">
            <a:extLst>
              <a:ext uri="{FF2B5EF4-FFF2-40B4-BE49-F238E27FC236}">
                <a16:creationId xmlns:a16="http://schemas.microsoft.com/office/drawing/2014/main" id="{9FD5F12C-4540-4096-813A-BEAF13AA322B}"/>
              </a:ext>
            </a:extLst>
          </p:cNvPr>
          <p:cNvPicPr preferRelativeResize="0">
            <a:picLocks noChangeAspect="1"/>
          </p:cNvPicPr>
          <p:nvPr/>
        </p:nvPicPr>
        <p:blipFill rotWithShape="1">
          <a:blip r:embed="rId16">
            <a:alphaModFix/>
          </a:blip>
          <a:srcRect/>
          <a:stretch/>
        </p:blipFill>
        <p:spPr>
          <a:xfrm>
            <a:off x="10551626" y="6494260"/>
            <a:ext cx="1377658" cy="309529"/>
          </a:xfrm>
          <a:prstGeom prst="rect">
            <a:avLst/>
          </a:prstGeom>
          <a:noFill/>
          <a:ln>
            <a:noFill/>
          </a:ln>
        </p:spPr>
      </p:pic>
      <p:sp>
        <p:nvSpPr>
          <p:cNvPr id="57" name="TextBox 56">
            <a:extLst>
              <a:ext uri="{FF2B5EF4-FFF2-40B4-BE49-F238E27FC236}">
                <a16:creationId xmlns:a16="http://schemas.microsoft.com/office/drawing/2014/main" id="{C7E0663B-B309-4077-9CA1-7899B502C156}"/>
              </a:ext>
            </a:extLst>
          </p:cNvPr>
          <p:cNvSpPr txBox="1"/>
          <p:nvPr/>
        </p:nvSpPr>
        <p:spPr>
          <a:xfrm>
            <a:off x="9000314" y="4349635"/>
            <a:ext cx="2644331" cy="1754326"/>
          </a:xfrm>
          <a:prstGeom prst="rect">
            <a:avLst/>
          </a:prstGeom>
          <a:noFill/>
        </p:spPr>
        <p:txBody>
          <a:bodyPr wrap="square" rtlCol="0">
            <a:spAutoFit/>
          </a:bodyPr>
          <a:lstStyle/>
          <a:p>
            <a:pPr marL="214313" indent="-214313">
              <a:buFont typeface="Arial" panose="020B0604020202020204" pitchFamily="34" charset="0"/>
              <a:buChar char="•"/>
            </a:pPr>
            <a:r>
              <a:rPr lang="en-US" sz="1200" dirty="0">
                <a:latin typeface="Roboto" panose="02000000000000000000"/>
              </a:rPr>
              <a:t>For each State-authorized position, the University is rebated the cost of health and pension benefits</a:t>
            </a:r>
          </a:p>
          <a:p>
            <a:endParaRPr lang="en-US" sz="1200" dirty="0">
              <a:latin typeface="Roboto" panose="02000000000000000000"/>
            </a:endParaRPr>
          </a:p>
          <a:p>
            <a:pPr marL="214313" indent="-214313">
              <a:buFont typeface="Arial" panose="020B0604020202020204" pitchFamily="34" charset="0"/>
              <a:buChar char="•"/>
            </a:pPr>
            <a:r>
              <a:rPr lang="en-US" sz="1200" dirty="0">
                <a:latin typeface="Roboto" panose="02000000000000000000"/>
              </a:rPr>
              <a:t>Every 100 State-authorized Positions are worth approximately $3 million to the University</a:t>
            </a:r>
          </a:p>
        </p:txBody>
      </p:sp>
      <p:sp>
        <p:nvSpPr>
          <p:cNvPr id="51" name="Slide Number Placeholder 9">
            <a:extLst>
              <a:ext uri="{FF2B5EF4-FFF2-40B4-BE49-F238E27FC236}">
                <a16:creationId xmlns:a16="http://schemas.microsoft.com/office/drawing/2014/main" id="{C3FD02A0-DA20-4356-96B6-86F0246F14E5}"/>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15</a:t>
            </a:fld>
            <a:endParaRPr lang="en-US" sz="1300" dirty="0">
              <a:latin typeface="Roboto" panose="02000000000000000000"/>
            </a:endParaRPr>
          </a:p>
        </p:txBody>
      </p:sp>
      <p:sp>
        <p:nvSpPr>
          <p:cNvPr id="58" name="TextBox 57">
            <a:extLst>
              <a:ext uri="{FF2B5EF4-FFF2-40B4-BE49-F238E27FC236}">
                <a16:creationId xmlns:a16="http://schemas.microsoft.com/office/drawing/2014/main" id="{C133AF78-389F-43AD-952A-76AB7704F849}"/>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spTree>
    <p:extLst>
      <p:ext uri="{BB962C8B-B14F-4D97-AF65-F5344CB8AC3E}">
        <p14:creationId xmlns:p14="http://schemas.microsoft.com/office/powerpoint/2010/main" val="1084789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p:txBody>
          <a:bodyPr/>
          <a:lstStyle/>
          <a:p>
            <a:fld id="{4E5AC80F-6668-DC49-88E1-F5E9732A8FAD}" type="slidenum">
              <a:rPr lang="en-US" sz="1800" smtClean="0">
                <a:solidFill>
                  <a:schemeClr val="bg1"/>
                </a:solidFill>
              </a:rPr>
              <a:t>16</a:t>
            </a:fld>
            <a:endParaRPr lang="en-US" sz="1800" dirty="0">
              <a:solidFill>
                <a:schemeClr val="bg1"/>
              </a:solidFill>
            </a:endParaRPr>
          </a:p>
        </p:txBody>
      </p:sp>
      <p:sp>
        <p:nvSpPr>
          <p:cNvPr id="12" name="Google Shape;140;p26">
            <a:extLst>
              <a:ext uri="{FF2B5EF4-FFF2-40B4-BE49-F238E27FC236}">
                <a16:creationId xmlns:a16="http://schemas.microsoft.com/office/drawing/2014/main" id="{968A1254-B91B-43D5-B5E8-F37148CEEF39}"/>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381700F5-B22A-4F10-8005-04C7F3DD0475}"/>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16</a:t>
            </a:fld>
            <a:endParaRPr lang="en-US" sz="1300" dirty="0">
              <a:latin typeface="Roboto" panose="02000000000000000000"/>
            </a:endParaRPr>
          </a:p>
        </p:txBody>
      </p:sp>
      <p:sp>
        <p:nvSpPr>
          <p:cNvPr id="16" name="TextBox 15">
            <a:extLst>
              <a:ext uri="{FF2B5EF4-FFF2-40B4-BE49-F238E27FC236}">
                <a16:creationId xmlns:a16="http://schemas.microsoft.com/office/drawing/2014/main" id="{E5197180-FBAC-4090-8A1A-19DCE6749076}"/>
              </a:ext>
            </a:extLst>
          </p:cNvPr>
          <p:cNvSpPr txBox="1">
            <a:spLocks noChangeAspect="1"/>
          </p:cNvSpPr>
          <p:nvPr/>
        </p:nvSpPr>
        <p:spPr>
          <a:xfrm>
            <a:off x="457200" y="457200"/>
            <a:ext cx="10647177"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One-half of Montclair’s operating revenue supports Instruction, Research, Academic Support </a:t>
            </a:r>
            <a:endParaRPr lang="en-US" b="1" dirty="0">
              <a:solidFill>
                <a:schemeClr val="bg1"/>
              </a:solidFill>
              <a:latin typeface="Roboto" panose="02000000000000000000"/>
            </a:endParaRPr>
          </a:p>
        </p:txBody>
      </p:sp>
      <p:sp>
        <p:nvSpPr>
          <p:cNvPr id="19" name="TextBox 18">
            <a:extLst>
              <a:ext uri="{FF2B5EF4-FFF2-40B4-BE49-F238E27FC236}">
                <a16:creationId xmlns:a16="http://schemas.microsoft.com/office/drawing/2014/main" id="{CB7C51DC-F0C3-4D9A-8A90-2D648F3A3F18}"/>
              </a:ext>
            </a:extLst>
          </p:cNvPr>
          <p:cNvSpPr txBox="1">
            <a:spLocks noChangeAspect="1"/>
          </p:cNvSpPr>
          <p:nvPr/>
        </p:nvSpPr>
        <p:spPr>
          <a:xfrm>
            <a:off x="457199" y="896112"/>
            <a:ext cx="7913718"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and Student Services; two-thirds funds employee salaries and benefits </a:t>
            </a:r>
          </a:p>
        </p:txBody>
      </p:sp>
      <p:sp>
        <p:nvSpPr>
          <p:cNvPr id="20" name="TextBox 19">
            <a:extLst>
              <a:ext uri="{FF2B5EF4-FFF2-40B4-BE49-F238E27FC236}">
                <a16:creationId xmlns:a16="http://schemas.microsoft.com/office/drawing/2014/main" id="{AB8E8C18-5DF3-4F52-BF66-BBFE4B07CF2B}"/>
              </a:ext>
            </a:extLst>
          </p:cNvPr>
          <p:cNvSpPr txBox="1"/>
          <p:nvPr/>
        </p:nvSpPr>
        <p:spPr>
          <a:xfrm>
            <a:off x="457200" y="1324282"/>
            <a:ext cx="4105275"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Uses of Revenue (FY 2023 Budget, $486 Million)</a:t>
            </a:r>
          </a:p>
        </p:txBody>
      </p:sp>
      <p:pic>
        <p:nvPicPr>
          <p:cNvPr id="6" name="Picture 5">
            <a:extLst>
              <a:ext uri="{FF2B5EF4-FFF2-40B4-BE49-F238E27FC236}">
                <a16:creationId xmlns:a16="http://schemas.microsoft.com/office/drawing/2014/main" id="{39D8C37F-25E1-4EF4-8C97-B97F8B9192E7}"/>
              </a:ext>
            </a:extLst>
          </p:cNvPr>
          <p:cNvPicPr>
            <a:picLocks noChangeAspect="1"/>
          </p:cNvPicPr>
          <p:nvPr/>
        </p:nvPicPr>
        <p:blipFill>
          <a:blip r:embed="rId3"/>
          <a:stretch>
            <a:fillRect/>
          </a:stretch>
        </p:blipFill>
        <p:spPr>
          <a:xfrm>
            <a:off x="6569665" y="2681712"/>
            <a:ext cx="5029200" cy="3523941"/>
          </a:xfrm>
          <a:prstGeom prst="rect">
            <a:avLst/>
          </a:prstGeom>
        </p:spPr>
      </p:pic>
      <p:pic>
        <p:nvPicPr>
          <p:cNvPr id="9" name="Picture 8">
            <a:extLst>
              <a:ext uri="{FF2B5EF4-FFF2-40B4-BE49-F238E27FC236}">
                <a16:creationId xmlns:a16="http://schemas.microsoft.com/office/drawing/2014/main" id="{1D2C2436-3AFA-4F1D-8A9F-BEC12695362C}"/>
              </a:ext>
            </a:extLst>
          </p:cNvPr>
          <p:cNvPicPr>
            <a:picLocks noChangeAspect="1"/>
          </p:cNvPicPr>
          <p:nvPr/>
        </p:nvPicPr>
        <p:blipFill>
          <a:blip r:embed="rId4"/>
          <a:stretch>
            <a:fillRect/>
          </a:stretch>
        </p:blipFill>
        <p:spPr>
          <a:xfrm>
            <a:off x="457200" y="2039983"/>
            <a:ext cx="5029200" cy="4165670"/>
          </a:xfrm>
          <a:prstGeom prst="rect">
            <a:avLst/>
          </a:prstGeom>
        </p:spPr>
      </p:pic>
      <p:sp>
        <p:nvSpPr>
          <p:cNvPr id="24" name="TextBox 1">
            <a:extLst>
              <a:ext uri="{FF2B5EF4-FFF2-40B4-BE49-F238E27FC236}">
                <a16:creationId xmlns:a16="http://schemas.microsoft.com/office/drawing/2014/main" id="{7458BD44-C611-4848-9133-A72C611C87DF}"/>
              </a:ext>
            </a:extLst>
          </p:cNvPr>
          <p:cNvSpPr txBox="1"/>
          <p:nvPr/>
        </p:nvSpPr>
        <p:spPr>
          <a:xfrm>
            <a:off x="7765052" y="1921416"/>
            <a:ext cx="2638425" cy="6096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b="1">
                <a:solidFill>
                  <a:schemeClr val="tx1">
                    <a:lumMod val="65000"/>
                    <a:lumOff val="35000"/>
                  </a:schemeClr>
                </a:solidFill>
              </a:rPr>
              <a:t>FY23 USES OF</a:t>
            </a:r>
            <a:r>
              <a:rPr lang="en-US" sz="1600" b="1" baseline="0">
                <a:solidFill>
                  <a:schemeClr val="tx1">
                    <a:lumMod val="65000"/>
                    <a:lumOff val="35000"/>
                  </a:schemeClr>
                </a:solidFill>
              </a:rPr>
              <a:t> REVENUE</a:t>
            </a:r>
          </a:p>
          <a:p>
            <a:pPr algn="ctr"/>
            <a:r>
              <a:rPr lang="en-US" sz="1600" b="1" baseline="0">
                <a:solidFill>
                  <a:schemeClr val="tx1">
                    <a:lumMod val="65000"/>
                    <a:lumOff val="35000"/>
                  </a:schemeClr>
                </a:solidFill>
              </a:rPr>
              <a:t>(Natural Account)</a:t>
            </a:r>
            <a:endParaRPr lang="en-US" sz="1600" b="1">
              <a:solidFill>
                <a:schemeClr val="tx1">
                  <a:lumMod val="65000"/>
                  <a:lumOff val="35000"/>
                </a:schemeClr>
              </a:solidFill>
            </a:endParaRPr>
          </a:p>
        </p:txBody>
      </p:sp>
      <p:sp>
        <p:nvSpPr>
          <p:cNvPr id="25" name="TextBox 3">
            <a:extLst>
              <a:ext uri="{FF2B5EF4-FFF2-40B4-BE49-F238E27FC236}">
                <a16:creationId xmlns:a16="http://schemas.microsoft.com/office/drawing/2014/main" id="{4B45B5D7-4041-4C4E-BA50-416BB6FCE111}"/>
              </a:ext>
            </a:extLst>
          </p:cNvPr>
          <p:cNvSpPr txBox="1"/>
          <p:nvPr/>
        </p:nvSpPr>
        <p:spPr>
          <a:xfrm>
            <a:off x="1887309" y="1921416"/>
            <a:ext cx="2638425" cy="6096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600" b="1">
                <a:solidFill>
                  <a:schemeClr val="tx1">
                    <a:lumMod val="65000"/>
                    <a:lumOff val="35000"/>
                  </a:schemeClr>
                </a:solidFill>
              </a:rPr>
              <a:t>FY23 USES OF</a:t>
            </a:r>
            <a:r>
              <a:rPr lang="en-US" sz="1600" b="1" baseline="0">
                <a:solidFill>
                  <a:schemeClr val="tx1">
                    <a:lumMod val="65000"/>
                    <a:lumOff val="35000"/>
                  </a:schemeClr>
                </a:solidFill>
              </a:rPr>
              <a:t> REVENUE</a:t>
            </a:r>
          </a:p>
          <a:p>
            <a:pPr algn="ctr"/>
            <a:r>
              <a:rPr lang="en-US" sz="1600" b="1" baseline="0">
                <a:solidFill>
                  <a:schemeClr val="tx1">
                    <a:lumMod val="65000"/>
                    <a:lumOff val="35000"/>
                  </a:schemeClr>
                </a:solidFill>
              </a:rPr>
              <a:t>(NACUBO)</a:t>
            </a:r>
            <a:endParaRPr lang="en-US" sz="1600" b="1">
              <a:solidFill>
                <a:schemeClr val="tx1">
                  <a:lumMod val="65000"/>
                  <a:lumOff val="35000"/>
                </a:schemeClr>
              </a:solidFill>
            </a:endParaRPr>
          </a:p>
        </p:txBody>
      </p:sp>
      <p:sp>
        <p:nvSpPr>
          <p:cNvPr id="26" name="TextBox 25">
            <a:extLst>
              <a:ext uri="{FF2B5EF4-FFF2-40B4-BE49-F238E27FC236}">
                <a16:creationId xmlns:a16="http://schemas.microsoft.com/office/drawing/2014/main" id="{C5F142FB-874A-4EF4-991F-7CFB74CFAECE}"/>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7" name="Google Shape;54;p1">
            <a:extLst>
              <a:ext uri="{FF2B5EF4-FFF2-40B4-BE49-F238E27FC236}">
                <a16:creationId xmlns:a16="http://schemas.microsoft.com/office/drawing/2014/main" id="{6F3A50F5-1CBE-424D-BB64-C76135A333D4}"/>
              </a:ext>
            </a:extLst>
          </p:cNvPr>
          <p:cNvPicPr preferRelativeResize="0">
            <a:picLocks noChangeAspect="1"/>
          </p:cNvPicPr>
          <p:nvPr/>
        </p:nvPicPr>
        <p:blipFill rotWithShape="1">
          <a:blip r:embed="rId5">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14732549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12" name="Google Shape;140;p26">
            <a:extLst>
              <a:ext uri="{FF2B5EF4-FFF2-40B4-BE49-F238E27FC236}">
                <a16:creationId xmlns:a16="http://schemas.microsoft.com/office/drawing/2014/main" id="{C1080E74-5DEB-4977-AC16-C1BDD8407404}"/>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C497BE22-D089-4C59-B3DD-8A0B74DB2285}"/>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17</a:t>
            </a:fld>
            <a:endParaRPr lang="en-US" sz="1300" dirty="0">
              <a:latin typeface="Roboto" panose="02000000000000000000"/>
            </a:endParaRPr>
          </a:p>
        </p:txBody>
      </p:sp>
      <p:sp>
        <p:nvSpPr>
          <p:cNvPr id="16" name="TextBox 15">
            <a:extLst>
              <a:ext uri="{FF2B5EF4-FFF2-40B4-BE49-F238E27FC236}">
                <a16:creationId xmlns:a16="http://schemas.microsoft.com/office/drawing/2014/main" id="{8BF88BBC-5A0B-4D35-BD86-068A1DC4A254}"/>
              </a:ext>
            </a:extLst>
          </p:cNvPr>
          <p:cNvSpPr txBox="1">
            <a:spLocks noChangeAspect="1"/>
          </p:cNvSpPr>
          <p:nvPr/>
        </p:nvSpPr>
        <p:spPr>
          <a:xfrm>
            <a:off x="457199" y="457200"/>
            <a:ext cx="10944226"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Montclair expends the least resources per degree awarded than its New Jersey senior public peers</a:t>
            </a:r>
            <a:endParaRPr lang="en-US" b="1" dirty="0">
              <a:solidFill>
                <a:schemeClr val="bg1"/>
              </a:solidFill>
              <a:latin typeface="Roboto" panose="02000000000000000000"/>
            </a:endParaRPr>
          </a:p>
        </p:txBody>
      </p:sp>
      <p:sp>
        <p:nvSpPr>
          <p:cNvPr id="18" name="TextBox 17">
            <a:extLst>
              <a:ext uri="{FF2B5EF4-FFF2-40B4-BE49-F238E27FC236}">
                <a16:creationId xmlns:a16="http://schemas.microsoft.com/office/drawing/2014/main" id="{99300B5C-3715-4E05-8155-8F6539B3BB7E}"/>
              </a:ext>
            </a:extLst>
          </p:cNvPr>
          <p:cNvSpPr txBox="1"/>
          <p:nvPr/>
        </p:nvSpPr>
        <p:spPr>
          <a:xfrm>
            <a:off x="457200" y="883187"/>
            <a:ext cx="5733875"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Total NACUBO Functional Expenses* per Degree Awarded (FY 2021)</a:t>
            </a:r>
          </a:p>
        </p:txBody>
      </p:sp>
      <p:sp>
        <p:nvSpPr>
          <p:cNvPr id="17" name="TextBox 16">
            <a:extLst>
              <a:ext uri="{FF2B5EF4-FFF2-40B4-BE49-F238E27FC236}">
                <a16:creationId xmlns:a16="http://schemas.microsoft.com/office/drawing/2014/main" id="{A24A3432-9CD6-4A65-89AD-7814534D8B9B}"/>
              </a:ext>
            </a:extLst>
          </p:cNvPr>
          <p:cNvSpPr txBox="1"/>
          <p:nvPr/>
        </p:nvSpPr>
        <p:spPr>
          <a:xfrm>
            <a:off x="1765517" y="6079696"/>
            <a:ext cx="5188956" cy="369332"/>
          </a:xfrm>
          <a:prstGeom prst="rect">
            <a:avLst/>
          </a:prstGeom>
          <a:noFill/>
        </p:spPr>
        <p:txBody>
          <a:bodyPr wrap="square" rtlCol="0">
            <a:spAutoFit/>
          </a:bodyPr>
          <a:lstStyle/>
          <a:p>
            <a:r>
              <a:rPr lang="en-US" sz="900" dirty="0">
                <a:solidFill>
                  <a:srgbClr val="8A8A8D"/>
                </a:solidFill>
                <a:latin typeface="Roboto" panose="02000000000000000000"/>
              </a:rPr>
              <a:t>Source: Integrated Postsecondary Education Data System (IPEDS).  Median excludes Montclair.</a:t>
            </a:r>
          </a:p>
          <a:p>
            <a:r>
              <a:rPr lang="en-US" sz="900" dirty="0">
                <a:solidFill>
                  <a:srgbClr val="8A8A8D"/>
                </a:solidFill>
                <a:latin typeface="Roboto" panose="02000000000000000000"/>
              </a:rPr>
              <a:t>* Total Expenses exclude Auxiliary enterprises, Hospital services, and Independent operations.</a:t>
            </a:r>
          </a:p>
        </p:txBody>
      </p:sp>
      <p:pic>
        <p:nvPicPr>
          <p:cNvPr id="3" name="Picture 2">
            <a:extLst>
              <a:ext uri="{FF2B5EF4-FFF2-40B4-BE49-F238E27FC236}">
                <a16:creationId xmlns:a16="http://schemas.microsoft.com/office/drawing/2014/main" id="{A08B4641-42E3-467B-AEC2-64A9B98DA24A}"/>
              </a:ext>
            </a:extLst>
          </p:cNvPr>
          <p:cNvPicPr>
            <a:picLocks noChangeAspect="1"/>
          </p:cNvPicPr>
          <p:nvPr/>
        </p:nvPicPr>
        <p:blipFill>
          <a:blip r:embed="rId3"/>
          <a:stretch>
            <a:fillRect/>
          </a:stretch>
        </p:blipFill>
        <p:spPr>
          <a:xfrm>
            <a:off x="1357312" y="1640402"/>
            <a:ext cx="9144000" cy="4334411"/>
          </a:xfrm>
          <a:prstGeom prst="rect">
            <a:avLst/>
          </a:prstGeom>
        </p:spPr>
      </p:pic>
      <p:sp>
        <p:nvSpPr>
          <p:cNvPr id="13" name="TextBox 12">
            <a:extLst>
              <a:ext uri="{FF2B5EF4-FFF2-40B4-BE49-F238E27FC236}">
                <a16:creationId xmlns:a16="http://schemas.microsoft.com/office/drawing/2014/main" id="{C20202FD-9CC3-42AB-B543-3AA33C1CD04D}"/>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1" name="Google Shape;54;p1">
            <a:extLst>
              <a:ext uri="{FF2B5EF4-FFF2-40B4-BE49-F238E27FC236}">
                <a16:creationId xmlns:a16="http://schemas.microsoft.com/office/drawing/2014/main" id="{E7B3A528-3EE9-4DAD-A3D5-5297F7232DDB}"/>
              </a:ext>
            </a:extLst>
          </p:cNvPr>
          <p:cNvPicPr preferRelativeResize="0">
            <a:picLocks noChangeAspect="1"/>
          </p:cNvPicPr>
          <p:nvPr/>
        </p:nvPicPr>
        <p:blipFill rotWithShape="1">
          <a:blip r:embed="rId4">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2525403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7" name="Picture 16">
            <a:extLst>
              <a:ext uri="{FF2B5EF4-FFF2-40B4-BE49-F238E27FC236}">
                <a16:creationId xmlns:a16="http://schemas.microsoft.com/office/drawing/2014/main" id="{2F6A6FC6-54D9-4F3C-B01A-CBBFFDBACBD1}"/>
              </a:ext>
            </a:extLst>
          </p:cNvPr>
          <p:cNvPicPr>
            <a:picLocks noChangeAspect="1"/>
          </p:cNvPicPr>
          <p:nvPr/>
        </p:nvPicPr>
        <p:blipFill rotWithShape="1">
          <a:blip r:embed="rId3"/>
          <a:srcRect l="10529" r="10529"/>
          <a:stretch/>
        </p:blipFill>
        <p:spPr>
          <a:xfrm>
            <a:off x="6778136" y="0"/>
            <a:ext cx="5413862" cy="6858000"/>
          </a:xfrm>
          <a:prstGeom prst="rect">
            <a:avLst/>
          </a:prstGeom>
        </p:spPr>
      </p:pic>
      <p:sp>
        <p:nvSpPr>
          <p:cNvPr id="8" name="Google Shape;145;p18">
            <a:extLst>
              <a:ext uri="{FF2B5EF4-FFF2-40B4-BE49-F238E27FC236}">
                <a16:creationId xmlns:a16="http://schemas.microsoft.com/office/drawing/2014/main" id="{720AD8DC-2D7B-456D-8B53-223EC578834C}"/>
              </a:ext>
            </a:extLst>
          </p:cNvPr>
          <p:cNvSpPr/>
          <p:nvPr/>
        </p:nvSpPr>
        <p:spPr>
          <a:xfrm>
            <a:off x="1" y="243"/>
            <a:ext cx="6778136" cy="6580101"/>
          </a:xfrm>
          <a:prstGeom prst="rect">
            <a:avLst/>
          </a:prstGeom>
          <a:solidFill>
            <a:srgbClr val="EFEFEF"/>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203195">
              <a:buSzPts val="1200"/>
            </a:pPr>
            <a:endParaRPr lang="en-US" sz="1200" dirty="0">
              <a:solidFill>
                <a:srgbClr val="333333"/>
              </a:solidFill>
              <a:highlight>
                <a:srgbClr val="F1F3F4"/>
              </a:highlight>
              <a:latin typeface="Roboto" panose="02000000000000000000"/>
              <a:ea typeface="Roboto" panose="02000000000000000000"/>
              <a:cs typeface="Roboto" panose="02000000000000000000"/>
              <a:sym typeface="Roboto"/>
            </a:endParaRPr>
          </a:p>
          <a:p>
            <a:pPr marL="203195">
              <a:buSzPts val="1200"/>
            </a:pPr>
            <a:endParaRPr sz="1200" dirty="0">
              <a:solidFill>
                <a:srgbClr val="333333"/>
              </a:solidFill>
              <a:highlight>
                <a:srgbClr val="F1F3F4"/>
              </a:highlight>
              <a:latin typeface="Roboto" panose="02000000000000000000"/>
              <a:ea typeface="Roboto" panose="02000000000000000000"/>
              <a:cs typeface="Roboto" panose="02000000000000000000"/>
              <a:sym typeface="Roboto"/>
            </a:endParaRPr>
          </a:p>
        </p:txBody>
      </p:sp>
      <p:sp>
        <p:nvSpPr>
          <p:cNvPr id="11" name="TextBox 10">
            <a:extLst>
              <a:ext uri="{FF2B5EF4-FFF2-40B4-BE49-F238E27FC236}">
                <a16:creationId xmlns:a16="http://schemas.microsoft.com/office/drawing/2014/main" id="{CFDF300E-4B97-4C38-96D9-3EC47FD3F231}"/>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15" name="Google Shape;140;p26">
            <a:extLst>
              <a:ext uri="{FF2B5EF4-FFF2-40B4-BE49-F238E27FC236}">
                <a16:creationId xmlns:a16="http://schemas.microsoft.com/office/drawing/2014/main" id="{05668E6F-C9E0-489F-B588-16C92F045D5E}"/>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33F71578-3DAF-4D3E-846F-3E92ADA8FE85}"/>
              </a:ext>
            </a:extLst>
          </p:cNvPr>
          <p:cNvSpPr txBox="1"/>
          <p:nvPr/>
        </p:nvSpPr>
        <p:spPr>
          <a:xfrm>
            <a:off x="457200" y="274320"/>
            <a:ext cx="3013813" cy="369332"/>
          </a:xfrm>
          <a:prstGeom prst="rect">
            <a:avLst/>
          </a:prstGeom>
          <a:noFill/>
        </p:spPr>
        <p:txBody>
          <a:bodyPr wrap="square" rtlCol="0">
            <a:spAutoFit/>
          </a:bodyPr>
          <a:lstStyle/>
          <a:p>
            <a:r>
              <a:rPr lang="en-US" b="1" dirty="0">
                <a:solidFill>
                  <a:srgbClr val="0084B6"/>
                </a:solidFill>
                <a:latin typeface="Roboto" panose="02000000000000000000"/>
              </a:rPr>
              <a:t>STRATEGIC INITIATIVES</a:t>
            </a:r>
          </a:p>
        </p:txBody>
      </p:sp>
      <p:sp>
        <p:nvSpPr>
          <p:cNvPr id="2" name="TextBox 1">
            <a:extLst>
              <a:ext uri="{FF2B5EF4-FFF2-40B4-BE49-F238E27FC236}">
                <a16:creationId xmlns:a16="http://schemas.microsoft.com/office/drawing/2014/main" id="{29DAC9F6-EAEF-4D6E-9D3F-A16F588AD95A}"/>
              </a:ext>
            </a:extLst>
          </p:cNvPr>
          <p:cNvSpPr txBox="1"/>
          <p:nvPr/>
        </p:nvSpPr>
        <p:spPr>
          <a:xfrm>
            <a:off x="279103" y="665784"/>
            <a:ext cx="6219931" cy="6001643"/>
          </a:xfrm>
          <a:prstGeom prst="rect">
            <a:avLst/>
          </a:prstGeom>
          <a:noFill/>
        </p:spPr>
        <p:txBody>
          <a:bodyPr wrap="square" rtlCol="0">
            <a:spAutoFit/>
          </a:bodyPr>
          <a:lstStyle/>
          <a:p>
            <a:pPr marL="609585" indent="-406390">
              <a:buSzPts val="1200"/>
              <a:buChar char="●"/>
            </a:pPr>
            <a:r>
              <a:rPr lang="en-US" sz="1200" b="1" dirty="0">
                <a:latin typeface="Roboto" panose="02000000000000000000"/>
              </a:rPr>
              <a:t>Academic and Professional Success for Diverse Student Body</a:t>
            </a:r>
          </a:p>
          <a:p>
            <a:pPr marL="1066785" lvl="1" indent="-406390">
              <a:buSzPts val="1200"/>
              <a:buFont typeface="Wingdings" panose="05000000000000000000" pitchFamily="2" charset="2"/>
              <a:buChar char="Ø"/>
            </a:pPr>
            <a:r>
              <a:rPr lang="en-US" sz="1200" dirty="0">
                <a:latin typeface="Roboto" panose="02000000000000000000"/>
              </a:rPr>
              <a:t>Maintain principles of accessibility and excellence for all students</a:t>
            </a:r>
          </a:p>
          <a:p>
            <a:pPr marL="1066785" lvl="1" indent="-406390">
              <a:buSzPts val="1200"/>
              <a:buFont typeface="Wingdings" panose="05000000000000000000" pitchFamily="2" charset="2"/>
              <a:buChar char="Ø"/>
            </a:pPr>
            <a:r>
              <a:rPr lang="en-US" sz="1200" dirty="0">
                <a:latin typeface="Roboto" panose="02000000000000000000"/>
              </a:rPr>
              <a:t>Enhance student advising programs &amp; academic coaching</a:t>
            </a:r>
          </a:p>
          <a:p>
            <a:pPr marL="1066785" lvl="1" indent="-406390">
              <a:buSzPts val="1200"/>
              <a:buFont typeface="Wingdings" panose="05000000000000000000" pitchFamily="2" charset="2"/>
              <a:buChar char="Ø"/>
            </a:pPr>
            <a:r>
              <a:rPr lang="en-US" sz="1200" dirty="0">
                <a:latin typeface="Roboto" panose="02000000000000000000"/>
              </a:rPr>
              <a:t>Improve retention and graduation rates</a:t>
            </a:r>
          </a:p>
          <a:p>
            <a:pPr marL="1066785" lvl="1" indent="-406390">
              <a:buSzPts val="1200"/>
              <a:buFont typeface="Wingdings" panose="05000000000000000000" pitchFamily="2" charset="2"/>
              <a:buChar char="Ø"/>
            </a:pPr>
            <a:r>
              <a:rPr lang="en-US" sz="1200" dirty="0">
                <a:latin typeface="Roboto" panose="02000000000000000000"/>
              </a:rPr>
              <a:t>Launch new efforts for career services and experiential learning</a:t>
            </a:r>
          </a:p>
          <a:p>
            <a:pPr marL="838179" indent="-228594">
              <a:buFont typeface="Wingdings" panose="05000000000000000000" pitchFamily="2" charset="2"/>
              <a:buChar char="Ø"/>
            </a:pPr>
            <a:endParaRPr lang="en-US" sz="1200" dirty="0">
              <a:latin typeface="Roboto" panose="02000000000000000000"/>
            </a:endParaRPr>
          </a:p>
          <a:p>
            <a:pPr marL="609585" indent="-406390">
              <a:buSzPts val="1200"/>
              <a:buChar char="●"/>
            </a:pPr>
            <a:r>
              <a:rPr lang="en-US" sz="1200" b="1" dirty="0">
                <a:latin typeface="Roboto" panose="02000000000000000000"/>
              </a:rPr>
              <a:t>Research and Innovation</a:t>
            </a:r>
          </a:p>
          <a:p>
            <a:pPr marL="1066785" lvl="1" indent="-406390">
              <a:buSzPts val="1200"/>
              <a:buFont typeface="Wingdings" panose="05000000000000000000" pitchFamily="2" charset="2"/>
              <a:buChar char="Ø"/>
            </a:pPr>
            <a:r>
              <a:rPr lang="en-US" sz="1200" dirty="0">
                <a:latin typeface="Roboto" panose="02000000000000000000"/>
              </a:rPr>
              <a:t>Engage in solutions-focused research</a:t>
            </a:r>
          </a:p>
          <a:p>
            <a:pPr marL="1066785" lvl="1" indent="-406390">
              <a:buSzPts val="1200"/>
              <a:buFont typeface="Wingdings" panose="05000000000000000000" pitchFamily="2" charset="2"/>
              <a:buChar char="Ø"/>
            </a:pPr>
            <a:r>
              <a:rPr lang="en-US" sz="1200" dirty="0">
                <a:latin typeface="Roboto" panose="02000000000000000000"/>
              </a:rPr>
              <a:t>Broaden and deepen research infrastructure</a:t>
            </a:r>
          </a:p>
          <a:p>
            <a:pPr marL="1066785" lvl="1" indent="-406390">
              <a:buSzPts val="1200"/>
              <a:buFont typeface="Wingdings" panose="05000000000000000000" pitchFamily="2" charset="2"/>
              <a:buChar char="Ø"/>
            </a:pPr>
            <a:r>
              <a:rPr lang="en-US" sz="1200" dirty="0">
                <a:latin typeface="Roboto" panose="02000000000000000000"/>
              </a:rPr>
              <a:t>Provide hands on research opportunities for both graduate and undergraduate students</a:t>
            </a:r>
          </a:p>
          <a:p>
            <a:pPr marL="1066785" lvl="1" indent="-406390">
              <a:buSzPts val="1200"/>
              <a:buFont typeface="Wingdings" panose="05000000000000000000" pitchFamily="2" charset="2"/>
              <a:buChar char="Ø"/>
            </a:pPr>
            <a:r>
              <a:rPr lang="en-US" sz="1200" dirty="0">
                <a:latin typeface="Roboto" panose="02000000000000000000"/>
              </a:rPr>
              <a:t>Increase research grants awarded from federal, state and local private sponsors</a:t>
            </a:r>
          </a:p>
          <a:p>
            <a:pPr marL="609585" indent="-406390">
              <a:buSzPts val="1200"/>
              <a:buChar char="●"/>
            </a:pPr>
            <a:endParaRPr lang="en-US" sz="1200" dirty="0">
              <a:latin typeface="Roboto" panose="02000000000000000000"/>
            </a:endParaRPr>
          </a:p>
          <a:p>
            <a:pPr marL="609585" indent="-406390">
              <a:buSzPts val="1200"/>
              <a:buChar char="●"/>
            </a:pPr>
            <a:r>
              <a:rPr lang="en-US" sz="1200" b="1" dirty="0">
                <a:latin typeface="Roboto" panose="02000000000000000000"/>
              </a:rPr>
              <a:t>Partnership and Public Service</a:t>
            </a:r>
          </a:p>
          <a:p>
            <a:pPr marL="1066785" lvl="1" indent="-406390">
              <a:buSzPts val="1200"/>
              <a:buFont typeface="Wingdings" panose="05000000000000000000" pitchFamily="2" charset="2"/>
              <a:buChar char="Ø"/>
            </a:pPr>
            <a:r>
              <a:rPr lang="en-US" sz="1200" dirty="0">
                <a:latin typeface="Roboto" panose="02000000000000000000"/>
              </a:rPr>
              <a:t>Increase partnerships with government, businesses, schools, health care providers, non-profits and civic organizations</a:t>
            </a:r>
          </a:p>
          <a:p>
            <a:pPr marL="1066785" lvl="1" indent="-406390">
              <a:buSzPts val="1200"/>
              <a:buFont typeface="Wingdings" panose="05000000000000000000" pitchFamily="2" charset="2"/>
              <a:buChar char="Ø"/>
            </a:pPr>
            <a:r>
              <a:rPr lang="en-US" sz="1200" dirty="0">
                <a:latin typeface="Roboto" panose="02000000000000000000"/>
              </a:rPr>
              <a:t>Advance economic development and educational outcomes</a:t>
            </a:r>
          </a:p>
          <a:p>
            <a:pPr marL="609585" indent="-406390">
              <a:buSzPts val="1200"/>
              <a:buChar char="●"/>
            </a:pPr>
            <a:endParaRPr lang="en-US" sz="1200" b="1" dirty="0">
              <a:latin typeface="Roboto" panose="02000000000000000000"/>
            </a:endParaRPr>
          </a:p>
          <a:p>
            <a:pPr marL="609585" indent="-406390">
              <a:buSzPts val="1200"/>
              <a:buChar char="●"/>
            </a:pPr>
            <a:r>
              <a:rPr lang="en-US" sz="1200" b="1" dirty="0">
                <a:latin typeface="Roboto" panose="02000000000000000000"/>
              </a:rPr>
              <a:t>Montclair Unbound</a:t>
            </a:r>
          </a:p>
          <a:p>
            <a:pPr marL="1066785" lvl="1" indent="-406390">
              <a:buSzPts val="1200"/>
              <a:buFont typeface="Wingdings" panose="05000000000000000000" pitchFamily="2" charset="2"/>
              <a:buChar char="Ø"/>
            </a:pPr>
            <a:r>
              <a:rPr lang="en-US" sz="1200" dirty="0">
                <a:latin typeface="Roboto" panose="02000000000000000000"/>
              </a:rPr>
              <a:t>Implement innovative flexible models of learning – programs that give students the ability to learn how, when and where it works best for them</a:t>
            </a:r>
          </a:p>
          <a:p>
            <a:pPr marL="1066785" lvl="1" indent="-406390">
              <a:buSzPts val="1200"/>
              <a:buFont typeface="Wingdings" panose="05000000000000000000" pitchFamily="2" charset="2"/>
              <a:buChar char="Ø"/>
            </a:pPr>
            <a:r>
              <a:rPr lang="en-US" sz="1200" dirty="0">
                <a:latin typeface="Roboto" panose="02000000000000000000"/>
              </a:rPr>
              <a:t>Create new online graduate degrees, programs that combine in-person and online learning, and programs that are offered entirely off campus</a:t>
            </a:r>
          </a:p>
          <a:p>
            <a:pPr marL="660395" lvl="1">
              <a:buSzPts val="1200"/>
            </a:pPr>
            <a:endParaRPr lang="en-US" sz="1200" dirty="0">
              <a:latin typeface="Roboto" panose="02000000000000000000"/>
            </a:endParaRPr>
          </a:p>
          <a:p>
            <a:pPr marL="609585" indent="-406390">
              <a:buSzPct val="175000"/>
              <a:buFont typeface="Arial" panose="020B0604020202020204" pitchFamily="34" charset="0"/>
              <a:buChar char="•"/>
            </a:pPr>
            <a:r>
              <a:rPr lang="en-US" sz="1200" b="1" dirty="0">
                <a:latin typeface="Roboto" panose="02000000000000000000"/>
              </a:rPr>
              <a:t>Human Capital &amp; Talent</a:t>
            </a:r>
          </a:p>
          <a:p>
            <a:pPr marL="1066785" lvl="1" indent="-406390">
              <a:buSzPct val="100000"/>
              <a:buFont typeface="Wingdings" panose="05000000000000000000" pitchFamily="2" charset="2"/>
              <a:buChar char="Ø"/>
            </a:pPr>
            <a:r>
              <a:rPr lang="en-US" sz="1200" dirty="0">
                <a:latin typeface="Roboto" panose="02000000000000000000"/>
              </a:rPr>
              <a:t>Attract and retain high-quality faculty &amp; staff</a:t>
            </a:r>
          </a:p>
          <a:p>
            <a:pPr marL="1066785" lvl="1" indent="-406390">
              <a:buSzPct val="100000"/>
              <a:buFont typeface="Wingdings" panose="05000000000000000000" pitchFamily="2" charset="2"/>
              <a:buChar char="Ø"/>
            </a:pPr>
            <a:r>
              <a:rPr lang="en-US" sz="1200" dirty="0">
                <a:latin typeface="Roboto" panose="02000000000000000000"/>
              </a:rPr>
              <a:t>Design and deploy professional development programs</a:t>
            </a:r>
          </a:p>
          <a:p>
            <a:pPr marL="1066785" lvl="1" indent="-406390">
              <a:buSzPct val="100000"/>
              <a:buFont typeface="Wingdings" panose="05000000000000000000" pitchFamily="2" charset="2"/>
              <a:buChar char="Ø"/>
            </a:pPr>
            <a:endParaRPr lang="en-US" sz="1200" dirty="0">
              <a:latin typeface="Roboto" panose="02000000000000000000"/>
            </a:endParaRPr>
          </a:p>
          <a:p>
            <a:pPr marL="609585" indent="-406390">
              <a:buSzPct val="175000"/>
              <a:buFont typeface="Arial" panose="020B0604020202020204" pitchFamily="34" charset="0"/>
              <a:buChar char="•"/>
            </a:pPr>
            <a:r>
              <a:rPr lang="en-US" sz="1200" b="1" dirty="0">
                <a:latin typeface="Roboto" panose="02000000000000000000"/>
              </a:rPr>
              <a:t>Fundraising</a:t>
            </a:r>
          </a:p>
          <a:p>
            <a:pPr marL="1066785" lvl="1" indent="-406390">
              <a:buSzPct val="100000"/>
              <a:buFont typeface="Wingdings" panose="05000000000000000000" pitchFamily="2" charset="2"/>
              <a:buChar char="Ø"/>
            </a:pPr>
            <a:r>
              <a:rPr lang="en-US" sz="1200" dirty="0">
                <a:latin typeface="Roboto" panose="02000000000000000000"/>
              </a:rPr>
              <a:t>Secure external resources (Hinchliffe and Paterson)</a:t>
            </a:r>
          </a:p>
        </p:txBody>
      </p:sp>
      <p:sp>
        <p:nvSpPr>
          <p:cNvPr id="18" name="Slide Number Placeholder 9">
            <a:extLst>
              <a:ext uri="{FF2B5EF4-FFF2-40B4-BE49-F238E27FC236}">
                <a16:creationId xmlns:a16="http://schemas.microsoft.com/office/drawing/2014/main" id="{D773B4A0-7C1C-4E08-83F6-5E27AE24CFE3}"/>
              </a:ext>
            </a:extLst>
          </p:cNvPr>
          <p:cNvSpPr>
            <a:spLocks noGrp="1"/>
          </p:cNvSpPr>
          <p:nvPr>
            <p:ph type="sldNum" sz="quarter" idx="12"/>
          </p:nvPr>
        </p:nvSpPr>
        <p:spPr>
          <a:xfrm>
            <a:off x="4724400" y="6482423"/>
            <a:ext cx="2743200" cy="365125"/>
          </a:xfrm>
          <a:solidFill>
            <a:schemeClr val="tx1"/>
          </a:solidFill>
        </p:spPr>
        <p:txBody>
          <a:bodyPr/>
          <a:lstStyle/>
          <a:p>
            <a:pPr algn="ctr"/>
            <a:fld id="{4E5AC80F-6668-DC49-88E1-F5E9732A8FAD}" type="slidenum">
              <a:rPr lang="en-US" sz="1300" smtClean="0">
                <a:latin typeface="Roboto" panose="02000000000000000000"/>
              </a:rPr>
              <a:pPr algn="ctr"/>
              <a:t>18</a:t>
            </a:fld>
            <a:endParaRPr lang="en-US" sz="1300" dirty="0">
              <a:latin typeface="Roboto" panose="02000000000000000000"/>
            </a:endParaRPr>
          </a:p>
        </p:txBody>
      </p:sp>
      <p:sp>
        <p:nvSpPr>
          <p:cNvPr id="13" name="TextBox 12">
            <a:extLst>
              <a:ext uri="{FF2B5EF4-FFF2-40B4-BE49-F238E27FC236}">
                <a16:creationId xmlns:a16="http://schemas.microsoft.com/office/drawing/2014/main" id="{4C5D7D09-6BB4-4A2F-9F88-EBC538187056}"/>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4" name="Google Shape;54;p1">
            <a:extLst>
              <a:ext uri="{FF2B5EF4-FFF2-40B4-BE49-F238E27FC236}">
                <a16:creationId xmlns:a16="http://schemas.microsoft.com/office/drawing/2014/main" id="{A082CA70-9843-486A-AED6-F6083220EB00}"/>
              </a:ext>
            </a:extLst>
          </p:cNvPr>
          <p:cNvPicPr preferRelativeResize="0">
            <a:picLocks noChangeAspect="1"/>
          </p:cNvPicPr>
          <p:nvPr/>
        </p:nvPicPr>
        <p:blipFill rotWithShape="1">
          <a:blip r:embed="rId4">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33737098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pic>
        <p:nvPicPr>
          <p:cNvPr id="59" name="Google Shape;59;p2"/>
          <p:cNvPicPr preferRelativeResize="0"/>
          <p:nvPr/>
        </p:nvPicPr>
        <p:blipFill rotWithShape="1">
          <a:blip r:embed="rId3">
            <a:alphaModFix/>
          </a:blip>
          <a:srcRect t="8954" b="16077"/>
          <a:stretch/>
        </p:blipFill>
        <p:spPr>
          <a:xfrm>
            <a:off x="6094231" y="-4699"/>
            <a:ext cx="6106800" cy="3433699"/>
          </a:xfrm>
          <a:prstGeom prst="rect">
            <a:avLst/>
          </a:prstGeom>
          <a:noFill/>
          <a:ln>
            <a:noFill/>
          </a:ln>
        </p:spPr>
      </p:pic>
      <p:pic>
        <p:nvPicPr>
          <p:cNvPr id="60" name="Google Shape;60;p2"/>
          <p:cNvPicPr preferRelativeResize="0"/>
          <p:nvPr/>
        </p:nvPicPr>
        <p:blipFill rotWithShape="1">
          <a:blip r:embed="rId4">
            <a:alphaModFix/>
          </a:blip>
          <a:srcRect t="20835" r="472" b="-5723"/>
          <a:stretch/>
        </p:blipFill>
        <p:spPr>
          <a:xfrm>
            <a:off x="-1769" y="2988100"/>
            <a:ext cx="6096000" cy="3901440"/>
          </a:xfrm>
          <a:prstGeom prst="rect">
            <a:avLst/>
          </a:prstGeom>
          <a:noFill/>
          <a:ln>
            <a:noFill/>
          </a:ln>
        </p:spPr>
      </p:pic>
      <p:pic>
        <p:nvPicPr>
          <p:cNvPr id="61" name="Google Shape;61;p2"/>
          <p:cNvPicPr preferRelativeResize="0"/>
          <p:nvPr/>
        </p:nvPicPr>
        <p:blipFill rotWithShape="1">
          <a:blip r:embed="rId5">
            <a:alphaModFix/>
          </a:blip>
          <a:srcRect t="34311" b="28802"/>
          <a:stretch/>
        </p:blipFill>
        <p:spPr>
          <a:xfrm>
            <a:off x="-11129" y="-4699"/>
            <a:ext cx="6110464" cy="3005368"/>
          </a:xfrm>
          <a:prstGeom prst="rect">
            <a:avLst/>
          </a:prstGeom>
          <a:noFill/>
          <a:ln>
            <a:noFill/>
          </a:ln>
        </p:spPr>
      </p:pic>
      <p:pic>
        <p:nvPicPr>
          <p:cNvPr id="62" name="Google Shape;62;p2"/>
          <p:cNvPicPr preferRelativeResize="0"/>
          <p:nvPr/>
        </p:nvPicPr>
        <p:blipFill rotWithShape="1">
          <a:blip r:embed="rId6">
            <a:alphaModFix/>
          </a:blip>
          <a:srcRect t="12695" r="8624" b="27664"/>
          <a:stretch/>
        </p:blipFill>
        <p:spPr>
          <a:xfrm>
            <a:off x="6086767" y="2988100"/>
            <a:ext cx="6105232" cy="2988467"/>
          </a:xfrm>
          <a:prstGeom prst="rect">
            <a:avLst/>
          </a:prstGeom>
          <a:noFill/>
          <a:ln>
            <a:noFill/>
          </a:ln>
        </p:spPr>
      </p:pic>
      <p:sp>
        <p:nvSpPr>
          <p:cNvPr id="63" name="Google Shape;63;p2"/>
          <p:cNvSpPr/>
          <p:nvPr/>
        </p:nvSpPr>
        <p:spPr>
          <a:xfrm>
            <a:off x="10800" y="4582250"/>
            <a:ext cx="12192000" cy="1394317"/>
          </a:xfrm>
          <a:prstGeom prst="rect">
            <a:avLst/>
          </a:prstGeom>
          <a:solidFill>
            <a:srgbClr val="333333">
              <a:alpha val="60000"/>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4" name="Google Shape;64;p2"/>
          <p:cNvSpPr/>
          <p:nvPr/>
        </p:nvSpPr>
        <p:spPr>
          <a:xfrm>
            <a:off x="-10800" y="1632205"/>
            <a:ext cx="12192000" cy="1366416"/>
          </a:xfrm>
          <a:prstGeom prst="rect">
            <a:avLst/>
          </a:prstGeom>
          <a:solidFill>
            <a:srgbClr val="333333">
              <a:alpha val="60000"/>
            </a:srgbClr>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5" name="Google Shape;65;p2"/>
          <p:cNvSpPr/>
          <p:nvPr/>
        </p:nvSpPr>
        <p:spPr>
          <a:xfrm>
            <a:off x="0" y="5955733"/>
            <a:ext cx="12213600" cy="949600"/>
          </a:xfrm>
          <a:prstGeom prst="rect">
            <a:avLst/>
          </a:prstGeom>
          <a:solidFill>
            <a:schemeClr val="dk1"/>
          </a:solidFill>
          <a:ln>
            <a:noFill/>
          </a:ln>
        </p:spPr>
        <p:txBody>
          <a:bodyPr spcFirstLastPara="1" wrap="square" lIns="121900" tIns="121900" rIns="121900" bIns="121900" anchor="ctr" anchorCtr="0">
            <a:noAutofit/>
          </a:bodyPr>
          <a:lstStyle/>
          <a:p>
            <a:pPr>
              <a:buClr>
                <a:srgbClr val="000000"/>
              </a:buClr>
              <a:buSzPts val="1400"/>
            </a:pPr>
            <a:endParaRPr sz="1867">
              <a:solidFill>
                <a:srgbClr val="000000"/>
              </a:solidFill>
              <a:latin typeface="Arial"/>
              <a:ea typeface="Arial"/>
              <a:cs typeface="Arial"/>
              <a:sym typeface="Arial"/>
            </a:endParaRPr>
          </a:p>
        </p:txBody>
      </p:sp>
      <p:sp>
        <p:nvSpPr>
          <p:cNvPr id="66" name="Google Shape;66;p2"/>
          <p:cNvSpPr txBox="1"/>
          <p:nvPr/>
        </p:nvSpPr>
        <p:spPr>
          <a:xfrm>
            <a:off x="272248" y="1632206"/>
            <a:ext cx="5794688" cy="1312883"/>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US" sz="1600" b="1" dirty="0">
                <a:solidFill>
                  <a:schemeClr val="lt1"/>
                </a:solidFill>
                <a:latin typeface="Arial"/>
                <a:ea typeface="Arial"/>
                <a:cs typeface="Arial"/>
                <a:sym typeface="Arial"/>
              </a:rPr>
              <a:t>EDUCATIONAL ACCESS &amp; EQUITY</a:t>
            </a:r>
            <a:endParaRPr sz="2400" dirty="0"/>
          </a:p>
          <a:p>
            <a:pPr indent="-84665">
              <a:buClr>
                <a:schemeClr val="lt1"/>
              </a:buClr>
              <a:buSzPts val="1000"/>
              <a:buFont typeface="Arial"/>
              <a:buChar char="•"/>
            </a:pPr>
            <a:r>
              <a:rPr lang="en-US" sz="1333" dirty="0">
                <a:solidFill>
                  <a:schemeClr val="lt1"/>
                </a:solidFill>
                <a:latin typeface="Arial"/>
                <a:ea typeface="Arial"/>
                <a:cs typeface="Arial"/>
                <a:sym typeface="Arial"/>
              </a:rPr>
              <a:t>   “Red Hawk Rising” partnership in Newark trains students to return and teach in the city, cited by US DOE as a national model</a:t>
            </a:r>
            <a:endParaRPr sz="2400" dirty="0"/>
          </a:p>
          <a:p>
            <a:pPr indent="-84665">
              <a:buClr>
                <a:schemeClr val="lt1"/>
              </a:buClr>
              <a:buSzPts val="1000"/>
              <a:buFont typeface="Arial"/>
              <a:buChar char="•"/>
            </a:pPr>
            <a:r>
              <a:rPr lang="en-US" sz="1333" dirty="0">
                <a:solidFill>
                  <a:schemeClr val="lt1"/>
                </a:solidFill>
                <a:latin typeface="Arial"/>
                <a:ea typeface="Arial"/>
                <a:cs typeface="Arial"/>
                <a:sym typeface="Arial"/>
              </a:rPr>
              <a:t>   Mentoring early-career teachers to help retain them</a:t>
            </a:r>
            <a:endParaRPr sz="2400" dirty="0"/>
          </a:p>
          <a:p>
            <a:pPr indent="-84665">
              <a:buClr>
                <a:schemeClr val="lt1"/>
              </a:buClr>
              <a:buSzPts val="1000"/>
              <a:buFont typeface="Arial"/>
              <a:buChar char="•"/>
            </a:pPr>
            <a:r>
              <a:rPr lang="en-US" sz="1333" dirty="0">
                <a:solidFill>
                  <a:schemeClr val="lt1"/>
                </a:solidFill>
                <a:latin typeface="Arial"/>
                <a:ea typeface="Arial"/>
                <a:cs typeface="Arial"/>
                <a:sym typeface="Arial"/>
              </a:rPr>
              <a:t>   Supporting network of Essex &amp; Northern NJ school districts</a:t>
            </a:r>
            <a:endParaRPr sz="2400" dirty="0"/>
          </a:p>
        </p:txBody>
      </p:sp>
      <p:sp>
        <p:nvSpPr>
          <p:cNvPr id="67" name="Google Shape;67;p2"/>
          <p:cNvSpPr txBox="1"/>
          <p:nvPr/>
        </p:nvSpPr>
        <p:spPr>
          <a:xfrm>
            <a:off x="6349983" y="1632206"/>
            <a:ext cx="5392215" cy="1312883"/>
          </a:xfrm>
          <a:prstGeom prst="rect">
            <a:avLst/>
          </a:prstGeom>
          <a:noFill/>
          <a:ln>
            <a:noFill/>
          </a:ln>
        </p:spPr>
        <p:txBody>
          <a:bodyPr spcFirstLastPara="1" wrap="square" lIns="121900" tIns="121900" rIns="121900" bIns="121900" anchor="t" anchorCtr="0">
            <a:spAutoFit/>
          </a:bodyPr>
          <a:lstStyle/>
          <a:p>
            <a:pPr>
              <a:buClr>
                <a:schemeClr val="dk1"/>
              </a:buClr>
              <a:buSzPts val="1100"/>
            </a:pPr>
            <a:r>
              <a:rPr lang="en-US" sz="1600" b="1" dirty="0">
                <a:solidFill>
                  <a:schemeClr val="lt1"/>
                </a:solidFill>
              </a:rPr>
              <a:t>PUBLIC SERVICE TO SUPPORT COMMUNITIES</a:t>
            </a:r>
            <a:endParaRPr sz="2400" dirty="0"/>
          </a:p>
          <a:p>
            <a:pPr marL="228594" indent="-228594">
              <a:buClr>
                <a:schemeClr val="lt1"/>
              </a:buClr>
              <a:buSzPts val="1100"/>
              <a:buFont typeface="Arial"/>
              <a:buChar char="•"/>
            </a:pPr>
            <a:r>
              <a:rPr lang="en-US" sz="1333" dirty="0">
                <a:solidFill>
                  <a:schemeClr val="lt1"/>
                </a:solidFill>
                <a:latin typeface="Arial"/>
                <a:ea typeface="Arial"/>
                <a:cs typeface="Arial"/>
                <a:sym typeface="Arial"/>
              </a:rPr>
              <a:t>Nursing partnership with West Orange Health Department, Speech and Hearing clinics, child care</a:t>
            </a:r>
            <a:endParaRPr sz="2400" dirty="0"/>
          </a:p>
          <a:p>
            <a:pPr indent="-84665">
              <a:buClr>
                <a:schemeClr val="lt1"/>
              </a:buClr>
              <a:buSzPts val="1000"/>
              <a:buFont typeface="Arial"/>
              <a:buChar char="•"/>
            </a:pPr>
            <a:r>
              <a:rPr lang="en-US" sz="1333" dirty="0">
                <a:solidFill>
                  <a:schemeClr val="lt1"/>
                </a:solidFill>
                <a:latin typeface="Arial"/>
                <a:ea typeface="Arial"/>
                <a:cs typeface="Arial"/>
                <a:sym typeface="Arial"/>
              </a:rPr>
              <a:t>   NextGen Service Corps, Bonner, </a:t>
            </a:r>
            <a:r>
              <a:rPr lang="en-US" sz="1333" dirty="0" err="1">
                <a:solidFill>
                  <a:schemeClr val="lt1"/>
                </a:solidFill>
                <a:latin typeface="Arial"/>
                <a:ea typeface="Arial"/>
                <a:cs typeface="Arial"/>
                <a:sym typeface="Arial"/>
              </a:rPr>
              <a:t>Americorps</a:t>
            </a:r>
            <a:endParaRPr sz="2400" dirty="0"/>
          </a:p>
          <a:p>
            <a:pPr indent="-84665">
              <a:buClr>
                <a:schemeClr val="lt1"/>
              </a:buClr>
              <a:buSzPts val="1000"/>
              <a:buFont typeface="Arial"/>
              <a:buChar char="•"/>
            </a:pPr>
            <a:r>
              <a:rPr lang="en-US" sz="1333" dirty="0">
                <a:solidFill>
                  <a:schemeClr val="lt1"/>
                </a:solidFill>
                <a:latin typeface="Arial"/>
                <a:ea typeface="Arial"/>
                <a:cs typeface="Arial"/>
                <a:sym typeface="Arial"/>
              </a:rPr>
              <a:t>   Support for entrepreneurs, government, non-profits</a:t>
            </a:r>
            <a:endParaRPr sz="2400" dirty="0"/>
          </a:p>
        </p:txBody>
      </p:sp>
      <p:sp>
        <p:nvSpPr>
          <p:cNvPr id="68" name="Google Shape;68;p2"/>
          <p:cNvSpPr txBox="1"/>
          <p:nvPr/>
        </p:nvSpPr>
        <p:spPr>
          <a:xfrm>
            <a:off x="214257" y="4563427"/>
            <a:ext cx="5794687" cy="1805326"/>
          </a:xfrm>
          <a:prstGeom prst="rect">
            <a:avLst/>
          </a:prstGeom>
          <a:noFill/>
          <a:ln>
            <a:noFill/>
          </a:ln>
        </p:spPr>
        <p:txBody>
          <a:bodyPr spcFirstLastPara="1" wrap="square" lIns="121900" tIns="121900" rIns="121900" bIns="121900" anchor="t" anchorCtr="0">
            <a:spAutoFit/>
          </a:bodyPr>
          <a:lstStyle/>
          <a:p>
            <a:pPr>
              <a:buClr>
                <a:srgbClr val="000000"/>
              </a:buClr>
              <a:buSzPts val="1200"/>
            </a:pPr>
            <a:r>
              <a:rPr lang="en-US" sz="1600" b="1" dirty="0">
                <a:solidFill>
                  <a:schemeClr val="lt1"/>
                </a:solidFill>
                <a:latin typeface="Arial"/>
                <a:ea typeface="Arial"/>
                <a:cs typeface="Arial"/>
                <a:sym typeface="Arial"/>
              </a:rPr>
              <a:t>STUDENT SUCCESS</a:t>
            </a:r>
            <a:endParaRPr sz="1600" b="1" dirty="0">
              <a:solidFill>
                <a:schemeClr val="lt1"/>
              </a:solidFill>
              <a:latin typeface="Arial"/>
              <a:ea typeface="Arial"/>
              <a:cs typeface="Arial"/>
              <a:sym typeface="Arial"/>
            </a:endParaRPr>
          </a:p>
          <a:p>
            <a:pPr indent="-84665">
              <a:buClr>
                <a:schemeClr val="lt1"/>
              </a:buClr>
              <a:buSzPts val="1000"/>
              <a:buFont typeface="Arial"/>
              <a:buChar char="•"/>
            </a:pPr>
            <a:r>
              <a:rPr lang="en-US" sz="1333" dirty="0">
                <a:solidFill>
                  <a:schemeClr val="lt1"/>
                </a:solidFill>
                <a:latin typeface="Arial"/>
                <a:ea typeface="Arial"/>
                <a:cs typeface="Arial"/>
                <a:sym typeface="Arial"/>
              </a:rPr>
              <a:t>   #21 in the nation on Social Mobility (USNWR)</a:t>
            </a:r>
            <a:endParaRPr sz="2400" dirty="0"/>
          </a:p>
          <a:p>
            <a:pPr indent="-84665">
              <a:buClr>
                <a:schemeClr val="lt1"/>
              </a:buClr>
              <a:buSzPts val="1000"/>
              <a:buFont typeface="Arial"/>
              <a:buChar char="•"/>
            </a:pPr>
            <a:r>
              <a:rPr lang="en-US" sz="1333" dirty="0">
                <a:solidFill>
                  <a:schemeClr val="lt1"/>
                </a:solidFill>
                <a:latin typeface="Arial"/>
                <a:ea typeface="Arial"/>
                <a:cs typeface="Arial"/>
                <a:sym typeface="Arial"/>
              </a:rPr>
              <a:t>   Montclair undergraduate students dramatically exceed experts’  </a:t>
            </a:r>
          </a:p>
          <a:p>
            <a:pPr>
              <a:buClr>
                <a:schemeClr val="lt1"/>
              </a:buClr>
              <a:buSzPts val="1000"/>
            </a:pPr>
            <a:r>
              <a:rPr lang="en-US" sz="1333" dirty="0">
                <a:solidFill>
                  <a:schemeClr val="lt1"/>
                </a:solidFill>
                <a:latin typeface="Arial"/>
                <a:ea typeface="Arial"/>
                <a:cs typeface="Arial"/>
                <a:sym typeface="Arial"/>
              </a:rPr>
              <a:t>     predicted graduation rates (#5 nationally)</a:t>
            </a:r>
            <a:endParaRPr sz="2400" dirty="0"/>
          </a:p>
          <a:p>
            <a:pPr indent="-84665">
              <a:buClr>
                <a:schemeClr val="lt1"/>
              </a:buClr>
              <a:buSzPts val="1000"/>
              <a:buFont typeface="Arial"/>
              <a:buChar char="•"/>
            </a:pPr>
            <a:r>
              <a:rPr lang="en-US" sz="1333" dirty="0">
                <a:solidFill>
                  <a:schemeClr val="lt1"/>
                </a:solidFill>
                <a:latin typeface="Arial"/>
                <a:ea typeface="Arial"/>
                <a:cs typeface="Arial"/>
                <a:sym typeface="Arial"/>
              </a:rPr>
              <a:t>   21,744 alumni and 3,700 students live or work in Essex County</a:t>
            </a:r>
          </a:p>
          <a:p>
            <a:pPr indent="-84665">
              <a:buClr>
                <a:schemeClr val="lt1"/>
              </a:buClr>
              <a:buSzPts val="1000"/>
              <a:buFont typeface="Arial"/>
              <a:buChar char="•"/>
            </a:pPr>
            <a:r>
              <a:rPr lang="en-US" sz="1333" dirty="0">
                <a:solidFill>
                  <a:schemeClr val="lt1"/>
                </a:solidFill>
              </a:rPr>
              <a:t>   </a:t>
            </a:r>
            <a:r>
              <a:rPr lang="en-US" sz="1333" dirty="0">
                <a:solidFill>
                  <a:schemeClr val="lt1"/>
                </a:solidFill>
                <a:latin typeface="Arial" panose="020B0604020202020204" pitchFamily="34" charset="0"/>
                <a:cs typeface="Arial" panose="020B0604020202020204" pitchFamily="34" charset="0"/>
              </a:rPr>
              <a:t>MEGA initiative focuses on attainment gap for men of color</a:t>
            </a:r>
            <a:endParaRPr sz="2400" dirty="0">
              <a:latin typeface="Arial" panose="020B0604020202020204" pitchFamily="34" charset="0"/>
              <a:cs typeface="Arial" panose="020B0604020202020204" pitchFamily="34" charset="0"/>
            </a:endParaRPr>
          </a:p>
          <a:p>
            <a:pPr>
              <a:buClr>
                <a:srgbClr val="000000"/>
              </a:buClr>
              <a:buSzPts val="1400"/>
            </a:pPr>
            <a:endParaRPr sz="1867" dirty="0">
              <a:solidFill>
                <a:srgbClr val="000000"/>
              </a:solidFill>
              <a:latin typeface="Arial"/>
              <a:ea typeface="Arial"/>
              <a:cs typeface="Arial"/>
              <a:sym typeface="Arial"/>
            </a:endParaRPr>
          </a:p>
        </p:txBody>
      </p:sp>
      <p:sp>
        <p:nvSpPr>
          <p:cNvPr id="69" name="Google Shape;69;p2"/>
          <p:cNvSpPr txBox="1"/>
          <p:nvPr/>
        </p:nvSpPr>
        <p:spPr>
          <a:xfrm>
            <a:off x="6254394" y="4552962"/>
            <a:ext cx="5942121" cy="1312883"/>
          </a:xfrm>
          <a:prstGeom prst="rect">
            <a:avLst/>
          </a:prstGeom>
          <a:noFill/>
          <a:ln>
            <a:noFill/>
          </a:ln>
        </p:spPr>
        <p:txBody>
          <a:bodyPr spcFirstLastPara="1" wrap="square" lIns="121900" tIns="121900" rIns="121900" bIns="121900" anchor="t" anchorCtr="0">
            <a:spAutoFit/>
          </a:bodyPr>
          <a:lstStyle/>
          <a:p>
            <a:r>
              <a:rPr lang="en-US" sz="1600" b="1" dirty="0">
                <a:solidFill>
                  <a:schemeClr val="lt1"/>
                </a:solidFill>
                <a:latin typeface="Arial"/>
                <a:ea typeface="Arial"/>
                <a:cs typeface="Arial"/>
                <a:sym typeface="Arial"/>
              </a:rPr>
              <a:t>HANDS-ON LEARNING</a:t>
            </a:r>
            <a:endParaRPr sz="1600" b="1" dirty="0">
              <a:solidFill>
                <a:schemeClr val="lt1"/>
              </a:solidFill>
              <a:latin typeface="Arial"/>
              <a:ea typeface="Arial"/>
              <a:cs typeface="Arial"/>
              <a:sym typeface="Arial"/>
            </a:endParaRPr>
          </a:p>
          <a:p>
            <a:pPr marL="228594" indent="-228594">
              <a:buClr>
                <a:schemeClr val="lt1"/>
              </a:buClr>
              <a:buSzPts val="1000"/>
              <a:buFont typeface="Arial"/>
              <a:buChar char="•"/>
            </a:pPr>
            <a:r>
              <a:rPr lang="en-US" sz="1333" dirty="0">
                <a:solidFill>
                  <a:schemeClr val="lt1"/>
                </a:solidFill>
                <a:latin typeface="Arial"/>
                <a:ea typeface="Arial"/>
                <a:cs typeface="Arial"/>
                <a:sym typeface="Arial"/>
              </a:rPr>
              <a:t>Green Teams work with companies, civic groups</a:t>
            </a:r>
            <a:endParaRPr sz="2400" dirty="0"/>
          </a:p>
          <a:p>
            <a:pPr marL="228594" indent="-228594">
              <a:buClr>
                <a:schemeClr val="lt1"/>
              </a:buClr>
              <a:buSzPts val="1000"/>
              <a:buFont typeface="Arial"/>
              <a:buChar char="•"/>
            </a:pPr>
            <a:r>
              <a:rPr lang="en-US" sz="1333" dirty="0">
                <a:solidFill>
                  <a:schemeClr val="lt1"/>
                </a:solidFill>
                <a:latin typeface="Arial"/>
                <a:ea typeface="Arial"/>
                <a:cs typeface="Arial"/>
                <a:sym typeface="Arial"/>
              </a:rPr>
              <a:t>Undergraduate research opportunities promotes academic and career success </a:t>
            </a:r>
            <a:endParaRPr sz="2400" dirty="0"/>
          </a:p>
          <a:p>
            <a:pPr marL="228594" indent="-228594">
              <a:buClr>
                <a:schemeClr val="lt1"/>
              </a:buClr>
              <a:buSzPts val="1000"/>
              <a:buFont typeface="Arial"/>
              <a:buChar char="•"/>
            </a:pPr>
            <a:r>
              <a:rPr lang="en-US" sz="1333" dirty="0">
                <a:solidFill>
                  <a:schemeClr val="lt1"/>
                </a:solidFill>
                <a:latin typeface="Arial"/>
                <a:ea typeface="Arial"/>
                <a:cs typeface="Arial"/>
                <a:sym typeface="Arial"/>
              </a:rPr>
              <a:t>Professional level training by doing (e.g., media, arts, finance)</a:t>
            </a:r>
            <a:endParaRPr sz="1333" dirty="0">
              <a:solidFill>
                <a:schemeClr val="lt1"/>
              </a:solidFill>
              <a:latin typeface="Arial"/>
              <a:ea typeface="Arial"/>
              <a:cs typeface="Arial"/>
              <a:sym typeface="Arial"/>
            </a:endParaRPr>
          </a:p>
        </p:txBody>
      </p:sp>
      <p:pic>
        <p:nvPicPr>
          <p:cNvPr id="70" name="Google Shape;70;p2"/>
          <p:cNvPicPr preferRelativeResize="0"/>
          <p:nvPr/>
        </p:nvPicPr>
        <p:blipFill rotWithShape="1">
          <a:blip r:embed="rId7">
            <a:alphaModFix/>
          </a:blip>
          <a:srcRect/>
          <a:stretch/>
        </p:blipFill>
        <p:spPr>
          <a:xfrm>
            <a:off x="9306053" y="6138974"/>
            <a:ext cx="2627936" cy="590439"/>
          </a:xfrm>
          <a:prstGeom prst="rect">
            <a:avLst/>
          </a:prstGeom>
          <a:noFill/>
          <a:ln>
            <a:noFill/>
          </a:ln>
        </p:spPr>
      </p:pic>
      <p:sp>
        <p:nvSpPr>
          <p:cNvPr id="14" name="Slide Number Placeholder 9">
            <a:extLst>
              <a:ext uri="{FF2B5EF4-FFF2-40B4-BE49-F238E27FC236}">
                <a16:creationId xmlns:a16="http://schemas.microsoft.com/office/drawing/2014/main" id="{D5BB1ECD-EE2F-4E19-83E9-D28731C16852}"/>
              </a:ext>
            </a:extLst>
          </p:cNvPr>
          <p:cNvSpPr>
            <a:spLocks noGrp="1"/>
          </p:cNvSpPr>
          <p:nvPr>
            <p:ph type="sldNum" sz="quarter" idx="12"/>
          </p:nvPr>
        </p:nvSpPr>
        <p:spPr>
          <a:xfrm>
            <a:off x="4724400" y="6482423"/>
            <a:ext cx="2743200" cy="365125"/>
          </a:xfrm>
          <a:solidFill>
            <a:schemeClr val="tx1"/>
          </a:solidFill>
        </p:spPr>
        <p:txBody>
          <a:bodyPr/>
          <a:lstStyle/>
          <a:p>
            <a:pPr algn="ctr"/>
            <a:fld id="{4E5AC80F-6668-DC49-88E1-F5E9732A8FAD}" type="slidenum">
              <a:rPr lang="en-US" sz="1300" smtClean="0">
                <a:latin typeface="Roboto" panose="02000000000000000000"/>
              </a:rPr>
              <a:pPr algn="ctr"/>
              <a:t>1</a:t>
            </a:fld>
            <a:endParaRPr lang="en-US" sz="1300" dirty="0">
              <a:latin typeface="Roboto" panose="02000000000000000000"/>
            </a:endParaRPr>
          </a:p>
        </p:txBody>
      </p:sp>
      <p:sp>
        <p:nvSpPr>
          <p:cNvPr id="16" name="TextBox 15">
            <a:extLst>
              <a:ext uri="{FF2B5EF4-FFF2-40B4-BE49-F238E27FC236}">
                <a16:creationId xmlns:a16="http://schemas.microsoft.com/office/drawing/2014/main" id="{D2FB4F43-285D-4744-97CF-B44A8EF26EF4}"/>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4" name="Picture 13">
            <a:extLst>
              <a:ext uri="{FF2B5EF4-FFF2-40B4-BE49-F238E27FC236}">
                <a16:creationId xmlns:a16="http://schemas.microsoft.com/office/drawing/2014/main" id="{A5BA67CF-DD9C-4DB0-812D-2FE46C91A24A}"/>
              </a:ext>
            </a:extLst>
          </p:cNvPr>
          <p:cNvPicPr>
            <a:picLocks noChangeAspect="1"/>
          </p:cNvPicPr>
          <p:nvPr/>
        </p:nvPicPr>
        <p:blipFill rotWithShape="1">
          <a:blip r:embed="rId3"/>
          <a:srcRect b="4745"/>
          <a:stretch/>
        </p:blipFill>
        <p:spPr>
          <a:xfrm>
            <a:off x="6778135" y="2532"/>
            <a:ext cx="5413864" cy="6876403"/>
          </a:xfrm>
          <a:prstGeom prst="rect">
            <a:avLst/>
          </a:prstGeom>
        </p:spPr>
      </p:pic>
      <p:sp>
        <p:nvSpPr>
          <p:cNvPr id="148" name="Google Shape;148;p18"/>
          <p:cNvSpPr txBox="1"/>
          <p:nvPr/>
        </p:nvSpPr>
        <p:spPr>
          <a:xfrm>
            <a:off x="-86200" y="204653"/>
            <a:ext cx="7336800" cy="984845"/>
          </a:xfrm>
          <a:prstGeom prst="rect">
            <a:avLst/>
          </a:prstGeom>
          <a:noFill/>
          <a:ln>
            <a:noFill/>
          </a:ln>
        </p:spPr>
        <p:txBody>
          <a:bodyPr spcFirstLastPara="1" wrap="square" lIns="121900" tIns="121900" rIns="121900" bIns="121900" anchor="t" anchorCtr="0">
            <a:spAutoFit/>
          </a:bodyPr>
          <a:lstStyle/>
          <a:p>
            <a:pPr algn="ctr">
              <a:buClr>
                <a:schemeClr val="dk1"/>
              </a:buClr>
              <a:buSzPts val="1100"/>
            </a:pPr>
            <a:r>
              <a:rPr lang="en-US" sz="2400" b="1" dirty="0">
                <a:solidFill>
                  <a:schemeClr val="dk1"/>
                </a:solidFill>
              </a:rPr>
              <a:t>Innovative </a:t>
            </a:r>
            <a:r>
              <a:rPr lang="en" sz="2400" b="1" dirty="0">
                <a:solidFill>
                  <a:schemeClr val="dk1"/>
                </a:solidFill>
              </a:rPr>
              <a:t>New </a:t>
            </a:r>
            <a:r>
              <a:rPr lang="en-US" sz="2400" b="1" dirty="0">
                <a:solidFill>
                  <a:schemeClr val="dk1"/>
                </a:solidFill>
              </a:rPr>
              <a:t>Academic Programs</a:t>
            </a:r>
            <a:endParaRPr sz="2400" dirty="0">
              <a:solidFill>
                <a:schemeClr val="dk1"/>
              </a:solidFill>
            </a:endParaRPr>
          </a:p>
          <a:p>
            <a:pPr algn="ctr"/>
            <a:endParaRPr sz="2400" b="1" dirty="0"/>
          </a:p>
        </p:txBody>
      </p:sp>
      <p:sp>
        <p:nvSpPr>
          <p:cNvPr id="8" name="Google Shape;145;p18">
            <a:extLst>
              <a:ext uri="{FF2B5EF4-FFF2-40B4-BE49-F238E27FC236}">
                <a16:creationId xmlns:a16="http://schemas.microsoft.com/office/drawing/2014/main" id="{720AD8DC-2D7B-456D-8B53-223EC578834C}"/>
              </a:ext>
            </a:extLst>
          </p:cNvPr>
          <p:cNvSpPr/>
          <p:nvPr/>
        </p:nvSpPr>
        <p:spPr>
          <a:xfrm>
            <a:off x="1" y="243"/>
            <a:ext cx="6778136" cy="6580101"/>
          </a:xfrm>
          <a:prstGeom prst="rect">
            <a:avLst/>
          </a:prstGeom>
          <a:solidFill>
            <a:srgbClr val="EFEFEF"/>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203195">
              <a:buSzPts val="1200"/>
            </a:pPr>
            <a:endParaRPr lang="en-US" sz="1200" dirty="0">
              <a:solidFill>
                <a:srgbClr val="333333"/>
              </a:solidFill>
              <a:highlight>
                <a:srgbClr val="F1F3F4"/>
              </a:highlight>
              <a:latin typeface="Roboto" panose="02000000000000000000"/>
              <a:ea typeface="Roboto" panose="02000000000000000000"/>
              <a:cs typeface="Roboto" panose="02000000000000000000"/>
              <a:sym typeface="Roboto"/>
            </a:endParaRPr>
          </a:p>
          <a:p>
            <a:pPr marL="203195">
              <a:buSzPts val="1200"/>
            </a:pPr>
            <a:endParaRPr sz="1200" dirty="0">
              <a:solidFill>
                <a:srgbClr val="333333"/>
              </a:solidFill>
              <a:highlight>
                <a:srgbClr val="F1F3F4"/>
              </a:highlight>
              <a:latin typeface="Roboto" panose="02000000000000000000"/>
              <a:ea typeface="Roboto" panose="02000000000000000000"/>
              <a:cs typeface="Roboto" panose="02000000000000000000"/>
              <a:sym typeface="Roboto"/>
            </a:endParaRPr>
          </a:p>
        </p:txBody>
      </p:sp>
      <p:sp>
        <p:nvSpPr>
          <p:cNvPr id="11" name="TextBox 10">
            <a:extLst>
              <a:ext uri="{FF2B5EF4-FFF2-40B4-BE49-F238E27FC236}">
                <a16:creationId xmlns:a16="http://schemas.microsoft.com/office/drawing/2014/main" id="{CFDF300E-4B97-4C38-96D9-3EC47FD3F231}"/>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15" name="Google Shape;140;p26">
            <a:extLst>
              <a:ext uri="{FF2B5EF4-FFF2-40B4-BE49-F238E27FC236}">
                <a16:creationId xmlns:a16="http://schemas.microsoft.com/office/drawing/2014/main" id="{05668E6F-C9E0-489F-B588-16C92F045D5E}"/>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2" name="TextBox 11">
            <a:extLst>
              <a:ext uri="{FF2B5EF4-FFF2-40B4-BE49-F238E27FC236}">
                <a16:creationId xmlns:a16="http://schemas.microsoft.com/office/drawing/2014/main" id="{33F71578-3DAF-4D3E-846F-3E92ADA8FE85}"/>
              </a:ext>
            </a:extLst>
          </p:cNvPr>
          <p:cNvSpPr txBox="1"/>
          <p:nvPr/>
        </p:nvSpPr>
        <p:spPr>
          <a:xfrm>
            <a:off x="457200" y="275700"/>
            <a:ext cx="5181600" cy="369332"/>
          </a:xfrm>
          <a:prstGeom prst="rect">
            <a:avLst/>
          </a:prstGeom>
          <a:noFill/>
        </p:spPr>
        <p:txBody>
          <a:bodyPr wrap="square" rtlCol="0">
            <a:spAutoFit/>
          </a:bodyPr>
          <a:lstStyle/>
          <a:p>
            <a:r>
              <a:rPr lang="en-US" b="1" dirty="0">
                <a:solidFill>
                  <a:srgbClr val="0084B6"/>
                </a:solidFill>
                <a:latin typeface="Roboto" panose="02000000000000000000"/>
              </a:rPr>
              <a:t>FY 2024 BUDGET PRIORITIES</a:t>
            </a:r>
          </a:p>
        </p:txBody>
      </p:sp>
      <p:sp>
        <p:nvSpPr>
          <p:cNvPr id="2" name="TextBox 1">
            <a:extLst>
              <a:ext uri="{FF2B5EF4-FFF2-40B4-BE49-F238E27FC236}">
                <a16:creationId xmlns:a16="http://schemas.microsoft.com/office/drawing/2014/main" id="{29DAC9F6-EAEF-4D6E-9D3F-A16F588AD95A}"/>
              </a:ext>
            </a:extLst>
          </p:cNvPr>
          <p:cNvSpPr txBox="1"/>
          <p:nvPr/>
        </p:nvSpPr>
        <p:spPr>
          <a:xfrm>
            <a:off x="282903" y="922688"/>
            <a:ext cx="6219931" cy="5262979"/>
          </a:xfrm>
          <a:prstGeom prst="rect">
            <a:avLst/>
          </a:prstGeom>
          <a:noFill/>
        </p:spPr>
        <p:txBody>
          <a:bodyPr wrap="square" rtlCol="0">
            <a:spAutoFit/>
          </a:bodyPr>
          <a:lstStyle/>
          <a:p>
            <a:pPr marL="609585" indent="-406390">
              <a:buSzPts val="1200"/>
              <a:buChar char="●"/>
            </a:pPr>
            <a:r>
              <a:rPr lang="en-US" sz="1200" b="1" dirty="0">
                <a:latin typeface="Roboto" panose="02000000000000000000"/>
              </a:rPr>
              <a:t>Maintain Affordability and Excellence</a:t>
            </a:r>
          </a:p>
          <a:p>
            <a:pPr marL="1066785" lvl="1" indent="-406390">
              <a:buSzPts val="1200"/>
              <a:buFont typeface="Wingdings" panose="05000000000000000000" pitchFamily="2" charset="2"/>
              <a:buChar char="Ø"/>
            </a:pPr>
            <a:r>
              <a:rPr lang="en-US" sz="1200" dirty="0">
                <a:latin typeface="Roboto" panose="02000000000000000000"/>
              </a:rPr>
              <a:t>Continue to increase support for Presidential Scholarships and other institutional aid.</a:t>
            </a:r>
          </a:p>
          <a:p>
            <a:pPr marL="1066785" lvl="1" indent="-406390">
              <a:buSzPts val="1200"/>
              <a:buFont typeface="Wingdings" panose="05000000000000000000" pitchFamily="2" charset="2"/>
              <a:buChar char="Ø"/>
            </a:pPr>
            <a:endParaRPr lang="en-US" sz="1200" b="1" dirty="0">
              <a:latin typeface="Roboto" panose="02000000000000000000"/>
            </a:endParaRPr>
          </a:p>
          <a:p>
            <a:pPr marL="609585" indent="-406390">
              <a:buSzPts val="1200"/>
              <a:buChar char="●"/>
            </a:pPr>
            <a:r>
              <a:rPr lang="en-US" sz="1200" b="1" dirty="0">
                <a:latin typeface="Roboto" panose="02000000000000000000"/>
              </a:rPr>
              <a:t>Recruit Highly Qualified New Faculty</a:t>
            </a:r>
          </a:p>
          <a:p>
            <a:pPr marL="1066785" lvl="1" indent="-406390">
              <a:buSzPts val="1200"/>
              <a:buFont typeface="Wingdings" panose="05000000000000000000" pitchFamily="2" charset="2"/>
              <a:buChar char="Ø"/>
            </a:pPr>
            <a:r>
              <a:rPr lang="en-US" sz="1200" dirty="0">
                <a:latin typeface="Roboto" panose="02000000000000000000"/>
              </a:rPr>
              <a:t>35 New tenure-track positions approved for fall 2023</a:t>
            </a:r>
          </a:p>
          <a:p>
            <a:pPr marL="1066785" lvl="1" indent="-406390">
              <a:buSzPts val="1200"/>
              <a:buFont typeface="Wingdings" panose="05000000000000000000" pitchFamily="2" charset="2"/>
              <a:buChar char="Ø"/>
            </a:pPr>
            <a:endParaRPr lang="en-US" sz="1200" b="1" dirty="0">
              <a:latin typeface="Roboto" panose="02000000000000000000"/>
            </a:endParaRPr>
          </a:p>
          <a:p>
            <a:pPr marL="609585" indent="-406390">
              <a:buSzPts val="1200"/>
              <a:buChar char="●"/>
            </a:pPr>
            <a:r>
              <a:rPr lang="en-US" sz="1200" b="1" dirty="0">
                <a:latin typeface="Roboto" panose="02000000000000000000"/>
              </a:rPr>
              <a:t>Employee Salary Increases</a:t>
            </a:r>
          </a:p>
          <a:p>
            <a:pPr marL="1066785" lvl="1" indent="-406390">
              <a:buSzPts val="1200"/>
              <a:buFont typeface="Wingdings" panose="05000000000000000000" pitchFamily="2" charset="2"/>
              <a:buChar char="Ø"/>
            </a:pPr>
            <a:r>
              <a:rPr lang="en-US" sz="1200" dirty="0">
                <a:latin typeface="Roboto" panose="02000000000000000000"/>
              </a:rPr>
              <a:t>Fund collective bargaining increases for union positions and salary increases for non-aligned positions (estimated $8.5 million).</a:t>
            </a:r>
          </a:p>
          <a:p>
            <a:pPr marL="609585" indent="-406390">
              <a:buSzPts val="1200"/>
              <a:buChar char="●"/>
            </a:pPr>
            <a:endParaRPr lang="en-US" sz="1200" b="1" dirty="0">
              <a:latin typeface="Roboto" panose="02000000000000000000"/>
            </a:endParaRPr>
          </a:p>
          <a:p>
            <a:pPr marL="609585" indent="-406390">
              <a:buSzPts val="1200"/>
              <a:buChar char="●"/>
            </a:pPr>
            <a:r>
              <a:rPr lang="en-US" sz="1200" b="1" dirty="0">
                <a:latin typeface="Roboto" panose="02000000000000000000"/>
              </a:rPr>
              <a:t>Fund Inflationary Cost Increases</a:t>
            </a:r>
          </a:p>
          <a:p>
            <a:pPr marL="1066785" lvl="1" indent="-406390">
              <a:buSzPts val="1200"/>
              <a:buFont typeface="Wingdings" panose="05000000000000000000" pitchFamily="2" charset="2"/>
              <a:buChar char="Ø"/>
            </a:pPr>
            <a:r>
              <a:rPr lang="en-US" sz="1200" dirty="0">
                <a:latin typeface="Roboto" panose="02000000000000000000"/>
              </a:rPr>
              <a:t>Costs have increased due to high inflation.</a:t>
            </a:r>
          </a:p>
          <a:p>
            <a:pPr marL="1066785" lvl="1" indent="-406390">
              <a:buSzPts val="1200"/>
              <a:buFont typeface="Wingdings" panose="05000000000000000000" pitchFamily="2" charset="2"/>
              <a:buChar char="Ø"/>
            </a:pPr>
            <a:endParaRPr lang="en-US" sz="1200" dirty="0">
              <a:latin typeface="Roboto" panose="02000000000000000000"/>
            </a:endParaRPr>
          </a:p>
          <a:p>
            <a:pPr marL="609585" indent="-406390">
              <a:buSzPts val="1200"/>
              <a:buChar char="●"/>
            </a:pPr>
            <a:r>
              <a:rPr lang="en-US" sz="1200" b="1" dirty="0">
                <a:latin typeface="Roboto" panose="02000000000000000000"/>
              </a:rPr>
              <a:t>Address State Funding Inequities</a:t>
            </a:r>
            <a:endParaRPr lang="en-US" sz="1200" b="1" strike="sngStrike" dirty="0">
              <a:latin typeface="Roboto" panose="02000000000000000000"/>
            </a:endParaRPr>
          </a:p>
          <a:p>
            <a:pPr marL="1066785" lvl="1" indent="-406390">
              <a:buSzPts val="1200"/>
              <a:buFont typeface="Wingdings" panose="05000000000000000000" pitchFamily="2" charset="2"/>
              <a:buChar char="Ø"/>
            </a:pPr>
            <a:r>
              <a:rPr lang="en-US" sz="1200" dirty="0">
                <a:latin typeface="Roboto" panose="02000000000000000000"/>
              </a:rPr>
              <a:t>Work with State Legislature to secure additional state support for Bloomfield College of Montclair State University.</a:t>
            </a:r>
          </a:p>
          <a:p>
            <a:pPr marL="1066785" lvl="1" indent="-406390">
              <a:buSzPts val="1200"/>
              <a:buFont typeface="Wingdings" panose="05000000000000000000" pitchFamily="2" charset="2"/>
              <a:buChar char="Ø"/>
            </a:pPr>
            <a:r>
              <a:rPr lang="en-US" sz="1200" dirty="0">
                <a:latin typeface="Roboto" panose="02000000000000000000"/>
              </a:rPr>
              <a:t>Continue to identify operating efficiencies to address ongoing underfunding of Montclair relative to its peers. </a:t>
            </a:r>
          </a:p>
          <a:p>
            <a:pPr marL="1066785" lvl="1" indent="-406390">
              <a:buSzPts val="1200"/>
              <a:buFont typeface="Wingdings" panose="05000000000000000000" pitchFamily="2" charset="2"/>
              <a:buChar char="Ø"/>
            </a:pPr>
            <a:endParaRPr lang="en-US" sz="1200" dirty="0">
              <a:latin typeface="Roboto" panose="02000000000000000000"/>
            </a:endParaRPr>
          </a:p>
          <a:p>
            <a:pPr marL="609585" indent="-406390">
              <a:buSzPts val="1200"/>
              <a:buChar char="●"/>
            </a:pPr>
            <a:r>
              <a:rPr lang="en-US" sz="1200" b="1" dirty="0">
                <a:latin typeface="Roboto" panose="02000000000000000000"/>
              </a:rPr>
              <a:t>Continue to Launch Innovative New Academic Programs</a:t>
            </a:r>
            <a:endParaRPr lang="en-US" sz="1200" dirty="0">
              <a:latin typeface="Roboto" panose="02000000000000000000"/>
            </a:endParaRPr>
          </a:p>
          <a:p>
            <a:pPr marL="1066785" lvl="1" indent="-406390">
              <a:buSzPts val="1200"/>
              <a:buFont typeface="Wingdings" panose="05000000000000000000" pitchFamily="2" charset="2"/>
              <a:buChar char="Ø"/>
            </a:pPr>
            <a:r>
              <a:rPr lang="en-US" sz="1200" dirty="0">
                <a:latin typeface="Roboto" panose="02000000000000000000"/>
              </a:rPr>
              <a:t>Complete launch of College for Community Health and College for Education and Engaged Learning.</a:t>
            </a:r>
          </a:p>
          <a:p>
            <a:pPr marL="1066785" lvl="1" indent="-406390">
              <a:buSzPts val="1200"/>
              <a:buFont typeface="Wingdings" panose="05000000000000000000" pitchFamily="2" charset="2"/>
              <a:buChar char="Ø"/>
            </a:pPr>
            <a:r>
              <a:rPr lang="en-US" sz="1200" dirty="0">
                <a:latin typeface="Roboto" panose="02000000000000000000"/>
              </a:rPr>
              <a:t>Expand Montclair Unbound and continue to invest in new academic initiatives.</a:t>
            </a:r>
          </a:p>
          <a:p>
            <a:pPr marL="1066785" lvl="1" indent="-406390">
              <a:buSzPts val="1200"/>
              <a:buFont typeface="Wingdings" panose="05000000000000000000" pitchFamily="2" charset="2"/>
              <a:buChar char="Ø"/>
            </a:pPr>
            <a:endParaRPr lang="en-US" sz="1200" dirty="0">
              <a:latin typeface="Roboto" panose="02000000000000000000"/>
            </a:endParaRPr>
          </a:p>
          <a:p>
            <a:pPr marL="609585" indent="-406390">
              <a:buSzPts val="1200"/>
              <a:buChar char="●"/>
            </a:pPr>
            <a:r>
              <a:rPr lang="en-US" sz="1200" b="1" dirty="0">
                <a:latin typeface="Roboto" panose="02000000000000000000"/>
              </a:rPr>
              <a:t>Maintain Campus Infrastructure at a High Level</a:t>
            </a:r>
            <a:endParaRPr lang="en-US" sz="1200" dirty="0">
              <a:latin typeface="Roboto" panose="02000000000000000000"/>
            </a:endParaRPr>
          </a:p>
          <a:p>
            <a:pPr marL="1066785" lvl="1" indent="-406390">
              <a:buSzPts val="1200"/>
              <a:buFont typeface="Wingdings" panose="05000000000000000000" pitchFamily="2" charset="2"/>
              <a:buChar char="Ø"/>
            </a:pPr>
            <a:r>
              <a:rPr lang="en-US" sz="1200" dirty="0">
                <a:latin typeface="Roboto" panose="02000000000000000000"/>
              </a:rPr>
              <a:t>Do not defer maintenance</a:t>
            </a:r>
            <a:endParaRPr lang="en-US" sz="1200" b="1" dirty="0">
              <a:latin typeface="Roboto" panose="02000000000000000000"/>
            </a:endParaRPr>
          </a:p>
        </p:txBody>
      </p:sp>
      <p:sp>
        <p:nvSpPr>
          <p:cNvPr id="18" name="Slide Number Placeholder 9">
            <a:extLst>
              <a:ext uri="{FF2B5EF4-FFF2-40B4-BE49-F238E27FC236}">
                <a16:creationId xmlns:a16="http://schemas.microsoft.com/office/drawing/2014/main" id="{D773B4A0-7C1C-4E08-83F6-5E27AE24CFE3}"/>
              </a:ext>
            </a:extLst>
          </p:cNvPr>
          <p:cNvSpPr>
            <a:spLocks noGrp="1"/>
          </p:cNvSpPr>
          <p:nvPr>
            <p:ph type="sldNum" sz="quarter" idx="12"/>
          </p:nvPr>
        </p:nvSpPr>
        <p:spPr>
          <a:xfrm>
            <a:off x="4724400" y="6482423"/>
            <a:ext cx="2743200" cy="365125"/>
          </a:xfrm>
          <a:solidFill>
            <a:schemeClr val="tx1"/>
          </a:solidFill>
        </p:spPr>
        <p:txBody>
          <a:bodyPr/>
          <a:lstStyle/>
          <a:p>
            <a:pPr algn="ctr"/>
            <a:fld id="{4E5AC80F-6668-DC49-88E1-F5E9732A8FAD}" type="slidenum">
              <a:rPr lang="en-US" sz="1300" smtClean="0">
                <a:latin typeface="Roboto" panose="02000000000000000000"/>
              </a:rPr>
              <a:pPr algn="ctr"/>
              <a:t>19</a:t>
            </a:fld>
            <a:endParaRPr lang="en-US" sz="1300" dirty="0">
              <a:latin typeface="Roboto" panose="02000000000000000000"/>
            </a:endParaRPr>
          </a:p>
        </p:txBody>
      </p:sp>
      <p:sp>
        <p:nvSpPr>
          <p:cNvPr id="13" name="TextBox 12">
            <a:extLst>
              <a:ext uri="{FF2B5EF4-FFF2-40B4-BE49-F238E27FC236}">
                <a16:creationId xmlns:a16="http://schemas.microsoft.com/office/drawing/2014/main" id="{D639F647-A9BB-4E8F-8860-80977BB6F666}"/>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spTree>
    <p:extLst>
      <p:ext uri="{BB962C8B-B14F-4D97-AF65-F5344CB8AC3E}">
        <p14:creationId xmlns:p14="http://schemas.microsoft.com/office/powerpoint/2010/main" val="23667968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pic>
        <p:nvPicPr>
          <p:cNvPr id="16" name="Google Shape;150;p18">
            <a:extLst>
              <a:ext uri="{FF2B5EF4-FFF2-40B4-BE49-F238E27FC236}">
                <a16:creationId xmlns:a16="http://schemas.microsoft.com/office/drawing/2014/main" id="{CC2EDD93-695B-4549-A9F9-B1FA1BCCBCF6}"/>
              </a:ext>
            </a:extLst>
          </p:cNvPr>
          <p:cNvPicPr preferRelativeResize="0">
            <a:picLocks noChangeAspect="1"/>
          </p:cNvPicPr>
          <p:nvPr/>
        </p:nvPicPr>
        <p:blipFill rotWithShape="1">
          <a:blip r:embed="rId3">
            <a:alphaModFix/>
          </a:blip>
          <a:srcRect l="7269" r="31331"/>
          <a:stretch/>
        </p:blipFill>
        <p:spPr>
          <a:xfrm>
            <a:off x="6778137" y="-14041"/>
            <a:ext cx="5413864" cy="6589769"/>
          </a:xfrm>
          <a:prstGeom prst="rect">
            <a:avLst/>
          </a:prstGeom>
          <a:noFill/>
          <a:ln>
            <a:noFill/>
          </a:ln>
        </p:spPr>
      </p:pic>
      <p:sp>
        <p:nvSpPr>
          <p:cNvPr id="148" name="Google Shape;148;p18"/>
          <p:cNvSpPr txBox="1"/>
          <p:nvPr/>
        </p:nvSpPr>
        <p:spPr>
          <a:xfrm>
            <a:off x="-86200" y="204653"/>
            <a:ext cx="7336800" cy="984845"/>
          </a:xfrm>
          <a:prstGeom prst="rect">
            <a:avLst/>
          </a:prstGeom>
          <a:noFill/>
          <a:ln>
            <a:noFill/>
          </a:ln>
        </p:spPr>
        <p:txBody>
          <a:bodyPr spcFirstLastPara="1" wrap="square" lIns="121900" tIns="121900" rIns="121900" bIns="121900" anchor="t" anchorCtr="0">
            <a:spAutoFit/>
          </a:bodyPr>
          <a:lstStyle/>
          <a:p>
            <a:pPr algn="ctr">
              <a:buClr>
                <a:schemeClr val="dk1"/>
              </a:buClr>
              <a:buSzPts val="1100"/>
            </a:pPr>
            <a:r>
              <a:rPr lang="en-US" sz="2400" b="1" dirty="0">
                <a:solidFill>
                  <a:schemeClr val="dk1"/>
                </a:solidFill>
              </a:rPr>
              <a:t>Innovative </a:t>
            </a:r>
            <a:r>
              <a:rPr lang="en" sz="2400" b="1" dirty="0">
                <a:solidFill>
                  <a:schemeClr val="dk1"/>
                </a:solidFill>
              </a:rPr>
              <a:t>New </a:t>
            </a:r>
            <a:r>
              <a:rPr lang="en-US" sz="2400" b="1" dirty="0">
                <a:solidFill>
                  <a:schemeClr val="dk1"/>
                </a:solidFill>
              </a:rPr>
              <a:t>Academic Programs</a:t>
            </a:r>
            <a:endParaRPr sz="2400" dirty="0">
              <a:solidFill>
                <a:schemeClr val="dk1"/>
              </a:solidFill>
            </a:endParaRPr>
          </a:p>
          <a:p>
            <a:pPr algn="ctr"/>
            <a:endParaRPr sz="2400" b="1" dirty="0"/>
          </a:p>
        </p:txBody>
      </p:sp>
      <p:sp>
        <p:nvSpPr>
          <p:cNvPr id="8" name="Google Shape;145;p18">
            <a:extLst>
              <a:ext uri="{FF2B5EF4-FFF2-40B4-BE49-F238E27FC236}">
                <a16:creationId xmlns:a16="http://schemas.microsoft.com/office/drawing/2014/main" id="{720AD8DC-2D7B-456D-8B53-223EC578834C}"/>
              </a:ext>
            </a:extLst>
          </p:cNvPr>
          <p:cNvSpPr/>
          <p:nvPr/>
        </p:nvSpPr>
        <p:spPr>
          <a:xfrm>
            <a:off x="1" y="-4373"/>
            <a:ext cx="6778136" cy="6580101"/>
          </a:xfrm>
          <a:prstGeom prst="rect">
            <a:avLst/>
          </a:prstGeom>
          <a:solidFill>
            <a:srgbClr val="EFEFEF"/>
          </a:solidFill>
          <a:ln w="9525" cap="flat" cmpd="sng">
            <a:solidFill>
              <a:schemeClr val="lt2"/>
            </a:solidFill>
            <a:prstDash val="solid"/>
            <a:round/>
            <a:headEnd type="none" w="sm" len="sm"/>
            <a:tailEnd type="none" w="sm" len="sm"/>
          </a:ln>
        </p:spPr>
        <p:txBody>
          <a:bodyPr spcFirstLastPara="1" wrap="square" lIns="121900" tIns="121900" rIns="121900" bIns="121900" anchor="ctr" anchorCtr="0">
            <a:noAutofit/>
          </a:bodyPr>
          <a:lstStyle/>
          <a:p>
            <a:pPr marL="203195">
              <a:buSzPts val="1200"/>
            </a:pPr>
            <a:endParaRPr sz="1200" dirty="0">
              <a:solidFill>
                <a:srgbClr val="333333"/>
              </a:solidFill>
              <a:highlight>
                <a:srgbClr val="F1F3F4"/>
              </a:highlight>
              <a:latin typeface="Roboto" panose="02000000000000000000"/>
              <a:ea typeface="Roboto" panose="02000000000000000000"/>
              <a:cs typeface="Roboto" panose="02000000000000000000"/>
              <a:sym typeface="Roboto"/>
            </a:endParaRPr>
          </a:p>
        </p:txBody>
      </p:sp>
      <p:sp>
        <p:nvSpPr>
          <p:cNvPr id="11" name="TextBox 10">
            <a:extLst>
              <a:ext uri="{FF2B5EF4-FFF2-40B4-BE49-F238E27FC236}">
                <a16:creationId xmlns:a16="http://schemas.microsoft.com/office/drawing/2014/main" id="{CFDF300E-4B97-4C38-96D9-3EC47FD3F231}"/>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15" name="Google Shape;140;p26">
            <a:extLst>
              <a:ext uri="{FF2B5EF4-FFF2-40B4-BE49-F238E27FC236}">
                <a16:creationId xmlns:a16="http://schemas.microsoft.com/office/drawing/2014/main" id="{05668E6F-C9E0-489F-B588-16C92F045D5E}"/>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2" name="TextBox 1">
            <a:extLst>
              <a:ext uri="{FF2B5EF4-FFF2-40B4-BE49-F238E27FC236}">
                <a16:creationId xmlns:a16="http://schemas.microsoft.com/office/drawing/2014/main" id="{29DAC9F6-EAEF-4D6E-9D3F-A16F588AD95A}"/>
              </a:ext>
            </a:extLst>
          </p:cNvPr>
          <p:cNvSpPr txBox="1"/>
          <p:nvPr/>
        </p:nvSpPr>
        <p:spPr>
          <a:xfrm>
            <a:off x="279103" y="1308908"/>
            <a:ext cx="6219931" cy="4154984"/>
          </a:xfrm>
          <a:prstGeom prst="rect">
            <a:avLst/>
          </a:prstGeom>
          <a:noFill/>
        </p:spPr>
        <p:txBody>
          <a:bodyPr wrap="square" rtlCol="0">
            <a:spAutoFit/>
          </a:bodyPr>
          <a:lstStyle/>
          <a:p>
            <a:pPr marL="203195">
              <a:buSzPts val="1200"/>
            </a:pPr>
            <a:r>
              <a:rPr lang="en-US" sz="1200" b="1" dirty="0">
                <a:solidFill>
                  <a:prstClr val="black"/>
                </a:solidFill>
                <a:latin typeface="Roboto" panose="02000000000000000000"/>
              </a:rPr>
              <a:t>Recently Launched</a:t>
            </a:r>
          </a:p>
          <a:p>
            <a:pPr marL="203195">
              <a:buSzPts val="1200"/>
            </a:pPr>
            <a:endParaRPr lang="en-US" sz="1200" b="1" dirty="0">
              <a:latin typeface="Roboto" panose="02000000000000000000"/>
            </a:endParaRP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Masters in Human Resource Analytics</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Masters in Digital Marketing Analytics</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Bachelors in Animation and Visual Effects (VFX)</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Bachelors in Recording Arts and Production</a:t>
            </a:r>
          </a:p>
          <a:p>
            <a:pPr marL="609585" indent="-406390">
              <a:buSzPts val="1200"/>
              <a:buFont typeface="Wingdings" panose="05000000000000000000" pitchFamily="2" charset="2"/>
              <a:buChar char="Ø"/>
            </a:pPr>
            <a:endParaRPr lang="en-US" sz="1200" dirty="0">
              <a:solidFill>
                <a:prstClr val="black"/>
              </a:solidFill>
              <a:latin typeface="Roboto" panose="02000000000000000000"/>
            </a:endParaRPr>
          </a:p>
          <a:p>
            <a:pPr marL="203195">
              <a:buSzPts val="1200"/>
            </a:pPr>
            <a:endParaRPr lang="en-US" sz="1200" dirty="0">
              <a:solidFill>
                <a:prstClr val="black"/>
              </a:solidFill>
              <a:latin typeface="Roboto" panose="02000000000000000000"/>
            </a:endParaRPr>
          </a:p>
          <a:p>
            <a:pPr marL="203195">
              <a:buSzPts val="1200"/>
            </a:pPr>
            <a:r>
              <a:rPr lang="en-US" sz="1200" b="1" dirty="0">
                <a:solidFill>
                  <a:prstClr val="black"/>
                </a:solidFill>
                <a:latin typeface="Roboto" panose="02000000000000000000"/>
              </a:rPr>
              <a:t>2023-2024 New Programs</a:t>
            </a:r>
          </a:p>
          <a:p>
            <a:pPr marL="609585" indent="-406390">
              <a:buSzPts val="1200"/>
              <a:buFont typeface="Wingdings" panose="05000000000000000000" pitchFamily="2" charset="2"/>
              <a:buChar char="Ø"/>
            </a:pPr>
            <a:endParaRPr lang="en-US" sz="1200" dirty="0">
              <a:solidFill>
                <a:prstClr val="black"/>
              </a:solidFill>
              <a:latin typeface="Roboto" panose="02000000000000000000"/>
            </a:endParaRPr>
          </a:p>
          <a:p>
            <a:pPr marL="609585" indent="-406390">
              <a:buSzPts val="1200"/>
              <a:buChar char="●"/>
            </a:pPr>
            <a:r>
              <a:rPr lang="en-US" sz="1200" b="1" dirty="0">
                <a:solidFill>
                  <a:prstClr val="black"/>
                </a:solidFill>
                <a:latin typeface="Roboto" panose="02000000000000000000"/>
              </a:rPr>
              <a:t>Expected Fall 2023</a:t>
            </a:r>
            <a:endParaRPr lang="en-US" sz="1200" b="1" dirty="0">
              <a:latin typeface="Roboto" panose="02000000000000000000"/>
            </a:endParaRP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BS in Business Analytics</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Minor in Neuroscience</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Bachelors in Applied Studies</a:t>
            </a:r>
          </a:p>
          <a:p>
            <a:pPr marL="609585" indent="-406390">
              <a:buSzPts val="1200"/>
              <a:buFont typeface="Wingdings" panose="05000000000000000000" pitchFamily="2" charset="2"/>
              <a:buChar char="Ø"/>
            </a:pPr>
            <a:endParaRPr lang="en-US" sz="1200" b="1" dirty="0">
              <a:solidFill>
                <a:prstClr val="black"/>
              </a:solidFill>
              <a:latin typeface="Roboto" panose="02000000000000000000"/>
            </a:endParaRPr>
          </a:p>
          <a:p>
            <a:pPr marL="609585" lvl="0" indent="-406390">
              <a:buSzPts val="1200"/>
              <a:buFontTx/>
              <a:buChar char="●"/>
            </a:pPr>
            <a:r>
              <a:rPr lang="en-US" sz="1200" b="1" dirty="0">
                <a:solidFill>
                  <a:prstClr val="black"/>
                </a:solidFill>
                <a:latin typeface="Roboto" panose="02000000000000000000"/>
              </a:rPr>
              <a:t>Selected Examples in Development for 2024</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BS in Cybersecurity</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BS in Neuroscience</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MA in Media Management (Online)</a:t>
            </a: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DNP (Doctor of Nursing Practice)</a:t>
            </a:r>
          </a:p>
          <a:p>
            <a:pPr marL="1066785" lvl="1" indent="-406390">
              <a:buSzPts val="1200"/>
              <a:buFont typeface="Wingdings" panose="05000000000000000000" pitchFamily="2" charset="2"/>
              <a:buChar char="Ø"/>
            </a:pPr>
            <a:endParaRPr lang="en-US" sz="1200" dirty="0">
              <a:solidFill>
                <a:prstClr val="black"/>
              </a:solidFill>
              <a:latin typeface="Roboto" panose="02000000000000000000"/>
            </a:endParaRPr>
          </a:p>
          <a:p>
            <a:pPr marL="1066785" lvl="1" indent="-406390">
              <a:buSzPts val="1200"/>
              <a:buFont typeface="Wingdings" panose="05000000000000000000" pitchFamily="2" charset="2"/>
              <a:buChar char="Ø"/>
            </a:pPr>
            <a:r>
              <a:rPr lang="en-US" sz="1200" dirty="0">
                <a:solidFill>
                  <a:prstClr val="black"/>
                </a:solidFill>
                <a:latin typeface="Roboto" panose="02000000000000000000"/>
              </a:rPr>
              <a:t>Several new </a:t>
            </a:r>
            <a:r>
              <a:rPr lang="en-US" sz="1200" b="1" dirty="0">
                <a:solidFill>
                  <a:prstClr val="black"/>
                </a:solidFill>
                <a:latin typeface="Roboto" panose="02000000000000000000"/>
              </a:rPr>
              <a:t>Montclair Unbound </a:t>
            </a:r>
            <a:r>
              <a:rPr lang="en-US" sz="1200" dirty="0">
                <a:solidFill>
                  <a:prstClr val="black"/>
                </a:solidFill>
                <a:latin typeface="Roboto" panose="02000000000000000000"/>
              </a:rPr>
              <a:t>offerings</a:t>
            </a:r>
          </a:p>
        </p:txBody>
      </p:sp>
      <p:sp>
        <p:nvSpPr>
          <p:cNvPr id="18" name="Slide Number Placeholder 9">
            <a:extLst>
              <a:ext uri="{FF2B5EF4-FFF2-40B4-BE49-F238E27FC236}">
                <a16:creationId xmlns:a16="http://schemas.microsoft.com/office/drawing/2014/main" id="{D773B4A0-7C1C-4E08-83F6-5E27AE24CFE3}"/>
              </a:ext>
            </a:extLst>
          </p:cNvPr>
          <p:cNvSpPr>
            <a:spLocks noGrp="1"/>
          </p:cNvSpPr>
          <p:nvPr>
            <p:ph type="sldNum" sz="quarter" idx="12"/>
          </p:nvPr>
        </p:nvSpPr>
        <p:spPr>
          <a:xfrm>
            <a:off x="4724400" y="6482423"/>
            <a:ext cx="2743200" cy="365125"/>
          </a:xfrm>
          <a:solidFill>
            <a:schemeClr val="tx1"/>
          </a:solidFill>
        </p:spPr>
        <p:txBody>
          <a:bodyPr/>
          <a:lstStyle/>
          <a:p>
            <a:pPr algn="ctr"/>
            <a:fld id="{4E5AC80F-6668-DC49-88E1-F5E9732A8FAD}" type="slidenum">
              <a:rPr lang="en-US" sz="1300" smtClean="0">
                <a:latin typeface="Roboto" panose="02000000000000000000"/>
              </a:rPr>
              <a:pPr algn="ctr"/>
              <a:t>20</a:t>
            </a:fld>
            <a:endParaRPr lang="en-US" sz="1300" dirty="0">
              <a:latin typeface="Roboto" panose="02000000000000000000"/>
            </a:endParaRPr>
          </a:p>
        </p:txBody>
      </p:sp>
      <p:sp>
        <p:nvSpPr>
          <p:cNvPr id="14" name="TextBox 13">
            <a:extLst>
              <a:ext uri="{FF2B5EF4-FFF2-40B4-BE49-F238E27FC236}">
                <a16:creationId xmlns:a16="http://schemas.microsoft.com/office/drawing/2014/main" id="{4EDA13EE-C596-433F-8B9D-557A27B17FF3}"/>
              </a:ext>
            </a:extLst>
          </p:cNvPr>
          <p:cNvSpPr txBox="1"/>
          <p:nvPr/>
        </p:nvSpPr>
        <p:spPr>
          <a:xfrm>
            <a:off x="457199" y="274320"/>
            <a:ext cx="4957483" cy="369332"/>
          </a:xfrm>
          <a:prstGeom prst="rect">
            <a:avLst/>
          </a:prstGeom>
          <a:noFill/>
        </p:spPr>
        <p:txBody>
          <a:bodyPr wrap="square" rtlCol="0">
            <a:spAutoFit/>
          </a:bodyPr>
          <a:lstStyle/>
          <a:p>
            <a:r>
              <a:rPr lang="en-US" b="1" dirty="0">
                <a:solidFill>
                  <a:srgbClr val="0084B6"/>
                </a:solidFill>
                <a:latin typeface="Roboto" panose="02000000000000000000"/>
              </a:rPr>
              <a:t>INNOVATIVE NEW ACADEMIC PROGRAMS</a:t>
            </a:r>
          </a:p>
        </p:txBody>
      </p:sp>
      <p:sp>
        <p:nvSpPr>
          <p:cNvPr id="12" name="TextBox 11">
            <a:extLst>
              <a:ext uri="{FF2B5EF4-FFF2-40B4-BE49-F238E27FC236}">
                <a16:creationId xmlns:a16="http://schemas.microsoft.com/office/drawing/2014/main" id="{1E1F7F34-56CE-41C7-81FC-F0456E79BA03}"/>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3" name="Google Shape;54;p1">
            <a:extLst>
              <a:ext uri="{FF2B5EF4-FFF2-40B4-BE49-F238E27FC236}">
                <a16:creationId xmlns:a16="http://schemas.microsoft.com/office/drawing/2014/main" id="{F42AFE18-2CE4-4AE0-B694-24733CFE9757}"/>
              </a:ext>
            </a:extLst>
          </p:cNvPr>
          <p:cNvPicPr preferRelativeResize="0">
            <a:picLocks noChangeAspect="1"/>
          </p:cNvPicPr>
          <p:nvPr/>
        </p:nvPicPr>
        <p:blipFill rotWithShape="1">
          <a:blip r:embed="rId4">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30771928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12" name="Google Shape;140;p26">
            <a:extLst>
              <a:ext uri="{FF2B5EF4-FFF2-40B4-BE49-F238E27FC236}">
                <a16:creationId xmlns:a16="http://schemas.microsoft.com/office/drawing/2014/main" id="{C1080E74-5DEB-4977-AC16-C1BDD8407404}"/>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4AC6B52F-8860-4EE3-9C36-48273BD794BF}"/>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21</a:t>
            </a:fld>
            <a:endParaRPr lang="en-US" sz="1300" dirty="0">
              <a:latin typeface="Roboto" panose="02000000000000000000"/>
            </a:endParaRPr>
          </a:p>
        </p:txBody>
      </p:sp>
      <p:sp>
        <p:nvSpPr>
          <p:cNvPr id="18" name="TextBox 17">
            <a:extLst>
              <a:ext uri="{FF2B5EF4-FFF2-40B4-BE49-F238E27FC236}">
                <a16:creationId xmlns:a16="http://schemas.microsoft.com/office/drawing/2014/main" id="{A98FAA9E-1C1C-4C46-8C5F-5D113BF499B8}"/>
              </a:ext>
            </a:extLst>
          </p:cNvPr>
          <p:cNvSpPr txBox="1">
            <a:spLocks noChangeAspect="1"/>
          </p:cNvSpPr>
          <p:nvPr/>
        </p:nvSpPr>
        <p:spPr>
          <a:xfrm>
            <a:off x="457199" y="457200"/>
            <a:ext cx="8686801" cy="646331"/>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Montclair’s research award success rate and growth in research expenditures has more than doubled since 2015</a:t>
            </a:r>
            <a:endParaRPr lang="en-US" b="1" dirty="0">
              <a:solidFill>
                <a:schemeClr val="bg1"/>
              </a:solidFill>
              <a:latin typeface="Roboto" panose="02000000000000000000"/>
            </a:endParaRPr>
          </a:p>
        </p:txBody>
      </p:sp>
      <p:sp>
        <p:nvSpPr>
          <p:cNvPr id="20" name="TextBox 19">
            <a:extLst>
              <a:ext uri="{FF2B5EF4-FFF2-40B4-BE49-F238E27FC236}">
                <a16:creationId xmlns:a16="http://schemas.microsoft.com/office/drawing/2014/main" id="{94F14025-C883-4298-A325-4E09630062EA}"/>
              </a:ext>
            </a:extLst>
          </p:cNvPr>
          <p:cNvSpPr txBox="1"/>
          <p:nvPr/>
        </p:nvSpPr>
        <p:spPr>
          <a:xfrm>
            <a:off x="665012" y="1883247"/>
            <a:ext cx="4918367"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Award Success Rate by dollar volume (FY 2015 – FY 2022)</a:t>
            </a:r>
          </a:p>
        </p:txBody>
      </p:sp>
      <p:sp>
        <p:nvSpPr>
          <p:cNvPr id="22" name="TextBox 21">
            <a:extLst>
              <a:ext uri="{FF2B5EF4-FFF2-40B4-BE49-F238E27FC236}">
                <a16:creationId xmlns:a16="http://schemas.microsoft.com/office/drawing/2014/main" id="{81D6570D-C83A-40FF-AAC7-10F909AE086E}"/>
              </a:ext>
            </a:extLst>
          </p:cNvPr>
          <p:cNvSpPr txBox="1"/>
          <p:nvPr/>
        </p:nvSpPr>
        <p:spPr>
          <a:xfrm>
            <a:off x="6765085" y="1883246"/>
            <a:ext cx="4607190"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Research Expenditures in Millions (FY 2004 – FY 2021)</a:t>
            </a:r>
          </a:p>
        </p:txBody>
      </p:sp>
      <p:sp>
        <p:nvSpPr>
          <p:cNvPr id="16" name="TextBox 15">
            <a:extLst>
              <a:ext uri="{FF2B5EF4-FFF2-40B4-BE49-F238E27FC236}">
                <a16:creationId xmlns:a16="http://schemas.microsoft.com/office/drawing/2014/main" id="{61BD15F3-2DAA-4E7E-AE96-364DABC08DBC}"/>
              </a:ext>
            </a:extLst>
          </p:cNvPr>
          <p:cNvSpPr txBox="1"/>
          <p:nvPr/>
        </p:nvSpPr>
        <p:spPr>
          <a:xfrm>
            <a:off x="6476533" y="5929533"/>
            <a:ext cx="5515746" cy="230832"/>
          </a:xfrm>
          <a:prstGeom prst="rect">
            <a:avLst/>
          </a:prstGeom>
          <a:noFill/>
        </p:spPr>
        <p:txBody>
          <a:bodyPr wrap="square" rtlCol="0">
            <a:spAutoFit/>
          </a:bodyPr>
          <a:lstStyle/>
          <a:p>
            <a:r>
              <a:rPr lang="en-US" sz="900" dirty="0">
                <a:solidFill>
                  <a:srgbClr val="8A8A8D"/>
                </a:solidFill>
                <a:latin typeface="Roboto" panose="02000000000000000000"/>
              </a:rPr>
              <a:t>Source: Integrated Postsecondary Education Data System (IPEDS)</a:t>
            </a:r>
          </a:p>
        </p:txBody>
      </p:sp>
      <p:pic>
        <p:nvPicPr>
          <p:cNvPr id="4" name="Picture 3">
            <a:extLst>
              <a:ext uri="{FF2B5EF4-FFF2-40B4-BE49-F238E27FC236}">
                <a16:creationId xmlns:a16="http://schemas.microsoft.com/office/drawing/2014/main" id="{E3056128-0BB2-4E59-A449-1457BCA1E5BE}"/>
              </a:ext>
            </a:extLst>
          </p:cNvPr>
          <p:cNvPicPr>
            <a:picLocks noChangeAspect="1"/>
          </p:cNvPicPr>
          <p:nvPr/>
        </p:nvPicPr>
        <p:blipFill>
          <a:blip r:embed="rId3"/>
          <a:stretch>
            <a:fillRect/>
          </a:stretch>
        </p:blipFill>
        <p:spPr>
          <a:xfrm>
            <a:off x="6403851" y="2578430"/>
            <a:ext cx="5330952" cy="3199624"/>
          </a:xfrm>
          <a:prstGeom prst="rect">
            <a:avLst/>
          </a:prstGeom>
        </p:spPr>
      </p:pic>
      <p:sp>
        <p:nvSpPr>
          <p:cNvPr id="17" name="TextBox 16">
            <a:extLst>
              <a:ext uri="{FF2B5EF4-FFF2-40B4-BE49-F238E27FC236}">
                <a16:creationId xmlns:a16="http://schemas.microsoft.com/office/drawing/2014/main" id="{FBC0CCA0-C9C1-4680-98C5-96AB77581044}"/>
              </a:ext>
            </a:extLst>
          </p:cNvPr>
          <p:cNvSpPr txBox="1"/>
          <p:nvPr/>
        </p:nvSpPr>
        <p:spPr>
          <a:xfrm>
            <a:off x="457199" y="5935636"/>
            <a:ext cx="5515746" cy="230832"/>
          </a:xfrm>
          <a:prstGeom prst="rect">
            <a:avLst/>
          </a:prstGeom>
          <a:noFill/>
        </p:spPr>
        <p:txBody>
          <a:bodyPr wrap="square" rtlCol="0">
            <a:spAutoFit/>
          </a:bodyPr>
          <a:lstStyle/>
          <a:p>
            <a:r>
              <a:rPr lang="en-US" sz="900" dirty="0">
                <a:solidFill>
                  <a:srgbClr val="8A8A8D"/>
                </a:solidFill>
                <a:latin typeface="Roboto" panose="02000000000000000000"/>
              </a:rPr>
              <a:t>Source: Office of Sponsored Programs, Montclair State University (Annual Reports)</a:t>
            </a:r>
          </a:p>
        </p:txBody>
      </p:sp>
      <p:sp>
        <p:nvSpPr>
          <p:cNvPr id="21" name="TextBox 20">
            <a:extLst>
              <a:ext uri="{FF2B5EF4-FFF2-40B4-BE49-F238E27FC236}">
                <a16:creationId xmlns:a16="http://schemas.microsoft.com/office/drawing/2014/main" id="{6152D21B-66DD-4116-BD52-8CF6A72EAE9C}"/>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5" name="Picture 4">
            <a:extLst>
              <a:ext uri="{FF2B5EF4-FFF2-40B4-BE49-F238E27FC236}">
                <a16:creationId xmlns:a16="http://schemas.microsoft.com/office/drawing/2014/main" id="{51E6DE88-AF82-4BBD-8C80-B873CFBEEF2F}"/>
              </a:ext>
            </a:extLst>
          </p:cNvPr>
          <p:cNvPicPr>
            <a:picLocks noChangeAspect="1"/>
          </p:cNvPicPr>
          <p:nvPr/>
        </p:nvPicPr>
        <p:blipFill>
          <a:blip r:embed="rId4"/>
          <a:stretch>
            <a:fillRect/>
          </a:stretch>
        </p:blipFill>
        <p:spPr>
          <a:xfrm>
            <a:off x="458719" y="2578430"/>
            <a:ext cx="5330952" cy="3198572"/>
          </a:xfrm>
          <a:prstGeom prst="rect">
            <a:avLst/>
          </a:prstGeom>
        </p:spPr>
      </p:pic>
      <p:pic>
        <p:nvPicPr>
          <p:cNvPr id="19" name="Google Shape;54;p1">
            <a:extLst>
              <a:ext uri="{FF2B5EF4-FFF2-40B4-BE49-F238E27FC236}">
                <a16:creationId xmlns:a16="http://schemas.microsoft.com/office/drawing/2014/main" id="{8A2A6C41-FC93-43F2-B4BC-455F66453639}"/>
              </a:ext>
            </a:extLst>
          </p:cNvPr>
          <p:cNvPicPr preferRelativeResize="0">
            <a:picLocks noChangeAspect="1"/>
          </p:cNvPicPr>
          <p:nvPr/>
        </p:nvPicPr>
        <p:blipFill rotWithShape="1">
          <a:blip r:embed="rId5">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27431432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p:txBody>
          <a:bodyPr/>
          <a:lstStyle/>
          <a:p>
            <a:fld id="{4E5AC80F-6668-DC49-88E1-F5E9732A8FAD}" type="slidenum">
              <a:rPr lang="en-US" sz="1800" smtClean="0">
                <a:solidFill>
                  <a:schemeClr val="bg1"/>
                </a:solidFill>
              </a:rPr>
              <a:t>22</a:t>
            </a:fld>
            <a:endParaRPr lang="en-US" sz="1800" dirty="0">
              <a:solidFill>
                <a:schemeClr val="bg1"/>
              </a:solidFill>
            </a:endParaRPr>
          </a:p>
        </p:txBody>
      </p:sp>
      <p:sp>
        <p:nvSpPr>
          <p:cNvPr id="15" name="Google Shape;140;p26">
            <a:extLst>
              <a:ext uri="{FF2B5EF4-FFF2-40B4-BE49-F238E27FC236}">
                <a16:creationId xmlns:a16="http://schemas.microsoft.com/office/drawing/2014/main" id="{DF797213-AA78-4E83-B8BF-EE859D838F01}"/>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8" name="Slide Number Placeholder 9">
            <a:extLst>
              <a:ext uri="{FF2B5EF4-FFF2-40B4-BE49-F238E27FC236}">
                <a16:creationId xmlns:a16="http://schemas.microsoft.com/office/drawing/2014/main" id="{87561BD9-FA9D-4324-BF2F-76792397E335}"/>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22</a:t>
            </a:fld>
            <a:endParaRPr lang="en-US" sz="1300" dirty="0">
              <a:latin typeface="Roboto" panose="02000000000000000000"/>
            </a:endParaRPr>
          </a:p>
        </p:txBody>
      </p:sp>
      <p:sp>
        <p:nvSpPr>
          <p:cNvPr id="20" name="TextBox 19">
            <a:extLst>
              <a:ext uri="{FF2B5EF4-FFF2-40B4-BE49-F238E27FC236}">
                <a16:creationId xmlns:a16="http://schemas.microsoft.com/office/drawing/2014/main" id="{F7239D98-357E-4B22-BA66-02F1D6FD9950}"/>
              </a:ext>
            </a:extLst>
          </p:cNvPr>
          <p:cNvSpPr txBox="1">
            <a:spLocks noChangeAspect="1"/>
          </p:cNvSpPr>
          <p:nvPr/>
        </p:nvSpPr>
        <p:spPr>
          <a:xfrm>
            <a:off x="457200" y="480220"/>
            <a:ext cx="8645612"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The University has enrolled its largest freshman classes in the past two years</a:t>
            </a:r>
          </a:p>
        </p:txBody>
      </p:sp>
      <p:sp>
        <p:nvSpPr>
          <p:cNvPr id="26" name="TextBox 25">
            <a:extLst>
              <a:ext uri="{FF2B5EF4-FFF2-40B4-BE49-F238E27FC236}">
                <a16:creationId xmlns:a16="http://schemas.microsoft.com/office/drawing/2014/main" id="{758E157C-2CEC-4705-8079-93E1DCA5DF80}"/>
              </a:ext>
            </a:extLst>
          </p:cNvPr>
          <p:cNvSpPr txBox="1"/>
          <p:nvPr/>
        </p:nvSpPr>
        <p:spPr>
          <a:xfrm>
            <a:off x="457199" y="1024458"/>
            <a:ext cx="5638801"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Total Undergraduate and Graduate Enrollment (Fall 2005 – Fall 2022)</a:t>
            </a:r>
          </a:p>
        </p:txBody>
      </p:sp>
      <p:pic>
        <p:nvPicPr>
          <p:cNvPr id="2" name="Picture 1">
            <a:extLst>
              <a:ext uri="{FF2B5EF4-FFF2-40B4-BE49-F238E27FC236}">
                <a16:creationId xmlns:a16="http://schemas.microsoft.com/office/drawing/2014/main" id="{8DA79E6F-777E-445E-BA62-852C9A21BED9}"/>
              </a:ext>
            </a:extLst>
          </p:cNvPr>
          <p:cNvPicPr>
            <a:picLocks noChangeAspect="1"/>
          </p:cNvPicPr>
          <p:nvPr/>
        </p:nvPicPr>
        <p:blipFill>
          <a:blip r:embed="rId3"/>
          <a:stretch>
            <a:fillRect/>
          </a:stretch>
        </p:blipFill>
        <p:spPr>
          <a:xfrm>
            <a:off x="1294984" y="1840200"/>
            <a:ext cx="9602032" cy="4115157"/>
          </a:xfrm>
          <a:prstGeom prst="rect">
            <a:avLst/>
          </a:prstGeom>
        </p:spPr>
      </p:pic>
      <p:sp>
        <p:nvSpPr>
          <p:cNvPr id="10" name="TextBox 9">
            <a:extLst>
              <a:ext uri="{FF2B5EF4-FFF2-40B4-BE49-F238E27FC236}">
                <a16:creationId xmlns:a16="http://schemas.microsoft.com/office/drawing/2014/main" id="{69821BA7-38E7-4B5D-98E1-69A3876442D0}"/>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1" name="Google Shape;54;p1">
            <a:extLst>
              <a:ext uri="{FF2B5EF4-FFF2-40B4-BE49-F238E27FC236}">
                <a16:creationId xmlns:a16="http://schemas.microsoft.com/office/drawing/2014/main" id="{FD9113D6-01E1-45A4-8F43-E022129A50BB}"/>
              </a:ext>
            </a:extLst>
          </p:cNvPr>
          <p:cNvPicPr preferRelativeResize="0">
            <a:picLocks noChangeAspect="1"/>
          </p:cNvPicPr>
          <p:nvPr/>
        </p:nvPicPr>
        <p:blipFill rotWithShape="1">
          <a:blip r:embed="rId4">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480558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590C75-EE2D-46F9-ACC7-D761E6AFCD9B}"/>
              </a:ext>
            </a:extLst>
          </p:cNvPr>
          <p:cNvPicPr>
            <a:picLocks noChangeAspect="1"/>
          </p:cNvPicPr>
          <p:nvPr/>
        </p:nvPicPr>
        <p:blipFill>
          <a:blip r:embed="rId3"/>
          <a:stretch>
            <a:fillRect/>
          </a:stretch>
        </p:blipFill>
        <p:spPr>
          <a:xfrm>
            <a:off x="7301046" y="-10452"/>
            <a:ext cx="4890953" cy="6521270"/>
          </a:xfrm>
          <a:prstGeom prst="rect">
            <a:avLst/>
          </a:prstGeom>
        </p:spPr>
      </p:pic>
      <p:pic>
        <p:nvPicPr>
          <p:cNvPr id="11" name="Picture 10">
            <a:extLst>
              <a:ext uri="{FF2B5EF4-FFF2-40B4-BE49-F238E27FC236}">
                <a16:creationId xmlns:a16="http://schemas.microsoft.com/office/drawing/2014/main" id="{9337259E-ED4E-324C-A3D8-8BFBA95FE84E}"/>
              </a:ext>
            </a:extLst>
          </p:cNvPr>
          <p:cNvPicPr>
            <a:picLocks noChangeAspect="1"/>
          </p:cNvPicPr>
          <p:nvPr/>
        </p:nvPicPr>
        <p:blipFill>
          <a:blip r:embed="rId4"/>
          <a:stretch>
            <a:fillRect/>
          </a:stretch>
        </p:blipFill>
        <p:spPr>
          <a:xfrm>
            <a:off x="213267" y="6012248"/>
            <a:ext cx="890704" cy="498570"/>
          </a:xfrm>
          <a:prstGeom prst="rect">
            <a:avLst/>
          </a:prstGeom>
        </p:spPr>
      </p:pic>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a:xfrm>
            <a:off x="9009708" y="6432305"/>
            <a:ext cx="2743200" cy="365125"/>
          </a:xfrm>
        </p:spPr>
        <p:txBody>
          <a:bodyPr/>
          <a:lstStyle/>
          <a:p>
            <a:fld id="{4E5AC80F-6668-DC49-88E1-F5E9732A8FAD}" type="slidenum">
              <a:rPr lang="en-US" sz="1800" smtClean="0">
                <a:solidFill>
                  <a:schemeClr val="bg1"/>
                </a:solidFill>
              </a:rPr>
              <a:t>23</a:t>
            </a:fld>
            <a:endParaRPr lang="en-US" sz="1800" dirty="0">
              <a:solidFill>
                <a:schemeClr val="bg1"/>
              </a:solidFill>
            </a:endParaRPr>
          </a:p>
        </p:txBody>
      </p:sp>
      <p:sp>
        <p:nvSpPr>
          <p:cNvPr id="6" name="TextBox 5">
            <a:extLst>
              <a:ext uri="{FF2B5EF4-FFF2-40B4-BE49-F238E27FC236}">
                <a16:creationId xmlns:a16="http://schemas.microsoft.com/office/drawing/2014/main" id="{0623CD0F-6018-4558-8B82-F3AE39CDC6C7}"/>
              </a:ext>
            </a:extLst>
          </p:cNvPr>
          <p:cNvSpPr txBox="1"/>
          <p:nvPr/>
        </p:nvSpPr>
        <p:spPr>
          <a:xfrm>
            <a:off x="368564" y="828295"/>
            <a:ext cx="4607678" cy="369332"/>
          </a:xfrm>
          <a:prstGeom prst="rect">
            <a:avLst/>
          </a:prstGeom>
          <a:noFill/>
        </p:spPr>
        <p:txBody>
          <a:bodyPr wrap="square" rtlCol="0">
            <a:spAutoFit/>
          </a:bodyPr>
          <a:lstStyle/>
          <a:p>
            <a:r>
              <a:rPr lang="en-US" b="1" dirty="0">
                <a:latin typeface="Roboto" panose="02000000000000000000"/>
              </a:rPr>
              <a:t>AY2022-2023 Tuition &amp; Fees Rates</a:t>
            </a:r>
          </a:p>
        </p:txBody>
      </p:sp>
      <p:graphicFrame>
        <p:nvGraphicFramePr>
          <p:cNvPr id="2" name="Table 1">
            <a:extLst>
              <a:ext uri="{FF2B5EF4-FFF2-40B4-BE49-F238E27FC236}">
                <a16:creationId xmlns:a16="http://schemas.microsoft.com/office/drawing/2014/main" id="{D32D453D-9500-4F99-8FD7-7B145AB310F7}"/>
              </a:ext>
            </a:extLst>
          </p:cNvPr>
          <p:cNvGraphicFramePr>
            <a:graphicFrameLocks noGrp="1"/>
          </p:cNvGraphicFramePr>
          <p:nvPr>
            <p:extLst>
              <p:ext uri="{D42A27DB-BD31-4B8C-83A1-F6EECF244321}">
                <p14:modId xmlns:p14="http://schemas.microsoft.com/office/powerpoint/2010/main" val="289532381"/>
              </p:ext>
            </p:extLst>
          </p:nvPr>
        </p:nvGraphicFramePr>
        <p:xfrm>
          <a:off x="368564" y="4015015"/>
          <a:ext cx="6512404" cy="1453420"/>
        </p:xfrm>
        <a:graphic>
          <a:graphicData uri="http://schemas.openxmlformats.org/drawingml/2006/table">
            <a:tbl>
              <a:tblPr firstRow="1" bandRow="1">
                <a:tableStyleId>{5C22544A-7EE6-4342-B048-85BDC9FD1C3A}</a:tableStyleId>
              </a:tblPr>
              <a:tblGrid>
                <a:gridCol w="1628101">
                  <a:extLst>
                    <a:ext uri="{9D8B030D-6E8A-4147-A177-3AD203B41FA5}">
                      <a16:colId xmlns:a16="http://schemas.microsoft.com/office/drawing/2014/main" val="1991881176"/>
                    </a:ext>
                  </a:extLst>
                </a:gridCol>
                <a:gridCol w="1628101">
                  <a:extLst>
                    <a:ext uri="{9D8B030D-6E8A-4147-A177-3AD203B41FA5}">
                      <a16:colId xmlns:a16="http://schemas.microsoft.com/office/drawing/2014/main" val="2181634145"/>
                    </a:ext>
                  </a:extLst>
                </a:gridCol>
                <a:gridCol w="1628101">
                  <a:extLst>
                    <a:ext uri="{9D8B030D-6E8A-4147-A177-3AD203B41FA5}">
                      <a16:colId xmlns:a16="http://schemas.microsoft.com/office/drawing/2014/main" val="1569258760"/>
                    </a:ext>
                  </a:extLst>
                </a:gridCol>
                <a:gridCol w="1628101">
                  <a:extLst>
                    <a:ext uri="{9D8B030D-6E8A-4147-A177-3AD203B41FA5}">
                      <a16:colId xmlns:a16="http://schemas.microsoft.com/office/drawing/2014/main" val="2928658571"/>
                    </a:ext>
                  </a:extLst>
                </a:gridCol>
              </a:tblGrid>
              <a:tr h="802502">
                <a:tc>
                  <a:txBody>
                    <a:bodyPr/>
                    <a:lstStyle/>
                    <a:p>
                      <a:r>
                        <a:rPr lang="en-US" sz="1400" b="0" dirty="0">
                          <a:latin typeface="Roboto" panose="02000000000000000000"/>
                        </a:rPr>
                        <a:t>Undergraduate</a:t>
                      </a:r>
                    </a:p>
                    <a:p>
                      <a:r>
                        <a:rPr lang="en-US" sz="1400" b="0" dirty="0">
                          <a:latin typeface="Roboto" panose="02000000000000000000"/>
                        </a:rPr>
                        <a:t>Full-Time</a:t>
                      </a:r>
                    </a:p>
                    <a:p>
                      <a:r>
                        <a:rPr lang="en-US" sz="1400" b="0" dirty="0">
                          <a:latin typeface="Roboto" panose="02000000000000000000"/>
                        </a:rPr>
                        <a:t>(Per Semester)</a:t>
                      </a:r>
                    </a:p>
                  </a:txBody>
                  <a:tcPr>
                    <a:solidFill>
                      <a:srgbClr val="0084B6"/>
                    </a:solidFill>
                  </a:tcPr>
                </a:tc>
                <a:tc>
                  <a:txBody>
                    <a:bodyPr/>
                    <a:lstStyle/>
                    <a:p>
                      <a:pPr algn="ctr"/>
                      <a:r>
                        <a:rPr lang="en-US" sz="1400" b="0" dirty="0">
                          <a:latin typeface="Roboto" panose="02000000000000000000"/>
                        </a:rPr>
                        <a:t>2022-23</a:t>
                      </a:r>
                    </a:p>
                    <a:p>
                      <a:pPr algn="ctr"/>
                      <a:r>
                        <a:rPr lang="en-US" sz="1400" b="0" dirty="0">
                          <a:latin typeface="Roboto" panose="02000000000000000000"/>
                        </a:rPr>
                        <a:t>Tuition &amp; Fees </a:t>
                      </a:r>
                    </a:p>
                  </a:txBody>
                  <a:tcPr>
                    <a:solidFill>
                      <a:srgbClr val="0084B6"/>
                    </a:solidFill>
                  </a:tcPr>
                </a:tc>
                <a:tc>
                  <a:txBody>
                    <a:bodyPr/>
                    <a:lstStyle/>
                    <a:p>
                      <a:pPr algn="ctr"/>
                      <a:r>
                        <a:rPr lang="en-US" sz="1400" b="0" dirty="0">
                          <a:latin typeface="Roboto" panose="02000000000000000000"/>
                        </a:rPr>
                        <a:t>Proposed Percent Change</a:t>
                      </a:r>
                    </a:p>
                  </a:txBody>
                  <a:tcPr>
                    <a:solidFill>
                      <a:srgbClr val="0084B6"/>
                    </a:solidFill>
                  </a:tcPr>
                </a:tc>
                <a:tc>
                  <a:txBody>
                    <a:bodyPr/>
                    <a:lstStyle/>
                    <a:p>
                      <a:pPr algn="ctr"/>
                      <a:r>
                        <a:rPr lang="en-US" sz="1400" b="0" dirty="0">
                          <a:latin typeface="Roboto" panose="02000000000000000000"/>
                        </a:rPr>
                        <a:t>Proposed Amount Change</a:t>
                      </a:r>
                    </a:p>
                  </a:txBody>
                  <a:tcPr>
                    <a:solidFill>
                      <a:srgbClr val="0084B6"/>
                    </a:solidFill>
                  </a:tcPr>
                </a:tc>
                <a:extLst>
                  <a:ext uri="{0D108BD9-81ED-4DB2-BD59-A6C34878D82A}">
                    <a16:rowId xmlns:a16="http://schemas.microsoft.com/office/drawing/2014/main" val="4110194042"/>
                  </a:ext>
                </a:extLst>
              </a:tr>
              <a:tr h="325459">
                <a:tc>
                  <a:txBody>
                    <a:bodyPr/>
                    <a:lstStyle/>
                    <a:p>
                      <a:r>
                        <a:rPr lang="en-US" sz="1400" dirty="0">
                          <a:solidFill>
                            <a:schemeClr val="bg1"/>
                          </a:solidFill>
                          <a:latin typeface="Roboto" panose="02000000000000000000"/>
                        </a:rPr>
                        <a:t>Resident</a:t>
                      </a:r>
                    </a:p>
                  </a:txBody>
                  <a:tcPr>
                    <a:solidFill>
                      <a:srgbClr val="0084B6"/>
                    </a:solidFill>
                  </a:tcPr>
                </a:tc>
                <a:tc>
                  <a:txBody>
                    <a:bodyPr/>
                    <a:lstStyle/>
                    <a:p>
                      <a:pPr algn="ctr"/>
                      <a:r>
                        <a:rPr lang="en-US" sz="1400" dirty="0">
                          <a:latin typeface="Roboto" panose="02000000000000000000"/>
                        </a:rPr>
                        <a:t>$6,881</a:t>
                      </a:r>
                    </a:p>
                  </a:txBody>
                  <a:tcPr>
                    <a:solidFill>
                      <a:schemeClr val="bg1">
                        <a:lumMod val="75000"/>
                      </a:schemeClr>
                    </a:solidFill>
                  </a:tcPr>
                </a:tc>
                <a:tc>
                  <a:txBody>
                    <a:bodyPr/>
                    <a:lstStyle/>
                    <a:p>
                      <a:pPr algn="ctr"/>
                      <a:r>
                        <a:rPr lang="en-US" sz="1400" dirty="0">
                          <a:latin typeface="Roboto" panose="02000000000000000000"/>
                        </a:rPr>
                        <a:t>2% to 5%</a:t>
                      </a:r>
                    </a:p>
                  </a:txBody>
                  <a:tcPr>
                    <a:solidFill>
                      <a:schemeClr val="bg1">
                        <a:lumMod val="75000"/>
                      </a:schemeClr>
                    </a:solidFill>
                  </a:tcPr>
                </a:tc>
                <a:tc>
                  <a:txBody>
                    <a:bodyPr/>
                    <a:lstStyle/>
                    <a:p>
                      <a:pPr algn="ctr"/>
                      <a:r>
                        <a:rPr lang="en-US" sz="1400" dirty="0">
                          <a:latin typeface="Roboto" panose="02000000000000000000"/>
                        </a:rPr>
                        <a:t>$138 - $344</a:t>
                      </a:r>
                    </a:p>
                  </a:txBody>
                  <a:tcPr>
                    <a:solidFill>
                      <a:schemeClr val="bg1">
                        <a:lumMod val="75000"/>
                      </a:schemeClr>
                    </a:solidFill>
                  </a:tcPr>
                </a:tc>
                <a:extLst>
                  <a:ext uri="{0D108BD9-81ED-4DB2-BD59-A6C34878D82A}">
                    <a16:rowId xmlns:a16="http://schemas.microsoft.com/office/drawing/2014/main" val="2077792500"/>
                  </a:ext>
                </a:extLst>
              </a:tr>
              <a:tr h="325459">
                <a:tc>
                  <a:txBody>
                    <a:bodyPr/>
                    <a:lstStyle/>
                    <a:p>
                      <a:r>
                        <a:rPr lang="en-US" sz="1400" dirty="0">
                          <a:solidFill>
                            <a:schemeClr val="bg1"/>
                          </a:solidFill>
                          <a:latin typeface="Roboto" panose="02000000000000000000"/>
                        </a:rPr>
                        <a:t>Non-Resident</a:t>
                      </a:r>
                    </a:p>
                  </a:txBody>
                  <a:tcPr>
                    <a:solidFill>
                      <a:srgbClr val="0084B6"/>
                    </a:solidFill>
                  </a:tcPr>
                </a:tc>
                <a:tc>
                  <a:txBody>
                    <a:bodyPr/>
                    <a:lstStyle/>
                    <a:p>
                      <a:pPr algn="ctr"/>
                      <a:r>
                        <a:rPr lang="en-US" sz="1400" dirty="0">
                          <a:latin typeface="Roboto" panose="02000000000000000000"/>
                        </a:rPr>
                        <a:t>$11,236</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a:rPr>
                        <a:t>2% to 5%</a:t>
                      </a:r>
                    </a:p>
                  </a:txBody>
                  <a:tcPr>
                    <a:solidFill>
                      <a:schemeClr val="bg1">
                        <a:lumMod val="75000"/>
                      </a:schemeClr>
                    </a:solidFill>
                  </a:tcPr>
                </a:tc>
                <a:tc>
                  <a:txBody>
                    <a:bodyPr/>
                    <a:lstStyle/>
                    <a:p>
                      <a:pPr algn="ctr"/>
                      <a:r>
                        <a:rPr lang="en-US" sz="1400" dirty="0">
                          <a:latin typeface="Roboto" panose="02000000000000000000"/>
                        </a:rPr>
                        <a:t>$225 - $562</a:t>
                      </a:r>
                    </a:p>
                  </a:txBody>
                  <a:tcPr>
                    <a:solidFill>
                      <a:schemeClr val="bg1">
                        <a:lumMod val="75000"/>
                      </a:schemeClr>
                    </a:solidFill>
                  </a:tcPr>
                </a:tc>
                <a:extLst>
                  <a:ext uri="{0D108BD9-81ED-4DB2-BD59-A6C34878D82A}">
                    <a16:rowId xmlns:a16="http://schemas.microsoft.com/office/drawing/2014/main" val="1417841473"/>
                  </a:ext>
                </a:extLst>
              </a:tr>
            </a:tbl>
          </a:graphicData>
        </a:graphic>
      </p:graphicFrame>
      <p:sp>
        <p:nvSpPr>
          <p:cNvPr id="9" name="TextBox 8">
            <a:extLst>
              <a:ext uri="{FF2B5EF4-FFF2-40B4-BE49-F238E27FC236}">
                <a16:creationId xmlns:a16="http://schemas.microsoft.com/office/drawing/2014/main" id="{D9D1B6CF-8336-4B26-952E-77C64588568B}"/>
              </a:ext>
            </a:extLst>
          </p:cNvPr>
          <p:cNvSpPr txBox="1"/>
          <p:nvPr/>
        </p:nvSpPr>
        <p:spPr>
          <a:xfrm>
            <a:off x="368562" y="3536442"/>
            <a:ext cx="5917937" cy="369332"/>
          </a:xfrm>
          <a:prstGeom prst="rect">
            <a:avLst/>
          </a:prstGeom>
          <a:noFill/>
        </p:spPr>
        <p:txBody>
          <a:bodyPr wrap="square" rtlCol="0">
            <a:spAutoFit/>
          </a:bodyPr>
          <a:lstStyle/>
          <a:p>
            <a:r>
              <a:rPr lang="en-US" b="1" dirty="0">
                <a:latin typeface="Roboto" panose="02000000000000000000"/>
              </a:rPr>
              <a:t>AY2023-2024 Proposed Tuition &amp; Fees Rate Increase</a:t>
            </a:r>
          </a:p>
        </p:txBody>
      </p:sp>
      <p:graphicFrame>
        <p:nvGraphicFramePr>
          <p:cNvPr id="15" name="Table 14">
            <a:extLst>
              <a:ext uri="{FF2B5EF4-FFF2-40B4-BE49-F238E27FC236}">
                <a16:creationId xmlns:a16="http://schemas.microsoft.com/office/drawing/2014/main" id="{9F6637C4-A904-42A8-A7CD-F6991357F19F}"/>
              </a:ext>
            </a:extLst>
          </p:cNvPr>
          <p:cNvGraphicFramePr>
            <a:graphicFrameLocks noGrp="1"/>
          </p:cNvGraphicFramePr>
          <p:nvPr>
            <p:extLst>
              <p:ext uri="{D42A27DB-BD31-4B8C-83A1-F6EECF244321}">
                <p14:modId xmlns:p14="http://schemas.microsoft.com/office/powerpoint/2010/main" val="495570737"/>
              </p:ext>
            </p:extLst>
          </p:nvPr>
        </p:nvGraphicFramePr>
        <p:xfrm>
          <a:off x="368564" y="1302866"/>
          <a:ext cx="5276019" cy="1666779"/>
        </p:xfrm>
        <a:graphic>
          <a:graphicData uri="http://schemas.openxmlformats.org/drawingml/2006/table">
            <a:tbl>
              <a:tblPr firstRow="1" bandRow="1">
                <a:tableStyleId>{5C22544A-7EE6-4342-B048-85BDC9FD1C3A}</a:tableStyleId>
              </a:tblPr>
              <a:tblGrid>
                <a:gridCol w="1877331">
                  <a:extLst>
                    <a:ext uri="{9D8B030D-6E8A-4147-A177-3AD203B41FA5}">
                      <a16:colId xmlns:a16="http://schemas.microsoft.com/office/drawing/2014/main" val="1991881176"/>
                    </a:ext>
                  </a:extLst>
                </a:gridCol>
                <a:gridCol w="1640015">
                  <a:extLst>
                    <a:ext uri="{9D8B030D-6E8A-4147-A177-3AD203B41FA5}">
                      <a16:colId xmlns:a16="http://schemas.microsoft.com/office/drawing/2014/main" val="2181634145"/>
                    </a:ext>
                  </a:extLst>
                </a:gridCol>
                <a:gridCol w="1758673">
                  <a:extLst>
                    <a:ext uri="{9D8B030D-6E8A-4147-A177-3AD203B41FA5}">
                      <a16:colId xmlns:a16="http://schemas.microsoft.com/office/drawing/2014/main" val="1569258760"/>
                    </a:ext>
                  </a:extLst>
                </a:gridCol>
              </a:tblGrid>
              <a:tr h="454395">
                <a:tc>
                  <a:txBody>
                    <a:bodyPr/>
                    <a:lstStyle/>
                    <a:p>
                      <a:r>
                        <a:rPr lang="en-US" sz="1400" b="0" dirty="0">
                          <a:latin typeface="Roboto" panose="02000000000000000000"/>
                        </a:rPr>
                        <a:t>Undergraduate</a:t>
                      </a:r>
                    </a:p>
                    <a:p>
                      <a:r>
                        <a:rPr lang="en-US" sz="1400" b="0" dirty="0">
                          <a:latin typeface="Roboto" panose="02000000000000000000"/>
                        </a:rPr>
                        <a:t>Full-Time</a:t>
                      </a:r>
                    </a:p>
                    <a:p>
                      <a:r>
                        <a:rPr lang="en-US" sz="1400" b="0" dirty="0">
                          <a:latin typeface="Roboto" panose="02000000000000000000"/>
                        </a:rPr>
                        <a:t>(Per Semester)</a:t>
                      </a:r>
                    </a:p>
                  </a:txBody>
                  <a:tcPr>
                    <a:solidFill>
                      <a:srgbClr val="0084B6"/>
                    </a:solidFill>
                  </a:tcPr>
                </a:tc>
                <a:tc>
                  <a:txBody>
                    <a:bodyPr/>
                    <a:lstStyle/>
                    <a:p>
                      <a:pPr algn="ctr"/>
                      <a:r>
                        <a:rPr lang="en-US" sz="1400" b="0" dirty="0">
                          <a:latin typeface="Roboto" panose="02000000000000000000"/>
                        </a:rPr>
                        <a:t>Resident</a:t>
                      </a:r>
                    </a:p>
                  </a:txBody>
                  <a:tcPr>
                    <a:solidFill>
                      <a:srgbClr val="0084B6"/>
                    </a:solidFill>
                  </a:tcPr>
                </a:tc>
                <a:tc>
                  <a:txBody>
                    <a:bodyPr/>
                    <a:lstStyle/>
                    <a:p>
                      <a:pPr algn="ctr"/>
                      <a:r>
                        <a:rPr lang="en-US" sz="1400" b="0" dirty="0">
                          <a:latin typeface="Roboto" panose="02000000000000000000"/>
                        </a:rPr>
                        <a:t>Non-Resident</a:t>
                      </a:r>
                    </a:p>
                  </a:txBody>
                  <a:tcPr>
                    <a:solidFill>
                      <a:srgbClr val="0084B6"/>
                    </a:solidFill>
                  </a:tcPr>
                </a:tc>
                <a:extLst>
                  <a:ext uri="{0D108BD9-81ED-4DB2-BD59-A6C34878D82A}">
                    <a16:rowId xmlns:a16="http://schemas.microsoft.com/office/drawing/2014/main" val="4110194042"/>
                  </a:ext>
                </a:extLst>
              </a:tr>
              <a:tr h="266488">
                <a:tc>
                  <a:txBody>
                    <a:bodyPr/>
                    <a:lstStyle/>
                    <a:p>
                      <a:r>
                        <a:rPr lang="en-US" sz="1400" dirty="0">
                          <a:solidFill>
                            <a:schemeClr val="bg1"/>
                          </a:solidFill>
                          <a:latin typeface="Roboto" panose="02000000000000000000"/>
                        </a:rPr>
                        <a:t>Tuition</a:t>
                      </a:r>
                    </a:p>
                  </a:txBody>
                  <a:tcPr>
                    <a:solidFill>
                      <a:srgbClr val="0084B6"/>
                    </a:solidFill>
                  </a:tcPr>
                </a:tc>
                <a:tc>
                  <a:txBody>
                    <a:bodyPr/>
                    <a:lstStyle/>
                    <a:p>
                      <a:pPr algn="ctr"/>
                      <a:r>
                        <a:rPr lang="en-US" sz="1400" dirty="0">
                          <a:latin typeface="Roboto" panose="02000000000000000000"/>
                        </a:rPr>
                        <a:t>$6,378</a:t>
                      </a:r>
                    </a:p>
                  </a:txBody>
                  <a:tcPr>
                    <a:solidFill>
                      <a:schemeClr val="bg1">
                        <a:lumMod val="75000"/>
                      </a:schemeClr>
                    </a:solidFill>
                  </a:tcPr>
                </a:tc>
                <a:tc>
                  <a:txBody>
                    <a:bodyPr/>
                    <a:lstStyle/>
                    <a:p>
                      <a:pPr algn="ctr"/>
                      <a:r>
                        <a:rPr lang="en-US" sz="1400" dirty="0">
                          <a:latin typeface="Roboto" panose="02000000000000000000"/>
                        </a:rPr>
                        <a:t>$10,733</a:t>
                      </a:r>
                    </a:p>
                  </a:txBody>
                  <a:tcPr>
                    <a:solidFill>
                      <a:schemeClr val="bg1">
                        <a:lumMod val="75000"/>
                      </a:schemeClr>
                    </a:solidFill>
                  </a:tcPr>
                </a:tc>
                <a:extLst>
                  <a:ext uri="{0D108BD9-81ED-4DB2-BD59-A6C34878D82A}">
                    <a16:rowId xmlns:a16="http://schemas.microsoft.com/office/drawing/2014/main" val="2077792500"/>
                  </a:ext>
                </a:extLst>
              </a:tr>
              <a:tr h="266488">
                <a:tc>
                  <a:txBody>
                    <a:bodyPr/>
                    <a:lstStyle/>
                    <a:p>
                      <a:r>
                        <a:rPr lang="en-US" sz="1400" dirty="0">
                          <a:solidFill>
                            <a:schemeClr val="bg1"/>
                          </a:solidFill>
                          <a:latin typeface="Roboto" panose="02000000000000000000"/>
                        </a:rPr>
                        <a:t>Fees</a:t>
                      </a:r>
                    </a:p>
                  </a:txBody>
                  <a:tcPr>
                    <a:solidFill>
                      <a:srgbClr val="0084B6"/>
                    </a:solidFill>
                  </a:tcPr>
                </a:tc>
                <a:tc>
                  <a:txBody>
                    <a:bodyPr/>
                    <a:lstStyle/>
                    <a:p>
                      <a:pPr algn="ctr"/>
                      <a:r>
                        <a:rPr lang="en-US" sz="1400" dirty="0">
                          <a:latin typeface="Roboto" panose="02000000000000000000"/>
                        </a:rPr>
                        <a:t>$503</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a:rPr>
                        <a:t>$503</a:t>
                      </a:r>
                    </a:p>
                  </a:txBody>
                  <a:tcPr>
                    <a:solidFill>
                      <a:schemeClr val="bg1">
                        <a:lumMod val="75000"/>
                      </a:schemeClr>
                    </a:solidFill>
                  </a:tcPr>
                </a:tc>
                <a:extLst>
                  <a:ext uri="{0D108BD9-81ED-4DB2-BD59-A6C34878D82A}">
                    <a16:rowId xmlns:a16="http://schemas.microsoft.com/office/drawing/2014/main" val="1417841473"/>
                  </a:ext>
                </a:extLst>
              </a:tr>
              <a:tr h="325659">
                <a:tc>
                  <a:txBody>
                    <a:bodyPr/>
                    <a:lstStyle/>
                    <a:p>
                      <a:r>
                        <a:rPr lang="en-US" sz="1400" dirty="0">
                          <a:solidFill>
                            <a:schemeClr val="bg1"/>
                          </a:solidFill>
                          <a:latin typeface="Roboto" panose="02000000000000000000"/>
                        </a:rPr>
                        <a:t>Tuition and Fees</a:t>
                      </a:r>
                    </a:p>
                  </a:txBody>
                  <a:tcPr>
                    <a:solidFill>
                      <a:srgbClr val="0084B6"/>
                    </a:solidFill>
                  </a:tcPr>
                </a:tc>
                <a:tc>
                  <a:txBody>
                    <a:bodyPr/>
                    <a:lstStyle/>
                    <a:p>
                      <a:pPr algn="ctr"/>
                      <a:r>
                        <a:rPr lang="en-US" sz="1400" dirty="0">
                          <a:latin typeface="Roboto" panose="02000000000000000000"/>
                        </a:rPr>
                        <a:t>$6,881</a:t>
                      </a:r>
                    </a:p>
                  </a:txBody>
                  <a:tcPr>
                    <a:solidFill>
                      <a:schemeClr val="bg1">
                        <a:lumMod val="7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latin typeface="Roboto" panose="02000000000000000000"/>
                        </a:rPr>
                        <a:t>$11,236</a:t>
                      </a:r>
                    </a:p>
                  </a:txBody>
                  <a:tcPr>
                    <a:solidFill>
                      <a:schemeClr val="bg1">
                        <a:lumMod val="75000"/>
                      </a:schemeClr>
                    </a:solidFill>
                  </a:tcPr>
                </a:tc>
                <a:extLst>
                  <a:ext uri="{0D108BD9-81ED-4DB2-BD59-A6C34878D82A}">
                    <a16:rowId xmlns:a16="http://schemas.microsoft.com/office/drawing/2014/main" val="3015116532"/>
                  </a:ext>
                </a:extLst>
              </a:tr>
            </a:tbl>
          </a:graphicData>
        </a:graphic>
      </p:graphicFrame>
      <p:sp>
        <p:nvSpPr>
          <p:cNvPr id="14" name="Google Shape;140;p26">
            <a:extLst>
              <a:ext uri="{FF2B5EF4-FFF2-40B4-BE49-F238E27FC236}">
                <a16:creationId xmlns:a16="http://schemas.microsoft.com/office/drawing/2014/main" id="{6ED165F5-EF18-491C-8649-40D68DC900BC}"/>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8" name="Slide Number Placeholder 9">
            <a:extLst>
              <a:ext uri="{FF2B5EF4-FFF2-40B4-BE49-F238E27FC236}">
                <a16:creationId xmlns:a16="http://schemas.microsoft.com/office/drawing/2014/main" id="{0B84AE2E-0CA6-428F-8B82-885CB8F8A470}"/>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23</a:t>
            </a:fld>
            <a:endParaRPr lang="en-US" sz="1300" dirty="0">
              <a:latin typeface="Roboto" panose="02000000000000000000"/>
            </a:endParaRPr>
          </a:p>
        </p:txBody>
      </p:sp>
      <p:sp>
        <p:nvSpPr>
          <p:cNvPr id="13" name="TextBox 12">
            <a:extLst>
              <a:ext uri="{FF2B5EF4-FFF2-40B4-BE49-F238E27FC236}">
                <a16:creationId xmlns:a16="http://schemas.microsoft.com/office/drawing/2014/main" id="{77B8AA1E-F83C-4A73-B8F5-9E2EE3B9CE33}"/>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6" name="Google Shape;54;p1">
            <a:extLst>
              <a:ext uri="{FF2B5EF4-FFF2-40B4-BE49-F238E27FC236}">
                <a16:creationId xmlns:a16="http://schemas.microsoft.com/office/drawing/2014/main" id="{8AD076E1-ED70-4F2E-ADF0-260858C29F24}"/>
              </a:ext>
            </a:extLst>
          </p:cNvPr>
          <p:cNvPicPr preferRelativeResize="0">
            <a:picLocks noChangeAspect="1"/>
          </p:cNvPicPr>
          <p:nvPr/>
        </p:nvPicPr>
        <p:blipFill rotWithShape="1">
          <a:blip r:embed="rId5">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8943847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E764202-AA7D-DA49-8F77-37C099E50AAD}"/>
              </a:ext>
            </a:extLst>
          </p:cNvPr>
          <p:cNvSpPr/>
          <p:nvPr/>
        </p:nvSpPr>
        <p:spPr>
          <a:xfrm>
            <a:off x="-1" y="-1"/>
            <a:ext cx="12192001" cy="6553201"/>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5D670BAE-D890-934C-82A9-155E15391E6E}"/>
              </a:ext>
            </a:extLst>
          </p:cNvPr>
          <p:cNvSpPr txBox="1"/>
          <p:nvPr/>
        </p:nvSpPr>
        <p:spPr>
          <a:xfrm>
            <a:off x="8169249" y="3065297"/>
            <a:ext cx="6662057" cy="923330"/>
          </a:xfrm>
          <a:prstGeom prst="rect">
            <a:avLst/>
          </a:prstGeom>
          <a:noFill/>
        </p:spPr>
        <p:txBody>
          <a:bodyPr wrap="square" rtlCol="0">
            <a:spAutoFit/>
          </a:bodyPr>
          <a:lstStyle/>
          <a:p>
            <a:r>
              <a:rPr lang="en-US" sz="5400" b="1" dirty="0">
                <a:solidFill>
                  <a:schemeClr val="bg1"/>
                </a:solidFill>
                <a:latin typeface="Roboto" panose="02000000000000000000" pitchFamily="2" charset="0"/>
                <a:ea typeface="Roboto" panose="02000000000000000000" pitchFamily="2" charset="0"/>
              </a:rPr>
              <a:t>Questions?</a:t>
            </a:r>
          </a:p>
        </p:txBody>
      </p:sp>
      <p:sp>
        <p:nvSpPr>
          <p:cNvPr id="9" name="TextBox 8">
            <a:extLst>
              <a:ext uri="{FF2B5EF4-FFF2-40B4-BE49-F238E27FC236}">
                <a16:creationId xmlns:a16="http://schemas.microsoft.com/office/drawing/2014/main" id="{EC6B7E58-C90B-2746-90C6-D1F35F719C6C}"/>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10" name="Google Shape;140;p26">
            <a:extLst>
              <a:ext uri="{FF2B5EF4-FFF2-40B4-BE49-F238E27FC236}">
                <a16:creationId xmlns:a16="http://schemas.microsoft.com/office/drawing/2014/main" id="{26FD6716-1427-48FE-8F0C-D2BFB18E0232}"/>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2" name="Slide Number Placeholder 9">
            <a:extLst>
              <a:ext uri="{FF2B5EF4-FFF2-40B4-BE49-F238E27FC236}">
                <a16:creationId xmlns:a16="http://schemas.microsoft.com/office/drawing/2014/main" id="{F45FBC3A-70C6-40B2-941C-F8658C42C8C9}"/>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24</a:t>
            </a:fld>
            <a:endParaRPr lang="en-US" sz="1300" dirty="0">
              <a:latin typeface="Roboto" panose="02000000000000000000"/>
            </a:endParaRPr>
          </a:p>
        </p:txBody>
      </p:sp>
      <p:sp>
        <p:nvSpPr>
          <p:cNvPr id="13" name="TextBox 12">
            <a:extLst>
              <a:ext uri="{FF2B5EF4-FFF2-40B4-BE49-F238E27FC236}">
                <a16:creationId xmlns:a16="http://schemas.microsoft.com/office/drawing/2014/main" id="{7597F401-6795-4A57-A0EE-F784EE977773}"/>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4" name="Google Shape;54;p1">
            <a:extLst>
              <a:ext uri="{FF2B5EF4-FFF2-40B4-BE49-F238E27FC236}">
                <a16:creationId xmlns:a16="http://schemas.microsoft.com/office/drawing/2014/main" id="{B3E87BA6-6A20-4A22-955E-0D8EA5C1455C}"/>
              </a:ext>
            </a:extLst>
          </p:cNvPr>
          <p:cNvPicPr preferRelativeResize="0">
            <a:picLocks noChangeAspect="1"/>
          </p:cNvPicPr>
          <p:nvPr/>
        </p:nvPicPr>
        <p:blipFill rotWithShape="1">
          <a:blip r:embed="rId2">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322380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ACA00CD-5A54-984D-BD29-B51C2C973AAA}"/>
              </a:ext>
            </a:extLst>
          </p:cNvPr>
          <p:cNvSpPr/>
          <p:nvPr/>
        </p:nvSpPr>
        <p:spPr>
          <a:xfrm>
            <a:off x="5381962" y="844347"/>
            <a:ext cx="1442585" cy="2531325"/>
          </a:xfrm>
          <a:prstGeom prst="rect">
            <a:avLst/>
          </a:prstGeom>
          <a:solidFill>
            <a:srgbClr val="95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3E0EDA6-98B2-4D46-A441-11FA23A0A5CB}"/>
              </a:ext>
            </a:extLst>
          </p:cNvPr>
          <p:cNvSpPr/>
          <p:nvPr/>
        </p:nvSpPr>
        <p:spPr>
          <a:xfrm>
            <a:off x="3783617" y="844347"/>
            <a:ext cx="1442585" cy="2531325"/>
          </a:xfrm>
          <a:prstGeom prst="rect">
            <a:avLst/>
          </a:prstGeom>
          <a:solidFill>
            <a:srgbClr val="F36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CFCAAC3E-3C8D-E241-B50D-9727B03C4EBE}"/>
              </a:ext>
            </a:extLst>
          </p:cNvPr>
          <p:cNvSpPr/>
          <p:nvPr/>
        </p:nvSpPr>
        <p:spPr>
          <a:xfrm>
            <a:off x="2177846" y="844347"/>
            <a:ext cx="1442585" cy="2531325"/>
          </a:xfrm>
          <a:prstGeom prst="rect">
            <a:avLst/>
          </a:prstGeom>
          <a:solidFill>
            <a:srgbClr val="FFC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DE2BA5D-8D86-2C4E-AEFD-69AC1D47C1A5}"/>
              </a:ext>
            </a:extLst>
          </p:cNvPr>
          <p:cNvSpPr/>
          <p:nvPr/>
        </p:nvSpPr>
        <p:spPr>
          <a:xfrm>
            <a:off x="579505" y="844347"/>
            <a:ext cx="1442585" cy="2531325"/>
          </a:xfrm>
          <a:prstGeom prst="rect">
            <a:avLst/>
          </a:prstGeom>
          <a:solidFill>
            <a:srgbClr val="8A8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FBE9F732-2753-AB44-80F3-A0B04137F241}"/>
              </a:ext>
            </a:extLst>
          </p:cNvPr>
          <p:cNvSpPr/>
          <p:nvPr/>
        </p:nvSpPr>
        <p:spPr>
          <a:xfrm>
            <a:off x="10225309" y="844347"/>
            <a:ext cx="1442585" cy="2531325"/>
          </a:xfrm>
          <a:prstGeom prst="rect">
            <a:avLst/>
          </a:prstGeom>
          <a:solidFill>
            <a:srgbClr val="D21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0FCF4418-7620-3F49-B490-970972CF62E9}"/>
              </a:ext>
            </a:extLst>
          </p:cNvPr>
          <p:cNvSpPr/>
          <p:nvPr/>
        </p:nvSpPr>
        <p:spPr>
          <a:xfrm>
            <a:off x="8608386" y="844347"/>
            <a:ext cx="1442585" cy="2531325"/>
          </a:xfrm>
          <a:prstGeom prst="rect">
            <a:avLst/>
          </a:prstGeom>
          <a:solidFill>
            <a:srgbClr val="0F2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1FFECF46-603E-AD49-813E-9DAC1D6B6D61}"/>
              </a:ext>
            </a:extLst>
          </p:cNvPr>
          <p:cNvSpPr/>
          <p:nvPr/>
        </p:nvSpPr>
        <p:spPr>
          <a:xfrm>
            <a:off x="6998894" y="844347"/>
            <a:ext cx="1442585" cy="2531325"/>
          </a:xfrm>
          <a:prstGeom prst="rect">
            <a:avLst/>
          </a:prstGeom>
          <a:solidFill>
            <a:srgbClr val="008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F7FC106-A752-BF43-9070-5AC06DCD2A12}"/>
              </a:ext>
            </a:extLst>
          </p:cNvPr>
          <p:cNvSpPr/>
          <p:nvPr/>
        </p:nvSpPr>
        <p:spPr>
          <a:xfrm>
            <a:off x="5378245" y="3665604"/>
            <a:ext cx="1442585" cy="2533187"/>
          </a:xfrm>
          <a:prstGeom prst="rect">
            <a:avLst/>
          </a:prstGeom>
          <a:solidFill>
            <a:srgbClr val="8A8A8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2D6CF9F7-4A1E-9F4D-900C-BFA4FC519C98}"/>
              </a:ext>
            </a:extLst>
          </p:cNvPr>
          <p:cNvSpPr/>
          <p:nvPr/>
        </p:nvSpPr>
        <p:spPr>
          <a:xfrm>
            <a:off x="3779900" y="3665604"/>
            <a:ext cx="1442585" cy="2533187"/>
          </a:xfrm>
          <a:prstGeom prst="rect">
            <a:avLst/>
          </a:prstGeom>
          <a:solidFill>
            <a:srgbClr val="95C9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9" name="Rectangle 18">
            <a:extLst>
              <a:ext uri="{FF2B5EF4-FFF2-40B4-BE49-F238E27FC236}">
                <a16:creationId xmlns:a16="http://schemas.microsoft.com/office/drawing/2014/main" id="{A44B9A31-A11B-EF40-BFE4-4AFADE1F397E}"/>
              </a:ext>
            </a:extLst>
          </p:cNvPr>
          <p:cNvSpPr/>
          <p:nvPr/>
        </p:nvSpPr>
        <p:spPr>
          <a:xfrm>
            <a:off x="2174129" y="3665604"/>
            <a:ext cx="1442585" cy="2533187"/>
          </a:xfrm>
          <a:prstGeom prst="rect">
            <a:avLst/>
          </a:prstGeom>
          <a:solidFill>
            <a:srgbClr val="0F2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8B8886A6-AB6E-F042-A1B5-F1A381F2C760}"/>
              </a:ext>
            </a:extLst>
          </p:cNvPr>
          <p:cNvSpPr/>
          <p:nvPr/>
        </p:nvSpPr>
        <p:spPr>
          <a:xfrm>
            <a:off x="575788" y="3665604"/>
            <a:ext cx="1442585" cy="2533187"/>
          </a:xfrm>
          <a:prstGeom prst="rect">
            <a:avLst/>
          </a:prstGeom>
          <a:solidFill>
            <a:srgbClr val="D214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FC49FC7E-0180-5B49-AF87-76155D60620E}"/>
              </a:ext>
            </a:extLst>
          </p:cNvPr>
          <p:cNvSpPr/>
          <p:nvPr/>
        </p:nvSpPr>
        <p:spPr>
          <a:xfrm>
            <a:off x="10221592" y="3665604"/>
            <a:ext cx="1442585" cy="2533187"/>
          </a:xfrm>
          <a:prstGeom prst="rect">
            <a:avLst/>
          </a:prstGeom>
          <a:solidFill>
            <a:srgbClr val="0084B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E4E6FEA2-4F17-E346-9E62-2A755C420D06}"/>
              </a:ext>
            </a:extLst>
          </p:cNvPr>
          <p:cNvSpPr/>
          <p:nvPr/>
        </p:nvSpPr>
        <p:spPr>
          <a:xfrm>
            <a:off x="8604669" y="3665604"/>
            <a:ext cx="1442585" cy="2533187"/>
          </a:xfrm>
          <a:prstGeom prst="rect">
            <a:avLst/>
          </a:prstGeom>
          <a:solidFill>
            <a:srgbClr val="FFC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A1264FAD-1431-8E47-BC3D-0784DAE5CBAA}"/>
              </a:ext>
            </a:extLst>
          </p:cNvPr>
          <p:cNvSpPr/>
          <p:nvPr/>
        </p:nvSpPr>
        <p:spPr>
          <a:xfrm>
            <a:off x="6995177" y="3665604"/>
            <a:ext cx="1442585" cy="2533187"/>
          </a:xfrm>
          <a:prstGeom prst="rect">
            <a:avLst/>
          </a:prstGeom>
          <a:solidFill>
            <a:srgbClr val="F36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AB12D680-2C61-6E47-9915-88AD9C24C487}"/>
              </a:ext>
            </a:extLst>
          </p:cNvPr>
          <p:cNvSpPr txBox="1"/>
          <p:nvPr/>
        </p:nvSpPr>
        <p:spPr>
          <a:xfrm>
            <a:off x="479504" y="331782"/>
            <a:ext cx="4662651" cy="461665"/>
          </a:xfrm>
          <a:prstGeom prst="rect">
            <a:avLst/>
          </a:prstGeom>
          <a:noFill/>
        </p:spPr>
        <p:txBody>
          <a:bodyPr wrap="square" rtlCol="0">
            <a:spAutoFit/>
          </a:bodyPr>
          <a:lstStyle/>
          <a:p>
            <a:r>
              <a:rPr lang="en-US" sz="2400" b="1" dirty="0">
                <a:latin typeface="Roboto" panose="02000000000000000000" pitchFamily="2" charset="0"/>
                <a:ea typeface="Roboto" panose="02000000000000000000" pitchFamily="2" charset="0"/>
              </a:rPr>
              <a:t>Excellence earns recognition</a:t>
            </a:r>
          </a:p>
        </p:txBody>
      </p:sp>
      <p:sp>
        <p:nvSpPr>
          <p:cNvPr id="2" name="TextBox 1">
            <a:extLst>
              <a:ext uri="{FF2B5EF4-FFF2-40B4-BE49-F238E27FC236}">
                <a16:creationId xmlns:a16="http://schemas.microsoft.com/office/drawing/2014/main" id="{D661249B-5650-E94C-A8BA-5E57318328FC}"/>
              </a:ext>
            </a:extLst>
          </p:cNvPr>
          <p:cNvSpPr txBox="1"/>
          <p:nvPr/>
        </p:nvSpPr>
        <p:spPr>
          <a:xfrm>
            <a:off x="10219766" y="3754421"/>
            <a:ext cx="1538342" cy="1738938"/>
          </a:xfrm>
          <a:prstGeom prst="rect">
            <a:avLst/>
          </a:prstGeom>
          <a:noFill/>
        </p:spPr>
        <p:txBody>
          <a:bodyPr wrap="square" rtlCol="0">
            <a:spAutoFit/>
          </a:bodyPr>
          <a:lstStyle/>
          <a:p>
            <a:pPr fontAlgn="base"/>
            <a:r>
              <a:rPr lang="en-US" sz="1400" b="1" dirty="0">
                <a:solidFill>
                  <a:schemeClr val="bg1"/>
                </a:solidFill>
                <a:latin typeface="Roboto" panose="02000000000000000000"/>
                <a:ea typeface="Roboto Condensed" panose="02000000000000000000" pitchFamily="2" charset="0"/>
              </a:rPr>
              <a:t>Top 10 </a:t>
            </a:r>
            <a:br>
              <a:rPr lang="en-US" sz="1400" b="1" dirty="0">
                <a:solidFill>
                  <a:schemeClr val="bg1"/>
                </a:solidFill>
                <a:latin typeface="Roboto" panose="02000000000000000000"/>
                <a:ea typeface="Roboto Condensed" panose="02000000000000000000" pitchFamily="2" charset="0"/>
              </a:rPr>
            </a:br>
            <a:r>
              <a:rPr lang="en-US" sz="1400" b="1" dirty="0">
                <a:solidFill>
                  <a:schemeClr val="bg1"/>
                </a:solidFill>
                <a:latin typeface="Roboto" panose="02000000000000000000"/>
                <a:ea typeface="Roboto Condensed" panose="02000000000000000000" pitchFamily="2" charset="0"/>
              </a:rPr>
              <a:t>Online </a:t>
            </a:r>
            <a:r>
              <a:rPr lang="en-US" sz="1400" b="1" dirty="0">
                <a:solidFill>
                  <a:schemeClr val="bg1"/>
                </a:solidFill>
                <a:latin typeface="Roboto Condensed" panose="02000000000000000000"/>
                <a:ea typeface="Roboto Condensed" panose="02000000000000000000" pitchFamily="2" charset="0"/>
              </a:rPr>
              <a:t>Master’s</a:t>
            </a:r>
            <a:r>
              <a:rPr lang="en-US" sz="1400" b="1" dirty="0">
                <a:solidFill>
                  <a:schemeClr val="bg1"/>
                </a:solidFill>
                <a:latin typeface="Roboto" panose="02000000000000000000"/>
                <a:ea typeface="Roboto Condensed" panose="02000000000000000000" pitchFamily="2" charset="0"/>
              </a:rPr>
              <a:t> Programs in Education</a:t>
            </a:r>
          </a:p>
          <a:p>
            <a:endParaRPr lang="en-US" sz="1100" i="1" dirty="0">
              <a:solidFill>
                <a:schemeClr val="bg1"/>
              </a:solidFill>
              <a:latin typeface="Roboto Condensed" panose="02000000000000000000" pitchFamily="2" charset="0"/>
              <a:ea typeface="Roboto Condensed" panose="02000000000000000000" pitchFamily="2" charset="0"/>
            </a:endParaRPr>
          </a:p>
          <a:p>
            <a:r>
              <a:rPr lang="en-US" sz="1100" i="1" dirty="0">
                <a:solidFill>
                  <a:schemeClr val="bg1"/>
                </a:solidFill>
                <a:latin typeface="Roboto" panose="02000000000000000000" pitchFamily="2" charset="0"/>
                <a:ea typeface="Roboto" panose="02000000000000000000" pitchFamily="2" charset="0"/>
              </a:rPr>
              <a:t>U.S. News &amp; </a:t>
            </a:r>
            <a:br>
              <a:rPr lang="en-US" sz="1100" i="1" dirty="0">
                <a:solidFill>
                  <a:schemeClr val="bg1"/>
                </a:solidFill>
                <a:latin typeface="Roboto" panose="02000000000000000000" pitchFamily="2" charset="0"/>
                <a:ea typeface="Roboto" panose="02000000000000000000" pitchFamily="2" charset="0"/>
              </a:rPr>
            </a:br>
            <a:r>
              <a:rPr lang="en-US" sz="1100" i="1" dirty="0">
                <a:solidFill>
                  <a:schemeClr val="bg1"/>
                </a:solidFill>
                <a:latin typeface="Roboto" panose="02000000000000000000" pitchFamily="2" charset="0"/>
                <a:ea typeface="Roboto" panose="02000000000000000000" pitchFamily="2" charset="0"/>
              </a:rPr>
              <a:t>World Report, </a:t>
            </a:r>
            <a:r>
              <a:rPr lang="en-US" sz="1100" dirty="0">
                <a:solidFill>
                  <a:schemeClr val="bg1"/>
                </a:solidFill>
                <a:latin typeface="Roboto Condensed" panose="02000000000000000000" pitchFamily="2" charset="0"/>
                <a:ea typeface="Roboto Condensed" panose="02000000000000000000" pitchFamily="2" charset="0"/>
              </a:rPr>
              <a:t>2023</a:t>
            </a:r>
          </a:p>
          <a:p>
            <a:endParaRPr lang="en-US" dirty="0"/>
          </a:p>
        </p:txBody>
      </p:sp>
      <p:sp>
        <p:nvSpPr>
          <p:cNvPr id="3" name="TextBox 2">
            <a:extLst>
              <a:ext uri="{FF2B5EF4-FFF2-40B4-BE49-F238E27FC236}">
                <a16:creationId xmlns:a16="http://schemas.microsoft.com/office/drawing/2014/main" id="{C24B5FD0-49F7-F444-BC1D-78F340A740A2}"/>
              </a:ext>
            </a:extLst>
          </p:cNvPr>
          <p:cNvSpPr txBox="1"/>
          <p:nvPr/>
        </p:nvSpPr>
        <p:spPr>
          <a:xfrm>
            <a:off x="8627633" y="3749041"/>
            <a:ext cx="1441525" cy="2200602"/>
          </a:xfrm>
          <a:prstGeom prst="rect">
            <a:avLst/>
          </a:prstGeom>
          <a:noFill/>
        </p:spPr>
        <p:txBody>
          <a:bodyPr wrap="square" rtlCol="0">
            <a:spAutoFit/>
          </a:bodyPr>
          <a:lstStyle/>
          <a:p>
            <a:pPr fontAlgn="base"/>
            <a:r>
              <a:rPr lang="en-US" sz="1600" b="1" dirty="0">
                <a:latin typeface="Roboto Condensed" panose="02000000000000000000" pitchFamily="2" charset="0"/>
                <a:ea typeface="Roboto Condensed" panose="02000000000000000000" pitchFamily="2" charset="0"/>
              </a:rPr>
              <a:t>One of America’s greenest campuses</a:t>
            </a:r>
          </a:p>
          <a:p>
            <a:pPr fontAlgn="base"/>
            <a:endParaRPr lang="en-US" sz="1100" i="1" dirty="0">
              <a:latin typeface="Roboto" panose="02000000000000000000" pitchFamily="2" charset="0"/>
              <a:ea typeface="Roboto" panose="02000000000000000000" pitchFamily="2" charset="0"/>
            </a:endParaRPr>
          </a:p>
          <a:p>
            <a:pPr fontAlgn="base"/>
            <a:r>
              <a:rPr lang="en-US" sz="1100" i="1" dirty="0">
                <a:latin typeface="Roboto" panose="02000000000000000000" pitchFamily="2" charset="0"/>
                <a:ea typeface="Roboto" panose="02000000000000000000" pitchFamily="2" charset="0"/>
              </a:rPr>
              <a:t>The Princeton Review Guide to </a:t>
            </a:r>
            <a:r>
              <a:rPr lang="en-US" sz="1100" dirty="0">
                <a:latin typeface="Roboto" panose="02000000000000000000" pitchFamily="2" charset="0"/>
                <a:ea typeface="Roboto" panose="02000000000000000000" pitchFamily="2" charset="0"/>
              </a:rPr>
              <a:t>Green Colleges, </a:t>
            </a:r>
            <a:r>
              <a:rPr lang="en-US" sz="1100" i="1" dirty="0">
                <a:latin typeface="Roboto" panose="02000000000000000000" pitchFamily="2" charset="0"/>
                <a:ea typeface="Roboto" panose="02000000000000000000" pitchFamily="2" charset="0"/>
              </a:rPr>
              <a:t>2022</a:t>
            </a:r>
          </a:p>
          <a:p>
            <a:endParaRPr lang="en-US" dirty="0"/>
          </a:p>
        </p:txBody>
      </p:sp>
      <p:sp>
        <p:nvSpPr>
          <p:cNvPr id="11" name="TextBox 10">
            <a:extLst>
              <a:ext uri="{FF2B5EF4-FFF2-40B4-BE49-F238E27FC236}">
                <a16:creationId xmlns:a16="http://schemas.microsoft.com/office/drawing/2014/main" id="{9DA5AD99-3C9F-E84F-ABDE-E486278E75EE}"/>
              </a:ext>
            </a:extLst>
          </p:cNvPr>
          <p:cNvSpPr txBox="1"/>
          <p:nvPr/>
        </p:nvSpPr>
        <p:spPr>
          <a:xfrm>
            <a:off x="6992470" y="3732904"/>
            <a:ext cx="1549101" cy="2600712"/>
          </a:xfrm>
          <a:prstGeom prst="rect">
            <a:avLst/>
          </a:prstGeom>
          <a:noFill/>
        </p:spPr>
        <p:txBody>
          <a:bodyPr wrap="square" rtlCol="0">
            <a:spAutoFit/>
          </a:bodyPr>
          <a:lstStyle/>
          <a:p>
            <a:r>
              <a:rPr lang="en-US" sz="1600" b="1" dirty="0">
                <a:latin typeface="Roboto Condensed" panose="02000000000000000000" pitchFamily="2" charset="0"/>
                <a:ea typeface="Roboto Condensed" panose="02000000000000000000" pitchFamily="2" charset="0"/>
              </a:rPr>
              <a:t>Fulbright Hispanic-Serving Institution Leader for second year in a row</a:t>
            </a:r>
          </a:p>
          <a:p>
            <a:endParaRPr lang="en-US" sz="1100" i="1" dirty="0">
              <a:latin typeface="Roboto" panose="02000000000000000000" pitchFamily="2" charset="0"/>
              <a:ea typeface="Roboto" panose="02000000000000000000" pitchFamily="2" charset="0"/>
            </a:endParaRPr>
          </a:p>
          <a:p>
            <a:pPr fontAlgn="base"/>
            <a:r>
              <a:rPr lang="en-US" sz="1100" dirty="0">
                <a:latin typeface="Roboto" panose="02000000000000000000" pitchFamily="2" charset="0"/>
                <a:ea typeface="Roboto" panose="02000000000000000000" pitchFamily="2" charset="0"/>
              </a:rPr>
              <a:t>U.S. Dept. of State, 2022</a:t>
            </a:r>
          </a:p>
          <a:p>
            <a:endParaRPr lang="en-US" dirty="0"/>
          </a:p>
        </p:txBody>
      </p:sp>
      <p:sp>
        <p:nvSpPr>
          <p:cNvPr id="12" name="TextBox 11">
            <a:extLst>
              <a:ext uri="{FF2B5EF4-FFF2-40B4-BE49-F238E27FC236}">
                <a16:creationId xmlns:a16="http://schemas.microsoft.com/office/drawing/2014/main" id="{B61DDE0C-335E-3A45-B84E-E23BADC8C637}"/>
              </a:ext>
            </a:extLst>
          </p:cNvPr>
          <p:cNvSpPr txBox="1"/>
          <p:nvPr/>
        </p:nvSpPr>
        <p:spPr>
          <a:xfrm>
            <a:off x="5357309" y="3732907"/>
            <a:ext cx="1495312" cy="2400657"/>
          </a:xfrm>
          <a:prstGeom prst="rect">
            <a:avLst/>
          </a:prstGeom>
          <a:noFill/>
        </p:spPr>
        <p:txBody>
          <a:bodyPr wrap="square" rtlCol="0">
            <a:spAutoFit/>
          </a:bodyPr>
          <a:lstStyle/>
          <a:p>
            <a:pPr fontAlgn="base"/>
            <a:r>
              <a:rPr lang="en-US" sz="1600" b="1" dirty="0">
                <a:solidFill>
                  <a:schemeClr val="bg1"/>
                </a:solidFill>
                <a:latin typeface="Roboto Condensed" panose="02000000000000000000" pitchFamily="2" charset="0"/>
                <a:ea typeface="Roboto Condensed" panose="02000000000000000000" pitchFamily="2" charset="0"/>
              </a:rPr>
              <a:t>#2 Master’s </a:t>
            </a:r>
            <a:br>
              <a:rPr lang="en-US" sz="1600" b="1" dirty="0">
                <a:solidFill>
                  <a:schemeClr val="bg1"/>
                </a:solidFill>
                <a:latin typeface="Roboto Condensed" panose="02000000000000000000" pitchFamily="2" charset="0"/>
                <a:ea typeface="Roboto Condensed" panose="02000000000000000000" pitchFamily="2" charset="0"/>
              </a:rPr>
            </a:br>
            <a:r>
              <a:rPr lang="en-US" sz="1600" b="1" dirty="0">
                <a:solidFill>
                  <a:schemeClr val="bg1"/>
                </a:solidFill>
                <a:latin typeface="Roboto Condensed" panose="02000000000000000000" pitchFamily="2" charset="0"/>
                <a:ea typeface="Roboto Condensed" panose="02000000000000000000" pitchFamily="2" charset="0"/>
              </a:rPr>
              <a:t>in Public Health and #2 Best Education Schools in </a:t>
            </a:r>
            <a:br>
              <a:rPr lang="en-US" sz="1600" b="1" dirty="0">
                <a:solidFill>
                  <a:schemeClr val="bg1"/>
                </a:solidFill>
                <a:latin typeface="Roboto Condensed" panose="02000000000000000000" pitchFamily="2" charset="0"/>
                <a:ea typeface="Roboto Condensed" panose="02000000000000000000" pitchFamily="2" charset="0"/>
              </a:rPr>
            </a:br>
            <a:r>
              <a:rPr lang="en-US" sz="1600" b="1" dirty="0">
                <a:solidFill>
                  <a:schemeClr val="bg1"/>
                </a:solidFill>
                <a:latin typeface="Roboto Condensed" panose="02000000000000000000" pitchFamily="2" charset="0"/>
                <a:ea typeface="Roboto Condensed" panose="02000000000000000000" pitchFamily="2" charset="0"/>
              </a:rPr>
              <a:t>New Jersey</a:t>
            </a:r>
          </a:p>
          <a:p>
            <a:pPr fontAlgn="base"/>
            <a:endParaRPr lang="en-US" sz="1600" b="1" dirty="0">
              <a:solidFill>
                <a:schemeClr val="bg1"/>
              </a:solidFill>
              <a:latin typeface="Roboto Condensed" panose="02000000000000000000" pitchFamily="2" charset="0"/>
              <a:ea typeface="Roboto Condensed" panose="02000000000000000000" pitchFamily="2" charset="0"/>
            </a:endParaRPr>
          </a:p>
          <a:p>
            <a:pPr fontAlgn="base"/>
            <a:r>
              <a:rPr lang="en-US" sz="1100" i="1" dirty="0">
                <a:solidFill>
                  <a:schemeClr val="bg1"/>
                </a:solidFill>
                <a:latin typeface="Roboto" panose="02000000000000000000" pitchFamily="2" charset="0"/>
                <a:ea typeface="Roboto" panose="02000000000000000000" pitchFamily="2" charset="0"/>
              </a:rPr>
              <a:t>U.S. News &amp; World Report, </a:t>
            </a:r>
            <a:r>
              <a:rPr lang="en-US" sz="1100" dirty="0">
                <a:solidFill>
                  <a:schemeClr val="bg1"/>
                </a:solidFill>
                <a:latin typeface="Roboto" panose="02000000000000000000" pitchFamily="2" charset="0"/>
                <a:ea typeface="Roboto" panose="02000000000000000000" pitchFamily="2" charset="0"/>
              </a:rPr>
              <a:t>2023</a:t>
            </a:r>
          </a:p>
        </p:txBody>
      </p:sp>
      <p:sp>
        <p:nvSpPr>
          <p:cNvPr id="13" name="TextBox 12">
            <a:extLst>
              <a:ext uri="{FF2B5EF4-FFF2-40B4-BE49-F238E27FC236}">
                <a16:creationId xmlns:a16="http://schemas.microsoft.com/office/drawing/2014/main" id="{E513AA9F-B837-C94C-A877-5828F2E397E3}"/>
              </a:ext>
            </a:extLst>
          </p:cNvPr>
          <p:cNvSpPr txBox="1"/>
          <p:nvPr/>
        </p:nvSpPr>
        <p:spPr>
          <a:xfrm>
            <a:off x="3775935" y="3743664"/>
            <a:ext cx="1516828" cy="2462213"/>
          </a:xfrm>
          <a:prstGeom prst="rect">
            <a:avLst/>
          </a:prstGeom>
          <a:noFill/>
        </p:spPr>
        <p:txBody>
          <a:bodyPr wrap="square" rtlCol="0">
            <a:spAutoFit/>
          </a:bodyPr>
          <a:lstStyle/>
          <a:p>
            <a:r>
              <a:rPr lang="en-US" sz="1600" b="1" dirty="0">
                <a:latin typeface="Roboto Condensed" panose="02000000000000000000" pitchFamily="2" charset="0"/>
                <a:ea typeface="Roboto Condensed" panose="02000000000000000000" pitchFamily="2" charset="0"/>
              </a:rPr>
              <a:t>Top 100 </a:t>
            </a:r>
            <a:br>
              <a:rPr lang="en-US" sz="1600" b="1" dirty="0">
                <a:latin typeface="Roboto Condensed" panose="02000000000000000000" pitchFamily="2" charset="0"/>
                <a:ea typeface="Roboto Condensed" panose="02000000000000000000" pitchFamily="2" charset="0"/>
              </a:rPr>
            </a:br>
            <a:r>
              <a:rPr lang="en-US" sz="1600" b="1" dirty="0">
                <a:latin typeface="Roboto Condensed" panose="02000000000000000000" pitchFamily="2" charset="0"/>
                <a:ea typeface="Roboto Condensed" panose="02000000000000000000" pitchFamily="2" charset="0"/>
              </a:rPr>
              <a:t>online degree programs in business and information technology</a:t>
            </a:r>
          </a:p>
          <a:p>
            <a:pPr fontAlgn="base"/>
            <a:endParaRPr lang="en-US" b="1" dirty="0">
              <a:latin typeface="Roboto Condensed" panose="02000000000000000000" pitchFamily="2" charset="0"/>
              <a:ea typeface="Roboto Condensed" panose="02000000000000000000" pitchFamily="2" charset="0"/>
            </a:endParaRPr>
          </a:p>
          <a:p>
            <a:pPr fontAlgn="base"/>
            <a:r>
              <a:rPr lang="en-US" sz="1100" i="1" dirty="0">
                <a:latin typeface="Roboto" panose="02000000000000000000" pitchFamily="2" charset="0"/>
                <a:ea typeface="Roboto" panose="02000000000000000000" pitchFamily="2" charset="0"/>
              </a:rPr>
              <a:t>U.S. News &amp; World Report, </a:t>
            </a:r>
            <a:r>
              <a:rPr lang="en-US" sz="1100" dirty="0">
                <a:latin typeface="Roboto" panose="02000000000000000000" pitchFamily="2" charset="0"/>
                <a:ea typeface="Roboto" panose="02000000000000000000" pitchFamily="2" charset="0"/>
              </a:rPr>
              <a:t>2021</a:t>
            </a:r>
          </a:p>
          <a:p>
            <a:endParaRPr lang="en-US" dirty="0"/>
          </a:p>
        </p:txBody>
      </p:sp>
      <p:sp>
        <p:nvSpPr>
          <p:cNvPr id="14" name="TextBox 13">
            <a:extLst>
              <a:ext uri="{FF2B5EF4-FFF2-40B4-BE49-F238E27FC236}">
                <a16:creationId xmlns:a16="http://schemas.microsoft.com/office/drawing/2014/main" id="{D9566CA3-A814-4247-9D9B-33C9F9F24144}"/>
              </a:ext>
            </a:extLst>
          </p:cNvPr>
          <p:cNvSpPr txBox="1"/>
          <p:nvPr/>
        </p:nvSpPr>
        <p:spPr>
          <a:xfrm>
            <a:off x="2173046" y="3733799"/>
            <a:ext cx="1333948" cy="2185214"/>
          </a:xfrm>
          <a:prstGeom prst="rect">
            <a:avLst/>
          </a:prstGeom>
          <a:noFill/>
        </p:spPr>
        <p:txBody>
          <a:bodyPr wrap="square" rtlCol="0">
            <a:spAutoFit/>
          </a:bodyPr>
          <a:lstStyle/>
          <a:p>
            <a:r>
              <a:rPr lang="en-US" sz="1600" b="1" dirty="0">
                <a:solidFill>
                  <a:schemeClr val="bg1"/>
                </a:solidFill>
                <a:latin typeface="Roboto Condensed" panose="02000000000000000000" pitchFamily="2" charset="0"/>
                <a:ea typeface="Roboto Condensed" panose="02000000000000000000" pitchFamily="2" charset="0"/>
              </a:rPr>
              <a:t>No. 38 </a:t>
            </a:r>
            <a:br>
              <a:rPr lang="en-US" sz="1600" b="1" dirty="0">
                <a:solidFill>
                  <a:schemeClr val="bg1"/>
                </a:solidFill>
                <a:latin typeface="Roboto Condensed" panose="02000000000000000000" pitchFamily="2" charset="0"/>
                <a:ea typeface="Roboto Condensed" panose="02000000000000000000" pitchFamily="2" charset="0"/>
              </a:rPr>
            </a:br>
            <a:r>
              <a:rPr lang="en-US" sz="1600" b="1" dirty="0">
                <a:solidFill>
                  <a:schemeClr val="bg1"/>
                </a:solidFill>
                <a:latin typeface="Roboto Condensed" panose="02000000000000000000" pitchFamily="2" charset="0"/>
                <a:ea typeface="Roboto Condensed" panose="02000000000000000000" pitchFamily="2" charset="0"/>
              </a:rPr>
              <a:t>Online </a:t>
            </a:r>
            <a:br>
              <a:rPr lang="en-US" sz="1600" b="1" dirty="0">
                <a:solidFill>
                  <a:schemeClr val="bg1"/>
                </a:solidFill>
                <a:latin typeface="Roboto Condensed" panose="02000000000000000000" pitchFamily="2" charset="0"/>
                <a:ea typeface="Roboto Condensed" panose="02000000000000000000" pitchFamily="2" charset="0"/>
              </a:rPr>
            </a:br>
            <a:r>
              <a:rPr lang="en-US" sz="1600" b="1" dirty="0">
                <a:solidFill>
                  <a:schemeClr val="bg1"/>
                </a:solidFill>
                <a:latin typeface="Roboto Condensed" panose="02000000000000000000" pitchFamily="2" charset="0"/>
                <a:ea typeface="Roboto Condensed" panose="02000000000000000000" pitchFamily="2" charset="0"/>
              </a:rPr>
              <a:t>Master’s Degree Programs in Business </a:t>
            </a:r>
          </a:p>
          <a:p>
            <a:endParaRPr lang="en-US" sz="1100" b="1" i="1" dirty="0">
              <a:solidFill>
                <a:schemeClr val="bg1"/>
              </a:solidFill>
              <a:latin typeface="Roboto Condensed" panose="02000000000000000000" pitchFamily="2" charset="0"/>
              <a:ea typeface="Roboto Condensed" panose="02000000000000000000" pitchFamily="2" charset="0"/>
            </a:endParaRPr>
          </a:p>
          <a:p>
            <a:r>
              <a:rPr lang="en-US" sz="1100" i="1" dirty="0">
                <a:solidFill>
                  <a:schemeClr val="bg1"/>
                </a:solidFill>
                <a:latin typeface="Roboto" panose="02000000000000000000" pitchFamily="2" charset="0"/>
                <a:ea typeface="Roboto" panose="02000000000000000000" pitchFamily="2" charset="0"/>
              </a:rPr>
              <a:t>Princeton Review</a:t>
            </a:r>
          </a:p>
          <a:p>
            <a:endParaRPr lang="en-US" dirty="0"/>
          </a:p>
        </p:txBody>
      </p:sp>
      <p:sp>
        <p:nvSpPr>
          <p:cNvPr id="15" name="TextBox 14">
            <a:extLst>
              <a:ext uri="{FF2B5EF4-FFF2-40B4-BE49-F238E27FC236}">
                <a16:creationId xmlns:a16="http://schemas.microsoft.com/office/drawing/2014/main" id="{F0352CED-70B3-FA41-B66D-0FC499E8F913}"/>
              </a:ext>
            </a:extLst>
          </p:cNvPr>
          <p:cNvSpPr txBox="1"/>
          <p:nvPr/>
        </p:nvSpPr>
        <p:spPr>
          <a:xfrm>
            <a:off x="570157" y="3732902"/>
            <a:ext cx="1387735" cy="2354491"/>
          </a:xfrm>
          <a:prstGeom prst="rect">
            <a:avLst/>
          </a:prstGeom>
          <a:noFill/>
        </p:spPr>
        <p:txBody>
          <a:bodyPr wrap="square" rtlCol="0">
            <a:spAutoFit/>
          </a:bodyPr>
          <a:lstStyle/>
          <a:p>
            <a:pPr fontAlgn="base"/>
            <a:r>
              <a:rPr lang="en-US" sz="1600" b="1" dirty="0">
                <a:solidFill>
                  <a:schemeClr val="bg1"/>
                </a:solidFill>
                <a:latin typeface="Roboto Condensed" panose="02000000000000000000" pitchFamily="2" charset="0"/>
                <a:ea typeface="Roboto Condensed" panose="02000000000000000000" pitchFamily="2" charset="0"/>
              </a:rPr>
              <a:t>Among “America’s Best Bang for the Buck” Colleges</a:t>
            </a:r>
          </a:p>
          <a:p>
            <a:pPr fontAlgn="base"/>
            <a:endParaRPr lang="en-US" sz="1100" i="1" dirty="0">
              <a:solidFill>
                <a:schemeClr val="bg1"/>
              </a:solidFill>
              <a:latin typeface="Roboto" panose="02000000000000000000" pitchFamily="2" charset="0"/>
              <a:ea typeface="Roboto" panose="02000000000000000000" pitchFamily="2" charset="0"/>
            </a:endParaRPr>
          </a:p>
          <a:p>
            <a:pPr fontAlgn="base"/>
            <a:r>
              <a:rPr lang="en-US" sz="1100" i="1" dirty="0">
                <a:solidFill>
                  <a:schemeClr val="bg1"/>
                </a:solidFill>
                <a:latin typeface="Roboto" panose="02000000000000000000" pitchFamily="2" charset="0"/>
                <a:ea typeface="Roboto" panose="02000000000000000000" pitchFamily="2" charset="0"/>
              </a:rPr>
              <a:t>Washington Monthly, </a:t>
            </a:r>
            <a:r>
              <a:rPr lang="en-US" sz="1100" dirty="0">
                <a:solidFill>
                  <a:schemeClr val="bg1"/>
                </a:solidFill>
                <a:latin typeface="Roboto" panose="02000000000000000000" pitchFamily="2" charset="0"/>
                <a:ea typeface="Roboto" panose="02000000000000000000" pitchFamily="2" charset="0"/>
              </a:rPr>
              <a:t>2022 </a:t>
            </a:r>
          </a:p>
          <a:p>
            <a:endParaRPr lang="en-US" dirty="0"/>
          </a:p>
        </p:txBody>
      </p:sp>
      <p:sp>
        <p:nvSpPr>
          <p:cNvPr id="25" name="TextBox 24">
            <a:extLst>
              <a:ext uri="{FF2B5EF4-FFF2-40B4-BE49-F238E27FC236}">
                <a16:creationId xmlns:a16="http://schemas.microsoft.com/office/drawing/2014/main" id="{9C6CA2B3-1DE5-AF42-BD60-5D5BA1B09974}"/>
              </a:ext>
            </a:extLst>
          </p:cNvPr>
          <p:cNvSpPr txBox="1"/>
          <p:nvPr/>
        </p:nvSpPr>
        <p:spPr>
          <a:xfrm>
            <a:off x="10219772" y="957434"/>
            <a:ext cx="1441525" cy="1692771"/>
          </a:xfrm>
          <a:prstGeom prst="rect">
            <a:avLst/>
          </a:prstGeom>
          <a:noFill/>
        </p:spPr>
        <p:txBody>
          <a:bodyPr wrap="square" rtlCol="0">
            <a:spAutoFit/>
          </a:bodyPr>
          <a:lstStyle/>
          <a:p>
            <a:pPr fontAlgn="base"/>
            <a:r>
              <a:rPr lang="en-US" sz="1600" b="1" dirty="0">
                <a:solidFill>
                  <a:schemeClr val="bg1"/>
                </a:solidFill>
                <a:latin typeface="Roboto Condensed" panose="02000000000000000000" pitchFamily="2" charset="0"/>
                <a:ea typeface="Roboto Condensed" panose="02000000000000000000" pitchFamily="2" charset="0"/>
              </a:rPr>
              <a:t>One of </a:t>
            </a:r>
            <a:br>
              <a:rPr lang="en-US" sz="1600" b="1" dirty="0">
                <a:solidFill>
                  <a:schemeClr val="bg1"/>
                </a:solidFill>
                <a:latin typeface="Roboto Condensed" panose="02000000000000000000" pitchFamily="2" charset="0"/>
                <a:ea typeface="Roboto Condensed" panose="02000000000000000000" pitchFamily="2" charset="0"/>
              </a:rPr>
            </a:br>
            <a:r>
              <a:rPr lang="en-US" sz="1600" b="1" dirty="0">
                <a:solidFill>
                  <a:schemeClr val="bg1"/>
                </a:solidFill>
                <a:latin typeface="Roboto Condensed" panose="02000000000000000000" pitchFamily="2" charset="0"/>
                <a:ea typeface="Roboto Condensed" panose="02000000000000000000" pitchFamily="2" charset="0"/>
              </a:rPr>
              <a:t>the Best Colleges for Your Money </a:t>
            </a:r>
          </a:p>
          <a:p>
            <a:pPr fontAlgn="base"/>
            <a:endParaRPr lang="en-US" sz="1100" i="1" dirty="0">
              <a:solidFill>
                <a:schemeClr val="bg1"/>
              </a:solidFill>
              <a:latin typeface="Roboto" panose="02000000000000000000" pitchFamily="2" charset="0"/>
              <a:ea typeface="Roboto" panose="02000000000000000000" pitchFamily="2" charset="0"/>
            </a:endParaRPr>
          </a:p>
          <a:p>
            <a:pPr fontAlgn="base"/>
            <a:r>
              <a:rPr lang="en-US" sz="1100" i="1" dirty="0">
                <a:solidFill>
                  <a:schemeClr val="bg1"/>
                </a:solidFill>
                <a:latin typeface="Roboto" panose="02000000000000000000" pitchFamily="2" charset="0"/>
                <a:ea typeface="Roboto" panose="02000000000000000000" pitchFamily="2" charset="0"/>
              </a:rPr>
              <a:t>Money, 2022</a:t>
            </a:r>
          </a:p>
          <a:p>
            <a:endParaRPr lang="en-US" dirty="0"/>
          </a:p>
        </p:txBody>
      </p:sp>
      <p:sp>
        <p:nvSpPr>
          <p:cNvPr id="27" name="TextBox 26">
            <a:extLst>
              <a:ext uri="{FF2B5EF4-FFF2-40B4-BE49-F238E27FC236}">
                <a16:creationId xmlns:a16="http://schemas.microsoft.com/office/drawing/2014/main" id="{8D960A68-C21F-3746-94EE-BAE8B7C14762}"/>
              </a:ext>
            </a:extLst>
          </p:cNvPr>
          <p:cNvSpPr txBox="1"/>
          <p:nvPr/>
        </p:nvSpPr>
        <p:spPr>
          <a:xfrm>
            <a:off x="8616884" y="952500"/>
            <a:ext cx="1376979" cy="1985159"/>
          </a:xfrm>
          <a:prstGeom prst="rect">
            <a:avLst/>
          </a:prstGeom>
          <a:noFill/>
        </p:spPr>
        <p:txBody>
          <a:bodyPr wrap="square" rtlCol="0">
            <a:spAutoFit/>
          </a:bodyPr>
          <a:lstStyle/>
          <a:p>
            <a:pPr fontAlgn="base"/>
            <a:r>
              <a:rPr lang="en-US" b="1" dirty="0">
                <a:solidFill>
                  <a:schemeClr val="bg1"/>
                </a:solidFill>
                <a:latin typeface="Roboto Condensed" panose="02000000000000000000" pitchFamily="2" charset="0"/>
                <a:ea typeface="Roboto Condensed" panose="02000000000000000000" pitchFamily="2" charset="0"/>
              </a:rPr>
              <a:t>Top 100 Public Research University</a:t>
            </a:r>
          </a:p>
          <a:p>
            <a:pPr fontAlgn="base"/>
            <a:endParaRPr lang="en-US" sz="1100" i="1" dirty="0">
              <a:solidFill>
                <a:schemeClr val="bg1"/>
              </a:solidFill>
              <a:latin typeface="Roboto" panose="02000000000000000000" pitchFamily="2" charset="0"/>
              <a:ea typeface="Roboto" panose="02000000000000000000" pitchFamily="2" charset="0"/>
            </a:endParaRPr>
          </a:p>
          <a:p>
            <a:pPr fontAlgn="base"/>
            <a:r>
              <a:rPr lang="en-US" sz="1100" i="1" dirty="0">
                <a:solidFill>
                  <a:schemeClr val="bg1"/>
                </a:solidFill>
                <a:latin typeface="Roboto" panose="02000000000000000000" pitchFamily="2" charset="0"/>
                <a:ea typeface="Roboto" panose="02000000000000000000" pitchFamily="2" charset="0"/>
              </a:rPr>
              <a:t>U.S. News &amp; </a:t>
            </a:r>
            <a:br>
              <a:rPr lang="en-US" sz="1100" i="1" dirty="0">
                <a:solidFill>
                  <a:schemeClr val="bg1"/>
                </a:solidFill>
                <a:latin typeface="Roboto" panose="02000000000000000000" pitchFamily="2" charset="0"/>
                <a:ea typeface="Roboto" panose="02000000000000000000" pitchFamily="2" charset="0"/>
              </a:rPr>
            </a:br>
            <a:r>
              <a:rPr lang="en-US" sz="1100" i="1" dirty="0">
                <a:solidFill>
                  <a:schemeClr val="bg1"/>
                </a:solidFill>
                <a:latin typeface="Roboto" panose="02000000000000000000" pitchFamily="2" charset="0"/>
                <a:ea typeface="Roboto" panose="02000000000000000000" pitchFamily="2" charset="0"/>
              </a:rPr>
              <a:t>World Report </a:t>
            </a:r>
          </a:p>
          <a:p>
            <a:endParaRPr lang="en-US" dirty="0"/>
          </a:p>
        </p:txBody>
      </p:sp>
      <p:sp>
        <p:nvSpPr>
          <p:cNvPr id="28" name="TextBox 27">
            <a:extLst>
              <a:ext uri="{FF2B5EF4-FFF2-40B4-BE49-F238E27FC236}">
                <a16:creationId xmlns:a16="http://schemas.microsoft.com/office/drawing/2014/main" id="{DFBCD95C-C72B-084B-AF88-ECA7AEDFE56A}"/>
              </a:ext>
            </a:extLst>
          </p:cNvPr>
          <p:cNvSpPr txBox="1"/>
          <p:nvPr/>
        </p:nvSpPr>
        <p:spPr>
          <a:xfrm>
            <a:off x="6988891" y="963261"/>
            <a:ext cx="1445111" cy="1815882"/>
          </a:xfrm>
          <a:prstGeom prst="rect">
            <a:avLst/>
          </a:prstGeom>
          <a:noFill/>
        </p:spPr>
        <p:txBody>
          <a:bodyPr wrap="square" rtlCol="0">
            <a:spAutoFit/>
          </a:bodyPr>
          <a:lstStyle/>
          <a:p>
            <a:pPr fontAlgn="base"/>
            <a:r>
              <a:rPr lang="en-US" b="1" dirty="0">
                <a:solidFill>
                  <a:schemeClr val="bg1"/>
                </a:solidFill>
                <a:latin typeface="Roboto Condensed" panose="02000000000000000000" pitchFamily="2" charset="0"/>
                <a:ea typeface="Roboto Condensed" panose="02000000000000000000" pitchFamily="2" charset="0"/>
              </a:rPr>
              <a:t>Best of </a:t>
            </a:r>
            <a:br>
              <a:rPr lang="en-US" b="1" dirty="0">
                <a:solidFill>
                  <a:schemeClr val="bg1"/>
                </a:solidFill>
                <a:latin typeface="Roboto Condensed" panose="02000000000000000000" pitchFamily="2" charset="0"/>
                <a:ea typeface="Roboto Condensed" panose="02000000000000000000" pitchFamily="2" charset="0"/>
              </a:rPr>
            </a:br>
            <a:r>
              <a:rPr lang="en-US" b="1" dirty="0">
                <a:solidFill>
                  <a:schemeClr val="bg1"/>
                </a:solidFill>
                <a:latin typeface="Roboto Condensed" panose="02000000000000000000" pitchFamily="2" charset="0"/>
                <a:ea typeface="Roboto Condensed" panose="02000000000000000000" pitchFamily="2" charset="0"/>
              </a:rPr>
              <a:t>the Best </a:t>
            </a:r>
            <a:br>
              <a:rPr lang="en-US" b="1" dirty="0">
                <a:solidFill>
                  <a:schemeClr val="bg1"/>
                </a:solidFill>
                <a:latin typeface="Roboto Condensed" panose="02000000000000000000" pitchFamily="2" charset="0"/>
                <a:ea typeface="Roboto Condensed" panose="02000000000000000000" pitchFamily="2" charset="0"/>
              </a:rPr>
            </a:br>
            <a:r>
              <a:rPr lang="en-US" b="1" dirty="0">
                <a:solidFill>
                  <a:schemeClr val="bg1"/>
                </a:solidFill>
                <a:latin typeface="Roboto Condensed" panose="02000000000000000000" pitchFamily="2" charset="0"/>
                <a:ea typeface="Roboto Condensed" panose="02000000000000000000" pitchFamily="2" charset="0"/>
              </a:rPr>
              <a:t>for LGBTQ students</a:t>
            </a:r>
          </a:p>
          <a:p>
            <a:pPr fontAlgn="base"/>
            <a:endParaRPr lang="en-US" sz="1100" i="1" dirty="0">
              <a:solidFill>
                <a:schemeClr val="bg1"/>
              </a:solidFill>
              <a:latin typeface="Roboto" panose="02000000000000000000" pitchFamily="2" charset="0"/>
              <a:ea typeface="Roboto" panose="02000000000000000000" pitchFamily="2" charset="0"/>
            </a:endParaRPr>
          </a:p>
          <a:p>
            <a:pPr fontAlgn="base"/>
            <a:r>
              <a:rPr lang="en-US" sz="1100" i="1" dirty="0">
                <a:solidFill>
                  <a:schemeClr val="bg1"/>
                </a:solidFill>
                <a:latin typeface="Roboto" panose="02000000000000000000" pitchFamily="2" charset="0"/>
                <a:ea typeface="Roboto" panose="02000000000000000000" pitchFamily="2" charset="0"/>
              </a:rPr>
              <a:t>Campus Pride</a:t>
            </a:r>
          </a:p>
          <a:p>
            <a:endParaRPr lang="en-US" dirty="0"/>
          </a:p>
        </p:txBody>
      </p:sp>
      <p:sp>
        <p:nvSpPr>
          <p:cNvPr id="29" name="TextBox 28">
            <a:extLst>
              <a:ext uri="{FF2B5EF4-FFF2-40B4-BE49-F238E27FC236}">
                <a16:creationId xmlns:a16="http://schemas.microsoft.com/office/drawing/2014/main" id="{99BE3199-7C3A-8442-A31F-FD2633D1B747}"/>
              </a:ext>
            </a:extLst>
          </p:cNvPr>
          <p:cNvSpPr txBox="1"/>
          <p:nvPr/>
        </p:nvSpPr>
        <p:spPr>
          <a:xfrm>
            <a:off x="5389589" y="963259"/>
            <a:ext cx="1473798" cy="2262158"/>
          </a:xfrm>
          <a:prstGeom prst="rect">
            <a:avLst/>
          </a:prstGeom>
          <a:noFill/>
        </p:spPr>
        <p:txBody>
          <a:bodyPr wrap="square" rtlCol="0">
            <a:spAutoFit/>
          </a:bodyPr>
          <a:lstStyle/>
          <a:p>
            <a:pPr fontAlgn="base"/>
            <a:r>
              <a:rPr lang="en-US" sz="1750" b="1" dirty="0">
                <a:latin typeface="Roboto Condensed" panose="02000000000000000000" pitchFamily="2" charset="0"/>
                <a:ea typeface="Roboto Condensed" panose="02000000000000000000" pitchFamily="2" charset="0"/>
              </a:rPr>
              <a:t>Top 100 Colleges &amp; Universities for Hispanics</a:t>
            </a:r>
          </a:p>
          <a:p>
            <a:pPr fontAlgn="base"/>
            <a:endParaRPr lang="en-US" sz="1100" i="1" dirty="0">
              <a:latin typeface="Roboto" panose="02000000000000000000" pitchFamily="2" charset="0"/>
              <a:ea typeface="Roboto" panose="02000000000000000000" pitchFamily="2" charset="0"/>
            </a:endParaRPr>
          </a:p>
          <a:p>
            <a:pPr fontAlgn="base"/>
            <a:r>
              <a:rPr lang="en-US" sz="1100" i="1" dirty="0">
                <a:latin typeface="Roboto" panose="02000000000000000000" pitchFamily="2" charset="0"/>
                <a:ea typeface="Roboto" panose="02000000000000000000" pitchFamily="2" charset="0"/>
              </a:rPr>
              <a:t>Hispanic Outlook </a:t>
            </a:r>
            <a:br>
              <a:rPr lang="en-US" sz="1100" i="1" dirty="0">
                <a:latin typeface="Roboto" panose="02000000000000000000" pitchFamily="2" charset="0"/>
                <a:ea typeface="Roboto" panose="02000000000000000000" pitchFamily="2" charset="0"/>
              </a:rPr>
            </a:br>
            <a:r>
              <a:rPr lang="en-US" sz="1100" i="1" dirty="0">
                <a:latin typeface="Roboto" panose="02000000000000000000" pitchFamily="2" charset="0"/>
                <a:ea typeface="Roboto" panose="02000000000000000000" pitchFamily="2" charset="0"/>
              </a:rPr>
              <a:t>on Education</a:t>
            </a:r>
          </a:p>
          <a:p>
            <a:endParaRPr lang="en-US" dirty="0"/>
          </a:p>
        </p:txBody>
      </p:sp>
      <p:sp>
        <p:nvSpPr>
          <p:cNvPr id="30" name="TextBox 29">
            <a:extLst>
              <a:ext uri="{FF2B5EF4-FFF2-40B4-BE49-F238E27FC236}">
                <a16:creationId xmlns:a16="http://schemas.microsoft.com/office/drawing/2014/main" id="{CEDEE12A-9E19-4842-B84D-569FF43E2CA6}"/>
              </a:ext>
            </a:extLst>
          </p:cNvPr>
          <p:cNvSpPr txBox="1"/>
          <p:nvPr/>
        </p:nvSpPr>
        <p:spPr>
          <a:xfrm>
            <a:off x="3797456" y="968191"/>
            <a:ext cx="1452283" cy="1985159"/>
          </a:xfrm>
          <a:prstGeom prst="rect">
            <a:avLst/>
          </a:prstGeom>
          <a:noFill/>
        </p:spPr>
        <p:txBody>
          <a:bodyPr wrap="square" rtlCol="0">
            <a:spAutoFit/>
          </a:bodyPr>
          <a:lstStyle/>
          <a:p>
            <a:pPr fontAlgn="base"/>
            <a:r>
              <a:rPr lang="en-US" b="1" dirty="0">
                <a:latin typeface="Roboto Condensed" panose="02000000000000000000" pitchFamily="2" charset="0"/>
                <a:ea typeface="Roboto Condensed" panose="02000000000000000000" pitchFamily="2" charset="0"/>
              </a:rPr>
              <a:t>A Top Producer </a:t>
            </a:r>
            <a:br>
              <a:rPr lang="en-US" b="1" dirty="0">
                <a:latin typeface="Roboto Condensed" panose="02000000000000000000" pitchFamily="2" charset="0"/>
                <a:ea typeface="Roboto Condensed" panose="02000000000000000000" pitchFamily="2" charset="0"/>
              </a:rPr>
            </a:br>
            <a:r>
              <a:rPr lang="en-US" b="1" dirty="0">
                <a:latin typeface="Roboto Condensed" panose="02000000000000000000" pitchFamily="2" charset="0"/>
                <a:ea typeface="Roboto Condensed" panose="02000000000000000000" pitchFamily="2" charset="0"/>
              </a:rPr>
              <a:t>of Minority Graduates</a:t>
            </a:r>
          </a:p>
          <a:p>
            <a:pPr fontAlgn="base"/>
            <a:endParaRPr lang="en-US" sz="1100" i="1" dirty="0">
              <a:latin typeface="Roboto" panose="02000000000000000000" pitchFamily="2" charset="0"/>
              <a:ea typeface="Roboto" panose="02000000000000000000" pitchFamily="2" charset="0"/>
            </a:endParaRPr>
          </a:p>
          <a:p>
            <a:pPr fontAlgn="base"/>
            <a:r>
              <a:rPr lang="en-US" sz="1100" i="1" dirty="0">
                <a:latin typeface="Roboto" panose="02000000000000000000" pitchFamily="2" charset="0"/>
                <a:ea typeface="Roboto" panose="02000000000000000000" pitchFamily="2" charset="0"/>
              </a:rPr>
              <a:t>Diverse: Issues in Higher Education</a:t>
            </a:r>
          </a:p>
          <a:p>
            <a:endParaRPr lang="en-US" dirty="0"/>
          </a:p>
        </p:txBody>
      </p:sp>
      <p:sp>
        <p:nvSpPr>
          <p:cNvPr id="31" name="TextBox 30">
            <a:extLst>
              <a:ext uri="{FF2B5EF4-FFF2-40B4-BE49-F238E27FC236}">
                <a16:creationId xmlns:a16="http://schemas.microsoft.com/office/drawing/2014/main" id="{E812D8F9-D73D-854A-8E43-89B23CF4E09C}"/>
              </a:ext>
            </a:extLst>
          </p:cNvPr>
          <p:cNvSpPr txBox="1"/>
          <p:nvPr/>
        </p:nvSpPr>
        <p:spPr>
          <a:xfrm>
            <a:off x="2194567" y="968193"/>
            <a:ext cx="1452283" cy="1815882"/>
          </a:xfrm>
          <a:prstGeom prst="rect">
            <a:avLst/>
          </a:prstGeom>
          <a:noFill/>
        </p:spPr>
        <p:txBody>
          <a:bodyPr wrap="square" rtlCol="0">
            <a:spAutoFit/>
          </a:bodyPr>
          <a:lstStyle/>
          <a:p>
            <a:pPr fontAlgn="base"/>
            <a:r>
              <a:rPr lang="en-US" b="1" dirty="0">
                <a:latin typeface="Roboto Condensed" panose="02000000000000000000" pitchFamily="2" charset="0"/>
                <a:ea typeface="Roboto Condensed" panose="02000000000000000000" pitchFamily="2" charset="0"/>
              </a:rPr>
              <a:t>One of “America’s Top Colleges”</a:t>
            </a:r>
          </a:p>
          <a:p>
            <a:pPr fontAlgn="base"/>
            <a:endParaRPr lang="en-US" sz="1100" i="1" dirty="0">
              <a:latin typeface="Roboto" panose="02000000000000000000" pitchFamily="2" charset="0"/>
              <a:ea typeface="Roboto" panose="02000000000000000000" pitchFamily="2" charset="0"/>
            </a:endParaRPr>
          </a:p>
          <a:p>
            <a:pPr fontAlgn="base"/>
            <a:r>
              <a:rPr lang="en-US" sz="1100" i="1" dirty="0">
                <a:latin typeface="Roboto" panose="02000000000000000000" pitchFamily="2" charset="0"/>
                <a:ea typeface="Roboto" panose="02000000000000000000" pitchFamily="2" charset="0"/>
              </a:rPr>
              <a:t>Forbes, 2022</a:t>
            </a:r>
          </a:p>
          <a:p>
            <a:endParaRPr lang="en-US" dirty="0"/>
          </a:p>
        </p:txBody>
      </p:sp>
      <p:sp>
        <p:nvSpPr>
          <p:cNvPr id="32" name="TextBox 31">
            <a:extLst>
              <a:ext uri="{FF2B5EF4-FFF2-40B4-BE49-F238E27FC236}">
                <a16:creationId xmlns:a16="http://schemas.microsoft.com/office/drawing/2014/main" id="{3FCF9DFC-57EB-CF40-9934-7ADC140FA94E}"/>
              </a:ext>
            </a:extLst>
          </p:cNvPr>
          <p:cNvSpPr txBox="1"/>
          <p:nvPr/>
        </p:nvSpPr>
        <p:spPr>
          <a:xfrm>
            <a:off x="580913" y="968193"/>
            <a:ext cx="1409252" cy="1708160"/>
          </a:xfrm>
          <a:prstGeom prst="rect">
            <a:avLst/>
          </a:prstGeom>
          <a:noFill/>
        </p:spPr>
        <p:txBody>
          <a:bodyPr wrap="square" rtlCol="0">
            <a:spAutoFit/>
          </a:bodyPr>
          <a:lstStyle/>
          <a:p>
            <a:r>
              <a:rPr lang="en-US" b="1" dirty="0">
                <a:solidFill>
                  <a:schemeClr val="bg1"/>
                </a:solidFill>
                <a:latin typeface="Roboto Condensed" panose="02000000000000000000" pitchFamily="2" charset="0"/>
                <a:ea typeface="Roboto Condensed" panose="02000000000000000000" pitchFamily="2" charset="0"/>
              </a:rPr>
              <a:t>#21 in </a:t>
            </a:r>
            <a:br>
              <a:rPr lang="en-US" b="1" dirty="0">
                <a:solidFill>
                  <a:schemeClr val="bg1"/>
                </a:solidFill>
                <a:latin typeface="Roboto Condensed" panose="02000000000000000000" pitchFamily="2" charset="0"/>
                <a:ea typeface="Roboto Condensed" panose="02000000000000000000" pitchFamily="2" charset="0"/>
              </a:rPr>
            </a:br>
            <a:r>
              <a:rPr lang="en-US" b="1" dirty="0">
                <a:solidFill>
                  <a:schemeClr val="bg1"/>
                </a:solidFill>
                <a:latin typeface="Roboto Condensed" panose="02000000000000000000" pitchFamily="2" charset="0"/>
                <a:ea typeface="Roboto Condensed" panose="02000000000000000000" pitchFamily="2" charset="0"/>
              </a:rPr>
              <a:t>Social Mobility</a:t>
            </a:r>
          </a:p>
          <a:p>
            <a:pPr fontAlgn="base"/>
            <a:endParaRPr lang="en-US" sz="1100" i="1" dirty="0">
              <a:solidFill>
                <a:schemeClr val="bg1"/>
              </a:solidFill>
              <a:latin typeface="Roboto" panose="02000000000000000000" pitchFamily="2" charset="0"/>
              <a:ea typeface="Roboto" panose="02000000000000000000" pitchFamily="2" charset="0"/>
            </a:endParaRPr>
          </a:p>
          <a:p>
            <a:pPr fontAlgn="base"/>
            <a:r>
              <a:rPr lang="en-US" sz="1100" i="1" dirty="0">
                <a:solidFill>
                  <a:schemeClr val="bg1"/>
                </a:solidFill>
                <a:latin typeface="Roboto" panose="02000000000000000000" pitchFamily="2" charset="0"/>
                <a:ea typeface="Roboto" panose="02000000000000000000" pitchFamily="2" charset="0"/>
              </a:rPr>
              <a:t>U.S. News &amp; </a:t>
            </a:r>
          </a:p>
          <a:p>
            <a:pPr fontAlgn="base"/>
            <a:r>
              <a:rPr lang="en-US" sz="1100" i="1" dirty="0">
                <a:solidFill>
                  <a:schemeClr val="bg1"/>
                </a:solidFill>
                <a:latin typeface="Roboto" panose="02000000000000000000" pitchFamily="2" charset="0"/>
                <a:ea typeface="Roboto" panose="02000000000000000000" pitchFamily="2" charset="0"/>
              </a:rPr>
              <a:t>World Report, </a:t>
            </a:r>
            <a:r>
              <a:rPr lang="en-US" sz="1100" dirty="0">
                <a:solidFill>
                  <a:schemeClr val="bg1"/>
                </a:solidFill>
                <a:latin typeface="Roboto" panose="02000000000000000000" pitchFamily="2" charset="0"/>
                <a:ea typeface="Roboto" panose="02000000000000000000" pitchFamily="2" charset="0"/>
              </a:rPr>
              <a:t>2023</a:t>
            </a:r>
          </a:p>
          <a:p>
            <a:endParaRPr lang="en-US" dirty="0"/>
          </a:p>
        </p:txBody>
      </p:sp>
      <p:sp>
        <p:nvSpPr>
          <p:cNvPr id="33" name="Google Shape;140;p26">
            <a:extLst>
              <a:ext uri="{FF2B5EF4-FFF2-40B4-BE49-F238E27FC236}">
                <a16:creationId xmlns:a16="http://schemas.microsoft.com/office/drawing/2014/main" id="{B9189611-F53C-4824-8089-87A763ECF829}"/>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34" name="TextBox 33">
            <a:extLst>
              <a:ext uri="{FF2B5EF4-FFF2-40B4-BE49-F238E27FC236}">
                <a16:creationId xmlns:a16="http://schemas.microsoft.com/office/drawing/2014/main" id="{F07E8A51-756C-4DD1-B6A9-587F07B9D0D8}"/>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36" name="Google Shape;54;p1">
            <a:extLst>
              <a:ext uri="{FF2B5EF4-FFF2-40B4-BE49-F238E27FC236}">
                <a16:creationId xmlns:a16="http://schemas.microsoft.com/office/drawing/2014/main" id="{E4E6D3C1-21E7-4DE5-965E-86D6C42AA47F}"/>
              </a:ext>
            </a:extLst>
          </p:cNvPr>
          <p:cNvPicPr preferRelativeResize="0">
            <a:picLocks noChangeAspect="1"/>
          </p:cNvPicPr>
          <p:nvPr/>
        </p:nvPicPr>
        <p:blipFill rotWithShape="1">
          <a:blip r:embed="rId2">
            <a:alphaModFix/>
          </a:blip>
          <a:srcRect/>
          <a:stretch/>
        </p:blipFill>
        <p:spPr>
          <a:xfrm>
            <a:off x="10551626" y="6494260"/>
            <a:ext cx="1377658" cy="309529"/>
          </a:xfrm>
          <a:prstGeom prst="rect">
            <a:avLst/>
          </a:prstGeom>
          <a:noFill/>
          <a:ln>
            <a:noFill/>
          </a:ln>
        </p:spPr>
      </p:pic>
      <p:sp>
        <p:nvSpPr>
          <p:cNvPr id="37" name="Slide Number Placeholder 9">
            <a:extLst>
              <a:ext uri="{FF2B5EF4-FFF2-40B4-BE49-F238E27FC236}">
                <a16:creationId xmlns:a16="http://schemas.microsoft.com/office/drawing/2014/main" id="{09CF840D-5E74-4955-8E4C-BF5B331D10BF}"/>
              </a:ext>
            </a:extLst>
          </p:cNvPr>
          <p:cNvSpPr>
            <a:spLocks noGrp="1"/>
          </p:cNvSpPr>
          <p:nvPr>
            <p:ph type="sldNum" sz="quarter" idx="12"/>
          </p:nvPr>
        </p:nvSpPr>
        <p:spPr>
          <a:xfrm>
            <a:off x="4724400" y="6482423"/>
            <a:ext cx="2743200" cy="365125"/>
          </a:xfrm>
          <a:solidFill>
            <a:schemeClr val="tx1"/>
          </a:solidFill>
        </p:spPr>
        <p:txBody>
          <a:bodyPr/>
          <a:lstStyle/>
          <a:p>
            <a:pPr algn="ctr"/>
            <a:fld id="{4E5AC80F-6668-DC49-88E1-F5E9732A8FAD}" type="slidenum">
              <a:rPr lang="en-US" sz="1300" smtClean="0">
                <a:latin typeface="Roboto" panose="02000000000000000000"/>
              </a:rPr>
              <a:pPr algn="ctr"/>
              <a:t>2</a:t>
            </a:fld>
            <a:endParaRPr lang="en-US" sz="1300" dirty="0">
              <a:latin typeface="Roboto" panose="02000000000000000000"/>
            </a:endParaRPr>
          </a:p>
        </p:txBody>
      </p:sp>
    </p:spTree>
    <p:extLst>
      <p:ext uri="{BB962C8B-B14F-4D97-AF65-F5344CB8AC3E}">
        <p14:creationId xmlns:p14="http://schemas.microsoft.com/office/powerpoint/2010/main" val="19057854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40;p26">
            <a:extLst>
              <a:ext uri="{FF2B5EF4-FFF2-40B4-BE49-F238E27FC236}">
                <a16:creationId xmlns:a16="http://schemas.microsoft.com/office/drawing/2014/main" id="{FE5FFB29-D775-C14F-8A08-57C8B706D532}"/>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graphicFrame>
        <p:nvGraphicFramePr>
          <p:cNvPr id="3" name="Diagram 2">
            <a:extLst>
              <a:ext uri="{FF2B5EF4-FFF2-40B4-BE49-F238E27FC236}">
                <a16:creationId xmlns:a16="http://schemas.microsoft.com/office/drawing/2014/main" id="{3DE51B95-D776-4EB6-8635-E88B3585A236}"/>
              </a:ext>
            </a:extLst>
          </p:cNvPr>
          <p:cNvGraphicFramePr/>
          <p:nvPr>
            <p:extLst>
              <p:ext uri="{D42A27DB-BD31-4B8C-83A1-F6EECF244321}">
                <p14:modId xmlns:p14="http://schemas.microsoft.com/office/powerpoint/2010/main" val="4072626747"/>
              </p:ext>
            </p:extLst>
          </p:nvPr>
        </p:nvGraphicFramePr>
        <p:xfrm>
          <a:off x="821710" y="742150"/>
          <a:ext cx="10418745" cy="5168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Arrow: Up 4">
            <a:extLst>
              <a:ext uri="{FF2B5EF4-FFF2-40B4-BE49-F238E27FC236}">
                <a16:creationId xmlns:a16="http://schemas.microsoft.com/office/drawing/2014/main" id="{879B1126-7B47-4122-A0D1-354840A41B24}"/>
              </a:ext>
            </a:extLst>
          </p:cNvPr>
          <p:cNvSpPr/>
          <p:nvPr/>
        </p:nvSpPr>
        <p:spPr>
          <a:xfrm rot="10800000">
            <a:off x="4857956" y="1294525"/>
            <a:ext cx="398650" cy="764045"/>
          </a:xfrm>
          <a:prstGeom prst="upArrow">
            <a:avLst/>
          </a:prstGeom>
          <a:solidFill>
            <a:srgbClr val="95C93D"/>
          </a:solidFill>
          <a:ln>
            <a:solidFill>
              <a:srgbClr val="95C9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0623CD0F-6018-4558-8B82-F3AE39CDC6C7}"/>
              </a:ext>
            </a:extLst>
          </p:cNvPr>
          <p:cNvSpPr txBox="1"/>
          <p:nvPr/>
        </p:nvSpPr>
        <p:spPr>
          <a:xfrm>
            <a:off x="475488" y="292608"/>
            <a:ext cx="5278582" cy="461665"/>
          </a:xfrm>
          <a:prstGeom prst="rect">
            <a:avLst/>
          </a:prstGeom>
          <a:noFill/>
        </p:spPr>
        <p:txBody>
          <a:bodyPr wrap="square" rtlCol="0">
            <a:spAutoFit/>
          </a:bodyPr>
          <a:lstStyle/>
          <a:p>
            <a:r>
              <a:rPr lang="en-US" sz="2400" b="1" dirty="0">
                <a:latin typeface="Roboto" panose="02000000000000000000"/>
              </a:rPr>
              <a:t>Tuition and Fees Approval Process</a:t>
            </a:r>
          </a:p>
        </p:txBody>
      </p:sp>
      <p:sp>
        <p:nvSpPr>
          <p:cNvPr id="8" name="TextBox 7">
            <a:extLst>
              <a:ext uri="{FF2B5EF4-FFF2-40B4-BE49-F238E27FC236}">
                <a16:creationId xmlns:a16="http://schemas.microsoft.com/office/drawing/2014/main" id="{2ED69BBF-EDBD-A54D-9BBB-600305FE4E1A}"/>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sp>
        <p:nvSpPr>
          <p:cNvPr id="10" name="Slide Number Placeholder 9">
            <a:extLst>
              <a:ext uri="{FF2B5EF4-FFF2-40B4-BE49-F238E27FC236}">
                <a16:creationId xmlns:a16="http://schemas.microsoft.com/office/drawing/2014/main" id="{C61796FE-923B-4947-A4B4-F85945E21BE4}"/>
              </a:ext>
            </a:extLst>
          </p:cNvPr>
          <p:cNvSpPr>
            <a:spLocks noGrp="1"/>
          </p:cNvSpPr>
          <p:nvPr>
            <p:ph type="sldNum" sz="quarter" idx="12"/>
          </p:nvPr>
        </p:nvSpPr>
        <p:spPr>
          <a:xfrm>
            <a:off x="4724400" y="6482423"/>
            <a:ext cx="2743200" cy="365125"/>
          </a:xfrm>
          <a:solidFill>
            <a:schemeClr val="tx1"/>
          </a:solidFill>
        </p:spPr>
        <p:txBody>
          <a:bodyPr/>
          <a:lstStyle/>
          <a:p>
            <a:pPr algn="ctr"/>
            <a:fld id="{4E5AC80F-6668-DC49-88E1-F5E9732A8FAD}" type="slidenum">
              <a:rPr lang="en-US" sz="1300" smtClean="0">
                <a:latin typeface="Roboto" panose="02000000000000000000"/>
              </a:rPr>
              <a:pPr algn="ctr"/>
              <a:t>3</a:t>
            </a:fld>
            <a:endParaRPr lang="en-US" sz="1300" dirty="0">
              <a:latin typeface="Roboto" panose="02000000000000000000"/>
            </a:endParaRPr>
          </a:p>
        </p:txBody>
      </p:sp>
      <p:pic>
        <p:nvPicPr>
          <p:cNvPr id="9" name="Google Shape;54;p1">
            <a:extLst>
              <a:ext uri="{FF2B5EF4-FFF2-40B4-BE49-F238E27FC236}">
                <a16:creationId xmlns:a16="http://schemas.microsoft.com/office/drawing/2014/main" id="{1A0CB380-AC8F-4438-BF6E-C5EC234D88C8}"/>
              </a:ext>
            </a:extLst>
          </p:cNvPr>
          <p:cNvPicPr preferRelativeResize="0">
            <a:picLocks noChangeAspect="1"/>
          </p:cNvPicPr>
          <p:nvPr/>
        </p:nvPicPr>
        <p:blipFill rotWithShape="1">
          <a:blip r:embed="rId8">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1972609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a:xfrm>
            <a:off x="9009708" y="6432305"/>
            <a:ext cx="2743200" cy="365125"/>
          </a:xfrm>
        </p:spPr>
        <p:txBody>
          <a:bodyPr/>
          <a:lstStyle/>
          <a:p>
            <a:fld id="{4E5AC80F-6668-DC49-88E1-F5E9732A8FAD}" type="slidenum">
              <a:rPr lang="en-US" sz="1800" smtClean="0">
                <a:solidFill>
                  <a:schemeClr val="bg1"/>
                </a:solidFill>
              </a:rPr>
              <a:t>4</a:t>
            </a:fld>
            <a:endParaRPr lang="en-US" sz="1800" dirty="0">
              <a:solidFill>
                <a:schemeClr val="bg1"/>
              </a:solidFill>
            </a:endParaRPr>
          </a:p>
        </p:txBody>
      </p:sp>
      <p:sp>
        <p:nvSpPr>
          <p:cNvPr id="9" name="TextBox 8">
            <a:extLst>
              <a:ext uri="{FF2B5EF4-FFF2-40B4-BE49-F238E27FC236}">
                <a16:creationId xmlns:a16="http://schemas.microsoft.com/office/drawing/2014/main" id="{7A5D3C39-3F17-475C-84FD-6916D6CDAA33}"/>
              </a:ext>
            </a:extLst>
          </p:cNvPr>
          <p:cNvSpPr txBox="1">
            <a:spLocks noChangeAspect="1"/>
          </p:cNvSpPr>
          <p:nvPr/>
        </p:nvSpPr>
        <p:spPr>
          <a:xfrm>
            <a:off x="457200" y="457200"/>
            <a:ext cx="8455891"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Montclair has a history of low annual adjustments for undergraduate tuition</a:t>
            </a:r>
          </a:p>
        </p:txBody>
      </p:sp>
      <p:sp>
        <p:nvSpPr>
          <p:cNvPr id="12" name="Google Shape;140;p26">
            <a:extLst>
              <a:ext uri="{FF2B5EF4-FFF2-40B4-BE49-F238E27FC236}">
                <a16:creationId xmlns:a16="http://schemas.microsoft.com/office/drawing/2014/main" id="{3097FDE9-DB47-4421-BAA2-E38F9DAD2E8E}"/>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83E029B2-D44F-4CB3-880C-62AB781A76F0}"/>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4</a:t>
            </a:fld>
            <a:endParaRPr lang="en-US" sz="1300" dirty="0">
              <a:latin typeface="Roboto" panose="02000000000000000000"/>
            </a:endParaRPr>
          </a:p>
        </p:txBody>
      </p:sp>
      <p:sp>
        <p:nvSpPr>
          <p:cNvPr id="18" name="TextBox 17">
            <a:extLst>
              <a:ext uri="{FF2B5EF4-FFF2-40B4-BE49-F238E27FC236}">
                <a16:creationId xmlns:a16="http://schemas.microsoft.com/office/drawing/2014/main" id="{DCE7E920-0C9C-43FA-9387-676C2A089F1F}"/>
              </a:ext>
            </a:extLst>
          </p:cNvPr>
          <p:cNvSpPr txBox="1"/>
          <p:nvPr/>
        </p:nvSpPr>
        <p:spPr>
          <a:xfrm>
            <a:off x="457200" y="886968"/>
            <a:ext cx="7319818"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Full-time Tuition and Fees for New Resident Undergraduate Students (FY 2010 – FY 2023)</a:t>
            </a:r>
          </a:p>
        </p:txBody>
      </p:sp>
      <p:sp>
        <p:nvSpPr>
          <p:cNvPr id="11" name="TextBox 10">
            <a:extLst>
              <a:ext uri="{FF2B5EF4-FFF2-40B4-BE49-F238E27FC236}">
                <a16:creationId xmlns:a16="http://schemas.microsoft.com/office/drawing/2014/main" id="{1D2F6ECD-A5C8-4DD3-AB20-C7F5A3FBA9D8}"/>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2" name="Picture 1">
            <a:extLst>
              <a:ext uri="{FF2B5EF4-FFF2-40B4-BE49-F238E27FC236}">
                <a16:creationId xmlns:a16="http://schemas.microsoft.com/office/drawing/2014/main" id="{653F6782-4CC8-4BA2-99D1-98BD4F31940E}"/>
              </a:ext>
            </a:extLst>
          </p:cNvPr>
          <p:cNvPicPr>
            <a:picLocks noChangeAspect="1"/>
          </p:cNvPicPr>
          <p:nvPr/>
        </p:nvPicPr>
        <p:blipFill>
          <a:blip r:embed="rId3"/>
          <a:stretch>
            <a:fillRect/>
          </a:stretch>
        </p:blipFill>
        <p:spPr>
          <a:xfrm>
            <a:off x="1294984" y="1792793"/>
            <a:ext cx="9602032" cy="4072481"/>
          </a:xfrm>
          <a:prstGeom prst="rect">
            <a:avLst/>
          </a:prstGeom>
        </p:spPr>
      </p:pic>
      <p:pic>
        <p:nvPicPr>
          <p:cNvPr id="13" name="Google Shape;54;p1">
            <a:extLst>
              <a:ext uri="{FF2B5EF4-FFF2-40B4-BE49-F238E27FC236}">
                <a16:creationId xmlns:a16="http://schemas.microsoft.com/office/drawing/2014/main" id="{06500873-C676-41FE-B1C4-4D9D9E07E538}"/>
              </a:ext>
            </a:extLst>
          </p:cNvPr>
          <p:cNvPicPr preferRelativeResize="0">
            <a:picLocks noChangeAspect="1"/>
          </p:cNvPicPr>
          <p:nvPr/>
        </p:nvPicPr>
        <p:blipFill rotWithShape="1">
          <a:blip r:embed="rId4">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25579268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a:xfrm>
            <a:off x="9009708" y="6432305"/>
            <a:ext cx="2743200" cy="365125"/>
          </a:xfrm>
        </p:spPr>
        <p:txBody>
          <a:bodyPr/>
          <a:lstStyle/>
          <a:p>
            <a:fld id="{4E5AC80F-6668-DC49-88E1-F5E9732A8FAD}" type="slidenum">
              <a:rPr lang="en-US" sz="1800" smtClean="0">
                <a:solidFill>
                  <a:schemeClr val="bg1"/>
                </a:solidFill>
              </a:rPr>
              <a:t>5</a:t>
            </a:fld>
            <a:endParaRPr lang="en-US" sz="1800" dirty="0">
              <a:solidFill>
                <a:schemeClr val="bg1"/>
              </a:solidFill>
            </a:endParaRPr>
          </a:p>
        </p:txBody>
      </p:sp>
      <p:sp>
        <p:nvSpPr>
          <p:cNvPr id="10" name="Google Shape;140;p26">
            <a:extLst>
              <a:ext uri="{FF2B5EF4-FFF2-40B4-BE49-F238E27FC236}">
                <a16:creationId xmlns:a16="http://schemas.microsoft.com/office/drawing/2014/main" id="{22C69A66-E3C3-496D-A97D-555CCE4E663D}"/>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C9A3537E-5D94-4E83-8FBE-F4331DC200C0}"/>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5</a:t>
            </a:fld>
            <a:endParaRPr lang="en-US" sz="1300" dirty="0">
              <a:latin typeface="Roboto" panose="02000000000000000000"/>
            </a:endParaRPr>
          </a:p>
        </p:txBody>
      </p:sp>
      <p:sp>
        <p:nvSpPr>
          <p:cNvPr id="16" name="TextBox 15">
            <a:extLst>
              <a:ext uri="{FF2B5EF4-FFF2-40B4-BE49-F238E27FC236}">
                <a16:creationId xmlns:a16="http://schemas.microsoft.com/office/drawing/2014/main" id="{1F1B2925-2F16-4153-B0B7-6DCCF2ABA41B}"/>
              </a:ext>
            </a:extLst>
          </p:cNvPr>
          <p:cNvSpPr txBox="1">
            <a:spLocks noChangeAspect="1"/>
          </p:cNvSpPr>
          <p:nvPr/>
        </p:nvSpPr>
        <p:spPr>
          <a:xfrm>
            <a:off x="457199" y="457200"/>
            <a:ext cx="7532256"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Montclair is committed to higher education access and affordability</a:t>
            </a:r>
            <a:endParaRPr lang="en-US" b="1" dirty="0">
              <a:solidFill>
                <a:schemeClr val="bg1"/>
              </a:solidFill>
              <a:latin typeface="Roboto" panose="02000000000000000000"/>
            </a:endParaRPr>
          </a:p>
        </p:txBody>
      </p:sp>
      <p:sp>
        <p:nvSpPr>
          <p:cNvPr id="17" name="TextBox 16">
            <a:extLst>
              <a:ext uri="{FF2B5EF4-FFF2-40B4-BE49-F238E27FC236}">
                <a16:creationId xmlns:a16="http://schemas.microsoft.com/office/drawing/2014/main" id="{877FFFE1-2F9C-4497-BFA6-F20CDF9438C8}"/>
              </a:ext>
            </a:extLst>
          </p:cNvPr>
          <p:cNvSpPr txBox="1">
            <a:spLocks noChangeAspect="1"/>
          </p:cNvSpPr>
          <p:nvPr/>
        </p:nvSpPr>
        <p:spPr>
          <a:xfrm>
            <a:off x="457198" y="896112"/>
            <a:ext cx="4197930"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pitchFamily="2" charset="0"/>
                <a:ea typeface="Roboto" panose="02000000000000000000" pitchFamily="2" charset="0"/>
              </a:rPr>
              <a:t>by increasing investments in gift aid</a:t>
            </a:r>
          </a:p>
        </p:txBody>
      </p:sp>
      <p:sp>
        <p:nvSpPr>
          <p:cNvPr id="18" name="TextBox 17">
            <a:extLst>
              <a:ext uri="{FF2B5EF4-FFF2-40B4-BE49-F238E27FC236}">
                <a16:creationId xmlns:a16="http://schemas.microsoft.com/office/drawing/2014/main" id="{320CA6AA-E39F-48F7-B110-21D35F40865E}"/>
              </a:ext>
            </a:extLst>
          </p:cNvPr>
          <p:cNvSpPr txBox="1"/>
          <p:nvPr/>
        </p:nvSpPr>
        <p:spPr>
          <a:xfrm>
            <a:off x="457199" y="1332235"/>
            <a:ext cx="4919133"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Institutional Scholarship Aid in Millions (FY 2018 – FY 2024)</a:t>
            </a:r>
          </a:p>
        </p:txBody>
      </p:sp>
      <p:sp>
        <p:nvSpPr>
          <p:cNvPr id="14" name="TextBox 13">
            <a:extLst>
              <a:ext uri="{FF2B5EF4-FFF2-40B4-BE49-F238E27FC236}">
                <a16:creationId xmlns:a16="http://schemas.microsoft.com/office/drawing/2014/main" id="{3A427791-5FB0-4195-B005-FEABADA05284}"/>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9" name="Google Shape;54;p1">
            <a:extLst>
              <a:ext uri="{FF2B5EF4-FFF2-40B4-BE49-F238E27FC236}">
                <a16:creationId xmlns:a16="http://schemas.microsoft.com/office/drawing/2014/main" id="{F4887413-1D1B-4EDB-94EB-604FC1FB232B}"/>
              </a:ext>
            </a:extLst>
          </p:cNvPr>
          <p:cNvPicPr preferRelativeResize="0">
            <a:picLocks noChangeAspect="1"/>
          </p:cNvPicPr>
          <p:nvPr/>
        </p:nvPicPr>
        <p:blipFill rotWithShape="1">
          <a:blip r:embed="rId3">
            <a:alphaModFix/>
          </a:blip>
          <a:srcRect/>
          <a:stretch/>
        </p:blipFill>
        <p:spPr>
          <a:xfrm>
            <a:off x="10551626" y="6494260"/>
            <a:ext cx="1377658" cy="309529"/>
          </a:xfrm>
          <a:prstGeom prst="rect">
            <a:avLst/>
          </a:prstGeom>
          <a:noFill/>
          <a:ln>
            <a:noFill/>
          </a:ln>
        </p:spPr>
      </p:pic>
      <p:pic>
        <p:nvPicPr>
          <p:cNvPr id="2" name="Picture 1">
            <a:extLst>
              <a:ext uri="{FF2B5EF4-FFF2-40B4-BE49-F238E27FC236}">
                <a16:creationId xmlns:a16="http://schemas.microsoft.com/office/drawing/2014/main" id="{5D67734A-5B02-4D81-A8D9-49F253CD8738}"/>
              </a:ext>
            </a:extLst>
          </p:cNvPr>
          <p:cNvPicPr>
            <a:picLocks noChangeAspect="1"/>
          </p:cNvPicPr>
          <p:nvPr/>
        </p:nvPicPr>
        <p:blipFill>
          <a:blip r:embed="rId4"/>
          <a:stretch>
            <a:fillRect/>
          </a:stretch>
        </p:blipFill>
        <p:spPr>
          <a:xfrm>
            <a:off x="1294984" y="1972751"/>
            <a:ext cx="9602032" cy="4157832"/>
          </a:xfrm>
          <a:prstGeom prst="rect">
            <a:avLst/>
          </a:prstGeom>
        </p:spPr>
      </p:pic>
    </p:spTree>
    <p:extLst>
      <p:ext uri="{BB962C8B-B14F-4D97-AF65-F5344CB8AC3E}">
        <p14:creationId xmlns:p14="http://schemas.microsoft.com/office/powerpoint/2010/main" val="252795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a:xfrm>
            <a:off x="9009708" y="6432305"/>
            <a:ext cx="2743200" cy="365125"/>
          </a:xfrm>
        </p:spPr>
        <p:txBody>
          <a:bodyPr/>
          <a:lstStyle/>
          <a:p>
            <a:fld id="{4E5AC80F-6668-DC49-88E1-F5E9732A8FAD}" type="slidenum">
              <a:rPr lang="en-US" sz="1800" smtClean="0">
                <a:solidFill>
                  <a:schemeClr val="bg1"/>
                </a:solidFill>
              </a:rPr>
              <a:t>6</a:t>
            </a:fld>
            <a:endParaRPr lang="en-US" sz="1800" dirty="0">
              <a:solidFill>
                <a:schemeClr val="bg1"/>
              </a:solidFill>
            </a:endParaRPr>
          </a:p>
        </p:txBody>
      </p:sp>
      <p:sp>
        <p:nvSpPr>
          <p:cNvPr id="12" name="Google Shape;140;p26">
            <a:extLst>
              <a:ext uri="{FF2B5EF4-FFF2-40B4-BE49-F238E27FC236}">
                <a16:creationId xmlns:a16="http://schemas.microsoft.com/office/drawing/2014/main" id="{3097FDE9-DB47-4421-BAA2-E38F9DAD2E8E}"/>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83E029B2-D44F-4CB3-880C-62AB781A76F0}"/>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6</a:t>
            </a:fld>
            <a:endParaRPr lang="en-US" sz="1300" dirty="0">
              <a:latin typeface="Roboto" panose="02000000000000000000"/>
            </a:endParaRPr>
          </a:p>
        </p:txBody>
      </p:sp>
      <p:sp>
        <p:nvSpPr>
          <p:cNvPr id="16" name="TextBox 15">
            <a:extLst>
              <a:ext uri="{FF2B5EF4-FFF2-40B4-BE49-F238E27FC236}">
                <a16:creationId xmlns:a16="http://schemas.microsoft.com/office/drawing/2014/main" id="{A44207B5-D01C-4859-87EC-7CD1135E5E6F}"/>
              </a:ext>
            </a:extLst>
          </p:cNvPr>
          <p:cNvSpPr txBox="1">
            <a:spLocks noChangeAspect="1"/>
          </p:cNvSpPr>
          <p:nvPr/>
        </p:nvSpPr>
        <p:spPr>
          <a:xfrm>
            <a:off x="457199" y="457200"/>
            <a:ext cx="9611593"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Montclair undergraduate tuition and fees remain low across resident and non-resident</a:t>
            </a:r>
          </a:p>
        </p:txBody>
      </p:sp>
      <p:sp>
        <p:nvSpPr>
          <p:cNvPr id="17" name="TextBox 16">
            <a:extLst>
              <a:ext uri="{FF2B5EF4-FFF2-40B4-BE49-F238E27FC236}">
                <a16:creationId xmlns:a16="http://schemas.microsoft.com/office/drawing/2014/main" id="{8ABEC3F0-F3D1-4540-9D98-C5DED7CE2AC8}"/>
              </a:ext>
            </a:extLst>
          </p:cNvPr>
          <p:cNvSpPr txBox="1"/>
          <p:nvPr/>
        </p:nvSpPr>
        <p:spPr>
          <a:xfrm>
            <a:off x="457201" y="1332235"/>
            <a:ext cx="5764306"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Full-time Tuition and Fees for Undergraduate Students (AY2022-2023)</a:t>
            </a:r>
          </a:p>
        </p:txBody>
      </p:sp>
      <p:sp>
        <p:nvSpPr>
          <p:cNvPr id="18" name="TextBox 17">
            <a:extLst>
              <a:ext uri="{FF2B5EF4-FFF2-40B4-BE49-F238E27FC236}">
                <a16:creationId xmlns:a16="http://schemas.microsoft.com/office/drawing/2014/main" id="{E43EE848-0A2D-4D09-8397-956A708B6557}"/>
              </a:ext>
            </a:extLst>
          </p:cNvPr>
          <p:cNvSpPr txBox="1">
            <a:spLocks noChangeAspect="1"/>
          </p:cNvSpPr>
          <p:nvPr/>
        </p:nvSpPr>
        <p:spPr>
          <a:xfrm>
            <a:off x="457198" y="896112"/>
            <a:ext cx="6488547"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student groups compared to its New Jersey public peers</a:t>
            </a:r>
          </a:p>
        </p:txBody>
      </p:sp>
      <p:sp>
        <p:nvSpPr>
          <p:cNvPr id="19" name="TextBox 18">
            <a:extLst>
              <a:ext uri="{FF2B5EF4-FFF2-40B4-BE49-F238E27FC236}">
                <a16:creationId xmlns:a16="http://schemas.microsoft.com/office/drawing/2014/main" id="{13255C68-F2A3-4A4B-B651-34C4176A63D0}"/>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2" name="Picture 1">
            <a:extLst>
              <a:ext uri="{FF2B5EF4-FFF2-40B4-BE49-F238E27FC236}">
                <a16:creationId xmlns:a16="http://schemas.microsoft.com/office/drawing/2014/main" id="{2A992F66-7B3C-46FB-A67B-75FAB64AE961}"/>
              </a:ext>
            </a:extLst>
          </p:cNvPr>
          <p:cNvPicPr>
            <a:picLocks noChangeAspect="1"/>
          </p:cNvPicPr>
          <p:nvPr/>
        </p:nvPicPr>
        <p:blipFill>
          <a:blip r:embed="rId3"/>
          <a:stretch>
            <a:fillRect/>
          </a:stretch>
        </p:blipFill>
        <p:spPr>
          <a:xfrm>
            <a:off x="463322" y="1766138"/>
            <a:ext cx="5486400" cy="4571059"/>
          </a:xfrm>
          <a:prstGeom prst="rect">
            <a:avLst/>
          </a:prstGeom>
        </p:spPr>
      </p:pic>
      <p:pic>
        <p:nvPicPr>
          <p:cNvPr id="5" name="Picture 4">
            <a:extLst>
              <a:ext uri="{FF2B5EF4-FFF2-40B4-BE49-F238E27FC236}">
                <a16:creationId xmlns:a16="http://schemas.microsoft.com/office/drawing/2014/main" id="{6AF91117-5C1A-422E-922D-D46EE8E59678}"/>
              </a:ext>
            </a:extLst>
          </p:cNvPr>
          <p:cNvPicPr>
            <a:picLocks noChangeAspect="1"/>
          </p:cNvPicPr>
          <p:nvPr/>
        </p:nvPicPr>
        <p:blipFill>
          <a:blip r:embed="rId4"/>
          <a:stretch>
            <a:fillRect/>
          </a:stretch>
        </p:blipFill>
        <p:spPr>
          <a:xfrm>
            <a:off x="6266508" y="1770843"/>
            <a:ext cx="5486400" cy="4566354"/>
          </a:xfrm>
          <a:prstGeom prst="rect">
            <a:avLst/>
          </a:prstGeom>
        </p:spPr>
      </p:pic>
      <p:pic>
        <p:nvPicPr>
          <p:cNvPr id="13" name="Google Shape;54;p1">
            <a:extLst>
              <a:ext uri="{FF2B5EF4-FFF2-40B4-BE49-F238E27FC236}">
                <a16:creationId xmlns:a16="http://schemas.microsoft.com/office/drawing/2014/main" id="{80424976-2F72-4081-B272-2357A6B56445}"/>
              </a:ext>
            </a:extLst>
          </p:cNvPr>
          <p:cNvPicPr preferRelativeResize="0">
            <a:picLocks noChangeAspect="1"/>
          </p:cNvPicPr>
          <p:nvPr/>
        </p:nvPicPr>
        <p:blipFill rotWithShape="1">
          <a:blip r:embed="rId5">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4209498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a:xfrm>
            <a:off x="9009708" y="6432305"/>
            <a:ext cx="2743200" cy="365125"/>
          </a:xfrm>
        </p:spPr>
        <p:txBody>
          <a:bodyPr/>
          <a:lstStyle/>
          <a:p>
            <a:fld id="{4E5AC80F-6668-DC49-88E1-F5E9732A8FAD}" type="slidenum">
              <a:rPr lang="en-US" sz="1800" smtClean="0">
                <a:solidFill>
                  <a:schemeClr val="bg1"/>
                </a:solidFill>
              </a:rPr>
              <a:t>7</a:t>
            </a:fld>
            <a:endParaRPr lang="en-US" sz="1800" dirty="0">
              <a:solidFill>
                <a:schemeClr val="bg1"/>
              </a:solidFill>
            </a:endParaRPr>
          </a:p>
        </p:txBody>
      </p:sp>
      <p:sp>
        <p:nvSpPr>
          <p:cNvPr id="12" name="Google Shape;140;p26">
            <a:extLst>
              <a:ext uri="{FF2B5EF4-FFF2-40B4-BE49-F238E27FC236}">
                <a16:creationId xmlns:a16="http://schemas.microsoft.com/office/drawing/2014/main" id="{3097FDE9-DB47-4421-BAA2-E38F9DAD2E8E}"/>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83E029B2-D44F-4CB3-880C-62AB781A76F0}"/>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7</a:t>
            </a:fld>
            <a:endParaRPr lang="en-US" sz="1300" dirty="0">
              <a:latin typeface="Roboto" panose="02000000000000000000"/>
            </a:endParaRPr>
          </a:p>
        </p:txBody>
      </p:sp>
      <p:sp>
        <p:nvSpPr>
          <p:cNvPr id="16" name="TextBox 15">
            <a:extLst>
              <a:ext uri="{FF2B5EF4-FFF2-40B4-BE49-F238E27FC236}">
                <a16:creationId xmlns:a16="http://schemas.microsoft.com/office/drawing/2014/main" id="{A44207B5-D01C-4859-87EC-7CD1135E5E6F}"/>
              </a:ext>
            </a:extLst>
          </p:cNvPr>
          <p:cNvSpPr txBox="1">
            <a:spLocks noChangeAspect="1"/>
          </p:cNvSpPr>
          <p:nvPr/>
        </p:nvSpPr>
        <p:spPr>
          <a:xfrm>
            <a:off x="457199" y="457200"/>
            <a:ext cx="9228668"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Montclair has low tuition and fee rates and a low differential between resident and</a:t>
            </a:r>
          </a:p>
        </p:txBody>
      </p:sp>
      <p:sp>
        <p:nvSpPr>
          <p:cNvPr id="17" name="TextBox 16">
            <a:extLst>
              <a:ext uri="{FF2B5EF4-FFF2-40B4-BE49-F238E27FC236}">
                <a16:creationId xmlns:a16="http://schemas.microsoft.com/office/drawing/2014/main" id="{8ABEC3F0-F3D1-4540-9D98-C5DED7CE2AC8}"/>
              </a:ext>
            </a:extLst>
          </p:cNvPr>
          <p:cNvSpPr txBox="1"/>
          <p:nvPr/>
        </p:nvSpPr>
        <p:spPr>
          <a:xfrm>
            <a:off x="457201" y="1332235"/>
            <a:ext cx="5764306"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Full-time Tuition and Fees for Undergraduate Students (AY2022-2023)</a:t>
            </a:r>
          </a:p>
        </p:txBody>
      </p:sp>
      <p:sp>
        <p:nvSpPr>
          <p:cNvPr id="18" name="TextBox 17">
            <a:extLst>
              <a:ext uri="{FF2B5EF4-FFF2-40B4-BE49-F238E27FC236}">
                <a16:creationId xmlns:a16="http://schemas.microsoft.com/office/drawing/2014/main" id="{E43EE848-0A2D-4D09-8397-956A708B6557}"/>
              </a:ext>
            </a:extLst>
          </p:cNvPr>
          <p:cNvSpPr txBox="1">
            <a:spLocks noChangeAspect="1"/>
          </p:cNvSpPr>
          <p:nvPr/>
        </p:nvSpPr>
        <p:spPr>
          <a:xfrm>
            <a:off x="457198" y="896112"/>
            <a:ext cx="7162802"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non-resident rates compared to its New Jersey public peers </a:t>
            </a:r>
          </a:p>
        </p:txBody>
      </p:sp>
      <p:sp>
        <p:nvSpPr>
          <p:cNvPr id="19" name="TextBox 18">
            <a:extLst>
              <a:ext uri="{FF2B5EF4-FFF2-40B4-BE49-F238E27FC236}">
                <a16:creationId xmlns:a16="http://schemas.microsoft.com/office/drawing/2014/main" id="{13255C68-F2A3-4A4B-B651-34C4176A63D0}"/>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3" name="Google Shape;54;p1">
            <a:extLst>
              <a:ext uri="{FF2B5EF4-FFF2-40B4-BE49-F238E27FC236}">
                <a16:creationId xmlns:a16="http://schemas.microsoft.com/office/drawing/2014/main" id="{80424976-2F72-4081-B272-2357A6B56445}"/>
              </a:ext>
            </a:extLst>
          </p:cNvPr>
          <p:cNvPicPr preferRelativeResize="0">
            <a:picLocks noChangeAspect="1"/>
          </p:cNvPicPr>
          <p:nvPr/>
        </p:nvPicPr>
        <p:blipFill rotWithShape="1">
          <a:blip r:embed="rId3">
            <a:alphaModFix/>
          </a:blip>
          <a:srcRect/>
          <a:stretch/>
        </p:blipFill>
        <p:spPr>
          <a:xfrm>
            <a:off x="10551626" y="6494260"/>
            <a:ext cx="1377658" cy="309529"/>
          </a:xfrm>
          <a:prstGeom prst="rect">
            <a:avLst/>
          </a:prstGeom>
          <a:noFill/>
          <a:ln>
            <a:noFill/>
          </a:ln>
        </p:spPr>
      </p:pic>
      <p:pic>
        <p:nvPicPr>
          <p:cNvPr id="2" name="Picture 1">
            <a:extLst>
              <a:ext uri="{FF2B5EF4-FFF2-40B4-BE49-F238E27FC236}">
                <a16:creationId xmlns:a16="http://schemas.microsoft.com/office/drawing/2014/main" id="{F52255AA-2337-40AE-B6B0-94C2130FCF3F}"/>
              </a:ext>
            </a:extLst>
          </p:cNvPr>
          <p:cNvPicPr>
            <a:picLocks noChangeAspect="1"/>
          </p:cNvPicPr>
          <p:nvPr/>
        </p:nvPicPr>
        <p:blipFill>
          <a:blip r:embed="rId4"/>
          <a:stretch>
            <a:fillRect/>
          </a:stretch>
        </p:blipFill>
        <p:spPr>
          <a:xfrm>
            <a:off x="1294984" y="1994089"/>
            <a:ext cx="9602032" cy="4115157"/>
          </a:xfrm>
          <a:prstGeom prst="rect">
            <a:avLst/>
          </a:prstGeom>
        </p:spPr>
      </p:pic>
    </p:spTree>
    <p:extLst>
      <p:ext uri="{BB962C8B-B14F-4D97-AF65-F5344CB8AC3E}">
        <p14:creationId xmlns:p14="http://schemas.microsoft.com/office/powerpoint/2010/main" val="13362554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2ED69BBF-EDBD-A54D-9BBB-600305FE4E1A}"/>
              </a:ext>
            </a:extLst>
          </p:cNvPr>
          <p:cNvSpPr txBox="1"/>
          <p:nvPr/>
        </p:nvSpPr>
        <p:spPr>
          <a:xfrm>
            <a:off x="63610" y="6588952"/>
            <a:ext cx="3142912" cy="276999"/>
          </a:xfrm>
          <a:prstGeom prst="rect">
            <a:avLst/>
          </a:prstGeom>
          <a:no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2022-2023</a:t>
            </a:r>
          </a:p>
        </p:txBody>
      </p:sp>
      <p:sp>
        <p:nvSpPr>
          <p:cNvPr id="4" name="Slide Number Placeholder 3">
            <a:extLst>
              <a:ext uri="{FF2B5EF4-FFF2-40B4-BE49-F238E27FC236}">
                <a16:creationId xmlns:a16="http://schemas.microsoft.com/office/drawing/2014/main" id="{1A275599-130A-4FF1-BF82-0CB9ACC4C32B}"/>
              </a:ext>
            </a:extLst>
          </p:cNvPr>
          <p:cNvSpPr>
            <a:spLocks noGrp="1"/>
          </p:cNvSpPr>
          <p:nvPr>
            <p:ph type="sldNum" sz="quarter" idx="12"/>
          </p:nvPr>
        </p:nvSpPr>
        <p:spPr>
          <a:xfrm>
            <a:off x="9009708" y="6432305"/>
            <a:ext cx="2743200" cy="365125"/>
          </a:xfrm>
        </p:spPr>
        <p:txBody>
          <a:bodyPr/>
          <a:lstStyle/>
          <a:p>
            <a:fld id="{4E5AC80F-6668-DC49-88E1-F5E9732A8FAD}" type="slidenum">
              <a:rPr lang="en-US" sz="1800" smtClean="0">
                <a:solidFill>
                  <a:schemeClr val="bg1"/>
                </a:solidFill>
              </a:rPr>
              <a:t>8</a:t>
            </a:fld>
            <a:endParaRPr lang="en-US" sz="1800" dirty="0">
              <a:solidFill>
                <a:schemeClr val="bg1"/>
              </a:solidFill>
            </a:endParaRPr>
          </a:p>
        </p:txBody>
      </p:sp>
      <p:sp>
        <p:nvSpPr>
          <p:cNvPr id="12" name="Google Shape;140;p26">
            <a:extLst>
              <a:ext uri="{FF2B5EF4-FFF2-40B4-BE49-F238E27FC236}">
                <a16:creationId xmlns:a16="http://schemas.microsoft.com/office/drawing/2014/main" id="{42233874-116A-483B-84C6-233910CB9BED}"/>
              </a:ext>
            </a:extLst>
          </p:cNvPr>
          <p:cNvSpPr/>
          <p:nvPr/>
        </p:nvSpPr>
        <p:spPr>
          <a:xfrm>
            <a:off x="0" y="6463323"/>
            <a:ext cx="12192000" cy="394677"/>
          </a:xfrm>
          <a:prstGeom prst="rect">
            <a:avLst/>
          </a:prstGeom>
          <a:solidFill>
            <a:schemeClr val="tx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b="0" i="0" u="none" strike="noStrike" cap="none" dirty="0">
              <a:solidFill>
                <a:schemeClr val="lt1"/>
              </a:solidFill>
              <a:latin typeface="Calibri"/>
              <a:ea typeface="Calibri"/>
              <a:cs typeface="Calibri"/>
              <a:sym typeface="Calibri"/>
            </a:endParaRPr>
          </a:p>
        </p:txBody>
      </p:sp>
      <p:sp>
        <p:nvSpPr>
          <p:cNvPr id="15" name="Slide Number Placeholder 9">
            <a:extLst>
              <a:ext uri="{FF2B5EF4-FFF2-40B4-BE49-F238E27FC236}">
                <a16:creationId xmlns:a16="http://schemas.microsoft.com/office/drawing/2014/main" id="{60023E89-BC73-43DD-A46B-927B40E7CB82}"/>
              </a:ext>
            </a:extLst>
          </p:cNvPr>
          <p:cNvSpPr txBox="1">
            <a:spLocks/>
          </p:cNvSpPr>
          <p:nvPr/>
        </p:nvSpPr>
        <p:spPr>
          <a:xfrm>
            <a:off x="4724400" y="6482423"/>
            <a:ext cx="2743200" cy="365125"/>
          </a:xfrm>
          <a:prstGeom prst="rect">
            <a:avLst/>
          </a:prstGeom>
          <a:solidFill>
            <a:schemeClr val="tx1"/>
          </a:solidFill>
        </p:spPr>
        <p:txBody>
          <a:bodyPr vert="horz" lIns="91440" tIns="45720" rIns="91440" bIns="45720" rtlCol="0" anchor="ctr"/>
          <a:lstStyle>
            <a:defPPr>
              <a:defRPr lang="en-US"/>
            </a:defPPr>
            <a:lvl1pPr marL="0" algn="r"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4E5AC80F-6668-DC49-88E1-F5E9732A8FAD}" type="slidenum">
              <a:rPr lang="en-US" sz="1300" smtClean="0">
                <a:latin typeface="Roboto" panose="02000000000000000000"/>
              </a:rPr>
              <a:pPr algn="ctr"/>
              <a:t>8</a:t>
            </a:fld>
            <a:endParaRPr lang="en-US" sz="1300" dirty="0">
              <a:latin typeface="Roboto" panose="02000000000000000000"/>
            </a:endParaRPr>
          </a:p>
        </p:txBody>
      </p:sp>
      <p:sp>
        <p:nvSpPr>
          <p:cNvPr id="16" name="TextBox 15">
            <a:extLst>
              <a:ext uri="{FF2B5EF4-FFF2-40B4-BE49-F238E27FC236}">
                <a16:creationId xmlns:a16="http://schemas.microsoft.com/office/drawing/2014/main" id="{93F083D3-1851-4357-A4D0-88C95D02D7D3}"/>
              </a:ext>
            </a:extLst>
          </p:cNvPr>
          <p:cNvSpPr txBox="1">
            <a:spLocks noChangeAspect="1"/>
          </p:cNvSpPr>
          <p:nvPr/>
        </p:nvSpPr>
        <p:spPr>
          <a:xfrm>
            <a:off x="457199" y="457200"/>
            <a:ext cx="9611593"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Montclair graduate tuition and fees are second lowest for resident and lowest for non-</a:t>
            </a:r>
          </a:p>
        </p:txBody>
      </p:sp>
      <p:sp>
        <p:nvSpPr>
          <p:cNvPr id="17" name="TextBox 16">
            <a:extLst>
              <a:ext uri="{FF2B5EF4-FFF2-40B4-BE49-F238E27FC236}">
                <a16:creationId xmlns:a16="http://schemas.microsoft.com/office/drawing/2014/main" id="{564D6D23-C9BE-406B-A189-98A9144E5612}"/>
              </a:ext>
            </a:extLst>
          </p:cNvPr>
          <p:cNvSpPr txBox="1"/>
          <p:nvPr/>
        </p:nvSpPr>
        <p:spPr>
          <a:xfrm>
            <a:off x="457201" y="1332235"/>
            <a:ext cx="5289176" cy="307777"/>
          </a:xfrm>
          <a:prstGeom prst="rect">
            <a:avLst/>
          </a:prstGeom>
          <a:solidFill>
            <a:schemeClr val="tx1"/>
          </a:solidFill>
          <a:ln>
            <a:solidFill>
              <a:schemeClr val="tx1"/>
            </a:solidFill>
          </a:ln>
        </p:spPr>
        <p:txBody>
          <a:bodyPr wrap="square" rtlCol="0">
            <a:spAutoFit/>
          </a:bodyPr>
          <a:lstStyle/>
          <a:p>
            <a:r>
              <a:rPr lang="en-US" sz="1400" dirty="0">
                <a:solidFill>
                  <a:schemeClr val="bg1"/>
                </a:solidFill>
                <a:latin typeface="Roboto" panose="02000000000000000000"/>
              </a:rPr>
              <a:t>Full-time Tuition and Fees for Graduate Students (AY2022-2023)</a:t>
            </a:r>
          </a:p>
        </p:txBody>
      </p:sp>
      <p:sp>
        <p:nvSpPr>
          <p:cNvPr id="18" name="TextBox 17">
            <a:extLst>
              <a:ext uri="{FF2B5EF4-FFF2-40B4-BE49-F238E27FC236}">
                <a16:creationId xmlns:a16="http://schemas.microsoft.com/office/drawing/2014/main" id="{637318F4-8585-4A6D-92F8-77BA7A78058C}"/>
              </a:ext>
            </a:extLst>
          </p:cNvPr>
          <p:cNvSpPr txBox="1">
            <a:spLocks noChangeAspect="1"/>
          </p:cNvSpPr>
          <p:nvPr/>
        </p:nvSpPr>
        <p:spPr>
          <a:xfrm>
            <a:off x="457198" y="896112"/>
            <a:ext cx="7486075" cy="369332"/>
          </a:xfrm>
          <a:prstGeom prst="rect">
            <a:avLst/>
          </a:prstGeom>
          <a:solidFill>
            <a:srgbClr val="0084B6"/>
          </a:solidFill>
          <a:ln>
            <a:solidFill>
              <a:srgbClr val="0084B6"/>
            </a:solidFill>
          </a:ln>
        </p:spPr>
        <p:txBody>
          <a:bodyPr wrap="square" rtlCol="0">
            <a:spAutoFit/>
          </a:bodyPr>
          <a:lstStyle/>
          <a:p>
            <a:r>
              <a:rPr lang="en-US" b="1" dirty="0">
                <a:solidFill>
                  <a:schemeClr val="bg1"/>
                </a:solidFill>
                <a:latin typeface="Roboto" panose="02000000000000000000"/>
              </a:rPr>
              <a:t>resident student groups compared to its New Jersey public peers</a:t>
            </a:r>
          </a:p>
        </p:txBody>
      </p:sp>
      <p:pic>
        <p:nvPicPr>
          <p:cNvPr id="2" name="Picture 1">
            <a:extLst>
              <a:ext uri="{FF2B5EF4-FFF2-40B4-BE49-F238E27FC236}">
                <a16:creationId xmlns:a16="http://schemas.microsoft.com/office/drawing/2014/main" id="{E96A5EFF-8DD2-4ADB-AD11-D1E5F1C0E59A}"/>
              </a:ext>
            </a:extLst>
          </p:cNvPr>
          <p:cNvPicPr>
            <a:picLocks noChangeAspect="1"/>
          </p:cNvPicPr>
          <p:nvPr/>
        </p:nvPicPr>
        <p:blipFill>
          <a:blip r:embed="rId3"/>
          <a:stretch>
            <a:fillRect/>
          </a:stretch>
        </p:blipFill>
        <p:spPr>
          <a:xfrm>
            <a:off x="457198" y="1773901"/>
            <a:ext cx="5486400" cy="4560710"/>
          </a:xfrm>
          <a:prstGeom prst="rect">
            <a:avLst/>
          </a:prstGeom>
        </p:spPr>
      </p:pic>
      <p:pic>
        <p:nvPicPr>
          <p:cNvPr id="3" name="Picture 2">
            <a:extLst>
              <a:ext uri="{FF2B5EF4-FFF2-40B4-BE49-F238E27FC236}">
                <a16:creationId xmlns:a16="http://schemas.microsoft.com/office/drawing/2014/main" id="{67C1FAF2-38A2-4352-86CE-5579FC8F1E5F}"/>
              </a:ext>
            </a:extLst>
          </p:cNvPr>
          <p:cNvPicPr>
            <a:picLocks noChangeAspect="1"/>
          </p:cNvPicPr>
          <p:nvPr/>
        </p:nvPicPr>
        <p:blipFill>
          <a:blip r:embed="rId4"/>
          <a:stretch>
            <a:fillRect/>
          </a:stretch>
        </p:blipFill>
        <p:spPr>
          <a:xfrm>
            <a:off x="6248402" y="1771313"/>
            <a:ext cx="5486400" cy="4560710"/>
          </a:xfrm>
          <a:prstGeom prst="rect">
            <a:avLst/>
          </a:prstGeom>
        </p:spPr>
      </p:pic>
      <p:sp>
        <p:nvSpPr>
          <p:cNvPr id="19" name="TextBox 18">
            <a:extLst>
              <a:ext uri="{FF2B5EF4-FFF2-40B4-BE49-F238E27FC236}">
                <a16:creationId xmlns:a16="http://schemas.microsoft.com/office/drawing/2014/main" id="{FAFEBC48-2717-4589-9CD0-5C2B3DA85A31}"/>
              </a:ext>
            </a:extLst>
          </p:cNvPr>
          <p:cNvSpPr txBox="1"/>
          <p:nvPr/>
        </p:nvSpPr>
        <p:spPr>
          <a:xfrm>
            <a:off x="63610" y="6522161"/>
            <a:ext cx="3142912" cy="276999"/>
          </a:xfrm>
          <a:prstGeom prst="rect">
            <a:avLst/>
          </a:prstGeom>
          <a:solidFill>
            <a:schemeClr val="tx1"/>
          </a:solidFill>
        </p:spPr>
        <p:txBody>
          <a:bodyPr wrap="none" rtlCol="0">
            <a:spAutoFit/>
          </a:bodyPr>
          <a:lstStyle/>
          <a:p>
            <a:r>
              <a:rPr lang="en-US" sz="1200" b="1" dirty="0">
                <a:solidFill>
                  <a:schemeClr val="bg1"/>
                </a:solidFill>
                <a:latin typeface="Roboto" panose="02000000000000000000" pitchFamily="2" charset="0"/>
                <a:ea typeface="Roboto" panose="02000000000000000000" pitchFamily="2" charset="0"/>
              </a:rPr>
              <a:t>TUITION AND FEES HEARING 2023-2024</a:t>
            </a:r>
          </a:p>
        </p:txBody>
      </p:sp>
      <p:pic>
        <p:nvPicPr>
          <p:cNvPr id="13" name="Google Shape;54;p1">
            <a:extLst>
              <a:ext uri="{FF2B5EF4-FFF2-40B4-BE49-F238E27FC236}">
                <a16:creationId xmlns:a16="http://schemas.microsoft.com/office/drawing/2014/main" id="{89BEAD5D-A9C5-4D94-85A7-97EB9412C4C3}"/>
              </a:ext>
            </a:extLst>
          </p:cNvPr>
          <p:cNvPicPr preferRelativeResize="0">
            <a:picLocks noChangeAspect="1"/>
          </p:cNvPicPr>
          <p:nvPr/>
        </p:nvPicPr>
        <p:blipFill rotWithShape="1">
          <a:blip r:embed="rId5">
            <a:alphaModFix/>
          </a:blip>
          <a:srcRect/>
          <a:stretch/>
        </p:blipFill>
        <p:spPr>
          <a:xfrm>
            <a:off x="10551626" y="6494260"/>
            <a:ext cx="1377658" cy="309529"/>
          </a:xfrm>
          <a:prstGeom prst="rect">
            <a:avLst/>
          </a:prstGeom>
          <a:noFill/>
          <a:ln>
            <a:noFill/>
          </a:ln>
        </p:spPr>
      </p:pic>
    </p:spTree>
    <p:extLst>
      <p:ext uri="{BB962C8B-B14F-4D97-AF65-F5344CB8AC3E}">
        <p14:creationId xmlns:p14="http://schemas.microsoft.com/office/powerpoint/2010/main" val="34078260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38151</TotalTime>
  <Words>2472</Words>
  <Application>Microsoft Office PowerPoint</Application>
  <PresentationFormat>Widescreen</PresentationFormat>
  <Paragraphs>388</Paragraphs>
  <Slides>25</Slides>
  <Notes>21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Roboto</vt:lpstr>
      <vt:lpstr>Roboto Condensed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Pamela Fox</cp:lastModifiedBy>
  <cp:revision>535</cp:revision>
  <cp:lastPrinted>2023-03-31T12:14:47Z</cp:lastPrinted>
  <dcterms:created xsi:type="dcterms:W3CDTF">2019-10-10T14:45:44Z</dcterms:created>
  <dcterms:modified xsi:type="dcterms:W3CDTF">2023-03-31T12:34:15Z</dcterms:modified>
</cp:coreProperties>
</file>