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12192000"/>
  <p:notesSz cx="12192000" cy="6858000"/>
  <p:embeddedFontLst>
    <p:embeddedFont>
      <p:font typeface="Roboto Medium"/>
      <p:regular r:id="rId45"/>
      <p:bold r:id="rId46"/>
      <p:italic r:id="rId47"/>
      <p:boldItalic r:id="rId48"/>
    </p:embeddedFont>
    <p:embeddedFont>
      <p:font typeface="Roboto"/>
      <p:regular r:id="rId49"/>
      <p:bold r:id="rId50"/>
      <p:italic r:id="rId51"/>
      <p:boldItalic r:id="rId52"/>
    </p:embeddedFont>
    <p:embeddedFont>
      <p:font typeface="Arimo"/>
      <p:regular r:id="rId53"/>
      <p:bold r:id="rId54"/>
      <p:italic r:id="rId55"/>
      <p:boldItalic r:id="rId56"/>
    </p:embeddedFont>
    <p:embeddedFont>
      <p:font typeface="Helvetica Neue"/>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727553-5A3E-4B18-8A4A-A74EB82BF19A}">
  <a:tblStyle styleId="{E1727553-5A3E-4B18-8A4A-A74EB82BF19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Medium-bold.fntdata"/><Relationship Id="rId45" Type="http://schemas.openxmlformats.org/officeDocument/2006/relationships/font" Target="fonts/Roboto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Medium-boldItalic.fntdata"/><Relationship Id="rId47" Type="http://schemas.openxmlformats.org/officeDocument/2006/relationships/font" Target="fonts/RobotoMedium-italic.fntdata"/><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Arimo-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Arimo-italic.fntdata"/><Relationship Id="rId10" Type="http://schemas.openxmlformats.org/officeDocument/2006/relationships/slide" Target="slides/slide4.xml"/><Relationship Id="rId54" Type="http://schemas.openxmlformats.org/officeDocument/2006/relationships/font" Target="fonts/Arimo-bold.fntdata"/><Relationship Id="rId13" Type="http://schemas.openxmlformats.org/officeDocument/2006/relationships/slide" Target="slides/slide7.xml"/><Relationship Id="rId57" Type="http://schemas.openxmlformats.org/officeDocument/2006/relationships/font" Target="fonts/HelveticaNeue-regular.fntdata"/><Relationship Id="rId12" Type="http://schemas.openxmlformats.org/officeDocument/2006/relationships/slide" Target="slides/slide6.xml"/><Relationship Id="rId56" Type="http://schemas.openxmlformats.org/officeDocument/2006/relationships/font" Target="fonts/Arimo-boldItalic.fntdata"/><Relationship Id="rId15" Type="http://schemas.openxmlformats.org/officeDocument/2006/relationships/slide" Target="slides/slide9.xml"/><Relationship Id="rId59" Type="http://schemas.openxmlformats.org/officeDocument/2006/relationships/font" Target="fonts/HelveticaNeue-italic.fntdata"/><Relationship Id="rId14" Type="http://schemas.openxmlformats.org/officeDocument/2006/relationships/slide" Target="slides/slide8.xml"/><Relationship Id="rId58" Type="http://schemas.openxmlformats.org/officeDocument/2006/relationships/font" Target="fonts/HelveticaNeue-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8d02420290_0_33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t/>
            </a:r>
            <a:endParaRPr b="1" sz="1200">
              <a:solidFill>
                <a:schemeClr val="dk1"/>
              </a:solidFill>
              <a:highlight>
                <a:srgbClr val="FFFF00"/>
              </a:highlight>
              <a:latin typeface="Calibri"/>
              <a:ea typeface="Calibri"/>
              <a:cs typeface="Calibri"/>
              <a:sym typeface="Calibri"/>
            </a:endParaRPr>
          </a:p>
          <a:p>
            <a:pPr indent="0" lvl="0" marL="0" marR="0" rtl="0" algn="l">
              <a:lnSpc>
                <a:spcPct val="80000"/>
              </a:lnSpc>
              <a:spcBef>
                <a:spcPts val="0"/>
              </a:spcBef>
              <a:spcAft>
                <a:spcPts val="0"/>
              </a:spcAft>
              <a:buNone/>
            </a:pPr>
            <a:r>
              <a:t/>
            </a:r>
            <a:endParaRPr b="1" sz="1200">
              <a:solidFill>
                <a:schemeClr val="dk1"/>
              </a:solidFill>
              <a:highlight>
                <a:srgbClr val="FFFF00"/>
              </a:highlight>
              <a:latin typeface="Calibri"/>
              <a:ea typeface="Calibri"/>
              <a:cs typeface="Calibri"/>
              <a:sym typeface="Calibri"/>
            </a:endParaRPr>
          </a:p>
          <a:p>
            <a:pPr indent="0" lvl="0" marL="0" marR="0" rtl="0" algn="l">
              <a:lnSpc>
                <a:spcPct val="80000"/>
              </a:lnSpc>
              <a:spcBef>
                <a:spcPts val="0"/>
              </a:spcBef>
              <a:spcAft>
                <a:spcPts val="0"/>
              </a:spcAft>
              <a:buNone/>
            </a:pPr>
            <a:r>
              <a:t/>
            </a:r>
            <a:endParaRPr b="1" sz="2000">
              <a:solidFill>
                <a:schemeClr val="dk1"/>
              </a:solidFill>
              <a:highlight>
                <a:srgbClr val="FFFF00"/>
              </a:highlight>
              <a:latin typeface="Calibri"/>
              <a:ea typeface="Calibri"/>
              <a:cs typeface="Calibri"/>
              <a:sym typeface="Calibri"/>
            </a:endParaRPr>
          </a:p>
        </p:txBody>
      </p:sp>
      <p:sp>
        <p:nvSpPr>
          <p:cNvPr id="55" name="Google Shape;55;g8d02420290_0_33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3cca00e07f_0_9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88" name="Google Shape;188;g13cca00e07f_0_9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3cca00e07f_0_11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3" name="Google Shape;203;g13cca00e07f_0_11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3cca00e07f_0_12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18" name="Google Shape;218;g13cca00e07f_0_12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3cca00e07f_0_323: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33" name="Google Shape;233;g13cca00e07f_0_323: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cca00e07f_0_14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49" name="Google Shape;249;g13cca00e07f_0_14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3cca00e07f_0_542: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64" name="Google Shape;264;g13cca00e07f_0_542: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3cca00e07f_0_557: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79" name="Google Shape;279;g13cca00e07f_0_557: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cca00e07f_0_624:notes"/>
          <p:cNvSpPr/>
          <p:nvPr>
            <p:ph idx="2" type="sldImg"/>
          </p:nvPr>
        </p:nvSpPr>
        <p:spPr>
          <a:xfrm>
            <a:off x="2032400" y="514350"/>
            <a:ext cx="8128500" cy="25716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3cca00e07f_0_62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3cca00e07f_0_573: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01" name="Google Shape;301;g13cca00e07f_0_573: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3cca00e07f_0_589: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17" name="Google Shape;317;g13cca00e07f_0_589: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48ea59247_0_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6" name="Google Shape;66;ge48ea59247_0_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3cca00e07f_0_608: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34" name="Google Shape;334;g13cca00e07f_0_608: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3cca00e07f_0_15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50" name="Google Shape;350;g13cca00e07f_0_15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3cca00e07f_0_25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69" name="Google Shape;369;g13cca00e07f_0_25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3cca00e07f_0_27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84" name="Google Shape;384;g13cca00e07f_0_27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3cca00e07f_0_36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00" name="Google Shape;400;g13cca00e07f_0_36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3cca00e07f_0_384: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16" name="Google Shape;416;g13cca00e07f_0_384: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3cca00e07f_0_337: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39" name="Google Shape;439;g13cca00e07f_0_337: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3cca00e07f_0_351: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55" name="Google Shape;455;g13cca00e07f_0_351: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3cca00e07f_0_409: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73" name="Google Shape;473;g13cca00e07f_0_409: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3cca00e07f_0_427: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89" name="Google Shape;489;g13cca00e07f_0_427: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3cb3419f6f_0_33: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81" name="Google Shape;81;g13cb3419f6f_0_33: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3cca00e07f_0_444: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06" name="Google Shape;506;g13cca00e07f_0_444: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3cca00e07f_0_458: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21" name="Google Shape;521;g13cca00e07f_0_458: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3cca00e07f_0_472: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36" name="Google Shape;536;g13cca00e07f_0_472: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3cca00e07f_0_486: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51" name="Google Shape;551;g13cca00e07f_0_486: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3cca00e07f_0_50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66" name="Google Shape;566;g13cca00e07f_0_50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3cca00e07f_0_514: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81" name="Google Shape;581;g13cca00e07f_0_514: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3cca00e07f_0_528: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96" name="Google Shape;596;g13cca00e07f_0_528: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3cfc4beb8f_0_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11" name="Google Shape;611;g13cfc4beb8f_0_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3cb3419f6f_0_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26" name="Google Shape;626;g13cb3419f6f_0_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3cca00e07f_0_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97" name="Google Shape;97;g13cca00e07f_0_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3cca00e07f_0_2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12" name="Google Shape;112;g13cca00e07f_0_2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cca00e07f_0_3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7" name="Google Shape;127;g13cca00e07f_0_3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3cca00e07f_0_5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3" name="Google Shape;143;g13cca00e07f_0_5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cca00e07f_0_6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8" name="Google Shape;158;g13cca00e07f_0_6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3cca00e07f_0_8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3" name="Google Shape;173;g13cca00e07f_0_8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4" name="Shape 14"/>
        <p:cNvGrpSpPr/>
        <p:nvPr/>
      </p:nvGrpSpPr>
      <p:grpSpPr>
        <a:xfrm>
          <a:off x="0" y="0"/>
          <a:ext cx="0" cy="0"/>
          <a:chOff x="0" y="0"/>
          <a:chExt cx="0" cy="0"/>
        </a:xfrm>
      </p:grpSpPr>
      <p:sp>
        <p:nvSpPr>
          <p:cNvPr id="15" name="Google Shape;15;p2"/>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 name="Shape 18"/>
        <p:cNvGrpSpPr/>
        <p:nvPr/>
      </p:nvGrpSpPr>
      <p:grpSpPr>
        <a:xfrm>
          <a:off x="0" y="0"/>
          <a:ext cx="0" cy="0"/>
          <a:chOff x="0" y="0"/>
          <a:chExt cx="0" cy="0"/>
        </a:xfrm>
      </p:grpSpPr>
      <p:sp>
        <p:nvSpPr>
          <p:cNvPr id="19" name="Google Shape;19;p3"/>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200" u="sng">
                <a:solidFill>
                  <a:srgbClr val="808080"/>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
          <p:cNvSpPr txBox="1"/>
          <p:nvPr>
            <p:ph idx="1" type="body"/>
          </p:nvPr>
        </p:nvSpPr>
        <p:spPr>
          <a:xfrm>
            <a:off x="974916" y="2217387"/>
            <a:ext cx="10242166" cy="2543175"/>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b="0" i="0" sz="2400">
                <a:solidFill>
                  <a:schemeClr val="dk1"/>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 name="Google Shape;21;p3"/>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4" name="Shape 24"/>
        <p:cNvGrpSpPr/>
        <p:nvPr/>
      </p:nvGrpSpPr>
      <p:grpSpPr>
        <a:xfrm>
          <a:off x="0" y="0"/>
          <a:ext cx="0" cy="0"/>
          <a:chOff x="0" y="0"/>
          <a:chExt cx="0" cy="0"/>
        </a:xfrm>
      </p:grpSpPr>
      <p:sp>
        <p:nvSpPr>
          <p:cNvPr id="25" name="Google Shape;25;p4"/>
          <p:cNvSpPr txBox="1"/>
          <p:nvPr>
            <p:ph type="ctrTitle"/>
          </p:nvPr>
        </p:nvSpPr>
        <p:spPr>
          <a:xfrm>
            <a:off x="914400" y="2125980"/>
            <a:ext cx="10363200" cy="1440179"/>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subTitle"/>
          </p:nvPr>
        </p:nvSpPr>
        <p:spPr>
          <a:xfrm>
            <a:off x="1828800" y="3840480"/>
            <a:ext cx="8534399" cy="1714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5"/>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200" u="sng">
                <a:solidFill>
                  <a:srgbClr val="808080"/>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609600" y="1577340"/>
            <a:ext cx="5303520" cy="45262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5"/>
          <p:cNvSpPr txBox="1"/>
          <p:nvPr>
            <p:ph idx="2" type="body"/>
          </p:nvPr>
        </p:nvSpPr>
        <p:spPr>
          <a:xfrm>
            <a:off x="6278879" y="1577340"/>
            <a:ext cx="5303520" cy="45262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5"/>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sp>
        <p:nvSpPr>
          <p:cNvPr id="38" name="Google Shape;38;p6"/>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200" u="sng">
                <a:solidFill>
                  <a:srgbClr val="808080"/>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42" name="Shape 42"/>
        <p:cNvGrpSpPr/>
        <p:nvPr/>
      </p:nvGrpSpPr>
      <p:grpSpPr>
        <a:xfrm>
          <a:off x="0" y="0"/>
          <a:ext cx="0" cy="0"/>
          <a:chOff x="0" y="0"/>
          <a:chExt cx="0" cy="0"/>
        </a:xfrm>
      </p:grpSpPr>
      <p:sp>
        <p:nvSpPr>
          <p:cNvPr id="43" name="Google Shape;43;p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 name="Google Shape;44;p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5" name="Google Shape;45;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 name="Google Shape;46;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 name="Google Shape;47;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ONP Content Slide" type="tx">
  <p:cSld name="TITLE_AND_BODY">
    <p:spTree>
      <p:nvGrpSpPr>
        <p:cNvPr id="48" name="Shape 48"/>
        <p:cNvGrpSpPr/>
        <p:nvPr/>
      </p:nvGrpSpPr>
      <p:grpSpPr>
        <a:xfrm>
          <a:off x="0" y="0"/>
          <a:ext cx="0" cy="0"/>
          <a:chOff x="0" y="0"/>
          <a:chExt cx="0" cy="0"/>
        </a:xfrm>
      </p:grpSpPr>
      <p:sp>
        <p:nvSpPr>
          <p:cNvPr id="49" name="Google Shape;49;p8"/>
          <p:cNvSpPr txBox="1"/>
          <p:nvPr>
            <p:ph type="title"/>
          </p:nvPr>
        </p:nvSpPr>
        <p:spPr>
          <a:xfrm>
            <a:off x="662725" y="364775"/>
            <a:ext cx="10808700" cy="7635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3600"/>
              <a:buFont typeface="Roboto Medium"/>
              <a:buNone/>
              <a:defRPr sz="3600">
                <a:solidFill>
                  <a:schemeClr val="accent1"/>
                </a:solidFill>
                <a:latin typeface="Roboto Medium"/>
                <a:ea typeface="Roboto Medium"/>
                <a:cs typeface="Roboto Medium"/>
                <a:sym typeface="Roboto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 name="Google Shape;50;p8"/>
          <p:cNvSpPr txBox="1"/>
          <p:nvPr>
            <p:ph idx="1" type="body"/>
          </p:nvPr>
        </p:nvSpPr>
        <p:spPr>
          <a:xfrm>
            <a:off x="662725" y="1151400"/>
            <a:ext cx="6244800" cy="4555200"/>
          </a:xfrm>
          <a:prstGeom prst="rect">
            <a:avLst/>
          </a:prstGeom>
        </p:spPr>
        <p:txBody>
          <a:bodyPr anchorCtr="0" anchor="t" bIns="0" lIns="0" spcFirstLastPara="1" rIns="0" wrap="square" tIns="0">
            <a:noAutofit/>
          </a:bodyPr>
          <a:lstStyle>
            <a:lvl1pPr indent="-228600" lvl="0" marL="457200" rtl="0">
              <a:spcBef>
                <a:spcPts val="0"/>
              </a:spcBef>
              <a:spcAft>
                <a:spcPts val="0"/>
              </a:spcAft>
              <a:buClr>
                <a:srgbClr val="000000"/>
              </a:buClr>
              <a:buSzPts val="2500"/>
              <a:buNone/>
              <a:defRPr sz="2500">
                <a:solidFill>
                  <a:srgbClr val="000000"/>
                </a:solidFill>
              </a:defRPr>
            </a:lvl1pPr>
            <a:lvl2pPr indent="-228600" lvl="1" marL="914400" rtl="0">
              <a:spcBef>
                <a:spcPts val="0"/>
              </a:spcBef>
              <a:spcAft>
                <a:spcPts val="0"/>
              </a:spcAft>
              <a:buClr>
                <a:srgbClr val="000000"/>
              </a:buClr>
              <a:buSzPts val="2500"/>
              <a:buNone/>
              <a:defRPr sz="2500">
                <a:solidFill>
                  <a:srgbClr val="000000"/>
                </a:solidFill>
              </a:defRPr>
            </a:lvl2pPr>
            <a:lvl3pPr indent="-228600" lvl="2" marL="1371600" rtl="0">
              <a:spcBef>
                <a:spcPts val="0"/>
              </a:spcBef>
              <a:spcAft>
                <a:spcPts val="0"/>
              </a:spcAft>
              <a:buClr>
                <a:srgbClr val="000000"/>
              </a:buClr>
              <a:buSzPts val="2500"/>
              <a:buNone/>
              <a:defRPr sz="2500">
                <a:solidFill>
                  <a:srgbClr val="000000"/>
                </a:solidFill>
              </a:defRPr>
            </a:lvl3pPr>
            <a:lvl4pPr indent="-228600" lvl="3" marL="1828800" rtl="0">
              <a:spcBef>
                <a:spcPts val="0"/>
              </a:spcBef>
              <a:spcAft>
                <a:spcPts val="0"/>
              </a:spcAft>
              <a:buClr>
                <a:srgbClr val="000000"/>
              </a:buClr>
              <a:buSzPts val="2500"/>
              <a:buNone/>
              <a:defRPr sz="2500">
                <a:solidFill>
                  <a:srgbClr val="000000"/>
                </a:solidFill>
              </a:defRPr>
            </a:lvl4pPr>
            <a:lvl5pPr indent="-228600" lvl="4" marL="2286000" rtl="0">
              <a:spcBef>
                <a:spcPts val="0"/>
              </a:spcBef>
              <a:spcAft>
                <a:spcPts val="0"/>
              </a:spcAft>
              <a:buClr>
                <a:srgbClr val="000000"/>
              </a:buClr>
              <a:buSzPts val="2500"/>
              <a:buNone/>
              <a:defRPr sz="2500">
                <a:solidFill>
                  <a:srgbClr val="000000"/>
                </a:solidFill>
              </a:defRPr>
            </a:lvl5pPr>
            <a:lvl6pPr indent="-228600" lvl="5" marL="2743200" rtl="0">
              <a:spcBef>
                <a:spcPts val="0"/>
              </a:spcBef>
              <a:spcAft>
                <a:spcPts val="0"/>
              </a:spcAft>
              <a:buClr>
                <a:srgbClr val="000000"/>
              </a:buClr>
              <a:buSzPts val="2500"/>
              <a:buNone/>
              <a:defRPr sz="2500">
                <a:solidFill>
                  <a:srgbClr val="000000"/>
                </a:solidFill>
              </a:defRPr>
            </a:lvl6pPr>
            <a:lvl7pPr indent="-228600" lvl="6" marL="3200400" rtl="0">
              <a:spcBef>
                <a:spcPts val="0"/>
              </a:spcBef>
              <a:spcAft>
                <a:spcPts val="0"/>
              </a:spcAft>
              <a:buClr>
                <a:srgbClr val="000000"/>
              </a:buClr>
              <a:buSzPts val="2800"/>
              <a:buNone/>
              <a:defRPr sz="2800">
                <a:solidFill>
                  <a:srgbClr val="000000"/>
                </a:solidFill>
              </a:defRPr>
            </a:lvl7pPr>
            <a:lvl8pPr indent="-228600" lvl="7" marL="3657600" rtl="0">
              <a:spcBef>
                <a:spcPts val="0"/>
              </a:spcBef>
              <a:spcAft>
                <a:spcPts val="0"/>
              </a:spcAft>
              <a:buClr>
                <a:srgbClr val="000000"/>
              </a:buClr>
              <a:buSzPts val="2800"/>
              <a:buNone/>
              <a:defRPr sz="2800">
                <a:solidFill>
                  <a:srgbClr val="000000"/>
                </a:solidFill>
              </a:defRPr>
            </a:lvl8pPr>
            <a:lvl9pPr indent="-228600" lvl="8" marL="4114800" rtl="0">
              <a:spcBef>
                <a:spcPts val="0"/>
              </a:spcBef>
              <a:spcAft>
                <a:spcPts val="0"/>
              </a:spcAft>
              <a:buClr>
                <a:srgbClr val="000000"/>
              </a:buClr>
              <a:buSzPts val="1400"/>
              <a:buNone/>
              <a:defRPr>
                <a:solidFill>
                  <a:srgbClr val="000000"/>
                </a:solidFill>
              </a:defRPr>
            </a:lvl9pPr>
          </a:lstStyle>
          <a:p/>
        </p:txBody>
      </p:sp>
      <p:pic>
        <p:nvPicPr>
          <p:cNvPr id="51" name="Google Shape;51;p8"/>
          <p:cNvPicPr preferRelativeResize="0"/>
          <p:nvPr/>
        </p:nvPicPr>
        <p:blipFill>
          <a:blip r:embed="rId2">
            <a:alphaModFix/>
          </a:blip>
          <a:stretch>
            <a:fillRect/>
          </a:stretch>
        </p:blipFill>
        <p:spPr>
          <a:xfrm>
            <a:off x="0" y="6579400"/>
            <a:ext cx="12192000" cy="278600"/>
          </a:xfrm>
          <a:prstGeom prst="rect">
            <a:avLst/>
          </a:prstGeom>
          <a:noFill/>
          <a:ln>
            <a:noFill/>
          </a:ln>
        </p:spPr>
      </p:pic>
      <p:sp>
        <p:nvSpPr>
          <p:cNvPr id="52" name="Google Shape;52;p8"/>
          <p:cNvSpPr txBox="1"/>
          <p:nvPr/>
        </p:nvSpPr>
        <p:spPr>
          <a:xfrm>
            <a:off x="63610" y="6588952"/>
            <a:ext cx="2097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FFFF"/>
                </a:solidFill>
                <a:latin typeface="Roboto"/>
                <a:ea typeface="Roboto"/>
                <a:cs typeface="Roboto"/>
                <a:sym typeface="Roboto"/>
              </a:rPr>
              <a:t>THE GRADUATE SCHOOL</a:t>
            </a:r>
            <a:endParaRPr b="1" sz="1200">
              <a:solidFill>
                <a:srgbClr val="FFFFFF"/>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chemeClr val="lt1"/>
            </a:gs>
            <a:gs pos="76000">
              <a:srgbClr val="F3F3F3"/>
            </a:gs>
            <a:gs pos="92000">
              <a:srgbClr val="D8D8D8"/>
            </a:gs>
            <a:gs pos="100000">
              <a:srgbClr val="D8D8D8"/>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 name="Google Shape;7;p1"/>
          <p:cNvSpPr/>
          <p:nvPr/>
        </p:nvSpPr>
        <p:spPr>
          <a:xfrm>
            <a:off x="11277600" y="6500367"/>
            <a:ext cx="113030" cy="83185"/>
          </a:xfrm>
          <a:custGeom>
            <a:rect b="b" l="l" r="r" t="t"/>
            <a:pathLst>
              <a:path extrusionOk="0" h="83184" w="113029">
                <a:moveTo>
                  <a:pt x="47583" y="0"/>
                </a:moveTo>
                <a:lnTo>
                  <a:pt x="8985" y="18693"/>
                </a:lnTo>
                <a:lnTo>
                  <a:pt x="0" y="41402"/>
                </a:lnTo>
                <a:lnTo>
                  <a:pt x="74" y="43571"/>
                </a:lnTo>
                <a:lnTo>
                  <a:pt x="31760" y="77733"/>
                </a:lnTo>
                <a:lnTo>
                  <a:pt x="66178" y="82681"/>
                </a:lnTo>
                <a:lnTo>
                  <a:pt x="81190" y="79018"/>
                </a:lnTo>
                <a:lnTo>
                  <a:pt x="94014" y="72476"/>
                </a:lnTo>
                <a:lnTo>
                  <a:pt x="103990" y="63497"/>
                </a:lnTo>
                <a:lnTo>
                  <a:pt x="110454" y="52524"/>
                </a:lnTo>
                <a:lnTo>
                  <a:pt x="112744" y="39999"/>
                </a:lnTo>
                <a:lnTo>
                  <a:pt x="110289" y="29188"/>
                </a:lnTo>
                <a:lnTo>
                  <a:pt x="65929" y="1227"/>
                </a:lnTo>
                <a:lnTo>
                  <a:pt x="47583"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 name="Google Shape;8;p1"/>
          <p:cNvSpPr/>
          <p:nvPr/>
        </p:nvSpPr>
        <p:spPr>
          <a:xfrm>
            <a:off x="758951" y="6500367"/>
            <a:ext cx="113030" cy="83185"/>
          </a:xfrm>
          <a:custGeom>
            <a:rect b="b" l="l" r="r" t="t"/>
            <a:pathLst>
              <a:path extrusionOk="0" h="83184" w="113030">
                <a:moveTo>
                  <a:pt x="47583" y="0"/>
                </a:moveTo>
                <a:lnTo>
                  <a:pt x="8985" y="18693"/>
                </a:lnTo>
                <a:lnTo>
                  <a:pt x="0" y="41402"/>
                </a:lnTo>
                <a:lnTo>
                  <a:pt x="74" y="43571"/>
                </a:lnTo>
                <a:lnTo>
                  <a:pt x="31760" y="77733"/>
                </a:lnTo>
                <a:lnTo>
                  <a:pt x="66178" y="82681"/>
                </a:lnTo>
                <a:lnTo>
                  <a:pt x="81190" y="79018"/>
                </a:lnTo>
                <a:lnTo>
                  <a:pt x="94014" y="72476"/>
                </a:lnTo>
                <a:lnTo>
                  <a:pt x="103990" y="63497"/>
                </a:lnTo>
                <a:lnTo>
                  <a:pt x="110454" y="52524"/>
                </a:lnTo>
                <a:lnTo>
                  <a:pt x="112744" y="39999"/>
                </a:lnTo>
                <a:lnTo>
                  <a:pt x="110289" y="29188"/>
                </a:lnTo>
                <a:lnTo>
                  <a:pt x="65929" y="1227"/>
                </a:lnTo>
                <a:lnTo>
                  <a:pt x="47583"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 name="Google Shape;9;p1"/>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200" u="sng" cap="none" strike="noStrike">
                <a:solidFill>
                  <a:srgbClr val="808080"/>
                </a:solidFill>
                <a:latin typeface="Arimo"/>
                <a:ea typeface="Arimo"/>
                <a:cs typeface="Arimo"/>
                <a:sym typeface="Arim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974916" y="2217387"/>
            <a:ext cx="10242166" cy="2543175"/>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1" name="Google Shape;11;p1"/>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20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20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rtl="0" algn="l">
              <a:lnSpc>
                <a:spcPct val="100000"/>
              </a:lnSpc>
              <a:spcBef>
                <a:spcPts val="0"/>
              </a:spcBef>
              <a:buNone/>
              <a:defRPr b="0" i="0" sz="1600" u="none">
                <a:solidFill>
                  <a:schemeClr val="lt1"/>
                </a:solidFill>
                <a:latin typeface="Calibri"/>
                <a:ea typeface="Calibri"/>
                <a:cs typeface="Calibri"/>
                <a:sym typeface="Calibri"/>
              </a:defRPr>
            </a:lvl1pPr>
            <a:lvl2pPr indent="0" lvl="1" marL="25400" marR="0" rtl="0" algn="l">
              <a:lnSpc>
                <a:spcPct val="100000"/>
              </a:lnSpc>
              <a:spcBef>
                <a:spcPts val="0"/>
              </a:spcBef>
              <a:buNone/>
              <a:defRPr b="0" i="0" sz="1600" u="none">
                <a:solidFill>
                  <a:schemeClr val="lt1"/>
                </a:solidFill>
                <a:latin typeface="Calibri"/>
                <a:ea typeface="Calibri"/>
                <a:cs typeface="Calibri"/>
                <a:sym typeface="Calibri"/>
              </a:defRPr>
            </a:lvl2pPr>
            <a:lvl3pPr indent="0" lvl="2" marL="25400" marR="0" rtl="0" algn="l">
              <a:lnSpc>
                <a:spcPct val="100000"/>
              </a:lnSpc>
              <a:spcBef>
                <a:spcPts val="0"/>
              </a:spcBef>
              <a:buNone/>
              <a:defRPr b="0" i="0" sz="1600" u="none">
                <a:solidFill>
                  <a:schemeClr val="lt1"/>
                </a:solidFill>
                <a:latin typeface="Calibri"/>
                <a:ea typeface="Calibri"/>
                <a:cs typeface="Calibri"/>
                <a:sym typeface="Calibri"/>
              </a:defRPr>
            </a:lvl3pPr>
            <a:lvl4pPr indent="0" lvl="3" marL="25400" marR="0" rtl="0" algn="l">
              <a:lnSpc>
                <a:spcPct val="100000"/>
              </a:lnSpc>
              <a:spcBef>
                <a:spcPts val="0"/>
              </a:spcBef>
              <a:buNone/>
              <a:defRPr b="0" i="0" sz="1600" u="none">
                <a:solidFill>
                  <a:schemeClr val="lt1"/>
                </a:solidFill>
                <a:latin typeface="Calibri"/>
                <a:ea typeface="Calibri"/>
                <a:cs typeface="Calibri"/>
                <a:sym typeface="Calibri"/>
              </a:defRPr>
            </a:lvl4pPr>
            <a:lvl5pPr indent="0" lvl="4" marL="25400" marR="0" rtl="0" algn="l">
              <a:lnSpc>
                <a:spcPct val="100000"/>
              </a:lnSpc>
              <a:spcBef>
                <a:spcPts val="0"/>
              </a:spcBef>
              <a:buNone/>
              <a:defRPr b="0" i="0" sz="1600" u="none">
                <a:solidFill>
                  <a:schemeClr val="lt1"/>
                </a:solidFill>
                <a:latin typeface="Calibri"/>
                <a:ea typeface="Calibri"/>
                <a:cs typeface="Calibri"/>
                <a:sym typeface="Calibri"/>
              </a:defRPr>
            </a:lvl5pPr>
            <a:lvl6pPr indent="0" lvl="5" marL="25400" marR="0" rtl="0" algn="l">
              <a:lnSpc>
                <a:spcPct val="100000"/>
              </a:lnSpc>
              <a:spcBef>
                <a:spcPts val="0"/>
              </a:spcBef>
              <a:buNone/>
              <a:defRPr b="0" i="0" sz="1600" u="none">
                <a:solidFill>
                  <a:schemeClr val="lt1"/>
                </a:solidFill>
                <a:latin typeface="Calibri"/>
                <a:ea typeface="Calibri"/>
                <a:cs typeface="Calibri"/>
                <a:sym typeface="Calibri"/>
              </a:defRPr>
            </a:lvl6pPr>
            <a:lvl7pPr indent="0" lvl="6" marL="25400" marR="0" rtl="0" algn="l">
              <a:lnSpc>
                <a:spcPct val="100000"/>
              </a:lnSpc>
              <a:spcBef>
                <a:spcPts val="0"/>
              </a:spcBef>
              <a:buNone/>
              <a:defRPr b="0" i="0" sz="1600" u="none">
                <a:solidFill>
                  <a:schemeClr val="lt1"/>
                </a:solidFill>
                <a:latin typeface="Calibri"/>
                <a:ea typeface="Calibri"/>
                <a:cs typeface="Calibri"/>
                <a:sym typeface="Calibri"/>
              </a:defRPr>
            </a:lvl7pPr>
            <a:lvl8pPr indent="0" lvl="7" marL="25400" marR="0" rtl="0" algn="l">
              <a:lnSpc>
                <a:spcPct val="100000"/>
              </a:lnSpc>
              <a:spcBef>
                <a:spcPts val="0"/>
              </a:spcBef>
              <a:buNone/>
              <a:defRPr b="0" i="0" sz="1600" u="none">
                <a:solidFill>
                  <a:schemeClr val="lt1"/>
                </a:solidFill>
                <a:latin typeface="Calibri"/>
                <a:ea typeface="Calibri"/>
                <a:cs typeface="Calibri"/>
                <a:sym typeface="Calibri"/>
              </a:defRPr>
            </a:lvl8pPr>
            <a:lvl9pPr indent="0" lvl="8" marL="25400" marR="0" rtl="0" algn="l">
              <a:lnSpc>
                <a:spcPct val="100000"/>
              </a:lnSpc>
              <a:spcBef>
                <a:spcPts val="0"/>
              </a:spcBef>
              <a:buNone/>
              <a:defRPr b="0" i="0" sz="1600" u="none">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4.png"/><Relationship Id="rId6"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6.png"/><Relationship Id="rId6"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path path="circle">
            <a:fillToRect b="50%" l="50%" r="50%" t="50%"/>
          </a:path>
          <a:tileRect/>
        </a:gradFill>
      </p:bgPr>
    </p:bg>
    <p:spTree>
      <p:nvGrpSpPr>
        <p:cNvPr id="56" name="Shape 56"/>
        <p:cNvGrpSpPr/>
        <p:nvPr/>
      </p:nvGrpSpPr>
      <p:grpSpPr>
        <a:xfrm>
          <a:off x="0" y="0"/>
          <a:ext cx="0" cy="0"/>
          <a:chOff x="0" y="0"/>
          <a:chExt cx="0" cy="0"/>
        </a:xfrm>
      </p:grpSpPr>
      <p:pic>
        <p:nvPicPr>
          <p:cNvPr id="57" name="Google Shape;57;p9"/>
          <p:cNvPicPr preferRelativeResize="0"/>
          <p:nvPr/>
        </p:nvPicPr>
        <p:blipFill rotWithShape="1">
          <a:blip r:embed="rId3">
            <a:alphaModFix/>
          </a:blip>
          <a:srcRect b="0" l="0" r="9722" t="23826"/>
          <a:stretch/>
        </p:blipFill>
        <p:spPr>
          <a:xfrm>
            <a:off x="0" y="0"/>
            <a:ext cx="12191999" cy="6857997"/>
          </a:xfrm>
          <a:prstGeom prst="rect">
            <a:avLst/>
          </a:prstGeom>
          <a:noFill/>
          <a:ln>
            <a:noFill/>
          </a:ln>
        </p:spPr>
      </p:pic>
      <p:sp>
        <p:nvSpPr>
          <p:cNvPr id="58" name="Google Shape;58;p9"/>
          <p:cNvSpPr txBox="1"/>
          <p:nvPr/>
        </p:nvSpPr>
        <p:spPr>
          <a:xfrm>
            <a:off x="5742147" y="6470530"/>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9" name="Google Shape;59;p9" title="Overlay Graphic"/>
          <p:cNvSpPr/>
          <p:nvPr/>
        </p:nvSpPr>
        <p:spPr>
          <a:xfrm>
            <a:off x="4922524" y="0"/>
            <a:ext cx="4167300" cy="6858000"/>
          </a:xfrm>
          <a:prstGeom prst="rect">
            <a:avLst/>
          </a:prstGeom>
          <a:solidFill>
            <a:srgbClr val="C50202">
              <a:alpha val="5224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80E2F"/>
              </a:solidFill>
              <a:latin typeface="Calibri"/>
              <a:ea typeface="Calibri"/>
              <a:cs typeface="Calibri"/>
              <a:sym typeface="Calibri"/>
            </a:endParaRPr>
          </a:p>
        </p:txBody>
      </p:sp>
      <p:sp>
        <p:nvSpPr>
          <p:cNvPr id="60" name="Google Shape;60;p9"/>
          <p:cNvSpPr/>
          <p:nvPr/>
        </p:nvSpPr>
        <p:spPr>
          <a:xfrm>
            <a:off x="5069725" y="246500"/>
            <a:ext cx="3906300" cy="2631600"/>
          </a:xfrm>
          <a:prstGeom prst="rect">
            <a:avLst/>
          </a:prstGeom>
          <a:noFill/>
          <a:ln>
            <a:noFill/>
          </a:ln>
        </p:spPr>
        <p:txBody>
          <a:bodyPr anchorCtr="0" anchor="t" bIns="45700" lIns="91425" spcFirstLastPara="1" rIns="91425" wrap="square" tIns="45700">
            <a:noAutofit/>
          </a:bodyPr>
          <a:lstStyle/>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COMPUTER SCIENCE FOR EVERYONE, EVERYWHERE</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7/14/22 </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PD</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Orientation</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t/>
            </a:r>
            <a:endParaRPr b="1" sz="41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br>
              <a:rPr b="0" i="0" lang="en-US" sz="2400" u="none" cap="none" strike="noStrike">
                <a:solidFill>
                  <a:srgbClr val="FFFFFF"/>
                </a:solidFill>
                <a:latin typeface="Calibri"/>
                <a:ea typeface="Calibri"/>
                <a:cs typeface="Calibri"/>
                <a:sym typeface="Calibri"/>
              </a:rPr>
            </a:br>
            <a:endParaRPr b="0" i="0" sz="2400" u="none" cap="none" strike="noStrike">
              <a:solidFill>
                <a:srgbClr val="FFFFFF"/>
              </a:solidFill>
              <a:latin typeface="Calibri"/>
              <a:ea typeface="Calibri"/>
              <a:cs typeface="Calibri"/>
              <a:sym typeface="Calibri"/>
            </a:endParaRPr>
          </a:p>
        </p:txBody>
      </p:sp>
      <p:sp>
        <p:nvSpPr>
          <p:cNvPr id="61" name="Google Shape;61;p9" title="Overlay Graphic"/>
          <p:cNvSpPr/>
          <p:nvPr/>
        </p:nvSpPr>
        <p:spPr>
          <a:xfrm>
            <a:off x="4922575" y="5379725"/>
            <a:ext cx="4167300" cy="1478400"/>
          </a:xfrm>
          <a:prstGeom prst="rect">
            <a:avLst/>
          </a:prstGeom>
          <a:solidFill>
            <a:srgbClr val="D119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62" name="Google Shape;62;p9"/>
          <p:cNvPicPr preferRelativeResize="0"/>
          <p:nvPr/>
        </p:nvPicPr>
        <p:blipFill>
          <a:blip r:embed="rId4">
            <a:alphaModFix/>
          </a:blip>
          <a:stretch>
            <a:fillRect/>
          </a:stretch>
        </p:blipFill>
        <p:spPr>
          <a:xfrm>
            <a:off x="5069575" y="5791200"/>
            <a:ext cx="3906427" cy="650425"/>
          </a:xfrm>
          <a:prstGeom prst="rect">
            <a:avLst/>
          </a:prstGeom>
          <a:noFill/>
          <a:ln>
            <a:noFill/>
          </a:ln>
        </p:spPr>
      </p:pic>
      <p:sp>
        <p:nvSpPr>
          <p:cNvPr id="63" name="Google Shape;63;p9"/>
          <p:cNvSpPr txBox="1"/>
          <p:nvPr/>
        </p:nvSpPr>
        <p:spPr>
          <a:xfrm>
            <a:off x="9281150" y="6202675"/>
            <a:ext cx="29109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US" sz="1500">
                <a:solidFill>
                  <a:schemeClr val="dk1"/>
                </a:solidFill>
                <a:highlight>
                  <a:srgbClr val="FFFFFF"/>
                </a:highlight>
                <a:latin typeface="Calibri"/>
                <a:ea typeface="Calibri"/>
                <a:cs typeface="Calibri"/>
                <a:sym typeface="Calibri"/>
              </a:rPr>
              <a:t>NJDOE Standards 22E00178</a:t>
            </a:r>
            <a:endParaRPr sz="1500">
              <a:solidFill>
                <a:schemeClr val="dk1"/>
              </a:solidFill>
              <a:highlight>
                <a:srgbClr val="FFFFFF"/>
              </a:highlight>
              <a:latin typeface="Calibri"/>
              <a:ea typeface="Calibri"/>
              <a:cs typeface="Calibri"/>
              <a:sym typeface="Calibri"/>
            </a:endParaRPr>
          </a:p>
          <a:p>
            <a:pPr indent="0" lvl="0" marL="0" rtl="0" algn="r">
              <a:spcBef>
                <a:spcPts val="0"/>
              </a:spcBef>
              <a:spcAft>
                <a:spcPts val="0"/>
              </a:spcAft>
              <a:buClr>
                <a:schemeClr val="dk1"/>
              </a:buClr>
              <a:buSzPts val="1100"/>
              <a:buFont typeface="Arial"/>
              <a:buNone/>
            </a:pPr>
            <a:r>
              <a:rPr lang="en-US" sz="1500">
                <a:solidFill>
                  <a:schemeClr val="dk1"/>
                </a:solidFill>
                <a:highlight>
                  <a:srgbClr val="FFFFFF"/>
                </a:highlight>
                <a:latin typeface="Calibri"/>
                <a:ea typeface="Calibri"/>
                <a:cs typeface="Calibri"/>
                <a:sym typeface="Calibri"/>
              </a:rPr>
              <a:t>NJDOE Hub 22E00173</a:t>
            </a:r>
            <a:endParaRPr sz="1500">
              <a:solidFill>
                <a:schemeClr val="dk1"/>
              </a:solidFill>
              <a:highlight>
                <a:srgbClr val="FFFFFF"/>
              </a:highlight>
              <a:latin typeface="Calibri"/>
              <a:ea typeface="Calibri"/>
              <a:cs typeface="Calibri"/>
              <a:sym typeface="Calibri"/>
            </a:endParaRPr>
          </a:p>
          <a:p>
            <a:pPr indent="0" lvl="0" marL="0" rtl="0" algn="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89" name="Shape 189"/>
        <p:cNvGrpSpPr/>
        <p:nvPr/>
      </p:nvGrpSpPr>
      <p:grpSpPr>
        <a:xfrm>
          <a:off x="0" y="0"/>
          <a:ext cx="0" cy="0"/>
          <a:chOff x="0" y="0"/>
          <a:chExt cx="0" cy="0"/>
        </a:xfrm>
      </p:grpSpPr>
      <p:sp>
        <p:nvSpPr>
          <p:cNvPr id="190" name="Google Shape;190;p18"/>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8"/>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8"/>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8"/>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Electricity and computers…</a:t>
            </a:r>
            <a:endParaRPr u="none">
              <a:solidFill>
                <a:srgbClr val="D1190D"/>
              </a:solidFill>
            </a:endParaRPr>
          </a:p>
        </p:txBody>
      </p:sp>
      <p:sp>
        <p:nvSpPr>
          <p:cNvPr id="194" name="Google Shape;194;p18"/>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95" name="Google Shape;195;p18"/>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96" name="Google Shape;196;p18"/>
          <p:cNvSpPr txBox="1"/>
          <p:nvPr/>
        </p:nvSpPr>
        <p:spPr>
          <a:xfrm>
            <a:off x="297225" y="1386425"/>
            <a:ext cx="110958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t>Electricity is a natural force.  It is a force of motion that allows for the transport of atoms of matter.</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US" sz="2300"/>
              <a:t>Math: I can use numbers to represent letters and other numbers.  The idea is we could use levels of electricity to represent the concepts of 0-9 and then match up our decimal number system to represent letters and numbers.</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US" sz="2300"/>
              <a:t>We can do this but …. to have 10 levels to represent each number, the computer needed to have 10 different volts levels to represent numbers.</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US" sz="2300"/>
              <a:t>The electrical network is like a river system - it has surges and drop offs.  Therefore, the computers were very sensitive to this and were getting “fried”.</a:t>
            </a:r>
            <a:endParaRPr b="1" sz="2300"/>
          </a:p>
        </p:txBody>
      </p:sp>
      <p:sp>
        <p:nvSpPr>
          <p:cNvPr id="197" name="Google Shape;197;p18"/>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98" name="Google Shape;198;p18"/>
          <p:cNvGrpSpPr/>
          <p:nvPr/>
        </p:nvGrpSpPr>
        <p:grpSpPr>
          <a:xfrm>
            <a:off x="417243" y="6355540"/>
            <a:ext cx="2961442" cy="470002"/>
            <a:chOff x="6077925" y="4856850"/>
            <a:chExt cx="6064800" cy="1143000"/>
          </a:xfrm>
        </p:grpSpPr>
        <p:sp>
          <p:nvSpPr>
            <p:cNvPr id="199" name="Google Shape;199;p18"/>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1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4" name="Shape 204"/>
        <p:cNvGrpSpPr/>
        <p:nvPr/>
      </p:nvGrpSpPr>
      <p:grpSpPr>
        <a:xfrm>
          <a:off x="0" y="0"/>
          <a:ext cx="0" cy="0"/>
          <a:chOff x="0" y="0"/>
          <a:chExt cx="0" cy="0"/>
        </a:xfrm>
      </p:grpSpPr>
      <p:sp>
        <p:nvSpPr>
          <p:cNvPr id="205" name="Google Shape;205;p19"/>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9"/>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9"/>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9"/>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Back to the drawing board and Math to the rescue!</a:t>
            </a:r>
            <a:endParaRPr u="none">
              <a:solidFill>
                <a:srgbClr val="D1190D"/>
              </a:solidFill>
            </a:endParaRPr>
          </a:p>
        </p:txBody>
      </p:sp>
      <p:sp>
        <p:nvSpPr>
          <p:cNvPr id="209" name="Google Shape;209;p19"/>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10" name="Google Shape;210;p19"/>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11" name="Google Shape;211;p19"/>
          <p:cNvSpPr txBox="1"/>
          <p:nvPr/>
        </p:nvSpPr>
        <p:spPr>
          <a:xfrm>
            <a:off x="222250" y="1114713"/>
            <a:ext cx="11447400" cy="5141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2300"/>
              <a:t>A Decimal Computer was just not practical. However, we could still work with the concept of power on and power off!</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Math also had a ton of work on number systems - that is a number system with bases other than 10.  And the cool thing was there are clear rules on how to convert numbers from one system to another.</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If we assign presence of voltage (on) the concept of “1” and absence of voltage (power off) the concept of zero, we then had a math system to help us design ways to process the electricity with 100% reliability - Binary math!</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To this day, everything on the modern computer at its most very basic level uses binary math. The circuits of the computer do approximately 100 math options, 20 of which are used frequently.</a:t>
            </a:r>
            <a:endParaRPr b="1" sz="2300"/>
          </a:p>
        </p:txBody>
      </p:sp>
      <p:sp>
        <p:nvSpPr>
          <p:cNvPr id="212" name="Google Shape;212;p19"/>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13" name="Google Shape;213;p19"/>
          <p:cNvGrpSpPr/>
          <p:nvPr/>
        </p:nvGrpSpPr>
        <p:grpSpPr>
          <a:xfrm>
            <a:off x="417243" y="6355540"/>
            <a:ext cx="2961442" cy="470002"/>
            <a:chOff x="6077925" y="4856850"/>
            <a:chExt cx="6064800" cy="1143000"/>
          </a:xfrm>
        </p:grpSpPr>
        <p:sp>
          <p:nvSpPr>
            <p:cNvPr id="214" name="Google Shape;214;p19"/>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1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19" name="Shape 219"/>
        <p:cNvGrpSpPr/>
        <p:nvPr/>
      </p:nvGrpSpPr>
      <p:grpSpPr>
        <a:xfrm>
          <a:off x="0" y="0"/>
          <a:ext cx="0" cy="0"/>
          <a:chOff x="0" y="0"/>
          <a:chExt cx="0" cy="0"/>
        </a:xfrm>
      </p:grpSpPr>
      <p:sp>
        <p:nvSpPr>
          <p:cNvPr id="220" name="Google Shape;220;p2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2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20"/>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Data and Binary</a:t>
            </a:r>
            <a:endParaRPr u="none">
              <a:solidFill>
                <a:srgbClr val="D1190D"/>
              </a:solidFill>
            </a:endParaRPr>
          </a:p>
        </p:txBody>
      </p:sp>
      <p:sp>
        <p:nvSpPr>
          <p:cNvPr id="224" name="Google Shape;224;p2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25" name="Google Shape;225;p2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26" name="Google Shape;226;p20"/>
          <p:cNvSpPr txBox="1"/>
          <p:nvPr/>
        </p:nvSpPr>
        <p:spPr>
          <a:xfrm>
            <a:off x="297225" y="1386425"/>
            <a:ext cx="11351100" cy="4079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2300"/>
              <a:t>All data must be able to be mapped onto the binary number system.  This type of data is called discrete data.</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Some things cannot be represented by the computer.  For example - a computer cannot represent a circle completely - only an approximation of it.  Any data is difficult.</a:t>
            </a:r>
            <a:endParaRPr b="1" sz="2300"/>
          </a:p>
        </p:txBody>
      </p:sp>
      <p:sp>
        <p:nvSpPr>
          <p:cNvPr id="227" name="Google Shape;227;p2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28" name="Google Shape;228;p20"/>
          <p:cNvGrpSpPr/>
          <p:nvPr/>
        </p:nvGrpSpPr>
        <p:grpSpPr>
          <a:xfrm>
            <a:off x="417243" y="6355540"/>
            <a:ext cx="2961442" cy="470002"/>
            <a:chOff x="6077925" y="4856850"/>
            <a:chExt cx="6064800" cy="1143000"/>
          </a:xfrm>
        </p:grpSpPr>
        <p:sp>
          <p:nvSpPr>
            <p:cNvPr id="229" name="Google Shape;229;p2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 name="Google Shape;230;p2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34" name="Shape 234"/>
        <p:cNvGrpSpPr/>
        <p:nvPr/>
      </p:nvGrpSpPr>
      <p:grpSpPr>
        <a:xfrm>
          <a:off x="0" y="0"/>
          <a:ext cx="0" cy="0"/>
          <a:chOff x="0" y="0"/>
          <a:chExt cx="0" cy="0"/>
        </a:xfrm>
      </p:grpSpPr>
      <p:sp>
        <p:nvSpPr>
          <p:cNvPr id="235" name="Google Shape;235;p2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2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2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21"/>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Bits, Bytes and Data Storage</a:t>
            </a:r>
            <a:endParaRPr u="none">
              <a:solidFill>
                <a:srgbClr val="D1190D"/>
              </a:solidFill>
            </a:endParaRPr>
          </a:p>
        </p:txBody>
      </p:sp>
      <p:sp>
        <p:nvSpPr>
          <p:cNvPr id="239" name="Google Shape;239;p2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40" name="Google Shape;240;p2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41" name="Google Shape;241;p21"/>
          <p:cNvSpPr txBox="1"/>
          <p:nvPr/>
        </p:nvSpPr>
        <p:spPr>
          <a:xfrm>
            <a:off x="297225" y="1386425"/>
            <a:ext cx="11351100" cy="538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b="1" sz="2300"/>
          </a:p>
        </p:txBody>
      </p:sp>
      <p:sp>
        <p:nvSpPr>
          <p:cNvPr id="242" name="Google Shape;242;p2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43" name="Google Shape;243;p21"/>
          <p:cNvGrpSpPr/>
          <p:nvPr/>
        </p:nvGrpSpPr>
        <p:grpSpPr>
          <a:xfrm>
            <a:off x="417243" y="6355540"/>
            <a:ext cx="2961442" cy="470002"/>
            <a:chOff x="6077925" y="4856850"/>
            <a:chExt cx="6064800" cy="1143000"/>
          </a:xfrm>
        </p:grpSpPr>
        <p:sp>
          <p:nvSpPr>
            <p:cNvPr id="244" name="Google Shape;244;p2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21"/>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246" name="Google Shape;246;p21"/>
          <p:cNvSpPr txBox="1"/>
          <p:nvPr/>
        </p:nvSpPr>
        <p:spPr>
          <a:xfrm>
            <a:off x="1152250" y="1499325"/>
            <a:ext cx="97455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Binary Digit: Bit - this is our ones and zeros.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Byte: 8 bits equal 1 byte.  I can store 256 different values with 1 Byte.  With 2 Bytes working together, I can store 65,536 values.  One byte lets me represent all English characters (ASCII).  Two bytes lets me represent all other alphabets except languages like Mandarin. Even those, the major characters can be represented (Unicode).</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In working </a:t>
            </a:r>
            <a:r>
              <a:rPr b="1" lang="en-US" sz="2000">
                <a:latin typeface="Calibri"/>
                <a:ea typeface="Calibri"/>
                <a:cs typeface="Calibri"/>
                <a:sym typeface="Calibri"/>
              </a:rPr>
              <a:t>with</a:t>
            </a:r>
            <a:r>
              <a:rPr b="1" lang="en-US" sz="2000">
                <a:latin typeface="Calibri"/>
                <a:ea typeface="Calibri"/>
                <a:cs typeface="Calibri"/>
                <a:sym typeface="Calibri"/>
              </a:rPr>
              <a:t> powers of two, every time you add a bit, you are doubling the amount of data that you can store or work with.</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50" name="Shape 250"/>
        <p:cNvGrpSpPr/>
        <p:nvPr/>
      </p:nvGrpSpPr>
      <p:grpSpPr>
        <a:xfrm>
          <a:off x="0" y="0"/>
          <a:ext cx="0" cy="0"/>
          <a:chOff x="0" y="0"/>
          <a:chExt cx="0" cy="0"/>
        </a:xfrm>
      </p:grpSpPr>
      <p:sp>
        <p:nvSpPr>
          <p:cNvPr id="251" name="Google Shape;251;p2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2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2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2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t/>
            </a:r>
            <a:endParaRPr u="none">
              <a:solidFill>
                <a:srgbClr val="D1190D"/>
              </a:solidFill>
            </a:endParaRPr>
          </a:p>
        </p:txBody>
      </p:sp>
      <p:sp>
        <p:nvSpPr>
          <p:cNvPr id="255" name="Google Shape;255;p2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56" name="Google Shape;256;p2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57" name="Google Shape;257;p2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58" name="Google Shape;258;p22"/>
          <p:cNvGrpSpPr/>
          <p:nvPr/>
        </p:nvGrpSpPr>
        <p:grpSpPr>
          <a:xfrm>
            <a:off x="417243" y="6355540"/>
            <a:ext cx="2961442" cy="470002"/>
            <a:chOff x="6077925" y="4856850"/>
            <a:chExt cx="6064800" cy="1143000"/>
          </a:xfrm>
        </p:grpSpPr>
        <p:sp>
          <p:nvSpPr>
            <p:cNvPr id="259" name="Google Shape;259;p2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 name="Google Shape;260;p2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61" name="Google Shape;261;p22"/>
          <p:cNvPicPr preferRelativeResize="0"/>
          <p:nvPr/>
        </p:nvPicPr>
        <p:blipFill>
          <a:blip r:embed="rId5">
            <a:alphaModFix/>
          </a:blip>
          <a:stretch>
            <a:fillRect/>
          </a:stretch>
        </p:blipFill>
        <p:spPr>
          <a:xfrm>
            <a:off x="589125" y="186438"/>
            <a:ext cx="10713650" cy="602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65" name="Shape 265"/>
        <p:cNvGrpSpPr/>
        <p:nvPr/>
      </p:nvGrpSpPr>
      <p:grpSpPr>
        <a:xfrm>
          <a:off x="0" y="0"/>
          <a:ext cx="0" cy="0"/>
          <a:chOff x="0" y="0"/>
          <a:chExt cx="0" cy="0"/>
        </a:xfrm>
      </p:grpSpPr>
      <p:sp>
        <p:nvSpPr>
          <p:cNvPr id="266" name="Google Shape;266;p2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2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2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collected</a:t>
            </a:r>
            <a:endParaRPr u="none">
              <a:solidFill>
                <a:srgbClr val="D1190D"/>
              </a:solidFill>
            </a:endParaRPr>
          </a:p>
        </p:txBody>
      </p:sp>
      <p:sp>
        <p:nvSpPr>
          <p:cNvPr id="270" name="Google Shape;270;p2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71" name="Google Shape;271;p2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72" name="Google Shape;272;p2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73" name="Google Shape;273;p23"/>
          <p:cNvGrpSpPr/>
          <p:nvPr/>
        </p:nvGrpSpPr>
        <p:grpSpPr>
          <a:xfrm>
            <a:off x="417243" y="6355540"/>
            <a:ext cx="2961442" cy="470002"/>
            <a:chOff x="6077925" y="4856850"/>
            <a:chExt cx="6064800" cy="1143000"/>
          </a:xfrm>
        </p:grpSpPr>
        <p:sp>
          <p:nvSpPr>
            <p:cNvPr id="274" name="Google Shape;274;p2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2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76" name="Google Shape;276;p23"/>
          <p:cNvPicPr preferRelativeResize="0"/>
          <p:nvPr/>
        </p:nvPicPr>
        <p:blipFill>
          <a:blip r:embed="rId5">
            <a:alphaModFix/>
          </a:blip>
          <a:stretch>
            <a:fillRect/>
          </a:stretch>
        </p:blipFill>
        <p:spPr>
          <a:xfrm>
            <a:off x="1965025" y="1142612"/>
            <a:ext cx="8261942" cy="494651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80" name="Shape 280"/>
        <p:cNvGrpSpPr/>
        <p:nvPr/>
      </p:nvGrpSpPr>
      <p:grpSpPr>
        <a:xfrm>
          <a:off x="0" y="0"/>
          <a:ext cx="0" cy="0"/>
          <a:chOff x="0" y="0"/>
          <a:chExt cx="0" cy="0"/>
        </a:xfrm>
      </p:grpSpPr>
      <p:sp>
        <p:nvSpPr>
          <p:cNvPr id="281" name="Google Shape;281;p2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2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2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collected</a:t>
            </a:r>
            <a:endParaRPr u="none">
              <a:solidFill>
                <a:srgbClr val="D1190D"/>
              </a:solidFill>
            </a:endParaRPr>
          </a:p>
        </p:txBody>
      </p:sp>
      <p:sp>
        <p:nvSpPr>
          <p:cNvPr id="285" name="Google Shape;285;p2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86" name="Google Shape;286;p2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87" name="Google Shape;287;p2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88" name="Google Shape;288;p24"/>
          <p:cNvGrpSpPr/>
          <p:nvPr/>
        </p:nvGrpSpPr>
        <p:grpSpPr>
          <a:xfrm>
            <a:off x="417243" y="6355540"/>
            <a:ext cx="2961442" cy="470002"/>
            <a:chOff x="6077925" y="4856850"/>
            <a:chExt cx="6064800" cy="1143000"/>
          </a:xfrm>
        </p:grpSpPr>
        <p:sp>
          <p:nvSpPr>
            <p:cNvPr id="289" name="Google Shape;289;p2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 name="Google Shape;290;p2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91" name="Google Shape;291;p24"/>
          <p:cNvPicPr preferRelativeResize="0"/>
          <p:nvPr/>
        </p:nvPicPr>
        <p:blipFill>
          <a:blip r:embed="rId5">
            <a:alphaModFix/>
          </a:blip>
          <a:stretch>
            <a:fillRect/>
          </a:stretch>
        </p:blipFill>
        <p:spPr>
          <a:xfrm>
            <a:off x="1761975" y="1170112"/>
            <a:ext cx="9134782" cy="5143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5"/>
          <p:cNvSpPr txBox="1"/>
          <p:nvPr>
            <p:ph type="title"/>
          </p:nvPr>
        </p:nvSpPr>
        <p:spPr>
          <a:xfrm>
            <a:off x="1056112" y="293225"/>
            <a:ext cx="10079700" cy="1244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7" name="Google Shape;297;p25"/>
          <p:cNvSpPr txBox="1"/>
          <p:nvPr>
            <p:ph idx="1" type="body"/>
          </p:nvPr>
        </p:nvSpPr>
        <p:spPr>
          <a:xfrm>
            <a:off x="974916" y="2217387"/>
            <a:ext cx="10242300" cy="254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98" name="Google Shape;298;p25"/>
          <p:cNvPicPr preferRelativeResize="0"/>
          <p:nvPr/>
        </p:nvPicPr>
        <p:blipFill>
          <a:blip r:embed="rId3">
            <a:alphaModFix/>
          </a:blip>
          <a:stretch>
            <a:fillRect/>
          </a:stretch>
        </p:blipFill>
        <p:spPr>
          <a:xfrm>
            <a:off x="176800" y="131724"/>
            <a:ext cx="11723650" cy="6594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02" name="Shape 302"/>
        <p:cNvGrpSpPr/>
        <p:nvPr/>
      </p:nvGrpSpPr>
      <p:grpSpPr>
        <a:xfrm>
          <a:off x="0" y="0"/>
          <a:ext cx="0" cy="0"/>
          <a:chOff x="0" y="0"/>
          <a:chExt cx="0" cy="0"/>
        </a:xfrm>
      </p:grpSpPr>
      <p:sp>
        <p:nvSpPr>
          <p:cNvPr id="303" name="Google Shape;303;p2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organized?</a:t>
            </a:r>
            <a:endParaRPr u="none">
              <a:solidFill>
                <a:srgbClr val="D1190D"/>
              </a:solidFill>
            </a:endParaRPr>
          </a:p>
        </p:txBody>
      </p:sp>
      <p:sp>
        <p:nvSpPr>
          <p:cNvPr id="307" name="Google Shape;307;p2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08" name="Google Shape;308;p2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09" name="Google Shape;309;p2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10" name="Google Shape;310;p26"/>
          <p:cNvGrpSpPr/>
          <p:nvPr/>
        </p:nvGrpSpPr>
        <p:grpSpPr>
          <a:xfrm>
            <a:off x="417243" y="6355540"/>
            <a:ext cx="2961442" cy="470002"/>
            <a:chOff x="6077925" y="4856850"/>
            <a:chExt cx="6064800" cy="1143000"/>
          </a:xfrm>
        </p:grpSpPr>
        <p:sp>
          <p:nvSpPr>
            <p:cNvPr id="311" name="Google Shape;311;p2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2" name="Google Shape;312;p2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13" name="Google Shape;313;p26"/>
          <p:cNvPicPr preferRelativeResize="0"/>
          <p:nvPr/>
        </p:nvPicPr>
        <p:blipFill>
          <a:blip r:embed="rId5">
            <a:alphaModFix/>
          </a:blip>
          <a:stretch>
            <a:fillRect/>
          </a:stretch>
        </p:blipFill>
        <p:spPr>
          <a:xfrm>
            <a:off x="152400" y="1198325"/>
            <a:ext cx="3739479" cy="4972349"/>
          </a:xfrm>
          <a:prstGeom prst="rect">
            <a:avLst/>
          </a:prstGeom>
          <a:noFill/>
          <a:ln>
            <a:noFill/>
          </a:ln>
        </p:spPr>
      </p:pic>
      <p:pic>
        <p:nvPicPr>
          <p:cNvPr id="314" name="Google Shape;314;p26"/>
          <p:cNvPicPr preferRelativeResize="0"/>
          <p:nvPr/>
        </p:nvPicPr>
        <p:blipFill>
          <a:blip r:embed="rId6">
            <a:alphaModFix/>
          </a:blip>
          <a:stretch>
            <a:fillRect/>
          </a:stretch>
        </p:blipFill>
        <p:spPr>
          <a:xfrm>
            <a:off x="4044274" y="1198325"/>
            <a:ext cx="7775776" cy="4465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18" name="Shape 318"/>
        <p:cNvGrpSpPr/>
        <p:nvPr/>
      </p:nvGrpSpPr>
      <p:grpSpPr>
        <a:xfrm>
          <a:off x="0" y="0"/>
          <a:ext cx="0" cy="0"/>
          <a:chOff x="0" y="0"/>
          <a:chExt cx="0" cy="0"/>
        </a:xfrm>
      </p:grpSpPr>
      <p:sp>
        <p:nvSpPr>
          <p:cNvPr id="319" name="Google Shape;319;p27"/>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7"/>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27"/>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27"/>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collected</a:t>
            </a:r>
            <a:endParaRPr u="none">
              <a:solidFill>
                <a:srgbClr val="D1190D"/>
              </a:solidFill>
            </a:endParaRPr>
          </a:p>
        </p:txBody>
      </p:sp>
      <p:sp>
        <p:nvSpPr>
          <p:cNvPr id="323" name="Google Shape;323;p27"/>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24" name="Google Shape;324;p27"/>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25" name="Google Shape;325;p27"/>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26" name="Google Shape;326;p27"/>
          <p:cNvGrpSpPr/>
          <p:nvPr/>
        </p:nvGrpSpPr>
        <p:grpSpPr>
          <a:xfrm>
            <a:off x="417243" y="6355540"/>
            <a:ext cx="2961442" cy="470002"/>
            <a:chOff x="6077925" y="4856850"/>
            <a:chExt cx="6064800" cy="1143000"/>
          </a:xfrm>
        </p:grpSpPr>
        <p:sp>
          <p:nvSpPr>
            <p:cNvPr id="327" name="Google Shape;327;p27"/>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2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329" name="Google Shape;329;p27"/>
          <p:cNvSpPr txBox="1"/>
          <p:nvPr/>
        </p:nvSpPr>
        <p:spPr>
          <a:xfrm>
            <a:off x="916250" y="1388250"/>
            <a:ext cx="10317600" cy="1693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US" sz="2800">
                <a:solidFill>
                  <a:schemeClr val="dk1"/>
                </a:solidFill>
              </a:rPr>
              <a:t>•</a:t>
            </a:r>
            <a:r>
              <a:rPr lang="en-US" sz="2800">
                <a:solidFill>
                  <a:schemeClr val="dk1"/>
                </a:solidFill>
                <a:latin typeface="Calibri"/>
                <a:ea typeface="Calibri"/>
                <a:cs typeface="Calibri"/>
                <a:sym typeface="Calibri"/>
              </a:rPr>
              <a:t>Often, besides the actual information the data represents, how data interact with each other is also important.  Social Media is an example of this concept.</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330" name="Google Shape;330;p27"/>
          <p:cNvPicPr preferRelativeResize="0"/>
          <p:nvPr/>
        </p:nvPicPr>
        <p:blipFill>
          <a:blip r:embed="rId5">
            <a:alphaModFix/>
          </a:blip>
          <a:stretch>
            <a:fillRect/>
          </a:stretch>
        </p:blipFill>
        <p:spPr>
          <a:xfrm>
            <a:off x="1276900" y="3103588"/>
            <a:ext cx="3469896" cy="2936825"/>
          </a:xfrm>
          <a:prstGeom prst="rect">
            <a:avLst/>
          </a:prstGeom>
          <a:noFill/>
          <a:ln>
            <a:noFill/>
          </a:ln>
        </p:spPr>
      </p:pic>
      <p:pic>
        <p:nvPicPr>
          <p:cNvPr id="331" name="Google Shape;331;p27"/>
          <p:cNvPicPr preferRelativeResize="0"/>
          <p:nvPr/>
        </p:nvPicPr>
        <p:blipFill>
          <a:blip r:embed="rId6">
            <a:alphaModFix/>
          </a:blip>
          <a:stretch>
            <a:fillRect/>
          </a:stretch>
        </p:blipFill>
        <p:spPr>
          <a:xfrm>
            <a:off x="6589649" y="2541150"/>
            <a:ext cx="3905600" cy="3781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7" name="Shape 67"/>
        <p:cNvGrpSpPr/>
        <p:nvPr/>
      </p:nvGrpSpPr>
      <p:grpSpPr>
        <a:xfrm>
          <a:off x="0" y="0"/>
          <a:ext cx="0" cy="0"/>
          <a:chOff x="0" y="0"/>
          <a:chExt cx="0" cy="0"/>
        </a:xfrm>
      </p:grpSpPr>
      <p:sp>
        <p:nvSpPr>
          <p:cNvPr id="68" name="Google Shape;68;p1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1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1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0"/>
          <p:cNvSpPr txBox="1"/>
          <p:nvPr>
            <p:ph type="title"/>
          </p:nvPr>
        </p:nvSpPr>
        <p:spPr>
          <a:xfrm>
            <a:off x="751300" y="293225"/>
            <a:ext cx="58167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RECAP</a:t>
            </a:r>
            <a:endParaRPr u="none">
              <a:solidFill>
                <a:srgbClr val="D1190D"/>
              </a:solidFill>
            </a:endParaRPr>
          </a:p>
        </p:txBody>
      </p:sp>
      <p:sp>
        <p:nvSpPr>
          <p:cNvPr id="72" name="Google Shape;72;p1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73" name="Google Shape;73;p1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74" name="Google Shape;74;p1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i="0" sz="2000" u="none" cap="none" strike="noStrike">
              <a:solidFill>
                <a:schemeClr val="lt1"/>
              </a:solidFill>
              <a:latin typeface="Calibri"/>
              <a:ea typeface="Calibri"/>
              <a:cs typeface="Calibri"/>
              <a:sym typeface="Calibri"/>
            </a:endParaRPr>
          </a:p>
        </p:txBody>
      </p:sp>
      <p:grpSp>
        <p:nvGrpSpPr>
          <p:cNvPr id="75" name="Google Shape;75;p10"/>
          <p:cNvGrpSpPr/>
          <p:nvPr/>
        </p:nvGrpSpPr>
        <p:grpSpPr>
          <a:xfrm>
            <a:off x="417243" y="6355540"/>
            <a:ext cx="2961442" cy="470002"/>
            <a:chOff x="6077925" y="4856850"/>
            <a:chExt cx="6064800" cy="1143000"/>
          </a:xfrm>
        </p:grpSpPr>
        <p:sp>
          <p:nvSpPr>
            <p:cNvPr id="76" name="Google Shape;76;p1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 name="Google Shape;77;p10"/>
            <p:cNvPicPr preferRelativeResize="0"/>
            <p:nvPr/>
          </p:nvPicPr>
          <p:blipFill>
            <a:blip r:embed="rId4">
              <a:alphaModFix/>
            </a:blip>
            <a:stretch>
              <a:fillRect/>
            </a:stretch>
          </p:blipFill>
          <p:spPr>
            <a:xfrm>
              <a:off x="6369202" y="4941951"/>
              <a:ext cx="5634652" cy="938175"/>
            </a:xfrm>
            <a:prstGeom prst="rect">
              <a:avLst/>
            </a:prstGeom>
            <a:noFill/>
            <a:ln>
              <a:noFill/>
            </a:ln>
          </p:spPr>
        </p:pic>
      </p:grpSp>
      <p:graphicFrame>
        <p:nvGraphicFramePr>
          <p:cNvPr id="78" name="Google Shape;78;p10"/>
          <p:cNvGraphicFramePr/>
          <p:nvPr/>
        </p:nvGraphicFramePr>
        <p:xfrm>
          <a:off x="672650" y="1119400"/>
          <a:ext cx="3000000" cy="3000000"/>
        </p:xfrm>
        <a:graphic>
          <a:graphicData uri="http://schemas.openxmlformats.org/drawingml/2006/table">
            <a:tbl>
              <a:tblPr>
                <a:noFill/>
                <a:tableStyleId>{E1727553-5A3E-4B18-8A4A-A74EB82BF19A}</a:tableStyleId>
              </a:tblPr>
              <a:tblGrid>
                <a:gridCol w="5143500"/>
                <a:gridCol w="5143500"/>
              </a:tblGrid>
              <a:tr h="381000">
                <a:tc>
                  <a:txBody>
                    <a:bodyPr/>
                    <a:lstStyle/>
                    <a:p>
                      <a:pPr indent="0" lvl="0" marL="0" rtl="0" algn="ctr">
                        <a:spcBef>
                          <a:spcPts val="0"/>
                        </a:spcBef>
                        <a:spcAft>
                          <a:spcPts val="0"/>
                        </a:spcAft>
                        <a:buNone/>
                      </a:pPr>
                      <a:r>
                        <a:rPr b="1" lang="en-US" sz="2400"/>
                        <a:t>GOTS</a:t>
                      </a:r>
                      <a:endParaRPr b="1" sz="2400"/>
                    </a:p>
                  </a:txBody>
                  <a:tcPr marT="91425" marB="91425" marR="91425" marL="91425"/>
                </a:tc>
                <a:tc>
                  <a:txBody>
                    <a:bodyPr/>
                    <a:lstStyle/>
                    <a:p>
                      <a:pPr indent="0" lvl="0" marL="0" rtl="0" algn="ctr">
                        <a:spcBef>
                          <a:spcPts val="0"/>
                        </a:spcBef>
                        <a:spcAft>
                          <a:spcPts val="0"/>
                        </a:spcAft>
                        <a:buNone/>
                      </a:pPr>
                      <a:r>
                        <a:rPr b="1" lang="en-US" sz="2400"/>
                        <a:t>NEEDS</a:t>
                      </a:r>
                      <a:endParaRPr b="1" sz="2400"/>
                    </a:p>
                  </a:txBody>
                  <a:tcPr marT="91425" marB="91425" marR="91425" marL="91425"/>
                </a:tc>
              </a:tr>
              <a:tr h="381000">
                <a:tc>
                  <a:txBody>
                    <a:bodyPr/>
                    <a:lstStyle/>
                    <a:p>
                      <a:pPr indent="-368300" lvl="0" marL="457200" rtl="0" algn="l">
                        <a:spcBef>
                          <a:spcPts val="0"/>
                        </a:spcBef>
                        <a:spcAft>
                          <a:spcPts val="0"/>
                        </a:spcAft>
                        <a:buSzPts val="2200"/>
                        <a:buChar char="●"/>
                      </a:pPr>
                      <a:r>
                        <a:rPr lang="en-US" sz="2200"/>
                        <a:t>Critical thinking unplugged activity</a:t>
                      </a:r>
                      <a:endParaRPr sz="2200"/>
                    </a:p>
                    <a:p>
                      <a:pPr indent="-368300" lvl="0" marL="457200" rtl="0" algn="l">
                        <a:spcBef>
                          <a:spcPts val="0"/>
                        </a:spcBef>
                        <a:spcAft>
                          <a:spcPts val="0"/>
                        </a:spcAft>
                        <a:buSzPts val="2200"/>
                        <a:buChar char="●"/>
                      </a:pPr>
                      <a:r>
                        <a:rPr lang="en-US" sz="2200"/>
                        <a:t>Decomposition and pattern recognition</a:t>
                      </a:r>
                      <a:endParaRPr sz="2200"/>
                    </a:p>
                    <a:p>
                      <a:pPr indent="-368300" lvl="0" marL="457200" rtl="0" algn="l">
                        <a:spcBef>
                          <a:spcPts val="0"/>
                        </a:spcBef>
                        <a:spcAft>
                          <a:spcPts val="0"/>
                        </a:spcAft>
                        <a:buSzPts val="2200"/>
                        <a:buChar char="●"/>
                      </a:pPr>
                      <a:r>
                        <a:rPr lang="en-US" sz="2200"/>
                        <a:t>Computational thinking has 4 steps</a:t>
                      </a:r>
                      <a:endParaRPr sz="2200"/>
                    </a:p>
                    <a:p>
                      <a:pPr indent="-368300" lvl="0" marL="457200" rtl="0" algn="l">
                        <a:spcBef>
                          <a:spcPts val="0"/>
                        </a:spcBef>
                        <a:spcAft>
                          <a:spcPts val="0"/>
                        </a:spcAft>
                        <a:buSzPts val="2200"/>
                        <a:buChar char="●"/>
                      </a:pPr>
                      <a:r>
                        <a:rPr lang="en-US" sz="2200"/>
                        <a:t>Makes me want to enroll in the K12 CS cert</a:t>
                      </a:r>
                      <a:endParaRPr sz="2200"/>
                    </a:p>
                    <a:p>
                      <a:pPr indent="-368300" lvl="0" marL="457200" rtl="0" algn="l">
                        <a:spcBef>
                          <a:spcPts val="0"/>
                        </a:spcBef>
                        <a:spcAft>
                          <a:spcPts val="0"/>
                        </a:spcAft>
                        <a:buSzPts val="2200"/>
                        <a:buChar char="●"/>
                      </a:pPr>
                      <a:r>
                        <a:rPr lang="en-US" sz="2200"/>
                        <a:t>Make clear connections with CT</a:t>
                      </a:r>
                      <a:endParaRPr sz="2200"/>
                    </a:p>
                    <a:p>
                      <a:pPr indent="-368300" lvl="0" marL="457200" rtl="0" algn="l">
                        <a:spcBef>
                          <a:spcPts val="0"/>
                        </a:spcBef>
                        <a:spcAft>
                          <a:spcPts val="0"/>
                        </a:spcAft>
                        <a:buSzPts val="2200"/>
                        <a:buChar char="●"/>
                      </a:pPr>
                      <a:r>
                        <a:rPr lang="en-US" sz="2200"/>
                        <a:t>Importance of differentiating </a:t>
                      </a:r>
                      <a:r>
                        <a:rPr lang="en-US" sz="2200"/>
                        <a:t>assignments</a:t>
                      </a:r>
                      <a:endParaRPr sz="2200"/>
                    </a:p>
                    <a:p>
                      <a:pPr indent="-368300" lvl="0" marL="457200" rtl="0" algn="l">
                        <a:spcBef>
                          <a:spcPts val="0"/>
                        </a:spcBef>
                        <a:spcAft>
                          <a:spcPts val="0"/>
                        </a:spcAft>
                        <a:buSzPts val="2200"/>
                        <a:buChar char="●"/>
                      </a:pPr>
                      <a:r>
                        <a:rPr lang="en-US" sz="2200"/>
                        <a:t>How to integrate CT into subjects</a:t>
                      </a:r>
                      <a:endParaRPr sz="2200"/>
                    </a:p>
                    <a:p>
                      <a:pPr indent="-368300" lvl="0" marL="457200" rtl="0" algn="l">
                        <a:spcBef>
                          <a:spcPts val="0"/>
                        </a:spcBef>
                        <a:spcAft>
                          <a:spcPts val="0"/>
                        </a:spcAft>
                        <a:buSzPts val="2200"/>
                        <a:buChar char="●"/>
                      </a:pPr>
                      <a:r>
                        <a:rPr lang="en-US" sz="2200"/>
                        <a:t>CT deals with processes and topics in each subject</a:t>
                      </a:r>
                      <a:endParaRPr sz="2200"/>
                    </a:p>
                    <a:p>
                      <a:pPr indent="0" lvl="0" marL="0" rtl="0" algn="l">
                        <a:spcBef>
                          <a:spcPts val="0"/>
                        </a:spcBef>
                        <a:spcAft>
                          <a:spcPts val="0"/>
                        </a:spcAft>
                        <a:buNone/>
                      </a:pPr>
                      <a:r>
                        <a:t/>
                      </a:r>
                      <a:endParaRPr sz="2400"/>
                    </a:p>
                  </a:txBody>
                  <a:tcPr marT="91425" marB="91425" marR="91425" marL="91425"/>
                </a:tc>
                <a:tc>
                  <a:txBody>
                    <a:bodyPr/>
                    <a:lstStyle/>
                    <a:p>
                      <a:pPr indent="-381000" lvl="0" marL="457200" rtl="0" algn="l">
                        <a:spcBef>
                          <a:spcPts val="0"/>
                        </a:spcBef>
                        <a:spcAft>
                          <a:spcPts val="0"/>
                        </a:spcAft>
                        <a:buClr>
                          <a:schemeClr val="dk1"/>
                        </a:buClr>
                        <a:buSzPts val="2400"/>
                        <a:buChar char="●"/>
                      </a:pPr>
                      <a:r>
                        <a:rPr lang="en-US" sz="2400">
                          <a:solidFill>
                            <a:schemeClr val="dk1"/>
                          </a:solidFill>
                        </a:rPr>
                        <a:t>Make and take resources ford CS</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Sample lesson</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More examples of how to include CS on a daily basis for our students</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Projection of activities before going into sessions? </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Activities</a:t>
                      </a:r>
                      <a:endParaRPr sz="2400">
                        <a:solidFill>
                          <a:schemeClr val="dk1"/>
                        </a:solidFill>
                      </a:endParaRPr>
                    </a:p>
                  </a:txBody>
                  <a:tcPr marT="91425" marB="91425" marR="91425" marL="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35" name="Shape 335"/>
        <p:cNvGrpSpPr/>
        <p:nvPr/>
      </p:nvGrpSpPr>
      <p:grpSpPr>
        <a:xfrm>
          <a:off x="0" y="0"/>
          <a:ext cx="0" cy="0"/>
          <a:chOff x="0" y="0"/>
          <a:chExt cx="0" cy="0"/>
        </a:xfrm>
      </p:grpSpPr>
      <p:sp>
        <p:nvSpPr>
          <p:cNvPr id="336" name="Google Shape;336;p28"/>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28"/>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8"/>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28"/>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visualized?</a:t>
            </a:r>
            <a:endParaRPr u="none">
              <a:solidFill>
                <a:srgbClr val="D1190D"/>
              </a:solidFill>
            </a:endParaRPr>
          </a:p>
        </p:txBody>
      </p:sp>
      <p:sp>
        <p:nvSpPr>
          <p:cNvPr id="340" name="Google Shape;340;p28"/>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41" name="Google Shape;341;p28"/>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42" name="Google Shape;342;p28"/>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43" name="Google Shape;343;p28"/>
          <p:cNvGrpSpPr/>
          <p:nvPr/>
        </p:nvGrpSpPr>
        <p:grpSpPr>
          <a:xfrm>
            <a:off x="417243" y="6355540"/>
            <a:ext cx="2961442" cy="470002"/>
            <a:chOff x="6077925" y="4856850"/>
            <a:chExt cx="6064800" cy="1143000"/>
          </a:xfrm>
        </p:grpSpPr>
        <p:sp>
          <p:nvSpPr>
            <p:cNvPr id="344" name="Google Shape;344;p28"/>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5" name="Google Shape;345;p2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46" name="Google Shape;346;p28"/>
          <p:cNvPicPr preferRelativeResize="0"/>
          <p:nvPr/>
        </p:nvPicPr>
        <p:blipFill>
          <a:blip r:embed="rId5">
            <a:alphaModFix/>
          </a:blip>
          <a:stretch>
            <a:fillRect/>
          </a:stretch>
        </p:blipFill>
        <p:spPr>
          <a:xfrm>
            <a:off x="555300" y="1364950"/>
            <a:ext cx="5400626" cy="3055400"/>
          </a:xfrm>
          <a:prstGeom prst="rect">
            <a:avLst/>
          </a:prstGeom>
          <a:noFill/>
          <a:ln>
            <a:noFill/>
          </a:ln>
        </p:spPr>
      </p:pic>
      <p:pic>
        <p:nvPicPr>
          <p:cNvPr id="347" name="Google Shape;347;p28"/>
          <p:cNvPicPr preferRelativeResize="0"/>
          <p:nvPr/>
        </p:nvPicPr>
        <p:blipFill>
          <a:blip r:embed="rId6">
            <a:alphaModFix/>
          </a:blip>
          <a:stretch>
            <a:fillRect/>
          </a:stretch>
        </p:blipFill>
        <p:spPr>
          <a:xfrm>
            <a:off x="6619150" y="934575"/>
            <a:ext cx="4521450" cy="48400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51" name="Shape 351"/>
        <p:cNvGrpSpPr/>
        <p:nvPr/>
      </p:nvGrpSpPr>
      <p:grpSpPr>
        <a:xfrm>
          <a:off x="0" y="0"/>
          <a:ext cx="0" cy="0"/>
          <a:chOff x="0" y="0"/>
          <a:chExt cx="0" cy="0"/>
        </a:xfrm>
      </p:grpSpPr>
      <p:sp>
        <p:nvSpPr>
          <p:cNvPr id="352" name="Google Shape;352;p29"/>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9"/>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9"/>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29"/>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Computer Systems</a:t>
            </a:r>
            <a:endParaRPr u="none">
              <a:solidFill>
                <a:srgbClr val="D1190D"/>
              </a:solidFill>
            </a:endParaRPr>
          </a:p>
        </p:txBody>
      </p:sp>
      <p:sp>
        <p:nvSpPr>
          <p:cNvPr id="356" name="Google Shape;356;p29"/>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57" name="Google Shape;357;p29"/>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58" name="Google Shape;358;p29"/>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9" name="Google Shape;359;p29"/>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60" name="Google Shape;360;p29"/>
          <p:cNvGrpSpPr/>
          <p:nvPr/>
        </p:nvGrpSpPr>
        <p:grpSpPr>
          <a:xfrm>
            <a:off x="417243" y="6355540"/>
            <a:ext cx="2961442" cy="470002"/>
            <a:chOff x="6077925" y="4856850"/>
            <a:chExt cx="6064800" cy="1143000"/>
          </a:xfrm>
        </p:grpSpPr>
        <p:sp>
          <p:nvSpPr>
            <p:cNvPr id="361" name="Google Shape;361;p29"/>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2" name="Google Shape;362;p2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63" name="Google Shape;363;p29"/>
          <p:cNvPicPr preferRelativeResize="0"/>
          <p:nvPr/>
        </p:nvPicPr>
        <p:blipFill>
          <a:blip r:embed="rId5">
            <a:alphaModFix/>
          </a:blip>
          <a:stretch>
            <a:fillRect/>
          </a:stretch>
        </p:blipFill>
        <p:spPr>
          <a:xfrm>
            <a:off x="297225" y="1569463"/>
            <a:ext cx="3017918" cy="4262548"/>
          </a:xfrm>
          <a:prstGeom prst="rect">
            <a:avLst/>
          </a:prstGeom>
          <a:noFill/>
          <a:ln>
            <a:noFill/>
          </a:ln>
        </p:spPr>
      </p:pic>
      <p:pic>
        <p:nvPicPr>
          <p:cNvPr id="364" name="Google Shape;364;p29"/>
          <p:cNvPicPr preferRelativeResize="0"/>
          <p:nvPr/>
        </p:nvPicPr>
        <p:blipFill>
          <a:blip r:embed="rId6">
            <a:alphaModFix/>
          </a:blip>
          <a:stretch>
            <a:fillRect/>
          </a:stretch>
        </p:blipFill>
        <p:spPr>
          <a:xfrm>
            <a:off x="8142250" y="1850800"/>
            <a:ext cx="3506126" cy="3506126"/>
          </a:xfrm>
          <a:prstGeom prst="rect">
            <a:avLst/>
          </a:prstGeom>
          <a:noFill/>
          <a:ln>
            <a:noFill/>
          </a:ln>
        </p:spPr>
      </p:pic>
      <p:sp>
        <p:nvSpPr>
          <p:cNvPr id="365" name="Google Shape;365;p29"/>
          <p:cNvSpPr/>
          <p:nvPr/>
        </p:nvSpPr>
        <p:spPr>
          <a:xfrm>
            <a:off x="3429000" y="3373475"/>
            <a:ext cx="4289700" cy="11244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txBox="1"/>
          <p:nvPr/>
        </p:nvSpPr>
        <p:spPr>
          <a:xfrm>
            <a:off x="3970425" y="1624275"/>
            <a:ext cx="3803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How do they talk to each other?</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How does the computer know what to do?</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70" name="Shape 370"/>
        <p:cNvGrpSpPr/>
        <p:nvPr/>
      </p:nvGrpSpPr>
      <p:grpSpPr>
        <a:xfrm>
          <a:off x="0" y="0"/>
          <a:ext cx="0" cy="0"/>
          <a:chOff x="0" y="0"/>
          <a:chExt cx="0" cy="0"/>
        </a:xfrm>
      </p:grpSpPr>
      <p:sp>
        <p:nvSpPr>
          <p:cNvPr id="371" name="Google Shape;371;p3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3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3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30"/>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Central Processing Unit: The Brains of the Computer</a:t>
            </a:r>
            <a:endParaRPr u="none">
              <a:solidFill>
                <a:srgbClr val="D1190D"/>
              </a:solidFill>
            </a:endParaRPr>
          </a:p>
        </p:txBody>
      </p:sp>
      <p:sp>
        <p:nvSpPr>
          <p:cNvPr id="375" name="Google Shape;375;p3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76" name="Google Shape;376;p3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77" name="Google Shape;377;p3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78" name="Google Shape;378;p30"/>
          <p:cNvGrpSpPr/>
          <p:nvPr/>
        </p:nvGrpSpPr>
        <p:grpSpPr>
          <a:xfrm>
            <a:off x="417243" y="6355540"/>
            <a:ext cx="2961442" cy="470002"/>
            <a:chOff x="6077925" y="4856850"/>
            <a:chExt cx="6064800" cy="1143000"/>
          </a:xfrm>
        </p:grpSpPr>
        <p:sp>
          <p:nvSpPr>
            <p:cNvPr id="379" name="Google Shape;379;p3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3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81" name="Google Shape;381;p30"/>
          <p:cNvPicPr preferRelativeResize="0"/>
          <p:nvPr/>
        </p:nvPicPr>
        <p:blipFill>
          <a:blip r:embed="rId5">
            <a:alphaModFix/>
          </a:blip>
          <a:stretch>
            <a:fillRect/>
          </a:stretch>
        </p:blipFill>
        <p:spPr>
          <a:xfrm>
            <a:off x="2656505" y="1564225"/>
            <a:ext cx="7106019" cy="4592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85" name="Shape 385"/>
        <p:cNvGrpSpPr/>
        <p:nvPr/>
      </p:nvGrpSpPr>
      <p:grpSpPr>
        <a:xfrm>
          <a:off x="0" y="0"/>
          <a:ext cx="0" cy="0"/>
          <a:chOff x="0" y="0"/>
          <a:chExt cx="0" cy="0"/>
        </a:xfrm>
      </p:grpSpPr>
      <p:sp>
        <p:nvSpPr>
          <p:cNvPr id="386" name="Google Shape;386;p3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3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3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31"/>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Machine Cycle</a:t>
            </a:r>
            <a:endParaRPr u="none">
              <a:solidFill>
                <a:srgbClr val="D1190D"/>
              </a:solidFill>
            </a:endParaRPr>
          </a:p>
        </p:txBody>
      </p:sp>
      <p:sp>
        <p:nvSpPr>
          <p:cNvPr id="390" name="Google Shape;390;p3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91" name="Google Shape;391;p3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92" name="Google Shape;392;p31"/>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93" name="Google Shape;393;p3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94" name="Google Shape;394;p31"/>
          <p:cNvGrpSpPr/>
          <p:nvPr/>
        </p:nvGrpSpPr>
        <p:grpSpPr>
          <a:xfrm>
            <a:off x="417243" y="6355540"/>
            <a:ext cx="2961442" cy="470002"/>
            <a:chOff x="6077925" y="4856850"/>
            <a:chExt cx="6064800" cy="1143000"/>
          </a:xfrm>
        </p:grpSpPr>
        <p:sp>
          <p:nvSpPr>
            <p:cNvPr id="395" name="Google Shape;395;p3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3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97" name="Google Shape;397;p31"/>
          <p:cNvPicPr preferRelativeResize="0"/>
          <p:nvPr/>
        </p:nvPicPr>
        <p:blipFill>
          <a:blip r:embed="rId5">
            <a:alphaModFix/>
          </a:blip>
          <a:stretch>
            <a:fillRect/>
          </a:stretch>
        </p:blipFill>
        <p:spPr>
          <a:xfrm>
            <a:off x="3281499" y="1549626"/>
            <a:ext cx="5474625" cy="43840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01" name="Shape 401"/>
        <p:cNvGrpSpPr/>
        <p:nvPr/>
      </p:nvGrpSpPr>
      <p:grpSpPr>
        <a:xfrm>
          <a:off x="0" y="0"/>
          <a:ext cx="0" cy="0"/>
          <a:chOff x="0" y="0"/>
          <a:chExt cx="0" cy="0"/>
        </a:xfrm>
      </p:grpSpPr>
      <p:sp>
        <p:nvSpPr>
          <p:cNvPr id="402" name="Google Shape;402;p3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3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3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3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Motherboard and integrating with additional hardware</a:t>
            </a:r>
            <a:endParaRPr u="none">
              <a:solidFill>
                <a:srgbClr val="D1190D"/>
              </a:solidFill>
            </a:endParaRPr>
          </a:p>
        </p:txBody>
      </p:sp>
      <p:sp>
        <p:nvSpPr>
          <p:cNvPr id="406" name="Google Shape;406;p3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07" name="Google Shape;407;p3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08" name="Google Shape;408;p32"/>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09" name="Google Shape;409;p3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10" name="Google Shape;410;p32"/>
          <p:cNvGrpSpPr/>
          <p:nvPr/>
        </p:nvGrpSpPr>
        <p:grpSpPr>
          <a:xfrm>
            <a:off x="417243" y="6355540"/>
            <a:ext cx="2961442" cy="470002"/>
            <a:chOff x="6077925" y="4856850"/>
            <a:chExt cx="6064800" cy="1143000"/>
          </a:xfrm>
        </p:grpSpPr>
        <p:sp>
          <p:nvSpPr>
            <p:cNvPr id="411" name="Google Shape;411;p3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3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13" name="Google Shape;413;p32"/>
          <p:cNvPicPr preferRelativeResize="0"/>
          <p:nvPr/>
        </p:nvPicPr>
        <p:blipFill>
          <a:blip r:embed="rId5">
            <a:alphaModFix/>
          </a:blip>
          <a:stretch>
            <a:fillRect/>
          </a:stretch>
        </p:blipFill>
        <p:spPr>
          <a:xfrm>
            <a:off x="2401650" y="1635953"/>
            <a:ext cx="7088604" cy="4451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17" name="Shape 417"/>
        <p:cNvGrpSpPr/>
        <p:nvPr/>
      </p:nvGrpSpPr>
      <p:grpSpPr>
        <a:xfrm>
          <a:off x="0" y="0"/>
          <a:ext cx="0" cy="0"/>
          <a:chOff x="0" y="0"/>
          <a:chExt cx="0" cy="0"/>
        </a:xfrm>
      </p:grpSpPr>
      <p:sp>
        <p:nvSpPr>
          <p:cNvPr id="418" name="Google Shape;418;p3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3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Hardware and Software Together - General Computer</a:t>
            </a:r>
            <a:endParaRPr u="none">
              <a:solidFill>
                <a:srgbClr val="D1190D"/>
              </a:solidFill>
            </a:endParaRPr>
          </a:p>
        </p:txBody>
      </p:sp>
      <p:sp>
        <p:nvSpPr>
          <p:cNvPr id="422" name="Google Shape;422;p3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23" name="Google Shape;423;p3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24" name="Google Shape;424;p33"/>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5" name="Google Shape;425;p3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26" name="Google Shape;426;p33"/>
          <p:cNvGrpSpPr/>
          <p:nvPr/>
        </p:nvGrpSpPr>
        <p:grpSpPr>
          <a:xfrm>
            <a:off x="417243" y="6355540"/>
            <a:ext cx="2961442" cy="470002"/>
            <a:chOff x="6077925" y="4856850"/>
            <a:chExt cx="6064800" cy="1143000"/>
          </a:xfrm>
        </p:grpSpPr>
        <p:sp>
          <p:nvSpPr>
            <p:cNvPr id="427" name="Google Shape;427;p3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3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29" name="Google Shape;429;p33"/>
          <p:cNvPicPr preferRelativeResize="0"/>
          <p:nvPr/>
        </p:nvPicPr>
        <p:blipFill>
          <a:blip r:embed="rId5">
            <a:alphaModFix/>
          </a:blip>
          <a:stretch>
            <a:fillRect/>
          </a:stretch>
        </p:blipFill>
        <p:spPr>
          <a:xfrm>
            <a:off x="152400" y="1908125"/>
            <a:ext cx="2762250" cy="1657350"/>
          </a:xfrm>
          <a:prstGeom prst="rect">
            <a:avLst/>
          </a:prstGeom>
          <a:noFill/>
          <a:ln>
            <a:noFill/>
          </a:ln>
        </p:spPr>
      </p:pic>
      <p:pic>
        <p:nvPicPr>
          <p:cNvPr id="430" name="Google Shape;430;p33"/>
          <p:cNvPicPr preferRelativeResize="0"/>
          <p:nvPr/>
        </p:nvPicPr>
        <p:blipFill>
          <a:blip r:embed="rId6">
            <a:alphaModFix/>
          </a:blip>
          <a:stretch>
            <a:fillRect/>
          </a:stretch>
        </p:blipFill>
        <p:spPr>
          <a:xfrm>
            <a:off x="3595275" y="3338025"/>
            <a:ext cx="4328587" cy="2712987"/>
          </a:xfrm>
          <a:prstGeom prst="rect">
            <a:avLst/>
          </a:prstGeom>
          <a:noFill/>
          <a:ln>
            <a:noFill/>
          </a:ln>
        </p:spPr>
      </p:pic>
      <p:pic>
        <p:nvPicPr>
          <p:cNvPr id="431" name="Google Shape;431;p33"/>
          <p:cNvPicPr preferRelativeResize="0"/>
          <p:nvPr/>
        </p:nvPicPr>
        <p:blipFill>
          <a:blip r:embed="rId7">
            <a:alphaModFix/>
          </a:blip>
          <a:stretch>
            <a:fillRect/>
          </a:stretch>
        </p:blipFill>
        <p:spPr>
          <a:xfrm>
            <a:off x="8006821" y="1262950"/>
            <a:ext cx="3728075" cy="2286200"/>
          </a:xfrm>
          <a:prstGeom prst="rect">
            <a:avLst/>
          </a:prstGeom>
          <a:noFill/>
          <a:ln>
            <a:noFill/>
          </a:ln>
        </p:spPr>
      </p:pic>
      <p:sp>
        <p:nvSpPr>
          <p:cNvPr id="432" name="Google Shape;432;p33"/>
          <p:cNvSpPr/>
          <p:nvPr/>
        </p:nvSpPr>
        <p:spPr>
          <a:xfrm rot="5400000">
            <a:off x="3224256" y="2023268"/>
            <a:ext cx="1172400" cy="1791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3"/>
          <p:cNvSpPr/>
          <p:nvPr/>
        </p:nvSpPr>
        <p:spPr>
          <a:xfrm>
            <a:off x="7236006" y="1620368"/>
            <a:ext cx="1172400" cy="1791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txBox="1"/>
          <p:nvPr/>
        </p:nvSpPr>
        <p:spPr>
          <a:xfrm>
            <a:off x="2824125" y="1135300"/>
            <a:ext cx="2918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CPU does the “math” to create the actions”</a:t>
            </a:r>
            <a:endParaRPr b="1" sz="2000">
              <a:latin typeface="Calibri"/>
              <a:ea typeface="Calibri"/>
              <a:cs typeface="Calibri"/>
              <a:sym typeface="Calibri"/>
            </a:endParaRPr>
          </a:p>
        </p:txBody>
      </p:sp>
      <p:sp>
        <p:nvSpPr>
          <p:cNvPr id="435" name="Google Shape;435;p33"/>
          <p:cNvSpPr txBox="1"/>
          <p:nvPr/>
        </p:nvSpPr>
        <p:spPr>
          <a:xfrm>
            <a:off x="102375" y="4714075"/>
            <a:ext cx="3276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Motherboard holds the CPU and connects it to other devices like memory, hard drive USB - </a:t>
            </a:r>
            <a:r>
              <a:rPr b="1" lang="en-US" sz="2000">
                <a:latin typeface="Calibri"/>
                <a:ea typeface="Calibri"/>
                <a:cs typeface="Calibri"/>
                <a:sym typeface="Calibri"/>
              </a:rPr>
              <a:t>peripherals.</a:t>
            </a:r>
            <a:endParaRPr b="1" sz="2000">
              <a:latin typeface="Calibri"/>
              <a:ea typeface="Calibri"/>
              <a:cs typeface="Calibri"/>
              <a:sym typeface="Calibri"/>
            </a:endParaRPr>
          </a:p>
        </p:txBody>
      </p:sp>
      <p:sp>
        <p:nvSpPr>
          <p:cNvPr id="436" name="Google Shape;436;p33"/>
          <p:cNvSpPr txBox="1"/>
          <p:nvPr/>
        </p:nvSpPr>
        <p:spPr>
          <a:xfrm>
            <a:off x="8343425" y="3817725"/>
            <a:ext cx="3554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hard drive holds our programs.  When we want to use the program, it is loaded into memory and run on the CPU.</a:t>
            </a:r>
            <a:endParaRPr b="1" sz="20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40" name="Shape 440"/>
        <p:cNvGrpSpPr/>
        <p:nvPr/>
      </p:nvGrpSpPr>
      <p:grpSpPr>
        <a:xfrm>
          <a:off x="0" y="0"/>
          <a:ext cx="0" cy="0"/>
          <a:chOff x="0" y="0"/>
          <a:chExt cx="0" cy="0"/>
        </a:xfrm>
      </p:grpSpPr>
      <p:sp>
        <p:nvSpPr>
          <p:cNvPr id="441" name="Google Shape;441;p3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3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3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3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Software</a:t>
            </a:r>
            <a:endParaRPr u="none">
              <a:solidFill>
                <a:srgbClr val="D1190D"/>
              </a:solidFill>
            </a:endParaRPr>
          </a:p>
        </p:txBody>
      </p:sp>
      <p:sp>
        <p:nvSpPr>
          <p:cNvPr id="445" name="Google Shape;445;p3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46" name="Google Shape;446;p3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47" name="Google Shape;447;p34"/>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48" name="Google Shape;448;p3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49" name="Google Shape;449;p34"/>
          <p:cNvGrpSpPr/>
          <p:nvPr/>
        </p:nvGrpSpPr>
        <p:grpSpPr>
          <a:xfrm>
            <a:off x="417243" y="6355540"/>
            <a:ext cx="2961442" cy="470002"/>
            <a:chOff x="6077925" y="4856850"/>
            <a:chExt cx="6064800" cy="1143000"/>
          </a:xfrm>
        </p:grpSpPr>
        <p:sp>
          <p:nvSpPr>
            <p:cNvPr id="450" name="Google Shape;450;p3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3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52" name="Google Shape;452;p34"/>
          <p:cNvSpPr txBox="1"/>
          <p:nvPr/>
        </p:nvSpPr>
        <p:spPr>
          <a:xfrm>
            <a:off x="1096725" y="1145638"/>
            <a:ext cx="107172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Software is a set of programs that are used to help the computer complete a task.</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Computers use to have their programs “hard coded” into them - that is if you wanted to change the program, you had to change the physical hardware.</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Now, software lets a mass produce general purpose computers and then use software to do different things with them.</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Software interfaces for the human user so that the user gets an experience that they expect, but the actions or directions the user wants to perform are translated by software into the 1’s and 0’s the computer needs to run a task.</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All software reduces its actions down to about 20 mathematical actions on the Arithmetic Logic Unit.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Programming is a component of creating software.</a:t>
            </a:r>
            <a:endParaRPr b="1"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56" name="Shape 456"/>
        <p:cNvGrpSpPr/>
        <p:nvPr/>
      </p:nvGrpSpPr>
      <p:grpSpPr>
        <a:xfrm>
          <a:off x="0" y="0"/>
          <a:ext cx="0" cy="0"/>
          <a:chOff x="0" y="0"/>
          <a:chExt cx="0" cy="0"/>
        </a:xfrm>
      </p:grpSpPr>
      <p:sp>
        <p:nvSpPr>
          <p:cNvPr id="457" name="Google Shape;457;p35"/>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35"/>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35"/>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35"/>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Hardware and Software Together</a:t>
            </a:r>
            <a:endParaRPr u="none">
              <a:solidFill>
                <a:srgbClr val="D1190D"/>
              </a:solidFill>
            </a:endParaRPr>
          </a:p>
        </p:txBody>
      </p:sp>
      <p:sp>
        <p:nvSpPr>
          <p:cNvPr id="461" name="Google Shape;461;p35"/>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62" name="Google Shape;462;p35"/>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63" name="Google Shape;463;p35"/>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64" name="Google Shape;464;p35"/>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65" name="Google Shape;465;p35"/>
          <p:cNvGrpSpPr/>
          <p:nvPr/>
        </p:nvGrpSpPr>
        <p:grpSpPr>
          <a:xfrm>
            <a:off x="417243" y="6355540"/>
            <a:ext cx="2961442" cy="470002"/>
            <a:chOff x="6077925" y="4856850"/>
            <a:chExt cx="6064800" cy="1143000"/>
          </a:xfrm>
        </p:grpSpPr>
        <p:sp>
          <p:nvSpPr>
            <p:cNvPr id="466" name="Google Shape;466;p35"/>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7" name="Google Shape;467;p3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68" name="Google Shape;468;p35"/>
          <p:cNvPicPr preferRelativeResize="0"/>
          <p:nvPr/>
        </p:nvPicPr>
        <p:blipFill>
          <a:blip r:embed="rId5">
            <a:alphaModFix/>
          </a:blip>
          <a:stretch>
            <a:fillRect/>
          </a:stretch>
        </p:blipFill>
        <p:spPr>
          <a:xfrm>
            <a:off x="4074364" y="1419988"/>
            <a:ext cx="4389976" cy="4529025"/>
          </a:xfrm>
          <a:prstGeom prst="rect">
            <a:avLst/>
          </a:prstGeom>
          <a:noFill/>
          <a:ln>
            <a:noFill/>
          </a:ln>
        </p:spPr>
      </p:pic>
      <p:sp>
        <p:nvSpPr>
          <p:cNvPr id="469" name="Google Shape;469;p35"/>
          <p:cNvSpPr txBox="1"/>
          <p:nvPr/>
        </p:nvSpPr>
        <p:spPr>
          <a:xfrm>
            <a:off x="297225" y="3956550"/>
            <a:ext cx="3567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Program that manages all</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of the Computer’s resources</a:t>
            </a:r>
            <a:endParaRPr b="1" sz="2000">
              <a:latin typeface="Calibri"/>
              <a:ea typeface="Calibri"/>
              <a:cs typeface="Calibri"/>
              <a:sym typeface="Calibri"/>
            </a:endParaRPr>
          </a:p>
        </p:txBody>
      </p:sp>
      <p:sp>
        <p:nvSpPr>
          <p:cNvPr id="470" name="Google Shape;470;p35"/>
          <p:cNvSpPr txBox="1"/>
          <p:nvPr/>
        </p:nvSpPr>
        <p:spPr>
          <a:xfrm>
            <a:off x="8551675" y="2762625"/>
            <a:ext cx="3640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program that does the thing I want to do.</a:t>
            </a:r>
            <a:endParaRPr b="1" sz="20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74" name="Shape 474"/>
        <p:cNvGrpSpPr/>
        <p:nvPr/>
      </p:nvGrpSpPr>
      <p:grpSpPr>
        <a:xfrm>
          <a:off x="0" y="0"/>
          <a:ext cx="0" cy="0"/>
          <a:chOff x="0" y="0"/>
          <a:chExt cx="0" cy="0"/>
        </a:xfrm>
      </p:grpSpPr>
      <p:sp>
        <p:nvSpPr>
          <p:cNvPr id="475" name="Google Shape;475;p3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3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3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Troubleshooting</a:t>
            </a:r>
            <a:endParaRPr u="none">
              <a:solidFill>
                <a:srgbClr val="D1190D"/>
              </a:solidFill>
            </a:endParaRPr>
          </a:p>
        </p:txBody>
      </p:sp>
      <p:sp>
        <p:nvSpPr>
          <p:cNvPr id="479" name="Google Shape;479;p3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80" name="Google Shape;480;p3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81" name="Google Shape;481;p36"/>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82" name="Google Shape;482;p3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83" name="Google Shape;483;p36"/>
          <p:cNvGrpSpPr/>
          <p:nvPr/>
        </p:nvGrpSpPr>
        <p:grpSpPr>
          <a:xfrm>
            <a:off x="417243" y="6355540"/>
            <a:ext cx="2961442" cy="470002"/>
            <a:chOff x="6077925" y="4856850"/>
            <a:chExt cx="6064800" cy="1143000"/>
          </a:xfrm>
        </p:grpSpPr>
        <p:sp>
          <p:nvSpPr>
            <p:cNvPr id="484" name="Google Shape;484;p3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5" name="Google Shape;485;p36"/>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86" name="Google Shape;486;p36"/>
          <p:cNvSpPr txBox="1"/>
          <p:nvPr/>
        </p:nvSpPr>
        <p:spPr>
          <a:xfrm>
            <a:off x="1138375" y="1471550"/>
            <a:ext cx="102546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Calibri"/>
                <a:ea typeface="Calibri"/>
                <a:cs typeface="Calibri"/>
                <a:sym typeface="Calibri"/>
              </a:rPr>
              <a:t>First - don’t panic.  Seriously.  Every teacher who taught in covid and most students are not experts in troubleshooting basic problems on the computer.  You got this.</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rPr b="1" lang="en-US" sz="2200">
                <a:latin typeface="Calibri"/>
                <a:ea typeface="Calibri"/>
                <a:cs typeface="Calibri"/>
                <a:sym typeface="Calibri"/>
              </a:rPr>
              <a:t>Make a </a:t>
            </a:r>
            <a:r>
              <a:rPr b="1" lang="en-US" sz="2200">
                <a:latin typeface="Calibri"/>
                <a:ea typeface="Calibri"/>
                <a:cs typeface="Calibri"/>
                <a:sym typeface="Calibri"/>
              </a:rPr>
              <a:t>checklist</a:t>
            </a:r>
            <a:r>
              <a:rPr b="1" lang="en-US" sz="2200">
                <a:latin typeface="Calibri"/>
                <a:ea typeface="Calibri"/>
                <a:cs typeface="Calibri"/>
                <a:sym typeface="Calibri"/>
              </a:rPr>
              <a:t> for yourself and run through it:</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Check all of your wires - did something fall off or out of place?</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Check your internet connection - </a:t>
            </a:r>
            <a:r>
              <a:rPr b="1" lang="en-US" sz="2200">
                <a:latin typeface="Calibri"/>
                <a:ea typeface="Calibri"/>
                <a:cs typeface="Calibri"/>
                <a:sym typeface="Calibri"/>
              </a:rPr>
              <a:t>it's</a:t>
            </a:r>
            <a:r>
              <a:rPr b="1" lang="en-US" sz="2200">
                <a:latin typeface="Calibri"/>
                <a:ea typeface="Calibri"/>
                <a:cs typeface="Calibri"/>
                <a:sym typeface="Calibri"/>
              </a:rPr>
              <a:t> often not you!</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If software is not running properly - close it - this works for a traditional computer and your phone.</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If it is still malfunctioning, turn off the computer - wait a good 20 seconds, and turn it back on.</a:t>
            </a:r>
            <a:endParaRPr b="1" sz="22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90" name="Shape 490"/>
        <p:cNvGrpSpPr/>
        <p:nvPr/>
      </p:nvGrpSpPr>
      <p:grpSpPr>
        <a:xfrm>
          <a:off x="0" y="0"/>
          <a:ext cx="0" cy="0"/>
          <a:chOff x="0" y="0"/>
          <a:chExt cx="0" cy="0"/>
        </a:xfrm>
      </p:grpSpPr>
      <p:sp>
        <p:nvSpPr>
          <p:cNvPr id="491" name="Google Shape;491;p37"/>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37"/>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37"/>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37"/>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Troubleshooting - When do I need help?</a:t>
            </a:r>
            <a:endParaRPr u="none">
              <a:solidFill>
                <a:srgbClr val="D1190D"/>
              </a:solidFill>
            </a:endParaRPr>
          </a:p>
        </p:txBody>
      </p:sp>
      <p:sp>
        <p:nvSpPr>
          <p:cNvPr id="495" name="Google Shape;495;p37"/>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96" name="Google Shape;496;p37"/>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97" name="Google Shape;497;p37"/>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98" name="Google Shape;498;p37"/>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99" name="Google Shape;499;p37"/>
          <p:cNvGrpSpPr/>
          <p:nvPr/>
        </p:nvGrpSpPr>
        <p:grpSpPr>
          <a:xfrm>
            <a:off x="417243" y="6355540"/>
            <a:ext cx="2961442" cy="470002"/>
            <a:chOff x="6077925" y="4856850"/>
            <a:chExt cx="6064800" cy="1143000"/>
          </a:xfrm>
        </p:grpSpPr>
        <p:sp>
          <p:nvSpPr>
            <p:cNvPr id="500" name="Google Shape;500;p37"/>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1" name="Google Shape;501;p3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502" name="Google Shape;502;p37"/>
          <p:cNvSpPr txBox="1"/>
          <p:nvPr/>
        </p:nvSpPr>
        <p:spPr>
          <a:xfrm>
            <a:off x="666575" y="1262950"/>
            <a:ext cx="10726500" cy="581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Calibri"/>
                <a:ea typeface="Calibri"/>
                <a:cs typeface="Calibri"/>
                <a:sym typeface="Calibri"/>
              </a:rPr>
              <a:t>S</a:t>
            </a:r>
            <a:r>
              <a:rPr b="1" lang="en-US" sz="2000">
                <a:latin typeface="Calibri"/>
                <a:ea typeface="Calibri"/>
                <a:cs typeface="Calibri"/>
                <a:sym typeface="Calibri"/>
              </a:rPr>
              <a:t>ometimes the problem can’t be fixed this way.  Here are some clues: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If the computer is slowing down: This usually means the computer is having storage issues:</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Close some applications!</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Reboot</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If this isn’t working, check to see if your hard drive is too full - you probably need at least 4 Gigabytes of Storage.</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Does your computer have enough memory? - if no, get more</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What is your bus speed? - if no, you are buying a new computer.</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If I get a odd thing on my monitor</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If possible, use an HDMI or USB cord to connect to another monitor - like your smart tv.  See if it works fine that way.</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If I get a black or blue screen - there may be a serious problem.  Try to make sure your back up the computer - then try to run a diagnostic.  If it persists, you may need to do more research or get help.</a:t>
            </a:r>
            <a:endParaRPr b="1" sz="20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p:txBody>
      </p:sp>
      <p:sp>
        <p:nvSpPr>
          <p:cNvPr id="503" name="Google Shape;503;p37"/>
          <p:cNvSpPr txBox="1"/>
          <p:nvPr/>
        </p:nvSpPr>
        <p:spPr>
          <a:xfrm>
            <a:off x="3956550" y="624725"/>
            <a:ext cx="79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82" name="Shape 82"/>
        <p:cNvGrpSpPr/>
        <p:nvPr/>
      </p:nvGrpSpPr>
      <p:grpSpPr>
        <a:xfrm>
          <a:off x="0" y="0"/>
          <a:ext cx="0" cy="0"/>
          <a:chOff x="0" y="0"/>
          <a:chExt cx="0" cy="0"/>
        </a:xfrm>
      </p:grpSpPr>
      <p:sp>
        <p:nvSpPr>
          <p:cNvPr id="83" name="Google Shape;83;p1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1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1"/>
          <p:cNvSpPr txBox="1"/>
          <p:nvPr>
            <p:ph type="title"/>
          </p:nvPr>
        </p:nvSpPr>
        <p:spPr>
          <a:xfrm>
            <a:off x="751300" y="293225"/>
            <a:ext cx="58167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Welcome! </a:t>
            </a:r>
            <a:endParaRPr u="none">
              <a:solidFill>
                <a:srgbClr val="D1190D"/>
              </a:solidFill>
            </a:endParaRPr>
          </a:p>
        </p:txBody>
      </p:sp>
      <p:sp>
        <p:nvSpPr>
          <p:cNvPr id="87" name="Google Shape;87;p1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88" name="Google Shape;88;p1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89" name="Google Shape;89;p11"/>
          <p:cNvSpPr/>
          <p:nvPr/>
        </p:nvSpPr>
        <p:spPr>
          <a:xfrm>
            <a:off x="7508700" y="1328263"/>
            <a:ext cx="3766200" cy="2361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11"/>
          <p:cNvSpPr txBox="1"/>
          <p:nvPr/>
        </p:nvSpPr>
        <p:spPr>
          <a:xfrm>
            <a:off x="970800" y="1045925"/>
            <a:ext cx="65379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Today’s Agenda: Computer Science Primer</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Computer Science?</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Vocabulary - How is Computer Science, Computers and Technology related?</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does a computer work?</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 computer system?</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the relationship between hardware and software?</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 network?</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an algorithm?</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data analysis?</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 cultural impact of technology?</a:t>
            </a:r>
            <a:endParaRPr sz="2400">
              <a:solidFill>
                <a:schemeClr val="dk1"/>
              </a:solidFill>
              <a:latin typeface="Calibri"/>
              <a:ea typeface="Calibri"/>
              <a:cs typeface="Calibri"/>
              <a:sym typeface="Calibri"/>
            </a:endParaRPr>
          </a:p>
        </p:txBody>
      </p:sp>
      <p:sp>
        <p:nvSpPr>
          <p:cNvPr id="91" name="Google Shape;91;p1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i="0" sz="2000" u="none" cap="none" strike="noStrike">
              <a:solidFill>
                <a:schemeClr val="lt1"/>
              </a:solidFill>
              <a:latin typeface="Calibri"/>
              <a:ea typeface="Calibri"/>
              <a:cs typeface="Calibri"/>
              <a:sym typeface="Calibri"/>
            </a:endParaRPr>
          </a:p>
        </p:txBody>
      </p:sp>
      <p:grpSp>
        <p:nvGrpSpPr>
          <p:cNvPr id="92" name="Google Shape;92;p11"/>
          <p:cNvGrpSpPr/>
          <p:nvPr/>
        </p:nvGrpSpPr>
        <p:grpSpPr>
          <a:xfrm>
            <a:off x="417243" y="6355540"/>
            <a:ext cx="2961442" cy="470002"/>
            <a:chOff x="6077925" y="4856850"/>
            <a:chExt cx="6064800" cy="1143000"/>
          </a:xfrm>
        </p:grpSpPr>
        <p:sp>
          <p:nvSpPr>
            <p:cNvPr id="93" name="Google Shape;93;p1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1"/>
            <p:cNvPicPr preferRelativeResize="0"/>
            <p:nvPr/>
          </p:nvPicPr>
          <p:blipFill>
            <a:blip r:embed="rId5">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07" name="Shape 507"/>
        <p:cNvGrpSpPr/>
        <p:nvPr/>
      </p:nvGrpSpPr>
      <p:grpSpPr>
        <a:xfrm>
          <a:off x="0" y="0"/>
          <a:ext cx="0" cy="0"/>
          <a:chOff x="0" y="0"/>
          <a:chExt cx="0" cy="0"/>
        </a:xfrm>
      </p:grpSpPr>
      <p:sp>
        <p:nvSpPr>
          <p:cNvPr id="508" name="Google Shape;508;p38"/>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38"/>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38"/>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38"/>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Exercise: The Human Computer</a:t>
            </a:r>
            <a:endParaRPr u="none">
              <a:solidFill>
                <a:srgbClr val="D1190D"/>
              </a:solidFill>
            </a:endParaRPr>
          </a:p>
        </p:txBody>
      </p:sp>
      <p:sp>
        <p:nvSpPr>
          <p:cNvPr id="512" name="Google Shape;512;p38"/>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13" name="Google Shape;513;p38"/>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14" name="Google Shape;514;p38"/>
          <p:cNvSpPr txBox="1"/>
          <p:nvPr/>
        </p:nvSpPr>
        <p:spPr>
          <a:xfrm>
            <a:off x="297225" y="1386425"/>
            <a:ext cx="11095800" cy="1600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b="1" lang="en-US" sz="2300"/>
              <a:t>Divide into four groups - each group go to a break out room.</a:t>
            </a:r>
            <a:endParaRPr b="1" sz="2300"/>
          </a:p>
          <a:p>
            <a:pPr indent="-374650" lvl="0" marL="457200" rtl="0" algn="l">
              <a:spcBef>
                <a:spcPts val="0"/>
              </a:spcBef>
              <a:spcAft>
                <a:spcPts val="0"/>
              </a:spcAft>
              <a:buSzPts val="2300"/>
              <a:buChar char="●"/>
            </a:pPr>
            <a:r>
              <a:rPr b="1" lang="en-US" sz="2300"/>
              <a:t>Designate one person as “Data” - they get to go wait and get coffee - they need to leave now before we read the rest!!! Note - you must be happy with being blindfolded with a paper mask.</a:t>
            </a:r>
            <a:endParaRPr b="1" sz="2300"/>
          </a:p>
        </p:txBody>
      </p:sp>
      <p:sp>
        <p:nvSpPr>
          <p:cNvPr id="515" name="Google Shape;515;p38"/>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16" name="Google Shape;516;p38"/>
          <p:cNvGrpSpPr/>
          <p:nvPr/>
        </p:nvGrpSpPr>
        <p:grpSpPr>
          <a:xfrm>
            <a:off x="417243" y="6355540"/>
            <a:ext cx="2961442" cy="470002"/>
            <a:chOff x="6077925" y="4856850"/>
            <a:chExt cx="6064800" cy="1143000"/>
          </a:xfrm>
        </p:grpSpPr>
        <p:sp>
          <p:nvSpPr>
            <p:cNvPr id="517" name="Google Shape;517;p38"/>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8" name="Google Shape;518;p3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22" name="Shape 522"/>
        <p:cNvGrpSpPr/>
        <p:nvPr/>
      </p:nvGrpSpPr>
      <p:grpSpPr>
        <a:xfrm>
          <a:off x="0" y="0"/>
          <a:ext cx="0" cy="0"/>
          <a:chOff x="0" y="0"/>
          <a:chExt cx="0" cy="0"/>
        </a:xfrm>
      </p:grpSpPr>
      <p:sp>
        <p:nvSpPr>
          <p:cNvPr id="523" name="Google Shape;523;p39"/>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39"/>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39"/>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39"/>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Human Computer</a:t>
            </a:r>
            <a:endParaRPr u="none">
              <a:solidFill>
                <a:srgbClr val="D1190D"/>
              </a:solidFill>
            </a:endParaRPr>
          </a:p>
        </p:txBody>
      </p:sp>
      <p:sp>
        <p:nvSpPr>
          <p:cNvPr id="527" name="Google Shape;527;p39"/>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28" name="Google Shape;528;p39"/>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29" name="Google Shape;529;p39"/>
          <p:cNvSpPr txBox="1"/>
          <p:nvPr/>
        </p:nvSpPr>
        <p:spPr>
          <a:xfrm>
            <a:off x="297225" y="1386425"/>
            <a:ext cx="10767300" cy="49716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Char char="●"/>
            </a:pPr>
            <a:r>
              <a:rPr b="1" lang="en-US" sz="2300">
                <a:solidFill>
                  <a:schemeClr val="dk1"/>
                </a:solidFill>
              </a:rPr>
              <a:t>We are designing an obstacle course “Data” will be going through blindfolded!</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one person as the “Controller” - the controller will be responsible for reading our directions to “Data”</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one person as the “Clock” - the clock will use a timer to tell controller when they can do their next step.</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two people to be the “Registers” Call them Register 1 and Register 2 - they, with the controller, clock and buses, are going to write down on a piece of paper the steps to get through the obstacle course safely. Put one step on one piece of paper so that you have multiple pieces of paper that give the direction through the obstacle course.</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Once done writing the steps, Register 1 should hold Step 1, Register 2 will hold Step 2.</a:t>
            </a:r>
            <a:endParaRPr b="1" sz="2300">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30" name="Google Shape;530;p39"/>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31" name="Google Shape;531;p39"/>
          <p:cNvGrpSpPr/>
          <p:nvPr/>
        </p:nvGrpSpPr>
        <p:grpSpPr>
          <a:xfrm>
            <a:off x="417243" y="6355540"/>
            <a:ext cx="2961442" cy="470002"/>
            <a:chOff x="6077925" y="4856850"/>
            <a:chExt cx="6064800" cy="1143000"/>
          </a:xfrm>
        </p:grpSpPr>
        <p:sp>
          <p:nvSpPr>
            <p:cNvPr id="532" name="Google Shape;532;p39"/>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3" name="Google Shape;533;p3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37" name="Shape 537"/>
        <p:cNvGrpSpPr/>
        <p:nvPr/>
      </p:nvGrpSpPr>
      <p:grpSpPr>
        <a:xfrm>
          <a:off x="0" y="0"/>
          <a:ext cx="0" cy="0"/>
          <a:chOff x="0" y="0"/>
          <a:chExt cx="0" cy="0"/>
        </a:xfrm>
      </p:grpSpPr>
      <p:sp>
        <p:nvSpPr>
          <p:cNvPr id="538" name="Google Shape;538;p4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4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4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40"/>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Human Computer</a:t>
            </a:r>
            <a:endParaRPr u="none">
              <a:solidFill>
                <a:srgbClr val="D1190D"/>
              </a:solidFill>
            </a:endParaRPr>
          </a:p>
        </p:txBody>
      </p:sp>
      <p:sp>
        <p:nvSpPr>
          <p:cNvPr id="542" name="Google Shape;542;p4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43" name="Google Shape;543;p4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44" name="Google Shape;544;p40"/>
          <p:cNvSpPr txBox="1"/>
          <p:nvPr/>
        </p:nvSpPr>
        <p:spPr>
          <a:xfrm>
            <a:off x="297225" y="1386425"/>
            <a:ext cx="10697700" cy="4787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Char char="●"/>
            </a:pPr>
            <a:r>
              <a:rPr b="1" lang="en-US" sz="2300">
                <a:solidFill>
                  <a:schemeClr val="dk1"/>
                </a:solidFill>
              </a:rPr>
              <a:t>Designate one person to be “Cache” - Cache will hold the steps from the registers that have not been done yet.  The registers can only hold one step - Register 1 the next step and Register 2 the step after. Cache will hold the remained of the steps.</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two people to be the “Bus” - Bus 1 and Bus 2. Bus 1 will take a step in order from the register to the control unit and then Bus 2 will take a step from cache to Register 2.  The registers can hold only one step at a time.  Register 1 should hold the first step, Register 2 the second step.  When we are ready to run - Bus 1 will take the step to the controller, the controller will read the direction.  Register 2 gives their instruction to Register 1. Bus 2 will get the next instruction from Cache and give it to Register 2.</a:t>
            </a:r>
            <a:endParaRPr b="1" sz="2300">
              <a:solidFill>
                <a:schemeClr val="dk1"/>
              </a:solidFill>
            </a:endParaRPr>
          </a:p>
          <a:p>
            <a:pPr indent="0" lvl="0" marL="457200" rtl="0" algn="l">
              <a:spcBef>
                <a:spcPts val="0"/>
              </a:spcBef>
              <a:spcAft>
                <a:spcPts val="0"/>
              </a:spcAft>
              <a:buNone/>
            </a:pPr>
            <a:r>
              <a:t/>
            </a:r>
            <a:endParaRPr b="1" sz="2300"/>
          </a:p>
        </p:txBody>
      </p:sp>
      <p:sp>
        <p:nvSpPr>
          <p:cNvPr id="545" name="Google Shape;545;p4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46" name="Google Shape;546;p40"/>
          <p:cNvGrpSpPr/>
          <p:nvPr/>
        </p:nvGrpSpPr>
        <p:grpSpPr>
          <a:xfrm>
            <a:off x="417243" y="6355540"/>
            <a:ext cx="2961442" cy="470002"/>
            <a:chOff x="6077925" y="4856850"/>
            <a:chExt cx="6064800" cy="1143000"/>
          </a:xfrm>
        </p:grpSpPr>
        <p:sp>
          <p:nvSpPr>
            <p:cNvPr id="547" name="Google Shape;547;p4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8" name="Google Shape;548;p4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52" name="Shape 552"/>
        <p:cNvGrpSpPr/>
        <p:nvPr/>
      </p:nvGrpSpPr>
      <p:grpSpPr>
        <a:xfrm>
          <a:off x="0" y="0"/>
          <a:ext cx="0" cy="0"/>
          <a:chOff x="0" y="0"/>
          <a:chExt cx="0" cy="0"/>
        </a:xfrm>
      </p:grpSpPr>
      <p:sp>
        <p:nvSpPr>
          <p:cNvPr id="553" name="Google Shape;553;p4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4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4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41"/>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Human Computer</a:t>
            </a:r>
            <a:endParaRPr u="none">
              <a:solidFill>
                <a:srgbClr val="D1190D"/>
              </a:solidFill>
            </a:endParaRPr>
          </a:p>
        </p:txBody>
      </p:sp>
      <p:sp>
        <p:nvSpPr>
          <p:cNvPr id="557" name="Google Shape;557;p4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58" name="Google Shape;558;p4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59" name="Google Shape;559;p41"/>
          <p:cNvSpPr txBox="1"/>
          <p:nvPr/>
        </p:nvSpPr>
        <p:spPr>
          <a:xfrm>
            <a:off x="297225" y="1386425"/>
            <a:ext cx="11586300" cy="3370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Char char="●"/>
            </a:pPr>
            <a:r>
              <a:rPr b="1" lang="en-US" sz="2300">
                <a:solidFill>
                  <a:schemeClr val="dk1"/>
                </a:solidFill>
              </a:rPr>
              <a:t>Everyone else - “Gates”:</a:t>
            </a:r>
            <a:endParaRPr b="1" sz="2300">
              <a:solidFill>
                <a:schemeClr val="dk1"/>
              </a:solidFill>
            </a:endParaRPr>
          </a:p>
          <a:p>
            <a:pPr indent="-374650" lvl="1" marL="914400" rtl="0" algn="l">
              <a:spcBef>
                <a:spcPts val="0"/>
              </a:spcBef>
              <a:spcAft>
                <a:spcPts val="0"/>
              </a:spcAft>
              <a:buClr>
                <a:schemeClr val="dk1"/>
              </a:buClr>
              <a:buSzPts val="2300"/>
              <a:buChar char="○"/>
            </a:pPr>
            <a:r>
              <a:rPr b="1" lang="en-US" sz="2300">
                <a:solidFill>
                  <a:schemeClr val="dk1"/>
                </a:solidFill>
              </a:rPr>
              <a:t>Create and obstacle course with anything you have in the room including people. Every person who is a gate has to be an obstacle in the course. You should have 3 moving elements to your obstacle course.  </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Gates and the controller, registers, clock, bus and cache will work together to create the steps.</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Once complete, controller gets data from the food lounge.</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Outside of your breakout room, put mask over Data’s eyes.</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Lead data into the room to be ready to run the obstacle course.</a:t>
            </a:r>
            <a:endParaRPr b="1" sz="2300">
              <a:solidFill>
                <a:schemeClr val="dk1"/>
              </a:solidFill>
            </a:endParaRPr>
          </a:p>
        </p:txBody>
      </p:sp>
      <p:sp>
        <p:nvSpPr>
          <p:cNvPr id="560" name="Google Shape;560;p4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61" name="Google Shape;561;p41"/>
          <p:cNvGrpSpPr/>
          <p:nvPr/>
        </p:nvGrpSpPr>
        <p:grpSpPr>
          <a:xfrm>
            <a:off x="417243" y="6355540"/>
            <a:ext cx="2961442" cy="470002"/>
            <a:chOff x="6077925" y="4856850"/>
            <a:chExt cx="6064800" cy="1143000"/>
          </a:xfrm>
        </p:grpSpPr>
        <p:sp>
          <p:nvSpPr>
            <p:cNvPr id="562" name="Google Shape;562;p4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41"/>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67" name="Shape 567"/>
        <p:cNvGrpSpPr/>
        <p:nvPr/>
      </p:nvGrpSpPr>
      <p:grpSpPr>
        <a:xfrm>
          <a:off x="0" y="0"/>
          <a:ext cx="0" cy="0"/>
          <a:chOff x="0" y="0"/>
          <a:chExt cx="0" cy="0"/>
        </a:xfrm>
      </p:grpSpPr>
      <p:sp>
        <p:nvSpPr>
          <p:cNvPr id="568" name="Google Shape;568;p4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4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4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4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Obstacle Course </a:t>
            </a:r>
            <a:endParaRPr u="none">
              <a:solidFill>
                <a:srgbClr val="D1190D"/>
              </a:solidFill>
            </a:endParaRPr>
          </a:p>
        </p:txBody>
      </p:sp>
      <p:sp>
        <p:nvSpPr>
          <p:cNvPr id="572" name="Google Shape;572;p4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73" name="Google Shape;573;p4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74" name="Google Shape;574;p42"/>
          <p:cNvSpPr txBox="1"/>
          <p:nvPr/>
        </p:nvSpPr>
        <p:spPr>
          <a:xfrm>
            <a:off x="297225" y="1386425"/>
            <a:ext cx="11351100" cy="48024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Design your obstacle course quickly - Registers, Controller, Clock and Cache - work on written directions to go through the course.</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Starting Positions:</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Data: Blindfolded at the beginning of the course.</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Controller: Waiting for first instruction </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Clock: Has timer primed - will call out Next at 0 seconds, 20 second, 40 seconds, etc.</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Register 1 - Holding the first direction</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Register 2 - Holding the second direction</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1 - Standing next register 1 waiting to transport the direction.</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2 - Standing next to Cache waiting to transport direction 3 to Register 2.</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Cache - holding all of the remaining directions in order, ready to give direction 3 to bus.</a:t>
            </a:r>
            <a:endParaRPr b="1" sz="23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Font typeface="Calibri"/>
              <a:buChar char="○"/>
            </a:pPr>
            <a:r>
              <a:rPr b="1" lang="en-US" sz="2300">
                <a:solidFill>
                  <a:schemeClr val="dk1"/>
                </a:solidFill>
                <a:latin typeface="Calibri"/>
                <a:ea typeface="Calibri"/>
                <a:cs typeface="Calibri"/>
                <a:sym typeface="Calibri"/>
              </a:rPr>
              <a:t>Gates</a:t>
            </a:r>
            <a:r>
              <a:rPr b="1" lang="en-US" sz="2200">
                <a:solidFill>
                  <a:schemeClr val="dk1"/>
                </a:solidFill>
                <a:latin typeface="Calibri"/>
                <a:ea typeface="Calibri"/>
                <a:cs typeface="Calibri"/>
                <a:sym typeface="Calibri"/>
              </a:rPr>
              <a:t> - ready to do their o</a:t>
            </a:r>
            <a:r>
              <a:rPr b="1" lang="en-US" sz="2300">
                <a:solidFill>
                  <a:schemeClr val="dk1"/>
                </a:solidFill>
                <a:latin typeface="Calibri"/>
                <a:ea typeface="Calibri"/>
                <a:cs typeface="Calibri"/>
                <a:sym typeface="Calibri"/>
              </a:rPr>
              <a:t>bstacle course thing to Data.</a:t>
            </a:r>
            <a:endParaRPr b="1" sz="2300">
              <a:solidFill>
                <a:schemeClr val="dk1"/>
              </a:solidFill>
              <a:latin typeface="Calibri"/>
              <a:ea typeface="Calibri"/>
              <a:cs typeface="Calibri"/>
              <a:sym typeface="Calibri"/>
            </a:endParaRPr>
          </a:p>
        </p:txBody>
      </p:sp>
      <p:sp>
        <p:nvSpPr>
          <p:cNvPr id="575" name="Google Shape;575;p4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76" name="Google Shape;576;p42"/>
          <p:cNvGrpSpPr/>
          <p:nvPr/>
        </p:nvGrpSpPr>
        <p:grpSpPr>
          <a:xfrm>
            <a:off x="417243" y="6355540"/>
            <a:ext cx="2961442" cy="470002"/>
            <a:chOff x="6077925" y="4856850"/>
            <a:chExt cx="6064800" cy="1143000"/>
          </a:xfrm>
        </p:grpSpPr>
        <p:sp>
          <p:nvSpPr>
            <p:cNvPr id="577" name="Google Shape;577;p4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8" name="Google Shape;578;p42"/>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82" name="Shape 582"/>
        <p:cNvGrpSpPr/>
        <p:nvPr/>
      </p:nvGrpSpPr>
      <p:grpSpPr>
        <a:xfrm>
          <a:off x="0" y="0"/>
          <a:ext cx="0" cy="0"/>
          <a:chOff x="0" y="0"/>
          <a:chExt cx="0" cy="0"/>
        </a:xfrm>
      </p:grpSpPr>
      <p:sp>
        <p:nvSpPr>
          <p:cNvPr id="583" name="Google Shape;583;p4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4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4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4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Human Computer</a:t>
            </a:r>
            <a:endParaRPr u="none">
              <a:solidFill>
                <a:srgbClr val="D1190D"/>
              </a:solidFill>
            </a:endParaRPr>
          </a:p>
        </p:txBody>
      </p:sp>
      <p:sp>
        <p:nvSpPr>
          <p:cNvPr id="587" name="Google Shape;587;p4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88" name="Google Shape;588;p4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89" name="Google Shape;589;p43"/>
          <p:cNvSpPr txBox="1"/>
          <p:nvPr/>
        </p:nvSpPr>
        <p:spPr>
          <a:xfrm>
            <a:off x="297225" y="1386425"/>
            <a:ext cx="11095800" cy="51255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Once the course is ready, the Controller should go, blindfold “Data” with a mask and come back to the room.  Note, you cannot touch Data - you can only give them verbal commands once at the obstacle course.  You can mask them just outside the room.</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Once inside the room, clock uses the timer -  every 20 seconds - that it is okay to go.  You have that time period to complete 1 and only 1 step. If you miss your call out to start a step, everyone has to wait until the next call out to begin.  Bus 1 will deliver Step 1 to Controller.  Controller reads out Step 1 to Data, Data then does Step 1.  While this is going on Bus 1 goes to Register 1 to get the next step to give to Controller.  Register 2 gives Register 1 the next step. Bus 2 gets the next step from Cache.  It transport Step 3 to Register 2.</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At the next call out from the clock, Bus 1 transports direction 2 to controller and controller reads it out.  </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Repeat these steps until Data completes the obstacle course.</a:t>
            </a:r>
            <a:endParaRPr b="1" sz="23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2200"/>
          </a:p>
        </p:txBody>
      </p:sp>
      <p:sp>
        <p:nvSpPr>
          <p:cNvPr id="590" name="Google Shape;590;p4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91" name="Google Shape;591;p43"/>
          <p:cNvGrpSpPr/>
          <p:nvPr/>
        </p:nvGrpSpPr>
        <p:grpSpPr>
          <a:xfrm>
            <a:off x="417243" y="6355540"/>
            <a:ext cx="2961442" cy="470002"/>
            <a:chOff x="6077925" y="4856850"/>
            <a:chExt cx="6064800" cy="1143000"/>
          </a:xfrm>
        </p:grpSpPr>
        <p:sp>
          <p:nvSpPr>
            <p:cNvPr id="592" name="Google Shape;592;p4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3" name="Google Shape;593;p43"/>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97" name="Shape 597"/>
        <p:cNvGrpSpPr/>
        <p:nvPr/>
      </p:nvGrpSpPr>
      <p:grpSpPr>
        <a:xfrm>
          <a:off x="0" y="0"/>
          <a:ext cx="0" cy="0"/>
          <a:chOff x="0" y="0"/>
          <a:chExt cx="0" cy="0"/>
        </a:xfrm>
      </p:grpSpPr>
      <p:sp>
        <p:nvSpPr>
          <p:cNvPr id="598" name="Google Shape;598;p4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4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4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4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Debrief </a:t>
            </a:r>
            <a:endParaRPr u="none">
              <a:solidFill>
                <a:srgbClr val="D1190D"/>
              </a:solidFill>
            </a:endParaRPr>
          </a:p>
        </p:txBody>
      </p:sp>
      <p:sp>
        <p:nvSpPr>
          <p:cNvPr id="602" name="Google Shape;602;p4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603" name="Google Shape;603;p4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604" name="Google Shape;604;p44"/>
          <p:cNvSpPr txBox="1"/>
          <p:nvPr/>
        </p:nvSpPr>
        <p:spPr>
          <a:xfrm>
            <a:off x="552425" y="1045913"/>
            <a:ext cx="11505000" cy="609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Calibri"/>
                <a:ea typeface="Calibri"/>
                <a:cs typeface="Calibri"/>
                <a:sym typeface="Calibri"/>
              </a:rPr>
              <a:t>What are our observations from this activity?</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Collaboration, </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Being organized,</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Need to communicate effectively, be precise</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Trial and error</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Input to produce sequential/desired output</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Form and function</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(How) Were you able to get organized?</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Understand/decompose the problem,</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Using vocabulary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Did you ever miss a clock call out?  If so why?</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Adjusted the time, shortened.</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What moving parts were going on during each “clock cycle”?</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1 and 2</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p:txBody>
      </p:sp>
      <p:sp>
        <p:nvSpPr>
          <p:cNvPr id="605" name="Google Shape;605;p4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606" name="Google Shape;606;p44"/>
          <p:cNvGrpSpPr/>
          <p:nvPr/>
        </p:nvGrpSpPr>
        <p:grpSpPr>
          <a:xfrm>
            <a:off x="417243" y="6355540"/>
            <a:ext cx="2961442" cy="470002"/>
            <a:chOff x="6077925" y="4856850"/>
            <a:chExt cx="6064800" cy="1143000"/>
          </a:xfrm>
        </p:grpSpPr>
        <p:sp>
          <p:nvSpPr>
            <p:cNvPr id="607" name="Google Shape;607;p4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44"/>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12" name="Shape 612"/>
        <p:cNvGrpSpPr/>
        <p:nvPr/>
      </p:nvGrpSpPr>
      <p:grpSpPr>
        <a:xfrm>
          <a:off x="0" y="0"/>
          <a:ext cx="0" cy="0"/>
          <a:chOff x="0" y="0"/>
          <a:chExt cx="0" cy="0"/>
        </a:xfrm>
      </p:grpSpPr>
      <p:sp>
        <p:nvSpPr>
          <p:cNvPr id="613" name="Google Shape;613;p45"/>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45"/>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45"/>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45"/>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Debrief </a:t>
            </a:r>
            <a:endParaRPr u="none">
              <a:solidFill>
                <a:srgbClr val="D1190D"/>
              </a:solidFill>
            </a:endParaRPr>
          </a:p>
        </p:txBody>
      </p:sp>
      <p:sp>
        <p:nvSpPr>
          <p:cNvPr id="617" name="Google Shape;617;p45"/>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618" name="Google Shape;618;p45"/>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619" name="Google Shape;619;p45"/>
          <p:cNvSpPr txBox="1"/>
          <p:nvPr/>
        </p:nvSpPr>
        <p:spPr>
          <a:xfrm>
            <a:off x="552425" y="1045913"/>
            <a:ext cx="11505000" cy="4325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Which helped more the CPU or Exercise: Exercise</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Could be taught w/ exercise first, then explain the CPU and Machine cycle.</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(How) Were you able to get organized?</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Understand/decompose the problem,</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Using vocabulary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Did you ever miss a clock call out?  If so why?</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Adjusted the time, shortened.</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What moving parts were going on during each “clock cycle”?</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1 and 2</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p:txBody>
      </p:sp>
      <p:sp>
        <p:nvSpPr>
          <p:cNvPr id="620" name="Google Shape;620;p45"/>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621" name="Google Shape;621;p45"/>
          <p:cNvGrpSpPr/>
          <p:nvPr/>
        </p:nvGrpSpPr>
        <p:grpSpPr>
          <a:xfrm>
            <a:off x="417243" y="6355540"/>
            <a:ext cx="2961442" cy="470002"/>
            <a:chOff x="6077925" y="4856850"/>
            <a:chExt cx="6064800" cy="1143000"/>
          </a:xfrm>
        </p:grpSpPr>
        <p:sp>
          <p:nvSpPr>
            <p:cNvPr id="622" name="Google Shape;622;p45"/>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3" name="Google Shape;623;p45"/>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27" name="Shape 627"/>
        <p:cNvGrpSpPr/>
        <p:nvPr/>
      </p:nvGrpSpPr>
      <p:grpSpPr>
        <a:xfrm>
          <a:off x="0" y="0"/>
          <a:ext cx="0" cy="0"/>
          <a:chOff x="0" y="0"/>
          <a:chExt cx="0" cy="0"/>
        </a:xfrm>
      </p:grpSpPr>
      <p:sp>
        <p:nvSpPr>
          <p:cNvPr id="628" name="Google Shape;628;p4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4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4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4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SMALL GROUP WORK</a:t>
            </a:r>
            <a:r>
              <a:rPr lang="en-US" u="none">
                <a:solidFill>
                  <a:srgbClr val="D1190D"/>
                </a:solidFill>
              </a:rPr>
              <a:t> </a:t>
            </a:r>
            <a:endParaRPr u="none">
              <a:solidFill>
                <a:srgbClr val="D1190D"/>
              </a:solidFill>
            </a:endParaRPr>
          </a:p>
        </p:txBody>
      </p:sp>
      <p:sp>
        <p:nvSpPr>
          <p:cNvPr id="632" name="Google Shape;632;p4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633" name="Google Shape;633;p4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634" name="Google Shape;634;p46"/>
          <p:cNvSpPr txBox="1"/>
          <p:nvPr/>
        </p:nvSpPr>
        <p:spPr>
          <a:xfrm>
            <a:off x="552425" y="1045913"/>
            <a:ext cx="11505000" cy="447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b="1" lang="en-US" sz="3100">
                <a:solidFill>
                  <a:schemeClr val="dk1"/>
                </a:solidFill>
                <a:latin typeface="Calibri"/>
                <a:ea typeface="Calibri"/>
                <a:cs typeface="Calibri"/>
                <a:sym typeface="Calibri"/>
              </a:rPr>
              <a:t>Which CS standards align to this activity?</a:t>
            </a:r>
            <a:endParaRPr b="1"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b="1" lang="en-US" sz="3100">
                <a:solidFill>
                  <a:schemeClr val="dk1"/>
                </a:solidFill>
                <a:latin typeface="Calibri"/>
                <a:ea typeface="Calibri"/>
                <a:cs typeface="Calibri"/>
                <a:sym typeface="Calibri"/>
              </a:rPr>
              <a:t>What is the knowledge, patterns of reasoning, </a:t>
            </a:r>
            <a:r>
              <a:rPr b="1" lang="en-US" sz="3100">
                <a:solidFill>
                  <a:schemeClr val="dk1"/>
                </a:solidFill>
                <a:latin typeface="Calibri"/>
                <a:ea typeface="Calibri"/>
                <a:cs typeface="Calibri"/>
                <a:sym typeface="Calibri"/>
              </a:rPr>
              <a:t>skills</a:t>
            </a:r>
            <a:r>
              <a:rPr b="1" lang="en-US" sz="3100">
                <a:solidFill>
                  <a:schemeClr val="dk1"/>
                </a:solidFill>
                <a:latin typeface="Calibri"/>
                <a:ea typeface="Calibri"/>
                <a:cs typeface="Calibri"/>
                <a:sym typeface="Calibri"/>
              </a:rPr>
              <a:t>, and products of this activity?</a:t>
            </a:r>
            <a:endParaRPr b="1"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b="1" lang="en-US" sz="3100">
                <a:solidFill>
                  <a:schemeClr val="dk1"/>
                </a:solidFill>
                <a:latin typeface="Calibri"/>
                <a:ea typeface="Calibri"/>
                <a:cs typeface="Calibri"/>
                <a:sym typeface="Calibri"/>
              </a:rPr>
              <a:t>How would you modify it for diverse learners in your classroom?</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p:txBody>
      </p:sp>
      <p:sp>
        <p:nvSpPr>
          <p:cNvPr id="635" name="Google Shape;635;p4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636" name="Google Shape;636;p46"/>
          <p:cNvGrpSpPr/>
          <p:nvPr/>
        </p:nvGrpSpPr>
        <p:grpSpPr>
          <a:xfrm>
            <a:off x="417243" y="6355540"/>
            <a:ext cx="2961442" cy="470002"/>
            <a:chOff x="6077925" y="4856850"/>
            <a:chExt cx="6064800" cy="1143000"/>
          </a:xfrm>
        </p:grpSpPr>
        <p:sp>
          <p:nvSpPr>
            <p:cNvPr id="637" name="Google Shape;637;p4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8" name="Google Shape;638;p4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8" name="Shape 98"/>
        <p:cNvGrpSpPr/>
        <p:nvPr/>
      </p:nvGrpSpPr>
      <p:grpSpPr>
        <a:xfrm>
          <a:off x="0" y="0"/>
          <a:ext cx="0" cy="0"/>
          <a:chOff x="0" y="0"/>
          <a:chExt cx="0" cy="0"/>
        </a:xfrm>
      </p:grpSpPr>
      <p:sp>
        <p:nvSpPr>
          <p:cNvPr id="99" name="Google Shape;99;p1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Computer Science Definition</a:t>
            </a:r>
            <a:endParaRPr u="none">
              <a:solidFill>
                <a:srgbClr val="D1190D"/>
              </a:solidFill>
            </a:endParaRPr>
          </a:p>
        </p:txBody>
      </p:sp>
      <p:sp>
        <p:nvSpPr>
          <p:cNvPr id="103" name="Google Shape;103;p1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04" name="Google Shape;104;p1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05" name="Google Shape;105;p12"/>
          <p:cNvSpPr txBox="1"/>
          <p:nvPr/>
        </p:nvSpPr>
        <p:spPr>
          <a:xfrm>
            <a:off x="297225" y="1386425"/>
            <a:ext cx="11461200" cy="4433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2300"/>
              <a:t>What is Computer Science?</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Computer Science is the study of the generation, storage, transportation, and manipulation of data.</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In the classification of sciences, computer science is a FORMAL SCIENCE - a science like how mathematics and physics are defined as a science.</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Other types of science: Natural Science, Social Science, Applied Science and Interdisciplinary science.</a:t>
            </a:r>
            <a:endParaRPr b="1" sz="2300"/>
          </a:p>
          <a:p>
            <a:pPr indent="0" lvl="0" marL="0" rtl="0" algn="l">
              <a:spcBef>
                <a:spcPts val="0"/>
              </a:spcBef>
              <a:spcAft>
                <a:spcPts val="0"/>
              </a:spcAft>
              <a:buNone/>
            </a:pPr>
            <a:r>
              <a:t/>
            </a:r>
            <a:endParaRPr b="1" sz="2300"/>
          </a:p>
        </p:txBody>
      </p:sp>
      <p:sp>
        <p:nvSpPr>
          <p:cNvPr id="106" name="Google Shape;106;p1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07" name="Google Shape;107;p12"/>
          <p:cNvGrpSpPr/>
          <p:nvPr/>
        </p:nvGrpSpPr>
        <p:grpSpPr>
          <a:xfrm>
            <a:off x="417243" y="6355540"/>
            <a:ext cx="2961442" cy="470002"/>
            <a:chOff x="6077925" y="4856850"/>
            <a:chExt cx="6064800" cy="1143000"/>
          </a:xfrm>
        </p:grpSpPr>
        <p:sp>
          <p:nvSpPr>
            <p:cNvPr id="108" name="Google Shape;108;p1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2"/>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13" name="Shape 113"/>
        <p:cNvGrpSpPr/>
        <p:nvPr/>
      </p:nvGrpSpPr>
      <p:grpSpPr>
        <a:xfrm>
          <a:off x="0" y="0"/>
          <a:ext cx="0" cy="0"/>
          <a:chOff x="0" y="0"/>
          <a:chExt cx="0" cy="0"/>
        </a:xfrm>
      </p:grpSpPr>
      <p:sp>
        <p:nvSpPr>
          <p:cNvPr id="114" name="Google Shape;114;p1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1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Data</a:t>
            </a:r>
            <a:endParaRPr u="none">
              <a:solidFill>
                <a:srgbClr val="D1190D"/>
              </a:solidFill>
            </a:endParaRPr>
          </a:p>
        </p:txBody>
      </p:sp>
      <p:sp>
        <p:nvSpPr>
          <p:cNvPr id="118" name="Google Shape;118;p1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19" name="Google Shape;119;p1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20" name="Google Shape;120;p13"/>
          <p:cNvSpPr txBox="1"/>
          <p:nvPr/>
        </p:nvSpPr>
        <p:spPr>
          <a:xfrm>
            <a:off x="297225" y="1386425"/>
            <a:ext cx="11031000" cy="4186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US" sz="2000"/>
              <a:t>So if data is so central to computing, what is data?</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b="1" lang="en-US" sz="2000"/>
              <a:t>Data </a:t>
            </a:r>
            <a:r>
              <a:rPr lang="en-US" sz="2000"/>
              <a:t>is “something” that holds meaning for the human-user that the computer will do an action on.  Note - there is no truth value on this other than the importance to the user. it is often the codes used to represent those somethings to a user.</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US" sz="2000"/>
              <a:t>Data can be interpreted into </a:t>
            </a:r>
            <a:r>
              <a:rPr b="1" lang="en-US" sz="2000"/>
              <a:t>Information</a:t>
            </a:r>
            <a:r>
              <a:rPr lang="en-US" sz="2000"/>
              <a:t>.  Information is the meaning the user imposes on the data. </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US" sz="2000"/>
              <a:t>Information can be analyzed for </a:t>
            </a:r>
            <a:r>
              <a:rPr b="1" lang="en-US" sz="2000"/>
              <a:t>Knowledge</a:t>
            </a:r>
            <a:r>
              <a:rPr lang="en-US" sz="2000"/>
              <a:t>. Knowledge is the observable patterns within the information that we can measure with a level of confidence.</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US" sz="2000"/>
              <a:t>Knowledge that we can apply reliably is Wisdom (we don’t often talk about that ;-) )</a:t>
            </a:r>
            <a:endParaRPr sz="2000"/>
          </a:p>
        </p:txBody>
      </p:sp>
      <p:sp>
        <p:nvSpPr>
          <p:cNvPr id="121" name="Google Shape;121;p1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22" name="Google Shape;122;p13"/>
          <p:cNvGrpSpPr/>
          <p:nvPr/>
        </p:nvGrpSpPr>
        <p:grpSpPr>
          <a:xfrm>
            <a:off x="417243" y="6355540"/>
            <a:ext cx="2961442" cy="470002"/>
            <a:chOff x="6077925" y="4856850"/>
            <a:chExt cx="6064800" cy="1143000"/>
          </a:xfrm>
        </p:grpSpPr>
        <p:sp>
          <p:nvSpPr>
            <p:cNvPr id="123" name="Google Shape;123;p1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3"/>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8" name="Shape 128"/>
        <p:cNvGrpSpPr/>
        <p:nvPr/>
      </p:nvGrpSpPr>
      <p:grpSpPr>
        <a:xfrm>
          <a:off x="0" y="0"/>
          <a:ext cx="0" cy="0"/>
          <a:chOff x="0" y="0"/>
          <a:chExt cx="0" cy="0"/>
        </a:xfrm>
      </p:grpSpPr>
      <p:sp>
        <p:nvSpPr>
          <p:cNvPr id="129" name="Google Shape;129;p1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1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Data</a:t>
            </a:r>
            <a:endParaRPr u="none">
              <a:solidFill>
                <a:srgbClr val="D1190D"/>
              </a:solidFill>
            </a:endParaRPr>
          </a:p>
        </p:txBody>
      </p:sp>
      <p:sp>
        <p:nvSpPr>
          <p:cNvPr id="133" name="Google Shape;133;p1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34" name="Google Shape;134;p1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35" name="Google Shape;135;p14"/>
          <p:cNvSpPr txBox="1"/>
          <p:nvPr/>
        </p:nvSpPr>
        <p:spPr>
          <a:xfrm>
            <a:off x="255575" y="56067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6" name="Google Shape;136;p1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37" name="Google Shape;137;p14"/>
          <p:cNvGrpSpPr/>
          <p:nvPr/>
        </p:nvGrpSpPr>
        <p:grpSpPr>
          <a:xfrm>
            <a:off x="417243" y="6355540"/>
            <a:ext cx="2961442" cy="470002"/>
            <a:chOff x="6077925" y="4856850"/>
            <a:chExt cx="6064800" cy="1143000"/>
          </a:xfrm>
        </p:grpSpPr>
        <p:sp>
          <p:nvSpPr>
            <p:cNvPr id="138" name="Google Shape;138;p1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1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40" name="Google Shape;140;p14"/>
          <p:cNvPicPr preferRelativeResize="0"/>
          <p:nvPr/>
        </p:nvPicPr>
        <p:blipFill>
          <a:blip r:embed="rId5">
            <a:alphaModFix/>
          </a:blip>
          <a:stretch>
            <a:fillRect/>
          </a:stretch>
        </p:blipFill>
        <p:spPr>
          <a:xfrm>
            <a:off x="1762750" y="1088225"/>
            <a:ext cx="9079525" cy="447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4" name="Shape 144"/>
        <p:cNvGrpSpPr/>
        <p:nvPr/>
      </p:nvGrpSpPr>
      <p:grpSpPr>
        <a:xfrm>
          <a:off x="0" y="0"/>
          <a:ext cx="0" cy="0"/>
          <a:chOff x="0" y="0"/>
          <a:chExt cx="0" cy="0"/>
        </a:xfrm>
      </p:grpSpPr>
      <p:sp>
        <p:nvSpPr>
          <p:cNvPr id="145" name="Google Shape;145;p15"/>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5"/>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15"/>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5"/>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Exercise: Understanding Data from the Computer’s Perspective - 7 minutes</a:t>
            </a:r>
            <a:endParaRPr u="none">
              <a:solidFill>
                <a:srgbClr val="D1190D"/>
              </a:solidFill>
            </a:endParaRPr>
          </a:p>
        </p:txBody>
      </p:sp>
      <p:sp>
        <p:nvSpPr>
          <p:cNvPr id="149" name="Google Shape;149;p15"/>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50" name="Google Shape;150;p15"/>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51" name="Google Shape;151;p15"/>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52" name="Google Shape;152;p15"/>
          <p:cNvGrpSpPr/>
          <p:nvPr/>
        </p:nvGrpSpPr>
        <p:grpSpPr>
          <a:xfrm>
            <a:off x="417243" y="6355540"/>
            <a:ext cx="2961442" cy="470002"/>
            <a:chOff x="6077925" y="4856850"/>
            <a:chExt cx="6064800" cy="1143000"/>
          </a:xfrm>
        </p:grpSpPr>
        <p:sp>
          <p:nvSpPr>
            <p:cNvPr id="153" name="Google Shape;153;p15"/>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15"/>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55" name="Google Shape;155;p15"/>
          <p:cNvSpPr txBox="1"/>
          <p:nvPr/>
        </p:nvSpPr>
        <p:spPr>
          <a:xfrm>
            <a:off x="722550" y="1379175"/>
            <a:ext cx="10746900" cy="563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latin typeface="Calibri"/>
                <a:ea typeface="Calibri"/>
                <a:cs typeface="Calibri"/>
                <a:sym typeface="Calibri"/>
              </a:rPr>
              <a:t>In your groups:</a:t>
            </a:r>
            <a:endParaRPr b="1" sz="2800">
              <a:latin typeface="Calibri"/>
              <a:ea typeface="Calibri"/>
              <a:cs typeface="Calibri"/>
              <a:sym typeface="Calibri"/>
            </a:endParaRPr>
          </a:p>
          <a:p>
            <a:pPr indent="0" lvl="0" marL="0" rtl="0" algn="l">
              <a:spcBef>
                <a:spcPts val="0"/>
              </a:spcBef>
              <a:spcAft>
                <a:spcPts val="0"/>
              </a:spcAft>
              <a:buNone/>
            </a:pPr>
            <a:r>
              <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Create a short message you will give to another table (three words or less)</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Create a scheme to represent your letters and spaces.  You can only represent your letters with two symbols.  You can repeat the symbols in any sequence you want.  You may not use dots or dashes or any numbers.</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Create a piece of paper that gives each letter and its representation</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Give your message to a neighboring table and see if they can guess your message using you representation sheet.</a:t>
            </a:r>
            <a:endParaRPr b="1" sz="2800">
              <a:latin typeface="Calibri"/>
              <a:ea typeface="Calibri"/>
              <a:cs typeface="Calibri"/>
              <a:sym typeface="Calibri"/>
            </a:endParaRPr>
          </a:p>
          <a:p>
            <a:pPr indent="0" lvl="0" marL="0" rtl="0" algn="l">
              <a:spcBef>
                <a:spcPts val="0"/>
              </a:spcBef>
              <a:spcAft>
                <a:spcPts val="0"/>
              </a:spcAft>
              <a:buNone/>
            </a:pPr>
            <a:r>
              <a:t/>
            </a:r>
            <a:endParaRPr b="1" sz="2300">
              <a:latin typeface="Calibri"/>
              <a:ea typeface="Calibri"/>
              <a:cs typeface="Calibri"/>
              <a:sym typeface="Calibri"/>
            </a:endParaRPr>
          </a:p>
          <a:p>
            <a:pPr indent="0" lvl="0" marL="0" rtl="0" algn="l">
              <a:spcBef>
                <a:spcPts val="0"/>
              </a:spcBef>
              <a:spcAft>
                <a:spcPts val="0"/>
              </a:spcAft>
              <a:buNone/>
            </a:pPr>
            <a:r>
              <a:t/>
            </a:r>
            <a:endParaRPr b="1" sz="23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9" name="Shape 159"/>
        <p:cNvGrpSpPr/>
        <p:nvPr/>
      </p:nvGrpSpPr>
      <p:grpSpPr>
        <a:xfrm>
          <a:off x="0" y="0"/>
          <a:ext cx="0" cy="0"/>
          <a:chOff x="0" y="0"/>
          <a:chExt cx="0" cy="0"/>
        </a:xfrm>
      </p:grpSpPr>
      <p:sp>
        <p:nvSpPr>
          <p:cNvPr id="160" name="Google Shape;160;p1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Debrief</a:t>
            </a:r>
            <a:endParaRPr u="none">
              <a:solidFill>
                <a:srgbClr val="D1190D"/>
              </a:solidFill>
            </a:endParaRPr>
          </a:p>
        </p:txBody>
      </p:sp>
      <p:sp>
        <p:nvSpPr>
          <p:cNvPr id="164" name="Google Shape;164;p1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65" name="Google Shape;165;p1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66" name="Google Shape;166;p16"/>
          <p:cNvSpPr txBox="1"/>
          <p:nvPr/>
        </p:nvSpPr>
        <p:spPr>
          <a:xfrm>
            <a:off x="297225" y="1386425"/>
            <a:ext cx="10707600" cy="3632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SzPts val="3200"/>
              <a:buAutoNum type="arabicPeriod"/>
            </a:pPr>
            <a:r>
              <a:rPr b="1" lang="en-US" sz="3200"/>
              <a:t>What did we observe from this exercise?</a:t>
            </a:r>
            <a:endParaRPr b="1" sz="3200"/>
          </a:p>
          <a:p>
            <a:pPr indent="0" lvl="0" marL="914400" rtl="0" algn="l">
              <a:spcBef>
                <a:spcPts val="0"/>
              </a:spcBef>
              <a:spcAft>
                <a:spcPts val="0"/>
              </a:spcAft>
              <a:buNone/>
            </a:pPr>
            <a:r>
              <a:t/>
            </a:r>
            <a:endParaRPr b="1" sz="3200"/>
          </a:p>
          <a:p>
            <a:pPr indent="-431800" lvl="0" marL="457200" rtl="0" algn="l">
              <a:spcBef>
                <a:spcPts val="0"/>
              </a:spcBef>
              <a:spcAft>
                <a:spcPts val="0"/>
              </a:spcAft>
              <a:buSzPts val="3200"/>
              <a:buAutoNum type="arabicPeriod"/>
            </a:pPr>
            <a:r>
              <a:rPr b="1" lang="en-US" sz="3200"/>
              <a:t>Could you communicate?</a:t>
            </a:r>
            <a:endParaRPr b="1" sz="3200"/>
          </a:p>
          <a:p>
            <a:pPr indent="0" lvl="0" marL="914400" rtl="0" algn="l">
              <a:spcBef>
                <a:spcPts val="0"/>
              </a:spcBef>
              <a:spcAft>
                <a:spcPts val="0"/>
              </a:spcAft>
              <a:buNone/>
            </a:pPr>
            <a:r>
              <a:t/>
            </a:r>
            <a:endParaRPr b="1" sz="3200"/>
          </a:p>
          <a:p>
            <a:pPr indent="-431800" lvl="0" marL="457200" rtl="0" algn="l">
              <a:spcBef>
                <a:spcPts val="0"/>
              </a:spcBef>
              <a:spcAft>
                <a:spcPts val="0"/>
              </a:spcAft>
              <a:buSzPts val="3200"/>
              <a:buAutoNum type="arabicPeriod"/>
            </a:pPr>
            <a:r>
              <a:rPr b="1" lang="en-US" sz="3200"/>
              <a:t>Was it easy or hard?</a:t>
            </a:r>
            <a:endParaRPr b="1" sz="3200"/>
          </a:p>
          <a:p>
            <a:pPr indent="0" lvl="0" marL="914400" rtl="0" algn="l">
              <a:spcBef>
                <a:spcPts val="0"/>
              </a:spcBef>
              <a:spcAft>
                <a:spcPts val="0"/>
              </a:spcAft>
              <a:buNone/>
            </a:pPr>
            <a:r>
              <a:t/>
            </a:r>
            <a:endParaRPr b="1" sz="3200"/>
          </a:p>
          <a:p>
            <a:pPr indent="-431800" lvl="0" marL="457200" rtl="0" algn="l">
              <a:spcBef>
                <a:spcPts val="0"/>
              </a:spcBef>
              <a:spcAft>
                <a:spcPts val="0"/>
              </a:spcAft>
              <a:buSzPts val="3200"/>
              <a:buAutoNum type="arabicPeriod"/>
            </a:pPr>
            <a:r>
              <a:rPr b="1" lang="en-US" sz="3200"/>
              <a:t>Why would we want to communicate this way?</a:t>
            </a:r>
            <a:endParaRPr b="1" sz="3200"/>
          </a:p>
        </p:txBody>
      </p:sp>
      <p:sp>
        <p:nvSpPr>
          <p:cNvPr id="167" name="Google Shape;167;p1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68" name="Google Shape;168;p16"/>
          <p:cNvGrpSpPr/>
          <p:nvPr/>
        </p:nvGrpSpPr>
        <p:grpSpPr>
          <a:xfrm>
            <a:off x="417243" y="6355540"/>
            <a:ext cx="2961442" cy="470002"/>
            <a:chOff x="6077925" y="4856850"/>
            <a:chExt cx="6064800" cy="1143000"/>
          </a:xfrm>
        </p:grpSpPr>
        <p:sp>
          <p:nvSpPr>
            <p:cNvPr id="169" name="Google Shape;169;p1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1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4" name="Shape 174"/>
        <p:cNvGrpSpPr/>
        <p:nvPr/>
      </p:nvGrpSpPr>
      <p:grpSpPr>
        <a:xfrm>
          <a:off x="0" y="0"/>
          <a:ext cx="0" cy="0"/>
          <a:chOff x="0" y="0"/>
          <a:chExt cx="0" cy="0"/>
        </a:xfrm>
      </p:grpSpPr>
      <p:sp>
        <p:nvSpPr>
          <p:cNvPr id="175" name="Google Shape;175;p17"/>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7"/>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17"/>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17"/>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Computers and Electricity: Perfect together!</a:t>
            </a:r>
            <a:endParaRPr u="none">
              <a:solidFill>
                <a:srgbClr val="D1190D"/>
              </a:solidFill>
            </a:endParaRPr>
          </a:p>
        </p:txBody>
      </p:sp>
      <p:sp>
        <p:nvSpPr>
          <p:cNvPr id="179" name="Google Shape;179;p17"/>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80" name="Google Shape;180;p17"/>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81" name="Google Shape;181;p17"/>
          <p:cNvSpPr txBox="1"/>
          <p:nvPr/>
        </p:nvSpPr>
        <p:spPr>
          <a:xfrm>
            <a:off x="97300" y="1262950"/>
            <a:ext cx="11697300" cy="651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US" sz="2300"/>
              <a:t>The first computer is generally considered to be the abacus.  It was a manual computer that allowed for rapid calculations.</a:t>
            </a:r>
            <a:endParaRPr b="1" sz="2300"/>
          </a:p>
          <a:p>
            <a:pPr indent="0" lvl="0" marL="457200" rtl="0" algn="l">
              <a:lnSpc>
                <a:spcPct val="115000"/>
              </a:lnSpc>
              <a:spcBef>
                <a:spcPts val="0"/>
              </a:spcBef>
              <a:spcAft>
                <a:spcPts val="0"/>
              </a:spcAft>
              <a:buNone/>
            </a:pPr>
            <a:r>
              <a:t/>
            </a:r>
            <a:endParaRPr b="1" sz="2300"/>
          </a:p>
          <a:p>
            <a:pPr indent="0" lvl="0" marL="457200" rtl="0" algn="l">
              <a:lnSpc>
                <a:spcPct val="115000"/>
              </a:lnSpc>
              <a:spcBef>
                <a:spcPts val="0"/>
              </a:spcBef>
              <a:spcAft>
                <a:spcPts val="0"/>
              </a:spcAft>
              <a:buNone/>
            </a:pPr>
            <a:r>
              <a:rPr b="1" lang="en-US" sz="2300"/>
              <a:t>Next came mechanical computers - computers that used simple machines to do the computations (Hollerinth’s tabulating machine).</a:t>
            </a:r>
            <a:endParaRPr b="1" sz="2300"/>
          </a:p>
          <a:p>
            <a:pPr indent="0" lvl="0" marL="457200" rtl="0" algn="l">
              <a:lnSpc>
                <a:spcPct val="115000"/>
              </a:lnSpc>
              <a:spcBef>
                <a:spcPts val="0"/>
              </a:spcBef>
              <a:spcAft>
                <a:spcPts val="0"/>
              </a:spcAft>
              <a:buNone/>
            </a:pPr>
            <a:r>
              <a:t/>
            </a:r>
            <a:endParaRPr b="1" sz="2300"/>
          </a:p>
          <a:p>
            <a:pPr indent="0" lvl="0" marL="457200" rtl="0" algn="l">
              <a:spcBef>
                <a:spcPts val="0"/>
              </a:spcBef>
              <a:spcAft>
                <a:spcPts val="0"/>
              </a:spcAft>
              <a:buClr>
                <a:schemeClr val="dk1"/>
              </a:buClr>
              <a:buSzPts val="1100"/>
              <a:buFont typeface="Arial"/>
              <a:buNone/>
            </a:pPr>
            <a:r>
              <a:rPr b="1" lang="en-US" sz="2300">
                <a:solidFill>
                  <a:schemeClr val="dk1"/>
                </a:solidFill>
              </a:rPr>
              <a:t>With the turn of the 20th century - data is exploding and everyone wants to do computations quicker - especially the military.</a:t>
            </a:r>
            <a:endParaRPr b="1" sz="2300">
              <a:solidFill>
                <a:schemeClr val="dk1"/>
              </a:solidFill>
            </a:endParaRPr>
          </a:p>
          <a:p>
            <a:pPr indent="0" lvl="0" marL="457200" rtl="0" algn="l">
              <a:spcBef>
                <a:spcPts val="0"/>
              </a:spcBef>
              <a:spcAft>
                <a:spcPts val="0"/>
              </a:spcAft>
              <a:buClr>
                <a:schemeClr val="dk1"/>
              </a:buClr>
              <a:buSzPts val="1100"/>
              <a:buFont typeface="Arial"/>
              <a:buNone/>
            </a:pPr>
            <a:r>
              <a:t/>
            </a:r>
            <a:endParaRPr b="1" sz="2300">
              <a:solidFill>
                <a:schemeClr val="dk1"/>
              </a:solidFill>
            </a:endParaRPr>
          </a:p>
          <a:p>
            <a:pPr indent="0" lvl="0" marL="457200" rtl="0" algn="l">
              <a:spcBef>
                <a:spcPts val="0"/>
              </a:spcBef>
              <a:spcAft>
                <a:spcPts val="0"/>
              </a:spcAft>
              <a:buNone/>
            </a:pPr>
            <a:r>
              <a:rPr b="1" lang="en-US" sz="2300">
                <a:solidFill>
                  <a:schemeClr val="dk1"/>
                </a:solidFill>
              </a:rPr>
              <a:t>Electricity offered a way to work very fast - theoretically at a speed close to light.  </a:t>
            </a:r>
            <a:endParaRPr b="1" sz="2300">
              <a:solidFill>
                <a:schemeClr val="dk1"/>
              </a:solidFill>
            </a:endParaRPr>
          </a:p>
          <a:p>
            <a:pPr indent="0" lvl="0" marL="457200" rtl="0" algn="l">
              <a:spcBef>
                <a:spcPts val="0"/>
              </a:spcBef>
              <a:spcAft>
                <a:spcPts val="0"/>
              </a:spcAft>
              <a:buNone/>
            </a:pPr>
            <a:r>
              <a:t/>
            </a:r>
            <a:endParaRPr b="1" sz="2300">
              <a:solidFill>
                <a:schemeClr val="dk1"/>
              </a:solidFill>
            </a:endParaRPr>
          </a:p>
          <a:p>
            <a:pPr indent="0" lvl="0" marL="457200" rtl="0" algn="l">
              <a:spcBef>
                <a:spcPts val="0"/>
              </a:spcBef>
              <a:spcAft>
                <a:spcPts val="0"/>
              </a:spcAft>
              <a:buClr>
                <a:schemeClr val="dk1"/>
              </a:buClr>
              <a:buSzPts val="1100"/>
              <a:buFont typeface="Arial"/>
              <a:buNone/>
            </a:pPr>
            <a:r>
              <a:rPr b="1" lang="en-US" sz="2300">
                <a:solidFill>
                  <a:schemeClr val="dk1"/>
                </a:solidFill>
              </a:rPr>
              <a:t>However, there are problems - namely electricity and reliability.</a:t>
            </a:r>
            <a:endParaRPr b="1" sz="2300">
              <a:solidFill>
                <a:schemeClr val="dk1"/>
              </a:solidFill>
            </a:endParaRPr>
          </a:p>
          <a:p>
            <a:pPr indent="0" lvl="0" marL="457200" rtl="0" algn="l">
              <a:lnSpc>
                <a:spcPct val="115000"/>
              </a:lnSpc>
              <a:spcBef>
                <a:spcPts val="0"/>
              </a:spcBef>
              <a:spcAft>
                <a:spcPts val="0"/>
              </a:spcAft>
              <a:buNone/>
            </a:pPr>
            <a:r>
              <a:t/>
            </a:r>
            <a:endParaRPr b="1" sz="2300"/>
          </a:p>
          <a:p>
            <a:pPr indent="0" lvl="0" marL="457200" rtl="0" algn="l">
              <a:lnSpc>
                <a:spcPct val="115000"/>
              </a:lnSpc>
              <a:spcBef>
                <a:spcPts val="0"/>
              </a:spcBef>
              <a:spcAft>
                <a:spcPts val="0"/>
              </a:spcAft>
              <a:buNone/>
            </a:pPr>
            <a:r>
              <a:t/>
            </a:r>
            <a:endParaRPr b="1" sz="2300"/>
          </a:p>
          <a:p>
            <a:pPr indent="0" lvl="0" marL="457200" rtl="0" algn="l">
              <a:lnSpc>
                <a:spcPct val="115000"/>
              </a:lnSpc>
              <a:spcBef>
                <a:spcPts val="0"/>
              </a:spcBef>
              <a:spcAft>
                <a:spcPts val="0"/>
              </a:spcAft>
              <a:buNone/>
            </a:pPr>
            <a:r>
              <a:t/>
            </a:r>
            <a:endParaRPr b="1" sz="2300"/>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82" name="Google Shape;182;p17"/>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83" name="Google Shape;183;p17"/>
          <p:cNvGrpSpPr/>
          <p:nvPr/>
        </p:nvGrpSpPr>
        <p:grpSpPr>
          <a:xfrm>
            <a:off x="417243" y="6355540"/>
            <a:ext cx="2961442" cy="470002"/>
            <a:chOff x="6077925" y="4856850"/>
            <a:chExt cx="6064800" cy="1143000"/>
          </a:xfrm>
        </p:grpSpPr>
        <p:sp>
          <p:nvSpPr>
            <p:cNvPr id="184" name="Google Shape;184;p17"/>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17"/>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