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68.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43.xml"/>
  <Override ContentType="application/vnd.openxmlformats-officedocument.presentationml.notesSlide+xml" PartName="/ppt/notesSlides/notesSlide151.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16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148.xml"/>
  <Override ContentType="application/vnd.openxmlformats-officedocument.presentationml.notesSlide+xml" PartName="/ppt/notesSlides/notesSlide39.xml"/>
  <Override ContentType="application/vnd.openxmlformats-officedocument.presentationml.notesSlide+xml" PartName="/ppt/notesSlides/notesSlide135.xml"/>
  <Override ContentType="application/vnd.openxmlformats-officedocument.presentationml.notesSlide+xml" PartName="/ppt/notesSlides/notesSlide137.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1.xml"/>
  <Override ContentType="application/vnd.openxmlformats-officedocument.presentationml.notesSlide+xml" PartName="/ppt/notesSlides/notesSlide153.xml"/>
  <Override ContentType="application/vnd.openxmlformats-officedocument.presentationml.notesSlide+xml" PartName="/ppt/notesSlides/notesSlide123.xml"/>
  <Override ContentType="application/vnd.openxmlformats-officedocument.presentationml.notesSlide+xml" PartName="/ppt/notesSlides/notesSlide110.xml"/>
  <Override ContentType="application/vnd.openxmlformats-officedocument.presentationml.notesSlide+xml" PartName="/ppt/notesSlides/notesSlide171.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163.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155.xml"/>
  <Override ContentType="application/vnd.openxmlformats-officedocument.presentationml.notesSlide+xml" PartName="/ppt/notesSlides/notesSlide46.xml"/>
  <Override ContentType="application/vnd.openxmlformats-officedocument.presentationml.notesSlide+xml" PartName="/ppt/notesSlides/notesSlide172.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46.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144.xml"/>
  <Override ContentType="application/vnd.openxmlformats-officedocument.presentationml.notesSlide+xml" PartName="/ppt/notesSlides/notesSlide4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5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161.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150.xml"/>
  <Override ContentType="application/vnd.openxmlformats-officedocument.presentationml.notesSlide+xml" PartName="/ppt/notesSlides/notesSlide14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59.xml"/>
  <Override ContentType="application/vnd.openxmlformats-officedocument.presentationml.notesSlide+xml" PartName="/ppt/notesSlides/notesSlide124.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169.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60.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52.xml"/>
  <Override ContentType="application/vnd.openxmlformats-officedocument.presentationml.notesSlide+xml" PartName="/ppt/notesSlides/notesSlide165.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170.xml"/>
  <Override ContentType="application/vnd.openxmlformats-officedocument.presentationml.notesSlide+xml" PartName="/ppt/notesSlides/notesSlide167.xml"/>
  <Override ContentType="application/vnd.openxmlformats-officedocument.presentationml.notesSlide+xml" PartName="/ppt/notesSlides/notesSlide58.xml"/>
  <Override ContentType="application/vnd.openxmlformats-officedocument.presentationml.notesSlide+xml" PartName="/ppt/notesSlides/notesSlide140.xml"/>
  <Override ContentType="application/vnd.openxmlformats-officedocument.presentationml.notesSlide+xml" PartName="/ppt/notesSlides/notesSlide154.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36.xml"/>
  <Override ContentType="application/vnd.openxmlformats-officedocument.presentationml.notesSlide+xml" PartName="/ppt/notesSlides/notesSlide2.xml"/>
  <Override ContentType="application/vnd.openxmlformats-officedocument.presentationml.notesSlide+xml" PartName="/ppt/notesSlides/notesSlide149.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139.xml"/>
  <Override ContentType="application/vnd.openxmlformats-officedocument.presentationml.notesSlide+xml" PartName="/ppt/notesSlides/notesSlide55.xml"/>
  <Override ContentType="application/vnd.openxmlformats-officedocument.presentationml.notesSlide+xml" PartName="/ppt/notesSlides/notesSlide156.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1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164.xml"/>
  <Override ContentType="application/vnd.openxmlformats-officedocument.presentationml.notesSlide+xml" PartName="/ppt/notesSlides/notesSlide38.xml"/>
  <Override ContentType="application/vnd.openxmlformats-officedocument.presentationml.notesSlide+xml" PartName="/ppt/notesSlides/notesSlide173.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128.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162.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45.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158.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121.xml"/>
  <Override ContentType="application/vnd.openxmlformats-officedocument.presentationml.slide+xml" PartName="/ppt/slides/slide164.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48.xml"/>
  <Override ContentType="application/vnd.openxmlformats-officedocument.presentationml.slide+xml" PartName="/ppt/slides/slide17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156.xml"/>
  <Override ContentType="application/vnd.openxmlformats-officedocument.presentationml.slide+xml" PartName="/ppt/slides/slide170.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71.xml"/>
  <Override ContentType="application/vnd.openxmlformats-officedocument.presentationml.slide+xml" PartName="/ppt/slides/slide166.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36.xml"/>
  <Override ContentType="application/vnd.openxmlformats-officedocument.presentationml.slide+xml" PartName="/ppt/slides/slide154.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141.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68.xml"/>
  <Override ContentType="application/vnd.openxmlformats-officedocument.presentationml.slide+xml" PartName="/ppt/slides/slide118.xml"/>
  <Override ContentType="application/vnd.openxmlformats-officedocument.presentationml.slide+xml" PartName="/ppt/slides/slide142.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152.xml"/>
  <Override ContentType="application/vnd.openxmlformats-officedocument.presentationml.slide+xml" PartName="/ppt/slides/slide125.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20.xml"/>
  <Override ContentType="application/vnd.openxmlformats-officedocument.presentationml.slide+xml" PartName="/ppt/slides/slide16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31.xml"/>
  <Override ContentType="application/vnd.openxmlformats-officedocument.presentationml.slide+xml" PartName="/ppt/slides/slide159.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144.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163.xml"/>
  <Override ContentType="application/vnd.openxmlformats-officedocument.presentationml.slide+xml" PartName="/ppt/slides/slide31.xml"/>
  <Override ContentType="application/vnd.openxmlformats-officedocument.presentationml.slide+xml" PartName="/ppt/slides/slide127.xml"/>
  <Override ContentType="application/vnd.openxmlformats-officedocument.presentationml.slide+xml" PartName="/ppt/slides/slide146.xml"/>
  <Override ContentType="application/vnd.openxmlformats-officedocument.presentationml.slide+xml" PartName="/ppt/slides/slide150.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39.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15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57.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165.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30.xml"/>
  <Override ContentType="application/vnd.openxmlformats-officedocument.presentationml.slide+xml" PartName="/ppt/slides/slide173.xml"/>
  <Override ContentType="application/vnd.openxmlformats-officedocument.presentationml.slide+xml" PartName="/ppt/slides/slide147.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40.xml"/>
  <Override ContentType="application/vnd.openxmlformats-officedocument.presentationml.slide+xml" PartName="/ppt/slides/slide11.xml"/>
  <Override ContentType="application/vnd.openxmlformats-officedocument.presentationml.slide+xml" PartName="/ppt/slides/slide137.xml"/>
  <Override ContentType="application/vnd.openxmlformats-officedocument.presentationml.slide+xml" PartName="/ppt/slides/slide110.xml"/>
  <Override ContentType="application/vnd.openxmlformats-officedocument.presentationml.slide+xml" PartName="/ppt/slides/slide153.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171.xml"/>
  <Override ContentType="application/vnd.openxmlformats-officedocument.presentationml.slide+xml" PartName="/ppt/slides/slide149.xml"/>
  <Override ContentType="application/vnd.openxmlformats-officedocument.presentationml.slide+xml" PartName="/ppt/slides/slide49.xml"/>
  <Override ContentType="application/vnd.openxmlformats-officedocument.presentationml.slide+xml" PartName="/ppt/slides/slide124.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167.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169.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51.xml"/>
  <Override ContentType="application/vnd.openxmlformats-officedocument.presentationml.slide+xml" PartName="/ppt/slides/slide109.xml"/>
  <Override ContentType="application/vnd.openxmlformats-officedocument.presentationml.slide+xml" PartName="/ppt/slides/slide134.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160.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43.xml"/>
  <Override ContentType="application/vnd.openxmlformats-officedocument.presentationml.slide+xml" PartName="/ppt/slides/slide117.xml"/>
  <Override ContentType="application/vnd.openxmlformats-officedocument.presentationml.slide+xml" PartName="/ppt/slides/slide145.xml"/>
  <Override ContentType="application/vnd.openxmlformats-officedocument.presentationml.slide+xml" PartName="/ppt/slides/slide132.xml"/>
  <Override ContentType="application/vnd.openxmlformats-officedocument.presentationml.slide+xml" PartName="/ppt/slides/slide162.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128.xml"/>
  <Override ContentType="application/vnd.openxmlformats-officedocument.presentationml.slide+xml" PartName="/ppt/slides/slide15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53" r:id="rId104"/>
    <p:sldId id="354" r:id="rId105"/>
    <p:sldId id="355" r:id="rId106"/>
    <p:sldId id="356" r:id="rId107"/>
    <p:sldId id="357" r:id="rId108"/>
    <p:sldId id="358" r:id="rId109"/>
    <p:sldId id="359" r:id="rId110"/>
    <p:sldId id="360" r:id="rId111"/>
    <p:sldId id="361" r:id="rId112"/>
    <p:sldId id="362" r:id="rId113"/>
    <p:sldId id="363" r:id="rId114"/>
    <p:sldId id="364" r:id="rId115"/>
    <p:sldId id="365" r:id="rId116"/>
    <p:sldId id="366" r:id="rId117"/>
    <p:sldId id="367" r:id="rId118"/>
    <p:sldId id="368" r:id="rId119"/>
    <p:sldId id="369" r:id="rId120"/>
    <p:sldId id="370" r:id="rId121"/>
    <p:sldId id="371" r:id="rId122"/>
    <p:sldId id="372" r:id="rId123"/>
    <p:sldId id="373" r:id="rId124"/>
    <p:sldId id="374" r:id="rId125"/>
    <p:sldId id="375" r:id="rId126"/>
    <p:sldId id="376" r:id="rId127"/>
    <p:sldId id="377" r:id="rId128"/>
    <p:sldId id="378" r:id="rId129"/>
    <p:sldId id="379" r:id="rId130"/>
    <p:sldId id="380" r:id="rId131"/>
    <p:sldId id="381" r:id="rId132"/>
    <p:sldId id="382" r:id="rId133"/>
    <p:sldId id="383" r:id="rId134"/>
    <p:sldId id="384" r:id="rId135"/>
    <p:sldId id="385" r:id="rId136"/>
    <p:sldId id="386" r:id="rId137"/>
    <p:sldId id="387" r:id="rId138"/>
    <p:sldId id="388" r:id="rId139"/>
    <p:sldId id="389" r:id="rId140"/>
    <p:sldId id="390" r:id="rId141"/>
    <p:sldId id="391" r:id="rId142"/>
    <p:sldId id="392" r:id="rId143"/>
    <p:sldId id="393" r:id="rId144"/>
    <p:sldId id="394" r:id="rId145"/>
    <p:sldId id="395" r:id="rId146"/>
    <p:sldId id="396" r:id="rId147"/>
    <p:sldId id="397" r:id="rId148"/>
    <p:sldId id="398" r:id="rId149"/>
    <p:sldId id="399" r:id="rId150"/>
    <p:sldId id="400" r:id="rId151"/>
    <p:sldId id="401" r:id="rId152"/>
    <p:sldId id="402" r:id="rId153"/>
    <p:sldId id="403" r:id="rId154"/>
    <p:sldId id="404" r:id="rId155"/>
    <p:sldId id="405" r:id="rId156"/>
    <p:sldId id="406" r:id="rId157"/>
    <p:sldId id="407" r:id="rId158"/>
    <p:sldId id="408" r:id="rId159"/>
    <p:sldId id="409" r:id="rId160"/>
    <p:sldId id="410" r:id="rId161"/>
    <p:sldId id="411" r:id="rId162"/>
    <p:sldId id="412" r:id="rId163"/>
    <p:sldId id="413" r:id="rId164"/>
    <p:sldId id="414" r:id="rId165"/>
    <p:sldId id="415" r:id="rId166"/>
    <p:sldId id="416" r:id="rId167"/>
    <p:sldId id="417" r:id="rId168"/>
    <p:sldId id="418" r:id="rId169"/>
    <p:sldId id="419" r:id="rId170"/>
    <p:sldId id="420" r:id="rId171"/>
    <p:sldId id="421" r:id="rId172"/>
    <p:sldId id="422" r:id="rId173"/>
    <p:sldId id="423" r:id="rId174"/>
    <p:sldId id="424" r:id="rId175"/>
    <p:sldId id="425" r:id="rId176"/>
    <p:sldId id="426" r:id="rId177"/>
    <p:sldId id="427" r:id="rId178"/>
    <p:sldId id="428" r:id="rId179"/>
  </p:sldIdLst>
  <p:sldSz cy="5143500" cx="9144000"/>
  <p:notesSz cx="6858000" cy="9144000"/>
  <p:embeddedFontLst>
    <p:embeddedFont>
      <p:font typeface="Roboto"/>
      <p:regular r:id="rId180"/>
      <p:bold r:id="rId181"/>
      <p:italic r:id="rId182"/>
      <p:boldItalic r:id="rId183"/>
    </p:embeddedFont>
    <p:embeddedFont>
      <p:font typeface="Arimo"/>
      <p:regular r:id="rId184"/>
      <p:bold r:id="rId185"/>
      <p:italic r:id="rId186"/>
      <p:boldItalic r:id="rId18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EDE6A7B-FBF9-4B8B-89B6-C64498BA1095}">
  <a:tblStyle styleId="{2EDE6A7B-FBF9-4B8B-89B6-C64498BA1095}"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07" Type="http://schemas.openxmlformats.org/officeDocument/2006/relationships/slide" Target="slides/slide101.xml"/><Relationship Id="rId106" Type="http://schemas.openxmlformats.org/officeDocument/2006/relationships/slide" Target="slides/slide100.xml"/><Relationship Id="rId105" Type="http://schemas.openxmlformats.org/officeDocument/2006/relationships/slide" Target="slides/slide99.xml"/><Relationship Id="rId104" Type="http://schemas.openxmlformats.org/officeDocument/2006/relationships/slide" Target="slides/slide98.xml"/><Relationship Id="rId109" Type="http://schemas.openxmlformats.org/officeDocument/2006/relationships/slide" Target="slides/slide103.xml"/><Relationship Id="rId108" Type="http://schemas.openxmlformats.org/officeDocument/2006/relationships/slide" Target="slides/slide102.xml"/><Relationship Id="rId48" Type="http://schemas.openxmlformats.org/officeDocument/2006/relationships/slide" Target="slides/slide42.xml"/><Relationship Id="rId187" Type="http://schemas.openxmlformats.org/officeDocument/2006/relationships/font" Target="fonts/Arimo-boldItalic.fntdata"/><Relationship Id="rId47" Type="http://schemas.openxmlformats.org/officeDocument/2006/relationships/slide" Target="slides/slide41.xml"/><Relationship Id="rId186" Type="http://schemas.openxmlformats.org/officeDocument/2006/relationships/font" Target="fonts/Arimo-italic.fntdata"/><Relationship Id="rId185" Type="http://schemas.openxmlformats.org/officeDocument/2006/relationships/font" Target="fonts/Arimo-bold.fntdata"/><Relationship Id="rId49" Type="http://schemas.openxmlformats.org/officeDocument/2006/relationships/slide" Target="slides/slide43.xml"/><Relationship Id="rId184" Type="http://schemas.openxmlformats.org/officeDocument/2006/relationships/font" Target="fonts/Arimo-regular.fntdata"/><Relationship Id="rId103" Type="http://schemas.openxmlformats.org/officeDocument/2006/relationships/slide" Target="slides/slide97.xml"/><Relationship Id="rId102" Type="http://schemas.openxmlformats.org/officeDocument/2006/relationships/slide" Target="slides/slide96.xml"/><Relationship Id="rId101" Type="http://schemas.openxmlformats.org/officeDocument/2006/relationships/slide" Target="slides/slide95.xml"/><Relationship Id="rId100" Type="http://schemas.openxmlformats.org/officeDocument/2006/relationships/slide" Target="slides/slide94.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183" Type="http://schemas.openxmlformats.org/officeDocument/2006/relationships/font" Target="fonts/Roboto-boldItalic.fntdata"/><Relationship Id="rId32" Type="http://schemas.openxmlformats.org/officeDocument/2006/relationships/slide" Target="slides/slide26.xml"/><Relationship Id="rId182" Type="http://schemas.openxmlformats.org/officeDocument/2006/relationships/font" Target="fonts/Roboto-italic.fntdata"/><Relationship Id="rId35" Type="http://schemas.openxmlformats.org/officeDocument/2006/relationships/slide" Target="slides/slide29.xml"/><Relationship Id="rId181" Type="http://schemas.openxmlformats.org/officeDocument/2006/relationships/font" Target="fonts/Roboto-bold.fntdata"/><Relationship Id="rId34" Type="http://schemas.openxmlformats.org/officeDocument/2006/relationships/slide" Target="slides/slide28.xml"/><Relationship Id="rId180" Type="http://schemas.openxmlformats.org/officeDocument/2006/relationships/font" Target="fonts/Roboto-regular.fntdata"/><Relationship Id="rId37" Type="http://schemas.openxmlformats.org/officeDocument/2006/relationships/slide" Target="slides/slide31.xml"/><Relationship Id="rId176" Type="http://schemas.openxmlformats.org/officeDocument/2006/relationships/slide" Target="slides/slide170.xml"/><Relationship Id="rId36" Type="http://schemas.openxmlformats.org/officeDocument/2006/relationships/slide" Target="slides/slide30.xml"/><Relationship Id="rId175" Type="http://schemas.openxmlformats.org/officeDocument/2006/relationships/slide" Target="slides/slide169.xml"/><Relationship Id="rId39" Type="http://schemas.openxmlformats.org/officeDocument/2006/relationships/slide" Target="slides/slide33.xml"/><Relationship Id="rId174" Type="http://schemas.openxmlformats.org/officeDocument/2006/relationships/slide" Target="slides/slide168.xml"/><Relationship Id="rId38" Type="http://schemas.openxmlformats.org/officeDocument/2006/relationships/slide" Target="slides/slide32.xml"/><Relationship Id="rId173" Type="http://schemas.openxmlformats.org/officeDocument/2006/relationships/slide" Target="slides/slide167.xml"/><Relationship Id="rId179" Type="http://schemas.openxmlformats.org/officeDocument/2006/relationships/slide" Target="slides/slide173.xml"/><Relationship Id="rId178" Type="http://schemas.openxmlformats.org/officeDocument/2006/relationships/slide" Target="slides/slide172.xml"/><Relationship Id="rId177" Type="http://schemas.openxmlformats.org/officeDocument/2006/relationships/slide" Target="slides/slide171.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29" Type="http://schemas.openxmlformats.org/officeDocument/2006/relationships/slide" Target="slides/slide123.xml"/><Relationship Id="rId128" Type="http://schemas.openxmlformats.org/officeDocument/2006/relationships/slide" Target="slides/slide122.xml"/><Relationship Id="rId127" Type="http://schemas.openxmlformats.org/officeDocument/2006/relationships/slide" Target="slides/slide121.xml"/><Relationship Id="rId126" Type="http://schemas.openxmlformats.org/officeDocument/2006/relationships/slide" Target="slides/slide120.xml"/><Relationship Id="rId26" Type="http://schemas.openxmlformats.org/officeDocument/2006/relationships/slide" Target="slides/slide20.xml"/><Relationship Id="rId121" Type="http://schemas.openxmlformats.org/officeDocument/2006/relationships/slide" Target="slides/slide115.xml"/><Relationship Id="rId25" Type="http://schemas.openxmlformats.org/officeDocument/2006/relationships/slide" Target="slides/slide19.xml"/><Relationship Id="rId120" Type="http://schemas.openxmlformats.org/officeDocument/2006/relationships/slide" Target="slides/slide114.xml"/><Relationship Id="rId28" Type="http://schemas.openxmlformats.org/officeDocument/2006/relationships/slide" Target="slides/slide22.xml"/><Relationship Id="rId27" Type="http://schemas.openxmlformats.org/officeDocument/2006/relationships/slide" Target="slides/slide21.xml"/><Relationship Id="rId125" Type="http://schemas.openxmlformats.org/officeDocument/2006/relationships/slide" Target="slides/slide119.xml"/><Relationship Id="rId29" Type="http://schemas.openxmlformats.org/officeDocument/2006/relationships/slide" Target="slides/slide23.xml"/><Relationship Id="rId124" Type="http://schemas.openxmlformats.org/officeDocument/2006/relationships/slide" Target="slides/slide118.xml"/><Relationship Id="rId123" Type="http://schemas.openxmlformats.org/officeDocument/2006/relationships/slide" Target="slides/slide117.xml"/><Relationship Id="rId122" Type="http://schemas.openxmlformats.org/officeDocument/2006/relationships/slide" Target="slides/slide116.xml"/><Relationship Id="rId95" Type="http://schemas.openxmlformats.org/officeDocument/2006/relationships/slide" Target="slides/slide89.xml"/><Relationship Id="rId94" Type="http://schemas.openxmlformats.org/officeDocument/2006/relationships/slide" Target="slides/slide88.xml"/><Relationship Id="rId97" Type="http://schemas.openxmlformats.org/officeDocument/2006/relationships/slide" Target="slides/slide91.xml"/><Relationship Id="rId96" Type="http://schemas.openxmlformats.org/officeDocument/2006/relationships/slide" Target="slides/slide90.xml"/><Relationship Id="rId11" Type="http://schemas.openxmlformats.org/officeDocument/2006/relationships/slide" Target="slides/slide5.xml"/><Relationship Id="rId99" Type="http://schemas.openxmlformats.org/officeDocument/2006/relationships/slide" Target="slides/slide93.xml"/><Relationship Id="rId10" Type="http://schemas.openxmlformats.org/officeDocument/2006/relationships/slide" Target="slides/slide4.xml"/><Relationship Id="rId98" Type="http://schemas.openxmlformats.org/officeDocument/2006/relationships/slide" Target="slides/slide92.xml"/><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18" Type="http://schemas.openxmlformats.org/officeDocument/2006/relationships/slide" Target="slides/slide112.xml"/><Relationship Id="rId117" Type="http://schemas.openxmlformats.org/officeDocument/2006/relationships/slide" Target="slides/slide111.xml"/><Relationship Id="rId116" Type="http://schemas.openxmlformats.org/officeDocument/2006/relationships/slide" Target="slides/slide110.xml"/><Relationship Id="rId115" Type="http://schemas.openxmlformats.org/officeDocument/2006/relationships/slide" Target="slides/slide109.xml"/><Relationship Id="rId119" Type="http://schemas.openxmlformats.org/officeDocument/2006/relationships/slide" Target="slides/slide113.xml"/><Relationship Id="rId15" Type="http://schemas.openxmlformats.org/officeDocument/2006/relationships/slide" Target="slides/slide9.xml"/><Relationship Id="rId110" Type="http://schemas.openxmlformats.org/officeDocument/2006/relationships/slide" Target="slides/slide104.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14" Type="http://schemas.openxmlformats.org/officeDocument/2006/relationships/slide" Target="slides/slide108.xml"/><Relationship Id="rId18" Type="http://schemas.openxmlformats.org/officeDocument/2006/relationships/slide" Target="slides/slide12.xml"/><Relationship Id="rId113" Type="http://schemas.openxmlformats.org/officeDocument/2006/relationships/slide" Target="slides/slide107.xml"/><Relationship Id="rId112" Type="http://schemas.openxmlformats.org/officeDocument/2006/relationships/slide" Target="slides/slide106.xml"/><Relationship Id="rId111" Type="http://schemas.openxmlformats.org/officeDocument/2006/relationships/slide" Target="slides/slide105.xml"/><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150" Type="http://schemas.openxmlformats.org/officeDocument/2006/relationships/slide" Target="slides/slide144.xml"/><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149" Type="http://schemas.openxmlformats.org/officeDocument/2006/relationships/slide" Target="slides/slide143.xml"/><Relationship Id="rId4" Type="http://schemas.openxmlformats.org/officeDocument/2006/relationships/tableStyles" Target="tableStyles.xml"/><Relationship Id="rId148" Type="http://schemas.openxmlformats.org/officeDocument/2006/relationships/slide" Target="slides/slide142.xml"/><Relationship Id="rId9" Type="http://schemas.openxmlformats.org/officeDocument/2006/relationships/slide" Target="slides/slide3.xml"/><Relationship Id="rId143" Type="http://schemas.openxmlformats.org/officeDocument/2006/relationships/slide" Target="slides/slide137.xml"/><Relationship Id="rId142" Type="http://schemas.openxmlformats.org/officeDocument/2006/relationships/slide" Target="slides/slide136.xml"/><Relationship Id="rId141" Type="http://schemas.openxmlformats.org/officeDocument/2006/relationships/slide" Target="slides/slide135.xml"/><Relationship Id="rId140" Type="http://schemas.openxmlformats.org/officeDocument/2006/relationships/slide" Target="slides/slide134.xml"/><Relationship Id="rId5" Type="http://schemas.openxmlformats.org/officeDocument/2006/relationships/slideMaster" Target="slideMasters/slideMaster1.xml"/><Relationship Id="rId147" Type="http://schemas.openxmlformats.org/officeDocument/2006/relationships/slide" Target="slides/slide141.xml"/><Relationship Id="rId6" Type="http://schemas.openxmlformats.org/officeDocument/2006/relationships/notesMaster" Target="notesMasters/notesMaster1.xml"/><Relationship Id="rId146" Type="http://schemas.openxmlformats.org/officeDocument/2006/relationships/slide" Target="slides/slide140.xml"/><Relationship Id="rId7" Type="http://schemas.openxmlformats.org/officeDocument/2006/relationships/slide" Target="slides/slide1.xml"/><Relationship Id="rId145" Type="http://schemas.openxmlformats.org/officeDocument/2006/relationships/slide" Target="slides/slide139.xml"/><Relationship Id="rId8" Type="http://schemas.openxmlformats.org/officeDocument/2006/relationships/slide" Target="slides/slide2.xml"/><Relationship Id="rId144" Type="http://schemas.openxmlformats.org/officeDocument/2006/relationships/slide" Target="slides/slide138.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139" Type="http://schemas.openxmlformats.org/officeDocument/2006/relationships/slide" Target="slides/slide133.xml"/><Relationship Id="rId138" Type="http://schemas.openxmlformats.org/officeDocument/2006/relationships/slide" Target="slides/slide132.xml"/><Relationship Id="rId137" Type="http://schemas.openxmlformats.org/officeDocument/2006/relationships/slide" Target="slides/slide131.xml"/><Relationship Id="rId132" Type="http://schemas.openxmlformats.org/officeDocument/2006/relationships/slide" Target="slides/slide126.xml"/><Relationship Id="rId131" Type="http://schemas.openxmlformats.org/officeDocument/2006/relationships/slide" Target="slides/slide125.xml"/><Relationship Id="rId130" Type="http://schemas.openxmlformats.org/officeDocument/2006/relationships/slide" Target="slides/slide124.xml"/><Relationship Id="rId136" Type="http://schemas.openxmlformats.org/officeDocument/2006/relationships/slide" Target="slides/slide130.xml"/><Relationship Id="rId135" Type="http://schemas.openxmlformats.org/officeDocument/2006/relationships/slide" Target="slides/slide129.xml"/><Relationship Id="rId134" Type="http://schemas.openxmlformats.org/officeDocument/2006/relationships/slide" Target="slides/slide128.xml"/><Relationship Id="rId133" Type="http://schemas.openxmlformats.org/officeDocument/2006/relationships/slide" Target="slides/slide127.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172" Type="http://schemas.openxmlformats.org/officeDocument/2006/relationships/slide" Target="slides/slide166.xml"/><Relationship Id="rId65" Type="http://schemas.openxmlformats.org/officeDocument/2006/relationships/slide" Target="slides/slide59.xml"/><Relationship Id="rId171" Type="http://schemas.openxmlformats.org/officeDocument/2006/relationships/slide" Target="slides/slide165.xml"/><Relationship Id="rId68" Type="http://schemas.openxmlformats.org/officeDocument/2006/relationships/slide" Target="slides/slide62.xml"/><Relationship Id="rId170" Type="http://schemas.openxmlformats.org/officeDocument/2006/relationships/slide" Target="slides/slide164.xml"/><Relationship Id="rId67" Type="http://schemas.openxmlformats.org/officeDocument/2006/relationships/slide" Target="slides/slide61.xml"/><Relationship Id="rId60" Type="http://schemas.openxmlformats.org/officeDocument/2006/relationships/slide" Target="slides/slide54.xml"/><Relationship Id="rId165" Type="http://schemas.openxmlformats.org/officeDocument/2006/relationships/slide" Target="slides/slide159.xml"/><Relationship Id="rId69" Type="http://schemas.openxmlformats.org/officeDocument/2006/relationships/slide" Target="slides/slide63.xml"/><Relationship Id="rId164" Type="http://schemas.openxmlformats.org/officeDocument/2006/relationships/slide" Target="slides/slide158.xml"/><Relationship Id="rId163" Type="http://schemas.openxmlformats.org/officeDocument/2006/relationships/slide" Target="slides/slide157.xml"/><Relationship Id="rId162" Type="http://schemas.openxmlformats.org/officeDocument/2006/relationships/slide" Target="slides/slide156.xml"/><Relationship Id="rId169" Type="http://schemas.openxmlformats.org/officeDocument/2006/relationships/slide" Target="slides/slide163.xml"/><Relationship Id="rId168" Type="http://schemas.openxmlformats.org/officeDocument/2006/relationships/slide" Target="slides/slide162.xml"/><Relationship Id="rId167" Type="http://schemas.openxmlformats.org/officeDocument/2006/relationships/slide" Target="slides/slide161.xml"/><Relationship Id="rId166" Type="http://schemas.openxmlformats.org/officeDocument/2006/relationships/slide" Target="slides/slide160.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161" Type="http://schemas.openxmlformats.org/officeDocument/2006/relationships/slide" Target="slides/slide155.xml"/><Relationship Id="rId54" Type="http://schemas.openxmlformats.org/officeDocument/2006/relationships/slide" Target="slides/slide48.xml"/><Relationship Id="rId160" Type="http://schemas.openxmlformats.org/officeDocument/2006/relationships/slide" Target="slides/slide154.xml"/><Relationship Id="rId57" Type="http://schemas.openxmlformats.org/officeDocument/2006/relationships/slide" Target="slides/slide51.xml"/><Relationship Id="rId56" Type="http://schemas.openxmlformats.org/officeDocument/2006/relationships/slide" Target="slides/slide50.xml"/><Relationship Id="rId159" Type="http://schemas.openxmlformats.org/officeDocument/2006/relationships/slide" Target="slides/slide153.xml"/><Relationship Id="rId59" Type="http://schemas.openxmlformats.org/officeDocument/2006/relationships/slide" Target="slides/slide53.xml"/><Relationship Id="rId154" Type="http://schemas.openxmlformats.org/officeDocument/2006/relationships/slide" Target="slides/slide148.xml"/><Relationship Id="rId58" Type="http://schemas.openxmlformats.org/officeDocument/2006/relationships/slide" Target="slides/slide52.xml"/><Relationship Id="rId153" Type="http://schemas.openxmlformats.org/officeDocument/2006/relationships/slide" Target="slides/slide147.xml"/><Relationship Id="rId152" Type="http://schemas.openxmlformats.org/officeDocument/2006/relationships/slide" Target="slides/slide146.xml"/><Relationship Id="rId151" Type="http://schemas.openxmlformats.org/officeDocument/2006/relationships/slide" Target="slides/slide145.xml"/><Relationship Id="rId158" Type="http://schemas.openxmlformats.org/officeDocument/2006/relationships/slide" Target="slides/slide152.xml"/><Relationship Id="rId157" Type="http://schemas.openxmlformats.org/officeDocument/2006/relationships/slide" Target="slides/slide151.xml"/><Relationship Id="rId156" Type="http://schemas.openxmlformats.org/officeDocument/2006/relationships/slide" Target="slides/slide150.xml"/><Relationship Id="rId155" Type="http://schemas.openxmlformats.org/officeDocument/2006/relationships/slide" Target="slides/slide14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ites.bc.edu/devtech/research/kibo-robot/" TargetMode="External"/><Relationship Id="rId3" Type="http://schemas.openxmlformats.org/officeDocument/2006/relationships/hyperlink" Target="https://sites.bc.edu/devtech/research/scratchjr/" TargetMode="Externa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28d20851650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28d20851650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3" name="Shape 883"/>
        <p:cNvGrpSpPr/>
        <p:nvPr/>
      </p:nvGrpSpPr>
      <p:grpSpPr>
        <a:xfrm>
          <a:off x="0" y="0"/>
          <a:ext cx="0" cy="0"/>
          <a:chOff x="0" y="0"/>
          <a:chExt cx="0" cy="0"/>
        </a:xfrm>
      </p:grpSpPr>
      <p:sp>
        <p:nvSpPr>
          <p:cNvPr id="884" name="Google Shape;884;g290973c95f1_0_9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5" name="Google Shape;885;g290973c95f1_0_9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9" name="Shape 889"/>
        <p:cNvGrpSpPr/>
        <p:nvPr/>
      </p:nvGrpSpPr>
      <p:grpSpPr>
        <a:xfrm>
          <a:off x="0" y="0"/>
          <a:ext cx="0" cy="0"/>
          <a:chOff x="0" y="0"/>
          <a:chExt cx="0" cy="0"/>
        </a:xfrm>
      </p:grpSpPr>
      <p:sp>
        <p:nvSpPr>
          <p:cNvPr id="890" name="Google Shape;890;g290973c95f1_0_3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1" name="Google Shape;891;g290973c95f1_0_3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4" name="Shape 894"/>
        <p:cNvGrpSpPr/>
        <p:nvPr/>
      </p:nvGrpSpPr>
      <p:grpSpPr>
        <a:xfrm>
          <a:off x="0" y="0"/>
          <a:ext cx="0" cy="0"/>
          <a:chOff x="0" y="0"/>
          <a:chExt cx="0" cy="0"/>
        </a:xfrm>
      </p:grpSpPr>
      <p:sp>
        <p:nvSpPr>
          <p:cNvPr id="895" name="Google Shape;895;g290973c95f1_0_12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6" name="Google Shape;896;g290973c95f1_0_12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0" name="Shape 900"/>
        <p:cNvGrpSpPr/>
        <p:nvPr/>
      </p:nvGrpSpPr>
      <p:grpSpPr>
        <a:xfrm>
          <a:off x="0" y="0"/>
          <a:ext cx="0" cy="0"/>
          <a:chOff x="0" y="0"/>
          <a:chExt cx="0" cy="0"/>
        </a:xfrm>
      </p:grpSpPr>
      <p:sp>
        <p:nvSpPr>
          <p:cNvPr id="901" name="Google Shape;901;g290973c95f1_0_12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2" name="Google Shape;902;g290973c95f1_0_12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6" name="Shape 906"/>
        <p:cNvGrpSpPr/>
        <p:nvPr/>
      </p:nvGrpSpPr>
      <p:grpSpPr>
        <a:xfrm>
          <a:off x="0" y="0"/>
          <a:ext cx="0" cy="0"/>
          <a:chOff x="0" y="0"/>
          <a:chExt cx="0" cy="0"/>
        </a:xfrm>
      </p:grpSpPr>
      <p:sp>
        <p:nvSpPr>
          <p:cNvPr id="907" name="Google Shape;907;g290973c95f1_0_3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8" name="Google Shape;908;g290973c95f1_0_3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2" name="Shape 912"/>
        <p:cNvGrpSpPr/>
        <p:nvPr/>
      </p:nvGrpSpPr>
      <p:grpSpPr>
        <a:xfrm>
          <a:off x="0" y="0"/>
          <a:ext cx="0" cy="0"/>
          <a:chOff x="0" y="0"/>
          <a:chExt cx="0" cy="0"/>
        </a:xfrm>
      </p:grpSpPr>
      <p:sp>
        <p:nvSpPr>
          <p:cNvPr id="913" name="Google Shape;913;g290973c95f1_0_3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4" name="Google Shape;914;g290973c95f1_0_3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8" name="Shape 918"/>
        <p:cNvGrpSpPr/>
        <p:nvPr/>
      </p:nvGrpSpPr>
      <p:grpSpPr>
        <a:xfrm>
          <a:off x="0" y="0"/>
          <a:ext cx="0" cy="0"/>
          <a:chOff x="0" y="0"/>
          <a:chExt cx="0" cy="0"/>
        </a:xfrm>
      </p:grpSpPr>
      <p:sp>
        <p:nvSpPr>
          <p:cNvPr id="919" name="Google Shape;919;g290973c95f1_0_3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0" name="Google Shape;920;g290973c95f1_0_3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4" name="Shape 924"/>
        <p:cNvGrpSpPr/>
        <p:nvPr/>
      </p:nvGrpSpPr>
      <p:grpSpPr>
        <a:xfrm>
          <a:off x="0" y="0"/>
          <a:ext cx="0" cy="0"/>
          <a:chOff x="0" y="0"/>
          <a:chExt cx="0" cy="0"/>
        </a:xfrm>
      </p:grpSpPr>
      <p:sp>
        <p:nvSpPr>
          <p:cNvPr id="925" name="Google Shape;925;g290973c95f1_0_9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6" name="Google Shape;926;g290973c95f1_0_9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9" name="Shape 929"/>
        <p:cNvGrpSpPr/>
        <p:nvPr/>
      </p:nvGrpSpPr>
      <p:grpSpPr>
        <a:xfrm>
          <a:off x="0" y="0"/>
          <a:ext cx="0" cy="0"/>
          <a:chOff x="0" y="0"/>
          <a:chExt cx="0" cy="0"/>
        </a:xfrm>
      </p:grpSpPr>
      <p:sp>
        <p:nvSpPr>
          <p:cNvPr id="930" name="Google Shape;930;g290973c95f1_0_922: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931" name="Google Shape;931;g290973c95f1_0_922: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5" name="Shape 945"/>
        <p:cNvGrpSpPr/>
        <p:nvPr/>
      </p:nvGrpSpPr>
      <p:grpSpPr>
        <a:xfrm>
          <a:off x="0" y="0"/>
          <a:ext cx="0" cy="0"/>
          <a:chOff x="0" y="0"/>
          <a:chExt cx="0" cy="0"/>
        </a:xfrm>
      </p:grpSpPr>
      <p:sp>
        <p:nvSpPr>
          <p:cNvPr id="946" name="Google Shape;946;g290973c95f1_0_937: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947" name="Google Shape;947;g290973c95f1_0_937: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290973c95f1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290973c95f1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1" name="Shape 961"/>
        <p:cNvGrpSpPr/>
        <p:nvPr/>
      </p:nvGrpSpPr>
      <p:grpSpPr>
        <a:xfrm>
          <a:off x="0" y="0"/>
          <a:ext cx="0" cy="0"/>
          <a:chOff x="0" y="0"/>
          <a:chExt cx="0" cy="0"/>
        </a:xfrm>
      </p:grpSpPr>
      <p:sp>
        <p:nvSpPr>
          <p:cNvPr id="962" name="Google Shape;962;g290973c95f1_0_952: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963" name="Google Shape;963;g290973c95f1_0_952: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7" name="Shape 977"/>
        <p:cNvGrpSpPr/>
        <p:nvPr/>
      </p:nvGrpSpPr>
      <p:grpSpPr>
        <a:xfrm>
          <a:off x="0" y="0"/>
          <a:ext cx="0" cy="0"/>
          <a:chOff x="0" y="0"/>
          <a:chExt cx="0" cy="0"/>
        </a:xfrm>
      </p:grpSpPr>
      <p:sp>
        <p:nvSpPr>
          <p:cNvPr id="978" name="Google Shape;978;g290973c95f1_0_967: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979" name="Google Shape;979;g290973c95f1_0_967: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3" name="Shape 993"/>
        <p:cNvGrpSpPr/>
        <p:nvPr/>
      </p:nvGrpSpPr>
      <p:grpSpPr>
        <a:xfrm>
          <a:off x="0" y="0"/>
          <a:ext cx="0" cy="0"/>
          <a:chOff x="0" y="0"/>
          <a:chExt cx="0" cy="0"/>
        </a:xfrm>
      </p:grpSpPr>
      <p:sp>
        <p:nvSpPr>
          <p:cNvPr id="994" name="Google Shape;994;g290973c95f1_0_982: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995" name="Google Shape;995;g290973c95f1_0_982: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8" name="Shape 1008"/>
        <p:cNvGrpSpPr/>
        <p:nvPr/>
      </p:nvGrpSpPr>
      <p:grpSpPr>
        <a:xfrm>
          <a:off x="0" y="0"/>
          <a:ext cx="0" cy="0"/>
          <a:chOff x="0" y="0"/>
          <a:chExt cx="0" cy="0"/>
        </a:xfrm>
      </p:grpSpPr>
      <p:sp>
        <p:nvSpPr>
          <p:cNvPr id="1009" name="Google Shape;1009;g290973c95f1_0_1010: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010" name="Google Shape;1010;g290973c95f1_0_1010: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3" name="Shape 1023"/>
        <p:cNvGrpSpPr/>
        <p:nvPr/>
      </p:nvGrpSpPr>
      <p:grpSpPr>
        <a:xfrm>
          <a:off x="0" y="0"/>
          <a:ext cx="0" cy="0"/>
          <a:chOff x="0" y="0"/>
          <a:chExt cx="0" cy="0"/>
        </a:xfrm>
      </p:grpSpPr>
      <p:sp>
        <p:nvSpPr>
          <p:cNvPr id="1024" name="Google Shape;1024;g290973c95f1_0_11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5" name="Google Shape;1025;g290973c95f1_0_1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9" name="Shape 1029"/>
        <p:cNvGrpSpPr/>
        <p:nvPr/>
      </p:nvGrpSpPr>
      <p:grpSpPr>
        <a:xfrm>
          <a:off x="0" y="0"/>
          <a:ext cx="0" cy="0"/>
          <a:chOff x="0" y="0"/>
          <a:chExt cx="0" cy="0"/>
        </a:xfrm>
      </p:grpSpPr>
      <p:sp>
        <p:nvSpPr>
          <p:cNvPr id="1030" name="Google Shape;1030;g290973c95f1_0_12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1" name="Google Shape;1031;g290973c95f1_0_12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5" name="Shape 1035"/>
        <p:cNvGrpSpPr/>
        <p:nvPr/>
      </p:nvGrpSpPr>
      <p:grpSpPr>
        <a:xfrm>
          <a:off x="0" y="0"/>
          <a:ext cx="0" cy="0"/>
          <a:chOff x="0" y="0"/>
          <a:chExt cx="0" cy="0"/>
        </a:xfrm>
      </p:grpSpPr>
      <p:sp>
        <p:nvSpPr>
          <p:cNvPr id="1036" name="Google Shape;1036;g290973c95f1_0_1030: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037" name="Google Shape;1037;g290973c95f1_0_1030: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1" name="Shape 1051"/>
        <p:cNvGrpSpPr/>
        <p:nvPr/>
      </p:nvGrpSpPr>
      <p:grpSpPr>
        <a:xfrm>
          <a:off x="0" y="0"/>
          <a:ext cx="0" cy="0"/>
          <a:chOff x="0" y="0"/>
          <a:chExt cx="0" cy="0"/>
        </a:xfrm>
      </p:grpSpPr>
      <p:sp>
        <p:nvSpPr>
          <p:cNvPr id="1052" name="Google Shape;1052;g290973c95f1_0_1045: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053" name="Google Shape;1053;g290973c95f1_0_1045: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6" name="Shape 1066"/>
        <p:cNvGrpSpPr/>
        <p:nvPr/>
      </p:nvGrpSpPr>
      <p:grpSpPr>
        <a:xfrm>
          <a:off x="0" y="0"/>
          <a:ext cx="0" cy="0"/>
          <a:chOff x="0" y="0"/>
          <a:chExt cx="0" cy="0"/>
        </a:xfrm>
      </p:grpSpPr>
      <p:sp>
        <p:nvSpPr>
          <p:cNvPr id="1067" name="Google Shape;1067;g290973c95f1_0_1059: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068" name="Google Shape;1068;g290973c95f1_0_1059: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1" name="Shape 1081"/>
        <p:cNvGrpSpPr/>
        <p:nvPr/>
      </p:nvGrpSpPr>
      <p:grpSpPr>
        <a:xfrm>
          <a:off x="0" y="0"/>
          <a:ext cx="0" cy="0"/>
          <a:chOff x="0" y="0"/>
          <a:chExt cx="0" cy="0"/>
        </a:xfrm>
      </p:grpSpPr>
      <p:sp>
        <p:nvSpPr>
          <p:cNvPr id="1082" name="Google Shape;1082;g290973c95f1_0_1073: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083" name="Google Shape;1083;g290973c95f1_0_1073: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290973c95f1_0_23: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25" name="Google Shape;125;g290973c95f1_0_23: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6" name="Shape 1096"/>
        <p:cNvGrpSpPr/>
        <p:nvPr/>
      </p:nvGrpSpPr>
      <p:grpSpPr>
        <a:xfrm>
          <a:off x="0" y="0"/>
          <a:ext cx="0" cy="0"/>
          <a:chOff x="0" y="0"/>
          <a:chExt cx="0" cy="0"/>
        </a:xfrm>
      </p:grpSpPr>
      <p:sp>
        <p:nvSpPr>
          <p:cNvPr id="1097" name="Google Shape;1097;g290973c95f1_0_1087: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098" name="Google Shape;1098;g290973c95f1_0_1087: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3" name="Shape 1113"/>
        <p:cNvGrpSpPr/>
        <p:nvPr/>
      </p:nvGrpSpPr>
      <p:grpSpPr>
        <a:xfrm>
          <a:off x="0" y="0"/>
          <a:ext cx="0" cy="0"/>
          <a:chOff x="0" y="0"/>
          <a:chExt cx="0" cy="0"/>
        </a:xfrm>
      </p:grpSpPr>
      <p:sp>
        <p:nvSpPr>
          <p:cNvPr id="1114" name="Google Shape;1114;g290973c95f1_0_25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5" name="Google Shape;1115;g290973c95f1_0_25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9" name="Shape 1119"/>
        <p:cNvGrpSpPr/>
        <p:nvPr/>
      </p:nvGrpSpPr>
      <p:grpSpPr>
        <a:xfrm>
          <a:off x="0" y="0"/>
          <a:ext cx="0" cy="0"/>
          <a:chOff x="0" y="0"/>
          <a:chExt cx="0" cy="0"/>
        </a:xfrm>
      </p:grpSpPr>
      <p:sp>
        <p:nvSpPr>
          <p:cNvPr id="1120" name="Google Shape;1120;g290973c95f1_0_3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1" name="Google Shape;1121;g290973c95f1_0_3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5" name="Shape 1125"/>
        <p:cNvGrpSpPr/>
        <p:nvPr/>
      </p:nvGrpSpPr>
      <p:grpSpPr>
        <a:xfrm>
          <a:off x="0" y="0"/>
          <a:ext cx="0" cy="0"/>
          <a:chOff x="0" y="0"/>
          <a:chExt cx="0" cy="0"/>
        </a:xfrm>
      </p:grpSpPr>
      <p:sp>
        <p:nvSpPr>
          <p:cNvPr id="1126" name="Google Shape;1126;g290973c95f1_0_3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7" name="Google Shape;1127;g290973c95f1_0_3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1" name="Shape 1131"/>
        <p:cNvGrpSpPr/>
        <p:nvPr/>
      </p:nvGrpSpPr>
      <p:grpSpPr>
        <a:xfrm>
          <a:off x="0" y="0"/>
          <a:ext cx="0" cy="0"/>
          <a:chOff x="0" y="0"/>
          <a:chExt cx="0" cy="0"/>
        </a:xfrm>
      </p:grpSpPr>
      <p:sp>
        <p:nvSpPr>
          <p:cNvPr id="1132" name="Google Shape;1132;g290973c95f1_0_1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3" name="Google Shape;1133;g290973c95f1_0_1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7" name="Shape 1137"/>
        <p:cNvGrpSpPr/>
        <p:nvPr/>
      </p:nvGrpSpPr>
      <p:grpSpPr>
        <a:xfrm>
          <a:off x="0" y="0"/>
          <a:ext cx="0" cy="0"/>
          <a:chOff x="0" y="0"/>
          <a:chExt cx="0" cy="0"/>
        </a:xfrm>
      </p:grpSpPr>
      <p:sp>
        <p:nvSpPr>
          <p:cNvPr id="1138" name="Google Shape;1138;g290973c95f1_0_1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9" name="Google Shape;1139;g290973c95f1_0_1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3" name="Shape 1143"/>
        <p:cNvGrpSpPr/>
        <p:nvPr/>
      </p:nvGrpSpPr>
      <p:grpSpPr>
        <a:xfrm>
          <a:off x="0" y="0"/>
          <a:ext cx="0" cy="0"/>
          <a:chOff x="0" y="0"/>
          <a:chExt cx="0" cy="0"/>
        </a:xfrm>
      </p:grpSpPr>
      <p:sp>
        <p:nvSpPr>
          <p:cNvPr id="1144" name="Google Shape;1144;g290973c95f1_0_11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5" name="Google Shape;1145;g290973c95f1_0_1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9" name="Shape 1149"/>
        <p:cNvGrpSpPr/>
        <p:nvPr/>
      </p:nvGrpSpPr>
      <p:grpSpPr>
        <a:xfrm>
          <a:off x="0" y="0"/>
          <a:ext cx="0" cy="0"/>
          <a:chOff x="0" y="0"/>
          <a:chExt cx="0" cy="0"/>
        </a:xfrm>
      </p:grpSpPr>
      <p:sp>
        <p:nvSpPr>
          <p:cNvPr id="1150" name="Google Shape;1150;g290973c95f1_0_12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1" name="Google Shape;1151;g290973c95f1_0_12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5" name="Shape 1155"/>
        <p:cNvGrpSpPr/>
        <p:nvPr/>
      </p:nvGrpSpPr>
      <p:grpSpPr>
        <a:xfrm>
          <a:off x="0" y="0"/>
          <a:ext cx="0" cy="0"/>
          <a:chOff x="0" y="0"/>
          <a:chExt cx="0" cy="0"/>
        </a:xfrm>
      </p:grpSpPr>
      <p:sp>
        <p:nvSpPr>
          <p:cNvPr id="1156" name="Google Shape;1156;g290973c95f1_0_12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7" name="Google Shape;1157;g290973c95f1_0_12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1" name="Shape 1161"/>
        <p:cNvGrpSpPr/>
        <p:nvPr/>
      </p:nvGrpSpPr>
      <p:grpSpPr>
        <a:xfrm>
          <a:off x="0" y="0"/>
          <a:ext cx="0" cy="0"/>
          <a:chOff x="0" y="0"/>
          <a:chExt cx="0" cy="0"/>
        </a:xfrm>
      </p:grpSpPr>
      <p:sp>
        <p:nvSpPr>
          <p:cNvPr id="1162" name="Google Shape;1162;g290973c95f1_0_1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3" name="Google Shape;1163;g290973c95f1_0_1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290973c95f1_0_37: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34" name="Google Shape;134;g290973c95f1_0_37: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7" name="Shape 1167"/>
        <p:cNvGrpSpPr/>
        <p:nvPr/>
      </p:nvGrpSpPr>
      <p:grpSpPr>
        <a:xfrm>
          <a:off x="0" y="0"/>
          <a:ext cx="0" cy="0"/>
          <a:chOff x="0" y="0"/>
          <a:chExt cx="0" cy="0"/>
        </a:xfrm>
      </p:grpSpPr>
      <p:sp>
        <p:nvSpPr>
          <p:cNvPr id="1168" name="Google Shape;1168;g28d20851650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9" name="Google Shape;1169;g28d20851650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2" name="Shape 1172"/>
        <p:cNvGrpSpPr/>
        <p:nvPr/>
      </p:nvGrpSpPr>
      <p:grpSpPr>
        <a:xfrm>
          <a:off x="0" y="0"/>
          <a:ext cx="0" cy="0"/>
          <a:chOff x="0" y="0"/>
          <a:chExt cx="0" cy="0"/>
        </a:xfrm>
      </p:grpSpPr>
      <p:sp>
        <p:nvSpPr>
          <p:cNvPr id="1173" name="Google Shape;1173;g290973c95f1_0_15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4" name="Google Shape;1174;g290973c95f1_0_15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8" name="Shape 1178"/>
        <p:cNvGrpSpPr/>
        <p:nvPr/>
      </p:nvGrpSpPr>
      <p:grpSpPr>
        <a:xfrm>
          <a:off x="0" y="0"/>
          <a:ext cx="0" cy="0"/>
          <a:chOff x="0" y="0"/>
          <a:chExt cx="0" cy="0"/>
        </a:xfrm>
      </p:grpSpPr>
      <p:sp>
        <p:nvSpPr>
          <p:cNvPr id="1179" name="Google Shape;1179;g290973c95f1_0_15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0" name="Google Shape;1180;g290973c95f1_0_15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4" name="Shape 1184"/>
        <p:cNvGrpSpPr/>
        <p:nvPr/>
      </p:nvGrpSpPr>
      <p:grpSpPr>
        <a:xfrm>
          <a:off x="0" y="0"/>
          <a:ext cx="0" cy="0"/>
          <a:chOff x="0" y="0"/>
          <a:chExt cx="0" cy="0"/>
        </a:xfrm>
      </p:grpSpPr>
      <p:sp>
        <p:nvSpPr>
          <p:cNvPr id="1185" name="Google Shape;1185;g28d20851650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6" name="Google Shape;1186;g28d20851650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0" name="Shape 1190"/>
        <p:cNvGrpSpPr/>
        <p:nvPr/>
      </p:nvGrpSpPr>
      <p:grpSpPr>
        <a:xfrm>
          <a:off x="0" y="0"/>
          <a:ext cx="0" cy="0"/>
          <a:chOff x="0" y="0"/>
          <a:chExt cx="0" cy="0"/>
        </a:xfrm>
      </p:grpSpPr>
      <p:sp>
        <p:nvSpPr>
          <p:cNvPr id="1191" name="Google Shape;1191;g28d20851650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2" name="Google Shape;1192;g28d20851650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6" name="Shape 1196"/>
        <p:cNvGrpSpPr/>
        <p:nvPr/>
      </p:nvGrpSpPr>
      <p:grpSpPr>
        <a:xfrm>
          <a:off x="0" y="0"/>
          <a:ext cx="0" cy="0"/>
          <a:chOff x="0" y="0"/>
          <a:chExt cx="0" cy="0"/>
        </a:xfrm>
      </p:grpSpPr>
      <p:sp>
        <p:nvSpPr>
          <p:cNvPr id="1197" name="Google Shape;1197;g28d20851650_0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8" name="Google Shape;1198;g28d20851650_0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2" name="Shape 1202"/>
        <p:cNvGrpSpPr/>
        <p:nvPr/>
      </p:nvGrpSpPr>
      <p:grpSpPr>
        <a:xfrm>
          <a:off x="0" y="0"/>
          <a:ext cx="0" cy="0"/>
          <a:chOff x="0" y="0"/>
          <a:chExt cx="0" cy="0"/>
        </a:xfrm>
      </p:grpSpPr>
      <p:sp>
        <p:nvSpPr>
          <p:cNvPr id="1203" name="Google Shape;1203;g290973c95f1_0_15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4" name="Google Shape;1204;g290973c95f1_0_15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7" name="Shape 1207"/>
        <p:cNvGrpSpPr/>
        <p:nvPr/>
      </p:nvGrpSpPr>
      <p:grpSpPr>
        <a:xfrm>
          <a:off x="0" y="0"/>
          <a:ext cx="0" cy="0"/>
          <a:chOff x="0" y="0"/>
          <a:chExt cx="0" cy="0"/>
        </a:xfrm>
      </p:grpSpPr>
      <p:sp>
        <p:nvSpPr>
          <p:cNvPr id="1208" name="Google Shape;1208;g290973c95f1_0_1523: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209" name="Google Shape;1209;g290973c95f1_0_1523: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4" name="Shape 1224"/>
        <p:cNvGrpSpPr/>
        <p:nvPr/>
      </p:nvGrpSpPr>
      <p:grpSpPr>
        <a:xfrm>
          <a:off x="0" y="0"/>
          <a:ext cx="0" cy="0"/>
          <a:chOff x="0" y="0"/>
          <a:chExt cx="0" cy="0"/>
        </a:xfrm>
      </p:grpSpPr>
      <p:sp>
        <p:nvSpPr>
          <p:cNvPr id="1225" name="Google Shape;1225;g290973c95f1_0_1539: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226" name="Google Shape;1226;g290973c95f1_0_1539: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0" name="Shape 1240"/>
        <p:cNvGrpSpPr/>
        <p:nvPr/>
      </p:nvGrpSpPr>
      <p:grpSpPr>
        <a:xfrm>
          <a:off x="0" y="0"/>
          <a:ext cx="0" cy="0"/>
          <a:chOff x="0" y="0"/>
          <a:chExt cx="0" cy="0"/>
        </a:xfrm>
      </p:grpSpPr>
      <p:sp>
        <p:nvSpPr>
          <p:cNvPr id="1241" name="Google Shape;1241;g290973c95f1_0_1554: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242" name="Google Shape;1242;g290973c95f1_0_1554: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290973c95f1_0_51: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42" name="Google Shape;142;g290973c95f1_0_51: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6" name="Shape 1256"/>
        <p:cNvGrpSpPr/>
        <p:nvPr/>
      </p:nvGrpSpPr>
      <p:grpSpPr>
        <a:xfrm>
          <a:off x="0" y="0"/>
          <a:ext cx="0" cy="0"/>
          <a:chOff x="0" y="0"/>
          <a:chExt cx="0" cy="0"/>
        </a:xfrm>
      </p:grpSpPr>
      <p:sp>
        <p:nvSpPr>
          <p:cNvPr id="1257" name="Google Shape;1257;g290973c95f1_0_1569: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258" name="Google Shape;1258;g290973c95f1_0_1569: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2" name="Shape 1272"/>
        <p:cNvGrpSpPr/>
        <p:nvPr/>
      </p:nvGrpSpPr>
      <p:grpSpPr>
        <a:xfrm>
          <a:off x="0" y="0"/>
          <a:ext cx="0" cy="0"/>
          <a:chOff x="0" y="0"/>
          <a:chExt cx="0" cy="0"/>
        </a:xfrm>
      </p:grpSpPr>
      <p:sp>
        <p:nvSpPr>
          <p:cNvPr id="1273" name="Google Shape;1273;g290973c95f1_0_1584: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274" name="Google Shape;1274;g290973c95f1_0_1584: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8" name="Shape 1288"/>
        <p:cNvGrpSpPr/>
        <p:nvPr/>
      </p:nvGrpSpPr>
      <p:grpSpPr>
        <a:xfrm>
          <a:off x="0" y="0"/>
          <a:ext cx="0" cy="0"/>
          <a:chOff x="0" y="0"/>
          <a:chExt cx="0" cy="0"/>
        </a:xfrm>
      </p:grpSpPr>
      <p:sp>
        <p:nvSpPr>
          <p:cNvPr id="1289" name="Google Shape;1289;g290973c95f1_0_1599: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290" name="Google Shape;1290;g290973c95f1_0_1599: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3" name="Shape 1303"/>
        <p:cNvGrpSpPr/>
        <p:nvPr/>
      </p:nvGrpSpPr>
      <p:grpSpPr>
        <a:xfrm>
          <a:off x="0" y="0"/>
          <a:ext cx="0" cy="0"/>
          <a:chOff x="0" y="0"/>
          <a:chExt cx="0" cy="0"/>
        </a:xfrm>
      </p:grpSpPr>
      <p:sp>
        <p:nvSpPr>
          <p:cNvPr id="1304" name="Google Shape;1304;g290973c95f1_0_1613: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305" name="Google Shape;1305;g290973c95f1_0_1613: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8" name="Shape 1318"/>
        <p:cNvGrpSpPr/>
        <p:nvPr/>
      </p:nvGrpSpPr>
      <p:grpSpPr>
        <a:xfrm>
          <a:off x="0" y="0"/>
          <a:ext cx="0" cy="0"/>
          <a:chOff x="0" y="0"/>
          <a:chExt cx="0" cy="0"/>
        </a:xfrm>
      </p:grpSpPr>
      <p:sp>
        <p:nvSpPr>
          <p:cNvPr id="1319" name="Google Shape;1319;g290973c95f1_0_1627: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320" name="Google Shape;1320;g290973c95f1_0_1627: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3" name="Shape 1333"/>
        <p:cNvGrpSpPr/>
        <p:nvPr/>
      </p:nvGrpSpPr>
      <p:grpSpPr>
        <a:xfrm>
          <a:off x="0" y="0"/>
          <a:ext cx="0" cy="0"/>
          <a:chOff x="0" y="0"/>
          <a:chExt cx="0" cy="0"/>
        </a:xfrm>
      </p:grpSpPr>
      <p:sp>
        <p:nvSpPr>
          <p:cNvPr id="1334" name="Google Shape;1334;g290973c95f1_0_1641: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335" name="Google Shape;1335;g290973c95f1_0_1641: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8" name="Shape 1348"/>
        <p:cNvGrpSpPr/>
        <p:nvPr/>
      </p:nvGrpSpPr>
      <p:grpSpPr>
        <a:xfrm>
          <a:off x="0" y="0"/>
          <a:ext cx="0" cy="0"/>
          <a:chOff x="0" y="0"/>
          <a:chExt cx="0" cy="0"/>
        </a:xfrm>
      </p:grpSpPr>
      <p:sp>
        <p:nvSpPr>
          <p:cNvPr id="1349" name="Google Shape;1349;g290973c95f1_0_1655: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350" name="Google Shape;1350;g290973c95f1_0_1655: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3" name="Shape 1363"/>
        <p:cNvGrpSpPr/>
        <p:nvPr/>
      </p:nvGrpSpPr>
      <p:grpSpPr>
        <a:xfrm>
          <a:off x="0" y="0"/>
          <a:ext cx="0" cy="0"/>
          <a:chOff x="0" y="0"/>
          <a:chExt cx="0" cy="0"/>
        </a:xfrm>
      </p:grpSpPr>
      <p:sp>
        <p:nvSpPr>
          <p:cNvPr id="1364" name="Google Shape;1364;g290973c95f1_0_1669: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365" name="Google Shape;1365;g290973c95f1_0_1669: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8" name="Shape 1378"/>
        <p:cNvGrpSpPr/>
        <p:nvPr/>
      </p:nvGrpSpPr>
      <p:grpSpPr>
        <a:xfrm>
          <a:off x="0" y="0"/>
          <a:ext cx="0" cy="0"/>
          <a:chOff x="0" y="0"/>
          <a:chExt cx="0" cy="0"/>
        </a:xfrm>
      </p:grpSpPr>
      <p:sp>
        <p:nvSpPr>
          <p:cNvPr id="1379" name="Google Shape;1379;g290973c95f1_0_1683: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380" name="Google Shape;1380;g290973c95f1_0_1683: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3" name="Shape 1393"/>
        <p:cNvGrpSpPr/>
        <p:nvPr/>
      </p:nvGrpSpPr>
      <p:grpSpPr>
        <a:xfrm>
          <a:off x="0" y="0"/>
          <a:ext cx="0" cy="0"/>
          <a:chOff x="0" y="0"/>
          <a:chExt cx="0" cy="0"/>
        </a:xfrm>
      </p:grpSpPr>
      <p:sp>
        <p:nvSpPr>
          <p:cNvPr id="1394" name="Google Shape;1394;g290973c95f1_0_1697: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395" name="Google Shape;1395;g290973c95f1_0_1697: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290973c95f1_0_23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290973c95f1_0_23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9" name="Shape 1409"/>
        <p:cNvGrpSpPr/>
        <p:nvPr/>
      </p:nvGrpSpPr>
      <p:grpSpPr>
        <a:xfrm>
          <a:off x="0" y="0"/>
          <a:ext cx="0" cy="0"/>
          <a:chOff x="0" y="0"/>
          <a:chExt cx="0" cy="0"/>
        </a:xfrm>
      </p:grpSpPr>
      <p:sp>
        <p:nvSpPr>
          <p:cNvPr id="1410" name="Google Shape;1410;g290973c95f1_0_1712: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411" name="Google Shape;1411;g290973c95f1_0_1712: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4" name="Shape 1424"/>
        <p:cNvGrpSpPr/>
        <p:nvPr/>
      </p:nvGrpSpPr>
      <p:grpSpPr>
        <a:xfrm>
          <a:off x="0" y="0"/>
          <a:ext cx="0" cy="0"/>
          <a:chOff x="0" y="0"/>
          <a:chExt cx="0" cy="0"/>
        </a:xfrm>
      </p:grpSpPr>
      <p:sp>
        <p:nvSpPr>
          <p:cNvPr id="1425" name="Google Shape;1425;g290973c95f1_0_1726: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426" name="Google Shape;1426;g290973c95f1_0_1726: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9" name="Shape 1439"/>
        <p:cNvGrpSpPr/>
        <p:nvPr/>
      </p:nvGrpSpPr>
      <p:grpSpPr>
        <a:xfrm>
          <a:off x="0" y="0"/>
          <a:ext cx="0" cy="0"/>
          <a:chOff x="0" y="0"/>
          <a:chExt cx="0" cy="0"/>
        </a:xfrm>
      </p:grpSpPr>
      <p:sp>
        <p:nvSpPr>
          <p:cNvPr id="1440" name="Google Shape;1440;g290973c95f1_0_1740: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441" name="Google Shape;1441;g290973c95f1_0_1740: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4" name="Shape 1454"/>
        <p:cNvGrpSpPr/>
        <p:nvPr/>
      </p:nvGrpSpPr>
      <p:grpSpPr>
        <a:xfrm>
          <a:off x="0" y="0"/>
          <a:ext cx="0" cy="0"/>
          <a:chOff x="0" y="0"/>
          <a:chExt cx="0" cy="0"/>
        </a:xfrm>
      </p:grpSpPr>
      <p:sp>
        <p:nvSpPr>
          <p:cNvPr id="1455" name="Google Shape;1455;g290973c95f1_0_1754: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456" name="Google Shape;1456;g290973c95f1_0_1754: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9" name="Shape 1469"/>
        <p:cNvGrpSpPr/>
        <p:nvPr/>
      </p:nvGrpSpPr>
      <p:grpSpPr>
        <a:xfrm>
          <a:off x="0" y="0"/>
          <a:ext cx="0" cy="0"/>
          <a:chOff x="0" y="0"/>
          <a:chExt cx="0" cy="0"/>
        </a:xfrm>
      </p:grpSpPr>
      <p:sp>
        <p:nvSpPr>
          <p:cNvPr id="1470" name="Google Shape;1470;g290973c95f1_0_1768: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471" name="Google Shape;1471;g290973c95f1_0_1768: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4" name="Shape 1484"/>
        <p:cNvGrpSpPr/>
        <p:nvPr/>
      </p:nvGrpSpPr>
      <p:grpSpPr>
        <a:xfrm>
          <a:off x="0" y="0"/>
          <a:ext cx="0" cy="0"/>
          <a:chOff x="0" y="0"/>
          <a:chExt cx="0" cy="0"/>
        </a:xfrm>
      </p:grpSpPr>
      <p:sp>
        <p:nvSpPr>
          <p:cNvPr id="1485" name="Google Shape;1485;g28d20851650_0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6" name="Google Shape;1486;g28d20851650_0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0" name="Shape 1490"/>
        <p:cNvGrpSpPr/>
        <p:nvPr/>
      </p:nvGrpSpPr>
      <p:grpSpPr>
        <a:xfrm>
          <a:off x="0" y="0"/>
          <a:ext cx="0" cy="0"/>
          <a:chOff x="0" y="0"/>
          <a:chExt cx="0" cy="0"/>
        </a:xfrm>
      </p:grpSpPr>
      <p:sp>
        <p:nvSpPr>
          <p:cNvPr id="1491" name="Google Shape;1491;g28d20851650_0_1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2" name="Google Shape;1492;g28d20851650_0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6" name="Shape 1496"/>
        <p:cNvGrpSpPr/>
        <p:nvPr/>
      </p:nvGrpSpPr>
      <p:grpSpPr>
        <a:xfrm>
          <a:off x="0" y="0"/>
          <a:ext cx="0" cy="0"/>
          <a:chOff x="0" y="0"/>
          <a:chExt cx="0" cy="0"/>
        </a:xfrm>
      </p:grpSpPr>
      <p:sp>
        <p:nvSpPr>
          <p:cNvPr id="1497" name="Google Shape;1497;g28d20851650_0_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8" name="Google Shape;1498;g28d20851650_0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2" name="Shape 1502"/>
        <p:cNvGrpSpPr/>
        <p:nvPr/>
      </p:nvGrpSpPr>
      <p:grpSpPr>
        <a:xfrm>
          <a:off x="0" y="0"/>
          <a:ext cx="0" cy="0"/>
          <a:chOff x="0" y="0"/>
          <a:chExt cx="0" cy="0"/>
        </a:xfrm>
      </p:grpSpPr>
      <p:sp>
        <p:nvSpPr>
          <p:cNvPr id="1503" name="Google Shape;1503;g290973c95f1_0_20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4" name="Google Shape;1504;g290973c95f1_0_20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7" name="Shape 1507"/>
        <p:cNvGrpSpPr/>
        <p:nvPr/>
      </p:nvGrpSpPr>
      <p:grpSpPr>
        <a:xfrm>
          <a:off x="0" y="0"/>
          <a:ext cx="0" cy="0"/>
          <a:chOff x="0" y="0"/>
          <a:chExt cx="0" cy="0"/>
        </a:xfrm>
      </p:grpSpPr>
      <p:sp>
        <p:nvSpPr>
          <p:cNvPr id="1508" name="Google Shape;1508;g290973c95f1_0_2084: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509" name="Google Shape;1509;g290973c95f1_0_2084: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290973c95f1_0_23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290973c95f1_0_23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5" name="Shape 1525"/>
        <p:cNvGrpSpPr/>
        <p:nvPr/>
      </p:nvGrpSpPr>
      <p:grpSpPr>
        <a:xfrm>
          <a:off x="0" y="0"/>
          <a:ext cx="0" cy="0"/>
          <a:chOff x="0" y="0"/>
          <a:chExt cx="0" cy="0"/>
        </a:xfrm>
      </p:grpSpPr>
      <p:sp>
        <p:nvSpPr>
          <p:cNvPr id="1526" name="Google Shape;1526;g290973c95f1_0_2101: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527" name="Google Shape;1527;g290973c95f1_0_2101: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1" name="Shape 1541"/>
        <p:cNvGrpSpPr/>
        <p:nvPr/>
      </p:nvGrpSpPr>
      <p:grpSpPr>
        <a:xfrm>
          <a:off x="0" y="0"/>
          <a:ext cx="0" cy="0"/>
          <a:chOff x="0" y="0"/>
          <a:chExt cx="0" cy="0"/>
        </a:xfrm>
      </p:grpSpPr>
      <p:sp>
        <p:nvSpPr>
          <p:cNvPr id="1542" name="Google Shape;1542;g290973c95f1_0_2116: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543" name="Google Shape;1543;g290973c95f1_0_2116: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6" name="Shape 1556"/>
        <p:cNvGrpSpPr/>
        <p:nvPr/>
      </p:nvGrpSpPr>
      <p:grpSpPr>
        <a:xfrm>
          <a:off x="0" y="0"/>
          <a:ext cx="0" cy="0"/>
          <a:chOff x="0" y="0"/>
          <a:chExt cx="0" cy="0"/>
        </a:xfrm>
      </p:grpSpPr>
      <p:sp>
        <p:nvSpPr>
          <p:cNvPr id="1557" name="Google Shape;1557;g290973c95f1_0_2130: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558" name="Google Shape;1558;g290973c95f1_0_2130: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7" name="Shape 1577"/>
        <p:cNvGrpSpPr/>
        <p:nvPr/>
      </p:nvGrpSpPr>
      <p:grpSpPr>
        <a:xfrm>
          <a:off x="0" y="0"/>
          <a:ext cx="0" cy="0"/>
          <a:chOff x="0" y="0"/>
          <a:chExt cx="0" cy="0"/>
        </a:xfrm>
      </p:grpSpPr>
      <p:sp>
        <p:nvSpPr>
          <p:cNvPr id="1578" name="Google Shape;1578;g290973c95f1_0_2150: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579" name="Google Shape;1579;g290973c95f1_0_2150: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3" name="Shape 1593"/>
        <p:cNvGrpSpPr/>
        <p:nvPr/>
      </p:nvGrpSpPr>
      <p:grpSpPr>
        <a:xfrm>
          <a:off x="0" y="0"/>
          <a:ext cx="0" cy="0"/>
          <a:chOff x="0" y="0"/>
          <a:chExt cx="0" cy="0"/>
        </a:xfrm>
      </p:grpSpPr>
      <p:sp>
        <p:nvSpPr>
          <p:cNvPr id="1594" name="Google Shape;1594;g290973c95f1_0_21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5" name="Google Shape;1595;g290973c95f1_0_2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8" name="Shape 1598"/>
        <p:cNvGrpSpPr/>
        <p:nvPr/>
      </p:nvGrpSpPr>
      <p:grpSpPr>
        <a:xfrm>
          <a:off x="0" y="0"/>
          <a:ext cx="0" cy="0"/>
          <a:chOff x="0" y="0"/>
          <a:chExt cx="0" cy="0"/>
        </a:xfrm>
      </p:grpSpPr>
      <p:sp>
        <p:nvSpPr>
          <p:cNvPr id="1599" name="Google Shape;1599;g290973c95f1_0_2169: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600" name="Google Shape;1600;g290973c95f1_0_2169: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5" name="Shape 1615"/>
        <p:cNvGrpSpPr/>
        <p:nvPr/>
      </p:nvGrpSpPr>
      <p:grpSpPr>
        <a:xfrm>
          <a:off x="0" y="0"/>
          <a:ext cx="0" cy="0"/>
          <a:chOff x="0" y="0"/>
          <a:chExt cx="0" cy="0"/>
        </a:xfrm>
      </p:grpSpPr>
      <p:sp>
        <p:nvSpPr>
          <p:cNvPr id="1616" name="Google Shape;1616;g290973c95f1_0_2185: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12700" rtl="0" algn="l">
              <a:spcBef>
                <a:spcPts val="0"/>
              </a:spcBef>
              <a:spcAft>
                <a:spcPts val="0"/>
              </a:spcAft>
              <a:buClr>
                <a:schemeClr val="dk1"/>
              </a:buClr>
              <a:buFont typeface="Arial"/>
              <a:buNone/>
            </a:pPr>
            <a:r>
              <a:rPr lang="en" sz="2500">
                <a:solidFill>
                  <a:srgbClr val="666666"/>
                </a:solidFill>
                <a:highlight>
                  <a:schemeClr val="lt1"/>
                </a:highlight>
                <a:latin typeface="Roboto"/>
                <a:ea typeface="Roboto"/>
                <a:cs typeface="Roboto"/>
                <a:sym typeface="Roboto"/>
              </a:rPr>
              <a:t>As a theoretical framework, PTD proposes six positive behaviors (</a:t>
            </a:r>
            <a:r>
              <a:rPr b="1" lang="en" sz="2500">
                <a:solidFill>
                  <a:srgbClr val="666666"/>
                </a:solidFill>
                <a:highlight>
                  <a:schemeClr val="lt1"/>
                </a:highlight>
                <a:latin typeface="Roboto"/>
                <a:ea typeface="Roboto"/>
                <a:cs typeface="Roboto"/>
                <a:sym typeface="Roboto"/>
              </a:rPr>
              <a:t>six C’s</a:t>
            </a:r>
            <a:r>
              <a:rPr lang="en" sz="2500">
                <a:solidFill>
                  <a:srgbClr val="666666"/>
                </a:solidFill>
                <a:highlight>
                  <a:schemeClr val="lt1"/>
                </a:highlight>
                <a:latin typeface="Roboto"/>
                <a:ea typeface="Roboto"/>
                <a:cs typeface="Roboto"/>
                <a:sym typeface="Roboto"/>
              </a:rPr>
              <a:t>) that should be supported by educational programs that use new educational technologies, such as </a:t>
            </a:r>
            <a:r>
              <a:rPr lang="en" sz="2500">
                <a:solidFill>
                  <a:srgbClr val="2271B1"/>
                </a:solidFill>
                <a:highlight>
                  <a:schemeClr val="lt1"/>
                </a:highlight>
                <a:uFill>
                  <a:noFill/>
                </a:uFill>
                <a:latin typeface="Roboto"/>
                <a:ea typeface="Roboto"/>
                <a:cs typeface="Roboto"/>
                <a:sym typeface="Roboto"/>
                <a:hlinkClick r:id="rId2">
                  <a:extLst>
                    <a:ext uri="{A12FA001-AC4F-418D-AE19-62706E023703}">
                      <ahyp:hlinkClr val="tx"/>
                    </a:ext>
                  </a:extLst>
                </a:hlinkClick>
              </a:rPr>
              <a:t>KIBO robotics</a:t>
            </a:r>
            <a:r>
              <a:rPr lang="en" sz="2500">
                <a:solidFill>
                  <a:srgbClr val="666666"/>
                </a:solidFill>
                <a:highlight>
                  <a:schemeClr val="lt1"/>
                </a:highlight>
                <a:latin typeface="Roboto"/>
                <a:ea typeface="Roboto"/>
                <a:cs typeface="Roboto"/>
                <a:sym typeface="Roboto"/>
              </a:rPr>
              <a:t> and </a:t>
            </a:r>
            <a:r>
              <a:rPr lang="en" sz="2500">
                <a:solidFill>
                  <a:srgbClr val="2271B1"/>
                </a:solidFill>
                <a:highlight>
                  <a:schemeClr val="lt1"/>
                </a:highlight>
                <a:uFill>
                  <a:noFill/>
                </a:uFill>
                <a:latin typeface="Roboto"/>
                <a:ea typeface="Roboto"/>
                <a:cs typeface="Roboto"/>
                <a:sym typeface="Roboto"/>
                <a:hlinkClick r:id="rId3">
                  <a:extLst>
                    <a:ext uri="{A12FA001-AC4F-418D-AE19-62706E023703}">
                      <ahyp:hlinkClr val="tx"/>
                    </a:ext>
                  </a:extLst>
                </a:hlinkClick>
              </a:rPr>
              <a:t>ScratchJr</a:t>
            </a:r>
            <a:r>
              <a:rPr lang="en" sz="2500">
                <a:solidFill>
                  <a:srgbClr val="666666"/>
                </a:solidFill>
                <a:highlight>
                  <a:schemeClr val="lt1"/>
                </a:highlight>
                <a:latin typeface="Roboto"/>
                <a:ea typeface="Roboto"/>
                <a:cs typeface="Roboto"/>
                <a:sym typeface="Roboto"/>
              </a:rPr>
              <a:t>. These are: </a:t>
            </a:r>
            <a:r>
              <a:rPr b="1" lang="en" sz="2500">
                <a:solidFill>
                  <a:srgbClr val="666666"/>
                </a:solidFill>
                <a:highlight>
                  <a:schemeClr val="lt1"/>
                </a:highlight>
                <a:latin typeface="Roboto"/>
                <a:ea typeface="Roboto"/>
                <a:cs typeface="Roboto"/>
                <a:sym typeface="Roboto"/>
              </a:rPr>
              <a:t>content creation, creativity, communication, collaboration, community building and choices of conduct.</a:t>
            </a:r>
            <a:endParaRPr b="1" sz="4600">
              <a:solidFill>
                <a:srgbClr val="D1190D"/>
              </a:solidFill>
              <a:latin typeface="Arimo"/>
              <a:ea typeface="Arimo"/>
              <a:cs typeface="Arimo"/>
              <a:sym typeface="Arimo"/>
            </a:endParaRPr>
          </a:p>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617" name="Google Shape;1617;g290973c95f1_0_2185: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0" name="Shape 1630"/>
        <p:cNvGrpSpPr/>
        <p:nvPr/>
      </p:nvGrpSpPr>
      <p:grpSpPr>
        <a:xfrm>
          <a:off x="0" y="0"/>
          <a:ext cx="0" cy="0"/>
          <a:chOff x="0" y="0"/>
          <a:chExt cx="0" cy="0"/>
        </a:xfrm>
      </p:grpSpPr>
      <p:sp>
        <p:nvSpPr>
          <p:cNvPr id="1631" name="Google Shape;1631;g290973c95f1_0_2199: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632" name="Google Shape;1632;g290973c95f1_0_2199: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5" name="Shape 1645"/>
        <p:cNvGrpSpPr/>
        <p:nvPr/>
      </p:nvGrpSpPr>
      <p:grpSpPr>
        <a:xfrm>
          <a:off x="0" y="0"/>
          <a:ext cx="0" cy="0"/>
          <a:chOff x="0" y="0"/>
          <a:chExt cx="0" cy="0"/>
        </a:xfrm>
      </p:grpSpPr>
      <p:sp>
        <p:nvSpPr>
          <p:cNvPr id="1646" name="Google Shape;1646;g290973c95f1_0_2213: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647" name="Google Shape;1647;g290973c95f1_0_2213: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1" name="Shape 1661"/>
        <p:cNvGrpSpPr/>
        <p:nvPr/>
      </p:nvGrpSpPr>
      <p:grpSpPr>
        <a:xfrm>
          <a:off x="0" y="0"/>
          <a:ext cx="0" cy="0"/>
          <a:chOff x="0" y="0"/>
          <a:chExt cx="0" cy="0"/>
        </a:xfrm>
      </p:grpSpPr>
      <p:sp>
        <p:nvSpPr>
          <p:cNvPr id="1662" name="Google Shape;1662;g290973c95f1_0_2228: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663" name="Google Shape;1663;g290973c95f1_0_2228: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290973c95f1_0_23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290973c95f1_0_23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6" name="Shape 1676"/>
        <p:cNvGrpSpPr/>
        <p:nvPr/>
      </p:nvGrpSpPr>
      <p:grpSpPr>
        <a:xfrm>
          <a:off x="0" y="0"/>
          <a:ext cx="0" cy="0"/>
          <a:chOff x="0" y="0"/>
          <a:chExt cx="0" cy="0"/>
        </a:xfrm>
      </p:grpSpPr>
      <p:sp>
        <p:nvSpPr>
          <p:cNvPr id="1677" name="Google Shape;1677;g290973c95f1_0_2242: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678" name="Google Shape;1678;g290973c95f1_0_2242: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1" name="Shape 1691"/>
        <p:cNvGrpSpPr/>
        <p:nvPr/>
      </p:nvGrpSpPr>
      <p:grpSpPr>
        <a:xfrm>
          <a:off x="0" y="0"/>
          <a:ext cx="0" cy="0"/>
          <a:chOff x="0" y="0"/>
          <a:chExt cx="0" cy="0"/>
        </a:xfrm>
      </p:grpSpPr>
      <p:sp>
        <p:nvSpPr>
          <p:cNvPr id="1692" name="Google Shape;1692;g290973c95f1_0_12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3" name="Google Shape;1693;g290973c95f1_0_12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7" name="Shape 1697"/>
        <p:cNvGrpSpPr/>
        <p:nvPr/>
      </p:nvGrpSpPr>
      <p:grpSpPr>
        <a:xfrm>
          <a:off x="0" y="0"/>
          <a:ext cx="0" cy="0"/>
          <a:chOff x="0" y="0"/>
          <a:chExt cx="0" cy="0"/>
        </a:xfrm>
      </p:grpSpPr>
      <p:sp>
        <p:nvSpPr>
          <p:cNvPr id="1698" name="Google Shape;1698;g290973c95f1_0_25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9" name="Google Shape;1699;g290973c95f1_0_25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3" name="Shape 1703"/>
        <p:cNvGrpSpPr/>
        <p:nvPr/>
      </p:nvGrpSpPr>
      <p:grpSpPr>
        <a:xfrm>
          <a:off x="0" y="0"/>
          <a:ext cx="0" cy="0"/>
          <a:chOff x="0" y="0"/>
          <a:chExt cx="0" cy="0"/>
        </a:xfrm>
      </p:grpSpPr>
      <p:sp>
        <p:nvSpPr>
          <p:cNvPr id="1704" name="Google Shape;1704;g290973c95f1_0_22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5" name="Google Shape;1705;g290973c95f1_0_22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290973c95f1_0_23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290973c95f1_0_23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290973c95f1_0_23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290973c95f1_0_23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28d20851650_0_2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28d20851650_0_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290973c95f1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290973c95f1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290973c95f1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290973c95f1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28d20851650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28d20851650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28d20851650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28d20851650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28d20851650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28d20851650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28d20851650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28d20851650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290973c95f1_0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290973c95f1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290973c95f1_0_133: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226" name="Google Shape;226;g290973c95f1_0_133: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290973c95f1_0_147: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241" name="Google Shape;241;g290973c95f1_0_147: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290973c95f1_0_163: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257" name="Google Shape;257;g290973c95f1_0_163: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28d2085165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28d2085165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290973c95f1_0_179: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275" name="Google Shape;275;g290973c95f1_0_179: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290973c95f1_0_193: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289" name="Google Shape;289;g290973c95f1_0_193: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290973c95f1_0_1299: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304" name="Google Shape;304;g290973c95f1_0_1299: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290973c95f1_0_1317: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322" name="Google Shape;322;g290973c95f1_0_1317: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290973c95f1_0_1331: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337" name="Google Shape;337;g290973c95f1_0_1331: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290973c95f1_0_1345: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352" name="Google Shape;352;g290973c95f1_0_1345: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290973c95f1_0_1360: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368" name="Google Shape;368;g290973c95f1_0_1360: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290973c95f1_0_1375: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384" name="Google Shape;384;g290973c95f1_0_1375: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290973c95f1_0_1397: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407" name="Google Shape;407;g290973c95f1_0_1397: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290973c95f1_0_1412: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423" name="Google Shape;423;g290973c95f1_0_1412: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28d20851650_0_2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28d20851650_0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290973c95f1_0_1429: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441" name="Google Shape;441;g290973c95f1_0_1429: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290973c95f1_0_1444: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457" name="Google Shape;457;g290973c95f1_0_1444: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g290973c95f1_0_24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4" name="Google Shape;474;g290973c95f1_0_24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290973c95f1_0_6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0" name="Google Shape;480;g290973c95f1_0_6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290973c95f1_0_6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6" name="Google Shape;486;g290973c95f1_0_6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290973c95f1_0_2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2" name="Google Shape;492;g290973c95f1_0_2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290973c95f1_0_2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8" name="Google Shape;498;g290973c95f1_0_2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290973c95f1_0_2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4" name="Google Shape;504;g290973c95f1_0_2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290973c95f1_0_2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2" name="Google Shape;512;g290973c95f1_0_2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290973c95f1_0_2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8" name="Google Shape;518;g290973c95f1_0_2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290973c95f1_0_22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290973c95f1_0_22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g28d20851650_0_2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4" name="Google Shape;524;g28d20851650_0_2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g290973c95f1_0_2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0" name="Google Shape;530;g290973c95f1_0_2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g28d20851650_0_2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6" name="Google Shape;536;g28d20851650_0_2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g290973c95f1_0_7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2" name="Google Shape;542;g290973c95f1_0_7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g28d20851650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8" name="Google Shape;548;g28d20851650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g290973c95f1_0_24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3" name="Google Shape;553;g290973c95f1_0_24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g290973c95f1_0_25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9" name="Google Shape;559;g290973c95f1_0_25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g28d20851650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6" name="Google Shape;566;g28d20851650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g28d20851650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2" name="Google Shape;572;g28d20851650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g290973c95f1_0_5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8" name="Google Shape;578;g290973c95f1_0_5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290973c95f1_0_22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290973c95f1_0_22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g28d20851650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4" name="Google Shape;584;g28d20851650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g290973c95f1_0_3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0" name="Google Shape;590;g290973c95f1_0_3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g290973c95f1_0_426: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595" name="Google Shape;595;g290973c95f1_0_426: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g290973c95f1_0_441: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611" name="Google Shape;611;g290973c95f1_0_441: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g290973c95f1_0_456: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627" name="Google Shape;627;g290973c95f1_0_456: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g290973c95f1_0_470: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642" name="Google Shape;642;g290973c95f1_0_470: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g290973c95f1_0_484: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657" name="Google Shape;657;g290973c95f1_0_484: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g290973c95f1_0_3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4" name="Google Shape;674;g290973c95f1_0_3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0" name="Shape 680"/>
        <p:cNvGrpSpPr/>
        <p:nvPr/>
      </p:nvGrpSpPr>
      <p:grpSpPr>
        <a:xfrm>
          <a:off x="0" y="0"/>
          <a:ext cx="0" cy="0"/>
          <a:chOff x="0" y="0"/>
          <a:chExt cx="0" cy="0"/>
        </a:xfrm>
      </p:grpSpPr>
      <p:sp>
        <p:nvSpPr>
          <p:cNvPr id="681" name="Google Shape;681;g290973c95f1_0_25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2" name="Google Shape;682;g290973c95f1_0_25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g290973c95f1_0_6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8" name="Google Shape;688;g290973c95f1_0_6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28d20851650_0_2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28d20851650_0_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g290973c95f1_0_6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4" name="Google Shape;694;g290973c95f1_0_6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g290973c95f1_0_5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0" name="Google Shape;700;g290973c95f1_0_5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g290973c95f1_0_5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6" name="Google Shape;706;g290973c95f1_0_5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0" name="Shape 710"/>
        <p:cNvGrpSpPr/>
        <p:nvPr/>
      </p:nvGrpSpPr>
      <p:grpSpPr>
        <a:xfrm>
          <a:off x="0" y="0"/>
          <a:ext cx="0" cy="0"/>
          <a:chOff x="0" y="0"/>
          <a:chExt cx="0" cy="0"/>
        </a:xfrm>
      </p:grpSpPr>
      <p:sp>
        <p:nvSpPr>
          <p:cNvPr id="711" name="Google Shape;711;g290973c95f1_0_5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2" name="Google Shape;712;g290973c95f1_0_5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g290973c95f1_0_5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8" name="Google Shape;718;g290973c95f1_0_5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2" name="Shape 722"/>
        <p:cNvGrpSpPr/>
        <p:nvPr/>
      </p:nvGrpSpPr>
      <p:grpSpPr>
        <a:xfrm>
          <a:off x="0" y="0"/>
          <a:ext cx="0" cy="0"/>
          <a:chOff x="0" y="0"/>
          <a:chExt cx="0" cy="0"/>
        </a:xfrm>
      </p:grpSpPr>
      <p:sp>
        <p:nvSpPr>
          <p:cNvPr id="723" name="Google Shape;723;g290973c95f1_0_5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4" name="Google Shape;724;g290973c95f1_0_5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8" name="Shape 728"/>
        <p:cNvGrpSpPr/>
        <p:nvPr/>
      </p:nvGrpSpPr>
      <p:grpSpPr>
        <a:xfrm>
          <a:off x="0" y="0"/>
          <a:ext cx="0" cy="0"/>
          <a:chOff x="0" y="0"/>
          <a:chExt cx="0" cy="0"/>
        </a:xfrm>
      </p:grpSpPr>
      <p:sp>
        <p:nvSpPr>
          <p:cNvPr id="729" name="Google Shape;729;g290973c95f1_0_6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0" name="Google Shape;730;g290973c95f1_0_6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4" name="Shape 734"/>
        <p:cNvGrpSpPr/>
        <p:nvPr/>
      </p:nvGrpSpPr>
      <p:grpSpPr>
        <a:xfrm>
          <a:off x="0" y="0"/>
          <a:ext cx="0" cy="0"/>
          <a:chOff x="0" y="0"/>
          <a:chExt cx="0" cy="0"/>
        </a:xfrm>
      </p:grpSpPr>
      <p:sp>
        <p:nvSpPr>
          <p:cNvPr id="735" name="Google Shape;735;g290973c95f1_0_6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6" name="Google Shape;736;g290973c95f1_0_6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g290973c95f1_0_6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3" name="Google Shape;743;g290973c95f1_0_6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g290973c95f1_0_7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9" name="Google Shape;749;g290973c95f1_0_7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28d20851650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28d20851650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3" name="Shape 753"/>
        <p:cNvGrpSpPr/>
        <p:nvPr/>
      </p:nvGrpSpPr>
      <p:grpSpPr>
        <a:xfrm>
          <a:off x="0" y="0"/>
          <a:ext cx="0" cy="0"/>
          <a:chOff x="0" y="0"/>
          <a:chExt cx="0" cy="0"/>
        </a:xfrm>
      </p:grpSpPr>
      <p:sp>
        <p:nvSpPr>
          <p:cNvPr id="754" name="Google Shape;754;g290973c95f1_0_7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5" name="Google Shape;755;g290973c95f1_0_7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9" name="Shape 759"/>
        <p:cNvGrpSpPr/>
        <p:nvPr/>
      </p:nvGrpSpPr>
      <p:grpSpPr>
        <a:xfrm>
          <a:off x="0" y="0"/>
          <a:ext cx="0" cy="0"/>
          <a:chOff x="0" y="0"/>
          <a:chExt cx="0" cy="0"/>
        </a:xfrm>
      </p:grpSpPr>
      <p:sp>
        <p:nvSpPr>
          <p:cNvPr id="760" name="Google Shape;760;g290973c95f1_0_5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1" name="Google Shape;761;g290973c95f1_0_5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5" name="Shape 765"/>
        <p:cNvGrpSpPr/>
        <p:nvPr/>
      </p:nvGrpSpPr>
      <p:grpSpPr>
        <a:xfrm>
          <a:off x="0" y="0"/>
          <a:ext cx="0" cy="0"/>
          <a:chOff x="0" y="0"/>
          <a:chExt cx="0" cy="0"/>
        </a:xfrm>
      </p:grpSpPr>
      <p:sp>
        <p:nvSpPr>
          <p:cNvPr id="766" name="Google Shape;766;g290973c95f1_0_7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7" name="Google Shape;767;g290973c95f1_0_7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2" name="Shape 772"/>
        <p:cNvGrpSpPr/>
        <p:nvPr/>
      </p:nvGrpSpPr>
      <p:grpSpPr>
        <a:xfrm>
          <a:off x="0" y="0"/>
          <a:ext cx="0" cy="0"/>
          <a:chOff x="0" y="0"/>
          <a:chExt cx="0" cy="0"/>
        </a:xfrm>
      </p:grpSpPr>
      <p:sp>
        <p:nvSpPr>
          <p:cNvPr id="773" name="Google Shape;773;g290973c95f1_0_7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4" name="Google Shape;774;g290973c95f1_0_7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8" name="Shape 778"/>
        <p:cNvGrpSpPr/>
        <p:nvPr/>
      </p:nvGrpSpPr>
      <p:grpSpPr>
        <a:xfrm>
          <a:off x="0" y="0"/>
          <a:ext cx="0" cy="0"/>
          <a:chOff x="0" y="0"/>
          <a:chExt cx="0" cy="0"/>
        </a:xfrm>
      </p:grpSpPr>
      <p:sp>
        <p:nvSpPr>
          <p:cNvPr id="779" name="Google Shape;779;g290973c95f1_0_3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0" name="Google Shape;780;g290973c95f1_0_3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4" name="Shape 784"/>
        <p:cNvGrpSpPr/>
        <p:nvPr/>
      </p:nvGrpSpPr>
      <p:grpSpPr>
        <a:xfrm>
          <a:off x="0" y="0"/>
          <a:ext cx="0" cy="0"/>
          <a:chOff x="0" y="0"/>
          <a:chExt cx="0" cy="0"/>
        </a:xfrm>
      </p:grpSpPr>
      <p:sp>
        <p:nvSpPr>
          <p:cNvPr id="785" name="Google Shape;785;g290973c95f1_0_7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6" name="Google Shape;786;g290973c95f1_0_7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0" name="Shape 790"/>
        <p:cNvGrpSpPr/>
        <p:nvPr/>
      </p:nvGrpSpPr>
      <p:grpSpPr>
        <a:xfrm>
          <a:off x="0" y="0"/>
          <a:ext cx="0" cy="0"/>
          <a:chOff x="0" y="0"/>
          <a:chExt cx="0" cy="0"/>
        </a:xfrm>
      </p:grpSpPr>
      <p:sp>
        <p:nvSpPr>
          <p:cNvPr id="791" name="Google Shape;791;g290973c95f1_0_2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2" name="Google Shape;792;g290973c95f1_0_2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5" name="Shape 795"/>
        <p:cNvGrpSpPr/>
        <p:nvPr/>
      </p:nvGrpSpPr>
      <p:grpSpPr>
        <a:xfrm>
          <a:off x="0" y="0"/>
          <a:ext cx="0" cy="0"/>
          <a:chOff x="0" y="0"/>
          <a:chExt cx="0" cy="0"/>
        </a:xfrm>
      </p:grpSpPr>
      <p:sp>
        <p:nvSpPr>
          <p:cNvPr id="796" name="Google Shape;796;g290973c95f1_0_2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7" name="Google Shape;797;g290973c95f1_0_2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1" name="Shape 801"/>
        <p:cNvGrpSpPr/>
        <p:nvPr/>
      </p:nvGrpSpPr>
      <p:grpSpPr>
        <a:xfrm>
          <a:off x="0" y="0"/>
          <a:ext cx="0" cy="0"/>
          <a:chOff x="0" y="0"/>
          <a:chExt cx="0" cy="0"/>
        </a:xfrm>
      </p:grpSpPr>
      <p:sp>
        <p:nvSpPr>
          <p:cNvPr id="802" name="Google Shape;802;g290973c95f1_0_2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3" name="Google Shape;803;g290973c95f1_0_2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7" name="Shape 807"/>
        <p:cNvGrpSpPr/>
        <p:nvPr/>
      </p:nvGrpSpPr>
      <p:grpSpPr>
        <a:xfrm>
          <a:off x="0" y="0"/>
          <a:ext cx="0" cy="0"/>
          <a:chOff x="0" y="0"/>
          <a:chExt cx="0" cy="0"/>
        </a:xfrm>
      </p:grpSpPr>
      <p:sp>
        <p:nvSpPr>
          <p:cNvPr id="808" name="Google Shape;808;g290973c95f1_0_3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9" name="Google Shape;809;g290973c95f1_0_3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28d20851650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28d20851650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3" name="Shape 813"/>
        <p:cNvGrpSpPr/>
        <p:nvPr/>
      </p:nvGrpSpPr>
      <p:grpSpPr>
        <a:xfrm>
          <a:off x="0" y="0"/>
          <a:ext cx="0" cy="0"/>
          <a:chOff x="0" y="0"/>
          <a:chExt cx="0" cy="0"/>
        </a:xfrm>
      </p:grpSpPr>
      <p:sp>
        <p:nvSpPr>
          <p:cNvPr id="814" name="Google Shape;814;g290973c95f1_0_7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5" name="Google Shape;815;g290973c95f1_0_7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8" name="Shape 818"/>
        <p:cNvGrpSpPr/>
        <p:nvPr/>
      </p:nvGrpSpPr>
      <p:grpSpPr>
        <a:xfrm>
          <a:off x="0" y="0"/>
          <a:ext cx="0" cy="0"/>
          <a:chOff x="0" y="0"/>
          <a:chExt cx="0" cy="0"/>
        </a:xfrm>
      </p:grpSpPr>
      <p:sp>
        <p:nvSpPr>
          <p:cNvPr id="819" name="Google Shape;819;g290973c95f1_0_773:notes"/>
          <p:cNvSpPr/>
          <p:nvPr>
            <p:ph idx="2" type="sldImg"/>
          </p:nvPr>
        </p:nvSpPr>
        <p:spPr>
          <a:xfrm>
            <a:off x="1143225" y="685800"/>
            <a:ext cx="4572300" cy="3428700"/>
          </a:xfrm>
          <a:custGeom>
            <a:rect b="b" l="l" r="r" t="t"/>
            <a:pathLst>
              <a:path extrusionOk="0" h="120000" w="120000">
                <a:moveTo>
                  <a:pt x="0" y="0"/>
                </a:moveTo>
                <a:lnTo>
                  <a:pt x="120000" y="0"/>
                </a:lnTo>
                <a:lnTo>
                  <a:pt x="120000" y="120000"/>
                </a:lnTo>
                <a:lnTo>
                  <a:pt x="0" y="120000"/>
                </a:lnTo>
                <a:close/>
              </a:path>
            </a:pathLst>
          </a:custGeom>
        </p:spPr>
      </p:sp>
      <p:sp>
        <p:nvSpPr>
          <p:cNvPr id="820" name="Google Shape;820;g290973c95f1_0_7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5" name="Shape 825"/>
        <p:cNvGrpSpPr/>
        <p:nvPr/>
      </p:nvGrpSpPr>
      <p:grpSpPr>
        <a:xfrm>
          <a:off x="0" y="0"/>
          <a:ext cx="0" cy="0"/>
          <a:chOff x="0" y="0"/>
          <a:chExt cx="0" cy="0"/>
        </a:xfrm>
      </p:grpSpPr>
      <p:sp>
        <p:nvSpPr>
          <p:cNvPr id="826" name="Google Shape;826;g290973c95f1_0_827: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827" name="Google Shape;827;g290973c95f1_0_827: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1" name="Shape 841"/>
        <p:cNvGrpSpPr/>
        <p:nvPr/>
      </p:nvGrpSpPr>
      <p:grpSpPr>
        <a:xfrm>
          <a:off x="0" y="0"/>
          <a:ext cx="0" cy="0"/>
          <a:chOff x="0" y="0"/>
          <a:chExt cx="0" cy="0"/>
        </a:xfrm>
      </p:grpSpPr>
      <p:sp>
        <p:nvSpPr>
          <p:cNvPr id="842" name="Google Shape;842;g290973c95f1_0_7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3" name="Google Shape;843;g290973c95f1_0_7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7" name="Shape 847"/>
        <p:cNvGrpSpPr/>
        <p:nvPr/>
      </p:nvGrpSpPr>
      <p:grpSpPr>
        <a:xfrm>
          <a:off x="0" y="0"/>
          <a:ext cx="0" cy="0"/>
          <a:chOff x="0" y="0"/>
          <a:chExt cx="0" cy="0"/>
        </a:xfrm>
      </p:grpSpPr>
      <p:sp>
        <p:nvSpPr>
          <p:cNvPr id="848" name="Google Shape;848;g290973c95f1_0_3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9" name="Google Shape;849;g290973c95f1_0_3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3" name="Shape 853"/>
        <p:cNvGrpSpPr/>
        <p:nvPr/>
      </p:nvGrpSpPr>
      <p:grpSpPr>
        <a:xfrm>
          <a:off x="0" y="0"/>
          <a:ext cx="0" cy="0"/>
          <a:chOff x="0" y="0"/>
          <a:chExt cx="0" cy="0"/>
        </a:xfrm>
      </p:grpSpPr>
      <p:sp>
        <p:nvSpPr>
          <p:cNvPr id="854" name="Google Shape;854;g290973c95f1_0_3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5" name="Google Shape;855;g290973c95f1_0_3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9" name="Shape 859"/>
        <p:cNvGrpSpPr/>
        <p:nvPr/>
      </p:nvGrpSpPr>
      <p:grpSpPr>
        <a:xfrm>
          <a:off x="0" y="0"/>
          <a:ext cx="0" cy="0"/>
          <a:chOff x="0" y="0"/>
          <a:chExt cx="0" cy="0"/>
        </a:xfrm>
      </p:grpSpPr>
      <p:sp>
        <p:nvSpPr>
          <p:cNvPr id="860" name="Google Shape;860;g290973c95f1_0_3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1" name="Google Shape;861;g290973c95f1_0_3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5" name="Shape 865"/>
        <p:cNvGrpSpPr/>
        <p:nvPr/>
      </p:nvGrpSpPr>
      <p:grpSpPr>
        <a:xfrm>
          <a:off x="0" y="0"/>
          <a:ext cx="0" cy="0"/>
          <a:chOff x="0" y="0"/>
          <a:chExt cx="0" cy="0"/>
        </a:xfrm>
      </p:grpSpPr>
      <p:sp>
        <p:nvSpPr>
          <p:cNvPr id="866" name="Google Shape;866;g290973c95f1_0_8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7" name="Google Shape;867;g290973c95f1_0_8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1" name="Shape 871"/>
        <p:cNvGrpSpPr/>
        <p:nvPr/>
      </p:nvGrpSpPr>
      <p:grpSpPr>
        <a:xfrm>
          <a:off x="0" y="0"/>
          <a:ext cx="0" cy="0"/>
          <a:chOff x="0" y="0"/>
          <a:chExt cx="0" cy="0"/>
        </a:xfrm>
      </p:grpSpPr>
      <p:sp>
        <p:nvSpPr>
          <p:cNvPr id="872" name="Google Shape;872;g290973c95f1_0_9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3" name="Google Shape;873;g290973c95f1_0_9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7" name="Shape 877"/>
        <p:cNvGrpSpPr/>
        <p:nvPr/>
      </p:nvGrpSpPr>
      <p:grpSpPr>
        <a:xfrm>
          <a:off x="0" y="0"/>
          <a:ext cx="0" cy="0"/>
          <a:chOff x="0" y="0"/>
          <a:chExt cx="0" cy="0"/>
        </a:xfrm>
      </p:grpSpPr>
      <p:sp>
        <p:nvSpPr>
          <p:cNvPr id="878" name="Google Shape;878;g290973c95f1_0_8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9" name="Google Shape;879;g290973c95f1_0_8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50" name="Shape 50"/>
        <p:cNvGrpSpPr/>
        <p:nvPr/>
      </p:nvGrpSpPr>
      <p:grpSpPr>
        <a:xfrm>
          <a:off x="0" y="0"/>
          <a:ext cx="0" cy="0"/>
          <a:chOff x="0" y="0"/>
          <a:chExt cx="0" cy="0"/>
        </a:xfrm>
      </p:grpSpPr>
      <p:sp>
        <p:nvSpPr>
          <p:cNvPr id="51" name="Google Shape;51;p13"/>
          <p:cNvSpPr txBox="1"/>
          <p:nvPr>
            <p:ph type="title"/>
          </p:nvPr>
        </p:nvSpPr>
        <p:spPr>
          <a:xfrm>
            <a:off x="792084" y="219919"/>
            <a:ext cx="7559700" cy="933600"/>
          </a:xfrm>
          <a:prstGeom prst="rect">
            <a:avLst/>
          </a:prstGeom>
          <a:noFill/>
          <a:ln>
            <a:noFill/>
          </a:ln>
        </p:spPr>
        <p:txBody>
          <a:bodyPr anchorCtr="0" anchor="t" bIns="0" lIns="0" spcFirstLastPara="1" rIns="0" wrap="square" tIns="0">
            <a:normAutofit/>
          </a:bodyPr>
          <a:lstStyle>
            <a:lvl1pPr lvl="0" rtl="0" algn="l">
              <a:spcBef>
                <a:spcPts val="0"/>
              </a:spcBef>
              <a:spcAft>
                <a:spcPts val="0"/>
              </a:spcAft>
              <a:buSzPts val="2800"/>
              <a:buNone/>
              <a:defRPr b="1" i="0" sz="2400" u="sng">
                <a:solidFill>
                  <a:srgbClr val="808080"/>
                </a:solidFill>
                <a:latin typeface="Arimo"/>
                <a:ea typeface="Arimo"/>
                <a:cs typeface="Arimo"/>
                <a:sym typeface="Arim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2" name="Google Shape;52;p13"/>
          <p:cNvSpPr txBox="1"/>
          <p:nvPr>
            <p:ph idx="1" type="body"/>
          </p:nvPr>
        </p:nvSpPr>
        <p:spPr>
          <a:xfrm>
            <a:off x="731187" y="1663040"/>
            <a:ext cx="7681800" cy="1907400"/>
          </a:xfrm>
          <a:prstGeom prst="rect">
            <a:avLst/>
          </a:prstGeom>
          <a:noFill/>
          <a:ln>
            <a:noFill/>
          </a:ln>
        </p:spPr>
        <p:txBody>
          <a:bodyPr anchorCtr="0" anchor="t" bIns="0" lIns="0" spcFirstLastPara="1" rIns="0" wrap="square" tIns="0">
            <a:normAutofit/>
          </a:bodyPr>
          <a:lstStyle>
            <a:lvl1pPr indent="-228600" lvl="0" marL="457200" rtl="0" algn="l">
              <a:spcBef>
                <a:spcPts val="0"/>
              </a:spcBef>
              <a:spcAft>
                <a:spcPts val="0"/>
              </a:spcAft>
              <a:buSzPts val="1800"/>
              <a:buNone/>
              <a:defRPr b="0" i="0" sz="1800">
                <a:solidFill>
                  <a:schemeClr val="dk1"/>
                </a:solidFill>
                <a:latin typeface="Calibri"/>
                <a:ea typeface="Calibri"/>
                <a:cs typeface="Calibri"/>
                <a:sym typeface="Calibri"/>
              </a:defRPr>
            </a:lvl1pPr>
            <a:lvl2pPr indent="-228600" lvl="1" marL="914400" rtl="0" algn="l">
              <a:spcBef>
                <a:spcPts val="1200"/>
              </a:spcBef>
              <a:spcAft>
                <a:spcPts val="0"/>
              </a:spcAft>
              <a:buSzPts val="1400"/>
              <a:buNone/>
              <a:defRPr/>
            </a:lvl2pPr>
            <a:lvl3pPr indent="-228600" lvl="2" marL="1371600" rtl="0" algn="l">
              <a:spcBef>
                <a:spcPts val="1200"/>
              </a:spcBef>
              <a:spcAft>
                <a:spcPts val="0"/>
              </a:spcAft>
              <a:buSzPts val="1400"/>
              <a:buNone/>
              <a:defRPr/>
            </a:lvl3pPr>
            <a:lvl4pPr indent="-228600" lvl="3" marL="1828800" rtl="0" algn="l">
              <a:spcBef>
                <a:spcPts val="1200"/>
              </a:spcBef>
              <a:spcAft>
                <a:spcPts val="0"/>
              </a:spcAft>
              <a:buSzPts val="1400"/>
              <a:buNone/>
              <a:defRPr/>
            </a:lvl4pPr>
            <a:lvl5pPr indent="-228600" lvl="4" marL="2286000" rtl="0" algn="l">
              <a:spcBef>
                <a:spcPts val="1200"/>
              </a:spcBef>
              <a:spcAft>
                <a:spcPts val="0"/>
              </a:spcAft>
              <a:buSzPts val="1400"/>
              <a:buNone/>
              <a:defRPr/>
            </a:lvl5pPr>
            <a:lvl6pPr indent="-228600" lvl="5" marL="2743200" rtl="0" algn="l">
              <a:spcBef>
                <a:spcPts val="1200"/>
              </a:spcBef>
              <a:spcAft>
                <a:spcPts val="0"/>
              </a:spcAft>
              <a:buSzPts val="1400"/>
              <a:buNone/>
              <a:defRPr/>
            </a:lvl6pPr>
            <a:lvl7pPr indent="-228600" lvl="6" marL="3200400" rtl="0" algn="l">
              <a:spcBef>
                <a:spcPts val="1200"/>
              </a:spcBef>
              <a:spcAft>
                <a:spcPts val="0"/>
              </a:spcAft>
              <a:buSzPts val="1400"/>
              <a:buNone/>
              <a:defRPr/>
            </a:lvl7pPr>
            <a:lvl8pPr indent="-228600" lvl="7" marL="3657600" rtl="0" algn="l">
              <a:spcBef>
                <a:spcPts val="1200"/>
              </a:spcBef>
              <a:spcAft>
                <a:spcPts val="0"/>
              </a:spcAft>
              <a:buSzPts val="1400"/>
              <a:buNone/>
              <a:defRPr/>
            </a:lvl8pPr>
            <a:lvl9pPr indent="-228600" lvl="8" marL="4114800" rtl="0" algn="l">
              <a:spcBef>
                <a:spcPts val="1200"/>
              </a:spcBef>
              <a:spcAft>
                <a:spcPts val="1200"/>
              </a:spcAft>
              <a:buSzPts val="1400"/>
              <a:buNone/>
              <a:defRPr/>
            </a:lvl9pPr>
          </a:lstStyle>
          <a:p/>
        </p:txBody>
      </p:sp>
      <p:sp>
        <p:nvSpPr>
          <p:cNvPr id="53" name="Google Shape;53;p13"/>
          <p:cNvSpPr txBox="1"/>
          <p:nvPr>
            <p:ph idx="11" type="ftr"/>
          </p:nvPr>
        </p:nvSpPr>
        <p:spPr>
          <a:xfrm>
            <a:off x="4525417" y="4852898"/>
            <a:ext cx="2781600" cy="210000"/>
          </a:xfrm>
          <a:prstGeom prst="rect">
            <a:avLst/>
          </a:prstGeom>
          <a:noFill/>
          <a:ln>
            <a:noFill/>
          </a:ln>
        </p:spPr>
        <p:txBody>
          <a:bodyPr anchorCtr="0" anchor="t" bIns="0" lIns="0" spcFirstLastPara="1" rIns="0" wrap="square" tIns="0">
            <a:noAutofit/>
          </a:bodyPr>
          <a:lstStyle>
            <a:lvl1pPr lvl="0" rtl="0" algn="l">
              <a:spcBef>
                <a:spcPts val="0"/>
              </a:spcBef>
              <a:spcAft>
                <a:spcPts val="0"/>
              </a:spcAft>
              <a:buSzPts val="1100"/>
              <a:buNone/>
              <a:defRPr b="1" i="0" sz="1500">
                <a:solidFill>
                  <a:schemeClr val="lt1"/>
                </a:solidFill>
                <a:latin typeface="Calibri"/>
                <a:ea typeface="Calibri"/>
                <a:cs typeface="Calibri"/>
                <a:sym typeface="Calibri"/>
              </a:defRPr>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54" name="Google Shape;54;p13"/>
          <p:cNvSpPr txBox="1"/>
          <p:nvPr>
            <p:ph idx="10" type="dt"/>
          </p:nvPr>
        </p:nvSpPr>
        <p:spPr>
          <a:xfrm>
            <a:off x="1836611" y="4852898"/>
            <a:ext cx="2321700" cy="210000"/>
          </a:xfrm>
          <a:prstGeom prst="rect">
            <a:avLst/>
          </a:prstGeom>
          <a:noFill/>
          <a:ln>
            <a:noFill/>
          </a:ln>
        </p:spPr>
        <p:txBody>
          <a:bodyPr anchorCtr="0" anchor="t" bIns="0" lIns="0" spcFirstLastPara="1" rIns="0" wrap="square" tIns="0">
            <a:noAutofit/>
          </a:bodyPr>
          <a:lstStyle>
            <a:lvl1pPr lvl="0" rtl="0" algn="l">
              <a:spcBef>
                <a:spcPts val="0"/>
              </a:spcBef>
              <a:spcAft>
                <a:spcPts val="0"/>
              </a:spcAft>
              <a:buSzPts val="1100"/>
              <a:buNone/>
              <a:defRPr b="1" i="0" sz="1500">
                <a:solidFill>
                  <a:schemeClr val="lt1"/>
                </a:solidFill>
                <a:latin typeface="Calibri"/>
                <a:ea typeface="Calibri"/>
                <a:cs typeface="Calibri"/>
                <a:sym typeface="Calibri"/>
              </a:defRPr>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55" name="Google Shape;55;p13"/>
          <p:cNvSpPr txBox="1"/>
          <p:nvPr>
            <p:ph idx="12" type="sldNum"/>
          </p:nvPr>
        </p:nvSpPr>
        <p:spPr>
          <a:xfrm>
            <a:off x="8544803" y="4877324"/>
            <a:ext cx="191400" cy="171600"/>
          </a:xfrm>
          <a:prstGeom prst="rect">
            <a:avLst/>
          </a:prstGeom>
          <a:noFill/>
          <a:ln>
            <a:noFill/>
          </a:ln>
        </p:spPr>
        <p:txBody>
          <a:bodyPr anchorCtr="0" anchor="t" bIns="0" lIns="0" spcFirstLastPara="1" rIns="0" wrap="square" tIns="0">
            <a:normAutofit lnSpcReduction="10000"/>
          </a:bodyPr>
          <a:lstStyle>
            <a:lvl1pPr indent="0" lvl="0" marL="25400" marR="0" rtl="0" algn="l">
              <a:lnSpc>
                <a:spcPct val="100000"/>
              </a:lnSpc>
              <a:spcBef>
                <a:spcPts val="0"/>
              </a:spcBef>
              <a:buNone/>
              <a:defRPr b="0" i="0" sz="1200">
                <a:solidFill>
                  <a:schemeClr val="lt1"/>
                </a:solidFill>
                <a:latin typeface="Calibri"/>
                <a:ea typeface="Calibri"/>
                <a:cs typeface="Calibri"/>
                <a:sym typeface="Calibri"/>
              </a:defRPr>
            </a:lvl1pPr>
            <a:lvl2pPr indent="0" lvl="1" marL="25400" marR="0" rtl="0" algn="l">
              <a:lnSpc>
                <a:spcPct val="100000"/>
              </a:lnSpc>
              <a:spcBef>
                <a:spcPts val="0"/>
              </a:spcBef>
              <a:buNone/>
              <a:defRPr b="0" i="0" sz="1200">
                <a:solidFill>
                  <a:schemeClr val="lt1"/>
                </a:solidFill>
                <a:latin typeface="Calibri"/>
                <a:ea typeface="Calibri"/>
                <a:cs typeface="Calibri"/>
                <a:sym typeface="Calibri"/>
              </a:defRPr>
            </a:lvl2pPr>
            <a:lvl3pPr indent="0" lvl="2" marL="25400" marR="0" rtl="0" algn="l">
              <a:lnSpc>
                <a:spcPct val="100000"/>
              </a:lnSpc>
              <a:spcBef>
                <a:spcPts val="0"/>
              </a:spcBef>
              <a:buNone/>
              <a:defRPr b="0" i="0" sz="1200">
                <a:solidFill>
                  <a:schemeClr val="lt1"/>
                </a:solidFill>
                <a:latin typeface="Calibri"/>
                <a:ea typeface="Calibri"/>
                <a:cs typeface="Calibri"/>
                <a:sym typeface="Calibri"/>
              </a:defRPr>
            </a:lvl3pPr>
            <a:lvl4pPr indent="0" lvl="3" marL="25400" marR="0" rtl="0" algn="l">
              <a:lnSpc>
                <a:spcPct val="100000"/>
              </a:lnSpc>
              <a:spcBef>
                <a:spcPts val="0"/>
              </a:spcBef>
              <a:buNone/>
              <a:defRPr b="0" i="0" sz="1200">
                <a:solidFill>
                  <a:schemeClr val="lt1"/>
                </a:solidFill>
                <a:latin typeface="Calibri"/>
                <a:ea typeface="Calibri"/>
                <a:cs typeface="Calibri"/>
                <a:sym typeface="Calibri"/>
              </a:defRPr>
            </a:lvl4pPr>
            <a:lvl5pPr indent="0" lvl="4" marL="25400" marR="0" rtl="0" algn="l">
              <a:lnSpc>
                <a:spcPct val="100000"/>
              </a:lnSpc>
              <a:spcBef>
                <a:spcPts val="0"/>
              </a:spcBef>
              <a:buNone/>
              <a:defRPr b="0" i="0" sz="1200">
                <a:solidFill>
                  <a:schemeClr val="lt1"/>
                </a:solidFill>
                <a:latin typeface="Calibri"/>
                <a:ea typeface="Calibri"/>
                <a:cs typeface="Calibri"/>
                <a:sym typeface="Calibri"/>
              </a:defRPr>
            </a:lvl5pPr>
            <a:lvl6pPr indent="0" lvl="5" marL="25400" marR="0" rtl="0" algn="l">
              <a:lnSpc>
                <a:spcPct val="100000"/>
              </a:lnSpc>
              <a:spcBef>
                <a:spcPts val="0"/>
              </a:spcBef>
              <a:buNone/>
              <a:defRPr b="0" i="0" sz="1200">
                <a:solidFill>
                  <a:schemeClr val="lt1"/>
                </a:solidFill>
                <a:latin typeface="Calibri"/>
                <a:ea typeface="Calibri"/>
                <a:cs typeface="Calibri"/>
                <a:sym typeface="Calibri"/>
              </a:defRPr>
            </a:lvl6pPr>
            <a:lvl7pPr indent="0" lvl="6" marL="25400" marR="0" rtl="0" algn="l">
              <a:lnSpc>
                <a:spcPct val="100000"/>
              </a:lnSpc>
              <a:spcBef>
                <a:spcPts val="0"/>
              </a:spcBef>
              <a:buNone/>
              <a:defRPr b="0" i="0" sz="1200">
                <a:solidFill>
                  <a:schemeClr val="lt1"/>
                </a:solidFill>
                <a:latin typeface="Calibri"/>
                <a:ea typeface="Calibri"/>
                <a:cs typeface="Calibri"/>
                <a:sym typeface="Calibri"/>
              </a:defRPr>
            </a:lvl7pPr>
            <a:lvl8pPr indent="0" lvl="7" marL="25400" marR="0" rtl="0" algn="l">
              <a:lnSpc>
                <a:spcPct val="100000"/>
              </a:lnSpc>
              <a:spcBef>
                <a:spcPts val="0"/>
              </a:spcBef>
              <a:buNone/>
              <a:defRPr b="0" i="0" sz="1200">
                <a:solidFill>
                  <a:schemeClr val="lt1"/>
                </a:solidFill>
                <a:latin typeface="Calibri"/>
                <a:ea typeface="Calibri"/>
                <a:cs typeface="Calibri"/>
                <a:sym typeface="Calibri"/>
              </a:defRPr>
            </a:lvl8pPr>
            <a:lvl9pPr indent="0" lvl="8" marL="25400" marR="0" rtl="0" algn="l">
              <a:lnSpc>
                <a:spcPct val="100000"/>
              </a:lnSpc>
              <a:spcBef>
                <a:spcPts val="0"/>
              </a:spcBef>
              <a:buNone/>
              <a:defRPr b="0" i="0" sz="1200">
                <a:solidFill>
                  <a:schemeClr val="lt1"/>
                </a:solidFill>
                <a:latin typeface="Calibri"/>
                <a:ea typeface="Calibri"/>
                <a:cs typeface="Calibri"/>
                <a:sym typeface="Calibri"/>
              </a:defRPr>
            </a:lvl9pPr>
          </a:lstStyle>
          <a:p>
            <a:pPr indent="0" lvl="0" marL="2540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0.xml"/><Relationship Id="rId3" Type="http://schemas.openxmlformats.org/officeDocument/2006/relationships/hyperlink" Target="https://www.create-learn.us/blog/history-of-computers-for-kids/" TargetMode="External"/><Relationship Id="rId4" Type="http://schemas.openxmlformats.org/officeDocument/2006/relationships/hyperlink" Target="https://kids.britannica.com/kids/article/computer/352990" TargetMode="External"/><Relationship Id="rId5" Type="http://schemas.openxmlformats.org/officeDocument/2006/relationships/hyperlink" Target="https://bedtimehistorystories.com/the-history-of-computer-science-for-kids/" TargetMode="Externa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8.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8.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9.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0.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38.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1.xml"/><Relationship Id="rId3" Type="http://schemas.openxmlformats.org/officeDocument/2006/relationships/image" Target="../media/image2.png"/><Relationship Id="rId4" Type="http://schemas.openxmlformats.org/officeDocument/2006/relationships/image" Target="../media/image3.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2.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39.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3.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37.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4.xml"/><Relationship Id="rId3" Type="http://schemas.openxmlformats.org/officeDocument/2006/relationships/hyperlink" Target="https://www.npr.org/sections/live-updates-2020-election-results" TargetMode="Externa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5.xml"/><Relationship Id="rId3" Type="http://schemas.openxmlformats.org/officeDocument/2006/relationships/hyperlink" Target="https://www.nytimes.com/interactive/2021/us/covid-cases.html" TargetMode="External"/><Relationship Id="rId4" Type="http://schemas.openxmlformats.org/officeDocument/2006/relationships/hyperlink" Target="https://covid19.healthdata.org/global?view=cumulative-deaths&amp;tab=trend" TargetMode="Externa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6.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4.png"/><Relationship Id="rId6" Type="http://schemas.openxmlformats.org/officeDocument/2006/relationships/image" Target="../media/image46.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7.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5.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8.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8.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9.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0.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5.png"/><Relationship Id="rId6" Type="http://schemas.openxmlformats.org/officeDocument/2006/relationships/image" Target="../media/image36.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6.xml"/><Relationship Id="rId3" Type="http://schemas.openxmlformats.org/officeDocument/2006/relationships/hyperlink" Target="https://docs.google.com/document/d/1aFFIFQgLRQTRPUMMgPQ54FRPEx1sXjlQNM53EGKv6d0/edit" TargetMode="Externa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7.xml"/><Relationship Id="rId3" Type="http://schemas.openxmlformats.org/officeDocument/2006/relationships/hyperlink" Target="https://trends.google.com/trends/" TargetMode="Externa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9.xml"/><Relationship Id="rId3" Type="http://schemas.openxmlformats.org/officeDocument/2006/relationships/hyperlink" Target="https://climatekids.nasa.gov/kids-guide-to-climate-change/" TargetMode="External"/><Relationship Id="rId4" Type="http://schemas.openxmlformats.org/officeDocument/2006/relationships/hyperlink" Target="https://oceanservice.noaa.gov/kids/" TargetMode="External"/><Relationship Id="rId5" Type="http://schemas.openxmlformats.org/officeDocument/2006/relationships/hyperlink" Target="https://oceanexplorer.noaa.gov/octonauts/"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0.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7.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7.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8.xml"/><Relationship Id="rId3" Type="http://schemas.openxmlformats.org/officeDocument/2006/relationships/image" Target="../media/image2.png"/><Relationship Id="rId4" Type="http://schemas.openxmlformats.org/officeDocument/2006/relationships/image" Target="../media/image3.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9.xml"/><Relationship Id="rId3" Type="http://schemas.openxmlformats.org/officeDocument/2006/relationships/image" Target="../media/image2.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1.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0.xml"/><Relationship Id="rId3" Type="http://schemas.openxmlformats.org/officeDocument/2006/relationships/image" Target="../media/image2.png"/><Relationship Id="rId4" Type="http://schemas.openxmlformats.org/officeDocument/2006/relationships/image" Target="../media/image3.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1.xml"/><Relationship Id="rId3" Type="http://schemas.openxmlformats.org/officeDocument/2006/relationships/image" Target="../media/image2.png"/><Relationship Id="rId4" Type="http://schemas.openxmlformats.org/officeDocument/2006/relationships/image" Target="../media/image3.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2.xml"/><Relationship Id="rId3" Type="http://schemas.openxmlformats.org/officeDocument/2006/relationships/image" Target="../media/image2.png"/><Relationship Id="rId4" Type="http://schemas.openxmlformats.org/officeDocument/2006/relationships/image" Target="../media/image3.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3.xml"/><Relationship Id="rId3" Type="http://schemas.openxmlformats.org/officeDocument/2006/relationships/image" Target="../media/image2.png"/><Relationship Id="rId4" Type="http://schemas.openxmlformats.org/officeDocument/2006/relationships/image" Target="../media/image3.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4.xml"/><Relationship Id="rId3" Type="http://schemas.openxmlformats.org/officeDocument/2006/relationships/image" Target="../media/image2.png"/><Relationship Id="rId4" Type="http://schemas.openxmlformats.org/officeDocument/2006/relationships/image" Target="../media/image3.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5.xml"/><Relationship Id="rId3" Type="http://schemas.openxmlformats.org/officeDocument/2006/relationships/image" Target="../media/image2.png"/><Relationship Id="rId4" Type="http://schemas.openxmlformats.org/officeDocument/2006/relationships/image" Target="../media/image3.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6.xml"/><Relationship Id="rId3" Type="http://schemas.openxmlformats.org/officeDocument/2006/relationships/image" Target="../media/image2.png"/><Relationship Id="rId4" Type="http://schemas.openxmlformats.org/officeDocument/2006/relationships/image" Target="../media/image3.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7.xml"/><Relationship Id="rId3" Type="http://schemas.openxmlformats.org/officeDocument/2006/relationships/image" Target="../media/image2.png"/><Relationship Id="rId4" Type="http://schemas.openxmlformats.org/officeDocument/2006/relationships/image" Target="../media/image3.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8.xml"/><Relationship Id="rId3" Type="http://schemas.openxmlformats.org/officeDocument/2006/relationships/image" Target="../media/image2.png"/><Relationship Id="rId4" Type="http://schemas.openxmlformats.org/officeDocument/2006/relationships/image" Target="../media/image3.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9.xml"/><Relationship Id="rId3" Type="http://schemas.openxmlformats.org/officeDocument/2006/relationships/image" Target="../media/image2.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25.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0.xml"/><Relationship Id="rId3" Type="http://schemas.openxmlformats.org/officeDocument/2006/relationships/image" Target="../media/image2.png"/><Relationship Id="rId4" Type="http://schemas.openxmlformats.org/officeDocument/2006/relationships/image" Target="../media/image3.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1.xml"/><Relationship Id="rId3" Type="http://schemas.openxmlformats.org/officeDocument/2006/relationships/image" Target="../media/image2.png"/><Relationship Id="rId4" Type="http://schemas.openxmlformats.org/officeDocument/2006/relationships/image" Target="../media/image3.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2.xml"/><Relationship Id="rId3" Type="http://schemas.openxmlformats.org/officeDocument/2006/relationships/image" Target="../media/image2.png"/><Relationship Id="rId4" Type="http://schemas.openxmlformats.org/officeDocument/2006/relationships/image" Target="../media/image3.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3.xml"/><Relationship Id="rId3" Type="http://schemas.openxmlformats.org/officeDocument/2006/relationships/image" Target="../media/image2.png"/><Relationship Id="rId4" Type="http://schemas.openxmlformats.org/officeDocument/2006/relationships/image" Target="../media/image3.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4.xml"/><Relationship Id="rId3" Type="http://schemas.openxmlformats.org/officeDocument/2006/relationships/image" Target="../media/image2.png"/><Relationship Id="rId4" Type="http://schemas.openxmlformats.org/officeDocument/2006/relationships/image" Target="../media/image3.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5.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6.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8.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9.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hyperlink" Target="https://active-living.ucalgary.ca/sites/default/files/teams/1/Coding%20Cups%20-%20MIM.pdf" TargetMode="External"/><Relationship Id="rId6" Type="http://schemas.openxmlformats.org/officeDocument/2006/relationships/hyperlink" Target="https://youtu.be/7zXtn8CoJ-w" TargetMode="External"/><Relationship Id="rId7" Type="http://schemas.openxmlformats.org/officeDocument/2006/relationships/hyperlink" Target="https://code.org/curriculum/course1/12/Teacher#Activity1" TargetMode="External"/><Relationship Id="rId8" Type="http://schemas.openxmlformats.org/officeDocument/2006/relationships/hyperlink" Target="https://code.org/curriculum/course1/12/Activity12-GettingLoopy.pdf"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32.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0.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hyperlink" Target="https://studio.code.org/s/course1/lessons/12/levels/1" TargetMode="External"/><Relationship Id="rId6" Type="http://schemas.openxmlformats.org/officeDocument/2006/relationships/image" Target="../media/image57.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1.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hyperlink" Target="https://app.gonoodle.com/activities/meow-moo-moo?sp=search&amp;sn=search&amp;st=video%20versions&amp;sid=471" TargetMode="External"/><Relationship Id="rId6" Type="http://schemas.openxmlformats.org/officeDocument/2006/relationships/image" Target="../media/image57.pn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2.xml"/><Relationship Id="rId3" Type="http://schemas.openxmlformats.org/officeDocument/2006/relationships/image" Target="../media/image2.png"/><Relationship Id="rId4" Type="http://schemas.openxmlformats.org/officeDocument/2006/relationships/image" Target="../media/image3.pn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3.xml"/><Relationship Id="rId3" Type="http://schemas.openxmlformats.org/officeDocument/2006/relationships/image" Target="../media/image3.png"/><Relationship Id="rId4" Type="http://schemas.openxmlformats.org/officeDocument/2006/relationships/image" Target="../media/image58.pn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4.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5.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hyperlink" Target="http://www.youtube.com/watch?v=EsqndkHffMk" TargetMode="External"/><Relationship Id="rId6" Type="http://schemas.openxmlformats.org/officeDocument/2006/relationships/image" Target="../media/image52.jp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6.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6.pn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7.xml"/><Relationship Id="rId3" Type="http://schemas.openxmlformats.org/officeDocument/2006/relationships/image" Target="../media/image2.png"/><Relationship Id="rId4" Type="http://schemas.openxmlformats.org/officeDocument/2006/relationships/image" Target="../media/image3.pn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8.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hyperlink" Target="https://sites.bc.edu/codingasanotherlanguage/curricula/kibo-curricula/" TargetMode="Externa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9.xml"/><Relationship Id="rId3" Type="http://schemas.openxmlformats.org/officeDocument/2006/relationships/image" Target="../media/image2.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43.pn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0.xml"/><Relationship Id="rId3" Type="http://schemas.openxmlformats.org/officeDocument/2006/relationships/image" Target="../media/image2.png"/><Relationship Id="rId4" Type="http://schemas.openxmlformats.org/officeDocument/2006/relationships/image" Target="../media/image3.pn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1.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2.xml"/><Relationship Id="rId3" Type="http://schemas.openxmlformats.org/officeDocument/2006/relationships/hyperlink" Target="https://code.org/educate/curriculum/elementary-school" TargetMode="External"/><Relationship Id="rId4" Type="http://schemas.openxmlformats.org/officeDocument/2006/relationships/hyperlink" Target="https://www.youtube.com/watch?v=74bDpGQcp1o" TargetMode="Externa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3.xml"/><Relationship Id="rId3" Type="http://schemas.openxmlformats.org/officeDocument/2006/relationships/hyperlink" Target="mailto:k12csed@montclair.edu"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hyperlink" Target="https://njbmagazine.com/njb-news-now/strong-decade-of-growth-for-nj-technology-industry/"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2.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9.png"/><Relationship Id="rId6" Type="http://schemas.openxmlformats.org/officeDocument/2006/relationships/image" Target="../media/image1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5.png"/><Relationship Id="rId6" Type="http://schemas.openxmlformats.org/officeDocument/2006/relationships/hyperlink" Target="https://palmetto.com/learning-center/blog/understanding-solar-power-electricity-terms-volts-amps-watts" TargetMode="External"/><Relationship Id="rId7" Type="http://schemas.openxmlformats.org/officeDocument/2006/relationships/hyperlink" Target="https://www.thegeekpub.com/243163/what-is-resistance-ohms-electricity-basics/" TargetMode="External"/><Relationship Id="rId8"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2.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3.png"/><Relationship Id="rId6" Type="http://schemas.openxmlformats.org/officeDocument/2006/relationships/image" Target="../media/image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 Id="rId3" Type="http://schemas.openxmlformats.org/officeDocument/2006/relationships/image" Target="../media/image2.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png"/><Relationship Id="rId6" Type="http://schemas.openxmlformats.org/officeDocument/2006/relationships/image" Target="../media/image9.png"/><Relationship Id="rId7" Type="http://schemas.openxmlformats.org/officeDocument/2006/relationships/image" Target="../media/image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 Id="rId3" Type="http://schemas.openxmlformats.org/officeDocument/2006/relationships/image" Target="../media/image2.png"/><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0.xml"/><Relationship Id="rId3" Type="http://schemas.openxmlformats.org/officeDocument/2006/relationships/image" Target="../media/image2.png"/><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1.xml"/><Relationship Id="rId3" Type="http://schemas.openxmlformats.org/officeDocument/2006/relationships/image" Target="../media/image2.png"/><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26.png"/><Relationship Id="rId4" Type="http://schemas.openxmlformats.org/officeDocument/2006/relationships/image" Target="../media/image2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hyperlink" Target="https://www.youtube.com/watch?v=RmbFJq2jADY" TargetMode="External"/><Relationship Id="rId4" Type="http://schemas.openxmlformats.org/officeDocument/2006/relationships/hyperlink" Target="https://drive.google.com/drive/folders/1m6uCWHWwdqGCeQ7CYr2wsgD6YPT92D3Z?usp=share_link"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hyperlink" Target="https://drive.google.com/file/d/1jFhZ71fsOFAS1EDAeHDdURcg4_FVl3o2/view" TargetMode="External"/><Relationship Id="rId4" Type="http://schemas.openxmlformats.org/officeDocument/2006/relationships/hyperlink" Target="https://www.helloruby.com/play/2" TargetMode="External"/><Relationship Id="rId5" Type="http://schemas.openxmlformats.org/officeDocument/2006/relationships/hyperlink" Target="https://www.youtube.com/watch?v=Pih_5TlpngY"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hyperlink" Target="https://www.educationworld.com/a_tech/tech/tech195.shtml" TargetMode="External"/><Relationship Id="rId4" Type="http://schemas.openxmlformats.org/officeDocument/2006/relationships/hyperlink" Target="https://www.azed.gov/sites/default/files/2019/09/Kindergarten%20CS%20Lessons.pdf?id=5d72d0e91dcb251298c0faa2" TargetMode="External"/><Relationship Id="rId5" Type="http://schemas.openxmlformats.org/officeDocument/2006/relationships/hyperlink" Target="https://www.sfusd.edu/learning/curriculum/elementary-school/computer-science/k-2-computer-science-curriculum"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2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2.xml"/><Relationship Id="rId3" Type="http://schemas.openxmlformats.org/officeDocument/2006/relationships/image" Target="../media/image2.png"/><Relationship Id="rId4" Type="http://schemas.openxmlformats.org/officeDocument/2006/relationships/image" Target="../media/image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3.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2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4.xml"/><Relationship Id="rId3" Type="http://schemas.openxmlformats.org/officeDocument/2006/relationships/image" Target="../media/image2.png"/><Relationship Id="rId4" Type="http://schemas.openxmlformats.org/officeDocument/2006/relationships/image" Target="../media/image3.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5.xml"/><Relationship Id="rId3" Type="http://schemas.openxmlformats.org/officeDocument/2006/relationships/image" Target="../media/image2.png"/><Relationship Id="rId4" Type="http://schemas.openxmlformats.org/officeDocument/2006/relationships/image" Target="../media/image3.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6.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hyperlink" Target="http://www.youtube.com/watch?v=9eyFDBPk4Yw" TargetMode="External"/><Relationship Id="rId6" Type="http://schemas.openxmlformats.org/officeDocument/2006/relationships/image" Target="../media/image24.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image" Target="../media/image30.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hyperlink" Target="https://rc.doe.state.nj.us/" TargetMode="External"/><Relationship Id="rId4" Type="http://schemas.openxmlformats.org/officeDocument/2006/relationships/hyperlink" Target="https://nces.ed.gov/ipeds"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 Id="rId3" Type="http://schemas.openxmlformats.org/officeDocument/2006/relationships/hyperlink" Target="https://www.youtube.com/watch?v=i6LGJ7evrAg" TargetMode="Externa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 Id="rId3" Type="http://schemas.openxmlformats.org/officeDocument/2006/relationships/image" Target="../media/image29.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 Id="rId3" Type="http://schemas.openxmlformats.org/officeDocument/2006/relationships/image" Target="../media/image35.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2.xml"/><Relationship Id="rId3" Type="http://schemas.openxmlformats.org/officeDocument/2006/relationships/image" Target="../media/image53.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5.xml"/><Relationship Id="rId3" Type="http://schemas.openxmlformats.org/officeDocument/2006/relationships/hyperlink" Target="https://beinternetawesome.withgoogle.com/en_us/" TargetMode="External"/><Relationship Id="rId4" Type="http://schemas.openxmlformats.org/officeDocument/2006/relationships/hyperlink" Target="https://www.commonsense.org/education/articles/23-great-lesson-plans-for-internet-safety" TargetMode="External"/><Relationship Id="rId5" Type="http://schemas.openxmlformats.org/officeDocument/2006/relationships/hyperlink" Target="https://kids.britannica.com/kids/article/Internet/353293" TargetMode="Externa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27.png"/><Relationship Id="rId4" Type="http://schemas.openxmlformats.org/officeDocument/2006/relationships/image" Target="../media/image34.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1.xml"/><Relationship Id="rId3" Type="http://schemas.openxmlformats.org/officeDocument/2006/relationships/image" Target="../media/image31.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2.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33.png"/><Relationship Id="rId6" Type="http://schemas.openxmlformats.org/officeDocument/2006/relationships/image" Target="../media/image49.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3.xml"/><Relationship Id="rId3" Type="http://schemas.openxmlformats.org/officeDocument/2006/relationships/hyperlink" Target="https://www.buzzfeed.com/andyneuenschwander/chatgpt-ai-fails-funny" TargetMode="Externa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p14"/>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K-2 Computer Science Education Primer</a:t>
            </a:r>
            <a:endParaRPr/>
          </a:p>
        </p:txBody>
      </p:sp>
      <p:sp>
        <p:nvSpPr>
          <p:cNvPr id="61" name="Google Shape;61;p14"/>
          <p:cNvSpPr txBox="1"/>
          <p:nvPr>
            <p:ph idx="1" type="subTitle"/>
          </p:nvPr>
        </p:nvSpPr>
        <p:spPr>
          <a:xfrm>
            <a:off x="311700" y="2834125"/>
            <a:ext cx="8520600" cy="1166400"/>
          </a:xfrm>
          <a:prstGeom prst="rect">
            <a:avLst/>
          </a:prstGeom>
        </p:spPr>
        <p:txBody>
          <a:bodyPr anchorCtr="0" anchor="t" bIns="91425" lIns="91425" spcFirstLastPara="1" rIns="91425" wrap="square" tIns="91425">
            <a:normAutofit fontScale="55000" lnSpcReduction="20000"/>
          </a:bodyPr>
          <a:lstStyle/>
          <a:p>
            <a:pPr indent="0" lvl="0" marL="0" rtl="0" algn="ctr">
              <a:spcBef>
                <a:spcPts val="0"/>
              </a:spcBef>
              <a:spcAft>
                <a:spcPts val="0"/>
              </a:spcAft>
              <a:buNone/>
            </a:pPr>
            <a:r>
              <a:rPr lang="en"/>
              <a:t>Katherine G. Herbert, Ph.D.</a:t>
            </a:r>
            <a:endParaRPr/>
          </a:p>
          <a:p>
            <a:pPr indent="0" lvl="0" marL="0" rtl="0" algn="ctr">
              <a:spcBef>
                <a:spcPts val="0"/>
              </a:spcBef>
              <a:spcAft>
                <a:spcPts val="0"/>
              </a:spcAft>
              <a:buNone/>
            </a:pPr>
            <a:r>
              <a:rPr lang="en"/>
              <a:t>Director, Montclair Computer Science Education Hub</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Sumi Hagiwara, Ph.D.</a:t>
            </a:r>
            <a:endParaRPr/>
          </a:p>
          <a:p>
            <a:pPr indent="0" lvl="0" marL="0" rtl="0" algn="ctr">
              <a:spcBef>
                <a:spcPts val="0"/>
              </a:spcBef>
              <a:spcAft>
                <a:spcPts val="0"/>
              </a:spcAft>
              <a:buNone/>
            </a:pPr>
            <a:r>
              <a:rPr lang="en"/>
              <a:t>Director, Montclair Computer Science for Everyone Everywhere Program.</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2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Theme for K-2 Computer Science Education</a:t>
            </a:r>
            <a:endParaRPr/>
          </a:p>
        </p:txBody>
      </p:sp>
      <p:sp>
        <p:nvSpPr>
          <p:cNvPr id="117" name="Google Shape;117;p2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77500" lnSpcReduction="10000"/>
          </a:bodyPr>
          <a:lstStyle/>
          <a:p>
            <a:pPr indent="0" lvl="0" marL="0" rtl="0" algn="l">
              <a:spcBef>
                <a:spcPts val="0"/>
              </a:spcBef>
              <a:spcAft>
                <a:spcPts val="0"/>
              </a:spcAft>
              <a:buNone/>
            </a:pPr>
            <a:r>
              <a:rPr lang="en"/>
              <a:t>When we look at CS for K-2, like a lot of K-2 Education, it is about identifying things that we see in everyday life and trying to put the formal words (terminology) to the things we see.</a:t>
            </a:r>
            <a:endParaRPr/>
          </a:p>
          <a:p>
            <a:pPr indent="0" lvl="0" marL="0" rtl="0" algn="l">
              <a:spcBef>
                <a:spcPts val="1200"/>
              </a:spcBef>
              <a:spcAft>
                <a:spcPts val="0"/>
              </a:spcAft>
              <a:buNone/>
            </a:pPr>
            <a:r>
              <a:rPr lang="en"/>
              <a:t>It is also about trying to observe the patterns we are encountering.</a:t>
            </a:r>
            <a:endParaRPr/>
          </a:p>
          <a:p>
            <a:pPr indent="0" lvl="0" marL="0" rtl="0" algn="l">
              <a:spcBef>
                <a:spcPts val="1200"/>
              </a:spcBef>
              <a:spcAft>
                <a:spcPts val="0"/>
              </a:spcAft>
              <a:buNone/>
            </a:pPr>
            <a:r>
              <a:rPr lang="en"/>
              <a:t>When considering the standards for K-2, a lot of the standard is identifying things and finding patterns:</a:t>
            </a:r>
            <a:endParaRPr/>
          </a:p>
          <a:p>
            <a:pPr indent="-317182" lvl="0" marL="457200" rtl="0" algn="l">
              <a:spcBef>
                <a:spcPts val="1200"/>
              </a:spcBef>
              <a:spcAft>
                <a:spcPts val="0"/>
              </a:spcAft>
              <a:buSzPct val="100000"/>
              <a:buChar char="-"/>
            </a:pPr>
            <a:r>
              <a:rPr lang="en"/>
              <a:t>Vocabulary</a:t>
            </a:r>
            <a:endParaRPr/>
          </a:p>
          <a:p>
            <a:pPr indent="-317182" lvl="0" marL="457200" rtl="0" algn="l">
              <a:spcBef>
                <a:spcPts val="0"/>
              </a:spcBef>
              <a:spcAft>
                <a:spcPts val="0"/>
              </a:spcAft>
              <a:buSzPct val="100000"/>
              <a:buChar char="-"/>
            </a:pPr>
            <a:r>
              <a:rPr lang="en"/>
              <a:t>How do we use things?</a:t>
            </a:r>
            <a:endParaRPr/>
          </a:p>
          <a:p>
            <a:pPr indent="-317182" lvl="0" marL="457200" rtl="0" algn="l">
              <a:spcBef>
                <a:spcPts val="0"/>
              </a:spcBef>
              <a:spcAft>
                <a:spcPts val="0"/>
              </a:spcAft>
              <a:buSzPct val="100000"/>
              <a:buChar char="-"/>
            </a:pPr>
            <a:r>
              <a:rPr lang="en"/>
              <a:t>What problems do we encounter?</a:t>
            </a:r>
            <a:endParaRPr/>
          </a:p>
          <a:p>
            <a:pPr indent="-317182" lvl="0" marL="457200" rtl="0" algn="l">
              <a:spcBef>
                <a:spcPts val="0"/>
              </a:spcBef>
              <a:spcAft>
                <a:spcPts val="0"/>
              </a:spcAft>
              <a:buSzPct val="100000"/>
              <a:buChar char="-"/>
            </a:pPr>
            <a:r>
              <a:rPr lang="en"/>
              <a:t>How can we fix these problems?</a:t>
            </a:r>
            <a:endParaRPr/>
          </a:p>
          <a:p>
            <a:pPr indent="-317182" lvl="0" marL="457200" rtl="0" algn="l">
              <a:spcBef>
                <a:spcPts val="0"/>
              </a:spcBef>
              <a:spcAft>
                <a:spcPts val="0"/>
              </a:spcAft>
              <a:buSzPct val="100000"/>
              <a:buChar char="-"/>
            </a:pPr>
            <a:r>
              <a:rPr lang="en"/>
              <a:t>What am I feeling, and how can I work through those feelings to find solutions?</a:t>
            </a:r>
            <a:endParaRPr/>
          </a:p>
          <a:p>
            <a:pPr indent="0" lvl="0" marL="0" rtl="0" algn="l">
              <a:spcBef>
                <a:spcPts val="1200"/>
              </a:spcBef>
              <a:spcAft>
                <a:spcPts val="1200"/>
              </a:spcAft>
              <a:buNone/>
            </a:pPr>
            <a:r>
              <a:rPr lang="en"/>
              <a:t>With K-2, keep it short, simple, as kinesthetic as possible (make them move and use sensory oriented techniques), help them to identify their emotions and work through them, and try to have fun.</a:t>
            </a:r>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6" name="Shape 886"/>
        <p:cNvGrpSpPr/>
        <p:nvPr/>
      </p:nvGrpSpPr>
      <p:grpSpPr>
        <a:xfrm>
          <a:off x="0" y="0"/>
          <a:ext cx="0" cy="0"/>
          <a:chOff x="0" y="0"/>
          <a:chExt cx="0" cy="0"/>
        </a:xfrm>
      </p:grpSpPr>
      <p:sp>
        <p:nvSpPr>
          <p:cNvPr id="887" name="Google Shape;887;p11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Further Resources</a:t>
            </a:r>
            <a:endParaRPr/>
          </a:p>
        </p:txBody>
      </p:sp>
      <p:sp>
        <p:nvSpPr>
          <p:cNvPr id="888" name="Google Shape;888;p11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u="sng">
                <a:solidFill>
                  <a:schemeClr val="hlink"/>
                </a:solidFill>
                <a:hlinkClick r:id="rId3"/>
              </a:rPr>
              <a:t>https://www.create-learn.us/blog/history-of-computers-for-kids/</a:t>
            </a:r>
            <a:r>
              <a:rPr lang="en"/>
              <a:t> </a:t>
            </a:r>
            <a:endParaRPr/>
          </a:p>
          <a:p>
            <a:pPr indent="0" lvl="0" marL="0" rtl="0" algn="l">
              <a:spcBef>
                <a:spcPts val="1200"/>
              </a:spcBef>
              <a:spcAft>
                <a:spcPts val="0"/>
              </a:spcAft>
              <a:buNone/>
            </a:pPr>
            <a:r>
              <a:rPr lang="en" u="sng">
                <a:solidFill>
                  <a:schemeClr val="hlink"/>
                </a:solidFill>
                <a:hlinkClick r:id="rId4"/>
              </a:rPr>
              <a:t>https://kids.britannica.com/kids/article/computer/352990</a:t>
            </a:r>
            <a:r>
              <a:rPr lang="en"/>
              <a:t> </a:t>
            </a:r>
            <a:endParaRPr/>
          </a:p>
          <a:p>
            <a:pPr indent="0" lvl="0" marL="0" rtl="0" algn="l">
              <a:spcBef>
                <a:spcPts val="1200"/>
              </a:spcBef>
              <a:spcAft>
                <a:spcPts val="1200"/>
              </a:spcAft>
              <a:buNone/>
            </a:pPr>
            <a:r>
              <a:rPr lang="en" u="sng">
                <a:solidFill>
                  <a:schemeClr val="hlink"/>
                </a:solidFill>
                <a:hlinkClick r:id="rId5"/>
              </a:rPr>
              <a:t>https://bedtimehistorystories.com/the-history-of-computer-science-for-kids/</a:t>
            </a:r>
            <a:r>
              <a:rPr lang="en"/>
              <a:t> </a:t>
            </a:r>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1190D"/>
        </a:solidFill>
      </p:bgPr>
    </p:bg>
    <p:spTree>
      <p:nvGrpSpPr>
        <p:cNvPr id="892" name="Shape 892"/>
        <p:cNvGrpSpPr/>
        <p:nvPr/>
      </p:nvGrpSpPr>
      <p:grpSpPr>
        <a:xfrm>
          <a:off x="0" y="0"/>
          <a:ext cx="0" cy="0"/>
          <a:chOff x="0" y="0"/>
          <a:chExt cx="0" cy="0"/>
        </a:xfrm>
      </p:grpSpPr>
      <p:sp>
        <p:nvSpPr>
          <p:cNvPr id="893" name="Google Shape;893;p114"/>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b="1" lang="en">
                <a:solidFill>
                  <a:schemeClr val="lt1"/>
                </a:solidFill>
              </a:rPr>
              <a:t>Data and Analysis</a:t>
            </a:r>
            <a:endParaRPr b="1">
              <a:solidFill>
                <a:schemeClr val="lt1"/>
              </a:solidFill>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7" name="Shape 897"/>
        <p:cNvGrpSpPr/>
        <p:nvPr/>
      </p:nvGrpSpPr>
      <p:grpSpPr>
        <a:xfrm>
          <a:off x="0" y="0"/>
          <a:ext cx="0" cy="0"/>
          <a:chOff x="0" y="0"/>
          <a:chExt cx="0" cy="0"/>
        </a:xfrm>
      </p:grpSpPr>
      <p:sp>
        <p:nvSpPr>
          <p:cNvPr id="898" name="Google Shape;898;p1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Exercise</a:t>
            </a:r>
            <a:endParaRPr/>
          </a:p>
        </p:txBody>
      </p:sp>
      <p:sp>
        <p:nvSpPr>
          <p:cNvPr id="899" name="Google Shape;899;p11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Given a baggy of legos</a:t>
            </a:r>
            <a:endParaRPr/>
          </a:p>
          <a:p>
            <a:pPr indent="0" lvl="0" marL="0" rtl="0" algn="l">
              <a:spcBef>
                <a:spcPts val="1200"/>
              </a:spcBef>
              <a:spcAft>
                <a:spcPts val="1200"/>
              </a:spcAft>
              <a:buNone/>
            </a:pPr>
            <a:r>
              <a:rPr lang="en"/>
              <a:t>Do something with them … in 5 minutes</a:t>
            </a:r>
            <a:endParaRPr/>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3" name="Shape 903"/>
        <p:cNvGrpSpPr/>
        <p:nvPr/>
      </p:nvGrpSpPr>
      <p:grpSpPr>
        <a:xfrm>
          <a:off x="0" y="0"/>
          <a:ext cx="0" cy="0"/>
          <a:chOff x="0" y="0"/>
          <a:chExt cx="0" cy="0"/>
        </a:xfrm>
      </p:grpSpPr>
      <p:sp>
        <p:nvSpPr>
          <p:cNvPr id="904" name="Google Shape;904;p1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Debrief</a:t>
            </a:r>
            <a:endParaRPr/>
          </a:p>
        </p:txBody>
      </p:sp>
      <p:sp>
        <p:nvSpPr>
          <p:cNvPr id="905" name="Google Shape;905;p11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What did you do?</a:t>
            </a:r>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9" name="Shape 909"/>
        <p:cNvGrpSpPr/>
        <p:nvPr/>
      </p:nvGrpSpPr>
      <p:grpSpPr>
        <a:xfrm>
          <a:off x="0" y="0"/>
          <a:ext cx="0" cy="0"/>
          <a:chOff x="0" y="0"/>
          <a:chExt cx="0" cy="0"/>
        </a:xfrm>
      </p:grpSpPr>
      <p:sp>
        <p:nvSpPr>
          <p:cNvPr id="910" name="Google Shape;910;p1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NJ SLS CS Standard - In a Nutshell</a:t>
            </a:r>
            <a:endParaRPr/>
          </a:p>
        </p:txBody>
      </p:sp>
      <p:sp>
        <p:nvSpPr>
          <p:cNvPr id="911" name="Google Shape;911;p11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By the end of Grade 2 </a:t>
            </a:r>
            <a:endParaRPr/>
          </a:p>
          <a:p>
            <a:pPr indent="-342900" lvl="0" marL="457200" rtl="0" algn="l">
              <a:spcBef>
                <a:spcPts val="1200"/>
              </a:spcBef>
              <a:spcAft>
                <a:spcPts val="0"/>
              </a:spcAft>
              <a:buSzPts val="1800"/>
              <a:buChar char="●"/>
            </a:pPr>
            <a:r>
              <a:rPr lang="en"/>
              <a:t>Individuals collect, use, and display data about individuals and the world around them.</a:t>
            </a:r>
            <a:endParaRPr/>
          </a:p>
          <a:p>
            <a:pPr indent="-342900" lvl="0" marL="457200" rtl="0" algn="l">
              <a:spcBef>
                <a:spcPts val="0"/>
              </a:spcBef>
              <a:spcAft>
                <a:spcPts val="0"/>
              </a:spcAft>
              <a:buSzPts val="1800"/>
              <a:buChar char="●"/>
            </a:pPr>
            <a:r>
              <a:rPr lang="en"/>
              <a:t>Computers store data that can be retrieved later.  Data can be copied, stored in multiple locations, and retrieved. </a:t>
            </a:r>
            <a:endParaRPr/>
          </a:p>
          <a:p>
            <a:pPr indent="-342900" lvl="0" marL="457200" rtl="0" algn="l">
              <a:spcBef>
                <a:spcPts val="0"/>
              </a:spcBef>
              <a:spcAft>
                <a:spcPts val="0"/>
              </a:spcAft>
              <a:buSzPts val="1800"/>
              <a:buChar char="●"/>
            </a:pPr>
            <a:r>
              <a:rPr lang="en"/>
              <a:t>Data can be used to make predictions about the world.</a:t>
            </a:r>
            <a:endParaRPr/>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5" name="Shape 915"/>
        <p:cNvGrpSpPr/>
        <p:nvPr/>
      </p:nvGrpSpPr>
      <p:grpSpPr>
        <a:xfrm>
          <a:off x="0" y="0"/>
          <a:ext cx="0" cy="0"/>
          <a:chOff x="0" y="0"/>
          <a:chExt cx="0" cy="0"/>
        </a:xfrm>
      </p:grpSpPr>
      <p:sp>
        <p:nvSpPr>
          <p:cNvPr id="916" name="Google Shape;916;p1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does that mean to us?</a:t>
            </a:r>
            <a:endParaRPr/>
          </a:p>
        </p:txBody>
      </p:sp>
      <p:sp>
        <p:nvSpPr>
          <p:cNvPr id="917" name="Google Shape;917;p11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In many ways the Data Standard is the hardest of the standards. While it is with the best of intentions we want to help students learn the skills they need to analyze data properly, these skills can often be misinterpreted for other motives.</a:t>
            </a:r>
            <a:endParaRPr/>
          </a:p>
          <a:p>
            <a:pPr indent="0" lvl="0" marL="0" rtl="0" algn="l">
              <a:spcBef>
                <a:spcPts val="1200"/>
              </a:spcBef>
              <a:spcAft>
                <a:spcPts val="1200"/>
              </a:spcAft>
              <a:buNone/>
            </a:pPr>
            <a:r>
              <a:rPr lang="en"/>
              <a:t>The important points in the Data Standard with K-2 is introducing them to concepts.  Help them uncover the beautiful world of data and have them learn about their role in data generation.</a:t>
            </a:r>
            <a:endParaRP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1" name="Shape 921"/>
        <p:cNvGrpSpPr/>
        <p:nvPr/>
      </p:nvGrpSpPr>
      <p:grpSpPr>
        <a:xfrm>
          <a:off x="0" y="0"/>
          <a:ext cx="0" cy="0"/>
          <a:chOff x="0" y="0"/>
          <a:chExt cx="0" cy="0"/>
        </a:xfrm>
      </p:grpSpPr>
      <p:sp>
        <p:nvSpPr>
          <p:cNvPr id="922" name="Google Shape;922;p1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K-2 Data Sciences Expectation</a:t>
            </a:r>
            <a:endParaRPr/>
          </a:p>
        </p:txBody>
      </p:sp>
      <p:graphicFrame>
        <p:nvGraphicFramePr>
          <p:cNvPr id="923" name="Google Shape;923;p119"/>
          <p:cNvGraphicFramePr/>
          <p:nvPr/>
        </p:nvGraphicFramePr>
        <p:xfrm>
          <a:off x="911300" y="1372875"/>
          <a:ext cx="3000000" cy="3000000"/>
        </p:xfrm>
        <a:graphic>
          <a:graphicData uri="http://schemas.openxmlformats.org/drawingml/2006/table">
            <a:tbl>
              <a:tblPr>
                <a:noFill/>
                <a:tableStyleId>{2EDE6A7B-FBF9-4B8B-89B6-C64498BA1095}</a:tableStyleId>
              </a:tblPr>
              <a:tblGrid>
                <a:gridCol w="3619500"/>
                <a:gridCol w="3619500"/>
              </a:tblGrid>
              <a:tr h="381000">
                <a:tc>
                  <a:txBody>
                    <a:bodyPr/>
                    <a:lstStyle/>
                    <a:p>
                      <a:pPr indent="0" lvl="0" marL="0" rtl="0" algn="l">
                        <a:spcBef>
                          <a:spcPts val="0"/>
                        </a:spcBef>
                        <a:spcAft>
                          <a:spcPts val="0"/>
                        </a:spcAft>
                        <a:buNone/>
                      </a:pPr>
                      <a:r>
                        <a:rPr lang="en" sz="1300"/>
                        <a:t>Core Idea</a:t>
                      </a:r>
                      <a:endParaRPr sz="1300"/>
                    </a:p>
                  </a:txBody>
                  <a:tcPr marT="91425" marB="91425" marR="91425" marL="91425">
                    <a:solidFill>
                      <a:srgbClr val="FFF2CC"/>
                    </a:solidFill>
                  </a:tcPr>
                </a:tc>
                <a:tc>
                  <a:txBody>
                    <a:bodyPr/>
                    <a:lstStyle/>
                    <a:p>
                      <a:pPr indent="0" lvl="0" marL="0" rtl="0" algn="l">
                        <a:spcBef>
                          <a:spcPts val="0"/>
                        </a:spcBef>
                        <a:spcAft>
                          <a:spcPts val="0"/>
                        </a:spcAft>
                        <a:buNone/>
                      </a:pPr>
                      <a:r>
                        <a:rPr lang="en" sz="1300">
                          <a:solidFill>
                            <a:schemeClr val="dk1"/>
                          </a:solidFill>
                        </a:rPr>
                        <a:t>Performance Expectations </a:t>
                      </a:r>
                      <a:endParaRPr sz="1300"/>
                    </a:p>
                  </a:txBody>
                  <a:tcPr marT="91425" marB="91425" marR="91425" marL="91425">
                    <a:solidFill>
                      <a:srgbClr val="FFF2CC"/>
                    </a:solidFill>
                  </a:tcPr>
                </a:tc>
              </a:tr>
              <a:tr h="381000">
                <a:tc>
                  <a:txBody>
                    <a:bodyPr/>
                    <a:lstStyle/>
                    <a:p>
                      <a:pPr indent="0" lvl="0" marL="0" rtl="0" algn="l">
                        <a:spcBef>
                          <a:spcPts val="0"/>
                        </a:spcBef>
                        <a:spcAft>
                          <a:spcPts val="0"/>
                        </a:spcAft>
                        <a:buNone/>
                      </a:pPr>
                      <a:r>
                        <a:rPr lang="en" sz="1300">
                          <a:solidFill>
                            <a:schemeClr val="dk1"/>
                          </a:solidFill>
                        </a:rPr>
                        <a:t>Individuals collect, use, and display data about individuals and the world around them.</a:t>
                      </a:r>
                      <a:endParaRPr sz="1300"/>
                    </a:p>
                  </a:txBody>
                  <a:tcPr marT="91425" marB="91425" marR="91425" marL="91425"/>
                </a:tc>
                <a:tc>
                  <a:txBody>
                    <a:bodyPr/>
                    <a:lstStyle/>
                    <a:p>
                      <a:pPr indent="0" lvl="0" marL="0" rtl="0" algn="l">
                        <a:spcBef>
                          <a:spcPts val="0"/>
                        </a:spcBef>
                        <a:spcAft>
                          <a:spcPts val="0"/>
                        </a:spcAft>
                        <a:buNone/>
                      </a:pPr>
                      <a:r>
                        <a:rPr lang="en" sz="1300">
                          <a:solidFill>
                            <a:schemeClr val="dk1"/>
                          </a:solidFill>
                        </a:rPr>
                        <a:t>8.1.2.DA.1: Collect and present data, including climate change data, in various visual formats. Computers store data that can be retrieved later</a:t>
                      </a:r>
                      <a:endParaRPr sz="1300"/>
                    </a:p>
                  </a:txBody>
                  <a:tcPr marT="91425" marB="91425" marR="91425" marL="91425"/>
                </a:tc>
              </a:tr>
              <a:tr h="381000">
                <a:tc>
                  <a:txBody>
                    <a:bodyPr/>
                    <a:lstStyle/>
                    <a:p>
                      <a:pPr indent="0" lvl="0" marL="0" rtl="0" algn="l">
                        <a:spcBef>
                          <a:spcPts val="0"/>
                        </a:spcBef>
                        <a:spcAft>
                          <a:spcPts val="0"/>
                        </a:spcAft>
                        <a:buClr>
                          <a:schemeClr val="dk1"/>
                        </a:buClr>
                        <a:buSzPts val="1100"/>
                        <a:buFont typeface="Arial"/>
                        <a:buNone/>
                      </a:pPr>
                      <a:r>
                        <a:rPr lang="en" sz="1300">
                          <a:solidFill>
                            <a:schemeClr val="dk1"/>
                          </a:solidFill>
                        </a:rPr>
                        <a:t>Data can be copied, stored in multiple locations, and retrieved.</a:t>
                      </a:r>
                      <a:endParaRPr sz="1300">
                        <a:solidFill>
                          <a:schemeClr val="dk1"/>
                        </a:solidFill>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 sz="1300">
                          <a:solidFill>
                            <a:schemeClr val="dk1"/>
                          </a:solidFill>
                        </a:rPr>
                        <a:t>8.1.2.DA.2: Store, copy, search, retrieve, modify, and delete data using a computing device.</a:t>
                      </a:r>
                      <a:endParaRPr sz="1300">
                        <a:solidFill>
                          <a:schemeClr val="dk1"/>
                        </a:solidFill>
                      </a:endParaRPr>
                    </a:p>
                  </a:txBody>
                  <a:tcPr marT="91425" marB="91425" marR="91425" marL="91425"/>
                </a:tc>
              </a:tr>
              <a:tr h="381000">
                <a:tc>
                  <a:txBody>
                    <a:bodyPr/>
                    <a:lstStyle/>
                    <a:p>
                      <a:pPr indent="0" lvl="0" marL="0" rtl="0" algn="l">
                        <a:spcBef>
                          <a:spcPts val="0"/>
                        </a:spcBef>
                        <a:spcAft>
                          <a:spcPts val="0"/>
                        </a:spcAft>
                        <a:buClr>
                          <a:schemeClr val="dk1"/>
                        </a:buClr>
                        <a:buSzPts val="1100"/>
                        <a:buFont typeface="Arial"/>
                        <a:buNone/>
                      </a:pPr>
                      <a:r>
                        <a:rPr lang="en" sz="1300">
                          <a:solidFill>
                            <a:schemeClr val="dk1"/>
                          </a:solidFill>
                        </a:rPr>
                        <a:t>Data can be used to make predictions about the world.</a:t>
                      </a:r>
                      <a:endParaRPr sz="1300">
                        <a:solidFill>
                          <a:schemeClr val="dk1"/>
                        </a:solidFill>
                      </a:endParaRPr>
                    </a:p>
                    <a:p>
                      <a:pPr indent="0" lvl="0" marL="0" rtl="0" algn="l">
                        <a:spcBef>
                          <a:spcPts val="0"/>
                        </a:spcBef>
                        <a:spcAft>
                          <a:spcPts val="0"/>
                        </a:spcAft>
                        <a:buNone/>
                      </a:pPr>
                      <a:r>
                        <a:t/>
                      </a:r>
                      <a:endParaRPr sz="1300">
                        <a:solidFill>
                          <a:schemeClr val="dk1"/>
                        </a:solidFill>
                      </a:endParaRPr>
                    </a:p>
                  </a:txBody>
                  <a:tcPr marT="91425" marB="91425" marR="91425" marL="91425"/>
                </a:tc>
                <a:tc>
                  <a:txBody>
                    <a:bodyPr/>
                    <a:lstStyle/>
                    <a:p>
                      <a:pPr indent="0" lvl="0" marL="0" rtl="0" algn="l">
                        <a:spcBef>
                          <a:spcPts val="0"/>
                        </a:spcBef>
                        <a:spcAft>
                          <a:spcPts val="0"/>
                        </a:spcAft>
                        <a:buNone/>
                      </a:pPr>
                      <a:r>
                        <a:rPr lang="en" sz="1300">
                          <a:solidFill>
                            <a:schemeClr val="dk1"/>
                          </a:solidFill>
                        </a:rPr>
                        <a:t>8.1.2.DA.3: Identify and describe patterns in data visualizations. </a:t>
                      </a:r>
                      <a:endParaRPr sz="1300">
                        <a:solidFill>
                          <a:schemeClr val="dk1"/>
                        </a:solidFill>
                      </a:endParaRPr>
                    </a:p>
                    <a:p>
                      <a:pPr indent="0" lvl="0" marL="0" rtl="0" algn="l">
                        <a:spcBef>
                          <a:spcPts val="0"/>
                        </a:spcBef>
                        <a:spcAft>
                          <a:spcPts val="0"/>
                        </a:spcAft>
                        <a:buNone/>
                      </a:pPr>
                      <a:r>
                        <a:t/>
                      </a:r>
                      <a:endParaRPr sz="1300">
                        <a:solidFill>
                          <a:schemeClr val="dk1"/>
                        </a:solidFill>
                      </a:endParaRPr>
                    </a:p>
                    <a:p>
                      <a:pPr indent="0" lvl="0" marL="0" rtl="0" algn="l">
                        <a:spcBef>
                          <a:spcPts val="0"/>
                        </a:spcBef>
                        <a:spcAft>
                          <a:spcPts val="0"/>
                        </a:spcAft>
                        <a:buClr>
                          <a:schemeClr val="dk1"/>
                        </a:buClr>
                        <a:buSzPts val="1100"/>
                        <a:buFont typeface="Arial"/>
                        <a:buNone/>
                      </a:pPr>
                      <a:r>
                        <a:rPr lang="en" sz="1300">
                          <a:solidFill>
                            <a:schemeClr val="dk1"/>
                          </a:solidFill>
                        </a:rPr>
                        <a:t>8.1.2.DA.4: Make predictions based on data using charts or graphs. </a:t>
                      </a:r>
                      <a:endParaRPr sz="1300">
                        <a:solidFill>
                          <a:schemeClr val="dk1"/>
                        </a:solidFill>
                      </a:endParaRPr>
                    </a:p>
                    <a:p>
                      <a:pPr indent="0" lvl="0" marL="0" rtl="0" algn="l">
                        <a:spcBef>
                          <a:spcPts val="0"/>
                        </a:spcBef>
                        <a:spcAft>
                          <a:spcPts val="0"/>
                        </a:spcAft>
                        <a:buNone/>
                      </a:pPr>
                      <a:r>
                        <a:t/>
                      </a:r>
                      <a:endParaRPr sz="1300">
                        <a:solidFill>
                          <a:schemeClr val="dk1"/>
                        </a:solidFill>
                      </a:endParaRPr>
                    </a:p>
                  </a:txBody>
                  <a:tcPr marT="91425" marB="91425" marR="91425" marL="91425"/>
                </a:tc>
              </a:tr>
            </a:tbl>
          </a:graphicData>
        </a:graphic>
      </p:graphicFrame>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7" name="Shape 927"/>
        <p:cNvGrpSpPr/>
        <p:nvPr/>
      </p:nvGrpSpPr>
      <p:grpSpPr>
        <a:xfrm>
          <a:off x="0" y="0"/>
          <a:ext cx="0" cy="0"/>
          <a:chOff x="0" y="0"/>
          <a:chExt cx="0" cy="0"/>
        </a:xfrm>
      </p:grpSpPr>
      <p:sp>
        <p:nvSpPr>
          <p:cNvPr id="928" name="Google Shape;928;p120"/>
          <p:cNvSpPr txBox="1"/>
          <p:nvPr>
            <p:ph type="title"/>
          </p:nvPr>
        </p:nvSpPr>
        <p:spPr>
          <a:xfrm>
            <a:off x="422825" y="218335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Perspective</a:t>
            </a:r>
            <a:endParaRPr/>
          </a:p>
          <a:p>
            <a:pPr indent="0" lvl="0" marL="0" rtl="0" algn="ctr">
              <a:spcBef>
                <a:spcPts val="0"/>
              </a:spcBef>
              <a:spcAft>
                <a:spcPts val="0"/>
              </a:spcAft>
              <a:buNone/>
            </a:pPr>
            <a:r>
              <a:rPr lang="en"/>
              <a:t>Data Sciences, Data and Analysis</a:t>
            </a:r>
            <a:endParaRPr/>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932" name="Shape 932"/>
        <p:cNvGrpSpPr/>
        <p:nvPr/>
      </p:nvGrpSpPr>
      <p:grpSpPr>
        <a:xfrm>
          <a:off x="0" y="0"/>
          <a:ext cx="0" cy="0"/>
          <a:chOff x="0" y="0"/>
          <a:chExt cx="0" cy="0"/>
        </a:xfrm>
      </p:grpSpPr>
      <p:sp>
        <p:nvSpPr>
          <p:cNvPr id="933" name="Google Shape;933;p121"/>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934" name="Google Shape;934;p121"/>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935" name="Google Shape;935;p121"/>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936" name="Google Shape;936;p121"/>
          <p:cNvSpPr txBox="1"/>
          <p:nvPr>
            <p:ph type="title"/>
          </p:nvPr>
        </p:nvSpPr>
        <p:spPr>
          <a:xfrm>
            <a:off x="633431" y="266222"/>
            <a:ext cx="77919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Data and Binary</a:t>
            </a:r>
            <a:endParaRPr u="none">
              <a:solidFill>
                <a:srgbClr val="D1190D"/>
              </a:solidFill>
            </a:endParaRPr>
          </a:p>
        </p:txBody>
      </p:sp>
      <p:sp>
        <p:nvSpPr>
          <p:cNvPr id="937" name="Google Shape;937;p121"/>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938" name="Google Shape;938;p121"/>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sp>
        <p:nvSpPr>
          <p:cNvPr id="939" name="Google Shape;939;p121"/>
          <p:cNvSpPr txBox="1"/>
          <p:nvPr/>
        </p:nvSpPr>
        <p:spPr>
          <a:xfrm>
            <a:off x="222919" y="1039819"/>
            <a:ext cx="6531000" cy="3278700"/>
          </a:xfrm>
          <a:prstGeom prst="rect">
            <a:avLst/>
          </a:prstGeom>
          <a:noFill/>
          <a:ln>
            <a:noFill/>
          </a:ln>
        </p:spPr>
        <p:txBody>
          <a:bodyPr anchorCtr="0" anchor="t" bIns="68575" lIns="68575" spcFirstLastPara="1" rIns="68575" wrap="square" tIns="68575">
            <a:spAutoFit/>
          </a:bodyPr>
          <a:lstStyle/>
          <a:p>
            <a:pPr indent="0" lvl="0" marL="342900" rtl="0" algn="l">
              <a:spcBef>
                <a:spcPts val="0"/>
              </a:spcBef>
              <a:spcAft>
                <a:spcPts val="0"/>
              </a:spcAft>
              <a:buNone/>
            </a:pPr>
            <a:r>
              <a:rPr b="1" lang="en" sz="1700"/>
              <a:t>All data must be able to be mapped onto the binary number system.  This type of data is called discrete data.</a:t>
            </a:r>
            <a:endParaRPr b="1" sz="1700"/>
          </a:p>
          <a:p>
            <a:pPr indent="0" lvl="0" marL="342900" rtl="0" algn="l">
              <a:spcBef>
                <a:spcPts val="0"/>
              </a:spcBef>
              <a:spcAft>
                <a:spcPts val="0"/>
              </a:spcAft>
              <a:buNone/>
            </a:pPr>
            <a:r>
              <a:t/>
            </a:r>
            <a:endParaRPr b="1" sz="1700"/>
          </a:p>
          <a:p>
            <a:pPr indent="0" lvl="0" marL="342900" rtl="0" algn="l">
              <a:spcBef>
                <a:spcPts val="0"/>
              </a:spcBef>
              <a:spcAft>
                <a:spcPts val="0"/>
              </a:spcAft>
              <a:buNone/>
            </a:pPr>
            <a:r>
              <a:rPr b="1" lang="en" sz="1700"/>
              <a:t>We can do a lot of representation with this - most text can be represented this way.  Pictures used binary values to represent the presence of certain colors in a picture element or pixel.  We can record sound waves and the play rapid pictures with sound over them to make movies.</a:t>
            </a:r>
            <a:endParaRPr b="1" sz="1700"/>
          </a:p>
          <a:p>
            <a:pPr indent="0" lvl="0" marL="342900" rtl="0" algn="l">
              <a:spcBef>
                <a:spcPts val="0"/>
              </a:spcBef>
              <a:spcAft>
                <a:spcPts val="0"/>
              </a:spcAft>
              <a:buNone/>
            </a:pPr>
            <a:r>
              <a:t/>
            </a:r>
            <a:endParaRPr b="1" sz="1700"/>
          </a:p>
          <a:p>
            <a:pPr indent="0" lvl="0" marL="342900" rtl="0" algn="l">
              <a:spcBef>
                <a:spcPts val="0"/>
              </a:spcBef>
              <a:spcAft>
                <a:spcPts val="0"/>
              </a:spcAft>
              <a:buNone/>
            </a:pPr>
            <a:r>
              <a:rPr b="1" lang="en" sz="1700"/>
              <a:t>Some things cannot be represented by the computer.  For example - a computer cannot represent a circle completely - only an approximation of it.  </a:t>
            </a:r>
            <a:endParaRPr b="1" sz="1700"/>
          </a:p>
        </p:txBody>
      </p:sp>
      <p:sp>
        <p:nvSpPr>
          <p:cNvPr id="940" name="Google Shape;940;p121"/>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941" name="Google Shape;941;p121"/>
          <p:cNvGrpSpPr/>
          <p:nvPr/>
        </p:nvGrpSpPr>
        <p:grpSpPr>
          <a:xfrm>
            <a:off x="312780" y="4766655"/>
            <a:ext cx="2220930" cy="352501"/>
            <a:chOff x="6077925" y="4856850"/>
            <a:chExt cx="6064800" cy="1143000"/>
          </a:xfrm>
        </p:grpSpPr>
        <p:sp>
          <p:nvSpPr>
            <p:cNvPr id="942" name="Google Shape;942;p121"/>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943" name="Google Shape;943;p121"/>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944" name="Google Shape;944;p121"/>
          <p:cNvPicPr preferRelativeResize="0"/>
          <p:nvPr/>
        </p:nvPicPr>
        <p:blipFill>
          <a:blip r:embed="rId5">
            <a:alphaModFix/>
          </a:blip>
          <a:stretch>
            <a:fillRect/>
          </a:stretch>
        </p:blipFill>
        <p:spPr>
          <a:xfrm>
            <a:off x="6753994" y="1433897"/>
            <a:ext cx="2275706" cy="2275706"/>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948" name="Shape 948"/>
        <p:cNvGrpSpPr/>
        <p:nvPr/>
      </p:nvGrpSpPr>
      <p:grpSpPr>
        <a:xfrm>
          <a:off x="0" y="0"/>
          <a:ext cx="0" cy="0"/>
          <a:chOff x="0" y="0"/>
          <a:chExt cx="0" cy="0"/>
        </a:xfrm>
      </p:grpSpPr>
      <p:sp>
        <p:nvSpPr>
          <p:cNvPr id="949" name="Google Shape;949;p122"/>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950" name="Google Shape;950;p122"/>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951" name="Google Shape;951;p122"/>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952" name="Google Shape;952;p122"/>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Data and Binary</a:t>
            </a:r>
            <a:endParaRPr u="none">
              <a:solidFill>
                <a:srgbClr val="D1190D"/>
              </a:solidFill>
            </a:endParaRPr>
          </a:p>
        </p:txBody>
      </p:sp>
      <p:sp>
        <p:nvSpPr>
          <p:cNvPr id="953" name="Google Shape;953;p122"/>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954" name="Google Shape;954;p122"/>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sp>
        <p:nvSpPr>
          <p:cNvPr id="955" name="Google Shape;955;p122"/>
          <p:cNvSpPr txBox="1"/>
          <p:nvPr/>
        </p:nvSpPr>
        <p:spPr>
          <a:xfrm>
            <a:off x="222919" y="1039819"/>
            <a:ext cx="6531000" cy="400200"/>
          </a:xfrm>
          <a:prstGeom prst="rect">
            <a:avLst/>
          </a:prstGeom>
          <a:noFill/>
          <a:ln>
            <a:noFill/>
          </a:ln>
        </p:spPr>
        <p:txBody>
          <a:bodyPr anchorCtr="0" anchor="t" bIns="68575" lIns="68575" spcFirstLastPara="1" rIns="68575" wrap="square" tIns="68575">
            <a:spAutoFit/>
          </a:bodyPr>
          <a:lstStyle/>
          <a:p>
            <a:pPr indent="0" lvl="0" marL="342900" rtl="0" algn="l">
              <a:spcBef>
                <a:spcPts val="0"/>
              </a:spcBef>
              <a:spcAft>
                <a:spcPts val="0"/>
              </a:spcAft>
              <a:buNone/>
            </a:pPr>
            <a:r>
              <a:t/>
            </a:r>
            <a:endParaRPr b="1" sz="1700"/>
          </a:p>
        </p:txBody>
      </p:sp>
      <p:sp>
        <p:nvSpPr>
          <p:cNvPr id="956" name="Google Shape;956;p122"/>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957" name="Google Shape;957;p122"/>
          <p:cNvGrpSpPr/>
          <p:nvPr/>
        </p:nvGrpSpPr>
        <p:grpSpPr>
          <a:xfrm>
            <a:off x="312780" y="4766655"/>
            <a:ext cx="2220930" cy="352501"/>
            <a:chOff x="6077925" y="4856850"/>
            <a:chExt cx="6064800" cy="1143000"/>
          </a:xfrm>
        </p:grpSpPr>
        <p:sp>
          <p:nvSpPr>
            <p:cNvPr id="958" name="Google Shape;958;p122"/>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959" name="Google Shape;959;p122"/>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960" name="Google Shape;960;p122"/>
          <p:cNvPicPr preferRelativeResize="0"/>
          <p:nvPr/>
        </p:nvPicPr>
        <p:blipFill>
          <a:blip r:embed="rId5">
            <a:alphaModFix/>
          </a:blip>
          <a:stretch>
            <a:fillRect/>
          </a:stretch>
        </p:blipFill>
        <p:spPr>
          <a:xfrm>
            <a:off x="303909" y="947213"/>
            <a:ext cx="8311107" cy="207314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1190D"/>
        </a:solidFill>
      </p:bgPr>
    </p:bg>
    <p:spTree>
      <p:nvGrpSpPr>
        <p:cNvPr id="121" name="Shape 121"/>
        <p:cNvGrpSpPr/>
        <p:nvPr/>
      </p:nvGrpSpPr>
      <p:grpSpPr>
        <a:xfrm>
          <a:off x="0" y="0"/>
          <a:ext cx="0" cy="0"/>
          <a:chOff x="0" y="0"/>
          <a:chExt cx="0" cy="0"/>
        </a:xfrm>
      </p:grpSpPr>
      <p:sp>
        <p:nvSpPr>
          <p:cNvPr id="122" name="Google Shape;122;p24"/>
          <p:cNvSpPr txBox="1"/>
          <p:nvPr>
            <p:ph type="title"/>
          </p:nvPr>
        </p:nvSpPr>
        <p:spPr>
          <a:xfrm>
            <a:off x="311700" y="2150850"/>
            <a:ext cx="8520600" cy="841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b="1" lang="en">
                <a:solidFill>
                  <a:schemeClr val="lt1"/>
                </a:solidFill>
              </a:rPr>
              <a:t>Computer Science </a:t>
            </a:r>
            <a:endParaRPr b="1">
              <a:solidFill>
                <a:schemeClr val="lt1"/>
              </a:solidFill>
            </a:endParaRPr>
          </a:p>
          <a:p>
            <a:pPr indent="0" lvl="0" marL="0" rtl="0" algn="ctr">
              <a:spcBef>
                <a:spcPts val="0"/>
              </a:spcBef>
              <a:spcAft>
                <a:spcPts val="0"/>
              </a:spcAft>
              <a:buNone/>
            </a:pPr>
            <a:r>
              <a:rPr b="1" lang="en">
                <a:solidFill>
                  <a:schemeClr val="lt1"/>
                </a:solidFill>
              </a:rPr>
              <a:t>an Overview for K-2 Teachers</a:t>
            </a:r>
            <a:endParaRPr b="1">
              <a:solidFill>
                <a:schemeClr val="lt1"/>
              </a:solidFill>
            </a:endParaRPr>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964" name="Shape 964"/>
        <p:cNvGrpSpPr/>
        <p:nvPr/>
      </p:nvGrpSpPr>
      <p:grpSpPr>
        <a:xfrm>
          <a:off x="0" y="0"/>
          <a:ext cx="0" cy="0"/>
          <a:chOff x="0" y="0"/>
          <a:chExt cx="0" cy="0"/>
        </a:xfrm>
      </p:grpSpPr>
      <p:sp>
        <p:nvSpPr>
          <p:cNvPr id="965" name="Google Shape;965;p123"/>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966" name="Google Shape;966;p123"/>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967" name="Google Shape;967;p123"/>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968" name="Google Shape;968;p123"/>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Data and Binary</a:t>
            </a:r>
            <a:endParaRPr u="none">
              <a:solidFill>
                <a:srgbClr val="D1190D"/>
              </a:solidFill>
            </a:endParaRPr>
          </a:p>
        </p:txBody>
      </p:sp>
      <p:sp>
        <p:nvSpPr>
          <p:cNvPr id="969" name="Google Shape;969;p123"/>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970" name="Google Shape;970;p123"/>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sp>
        <p:nvSpPr>
          <p:cNvPr id="971" name="Google Shape;971;p123"/>
          <p:cNvSpPr txBox="1"/>
          <p:nvPr/>
        </p:nvSpPr>
        <p:spPr>
          <a:xfrm>
            <a:off x="222919" y="1039819"/>
            <a:ext cx="6531000" cy="400200"/>
          </a:xfrm>
          <a:prstGeom prst="rect">
            <a:avLst/>
          </a:prstGeom>
          <a:noFill/>
          <a:ln>
            <a:noFill/>
          </a:ln>
        </p:spPr>
        <p:txBody>
          <a:bodyPr anchorCtr="0" anchor="t" bIns="68575" lIns="68575" spcFirstLastPara="1" rIns="68575" wrap="square" tIns="68575">
            <a:spAutoFit/>
          </a:bodyPr>
          <a:lstStyle/>
          <a:p>
            <a:pPr indent="0" lvl="0" marL="342900" rtl="0" algn="l">
              <a:spcBef>
                <a:spcPts val="0"/>
              </a:spcBef>
              <a:spcAft>
                <a:spcPts val="0"/>
              </a:spcAft>
              <a:buNone/>
            </a:pPr>
            <a:r>
              <a:t/>
            </a:r>
            <a:endParaRPr b="1" sz="1700"/>
          </a:p>
        </p:txBody>
      </p:sp>
      <p:sp>
        <p:nvSpPr>
          <p:cNvPr id="972" name="Google Shape;972;p123"/>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973" name="Google Shape;973;p123"/>
          <p:cNvGrpSpPr/>
          <p:nvPr/>
        </p:nvGrpSpPr>
        <p:grpSpPr>
          <a:xfrm>
            <a:off x="312780" y="4766655"/>
            <a:ext cx="2220930" cy="352501"/>
            <a:chOff x="6077925" y="4856850"/>
            <a:chExt cx="6064800" cy="1143000"/>
          </a:xfrm>
        </p:grpSpPr>
        <p:sp>
          <p:nvSpPr>
            <p:cNvPr id="974" name="Google Shape;974;p123"/>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975" name="Google Shape;975;p123"/>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976" name="Google Shape;976;p123"/>
          <p:cNvPicPr preferRelativeResize="0"/>
          <p:nvPr/>
        </p:nvPicPr>
        <p:blipFill>
          <a:blip r:embed="rId5">
            <a:alphaModFix/>
          </a:blip>
          <a:stretch>
            <a:fillRect/>
          </a:stretch>
        </p:blipFill>
        <p:spPr>
          <a:xfrm>
            <a:off x="1173640" y="0"/>
            <a:ext cx="7460719" cy="5738024"/>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980" name="Shape 980"/>
        <p:cNvGrpSpPr/>
        <p:nvPr/>
      </p:nvGrpSpPr>
      <p:grpSpPr>
        <a:xfrm>
          <a:off x="0" y="0"/>
          <a:ext cx="0" cy="0"/>
          <a:chOff x="0" y="0"/>
          <a:chExt cx="0" cy="0"/>
        </a:xfrm>
      </p:grpSpPr>
      <p:sp>
        <p:nvSpPr>
          <p:cNvPr id="981" name="Google Shape;981;p124"/>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982" name="Google Shape;982;p124"/>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983" name="Google Shape;983;p124"/>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984" name="Google Shape;984;p124"/>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Bits, Bytes and Data Storage</a:t>
            </a:r>
            <a:endParaRPr u="none">
              <a:solidFill>
                <a:srgbClr val="D1190D"/>
              </a:solidFill>
            </a:endParaRPr>
          </a:p>
        </p:txBody>
      </p:sp>
      <p:sp>
        <p:nvSpPr>
          <p:cNvPr id="985" name="Google Shape;985;p124"/>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986" name="Google Shape;986;p124"/>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sp>
        <p:nvSpPr>
          <p:cNvPr id="987" name="Google Shape;987;p124"/>
          <p:cNvSpPr txBox="1"/>
          <p:nvPr/>
        </p:nvSpPr>
        <p:spPr>
          <a:xfrm>
            <a:off x="222919" y="1039819"/>
            <a:ext cx="8513400" cy="400200"/>
          </a:xfrm>
          <a:prstGeom prst="rect">
            <a:avLst/>
          </a:prstGeom>
          <a:noFill/>
          <a:ln>
            <a:noFill/>
          </a:ln>
        </p:spPr>
        <p:txBody>
          <a:bodyPr anchorCtr="0" anchor="t" bIns="68575" lIns="68575" spcFirstLastPara="1" rIns="68575" wrap="square" tIns="68575">
            <a:spAutoFit/>
          </a:bodyPr>
          <a:lstStyle/>
          <a:p>
            <a:pPr indent="0" lvl="0" marL="342900" rtl="0" algn="l">
              <a:spcBef>
                <a:spcPts val="0"/>
              </a:spcBef>
              <a:spcAft>
                <a:spcPts val="0"/>
              </a:spcAft>
              <a:buNone/>
            </a:pPr>
            <a:r>
              <a:t/>
            </a:r>
            <a:endParaRPr b="1" sz="1700"/>
          </a:p>
        </p:txBody>
      </p:sp>
      <p:sp>
        <p:nvSpPr>
          <p:cNvPr id="988" name="Google Shape;988;p124"/>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989" name="Google Shape;989;p124"/>
          <p:cNvGrpSpPr/>
          <p:nvPr/>
        </p:nvGrpSpPr>
        <p:grpSpPr>
          <a:xfrm>
            <a:off x="312780" y="4766655"/>
            <a:ext cx="2220930" cy="352501"/>
            <a:chOff x="6077925" y="4856850"/>
            <a:chExt cx="6064800" cy="1143000"/>
          </a:xfrm>
        </p:grpSpPr>
        <p:sp>
          <p:nvSpPr>
            <p:cNvPr id="990" name="Google Shape;990;p124"/>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991" name="Google Shape;991;p124"/>
            <p:cNvPicPr preferRelativeResize="0"/>
            <p:nvPr/>
          </p:nvPicPr>
          <p:blipFill>
            <a:blip r:embed="rId4">
              <a:alphaModFix/>
            </a:blip>
            <a:stretch>
              <a:fillRect/>
            </a:stretch>
          </p:blipFill>
          <p:spPr>
            <a:xfrm>
              <a:off x="6369202" y="4941951"/>
              <a:ext cx="5634652" cy="938175"/>
            </a:xfrm>
            <a:prstGeom prst="rect">
              <a:avLst/>
            </a:prstGeom>
            <a:noFill/>
            <a:ln>
              <a:noFill/>
            </a:ln>
          </p:spPr>
        </p:pic>
      </p:grpSp>
      <p:sp>
        <p:nvSpPr>
          <p:cNvPr id="992" name="Google Shape;992;p124"/>
          <p:cNvSpPr txBox="1"/>
          <p:nvPr/>
        </p:nvSpPr>
        <p:spPr>
          <a:xfrm>
            <a:off x="864188" y="1124494"/>
            <a:ext cx="7309200" cy="32169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1700">
                <a:latin typeface="Calibri"/>
                <a:ea typeface="Calibri"/>
                <a:cs typeface="Calibri"/>
                <a:sym typeface="Calibri"/>
              </a:rPr>
              <a:t>Binary Digit: Bit - this is our ones and zeros.</a:t>
            </a:r>
            <a:endParaRPr b="1" sz="1700">
              <a:latin typeface="Calibri"/>
              <a:ea typeface="Calibri"/>
              <a:cs typeface="Calibri"/>
              <a:sym typeface="Calibri"/>
            </a:endParaRPr>
          </a:p>
          <a:p>
            <a:pPr indent="0" lvl="0" marL="0" rtl="0" algn="l">
              <a:spcBef>
                <a:spcPts val="0"/>
              </a:spcBef>
              <a:spcAft>
                <a:spcPts val="0"/>
              </a:spcAft>
              <a:buNone/>
            </a:pPr>
            <a:r>
              <a:t/>
            </a:r>
            <a:endParaRPr b="1" sz="1700">
              <a:latin typeface="Calibri"/>
              <a:ea typeface="Calibri"/>
              <a:cs typeface="Calibri"/>
              <a:sym typeface="Calibri"/>
            </a:endParaRPr>
          </a:p>
          <a:p>
            <a:pPr indent="0" lvl="0" marL="0" rtl="0" algn="l">
              <a:spcBef>
                <a:spcPts val="0"/>
              </a:spcBef>
              <a:spcAft>
                <a:spcPts val="0"/>
              </a:spcAft>
              <a:buNone/>
            </a:pPr>
            <a:r>
              <a:rPr b="1" lang="en" sz="1700">
                <a:latin typeface="Calibri"/>
                <a:ea typeface="Calibri"/>
                <a:cs typeface="Calibri"/>
                <a:sym typeface="Calibri"/>
              </a:rPr>
              <a:t>Byte: 8 </a:t>
            </a:r>
            <a:r>
              <a:rPr b="1" lang="en" sz="1700">
                <a:latin typeface="Calibri"/>
                <a:ea typeface="Calibri"/>
                <a:cs typeface="Calibri"/>
                <a:sym typeface="Calibri"/>
              </a:rPr>
              <a:t>bits</a:t>
            </a:r>
            <a:r>
              <a:rPr b="1" lang="en" sz="1700">
                <a:latin typeface="Calibri"/>
                <a:ea typeface="Calibri"/>
                <a:cs typeface="Calibri"/>
                <a:sym typeface="Calibri"/>
              </a:rPr>
              <a:t> equal 1 byte.  I can store 256 different values with 1 Byte.  With 2 Bytes working together, I can store 65,536 values.  One byte lets me represent all English characters (ASCII).  Two bytes lets me represent all other alphabets except languages like Mandarin. Even those, the major characters can be represented (Unicode).</a:t>
            </a:r>
            <a:endParaRPr b="1" sz="1700">
              <a:latin typeface="Calibri"/>
              <a:ea typeface="Calibri"/>
              <a:cs typeface="Calibri"/>
              <a:sym typeface="Calibri"/>
            </a:endParaRPr>
          </a:p>
          <a:p>
            <a:pPr indent="0" lvl="0" marL="0" rtl="0" algn="l">
              <a:spcBef>
                <a:spcPts val="0"/>
              </a:spcBef>
              <a:spcAft>
                <a:spcPts val="0"/>
              </a:spcAft>
              <a:buNone/>
            </a:pPr>
            <a:r>
              <a:t/>
            </a:r>
            <a:endParaRPr b="1" sz="1700">
              <a:latin typeface="Calibri"/>
              <a:ea typeface="Calibri"/>
              <a:cs typeface="Calibri"/>
              <a:sym typeface="Calibri"/>
            </a:endParaRPr>
          </a:p>
          <a:p>
            <a:pPr indent="0" lvl="0" marL="0" rtl="0" algn="l">
              <a:spcBef>
                <a:spcPts val="0"/>
              </a:spcBef>
              <a:spcAft>
                <a:spcPts val="0"/>
              </a:spcAft>
              <a:buNone/>
            </a:pPr>
            <a:r>
              <a:rPr b="1" lang="en" sz="1700">
                <a:latin typeface="Calibri"/>
                <a:ea typeface="Calibri"/>
                <a:cs typeface="Calibri"/>
                <a:sym typeface="Calibri"/>
              </a:rPr>
              <a:t>In working with powers of two, every time you add a bit, you are doubling the amount of data that you can store or work with.</a:t>
            </a:r>
            <a:endParaRPr b="1" sz="1700">
              <a:latin typeface="Calibri"/>
              <a:ea typeface="Calibri"/>
              <a:cs typeface="Calibri"/>
              <a:sym typeface="Calibri"/>
            </a:endParaRPr>
          </a:p>
          <a:p>
            <a:pPr indent="0" lvl="0" marL="0" rtl="0" algn="l">
              <a:spcBef>
                <a:spcPts val="0"/>
              </a:spcBef>
              <a:spcAft>
                <a:spcPts val="0"/>
              </a:spcAft>
              <a:buNone/>
            </a:pPr>
            <a:r>
              <a:t/>
            </a:r>
            <a:endParaRPr b="1" sz="1500">
              <a:latin typeface="Calibri"/>
              <a:ea typeface="Calibri"/>
              <a:cs typeface="Calibri"/>
              <a:sym typeface="Calibri"/>
            </a:endParaRPr>
          </a:p>
          <a:p>
            <a:pPr indent="0" lvl="0" marL="0" rtl="0" algn="l">
              <a:spcBef>
                <a:spcPts val="0"/>
              </a:spcBef>
              <a:spcAft>
                <a:spcPts val="0"/>
              </a:spcAft>
              <a:buNone/>
            </a:pPr>
            <a:r>
              <a:t/>
            </a:r>
            <a:endParaRPr b="1" sz="1500">
              <a:latin typeface="Calibri"/>
              <a:ea typeface="Calibri"/>
              <a:cs typeface="Calibri"/>
              <a:sym typeface="Calibri"/>
            </a:endParaRPr>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996" name="Shape 996"/>
        <p:cNvGrpSpPr/>
        <p:nvPr/>
      </p:nvGrpSpPr>
      <p:grpSpPr>
        <a:xfrm>
          <a:off x="0" y="0"/>
          <a:ext cx="0" cy="0"/>
          <a:chOff x="0" y="0"/>
          <a:chExt cx="0" cy="0"/>
        </a:xfrm>
      </p:grpSpPr>
      <p:sp>
        <p:nvSpPr>
          <p:cNvPr id="997" name="Google Shape;997;p125"/>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998" name="Google Shape;998;p125"/>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999" name="Google Shape;999;p125"/>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000" name="Google Shape;1000;p125"/>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t/>
            </a:r>
            <a:endParaRPr u="none">
              <a:solidFill>
                <a:srgbClr val="D1190D"/>
              </a:solidFill>
            </a:endParaRPr>
          </a:p>
        </p:txBody>
      </p:sp>
      <p:sp>
        <p:nvSpPr>
          <p:cNvPr id="1001" name="Google Shape;1001;p125"/>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002" name="Google Shape;1002;p125"/>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sp>
        <p:nvSpPr>
          <p:cNvPr id="1003" name="Google Shape;1003;p125"/>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1004" name="Google Shape;1004;p125"/>
          <p:cNvGrpSpPr/>
          <p:nvPr/>
        </p:nvGrpSpPr>
        <p:grpSpPr>
          <a:xfrm>
            <a:off x="312780" y="4766655"/>
            <a:ext cx="2220930" cy="352501"/>
            <a:chOff x="6077925" y="4856850"/>
            <a:chExt cx="6064800" cy="1143000"/>
          </a:xfrm>
        </p:grpSpPr>
        <p:sp>
          <p:nvSpPr>
            <p:cNvPr id="1005" name="Google Shape;1005;p125"/>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006" name="Google Shape;1006;p125"/>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1007" name="Google Shape;1007;p125"/>
          <p:cNvPicPr preferRelativeResize="0"/>
          <p:nvPr/>
        </p:nvPicPr>
        <p:blipFill>
          <a:blip r:embed="rId5">
            <a:alphaModFix/>
          </a:blip>
          <a:stretch>
            <a:fillRect/>
          </a:stretch>
        </p:blipFill>
        <p:spPr>
          <a:xfrm>
            <a:off x="441844" y="139829"/>
            <a:ext cx="8035238" cy="4519800"/>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011" name="Shape 1011"/>
        <p:cNvGrpSpPr/>
        <p:nvPr/>
      </p:nvGrpSpPr>
      <p:grpSpPr>
        <a:xfrm>
          <a:off x="0" y="0"/>
          <a:ext cx="0" cy="0"/>
          <a:chOff x="0" y="0"/>
          <a:chExt cx="0" cy="0"/>
        </a:xfrm>
      </p:grpSpPr>
      <p:sp>
        <p:nvSpPr>
          <p:cNvPr id="1012" name="Google Shape;1012;p126"/>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013" name="Google Shape;1013;p126"/>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014" name="Google Shape;1014;p126"/>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015" name="Google Shape;1015;p126"/>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How is data collected</a:t>
            </a:r>
            <a:endParaRPr u="none">
              <a:solidFill>
                <a:srgbClr val="D1190D"/>
              </a:solidFill>
            </a:endParaRPr>
          </a:p>
        </p:txBody>
      </p:sp>
      <p:sp>
        <p:nvSpPr>
          <p:cNvPr id="1016" name="Google Shape;1016;p126"/>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017" name="Google Shape;1017;p126"/>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sp>
        <p:nvSpPr>
          <p:cNvPr id="1018" name="Google Shape;1018;p126"/>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1019" name="Google Shape;1019;p126"/>
          <p:cNvGrpSpPr/>
          <p:nvPr/>
        </p:nvGrpSpPr>
        <p:grpSpPr>
          <a:xfrm>
            <a:off x="312780" y="4766655"/>
            <a:ext cx="2220930" cy="352501"/>
            <a:chOff x="6077925" y="4856850"/>
            <a:chExt cx="6064800" cy="1143000"/>
          </a:xfrm>
        </p:grpSpPr>
        <p:sp>
          <p:nvSpPr>
            <p:cNvPr id="1020" name="Google Shape;1020;p126"/>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021" name="Google Shape;1021;p126"/>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1022" name="Google Shape;1022;p126"/>
          <p:cNvPicPr preferRelativeResize="0"/>
          <p:nvPr/>
        </p:nvPicPr>
        <p:blipFill>
          <a:blip r:embed="rId5">
            <a:alphaModFix/>
          </a:blip>
          <a:stretch>
            <a:fillRect/>
          </a:stretch>
        </p:blipFill>
        <p:spPr>
          <a:xfrm>
            <a:off x="1321481" y="877584"/>
            <a:ext cx="6851086" cy="3857306"/>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6" name="Shape 1026"/>
        <p:cNvGrpSpPr/>
        <p:nvPr/>
      </p:nvGrpSpPr>
      <p:grpSpPr>
        <a:xfrm>
          <a:off x="0" y="0"/>
          <a:ext cx="0" cy="0"/>
          <a:chOff x="0" y="0"/>
          <a:chExt cx="0" cy="0"/>
        </a:xfrm>
      </p:grpSpPr>
      <p:sp>
        <p:nvSpPr>
          <p:cNvPr id="1027" name="Google Shape;1027;p12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US 2020 Election visualization on NPR</a:t>
            </a:r>
            <a:endParaRPr/>
          </a:p>
        </p:txBody>
      </p:sp>
      <p:sp>
        <p:nvSpPr>
          <p:cNvPr id="1028" name="Google Shape;1028;p12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Look at this visualization: </a:t>
            </a:r>
            <a:r>
              <a:rPr lang="en" u="sng">
                <a:solidFill>
                  <a:schemeClr val="hlink"/>
                </a:solidFill>
                <a:hlinkClick r:id="rId3"/>
              </a:rPr>
              <a:t>https://www.npr.org/sections/live-updates-2020-election-results</a:t>
            </a:r>
            <a:endParaRPr/>
          </a:p>
          <a:p>
            <a:pPr indent="0" lvl="0" marL="0" rtl="0" algn="l">
              <a:spcBef>
                <a:spcPts val="1200"/>
              </a:spcBef>
              <a:spcAft>
                <a:spcPts val="0"/>
              </a:spcAft>
              <a:buNone/>
            </a:pPr>
            <a:r>
              <a:rPr lang="en"/>
              <a:t>Note: This is not a statement about who won the election, just how the information is visualized.</a:t>
            </a:r>
            <a:endParaRPr/>
          </a:p>
          <a:p>
            <a:pPr indent="0" lvl="0" marL="0" rtl="0" algn="l">
              <a:spcBef>
                <a:spcPts val="1200"/>
              </a:spcBef>
              <a:spcAft>
                <a:spcPts val="0"/>
              </a:spcAft>
              <a:buNone/>
            </a:pPr>
            <a:r>
              <a:rPr lang="en"/>
              <a:t>What </a:t>
            </a:r>
            <a:r>
              <a:rPr lang="en"/>
              <a:t>visualization are you most used to?</a:t>
            </a:r>
            <a:endParaRPr/>
          </a:p>
          <a:p>
            <a:pPr indent="0" lvl="0" marL="0" rtl="0" algn="l">
              <a:spcBef>
                <a:spcPts val="1200"/>
              </a:spcBef>
              <a:spcAft>
                <a:spcPts val="1200"/>
              </a:spcAft>
              <a:buNone/>
            </a:pPr>
            <a:r>
              <a:rPr lang="en"/>
              <a:t>What visualization do you feel is most representative of the data?</a:t>
            </a:r>
            <a:r>
              <a:rPr lang="en"/>
              <a:t> </a:t>
            </a:r>
            <a:endParaRPr/>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2" name="Shape 1032"/>
        <p:cNvGrpSpPr/>
        <p:nvPr/>
      </p:nvGrpSpPr>
      <p:grpSpPr>
        <a:xfrm>
          <a:off x="0" y="0"/>
          <a:ext cx="0" cy="0"/>
          <a:chOff x="0" y="0"/>
          <a:chExt cx="0" cy="0"/>
        </a:xfrm>
      </p:grpSpPr>
      <p:sp>
        <p:nvSpPr>
          <p:cNvPr id="1033" name="Google Shape;1033;p12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Data Dashboards</a:t>
            </a:r>
            <a:endParaRPr/>
          </a:p>
        </p:txBody>
      </p:sp>
      <p:sp>
        <p:nvSpPr>
          <p:cNvPr id="1034" name="Google Shape;1034;p12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Covid -19 Dashboards:</a:t>
            </a:r>
            <a:endParaRPr/>
          </a:p>
          <a:p>
            <a:pPr indent="0" lvl="0" marL="0" rtl="0" algn="l">
              <a:spcBef>
                <a:spcPts val="1200"/>
              </a:spcBef>
              <a:spcAft>
                <a:spcPts val="0"/>
              </a:spcAft>
              <a:buNone/>
            </a:pPr>
            <a:r>
              <a:rPr lang="en"/>
              <a:t>NY Times: </a:t>
            </a:r>
            <a:r>
              <a:rPr lang="en" u="sng">
                <a:solidFill>
                  <a:schemeClr val="hlink"/>
                </a:solidFill>
                <a:hlinkClick r:id="rId3"/>
              </a:rPr>
              <a:t>https://www.nytimes.com/interactive/2021/us/covid-cases.html</a:t>
            </a:r>
            <a:endParaRPr/>
          </a:p>
          <a:p>
            <a:pPr indent="0" lvl="0" marL="0" rtl="0" algn="l">
              <a:spcBef>
                <a:spcPts val="1200"/>
              </a:spcBef>
              <a:spcAft>
                <a:spcPts val="1200"/>
              </a:spcAft>
              <a:buNone/>
            </a:pPr>
            <a:r>
              <a:rPr lang="en"/>
              <a:t>University of Washington: </a:t>
            </a:r>
            <a:r>
              <a:rPr lang="en" u="sng">
                <a:solidFill>
                  <a:schemeClr val="hlink"/>
                </a:solidFill>
                <a:hlinkClick r:id="rId4"/>
              </a:rPr>
              <a:t>https://covid19.healthdata.org/global?view=cumulative-deaths&amp;tab=trend</a:t>
            </a:r>
            <a:r>
              <a:rPr lang="en"/>
              <a:t> </a:t>
            </a:r>
            <a:endParaRPr/>
          </a:p>
        </p:txBody>
      </p:sp>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038" name="Shape 1038"/>
        <p:cNvGrpSpPr/>
        <p:nvPr/>
      </p:nvGrpSpPr>
      <p:grpSpPr>
        <a:xfrm>
          <a:off x="0" y="0"/>
          <a:ext cx="0" cy="0"/>
          <a:chOff x="0" y="0"/>
          <a:chExt cx="0" cy="0"/>
        </a:xfrm>
      </p:grpSpPr>
      <p:sp>
        <p:nvSpPr>
          <p:cNvPr id="1039" name="Google Shape;1039;p129"/>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040" name="Google Shape;1040;p129"/>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041" name="Google Shape;1041;p129"/>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042" name="Google Shape;1042;p129"/>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How is data </a:t>
            </a:r>
            <a:r>
              <a:rPr lang="en" u="none">
                <a:solidFill>
                  <a:srgbClr val="D1190D"/>
                </a:solidFill>
              </a:rPr>
              <a:t>organized</a:t>
            </a:r>
            <a:r>
              <a:rPr lang="en" u="none">
                <a:solidFill>
                  <a:srgbClr val="D1190D"/>
                </a:solidFill>
              </a:rPr>
              <a:t>?</a:t>
            </a:r>
            <a:endParaRPr u="none">
              <a:solidFill>
                <a:srgbClr val="D1190D"/>
              </a:solidFill>
            </a:endParaRPr>
          </a:p>
        </p:txBody>
      </p:sp>
      <p:sp>
        <p:nvSpPr>
          <p:cNvPr id="1043" name="Google Shape;1043;p129"/>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044" name="Google Shape;1044;p129"/>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sp>
        <p:nvSpPr>
          <p:cNvPr id="1045" name="Google Shape;1045;p129"/>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1046" name="Google Shape;1046;p129"/>
          <p:cNvGrpSpPr/>
          <p:nvPr/>
        </p:nvGrpSpPr>
        <p:grpSpPr>
          <a:xfrm>
            <a:off x="312780" y="4766655"/>
            <a:ext cx="2220930" cy="352501"/>
            <a:chOff x="6077925" y="4856850"/>
            <a:chExt cx="6064800" cy="1143000"/>
          </a:xfrm>
        </p:grpSpPr>
        <p:sp>
          <p:nvSpPr>
            <p:cNvPr id="1047" name="Google Shape;1047;p129"/>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048" name="Google Shape;1048;p129"/>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1049" name="Google Shape;1049;p129"/>
          <p:cNvPicPr preferRelativeResize="0"/>
          <p:nvPr/>
        </p:nvPicPr>
        <p:blipFill>
          <a:blip r:embed="rId5">
            <a:alphaModFix/>
          </a:blip>
          <a:stretch>
            <a:fillRect/>
          </a:stretch>
        </p:blipFill>
        <p:spPr>
          <a:xfrm>
            <a:off x="114300" y="898744"/>
            <a:ext cx="2804609" cy="3729262"/>
          </a:xfrm>
          <a:prstGeom prst="rect">
            <a:avLst/>
          </a:prstGeom>
          <a:noFill/>
          <a:ln>
            <a:noFill/>
          </a:ln>
        </p:spPr>
      </p:pic>
      <p:pic>
        <p:nvPicPr>
          <p:cNvPr id="1050" name="Google Shape;1050;p129"/>
          <p:cNvPicPr preferRelativeResize="0"/>
          <p:nvPr/>
        </p:nvPicPr>
        <p:blipFill>
          <a:blip r:embed="rId6">
            <a:alphaModFix/>
          </a:blip>
          <a:stretch>
            <a:fillRect/>
          </a:stretch>
        </p:blipFill>
        <p:spPr>
          <a:xfrm>
            <a:off x="3033205" y="898744"/>
            <a:ext cx="5831831" cy="3349332"/>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054" name="Shape 1054"/>
        <p:cNvGrpSpPr/>
        <p:nvPr/>
      </p:nvGrpSpPr>
      <p:grpSpPr>
        <a:xfrm>
          <a:off x="0" y="0"/>
          <a:ext cx="0" cy="0"/>
          <a:chOff x="0" y="0"/>
          <a:chExt cx="0" cy="0"/>
        </a:xfrm>
      </p:grpSpPr>
      <p:sp>
        <p:nvSpPr>
          <p:cNvPr id="1055" name="Google Shape;1055;p130"/>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056" name="Google Shape;1056;p130"/>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057" name="Google Shape;1057;p130"/>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058" name="Google Shape;1058;p130"/>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How is data </a:t>
            </a:r>
            <a:r>
              <a:rPr lang="en" u="none">
                <a:solidFill>
                  <a:srgbClr val="D1190D"/>
                </a:solidFill>
              </a:rPr>
              <a:t>organized</a:t>
            </a:r>
            <a:r>
              <a:rPr lang="en" u="none">
                <a:solidFill>
                  <a:srgbClr val="D1190D"/>
                </a:solidFill>
              </a:rPr>
              <a:t>? - Tables</a:t>
            </a:r>
            <a:endParaRPr u="none">
              <a:solidFill>
                <a:srgbClr val="D1190D"/>
              </a:solidFill>
            </a:endParaRPr>
          </a:p>
        </p:txBody>
      </p:sp>
      <p:sp>
        <p:nvSpPr>
          <p:cNvPr id="1059" name="Google Shape;1059;p130"/>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060" name="Google Shape;1060;p130"/>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sp>
        <p:nvSpPr>
          <p:cNvPr id="1061" name="Google Shape;1061;p130"/>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1062" name="Google Shape;1062;p130"/>
          <p:cNvGrpSpPr/>
          <p:nvPr/>
        </p:nvGrpSpPr>
        <p:grpSpPr>
          <a:xfrm>
            <a:off x="312780" y="4766655"/>
            <a:ext cx="2220930" cy="352501"/>
            <a:chOff x="6077925" y="4856850"/>
            <a:chExt cx="6064800" cy="1143000"/>
          </a:xfrm>
        </p:grpSpPr>
        <p:sp>
          <p:nvSpPr>
            <p:cNvPr id="1063" name="Google Shape;1063;p130"/>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064" name="Google Shape;1064;p130"/>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1065" name="Google Shape;1065;p130"/>
          <p:cNvPicPr preferRelativeResize="0"/>
          <p:nvPr/>
        </p:nvPicPr>
        <p:blipFill>
          <a:blip r:embed="rId5">
            <a:alphaModFix/>
          </a:blip>
          <a:stretch>
            <a:fillRect/>
          </a:stretch>
        </p:blipFill>
        <p:spPr>
          <a:xfrm>
            <a:off x="1100719" y="994838"/>
            <a:ext cx="6160650" cy="3538219"/>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069" name="Shape 1069"/>
        <p:cNvGrpSpPr/>
        <p:nvPr/>
      </p:nvGrpSpPr>
      <p:grpSpPr>
        <a:xfrm>
          <a:off x="0" y="0"/>
          <a:ext cx="0" cy="0"/>
          <a:chOff x="0" y="0"/>
          <a:chExt cx="0" cy="0"/>
        </a:xfrm>
      </p:grpSpPr>
      <p:sp>
        <p:nvSpPr>
          <p:cNvPr id="1070" name="Google Shape;1070;p131"/>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071" name="Google Shape;1071;p131"/>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072" name="Google Shape;1072;p131"/>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073" name="Google Shape;1073;p131"/>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How is data </a:t>
            </a:r>
            <a:r>
              <a:rPr lang="en" u="none">
                <a:solidFill>
                  <a:srgbClr val="D1190D"/>
                </a:solidFill>
              </a:rPr>
              <a:t>organized</a:t>
            </a:r>
            <a:r>
              <a:rPr lang="en" u="none">
                <a:solidFill>
                  <a:srgbClr val="D1190D"/>
                </a:solidFill>
              </a:rPr>
              <a:t>? - Graphs or Network</a:t>
            </a:r>
            <a:endParaRPr u="none">
              <a:solidFill>
                <a:srgbClr val="D1190D"/>
              </a:solidFill>
            </a:endParaRPr>
          </a:p>
        </p:txBody>
      </p:sp>
      <p:sp>
        <p:nvSpPr>
          <p:cNvPr id="1074" name="Google Shape;1074;p131"/>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075" name="Google Shape;1075;p131"/>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sp>
        <p:nvSpPr>
          <p:cNvPr id="1076" name="Google Shape;1076;p131"/>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1077" name="Google Shape;1077;p131"/>
          <p:cNvGrpSpPr/>
          <p:nvPr/>
        </p:nvGrpSpPr>
        <p:grpSpPr>
          <a:xfrm>
            <a:off x="312780" y="4766655"/>
            <a:ext cx="2220930" cy="352501"/>
            <a:chOff x="6077925" y="4856850"/>
            <a:chExt cx="6064800" cy="1143000"/>
          </a:xfrm>
        </p:grpSpPr>
        <p:sp>
          <p:nvSpPr>
            <p:cNvPr id="1078" name="Google Shape;1078;p131"/>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079" name="Google Shape;1079;p131"/>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1080" name="Google Shape;1080;p131"/>
          <p:cNvPicPr preferRelativeResize="0"/>
          <p:nvPr/>
        </p:nvPicPr>
        <p:blipFill>
          <a:blip r:embed="rId5">
            <a:alphaModFix/>
          </a:blip>
          <a:stretch>
            <a:fillRect/>
          </a:stretch>
        </p:blipFill>
        <p:spPr>
          <a:xfrm>
            <a:off x="2497481" y="910922"/>
            <a:ext cx="3729265" cy="3729265"/>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084" name="Shape 1084"/>
        <p:cNvGrpSpPr/>
        <p:nvPr/>
      </p:nvGrpSpPr>
      <p:grpSpPr>
        <a:xfrm>
          <a:off x="0" y="0"/>
          <a:ext cx="0" cy="0"/>
          <a:chOff x="0" y="0"/>
          <a:chExt cx="0" cy="0"/>
        </a:xfrm>
      </p:grpSpPr>
      <p:sp>
        <p:nvSpPr>
          <p:cNvPr id="1085" name="Google Shape;1085;p132"/>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086" name="Google Shape;1086;p132"/>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087" name="Google Shape;1087;p132"/>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088" name="Google Shape;1088;p132"/>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fontScale="90000"/>
          </a:bodyPr>
          <a:lstStyle/>
          <a:p>
            <a:pPr indent="0" lvl="0" marL="12700" rtl="0" algn="l">
              <a:lnSpc>
                <a:spcPct val="100000"/>
              </a:lnSpc>
              <a:spcBef>
                <a:spcPts val="0"/>
              </a:spcBef>
              <a:spcAft>
                <a:spcPts val="0"/>
              </a:spcAft>
              <a:buNone/>
            </a:pPr>
            <a:r>
              <a:rPr lang="en" u="none">
                <a:solidFill>
                  <a:srgbClr val="D1190D"/>
                </a:solidFill>
              </a:rPr>
              <a:t>How is data </a:t>
            </a:r>
            <a:r>
              <a:rPr lang="en" u="none">
                <a:solidFill>
                  <a:srgbClr val="D1190D"/>
                </a:solidFill>
              </a:rPr>
              <a:t>organized</a:t>
            </a:r>
            <a:r>
              <a:rPr lang="en" u="none">
                <a:solidFill>
                  <a:srgbClr val="D1190D"/>
                </a:solidFill>
              </a:rPr>
              <a:t>?</a:t>
            </a:r>
            <a:endParaRPr u="none">
              <a:solidFill>
                <a:srgbClr val="D1190D"/>
              </a:solidFill>
            </a:endParaRPr>
          </a:p>
          <a:p>
            <a:pPr indent="0" lvl="0" marL="12700" rtl="0" algn="l">
              <a:lnSpc>
                <a:spcPct val="100000"/>
              </a:lnSpc>
              <a:spcBef>
                <a:spcPts val="0"/>
              </a:spcBef>
              <a:spcAft>
                <a:spcPts val="0"/>
              </a:spcAft>
              <a:buNone/>
            </a:pPr>
            <a:r>
              <a:rPr lang="en" u="none">
                <a:solidFill>
                  <a:srgbClr val="D1190D"/>
                </a:solidFill>
              </a:rPr>
              <a:t> - Graphs or Network</a:t>
            </a:r>
            <a:endParaRPr u="none">
              <a:solidFill>
                <a:srgbClr val="D1190D"/>
              </a:solidFill>
            </a:endParaRPr>
          </a:p>
        </p:txBody>
      </p:sp>
      <p:sp>
        <p:nvSpPr>
          <p:cNvPr id="1089" name="Google Shape;1089;p132"/>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090" name="Google Shape;1090;p132"/>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sp>
        <p:nvSpPr>
          <p:cNvPr id="1091" name="Google Shape;1091;p132"/>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1092" name="Google Shape;1092;p132"/>
          <p:cNvGrpSpPr/>
          <p:nvPr/>
        </p:nvGrpSpPr>
        <p:grpSpPr>
          <a:xfrm>
            <a:off x="312780" y="4766655"/>
            <a:ext cx="2220930" cy="352501"/>
            <a:chOff x="6077925" y="4856850"/>
            <a:chExt cx="6064800" cy="1143000"/>
          </a:xfrm>
        </p:grpSpPr>
        <p:sp>
          <p:nvSpPr>
            <p:cNvPr id="1093" name="Google Shape;1093;p132"/>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094" name="Google Shape;1094;p132"/>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1095" name="Google Shape;1095;p132"/>
          <p:cNvPicPr preferRelativeResize="0"/>
          <p:nvPr/>
        </p:nvPicPr>
        <p:blipFill>
          <a:blip r:embed="rId5">
            <a:alphaModFix/>
          </a:blip>
          <a:stretch>
            <a:fillRect/>
          </a:stretch>
        </p:blipFill>
        <p:spPr>
          <a:xfrm>
            <a:off x="4116375" y="57150"/>
            <a:ext cx="4765557" cy="490010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26" name="Shape 126"/>
        <p:cNvGrpSpPr/>
        <p:nvPr/>
      </p:nvGrpSpPr>
      <p:grpSpPr>
        <a:xfrm>
          <a:off x="0" y="0"/>
          <a:ext cx="0" cy="0"/>
          <a:chOff x="0" y="0"/>
          <a:chExt cx="0" cy="0"/>
        </a:xfrm>
      </p:grpSpPr>
      <p:sp>
        <p:nvSpPr>
          <p:cNvPr id="127" name="Google Shape;127;p25"/>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Computer Science Definition</a:t>
            </a:r>
            <a:endParaRPr u="none">
              <a:solidFill>
                <a:srgbClr val="D1190D"/>
              </a:solidFill>
            </a:endParaRPr>
          </a:p>
        </p:txBody>
      </p:sp>
      <p:sp>
        <p:nvSpPr>
          <p:cNvPr id="128" name="Google Shape;128;p25"/>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29" name="Google Shape;129;p25"/>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
        <p:nvSpPr>
          <p:cNvPr id="130" name="Google Shape;130;p25"/>
          <p:cNvSpPr txBox="1"/>
          <p:nvPr/>
        </p:nvSpPr>
        <p:spPr>
          <a:xfrm>
            <a:off x="222919" y="1039819"/>
            <a:ext cx="8595900" cy="4063500"/>
          </a:xfrm>
          <a:prstGeom prst="rect">
            <a:avLst/>
          </a:prstGeom>
          <a:noFill/>
          <a:ln>
            <a:noFill/>
          </a:ln>
        </p:spPr>
        <p:txBody>
          <a:bodyPr anchorCtr="0" anchor="t" bIns="68575" lIns="68575" spcFirstLastPara="1" rIns="68575" wrap="square" tIns="68575">
            <a:spAutoFit/>
          </a:bodyPr>
          <a:lstStyle/>
          <a:p>
            <a:pPr indent="0" lvl="0" marL="342900" rtl="0" algn="l">
              <a:spcBef>
                <a:spcPts val="0"/>
              </a:spcBef>
              <a:spcAft>
                <a:spcPts val="0"/>
              </a:spcAft>
              <a:buNone/>
            </a:pPr>
            <a:r>
              <a:rPr b="1" lang="en" sz="1700"/>
              <a:t>What is Computer Science?</a:t>
            </a:r>
            <a:endParaRPr b="1" sz="1700"/>
          </a:p>
          <a:p>
            <a:pPr indent="0" lvl="0" marL="342900" rtl="0" algn="l">
              <a:spcBef>
                <a:spcPts val="0"/>
              </a:spcBef>
              <a:spcAft>
                <a:spcPts val="0"/>
              </a:spcAft>
              <a:buNone/>
            </a:pPr>
            <a:r>
              <a:t/>
            </a:r>
            <a:endParaRPr b="1" sz="1700"/>
          </a:p>
          <a:p>
            <a:pPr indent="0" lvl="0" marL="342900" rtl="0" algn="l">
              <a:spcBef>
                <a:spcPts val="0"/>
              </a:spcBef>
              <a:spcAft>
                <a:spcPts val="0"/>
              </a:spcAft>
              <a:buNone/>
            </a:pPr>
            <a:r>
              <a:t/>
            </a:r>
            <a:endParaRPr b="1" sz="1700"/>
          </a:p>
          <a:p>
            <a:pPr indent="0" lvl="0" marL="342900" rtl="0" algn="l">
              <a:spcBef>
                <a:spcPts val="0"/>
              </a:spcBef>
              <a:spcAft>
                <a:spcPts val="0"/>
              </a:spcAft>
              <a:buNone/>
            </a:pPr>
            <a:r>
              <a:rPr b="1" lang="en" sz="1700"/>
              <a:t>Computer Science is the study of the generation, storage, transportation, and manipulation of data.</a:t>
            </a:r>
            <a:endParaRPr b="1" sz="1700"/>
          </a:p>
          <a:p>
            <a:pPr indent="0" lvl="0" marL="342900" rtl="0" algn="l">
              <a:spcBef>
                <a:spcPts val="0"/>
              </a:spcBef>
              <a:spcAft>
                <a:spcPts val="0"/>
              </a:spcAft>
              <a:buNone/>
            </a:pPr>
            <a:r>
              <a:t/>
            </a:r>
            <a:endParaRPr b="1" sz="1700"/>
          </a:p>
          <a:p>
            <a:pPr indent="0" lvl="0" marL="342900" rtl="0" algn="l">
              <a:spcBef>
                <a:spcPts val="0"/>
              </a:spcBef>
              <a:spcAft>
                <a:spcPts val="0"/>
              </a:spcAft>
              <a:buNone/>
            </a:pPr>
            <a:r>
              <a:rPr b="1" lang="en" sz="1700"/>
              <a:t>In the classification of sciences, computer science is a FORMAL SCIENCE - a science like how mathematics and physics are defined as a science.</a:t>
            </a:r>
            <a:endParaRPr b="1" sz="1700"/>
          </a:p>
          <a:p>
            <a:pPr indent="0" lvl="0" marL="342900" rtl="0" algn="l">
              <a:spcBef>
                <a:spcPts val="0"/>
              </a:spcBef>
              <a:spcAft>
                <a:spcPts val="0"/>
              </a:spcAft>
              <a:buNone/>
            </a:pPr>
            <a:r>
              <a:t/>
            </a:r>
            <a:endParaRPr b="1" sz="1700"/>
          </a:p>
          <a:p>
            <a:pPr indent="0" lvl="0" marL="342900" rtl="0" algn="l">
              <a:spcBef>
                <a:spcPts val="0"/>
              </a:spcBef>
              <a:spcAft>
                <a:spcPts val="0"/>
              </a:spcAft>
              <a:buNone/>
            </a:pPr>
            <a:r>
              <a:rPr b="1" lang="en" sz="1700"/>
              <a:t>Other types of sciences besides Formal Sciences: Natural Science, Social Science, Applied Science and Interdisciplinary </a:t>
            </a:r>
            <a:r>
              <a:rPr b="1" lang="en" sz="1700"/>
              <a:t>science</a:t>
            </a:r>
            <a:r>
              <a:rPr b="1" lang="en" sz="1700"/>
              <a:t>s.</a:t>
            </a:r>
            <a:endParaRPr b="1" sz="1700"/>
          </a:p>
          <a:p>
            <a:pPr indent="0" lvl="0" marL="342900" rtl="0" algn="l">
              <a:spcBef>
                <a:spcPts val="0"/>
              </a:spcBef>
              <a:spcAft>
                <a:spcPts val="0"/>
              </a:spcAft>
              <a:buNone/>
            </a:pPr>
            <a:r>
              <a:t/>
            </a:r>
            <a:endParaRPr b="1" sz="1700"/>
          </a:p>
          <a:p>
            <a:pPr indent="0" lvl="0" marL="342900" rtl="0" algn="l">
              <a:spcBef>
                <a:spcPts val="0"/>
              </a:spcBef>
              <a:spcAft>
                <a:spcPts val="0"/>
              </a:spcAft>
              <a:buNone/>
            </a:pPr>
            <a:r>
              <a:rPr b="1" lang="en" sz="1700"/>
              <a:t>Computational Thinking is part of the mindset for Computer Science and helps us with problem solving.</a:t>
            </a:r>
            <a:endParaRPr b="1" sz="1700"/>
          </a:p>
          <a:p>
            <a:pPr indent="0" lvl="0" marL="0" rtl="0" algn="l">
              <a:spcBef>
                <a:spcPts val="0"/>
              </a:spcBef>
              <a:spcAft>
                <a:spcPts val="0"/>
              </a:spcAft>
              <a:buNone/>
            </a:pPr>
            <a:r>
              <a:t/>
            </a:r>
            <a:endParaRPr b="1" sz="1700"/>
          </a:p>
        </p:txBody>
      </p:sp>
      <p:sp>
        <p:nvSpPr>
          <p:cNvPr id="131" name="Google Shape;131;p25"/>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099" name="Shape 1099"/>
        <p:cNvGrpSpPr/>
        <p:nvPr/>
      </p:nvGrpSpPr>
      <p:grpSpPr>
        <a:xfrm>
          <a:off x="0" y="0"/>
          <a:ext cx="0" cy="0"/>
          <a:chOff x="0" y="0"/>
          <a:chExt cx="0" cy="0"/>
        </a:xfrm>
      </p:grpSpPr>
      <p:sp>
        <p:nvSpPr>
          <p:cNvPr id="1100" name="Google Shape;1100;p133"/>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101" name="Google Shape;1101;p133"/>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102" name="Google Shape;1102;p133"/>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103" name="Google Shape;1103;p133"/>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How is data collected</a:t>
            </a:r>
            <a:endParaRPr u="none">
              <a:solidFill>
                <a:srgbClr val="D1190D"/>
              </a:solidFill>
            </a:endParaRPr>
          </a:p>
        </p:txBody>
      </p:sp>
      <p:sp>
        <p:nvSpPr>
          <p:cNvPr id="1104" name="Google Shape;1104;p133"/>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105" name="Google Shape;1105;p133"/>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sp>
        <p:nvSpPr>
          <p:cNvPr id="1106" name="Google Shape;1106;p133"/>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1107" name="Google Shape;1107;p133"/>
          <p:cNvGrpSpPr/>
          <p:nvPr/>
        </p:nvGrpSpPr>
        <p:grpSpPr>
          <a:xfrm>
            <a:off x="312780" y="4766655"/>
            <a:ext cx="2220930" cy="352501"/>
            <a:chOff x="6077925" y="4856850"/>
            <a:chExt cx="6064800" cy="1143000"/>
          </a:xfrm>
        </p:grpSpPr>
        <p:sp>
          <p:nvSpPr>
            <p:cNvPr id="1108" name="Google Shape;1108;p133"/>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109" name="Google Shape;1109;p133"/>
            <p:cNvPicPr preferRelativeResize="0"/>
            <p:nvPr/>
          </p:nvPicPr>
          <p:blipFill>
            <a:blip r:embed="rId4">
              <a:alphaModFix/>
            </a:blip>
            <a:stretch>
              <a:fillRect/>
            </a:stretch>
          </p:blipFill>
          <p:spPr>
            <a:xfrm>
              <a:off x="6369202" y="4941951"/>
              <a:ext cx="5634652" cy="938175"/>
            </a:xfrm>
            <a:prstGeom prst="rect">
              <a:avLst/>
            </a:prstGeom>
            <a:noFill/>
            <a:ln>
              <a:noFill/>
            </a:ln>
          </p:spPr>
        </p:pic>
      </p:grpSp>
      <p:sp>
        <p:nvSpPr>
          <p:cNvPr id="1110" name="Google Shape;1110;p133"/>
          <p:cNvSpPr txBox="1"/>
          <p:nvPr/>
        </p:nvSpPr>
        <p:spPr>
          <a:xfrm>
            <a:off x="687188" y="1041188"/>
            <a:ext cx="7738200" cy="1277700"/>
          </a:xfrm>
          <a:prstGeom prst="rect">
            <a:avLst/>
          </a:prstGeom>
          <a:noFill/>
          <a:ln>
            <a:noFill/>
          </a:ln>
        </p:spPr>
        <p:txBody>
          <a:bodyPr anchorCtr="0" anchor="t" bIns="68575" lIns="68575" spcFirstLastPara="1" rIns="68575" wrap="square" tIns="68575">
            <a:spAutoFit/>
          </a:bodyPr>
          <a:lstStyle/>
          <a:p>
            <a:pPr indent="0" lvl="0" marL="0" rtl="0" algn="l">
              <a:lnSpc>
                <a:spcPct val="90000"/>
              </a:lnSpc>
              <a:spcBef>
                <a:spcPts val="800"/>
              </a:spcBef>
              <a:spcAft>
                <a:spcPts val="0"/>
              </a:spcAft>
              <a:buClr>
                <a:schemeClr val="dk1"/>
              </a:buClr>
              <a:buSzPts val="800"/>
              <a:buFont typeface="Arial"/>
              <a:buNone/>
            </a:pPr>
            <a:r>
              <a:rPr lang="en" sz="2100">
                <a:solidFill>
                  <a:schemeClr val="dk1"/>
                </a:solidFill>
              </a:rPr>
              <a:t>•</a:t>
            </a:r>
            <a:r>
              <a:rPr lang="en" sz="2100">
                <a:solidFill>
                  <a:schemeClr val="dk1"/>
                </a:solidFill>
                <a:latin typeface="Calibri"/>
                <a:ea typeface="Calibri"/>
                <a:cs typeface="Calibri"/>
                <a:sym typeface="Calibri"/>
              </a:rPr>
              <a:t>Often, besides the actual information the data represents, how data interact with each other is also important.  Social Media is an example of this concept.</a:t>
            </a:r>
            <a:endParaRPr sz="2100">
              <a:solidFill>
                <a:schemeClr val="dk1"/>
              </a:solidFill>
              <a:latin typeface="Calibri"/>
              <a:ea typeface="Calibri"/>
              <a:cs typeface="Calibri"/>
              <a:sym typeface="Calibri"/>
            </a:endParaRPr>
          </a:p>
          <a:p>
            <a:pPr indent="0" lvl="0" marL="0" rtl="0" algn="l">
              <a:spcBef>
                <a:spcPts val="0"/>
              </a:spcBef>
              <a:spcAft>
                <a:spcPts val="0"/>
              </a:spcAft>
              <a:buNone/>
            </a:pPr>
            <a:r>
              <a:t/>
            </a:r>
            <a:endParaRPr sz="1100">
              <a:latin typeface="Calibri"/>
              <a:ea typeface="Calibri"/>
              <a:cs typeface="Calibri"/>
              <a:sym typeface="Calibri"/>
            </a:endParaRPr>
          </a:p>
        </p:txBody>
      </p:sp>
      <p:pic>
        <p:nvPicPr>
          <p:cNvPr id="1111" name="Google Shape;1111;p133"/>
          <p:cNvPicPr preferRelativeResize="0"/>
          <p:nvPr/>
        </p:nvPicPr>
        <p:blipFill>
          <a:blip r:embed="rId5">
            <a:alphaModFix/>
          </a:blip>
          <a:stretch>
            <a:fillRect/>
          </a:stretch>
        </p:blipFill>
        <p:spPr>
          <a:xfrm>
            <a:off x="957675" y="2327691"/>
            <a:ext cx="2602422" cy="2202619"/>
          </a:xfrm>
          <a:prstGeom prst="rect">
            <a:avLst/>
          </a:prstGeom>
          <a:noFill/>
          <a:ln>
            <a:noFill/>
          </a:ln>
        </p:spPr>
      </p:pic>
      <p:pic>
        <p:nvPicPr>
          <p:cNvPr id="1112" name="Google Shape;1112;p133"/>
          <p:cNvPicPr preferRelativeResize="0"/>
          <p:nvPr/>
        </p:nvPicPr>
        <p:blipFill>
          <a:blip r:embed="rId6">
            <a:alphaModFix/>
          </a:blip>
          <a:stretch>
            <a:fillRect/>
          </a:stretch>
        </p:blipFill>
        <p:spPr>
          <a:xfrm>
            <a:off x="4942237" y="1905863"/>
            <a:ext cx="2929200" cy="2836444"/>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6" name="Shape 1116"/>
        <p:cNvGrpSpPr/>
        <p:nvPr/>
      </p:nvGrpSpPr>
      <p:grpSpPr>
        <a:xfrm>
          <a:off x="0" y="0"/>
          <a:ext cx="0" cy="0"/>
          <a:chOff x="0" y="0"/>
          <a:chExt cx="0" cy="0"/>
        </a:xfrm>
      </p:grpSpPr>
      <p:sp>
        <p:nvSpPr>
          <p:cNvPr id="1117" name="Google Shape;1117;p13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Brainstorming</a:t>
            </a:r>
            <a:endParaRPr/>
          </a:p>
        </p:txBody>
      </p:sp>
      <p:sp>
        <p:nvSpPr>
          <p:cNvPr id="1118" name="Google Shape;1118;p13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rPr lang="en" sz="1300">
                <a:solidFill>
                  <a:schemeClr val="dk1"/>
                </a:solidFill>
              </a:rPr>
              <a:t>8.1.2.DA.1: Collect and present data, including climate change data, in various visual formats. Computers store data that can be retrieved later</a:t>
            </a:r>
            <a:endParaRPr sz="1300">
              <a:solidFill>
                <a:schemeClr val="dk1"/>
              </a:solidFill>
            </a:endParaRPr>
          </a:p>
          <a:p>
            <a:pPr indent="0" lvl="0" marL="0" rtl="0" algn="l">
              <a:lnSpc>
                <a:spcPct val="100000"/>
              </a:lnSpc>
              <a:spcBef>
                <a:spcPts val="0"/>
              </a:spcBef>
              <a:spcAft>
                <a:spcPts val="0"/>
              </a:spcAft>
              <a:buNone/>
            </a:pPr>
            <a:r>
              <a:rPr lang="en" sz="1300">
                <a:solidFill>
                  <a:schemeClr val="dk1"/>
                </a:solidFill>
              </a:rPr>
              <a:t>Issues:</a:t>
            </a:r>
            <a:endParaRPr sz="1300">
              <a:solidFill>
                <a:schemeClr val="dk1"/>
              </a:solidFill>
            </a:endParaRPr>
          </a:p>
          <a:p>
            <a:pPr indent="0" lvl="0" marL="0" rtl="0" algn="l">
              <a:lnSpc>
                <a:spcPct val="100000"/>
              </a:lnSpc>
              <a:spcBef>
                <a:spcPts val="0"/>
              </a:spcBef>
              <a:spcAft>
                <a:spcPts val="0"/>
              </a:spcAft>
              <a:buNone/>
            </a:pPr>
            <a:r>
              <a:t/>
            </a:r>
            <a:endParaRPr sz="1300">
              <a:solidFill>
                <a:schemeClr val="dk1"/>
              </a:solidFill>
            </a:endParaRPr>
          </a:p>
          <a:p>
            <a:pPr indent="0" lvl="0" marL="0" rtl="0" algn="l">
              <a:lnSpc>
                <a:spcPct val="100000"/>
              </a:lnSpc>
              <a:spcBef>
                <a:spcPts val="0"/>
              </a:spcBef>
              <a:spcAft>
                <a:spcPts val="0"/>
              </a:spcAft>
              <a:buNone/>
            </a:pPr>
            <a:r>
              <a:t/>
            </a:r>
            <a:endParaRPr sz="1300">
              <a:solidFill>
                <a:schemeClr val="dk1"/>
              </a:solidFill>
            </a:endParaRPr>
          </a:p>
          <a:p>
            <a:pPr indent="0" lvl="0" marL="0" rtl="0" algn="l">
              <a:lnSpc>
                <a:spcPct val="100000"/>
              </a:lnSpc>
              <a:spcBef>
                <a:spcPts val="0"/>
              </a:spcBef>
              <a:spcAft>
                <a:spcPts val="0"/>
              </a:spcAft>
              <a:buNone/>
            </a:pPr>
            <a:r>
              <a:rPr lang="en" sz="1300">
                <a:solidFill>
                  <a:schemeClr val="dk1"/>
                </a:solidFill>
              </a:rPr>
              <a:t>8.1.2.DA.2: Store, copy, search, retrieve, modify, and delete data using a computing device.</a:t>
            </a:r>
            <a:endParaRPr sz="1300">
              <a:solidFill>
                <a:schemeClr val="dk1"/>
              </a:solidFill>
            </a:endParaRPr>
          </a:p>
          <a:p>
            <a:pPr indent="0" lvl="0" marL="0" rtl="0" algn="l">
              <a:lnSpc>
                <a:spcPct val="100000"/>
              </a:lnSpc>
              <a:spcBef>
                <a:spcPts val="0"/>
              </a:spcBef>
              <a:spcAft>
                <a:spcPts val="0"/>
              </a:spcAft>
              <a:buNone/>
            </a:pPr>
            <a:r>
              <a:rPr lang="en" sz="1300">
                <a:solidFill>
                  <a:schemeClr val="dk1"/>
                </a:solidFill>
              </a:rPr>
              <a:t>Issues:</a:t>
            </a:r>
            <a:endParaRPr sz="1300">
              <a:solidFill>
                <a:schemeClr val="dk1"/>
              </a:solidFill>
            </a:endParaRPr>
          </a:p>
          <a:p>
            <a:pPr indent="0" lvl="0" marL="0" rtl="0" algn="l">
              <a:lnSpc>
                <a:spcPct val="100000"/>
              </a:lnSpc>
              <a:spcBef>
                <a:spcPts val="0"/>
              </a:spcBef>
              <a:spcAft>
                <a:spcPts val="0"/>
              </a:spcAft>
              <a:buNone/>
            </a:pPr>
            <a:r>
              <a:t/>
            </a:r>
            <a:endParaRPr sz="1300">
              <a:solidFill>
                <a:schemeClr val="dk1"/>
              </a:solidFill>
            </a:endParaRPr>
          </a:p>
          <a:p>
            <a:pPr indent="0" lvl="0" marL="0" rtl="0" algn="l">
              <a:lnSpc>
                <a:spcPct val="100000"/>
              </a:lnSpc>
              <a:spcBef>
                <a:spcPts val="0"/>
              </a:spcBef>
              <a:spcAft>
                <a:spcPts val="0"/>
              </a:spcAft>
              <a:buNone/>
            </a:pPr>
            <a:r>
              <a:t/>
            </a:r>
            <a:endParaRPr sz="1300">
              <a:solidFill>
                <a:schemeClr val="dk1"/>
              </a:solidFill>
            </a:endParaRPr>
          </a:p>
          <a:p>
            <a:pPr indent="0" lvl="0" marL="0" rtl="0" algn="l">
              <a:lnSpc>
                <a:spcPct val="100000"/>
              </a:lnSpc>
              <a:spcBef>
                <a:spcPts val="0"/>
              </a:spcBef>
              <a:spcAft>
                <a:spcPts val="0"/>
              </a:spcAft>
              <a:buNone/>
            </a:pPr>
            <a:r>
              <a:rPr lang="en" sz="1300">
                <a:solidFill>
                  <a:schemeClr val="dk1"/>
                </a:solidFill>
              </a:rPr>
              <a:t>8.1.2.DA.3: Identify and describe patterns in data visualizations. </a:t>
            </a:r>
            <a:endParaRPr sz="1300">
              <a:solidFill>
                <a:schemeClr val="dk1"/>
              </a:solidFill>
            </a:endParaRPr>
          </a:p>
          <a:p>
            <a:pPr indent="0" lvl="0" marL="0" rtl="0" algn="l">
              <a:lnSpc>
                <a:spcPct val="100000"/>
              </a:lnSpc>
              <a:spcBef>
                <a:spcPts val="0"/>
              </a:spcBef>
              <a:spcAft>
                <a:spcPts val="0"/>
              </a:spcAft>
              <a:buNone/>
            </a:pPr>
            <a:r>
              <a:rPr lang="en" sz="1300">
                <a:solidFill>
                  <a:schemeClr val="dk1"/>
                </a:solidFill>
              </a:rPr>
              <a:t>Issues:</a:t>
            </a:r>
            <a:endParaRPr sz="1300">
              <a:solidFill>
                <a:schemeClr val="dk1"/>
              </a:solidFill>
            </a:endParaRPr>
          </a:p>
          <a:p>
            <a:pPr indent="0" lvl="0" marL="0" rtl="0" algn="l">
              <a:lnSpc>
                <a:spcPct val="100000"/>
              </a:lnSpc>
              <a:spcBef>
                <a:spcPts val="0"/>
              </a:spcBef>
              <a:spcAft>
                <a:spcPts val="0"/>
              </a:spcAft>
              <a:buNone/>
            </a:pPr>
            <a:r>
              <a:t/>
            </a:r>
            <a:endParaRPr sz="1300">
              <a:solidFill>
                <a:schemeClr val="dk1"/>
              </a:solidFill>
            </a:endParaRPr>
          </a:p>
          <a:p>
            <a:pPr indent="0" lvl="0" marL="0" rtl="0" algn="l">
              <a:lnSpc>
                <a:spcPct val="100000"/>
              </a:lnSpc>
              <a:spcBef>
                <a:spcPts val="0"/>
              </a:spcBef>
              <a:spcAft>
                <a:spcPts val="0"/>
              </a:spcAft>
              <a:buNone/>
            </a:pPr>
            <a:r>
              <a:t/>
            </a:r>
            <a:endParaRPr sz="1300">
              <a:solidFill>
                <a:schemeClr val="dk1"/>
              </a:solidFill>
            </a:endParaRPr>
          </a:p>
          <a:p>
            <a:pPr indent="0" lvl="0" marL="0" rtl="0" algn="l">
              <a:lnSpc>
                <a:spcPct val="100000"/>
              </a:lnSpc>
              <a:spcBef>
                <a:spcPts val="0"/>
              </a:spcBef>
              <a:spcAft>
                <a:spcPts val="0"/>
              </a:spcAft>
              <a:buNone/>
            </a:pPr>
            <a:r>
              <a:rPr lang="en" sz="1300">
                <a:solidFill>
                  <a:schemeClr val="dk1"/>
                </a:solidFill>
              </a:rPr>
              <a:t>8.1.2.DA.4: Make predictions based on data using charts or graphs. </a:t>
            </a:r>
            <a:endParaRPr sz="1300">
              <a:solidFill>
                <a:schemeClr val="dk1"/>
              </a:solidFill>
            </a:endParaRPr>
          </a:p>
          <a:p>
            <a:pPr indent="0" lvl="0" marL="0" rtl="0" algn="l">
              <a:lnSpc>
                <a:spcPct val="100000"/>
              </a:lnSpc>
              <a:spcBef>
                <a:spcPts val="0"/>
              </a:spcBef>
              <a:spcAft>
                <a:spcPts val="0"/>
              </a:spcAft>
              <a:buNone/>
            </a:pPr>
            <a:r>
              <a:rPr lang="en" sz="1300">
                <a:solidFill>
                  <a:schemeClr val="dk1"/>
                </a:solidFill>
              </a:rPr>
              <a:t>Issues:</a:t>
            </a:r>
            <a:endParaRPr sz="1300">
              <a:solidFill>
                <a:schemeClr val="dk1"/>
              </a:solidFill>
            </a:endParaRPr>
          </a:p>
          <a:p>
            <a:pPr indent="0" lvl="0" marL="0" rtl="0" algn="l">
              <a:spcBef>
                <a:spcPts val="0"/>
              </a:spcBef>
              <a:spcAft>
                <a:spcPts val="1200"/>
              </a:spcAft>
              <a:buNone/>
            </a:pPr>
            <a:r>
              <a:t/>
            </a:r>
            <a:endParaRPr sz="1300">
              <a:solidFill>
                <a:schemeClr val="dk1"/>
              </a:solidFill>
            </a:endParaRPr>
          </a:p>
        </p:txBody>
      </p:sp>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2" name="Shape 1122"/>
        <p:cNvGrpSpPr/>
        <p:nvPr/>
      </p:nvGrpSpPr>
      <p:grpSpPr>
        <a:xfrm>
          <a:off x="0" y="0"/>
          <a:ext cx="0" cy="0"/>
          <a:chOff x="0" y="0"/>
          <a:chExt cx="0" cy="0"/>
        </a:xfrm>
      </p:grpSpPr>
      <p:sp>
        <p:nvSpPr>
          <p:cNvPr id="1123" name="Google Shape;1123;p13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Working Smart - Is there any overlap with this work and other work I am doing?</a:t>
            </a:r>
            <a:endParaRPr/>
          </a:p>
          <a:p>
            <a:pPr indent="0" lvl="0" marL="0" rtl="0" algn="l">
              <a:spcBef>
                <a:spcPts val="0"/>
              </a:spcBef>
              <a:spcAft>
                <a:spcPts val="0"/>
              </a:spcAft>
              <a:buNone/>
            </a:pPr>
            <a:r>
              <a:rPr lang="en"/>
              <a:t> </a:t>
            </a:r>
            <a:endParaRPr/>
          </a:p>
        </p:txBody>
      </p:sp>
      <p:sp>
        <p:nvSpPr>
          <p:cNvPr id="1124" name="Google Shape;1124;p135"/>
          <p:cNvSpPr txBox="1"/>
          <p:nvPr>
            <p:ph idx="1" type="body"/>
          </p:nvPr>
        </p:nvSpPr>
        <p:spPr>
          <a:xfrm>
            <a:off x="311700" y="117722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8" name="Shape 1128"/>
        <p:cNvGrpSpPr/>
        <p:nvPr/>
      </p:nvGrpSpPr>
      <p:grpSpPr>
        <a:xfrm>
          <a:off x="0" y="0"/>
          <a:ext cx="0" cy="0"/>
          <a:chOff x="0" y="0"/>
          <a:chExt cx="0" cy="0"/>
        </a:xfrm>
      </p:grpSpPr>
      <p:sp>
        <p:nvSpPr>
          <p:cNvPr id="1129" name="Google Shape;1129;p13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As a teacher, what knowledge do I need to feel confident in teaching Data &amp; Analysis?</a:t>
            </a:r>
            <a:endParaRPr/>
          </a:p>
          <a:p>
            <a:pPr indent="0" lvl="0" marL="0" rtl="0" algn="l">
              <a:spcBef>
                <a:spcPts val="0"/>
              </a:spcBef>
              <a:spcAft>
                <a:spcPts val="0"/>
              </a:spcAft>
              <a:buNone/>
            </a:pPr>
            <a:r>
              <a:t/>
            </a:r>
            <a:endParaRPr/>
          </a:p>
        </p:txBody>
      </p:sp>
      <p:sp>
        <p:nvSpPr>
          <p:cNvPr id="1130" name="Google Shape;1130;p13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4" name="Shape 1134"/>
        <p:cNvGrpSpPr/>
        <p:nvPr/>
      </p:nvGrpSpPr>
      <p:grpSpPr>
        <a:xfrm>
          <a:off x="0" y="0"/>
          <a:ext cx="0" cy="0"/>
          <a:chOff x="0" y="0"/>
          <a:chExt cx="0" cy="0"/>
        </a:xfrm>
      </p:grpSpPr>
      <p:sp>
        <p:nvSpPr>
          <p:cNvPr id="1135" name="Google Shape;1135;p13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Lesson 1: Kids as Data Generators</a:t>
            </a:r>
            <a:endParaRPr/>
          </a:p>
        </p:txBody>
      </p:sp>
      <p:sp>
        <p:nvSpPr>
          <p:cNvPr id="1136" name="Google Shape;1136;p13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62500" lnSpcReduction="20000"/>
          </a:bodyPr>
          <a:lstStyle/>
          <a:p>
            <a:pPr indent="0" lvl="0" marL="0" rtl="0" algn="l">
              <a:spcBef>
                <a:spcPts val="0"/>
              </a:spcBef>
              <a:spcAft>
                <a:spcPts val="0"/>
              </a:spcAft>
              <a:buNone/>
            </a:pPr>
            <a:r>
              <a:rPr lang="en"/>
              <a:t>As a part of the standard, we have to help students: Store, copy, search, retrieve, modify, and delete data using a computing device.</a:t>
            </a:r>
            <a:endParaRPr/>
          </a:p>
          <a:p>
            <a:pPr indent="0" lvl="0" marL="0" rtl="0" algn="l">
              <a:spcBef>
                <a:spcPts val="1200"/>
              </a:spcBef>
              <a:spcAft>
                <a:spcPts val="0"/>
              </a:spcAft>
              <a:buNone/>
            </a:pPr>
            <a:r>
              <a:rPr lang="en"/>
              <a:t>This is not the easiest of tasks, especially when you may only have ChromeBooks at your disposal</a:t>
            </a:r>
            <a:endParaRPr/>
          </a:p>
          <a:p>
            <a:pPr indent="0" lvl="0" marL="0" rtl="0" algn="l">
              <a:spcBef>
                <a:spcPts val="1200"/>
              </a:spcBef>
              <a:spcAft>
                <a:spcPts val="0"/>
              </a:spcAft>
              <a:buNone/>
            </a:pPr>
            <a:r>
              <a:rPr lang="en"/>
              <a:t>Simple exercise:</a:t>
            </a:r>
            <a:endParaRPr/>
          </a:p>
          <a:p>
            <a:pPr indent="0" lvl="0" marL="0" rtl="0" algn="l">
              <a:spcBef>
                <a:spcPts val="1200"/>
              </a:spcBef>
              <a:spcAft>
                <a:spcPts val="0"/>
              </a:spcAft>
              <a:buNone/>
            </a:pPr>
            <a:r>
              <a:rPr lang="en"/>
              <a:t>Have the kids create 3 different Google Documents (or whatever they have access to) - the content can be on anything.  One document should be okay to delete</a:t>
            </a:r>
            <a:endParaRPr/>
          </a:p>
          <a:p>
            <a:pPr indent="0" lvl="0" marL="0" rtl="0" algn="l">
              <a:spcBef>
                <a:spcPts val="1200"/>
              </a:spcBef>
              <a:spcAft>
                <a:spcPts val="0"/>
              </a:spcAft>
              <a:buNone/>
            </a:pPr>
            <a:r>
              <a:rPr lang="en"/>
              <a:t>Then, do these tasks:</a:t>
            </a:r>
            <a:endParaRPr/>
          </a:p>
          <a:p>
            <a:pPr indent="-306387" lvl="0" marL="457200" rtl="0" algn="l">
              <a:spcBef>
                <a:spcPts val="1200"/>
              </a:spcBef>
              <a:spcAft>
                <a:spcPts val="0"/>
              </a:spcAft>
              <a:buSzPct val="100000"/>
              <a:buChar char="●"/>
            </a:pPr>
            <a:r>
              <a:rPr b="1" lang="en" sz="1960"/>
              <a:t>STORE</a:t>
            </a:r>
            <a:r>
              <a:rPr lang="en" sz="1960"/>
              <a:t>: Give the document a name: Store - point out on some machines we have to click on Save.</a:t>
            </a:r>
            <a:endParaRPr sz="1960"/>
          </a:p>
          <a:p>
            <a:pPr indent="-306387" lvl="0" marL="457200" rtl="0" algn="l">
              <a:spcBef>
                <a:spcPts val="0"/>
              </a:spcBef>
              <a:spcAft>
                <a:spcPts val="0"/>
              </a:spcAft>
              <a:buSzPct val="100000"/>
              <a:buChar char="●"/>
            </a:pPr>
            <a:r>
              <a:rPr b="1" lang="en" sz="1960"/>
              <a:t>COPY</a:t>
            </a:r>
            <a:r>
              <a:rPr lang="en" sz="1960"/>
              <a:t>: Make a Copy of the Document</a:t>
            </a:r>
            <a:endParaRPr sz="1960"/>
          </a:p>
          <a:p>
            <a:pPr indent="-306387" lvl="0" marL="457200" rtl="0" algn="l">
              <a:spcBef>
                <a:spcPts val="0"/>
              </a:spcBef>
              <a:spcAft>
                <a:spcPts val="0"/>
              </a:spcAft>
              <a:buSzPct val="100000"/>
              <a:buChar char="●"/>
            </a:pPr>
            <a:r>
              <a:rPr b="1" lang="en" sz="1960"/>
              <a:t>RETRIEVE:</a:t>
            </a:r>
            <a:r>
              <a:rPr lang="en" sz="1960"/>
              <a:t> Close out of Google Drive, then reopen and have them find the document.  Debrief of how this process worked.</a:t>
            </a:r>
            <a:endParaRPr sz="1960"/>
          </a:p>
          <a:p>
            <a:pPr indent="-306387" lvl="0" marL="457200" rtl="0" algn="l">
              <a:spcBef>
                <a:spcPts val="0"/>
              </a:spcBef>
              <a:spcAft>
                <a:spcPts val="0"/>
              </a:spcAft>
              <a:buSzPct val="100000"/>
              <a:buChar char="●"/>
            </a:pPr>
            <a:r>
              <a:rPr b="1" lang="en" sz="1960"/>
              <a:t>MODIFY:</a:t>
            </a:r>
            <a:r>
              <a:rPr lang="en" sz="1960"/>
              <a:t> Open an Existing Document, put more information in it.</a:t>
            </a:r>
            <a:endParaRPr sz="1960"/>
          </a:p>
          <a:p>
            <a:pPr indent="-306387" lvl="0" marL="457200" rtl="0" algn="l">
              <a:spcBef>
                <a:spcPts val="0"/>
              </a:spcBef>
              <a:spcAft>
                <a:spcPts val="0"/>
              </a:spcAft>
              <a:buSzPct val="100000"/>
              <a:buChar char="●"/>
            </a:pPr>
            <a:r>
              <a:rPr b="1" lang="en" sz="1960"/>
              <a:t>DELETE:</a:t>
            </a:r>
            <a:r>
              <a:rPr lang="en" sz="1960"/>
              <a:t> Delete the file you decided to delete - have them try to find it after deletion.</a:t>
            </a:r>
            <a:endParaRPr sz="1960"/>
          </a:p>
          <a:p>
            <a:pPr indent="0" lvl="0" marL="0" rtl="0" algn="l">
              <a:spcBef>
                <a:spcPts val="1200"/>
              </a:spcBef>
              <a:spcAft>
                <a:spcPts val="1200"/>
              </a:spcAft>
              <a:buNone/>
            </a:pPr>
            <a:r>
              <a:t/>
            </a:r>
            <a:endParaRPr/>
          </a:p>
        </p:txBody>
      </p:sp>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0" name="Shape 1140"/>
        <p:cNvGrpSpPr/>
        <p:nvPr/>
      </p:nvGrpSpPr>
      <p:grpSpPr>
        <a:xfrm>
          <a:off x="0" y="0"/>
          <a:ext cx="0" cy="0"/>
          <a:chOff x="0" y="0"/>
          <a:chExt cx="0" cy="0"/>
        </a:xfrm>
      </p:grpSpPr>
      <p:sp>
        <p:nvSpPr>
          <p:cNvPr id="1141" name="Google Shape;1141;p13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Lesson 2: Kids as Data Generators</a:t>
            </a:r>
            <a:endParaRPr/>
          </a:p>
        </p:txBody>
      </p:sp>
      <p:sp>
        <p:nvSpPr>
          <p:cNvPr id="1142" name="Google Shape;1142;p13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Pick an aspect of the environment for kids to observe over a period of time:</a:t>
            </a:r>
            <a:endParaRPr/>
          </a:p>
          <a:p>
            <a:pPr indent="0" lvl="0" marL="0" rtl="0" algn="l">
              <a:spcBef>
                <a:spcPts val="1200"/>
              </a:spcBef>
              <a:spcAft>
                <a:spcPts val="0"/>
              </a:spcAft>
              <a:buNone/>
            </a:pPr>
            <a:r>
              <a:rPr lang="en"/>
              <a:t>Weather (I did this), Growth of a Plant, and record aspects of the data.</a:t>
            </a:r>
            <a:endParaRPr/>
          </a:p>
          <a:p>
            <a:pPr indent="0" lvl="0" marL="0" rtl="0" algn="l">
              <a:spcBef>
                <a:spcPts val="1200"/>
              </a:spcBef>
              <a:spcAft>
                <a:spcPts val="0"/>
              </a:spcAft>
              <a:buNone/>
            </a:pPr>
            <a:r>
              <a:rPr lang="en"/>
              <a:t>Weather: Temperature, sky conditions, air conditions…</a:t>
            </a:r>
            <a:endParaRPr/>
          </a:p>
          <a:p>
            <a:pPr indent="0" lvl="0" marL="0" rtl="0" algn="l">
              <a:spcBef>
                <a:spcPts val="1200"/>
              </a:spcBef>
              <a:spcAft>
                <a:spcPts val="1200"/>
              </a:spcAft>
              <a:buNone/>
            </a:pPr>
            <a:r>
              <a:rPr lang="en"/>
              <a:t>Plant: Have the students plant plants.  Put the plants in different places in the room (including a closet that keeps the door closed). Record information about growth.  You can also have sets you water and do not water.  </a:t>
            </a:r>
            <a:endParaRPr/>
          </a:p>
        </p:txBody>
      </p:sp>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6" name="Shape 1146"/>
        <p:cNvGrpSpPr/>
        <p:nvPr/>
      </p:nvGrpSpPr>
      <p:grpSpPr>
        <a:xfrm>
          <a:off x="0" y="0"/>
          <a:ext cx="0" cy="0"/>
          <a:chOff x="0" y="0"/>
          <a:chExt cx="0" cy="0"/>
        </a:xfrm>
      </p:grpSpPr>
      <p:sp>
        <p:nvSpPr>
          <p:cNvPr id="1147" name="Google Shape;1147;p13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Lesson: Kids as Data Generators</a:t>
            </a:r>
            <a:endParaRPr/>
          </a:p>
        </p:txBody>
      </p:sp>
      <p:sp>
        <p:nvSpPr>
          <p:cNvPr id="1148" name="Google Shape;1148;p13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The idea with this standard is not to teach kids to make standard charts.  Its to help them use their creativity to model what they learned in this exercise.</a:t>
            </a:r>
            <a:endParaRPr/>
          </a:p>
          <a:p>
            <a:pPr indent="0" lvl="0" marL="0" rtl="0" algn="l">
              <a:spcBef>
                <a:spcPts val="1200"/>
              </a:spcBef>
              <a:spcAft>
                <a:spcPts val="0"/>
              </a:spcAft>
              <a:buNone/>
            </a:pPr>
            <a:r>
              <a:rPr lang="en"/>
              <a:t>You can have them put their data into Google Sheets and then use a chart.</a:t>
            </a:r>
            <a:endParaRPr/>
          </a:p>
          <a:p>
            <a:pPr indent="0" lvl="0" marL="0" rtl="0" algn="l">
              <a:spcBef>
                <a:spcPts val="1200"/>
              </a:spcBef>
              <a:spcAft>
                <a:spcPts val="0"/>
              </a:spcAft>
              <a:buNone/>
            </a:pPr>
            <a:r>
              <a:rPr lang="en"/>
              <a:t>Another idea is use a tool like abcya.com to do </a:t>
            </a:r>
            <a:r>
              <a:rPr lang="en"/>
              <a:t>picture</a:t>
            </a:r>
            <a:r>
              <a:rPr lang="en"/>
              <a:t> art:</a:t>
            </a:r>
            <a:endParaRPr/>
          </a:p>
          <a:p>
            <a:pPr indent="0" lvl="0" marL="0" rtl="0" algn="l">
              <a:spcBef>
                <a:spcPts val="1200"/>
              </a:spcBef>
              <a:spcAft>
                <a:spcPts val="1200"/>
              </a:spcAft>
              <a:buNone/>
            </a:pPr>
            <a:r>
              <a:rPr lang="en"/>
              <a:t>Lesson Plan: </a:t>
            </a:r>
            <a:r>
              <a:rPr lang="en" u="sng">
                <a:solidFill>
                  <a:schemeClr val="hlink"/>
                </a:solidFill>
                <a:hlinkClick r:id="rId3"/>
              </a:rPr>
              <a:t>https://docs.google.com/document/d/1aFFIFQgLRQTRPUMMgPQ54FRPEx1sXjlQNM53EGKv6d0/edit</a:t>
            </a:r>
            <a:r>
              <a:rPr lang="en"/>
              <a:t>  </a:t>
            </a:r>
            <a:endParaRPr/>
          </a:p>
        </p:txBody>
      </p:sp>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2" name="Shape 1152"/>
        <p:cNvGrpSpPr/>
        <p:nvPr/>
      </p:nvGrpSpPr>
      <p:grpSpPr>
        <a:xfrm>
          <a:off x="0" y="0"/>
          <a:ext cx="0" cy="0"/>
          <a:chOff x="0" y="0"/>
          <a:chExt cx="0" cy="0"/>
        </a:xfrm>
      </p:grpSpPr>
      <p:sp>
        <p:nvSpPr>
          <p:cNvPr id="1153" name="Google Shape;1153;p14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Lesson 2: Kids as Data Generator </a:t>
            </a:r>
            <a:endParaRPr/>
          </a:p>
        </p:txBody>
      </p:sp>
      <p:sp>
        <p:nvSpPr>
          <p:cNvPr id="1154" name="Google Shape;1154;p14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Help them then connect to the larger world through an on-line Dashboard system.</a:t>
            </a:r>
            <a:endParaRPr/>
          </a:p>
          <a:p>
            <a:pPr indent="0" lvl="0" marL="0" rtl="0" algn="l">
              <a:spcBef>
                <a:spcPts val="1200"/>
              </a:spcBef>
              <a:spcAft>
                <a:spcPts val="0"/>
              </a:spcAft>
              <a:buNone/>
            </a:pPr>
            <a:r>
              <a:rPr lang="en"/>
              <a:t>Google Trends: </a:t>
            </a:r>
            <a:r>
              <a:rPr lang="en" u="sng">
                <a:solidFill>
                  <a:schemeClr val="hlink"/>
                </a:solidFill>
                <a:hlinkClick r:id="rId3"/>
              </a:rPr>
              <a:t>https://trends.google.com/trends/</a:t>
            </a:r>
            <a:endParaRPr/>
          </a:p>
          <a:p>
            <a:pPr indent="0" lvl="0" marL="0" rtl="0" algn="l">
              <a:spcBef>
                <a:spcPts val="1200"/>
              </a:spcBef>
              <a:spcAft>
                <a:spcPts val="0"/>
              </a:spcAft>
              <a:buNone/>
            </a:pPr>
            <a:r>
              <a:rPr lang="en"/>
              <a:t>For Example - have student use Google Trends to see about weather changes.</a:t>
            </a:r>
            <a:endParaRPr/>
          </a:p>
          <a:p>
            <a:pPr indent="0" lvl="0" marL="0" rtl="0" algn="l">
              <a:spcBef>
                <a:spcPts val="1200"/>
              </a:spcBef>
              <a:spcAft>
                <a:spcPts val="0"/>
              </a:spcAft>
              <a:buNone/>
            </a:pPr>
            <a:r>
              <a:rPr lang="en"/>
              <a:t>Look at the maps, and regions, and dates - find patterns.  See if you can figure out the patterns.</a:t>
            </a:r>
            <a:endParaRPr/>
          </a:p>
          <a:p>
            <a:pPr indent="0" lvl="0" marL="0" rtl="0" algn="l">
              <a:spcBef>
                <a:spcPts val="1200"/>
              </a:spcBef>
              <a:spcAft>
                <a:spcPts val="1200"/>
              </a:spcAft>
              <a:buNone/>
            </a:pPr>
            <a:r>
              <a:rPr lang="en"/>
              <a:t>Once you identify patterns - see if you can predict something about the patterns (for example, is there always a spike in weather searches around hurricanes).</a:t>
            </a:r>
            <a:endParaRPr/>
          </a:p>
        </p:txBody>
      </p:sp>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8" name="Shape 1158"/>
        <p:cNvGrpSpPr/>
        <p:nvPr/>
      </p:nvGrpSpPr>
      <p:grpSpPr>
        <a:xfrm>
          <a:off x="0" y="0"/>
          <a:ext cx="0" cy="0"/>
          <a:chOff x="0" y="0"/>
          <a:chExt cx="0" cy="0"/>
        </a:xfrm>
      </p:grpSpPr>
      <p:sp>
        <p:nvSpPr>
          <p:cNvPr id="1159" name="Google Shape;1159;p141"/>
          <p:cNvSpPr txBox="1"/>
          <p:nvPr>
            <p:ph type="title"/>
          </p:nvPr>
        </p:nvSpPr>
        <p:spPr>
          <a:xfrm>
            <a:off x="270500" y="719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K-2 Data Sciences Expectations</a:t>
            </a:r>
            <a:endParaRPr/>
          </a:p>
        </p:txBody>
      </p:sp>
      <p:graphicFrame>
        <p:nvGraphicFramePr>
          <p:cNvPr id="1160" name="Google Shape;1160;p141"/>
          <p:cNvGraphicFramePr/>
          <p:nvPr/>
        </p:nvGraphicFramePr>
        <p:xfrm>
          <a:off x="125475" y="612100"/>
          <a:ext cx="3000000" cy="3000000"/>
        </p:xfrm>
        <a:graphic>
          <a:graphicData uri="http://schemas.openxmlformats.org/drawingml/2006/table">
            <a:tbl>
              <a:tblPr>
                <a:noFill/>
                <a:tableStyleId>{2EDE6A7B-FBF9-4B8B-89B6-C64498BA1095}</a:tableStyleId>
              </a:tblPr>
              <a:tblGrid>
                <a:gridCol w="2976575"/>
                <a:gridCol w="2976575"/>
                <a:gridCol w="2976575"/>
              </a:tblGrid>
              <a:tr h="384025">
                <a:tc>
                  <a:txBody>
                    <a:bodyPr/>
                    <a:lstStyle/>
                    <a:p>
                      <a:pPr indent="0" lvl="0" marL="0" rtl="0" algn="l">
                        <a:spcBef>
                          <a:spcPts val="0"/>
                        </a:spcBef>
                        <a:spcAft>
                          <a:spcPts val="0"/>
                        </a:spcAft>
                        <a:buNone/>
                      </a:pPr>
                      <a:r>
                        <a:rPr lang="en" sz="1300"/>
                        <a:t>Core Idea</a:t>
                      </a:r>
                      <a:endParaRPr sz="1300"/>
                    </a:p>
                  </a:txBody>
                  <a:tcPr marT="91425" marB="91425" marR="91425" marL="91425">
                    <a:solidFill>
                      <a:srgbClr val="FFF2CC"/>
                    </a:solidFill>
                  </a:tcPr>
                </a:tc>
                <a:tc>
                  <a:txBody>
                    <a:bodyPr/>
                    <a:lstStyle/>
                    <a:p>
                      <a:pPr indent="0" lvl="0" marL="0" rtl="0" algn="l">
                        <a:spcBef>
                          <a:spcPts val="0"/>
                        </a:spcBef>
                        <a:spcAft>
                          <a:spcPts val="0"/>
                        </a:spcAft>
                        <a:buNone/>
                      </a:pPr>
                      <a:r>
                        <a:rPr lang="en" sz="1300">
                          <a:solidFill>
                            <a:schemeClr val="dk1"/>
                          </a:solidFill>
                        </a:rPr>
                        <a:t>Performance Expectations </a:t>
                      </a:r>
                      <a:endParaRPr sz="1300"/>
                    </a:p>
                  </a:txBody>
                  <a:tcPr marT="91425" marB="91425" marR="91425" marL="91425">
                    <a:solidFill>
                      <a:srgbClr val="FFF2CC"/>
                    </a:solidFill>
                  </a:tcPr>
                </a:tc>
                <a:tc>
                  <a:txBody>
                    <a:bodyPr/>
                    <a:lstStyle/>
                    <a:p>
                      <a:pPr indent="0" lvl="0" marL="0" rtl="0" algn="l">
                        <a:spcBef>
                          <a:spcPts val="0"/>
                        </a:spcBef>
                        <a:spcAft>
                          <a:spcPts val="0"/>
                        </a:spcAft>
                        <a:buNone/>
                      </a:pPr>
                      <a:r>
                        <a:rPr lang="en" sz="1300">
                          <a:solidFill>
                            <a:schemeClr val="dk1"/>
                          </a:solidFill>
                        </a:rPr>
                        <a:t>Lessons</a:t>
                      </a:r>
                      <a:endParaRPr sz="1300">
                        <a:solidFill>
                          <a:schemeClr val="dk1"/>
                        </a:solidFill>
                      </a:endParaRPr>
                    </a:p>
                  </a:txBody>
                  <a:tcPr marT="91425" marB="91425" marR="91425" marL="91425">
                    <a:solidFill>
                      <a:srgbClr val="FFF2CC"/>
                    </a:solidFill>
                  </a:tcPr>
                </a:tc>
              </a:tr>
              <a:tr h="1382450">
                <a:tc>
                  <a:txBody>
                    <a:bodyPr/>
                    <a:lstStyle/>
                    <a:p>
                      <a:pPr indent="0" lvl="0" marL="0" rtl="0" algn="l">
                        <a:spcBef>
                          <a:spcPts val="0"/>
                        </a:spcBef>
                        <a:spcAft>
                          <a:spcPts val="0"/>
                        </a:spcAft>
                        <a:buNone/>
                      </a:pPr>
                      <a:r>
                        <a:rPr lang="en" sz="1300">
                          <a:solidFill>
                            <a:schemeClr val="dk1"/>
                          </a:solidFill>
                        </a:rPr>
                        <a:t>Individuals collect, use, and display data about individuals and the world around them.</a:t>
                      </a:r>
                      <a:endParaRPr sz="1300"/>
                    </a:p>
                  </a:txBody>
                  <a:tcPr marT="91425" marB="91425" marR="91425" marL="91425"/>
                </a:tc>
                <a:tc>
                  <a:txBody>
                    <a:bodyPr/>
                    <a:lstStyle/>
                    <a:p>
                      <a:pPr indent="0" lvl="0" marL="0" rtl="0" algn="l">
                        <a:spcBef>
                          <a:spcPts val="0"/>
                        </a:spcBef>
                        <a:spcAft>
                          <a:spcPts val="0"/>
                        </a:spcAft>
                        <a:buNone/>
                      </a:pPr>
                      <a:r>
                        <a:rPr lang="en" sz="1300">
                          <a:solidFill>
                            <a:schemeClr val="dk1"/>
                          </a:solidFill>
                        </a:rPr>
                        <a:t>8.1.2.DA.1: Collect and present data, including climate change data, in various visual formats. Computers store data that can be retrieved later</a:t>
                      </a:r>
                      <a:endParaRPr sz="1300"/>
                    </a:p>
                  </a:txBody>
                  <a:tcPr marT="91425" marB="91425" marR="91425" marL="91425"/>
                </a:tc>
                <a:tc>
                  <a:txBody>
                    <a:bodyPr/>
                    <a:lstStyle/>
                    <a:p>
                      <a:pPr indent="0" lvl="0" marL="0" rtl="0" algn="l">
                        <a:spcBef>
                          <a:spcPts val="0"/>
                        </a:spcBef>
                        <a:spcAft>
                          <a:spcPts val="0"/>
                        </a:spcAft>
                        <a:buNone/>
                      </a:pPr>
                      <a:r>
                        <a:rPr lang="en" sz="1300">
                          <a:solidFill>
                            <a:schemeClr val="dk1"/>
                          </a:solidFill>
                        </a:rPr>
                        <a:t>Creating the Picture to represent their understanding of climate data and doing the climate Observations</a:t>
                      </a:r>
                      <a:endParaRPr sz="1300">
                        <a:solidFill>
                          <a:schemeClr val="dk1"/>
                        </a:solidFill>
                      </a:endParaRPr>
                    </a:p>
                  </a:txBody>
                  <a:tcPr marT="91425" marB="91425" marR="91425" marL="91425"/>
                </a:tc>
              </a:tr>
              <a:tr h="983075">
                <a:tc>
                  <a:txBody>
                    <a:bodyPr/>
                    <a:lstStyle/>
                    <a:p>
                      <a:pPr indent="0" lvl="0" marL="0" rtl="0" algn="l">
                        <a:spcBef>
                          <a:spcPts val="0"/>
                        </a:spcBef>
                        <a:spcAft>
                          <a:spcPts val="0"/>
                        </a:spcAft>
                        <a:buClr>
                          <a:schemeClr val="dk1"/>
                        </a:buClr>
                        <a:buSzPts val="1100"/>
                        <a:buFont typeface="Arial"/>
                        <a:buNone/>
                      </a:pPr>
                      <a:r>
                        <a:rPr lang="en" sz="1300">
                          <a:solidFill>
                            <a:schemeClr val="dk1"/>
                          </a:solidFill>
                        </a:rPr>
                        <a:t>Data can be copied, stored in multiple locations, and retrieved.</a:t>
                      </a:r>
                      <a:endParaRPr sz="1300">
                        <a:solidFill>
                          <a:schemeClr val="dk1"/>
                        </a:solidFill>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 sz="1300">
                          <a:solidFill>
                            <a:schemeClr val="dk1"/>
                          </a:solidFill>
                        </a:rPr>
                        <a:t>8.1.2.DA.2: Store, copy, search, retrieve, modify, and delete data using a computing device.</a:t>
                      </a:r>
                      <a:endParaRPr sz="1300">
                        <a:solidFill>
                          <a:schemeClr val="dk1"/>
                        </a:solidFill>
                      </a:endParaRPr>
                    </a:p>
                  </a:txBody>
                  <a:tcPr marT="91425" marB="91425" marR="91425" marL="91425"/>
                </a:tc>
                <a:tc>
                  <a:txBody>
                    <a:bodyPr/>
                    <a:lstStyle/>
                    <a:p>
                      <a:pPr indent="0" lvl="0" marL="0" rtl="0" algn="l">
                        <a:spcBef>
                          <a:spcPts val="0"/>
                        </a:spcBef>
                        <a:spcAft>
                          <a:spcPts val="0"/>
                        </a:spcAft>
                        <a:buNone/>
                      </a:pPr>
                      <a:r>
                        <a:rPr lang="en" sz="1300">
                          <a:solidFill>
                            <a:schemeClr val="dk1"/>
                          </a:solidFill>
                        </a:rPr>
                        <a:t>Google Docs Exercise</a:t>
                      </a:r>
                      <a:endParaRPr sz="1300">
                        <a:solidFill>
                          <a:schemeClr val="dk1"/>
                        </a:solidFill>
                      </a:endParaRPr>
                    </a:p>
                  </a:txBody>
                  <a:tcPr marT="91425" marB="91425" marR="91425" marL="91425"/>
                </a:tc>
              </a:tr>
              <a:tr h="1781850">
                <a:tc>
                  <a:txBody>
                    <a:bodyPr/>
                    <a:lstStyle/>
                    <a:p>
                      <a:pPr indent="0" lvl="0" marL="0" rtl="0" algn="l">
                        <a:spcBef>
                          <a:spcPts val="0"/>
                        </a:spcBef>
                        <a:spcAft>
                          <a:spcPts val="0"/>
                        </a:spcAft>
                        <a:buClr>
                          <a:schemeClr val="dk1"/>
                        </a:buClr>
                        <a:buSzPts val="1100"/>
                        <a:buFont typeface="Arial"/>
                        <a:buNone/>
                      </a:pPr>
                      <a:r>
                        <a:rPr lang="en" sz="1300">
                          <a:solidFill>
                            <a:schemeClr val="dk1"/>
                          </a:solidFill>
                        </a:rPr>
                        <a:t>Data can be used to make predictions about the world.</a:t>
                      </a:r>
                      <a:endParaRPr sz="1300">
                        <a:solidFill>
                          <a:schemeClr val="dk1"/>
                        </a:solidFill>
                      </a:endParaRPr>
                    </a:p>
                    <a:p>
                      <a:pPr indent="0" lvl="0" marL="0" rtl="0" algn="l">
                        <a:spcBef>
                          <a:spcPts val="0"/>
                        </a:spcBef>
                        <a:spcAft>
                          <a:spcPts val="0"/>
                        </a:spcAft>
                        <a:buNone/>
                      </a:pPr>
                      <a:r>
                        <a:t/>
                      </a:r>
                      <a:endParaRPr sz="1300">
                        <a:solidFill>
                          <a:schemeClr val="dk1"/>
                        </a:solidFill>
                      </a:endParaRPr>
                    </a:p>
                  </a:txBody>
                  <a:tcPr marT="91425" marB="91425" marR="91425" marL="91425"/>
                </a:tc>
                <a:tc>
                  <a:txBody>
                    <a:bodyPr/>
                    <a:lstStyle/>
                    <a:p>
                      <a:pPr indent="0" lvl="0" marL="0" rtl="0" algn="l">
                        <a:spcBef>
                          <a:spcPts val="0"/>
                        </a:spcBef>
                        <a:spcAft>
                          <a:spcPts val="0"/>
                        </a:spcAft>
                        <a:buNone/>
                      </a:pPr>
                      <a:r>
                        <a:rPr lang="en" sz="1300">
                          <a:solidFill>
                            <a:schemeClr val="dk1"/>
                          </a:solidFill>
                        </a:rPr>
                        <a:t>8.1.2.DA.3: Identify and describe patterns in data visualizations. </a:t>
                      </a:r>
                      <a:endParaRPr sz="1300">
                        <a:solidFill>
                          <a:schemeClr val="dk1"/>
                        </a:solidFill>
                      </a:endParaRPr>
                    </a:p>
                    <a:p>
                      <a:pPr indent="0" lvl="0" marL="0" rtl="0" algn="l">
                        <a:spcBef>
                          <a:spcPts val="0"/>
                        </a:spcBef>
                        <a:spcAft>
                          <a:spcPts val="0"/>
                        </a:spcAft>
                        <a:buNone/>
                      </a:pPr>
                      <a:r>
                        <a:t/>
                      </a:r>
                      <a:endParaRPr sz="1300">
                        <a:solidFill>
                          <a:schemeClr val="dk1"/>
                        </a:solidFill>
                      </a:endParaRPr>
                    </a:p>
                    <a:p>
                      <a:pPr indent="0" lvl="0" marL="0" rtl="0" algn="l">
                        <a:spcBef>
                          <a:spcPts val="0"/>
                        </a:spcBef>
                        <a:spcAft>
                          <a:spcPts val="0"/>
                        </a:spcAft>
                        <a:buClr>
                          <a:schemeClr val="dk1"/>
                        </a:buClr>
                        <a:buSzPts val="1100"/>
                        <a:buFont typeface="Arial"/>
                        <a:buNone/>
                      </a:pPr>
                      <a:r>
                        <a:rPr lang="en" sz="1300">
                          <a:solidFill>
                            <a:schemeClr val="dk1"/>
                          </a:solidFill>
                        </a:rPr>
                        <a:t>8.1.2.DA.4: Make predictions based on data using charts or graphs. </a:t>
                      </a:r>
                      <a:endParaRPr sz="1300">
                        <a:solidFill>
                          <a:schemeClr val="dk1"/>
                        </a:solidFill>
                      </a:endParaRPr>
                    </a:p>
                    <a:p>
                      <a:pPr indent="0" lvl="0" marL="0" rtl="0" algn="l">
                        <a:spcBef>
                          <a:spcPts val="0"/>
                        </a:spcBef>
                        <a:spcAft>
                          <a:spcPts val="0"/>
                        </a:spcAft>
                        <a:buNone/>
                      </a:pPr>
                      <a:r>
                        <a:t/>
                      </a:r>
                      <a:endParaRPr sz="1300">
                        <a:solidFill>
                          <a:schemeClr val="dk1"/>
                        </a:solidFill>
                      </a:endParaRPr>
                    </a:p>
                  </a:txBody>
                  <a:tcPr marT="91425" marB="91425" marR="91425" marL="91425"/>
                </a:tc>
                <a:tc>
                  <a:txBody>
                    <a:bodyPr/>
                    <a:lstStyle/>
                    <a:p>
                      <a:pPr indent="0" lvl="0" marL="0" rtl="0" algn="l">
                        <a:spcBef>
                          <a:spcPts val="0"/>
                        </a:spcBef>
                        <a:spcAft>
                          <a:spcPts val="0"/>
                        </a:spcAft>
                        <a:buNone/>
                      </a:pPr>
                      <a:r>
                        <a:rPr lang="en" sz="1300">
                          <a:solidFill>
                            <a:schemeClr val="dk1"/>
                          </a:solidFill>
                        </a:rPr>
                        <a:t>Google Trends</a:t>
                      </a:r>
                      <a:endParaRPr sz="1300">
                        <a:solidFill>
                          <a:schemeClr val="dk1"/>
                        </a:solidFill>
                      </a:endParaRPr>
                    </a:p>
                  </a:txBody>
                  <a:tcPr marT="91425" marB="91425" marR="91425" marL="91425"/>
                </a:tc>
              </a:tr>
            </a:tbl>
          </a:graphicData>
        </a:graphic>
      </p:graphicFrame>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4" name="Shape 1164"/>
        <p:cNvGrpSpPr/>
        <p:nvPr/>
      </p:nvGrpSpPr>
      <p:grpSpPr>
        <a:xfrm>
          <a:off x="0" y="0"/>
          <a:ext cx="0" cy="0"/>
          <a:chOff x="0" y="0"/>
          <a:chExt cx="0" cy="0"/>
        </a:xfrm>
      </p:grpSpPr>
      <p:sp>
        <p:nvSpPr>
          <p:cNvPr id="1165" name="Google Shape;1165;p14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Further Resources</a:t>
            </a:r>
            <a:endParaRPr/>
          </a:p>
        </p:txBody>
      </p:sp>
      <p:sp>
        <p:nvSpPr>
          <p:cNvPr id="1166" name="Google Shape;1166;p14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NASA’s Kid’s Climate Change site: </a:t>
            </a:r>
            <a:r>
              <a:rPr lang="en" u="sng">
                <a:solidFill>
                  <a:schemeClr val="hlink"/>
                </a:solidFill>
                <a:hlinkClick r:id="rId3"/>
              </a:rPr>
              <a:t>https://climatekids.nasa.gov/kids-guide-to-climate-change/</a:t>
            </a:r>
            <a:endParaRPr/>
          </a:p>
          <a:p>
            <a:pPr indent="0" lvl="0" marL="0" rtl="0" algn="l">
              <a:spcBef>
                <a:spcPts val="1200"/>
              </a:spcBef>
              <a:spcAft>
                <a:spcPts val="0"/>
              </a:spcAft>
              <a:buNone/>
            </a:pPr>
            <a:r>
              <a:rPr lang="en"/>
              <a:t>NOAA’s Kids’ Climate Change site: </a:t>
            </a:r>
            <a:r>
              <a:rPr lang="en" u="sng">
                <a:solidFill>
                  <a:schemeClr val="hlink"/>
                </a:solidFill>
                <a:hlinkClick r:id="rId4"/>
              </a:rPr>
              <a:t>https://oceanservice.noaa.gov/kids/</a:t>
            </a:r>
            <a:endParaRPr/>
          </a:p>
          <a:p>
            <a:pPr indent="0" lvl="0" marL="0" rtl="0" algn="l">
              <a:spcBef>
                <a:spcPts val="1200"/>
              </a:spcBef>
              <a:spcAft>
                <a:spcPts val="1200"/>
              </a:spcAft>
              <a:buNone/>
            </a:pPr>
            <a:r>
              <a:rPr lang="en"/>
              <a:t>Octonaut Science: </a:t>
            </a:r>
            <a:r>
              <a:rPr lang="en" u="sng">
                <a:solidFill>
                  <a:schemeClr val="hlink"/>
                </a:solidFill>
                <a:hlinkClick r:id="rId5"/>
              </a:rPr>
              <a:t>https://oceanexplorer.noaa.gov/octonauts/</a:t>
            </a:r>
            <a:r>
              <a:rPr lang="en"/>
              <a:t>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35" name="Shape 135"/>
        <p:cNvGrpSpPr/>
        <p:nvPr/>
      </p:nvGrpSpPr>
      <p:grpSpPr>
        <a:xfrm>
          <a:off x="0" y="0"/>
          <a:ext cx="0" cy="0"/>
          <a:chOff x="0" y="0"/>
          <a:chExt cx="0" cy="0"/>
        </a:xfrm>
      </p:grpSpPr>
      <p:sp>
        <p:nvSpPr>
          <p:cNvPr id="136" name="Google Shape;136;p26"/>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Data</a:t>
            </a:r>
            <a:endParaRPr u="none">
              <a:solidFill>
                <a:srgbClr val="D1190D"/>
              </a:solidFill>
            </a:endParaRPr>
          </a:p>
        </p:txBody>
      </p:sp>
      <p:sp>
        <p:nvSpPr>
          <p:cNvPr id="137" name="Google Shape;137;p26"/>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38" name="Google Shape;138;p26"/>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sp>
        <p:nvSpPr>
          <p:cNvPr id="139" name="Google Shape;139;p26"/>
          <p:cNvSpPr txBox="1"/>
          <p:nvPr/>
        </p:nvSpPr>
        <p:spPr>
          <a:xfrm>
            <a:off x="322838" y="1236188"/>
            <a:ext cx="8273400" cy="3140100"/>
          </a:xfrm>
          <a:prstGeom prst="rect">
            <a:avLst/>
          </a:prstGeom>
          <a:noFill/>
          <a:ln>
            <a:noFill/>
          </a:ln>
        </p:spPr>
        <p:txBody>
          <a:bodyPr anchorCtr="0" anchor="t" bIns="68575" lIns="68575" spcFirstLastPara="1" rIns="68575" wrap="square" tIns="68575">
            <a:spAutoFit/>
          </a:bodyPr>
          <a:lstStyle/>
          <a:p>
            <a:pPr indent="0" lvl="0" marL="342900" rtl="0" algn="l">
              <a:spcBef>
                <a:spcPts val="0"/>
              </a:spcBef>
              <a:spcAft>
                <a:spcPts val="0"/>
              </a:spcAft>
              <a:buNone/>
            </a:pPr>
            <a:r>
              <a:rPr lang="en" sz="1500"/>
              <a:t>So if data is so central to computing, what is data?</a:t>
            </a:r>
            <a:endParaRPr sz="1500"/>
          </a:p>
          <a:p>
            <a:pPr indent="0" lvl="0" marL="342900" rtl="0" algn="l">
              <a:spcBef>
                <a:spcPts val="0"/>
              </a:spcBef>
              <a:spcAft>
                <a:spcPts val="0"/>
              </a:spcAft>
              <a:buNone/>
            </a:pPr>
            <a:r>
              <a:t/>
            </a:r>
            <a:endParaRPr sz="1500"/>
          </a:p>
          <a:p>
            <a:pPr indent="0" lvl="0" marL="342900" rtl="0" algn="l">
              <a:spcBef>
                <a:spcPts val="0"/>
              </a:spcBef>
              <a:spcAft>
                <a:spcPts val="0"/>
              </a:spcAft>
              <a:buNone/>
            </a:pPr>
            <a:r>
              <a:rPr b="1" lang="en" sz="1500"/>
              <a:t>Data </a:t>
            </a:r>
            <a:r>
              <a:rPr lang="en" sz="1500"/>
              <a:t>is “something” that holds meaning for the human-user that the computer will do an action on.  Note - there is no truth value on this other than the importance to the user. it is often the codes used to represent those somethings to a user.</a:t>
            </a:r>
            <a:endParaRPr sz="1500"/>
          </a:p>
          <a:p>
            <a:pPr indent="0" lvl="0" marL="342900" rtl="0" algn="l">
              <a:spcBef>
                <a:spcPts val="0"/>
              </a:spcBef>
              <a:spcAft>
                <a:spcPts val="0"/>
              </a:spcAft>
              <a:buNone/>
            </a:pPr>
            <a:r>
              <a:t/>
            </a:r>
            <a:endParaRPr sz="1500"/>
          </a:p>
          <a:p>
            <a:pPr indent="0" lvl="0" marL="342900" rtl="0" algn="l">
              <a:spcBef>
                <a:spcPts val="0"/>
              </a:spcBef>
              <a:spcAft>
                <a:spcPts val="0"/>
              </a:spcAft>
              <a:buNone/>
            </a:pPr>
            <a:r>
              <a:rPr lang="en" sz="1500"/>
              <a:t>Data can be interpreted into </a:t>
            </a:r>
            <a:r>
              <a:rPr b="1" lang="en" sz="1500"/>
              <a:t>Information</a:t>
            </a:r>
            <a:r>
              <a:rPr lang="en" sz="1500"/>
              <a:t>.  Information is the meaning the user imposes on the data. </a:t>
            </a:r>
            <a:endParaRPr sz="1500"/>
          </a:p>
          <a:p>
            <a:pPr indent="0" lvl="0" marL="342900" rtl="0" algn="l">
              <a:spcBef>
                <a:spcPts val="0"/>
              </a:spcBef>
              <a:spcAft>
                <a:spcPts val="0"/>
              </a:spcAft>
              <a:buNone/>
            </a:pPr>
            <a:r>
              <a:t/>
            </a:r>
            <a:endParaRPr sz="1500"/>
          </a:p>
          <a:p>
            <a:pPr indent="0" lvl="0" marL="342900" rtl="0" algn="l">
              <a:spcBef>
                <a:spcPts val="0"/>
              </a:spcBef>
              <a:spcAft>
                <a:spcPts val="0"/>
              </a:spcAft>
              <a:buNone/>
            </a:pPr>
            <a:r>
              <a:rPr lang="en" sz="1500"/>
              <a:t>Information can be analyzed for </a:t>
            </a:r>
            <a:r>
              <a:rPr b="1" lang="en" sz="1500"/>
              <a:t>Knowledge</a:t>
            </a:r>
            <a:r>
              <a:rPr lang="en" sz="1500"/>
              <a:t>. Knowledge is the observable patterns within the information that we can measure with a level of confidence.</a:t>
            </a:r>
            <a:endParaRPr sz="1500"/>
          </a:p>
          <a:p>
            <a:pPr indent="0" lvl="0" marL="342900" rtl="0" algn="l">
              <a:spcBef>
                <a:spcPts val="0"/>
              </a:spcBef>
              <a:spcAft>
                <a:spcPts val="0"/>
              </a:spcAft>
              <a:buNone/>
            </a:pPr>
            <a:r>
              <a:t/>
            </a:r>
            <a:endParaRPr sz="1500"/>
          </a:p>
          <a:p>
            <a:pPr indent="0" lvl="0" marL="342900" rtl="0" algn="l">
              <a:spcBef>
                <a:spcPts val="0"/>
              </a:spcBef>
              <a:spcAft>
                <a:spcPts val="0"/>
              </a:spcAft>
              <a:buNone/>
            </a:pPr>
            <a:r>
              <a:rPr lang="en" sz="1500"/>
              <a:t>Knowledge that we can apply reliably is Wisdom (we don’t often talk about that ;-) )</a:t>
            </a:r>
            <a:endParaRPr sz="1500"/>
          </a:p>
        </p:txBody>
      </p:sp>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1190D"/>
        </a:solidFill>
      </p:bgPr>
    </p:bg>
    <p:spTree>
      <p:nvGrpSpPr>
        <p:cNvPr id="1170" name="Shape 1170"/>
        <p:cNvGrpSpPr/>
        <p:nvPr/>
      </p:nvGrpSpPr>
      <p:grpSpPr>
        <a:xfrm>
          <a:off x="0" y="0"/>
          <a:ext cx="0" cy="0"/>
          <a:chOff x="0" y="0"/>
          <a:chExt cx="0" cy="0"/>
        </a:xfrm>
      </p:grpSpPr>
      <p:sp>
        <p:nvSpPr>
          <p:cNvPr id="1171" name="Google Shape;1171;p143"/>
          <p:cNvSpPr txBox="1"/>
          <p:nvPr>
            <p:ph type="title"/>
          </p:nvPr>
        </p:nvSpPr>
        <p:spPr>
          <a:xfrm>
            <a:off x="311700" y="2150850"/>
            <a:ext cx="8520600" cy="841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b="1" lang="en">
                <a:solidFill>
                  <a:schemeClr val="lt1"/>
                </a:solidFill>
              </a:rPr>
              <a:t>Algorithms and</a:t>
            </a:r>
            <a:endParaRPr b="1">
              <a:solidFill>
                <a:schemeClr val="lt1"/>
              </a:solidFill>
            </a:endParaRPr>
          </a:p>
          <a:p>
            <a:pPr indent="0" lvl="0" marL="0" rtl="0" algn="ctr">
              <a:spcBef>
                <a:spcPts val="0"/>
              </a:spcBef>
              <a:spcAft>
                <a:spcPts val="0"/>
              </a:spcAft>
              <a:buNone/>
            </a:pPr>
            <a:r>
              <a:rPr b="1" lang="en">
                <a:solidFill>
                  <a:schemeClr val="lt1"/>
                </a:solidFill>
              </a:rPr>
              <a:t>Computer Programming</a:t>
            </a:r>
            <a:endParaRPr b="1">
              <a:solidFill>
                <a:schemeClr val="lt1"/>
              </a:solidFill>
            </a:endParaRPr>
          </a:p>
        </p:txBody>
      </p:sp>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5" name="Shape 1175"/>
        <p:cNvGrpSpPr/>
        <p:nvPr/>
      </p:nvGrpSpPr>
      <p:grpSpPr>
        <a:xfrm>
          <a:off x="0" y="0"/>
          <a:ext cx="0" cy="0"/>
          <a:chOff x="0" y="0"/>
          <a:chExt cx="0" cy="0"/>
        </a:xfrm>
      </p:grpSpPr>
      <p:sp>
        <p:nvSpPr>
          <p:cNvPr id="1176" name="Google Shape;1176;p14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Exercise</a:t>
            </a:r>
            <a:endParaRPr/>
          </a:p>
        </p:txBody>
      </p:sp>
      <p:sp>
        <p:nvSpPr>
          <p:cNvPr id="1177" name="Google Shape;1177;p14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What do you do the same every single day?</a:t>
            </a:r>
            <a:endParaRPr/>
          </a:p>
          <a:p>
            <a:pPr indent="0" lvl="0" marL="0" rtl="0" algn="l">
              <a:spcBef>
                <a:spcPts val="1200"/>
              </a:spcBef>
              <a:spcAft>
                <a:spcPts val="0"/>
              </a:spcAft>
              <a:buNone/>
            </a:pPr>
            <a:r>
              <a:rPr lang="en"/>
              <a:t>Why do you do it the same way?</a:t>
            </a:r>
            <a:endParaRPr/>
          </a:p>
          <a:p>
            <a:pPr indent="0" lvl="0" marL="0" rtl="0" algn="l">
              <a:spcBef>
                <a:spcPts val="1200"/>
              </a:spcBef>
              <a:spcAft>
                <a:spcPts val="1200"/>
              </a:spcAft>
              <a:buNone/>
            </a:pPr>
            <a:r>
              <a:rPr lang="en"/>
              <a:t>What goal do you reach or how do you complete a task with it?</a:t>
            </a:r>
            <a:endParaRPr/>
          </a:p>
        </p:txBody>
      </p:sp>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1" name="Shape 1181"/>
        <p:cNvGrpSpPr/>
        <p:nvPr/>
      </p:nvGrpSpPr>
      <p:grpSpPr>
        <a:xfrm>
          <a:off x="0" y="0"/>
          <a:ext cx="0" cy="0"/>
          <a:chOff x="0" y="0"/>
          <a:chExt cx="0" cy="0"/>
        </a:xfrm>
      </p:grpSpPr>
      <p:sp>
        <p:nvSpPr>
          <p:cNvPr id="1182" name="Google Shape;1182;p14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Algorithms and Programming</a:t>
            </a:r>
            <a:endParaRPr/>
          </a:p>
        </p:txBody>
      </p:sp>
      <p:sp>
        <p:nvSpPr>
          <p:cNvPr id="1183" name="Google Shape;1183;p14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20000"/>
          </a:bodyPr>
          <a:lstStyle/>
          <a:p>
            <a:pPr indent="0" lvl="0" marL="0" rtl="0" algn="l">
              <a:lnSpc>
                <a:spcPct val="100000"/>
              </a:lnSpc>
              <a:spcBef>
                <a:spcPts val="0"/>
              </a:spcBef>
              <a:spcAft>
                <a:spcPts val="0"/>
              </a:spcAft>
              <a:buClr>
                <a:schemeClr val="dk1"/>
              </a:buClr>
              <a:buSzPts val="1100"/>
              <a:buFont typeface="Arial"/>
              <a:buNone/>
            </a:pPr>
            <a:r>
              <a:rPr b="1" lang="en" sz="1600">
                <a:solidFill>
                  <a:schemeClr val="dk1"/>
                </a:solidFill>
              </a:rPr>
              <a:t>What is an Algorithm?</a:t>
            </a:r>
            <a:endParaRPr b="1" sz="1600">
              <a:solidFill>
                <a:schemeClr val="dk1"/>
              </a:solidFill>
            </a:endParaRPr>
          </a:p>
          <a:p>
            <a:pPr indent="457200" lvl="0" marL="0" rtl="0" algn="l">
              <a:lnSpc>
                <a:spcPct val="100000"/>
              </a:lnSpc>
              <a:spcBef>
                <a:spcPts val="0"/>
              </a:spcBef>
              <a:spcAft>
                <a:spcPts val="0"/>
              </a:spcAft>
              <a:buClr>
                <a:schemeClr val="dk1"/>
              </a:buClr>
              <a:buSzPts val="1100"/>
              <a:buFont typeface="Arial"/>
              <a:buNone/>
            </a:pPr>
            <a:r>
              <a:rPr b="1" lang="en" sz="1600">
                <a:solidFill>
                  <a:schemeClr val="dk1"/>
                </a:solidFill>
              </a:rPr>
              <a:t>Informally: An Algorithm is a step by step process by which we complete a task. </a:t>
            </a:r>
            <a:endParaRPr b="1" sz="1600">
              <a:solidFill>
                <a:schemeClr val="dk1"/>
              </a:solidFill>
            </a:endParaRPr>
          </a:p>
          <a:p>
            <a:pPr indent="457200" lvl="0" marL="0" rtl="0" algn="l">
              <a:lnSpc>
                <a:spcPct val="100000"/>
              </a:lnSpc>
              <a:spcBef>
                <a:spcPts val="0"/>
              </a:spcBef>
              <a:spcAft>
                <a:spcPts val="0"/>
              </a:spcAft>
              <a:buClr>
                <a:schemeClr val="dk1"/>
              </a:buClr>
              <a:buSzPts val="1100"/>
              <a:buFont typeface="Arial"/>
              <a:buNone/>
            </a:pPr>
            <a:r>
              <a:t/>
            </a:r>
            <a:endParaRPr b="1" sz="1600">
              <a:solidFill>
                <a:schemeClr val="dk1"/>
              </a:solidFill>
            </a:endParaRPr>
          </a:p>
          <a:p>
            <a:pPr indent="0" lvl="0" marL="457200" rtl="0" algn="l">
              <a:lnSpc>
                <a:spcPct val="100000"/>
              </a:lnSpc>
              <a:spcBef>
                <a:spcPts val="0"/>
              </a:spcBef>
              <a:spcAft>
                <a:spcPts val="0"/>
              </a:spcAft>
              <a:buClr>
                <a:schemeClr val="dk1"/>
              </a:buClr>
              <a:buSzPts val="1100"/>
              <a:buFont typeface="Arial"/>
              <a:buNone/>
            </a:pPr>
            <a:r>
              <a:rPr b="1" lang="en" sz="1600">
                <a:solidFill>
                  <a:schemeClr val="dk1"/>
                </a:solidFill>
              </a:rPr>
              <a:t>Formal definition: An algorithm is an ordered set of unambiguous, executable steps that defines a terminating process</a:t>
            </a:r>
            <a:endParaRPr b="1" sz="1600">
              <a:solidFill>
                <a:schemeClr val="dk1"/>
              </a:solidFill>
            </a:endParaRPr>
          </a:p>
          <a:p>
            <a:pPr indent="457200" lvl="0" marL="0" rtl="0" algn="l">
              <a:lnSpc>
                <a:spcPct val="100000"/>
              </a:lnSpc>
              <a:spcBef>
                <a:spcPts val="0"/>
              </a:spcBef>
              <a:spcAft>
                <a:spcPts val="0"/>
              </a:spcAft>
              <a:buClr>
                <a:schemeClr val="dk1"/>
              </a:buClr>
              <a:buSzPts val="1100"/>
              <a:buFont typeface="Arial"/>
              <a:buNone/>
            </a:pPr>
            <a:r>
              <a:t/>
            </a:r>
            <a:endParaRPr b="1" sz="1600">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 sz="1600">
                <a:solidFill>
                  <a:schemeClr val="dk1"/>
                </a:solidFill>
              </a:rPr>
              <a:t>What is Programming?</a:t>
            </a:r>
            <a:endParaRPr b="1" sz="1600">
              <a:solidFill>
                <a:schemeClr val="dk1"/>
              </a:solidFill>
            </a:endParaRPr>
          </a:p>
          <a:p>
            <a:pPr indent="0" lvl="0" marL="457200" rtl="0" algn="l">
              <a:lnSpc>
                <a:spcPct val="100000"/>
              </a:lnSpc>
              <a:spcBef>
                <a:spcPts val="0"/>
              </a:spcBef>
              <a:spcAft>
                <a:spcPts val="0"/>
              </a:spcAft>
              <a:buClr>
                <a:schemeClr val="dk1"/>
              </a:buClr>
              <a:buSzPts val="1100"/>
              <a:buFont typeface="Arial"/>
              <a:buNone/>
            </a:pPr>
            <a:r>
              <a:rPr b="1" lang="en" sz="1600">
                <a:solidFill>
                  <a:schemeClr val="dk1"/>
                </a:solidFill>
              </a:rPr>
              <a:t>Programming is a representation of an algorithm into a form that the computer can understand.</a:t>
            </a:r>
            <a:endParaRPr b="1" sz="16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b="1" sz="1600">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 sz="1600">
                <a:solidFill>
                  <a:schemeClr val="dk1"/>
                </a:solidFill>
              </a:rPr>
              <a:t>How are they related?</a:t>
            </a:r>
            <a:endParaRPr b="1" sz="1600">
              <a:solidFill>
                <a:schemeClr val="dk1"/>
              </a:solidFill>
            </a:endParaRPr>
          </a:p>
          <a:p>
            <a:pPr indent="0" lvl="0" marL="457200" rtl="0" algn="l">
              <a:lnSpc>
                <a:spcPct val="100000"/>
              </a:lnSpc>
              <a:spcBef>
                <a:spcPts val="0"/>
              </a:spcBef>
              <a:spcAft>
                <a:spcPts val="0"/>
              </a:spcAft>
              <a:buClr>
                <a:schemeClr val="dk1"/>
              </a:buClr>
              <a:buSzPts val="1100"/>
              <a:buFont typeface="Arial"/>
              <a:buNone/>
            </a:pPr>
            <a:r>
              <a:rPr b="1" lang="en" sz="1600">
                <a:solidFill>
                  <a:schemeClr val="dk1"/>
                </a:solidFill>
              </a:rPr>
              <a:t>Computer scientists develop algorithms and test them through math to solve problems.  Then we use programming languages to develop software based on those algorithms.</a:t>
            </a:r>
            <a:endParaRPr b="1" sz="1600">
              <a:solidFill>
                <a:schemeClr val="dk1"/>
              </a:solidFill>
            </a:endParaRPr>
          </a:p>
          <a:p>
            <a:pPr indent="0" lvl="0" marL="0" rtl="0" algn="l">
              <a:spcBef>
                <a:spcPts val="0"/>
              </a:spcBef>
              <a:spcAft>
                <a:spcPts val="1200"/>
              </a:spcAft>
              <a:buNone/>
            </a:pPr>
            <a:r>
              <a:t/>
            </a:r>
            <a:endParaRPr/>
          </a:p>
        </p:txBody>
      </p:sp>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7" name="Shape 1187"/>
        <p:cNvGrpSpPr/>
        <p:nvPr/>
      </p:nvGrpSpPr>
      <p:grpSpPr>
        <a:xfrm>
          <a:off x="0" y="0"/>
          <a:ext cx="0" cy="0"/>
          <a:chOff x="0" y="0"/>
          <a:chExt cx="0" cy="0"/>
        </a:xfrm>
      </p:grpSpPr>
      <p:sp>
        <p:nvSpPr>
          <p:cNvPr id="1188" name="Google Shape;1188;p14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NJ SLS CS Standard - In a Nutshell</a:t>
            </a:r>
            <a:endParaRPr/>
          </a:p>
        </p:txBody>
      </p:sp>
      <p:sp>
        <p:nvSpPr>
          <p:cNvPr id="1189" name="Google Shape;1189;p14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By the end of Grade 2 </a:t>
            </a:r>
            <a:endParaRPr/>
          </a:p>
          <a:p>
            <a:pPr indent="0" lvl="0" marL="0" rtl="0" algn="l">
              <a:spcBef>
                <a:spcPts val="1200"/>
              </a:spcBef>
              <a:spcAft>
                <a:spcPts val="0"/>
              </a:spcAft>
              <a:buNone/>
            </a:pPr>
            <a:r>
              <a:rPr lang="en"/>
              <a:t>• Individuals use computing devices to perform a variety of tasks accurately and quickly. Computing devices interpret and follow the instructions they are given literally. </a:t>
            </a:r>
            <a:endParaRPr/>
          </a:p>
          <a:p>
            <a:pPr indent="0" lvl="0" marL="0" rtl="0" algn="l">
              <a:spcBef>
                <a:spcPts val="1200"/>
              </a:spcBef>
              <a:spcAft>
                <a:spcPts val="0"/>
              </a:spcAft>
              <a:buNone/>
            </a:pPr>
            <a:r>
              <a:rPr lang="en"/>
              <a:t>• A computing system is composed of software and hardware. </a:t>
            </a:r>
            <a:endParaRPr/>
          </a:p>
          <a:p>
            <a:pPr indent="0" lvl="0" marL="0" rtl="0" algn="l">
              <a:spcBef>
                <a:spcPts val="1200"/>
              </a:spcBef>
              <a:spcAft>
                <a:spcPts val="1200"/>
              </a:spcAft>
              <a:buNone/>
            </a:pPr>
            <a:r>
              <a:rPr lang="en"/>
              <a:t>• Describing a problem is the first step toward finding a solution when computing systems do not work as expected. </a:t>
            </a:r>
            <a:endParaRPr/>
          </a:p>
        </p:txBody>
      </p:sp>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3" name="Shape 1193"/>
        <p:cNvGrpSpPr/>
        <p:nvPr/>
      </p:nvGrpSpPr>
      <p:grpSpPr>
        <a:xfrm>
          <a:off x="0" y="0"/>
          <a:ext cx="0" cy="0"/>
          <a:chOff x="0" y="0"/>
          <a:chExt cx="0" cy="0"/>
        </a:xfrm>
      </p:grpSpPr>
      <p:sp>
        <p:nvSpPr>
          <p:cNvPr id="1194" name="Google Shape;1194;p14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does that mean to us?</a:t>
            </a:r>
            <a:endParaRPr/>
          </a:p>
        </p:txBody>
      </p:sp>
      <p:sp>
        <p:nvSpPr>
          <p:cNvPr id="1195" name="Google Shape;1195;p14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The standard asks that we get students to the point where they understand the purpose of a loop - not necessarily program it well, but understand its purpose and do a simple loop.</a:t>
            </a:r>
            <a:endParaRPr/>
          </a:p>
          <a:p>
            <a:pPr indent="0" lvl="0" marL="0" rtl="0" algn="l">
              <a:spcBef>
                <a:spcPts val="1200"/>
              </a:spcBef>
              <a:spcAft>
                <a:spcPts val="0"/>
              </a:spcAft>
              <a:buNone/>
            </a:pPr>
            <a:r>
              <a:rPr lang="en"/>
              <a:t>Core ideas in this standard are:</a:t>
            </a:r>
            <a:endParaRPr/>
          </a:p>
          <a:p>
            <a:pPr indent="-342900" lvl="0" marL="457200" rtl="0" algn="l">
              <a:spcBef>
                <a:spcPts val="1200"/>
              </a:spcBef>
              <a:spcAft>
                <a:spcPts val="0"/>
              </a:spcAft>
              <a:buSzPts val="1800"/>
              <a:buChar char="-"/>
            </a:pPr>
            <a:r>
              <a:rPr lang="en"/>
              <a:t>How do we represent our ideas for a program?</a:t>
            </a:r>
            <a:endParaRPr/>
          </a:p>
          <a:p>
            <a:pPr indent="-342900" lvl="0" marL="457200" rtl="0" algn="l">
              <a:spcBef>
                <a:spcPts val="0"/>
              </a:spcBef>
              <a:spcAft>
                <a:spcPts val="0"/>
              </a:spcAft>
              <a:buSzPts val="1800"/>
              <a:buChar char="-"/>
            </a:pPr>
            <a:r>
              <a:rPr lang="en"/>
              <a:t>How do we work with data?</a:t>
            </a:r>
            <a:endParaRPr/>
          </a:p>
          <a:p>
            <a:pPr indent="-342900" lvl="0" marL="457200" rtl="0" algn="l">
              <a:spcBef>
                <a:spcPts val="0"/>
              </a:spcBef>
              <a:spcAft>
                <a:spcPts val="0"/>
              </a:spcAft>
              <a:buSzPts val="1800"/>
              <a:buChar char="-"/>
            </a:pPr>
            <a:r>
              <a:rPr lang="en"/>
              <a:t>How do we do a simple program?</a:t>
            </a:r>
            <a:endParaRPr/>
          </a:p>
        </p:txBody>
      </p:sp>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9" name="Shape 1199"/>
        <p:cNvGrpSpPr/>
        <p:nvPr/>
      </p:nvGrpSpPr>
      <p:grpSpPr>
        <a:xfrm>
          <a:off x="0" y="0"/>
          <a:ext cx="0" cy="0"/>
          <a:chOff x="0" y="0"/>
          <a:chExt cx="0" cy="0"/>
        </a:xfrm>
      </p:grpSpPr>
      <p:sp>
        <p:nvSpPr>
          <p:cNvPr id="1200" name="Google Shape;1200;p148"/>
          <p:cNvSpPr txBox="1"/>
          <p:nvPr>
            <p:ph type="title"/>
          </p:nvPr>
        </p:nvSpPr>
        <p:spPr>
          <a:xfrm>
            <a:off x="311700" y="988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Algorithms and Programming</a:t>
            </a:r>
            <a:endParaRPr/>
          </a:p>
        </p:txBody>
      </p:sp>
      <p:graphicFrame>
        <p:nvGraphicFramePr>
          <p:cNvPr id="1201" name="Google Shape;1201;p148"/>
          <p:cNvGraphicFramePr/>
          <p:nvPr/>
        </p:nvGraphicFramePr>
        <p:xfrm>
          <a:off x="952500" y="771175"/>
          <a:ext cx="3000000" cy="3000000"/>
        </p:xfrm>
        <a:graphic>
          <a:graphicData uri="http://schemas.openxmlformats.org/drawingml/2006/table">
            <a:tbl>
              <a:tblPr>
                <a:noFill/>
                <a:tableStyleId>{2EDE6A7B-FBF9-4B8B-89B6-C64498BA1095}</a:tableStyleId>
              </a:tblPr>
              <a:tblGrid>
                <a:gridCol w="3619500"/>
                <a:gridCol w="3619500"/>
              </a:tblGrid>
              <a:tr h="381000">
                <a:tc>
                  <a:txBody>
                    <a:bodyPr/>
                    <a:lstStyle/>
                    <a:p>
                      <a:pPr indent="0" lvl="0" marL="0" rtl="0" algn="l">
                        <a:spcBef>
                          <a:spcPts val="0"/>
                        </a:spcBef>
                        <a:spcAft>
                          <a:spcPts val="0"/>
                        </a:spcAft>
                        <a:buNone/>
                      </a:pPr>
                      <a:r>
                        <a:rPr lang="en" sz="1200"/>
                        <a:t>Core Idea</a:t>
                      </a:r>
                      <a:endParaRPr sz="1200"/>
                    </a:p>
                  </a:txBody>
                  <a:tcPr marT="91425" marB="91425" marR="91425" marL="91425">
                    <a:solidFill>
                      <a:srgbClr val="FFF2CC"/>
                    </a:solidFill>
                  </a:tcPr>
                </a:tc>
                <a:tc>
                  <a:txBody>
                    <a:bodyPr/>
                    <a:lstStyle/>
                    <a:p>
                      <a:pPr indent="0" lvl="0" marL="0" rtl="0" algn="l">
                        <a:spcBef>
                          <a:spcPts val="0"/>
                        </a:spcBef>
                        <a:spcAft>
                          <a:spcPts val="0"/>
                        </a:spcAft>
                        <a:buNone/>
                      </a:pPr>
                      <a:r>
                        <a:rPr lang="en" sz="1200">
                          <a:solidFill>
                            <a:schemeClr val="dk1"/>
                          </a:solidFill>
                        </a:rPr>
                        <a:t>Performance Expectations </a:t>
                      </a:r>
                      <a:endParaRPr sz="1200"/>
                    </a:p>
                  </a:txBody>
                  <a:tcPr marT="91425" marB="91425" marR="91425" marL="91425">
                    <a:solidFill>
                      <a:srgbClr val="FFF2CC"/>
                    </a:solidFill>
                  </a:tcPr>
                </a:tc>
              </a:tr>
              <a:tr h="381000">
                <a:tc>
                  <a:txBody>
                    <a:bodyPr/>
                    <a:lstStyle/>
                    <a:p>
                      <a:pPr indent="0" lvl="0" marL="0" rtl="0" algn="l">
                        <a:spcBef>
                          <a:spcPts val="0"/>
                        </a:spcBef>
                        <a:spcAft>
                          <a:spcPts val="0"/>
                        </a:spcAft>
                        <a:buNone/>
                      </a:pPr>
                      <a:r>
                        <a:rPr lang="en" sz="1200"/>
                        <a:t>Individuals develop and follow directions as part of daily life. A sequence of steps can be expressed as an algorithm that a computer can process. </a:t>
                      </a:r>
                      <a:endParaRPr sz="1200"/>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 sz="1200">
                          <a:solidFill>
                            <a:schemeClr val="dk1"/>
                          </a:solidFill>
                        </a:rPr>
                        <a:t>8.1.2.AP.1: Model daily processes by creating and following algorithms to complete tasks. </a:t>
                      </a:r>
                      <a:endParaRPr sz="1200">
                        <a:solidFill>
                          <a:schemeClr val="dk1"/>
                        </a:solidFill>
                      </a:endParaRPr>
                    </a:p>
                  </a:txBody>
                  <a:tcPr marT="91425" marB="91425" marR="91425" marL="91425"/>
                </a:tc>
              </a:tr>
              <a:tr h="381000">
                <a:tc>
                  <a:txBody>
                    <a:bodyPr/>
                    <a:lstStyle/>
                    <a:p>
                      <a:pPr indent="0" lvl="0" marL="0" rtl="0" algn="l">
                        <a:spcBef>
                          <a:spcPts val="0"/>
                        </a:spcBef>
                        <a:spcAft>
                          <a:spcPts val="0"/>
                        </a:spcAft>
                        <a:buClr>
                          <a:schemeClr val="dk1"/>
                        </a:buClr>
                        <a:buSzPts val="1100"/>
                        <a:buFont typeface="Arial"/>
                        <a:buNone/>
                      </a:pPr>
                      <a:r>
                        <a:rPr lang="en" sz="1200">
                          <a:solidFill>
                            <a:schemeClr val="dk1"/>
                          </a:solidFill>
                        </a:rPr>
                        <a:t>Real world information can be stored and manipulated in programs as data (e.g., numbers, words, colors, images). </a:t>
                      </a:r>
                      <a:endParaRPr sz="1200"/>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 sz="1200">
                          <a:solidFill>
                            <a:schemeClr val="dk1"/>
                          </a:solidFill>
                        </a:rPr>
                        <a:t>8.1.2.AP.2: Model the way programs store and manipulate data by using numbers or other symbols to represent information.</a:t>
                      </a:r>
                      <a:endParaRPr sz="1200">
                        <a:solidFill>
                          <a:schemeClr val="dk1"/>
                        </a:solidFill>
                      </a:endParaRPr>
                    </a:p>
                  </a:txBody>
                  <a:tcPr marT="91425" marB="91425" marR="91425" marL="91425"/>
                </a:tc>
              </a:tr>
              <a:tr h="381000">
                <a:tc>
                  <a:txBody>
                    <a:bodyPr/>
                    <a:lstStyle/>
                    <a:p>
                      <a:pPr indent="0" lvl="0" marL="0" rtl="0" algn="l">
                        <a:spcBef>
                          <a:spcPts val="0"/>
                        </a:spcBef>
                        <a:spcAft>
                          <a:spcPts val="0"/>
                        </a:spcAft>
                        <a:buClr>
                          <a:schemeClr val="dk1"/>
                        </a:buClr>
                        <a:buSzPts val="1100"/>
                        <a:buFont typeface="Arial"/>
                        <a:buNone/>
                      </a:pPr>
                      <a:r>
                        <a:rPr lang="en" sz="1200">
                          <a:solidFill>
                            <a:schemeClr val="dk1"/>
                          </a:solidFill>
                        </a:rPr>
                        <a:t>Computers follow precise sequences of steps that automate tasks. </a:t>
                      </a:r>
                      <a:endParaRPr sz="1200">
                        <a:solidFill>
                          <a:schemeClr val="dk1"/>
                        </a:solidFill>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 sz="1200">
                          <a:solidFill>
                            <a:schemeClr val="dk1"/>
                          </a:solidFill>
                        </a:rPr>
                        <a:t>8.1.2.AP.3: Create programs with sequences and simple loops to accomplish tasks.</a:t>
                      </a:r>
                      <a:endParaRPr sz="1200">
                        <a:solidFill>
                          <a:schemeClr val="dk1"/>
                        </a:solidFill>
                      </a:endParaRPr>
                    </a:p>
                  </a:txBody>
                  <a:tcPr marT="91425" marB="91425" marR="91425" marL="91425"/>
                </a:tc>
              </a:tr>
              <a:tr h="381000">
                <a:tc>
                  <a:txBody>
                    <a:bodyPr/>
                    <a:lstStyle/>
                    <a:p>
                      <a:pPr indent="0" lvl="0" marL="0" rtl="0" algn="l">
                        <a:spcBef>
                          <a:spcPts val="0"/>
                        </a:spcBef>
                        <a:spcAft>
                          <a:spcPts val="0"/>
                        </a:spcAft>
                        <a:buClr>
                          <a:schemeClr val="dk1"/>
                        </a:buClr>
                        <a:buSzPts val="1100"/>
                        <a:buFont typeface="Arial"/>
                        <a:buNone/>
                      </a:pPr>
                      <a:r>
                        <a:rPr lang="en" sz="1200">
                          <a:solidFill>
                            <a:schemeClr val="dk1"/>
                          </a:solidFill>
                        </a:rPr>
                        <a:t>Complex tasks can be broken down into simpler instructions, some of which can be broken down even further. </a:t>
                      </a:r>
                      <a:endParaRPr sz="1200">
                        <a:solidFill>
                          <a:schemeClr val="dk1"/>
                        </a:solidFill>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 sz="1200">
                          <a:solidFill>
                            <a:schemeClr val="dk1"/>
                          </a:solidFill>
                        </a:rPr>
                        <a:t>8.1.2.AP.4: Break down a task into a sequence of steps.</a:t>
                      </a:r>
                      <a:endParaRPr sz="1200">
                        <a:solidFill>
                          <a:schemeClr val="dk1"/>
                        </a:solidFill>
                      </a:endParaRPr>
                    </a:p>
                  </a:txBody>
                  <a:tcPr marT="91425" marB="91425" marR="91425" marL="91425"/>
                </a:tc>
              </a:tr>
              <a:tr h="381000">
                <a:tc>
                  <a:txBody>
                    <a:bodyPr/>
                    <a:lstStyle/>
                    <a:p>
                      <a:pPr indent="0" lvl="0" marL="0" rtl="0" algn="l">
                        <a:spcBef>
                          <a:spcPts val="0"/>
                        </a:spcBef>
                        <a:spcAft>
                          <a:spcPts val="0"/>
                        </a:spcAft>
                        <a:buClr>
                          <a:schemeClr val="dk1"/>
                        </a:buClr>
                        <a:buSzPts val="1100"/>
                        <a:buFont typeface="Arial"/>
                        <a:buNone/>
                      </a:pPr>
                      <a:r>
                        <a:rPr lang="en" sz="1200">
                          <a:solidFill>
                            <a:schemeClr val="dk1"/>
                          </a:solidFill>
                        </a:rPr>
                        <a:t>People work together to develop programs for a purpose, such as expressing ideas or addressing problems. The development of a program involves identifying a sequence of events, goals, and expected outcomes, and addressing errors (when necessary). </a:t>
                      </a:r>
                      <a:endParaRPr sz="1200">
                        <a:solidFill>
                          <a:schemeClr val="dk1"/>
                        </a:solidFill>
                      </a:endParaRPr>
                    </a:p>
                  </a:txBody>
                  <a:tcPr marT="91425" marB="91425" marR="91425" marL="91425"/>
                </a:tc>
                <a:tc>
                  <a:txBody>
                    <a:bodyPr/>
                    <a:lstStyle/>
                    <a:p>
                      <a:pPr indent="0" lvl="0" marL="0" rtl="0" algn="l">
                        <a:spcBef>
                          <a:spcPts val="0"/>
                        </a:spcBef>
                        <a:spcAft>
                          <a:spcPts val="0"/>
                        </a:spcAft>
                        <a:buNone/>
                      </a:pPr>
                      <a:r>
                        <a:rPr lang="en" sz="1200">
                          <a:solidFill>
                            <a:schemeClr val="dk1"/>
                          </a:solidFill>
                        </a:rPr>
                        <a:t>• 8.1.2.AP.5: Describe a program’s sequence of events, goals, and expected outcomes. </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rPr lang="en" sz="1200">
                          <a:solidFill>
                            <a:schemeClr val="dk1"/>
                          </a:solidFill>
                        </a:rPr>
                        <a:t>8.1.2.AP.6: Debug errors in an algorithm or program that includes sequences and simple loops. </a:t>
                      </a:r>
                      <a:endParaRPr sz="1200">
                        <a:solidFill>
                          <a:schemeClr val="dk1"/>
                        </a:solidFill>
                      </a:endParaRPr>
                    </a:p>
                  </a:txBody>
                  <a:tcPr marT="91425" marB="91425" marR="91425" marL="91425"/>
                </a:tc>
              </a:tr>
            </a:tbl>
          </a:graphicData>
        </a:graphic>
      </p:graphicFrame>
    </p:spTree>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5" name="Shape 1205"/>
        <p:cNvGrpSpPr/>
        <p:nvPr/>
      </p:nvGrpSpPr>
      <p:grpSpPr>
        <a:xfrm>
          <a:off x="0" y="0"/>
          <a:ext cx="0" cy="0"/>
          <a:chOff x="0" y="0"/>
          <a:chExt cx="0" cy="0"/>
        </a:xfrm>
      </p:grpSpPr>
      <p:sp>
        <p:nvSpPr>
          <p:cNvPr id="1206" name="Google Shape;1206;p149"/>
          <p:cNvSpPr txBox="1"/>
          <p:nvPr>
            <p:ph type="title"/>
          </p:nvPr>
        </p:nvSpPr>
        <p:spPr>
          <a:xfrm>
            <a:off x="311700" y="2150850"/>
            <a:ext cx="8520600" cy="841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t>Perspective</a:t>
            </a:r>
            <a:endParaRPr/>
          </a:p>
          <a:p>
            <a:pPr indent="0" lvl="0" marL="0" rtl="0" algn="ctr">
              <a:spcBef>
                <a:spcPts val="0"/>
              </a:spcBef>
              <a:spcAft>
                <a:spcPts val="0"/>
              </a:spcAft>
              <a:buNone/>
            </a:pPr>
            <a:r>
              <a:rPr lang="en"/>
              <a:t>Algorithms and Programming</a:t>
            </a:r>
            <a:endParaRPr/>
          </a:p>
        </p:txBody>
      </p:sp>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210" name="Shape 1210"/>
        <p:cNvGrpSpPr/>
        <p:nvPr/>
      </p:nvGrpSpPr>
      <p:grpSpPr>
        <a:xfrm>
          <a:off x="0" y="0"/>
          <a:ext cx="0" cy="0"/>
          <a:chOff x="0" y="0"/>
          <a:chExt cx="0" cy="0"/>
        </a:xfrm>
      </p:grpSpPr>
      <p:sp>
        <p:nvSpPr>
          <p:cNvPr id="1211" name="Google Shape;1211;p150"/>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212" name="Google Shape;1212;p150"/>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213" name="Google Shape;1213;p150"/>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214" name="Google Shape;1214;p150"/>
          <p:cNvSpPr txBox="1"/>
          <p:nvPr>
            <p:ph type="title"/>
          </p:nvPr>
        </p:nvSpPr>
        <p:spPr>
          <a:xfrm>
            <a:off x="360800" y="0"/>
            <a:ext cx="8139000" cy="839100"/>
          </a:xfrm>
          <a:prstGeom prst="rect">
            <a:avLst/>
          </a:prstGeom>
          <a:noFill/>
          <a:ln>
            <a:noFill/>
          </a:ln>
        </p:spPr>
        <p:txBody>
          <a:bodyPr anchorCtr="0" anchor="t" bIns="0" lIns="0" spcFirstLastPara="1" rIns="0" wrap="square" tIns="193300">
            <a:normAutofit fontScale="90000"/>
          </a:bodyPr>
          <a:lstStyle/>
          <a:p>
            <a:pPr indent="0" lvl="0" marL="12700" rtl="0" algn="ctr">
              <a:lnSpc>
                <a:spcPct val="100000"/>
              </a:lnSpc>
              <a:spcBef>
                <a:spcPts val="0"/>
              </a:spcBef>
              <a:spcAft>
                <a:spcPts val="0"/>
              </a:spcAft>
              <a:buNone/>
            </a:pPr>
            <a:r>
              <a:rPr lang="en" u="none">
                <a:solidFill>
                  <a:srgbClr val="D1190D"/>
                </a:solidFill>
              </a:rPr>
              <a:t>Conjecture 1: Build CS Learning through Language and Literacy</a:t>
            </a:r>
            <a:endParaRPr u="none">
              <a:solidFill>
                <a:srgbClr val="D1190D"/>
              </a:solidFill>
            </a:endParaRPr>
          </a:p>
        </p:txBody>
      </p:sp>
      <p:sp>
        <p:nvSpPr>
          <p:cNvPr id="1215" name="Google Shape;1215;p150"/>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216" name="Google Shape;1216;p150"/>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
        <p:nvSpPr>
          <p:cNvPr id="1217" name="Google Shape;1217;p150"/>
          <p:cNvSpPr txBox="1"/>
          <p:nvPr/>
        </p:nvSpPr>
        <p:spPr>
          <a:xfrm>
            <a:off x="527925" y="1413050"/>
            <a:ext cx="8400300" cy="631200"/>
          </a:xfrm>
          <a:prstGeom prst="rect">
            <a:avLst/>
          </a:prstGeom>
          <a:noFill/>
          <a:ln>
            <a:noFill/>
          </a:ln>
        </p:spPr>
        <p:txBody>
          <a:bodyPr anchorCtr="0" anchor="t" bIns="68575" lIns="68575" spcFirstLastPara="1" rIns="68575" wrap="square" tIns="68575">
            <a:spAutoFit/>
          </a:bodyPr>
          <a:lstStyle/>
          <a:p>
            <a:pPr indent="0" lvl="0" marL="457200" rtl="0" algn="l">
              <a:spcBef>
                <a:spcPts val="0"/>
              </a:spcBef>
              <a:spcAft>
                <a:spcPts val="0"/>
              </a:spcAft>
              <a:buNone/>
            </a:pPr>
            <a:r>
              <a:t/>
            </a:r>
            <a:endParaRPr b="1" sz="1600"/>
          </a:p>
          <a:p>
            <a:pPr indent="0" lvl="0" marL="342900" rtl="0" algn="l">
              <a:spcBef>
                <a:spcPts val="0"/>
              </a:spcBef>
              <a:spcAft>
                <a:spcPts val="0"/>
              </a:spcAft>
              <a:buNone/>
            </a:pPr>
            <a:r>
              <a:t/>
            </a:r>
            <a:endParaRPr b="1" sz="1600"/>
          </a:p>
        </p:txBody>
      </p:sp>
      <p:grpSp>
        <p:nvGrpSpPr>
          <p:cNvPr id="1218" name="Google Shape;1218;p150"/>
          <p:cNvGrpSpPr/>
          <p:nvPr/>
        </p:nvGrpSpPr>
        <p:grpSpPr>
          <a:xfrm>
            <a:off x="312780" y="4766655"/>
            <a:ext cx="2220930" cy="352501"/>
            <a:chOff x="6077925" y="4856850"/>
            <a:chExt cx="6064800" cy="1143000"/>
          </a:xfrm>
        </p:grpSpPr>
        <p:sp>
          <p:nvSpPr>
            <p:cNvPr id="1219" name="Google Shape;1219;p150"/>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220" name="Google Shape;1220;p150"/>
            <p:cNvPicPr preferRelativeResize="0"/>
            <p:nvPr/>
          </p:nvPicPr>
          <p:blipFill>
            <a:blip r:embed="rId4">
              <a:alphaModFix/>
            </a:blip>
            <a:stretch>
              <a:fillRect/>
            </a:stretch>
          </p:blipFill>
          <p:spPr>
            <a:xfrm>
              <a:off x="6369202" y="4941951"/>
              <a:ext cx="5634652" cy="938175"/>
            </a:xfrm>
            <a:prstGeom prst="rect">
              <a:avLst/>
            </a:prstGeom>
            <a:noFill/>
            <a:ln>
              <a:noFill/>
            </a:ln>
          </p:spPr>
        </p:pic>
      </p:grpSp>
      <p:sp>
        <p:nvSpPr>
          <p:cNvPr id="1221" name="Google Shape;1221;p150"/>
          <p:cNvSpPr txBox="1"/>
          <p:nvPr/>
        </p:nvSpPr>
        <p:spPr>
          <a:xfrm>
            <a:off x="312775" y="757700"/>
            <a:ext cx="3479700" cy="4215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900"/>
              <a:t>CS as visual and verbal</a:t>
            </a:r>
            <a:endParaRPr b="1"/>
          </a:p>
          <a:p>
            <a:pPr indent="0" lvl="0" marL="0" rtl="0" algn="l">
              <a:spcBef>
                <a:spcPts val="0"/>
              </a:spcBef>
              <a:spcAft>
                <a:spcPts val="0"/>
              </a:spcAft>
              <a:buNone/>
            </a:pPr>
            <a:r>
              <a:t/>
            </a:r>
            <a:endParaRPr/>
          </a:p>
          <a:p>
            <a:pPr indent="0" lvl="0" marL="0" rtl="0" algn="l">
              <a:spcBef>
                <a:spcPts val="0"/>
              </a:spcBef>
              <a:spcAft>
                <a:spcPts val="0"/>
              </a:spcAft>
              <a:buNone/>
            </a:pPr>
            <a:r>
              <a:rPr lang="en"/>
              <a:t>Brain development starts with early and rapid proliferation of neural networks formation.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Development starts with s</a:t>
            </a:r>
            <a:r>
              <a:rPr lang="en">
                <a:solidFill>
                  <a:srgbClr val="211D1E"/>
                </a:solidFill>
              </a:rPr>
              <a:t>ensory pathways like those for basic vision and hearing, followed by early language skills and higher cognitive functions. </a:t>
            </a:r>
            <a:endParaRPr>
              <a:solidFill>
                <a:srgbClr val="211D1E"/>
              </a:solidFill>
            </a:endParaRPr>
          </a:p>
          <a:p>
            <a:pPr indent="0" lvl="0" marL="0" rtl="0" algn="l">
              <a:lnSpc>
                <a:spcPct val="115000"/>
              </a:lnSpc>
              <a:spcBef>
                <a:spcPts val="0"/>
              </a:spcBef>
              <a:spcAft>
                <a:spcPts val="0"/>
              </a:spcAft>
              <a:buClr>
                <a:schemeClr val="dk1"/>
              </a:buClr>
              <a:buSzPts val="1100"/>
              <a:buFont typeface="Arial"/>
              <a:buNone/>
            </a:pPr>
            <a:r>
              <a:t/>
            </a:r>
            <a:endParaRPr>
              <a:solidFill>
                <a:srgbClr val="211D1E"/>
              </a:solidFill>
            </a:endParaRPr>
          </a:p>
          <a:p>
            <a:pPr indent="0" lvl="0" marL="0" rtl="0" algn="l">
              <a:lnSpc>
                <a:spcPct val="115000"/>
              </a:lnSpc>
              <a:spcBef>
                <a:spcPts val="0"/>
              </a:spcBef>
              <a:spcAft>
                <a:spcPts val="0"/>
              </a:spcAft>
              <a:buClr>
                <a:schemeClr val="dk1"/>
              </a:buClr>
              <a:buSzPts val="1100"/>
              <a:buFont typeface="Arial"/>
              <a:buNone/>
            </a:pPr>
            <a:r>
              <a:rPr lang="en">
                <a:solidFill>
                  <a:srgbClr val="211D1E"/>
                </a:solidFill>
              </a:rPr>
              <a:t>Neural connections proliferate and prune in a prescribed order, with later, more complex brain circuits built upon earlier, simpler circuits. </a:t>
            </a:r>
            <a:endParaRPr>
              <a:solidFill>
                <a:srgbClr val="211D1E"/>
              </a:solidFill>
            </a:endParaRPr>
          </a:p>
          <a:p>
            <a:pPr indent="0" lvl="0" marL="0" rtl="0" algn="l">
              <a:spcBef>
                <a:spcPts val="0"/>
              </a:spcBef>
              <a:spcAft>
                <a:spcPts val="0"/>
              </a:spcAft>
              <a:buNone/>
            </a:pPr>
            <a:r>
              <a:t/>
            </a:r>
            <a:endParaRPr/>
          </a:p>
        </p:txBody>
      </p:sp>
      <p:pic>
        <p:nvPicPr>
          <p:cNvPr id="1222" name="Google Shape;1222;p150"/>
          <p:cNvPicPr preferRelativeResize="0"/>
          <p:nvPr/>
        </p:nvPicPr>
        <p:blipFill>
          <a:blip r:embed="rId5">
            <a:alphaModFix/>
          </a:blip>
          <a:stretch>
            <a:fillRect/>
          </a:stretch>
        </p:blipFill>
        <p:spPr>
          <a:xfrm>
            <a:off x="3843125" y="978329"/>
            <a:ext cx="4893076" cy="3645697"/>
          </a:xfrm>
          <a:prstGeom prst="rect">
            <a:avLst/>
          </a:prstGeom>
          <a:noFill/>
          <a:ln>
            <a:noFill/>
          </a:ln>
        </p:spPr>
      </p:pic>
      <p:sp>
        <p:nvSpPr>
          <p:cNvPr id="1223" name="Google Shape;1223;p150"/>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500"/>
              <a:buFont typeface="Arial"/>
              <a:buNone/>
            </a:pPr>
            <a:r>
              <a:rPr b="1" lang="en" sz="1800">
                <a:solidFill>
                  <a:schemeClr val="lt1"/>
                </a:solidFill>
                <a:latin typeface="Calibri"/>
                <a:ea typeface="Calibri"/>
                <a:cs typeface="Calibri"/>
                <a:sym typeface="Calibri"/>
              </a:rPr>
              <a:t>Montclair Computer Science Education Hub</a:t>
            </a:r>
            <a:endParaRPr b="1" sz="1500">
              <a:solidFill>
                <a:schemeClr val="lt1"/>
              </a:solidFill>
              <a:latin typeface="Calibri"/>
              <a:ea typeface="Calibri"/>
              <a:cs typeface="Calibri"/>
              <a:sym typeface="Calibri"/>
            </a:endParaRPr>
          </a:p>
        </p:txBody>
      </p:sp>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227" name="Shape 1227"/>
        <p:cNvGrpSpPr/>
        <p:nvPr/>
      </p:nvGrpSpPr>
      <p:grpSpPr>
        <a:xfrm>
          <a:off x="0" y="0"/>
          <a:ext cx="0" cy="0"/>
          <a:chOff x="0" y="0"/>
          <a:chExt cx="0" cy="0"/>
        </a:xfrm>
      </p:grpSpPr>
      <p:sp>
        <p:nvSpPr>
          <p:cNvPr id="1228" name="Google Shape;1228;p151"/>
          <p:cNvSpPr txBox="1"/>
          <p:nvPr/>
        </p:nvSpPr>
        <p:spPr>
          <a:xfrm>
            <a:off x="312775" y="989900"/>
            <a:ext cx="8042400" cy="50334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rPr b="1" lang="en" sz="1700"/>
              <a:t>Exposure to dual-language input in the brain</a:t>
            </a:r>
            <a:endParaRPr b="1" sz="1700"/>
          </a:p>
          <a:p>
            <a:pPr indent="0" lvl="0" marL="457200" rtl="0" algn="l">
              <a:lnSpc>
                <a:spcPct val="100000"/>
              </a:lnSpc>
              <a:spcBef>
                <a:spcPts val="1200"/>
              </a:spcBef>
              <a:spcAft>
                <a:spcPts val="0"/>
              </a:spcAft>
              <a:buNone/>
            </a:pPr>
            <a:r>
              <a:rPr lang="en" sz="1650">
                <a:solidFill>
                  <a:schemeClr val="dk1"/>
                </a:solidFill>
              </a:rPr>
              <a:t>Kuhl, Tsaio, and Liu (2022) found that infants pick up distributional frequency patterns in ambient speech, whether they experience them during short-term laboratory experiments or over months in natural settings. During early development, ambient speech informs phonetic perception, helping infants transition from their "universal" state of perception at birth to their "native" state of phonetic listening at the end of the first year.</a:t>
            </a:r>
            <a:endParaRPr sz="1650">
              <a:solidFill>
                <a:schemeClr val="dk1"/>
              </a:solidFill>
            </a:endParaRPr>
          </a:p>
          <a:p>
            <a:pPr indent="0" lvl="0" marL="457200" rtl="0" algn="l">
              <a:spcBef>
                <a:spcPts val="1200"/>
              </a:spcBef>
              <a:spcAft>
                <a:spcPts val="0"/>
              </a:spcAft>
              <a:buClr>
                <a:schemeClr val="dk1"/>
              </a:buClr>
              <a:buSzPts val="1100"/>
              <a:buFont typeface="Arial"/>
              <a:buNone/>
            </a:pPr>
            <a:r>
              <a:rPr lang="en" sz="1650">
                <a:solidFill>
                  <a:schemeClr val="dk1"/>
                </a:solidFill>
              </a:rPr>
              <a:t>Snow and Hoefnagel-Hohle (1978) showed that English speakers learning Dutch in Holland over a one-year period learned it most efficiently and quickly if they were between 12–15 years old, rather than younger or older.</a:t>
            </a:r>
            <a:endParaRPr sz="1650">
              <a:solidFill>
                <a:schemeClr val="dk1"/>
              </a:solidFill>
            </a:endParaRPr>
          </a:p>
          <a:p>
            <a:pPr indent="0" lvl="0" marL="457200" rtl="0" algn="l">
              <a:lnSpc>
                <a:spcPct val="100000"/>
              </a:lnSpc>
              <a:spcBef>
                <a:spcPts val="0"/>
              </a:spcBef>
              <a:spcAft>
                <a:spcPts val="0"/>
              </a:spcAft>
              <a:buNone/>
            </a:pPr>
            <a:r>
              <a:t/>
            </a:r>
            <a:endParaRPr sz="1350">
              <a:solidFill>
                <a:schemeClr val="dk1"/>
              </a:solidFill>
            </a:endParaRPr>
          </a:p>
          <a:p>
            <a:pPr indent="0" lvl="0" marL="914400" rtl="0" algn="l">
              <a:spcBef>
                <a:spcPts val="0"/>
              </a:spcBef>
              <a:spcAft>
                <a:spcPts val="0"/>
              </a:spcAft>
              <a:buNone/>
            </a:pPr>
            <a:r>
              <a:t/>
            </a:r>
            <a:endParaRPr sz="2000"/>
          </a:p>
          <a:p>
            <a:pPr indent="0" lvl="0" marL="914400" rtl="0" algn="l">
              <a:spcBef>
                <a:spcPts val="0"/>
              </a:spcBef>
              <a:spcAft>
                <a:spcPts val="0"/>
              </a:spcAft>
              <a:buNone/>
            </a:pPr>
            <a:r>
              <a:t/>
            </a:r>
            <a:endParaRPr sz="2000"/>
          </a:p>
          <a:p>
            <a:pPr indent="0" lvl="0" marL="457200" rtl="0" algn="l">
              <a:spcBef>
                <a:spcPts val="0"/>
              </a:spcBef>
              <a:spcAft>
                <a:spcPts val="0"/>
              </a:spcAft>
              <a:buNone/>
            </a:pPr>
            <a:r>
              <a:t/>
            </a:r>
            <a:endParaRPr sz="2000"/>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229" name="Google Shape;1229;p151"/>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230" name="Google Shape;1230;p151"/>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231" name="Google Shape;1231;p151"/>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232" name="Google Shape;1232;p151"/>
          <p:cNvSpPr txBox="1"/>
          <p:nvPr>
            <p:ph type="title"/>
          </p:nvPr>
        </p:nvSpPr>
        <p:spPr>
          <a:xfrm>
            <a:off x="863250" y="125125"/>
            <a:ext cx="6997800" cy="564600"/>
          </a:xfrm>
          <a:prstGeom prst="rect">
            <a:avLst/>
          </a:prstGeom>
          <a:noFill/>
          <a:ln>
            <a:noFill/>
          </a:ln>
        </p:spPr>
        <p:txBody>
          <a:bodyPr anchorCtr="0" anchor="t" bIns="0" lIns="0" spcFirstLastPara="1" rIns="0" wrap="square" tIns="193300">
            <a:normAutofit fontScale="90000"/>
          </a:bodyPr>
          <a:lstStyle/>
          <a:p>
            <a:pPr indent="0" lvl="0" marL="12700" rtl="0" algn="ctr">
              <a:lnSpc>
                <a:spcPct val="100000"/>
              </a:lnSpc>
              <a:spcBef>
                <a:spcPts val="0"/>
              </a:spcBef>
              <a:spcAft>
                <a:spcPts val="0"/>
              </a:spcAft>
              <a:buNone/>
            </a:pPr>
            <a:r>
              <a:rPr lang="en" u="none">
                <a:solidFill>
                  <a:srgbClr val="D1190D"/>
                </a:solidFill>
              </a:rPr>
              <a:t>Conjecture 2: Build CS Learning as Dual-Language</a:t>
            </a:r>
            <a:endParaRPr u="none">
              <a:solidFill>
                <a:srgbClr val="D1190D"/>
              </a:solidFill>
            </a:endParaRPr>
          </a:p>
        </p:txBody>
      </p:sp>
      <p:sp>
        <p:nvSpPr>
          <p:cNvPr id="1233" name="Google Shape;1233;p151"/>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234" name="Google Shape;1234;p151"/>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
        <p:nvSpPr>
          <p:cNvPr id="1235" name="Google Shape;1235;p151"/>
          <p:cNvSpPr txBox="1"/>
          <p:nvPr/>
        </p:nvSpPr>
        <p:spPr>
          <a:xfrm>
            <a:off x="527925" y="1413050"/>
            <a:ext cx="8400300" cy="631200"/>
          </a:xfrm>
          <a:prstGeom prst="rect">
            <a:avLst/>
          </a:prstGeom>
          <a:noFill/>
          <a:ln>
            <a:noFill/>
          </a:ln>
        </p:spPr>
        <p:txBody>
          <a:bodyPr anchorCtr="0" anchor="t" bIns="68575" lIns="68575" spcFirstLastPara="1" rIns="68575" wrap="square" tIns="68575">
            <a:spAutoFit/>
          </a:bodyPr>
          <a:lstStyle/>
          <a:p>
            <a:pPr indent="0" lvl="0" marL="457200" rtl="0" algn="l">
              <a:spcBef>
                <a:spcPts val="0"/>
              </a:spcBef>
              <a:spcAft>
                <a:spcPts val="0"/>
              </a:spcAft>
              <a:buNone/>
            </a:pPr>
            <a:r>
              <a:t/>
            </a:r>
            <a:endParaRPr b="1" sz="1600"/>
          </a:p>
          <a:p>
            <a:pPr indent="0" lvl="0" marL="342900" rtl="0" algn="l">
              <a:spcBef>
                <a:spcPts val="0"/>
              </a:spcBef>
              <a:spcAft>
                <a:spcPts val="0"/>
              </a:spcAft>
              <a:buNone/>
            </a:pPr>
            <a:r>
              <a:t/>
            </a:r>
            <a:endParaRPr b="1" sz="1600"/>
          </a:p>
        </p:txBody>
      </p:sp>
      <p:sp>
        <p:nvSpPr>
          <p:cNvPr id="1236" name="Google Shape;1236;p151"/>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0" rtl="0" algn="ctr">
              <a:spcBef>
                <a:spcPts val="0"/>
              </a:spcBef>
              <a:spcAft>
                <a:spcPts val="0"/>
              </a:spcAft>
              <a:buClr>
                <a:schemeClr val="lt1"/>
              </a:buClr>
              <a:buSzPts val="1500"/>
              <a:buFont typeface="Arial"/>
              <a:buNone/>
            </a:pPr>
            <a:r>
              <a:rPr b="1" lang="en" sz="1800">
                <a:solidFill>
                  <a:schemeClr val="lt1"/>
                </a:solidFill>
                <a:latin typeface="Calibri"/>
                <a:ea typeface="Calibri"/>
                <a:cs typeface="Calibri"/>
                <a:sym typeface="Calibri"/>
              </a:rPr>
              <a:t>Montclair Computer Science Education Hub</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800">
              <a:solidFill>
                <a:schemeClr val="lt1"/>
              </a:solidFill>
              <a:latin typeface="Calibri"/>
              <a:ea typeface="Calibri"/>
              <a:cs typeface="Calibri"/>
              <a:sym typeface="Calibri"/>
            </a:endParaRPr>
          </a:p>
        </p:txBody>
      </p:sp>
      <p:grpSp>
        <p:nvGrpSpPr>
          <p:cNvPr id="1237" name="Google Shape;1237;p151"/>
          <p:cNvGrpSpPr/>
          <p:nvPr/>
        </p:nvGrpSpPr>
        <p:grpSpPr>
          <a:xfrm>
            <a:off x="312780" y="4766655"/>
            <a:ext cx="2220930" cy="352501"/>
            <a:chOff x="6077925" y="4856850"/>
            <a:chExt cx="6064800" cy="1143000"/>
          </a:xfrm>
        </p:grpSpPr>
        <p:sp>
          <p:nvSpPr>
            <p:cNvPr id="1238" name="Google Shape;1238;p151"/>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239" name="Google Shape;1239;p151"/>
            <p:cNvPicPr preferRelativeResize="0"/>
            <p:nvPr/>
          </p:nvPicPr>
          <p:blipFill>
            <a:blip r:embed="rId4">
              <a:alphaModFix/>
            </a:blip>
            <a:stretch>
              <a:fillRect/>
            </a:stretch>
          </p:blipFill>
          <p:spPr>
            <a:xfrm>
              <a:off x="6369202" y="4941951"/>
              <a:ext cx="5634652" cy="938175"/>
            </a:xfrm>
            <a:prstGeom prst="rect">
              <a:avLst/>
            </a:prstGeom>
            <a:noFill/>
            <a:ln>
              <a:noFill/>
            </a:ln>
          </p:spPr>
        </p:pic>
      </p:grpSp>
    </p:spTree>
  </p:cSld>
  <p:clrMapOvr>
    <a:masterClrMapping/>
  </p:clrMapOvr>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243" name="Shape 1243"/>
        <p:cNvGrpSpPr/>
        <p:nvPr/>
      </p:nvGrpSpPr>
      <p:grpSpPr>
        <a:xfrm>
          <a:off x="0" y="0"/>
          <a:ext cx="0" cy="0"/>
          <a:chOff x="0" y="0"/>
          <a:chExt cx="0" cy="0"/>
        </a:xfrm>
      </p:grpSpPr>
      <p:sp>
        <p:nvSpPr>
          <p:cNvPr id="1244" name="Google Shape;1244;p152"/>
          <p:cNvSpPr txBox="1"/>
          <p:nvPr/>
        </p:nvSpPr>
        <p:spPr>
          <a:xfrm>
            <a:off x="312775" y="989900"/>
            <a:ext cx="8042400" cy="4689000"/>
          </a:xfrm>
          <a:prstGeom prst="rect">
            <a:avLst/>
          </a:prstGeom>
          <a:noFill/>
          <a:ln>
            <a:noFill/>
          </a:ln>
        </p:spPr>
        <p:txBody>
          <a:bodyPr anchorCtr="0" anchor="t" bIns="91425" lIns="91425" spcFirstLastPara="1" rIns="91425" wrap="square" tIns="91425">
            <a:spAutoFit/>
          </a:bodyPr>
          <a:lstStyle/>
          <a:p>
            <a:pPr indent="0" lvl="0" marL="400050" rtl="0" algn="l">
              <a:spcBef>
                <a:spcPts val="0"/>
              </a:spcBef>
              <a:spcAft>
                <a:spcPts val="0"/>
              </a:spcAft>
              <a:buNone/>
            </a:pPr>
            <a:r>
              <a:rPr b="1" lang="en" sz="2000"/>
              <a:t>Brain activation enhanced through social interaction, oral/verbal communication, consistent practice</a:t>
            </a:r>
            <a:endParaRPr b="1" sz="2000"/>
          </a:p>
          <a:p>
            <a:pPr indent="0" lvl="0" marL="457200" rtl="0" algn="l">
              <a:spcBef>
                <a:spcPts val="0"/>
              </a:spcBef>
              <a:spcAft>
                <a:spcPts val="0"/>
              </a:spcAft>
              <a:buNone/>
            </a:pPr>
            <a:r>
              <a:t/>
            </a:r>
            <a:endParaRPr b="1" sz="2000"/>
          </a:p>
          <a:p>
            <a:pPr indent="0" lvl="0" marL="457200" rtl="0" algn="l">
              <a:spcBef>
                <a:spcPts val="0"/>
              </a:spcBef>
              <a:spcAft>
                <a:spcPts val="0"/>
              </a:spcAft>
              <a:buNone/>
            </a:pPr>
            <a:r>
              <a:rPr lang="en" sz="2000"/>
              <a:t>Lack of verbal stimulation and other aspects of stress and chaos that increase anxiety can impair verbal ability and cognitive function.</a:t>
            </a:r>
            <a:endParaRPr sz="2000"/>
          </a:p>
          <a:p>
            <a:pPr indent="0" lvl="0" marL="457200" rtl="0" algn="l">
              <a:spcBef>
                <a:spcPts val="0"/>
              </a:spcBef>
              <a:spcAft>
                <a:spcPts val="0"/>
              </a:spcAft>
              <a:buNone/>
            </a:pPr>
            <a:r>
              <a:t/>
            </a:r>
            <a:endParaRPr sz="2000"/>
          </a:p>
          <a:p>
            <a:pPr indent="0" lvl="0" marL="457200" rtl="0" algn="l">
              <a:spcBef>
                <a:spcPts val="0"/>
              </a:spcBef>
              <a:spcAft>
                <a:spcPts val="0"/>
              </a:spcAft>
              <a:buNone/>
            </a:pPr>
            <a:r>
              <a:rPr lang="en" sz="2000"/>
              <a:t>Children require brain activation through social interaction and a social setting with a human to trigger computation skills to learn from exposure to language.</a:t>
            </a:r>
            <a:endParaRPr sz="2000"/>
          </a:p>
          <a:p>
            <a:pPr indent="0" lvl="0" marL="914400" rtl="0" algn="l">
              <a:lnSpc>
                <a:spcPct val="115000"/>
              </a:lnSpc>
              <a:spcBef>
                <a:spcPts val="0"/>
              </a:spcBef>
              <a:spcAft>
                <a:spcPts val="0"/>
              </a:spcAft>
              <a:buNone/>
            </a:pPr>
            <a:r>
              <a:t/>
            </a:r>
            <a:endParaRPr i="1" sz="750">
              <a:solidFill>
                <a:schemeClr val="dk1"/>
              </a:solidFill>
            </a:endParaRPr>
          </a:p>
          <a:p>
            <a:pPr indent="0" lvl="0" marL="0" rtl="0" algn="l">
              <a:spcBef>
                <a:spcPts val="0"/>
              </a:spcBef>
              <a:spcAft>
                <a:spcPts val="0"/>
              </a:spcAft>
              <a:buNone/>
            </a:pPr>
            <a:r>
              <a:t/>
            </a:r>
            <a:endParaRPr/>
          </a:p>
          <a:p>
            <a:pPr indent="0" lvl="0" marL="45720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245" name="Google Shape;1245;p152"/>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246" name="Google Shape;1246;p152"/>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247" name="Google Shape;1247;p152"/>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248" name="Google Shape;1248;p152"/>
          <p:cNvSpPr txBox="1"/>
          <p:nvPr>
            <p:ph type="title"/>
          </p:nvPr>
        </p:nvSpPr>
        <p:spPr>
          <a:xfrm>
            <a:off x="863250" y="125125"/>
            <a:ext cx="6997800" cy="564600"/>
          </a:xfrm>
          <a:prstGeom prst="rect">
            <a:avLst/>
          </a:prstGeom>
          <a:noFill/>
          <a:ln>
            <a:noFill/>
          </a:ln>
        </p:spPr>
        <p:txBody>
          <a:bodyPr anchorCtr="0" anchor="t" bIns="0" lIns="0" spcFirstLastPara="1" rIns="0" wrap="square" tIns="193300">
            <a:normAutofit/>
          </a:bodyPr>
          <a:lstStyle/>
          <a:p>
            <a:pPr indent="0" lvl="0" marL="12700" rtl="0" algn="ctr">
              <a:lnSpc>
                <a:spcPct val="100000"/>
              </a:lnSpc>
              <a:spcBef>
                <a:spcPts val="0"/>
              </a:spcBef>
              <a:spcAft>
                <a:spcPts val="0"/>
              </a:spcAft>
              <a:buNone/>
            </a:pPr>
            <a:r>
              <a:rPr lang="en" u="none">
                <a:solidFill>
                  <a:srgbClr val="D1190D"/>
                </a:solidFill>
              </a:rPr>
              <a:t>Conjecture 3: Practice and Socialization</a:t>
            </a:r>
            <a:endParaRPr u="none">
              <a:solidFill>
                <a:srgbClr val="D1190D"/>
              </a:solidFill>
            </a:endParaRPr>
          </a:p>
        </p:txBody>
      </p:sp>
      <p:sp>
        <p:nvSpPr>
          <p:cNvPr id="1249" name="Google Shape;1249;p152"/>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250" name="Google Shape;1250;p152"/>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
        <p:nvSpPr>
          <p:cNvPr id="1251" name="Google Shape;1251;p152"/>
          <p:cNvSpPr txBox="1"/>
          <p:nvPr/>
        </p:nvSpPr>
        <p:spPr>
          <a:xfrm>
            <a:off x="527925" y="1413050"/>
            <a:ext cx="8400300" cy="631200"/>
          </a:xfrm>
          <a:prstGeom prst="rect">
            <a:avLst/>
          </a:prstGeom>
          <a:noFill/>
          <a:ln>
            <a:noFill/>
          </a:ln>
        </p:spPr>
        <p:txBody>
          <a:bodyPr anchorCtr="0" anchor="t" bIns="68575" lIns="68575" spcFirstLastPara="1" rIns="68575" wrap="square" tIns="68575">
            <a:spAutoFit/>
          </a:bodyPr>
          <a:lstStyle/>
          <a:p>
            <a:pPr indent="0" lvl="0" marL="457200" rtl="0" algn="l">
              <a:spcBef>
                <a:spcPts val="0"/>
              </a:spcBef>
              <a:spcAft>
                <a:spcPts val="0"/>
              </a:spcAft>
              <a:buNone/>
            </a:pPr>
            <a:r>
              <a:t/>
            </a:r>
            <a:endParaRPr b="1" sz="1600"/>
          </a:p>
          <a:p>
            <a:pPr indent="0" lvl="0" marL="342900" rtl="0" algn="l">
              <a:spcBef>
                <a:spcPts val="0"/>
              </a:spcBef>
              <a:spcAft>
                <a:spcPts val="0"/>
              </a:spcAft>
              <a:buNone/>
            </a:pPr>
            <a:r>
              <a:t/>
            </a:r>
            <a:endParaRPr b="1" sz="1600"/>
          </a:p>
        </p:txBody>
      </p:sp>
      <p:sp>
        <p:nvSpPr>
          <p:cNvPr id="1252" name="Google Shape;1252;p152"/>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0" rtl="0" algn="ctr">
              <a:spcBef>
                <a:spcPts val="0"/>
              </a:spcBef>
              <a:spcAft>
                <a:spcPts val="0"/>
              </a:spcAft>
              <a:buClr>
                <a:schemeClr val="lt1"/>
              </a:buClr>
              <a:buSzPts val="1500"/>
              <a:buFont typeface="Arial"/>
              <a:buNone/>
            </a:pPr>
            <a:r>
              <a:rPr b="1" lang="en" sz="1800">
                <a:solidFill>
                  <a:schemeClr val="lt1"/>
                </a:solidFill>
                <a:latin typeface="Calibri"/>
                <a:ea typeface="Calibri"/>
                <a:cs typeface="Calibri"/>
                <a:sym typeface="Calibri"/>
              </a:rPr>
              <a:t>Montclair Computer Science Education Hub</a:t>
            </a:r>
            <a:endParaRPr b="1" sz="1500">
              <a:solidFill>
                <a:schemeClr val="lt1"/>
              </a:solidFill>
              <a:latin typeface="Calibri"/>
              <a:ea typeface="Calibri"/>
              <a:cs typeface="Calibri"/>
              <a:sym typeface="Calibri"/>
            </a:endParaRPr>
          </a:p>
          <a:p>
            <a:pPr indent="0" lvl="0" marL="12700" marR="0" rtl="0" algn="l">
              <a:spcBef>
                <a:spcPts val="0"/>
              </a:spcBef>
              <a:spcAft>
                <a:spcPts val="0"/>
              </a:spcAft>
              <a:buClr>
                <a:schemeClr val="dk1"/>
              </a:buClr>
              <a:buSzPts val="800"/>
              <a:buFont typeface="Arial"/>
              <a:buNone/>
            </a:pPr>
            <a:r>
              <a:t/>
            </a:r>
            <a:endParaRPr b="1" sz="18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1253" name="Google Shape;1253;p152"/>
          <p:cNvGrpSpPr/>
          <p:nvPr/>
        </p:nvGrpSpPr>
        <p:grpSpPr>
          <a:xfrm>
            <a:off x="312780" y="4766655"/>
            <a:ext cx="2220930" cy="352501"/>
            <a:chOff x="6077925" y="4856850"/>
            <a:chExt cx="6064800" cy="1143000"/>
          </a:xfrm>
        </p:grpSpPr>
        <p:sp>
          <p:nvSpPr>
            <p:cNvPr id="1254" name="Google Shape;1254;p152"/>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255" name="Google Shape;1255;p152"/>
            <p:cNvPicPr preferRelativeResize="0"/>
            <p:nvPr/>
          </p:nvPicPr>
          <p:blipFill>
            <a:blip r:embed="rId4">
              <a:alphaModFix/>
            </a:blip>
            <a:stretch>
              <a:fillRect/>
            </a:stretch>
          </p:blipFill>
          <p:spPr>
            <a:xfrm>
              <a:off x="6369202" y="4941951"/>
              <a:ext cx="5634652" cy="938175"/>
            </a:xfrm>
            <a:prstGeom prst="rect">
              <a:avLst/>
            </a:prstGeom>
            <a:noFill/>
            <a:ln>
              <a:noFill/>
            </a:ln>
          </p:spPr>
        </p:pic>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43" name="Shape 143"/>
        <p:cNvGrpSpPr/>
        <p:nvPr/>
      </p:nvGrpSpPr>
      <p:grpSpPr>
        <a:xfrm>
          <a:off x="0" y="0"/>
          <a:ext cx="0" cy="0"/>
          <a:chOff x="0" y="0"/>
          <a:chExt cx="0" cy="0"/>
        </a:xfrm>
      </p:grpSpPr>
      <p:sp>
        <p:nvSpPr>
          <p:cNvPr id="144" name="Google Shape;144;p27"/>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Data</a:t>
            </a:r>
            <a:endParaRPr u="none">
              <a:solidFill>
                <a:srgbClr val="D1190D"/>
              </a:solidFill>
            </a:endParaRPr>
          </a:p>
        </p:txBody>
      </p:sp>
      <p:sp>
        <p:nvSpPr>
          <p:cNvPr id="145" name="Google Shape;145;p27"/>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46" name="Google Shape;146;p27"/>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sp>
        <p:nvSpPr>
          <p:cNvPr id="147" name="Google Shape;147;p27"/>
          <p:cNvSpPr txBox="1"/>
          <p:nvPr/>
        </p:nvSpPr>
        <p:spPr>
          <a:xfrm>
            <a:off x="191681" y="4205044"/>
            <a:ext cx="5675100" cy="277200"/>
          </a:xfrm>
          <a:prstGeom prst="rect">
            <a:avLst/>
          </a:prstGeom>
          <a:noFill/>
          <a:ln>
            <a:noFill/>
          </a:ln>
        </p:spPr>
        <p:txBody>
          <a:bodyPr anchorCtr="0" anchor="t" bIns="68575" lIns="68575" spcFirstLastPara="1" rIns="68575" wrap="square" tIns="68575">
            <a:spAutoFit/>
          </a:bodyPr>
          <a:lstStyle/>
          <a:p>
            <a:pPr indent="0" lvl="0" marL="342900" rtl="0" algn="l">
              <a:spcBef>
                <a:spcPts val="0"/>
              </a:spcBef>
              <a:spcAft>
                <a:spcPts val="0"/>
              </a:spcAft>
              <a:buNone/>
            </a:pPr>
            <a:r>
              <a:rPr lang="en" sz="900">
                <a:solidFill>
                  <a:schemeClr val="dk1"/>
                </a:solidFill>
                <a:latin typeface="Calibri"/>
                <a:ea typeface="Calibri"/>
                <a:cs typeface="Calibri"/>
                <a:sym typeface="Calibri"/>
              </a:rPr>
              <a:t>Image source: https://www.ontotext.com/knowledgehub/fundamentals/dikw-pyramid/</a:t>
            </a:r>
            <a:endParaRPr sz="900">
              <a:solidFill>
                <a:schemeClr val="dk1"/>
              </a:solidFill>
              <a:latin typeface="Calibri"/>
              <a:ea typeface="Calibri"/>
              <a:cs typeface="Calibri"/>
              <a:sym typeface="Calibri"/>
            </a:endParaRPr>
          </a:p>
        </p:txBody>
      </p:sp>
      <p:pic>
        <p:nvPicPr>
          <p:cNvPr id="148" name="Google Shape;148;p27"/>
          <p:cNvPicPr preferRelativeResize="0"/>
          <p:nvPr/>
        </p:nvPicPr>
        <p:blipFill>
          <a:blip r:embed="rId3">
            <a:alphaModFix/>
          </a:blip>
          <a:stretch>
            <a:fillRect/>
          </a:stretch>
        </p:blipFill>
        <p:spPr>
          <a:xfrm>
            <a:off x="1322063" y="816169"/>
            <a:ext cx="6809643" cy="3357150"/>
          </a:xfrm>
          <a:prstGeom prst="rect">
            <a:avLst/>
          </a:prstGeom>
          <a:noFill/>
          <a:ln>
            <a:noFill/>
          </a:ln>
        </p:spPr>
      </p:pic>
    </p:spTree>
  </p:cSld>
  <p:clrMapOvr>
    <a:masterClrMapping/>
  </p:clrMapOvr>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259" name="Shape 1259"/>
        <p:cNvGrpSpPr/>
        <p:nvPr/>
      </p:nvGrpSpPr>
      <p:grpSpPr>
        <a:xfrm>
          <a:off x="0" y="0"/>
          <a:ext cx="0" cy="0"/>
          <a:chOff x="0" y="0"/>
          <a:chExt cx="0" cy="0"/>
        </a:xfrm>
      </p:grpSpPr>
      <p:sp>
        <p:nvSpPr>
          <p:cNvPr id="1260" name="Google Shape;1260;p153"/>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261" name="Google Shape;1261;p153"/>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262" name="Google Shape;1262;p153"/>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263" name="Google Shape;1263;p153"/>
          <p:cNvSpPr txBox="1"/>
          <p:nvPr>
            <p:ph type="title"/>
          </p:nvPr>
        </p:nvSpPr>
        <p:spPr>
          <a:xfrm>
            <a:off x="863250" y="125125"/>
            <a:ext cx="6997800" cy="564600"/>
          </a:xfrm>
          <a:prstGeom prst="rect">
            <a:avLst/>
          </a:prstGeom>
          <a:noFill/>
          <a:ln>
            <a:noFill/>
          </a:ln>
        </p:spPr>
        <p:txBody>
          <a:bodyPr anchorCtr="0" anchor="t" bIns="0" lIns="0" spcFirstLastPara="1" rIns="0" wrap="square" tIns="193300">
            <a:normAutofit/>
          </a:bodyPr>
          <a:lstStyle/>
          <a:p>
            <a:pPr indent="0" lvl="0" marL="12700" rtl="0" algn="ctr">
              <a:lnSpc>
                <a:spcPct val="100000"/>
              </a:lnSpc>
              <a:spcBef>
                <a:spcPts val="0"/>
              </a:spcBef>
              <a:spcAft>
                <a:spcPts val="0"/>
              </a:spcAft>
              <a:buNone/>
            </a:pPr>
            <a:r>
              <a:rPr lang="en" u="none">
                <a:solidFill>
                  <a:srgbClr val="D1190D"/>
                </a:solidFill>
              </a:rPr>
              <a:t>If, Then</a:t>
            </a:r>
            <a:endParaRPr u="none">
              <a:solidFill>
                <a:srgbClr val="D1190D"/>
              </a:solidFill>
            </a:endParaRPr>
          </a:p>
        </p:txBody>
      </p:sp>
      <p:sp>
        <p:nvSpPr>
          <p:cNvPr id="1264" name="Google Shape;1264;p153"/>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265" name="Google Shape;1265;p153"/>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
        <p:nvSpPr>
          <p:cNvPr id="1266" name="Google Shape;1266;p153"/>
          <p:cNvSpPr txBox="1"/>
          <p:nvPr/>
        </p:nvSpPr>
        <p:spPr>
          <a:xfrm>
            <a:off x="527925" y="1413050"/>
            <a:ext cx="8400300" cy="631200"/>
          </a:xfrm>
          <a:prstGeom prst="rect">
            <a:avLst/>
          </a:prstGeom>
          <a:noFill/>
          <a:ln>
            <a:noFill/>
          </a:ln>
        </p:spPr>
        <p:txBody>
          <a:bodyPr anchorCtr="0" anchor="t" bIns="68575" lIns="68575" spcFirstLastPara="1" rIns="68575" wrap="square" tIns="68575">
            <a:spAutoFit/>
          </a:bodyPr>
          <a:lstStyle/>
          <a:p>
            <a:pPr indent="0" lvl="0" marL="457200" rtl="0" algn="l">
              <a:spcBef>
                <a:spcPts val="0"/>
              </a:spcBef>
              <a:spcAft>
                <a:spcPts val="0"/>
              </a:spcAft>
              <a:buNone/>
            </a:pPr>
            <a:r>
              <a:t/>
            </a:r>
            <a:endParaRPr b="1" sz="1600"/>
          </a:p>
          <a:p>
            <a:pPr indent="0" lvl="0" marL="342900" rtl="0" algn="l">
              <a:spcBef>
                <a:spcPts val="0"/>
              </a:spcBef>
              <a:spcAft>
                <a:spcPts val="0"/>
              </a:spcAft>
              <a:buNone/>
            </a:pPr>
            <a:r>
              <a:t/>
            </a:r>
            <a:endParaRPr b="1" sz="1600"/>
          </a:p>
        </p:txBody>
      </p:sp>
      <p:sp>
        <p:nvSpPr>
          <p:cNvPr id="1267" name="Google Shape;1267;p153"/>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0" rtl="0" algn="ctr">
              <a:spcBef>
                <a:spcPts val="0"/>
              </a:spcBef>
              <a:spcAft>
                <a:spcPts val="0"/>
              </a:spcAft>
              <a:buClr>
                <a:schemeClr val="lt1"/>
              </a:buClr>
              <a:buSzPts val="1500"/>
              <a:buFont typeface="Arial"/>
              <a:buNone/>
            </a:pPr>
            <a:r>
              <a:rPr b="1" lang="en" sz="1800">
                <a:solidFill>
                  <a:schemeClr val="lt1"/>
                </a:solidFill>
                <a:latin typeface="Calibri"/>
                <a:ea typeface="Calibri"/>
                <a:cs typeface="Calibri"/>
                <a:sym typeface="Calibri"/>
              </a:rPr>
              <a:t>Montclair Computer Science Education Hub</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800">
              <a:solidFill>
                <a:schemeClr val="lt1"/>
              </a:solidFill>
              <a:latin typeface="Calibri"/>
              <a:ea typeface="Calibri"/>
              <a:cs typeface="Calibri"/>
              <a:sym typeface="Calibri"/>
            </a:endParaRPr>
          </a:p>
        </p:txBody>
      </p:sp>
      <p:grpSp>
        <p:nvGrpSpPr>
          <p:cNvPr id="1268" name="Google Shape;1268;p153"/>
          <p:cNvGrpSpPr/>
          <p:nvPr/>
        </p:nvGrpSpPr>
        <p:grpSpPr>
          <a:xfrm>
            <a:off x="312780" y="4766655"/>
            <a:ext cx="2220930" cy="352501"/>
            <a:chOff x="6077925" y="4856850"/>
            <a:chExt cx="6064800" cy="1143000"/>
          </a:xfrm>
        </p:grpSpPr>
        <p:sp>
          <p:nvSpPr>
            <p:cNvPr id="1269" name="Google Shape;1269;p153"/>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270" name="Google Shape;1270;p153"/>
            <p:cNvPicPr preferRelativeResize="0"/>
            <p:nvPr/>
          </p:nvPicPr>
          <p:blipFill>
            <a:blip r:embed="rId4">
              <a:alphaModFix/>
            </a:blip>
            <a:stretch>
              <a:fillRect/>
            </a:stretch>
          </p:blipFill>
          <p:spPr>
            <a:xfrm>
              <a:off x="6369202" y="4941951"/>
              <a:ext cx="5634652" cy="938175"/>
            </a:xfrm>
            <a:prstGeom prst="rect">
              <a:avLst/>
            </a:prstGeom>
            <a:noFill/>
            <a:ln>
              <a:noFill/>
            </a:ln>
          </p:spPr>
        </p:pic>
      </p:grpSp>
      <p:sp>
        <p:nvSpPr>
          <p:cNvPr id="1271" name="Google Shape;1271;p153"/>
          <p:cNvSpPr txBox="1"/>
          <p:nvPr/>
        </p:nvSpPr>
        <p:spPr>
          <a:xfrm>
            <a:off x="340950" y="1111925"/>
            <a:ext cx="8042400" cy="3232500"/>
          </a:xfrm>
          <a:prstGeom prst="rect">
            <a:avLst/>
          </a:prstGeom>
          <a:noFill/>
          <a:ln>
            <a:noFill/>
          </a:ln>
        </p:spPr>
        <p:txBody>
          <a:bodyPr anchorCtr="0" anchor="t" bIns="91425" lIns="91425" spcFirstLastPara="1" rIns="91425" wrap="square" tIns="91425">
            <a:spAutoFit/>
          </a:bodyPr>
          <a:lstStyle/>
          <a:p>
            <a:pPr indent="-336550" lvl="0" marL="457200" rtl="0" algn="l">
              <a:spcBef>
                <a:spcPts val="0"/>
              </a:spcBef>
              <a:spcAft>
                <a:spcPts val="0"/>
              </a:spcAft>
              <a:buSzPts val="1700"/>
              <a:buChar char="●"/>
            </a:pPr>
            <a:r>
              <a:rPr b="1" lang="en" sz="1700"/>
              <a:t>IF</a:t>
            </a:r>
            <a:r>
              <a:rPr lang="en" sz="1700"/>
              <a:t> language and literacy are essential to the development of fluency in young children and are predictors of educational success later in life.</a:t>
            </a:r>
            <a:endParaRPr sz="1700"/>
          </a:p>
          <a:p>
            <a:pPr indent="-336550" lvl="0" marL="457200" rtl="0" algn="l">
              <a:spcBef>
                <a:spcPts val="0"/>
              </a:spcBef>
              <a:spcAft>
                <a:spcPts val="0"/>
              </a:spcAft>
              <a:buSzPts val="1700"/>
              <a:buChar char="●"/>
            </a:pPr>
            <a:r>
              <a:rPr b="1" lang="en" sz="1700"/>
              <a:t>IF </a:t>
            </a:r>
            <a:r>
              <a:rPr lang="en" sz="1700"/>
              <a:t>when learning through multiple means of representation (visual, auditory, kinesthetic), young children may be able to develop their literacy skills, coding/programming skills.</a:t>
            </a:r>
            <a:endParaRPr sz="1700"/>
          </a:p>
          <a:p>
            <a:pPr indent="-336550" lvl="0" marL="457200" rtl="0" algn="l">
              <a:spcBef>
                <a:spcPts val="0"/>
              </a:spcBef>
              <a:spcAft>
                <a:spcPts val="0"/>
              </a:spcAft>
              <a:buSzPts val="1700"/>
              <a:buChar char="●"/>
            </a:pPr>
            <a:r>
              <a:rPr b="1" lang="en" sz="1700"/>
              <a:t>IF </a:t>
            </a:r>
            <a:r>
              <a:rPr lang="en" sz="1700"/>
              <a:t>computer science requires individuals to talk about what they’re doing and thinking (LENA)</a:t>
            </a:r>
            <a:endParaRPr sz="1700"/>
          </a:p>
          <a:p>
            <a:pPr indent="-336550" lvl="0" marL="457200" rtl="0" algn="l">
              <a:spcBef>
                <a:spcPts val="0"/>
              </a:spcBef>
              <a:spcAft>
                <a:spcPts val="0"/>
              </a:spcAft>
              <a:buSzPts val="1700"/>
              <a:buChar char="●"/>
            </a:pPr>
            <a:r>
              <a:rPr b="1" lang="en" sz="1700"/>
              <a:t>IF</a:t>
            </a:r>
            <a:r>
              <a:rPr lang="en" sz="1700"/>
              <a:t> students comment on what they’re doing or looking at. (LENA)</a:t>
            </a:r>
            <a:endParaRPr sz="1700"/>
          </a:p>
          <a:p>
            <a:pPr indent="-336550" lvl="0" marL="457200" rtl="0" algn="l">
              <a:spcBef>
                <a:spcPts val="0"/>
              </a:spcBef>
              <a:spcAft>
                <a:spcPts val="0"/>
              </a:spcAft>
              <a:buSzPts val="1700"/>
              <a:buChar char="●"/>
            </a:pPr>
            <a:r>
              <a:rPr b="1" lang="en" sz="1700"/>
              <a:t>IF </a:t>
            </a:r>
            <a:r>
              <a:rPr lang="en" sz="1700"/>
              <a:t>computer science activities are collaborative, take turn, follow, lead.</a:t>
            </a:r>
            <a:endParaRPr sz="1700"/>
          </a:p>
          <a:p>
            <a:pPr indent="-336550" lvl="0" marL="457200" rtl="0" algn="l">
              <a:spcBef>
                <a:spcPts val="0"/>
              </a:spcBef>
              <a:spcAft>
                <a:spcPts val="0"/>
              </a:spcAft>
              <a:buSzPts val="1700"/>
              <a:buChar char="●"/>
            </a:pPr>
            <a:r>
              <a:rPr b="1" lang="en" sz="1700"/>
              <a:t>IF </a:t>
            </a:r>
            <a:r>
              <a:rPr lang="en" sz="1700"/>
              <a:t>computer science activities expects failure and mistakes to learn from. </a:t>
            </a:r>
            <a:endParaRPr sz="1700"/>
          </a:p>
          <a:p>
            <a:pPr indent="0" lvl="0" marL="0" rtl="0" algn="l">
              <a:spcBef>
                <a:spcPts val="0"/>
              </a:spcBef>
              <a:spcAft>
                <a:spcPts val="0"/>
              </a:spcAft>
              <a:buNone/>
            </a:pPr>
            <a:r>
              <a:t/>
            </a:r>
            <a:endParaRPr b="1"/>
          </a:p>
          <a:p>
            <a:pPr indent="0" lvl="0" marL="0" rtl="0" algn="l">
              <a:spcBef>
                <a:spcPts val="0"/>
              </a:spcBef>
              <a:spcAft>
                <a:spcPts val="0"/>
              </a:spcAft>
              <a:buNone/>
            </a:pPr>
            <a:r>
              <a:t/>
            </a:r>
            <a:endParaRPr b="1"/>
          </a:p>
        </p:txBody>
      </p:sp>
    </p:spTree>
  </p:cSld>
  <p:clrMapOvr>
    <a:masterClrMapping/>
  </p:clrMapOvr>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275" name="Shape 1275"/>
        <p:cNvGrpSpPr/>
        <p:nvPr/>
      </p:nvGrpSpPr>
      <p:grpSpPr>
        <a:xfrm>
          <a:off x="0" y="0"/>
          <a:ext cx="0" cy="0"/>
          <a:chOff x="0" y="0"/>
          <a:chExt cx="0" cy="0"/>
        </a:xfrm>
      </p:grpSpPr>
      <p:sp>
        <p:nvSpPr>
          <p:cNvPr id="1276" name="Google Shape;1276;p154"/>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277" name="Google Shape;1277;p154"/>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278" name="Google Shape;1278;p154"/>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279" name="Google Shape;1279;p154"/>
          <p:cNvSpPr txBox="1"/>
          <p:nvPr>
            <p:ph type="title"/>
          </p:nvPr>
        </p:nvSpPr>
        <p:spPr>
          <a:xfrm>
            <a:off x="863250" y="125125"/>
            <a:ext cx="6997800" cy="564600"/>
          </a:xfrm>
          <a:prstGeom prst="rect">
            <a:avLst/>
          </a:prstGeom>
          <a:noFill/>
          <a:ln>
            <a:noFill/>
          </a:ln>
        </p:spPr>
        <p:txBody>
          <a:bodyPr anchorCtr="0" anchor="t" bIns="0" lIns="0" spcFirstLastPara="1" rIns="0" wrap="square" tIns="193300">
            <a:normAutofit/>
          </a:bodyPr>
          <a:lstStyle/>
          <a:p>
            <a:pPr indent="0" lvl="0" marL="12700" rtl="0" algn="ctr">
              <a:lnSpc>
                <a:spcPct val="100000"/>
              </a:lnSpc>
              <a:spcBef>
                <a:spcPts val="0"/>
              </a:spcBef>
              <a:spcAft>
                <a:spcPts val="0"/>
              </a:spcAft>
              <a:buNone/>
            </a:pPr>
            <a:r>
              <a:rPr lang="en" u="none">
                <a:solidFill>
                  <a:srgbClr val="D1190D"/>
                </a:solidFill>
              </a:rPr>
              <a:t>If, Then</a:t>
            </a:r>
            <a:endParaRPr u="none">
              <a:solidFill>
                <a:srgbClr val="D1190D"/>
              </a:solidFill>
            </a:endParaRPr>
          </a:p>
        </p:txBody>
      </p:sp>
      <p:sp>
        <p:nvSpPr>
          <p:cNvPr id="1280" name="Google Shape;1280;p154"/>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281" name="Google Shape;1281;p154"/>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
        <p:nvSpPr>
          <p:cNvPr id="1282" name="Google Shape;1282;p154"/>
          <p:cNvSpPr txBox="1"/>
          <p:nvPr/>
        </p:nvSpPr>
        <p:spPr>
          <a:xfrm>
            <a:off x="527925" y="1413050"/>
            <a:ext cx="8400300" cy="631200"/>
          </a:xfrm>
          <a:prstGeom prst="rect">
            <a:avLst/>
          </a:prstGeom>
          <a:noFill/>
          <a:ln>
            <a:noFill/>
          </a:ln>
        </p:spPr>
        <p:txBody>
          <a:bodyPr anchorCtr="0" anchor="t" bIns="68575" lIns="68575" spcFirstLastPara="1" rIns="68575" wrap="square" tIns="68575">
            <a:spAutoFit/>
          </a:bodyPr>
          <a:lstStyle/>
          <a:p>
            <a:pPr indent="0" lvl="0" marL="457200" rtl="0" algn="l">
              <a:spcBef>
                <a:spcPts val="0"/>
              </a:spcBef>
              <a:spcAft>
                <a:spcPts val="0"/>
              </a:spcAft>
              <a:buNone/>
            </a:pPr>
            <a:r>
              <a:t/>
            </a:r>
            <a:endParaRPr b="1" sz="1600"/>
          </a:p>
          <a:p>
            <a:pPr indent="0" lvl="0" marL="342900" rtl="0" algn="l">
              <a:spcBef>
                <a:spcPts val="0"/>
              </a:spcBef>
              <a:spcAft>
                <a:spcPts val="0"/>
              </a:spcAft>
              <a:buNone/>
            </a:pPr>
            <a:r>
              <a:t/>
            </a:r>
            <a:endParaRPr b="1" sz="1600"/>
          </a:p>
        </p:txBody>
      </p:sp>
      <p:sp>
        <p:nvSpPr>
          <p:cNvPr id="1283" name="Google Shape;1283;p154"/>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0" rtl="0" algn="ctr">
              <a:spcBef>
                <a:spcPts val="0"/>
              </a:spcBef>
              <a:spcAft>
                <a:spcPts val="0"/>
              </a:spcAft>
              <a:buClr>
                <a:schemeClr val="lt1"/>
              </a:buClr>
              <a:buSzPts val="1500"/>
              <a:buFont typeface="Arial"/>
              <a:buNone/>
            </a:pPr>
            <a:r>
              <a:rPr b="1" lang="en" sz="1800">
                <a:solidFill>
                  <a:schemeClr val="lt1"/>
                </a:solidFill>
                <a:latin typeface="Calibri"/>
                <a:ea typeface="Calibri"/>
                <a:cs typeface="Calibri"/>
                <a:sym typeface="Calibri"/>
              </a:rPr>
              <a:t>Montclair Computer Science Education Hub</a:t>
            </a:r>
            <a:endParaRPr b="1" sz="1500">
              <a:solidFill>
                <a:schemeClr val="lt1"/>
              </a:solidFill>
              <a:latin typeface="Calibri"/>
              <a:ea typeface="Calibri"/>
              <a:cs typeface="Calibri"/>
              <a:sym typeface="Calibri"/>
            </a:endParaRPr>
          </a:p>
          <a:p>
            <a:pPr indent="0" lvl="0" marL="12700" marR="0" rtl="0" algn="l">
              <a:spcBef>
                <a:spcPts val="0"/>
              </a:spcBef>
              <a:spcAft>
                <a:spcPts val="0"/>
              </a:spcAft>
              <a:buClr>
                <a:schemeClr val="dk1"/>
              </a:buClr>
              <a:buSzPts val="800"/>
              <a:buFont typeface="Arial"/>
              <a:buNone/>
            </a:pPr>
            <a:r>
              <a:t/>
            </a:r>
            <a:endParaRPr b="1" sz="1800">
              <a:solidFill>
                <a:schemeClr val="lt1"/>
              </a:solidFill>
              <a:latin typeface="Calibri"/>
              <a:ea typeface="Calibri"/>
              <a:cs typeface="Calibri"/>
              <a:sym typeface="Calibri"/>
            </a:endParaRPr>
          </a:p>
        </p:txBody>
      </p:sp>
      <p:grpSp>
        <p:nvGrpSpPr>
          <p:cNvPr id="1284" name="Google Shape;1284;p154"/>
          <p:cNvGrpSpPr/>
          <p:nvPr/>
        </p:nvGrpSpPr>
        <p:grpSpPr>
          <a:xfrm>
            <a:off x="312780" y="4766655"/>
            <a:ext cx="2220930" cy="352501"/>
            <a:chOff x="6077925" y="4856850"/>
            <a:chExt cx="6064800" cy="1143000"/>
          </a:xfrm>
        </p:grpSpPr>
        <p:sp>
          <p:nvSpPr>
            <p:cNvPr id="1285" name="Google Shape;1285;p154"/>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286" name="Google Shape;1286;p154"/>
            <p:cNvPicPr preferRelativeResize="0"/>
            <p:nvPr/>
          </p:nvPicPr>
          <p:blipFill>
            <a:blip r:embed="rId4">
              <a:alphaModFix/>
            </a:blip>
            <a:stretch>
              <a:fillRect/>
            </a:stretch>
          </p:blipFill>
          <p:spPr>
            <a:xfrm>
              <a:off x="6369202" y="4941951"/>
              <a:ext cx="5634652" cy="938175"/>
            </a:xfrm>
            <a:prstGeom prst="rect">
              <a:avLst/>
            </a:prstGeom>
            <a:noFill/>
            <a:ln>
              <a:noFill/>
            </a:ln>
          </p:spPr>
        </p:pic>
      </p:grpSp>
      <p:sp>
        <p:nvSpPr>
          <p:cNvPr id="1287" name="Google Shape;1287;p154"/>
          <p:cNvSpPr txBox="1"/>
          <p:nvPr/>
        </p:nvSpPr>
        <p:spPr>
          <a:xfrm>
            <a:off x="340950" y="1086438"/>
            <a:ext cx="8042400" cy="2970600"/>
          </a:xfrm>
          <a:prstGeom prst="rect">
            <a:avLst/>
          </a:prstGeom>
          <a:noFill/>
          <a:ln>
            <a:noFill/>
          </a:ln>
        </p:spPr>
        <p:txBody>
          <a:bodyPr anchorCtr="0" anchor="t" bIns="91425" lIns="91425" spcFirstLastPara="1" rIns="91425" wrap="square" tIns="91425">
            <a:spAutoFit/>
          </a:bodyPr>
          <a:lstStyle/>
          <a:p>
            <a:pPr indent="-336550" lvl="0" marL="457200" rtl="0" algn="l">
              <a:spcBef>
                <a:spcPts val="0"/>
              </a:spcBef>
              <a:spcAft>
                <a:spcPts val="0"/>
              </a:spcAft>
              <a:buSzPts val="1700"/>
              <a:buChar char="●"/>
            </a:pPr>
            <a:r>
              <a:rPr b="1" lang="en" sz="1700"/>
              <a:t>THEN</a:t>
            </a:r>
            <a:r>
              <a:rPr lang="en" sz="1700"/>
              <a:t> young children may have higher educational success later in life.</a:t>
            </a:r>
            <a:endParaRPr sz="1700"/>
          </a:p>
          <a:p>
            <a:pPr indent="-336550" lvl="0" marL="457200" rtl="0" algn="l">
              <a:spcBef>
                <a:spcPts val="0"/>
              </a:spcBef>
              <a:spcAft>
                <a:spcPts val="0"/>
              </a:spcAft>
              <a:buSzPts val="1700"/>
              <a:buChar char="●"/>
            </a:pPr>
            <a:r>
              <a:rPr b="1" lang="en" sz="1700"/>
              <a:t>THEN </a:t>
            </a:r>
            <a:r>
              <a:rPr lang="en" sz="1700"/>
              <a:t>young children may be able to develop their literacy skills, coding/programming skills.</a:t>
            </a:r>
            <a:endParaRPr sz="1700"/>
          </a:p>
          <a:p>
            <a:pPr indent="-336550" lvl="0" marL="457200" rtl="0" algn="l">
              <a:spcBef>
                <a:spcPts val="0"/>
              </a:spcBef>
              <a:spcAft>
                <a:spcPts val="0"/>
              </a:spcAft>
              <a:buSzPts val="1700"/>
              <a:buChar char="●"/>
            </a:pPr>
            <a:r>
              <a:rPr b="1" lang="en" sz="1700"/>
              <a:t>THEN </a:t>
            </a:r>
            <a:r>
              <a:rPr lang="en" sz="1700"/>
              <a:t>young children improve how they talk about what they’re doing and thinking (LENA)</a:t>
            </a:r>
            <a:endParaRPr sz="1700"/>
          </a:p>
          <a:p>
            <a:pPr indent="-336550" lvl="0" marL="457200" rtl="0" algn="l">
              <a:spcBef>
                <a:spcPts val="0"/>
              </a:spcBef>
              <a:spcAft>
                <a:spcPts val="0"/>
              </a:spcAft>
              <a:buSzPts val="1700"/>
              <a:buChar char="●"/>
            </a:pPr>
            <a:r>
              <a:rPr b="1" lang="en" sz="1700"/>
              <a:t>THEN </a:t>
            </a:r>
            <a:r>
              <a:rPr lang="en" sz="1700"/>
              <a:t>students can improve how they comment on what they’re doing or looking at. (LENA)</a:t>
            </a:r>
            <a:endParaRPr sz="1700"/>
          </a:p>
          <a:p>
            <a:pPr indent="-336550" lvl="0" marL="457200" rtl="0" algn="l">
              <a:spcBef>
                <a:spcPts val="0"/>
              </a:spcBef>
              <a:spcAft>
                <a:spcPts val="0"/>
              </a:spcAft>
              <a:buSzPts val="1700"/>
              <a:buChar char="●"/>
            </a:pPr>
            <a:r>
              <a:rPr b="1" lang="en" sz="1700"/>
              <a:t>THEN </a:t>
            </a:r>
            <a:r>
              <a:rPr lang="en" sz="1700"/>
              <a:t>students learn to become collaborative, take turns, follow, lead.</a:t>
            </a:r>
            <a:endParaRPr sz="1700"/>
          </a:p>
          <a:p>
            <a:pPr indent="-336550" lvl="0" marL="457200" rtl="0" algn="l">
              <a:spcBef>
                <a:spcPts val="0"/>
              </a:spcBef>
              <a:spcAft>
                <a:spcPts val="0"/>
              </a:spcAft>
              <a:buSzPts val="1700"/>
              <a:buChar char="●"/>
            </a:pPr>
            <a:r>
              <a:rPr b="1" lang="en" sz="1700"/>
              <a:t>THEN </a:t>
            </a:r>
            <a:r>
              <a:rPr lang="en" sz="1700"/>
              <a:t>students learn failure and mistakes are normed and can learn from. </a:t>
            </a:r>
            <a:endParaRPr sz="1700"/>
          </a:p>
          <a:p>
            <a:pPr indent="0" lvl="0" marL="0" rtl="0" algn="l">
              <a:spcBef>
                <a:spcPts val="0"/>
              </a:spcBef>
              <a:spcAft>
                <a:spcPts val="0"/>
              </a:spcAft>
              <a:buNone/>
            </a:pPr>
            <a:r>
              <a:t/>
            </a:r>
            <a:endParaRPr b="1"/>
          </a:p>
          <a:p>
            <a:pPr indent="0" lvl="0" marL="0" rtl="0" algn="l">
              <a:spcBef>
                <a:spcPts val="0"/>
              </a:spcBef>
              <a:spcAft>
                <a:spcPts val="0"/>
              </a:spcAft>
              <a:buNone/>
            </a:pPr>
            <a:r>
              <a:t/>
            </a:r>
            <a:endParaRPr b="1"/>
          </a:p>
        </p:txBody>
      </p:sp>
    </p:spTree>
  </p:cSld>
  <p:clrMapOvr>
    <a:masterClrMapping/>
  </p:clrMapOvr>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291" name="Shape 1291"/>
        <p:cNvGrpSpPr/>
        <p:nvPr/>
      </p:nvGrpSpPr>
      <p:grpSpPr>
        <a:xfrm>
          <a:off x="0" y="0"/>
          <a:ext cx="0" cy="0"/>
          <a:chOff x="0" y="0"/>
          <a:chExt cx="0" cy="0"/>
        </a:xfrm>
      </p:grpSpPr>
      <p:sp>
        <p:nvSpPr>
          <p:cNvPr id="1292" name="Google Shape;1292;p155"/>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293" name="Google Shape;1293;p155"/>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294" name="Google Shape;1294;p155"/>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295" name="Google Shape;1295;p155"/>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Algorithms, Programming and Why all the fuss?</a:t>
            </a:r>
            <a:endParaRPr u="none">
              <a:solidFill>
                <a:srgbClr val="D1190D"/>
              </a:solidFill>
            </a:endParaRPr>
          </a:p>
        </p:txBody>
      </p:sp>
      <p:sp>
        <p:nvSpPr>
          <p:cNvPr id="1296" name="Google Shape;1296;p155"/>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297" name="Google Shape;1297;p155"/>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
        <p:nvSpPr>
          <p:cNvPr id="1298" name="Google Shape;1298;p155"/>
          <p:cNvSpPr txBox="1"/>
          <p:nvPr/>
        </p:nvSpPr>
        <p:spPr>
          <a:xfrm>
            <a:off x="563475" y="867900"/>
            <a:ext cx="8400300" cy="3832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1600"/>
              <a:t>What is an Algorithm?</a:t>
            </a:r>
            <a:endParaRPr b="1" sz="1600"/>
          </a:p>
          <a:p>
            <a:pPr indent="457200" lvl="0" marL="0" rtl="0" algn="l">
              <a:spcBef>
                <a:spcPts val="0"/>
              </a:spcBef>
              <a:spcAft>
                <a:spcPts val="0"/>
              </a:spcAft>
              <a:buNone/>
            </a:pPr>
            <a:r>
              <a:rPr b="1" lang="en" sz="1600"/>
              <a:t>Informally: An Algorithm is a step by step process by which we complete a task. </a:t>
            </a:r>
            <a:endParaRPr b="1" sz="1600"/>
          </a:p>
          <a:p>
            <a:pPr indent="457200" lvl="0" marL="0" rtl="0" algn="l">
              <a:spcBef>
                <a:spcPts val="0"/>
              </a:spcBef>
              <a:spcAft>
                <a:spcPts val="0"/>
              </a:spcAft>
              <a:buNone/>
            </a:pPr>
            <a:r>
              <a:t/>
            </a:r>
            <a:endParaRPr b="1" sz="1600"/>
          </a:p>
          <a:p>
            <a:pPr indent="0" lvl="0" marL="457200" rtl="0" algn="l">
              <a:spcBef>
                <a:spcPts val="0"/>
              </a:spcBef>
              <a:spcAft>
                <a:spcPts val="0"/>
              </a:spcAft>
              <a:buNone/>
            </a:pPr>
            <a:r>
              <a:rPr b="1" lang="en" sz="1600"/>
              <a:t>Formal definition: An algorithm is an ordered set of unambiguous, executable steps that defines a terminating process</a:t>
            </a:r>
            <a:endParaRPr b="1" sz="1600"/>
          </a:p>
          <a:p>
            <a:pPr indent="457200" lvl="0" marL="0" rtl="0" algn="l">
              <a:spcBef>
                <a:spcPts val="0"/>
              </a:spcBef>
              <a:spcAft>
                <a:spcPts val="0"/>
              </a:spcAft>
              <a:buClr>
                <a:schemeClr val="dk1"/>
              </a:buClr>
              <a:buSzPts val="1100"/>
              <a:buFont typeface="Arial"/>
              <a:buNone/>
            </a:pPr>
            <a:r>
              <a:t/>
            </a:r>
            <a:endParaRPr b="1" sz="1600"/>
          </a:p>
          <a:p>
            <a:pPr indent="0" lvl="0" marL="0" rtl="0" algn="l">
              <a:spcBef>
                <a:spcPts val="0"/>
              </a:spcBef>
              <a:spcAft>
                <a:spcPts val="0"/>
              </a:spcAft>
              <a:buNone/>
            </a:pPr>
            <a:r>
              <a:rPr b="1" lang="en" sz="1600"/>
              <a:t>What is Programming?</a:t>
            </a:r>
            <a:endParaRPr b="1" sz="1600"/>
          </a:p>
          <a:p>
            <a:pPr indent="0" lvl="0" marL="457200" rtl="0" algn="l">
              <a:spcBef>
                <a:spcPts val="0"/>
              </a:spcBef>
              <a:spcAft>
                <a:spcPts val="0"/>
              </a:spcAft>
              <a:buNone/>
            </a:pPr>
            <a:r>
              <a:rPr b="1" lang="en" sz="1600"/>
              <a:t>Programming is a representation of an algorithm into a form that the computer can understand.</a:t>
            </a:r>
            <a:endParaRPr b="1" sz="1600"/>
          </a:p>
          <a:p>
            <a:pPr indent="0" lvl="0" marL="0" rtl="0" algn="l">
              <a:spcBef>
                <a:spcPts val="0"/>
              </a:spcBef>
              <a:spcAft>
                <a:spcPts val="0"/>
              </a:spcAft>
              <a:buNone/>
            </a:pPr>
            <a:r>
              <a:t/>
            </a:r>
            <a:endParaRPr b="1" sz="1600"/>
          </a:p>
          <a:p>
            <a:pPr indent="0" lvl="0" marL="0" rtl="0" algn="l">
              <a:spcBef>
                <a:spcPts val="0"/>
              </a:spcBef>
              <a:spcAft>
                <a:spcPts val="0"/>
              </a:spcAft>
              <a:buNone/>
            </a:pPr>
            <a:r>
              <a:rPr b="1" lang="en" sz="1600"/>
              <a:t>How are they related?</a:t>
            </a:r>
            <a:endParaRPr b="1" sz="1600"/>
          </a:p>
          <a:p>
            <a:pPr indent="0" lvl="0" marL="457200" rtl="0" algn="l">
              <a:spcBef>
                <a:spcPts val="0"/>
              </a:spcBef>
              <a:spcAft>
                <a:spcPts val="0"/>
              </a:spcAft>
              <a:buNone/>
            </a:pPr>
            <a:r>
              <a:rPr b="1" lang="en" sz="1600"/>
              <a:t>Computer scientists develop algorithms and test them through math to solve problems.  Then we use programming languages to develop software based on those algorithms.</a:t>
            </a:r>
            <a:endParaRPr b="1" sz="1600"/>
          </a:p>
          <a:p>
            <a:pPr indent="0" lvl="0" marL="342900" rtl="0" algn="l">
              <a:spcBef>
                <a:spcPts val="0"/>
              </a:spcBef>
              <a:spcAft>
                <a:spcPts val="0"/>
              </a:spcAft>
              <a:buNone/>
            </a:pPr>
            <a:r>
              <a:t/>
            </a:r>
            <a:endParaRPr b="1" sz="1600"/>
          </a:p>
        </p:txBody>
      </p:sp>
      <p:sp>
        <p:nvSpPr>
          <p:cNvPr id="1299" name="Google Shape;1299;p155"/>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0" rtl="0" algn="ctr">
              <a:spcBef>
                <a:spcPts val="0"/>
              </a:spcBef>
              <a:spcAft>
                <a:spcPts val="0"/>
              </a:spcAft>
              <a:buClr>
                <a:schemeClr val="lt1"/>
              </a:buClr>
              <a:buSzPts val="1500"/>
              <a:buFont typeface="Arial"/>
              <a:buNone/>
            </a:pPr>
            <a:r>
              <a:rPr b="1" lang="en" sz="1800">
                <a:solidFill>
                  <a:schemeClr val="lt1"/>
                </a:solidFill>
                <a:latin typeface="Calibri"/>
                <a:ea typeface="Calibri"/>
                <a:cs typeface="Calibri"/>
                <a:sym typeface="Calibri"/>
              </a:rPr>
              <a:t>Montclair Computer Science Education Hub</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800">
              <a:solidFill>
                <a:schemeClr val="lt1"/>
              </a:solidFill>
              <a:latin typeface="Calibri"/>
              <a:ea typeface="Calibri"/>
              <a:cs typeface="Calibri"/>
              <a:sym typeface="Calibri"/>
            </a:endParaRPr>
          </a:p>
        </p:txBody>
      </p:sp>
      <p:grpSp>
        <p:nvGrpSpPr>
          <p:cNvPr id="1300" name="Google Shape;1300;p155"/>
          <p:cNvGrpSpPr/>
          <p:nvPr/>
        </p:nvGrpSpPr>
        <p:grpSpPr>
          <a:xfrm>
            <a:off x="312780" y="4766655"/>
            <a:ext cx="2220930" cy="352501"/>
            <a:chOff x="6077925" y="4856850"/>
            <a:chExt cx="6064800" cy="1143000"/>
          </a:xfrm>
        </p:grpSpPr>
        <p:sp>
          <p:nvSpPr>
            <p:cNvPr id="1301" name="Google Shape;1301;p155"/>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302" name="Google Shape;1302;p155"/>
            <p:cNvPicPr preferRelativeResize="0"/>
            <p:nvPr/>
          </p:nvPicPr>
          <p:blipFill>
            <a:blip r:embed="rId4">
              <a:alphaModFix/>
            </a:blip>
            <a:stretch>
              <a:fillRect/>
            </a:stretch>
          </p:blipFill>
          <p:spPr>
            <a:xfrm>
              <a:off x="6369202" y="4941951"/>
              <a:ext cx="5634652" cy="938175"/>
            </a:xfrm>
            <a:prstGeom prst="rect">
              <a:avLst/>
            </a:prstGeom>
            <a:noFill/>
            <a:ln>
              <a:noFill/>
            </a:ln>
          </p:spPr>
        </p:pic>
      </p:grpSp>
    </p:spTree>
  </p:cSld>
  <p:clrMapOvr>
    <a:masterClrMapping/>
  </p:clrMapOvr>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306" name="Shape 1306"/>
        <p:cNvGrpSpPr/>
        <p:nvPr/>
      </p:nvGrpSpPr>
      <p:grpSpPr>
        <a:xfrm>
          <a:off x="0" y="0"/>
          <a:ext cx="0" cy="0"/>
          <a:chOff x="0" y="0"/>
          <a:chExt cx="0" cy="0"/>
        </a:xfrm>
      </p:grpSpPr>
      <p:sp>
        <p:nvSpPr>
          <p:cNvPr id="1307" name="Google Shape;1307;p156"/>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308" name="Google Shape;1308;p156"/>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309" name="Google Shape;1309;p156"/>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310" name="Google Shape;1310;p156"/>
          <p:cNvSpPr txBox="1"/>
          <p:nvPr>
            <p:ph type="title"/>
          </p:nvPr>
        </p:nvSpPr>
        <p:spPr>
          <a:xfrm>
            <a:off x="563475" y="219919"/>
            <a:ext cx="43626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The Anatomy of an Algorithm</a:t>
            </a:r>
            <a:endParaRPr u="none">
              <a:solidFill>
                <a:srgbClr val="D1190D"/>
              </a:solidFill>
            </a:endParaRPr>
          </a:p>
        </p:txBody>
      </p:sp>
      <p:sp>
        <p:nvSpPr>
          <p:cNvPr id="1311" name="Google Shape;1311;p156"/>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312" name="Google Shape;1312;p156"/>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
        <p:nvSpPr>
          <p:cNvPr id="1313" name="Google Shape;1313;p156"/>
          <p:cNvSpPr txBox="1"/>
          <p:nvPr/>
        </p:nvSpPr>
        <p:spPr>
          <a:xfrm>
            <a:off x="728100" y="784450"/>
            <a:ext cx="7922700" cy="34632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1800">
                <a:solidFill>
                  <a:schemeClr val="dk1"/>
                </a:solidFill>
                <a:latin typeface="Calibri"/>
                <a:ea typeface="Calibri"/>
                <a:cs typeface="Calibri"/>
                <a:sym typeface="Calibri"/>
              </a:rPr>
              <a:t>An algorithms definition is deceptively simple: A step-by-step process by which we complete a task.  There are many important elements to this definition!</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rPr lang="en" sz="1800">
                <a:solidFill>
                  <a:schemeClr val="dk1"/>
                </a:solidFill>
                <a:latin typeface="Calibri"/>
                <a:ea typeface="Calibri"/>
                <a:cs typeface="Calibri"/>
                <a:sym typeface="Calibri"/>
              </a:rPr>
              <a:t>Formal definition: An algorithm is an ordered set of unambiguous, executable steps that defines a terminating process</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rPr lang="en" sz="1800">
                <a:solidFill>
                  <a:schemeClr val="dk1"/>
                </a:solidFill>
                <a:latin typeface="Calibri"/>
                <a:ea typeface="Calibri"/>
                <a:cs typeface="Calibri"/>
                <a:sym typeface="Calibri"/>
              </a:rPr>
              <a:t>What is important:</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AutoNum type="arabicPeriod"/>
            </a:pPr>
            <a:r>
              <a:rPr lang="en" sz="1800">
                <a:solidFill>
                  <a:schemeClr val="dk1"/>
                </a:solidFill>
                <a:latin typeface="Calibri"/>
                <a:ea typeface="Calibri"/>
                <a:cs typeface="Calibri"/>
                <a:sym typeface="Calibri"/>
              </a:rPr>
              <a:t>It is ordered</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AutoNum type="arabicPeriod"/>
            </a:pPr>
            <a:r>
              <a:rPr lang="en" sz="1800">
                <a:solidFill>
                  <a:schemeClr val="dk1"/>
                </a:solidFill>
                <a:latin typeface="Calibri"/>
                <a:ea typeface="Calibri"/>
                <a:cs typeface="Calibri"/>
                <a:sym typeface="Calibri"/>
              </a:rPr>
              <a:t>It is step-by-step and its very clear steps</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AutoNum type="arabicPeriod"/>
            </a:pPr>
            <a:r>
              <a:rPr lang="en" sz="1800">
                <a:solidFill>
                  <a:schemeClr val="dk1"/>
                </a:solidFill>
                <a:latin typeface="Calibri"/>
                <a:ea typeface="Calibri"/>
                <a:cs typeface="Calibri"/>
                <a:sym typeface="Calibri"/>
              </a:rPr>
              <a:t>It is possible for the computer to do those steps</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AutoNum type="arabicPeriod"/>
            </a:pPr>
            <a:r>
              <a:rPr lang="en" sz="1800">
                <a:solidFill>
                  <a:schemeClr val="dk1"/>
                </a:solidFill>
                <a:latin typeface="Calibri"/>
                <a:ea typeface="Calibri"/>
                <a:cs typeface="Calibri"/>
                <a:sym typeface="Calibri"/>
              </a:rPr>
              <a:t>There is a clear way the algorithm ends</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AutoNum type="arabicPeriod"/>
            </a:pPr>
            <a:r>
              <a:rPr lang="en" sz="1800">
                <a:solidFill>
                  <a:schemeClr val="dk1"/>
                </a:solidFill>
                <a:latin typeface="Calibri"/>
                <a:ea typeface="Calibri"/>
                <a:cs typeface="Calibri"/>
                <a:sym typeface="Calibri"/>
              </a:rPr>
              <a:t>There is a result at the end of the algorithm</a:t>
            </a:r>
            <a:endParaRPr sz="1800">
              <a:solidFill>
                <a:schemeClr val="dk1"/>
              </a:solidFill>
              <a:latin typeface="Calibri"/>
              <a:ea typeface="Calibri"/>
              <a:cs typeface="Calibri"/>
              <a:sym typeface="Calibri"/>
            </a:endParaRPr>
          </a:p>
        </p:txBody>
      </p:sp>
      <p:sp>
        <p:nvSpPr>
          <p:cNvPr id="1314" name="Google Shape;1314;p156"/>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0" rtl="0" algn="ctr">
              <a:spcBef>
                <a:spcPts val="0"/>
              </a:spcBef>
              <a:spcAft>
                <a:spcPts val="0"/>
              </a:spcAft>
              <a:buClr>
                <a:schemeClr val="lt1"/>
              </a:buClr>
              <a:buSzPts val="1500"/>
              <a:buFont typeface="Arial"/>
              <a:buNone/>
            </a:pPr>
            <a:r>
              <a:rPr b="1" lang="en" sz="1800">
                <a:solidFill>
                  <a:schemeClr val="lt1"/>
                </a:solidFill>
                <a:latin typeface="Calibri"/>
                <a:ea typeface="Calibri"/>
                <a:cs typeface="Calibri"/>
                <a:sym typeface="Calibri"/>
              </a:rPr>
              <a:t>Montclair Computer Science Education Hub</a:t>
            </a:r>
            <a:endParaRPr b="1" sz="1500">
              <a:solidFill>
                <a:schemeClr val="lt1"/>
              </a:solidFill>
              <a:latin typeface="Calibri"/>
              <a:ea typeface="Calibri"/>
              <a:cs typeface="Calibri"/>
              <a:sym typeface="Calibri"/>
            </a:endParaRPr>
          </a:p>
          <a:p>
            <a:pPr indent="0" lvl="0" marL="12700" marR="0" rtl="0" algn="l">
              <a:spcBef>
                <a:spcPts val="0"/>
              </a:spcBef>
              <a:spcAft>
                <a:spcPts val="0"/>
              </a:spcAft>
              <a:buClr>
                <a:schemeClr val="dk1"/>
              </a:buClr>
              <a:buSzPts val="800"/>
              <a:buFont typeface="Arial"/>
              <a:buNone/>
            </a:pPr>
            <a:r>
              <a:t/>
            </a:r>
            <a:endParaRPr b="1" sz="1800">
              <a:solidFill>
                <a:schemeClr val="lt1"/>
              </a:solidFill>
              <a:latin typeface="Calibri"/>
              <a:ea typeface="Calibri"/>
              <a:cs typeface="Calibri"/>
              <a:sym typeface="Calibri"/>
            </a:endParaRPr>
          </a:p>
        </p:txBody>
      </p:sp>
      <p:grpSp>
        <p:nvGrpSpPr>
          <p:cNvPr id="1315" name="Google Shape;1315;p156"/>
          <p:cNvGrpSpPr/>
          <p:nvPr/>
        </p:nvGrpSpPr>
        <p:grpSpPr>
          <a:xfrm>
            <a:off x="312780" y="4766655"/>
            <a:ext cx="2220930" cy="352501"/>
            <a:chOff x="6077925" y="4856850"/>
            <a:chExt cx="6064800" cy="1143000"/>
          </a:xfrm>
        </p:grpSpPr>
        <p:sp>
          <p:nvSpPr>
            <p:cNvPr id="1316" name="Google Shape;1316;p156"/>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317" name="Google Shape;1317;p156"/>
            <p:cNvPicPr preferRelativeResize="0"/>
            <p:nvPr/>
          </p:nvPicPr>
          <p:blipFill>
            <a:blip r:embed="rId4">
              <a:alphaModFix/>
            </a:blip>
            <a:stretch>
              <a:fillRect/>
            </a:stretch>
          </p:blipFill>
          <p:spPr>
            <a:xfrm>
              <a:off x="6369202" y="4941951"/>
              <a:ext cx="5634652" cy="938175"/>
            </a:xfrm>
            <a:prstGeom prst="rect">
              <a:avLst/>
            </a:prstGeom>
            <a:noFill/>
            <a:ln>
              <a:noFill/>
            </a:ln>
          </p:spPr>
        </p:pic>
      </p:grpSp>
    </p:spTree>
  </p:cSld>
  <p:clrMapOvr>
    <a:masterClrMapping/>
  </p:clrMapOvr>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321" name="Shape 1321"/>
        <p:cNvGrpSpPr/>
        <p:nvPr/>
      </p:nvGrpSpPr>
      <p:grpSpPr>
        <a:xfrm>
          <a:off x="0" y="0"/>
          <a:ext cx="0" cy="0"/>
          <a:chOff x="0" y="0"/>
          <a:chExt cx="0" cy="0"/>
        </a:xfrm>
      </p:grpSpPr>
      <p:sp>
        <p:nvSpPr>
          <p:cNvPr id="1322" name="Google Shape;1322;p157"/>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323" name="Google Shape;1323;p157"/>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324" name="Google Shape;1324;p157"/>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325" name="Google Shape;1325;p157"/>
          <p:cNvSpPr txBox="1"/>
          <p:nvPr>
            <p:ph type="title"/>
          </p:nvPr>
        </p:nvSpPr>
        <p:spPr>
          <a:xfrm>
            <a:off x="563475" y="219919"/>
            <a:ext cx="43626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Algorithms: It has order! </a:t>
            </a:r>
            <a:endParaRPr u="none">
              <a:solidFill>
                <a:srgbClr val="D1190D"/>
              </a:solidFill>
            </a:endParaRPr>
          </a:p>
        </p:txBody>
      </p:sp>
      <p:sp>
        <p:nvSpPr>
          <p:cNvPr id="1326" name="Google Shape;1326;p157"/>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327" name="Google Shape;1327;p157"/>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
        <p:nvSpPr>
          <p:cNvPr id="1328" name="Google Shape;1328;p157"/>
          <p:cNvSpPr txBox="1"/>
          <p:nvPr/>
        </p:nvSpPr>
        <p:spPr>
          <a:xfrm>
            <a:off x="750750" y="947300"/>
            <a:ext cx="8193900" cy="36480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2100">
                <a:solidFill>
                  <a:schemeClr val="dk1"/>
                </a:solidFill>
                <a:latin typeface="Calibri"/>
                <a:ea typeface="Calibri"/>
                <a:cs typeface="Calibri"/>
                <a:sym typeface="Calibri"/>
              </a:rPr>
              <a:t>The key design factor for algorithms is that it has order.  </a:t>
            </a:r>
            <a:endParaRPr sz="2100">
              <a:solidFill>
                <a:schemeClr val="dk1"/>
              </a:solidFill>
              <a:latin typeface="Calibri"/>
              <a:ea typeface="Calibri"/>
              <a:cs typeface="Calibri"/>
              <a:sym typeface="Calibri"/>
            </a:endParaRPr>
          </a:p>
          <a:p>
            <a:pPr indent="0" lvl="0" marL="0" rtl="0" algn="l">
              <a:spcBef>
                <a:spcPts val="0"/>
              </a:spcBef>
              <a:spcAft>
                <a:spcPts val="0"/>
              </a:spcAft>
              <a:buNone/>
            </a:pPr>
            <a:r>
              <a:t/>
            </a:r>
            <a:endParaRPr sz="2100">
              <a:solidFill>
                <a:schemeClr val="dk1"/>
              </a:solidFill>
              <a:latin typeface="Calibri"/>
              <a:ea typeface="Calibri"/>
              <a:cs typeface="Calibri"/>
              <a:sym typeface="Calibri"/>
            </a:endParaRPr>
          </a:p>
          <a:p>
            <a:pPr indent="0" lvl="0" marL="0" rtl="0" algn="l">
              <a:spcBef>
                <a:spcPts val="0"/>
              </a:spcBef>
              <a:spcAft>
                <a:spcPts val="0"/>
              </a:spcAft>
              <a:buNone/>
            </a:pPr>
            <a:r>
              <a:rPr b="1" lang="en" sz="2100">
                <a:solidFill>
                  <a:schemeClr val="dk1"/>
                </a:solidFill>
                <a:latin typeface="Calibri"/>
                <a:ea typeface="Calibri"/>
                <a:cs typeface="Calibri"/>
                <a:sym typeface="Calibri"/>
              </a:rPr>
              <a:t>Why is order important?</a:t>
            </a:r>
            <a:endParaRPr sz="2100">
              <a:solidFill>
                <a:schemeClr val="dk1"/>
              </a:solidFill>
              <a:latin typeface="Calibri"/>
              <a:ea typeface="Calibri"/>
              <a:cs typeface="Calibri"/>
              <a:sym typeface="Calibri"/>
            </a:endParaRPr>
          </a:p>
          <a:p>
            <a:pPr indent="0" lvl="0" marL="457200" rtl="0" algn="l">
              <a:spcBef>
                <a:spcPts val="0"/>
              </a:spcBef>
              <a:spcAft>
                <a:spcPts val="0"/>
              </a:spcAft>
              <a:buNone/>
            </a:pPr>
            <a:r>
              <a:rPr lang="en" sz="2100">
                <a:solidFill>
                  <a:schemeClr val="dk1"/>
                </a:solidFill>
                <a:latin typeface="Calibri"/>
                <a:ea typeface="Calibri"/>
                <a:cs typeface="Calibri"/>
                <a:sym typeface="Calibri"/>
              </a:rPr>
              <a:t>Often a step is dependent upon a previous step.  We need to follow the direction like a path or recipe.  </a:t>
            </a:r>
            <a:endParaRPr sz="2100">
              <a:solidFill>
                <a:schemeClr val="dk1"/>
              </a:solidFill>
              <a:latin typeface="Calibri"/>
              <a:ea typeface="Calibri"/>
              <a:cs typeface="Calibri"/>
              <a:sym typeface="Calibri"/>
            </a:endParaRPr>
          </a:p>
          <a:p>
            <a:pPr indent="0" lvl="0" marL="0" rtl="0" algn="l">
              <a:spcBef>
                <a:spcPts val="0"/>
              </a:spcBef>
              <a:spcAft>
                <a:spcPts val="0"/>
              </a:spcAft>
              <a:buNone/>
            </a:pPr>
            <a:r>
              <a:t/>
            </a:r>
            <a:endParaRPr sz="2100">
              <a:solidFill>
                <a:schemeClr val="dk1"/>
              </a:solidFill>
              <a:latin typeface="Calibri"/>
              <a:ea typeface="Calibri"/>
              <a:cs typeface="Calibri"/>
              <a:sym typeface="Calibri"/>
            </a:endParaRPr>
          </a:p>
          <a:p>
            <a:pPr indent="0" lvl="0" marL="0" rtl="0" algn="l">
              <a:spcBef>
                <a:spcPts val="0"/>
              </a:spcBef>
              <a:spcAft>
                <a:spcPts val="0"/>
              </a:spcAft>
              <a:buNone/>
            </a:pPr>
            <a:r>
              <a:rPr b="1" lang="en" sz="2100">
                <a:solidFill>
                  <a:schemeClr val="dk1"/>
                </a:solidFill>
                <a:latin typeface="Calibri"/>
                <a:ea typeface="Calibri"/>
                <a:cs typeface="Calibri"/>
                <a:sym typeface="Calibri"/>
              </a:rPr>
              <a:t>Is everything ordered on a computer?</a:t>
            </a:r>
            <a:endParaRPr sz="21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lang="en" sz="2100">
                <a:solidFill>
                  <a:schemeClr val="dk1"/>
                </a:solidFill>
                <a:latin typeface="Calibri"/>
                <a:ea typeface="Calibri"/>
                <a:cs typeface="Calibri"/>
                <a:sym typeface="Calibri"/>
              </a:rPr>
              <a:t>Not everything in computing requires order - in fact, for many things to work they have to unordered or even random.  This is one of the reasons why we say clearly it must be ordered.</a:t>
            </a:r>
            <a:endParaRPr sz="21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29" name="Google Shape;1329;p157"/>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0" rtl="0" algn="ctr">
              <a:spcBef>
                <a:spcPts val="0"/>
              </a:spcBef>
              <a:spcAft>
                <a:spcPts val="0"/>
              </a:spcAft>
              <a:buClr>
                <a:schemeClr val="lt1"/>
              </a:buClr>
              <a:buSzPts val="1500"/>
              <a:buFont typeface="Arial"/>
              <a:buNone/>
            </a:pPr>
            <a:r>
              <a:rPr b="1" lang="en" sz="1800">
                <a:solidFill>
                  <a:schemeClr val="lt1"/>
                </a:solidFill>
                <a:latin typeface="Calibri"/>
                <a:ea typeface="Calibri"/>
                <a:cs typeface="Calibri"/>
                <a:sym typeface="Calibri"/>
              </a:rPr>
              <a:t>Montclair Computer Science Education Hub</a:t>
            </a:r>
            <a:endParaRPr b="1" sz="1500">
              <a:solidFill>
                <a:schemeClr val="lt1"/>
              </a:solidFill>
              <a:latin typeface="Calibri"/>
              <a:ea typeface="Calibri"/>
              <a:cs typeface="Calibri"/>
              <a:sym typeface="Calibri"/>
            </a:endParaRPr>
          </a:p>
          <a:p>
            <a:pPr indent="0" lvl="0" marL="12700" marR="0" rtl="0" algn="l">
              <a:spcBef>
                <a:spcPts val="0"/>
              </a:spcBef>
              <a:spcAft>
                <a:spcPts val="0"/>
              </a:spcAft>
              <a:buClr>
                <a:schemeClr val="dk1"/>
              </a:buClr>
              <a:buSzPts val="800"/>
              <a:buFont typeface="Arial"/>
              <a:buNone/>
            </a:pPr>
            <a:r>
              <a:t/>
            </a:r>
            <a:endParaRPr b="1" sz="1800">
              <a:solidFill>
                <a:schemeClr val="lt1"/>
              </a:solidFill>
              <a:latin typeface="Calibri"/>
              <a:ea typeface="Calibri"/>
              <a:cs typeface="Calibri"/>
              <a:sym typeface="Calibri"/>
            </a:endParaRPr>
          </a:p>
        </p:txBody>
      </p:sp>
      <p:grpSp>
        <p:nvGrpSpPr>
          <p:cNvPr id="1330" name="Google Shape;1330;p157"/>
          <p:cNvGrpSpPr/>
          <p:nvPr/>
        </p:nvGrpSpPr>
        <p:grpSpPr>
          <a:xfrm>
            <a:off x="312780" y="4766655"/>
            <a:ext cx="2220930" cy="352501"/>
            <a:chOff x="6077925" y="4856850"/>
            <a:chExt cx="6064800" cy="1143000"/>
          </a:xfrm>
        </p:grpSpPr>
        <p:sp>
          <p:nvSpPr>
            <p:cNvPr id="1331" name="Google Shape;1331;p157"/>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332" name="Google Shape;1332;p157"/>
            <p:cNvPicPr preferRelativeResize="0"/>
            <p:nvPr/>
          </p:nvPicPr>
          <p:blipFill>
            <a:blip r:embed="rId4">
              <a:alphaModFix/>
            </a:blip>
            <a:stretch>
              <a:fillRect/>
            </a:stretch>
          </p:blipFill>
          <p:spPr>
            <a:xfrm>
              <a:off x="6369202" y="4941951"/>
              <a:ext cx="5634652" cy="938175"/>
            </a:xfrm>
            <a:prstGeom prst="rect">
              <a:avLst/>
            </a:prstGeom>
            <a:noFill/>
            <a:ln>
              <a:noFill/>
            </a:ln>
          </p:spPr>
        </p:pic>
      </p:grpSp>
    </p:spTree>
  </p:cSld>
  <p:clrMapOvr>
    <a:masterClrMapping/>
  </p:clrMapOvr>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336" name="Shape 1336"/>
        <p:cNvGrpSpPr/>
        <p:nvPr/>
      </p:nvGrpSpPr>
      <p:grpSpPr>
        <a:xfrm>
          <a:off x="0" y="0"/>
          <a:ext cx="0" cy="0"/>
          <a:chOff x="0" y="0"/>
          <a:chExt cx="0" cy="0"/>
        </a:xfrm>
      </p:grpSpPr>
      <p:sp>
        <p:nvSpPr>
          <p:cNvPr id="1337" name="Google Shape;1337;p158"/>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338" name="Google Shape;1338;p158"/>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339" name="Google Shape;1339;p158"/>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340" name="Google Shape;1340;p158"/>
          <p:cNvSpPr txBox="1"/>
          <p:nvPr>
            <p:ph type="title"/>
          </p:nvPr>
        </p:nvSpPr>
        <p:spPr>
          <a:xfrm>
            <a:off x="563475" y="219919"/>
            <a:ext cx="43626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Algorithms: It is step-by-step! </a:t>
            </a:r>
            <a:endParaRPr u="none">
              <a:solidFill>
                <a:srgbClr val="D1190D"/>
              </a:solidFill>
            </a:endParaRPr>
          </a:p>
        </p:txBody>
      </p:sp>
      <p:sp>
        <p:nvSpPr>
          <p:cNvPr id="1341" name="Google Shape;1341;p158"/>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342" name="Google Shape;1342;p158"/>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
        <p:nvSpPr>
          <p:cNvPr id="1343" name="Google Shape;1343;p158"/>
          <p:cNvSpPr txBox="1"/>
          <p:nvPr/>
        </p:nvSpPr>
        <p:spPr>
          <a:xfrm>
            <a:off x="563475" y="923963"/>
            <a:ext cx="8193900" cy="36789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2300">
                <a:solidFill>
                  <a:schemeClr val="dk1"/>
                </a:solidFill>
                <a:latin typeface="Calibri"/>
                <a:ea typeface="Calibri"/>
                <a:cs typeface="Calibri"/>
                <a:sym typeface="Calibri"/>
              </a:rPr>
              <a:t>Related to ordered, there must be </a:t>
            </a:r>
            <a:r>
              <a:rPr b="1" lang="en" sz="2300">
                <a:solidFill>
                  <a:schemeClr val="dk1"/>
                </a:solidFill>
                <a:latin typeface="Calibri"/>
                <a:ea typeface="Calibri"/>
                <a:cs typeface="Calibri"/>
                <a:sym typeface="Calibri"/>
              </a:rPr>
              <a:t>clear, precise steps</a:t>
            </a:r>
            <a:r>
              <a:rPr lang="en" sz="2300">
                <a:solidFill>
                  <a:schemeClr val="dk1"/>
                </a:solidFill>
                <a:latin typeface="Calibri"/>
                <a:ea typeface="Calibri"/>
                <a:cs typeface="Calibri"/>
                <a:sym typeface="Calibri"/>
              </a:rPr>
              <a:t> that are followed in the algorithm.  This is often the hardest part of algorithms because often the “</a:t>
            </a:r>
            <a:r>
              <a:rPr b="1" lang="en" sz="2300">
                <a:solidFill>
                  <a:schemeClr val="dk1"/>
                </a:solidFill>
                <a:latin typeface="Calibri"/>
                <a:ea typeface="Calibri"/>
                <a:cs typeface="Calibri"/>
                <a:sym typeface="Calibri"/>
              </a:rPr>
              <a:t>math proof</a:t>
            </a:r>
            <a:r>
              <a:rPr lang="en" sz="2300">
                <a:solidFill>
                  <a:schemeClr val="dk1"/>
                </a:solidFill>
                <a:latin typeface="Calibri"/>
                <a:ea typeface="Calibri"/>
                <a:cs typeface="Calibri"/>
                <a:sym typeface="Calibri"/>
              </a:rPr>
              <a:t>” lets you describe the concept every openly, but the programming implementation does not allow that.</a:t>
            </a:r>
            <a:endParaRPr sz="2300">
              <a:solidFill>
                <a:schemeClr val="dk1"/>
              </a:solidFill>
              <a:latin typeface="Calibri"/>
              <a:ea typeface="Calibri"/>
              <a:cs typeface="Calibri"/>
              <a:sym typeface="Calibri"/>
            </a:endParaRPr>
          </a:p>
          <a:p>
            <a:pPr indent="0" lvl="0" marL="0" rtl="0" algn="l">
              <a:spcBef>
                <a:spcPts val="0"/>
              </a:spcBef>
              <a:spcAft>
                <a:spcPts val="0"/>
              </a:spcAft>
              <a:buNone/>
            </a:pPr>
            <a:r>
              <a:t/>
            </a:r>
            <a:endParaRPr sz="2300">
              <a:solidFill>
                <a:schemeClr val="dk1"/>
              </a:solidFill>
              <a:latin typeface="Calibri"/>
              <a:ea typeface="Calibri"/>
              <a:cs typeface="Calibri"/>
              <a:sym typeface="Calibri"/>
            </a:endParaRPr>
          </a:p>
          <a:p>
            <a:pPr indent="0" lvl="0" marL="0" rtl="0" algn="l">
              <a:spcBef>
                <a:spcPts val="0"/>
              </a:spcBef>
              <a:spcAft>
                <a:spcPts val="0"/>
              </a:spcAft>
              <a:buNone/>
            </a:pPr>
            <a:r>
              <a:rPr lang="en" sz="2300">
                <a:solidFill>
                  <a:schemeClr val="dk1"/>
                </a:solidFill>
                <a:latin typeface="Calibri"/>
                <a:ea typeface="Calibri"/>
                <a:cs typeface="Calibri"/>
                <a:sym typeface="Calibri"/>
              </a:rPr>
              <a:t>We often start with a </a:t>
            </a:r>
            <a:r>
              <a:rPr b="1" lang="en" sz="2300">
                <a:solidFill>
                  <a:schemeClr val="dk1"/>
                </a:solidFill>
                <a:latin typeface="Calibri"/>
                <a:ea typeface="Calibri"/>
                <a:cs typeface="Calibri"/>
                <a:sym typeface="Calibri"/>
              </a:rPr>
              <a:t>“high level” concept</a:t>
            </a:r>
            <a:r>
              <a:rPr lang="en" sz="2300">
                <a:solidFill>
                  <a:schemeClr val="dk1"/>
                </a:solidFill>
                <a:latin typeface="Calibri"/>
                <a:ea typeface="Calibri"/>
                <a:cs typeface="Calibri"/>
                <a:sym typeface="Calibri"/>
              </a:rPr>
              <a:t>, then refine until we get to </a:t>
            </a:r>
            <a:r>
              <a:rPr b="1" lang="en" sz="2300">
                <a:solidFill>
                  <a:schemeClr val="dk1"/>
                </a:solidFill>
                <a:latin typeface="Calibri"/>
                <a:ea typeface="Calibri"/>
                <a:cs typeface="Calibri"/>
                <a:sym typeface="Calibri"/>
              </a:rPr>
              <a:t>pseudo-code</a:t>
            </a:r>
            <a:r>
              <a:rPr lang="en" sz="2300">
                <a:solidFill>
                  <a:schemeClr val="dk1"/>
                </a:solidFill>
                <a:latin typeface="Calibri"/>
                <a:ea typeface="Calibri"/>
                <a:cs typeface="Calibri"/>
                <a:sym typeface="Calibri"/>
              </a:rPr>
              <a:t> (notation that uses many common programming techniques).  We usually work on about </a:t>
            </a:r>
            <a:r>
              <a:rPr b="1" lang="en" sz="2300">
                <a:solidFill>
                  <a:schemeClr val="dk1"/>
                </a:solidFill>
                <a:latin typeface="Calibri"/>
                <a:ea typeface="Calibri"/>
                <a:cs typeface="Calibri"/>
                <a:sym typeface="Calibri"/>
              </a:rPr>
              <a:t>three versions of the algorithm,</a:t>
            </a:r>
            <a:r>
              <a:rPr lang="en" sz="2300">
                <a:solidFill>
                  <a:schemeClr val="dk1"/>
                </a:solidFill>
                <a:latin typeface="Calibri"/>
                <a:ea typeface="Calibri"/>
                <a:cs typeface="Calibri"/>
                <a:sym typeface="Calibri"/>
              </a:rPr>
              <a:t> using problem solving techniques to get us to code.</a:t>
            </a:r>
            <a:endParaRPr sz="1800">
              <a:solidFill>
                <a:schemeClr val="dk1"/>
              </a:solidFill>
              <a:latin typeface="Calibri"/>
              <a:ea typeface="Calibri"/>
              <a:cs typeface="Calibri"/>
              <a:sym typeface="Calibri"/>
            </a:endParaRPr>
          </a:p>
        </p:txBody>
      </p:sp>
      <p:sp>
        <p:nvSpPr>
          <p:cNvPr id="1344" name="Google Shape;1344;p158"/>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0" rtl="0" algn="ctr">
              <a:spcBef>
                <a:spcPts val="0"/>
              </a:spcBef>
              <a:spcAft>
                <a:spcPts val="0"/>
              </a:spcAft>
              <a:buClr>
                <a:schemeClr val="lt1"/>
              </a:buClr>
              <a:buSzPts val="1500"/>
              <a:buFont typeface="Arial"/>
              <a:buNone/>
            </a:pPr>
            <a:r>
              <a:rPr b="1" lang="en" sz="1800">
                <a:solidFill>
                  <a:schemeClr val="lt1"/>
                </a:solidFill>
                <a:latin typeface="Calibri"/>
                <a:ea typeface="Calibri"/>
                <a:cs typeface="Calibri"/>
                <a:sym typeface="Calibri"/>
              </a:rPr>
              <a:t>Montclair Computer Science Education Hub</a:t>
            </a:r>
            <a:endParaRPr b="1" sz="1500">
              <a:solidFill>
                <a:schemeClr val="lt1"/>
              </a:solidFill>
              <a:latin typeface="Calibri"/>
              <a:ea typeface="Calibri"/>
              <a:cs typeface="Calibri"/>
              <a:sym typeface="Calibri"/>
            </a:endParaRPr>
          </a:p>
          <a:p>
            <a:pPr indent="0" lvl="0" marL="12700" marR="0" rtl="0" algn="l">
              <a:spcBef>
                <a:spcPts val="0"/>
              </a:spcBef>
              <a:spcAft>
                <a:spcPts val="0"/>
              </a:spcAft>
              <a:buClr>
                <a:schemeClr val="dk1"/>
              </a:buClr>
              <a:buSzPts val="800"/>
              <a:buFont typeface="Arial"/>
              <a:buNone/>
            </a:pPr>
            <a:r>
              <a:t/>
            </a:r>
            <a:endParaRPr b="1" sz="1800">
              <a:solidFill>
                <a:schemeClr val="lt1"/>
              </a:solidFill>
              <a:latin typeface="Calibri"/>
              <a:ea typeface="Calibri"/>
              <a:cs typeface="Calibri"/>
              <a:sym typeface="Calibri"/>
            </a:endParaRPr>
          </a:p>
        </p:txBody>
      </p:sp>
      <p:grpSp>
        <p:nvGrpSpPr>
          <p:cNvPr id="1345" name="Google Shape;1345;p158"/>
          <p:cNvGrpSpPr/>
          <p:nvPr/>
        </p:nvGrpSpPr>
        <p:grpSpPr>
          <a:xfrm>
            <a:off x="312780" y="4766655"/>
            <a:ext cx="2220930" cy="352501"/>
            <a:chOff x="6077925" y="4856850"/>
            <a:chExt cx="6064800" cy="1143000"/>
          </a:xfrm>
        </p:grpSpPr>
        <p:sp>
          <p:nvSpPr>
            <p:cNvPr id="1346" name="Google Shape;1346;p158"/>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347" name="Google Shape;1347;p158"/>
            <p:cNvPicPr preferRelativeResize="0"/>
            <p:nvPr/>
          </p:nvPicPr>
          <p:blipFill>
            <a:blip r:embed="rId4">
              <a:alphaModFix/>
            </a:blip>
            <a:stretch>
              <a:fillRect/>
            </a:stretch>
          </p:blipFill>
          <p:spPr>
            <a:xfrm>
              <a:off x="6369202" y="4941951"/>
              <a:ext cx="5634652" cy="938175"/>
            </a:xfrm>
            <a:prstGeom prst="rect">
              <a:avLst/>
            </a:prstGeom>
            <a:noFill/>
            <a:ln>
              <a:noFill/>
            </a:ln>
          </p:spPr>
        </p:pic>
      </p:grpSp>
    </p:spTree>
  </p:cSld>
  <p:clrMapOvr>
    <a:masterClrMapping/>
  </p:clrMapOvr>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351" name="Shape 1351"/>
        <p:cNvGrpSpPr/>
        <p:nvPr/>
      </p:nvGrpSpPr>
      <p:grpSpPr>
        <a:xfrm>
          <a:off x="0" y="0"/>
          <a:ext cx="0" cy="0"/>
          <a:chOff x="0" y="0"/>
          <a:chExt cx="0" cy="0"/>
        </a:xfrm>
      </p:grpSpPr>
      <p:sp>
        <p:nvSpPr>
          <p:cNvPr id="1352" name="Google Shape;1352;p159"/>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353" name="Google Shape;1353;p159"/>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354" name="Google Shape;1354;p159"/>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355" name="Google Shape;1355;p159"/>
          <p:cNvSpPr txBox="1"/>
          <p:nvPr>
            <p:ph type="title"/>
          </p:nvPr>
        </p:nvSpPr>
        <p:spPr>
          <a:xfrm>
            <a:off x="563475" y="-6"/>
            <a:ext cx="43626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Algorithms: Three Versions </a:t>
            </a:r>
            <a:endParaRPr u="none">
              <a:solidFill>
                <a:srgbClr val="D1190D"/>
              </a:solidFill>
            </a:endParaRPr>
          </a:p>
        </p:txBody>
      </p:sp>
      <p:sp>
        <p:nvSpPr>
          <p:cNvPr id="1356" name="Google Shape;1356;p159"/>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357" name="Google Shape;1357;p159"/>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
        <p:nvSpPr>
          <p:cNvPr id="1358" name="Google Shape;1358;p159"/>
          <p:cNvSpPr txBox="1"/>
          <p:nvPr/>
        </p:nvSpPr>
        <p:spPr>
          <a:xfrm>
            <a:off x="687450" y="633875"/>
            <a:ext cx="7769100" cy="40635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1700">
                <a:solidFill>
                  <a:schemeClr val="dk1"/>
                </a:solidFill>
                <a:latin typeface="Calibri"/>
                <a:ea typeface="Calibri"/>
                <a:cs typeface="Calibri"/>
                <a:sym typeface="Calibri"/>
              </a:rPr>
              <a:t>Working on algorithms is like writing a paper - and using a similar process for writing a paper helps.</a:t>
            </a:r>
            <a:endParaRPr sz="1700">
              <a:solidFill>
                <a:schemeClr val="dk1"/>
              </a:solidFill>
              <a:latin typeface="Calibri"/>
              <a:ea typeface="Calibri"/>
              <a:cs typeface="Calibri"/>
              <a:sym typeface="Calibri"/>
            </a:endParaRPr>
          </a:p>
          <a:p>
            <a:pPr indent="-336550" lvl="0" marL="457200" rtl="0" algn="l">
              <a:spcBef>
                <a:spcPts val="0"/>
              </a:spcBef>
              <a:spcAft>
                <a:spcPts val="0"/>
              </a:spcAft>
              <a:buClr>
                <a:schemeClr val="dk1"/>
              </a:buClr>
              <a:buSzPts val="1700"/>
              <a:buFont typeface="Calibri"/>
              <a:buAutoNum type="arabicPeriod"/>
            </a:pPr>
            <a:r>
              <a:rPr b="1" lang="en" sz="1700">
                <a:solidFill>
                  <a:schemeClr val="dk1"/>
                </a:solidFill>
                <a:latin typeface="Calibri"/>
                <a:ea typeface="Calibri"/>
                <a:cs typeface="Calibri"/>
                <a:sym typeface="Calibri"/>
              </a:rPr>
              <a:t>Brainstorming</a:t>
            </a:r>
            <a:endParaRPr b="1" sz="1700">
              <a:solidFill>
                <a:schemeClr val="dk1"/>
              </a:solidFill>
              <a:latin typeface="Calibri"/>
              <a:ea typeface="Calibri"/>
              <a:cs typeface="Calibri"/>
              <a:sym typeface="Calibri"/>
            </a:endParaRPr>
          </a:p>
          <a:p>
            <a:pPr indent="-336550" lvl="1" marL="914400" rtl="0" algn="l">
              <a:spcBef>
                <a:spcPts val="0"/>
              </a:spcBef>
              <a:spcAft>
                <a:spcPts val="0"/>
              </a:spcAft>
              <a:buClr>
                <a:schemeClr val="dk1"/>
              </a:buClr>
              <a:buSzPts val="1700"/>
              <a:buFont typeface="Calibri"/>
              <a:buAutoNum type="alphaLcPeriod"/>
            </a:pPr>
            <a:r>
              <a:rPr lang="en" sz="1700">
                <a:solidFill>
                  <a:schemeClr val="dk1"/>
                </a:solidFill>
                <a:latin typeface="Calibri"/>
                <a:ea typeface="Calibri"/>
                <a:cs typeface="Calibri"/>
                <a:sym typeface="Calibri"/>
              </a:rPr>
              <a:t>Begin with crafting a clear statement of what you want the algorithm to do.  Include the following components: what is your input, what is your output, how does the algorithm end and describe in plain language how you want to go about getting to your end state/final output.  Note - this should be in PLAIN LANGUAGE</a:t>
            </a:r>
            <a:endParaRPr sz="1700">
              <a:solidFill>
                <a:schemeClr val="dk1"/>
              </a:solidFill>
              <a:latin typeface="Calibri"/>
              <a:ea typeface="Calibri"/>
              <a:cs typeface="Calibri"/>
              <a:sym typeface="Calibri"/>
            </a:endParaRPr>
          </a:p>
          <a:p>
            <a:pPr indent="-336550" lvl="0" marL="457200" rtl="0" algn="l">
              <a:spcBef>
                <a:spcPts val="0"/>
              </a:spcBef>
              <a:spcAft>
                <a:spcPts val="0"/>
              </a:spcAft>
              <a:buClr>
                <a:schemeClr val="dk1"/>
              </a:buClr>
              <a:buSzPts val="1700"/>
              <a:buFont typeface="Calibri"/>
              <a:buAutoNum type="arabicPeriod"/>
            </a:pPr>
            <a:r>
              <a:rPr b="1" lang="en" sz="1700">
                <a:solidFill>
                  <a:schemeClr val="dk1"/>
                </a:solidFill>
                <a:latin typeface="Calibri"/>
                <a:ea typeface="Calibri"/>
                <a:cs typeface="Calibri"/>
                <a:sym typeface="Calibri"/>
              </a:rPr>
              <a:t>Revision</a:t>
            </a:r>
            <a:endParaRPr b="1" sz="1700">
              <a:solidFill>
                <a:schemeClr val="dk1"/>
              </a:solidFill>
              <a:latin typeface="Calibri"/>
              <a:ea typeface="Calibri"/>
              <a:cs typeface="Calibri"/>
              <a:sym typeface="Calibri"/>
            </a:endParaRPr>
          </a:p>
          <a:p>
            <a:pPr indent="-336550" lvl="1" marL="914400" rtl="0" algn="l">
              <a:spcBef>
                <a:spcPts val="0"/>
              </a:spcBef>
              <a:spcAft>
                <a:spcPts val="0"/>
              </a:spcAft>
              <a:buClr>
                <a:schemeClr val="dk1"/>
              </a:buClr>
              <a:buSzPts val="1700"/>
              <a:buFont typeface="Calibri"/>
              <a:buAutoNum type="alphaLcPeriod"/>
            </a:pPr>
            <a:r>
              <a:rPr lang="en" sz="1700">
                <a:solidFill>
                  <a:schemeClr val="dk1"/>
                </a:solidFill>
                <a:latin typeface="Calibri"/>
                <a:ea typeface="Calibri"/>
                <a:cs typeface="Calibri"/>
                <a:sym typeface="Calibri"/>
              </a:rPr>
              <a:t>You take your brainstorming and organize it.  You begin to identify programming concepts that can implement your ideas.</a:t>
            </a:r>
            <a:endParaRPr sz="1700">
              <a:solidFill>
                <a:schemeClr val="dk1"/>
              </a:solidFill>
              <a:latin typeface="Calibri"/>
              <a:ea typeface="Calibri"/>
              <a:cs typeface="Calibri"/>
              <a:sym typeface="Calibri"/>
            </a:endParaRPr>
          </a:p>
          <a:p>
            <a:pPr indent="-336550" lvl="1" marL="914400" rtl="0" algn="l">
              <a:spcBef>
                <a:spcPts val="0"/>
              </a:spcBef>
              <a:spcAft>
                <a:spcPts val="0"/>
              </a:spcAft>
              <a:buClr>
                <a:schemeClr val="dk1"/>
              </a:buClr>
              <a:buSzPts val="1700"/>
              <a:buFont typeface="Calibri"/>
              <a:buAutoNum type="alphaLcPeriod"/>
            </a:pPr>
            <a:r>
              <a:rPr lang="en" sz="1700">
                <a:solidFill>
                  <a:schemeClr val="dk1"/>
                </a:solidFill>
                <a:latin typeface="Calibri"/>
                <a:ea typeface="Calibri"/>
                <a:cs typeface="Calibri"/>
                <a:sym typeface="Calibri"/>
              </a:rPr>
              <a:t>Sometimes you need multiple revisions at this phase.</a:t>
            </a:r>
            <a:endParaRPr sz="1700">
              <a:solidFill>
                <a:schemeClr val="dk1"/>
              </a:solidFill>
              <a:latin typeface="Calibri"/>
              <a:ea typeface="Calibri"/>
              <a:cs typeface="Calibri"/>
              <a:sym typeface="Calibri"/>
            </a:endParaRPr>
          </a:p>
          <a:p>
            <a:pPr indent="-336550" lvl="1" marL="914400" rtl="0" algn="l">
              <a:spcBef>
                <a:spcPts val="0"/>
              </a:spcBef>
              <a:spcAft>
                <a:spcPts val="0"/>
              </a:spcAft>
              <a:buClr>
                <a:schemeClr val="dk1"/>
              </a:buClr>
              <a:buSzPts val="1700"/>
              <a:buFont typeface="Calibri"/>
              <a:buAutoNum type="alphaLcPeriod"/>
            </a:pPr>
            <a:r>
              <a:rPr lang="en" sz="1700">
                <a:solidFill>
                  <a:schemeClr val="dk1"/>
                </a:solidFill>
                <a:latin typeface="Calibri"/>
                <a:ea typeface="Calibri"/>
                <a:cs typeface="Calibri"/>
                <a:sym typeface="Calibri"/>
              </a:rPr>
              <a:t>Your last revision should be in a good place where you know the code you need to use.</a:t>
            </a:r>
            <a:endParaRPr sz="1700">
              <a:solidFill>
                <a:schemeClr val="dk1"/>
              </a:solidFill>
              <a:latin typeface="Calibri"/>
              <a:ea typeface="Calibri"/>
              <a:cs typeface="Calibri"/>
              <a:sym typeface="Calibri"/>
            </a:endParaRPr>
          </a:p>
          <a:p>
            <a:pPr indent="-336550" lvl="0" marL="457200" rtl="0" algn="l">
              <a:spcBef>
                <a:spcPts val="0"/>
              </a:spcBef>
              <a:spcAft>
                <a:spcPts val="0"/>
              </a:spcAft>
              <a:buClr>
                <a:schemeClr val="dk1"/>
              </a:buClr>
              <a:buSzPts val="1700"/>
              <a:buFont typeface="Calibri"/>
              <a:buAutoNum type="arabicPeriod"/>
            </a:pPr>
            <a:r>
              <a:rPr b="1" lang="en" sz="1700">
                <a:solidFill>
                  <a:schemeClr val="dk1"/>
                </a:solidFill>
                <a:latin typeface="Calibri"/>
                <a:ea typeface="Calibri"/>
                <a:cs typeface="Calibri"/>
                <a:sym typeface="Calibri"/>
              </a:rPr>
              <a:t>Translation:</a:t>
            </a:r>
            <a:r>
              <a:rPr lang="en" sz="1700">
                <a:solidFill>
                  <a:schemeClr val="dk1"/>
                </a:solidFill>
                <a:latin typeface="Calibri"/>
                <a:ea typeface="Calibri"/>
                <a:cs typeface="Calibri"/>
                <a:sym typeface="Calibri"/>
              </a:rPr>
              <a:t> Translate the Revision into any programming language.</a:t>
            </a:r>
            <a:endParaRPr sz="1700">
              <a:solidFill>
                <a:schemeClr val="dk1"/>
              </a:solidFill>
              <a:latin typeface="Calibri"/>
              <a:ea typeface="Calibri"/>
              <a:cs typeface="Calibri"/>
              <a:sym typeface="Calibri"/>
            </a:endParaRPr>
          </a:p>
        </p:txBody>
      </p:sp>
      <p:sp>
        <p:nvSpPr>
          <p:cNvPr id="1359" name="Google Shape;1359;p159"/>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0" rtl="0" algn="ctr">
              <a:spcBef>
                <a:spcPts val="0"/>
              </a:spcBef>
              <a:spcAft>
                <a:spcPts val="0"/>
              </a:spcAft>
              <a:buClr>
                <a:schemeClr val="lt1"/>
              </a:buClr>
              <a:buSzPts val="1500"/>
              <a:buFont typeface="Arial"/>
              <a:buNone/>
            </a:pPr>
            <a:r>
              <a:rPr b="1" lang="en" sz="1800">
                <a:solidFill>
                  <a:schemeClr val="lt1"/>
                </a:solidFill>
                <a:latin typeface="Calibri"/>
                <a:ea typeface="Calibri"/>
                <a:cs typeface="Calibri"/>
                <a:sym typeface="Calibri"/>
              </a:rPr>
              <a:t>Montclair Computer Science Education Hub</a:t>
            </a:r>
            <a:endParaRPr b="1" sz="1500">
              <a:solidFill>
                <a:schemeClr val="lt1"/>
              </a:solidFill>
              <a:latin typeface="Calibri"/>
              <a:ea typeface="Calibri"/>
              <a:cs typeface="Calibri"/>
              <a:sym typeface="Calibri"/>
            </a:endParaRPr>
          </a:p>
          <a:p>
            <a:pPr indent="0" lvl="0" marL="12700" marR="0" rtl="0" algn="l">
              <a:spcBef>
                <a:spcPts val="0"/>
              </a:spcBef>
              <a:spcAft>
                <a:spcPts val="0"/>
              </a:spcAft>
              <a:buClr>
                <a:schemeClr val="dk1"/>
              </a:buClr>
              <a:buSzPts val="800"/>
              <a:buFont typeface="Arial"/>
              <a:buNone/>
            </a:pPr>
            <a:r>
              <a:t/>
            </a:r>
            <a:endParaRPr b="1" sz="1800">
              <a:solidFill>
                <a:schemeClr val="lt1"/>
              </a:solidFill>
              <a:latin typeface="Calibri"/>
              <a:ea typeface="Calibri"/>
              <a:cs typeface="Calibri"/>
              <a:sym typeface="Calibri"/>
            </a:endParaRPr>
          </a:p>
        </p:txBody>
      </p:sp>
      <p:grpSp>
        <p:nvGrpSpPr>
          <p:cNvPr id="1360" name="Google Shape;1360;p159"/>
          <p:cNvGrpSpPr/>
          <p:nvPr/>
        </p:nvGrpSpPr>
        <p:grpSpPr>
          <a:xfrm>
            <a:off x="312780" y="4766655"/>
            <a:ext cx="2220930" cy="352501"/>
            <a:chOff x="6077925" y="4856850"/>
            <a:chExt cx="6064800" cy="1143000"/>
          </a:xfrm>
        </p:grpSpPr>
        <p:sp>
          <p:nvSpPr>
            <p:cNvPr id="1361" name="Google Shape;1361;p159"/>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362" name="Google Shape;1362;p159"/>
            <p:cNvPicPr preferRelativeResize="0"/>
            <p:nvPr/>
          </p:nvPicPr>
          <p:blipFill>
            <a:blip r:embed="rId4">
              <a:alphaModFix/>
            </a:blip>
            <a:stretch>
              <a:fillRect/>
            </a:stretch>
          </p:blipFill>
          <p:spPr>
            <a:xfrm>
              <a:off x="6369202" y="4941951"/>
              <a:ext cx="5634652" cy="938175"/>
            </a:xfrm>
            <a:prstGeom prst="rect">
              <a:avLst/>
            </a:prstGeom>
            <a:noFill/>
            <a:ln>
              <a:noFill/>
            </a:ln>
          </p:spPr>
        </p:pic>
      </p:grpSp>
    </p:spTree>
  </p:cSld>
  <p:clrMapOvr>
    <a:masterClrMapping/>
  </p:clrMapOvr>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366" name="Shape 1366"/>
        <p:cNvGrpSpPr/>
        <p:nvPr/>
      </p:nvGrpSpPr>
      <p:grpSpPr>
        <a:xfrm>
          <a:off x="0" y="0"/>
          <a:ext cx="0" cy="0"/>
          <a:chOff x="0" y="0"/>
          <a:chExt cx="0" cy="0"/>
        </a:xfrm>
      </p:grpSpPr>
      <p:sp>
        <p:nvSpPr>
          <p:cNvPr id="1367" name="Google Shape;1367;p160"/>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368" name="Google Shape;1368;p160"/>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369" name="Google Shape;1369;p160"/>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370" name="Google Shape;1370;p160"/>
          <p:cNvSpPr txBox="1"/>
          <p:nvPr>
            <p:ph type="title"/>
          </p:nvPr>
        </p:nvSpPr>
        <p:spPr>
          <a:xfrm>
            <a:off x="563475" y="219925"/>
            <a:ext cx="84942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Algorithms: Version Example - Brainstorming </a:t>
            </a:r>
            <a:endParaRPr u="none">
              <a:solidFill>
                <a:srgbClr val="D1190D"/>
              </a:solidFill>
            </a:endParaRPr>
          </a:p>
        </p:txBody>
      </p:sp>
      <p:sp>
        <p:nvSpPr>
          <p:cNvPr id="1371" name="Google Shape;1371;p160"/>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372" name="Google Shape;1372;p160"/>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
        <p:nvSpPr>
          <p:cNvPr id="1373" name="Google Shape;1373;p160"/>
          <p:cNvSpPr txBox="1"/>
          <p:nvPr/>
        </p:nvSpPr>
        <p:spPr>
          <a:xfrm>
            <a:off x="728100" y="784450"/>
            <a:ext cx="8139600" cy="4294500"/>
          </a:xfrm>
          <a:prstGeom prst="rect">
            <a:avLst/>
          </a:prstGeom>
          <a:noFill/>
          <a:ln>
            <a:noFill/>
          </a:ln>
        </p:spPr>
        <p:txBody>
          <a:bodyPr anchorCtr="0" anchor="t" bIns="68575" lIns="68575" spcFirstLastPara="1" rIns="68575" wrap="square" tIns="68575">
            <a:spAutoFit/>
          </a:bodyPr>
          <a:lstStyle/>
          <a:p>
            <a:pPr indent="-279400" lvl="0" marL="342900" rtl="0" algn="l">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Our problem is to create an adding program.  It will add two numbers, return a result and then ask the user if they want to add something else.</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rPr b="1" lang="en" sz="1800">
                <a:solidFill>
                  <a:schemeClr val="dk1"/>
                </a:solidFill>
                <a:latin typeface="Calibri"/>
                <a:ea typeface="Calibri"/>
                <a:cs typeface="Calibri"/>
                <a:sym typeface="Calibri"/>
              </a:rPr>
              <a:t>Brainstorming:</a:t>
            </a:r>
            <a:endParaRPr b="1" sz="1800">
              <a:solidFill>
                <a:schemeClr val="dk1"/>
              </a:solidFill>
              <a:latin typeface="Calibri"/>
              <a:ea typeface="Calibri"/>
              <a:cs typeface="Calibri"/>
              <a:sym typeface="Calibri"/>
            </a:endParaRPr>
          </a:p>
          <a:p>
            <a:pPr indent="0" lvl="0" marL="0" rtl="0" algn="l">
              <a:spcBef>
                <a:spcPts val="0"/>
              </a:spcBef>
              <a:spcAft>
                <a:spcPts val="0"/>
              </a:spcAft>
              <a:buNone/>
            </a:pPr>
            <a:r>
              <a:rPr lang="en" sz="1800">
                <a:solidFill>
                  <a:schemeClr val="dk1"/>
                </a:solidFill>
                <a:latin typeface="Calibri"/>
                <a:ea typeface="Calibri"/>
                <a:cs typeface="Calibri"/>
                <a:sym typeface="Calibri"/>
              </a:rPr>
              <a:t>I think about the program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rPr lang="en" sz="1800">
                <a:solidFill>
                  <a:schemeClr val="dk1"/>
                </a:solidFill>
                <a:latin typeface="Calibri"/>
                <a:ea typeface="Calibri"/>
                <a:cs typeface="Calibri"/>
                <a:sym typeface="Calibri"/>
              </a:rPr>
              <a:t>I am adding two numbers, so I will need to input two numbers and save those somewhere.  Then I have to add them.  Then I have to tell the user the result.  Then I have to see if they want to do it again.</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rPr b="1" lang="en" sz="1800">
                <a:solidFill>
                  <a:schemeClr val="dk1"/>
                </a:solidFill>
                <a:latin typeface="Calibri"/>
                <a:ea typeface="Calibri"/>
                <a:cs typeface="Calibri"/>
                <a:sym typeface="Calibri"/>
              </a:rPr>
              <a:t>Considerations:</a:t>
            </a:r>
            <a:endParaRPr b="1" sz="1800">
              <a:solidFill>
                <a:schemeClr val="dk1"/>
              </a:solidFill>
              <a:latin typeface="Calibri"/>
              <a:ea typeface="Calibri"/>
              <a:cs typeface="Calibri"/>
              <a:sym typeface="Calibri"/>
            </a:endParaRPr>
          </a:p>
          <a:p>
            <a:pPr indent="0" lvl="0" marL="0" rtl="0" algn="l">
              <a:spcBef>
                <a:spcPts val="0"/>
              </a:spcBef>
              <a:spcAft>
                <a:spcPts val="0"/>
              </a:spcAft>
              <a:buNone/>
            </a:pPr>
            <a:r>
              <a:rPr lang="en" sz="1800">
                <a:solidFill>
                  <a:schemeClr val="dk1"/>
                </a:solidFill>
                <a:latin typeface="Calibri"/>
                <a:ea typeface="Calibri"/>
                <a:cs typeface="Calibri"/>
                <a:sym typeface="Calibri"/>
              </a:rPr>
              <a:t>How am I getting the two numbers that I am adding?  Are they typing it in or am I using a Graphical User Interface (windows, something they touch) to get the info?</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74" name="Google Shape;1374;p160"/>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0" rtl="0" algn="ctr">
              <a:spcBef>
                <a:spcPts val="0"/>
              </a:spcBef>
              <a:spcAft>
                <a:spcPts val="0"/>
              </a:spcAft>
              <a:buClr>
                <a:schemeClr val="lt1"/>
              </a:buClr>
              <a:buSzPts val="1500"/>
              <a:buFont typeface="Arial"/>
              <a:buNone/>
            </a:pPr>
            <a:r>
              <a:rPr b="1" lang="en" sz="1800">
                <a:solidFill>
                  <a:schemeClr val="lt1"/>
                </a:solidFill>
                <a:latin typeface="Calibri"/>
                <a:ea typeface="Calibri"/>
                <a:cs typeface="Calibri"/>
                <a:sym typeface="Calibri"/>
              </a:rPr>
              <a:t>Montclair Computer Science Education Hub</a:t>
            </a:r>
            <a:endParaRPr b="1" sz="1500">
              <a:solidFill>
                <a:schemeClr val="lt1"/>
              </a:solidFill>
              <a:latin typeface="Calibri"/>
              <a:ea typeface="Calibri"/>
              <a:cs typeface="Calibri"/>
              <a:sym typeface="Calibri"/>
            </a:endParaRPr>
          </a:p>
          <a:p>
            <a:pPr indent="0" lvl="0" marL="12700" marR="0" rtl="0" algn="l">
              <a:spcBef>
                <a:spcPts val="0"/>
              </a:spcBef>
              <a:spcAft>
                <a:spcPts val="0"/>
              </a:spcAft>
              <a:buClr>
                <a:schemeClr val="dk1"/>
              </a:buClr>
              <a:buSzPts val="800"/>
              <a:buFont typeface="Arial"/>
              <a:buNone/>
            </a:pPr>
            <a:r>
              <a:t/>
            </a:r>
            <a:endParaRPr b="1" sz="1800">
              <a:solidFill>
                <a:schemeClr val="lt1"/>
              </a:solidFill>
              <a:latin typeface="Calibri"/>
              <a:ea typeface="Calibri"/>
              <a:cs typeface="Calibri"/>
              <a:sym typeface="Calibri"/>
            </a:endParaRPr>
          </a:p>
        </p:txBody>
      </p:sp>
      <p:grpSp>
        <p:nvGrpSpPr>
          <p:cNvPr id="1375" name="Google Shape;1375;p160"/>
          <p:cNvGrpSpPr/>
          <p:nvPr/>
        </p:nvGrpSpPr>
        <p:grpSpPr>
          <a:xfrm>
            <a:off x="312780" y="4766655"/>
            <a:ext cx="2220930" cy="352501"/>
            <a:chOff x="6077925" y="4856850"/>
            <a:chExt cx="6064800" cy="1143000"/>
          </a:xfrm>
        </p:grpSpPr>
        <p:sp>
          <p:nvSpPr>
            <p:cNvPr id="1376" name="Google Shape;1376;p160"/>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377" name="Google Shape;1377;p160"/>
            <p:cNvPicPr preferRelativeResize="0"/>
            <p:nvPr/>
          </p:nvPicPr>
          <p:blipFill>
            <a:blip r:embed="rId4">
              <a:alphaModFix/>
            </a:blip>
            <a:stretch>
              <a:fillRect/>
            </a:stretch>
          </p:blipFill>
          <p:spPr>
            <a:xfrm>
              <a:off x="6369202" y="4941951"/>
              <a:ext cx="5634652" cy="938175"/>
            </a:xfrm>
            <a:prstGeom prst="rect">
              <a:avLst/>
            </a:prstGeom>
            <a:noFill/>
            <a:ln>
              <a:noFill/>
            </a:ln>
          </p:spPr>
        </p:pic>
      </p:grpSp>
    </p:spTree>
  </p:cSld>
  <p:clrMapOvr>
    <a:masterClrMapping/>
  </p:clrMapOvr>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381" name="Shape 1381"/>
        <p:cNvGrpSpPr/>
        <p:nvPr/>
      </p:nvGrpSpPr>
      <p:grpSpPr>
        <a:xfrm>
          <a:off x="0" y="0"/>
          <a:ext cx="0" cy="0"/>
          <a:chOff x="0" y="0"/>
          <a:chExt cx="0" cy="0"/>
        </a:xfrm>
      </p:grpSpPr>
      <p:sp>
        <p:nvSpPr>
          <p:cNvPr id="1382" name="Google Shape;1382;p161"/>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383" name="Google Shape;1383;p161"/>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384" name="Google Shape;1384;p161"/>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385" name="Google Shape;1385;p161"/>
          <p:cNvSpPr txBox="1"/>
          <p:nvPr>
            <p:ph type="title"/>
          </p:nvPr>
        </p:nvSpPr>
        <p:spPr>
          <a:xfrm>
            <a:off x="563475" y="219925"/>
            <a:ext cx="84942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Algorithms: Version Example - Revision 1 </a:t>
            </a:r>
            <a:endParaRPr u="none">
              <a:solidFill>
                <a:srgbClr val="D1190D"/>
              </a:solidFill>
            </a:endParaRPr>
          </a:p>
        </p:txBody>
      </p:sp>
      <p:sp>
        <p:nvSpPr>
          <p:cNvPr id="1386" name="Google Shape;1386;p161"/>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387" name="Google Shape;1387;p161"/>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
        <p:nvSpPr>
          <p:cNvPr id="1388" name="Google Shape;1388;p161"/>
          <p:cNvSpPr txBox="1"/>
          <p:nvPr/>
        </p:nvSpPr>
        <p:spPr>
          <a:xfrm>
            <a:off x="728100" y="784450"/>
            <a:ext cx="8139600" cy="2293500"/>
          </a:xfrm>
          <a:prstGeom prst="rect">
            <a:avLst/>
          </a:prstGeom>
          <a:noFill/>
          <a:ln>
            <a:noFill/>
          </a:ln>
        </p:spPr>
        <p:txBody>
          <a:bodyPr anchorCtr="0" anchor="t" bIns="68575" lIns="68575" spcFirstLastPara="1" rIns="68575" wrap="square" tIns="68575">
            <a:spAutoFit/>
          </a:bodyPr>
          <a:lstStyle/>
          <a:p>
            <a:pPr indent="-292100" lvl="0" marL="342900" rtl="0" algn="l">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Brainstorm:</a:t>
            </a:r>
            <a:endParaRPr sz="2000">
              <a:solidFill>
                <a:schemeClr val="dk1"/>
              </a:solidFill>
              <a:latin typeface="Calibri"/>
              <a:ea typeface="Calibri"/>
              <a:cs typeface="Calibri"/>
              <a:sym typeface="Calibri"/>
            </a:endParaRPr>
          </a:p>
          <a:p>
            <a:pPr indent="-292100" lvl="1" marL="685800" rtl="0" algn="l">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I am adding two numbers, so I will need to input two numbers and save those somewhere.  Then I have to add them.  Then I have to tell the user the result.  </a:t>
            </a:r>
            <a:endParaRPr sz="2000">
              <a:solidFill>
                <a:schemeClr val="dk1"/>
              </a:solidFill>
              <a:latin typeface="Calibri"/>
              <a:ea typeface="Calibri"/>
              <a:cs typeface="Calibri"/>
              <a:sym typeface="Calibri"/>
            </a:endParaRPr>
          </a:p>
          <a:p>
            <a:pPr indent="0" lvl="0" marL="457200" rtl="0" algn="l">
              <a:spcBef>
                <a:spcPts val="0"/>
              </a:spcBef>
              <a:spcAft>
                <a:spcPts val="0"/>
              </a:spcAft>
              <a:buNone/>
            </a:pPr>
            <a:r>
              <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b="1" lang="en" sz="2000">
                <a:solidFill>
                  <a:schemeClr val="dk1"/>
                </a:solidFill>
                <a:latin typeface="Calibri"/>
                <a:ea typeface="Calibri"/>
                <a:cs typeface="Calibri"/>
                <a:sym typeface="Calibri"/>
              </a:rPr>
              <a:t>Revision 1</a:t>
            </a:r>
            <a:endParaRPr b="1" sz="2000">
              <a:solidFill>
                <a:schemeClr val="dk1"/>
              </a:solidFill>
              <a:latin typeface="Calibri"/>
              <a:ea typeface="Calibri"/>
              <a:cs typeface="Calibri"/>
              <a:sym typeface="Calibri"/>
            </a:endParaRPr>
          </a:p>
          <a:p>
            <a:pPr indent="-355600" lvl="1" marL="914400" rtl="0" algn="l">
              <a:spcBef>
                <a:spcPts val="0"/>
              </a:spcBef>
              <a:spcAft>
                <a:spcPts val="0"/>
              </a:spcAft>
              <a:buClr>
                <a:schemeClr val="dk1"/>
              </a:buClr>
              <a:buSzPts val="2000"/>
              <a:buFont typeface="Calibri"/>
              <a:buChar char="○"/>
            </a:pPr>
            <a:r>
              <a:t/>
            </a:r>
            <a:endParaRPr sz="2000">
              <a:solidFill>
                <a:schemeClr val="dk1"/>
              </a:solidFill>
              <a:latin typeface="Calibri"/>
              <a:ea typeface="Calibri"/>
              <a:cs typeface="Calibri"/>
              <a:sym typeface="Calibri"/>
            </a:endParaRPr>
          </a:p>
        </p:txBody>
      </p:sp>
      <p:sp>
        <p:nvSpPr>
          <p:cNvPr id="1389" name="Google Shape;1389;p161"/>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0" rtl="0" algn="ctr">
              <a:spcBef>
                <a:spcPts val="0"/>
              </a:spcBef>
              <a:spcAft>
                <a:spcPts val="0"/>
              </a:spcAft>
              <a:buClr>
                <a:schemeClr val="lt1"/>
              </a:buClr>
              <a:buSzPts val="1500"/>
              <a:buFont typeface="Arial"/>
              <a:buNone/>
            </a:pPr>
            <a:r>
              <a:rPr b="1" lang="en" sz="1800">
                <a:solidFill>
                  <a:schemeClr val="lt1"/>
                </a:solidFill>
                <a:latin typeface="Calibri"/>
                <a:ea typeface="Calibri"/>
                <a:cs typeface="Calibri"/>
                <a:sym typeface="Calibri"/>
              </a:rPr>
              <a:t>Montclair Computer Science Education Hub</a:t>
            </a:r>
            <a:endParaRPr b="1" sz="1500">
              <a:solidFill>
                <a:schemeClr val="lt1"/>
              </a:solidFill>
              <a:latin typeface="Calibri"/>
              <a:ea typeface="Calibri"/>
              <a:cs typeface="Calibri"/>
              <a:sym typeface="Calibri"/>
            </a:endParaRPr>
          </a:p>
          <a:p>
            <a:pPr indent="0" lvl="0" marL="12700" marR="0" rtl="0" algn="l">
              <a:spcBef>
                <a:spcPts val="0"/>
              </a:spcBef>
              <a:spcAft>
                <a:spcPts val="0"/>
              </a:spcAft>
              <a:buClr>
                <a:schemeClr val="dk1"/>
              </a:buClr>
              <a:buSzPts val="800"/>
              <a:buFont typeface="Arial"/>
              <a:buNone/>
            </a:pPr>
            <a:r>
              <a:t/>
            </a:r>
            <a:endParaRPr b="1" sz="1800">
              <a:solidFill>
                <a:schemeClr val="lt1"/>
              </a:solidFill>
              <a:latin typeface="Calibri"/>
              <a:ea typeface="Calibri"/>
              <a:cs typeface="Calibri"/>
              <a:sym typeface="Calibri"/>
            </a:endParaRPr>
          </a:p>
        </p:txBody>
      </p:sp>
      <p:grpSp>
        <p:nvGrpSpPr>
          <p:cNvPr id="1390" name="Google Shape;1390;p161"/>
          <p:cNvGrpSpPr/>
          <p:nvPr/>
        </p:nvGrpSpPr>
        <p:grpSpPr>
          <a:xfrm>
            <a:off x="312780" y="4766655"/>
            <a:ext cx="2220930" cy="352501"/>
            <a:chOff x="6077925" y="4856850"/>
            <a:chExt cx="6064800" cy="1143000"/>
          </a:xfrm>
        </p:grpSpPr>
        <p:sp>
          <p:nvSpPr>
            <p:cNvPr id="1391" name="Google Shape;1391;p161"/>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392" name="Google Shape;1392;p161"/>
            <p:cNvPicPr preferRelativeResize="0"/>
            <p:nvPr/>
          </p:nvPicPr>
          <p:blipFill>
            <a:blip r:embed="rId4">
              <a:alphaModFix/>
            </a:blip>
            <a:stretch>
              <a:fillRect/>
            </a:stretch>
          </p:blipFill>
          <p:spPr>
            <a:xfrm>
              <a:off x="6369202" y="4941951"/>
              <a:ext cx="5634652" cy="938175"/>
            </a:xfrm>
            <a:prstGeom prst="rect">
              <a:avLst/>
            </a:prstGeom>
            <a:noFill/>
            <a:ln>
              <a:noFill/>
            </a:ln>
          </p:spPr>
        </p:pic>
      </p:grpSp>
    </p:spTree>
  </p:cSld>
  <p:clrMapOvr>
    <a:masterClrMapping/>
  </p:clrMapOvr>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396" name="Shape 1396"/>
        <p:cNvGrpSpPr/>
        <p:nvPr/>
      </p:nvGrpSpPr>
      <p:grpSpPr>
        <a:xfrm>
          <a:off x="0" y="0"/>
          <a:ext cx="0" cy="0"/>
          <a:chOff x="0" y="0"/>
          <a:chExt cx="0" cy="0"/>
        </a:xfrm>
      </p:grpSpPr>
      <p:sp>
        <p:nvSpPr>
          <p:cNvPr id="1397" name="Google Shape;1397;p162"/>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398" name="Google Shape;1398;p162"/>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399" name="Google Shape;1399;p162"/>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400" name="Google Shape;1400;p162"/>
          <p:cNvSpPr txBox="1"/>
          <p:nvPr>
            <p:ph type="title"/>
          </p:nvPr>
        </p:nvSpPr>
        <p:spPr>
          <a:xfrm>
            <a:off x="312775" y="-64775"/>
            <a:ext cx="8520600" cy="572700"/>
          </a:xfrm>
          <a:prstGeom prst="rect">
            <a:avLst/>
          </a:prstGeom>
          <a:noFill/>
          <a:ln>
            <a:noFill/>
          </a:ln>
        </p:spPr>
        <p:txBody>
          <a:bodyPr anchorCtr="0" anchor="t" bIns="0" lIns="0" spcFirstLastPara="1" rIns="0" wrap="square" tIns="193300">
            <a:normAutofit fontScale="90000"/>
          </a:bodyPr>
          <a:lstStyle/>
          <a:p>
            <a:pPr indent="0" lvl="0" marL="12700" rtl="0" algn="l">
              <a:lnSpc>
                <a:spcPct val="100000"/>
              </a:lnSpc>
              <a:spcBef>
                <a:spcPts val="0"/>
              </a:spcBef>
              <a:spcAft>
                <a:spcPts val="0"/>
              </a:spcAft>
              <a:buNone/>
            </a:pPr>
            <a:r>
              <a:rPr lang="en" u="none">
                <a:solidFill>
                  <a:srgbClr val="D1190D"/>
                </a:solidFill>
              </a:rPr>
              <a:t>Algorithms: Version Example - </a:t>
            </a:r>
            <a:r>
              <a:rPr lang="en">
                <a:solidFill>
                  <a:srgbClr val="D1190D"/>
                </a:solidFill>
              </a:rPr>
              <a:t>Translation phase</a:t>
            </a:r>
            <a:r>
              <a:rPr lang="en" u="none">
                <a:solidFill>
                  <a:srgbClr val="D1190D"/>
                </a:solidFill>
              </a:rPr>
              <a:t> </a:t>
            </a:r>
            <a:endParaRPr u="none">
              <a:solidFill>
                <a:srgbClr val="D1190D"/>
              </a:solidFill>
            </a:endParaRPr>
          </a:p>
        </p:txBody>
      </p:sp>
      <p:sp>
        <p:nvSpPr>
          <p:cNvPr id="1401" name="Google Shape;1401;p162"/>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402" name="Google Shape;1402;p162"/>
          <p:cNvSpPr txBox="1"/>
          <p:nvPr>
            <p:ph idx="12" type="sldNum"/>
          </p:nvPr>
        </p:nvSpPr>
        <p:spPr>
          <a:xfrm>
            <a:off x="8472458" y="4663217"/>
            <a:ext cx="548700" cy="393600"/>
          </a:xfrm>
          <a:prstGeom prst="rect">
            <a:avLst/>
          </a:prstGeom>
          <a:noFill/>
          <a:ln>
            <a:noFill/>
          </a:ln>
        </p:spPr>
        <p:txBody>
          <a:bodyPr anchorCtr="0" anchor="t" bIns="0" lIns="0" spcFirstLastPara="1" rIns="0" wrap="square" tIns="0">
            <a:normAutofit/>
          </a:bodyPr>
          <a:lstStyle/>
          <a:p>
            <a:pPr indent="0" lvl="0" marL="0" rtl="0" algn="r">
              <a:spcBef>
                <a:spcPts val="0"/>
              </a:spcBef>
              <a:spcAft>
                <a:spcPts val="0"/>
              </a:spcAft>
              <a:buNone/>
            </a:pPr>
            <a:fld id="{00000000-1234-1234-1234-123412341234}" type="slidenum">
              <a:rPr lang="en"/>
              <a:t>‹#›</a:t>
            </a:fld>
            <a:endParaRPr/>
          </a:p>
        </p:txBody>
      </p:sp>
      <p:sp>
        <p:nvSpPr>
          <p:cNvPr id="1403" name="Google Shape;1403;p162"/>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0" rtl="0" algn="ctr">
              <a:spcBef>
                <a:spcPts val="0"/>
              </a:spcBef>
              <a:spcAft>
                <a:spcPts val="0"/>
              </a:spcAft>
              <a:buClr>
                <a:schemeClr val="lt1"/>
              </a:buClr>
              <a:buSzPts val="1500"/>
              <a:buFont typeface="Arial"/>
              <a:buNone/>
            </a:pPr>
            <a:r>
              <a:rPr b="1" lang="en" sz="1800">
                <a:solidFill>
                  <a:schemeClr val="lt1"/>
                </a:solidFill>
                <a:latin typeface="Calibri"/>
                <a:ea typeface="Calibri"/>
                <a:cs typeface="Calibri"/>
                <a:sym typeface="Calibri"/>
              </a:rPr>
              <a:t>Montclair Computer Science Education Hub</a:t>
            </a:r>
            <a:endParaRPr b="1" sz="1500">
              <a:solidFill>
                <a:schemeClr val="lt1"/>
              </a:solidFill>
              <a:latin typeface="Calibri"/>
              <a:ea typeface="Calibri"/>
              <a:cs typeface="Calibri"/>
              <a:sym typeface="Calibri"/>
            </a:endParaRPr>
          </a:p>
          <a:p>
            <a:pPr indent="0" lvl="0" marL="12700" marR="0" rtl="0" algn="l">
              <a:spcBef>
                <a:spcPts val="0"/>
              </a:spcBef>
              <a:spcAft>
                <a:spcPts val="0"/>
              </a:spcAft>
              <a:buClr>
                <a:schemeClr val="dk1"/>
              </a:buClr>
              <a:buSzPts val="800"/>
              <a:buFont typeface="Arial"/>
              <a:buNone/>
            </a:pPr>
            <a:r>
              <a:t/>
            </a:r>
            <a:endParaRPr b="1" sz="1800">
              <a:solidFill>
                <a:schemeClr val="lt1"/>
              </a:solidFill>
              <a:latin typeface="Calibri"/>
              <a:ea typeface="Calibri"/>
              <a:cs typeface="Calibri"/>
              <a:sym typeface="Calibri"/>
            </a:endParaRPr>
          </a:p>
        </p:txBody>
      </p:sp>
      <p:grpSp>
        <p:nvGrpSpPr>
          <p:cNvPr id="1404" name="Google Shape;1404;p162"/>
          <p:cNvGrpSpPr/>
          <p:nvPr/>
        </p:nvGrpSpPr>
        <p:grpSpPr>
          <a:xfrm>
            <a:off x="312780" y="4766655"/>
            <a:ext cx="2220930" cy="352501"/>
            <a:chOff x="6077925" y="4856850"/>
            <a:chExt cx="6064800" cy="1143000"/>
          </a:xfrm>
        </p:grpSpPr>
        <p:sp>
          <p:nvSpPr>
            <p:cNvPr id="1405" name="Google Shape;1405;p162"/>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406" name="Google Shape;1406;p162"/>
            <p:cNvPicPr preferRelativeResize="0"/>
            <p:nvPr/>
          </p:nvPicPr>
          <p:blipFill>
            <a:blip r:embed="rId4">
              <a:alphaModFix/>
            </a:blip>
            <a:stretch>
              <a:fillRect/>
            </a:stretch>
          </p:blipFill>
          <p:spPr>
            <a:xfrm>
              <a:off x="6369202" y="4941951"/>
              <a:ext cx="5634652" cy="938175"/>
            </a:xfrm>
            <a:prstGeom prst="rect">
              <a:avLst/>
            </a:prstGeom>
            <a:noFill/>
            <a:ln>
              <a:noFill/>
            </a:ln>
          </p:spPr>
        </p:pic>
      </p:grpSp>
      <p:sp>
        <p:nvSpPr>
          <p:cNvPr id="1407" name="Google Shape;1407;p162"/>
          <p:cNvSpPr txBox="1"/>
          <p:nvPr>
            <p:ph idx="1" type="body"/>
          </p:nvPr>
        </p:nvSpPr>
        <p:spPr>
          <a:xfrm>
            <a:off x="90625" y="691525"/>
            <a:ext cx="4222200" cy="3971700"/>
          </a:xfrm>
          <a:prstGeom prst="rect">
            <a:avLst/>
          </a:prstGeom>
        </p:spPr>
        <p:txBody>
          <a:bodyPr anchorCtr="0" anchor="t" bIns="91425" lIns="91425" spcFirstLastPara="1" rIns="91425" wrap="square" tIns="91425">
            <a:noAutofit/>
          </a:bodyPr>
          <a:lstStyle/>
          <a:p>
            <a:pPr indent="-319087" lvl="0" marL="457200" rtl="0" algn="l">
              <a:lnSpc>
                <a:spcPct val="80000"/>
              </a:lnSpc>
              <a:spcBef>
                <a:spcPts val="0"/>
              </a:spcBef>
              <a:spcAft>
                <a:spcPts val="0"/>
              </a:spcAft>
              <a:buClr>
                <a:schemeClr val="dk1"/>
              </a:buClr>
              <a:buSzPts val="1425"/>
              <a:buFont typeface="Calibri"/>
              <a:buChar char="●"/>
            </a:pPr>
            <a:r>
              <a:rPr lang="en" sz="1425">
                <a:solidFill>
                  <a:schemeClr val="dk1"/>
                </a:solidFill>
                <a:latin typeface="Calibri"/>
                <a:ea typeface="Calibri"/>
                <a:cs typeface="Calibri"/>
                <a:sym typeface="Calibri"/>
              </a:rPr>
              <a:t>Revision 1 - with more details</a:t>
            </a:r>
            <a:endParaRPr sz="1425">
              <a:solidFill>
                <a:schemeClr val="dk1"/>
              </a:solidFill>
              <a:latin typeface="Calibri"/>
              <a:ea typeface="Calibri"/>
              <a:cs typeface="Calibri"/>
              <a:sym typeface="Calibri"/>
            </a:endParaRPr>
          </a:p>
          <a:p>
            <a:pPr indent="-319087" lvl="1" marL="914400" rtl="0" algn="l">
              <a:lnSpc>
                <a:spcPct val="80000"/>
              </a:lnSpc>
              <a:spcBef>
                <a:spcPts val="0"/>
              </a:spcBef>
              <a:spcAft>
                <a:spcPts val="0"/>
              </a:spcAft>
              <a:buClr>
                <a:schemeClr val="dk1"/>
              </a:buClr>
              <a:buSzPts val="1425"/>
              <a:buFont typeface="Calibri"/>
              <a:buChar char="○"/>
            </a:pPr>
            <a:r>
              <a:rPr lang="en" sz="1425">
                <a:solidFill>
                  <a:schemeClr val="dk1"/>
                </a:solidFill>
                <a:latin typeface="Calibri"/>
                <a:ea typeface="Calibri"/>
                <a:cs typeface="Calibri"/>
                <a:sym typeface="Calibri"/>
              </a:rPr>
              <a:t>Get two numbers from user typing in number on the keyboard</a:t>
            </a:r>
            <a:endParaRPr sz="1425">
              <a:solidFill>
                <a:schemeClr val="dk1"/>
              </a:solidFill>
              <a:latin typeface="Calibri"/>
              <a:ea typeface="Calibri"/>
              <a:cs typeface="Calibri"/>
              <a:sym typeface="Calibri"/>
            </a:endParaRPr>
          </a:p>
          <a:p>
            <a:pPr indent="-319087" lvl="2" marL="1371600" rtl="0" algn="l">
              <a:lnSpc>
                <a:spcPct val="80000"/>
              </a:lnSpc>
              <a:spcBef>
                <a:spcPts val="0"/>
              </a:spcBef>
              <a:spcAft>
                <a:spcPts val="0"/>
              </a:spcAft>
              <a:buClr>
                <a:schemeClr val="dk1"/>
              </a:buClr>
              <a:buSzPts val="1425"/>
              <a:buFont typeface="Calibri"/>
              <a:buChar char="■"/>
            </a:pPr>
            <a:r>
              <a:rPr lang="en" sz="1425">
                <a:solidFill>
                  <a:schemeClr val="dk1"/>
                </a:solidFill>
                <a:latin typeface="Calibri"/>
                <a:ea typeface="Calibri"/>
                <a:cs typeface="Calibri"/>
                <a:sym typeface="Calibri"/>
              </a:rPr>
              <a:t>Get first number through an input statement</a:t>
            </a:r>
            <a:endParaRPr sz="1425">
              <a:solidFill>
                <a:schemeClr val="dk1"/>
              </a:solidFill>
              <a:latin typeface="Calibri"/>
              <a:ea typeface="Calibri"/>
              <a:cs typeface="Calibri"/>
              <a:sym typeface="Calibri"/>
            </a:endParaRPr>
          </a:p>
          <a:p>
            <a:pPr indent="-319087" lvl="2" marL="1371600" rtl="0" algn="l">
              <a:lnSpc>
                <a:spcPct val="80000"/>
              </a:lnSpc>
              <a:spcBef>
                <a:spcPts val="0"/>
              </a:spcBef>
              <a:spcAft>
                <a:spcPts val="0"/>
              </a:spcAft>
              <a:buClr>
                <a:schemeClr val="dk1"/>
              </a:buClr>
              <a:buSzPts val="1425"/>
              <a:buFont typeface="Calibri"/>
              <a:buChar char="■"/>
            </a:pPr>
            <a:r>
              <a:rPr lang="en" sz="1425">
                <a:solidFill>
                  <a:schemeClr val="dk1"/>
                </a:solidFill>
                <a:latin typeface="Calibri"/>
                <a:ea typeface="Calibri"/>
                <a:cs typeface="Calibri"/>
                <a:sym typeface="Calibri"/>
              </a:rPr>
              <a:t>Assign my result to variable number1</a:t>
            </a:r>
            <a:endParaRPr sz="1425">
              <a:solidFill>
                <a:schemeClr val="dk1"/>
              </a:solidFill>
              <a:latin typeface="Calibri"/>
              <a:ea typeface="Calibri"/>
              <a:cs typeface="Calibri"/>
              <a:sym typeface="Calibri"/>
            </a:endParaRPr>
          </a:p>
          <a:p>
            <a:pPr indent="-319087" lvl="2" marL="1371600" rtl="0" algn="l">
              <a:lnSpc>
                <a:spcPct val="80000"/>
              </a:lnSpc>
              <a:spcBef>
                <a:spcPts val="0"/>
              </a:spcBef>
              <a:spcAft>
                <a:spcPts val="0"/>
              </a:spcAft>
              <a:buClr>
                <a:schemeClr val="dk1"/>
              </a:buClr>
              <a:buSzPts val="1425"/>
              <a:buFont typeface="Calibri"/>
              <a:buChar char="■"/>
            </a:pPr>
            <a:r>
              <a:rPr lang="en" sz="1425">
                <a:solidFill>
                  <a:schemeClr val="dk1"/>
                </a:solidFill>
                <a:latin typeface="Calibri"/>
                <a:ea typeface="Calibri"/>
                <a:cs typeface="Calibri"/>
                <a:sym typeface="Calibri"/>
              </a:rPr>
              <a:t>Get second number from an input statement</a:t>
            </a:r>
            <a:endParaRPr sz="1425">
              <a:solidFill>
                <a:schemeClr val="dk1"/>
              </a:solidFill>
              <a:latin typeface="Calibri"/>
              <a:ea typeface="Calibri"/>
              <a:cs typeface="Calibri"/>
              <a:sym typeface="Calibri"/>
            </a:endParaRPr>
          </a:p>
          <a:p>
            <a:pPr indent="-319087" lvl="2" marL="1371600" rtl="0" algn="l">
              <a:lnSpc>
                <a:spcPct val="80000"/>
              </a:lnSpc>
              <a:spcBef>
                <a:spcPts val="0"/>
              </a:spcBef>
              <a:spcAft>
                <a:spcPts val="0"/>
              </a:spcAft>
              <a:buClr>
                <a:schemeClr val="dk1"/>
              </a:buClr>
              <a:buSzPts val="1425"/>
              <a:buFont typeface="Calibri"/>
              <a:buChar char="■"/>
            </a:pPr>
            <a:r>
              <a:rPr lang="en" sz="1425">
                <a:solidFill>
                  <a:schemeClr val="dk1"/>
                </a:solidFill>
                <a:latin typeface="Calibri"/>
                <a:ea typeface="Calibri"/>
                <a:cs typeface="Calibri"/>
                <a:sym typeface="Calibri"/>
              </a:rPr>
              <a:t>Assignment my result to variable number2</a:t>
            </a:r>
            <a:endParaRPr sz="1425">
              <a:solidFill>
                <a:schemeClr val="dk1"/>
              </a:solidFill>
              <a:latin typeface="Calibri"/>
              <a:ea typeface="Calibri"/>
              <a:cs typeface="Calibri"/>
              <a:sym typeface="Calibri"/>
            </a:endParaRPr>
          </a:p>
          <a:p>
            <a:pPr indent="-319087" lvl="1" marL="914400" rtl="0" algn="l">
              <a:lnSpc>
                <a:spcPct val="80000"/>
              </a:lnSpc>
              <a:spcBef>
                <a:spcPts val="0"/>
              </a:spcBef>
              <a:spcAft>
                <a:spcPts val="0"/>
              </a:spcAft>
              <a:buClr>
                <a:schemeClr val="dk1"/>
              </a:buClr>
              <a:buSzPts val="1425"/>
              <a:buFont typeface="Calibri"/>
              <a:buChar char="○"/>
            </a:pPr>
            <a:r>
              <a:rPr lang="en" sz="1425">
                <a:solidFill>
                  <a:schemeClr val="dk1"/>
                </a:solidFill>
                <a:latin typeface="Calibri"/>
                <a:ea typeface="Calibri"/>
                <a:cs typeface="Calibri"/>
                <a:sym typeface="Calibri"/>
              </a:rPr>
              <a:t>I save them in a container that holds data -&gt; variables</a:t>
            </a:r>
            <a:endParaRPr sz="1425">
              <a:solidFill>
                <a:schemeClr val="dk1"/>
              </a:solidFill>
              <a:latin typeface="Calibri"/>
              <a:ea typeface="Calibri"/>
              <a:cs typeface="Calibri"/>
              <a:sym typeface="Calibri"/>
            </a:endParaRPr>
          </a:p>
          <a:p>
            <a:pPr indent="-319087" lvl="2" marL="1371600" rtl="0" algn="l">
              <a:lnSpc>
                <a:spcPct val="80000"/>
              </a:lnSpc>
              <a:spcBef>
                <a:spcPts val="0"/>
              </a:spcBef>
              <a:spcAft>
                <a:spcPts val="0"/>
              </a:spcAft>
              <a:buClr>
                <a:schemeClr val="dk1"/>
              </a:buClr>
              <a:buSzPts val="1425"/>
              <a:buFont typeface="Calibri"/>
              <a:buChar char="■"/>
            </a:pPr>
            <a:r>
              <a:rPr lang="en" sz="1425">
                <a:solidFill>
                  <a:schemeClr val="dk1"/>
                </a:solidFill>
                <a:latin typeface="Calibri"/>
                <a:ea typeface="Calibri"/>
                <a:cs typeface="Calibri"/>
                <a:sym typeface="Calibri"/>
              </a:rPr>
              <a:t>This work was done in the above steps.</a:t>
            </a:r>
            <a:endParaRPr sz="1425">
              <a:solidFill>
                <a:schemeClr val="dk1"/>
              </a:solidFill>
              <a:latin typeface="Calibri"/>
              <a:ea typeface="Calibri"/>
              <a:cs typeface="Calibri"/>
              <a:sym typeface="Calibri"/>
            </a:endParaRPr>
          </a:p>
          <a:p>
            <a:pPr indent="-319087" lvl="1" marL="914400" rtl="0" algn="l">
              <a:lnSpc>
                <a:spcPct val="80000"/>
              </a:lnSpc>
              <a:spcBef>
                <a:spcPts val="0"/>
              </a:spcBef>
              <a:spcAft>
                <a:spcPts val="0"/>
              </a:spcAft>
              <a:buClr>
                <a:schemeClr val="dk1"/>
              </a:buClr>
              <a:buSzPts val="1425"/>
              <a:buFont typeface="Calibri"/>
              <a:buChar char="○"/>
            </a:pPr>
            <a:r>
              <a:rPr lang="en" sz="1425">
                <a:solidFill>
                  <a:schemeClr val="dk1"/>
                </a:solidFill>
                <a:latin typeface="Calibri"/>
                <a:ea typeface="Calibri"/>
                <a:cs typeface="Calibri"/>
                <a:sym typeface="Calibri"/>
              </a:rPr>
              <a:t>Add numbers and save in the result</a:t>
            </a:r>
            <a:endParaRPr sz="1425">
              <a:solidFill>
                <a:schemeClr val="dk1"/>
              </a:solidFill>
              <a:latin typeface="Calibri"/>
              <a:ea typeface="Calibri"/>
              <a:cs typeface="Calibri"/>
              <a:sym typeface="Calibri"/>
            </a:endParaRPr>
          </a:p>
          <a:p>
            <a:pPr indent="-319087" lvl="2" marL="1371600" rtl="0" algn="l">
              <a:lnSpc>
                <a:spcPct val="80000"/>
              </a:lnSpc>
              <a:spcBef>
                <a:spcPts val="0"/>
              </a:spcBef>
              <a:spcAft>
                <a:spcPts val="0"/>
              </a:spcAft>
              <a:buClr>
                <a:schemeClr val="dk1"/>
              </a:buClr>
              <a:buSzPts val="1425"/>
              <a:buFont typeface="Calibri"/>
              <a:buChar char="■"/>
            </a:pPr>
            <a:r>
              <a:rPr lang="en" sz="1425">
                <a:solidFill>
                  <a:schemeClr val="dk1"/>
                </a:solidFill>
                <a:latin typeface="Calibri"/>
                <a:ea typeface="Calibri"/>
                <a:cs typeface="Calibri"/>
                <a:sym typeface="Calibri"/>
              </a:rPr>
              <a:t>Create a result variable to hold the value of the addition.</a:t>
            </a:r>
            <a:endParaRPr sz="1425">
              <a:solidFill>
                <a:schemeClr val="dk1"/>
              </a:solidFill>
              <a:latin typeface="Calibri"/>
              <a:ea typeface="Calibri"/>
              <a:cs typeface="Calibri"/>
              <a:sym typeface="Calibri"/>
            </a:endParaRPr>
          </a:p>
          <a:p>
            <a:pPr indent="-319087" lvl="2" marL="1371600" rtl="0" algn="l">
              <a:lnSpc>
                <a:spcPct val="80000"/>
              </a:lnSpc>
              <a:spcBef>
                <a:spcPts val="0"/>
              </a:spcBef>
              <a:spcAft>
                <a:spcPts val="0"/>
              </a:spcAft>
              <a:buClr>
                <a:schemeClr val="dk1"/>
              </a:buClr>
              <a:buSzPts val="1425"/>
              <a:buFont typeface="Calibri"/>
              <a:buChar char="■"/>
            </a:pPr>
            <a:r>
              <a:rPr lang="en" sz="1425">
                <a:solidFill>
                  <a:schemeClr val="dk1"/>
                </a:solidFill>
                <a:latin typeface="Calibri"/>
                <a:ea typeface="Calibri"/>
                <a:cs typeface="Calibri"/>
                <a:sym typeface="Calibri"/>
              </a:rPr>
              <a:t>Add number and number 2 - save the addition value in variable result</a:t>
            </a:r>
            <a:endParaRPr sz="1425">
              <a:solidFill>
                <a:schemeClr val="dk1"/>
              </a:solidFill>
              <a:latin typeface="Calibri"/>
              <a:ea typeface="Calibri"/>
              <a:cs typeface="Calibri"/>
              <a:sym typeface="Calibri"/>
            </a:endParaRPr>
          </a:p>
          <a:p>
            <a:pPr indent="-319087" lvl="1" marL="914400" rtl="0" algn="l">
              <a:lnSpc>
                <a:spcPct val="80000"/>
              </a:lnSpc>
              <a:spcBef>
                <a:spcPts val="0"/>
              </a:spcBef>
              <a:spcAft>
                <a:spcPts val="0"/>
              </a:spcAft>
              <a:buClr>
                <a:schemeClr val="dk1"/>
              </a:buClr>
              <a:buSzPts val="1425"/>
              <a:buFont typeface="Calibri"/>
              <a:buChar char="○"/>
            </a:pPr>
            <a:r>
              <a:rPr lang="en" sz="1425">
                <a:solidFill>
                  <a:schemeClr val="dk1"/>
                </a:solidFill>
                <a:latin typeface="Calibri"/>
                <a:ea typeface="Calibri"/>
                <a:cs typeface="Calibri"/>
                <a:sym typeface="Calibri"/>
              </a:rPr>
              <a:t>Print out the result for the user</a:t>
            </a:r>
            <a:endParaRPr sz="1425">
              <a:solidFill>
                <a:schemeClr val="dk1"/>
              </a:solidFill>
              <a:latin typeface="Calibri"/>
              <a:ea typeface="Calibri"/>
              <a:cs typeface="Calibri"/>
              <a:sym typeface="Calibri"/>
            </a:endParaRPr>
          </a:p>
          <a:p>
            <a:pPr indent="-319087" lvl="2" marL="1371600" rtl="0" algn="l">
              <a:lnSpc>
                <a:spcPct val="80000"/>
              </a:lnSpc>
              <a:spcBef>
                <a:spcPts val="0"/>
              </a:spcBef>
              <a:spcAft>
                <a:spcPts val="0"/>
              </a:spcAft>
              <a:buClr>
                <a:schemeClr val="dk1"/>
              </a:buClr>
              <a:buSzPts val="1425"/>
              <a:buFont typeface="Calibri"/>
              <a:buChar char="■"/>
            </a:pPr>
            <a:r>
              <a:rPr lang="en" sz="1425">
                <a:solidFill>
                  <a:schemeClr val="dk1"/>
                </a:solidFill>
                <a:latin typeface="Calibri"/>
                <a:ea typeface="Calibri"/>
                <a:cs typeface="Calibri"/>
                <a:sym typeface="Calibri"/>
              </a:rPr>
              <a:t>Use an output statement to the print out result</a:t>
            </a:r>
            <a:endParaRPr sz="1425">
              <a:solidFill>
                <a:schemeClr val="dk1"/>
              </a:solidFill>
              <a:latin typeface="Calibri"/>
              <a:ea typeface="Calibri"/>
              <a:cs typeface="Calibri"/>
              <a:sym typeface="Calibri"/>
            </a:endParaRPr>
          </a:p>
          <a:p>
            <a:pPr indent="0" lvl="0" marL="0" rtl="0" algn="l">
              <a:lnSpc>
                <a:spcPct val="95000"/>
              </a:lnSpc>
              <a:spcBef>
                <a:spcPts val="0"/>
              </a:spcBef>
              <a:spcAft>
                <a:spcPts val="1200"/>
              </a:spcAft>
              <a:buSzPts val="688"/>
              <a:buNone/>
            </a:pPr>
            <a:r>
              <a:t/>
            </a:r>
            <a:endParaRPr sz="875"/>
          </a:p>
        </p:txBody>
      </p:sp>
      <p:sp>
        <p:nvSpPr>
          <p:cNvPr id="1408" name="Google Shape;1408;p162"/>
          <p:cNvSpPr txBox="1"/>
          <p:nvPr>
            <p:ph idx="2" type="body"/>
          </p:nvPr>
        </p:nvSpPr>
        <p:spPr>
          <a:xfrm>
            <a:off x="4572000" y="702000"/>
            <a:ext cx="4449000" cy="3971700"/>
          </a:xfrm>
          <a:prstGeom prst="rect">
            <a:avLst/>
          </a:prstGeom>
        </p:spPr>
        <p:txBody>
          <a:bodyPr anchorCtr="0" anchor="t" bIns="91425" lIns="91425" spcFirstLastPara="1" rIns="91425" wrap="square" tIns="91425">
            <a:normAutofit fontScale="32500" lnSpcReduction="20000"/>
          </a:bodyPr>
          <a:lstStyle/>
          <a:p>
            <a:pPr indent="0" lvl="0" marL="0" rtl="0" algn="l">
              <a:spcBef>
                <a:spcPts val="0"/>
              </a:spcBef>
              <a:spcAft>
                <a:spcPts val="0"/>
              </a:spcAft>
              <a:buNone/>
            </a:pPr>
            <a:r>
              <a:rPr b="1" lang="en" sz="4281">
                <a:solidFill>
                  <a:srgbClr val="D1190D"/>
                </a:solidFill>
              </a:rPr>
              <a:t>Pseudo-code</a:t>
            </a:r>
            <a:r>
              <a:rPr b="1" lang="en" sz="4281">
                <a:solidFill>
                  <a:schemeClr val="dk1"/>
                </a:solidFill>
              </a:rPr>
              <a:t> </a:t>
            </a:r>
            <a:r>
              <a:rPr lang="en" sz="4265">
                <a:solidFill>
                  <a:schemeClr val="dk1"/>
                </a:solidFill>
              </a:rPr>
              <a:t>(looks like code but independent of language)</a:t>
            </a:r>
            <a:endParaRPr sz="4265">
              <a:solidFill>
                <a:schemeClr val="dk1"/>
              </a:solidFill>
            </a:endParaRPr>
          </a:p>
          <a:p>
            <a:pPr indent="0" lvl="0" marL="0" rtl="0" algn="l">
              <a:spcBef>
                <a:spcPts val="1200"/>
              </a:spcBef>
              <a:spcAft>
                <a:spcPts val="0"/>
              </a:spcAft>
              <a:buNone/>
            </a:pPr>
            <a:r>
              <a:rPr lang="en" sz="4265">
                <a:solidFill>
                  <a:schemeClr val="dk1"/>
                </a:solidFill>
              </a:rPr>
              <a:t>number 1 = 0</a:t>
            </a:r>
            <a:endParaRPr sz="4265">
              <a:solidFill>
                <a:schemeClr val="dk1"/>
              </a:solidFill>
            </a:endParaRPr>
          </a:p>
          <a:p>
            <a:pPr indent="0" lvl="0" marL="0" rtl="0" algn="l">
              <a:spcBef>
                <a:spcPts val="1200"/>
              </a:spcBef>
              <a:spcAft>
                <a:spcPts val="0"/>
              </a:spcAft>
              <a:buNone/>
            </a:pPr>
            <a:r>
              <a:rPr lang="en" sz="4265">
                <a:solidFill>
                  <a:schemeClr val="dk1"/>
                </a:solidFill>
              </a:rPr>
              <a:t>number1 = input(““Please enter your first number to be added: “)</a:t>
            </a:r>
            <a:endParaRPr sz="4265">
              <a:solidFill>
                <a:schemeClr val="dk1"/>
              </a:solidFill>
            </a:endParaRPr>
          </a:p>
          <a:p>
            <a:pPr indent="0" lvl="0" marL="0" rtl="0" algn="l">
              <a:spcBef>
                <a:spcPts val="1200"/>
              </a:spcBef>
              <a:spcAft>
                <a:spcPts val="0"/>
              </a:spcAft>
              <a:buNone/>
            </a:pPr>
            <a:r>
              <a:rPr lang="en" sz="4265">
                <a:solidFill>
                  <a:schemeClr val="dk1"/>
                </a:solidFill>
              </a:rPr>
              <a:t>number 2 = 0</a:t>
            </a:r>
            <a:endParaRPr sz="4265">
              <a:solidFill>
                <a:schemeClr val="dk1"/>
              </a:solidFill>
            </a:endParaRPr>
          </a:p>
          <a:p>
            <a:pPr indent="0" lvl="0" marL="0" rtl="0" algn="l">
              <a:spcBef>
                <a:spcPts val="1200"/>
              </a:spcBef>
              <a:spcAft>
                <a:spcPts val="0"/>
              </a:spcAft>
              <a:buNone/>
            </a:pPr>
            <a:r>
              <a:rPr lang="en" sz="4265">
                <a:solidFill>
                  <a:schemeClr val="dk1"/>
                </a:solidFill>
              </a:rPr>
              <a:t>number2 = input(““Please enter your second number to be added: “)</a:t>
            </a:r>
            <a:endParaRPr sz="4265">
              <a:solidFill>
                <a:schemeClr val="dk1"/>
              </a:solidFill>
            </a:endParaRPr>
          </a:p>
          <a:p>
            <a:pPr indent="0" lvl="0" marL="0" rtl="0" algn="l">
              <a:spcBef>
                <a:spcPts val="1200"/>
              </a:spcBef>
              <a:spcAft>
                <a:spcPts val="0"/>
              </a:spcAft>
              <a:buNone/>
            </a:pPr>
            <a:r>
              <a:rPr lang="en" sz="4265">
                <a:solidFill>
                  <a:schemeClr val="dk1"/>
                </a:solidFill>
              </a:rPr>
              <a:t>result = 0</a:t>
            </a:r>
            <a:endParaRPr sz="4265">
              <a:solidFill>
                <a:schemeClr val="dk1"/>
              </a:solidFill>
            </a:endParaRPr>
          </a:p>
          <a:p>
            <a:pPr indent="0" lvl="0" marL="0" rtl="0" algn="l">
              <a:spcBef>
                <a:spcPts val="1200"/>
              </a:spcBef>
              <a:spcAft>
                <a:spcPts val="0"/>
              </a:spcAft>
              <a:buNone/>
            </a:pPr>
            <a:r>
              <a:rPr lang="en" sz="4265">
                <a:solidFill>
                  <a:schemeClr val="dk1"/>
                </a:solidFill>
              </a:rPr>
              <a:t>result = number1 + number2</a:t>
            </a:r>
            <a:endParaRPr sz="4265">
              <a:solidFill>
                <a:schemeClr val="dk1"/>
              </a:solidFill>
            </a:endParaRPr>
          </a:p>
          <a:p>
            <a:pPr indent="0" lvl="0" marL="0" rtl="0" algn="l">
              <a:spcBef>
                <a:spcPts val="1200"/>
              </a:spcBef>
              <a:spcAft>
                <a:spcPts val="0"/>
              </a:spcAft>
              <a:buNone/>
            </a:pPr>
            <a:r>
              <a:rPr lang="en" sz="4265">
                <a:solidFill>
                  <a:schemeClr val="dk1"/>
                </a:solidFill>
              </a:rPr>
              <a:t>print(“Your result is “ + result)</a:t>
            </a:r>
            <a:endParaRPr sz="4265">
              <a:solidFill>
                <a:schemeClr val="dk1"/>
              </a:solidFill>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28"/>
          <p:cNvSpPr txBox="1"/>
          <p:nvPr>
            <p:ph type="title"/>
          </p:nvPr>
        </p:nvSpPr>
        <p:spPr>
          <a:xfrm>
            <a:off x="792084" y="219919"/>
            <a:ext cx="7559700" cy="9336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t/>
            </a:r>
            <a:endParaRPr/>
          </a:p>
        </p:txBody>
      </p:sp>
      <p:sp>
        <p:nvSpPr>
          <p:cNvPr id="154" name="Google Shape;154;p28"/>
          <p:cNvSpPr txBox="1"/>
          <p:nvPr>
            <p:ph idx="1" type="body"/>
          </p:nvPr>
        </p:nvSpPr>
        <p:spPr>
          <a:xfrm>
            <a:off x="731187" y="1663040"/>
            <a:ext cx="7681800" cy="1907400"/>
          </a:xfrm>
          <a:prstGeom prst="rect">
            <a:avLst/>
          </a:prstGeom>
        </p:spPr>
        <p:txBody>
          <a:bodyPr anchorCtr="0" anchor="t" bIns="0" lIns="0" spcFirstLastPara="1" rIns="0" wrap="square" tIns="0">
            <a:normAutofit/>
          </a:bodyPr>
          <a:lstStyle/>
          <a:p>
            <a:pPr indent="0" lvl="0" marL="0" rtl="0" algn="l">
              <a:spcBef>
                <a:spcPts val="0"/>
              </a:spcBef>
              <a:spcAft>
                <a:spcPts val="1200"/>
              </a:spcAft>
              <a:buNone/>
            </a:pPr>
            <a:r>
              <a:t/>
            </a:r>
            <a:endParaRPr/>
          </a:p>
        </p:txBody>
      </p:sp>
      <p:pic>
        <p:nvPicPr>
          <p:cNvPr id="155" name="Google Shape;155;p28"/>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412" name="Shape 1412"/>
        <p:cNvGrpSpPr/>
        <p:nvPr/>
      </p:nvGrpSpPr>
      <p:grpSpPr>
        <a:xfrm>
          <a:off x="0" y="0"/>
          <a:ext cx="0" cy="0"/>
          <a:chOff x="0" y="0"/>
          <a:chExt cx="0" cy="0"/>
        </a:xfrm>
      </p:grpSpPr>
      <p:sp>
        <p:nvSpPr>
          <p:cNvPr id="1413" name="Google Shape;1413;p163"/>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414" name="Google Shape;1414;p163"/>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415" name="Google Shape;1415;p163"/>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416" name="Google Shape;1416;p163"/>
          <p:cNvSpPr txBox="1"/>
          <p:nvPr>
            <p:ph type="title"/>
          </p:nvPr>
        </p:nvSpPr>
        <p:spPr>
          <a:xfrm>
            <a:off x="574800" y="0"/>
            <a:ext cx="85053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Algorithms: Techniques for development </a:t>
            </a:r>
            <a:endParaRPr u="none">
              <a:solidFill>
                <a:srgbClr val="D1190D"/>
              </a:solidFill>
            </a:endParaRPr>
          </a:p>
        </p:txBody>
      </p:sp>
      <p:sp>
        <p:nvSpPr>
          <p:cNvPr id="1417" name="Google Shape;1417;p163"/>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418" name="Google Shape;1418;p163"/>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
        <p:nvSpPr>
          <p:cNvPr id="1419" name="Google Shape;1419;p163"/>
          <p:cNvSpPr txBox="1"/>
          <p:nvPr/>
        </p:nvSpPr>
        <p:spPr>
          <a:xfrm>
            <a:off x="728100" y="784450"/>
            <a:ext cx="8008200" cy="3832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2000">
                <a:solidFill>
                  <a:schemeClr val="dk1"/>
                </a:solidFill>
                <a:latin typeface="Calibri"/>
                <a:ea typeface="Calibri"/>
                <a:cs typeface="Calibri"/>
                <a:sym typeface="Calibri"/>
              </a:rPr>
              <a:t>We use three basic techniques to develop our algorithms:</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b="1" lang="en" sz="2000">
                <a:solidFill>
                  <a:schemeClr val="dk1"/>
                </a:solidFill>
                <a:latin typeface="Calibri"/>
                <a:ea typeface="Calibri"/>
                <a:cs typeface="Calibri"/>
                <a:sym typeface="Calibri"/>
              </a:rPr>
              <a:t>Top-down approach</a:t>
            </a:r>
            <a:endParaRPr b="1" sz="2000">
              <a:solidFill>
                <a:schemeClr val="dk1"/>
              </a:solidFill>
              <a:latin typeface="Calibri"/>
              <a:ea typeface="Calibri"/>
              <a:cs typeface="Calibri"/>
              <a:sym typeface="Calibri"/>
            </a:endParaRPr>
          </a:p>
          <a:p>
            <a:pPr indent="-355600" lvl="1" marL="914400" rtl="0" algn="l">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Top-down is what we did in the previous example.  We start with a High-level idea and we revise it, breaking it into smaller parts until we can visible see the coding elements needed to create the program.</a:t>
            </a:r>
            <a:endParaRPr sz="2000">
              <a:solidFill>
                <a:schemeClr val="dk1"/>
              </a:solidFill>
              <a:latin typeface="Calibri"/>
              <a:ea typeface="Calibri"/>
              <a:cs typeface="Calibri"/>
              <a:sym typeface="Calibri"/>
            </a:endParaRPr>
          </a:p>
          <a:p>
            <a:pPr indent="-355600" lvl="1" marL="914400" rtl="0" algn="l">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Top-down approach uses a concept called </a:t>
            </a:r>
            <a:r>
              <a:rPr b="1" lang="en" sz="2000">
                <a:solidFill>
                  <a:schemeClr val="dk1"/>
                </a:solidFill>
                <a:latin typeface="Calibri"/>
                <a:ea typeface="Calibri"/>
                <a:cs typeface="Calibri"/>
                <a:sym typeface="Calibri"/>
              </a:rPr>
              <a:t>step-wise refinement.</a:t>
            </a:r>
            <a:r>
              <a:rPr lang="en" sz="2000">
                <a:solidFill>
                  <a:schemeClr val="dk1"/>
                </a:solidFill>
                <a:latin typeface="Calibri"/>
                <a:ea typeface="Calibri"/>
                <a:cs typeface="Calibri"/>
                <a:sym typeface="Calibri"/>
              </a:rPr>
              <a:t>  This means you do multiple versions of your outline, breaking up each bullet point again and again until your bullet points can be easily translatable into code.</a:t>
            </a:r>
            <a:endParaRPr sz="2000">
              <a:solidFill>
                <a:schemeClr val="dk1"/>
              </a:solidFill>
              <a:latin typeface="Calibri"/>
              <a:ea typeface="Calibri"/>
              <a:cs typeface="Calibri"/>
              <a:sym typeface="Calibri"/>
            </a:endParaRPr>
          </a:p>
          <a:p>
            <a:pPr indent="-355600" lvl="1" marL="914400" rtl="0" algn="l">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We often use the </a:t>
            </a:r>
            <a:r>
              <a:rPr b="1" lang="en" sz="2000">
                <a:solidFill>
                  <a:schemeClr val="dk1"/>
                </a:solidFill>
                <a:latin typeface="Calibri"/>
                <a:ea typeface="Calibri"/>
                <a:cs typeface="Calibri"/>
                <a:sym typeface="Calibri"/>
              </a:rPr>
              <a:t>Divide and Conquer Technique in Top Down </a:t>
            </a:r>
            <a:r>
              <a:rPr lang="en" sz="2000">
                <a:solidFill>
                  <a:schemeClr val="dk1"/>
                </a:solidFill>
                <a:latin typeface="Calibri"/>
                <a:ea typeface="Calibri"/>
                <a:cs typeface="Calibri"/>
                <a:sym typeface="Calibri"/>
              </a:rPr>
              <a:t>- breaking the problem into smaller, more manageable pieces.</a:t>
            </a:r>
            <a:endParaRPr sz="2000">
              <a:solidFill>
                <a:schemeClr val="dk1"/>
              </a:solidFill>
              <a:latin typeface="Calibri"/>
              <a:ea typeface="Calibri"/>
              <a:cs typeface="Calibri"/>
              <a:sym typeface="Calibri"/>
            </a:endParaRPr>
          </a:p>
        </p:txBody>
      </p:sp>
      <p:sp>
        <p:nvSpPr>
          <p:cNvPr id="1420" name="Google Shape;1420;p163"/>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0" rtl="0" algn="ctr">
              <a:spcBef>
                <a:spcPts val="0"/>
              </a:spcBef>
              <a:spcAft>
                <a:spcPts val="0"/>
              </a:spcAft>
              <a:buClr>
                <a:schemeClr val="lt1"/>
              </a:buClr>
              <a:buSzPts val="1500"/>
              <a:buFont typeface="Arial"/>
              <a:buNone/>
            </a:pPr>
            <a:r>
              <a:rPr b="1" lang="en" sz="1800">
                <a:solidFill>
                  <a:schemeClr val="lt1"/>
                </a:solidFill>
                <a:latin typeface="Calibri"/>
                <a:ea typeface="Calibri"/>
                <a:cs typeface="Calibri"/>
                <a:sym typeface="Calibri"/>
              </a:rPr>
              <a:t>Montclair Computer Science Education Hub</a:t>
            </a:r>
            <a:endParaRPr b="1" sz="1500">
              <a:solidFill>
                <a:schemeClr val="lt1"/>
              </a:solidFill>
              <a:latin typeface="Calibri"/>
              <a:ea typeface="Calibri"/>
              <a:cs typeface="Calibri"/>
              <a:sym typeface="Calibri"/>
            </a:endParaRPr>
          </a:p>
          <a:p>
            <a:pPr indent="0" lvl="0" marL="12700" marR="0" rtl="0" algn="l">
              <a:spcBef>
                <a:spcPts val="0"/>
              </a:spcBef>
              <a:spcAft>
                <a:spcPts val="0"/>
              </a:spcAft>
              <a:buClr>
                <a:schemeClr val="dk1"/>
              </a:buClr>
              <a:buSzPts val="800"/>
              <a:buFont typeface="Arial"/>
              <a:buNone/>
            </a:pPr>
            <a:r>
              <a:t/>
            </a:r>
            <a:endParaRPr b="1" sz="1800">
              <a:solidFill>
                <a:schemeClr val="lt1"/>
              </a:solidFill>
              <a:latin typeface="Calibri"/>
              <a:ea typeface="Calibri"/>
              <a:cs typeface="Calibri"/>
              <a:sym typeface="Calibri"/>
            </a:endParaRPr>
          </a:p>
        </p:txBody>
      </p:sp>
      <p:grpSp>
        <p:nvGrpSpPr>
          <p:cNvPr id="1421" name="Google Shape;1421;p163"/>
          <p:cNvGrpSpPr/>
          <p:nvPr/>
        </p:nvGrpSpPr>
        <p:grpSpPr>
          <a:xfrm>
            <a:off x="312780" y="4766655"/>
            <a:ext cx="2220930" cy="352501"/>
            <a:chOff x="6077925" y="4856850"/>
            <a:chExt cx="6064800" cy="1143000"/>
          </a:xfrm>
        </p:grpSpPr>
        <p:sp>
          <p:nvSpPr>
            <p:cNvPr id="1422" name="Google Shape;1422;p163"/>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423" name="Google Shape;1423;p163"/>
            <p:cNvPicPr preferRelativeResize="0"/>
            <p:nvPr/>
          </p:nvPicPr>
          <p:blipFill>
            <a:blip r:embed="rId4">
              <a:alphaModFix/>
            </a:blip>
            <a:stretch>
              <a:fillRect/>
            </a:stretch>
          </p:blipFill>
          <p:spPr>
            <a:xfrm>
              <a:off x="6369202" y="4941951"/>
              <a:ext cx="5634652" cy="938175"/>
            </a:xfrm>
            <a:prstGeom prst="rect">
              <a:avLst/>
            </a:prstGeom>
            <a:noFill/>
            <a:ln>
              <a:noFill/>
            </a:ln>
          </p:spPr>
        </p:pic>
      </p:grpSp>
    </p:spTree>
  </p:cSld>
  <p:clrMapOvr>
    <a:masterClrMapping/>
  </p:clrMapOvr>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427" name="Shape 1427"/>
        <p:cNvGrpSpPr/>
        <p:nvPr/>
      </p:nvGrpSpPr>
      <p:grpSpPr>
        <a:xfrm>
          <a:off x="0" y="0"/>
          <a:ext cx="0" cy="0"/>
          <a:chOff x="0" y="0"/>
          <a:chExt cx="0" cy="0"/>
        </a:xfrm>
      </p:grpSpPr>
      <p:sp>
        <p:nvSpPr>
          <p:cNvPr id="1428" name="Google Shape;1428;p164"/>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429" name="Google Shape;1429;p164"/>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430" name="Google Shape;1430;p164"/>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431" name="Google Shape;1431;p164"/>
          <p:cNvSpPr txBox="1"/>
          <p:nvPr>
            <p:ph type="title"/>
          </p:nvPr>
        </p:nvSpPr>
        <p:spPr>
          <a:xfrm>
            <a:off x="563475" y="2400"/>
            <a:ext cx="85053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Algorithms: Techniques for development </a:t>
            </a:r>
            <a:endParaRPr u="none">
              <a:solidFill>
                <a:srgbClr val="D1190D"/>
              </a:solidFill>
            </a:endParaRPr>
          </a:p>
        </p:txBody>
      </p:sp>
      <p:sp>
        <p:nvSpPr>
          <p:cNvPr id="1432" name="Google Shape;1432;p164"/>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433" name="Google Shape;1433;p164"/>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
        <p:nvSpPr>
          <p:cNvPr id="1434" name="Google Shape;1434;p164"/>
          <p:cNvSpPr txBox="1"/>
          <p:nvPr/>
        </p:nvSpPr>
        <p:spPr>
          <a:xfrm>
            <a:off x="812025" y="713750"/>
            <a:ext cx="8008200" cy="43869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2000">
                <a:solidFill>
                  <a:schemeClr val="dk1"/>
                </a:solidFill>
                <a:latin typeface="Calibri"/>
                <a:ea typeface="Calibri"/>
                <a:cs typeface="Calibri"/>
                <a:sym typeface="Calibri"/>
              </a:rPr>
              <a:t>Bottom Up Approach: </a:t>
            </a:r>
            <a:endParaRPr b="1"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Design a problem that you want to address with an algorithm</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Then look at problems similar to it. </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Use the pieces from other programs to build out your solution.</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Bottom up is an engineering technique where you have goal x and supplies y, how do you get to your goal?</a:t>
            </a:r>
            <a:endParaRPr sz="2000">
              <a:solidFill>
                <a:schemeClr val="dk1"/>
              </a:solidFill>
              <a:latin typeface="Calibri"/>
              <a:ea typeface="Calibri"/>
              <a:cs typeface="Calibri"/>
              <a:sym typeface="Calibri"/>
            </a:endParaRPr>
          </a:p>
          <a:p>
            <a:pPr indent="0" lvl="0" marL="0" rtl="0" algn="l">
              <a:spcBef>
                <a:spcPts val="0"/>
              </a:spcBef>
              <a:spcAft>
                <a:spcPts val="0"/>
              </a:spcAft>
              <a:buNone/>
            </a:pPr>
            <a:r>
              <a:t/>
            </a:r>
            <a:endParaRPr sz="2000">
              <a:solidFill>
                <a:schemeClr val="dk1"/>
              </a:solidFill>
              <a:latin typeface="Calibri"/>
              <a:ea typeface="Calibri"/>
              <a:cs typeface="Calibri"/>
              <a:sym typeface="Calibri"/>
            </a:endParaRPr>
          </a:p>
          <a:p>
            <a:pPr indent="0" lvl="0" marL="0" rtl="0" algn="l">
              <a:spcBef>
                <a:spcPts val="0"/>
              </a:spcBef>
              <a:spcAft>
                <a:spcPts val="0"/>
              </a:spcAft>
              <a:buNone/>
            </a:pPr>
            <a:r>
              <a:rPr b="1" lang="en" sz="2000">
                <a:solidFill>
                  <a:schemeClr val="dk1"/>
                </a:solidFill>
                <a:latin typeface="Calibri"/>
                <a:ea typeface="Calibri"/>
                <a:cs typeface="Calibri"/>
                <a:sym typeface="Calibri"/>
              </a:rPr>
              <a:t>Combination of the two approaches</a:t>
            </a:r>
            <a:endParaRPr b="1"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The reality is we use both approaches often together to get a robust solution. </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Trying to look at problems from different points of view often help us with understanding where problems are in our logic.</a:t>
            </a:r>
            <a:endParaRPr sz="20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35" name="Google Shape;1435;p164"/>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0" rtl="0" algn="ctr">
              <a:spcBef>
                <a:spcPts val="0"/>
              </a:spcBef>
              <a:spcAft>
                <a:spcPts val="0"/>
              </a:spcAft>
              <a:buClr>
                <a:schemeClr val="lt1"/>
              </a:buClr>
              <a:buSzPts val="1500"/>
              <a:buFont typeface="Arial"/>
              <a:buNone/>
            </a:pPr>
            <a:r>
              <a:rPr b="1" lang="en" sz="1800">
                <a:solidFill>
                  <a:schemeClr val="lt1"/>
                </a:solidFill>
                <a:latin typeface="Calibri"/>
                <a:ea typeface="Calibri"/>
                <a:cs typeface="Calibri"/>
                <a:sym typeface="Calibri"/>
              </a:rPr>
              <a:t>Montclair Computer Science Education Hub</a:t>
            </a:r>
            <a:endParaRPr b="1" sz="1500">
              <a:solidFill>
                <a:schemeClr val="lt1"/>
              </a:solidFill>
              <a:latin typeface="Calibri"/>
              <a:ea typeface="Calibri"/>
              <a:cs typeface="Calibri"/>
              <a:sym typeface="Calibri"/>
            </a:endParaRPr>
          </a:p>
          <a:p>
            <a:pPr indent="0" lvl="0" marL="12700" marR="0" rtl="0" algn="l">
              <a:spcBef>
                <a:spcPts val="0"/>
              </a:spcBef>
              <a:spcAft>
                <a:spcPts val="0"/>
              </a:spcAft>
              <a:buClr>
                <a:schemeClr val="dk1"/>
              </a:buClr>
              <a:buSzPts val="800"/>
              <a:buFont typeface="Arial"/>
              <a:buNone/>
            </a:pPr>
            <a:r>
              <a:t/>
            </a:r>
            <a:endParaRPr b="1" sz="1800">
              <a:solidFill>
                <a:schemeClr val="lt1"/>
              </a:solidFill>
              <a:latin typeface="Calibri"/>
              <a:ea typeface="Calibri"/>
              <a:cs typeface="Calibri"/>
              <a:sym typeface="Calibri"/>
            </a:endParaRPr>
          </a:p>
        </p:txBody>
      </p:sp>
      <p:grpSp>
        <p:nvGrpSpPr>
          <p:cNvPr id="1436" name="Google Shape;1436;p164"/>
          <p:cNvGrpSpPr/>
          <p:nvPr/>
        </p:nvGrpSpPr>
        <p:grpSpPr>
          <a:xfrm>
            <a:off x="312780" y="4766655"/>
            <a:ext cx="2220930" cy="352501"/>
            <a:chOff x="6077925" y="4856850"/>
            <a:chExt cx="6064800" cy="1143000"/>
          </a:xfrm>
        </p:grpSpPr>
        <p:sp>
          <p:nvSpPr>
            <p:cNvPr id="1437" name="Google Shape;1437;p164"/>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438" name="Google Shape;1438;p164"/>
            <p:cNvPicPr preferRelativeResize="0"/>
            <p:nvPr/>
          </p:nvPicPr>
          <p:blipFill>
            <a:blip r:embed="rId4">
              <a:alphaModFix/>
            </a:blip>
            <a:stretch>
              <a:fillRect/>
            </a:stretch>
          </p:blipFill>
          <p:spPr>
            <a:xfrm>
              <a:off x="6369202" y="4941951"/>
              <a:ext cx="5634652" cy="938175"/>
            </a:xfrm>
            <a:prstGeom prst="rect">
              <a:avLst/>
            </a:prstGeom>
            <a:noFill/>
            <a:ln>
              <a:noFill/>
            </a:ln>
          </p:spPr>
        </p:pic>
      </p:grpSp>
    </p:spTree>
  </p:cSld>
  <p:clrMapOvr>
    <a:masterClrMapping/>
  </p:clrMapOvr>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442" name="Shape 1442"/>
        <p:cNvGrpSpPr/>
        <p:nvPr/>
      </p:nvGrpSpPr>
      <p:grpSpPr>
        <a:xfrm>
          <a:off x="0" y="0"/>
          <a:ext cx="0" cy="0"/>
          <a:chOff x="0" y="0"/>
          <a:chExt cx="0" cy="0"/>
        </a:xfrm>
      </p:grpSpPr>
      <p:sp>
        <p:nvSpPr>
          <p:cNvPr id="1443" name="Google Shape;1443;p165"/>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444" name="Google Shape;1444;p165"/>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445" name="Google Shape;1445;p165"/>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446" name="Google Shape;1446;p165"/>
          <p:cNvSpPr txBox="1"/>
          <p:nvPr>
            <p:ph type="title"/>
          </p:nvPr>
        </p:nvSpPr>
        <p:spPr>
          <a:xfrm>
            <a:off x="563475" y="219925"/>
            <a:ext cx="74907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Algorithms: A computer can complete the task  </a:t>
            </a:r>
            <a:endParaRPr u="none">
              <a:solidFill>
                <a:srgbClr val="D1190D"/>
              </a:solidFill>
            </a:endParaRPr>
          </a:p>
        </p:txBody>
      </p:sp>
      <p:sp>
        <p:nvSpPr>
          <p:cNvPr id="1447" name="Google Shape;1447;p165"/>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448" name="Google Shape;1448;p165"/>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
        <p:nvSpPr>
          <p:cNvPr id="1449" name="Google Shape;1449;p165"/>
          <p:cNvSpPr txBox="1"/>
          <p:nvPr/>
        </p:nvSpPr>
        <p:spPr>
          <a:xfrm>
            <a:off x="739450" y="1271625"/>
            <a:ext cx="7490700" cy="2755200"/>
          </a:xfrm>
          <a:prstGeom prst="rect">
            <a:avLst/>
          </a:prstGeom>
          <a:noFill/>
          <a:ln>
            <a:noFill/>
          </a:ln>
        </p:spPr>
        <p:txBody>
          <a:bodyPr anchorCtr="0" anchor="t" bIns="68575" lIns="68575" spcFirstLastPara="1" rIns="68575" wrap="square" tIns="68575">
            <a:spAutoFit/>
          </a:bodyPr>
          <a:lstStyle/>
          <a:p>
            <a:pPr indent="-292100" lvl="0" marL="342900" rtl="0" algn="l">
              <a:lnSpc>
                <a:spcPct val="150000"/>
              </a:lnSpc>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Computers work in binary: yes and no, one and zero, true and false.</a:t>
            </a:r>
            <a:endParaRPr sz="2000">
              <a:solidFill>
                <a:schemeClr val="dk1"/>
              </a:solidFill>
              <a:latin typeface="Calibri"/>
              <a:ea typeface="Calibri"/>
              <a:cs typeface="Calibri"/>
              <a:sym typeface="Calibri"/>
            </a:endParaRPr>
          </a:p>
          <a:p>
            <a:pPr indent="-292100" lvl="0" marL="342900" rtl="0" algn="l">
              <a:lnSpc>
                <a:spcPct val="150000"/>
              </a:lnSpc>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The computer isn’t good with “loose instructions” or instructions that are indefinite.</a:t>
            </a:r>
            <a:endParaRPr sz="2000">
              <a:solidFill>
                <a:schemeClr val="dk1"/>
              </a:solidFill>
              <a:latin typeface="Calibri"/>
              <a:ea typeface="Calibri"/>
              <a:cs typeface="Calibri"/>
              <a:sym typeface="Calibri"/>
            </a:endParaRPr>
          </a:p>
          <a:p>
            <a:pPr indent="-292100" lvl="0" marL="342900" rtl="0" algn="l">
              <a:lnSpc>
                <a:spcPct val="150000"/>
              </a:lnSpc>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It is impossible for the computer to do the following instruction:</a:t>
            </a:r>
            <a:endParaRPr sz="2000">
              <a:solidFill>
                <a:schemeClr val="dk1"/>
              </a:solidFill>
              <a:latin typeface="Calibri"/>
              <a:ea typeface="Calibri"/>
              <a:cs typeface="Calibri"/>
              <a:sym typeface="Calibri"/>
            </a:endParaRPr>
          </a:p>
          <a:p>
            <a:pPr indent="-292100" lvl="1" marL="685800" rtl="0" algn="l">
              <a:lnSpc>
                <a:spcPct val="150000"/>
              </a:lnSpc>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When you are done enjoying the sunset, do this step.</a:t>
            </a:r>
            <a:endParaRPr sz="2000">
              <a:solidFill>
                <a:schemeClr val="dk1"/>
              </a:solidFill>
              <a:latin typeface="Calibri"/>
              <a:ea typeface="Calibri"/>
              <a:cs typeface="Calibri"/>
              <a:sym typeface="Calibri"/>
            </a:endParaRPr>
          </a:p>
          <a:p>
            <a:pPr indent="-292100" lvl="0" marL="342900" rtl="0" algn="l">
              <a:lnSpc>
                <a:spcPct val="150000"/>
              </a:lnSpc>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Therefore the instruction</a:t>
            </a:r>
            <a:r>
              <a:rPr b="1" lang="en" sz="2000">
                <a:solidFill>
                  <a:schemeClr val="dk1"/>
                </a:solidFill>
                <a:latin typeface="Calibri"/>
                <a:ea typeface="Calibri"/>
                <a:cs typeface="Calibri"/>
                <a:sym typeface="Calibri"/>
              </a:rPr>
              <a:t> must be able to end.</a:t>
            </a:r>
            <a:endParaRPr b="1" sz="2000">
              <a:solidFill>
                <a:schemeClr val="dk1"/>
              </a:solidFill>
              <a:latin typeface="Calibri"/>
              <a:ea typeface="Calibri"/>
              <a:cs typeface="Calibri"/>
              <a:sym typeface="Calibri"/>
            </a:endParaRPr>
          </a:p>
        </p:txBody>
      </p:sp>
      <p:sp>
        <p:nvSpPr>
          <p:cNvPr id="1450" name="Google Shape;1450;p165"/>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0" rtl="0" algn="ctr">
              <a:spcBef>
                <a:spcPts val="0"/>
              </a:spcBef>
              <a:spcAft>
                <a:spcPts val="0"/>
              </a:spcAft>
              <a:buClr>
                <a:schemeClr val="lt1"/>
              </a:buClr>
              <a:buSzPts val="1500"/>
              <a:buFont typeface="Arial"/>
              <a:buNone/>
            </a:pPr>
            <a:r>
              <a:rPr b="1" lang="en" sz="1800">
                <a:solidFill>
                  <a:schemeClr val="lt1"/>
                </a:solidFill>
                <a:latin typeface="Calibri"/>
                <a:ea typeface="Calibri"/>
                <a:cs typeface="Calibri"/>
                <a:sym typeface="Calibri"/>
              </a:rPr>
              <a:t>Montclair Computer Science Education Hub</a:t>
            </a:r>
            <a:endParaRPr b="1" sz="1500">
              <a:solidFill>
                <a:schemeClr val="lt1"/>
              </a:solidFill>
              <a:latin typeface="Calibri"/>
              <a:ea typeface="Calibri"/>
              <a:cs typeface="Calibri"/>
              <a:sym typeface="Calibri"/>
            </a:endParaRPr>
          </a:p>
          <a:p>
            <a:pPr indent="0" lvl="0" marL="12700" marR="0" rtl="0" algn="l">
              <a:spcBef>
                <a:spcPts val="0"/>
              </a:spcBef>
              <a:spcAft>
                <a:spcPts val="0"/>
              </a:spcAft>
              <a:buClr>
                <a:schemeClr val="dk1"/>
              </a:buClr>
              <a:buSzPts val="800"/>
              <a:buFont typeface="Arial"/>
              <a:buNone/>
            </a:pPr>
            <a:r>
              <a:t/>
            </a:r>
            <a:endParaRPr b="1" sz="1800">
              <a:solidFill>
                <a:schemeClr val="lt1"/>
              </a:solidFill>
              <a:latin typeface="Calibri"/>
              <a:ea typeface="Calibri"/>
              <a:cs typeface="Calibri"/>
              <a:sym typeface="Calibri"/>
            </a:endParaRPr>
          </a:p>
        </p:txBody>
      </p:sp>
      <p:grpSp>
        <p:nvGrpSpPr>
          <p:cNvPr id="1451" name="Google Shape;1451;p165"/>
          <p:cNvGrpSpPr/>
          <p:nvPr/>
        </p:nvGrpSpPr>
        <p:grpSpPr>
          <a:xfrm>
            <a:off x="312780" y="4766655"/>
            <a:ext cx="2220930" cy="352501"/>
            <a:chOff x="6077925" y="4856850"/>
            <a:chExt cx="6064800" cy="1143000"/>
          </a:xfrm>
        </p:grpSpPr>
        <p:sp>
          <p:nvSpPr>
            <p:cNvPr id="1452" name="Google Shape;1452;p165"/>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453" name="Google Shape;1453;p165"/>
            <p:cNvPicPr preferRelativeResize="0"/>
            <p:nvPr/>
          </p:nvPicPr>
          <p:blipFill>
            <a:blip r:embed="rId4">
              <a:alphaModFix/>
            </a:blip>
            <a:stretch>
              <a:fillRect/>
            </a:stretch>
          </p:blipFill>
          <p:spPr>
            <a:xfrm>
              <a:off x="6369202" y="4941951"/>
              <a:ext cx="5634652" cy="938175"/>
            </a:xfrm>
            <a:prstGeom prst="rect">
              <a:avLst/>
            </a:prstGeom>
            <a:noFill/>
            <a:ln>
              <a:noFill/>
            </a:ln>
          </p:spPr>
        </p:pic>
      </p:grpSp>
    </p:spTree>
  </p:cSld>
  <p:clrMapOvr>
    <a:masterClrMapping/>
  </p:clrMapOvr>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457" name="Shape 1457"/>
        <p:cNvGrpSpPr/>
        <p:nvPr/>
      </p:nvGrpSpPr>
      <p:grpSpPr>
        <a:xfrm>
          <a:off x="0" y="0"/>
          <a:ext cx="0" cy="0"/>
          <a:chOff x="0" y="0"/>
          <a:chExt cx="0" cy="0"/>
        </a:xfrm>
      </p:grpSpPr>
      <p:sp>
        <p:nvSpPr>
          <p:cNvPr id="1458" name="Google Shape;1458;p166"/>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459" name="Google Shape;1459;p166"/>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460" name="Google Shape;1460;p166"/>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461" name="Google Shape;1461;p166"/>
          <p:cNvSpPr txBox="1"/>
          <p:nvPr>
            <p:ph type="title"/>
          </p:nvPr>
        </p:nvSpPr>
        <p:spPr>
          <a:xfrm>
            <a:off x="563475" y="219925"/>
            <a:ext cx="74907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Algorithms: It Ends</a:t>
            </a:r>
            <a:endParaRPr u="none">
              <a:solidFill>
                <a:srgbClr val="D1190D"/>
              </a:solidFill>
            </a:endParaRPr>
          </a:p>
        </p:txBody>
      </p:sp>
      <p:sp>
        <p:nvSpPr>
          <p:cNvPr id="1462" name="Google Shape;1462;p166"/>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463" name="Google Shape;1463;p166"/>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
        <p:nvSpPr>
          <p:cNvPr id="1464" name="Google Shape;1464;p166"/>
          <p:cNvSpPr txBox="1"/>
          <p:nvPr/>
        </p:nvSpPr>
        <p:spPr>
          <a:xfrm>
            <a:off x="716775" y="947300"/>
            <a:ext cx="6747600" cy="3216900"/>
          </a:xfrm>
          <a:prstGeom prst="rect">
            <a:avLst/>
          </a:prstGeom>
          <a:noFill/>
          <a:ln>
            <a:noFill/>
          </a:ln>
        </p:spPr>
        <p:txBody>
          <a:bodyPr anchorCtr="0" anchor="t" bIns="68575" lIns="68575" spcFirstLastPara="1" rIns="68575" wrap="square" tIns="68575">
            <a:spAutoFit/>
          </a:bodyPr>
          <a:lstStyle/>
          <a:p>
            <a:pPr indent="-355600" lvl="0" marL="457200" rtl="0" algn="l">
              <a:spcBef>
                <a:spcPts val="0"/>
              </a:spcBef>
              <a:spcAft>
                <a:spcPts val="0"/>
              </a:spcAft>
              <a:buClr>
                <a:schemeClr val="dk1"/>
              </a:buClr>
              <a:buSzPts val="2000"/>
              <a:buFont typeface="Calibri"/>
              <a:buAutoNum type="arabicPeriod"/>
            </a:pPr>
            <a:r>
              <a:rPr lang="en" sz="2000">
                <a:solidFill>
                  <a:schemeClr val="dk1"/>
                </a:solidFill>
                <a:latin typeface="Calibri"/>
                <a:ea typeface="Calibri"/>
                <a:cs typeface="Calibri"/>
                <a:sym typeface="Calibri"/>
              </a:rPr>
              <a:t>It must end.  When try to design with infinity with caution.</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AutoNum type="arabicPeriod"/>
            </a:pPr>
            <a:r>
              <a:rPr lang="en" sz="2000">
                <a:solidFill>
                  <a:schemeClr val="dk1"/>
                </a:solidFill>
                <a:latin typeface="Calibri"/>
                <a:ea typeface="Calibri"/>
                <a:cs typeface="Calibri"/>
                <a:sym typeface="Calibri"/>
              </a:rPr>
              <a:t>For the most part, the only place that we work with the program being allowed to run infinitely are systems programs - the operating system, the computer security features, etc.</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AutoNum type="arabicPeriod"/>
            </a:pPr>
            <a:r>
              <a:rPr lang="en" sz="2000">
                <a:solidFill>
                  <a:schemeClr val="dk1"/>
                </a:solidFill>
                <a:latin typeface="Calibri"/>
                <a:ea typeface="Calibri"/>
                <a:cs typeface="Calibri"/>
                <a:sym typeface="Calibri"/>
              </a:rPr>
              <a:t>These programs work on the idea that they run infinitely until an “interrupt” event occurs.  We assume a lot of interrupts will happen.</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AutoNum type="arabicPeriod"/>
            </a:pPr>
            <a:r>
              <a:rPr lang="en" sz="2000">
                <a:solidFill>
                  <a:schemeClr val="dk1"/>
                </a:solidFill>
                <a:latin typeface="Calibri"/>
                <a:ea typeface="Calibri"/>
                <a:cs typeface="Calibri"/>
                <a:sym typeface="Calibri"/>
              </a:rPr>
              <a:t>These programs are then ended either by an interrupt or the user turning off the devise.</a:t>
            </a:r>
            <a:endParaRPr sz="2000">
              <a:solidFill>
                <a:schemeClr val="dk1"/>
              </a:solidFill>
              <a:latin typeface="Calibri"/>
              <a:ea typeface="Calibri"/>
              <a:cs typeface="Calibri"/>
              <a:sym typeface="Calibri"/>
            </a:endParaRPr>
          </a:p>
        </p:txBody>
      </p:sp>
      <p:sp>
        <p:nvSpPr>
          <p:cNvPr id="1465" name="Google Shape;1465;p166"/>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0" rtl="0" algn="ctr">
              <a:spcBef>
                <a:spcPts val="0"/>
              </a:spcBef>
              <a:spcAft>
                <a:spcPts val="0"/>
              </a:spcAft>
              <a:buClr>
                <a:schemeClr val="lt1"/>
              </a:buClr>
              <a:buSzPts val="1500"/>
              <a:buFont typeface="Arial"/>
              <a:buNone/>
            </a:pPr>
            <a:r>
              <a:rPr b="1" lang="en" sz="1800">
                <a:solidFill>
                  <a:schemeClr val="lt1"/>
                </a:solidFill>
                <a:latin typeface="Calibri"/>
                <a:ea typeface="Calibri"/>
                <a:cs typeface="Calibri"/>
                <a:sym typeface="Calibri"/>
              </a:rPr>
              <a:t>Montclair Computer Science Education Hub</a:t>
            </a:r>
            <a:endParaRPr b="1" sz="1500">
              <a:solidFill>
                <a:schemeClr val="lt1"/>
              </a:solidFill>
              <a:latin typeface="Calibri"/>
              <a:ea typeface="Calibri"/>
              <a:cs typeface="Calibri"/>
              <a:sym typeface="Calibri"/>
            </a:endParaRPr>
          </a:p>
          <a:p>
            <a:pPr indent="0" lvl="0" marL="12700" marR="0" rtl="0" algn="l">
              <a:spcBef>
                <a:spcPts val="0"/>
              </a:spcBef>
              <a:spcAft>
                <a:spcPts val="0"/>
              </a:spcAft>
              <a:buClr>
                <a:schemeClr val="dk1"/>
              </a:buClr>
              <a:buSzPts val="800"/>
              <a:buFont typeface="Arial"/>
              <a:buNone/>
            </a:pPr>
            <a:r>
              <a:t/>
            </a:r>
            <a:endParaRPr b="1" sz="1800">
              <a:solidFill>
                <a:schemeClr val="lt1"/>
              </a:solidFill>
              <a:latin typeface="Calibri"/>
              <a:ea typeface="Calibri"/>
              <a:cs typeface="Calibri"/>
              <a:sym typeface="Calibri"/>
            </a:endParaRPr>
          </a:p>
        </p:txBody>
      </p:sp>
      <p:grpSp>
        <p:nvGrpSpPr>
          <p:cNvPr id="1466" name="Google Shape;1466;p166"/>
          <p:cNvGrpSpPr/>
          <p:nvPr/>
        </p:nvGrpSpPr>
        <p:grpSpPr>
          <a:xfrm>
            <a:off x="312780" y="4766655"/>
            <a:ext cx="2220930" cy="352501"/>
            <a:chOff x="6077925" y="4856850"/>
            <a:chExt cx="6064800" cy="1143000"/>
          </a:xfrm>
        </p:grpSpPr>
        <p:sp>
          <p:nvSpPr>
            <p:cNvPr id="1467" name="Google Shape;1467;p166"/>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468" name="Google Shape;1468;p166"/>
            <p:cNvPicPr preferRelativeResize="0"/>
            <p:nvPr/>
          </p:nvPicPr>
          <p:blipFill>
            <a:blip r:embed="rId4">
              <a:alphaModFix/>
            </a:blip>
            <a:stretch>
              <a:fillRect/>
            </a:stretch>
          </p:blipFill>
          <p:spPr>
            <a:xfrm>
              <a:off x="6369202" y="4941951"/>
              <a:ext cx="5634652" cy="938175"/>
            </a:xfrm>
            <a:prstGeom prst="rect">
              <a:avLst/>
            </a:prstGeom>
            <a:noFill/>
            <a:ln>
              <a:noFill/>
            </a:ln>
          </p:spPr>
        </p:pic>
      </p:grpSp>
    </p:spTree>
  </p:cSld>
  <p:clrMapOvr>
    <a:masterClrMapping/>
  </p:clrMapOvr>
</p:sld>
</file>

<file path=ppt/slides/slide1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472" name="Shape 1472"/>
        <p:cNvGrpSpPr/>
        <p:nvPr/>
      </p:nvGrpSpPr>
      <p:grpSpPr>
        <a:xfrm>
          <a:off x="0" y="0"/>
          <a:ext cx="0" cy="0"/>
          <a:chOff x="0" y="0"/>
          <a:chExt cx="0" cy="0"/>
        </a:xfrm>
      </p:grpSpPr>
      <p:sp>
        <p:nvSpPr>
          <p:cNvPr id="1473" name="Google Shape;1473;p167"/>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474" name="Google Shape;1474;p167"/>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475" name="Google Shape;1475;p167"/>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476" name="Google Shape;1476;p167"/>
          <p:cNvSpPr txBox="1"/>
          <p:nvPr>
            <p:ph type="title"/>
          </p:nvPr>
        </p:nvSpPr>
        <p:spPr>
          <a:xfrm>
            <a:off x="563475" y="219925"/>
            <a:ext cx="74907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Algorithms: There is a result at the end </a:t>
            </a:r>
            <a:endParaRPr u="none">
              <a:solidFill>
                <a:srgbClr val="D1190D"/>
              </a:solidFill>
            </a:endParaRPr>
          </a:p>
        </p:txBody>
      </p:sp>
      <p:sp>
        <p:nvSpPr>
          <p:cNvPr id="1477" name="Google Shape;1477;p167"/>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478" name="Google Shape;1478;p167"/>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
        <p:nvSpPr>
          <p:cNvPr id="1479" name="Google Shape;1479;p167"/>
          <p:cNvSpPr txBox="1"/>
          <p:nvPr/>
        </p:nvSpPr>
        <p:spPr>
          <a:xfrm>
            <a:off x="723300" y="947300"/>
            <a:ext cx="7697400" cy="3216900"/>
          </a:xfrm>
          <a:prstGeom prst="rect">
            <a:avLst/>
          </a:prstGeom>
          <a:noFill/>
          <a:ln>
            <a:noFill/>
          </a:ln>
        </p:spPr>
        <p:txBody>
          <a:bodyPr anchorCtr="0" anchor="t" bIns="68575" lIns="68575" spcFirstLastPara="1" rIns="68575" wrap="square" tIns="68575">
            <a:spAutoFit/>
          </a:bodyPr>
          <a:lstStyle/>
          <a:p>
            <a:pPr indent="-292100" lvl="0" marL="342900" rtl="0" algn="l">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The purpose of the algorithm is to manipulate the data in some way - therefore by the time the algorithm ends - something should have happened with the data.</a:t>
            </a:r>
            <a:endParaRPr sz="2000">
              <a:solidFill>
                <a:schemeClr val="dk1"/>
              </a:solidFill>
              <a:latin typeface="Calibri"/>
              <a:ea typeface="Calibri"/>
              <a:cs typeface="Calibri"/>
              <a:sym typeface="Calibri"/>
            </a:endParaRPr>
          </a:p>
          <a:p>
            <a:pPr indent="-292100" lvl="0" marL="342900" rtl="0" algn="l">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Examples:</a:t>
            </a:r>
            <a:endParaRPr sz="2000">
              <a:solidFill>
                <a:schemeClr val="dk1"/>
              </a:solidFill>
              <a:latin typeface="Calibri"/>
              <a:ea typeface="Calibri"/>
              <a:cs typeface="Calibri"/>
              <a:sym typeface="Calibri"/>
            </a:endParaRPr>
          </a:p>
          <a:p>
            <a:pPr indent="-292100" lvl="1" marL="685800" rtl="0" algn="l">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Something was stored</a:t>
            </a:r>
            <a:endParaRPr sz="2000">
              <a:solidFill>
                <a:schemeClr val="dk1"/>
              </a:solidFill>
              <a:latin typeface="Calibri"/>
              <a:ea typeface="Calibri"/>
              <a:cs typeface="Calibri"/>
              <a:sym typeface="Calibri"/>
            </a:endParaRPr>
          </a:p>
          <a:p>
            <a:pPr indent="-292100" lvl="1" marL="685800" rtl="0" algn="l">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Something was printed or reported to the user</a:t>
            </a:r>
            <a:endParaRPr sz="2000">
              <a:solidFill>
                <a:schemeClr val="dk1"/>
              </a:solidFill>
              <a:latin typeface="Calibri"/>
              <a:ea typeface="Calibri"/>
              <a:cs typeface="Calibri"/>
              <a:sym typeface="Calibri"/>
            </a:endParaRPr>
          </a:p>
          <a:p>
            <a:pPr indent="-292100" lvl="1" marL="685800" rtl="0" algn="l">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A value changed</a:t>
            </a:r>
            <a:endParaRPr sz="2000">
              <a:solidFill>
                <a:schemeClr val="dk1"/>
              </a:solidFill>
              <a:latin typeface="Calibri"/>
              <a:ea typeface="Calibri"/>
              <a:cs typeface="Calibri"/>
              <a:sym typeface="Calibri"/>
            </a:endParaRPr>
          </a:p>
          <a:p>
            <a:pPr indent="-292100" lvl="1" marL="685800" rtl="0" algn="l">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A value was visualized in a cool way</a:t>
            </a:r>
            <a:endParaRPr sz="2000">
              <a:solidFill>
                <a:schemeClr val="dk1"/>
              </a:solidFill>
              <a:latin typeface="Calibri"/>
              <a:ea typeface="Calibri"/>
              <a:cs typeface="Calibri"/>
              <a:sym typeface="Calibri"/>
            </a:endParaRPr>
          </a:p>
          <a:p>
            <a:pPr indent="-292100" lvl="1" marL="685800" rtl="0" algn="l">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A set of values were analyzed</a:t>
            </a:r>
            <a:endParaRPr sz="2000">
              <a:solidFill>
                <a:schemeClr val="dk1"/>
              </a:solidFill>
              <a:latin typeface="Calibri"/>
              <a:ea typeface="Calibri"/>
              <a:cs typeface="Calibri"/>
              <a:sym typeface="Calibri"/>
            </a:endParaRPr>
          </a:p>
          <a:p>
            <a:pPr indent="-292100" lvl="1" marL="685800" rtl="0" algn="l">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etc…</a:t>
            </a:r>
            <a:endParaRPr sz="2000">
              <a:solidFill>
                <a:schemeClr val="dk1"/>
              </a:solidFill>
              <a:latin typeface="Calibri"/>
              <a:ea typeface="Calibri"/>
              <a:cs typeface="Calibri"/>
              <a:sym typeface="Calibri"/>
            </a:endParaRPr>
          </a:p>
        </p:txBody>
      </p:sp>
      <p:sp>
        <p:nvSpPr>
          <p:cNvPr id="1480" name="Google Shape;1480;p167"/>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0" rtl="0" algn="ctr">
              <a:spcBef>
                <a:spcPts val="0"/>
              </a:spcBef>
              <a:spcAft>
                <a:spcPts val="0"/>
              </a:spcAft>
              <a:buClr>
                <a:schemeClr val="lt1"/>
              </a:buClr>
              <a:buSzPts val="1500"/>
              <a:buFont typeface="Arial"/>
              <a:buNone/>
            </a:pPr>
            <a:r>
              <a:rPr b="1" lang="en" sz="1800">
                <a:solidFill>
                  <a:schemeClr val="lt1"/>
                </a:solidFill>
                <a:latin typeface="Calibri"/>
                <a:ea typeface="Calibri"/>
                <a:cs typeface="Calibri"/>
                <a:sym typeface="Calibri"/>
              </a:rPr>
              <a:t>Montclair Computer Science Education Hub</a:t>
            </a:r>
            <a:endParaRPr b="1" sz="1500">
              <a:solidFill>
                <a:schemeClr val="lt1"/>
              </a:solidFill>
              <a:latin typeface="Calibri"/>
              <a:ea typeface="Calibri"/>
              <a:cs typeface="Calibri"/>
              <a:sym typeface="Calibri"/>
            </a:endParaRPr>
          </a:p>
          <a:p>
            <a:pPr indent="0" lvl="0" marL="12700" marR="0" rtl="0" algn="l">
              <a:spcBef>
                <a:spcPts val="0"/>
              </a:spcBef>
              <a:spcAft>
                <a:spcPts val="0"/>
              </a:spcAft>
              <a:buClr>
                <a:schemeClr val="dk1"/>
              </a:buClr>
              <a:buSzPts val="800"/>
              <a:buFont typeface="Arial"/>
              <a:buNone/>
            </a:pPr>
            <a:r>
              <a:t/>
            </a:r>
            <a:endParaRPr b="1" sz="1800">
              <a:solidFill>
                <a:schemeClr val="lt1"/>
              </a:solidFill>
              <a:latin typeface="Calibri"/>
              <a:ea typeface="Calibri"/>
              <a:cs typeface="Calibri"/>
              <a:sym typeface="Calibri"/>
            </a:endParaRPr>
          </a:p>
        </p:txBody>
      </p:sp>
      <p:grpSp>
        <p:nvGrpSpPr>
          <p:cNvPr id="1481" name="Google Shape;1481;p167"/>
          <p:cNvGrpSpPr/>
          <p:nvPr/>
        </p:nvGrpSpPr>
        <p:grpSpPr>
          <a:xfrm>
            <a:off x="312780" y="4766655"/>
            <a:ext cx="2220930" cy="352501"/>
            <a:chOff x="6077925" y="4856850"/>
            <a:chExt cx="6064800" cy="1143000"/>
          </a:xfrm>
        </p:grpSpPr>
        <p:sp>
          <p:nvSpPr>
            <p:cNvPr id="1482" name="Google Shape;1482;p167"/>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483" name="Google Shape;1483;p167"/>
            <p:cNvPicPr preferRelativeResize="0"/>
            <p:nvPr/>
          </p:nvPicPr>
          <p:blipFill>
            <a:blip r:embed="rId4">
              <a:alphaModFix/>
            </a:blip>
            <a:stretch>
              <a:fillRect/>
            </a:stretch>
          </p:blipFill>
          <p:spPr>
            <a:xfrm>
              <a:off x="6369202" y="4941951"/>
              <a:ext cx="5634652" cy="938175"/>
            </a:xfrm>
            <a:prstGeom prst="rect">
              <a:avLst/>
            </a:prstGeom>
            <a:noFill/>
            <a:ln>
              <a:noFill/>
            </a:ln>
          </p:spPr>
        </p:pic>
      </p:grpSp>
    </p:spTree>
  </p:cSld>
  <p:clrMapOvr>
    <a:masterClrMapping/>
  </p:clrMapOvr>
</p:sld>
</file>

<file path=ppt/slides/slide1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7" name="Shape 1487"/>
        <p:cNvGrpSpPr/>
        <p:nvPr/>
      </p:nvGrpSpPr>
      <p:grpSpPr>
        <a:xfrm>
          <a:off x="0" y="0"/>
          <a:ext cx="0" cy="0"/>
          <a:chOff x="0" y="0"/>
          <a:chExt cx="0" cy="0"/>
        </a:xfrm>
      </p:grpSpPr>
      <p:sp>
        <p:nvSpPr>
          <p:cNvPr id="1488" name="Google Shape;1488;p16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Brainstorming</a:t>
            </a:r>
            <a:endParaRPr/>
          </a:p>
        </p:txBody>
      </p:sp>
      <p:sp>
        <p:nvSpPr>
          <p:cNvPr id="1489" name="Google Shape;1489;p16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10000"/>
          </a:bodyPr>
          <a:lstStyle/>
          <a:p>
            <a:pPr indent="0" lvl="0" marL="0" rtl="0" algn="l">
              <a:lnSpc>
                <a:spcPct val="100000"/>
              </a:lnSpc>
              <a:spcBef>
                <a:spcPts val="0"/>
              </a:spcBef>
              <a:spcAft>
                <a:spcPts val="0"/>
              </a:spcAft>
              <a:buNone/>
            </a:pPr>
            <a:r>
              <a:rPr lang="en" sz="1200">
                <a:solidFill>
                  <a:schemeClr val="dk1"/>
                </a:solidFill>
              </a:rPr>
              <a:t>8.1.2.AP.1: Model daily processes by creating and following algorithms to complete tasks.</a:t>
            </a:r>
            <a:endParaRPr sz="1200">
              <a:solidFill>
                <a:schemeClr val="dk1"/>
              </a:solidFill>
            </a:endParaRPr>
          </a:p>
          <a:p>
            <a:pPr indent="0" lvl="0" marL="0" rtl="0" algn="l">
              <a:lnSpc>
                <a:spcPct val="100000"/>
              </a:lnSpc>
              <a:spcBef>
                <a:spcPts val="0"/>
              </a:spcBef>
              <a:spcAft>
                <a:spcPts val="0"/>
              </a:spcAft>
              <a:buNone/>
            </a:pPr>
            <a:r>
              <a:rPr lang="en" sz="1200">
                <a:solidFill>
                  <a:schemeClr val="dk1"/>
                </a:solidFill>
              </a:rPr>
              <a:t>Issues:</a:t>
            </a:r>
            <a:endParaRPr sz="1200">
              <a:solidFill>
                <a:schemeClr val="dk1"/>
              </a:solidFill>
            </a:endParaRPr>
          </a:p>
          <a:p>
            <a:pPr indent="0" lvl="0" marL="0" rtl="0" algn="l">
              <a:lnSpc>
                <a:spcPct val="100000"/>
              </a:lnSpc>
              <a:spcBef>
                <a:spcPts val="0"/>
              </a:spcBef>
              <a:spcAft>
                <a:spcPts val="0"/>
              </a:spcAft>
              <a:buNone/>
            </a:pPr>
            <a:r>
              <a:rPr lang="en" sz="1200">
                <a:solidFill>
                  <a:schemeClr val="dk1"/>
                </a:solidFill>
              </a:rPr>
              <a:t> </a:t>
            </a:r>
            <a:endParaRPr sz="1200">
              <a:solidFill>
                <a:schemeClr val="dk1"/>
              </a:solidFill>
            </a:endParaRPr>
          </a:p>
          <a:p>
            <a:pPr indent="0" lvl="0" marL="0" rtl="0" algn="l">
              <a:lnSpc>
                <a:spcPct val="100000"/>
              </a:lnSpc>
              <a:spcBef>
                <a:spcPts val="0"/>
              </a:spcBef>
              <a:spcAft>
                <a:spcPts val="0"/>
              </a:spcAft>
              <a:buNone/>
            </a:pPr>
            <a:r>
              <a:rPr lang="en" sz="1200">
                <a:solidFill>
                  <a:schemeClr val="dk1"/>
                </a:solidFill>
              </a:rPr>
              <a:t>8.1.2.AP.2: Model the way programs store and manipulate data by using numbers or other symbols to represent information.</a:t>
            </a:r>
            <a:endParaRPr sz="1200">
              <a:solidFill>
                <a:schemeClr val="dk1"/>
              </a:solidFill>
            </a:endParaRPr>
          </a:p>
          <a:p>
            <a:pPr indent="0" lvl="0" marL="0" rtl="0" algn="l">
              <a:lnSpc>
                <a:spcPct val="100000"/>
              </a:lnSpc>
              <a:spcBef>
                <a:spcPts val="0"/>
              </a:spcBef>
              <a:spcAft>
                <a:spcPts val="0"/>
              </a:spcAft>
              <a:buNone/>
            </a:pPr>
            <a:r>
              <a:rPr lang="en" sz="1200">
                <a:solidFill>
                  <a:schemeClr val="dk1"/>
                </a:solidFill>
              </a:rPr>
              <a:t>Issues:</a:t>
            </a:r>
            <a:endParaRPr sz="1200">
              <a:solidFill>
                <a:schemeClr val="dk1"/>
              </a:solidFill>
            </a:endParaRPr>
          </a:p>
          <a:p>
            <a:pPr indent="0" lvl="0" marL="0" rtl="0" algn="l">
              <a:lnSpc>
                <a:spcPct val="100000"/>
              </a:lnSpc>
              <a:spcBef>
                <a:spcPts val="0"/>
              </a:spcBef>
              <a:spcAft>
                <a:spcPts val="0"/>
              </a:spcAft>
              <a:buNone/>
            </a:pPr>
            <a:r>
              <a:t/>
            </a:r>
            <a:endParaRPr sz="1200">
              <a:solidFill>
                <a:schemeClr val="dk1"/>
              </a:solidFill>
            </a:endParaRPr>
          </a:p>
          <a:p>
            <a:pPr indent="0" lvl="0" marL="0" rtl="0" algn="l">
              <a:lnSpc>
                <a:spcPct val="100000"/>
              </a:lnSpc>
              <a:spcBef>
                <a:spcPts val="0"/>
              </a:spcBef>
              <a:spcAft>
                <a:spcPts val="0"/>
              </a:spcAft>
              <a:buNone/>
            </a:pPr>
            <a:r>
              <a:rPr lang="en" sz="1200">
                <a:solidFill>
                  <a:schemeClr val="dk1"/>
                </a:solidFill>
              </a:rPr>
              <a:t>8.1.2.AP.3: Create programs with sequences and simple loops to accomplish tasks.</a:t>
            </a:r>
            <a:endParaRPr sz="1200">
              <a:solidFill>
                <a:schemeClr val="dk1"/>
              </a:solidFill>
            </a:endParaRPr>
          </a:p>
          <a:p>
            <a:pPr indent="0" lvl="0" marL="0" rtl="0" algn="l">
              <a:lnSpc>
                <a:spcPct val="100000"/>
              </a:lnSpc>
              <a:spcBef>
                <a:spcPts val="0"/>
              </a:spcBef>
              <a:spcAft>
                <a:spcPts val="0"/>
              </a:spcAft>
              <a:buNone/>
            </a:pPr>
            <a:r>
              <a:rPr lang="en" sz="1200">
                <a:solidFill>
                  <a:schemeClr val="dk1"/>
                </a:solidFill>
              </a:rPr>
              <a:t>Issues:</a:t>
            </a:r>
            <a:endParaRPr sz="1200">
              <a:solidFill>
                <a:schemeClr val="dk1"/>
              </a:solidFill>
            </a:endParaRPr>
          </a:p>
          <a:p>
            <a:pPr indent="0" lvl="0" marL="0" rtl="0" algn="l">
              <a:lnSpc>
                <a:spcPct val="100000"/>
              </a:lnSpc>
              <a:spcBef>
                <a:spcPts val="0"/>
              </a:spcBef>
              <a:spcAft>
                <a:spcPts val="0"/>
              </a:spcAft>
              <a:buNone/>
            </a:pPr>
            <a:r>
              <a:t/>
            </a:r>
            <a:endParaRPr sz="1200">
              <a:solidFill>
                <a:schemeClr val="dk1"/>
              </a:solidFill>
            </a:endParaRPr>
          </a:p>
          <a:p>
            <a:pPr indent="0" lvl="0" marL="0" rtl="0" algn="l">
              <a:lnSpc>
                <a:spcPct val="100000"/>
              </a:lnSpc>
              <a:spcBef>
                <a:spcPts val="0"/>
              </a:spcBef>
              <a:spcAft>
                <a:spcPts val="0"/>
              </a:spcAft>
              <a:buNone/>
            </a:pPr>
            <a:r>
              <a:rPr lang="en" sz="1200">
                <a:solidFill>
                  <a:schemeClr val="dk1"/>
                </a:solidFill>
              </a:rPr>
              <a:t>8.1.2.AP.4: Break down a task into a sequence of steps.</a:t>
            </a:r>
            <a:endParaRPr sz="1200">
              <a:solidFill>
                <a:schemeClr val="dk1"/>
              </a:solidFill>
            </a:endParaRPr>
          </a:p>
          <a:p>
            <a:pPr indent="0" lvl="0" marL="0" rtl="0" algn="l">
              <a:lnSpc>
                <a:spcPct val="100000"/>
              </a:lnSpc>
              <a:spcBef>
                <a:spcPts val="0"/>
              </a:spcBef>
              <a:spcAft>
                <a:spcPts val="0"/>
              </a:spcAft>
              <a:buNone/>
            </a:pPr>
            <a:r>
              <a:rPr lang="en" sz="1200">
                <a:solidFill>
                  <a:schemeClr val="dk1"/>
                </a:solidFill>
              </a:rPr>
              <a:t>Issues:</a:t>
            </a:r>
            <a:endParaRPr sz="1200">
              <a:solidFill>
                <a:schemeClr val="dk1"/>
              </a:solidFill>
            </a:endParaRPr>
          </a:p>
          <a:p>
            <a:pPr indent="0" lvl="0" marL="0" rtl="0" algn="l">
              <a:lnSpc>
                <a:spcPct val="100000"/>
              </a:lnSpc>
              <a:spcBef>
                <a:spcPts val="0"/>
              </a:spcBef>
              <a:spcAft>
                <a:spcPts val="0"/>
              </a:spcAft>
              <a:buNone/>
            </a:pPr>
            <a:r>
              <a:t/>
            </a:r>
            <a:endParaRPr sz="1200">
              <a:solidFill>
                <a:schemeClr val="dk1"/>
              </a:solidFill>
            </a:endParaRPr>
          </a:p>
          <a:p>
            <a:pPr indent="0" lvl="0" marL="0" rtl="0" algn="l">
              <a:lnSpc>
                <a:spcPct val="100000"/>
              </a:lnSpc>
              <a:spcBef>
                <a:spcPts val="0"/>
              </a:spcBef>
              <a:spcAft>
                <a:spcPts val="0"/>
              </a:spcAft>
              <a:buNone/>
            </a:pPr>
            <a:r>
              <a:rPr lang="en" sz="1200">
                <a:solidFill>
                  <a:schemeClr val="dk1"/>
                </a:solidFill>
              </a:rPr>
              <a:t>• 8.1.2.AP.5: Describe a program’s sequence of events, goals, and expected outcomes. </a:t>
            </a:r>
            <a:endParaRPr sz="1200">
              <a:solidFill>
                <a:schemeClr val="dk1"/>
              </a:solidFill>
            </a:endParaRPr>
          </a:p>
          <a:p>
            <a:pPr indent="0" lvl="0" marL="0" rtl="0" algn="l">
              <a:lnSpc>
                <a:spcPct val="100000"/>
              </a:lnSpc>
              <a:spcBef>
                <a:spcPts val="0"/>
              </a:spcBef>
              <a:spcAft>
                <a:spcPts val="0"/>
              </a:spcAft>
              <a:buNone/>
            </a:pPr>
            <a:r>
              <a:rPr lang="en" sz="1200">
                <a:solidFill>
                  <a:schemeClr val="dk1"/>
                </a:solidFill>
              </a:rPr>
              <a:t>Issues:</a:t>
            </a:r>
            <a:endParaRPr sz="1200">
              <a:solidFill>
                <a:schemeClr val="dk1"/>
              </a:solidFill>
            </a:endParaRPr>
          </a:p>
          <a:p>
            <a:pPr indent="0" lvl="0" marL="0" rtl="0" algn="l">
              <a:lnSpc>
                <a:spcPct val="100000"/>
              </a:lnSpc>
              <a:spcBef>
                <a:spcPts val="0"/>
              </a:spcBef>
              <a:spcAft>
                <a:spcPts val="0"/>
              </a:spcAft>
              <a:buNone/>
            </a:pPr>
            <a:r>
              <a:t/>
            </a:r>
            <a:endParaRPr sz="1200">
              <a:solidFill>
                <a:schemeClr val="dk1"/>
              </a:solidFill>
            </a:endParaRPr>
          </a:p>
          <a:p>
            <a:pPr indent="0" lvl="0" marL="0" rtl="0" algn="l">
              <a:lnSpc>
                <a:spcPct val="100000"/>
              </a:lnSpc>
              <a:spcBef>
                <a:spcPts val="0"/>
              </a:spcBef>
              <a:spcAft>
                <a:spcPts val="0"/>
              </a:spcAft>
              <a:buNone/>
            </a:pPr>
            <a:r>
              <a:rPr lang="en" sz="1200">
                <a:solidFill>
                  <a:schemeClr val="dk1"/>
                </a:solidFill>
              </a:rPr>
              <a:t>8.1.2.AP.6: Debug errors in an algorithm or program that includes sequences and simple loops. </a:t>
            </a:r>
            <a:endParaRPr sz="1200">
              <a:solidFill>
                <a:schemeClr val="dk1"/>
              </a:solidFill>
            </a:endParaRPr>
          </a:p>
          <a:p>
            <a:pPr indent="0" lvl="0" marL="0" rtl="0" algn="l">
              <a:lnSpc>
                <a:spcPct val="100000"/>
              </a:lnSpc>
              <a:spcBef>
                <a:spcPts val="0"/>
              </a:spcBef>
              <a:spcAft>
                <a:spcPts val="0"/>
              </a:spcAft>
              <a:buNone/>
            </a:pPr>
            <a:r>
              <a:rPr lang="en" sz="1200">
                <a:solidFill>
                  <a:schemeClr val="dk1"/>
                </a:solidFill>
              </a:rPr>
              <a:t>Issues:</a:t>
            </a:r>
            <a:endParaRPr sz="1200">
              <a:solidFill>
                <a:schemeClr val="dk1"/>
              </a:solidFill>
            </a:endParaRPr>
          </a:p>
          <a:p>
            <a:pPr indent="0" lvl="0" marL="0" rtl="0" algn="l">
              <a:spcBef>
                <a:spcPts val="0"/>
              </a:spcBef>
              <a:spcAft>
                <a:spcPts val="1200"/>
              </a:spcAft>
              <a:buNone/>
            </a:pPr>
            <a:r>
              <a:t/>
            </a:r>
            <a:endParaRPr sz="1300">
              <a:solidFill>
                <a:schemeClr val="dk1"/>
              </a:solidFill>
            </a:endParaRPr>
          </a:p>
        </p:txBody>
      </p:sp>
    </p:spTree>
  </p:cSld>
  <p:clrMapOvr>
    <a:masterClrMapping/>
  </p:clrMapOvr>
</p:sld>
</file>

<file path=ppt/slides/slide1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3" name="Shape 1493"/>
        <p:cNvGrpSpPr/>
        <p:nvPr/>
      </p:nvGrpSpPr>
      <p:grpSpPr>
        <a:xfrm>
          <a:off x="0" y="0"/>
          <a:ext cx="0" cy="0"/>
          <a:chOff x="0" y="0"/>
          <a:chExt cx="0" cy="0"/>
        </a:xfrm>
      </p:grpSpPr>
      <p:sp>
        <p:nvSpPr>
          <p:cNvPr id="1494" name="Google Shape;1494;p16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Working Smart - Is there any overlap with this work and other work I am doing?</a:t>
            </a:r>
            <a:endParaRPr/>
          </a:p>
          <a:p>
            <a:pPr indent="0" lvl="0" marL="0" rtl="0" algn="l">
              <a:spcBef>
                <a:spcPts val="0"/>
              </a:spcBef>
              <a:spcAft>
                <a:spcPts val="0"/>
              </a:spcAft>
              <a:buNone/>
            </a:pPr>
            <a:r>
              <a:rPr lang="en"/>
              <a:t> </a:t>
            </a:r>
            <a:endParaRPr/>
          </a:p>
        </p:txBody>
      </p:sp>
      <p:sp>
        <p:nvSpPr>
          <p:cNvPr id="1495" name="Google Shape;1495;p169"/>
          <p:cNvSpPr txBox="1"/>
          <p:nvPr>
            <p:ph idx="1" type="body"/>
          </p:nvPr>
        </p:nvSpPr>
        <p:spPr>
          <a:xfrm>
            <a:off x="311700" y="117722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1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9" name="Shape 1499"/>
        <p:cNvGrpSpPr/>
        <p:nvPr/>
      </p:nvGrpSpPr>
      <p:grpSpPr>
        <a:xfrm>
          <a:off x="0" y="0"/>
          <a:ext cx="0" cy="0"/>
          <a:chOff x="0" y="0"/>
          <a:chExt cx="0" cy="0"/>
        </a:xfrm>
      </p:grpSpPr>
      <p:sp>
        <p:nvSpPr>
          <p:cNvPr id="1500" name="Google Shape;1500;p17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As a teacher, what knowledge do I need to feel confident in teaching Computer Systems?</a:t>
            </a:r>
            <a:endParaRPr/>
          </a:p>
          <a:p>
            <a:pPr indent="0" lvl="0" marL="0" rtl="0" algn="l">
              <a:spcBef>
                <a:spcPts val="0"/>
              </a:spcBef>
              <a:spcAft>
                <a:spcPts val="0"/>
              </a:spcAft>
              <a:buNone/>
            </a:pPr>
            <a:r>
              <a:t/>
            </a:r>
            <a:endParaRPr/>
          </a:p>
        </p:txBody>
      </p:sp>
      <p:sp>
        <p:nvSpPr>
          <p:cNvPr id="1501" name="Google Shape;1501;p17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1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5" name="Shape 1505"/>
        <p:cNvGrpSpPr/>
        <p:nvPr/>
      </p:nvGrpSpPr>
      <p:grpSpPr>
        <a:xfrm>
          <a:off x="0" y="0"/>
          <a:ext cx="0" cy="0"/>
          <a:chOff x="0" y="0"/>
          <a:chExt cx="0" cy="0"/>
        </a:xfrm>
      </p:grpSpPr>
      <p:sp>
        <p:nvSpPr>
          <p:cNvPr id="1506" name="Google Shape;1506;p171"/>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Simple Lessons</a:t>
            </a:r>
            <a:endParaRPr/>
          </a:p>
        </p:txBody>
      </p:sp>
    </p:spTree>
  </p:cSld>
  <p:clrMapOvr>
    <a:masterClrMapping/>
  </p:clrMapOvr>
</p:sld>
</file>

<file path=ppt/slides/slide1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510" name="Shape 1510"/>
        <p:cNvGrpSpPr/>
        <p:nvPr/>
      </p:nvGrpSpPr>
      <p:grpSpPr>
        <a:xfrm>
          <a:off x="0" y="0"/>
          <a:ext cx="0" cy="0"/>
          <a:chOff x="0" y="0"/>
          <a:chExt cx="0" cy="0"/>
        </a:xfrm>
      </p:grpSpPr>
      <p:sp>
        <p:nvSpPr>
          <p:cNvPr id="1511" name="Google Shape;1511;p172"/>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512" name="Google Shape;1512;p172"/>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513" name="Google Shape;1513;p172"/>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514" name="Google Shape;1514;p172"/>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515" name="Google Shape;1515;p172"/>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sp>
        <p:nvSpPr>
          <p:cNvPr id="1516" name="Google Shape;1516;p172"/>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Education Hub</a:t>
            </a:r>
            <a:endParaRPr b="1" sz="1500">
              <a:solidFill>
                <a:schemeClr val="lt1"/>
              </a:solidFill>
              <a:latin typeface="Calibri"/>
              <a:ea typeface="Calibri"/>
              <a:cs typeface="Calibri"/>
              <a:sym typeface="Calibri"/>
            </a:endParaRPr>
          </a:p>
        </p:txBody>
      </p:sp>
      <p:grpSp>
        <p:nvGrpSpPr>
          <p:cNvPr id="1517" name="Google Shape;1517;p172"/>
          <p:cNvGrpSpPr/>
          <p:nvPr/>
        </p:nvGrpSpPr>
        <p:grpSpPr>
          <a:xfrm>
            <a:off x="312780" y="4766655"/>
            <a:ext cx="2220930" cy="352501"/>
            <a:chOff x="6077925" y="4856850"/>
            <a:chExt cx="6064800" cy="1143000"/>
          </a:xfrm>
        </p:grpSpPr>
        <p:sp>
          <p:nvSpPr>
            <p:cNvPr id="1518" name="Google Shape;1518;p172"/>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519" name="Google Shape;1519;p172"/>
            <p:cNvPicPr preferRelativeResize="0"/>
            <p:nvPr/>
          </p:nvPicPr>
          <p:blipFill>
            <a:blip r:embed="rId4">
              <a:alphaModFix/>
            </a:blip>
            <a:stretch>
              <a:fillRect/>
            </a:stretch>
          </p:blipFill>
          <p:spPr>
            <a:xfrm>
              <a:off x="6369202" y="4941951"/>
              <a:ext cx="5634652" cy="938175"/>
            </a:xfrm>
            <a:prstGeom prst="rect">
              <a:avLst/>
            </a:prstGeom>
            <a:noFill/>
            <a:ln>
              <a:noFill/>
            </a:ln>
          </p:spPr>
        </p:pic>
      </p:grpSp>
      <p:sp>
        <p:nvSpPr>
          <p:cNvPr id="1520" name="Google Shape;1520;p172"/>
          <p:cNvSpPr txBox="1"/>
          <p:nvPr/>
        </p:nvSpPr>
        <p:spPr>
          <a:xfrm>
            <a:off x="925020" y="256475"/>
            <a:ext cx="7357800" cy="637200"/>
          </a:xfrm>
          <a:prstGeom prst="rect">
            <a:avLst/>
          </a:prstGeom>
          <a:noFill/>
          <a:ln>
            <a:noFill/>
          </a:ln>
        </p:spPr>
        <p:txBody>
          <a:bodyPr anchorCtr="0" anchor="t" bIns="68575" lIns="68575" spcFirstLastPara="1" rIns="68575" wrap="square" tIns="68575">
            <a:spAutoFit/>
          </a:bodyPr>
          <a:lstStyle/>
          <a:p>
            <a:pPr indent="0" lvl="0" marL="0" rtl="0" algn="ctr">
              <a:lnSpc>
                <a:spcPct val="90000"/>
              </a:lnSpc>
              <a:spcBef>
                <a:spcPts val="0"/>
              </a:spcBef>
              <a:spcAft>
                <a:spcPts val="0"/>
              </a:spcAft>
              <a:buNone/>
            </a:pPr>
            <a:r>
              <a:rPr b="1" lang="en" sz="3600">
                <a:solidFill>
                  <a:srgbClr val="D1190D"/>
                </a:solidFill>
                <a:latin typeface="Arimo"/>
                <a:ea typeface="Arimo"/>
                <a:cs typeface="Arimo"/>
                <a:sym typeface="Arimo"/>
              </a:rPr>
              <a:t>Unplugged Activities</a:t>
            </a:r>
            <a:endParaRPr b="1" sz="3600">
              <a:solidFill>
                <a:srgbClr val="D1190D"/>
              </a:solidFill>
              <a:latin typeface="Arimo"/>
              <a:ea typeface="Arimo"/>
              <a:cs typeface="Arimo"/>
              <a:sym typeface="Arimo"/>
            </a:endParaRPr>
          </a:p>
        </p:txBody>
      </p:sp>
      <p:sp>
        <p:nvSpPr>
          <p:cNvPr id="1521" name="Google Shape;1521;p172"/>
          <p:cNvSpPr txBox="1"/>
          <p:nvPr/>
        </p:nvSpPr>
        <p:spPr>
          <a:xfrm>
            <a:off x="1243181" y="2777344"/>
            <a:ext cx="5821200" cy="11697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2200">
                <a:latin typeface="Calibri"/>
                <a:ea typeface="Calibri"/>
                <a:cs typeface="Calibri"/>
                <a:sym typeface="Calibri"/>
              </a:rPr>
              <a:t>2. Unplugged:</a:t>
            </a:r>
            <a:r>
              <a:rPr lang="en" sz="2200">
                <a:latin typeface="Calibri"/>
                <a:ea typeface="Calibri"/>
                <a:cs typeface="Calibri"/>
                <a:sym typeface="Calibri"/>
              </a:rPr>
              <a:t> </a:t>
            </a:r>
            <a:r>
              <a:rPr b="1" lang="en" sz="2200">
                <a:latin typeface="Calibri"/>
                <a:ea typeface="Calibri"/>
                <a:cs typeface="Calibri"/>
                <a:sym typeface="Calibri"/>
              </a:rPr>
              <a:t>Cup stacking</a:t>
            </a:r>
            <a:endParaRPr b="1" sz="2200">
              <a:latin typeface="Calibri"/>
              <a:ea typeface="Calibri"/>
              <a:cs typeface="Calibri"/>
              <a:sym typeface="Calibri"/>
            </a:endParaRPr>
          </a:p>
          <a:p>
            <a:pPr indent="0" lvl="0" marL="0" rtl="0" algn="l">
              <a:spcBef>
                <a:spcPts val="0"/>
              </a:spcBef>
              <a:spcAft>
                <a:spcPts val="0"/>
              </a:spcAft>
              <a:buNone/>
            </a:pPr>
            <a:r>
              <a:rPr lang="en" sz="900">
                <a:latin typeface="Calibri"/>
                <a:ea typeface="Calibri"/>
                <a:cs typeface="Calibri"/>
                <a:sym typeface="Calibri"/>
              </a:rPr>
              <a:t>Activity: </a:t>
            </a:r>
            <a:r>
              <a:rPr lang="en" sz="900" u="sng">
                <a:solidFill>
                  <a:schemeClr val="hlink"/>
                </a:solidFill>
                <a:latin typeface="Calibri"/>
                <a:ea typeface="Calibri"/>
                <a:cs typeface="Calibri"/>
                <a:sym typeface="Calibri"/>
                <a:hlinkClick r:id="rId5"/>
              </a:rPr>
              <a:t>chrome-extension://efaidnbmnnnibpcajpcglclefindmkaj/https://active-living.ucalgary.ca/sites/default/files/teams/1/Coding%20Cups%20-%20MIM.pdf </a:t>
            </a:r>
            <a:endParaRPr sz="900">
              <a:latin typeface="Calibri"/>
              <a:ea typeface="Calibri"/>
              <a:cs typeface="Calibri"/>
              <a:sym typeface="Calibri"/>
            </a:endParaRPr>
          </a:p>
          <a:p>
            <a:pPr indent="0" lvl="0" marL="0" rtl="0" algn="l">
              <a:spcBef>
                <a:spcPts val="0"/>
              </a:spcBef>
              <a:spcAft>
                <a:spcPts val="0"/>
              </a:spcAft>
              <a:buNone/>
            </a:pPr>
            <a:r>
              <a:t/>
            </a:r>
            <a:endParaRPr sz="900">
              <a:latin typeface="Calibri"/>
              <a:ea typeface="Calibri"/>
              <a:cs typeface="Calibri"/>
              <a:sym typeface="Calibri"/>
            </a:endParaRPr>
          </a:p>
          <a:p>
            <a:pPr indent="0" lvl="0" marL="0" rtl="0" algn="l">
              <a:spcBef>
                <a:spcPts val="0"/>
              </a:spcBef>
              <a:spcAft>
                <a:spcPts val="0"/>
              </a:spcAft>
              <a:buNone/>
            </a:pPr>
            <a:r>
              <a:rPr lang="en" sz="900">
                <a:latin typeface="Calibri"/>
                <a:ea typeface="Calibri"/>
                <a:cs typeface="Calibri"/>
                <a:sym typeface="Calibri"/>
              </a:rPr>
              <a:t>Video for teachers: </a:t>
            </a:r>
            <a:r>
              <a:rPr lang="en" sz="900" u="sng">
                <a:solidFill>
                  <a:schemeClr val="hlink"/>
                </a:solidFill>
                <a:latin typeface="Calibri"/>
                <a:ea typeface="Calibri"/>
                <a:cs typeface="Calibri"/>
                <a:sym typeface="Calibri"/>
                <a:hlinkClick r:id="rId6"/>
              </a:rPr>
              <a:t>https://youtu.be/7zXtn8CoJ-w</a:t>
            </a:r>
            <a:endParaRPr sz="900">
              <a:latin typeface="Calibri"/>
              <a:ea typeface="Calibri"/>
              <a:cs typeface="Calibri"/>
              <a:sym typeface="Calibri"/>
            </a:endParaRPr>
          </a:p>
        </p:txBody>
      </p:sp>
      <p:sp>
        <p:nvSpPr>
          <p:cNvPr id="1522" name="Google Shape;1522;p172"/>
          <p:cNvSpPr txBox="1"/>
          <p:nvPr/>
        </p:nvSpPr>
        <p:spPr>
          <a:xfrm>
            <a:off x="1243181" y="1729388"/>
            <a:ext cx="7182300" cy="10314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2200">
                <a:latin typeface="Calibri"/>
                <a:ea typeface="Calibri"/>
                <a:cs typeface="Calibri"/>
                <a:sym typeface="Calibri"/>
              </a:rPr>
              <a:t>1.  Pattern Recognition: Getting loopy</a:t>
            </a:r>
            <a:endParaRPr b="1" sz="2200">
              <a:latin typeface="Calibri"/>
              <a:ea typeface="Calibri"/>
              <a:cs typeface="Calibri"/>
              <a:sym typeface="Calibri"/>
            </a:endParaRPr>
          </a:p>
          <a:p>
            <a:pPr indent="0" lvl="0" marL="0" rtl="0" algn="l">
              <a:spcBef>
                <a:spcPts val="0"/>
              </a:spcBef>
              <a:spcAft>
                <a:spcPts val="0"/>
              </a:spcAft>
              <a:buNone/>
            </a:pPr>
            <a:r>
              <a:rPr lang="en" sz="900">
                <a:latin typeface="Calibri"/>
                <a:ea typeface="Calibri"/>
                <a:cs typeface="Calibri"/>
                <a:sym typeface="Calibri"/>
              </a:rPr>
              <a:t>Activity: </a:t>
            </a:r>
            <a:r>
              <a:rPr lang="en" sz="900" u="sng">
                <a:solidFill>
                  <a:schemeClr val="hlink"/>
                </a:solidFill>
                <a:latin typeface="Calibri"/>
                <a:ea typeface="Calibri"/>
                <a:cs typeface="Calibri"/>
                <a:sym typeface="Calibri"/>
                <a:hlinkClick r:id="rId7"/>
              </a:rPr>
              <a:t>https://code.org/curriculum/course1/12/Teacher#Activity1</a:t>
            </a:r>
            <a:r>
              <a:rPr lang="en" sz="900">
                <a:latin typeface="Calibri"/>
                <a:ea typeface="Calibri"/>
                <a:cs typeface="Calibri"/>
                <a:sym typeface="Calibri"/>
              </a:rPr>
              <a:t>  </a:t>
            </a:r>
            <a:endParaRPr sz="900">
              <a:latin typeface="Calibri"/>
              <a:ea typeface="Calibri"/>
              <a:cs typeface="Calibri"/>
              <a:sym typeface="Calibri"/>
            </a:endParaRPr>
          </a:p>
          <a:p>
            <a:pPr indent="0" lvl="0" marL="0" rtl="0" algn="l">
              <a:spcBef>
                <a:spcPts val="0"/>
              </a:spcBef>
              <a:spcAft>
                <a:spcPts val="0"/>
              </a:spcAft>
              <a:buNone/>
            </a:pPr>
            <a:r>
              <a:rPr lang="en" sz="900">
                <a:latin typeface="Calibri"/>
                <a:ea typeface="Calibri"/>
                <a:cs typeface="Calibri"/>
                <a:sym typeface="Calibri"/>
              </a:rPr>
              <a:t>chrome-extension://efaidnbmnnnibpcajpcglclefindmkaj/</a:t>
            </a:r>
            <a:r>
              <a:rPr lang="en" sz="900" u="sng">
                <a:solidFill>
                  <a:schemeClr val="hlink"/>
                </a:solidFill>
                <a:latin typeface="Calibri"/>
                <a:ea typeface="Calibri"/>
                <a:cs typeface="Calibri"/>
                <a:sym typeface="Calibri"/>
                <a:hlinkClick r:id="rId8"/>
              </a:rPr>
              <a:t>https://code.org/curriculum/course1/12/Activity12-GettingLoopy.pdf</a:t>
            </a:r>
            <a:endParaRPr sz="900">
              <a:latin typeface="Calibri"/>
              <a:ea typeface="Calibri"/>
              <a:cs typeface="Calibri"/>
              <a:sym typeface="Calibri"/>
            </a:endParaRPr>
          </a:p>
          <a:p>
            <a:pPr indent="0" lvl="0" marL="0" rtl="0" algn="l">
              <a:spcBef>
                <a:spcPts val="0"/>
              </a:spcBef>
              <a:spcAft>
                <a:spcPts val="0"/>
              </a:spcAft>
              <a:buNone/>
            </a:pPr>
            <a:r>
              <a:t/>
            </a:r>
            <a:endParaRPr sz="900">
              <a:latin typeface="Calibri"/>
              <a:ea typeface="Calibri"/>
              <a:cs typeface="Calibri"/>
              <a:sym typeface="Calibri"/>
            </a:endParaRPr>
          </a:p>
          <a:p>
            <a:pPr indent="0" lvl="0" marL="0" rtl="0" algn="l">
              <a:spcBef>
                <a:spcPts val="0"/>
              </a:spcBef>
              <a:spcAft>
                <a:spcPts val="0"/>
              </a:spcAft>
              <a:buNone/>
            </a:pPr>
            <a:r>
              <a:t/>
            </a:r>
            <a:endParaRPr sz="900">
              <a:latin typeface="Calibri"/>
              <a:ea typeface="Calibri"/>
              <a:cs typeface="Calibri"/>
              <a:sym typeface="Calibri"/>
            </a:endParaRPr>
          </a:p>
        </p:txBody>
      </p:sp>
      <p:sp>
        <p:nvSpPr>
          <p:cNvPr id="1523" name="Google Shape;1523;p172"/>
          <p:cNvSpPr txBox="1"/>
          <p:nvPr/>
        </p:nvSpPr>
        <p:spPr>
          <a:xfrm>
            <a:off x="5918175" y="3084769"/>
            <a:ext cx="2901300" cy="4773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t/>
            </a:r>
            <a:endParaRPr sz="2200">
              <a:latin typeface="Calibri"/>
              <a:ea typeface="Calibri"/>
              <a:cs typeface="Calibri"/>
              <a:sym typeface="Calibri"/>
            </a:endParaRPr>
          </a:p>
        </p:txBody>
      </p:sp>
      <p:sp>
        <p:nvSpPr>
          <p:cNvPr id="1524" name="Google Shape;1524;p172"/>
          <p:cNvSpPr txBox="1"/>
          <p:nvPr/>
        </p:nvSpPr>
        <p:spPr>
          <a:xfrm>
            <a:off x="1243175" y="4038050"/>
            <a:ext cx="6525300" cy="4773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2200">
                <a:latin typeface="Calibri"/>
                <a:ea typeface="Calibri"/>
                <a:cs typeface="Calibri"/>
                <a:sym typeface="Calibri"/>
              </a:rPr>
              <a:t>3</a:t>
            </a:r>
            <a:endParaRPr b="1" sz="2200">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29"/>
          <p:cNvSpPr txBox="1"/>
          <p:nvPr>
            <p:ph type="title"/>
          </p:nvPr>
        </p:nvSpPr>
        <p:spPr>
          <a:xfrm>
            <a:off x="792084" y="219919"/>
            <a:ext cx="7559700" cy="9336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t/>
            </a:r>
            <a:endParaRPr/>
          </a:p>
        </p:txBody>
      </p:sp>
      <p:sp>
        <p:nvSpPr>
          <p:cNvPr id="161" name="Google Shape;161;p29"/>
          <p:cNvSpPr txBox="1"/>
          <p:nvPr>
            <p:ph idx="1" type="body"/>
          </p:nvPr>
        </p:nvSpPr>
        <p:spPr>
          <a:xfrm>
            <a:off x="731187" y="1663040"/>
            <a:ext cx="7681800" cy="1907400"/>
          </a:xfrm>
          <a:prstGeom prst="rect">
            <a:avLst/>
          </a:prstGeom>
        </p:spPr>
        <p:txBody>
          <a:bodyPr anchorCtr="0" anchor="t" bIns="0" lIns="0" spcFirstLastPara="1" rIns="0" wrap="square" tIns="0">
            <a:normAutofit/>
          </a:bodyPr>
          <a:lstStyle/>
          <a:p>
            <a:pPr indent="0" lvl="0" marL="0" rtl="0" algn="l">
              <a:spcBef>
                <a:spcPts val="0"/>
              </a:spcBef>
              <a:spcAft>
                <a:spcPts val="1200"/>
              </a:spcAft>
              <a:buNone/>
            </a:pPr>
            <a:r>
              <a:t/>
            </a:r>
            <a:endParaRPr/>
          </a:p>
        </p:txBody>
      </p:sp>
      <p:pic>
        <p:nvPicPr>
          <p:cNvPr id="162" name="Google Shape;162;p29"/>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528" name="Shape 1528"/>
        <p:cNvGrpSpPr/>
        <p:nvPr/>
      </p:nvGrpSpPr>
      <p:grpSpPr>
        <a:xfrm>
          <a:off x="0" y="0"/>
          <a:ext cx="0" cy="0"/>
          <a:chOff x="0" y="0"/>
          <a:chExt cx="0" cy="0"/>
        </a:xfrm>
      </p:grpSpPr>
      <p:sp>
        <p:nvSpPr>
          <p:cNvPr id="1529" name="Google Shape;1529;p173"/>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530" name="Google Shape;1530;p173"/>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531" name="Google Shape;1531;p173"/>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532" name="Google Shape;1532;p173"/>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533" name="Google Shape;1533;p173"/>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grpSp>
        <p:nvGrpSpPr>
          <p:cNvPr id="1534" name="Google Shape;1534;p173"/>
          <p:cNvGrpSpPr/>
          <p:nvPr/>
        </p:nvGrpSpPr>
        <p:grpSpPr>
          <a:xfrm>
            <a:off x="312780" y="4766655"/>
            <a:ext cx="2220930" cy="352501"/>
            <a:chOff x="6077925" y="4856850"/>
            <a:chExt cx="6064800" cy="1143000"/>
          </a:xfrm>
        </p:grpSpPr>
        <p:sp>
          <p:nvSpPr>
            <p:cNvPr id="1535" name="Google Shape;1535;p173"/>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536" name="Google Shape;1536;p173"/>
            <p:cNvPicPr preferRelativeResize="0"/>
            <p:nvPr/>
          </p:nvPicPr>
          <p:blipFill>
            <a:blip r:embed="rId4">
              <a:alphaModFix/>
            </a:blip>
            <a:stretch>
              <a:fillRect/>
            </a:stretch>
          </p:blipFill>
          <p:spPr>
            <a:xfrm>
              <a:off x="6369202" y="4941951"/>
              <a:ext cx="5634652" cy="938175"/>
            </a:xfrm>
            <a:prstGeom prst="rect">
              <a:avLst/>
            </a:prstGeom>
            <a:noFill/>
            <a:ln>
              <a:noFill/>
            </a:ln>
          </p:spPr>
        </p:pic>
      </p:grpSp>
      <p:sp>
        <p:nvSpPr>
          <p:cNvPr id="1537" name="Google Shape;1537;p173"/>
          <p:cNvSpPr txBox="1"/>
          <p:nvPr/>
        </p:nvSpPr>
        <p:spPr>
          <a:xfrm>
            <a:off x="411394" y="197400"/>
            <a:ext cx="2989500" cy="471000"/>
          </a:xfrm>
          <a:prstGeom prst="rect">
            <a:avLst/>
          </a:prstGeom>
          <a:noFill/>
          <a:ln>
            <a:noFill/>
          </a:ln>
        </p:spPr>
        <p:txBody>
          <a:bodyPr anchorCtr="0" anchor="t" bIns="68575" lIns="68575" spcFirstLastPara="1" rIns="68575" wrap="square" tIns="68575">
            <a:spAutoFit/>
          </a:bodyPr>
          <a:lstStyle/>
          <a:p>
            <a:pPr indent="0" lvl="0" marL="0" rtl="0" algn="ctr">
              <a:lnSpc>
                <a:spcPct val="90000"/>
              </a:lnSpc>
              <a:spcBef>
                <a:spcPts val="0"/>
              </a:spcBef>
              <a:spcAft>
                <a:spcPts val="0"/>
              </a:spcAft>
              <a:buNone/>
            </a:pPr>
            <a:r>
              <a:rPr b="1" lang="en" sz="2400" u="sng">
                <a:solidFill>
                  <a:srgbClr val="808080"/>
                </a:solidFill>
                <a:latin typeface="Arimo"/>
                <a:ea typeface="Arimo"/>
                <a:cs typeface="Arimo"/>
                <a:sym typeface="Arimo"/>
              </a:rPr>
              <a:t>GETTING LOOPY</a:t>
            </a:r>
            <a:endParaRPr b="1" sz="2400" u="sng">
              <a:solidFill>
                <a:srgbClr val="808080"/>
              </a:solidFill>
              <a:latin typeface="Arimo"/>
              <a:ea typeface="Arimo"/>
              <a:cs typeface="Arimo"/>
              <a:sym typeface="Arimo"/>
            </a:endParaRPr>
          </a:p>
        </p:txBody>
      </p:sp>
      <p:sp>
        <p:nvSpPr>
          <p:cNvPr id="1538" name="Google Shape;1538;p173"/>
          <p:cNvSpPr txBox="1"/>
          <p:nvPr/>
        </p:nvSpPr>
        <p:spPr>
          <a:xfrm>
            <a:off x="5918175" y="3084769"/>
            <a:ext cx="2901300" cy="4773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t/>
            </a:r>
            <a:endParaRPr sz="2200">
              <a:latin typeface="Calibri"/>
              <a:ea typeface="Calibri"/>
              <a:cs typeface="Calibri"/>
              <a:sym typeface="Calibri"/>
            </a:endParaRPr>
          </a:p>
        </p:txBody>
      </p:sp>
      <p:sp>
        <p:nvSpPr>
          <p:cNvPr id="1539" name="Google Shape;1539;p173"/>
          <p:cNvSpPr txBox="1"/>
          <p:nvPr/>
        </p:nvSpPr>
        <p:spPr>
          <a:xfrm>
            <a:off x="233925" y="668400"/>
            <a:ext cx="4073100" cy="42816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2400">
                <a:latin typeface="Calibri"/>
                <a:ea typeface="Calibri"/>
                <a:cs typeface="Calibri"/>
                <a:sym typeface="Calibri"/>
              </a:rPr>
              <a:t>Resource: </a:t>
            </a:r>
            <a:r>
              <a:rPr lang="en" sz="2400" u="sng">
                <a:solidFill>
                  <a:schemeClr val="hlink"/>
                </a:solidFill>
                <a:latin typeface="Calibri"/>
                <a:ea typeface="Calibri"/>
                <a:cs typeface="Calibri"/>
                <a:sym typeface="Calibri"/>
                <a:hlinkClick r:id="rId5"/>
              </a:rPr>
              <a:t>code.org</a:t>
            </a:r>
            <a:endParaRPr sz="2400">
              <a:latin typeface="Calibri"/>
              <a:ea typeface="Calibri"/>
              <a:cs typeface="Calibri"/>
              <a:sym typeface="Calibri"/>
            </a:endParaRPr>
          </a:p>
          <a:p>
            <a:pPr indent="0" lvl="0" marL="0" rtl="0" algn="l">
              <a:spcBef>
                <a:spcPts val="0"/>
              </a:spcBef>
              <a:spcAft>
                <a:spcPts val="0"/>
              </a:spcAft>
              <a:buNone/>
            </a:pPr>
            <a:r>
              <a:t/>
            </a:r>
            <a:endParaRPr sz="2400">
              <a:latin typeface="Calibri"/>
              <a:ea typeface="Calibri"/>
              <a:cs typeface="Calibri"/>
              <a:sym typeface="Calibri"/>
            </a:endParaRPr>
          </a:p>
          <a:p>
            <a:pPr indent="0" lvl="0" marL="0" rtl="0" algn="l">
              <a:spcBef>
                <a:spcPts val="0"/>
              </a:spcBef>
              <a:spcAft>
                <a:spcPts val="0"/>
              </a:spcAft>
              <a:buNone/>
            </a:pPr>
            <a:r>
              <a:rPr lang="en" sz="2400">
                <a:solidFill>
                  <a:srgbClr val="696969"/>
                </a:solidFill>
                <a:latin typeface="Calibri"/>
                <a:ea typeface="Calibri"/>
                <a:cs typeface="Calibri"/>
                <a:sym typeface="Calibri"/>
              </a:rPr>
              <a:t>Vocabulary:</a:t>
            </a:r>
            <a:r>
              <a:rPr lang="en" sz="2400">
                <a:solidFill>
                  <a:srgbClr val="696969"/>
                </a:solidFill>
              </a:rPr>
              <a:t> </a:t>
            </a:r>
            <a:endParaRPr sz="2400">
              <a:solidFill>
                <a:srgbClr val="696969"/>
              </a:solidFill>
            </a:endParaRPr>
          </a:p>
          <a:p>
            <a:pPr indent="0" lvl="0" marL="0" rtl="0" algn="l">
              <a:spcBef>
                <a:spcPts val="0"/>
              </a:spcBef>
              <a:spcAft>
                <a:spcPts val="0"/>
              </a:spcAft>
              <a:buClr>
                <a:schemeClr val="dk1"/>
              </a:buClr>
              <a:buSzPts val="1100"/>
              <a:buFont typeface="Arial"/>
              <a:buNone/>
            </a:pPr>
            <a:r>
              <a:rPr b="1" lang="en" sz="1200">
                <a:solidFill>
                  <a:srgbClr val="696969"/>
                </a:solidFill>
              </a:rPr>
              <a:t>Loop</a:t>
            </a:r>
            <a:r>
              <a:rPr lang="en" sz="1200">
                <a:solidFill>
                  <a:srgbClr val="696969"/>
                </a:solidFill>
              </a:rPr>
              <a:t> - Say it with me: Loop</a:t>
            </a:r>
            <a:endParaRPr sz="1200">
              <a:solidFill>
                <a:srgbClr val="696969"/>
              </a:solidFill>
            </a:endParaRPr>
          </a:p>
          <a:p>
            <a:pPr indent="0" lvl="0" marL="0" rtl="0" algn="l">
              <a:spcBef>
                <a:spcPts val="0"/>
              </a:spcBef>
              <a:spcAft>
                <a:spcPts val="0"/>
              </a:spcAft>
              <a:buNone/>
            </a:pPr>
            <a:r>
              <a:rPr lang="en" sz="1200">
                <a:solidFill>
                  <a:srgbClr val="696969"/>
                </a:solidFill>
              </a:rPr>
              <a:t>The action of doing something over and over again</a:t>
            </a:r>
            <a:endParaRPr sz="2400">
              <a:latin typeface="Calibri"/>
              <a:ea typeface="Calibri"/>
              <a:cs typeface="Calibri"/>
              <a:sym typeface="Calibri"/>
            </a:endParaRPr>
          </a:p>
          <a:p>
            <a:pPr indent="0" lvl="0" marL="0" rtl="0" algn="l">
              <a:spcBef>
                <a:spcPts val="0"/>
              </a:spcBef>
              <a:spcAft>
                <a:spcPts val="0"/>
              </a:spcAft>
              <a:buNone/>
            </a:pPr>
            <a:r>
              <a:t/>
            </a:r>
            <a:endParaRPr sz="1100">
              <a:latin typeface="Calibri"/>
              <a:ea typeface="Calibri"/>
              <a:cs typeface="Calibri"/>
              <a:sym typeface="Calibri"/>
            </a:endParaRPr>
          </a:p>
          <a:p>
            <a:pPr indent="0" lvl="0" marL="0" rtl="0" algn="l">
              <a:spcBef>
                <a:spcPts val="0"/>
              </a:spcBef>
              <a:spcAft>
                <a:spcPts val="0"/>
              </a:spcAft>
              <a:buNone/>
            </a:pPr>
            <a:r>
              <a:t/>
            </a:r>
            <a:endParaRPr sz="1100">
              <a:latin typeface="Calibri"/>
              <a:ea typeface="Calibri"/>
              <a:cs typeface="Calibri"/>
              <a:sym typeface="Calibri"/>
            </a:endParaRPr>
          </a:p>
          <a:p>
            <a:pPr indent="0" lvl="0" marL="0" rtl="0" algn="l">
              <a:spcBef>
                <a:spcPts val="0"/>
              </a:spcBef>
              <a:spcAft>
                <a:spcPts val="0"/>
              </a:spcAft>
              <a:buNone/>
            </a:pPr>
            <a:r>
              <a:rPr lang="en" sz="2400">
                <a:solidFill>
                  <a:srgbClr val="696969"/>
                </a:solidFill>
                <a:latin typeface="Calibri"/>
                <a:ea typeface="Calibri"/>
                <a:cs typeface="Calibri"/>
                <a:sym typeface="Calibri"/>
              </a:rPr>
              <a:t>Interdisciplinary:</a:t>
            </a:r>
            <a:endParaRPr sz="2400">
              <a:solidFill>
                <a:srgbClr val="696969"/>
              </a:solidFill>
              <a:latin typeface="Calibri"/>
              <a:ea typeface="Calibri"/>
              <a:cs typeface="Calibri"/>
              <a:sym typeface="Calibri"/>
            </a:endParaRPr>
          </a:p>
          <a:p>
            <a:pPr indent="0" lvl="0" marL="0" rtl="0" algn="l">
              <a:spcBef>
                <a:spcPts val="1300"/>
              </a:spcBef>
              <a:spcAft>
                <a:spcPts val="0"/>
              </a:spcAft>
              <a:buNone/>
            </a:pPr>
            <a:r>
              <a:rPr b="1" lang="en" sz="1350">
                <a:solidFill>
                  <a:srgbClr val="696969"/>
                </a:solidFill>
              </a:rPr>
              <a:t>ISTE Standards (formerly NETS)</a:t>
            </a:r>
            <a:endParaRPr b="1" sz="1350">
              <a:solidFill>
                <a:srgbClr val="696969"/>
              </a:solidFill>
            </a:endParaRPr>
          </a:p>
          <a:p>
            <a:pPr indent="0" lvl="0" marL="0" rtl="0" algn="l">
              <a:spcBef>
                <a:spcPts val="1300"/>
              </a:spcBef>
              <a:spcAft>
                <a:spcPts val="0"/>
              </a:spcAft>
              <a:buNone/>
            </a:pPr>
            <a:r>
              <a:rPr b="1" lang="en" sz="1350">
                <a:solidFill>
                  <a:srgbClr val="696969"/>
                </a:solidFill>
              </a:rPr>
              <a:t>CSTA K-12 Computer Science Standards</a:t>
            </a:r>
            <a:endParaRPr b="1" sz="1350">
              <a:solidFill>
                <a:srgbClr val="696969"/>
              </a:solidFill>
            </a:endParaRPr>
          </a:p>
          <a:p>
            <a:pPr indent="0" lvl="0" marL="0" rtl="0" algn="l">
              <a:spcBef>
                <a:spcPts val="1300"/>
              </a:spcBef>
              <a:spcAft>
                <a:spcPts val="0"/>
              </a:spcAft>
              <a:buNone/>
            </a:pPr>
            <a:r>
              <a:rPr b="1" lang="en" sz="1350">
                <a:solidFill>
                  <a:srgbClr val="696969"/>
                </a:solidFill>
              </a:rPr>
              <a:t>NGSS Science and Engineering Practices</a:t>
            </a:r>
            <a:endParaRPr b="1" sz="1350">
              <a:solidFill>
                <a:srgbClr val="696969"/>
              </a:solidFill>
            </a:endParaRPr>
          </a:p>
          <a:p>
            <a:pPr indent="0" lvl="0" marL="0" rtl="0" algn="l">
              <a:spcBef>
                <a:spcPts val="1300"/>
              </a:spcBef>
              <a:spcAft>
                <a:spcPts val="0"/>
              </a:spcAft>
              <a:buNone/>
            </a:pPr>
            <a:r>
              <a:rPr b="1" lang="en" sz="1350">
                <a:solidFill>
                  <a:srgbClr val="696969"/>
                </a:solidFill>
              </a:rPr>
              <a:t>NJ SLS Math, Language Arts</a:t>
            </a:r>
            <a:endParaRPr b="1" sz="1350">
              <a:solidFill>
                <a:srgbClr val="696969"/>
              </a:solidFill>
            </a:endParaRPr>
          </a:p>
          <a:p>
            <a:pPr indent="0" lvl="0" marL="0" rtl="0" algn="l">
              <a:spcBef>
                <a:spcPts val="700"/>
              </a:spcBef>
              <a:spcAft>
                <a:spcPts val="0"/>
              </a:spcAft>
              <a:buNone/>
            </a:pPr>
            <a:r>
              <a:rPr lang="en" sz="2400">
                <a:solidFill>
                  <a:srgbClr val="696969"/>
                </a:solidFill>
              </a:rPr>
              <a:t> </a:t>
            </a:r>
            <a:endParaRPr sz="1100">
              <a:latin typeface="Calibri"/>
              <a:ea typeface="Calibri"/>
              <a:cs typeface="Calibri"/>
              <a:sym typeface="Calibri"/>
            </a:endParaRPr>
          </a:p>
        </p:txBody>
      </p:sp>
      <p:pic>
        <p:nvPicPr>
          <p:cNvPr id="1540" name="Google Shape;1540;p173"/>
          <p:cNvPicPr preferRelativeResize="0"/>
          <p:nvPr/>
        </p:nvPicPr>
        <p:blipFill>
          <a:blip r:embed="rId6">
            <a:alphaModFix/>
          </a:blip>
          <a:stretch>
            <a:fillRect/>
          </a:stretch>
        </p:blipFill>
        <p:spPr>
          <a:xfrm>
            <a:off x="3746457" y="-31153"/>
            <a:ext cx="4989824" cy="5205805"/>
          </a:xfrm>
          <a:prstGeom prst="rect">
            <a:avLst/>
          </a:prstGeom>
          <a:noFill/>
          <a:ln>
            <a:noFill/>
          </a:ln>
        </p:spPr>
      </p:pic>
    </p:spTree>
  </p:cSld>
  <p:clrMapOvr>
    <a:masterClrMapping/>
  </p:clrMapOvr>
</p:sld>
</file>

<file path=ppt/slides/slide1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544" name="Shape 1544"/>
        <p:cNvGrpSpPr/>
        <p:nvPr/>
      </p:nvGrpSpPr>
      <p:grpSpPr>
        <a:xfrm>
          <a:off x="0" y="0"/>
          <a:ext cx="0" cy="0"/>
          <a:chOff x="0" y="0"/>
          <a:chExt cx="0" cy="0"/>
        </a:xfrm>
      </p:grpSpPr>
      <p:sp>
        <p:nvSpPr>
          <p:cNvPr id="1545" name="Google Shape;1545;p174"/>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546" name="Google Shape;1546;p174"/>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547" name="Google Shape;1547;p174"/>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548" name="Google Shape;1548;p174"/>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549" name="Google Shape;1549;p174"/>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grpSp>
        <p:nvGrpSpPr>
          <p:cNvPr id="1550" name="Google Shape;1550;p174"/>
          <p:cNvGrpSpPr/>
          <p:nvPr/>
        </p:nvGrpSpPr>
        <p:grpSpPr>
          <a:xfrm>
            <a:off x="312780" y="4766655"/>
            <a:ext cx="2220930" cy="352501"/>
            <a:chOff x="6077925" y="4856850"/>
            <a:chExt cx="6064800" cy="1143000"/>
          </a:xfrm>
        </p:grpSpPr>
        <p:sp>
          <p:nvSpPr>
            <p:cNvPr id="1551" name="Google Shape;1551;p174"/>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552" name="Google Shape;1552;p174"/>
            <p:cNvPicPr preferRelativeResize="0"/>
            <p:nvPr/>
          </p:nvPicPr>
          <p:blipFill>
            <a:blip r:embed="rId4">
              <a:alphaModFix/>
            </a:blip>
            <a:stretch>
              <a:fillRect/>
            </a:stretch>
          </p:blipFill>
          <p:spPr>
            <a:xfrm>
              <a:off x="6369202" y="4941951"/>
              <a:ext cx="5634652" cy="938175"/>
            </a:xfrm>
            <a:prstGeom prst="rect">
              <a:avLst/>
            </a:prstGeom>
            <a:noFill/>
            <a:ln>
              <a:noFill/>
            </a:ln>
          </p:spPr>
        </p:pic>
      </p:grpSp>
      <p:sp>
        <p:nvSpPr>
          <p:cNvPr id="1553" name="Google Shape;1553;p174"/>
          <p:cNvSpPr txBox="1"/>
          <p:nvPr/>
        </p:nvSpPr>
        <p:spPr>
          <a:xfrm>
            <a:off x="115801" y="126750"/>
            <a:ext cx="3746400" cy="5790600"/>
          </a:xfrm>
          <a:prstGeom prst="rect">
            <a:avLst/>
          </a:prstGeom>
          <a:noFill/>
          <a:ln>
            <a:noFill/>
          </a:ln>
        </p:spPr>
        <p:txBody>
          <a:bodyPr anchorCtr="0" anchor="t" bIns="68575" lIns="68575" spcFirstLastPara="1" rIns="68575" wrap="square" tIns="68575">
            <a:spAutoFit/>
          </a:bodyPr>
          <a:lstStyle/>
          <a:p>
            <a:pPr indent="0" lvl="0" marL="0" rtl="0" algn="ctr">
              <a:lnSpc>
                <a:spcPct val="90000"/>
              </a:lnSpc>
              <a:spcBef>
                <a:spcPts val="0"/>
              </a:spcBef>
              <a:spcAft>
                <a:spcPts val="0"/>
              </a:spcAft>
              <a:buNone/>
            </a:pPr>
            <a:r>
              <a:rPr b="1" lang="en" sz="2400" u="sng">
                <a:solidFill>
                  <a:srgbClr val="808080"/>
                </a:solidFill>
                <a:latin typeface="Arimo"/>
                <a:ea typeface="Arimo"/>
                <a:cs typeface="Arimo"/>
                <a:sym typeface="Arimo"/>
              </a:rPr>
              <a:t>GETTING LOOPY: </a:t>
            </a:r>
            <a:endParaRPr b="1" sz="2400" u="sng">
              <a:solidFill>
                <a:srgbClr val="808080"/>
              </a:solidFill>
              <a:latin typeface="Arimo"/>
              <a:ea typeface="Arimo"/>
              <a:cs typeface="Arimo"/>
              <a:sym typeface="Arimo"/>
            </a:endParaRPr>
          </a:p>
          <a:p>
            <a:pPr indent="0" lvl="0" marL="0" rtl="0" algn="ctr">
              <a:lnSpc>
                <a:spcPct val="90000"/>
              </a:lnSpc>
              <a:spcBef>
                <a:spcPts val="0"/>
              </a:spcBef>
              <a:spcAft>
                <a:spcPts val="0"/>
              </a:spcAft>
              <a:buNone/>
            </a:pPr>
            <a:r>
              <a:t/>
            </a:r>
            <a:endParaRPr b="1" sz="2400" u="sng">
              <a:solidFill>
                <a:srgbClr val="808080"/>
              </a:solidFill>
              <a:latin typeface="Arimo"/>
              <a:ea typeface="Arimo"/>
              <a:cs typeface="Arimo"/>
              <a:sym typeface="Arimo"/>
            </a:endParaRPr>
          </a:p>
          <a:p>
            <a:pPr indent="0" lvl="0" marL="0" rtl="0" algn="ctr">
              <a:lnSpc>
                <a:spcPct val="90000"/>
              </a:lnSpc>
              <a:spcBef>
                <a:spcPts val="0"/>
              </a:spcBef>
              <a:spcAft>
                <a:spcPts val="0"/>
              </a:spcAft>
              <a:buNone/>
            </a:pPr>
            <a:r>
              <a:rPr b="1" lang="en" sz="2400" u="sng">
                <a:solidFill>
                  <a:srgbClr val="808080"/>
                </a:solidFill>
                <a:latin typeface="Arimo"/>
                <a:ea typeface="Arimo"/>
                <a:cs typeface="Arimo"/>
                <a:sym typeface="Arimo"/>
              </a:rPr>
              <a:t>VOLUNTEER TO </a:t>
            </a:r>
            <a:endParaRPr b="1" sz="2400" u="sng">
              <a:solidFill>
                <a:srgbClr val="808080"/>
              </a:solidFill>
              <a:latin typeface="Arimo"/>
              <a:ea typeface="Arimo"/>
              <a:cs typeface="Arimo"/>
              <a:sym typeface="Arimo"/>
            </a:endParaRPr>
          </a:p>
          <a:p>
            <a:pPr indent="0" lvl="0" marL="0" rtl="0" algn="ctr">
              <a:lnSpc>
                <a:spcPct val="90000"/>
              </a:lnSpc>
              <a:spcBef>
                <a:spcPts val="0"/>
              </a:spcBef>
              <a:spcAft>
                <a:spcPts val="0"/>
              </a:spcAft>
              <a:buNone/>
            </a:pPr>
            <a:r>
              <a:rPr b="1" lang="en" sz="2400" u="sng">
                <a:solidFill>
                  <a:srgbClr val="808080"/>
                </a:solidFill>
                <a:latin typeface="Arimo"/>
                <a:ea typeface="Arimo"/>
                <a:cs typeface="Arimo"/>
                <a:sym typeface="Arimo"/>
              </a:rPr>
              <a:t>CREATE YOUR LOOP  and ITERATION</a:t>
            </a:r>
            <a:endParaRPr b="1" sz="2400" u="sng">
              <a:solidFill>
                <a:srgbClr val="808080"/>
              </a:solidFill>
              <a:latin typeface="Arimo"/>
              <a:ea typeface="Arimo"/>
              <a:cs typeface="Arimo"/>
              <a:sym typeface="Arimo"/>
            </a:endParaRPr>
          </a:p>
          <a:p>
            <a:pPr indent="0" lvl="0" marL="0" rtl="0" algn="ctr">
              <a:lnSpc>
                <a:spcPct val="90000"/>
              </a:lnSpc>
              <a:spcBef>
                <a:spcPts val="0"/>
              </a:spcBef>
              <a:spcAft>
                <a:spcPts val="0"/>
              </a:spcAft>
              <a:buNone/>
            </a:pPr>
            <a:r>
              <a:t/>
            </a:r>
            <a:endParaRPr b="1" sz="2400" u="sng">
              <a:solidFill>
                <a:srgbClr val="808080"/>
              </a:solidFill>
              <a:latin typeface="Arimo"/>
              <a:ea typeface="Arimo"/>
              <a:cs typeface="Arimo"/>
              <a:sym typeface="Arimo"/>
            </a:endParaRPr>
          </a:p>
          <a:p>
            <a:pPr indent="0" lvl="0" marL="0" rtl="0" algn="ctr">
              <a:lnSpc>
                <a:spcPct val="90000"/>
              </a:lnSpc>
              <a:spcBef>
                <a:spcPts val="0"/>
              </a:spcBef>
              <a:spcAft>
                <a:spcPts val="0"/>
              </a:spcAft>
              <a:buClr>
                <a:schemeClr val="dk1"/>
              </a:buClr>
              <a:buSzPts val="1100"/>
              <a:buFont typeface="Arial"/>
              <a:buNone/>
            </a:pPr>
            <a:r>
              <a:rPr b="1" lang="en" sz="2400" u="sng">
                <a:solidFill>
                  <a:srgbClr val="808080"/>
                </a:solidFill>
                <a:latin typeface="Arimo"/>
                <a:ea typeface="Arimo"/>
                <a:cs typeface="Arimo"/>
                <a:sym typeface="Arimo"/>
              </a:rPr>
              <a:t>Variation:</a:t>
            </a:r>
            <a:endParaRPr b="1" sz="2400" u="sng">
              <a:solidFill>
                <a:srgbClr val="808080"/>
              </a:solidFill>
              <a:latin typeface="Arimo"/>
              <a:ea typeface="Arimo"/>
              <a:cs typeface="Arimo"/>
              <a:sym typeface="Arimo"/>
            </a:endParaRPr>
          </a:p>
          <a:p>
            <a:pPr indent="0" lvl="0" marL="0" rtl="0" algn="ctr">
              <a:lnSpc>
                <a:spcPct val="90000"/>
              </a:lnSpc>
              <a:spcBef>
                <a:spcPts val="0"/>
              </a:spcBef>
              <a:spcAft>
                <a:spcPts val="0"/>
              </a:spcAft>
              <a:buClr>
                <a:schemeClr val="dk1"/>
              </a:buClr>
              <a:buSzPts val="1100"/>
              <a:buFont typeface="Arial"/>
              <a:buNone/>
            </a:pPr>
            <a:r>
              <a:rPr b="1" lang="en" sz="2400" u="sng">
                <a:solidFill>
                  <a:srgbClr val="808080"/>
                </a:solidFill>
                <a:latin typeface="Arimo"/>
                <a:ea typeface="Arimo"/>
                <a:cs typeface="Arimo"/>
                <a:sym typeface="Arimo"/>
              </a:rPr>
              <a:t>Go Noodle</a:t>
            </a:r>
            <a:endParaRPr b="1" sz="2400" u="sng">
              <a:solidFill>
                <a:srgbClr val="808080"/>
              </a:solidFill>
              <a:latin typeface="Arimo"/>
              <a:ea typeface="Arimo"/>
              <a:cs typeface="Arimo"/>
              <a:sym typeface="Arimo"/>
            </a:endParaRPr>
          </a:p>
          <a:p>
            <a:pPr indent="0" lvl="0" marL="0" rtl="0" algn="ctr">
              <a:lnSpc>
                <a:spcPct val="90000"/>
              </a:lnSpc>
              <a:spcBef>
                <a:spcPts val="0"/>
              </a:spcBef>
              <a:spcAft>
                <a:spcPts val="0"/>
              </a:spcAft>
              <a:buClr>
                <a:schemeClr val="dk1"/>
              </a:buClr>
              <a:buSzPts val="1100"/>
              <a:buFont typeface="Arial"/>
              <a:buNone/>
            </a:pPr>
            <a:r>
              <a:rPr b="1" lang="en" sz="2400" u="sng">
                <a:solidFill>
                  <a:schemeClr val="hlink"/>
                </a:solidFill>
                <a:latin typeface="Arimo"/>
                <a:ea typeface="Arimo"/>
                <a:cs typeface="Arimo"/>
                <a:sym typeface="Arimo"/>
                <a:hlinkClick r:id="rId5"/>
              </a:rPr>
              <a:t>https://app.gonoodle.com/activities/meow-moo-moo?sp=search&amp;sn=search&amp;st=video%20versions&amp;sid=471</a:t>
            </a:r>
            <a:endParaRPr b="1" sz="2400" u="sng">
              <a:solidFill>
                <a:srgbClr val="808080"/>
              </a:solidFill>
              <a:latin typeface="Arimo"/>
              <a:ea typeface="Arimo"/>
              <a:cs typeface="Arimo"/>
              <a:sym typeface="Arimo"/>
            </a:endParaRPr>
          </a:p>
          <a:p>
            <a:pPr indent="0" lvl="0" marL="0" rtl="0" algn="ctr">
              <a:lnSpc>
                <a:spcPct val="90000"/>
              </a:lnSpc>
              <a:spcBef>
                <a:spcPts val="0"/>
              </a:spcBef>
              <a:spcAft>
                <a:spcPts val="0"/>
              </a:spcAft>
              <a:buNone/>
            </a:pPr>
            <a:r>
              <a:t/>
            </a:r>
            <a:endParaRPr b="1" sz="2400" u="sng">
              <a:solidFill>
                <a:srgbClr val="808080"/>
              </a:solidFill>
              <a:latin typeface="Arimo"/>
              <a:ea typeface="Arimo"/>
              <a:cs typeface="Arimo"/>
              <a:sym typeface="Arimo"/>
            </a:endParaRPr>
          </a:p>
          <a:p>
            <a:pPr indent="0" lvl="0" marL="0" rtl="0" algn="ctr">
              <a:lnSpc>
                <a:spcPct val="90000"/>
              </a:lnSpc>
              <a:spcBef>
                <a:spcPts val="0"/>
              </a:spcBef>
              <a:spcAft>
                <a:spcPts val="0"/>
              </a:spcAft>
              <a:buNone/>
            </a:pPr>
            <a:r>
              <a:t/>
            </a:r>
            <a:endParaRPr b="1" sz="2400" u="sng">
              <a:solidFill>
                <a:srgbClr val="808080"/>
              </a:solidFill>
              <a:latin typeface="Arimo"/>
              <a:ea typeface="Arimo"/>
              <a:cs typeface="Arimo"/>
              <a:sym typeface="Arimo"/>
            </a:endParaRPr>
          </a:p>
          <a:p>
            <a:pPr indent="0" lvl="0" marL="0" rtl="0" algn="ctr">
              <a:lnSpc>
                <a:spcPct val="90000"/>
              </a:lnSpc>
              <a:spcBef>
                <a:spcPts val="0"/>
              </a:spcBef>
              <a:spcAft>
                <a:spcPts val="0"/>
              </a:spcAft>
              <a:buNone/>
            </a:pPr>
            <a:r>
              <a:t/>
            </a:r>
            <a:endParaRPr b="1" sz="2400" u="sng">
              <a:solidFill>
                <a:srgbClr val="808080"/>
              </a:solidFill>
              <a:latin typeface="Arimo"/>
              <a:ea typeface="Arimo"/>
              <a:cs typeface="Arimo"/>
              <a:sym typeface="Arimo"/>
            </a:endParaRPr>
          </a:p>
          <a:p>
            <a:pPr indent="0" lvl="0" marL="0" rtl="0" algn="l">
              <a:lnSpc>
                <a:spcPct val="90000"/>
              </a:lnSpc>
              <a:spcBef>
                <a:spcPts val="0"/>
              </a:spcBef>
              <a:spcAft>
                <a:spcPts val="0"/>
              </a:spcAft>
              <a:buNone/>
            </a:pPr>
            <a:r>
              <a:t/>
            </a:r>
            <a:endParaRPr b="1" sz="2400" u="sng">
              <a:solidFill>
                <a:srgbClr val="808080"/>
              </a:solidFill>
              <a:latin typeface="Arimo"/>
              <a:ea typeface="Arimo"/>
              <a:cs typeface="Arimo"/>
              <a:sym typeface="Arimo"/>
            </a:endParaRPr>
          </a:p>
        </p:txBody>
      </p:sp>
      <p:sp>
        <p:nvSpPr>
          <p:cNvPr id="1554" name="Google Shape;1554;p174"/>
          <p:cNvSpPr txBox="1"/>
          <p:nvPr/>
        </p:nvSpPr>
        <p:spPr>
          <a:xfrm>
            <a:off x="5918175" y="3084769"/>
            <a:ext cx="2901300" cy="4773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t/>
            </a:r>
            <a:endParaRPr sz="2200">
              <a:latin typeface="Calibri"/>
              <a:ea typeface="Calibri"/>
              <a:cs typeface="Calibri"/>
              <a:sym typeface="Calibri"/>
            </a:endParaRPr>
          </a:p>
        </p:txBody>
      </p:sp>
      <p:pic>
        <p:nvPicPr>
          <p:cNvPr id="1555" name="Google Shape;1555;p174"/>
          <p:cNvPicPr preferRelativeResize="0"/>
          <p:nvPr/>
        </p:nvPicPr>
        <p:blipFill>
          <a:blip r:embed="rId6">
            <a:alphaModFix/>
          </a:blip>
          <a:stretch>
            <a:fillRect/>
          </a:stretch>
        </p:blipFill>
        <p:spPr>
          <a:xfrm>
            <a:off x="4083169" y="-31153"/>
            <a:ext cx="4989824" cy="5205805"/>
          </a:xfrm>
          <a:prstGeom prst="rect">
            <a:avLst/>
          </a:prstGeom>
          <a:noFill/>
          <a:ln>
            <a:noFill/>
          </a:ln>
        </p:spPr>
      </p:pic>
    </p:spTree>
  </p:cSld>
  <p:clrMapOvr>
    <a:masterClrMapping/>
  </p:clrMapOvr>
</p:sld>
</file>

<file path=ppt/slides/slide1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559" name="Shape 1559"/>
        <p:cNvGrpSpPr/>
        <p:nvPr/>
      </p:nvGrpSpPr>
      <p:grpSpPr>
        <a:xfrm>
          <a:off x="0" y="0"/>
          <a:ext cx="0" cy="0"/>
          <a:chOff x="0" y="0"/>
          <a:chExt cx="0" cy="0"/>
        </a:xfrm>
      </p:grpSpPr>
      <p:sp>
        <p:nvSpPr>
          <p:cNvPr id="1560" name="Google Shape;1560;p175"/>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561" name="Google Shape;1561;p175"/>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562" name="Google Shape;1562;p175"/>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563" name="Google Shape;1563;p175"/>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564" name="Google Shape;1564;p175"/>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sp>
        <p:nvSpPr>
          <p:cNvPr id="1565" name="Google Shape;1565;p175"/>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1566" name="Google Shape;1566;p175"/>
          <p:cNvGrpSpPr/>
          <p:nvPr/>
        </p:nvGrpSpPr>
        <p:grpSpPr>
          <a:xfrm>
            <a:off x="312780" y="4766655"/>
            <a:ext cx="2220930" cy="352501"/>
            <a:chOff x="6077925" y="4856850"/>
            <a:chExt cx="6064800" cy="1143000"/>
          </a:xfrm>
        </p:grpSpPr>
        <p:sp>
          <p:nvSpPr>
            <p:cNvPr id="1567" name="Google Shape;1567;p175"/>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568" name="Google Shape;1568;p175"/>
            <p:cNvPicPr preferRelativeResize="0"/>
            <p:nvPr/>
          </p:nvPicPr>
          <p:blipFill>
            <a:blip r:embed="rId4">
              <a:alphaModFix/>
            </a:blip>
            <a:stretch>
              <a:fillRect/>
            </a:stretch>
          </p:blipFill>
          <p:spPr>
            <a:xfrm>
              <a:off x="6369202" y="4941951"/>
              <a:ext cx="5634652" cy="938175"/>
            </a:xfrm>
            <a:prstGeom prst="rect">
              <a:avLst/>
            </a:prstGeom>
            <a:noFill/>
            <a:ln>
              <a:noFill/>
            </a:ln>
          </p:spPr>
        </p:pic>
      </p:grpSp>
      <p:sp>
        <p:nvSpPr>
          <p:cNvPr id="1569" name="Google Shape;1569;p175"/>
          <p:cNvSpPr txBox="1"/>
          <p:nvPr/>
        </p:nvSpPr>
        <p:spPr>
          <a:xfrm>
            <a:off x="99501" y="101600"/>
            <a:ext cx="3267600" cy="637200"/>
          </a:xfrm>
          <a:prstGeom prst="rect">
            <a:avLst/>
          </a:prstGeom>
          <a:noFill/>
          <a:ln>
            <a:noFill/>
          </a:ln>
        </p:spPr>
        <p:txBody>
          <a:bodyPr anchorCtr="0" anchor="t" bIns="68575" lIns="68575" spcFirstLastPara="1" rIns="68575" wrap="square" tIns="68575">
            <a:spAutoFit/>
          </a:bodyPr>
          <a:lstStyle/>
          <a:p>
            <a:pPr indent="0" lvl="0" marL="0" rtl="0" algn="ctr">
              <a:lnSpc>
                <a:spcPct val="90000"/>
              </a:lnSpc>
              <a:spcBef>
                <a:spcPts val="0"/>
              </a:spcBef>
              <a:spcAft>
                <a:spcPts val="0"/>
              </a:spcAft>
              <a:buNone/>
            </a:pPr>
            <a:r>
              <a:rPr b="1" lang="en" sz="3600" u="sng">
                <a:solidFill>
                  <a:srgbClr val="808080"/>
                </a:solidFill>
                <a:latin typeface="Arimo"/>
                <a:ea typeface="Arimo"/>
                <a:cs typeface="Arimo"/>
                <a:sym typeface="Arimo"/>
              </a:rPr>
              <a:t>CUP STACK</a:t>
            </a:r>
            <a:endParaRPr b="1" sz="3600" u="sng">
              <a:solidFill>
                <a:srgbClr val="808080"/>
              </a:solidFill>
              <a:latin typeface="Arimo"/>
              <a:ea typeface="Arimo"/>
              <a:cs typeface="Arimo"/>
              <a:sym typeface="Arimo"/>
            </a:endParaRPr>
          </a:p>
        </p:txBody>
      </p:sp>
      <p:sp>
        <p:nvSpPr>
          <p:cNvPr id="1570" name="Google Shape;1570;p175"/>
          <p:cNvSpPr txBox="1"/>
          <p:nvPr/>
        </p:nvSpPr>
        <p:spPr>
          <a:xfrm>
            <a:off x="4417194" y="526138"/>
            <a:ext cx="4161000" cy="4240500"/>
          </a:xfrm>
          <a:prstGeom prst="rect">
            <a:avLst/>
          </a:prstGeom>
          <a:noFill/>
          <a:ln>
            <a:noFill/>
          </a:ln>
        </p:spPr>
        <p:txBody>
          <a:bodyPr anchorCtr="0" anchor="t" bIns="68575" lIns="68575" spcFirstLastPara="1" rIns="68575" wrap="square" tIns="68575">
            <a:spAutoFit/>
          </a:bodyPr>
          <a:lstStyle/>
          <a:p>
            <a:pPr indent="0" lvl="0" marL="0" rtl="0" algn="l">
              <a:lnSpc>
                <a:spcPct val="115000"/>
              </a:lnSpc>
              <a:spcBef>
                <a:spcPts val="0"/>
              </a:spcBef>
              <a:spcAft>
                <a:spcPts val="0"/>
              </a:spcAft>
              <a:buNone/>
            </a:pPr>
            <a:r>
              <a:rPr lang="en" sz="2500">
                <a:solidFill>
                  <a:schemeClr val="dk1"/>
                </a:solidFill>
              </a:rPr>
              <a:t>Our language (code)</a:t>
            </a:r>
            <a:endParaRPr sz="2500">
              <a:solidFill>
                <a:schemeClr val="dk1"/>
              </a:solidFill>
            </a:endParaRPr>
          </a:p>
          <a:p>
            <a:pPr indent="0" lvl="0" marL="0" rtl="0" algn="l">
              <a:lnSpc>
                <a:spcPct val="115000"/>
              </a:lnSpc>
              <a:spcBef>
                <a:spcPts val="0"/>
              </a:spcBef>
              <a:spcAft>
                <a:spcPts val="0"/>
              </a:spcAft>
              <a:buNone/>
            </a:pPr>
            <a:r>
              <a:t/>
            </a:r>
            <a:endParaRPr sz="600">
              <a:solidFill>
                <a:schemeClr val="dk1"/>
              </a:solidFill>
              <a:latin typeface="Times New Roman"/>
              <a:ea typeface="Times New Roman"/>
              <a:cs typeface="Times New Roman"/>
              <a:sym typeface="Times New Roman"/>
            </a:endParaRPr>
          </a:p>
          <a:p>
            <a:pPr indent="0" lvl="0" marL="38100" rtl="0" algn="l">
              <a:lnSpc>
                <a:spcPct val="115000"/>
              </a:lnSpc>
              <a:spcBef>
                <a:spcPts val="2200"/>
              </a:spcBef>
              <a:spcAft>
                <a:spcPts val="0"/>
              </a:spcAft>
              <a:buNone/>
            </a:pPr>
            <a:r>
              <a:rPr lang="en" sz="2300">
                <a:solidFill>
                  <a:schemeClr val="dk1"/>
                </a:solidFill>
              </a:rPr>
              <a:t>= Pick up stack</a:t>
            </a:r>
            <a:endParaRPr sz="2300">
              <a:solidFill>
                <a:schemeClr val="dk1"/>
              </a:solidFill>
            </a:endParaRPr>
          </a:p>
          <a:p>
            <a:pPr indent="0" lvl="0" marL="0" rtl="0" algn="l">
              <a:lnSpc>
                <a:spcPct val="115000"/>
              </a:lnSpc>
              <a:spcBef>
                <a:spcPts val="0"/>
              </a:spcBef>
              <a:spcAft>
                <a:spcPts val="0"/>
              </a:spcAft>
              <a:buNone/>
            </a:pPr>
            <a:r>
              <a:t/>
            </a:r>
            <a:endParaRPr sz="600">
              <a:solidFill>
                <a:schemeClr val="dk1"/>
              </a:solidFill>
              <a:latin typeface="Times New Roman"/>
              <a:ea typeface="Times New Roman"/>
              <a:cs typeface="Times New Roman"/>
              <a:sym typeface="Times New Roman"/>
            </a:endParaRPr>
          </a:p>
          <a:p>
            <a:pPr indent="0" lvl="0" marL="38100" rtl="0" algn="l">
              <a:lnSpc>
                <a:spcPct val="115000"/>
              </a:lnSpc>
              <a:spcBef>
                <a:spcPts val="700"/>
              </a:spcBef>
              <a:spcAft>
                <a:spcPts val="0"/>
              </a:spcAft>
              <a:buNone/>
            </a:pPr>
            <a:r>
              <a:rPr lang="en" sz="2300">
                <a:solidFill>
                  <a:schemeClr val="dk1"/>
                </a:solidFill>
              </a:rPr>
              <a:t>= Set bottom cup down</a:t>
            </a:r>
            <a:endParaRPr sz="2300">
              <a:solidFill>
                <a:schemeClr val="dk1"/>
              </a:solidFill>
            </a:endParaRPr>
          </a:p>
          <a:p>
            <a:pPr indent="0" lvl="0" marL="0" rtl="0" algn="l">
              <a:lnSpc>
                <a:spcPct val="115000"/>
              </a:lnSpc>
              <a:spcBef>
                <a:spcPts val="0"/>
              </a:spcBef>
              <a:spcAft>
                <a:spcPts val="0"/>
              </a:spcAft>
              <a:buNone/>
            </a:pPr>
            <a:r>
              <a:t/>
            </a:r>
            <a:endParaRPr sz="600">
              <a:solidFill>
                <a:schemeClr val="dk1"/>
              </a:solidFill>
              <a:latin typeface="Times New Roman"/>
              <a:ea typeface="Times New Roman"/>
              <a:cs typeface="Times New Roman"/>
              <a:sym typeface="Times New Roman"/>
            </a:endParaRPr>
          </a:p>
          <a:p>
            <a:pPr indent="0" lvl="0" marL="38100" rtl="0" algn="l">
              <a:lnSpc>
                <a:spcPct val="115000"/>
              </a:lnSpc>
              <a:spcBef>
                <a:spcPts val="600"/>
              </a:spcBef>
              <a:spcAft>
                <a:spcPts val="0"/>
              </a:spcAft>
              <a:buNone/>
            </a:pPr>
            <a:r>
              <a:rPr lang="en" sz="2300">
                <a:solidFill>
                  <a:schemeClr val="dk1"/>
                </a:solidFill>
              </a:rPr>
              <a:t>= Move ½ cup width forward</a:t>
            </a:r>
            <a:endParaRPr sz="2300">
              <a:solidFill>
                <a:schemeClr val="dk1"/>
              </a:solidFill>
            </a:endParaRPr>
          </a:p>
          <a:p>
            <a:pPr indent="0" lvl="0" marL="0" rtl="0" algn="l">
              <a:lnSpc>
                <a:spcPct val="115000"/>
              </a:lnSpc>
              <a:spcBef>
                <a:spcPts val="0"/>
              </a:spcBef>
              <a:spcAft>
                <a:spcPts val="0"/>
              </a:spcAft>
              <a:buNone/>
            </a:pPr>
            <a:r>
              <a:t/>
            </a:r>
            <a:endParaRPr sz="600">
              <a:solidFill>
                <a:schemeClr val="dk1"/>
              </a:solidFill>
              <a:latin typeface="Times New Roman"/>
              <a:ea typeface="Times New Roman"/>
              <a:cs typeface="Times New Roman"/>
              <a:sym typeface="Times New Roman"/>
            </a:endParaRPr>
          </a:p>
          <a:p>
            <a:pPr indent="0" lvl="0" marL="38100" rtl="0" algn="l">
              <a:lnSpc>
                <a:spcPct val="115000"/>
              </a:lnSpc>
              <a:spcBef>
                <a:spcPts val="700"/>
              </a:spcBef>
              <a:spcAft>
                <a:spcPts val="0"/>
              </a:spcAft>
              <a:buNone/>
            </a:pPr>
            <a:r>
              <a:rPr lang="en" sz="2300">
                <a:solidFill>
                  <a:schemeClr val="dk1"/>
                </a:solidFill>
              </a:rPr>
              <a:t>= Move ½ cup width backward</a:t>
            </a:r>
            <a:endParaRPr sz="2300">
              <a:solidFill>
                <a:schemeClr val="dk1"/>
              </a:solidFill>
            </a:endParaRPr>
          </a:p>
          <a:p>
            <a:pPr indent="0" lvl="0" marL="0" rtl="0" algn="l">
              <a:lnSpc>
                <a:spcPct val="115000"/>
              </a:lnSpc>
              <a:spcBef>
                <a:spcPts val="0"/>
              </a:spcBef>
              <a:spcAft>
                <a:spcPts val="0"/>
              </a:spcAft>
              <a:buNone/>
            </a:pPr>
            <a:r>
              <a:t/>
            </a:r>
            <a:endParaRPr sz="600">
              <a:solidFill>
                <a:schemeClr val="dk1"/>
              </a:solidFill>
              <a:latin typeface="Times New Roman"/>
              <a:ea typeface="Times New Roman"/>
              <a:cs typeface="Times New Roman"/>
              <a:sym typeface="Times New Roman"/>
            </a:endParaRPr>
          </a:p>
          <a:p>
            <a:pPr indent="0" lvl="0" marL="38100" rtl="0" algn="l">
              <a:lnSpc>
                <a:spcPct val="115000"/>
              </a:lnSpc>
              <a:spcBef>
                <a:spcPts val="600"/>
              </a:spcBef>
              <a:spcAft>
                <a:spcPts val="0"/>
              </a:spcAft>
              <a:buNone/>
            </a:pPr>
            <a:r>
              <a:rPr lang="en" sz="2300">
                <a:solidFill>
                  <a:schemeClr val="dk1"/>
                </a:solidFill>
              </a:rPr>
              <a:t>= Flip cup over</a:t>
            </a:r>
            <a:endParaRPr sz="2300">
              <a:solidFill>
                <a:schemeClr val="dk1"/>
              </a:solidFill>
            </a:endParaRPr>
          </a:p>
          <a:p>
            <a:pPr indent="0" lvl="0" marL="0" rtl="0" algn="l">
              <a:spcBef>
                <a:spcPts val="0"/>
              </a:spcBef>
              <a:spcAft>
                <a:spcPts val="0"/>
              </a:spcAft>
              <a:buNone/>
            </a:pPr>
            <a:r>
              <a:t/>
            </a:r>
            <a:endParaRPr b="1" sz="2200">
              <a:latin typeface="Calibri"/>
              <a:ea typeface="Calibri"/>
              <a:cs typeface="Calibri"/>
              <a:sym typeface="Calibri"/>
            </a:endParaRPr>
          </a:p>
          <a:p>
            <a:pPr indent="0" lvl="0" marL="0" rtl="0" algn="l">
              <a:spcBef>
                <a:spcPts val="0"/>
              </a:spcBef>
              <a:spcAft>
                <a:spcPts val="0"/>
              </a:spcAft>
              <a:buNone/>
            </a:pPr>
            <a:r>
              <a:t/>
            </a:r>
            <a:endParaRPr sz="900">
              <a:latin typeface="Calibri"/>
              <a:ea typeface="Calibri"/>
              <a:cs typeface="Calibri"/>
              <a:sym typeface="Calibri"/>
            </a:endParaRPr>
          </a:p>
        </p:txBody>
      </p:sp>
      <p:sp>
        <p:nvSpPr>
          <p:cNvPr id="1571" name="Google Shape;1571;p175"/>
          <p:cNvSpPr txBox="1"/>
          <p:nvPr/>
        </p:nvSpPr>
        <p:spPr>
          <a:xfrm>
            <a:off x="5918175" y="3084769"/>
            <a:ext cx="2901300" cy="4773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t/>
            </a:r>
            <a:endParaRPr sz="2200">
              <a:latin typeface="Calibri"/>
              <a:ea typeface="Calibri"/>
              <a:cs typeface="Calibri"/>
              <a:sym typeface="Calibri"/>
            </a:endParaRPr>
          </a:p>
        </p:txBody>
      </p:sp>
      <p:sp>
        <p:nvSpPr>
          <p:cNvPr id="1572" name="Google Shape;1572;p175"/>
          <p:cNvSpPr/>
          <p:nvPr/>
        </p:nvSpPr>
        <p:spPr>
          <a:xfrm>
            <a:off x="3704169" y="1155813"/>
            <a:ext cx="512400" cy="618900"/>
          </a:xfrm>
          <a:prstGeom prst="up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573" name="Google Shape;1573;p175"/>
          <p:cNvSpPr/>
          <p:nvPr/>
        </p:nvSpPr>
        <p:spPr>
          <a:xfrm rot="10800000">
            <a:off x="3704094" y="1867759"/>
            <a:ext cx="512400" cy="618900"/>
          </a:xfrm>
          <a:prstGeom prst="up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574" name="Google Shape;1574;p175"/>
          <p:cNvSpPr/>
          <p:nvPr/>
        </p:nvSpPr>
        <p:spPr>
          <a:xfrm rot="5400000">
            <a:off x="3658400" y="2526306"/>
            <a:ext cx="512400" cy="618900"/>
          </a:xfrm>
          <a:prstGeom prst="up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575" name="Google Shape;1575;p175"/>
          <p:cNvSpPr/>
          <p:nvPr/>
        </p:nvSpPr>
        <p:spPr>
          <a:xfrm rot="-5400000">
            <a:off x="3658325" y="3069475"/>
            <a:ext cx="512400" cy="618900"/>
          </a:xfrm>
          <a:prstGeom prst="up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576" name="Google Shape;1576;p175"/>
          <p:cNvSpPr/>
          <p:nvPr/>
        </p:nvSpPr>
        <p:spPr>
          <a:xfrm>
            <a:off x="3613494" y="3666044"/>
            <a:ext cx="693600" cy="565800"/>
          </a:xfrm>
          <a:prstGeom prst="curvedDownArrow">
            <a:avLst>
              <a:gd fmla="val 25000" name="adj1"/>
              <a:gd fmla="val 50000" name="adj2"/>
              <a:gd fmla="val 25000" name="adj3"/>
            </a:avLst>
          </a:prstGeom>
          <a:solidFill>
            <a:schemeClr val="lt2"/>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Tree>
  </p:cSld>
  <p:clrMapOvr>
    <a:masterClrMapping/>
  </p:clrMapOvr>
</p:sld>
</file>

<file path=ppt/slides/slide1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580" name="Shape 1580"/>
        <p:cNvGrpSpPr/>
        <p:nvPr/>
      </p:nvGrpSpPr>
      <p:grpSpPr>
        <a:xfrm>
          <a:off x="0" y="0"/>
          <a:ext cx="0" cy="0"/>
          <a:chOff x="0" y="0"/>
          <a:chExt cx="0" cy="0"/>
        </a:xfrm>
      </p:grpSpPr>
      <p:sp>
        <p:nvSpPr>
          <p:cNvPr id="1581" name="Google Shape;1581;p176"/>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582" name="Google Shape;1582;p176"/>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583" name="Google Shape;1583;p176"/>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sp>
        <p:nvSpPr>
          <p:cNvPr id="1584" name="Google Shape;1584;p176"/>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1585" name="Google Shape;1585;p176"/>
          <p:cNvGrpSpPr/>
          <p:nvPr/>
        </p:nvGrpSpPr>
        <p:grpSpPr>
          <a:xfrm>
            <a:off x="312780" y="4766655"/>
            <a:ext cx="2220930" cy="352501"/>
            <a:chOff x="6077925" y="4856850"/>
            <a:chExt cx="6064800" cy="1143000"/>
          </a:xfrm>
        </p:grpSpPr>
        <p:sp>
          <p:nvSpPr>
            <p:cNvPr id="1586" name="Google Shape;1586;p176"/>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587" name="Google Shape;1587;p176"/>
            <p:cNvPicPr preferRelativeResize="0"/>
            <p:nvPr/>
          </p:nvPicPr>
          <p:blipFill>
            <a:blip r:embed="rId3">
              <a:alphaModFix/>
            </a:blip>
            <a:stretch>
              <a:fillRect/>
            </a:stretch>
          </p:blipFill>
          <p:spPr>
            <a:xfrm>
              <a:off x="6369202" y="4941951"/>
              <a:ext cx="5634652" cy="938175"/>
            </a:xfrm>
            <a:prstGeom prst="rect">
              <a:avLst/>
            </a:prstGeom>
            <a:noFill/>
            <a:ln>
              <a:noFill/>
            </a:ln>
          </p:spPr>
        </p:pic>
      </p:grpSp>
      <p:sp>
        <p:nvSpPr>
          <p:cNvPr id="1588" name="Google Shape;1588;p176"/>
          <p:cNvSpPr txBox="1"/>
          <p:nvPr/>
        </p:nvSpPr>
        <p:spPr>
          <a:xfrm>
            <a:off x="5918175" y="3084769"/>
            <a:ext cx="2901300" cy="4773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t/>
            </a:r>
            <a:endParaRPr sz="2200">
              <a:latin typeface="Calibri"/>
              <a:ea typeface="Calibri"/>
              <a:cs typeface="Calibri"/>
              <a:sym typeface="Calibri"/>
            </a:endParaRPr>
          </a:p>
        </p:txBody>
      </p:sp>
      <p:pic>
        <p:nvPicPr>
          <p:cNvPr id="1589" name="Google Shape;1589;p176"/>
          <p:cNvPicPr preferRelativeResize="0"/>
          <p:nvPr/>
        </p:nvPicPr>
        <p:blipFill>
          <a:blip r:embed="rId4">
            <a:alphaModFix/>
          </a:blip>
          <a:stretch>
            <a:fillRect/>
          </a:stretch>
        </p:blipFill>
        <p:spPr>
          <a:xfrm>
            <a:off x="1947879" y="727474"/>
            <a:ext cx="7089096" cy="4391699"/>
          </a:xfrm>
          <a:prstGeom prst="rect">
            <a:avLst/>
          </a:prstGeom>
          <a:noFill/>
          <a:ln>
            <a:noFill/>
          </a:ln>
        </p:spPr>
      </p:pic>
      <p:sp>
        <p:nvSpPr>
          <p:cNvPr id="1590" name="Google Shape;1590;p176"/>
          <p:cNvSpPr txBox="1"/>
          <p:nvPr/>
        </p:nvSpPr>
        <p:spPr>
          <a:xfrm>
            <a:off x="146050" y="2712450"/>
            <a:ext cx="9968700" cy="2678400"/>
          </a:xfrm>
          <a:prstGeom prst="rect">
            <a:avLst/>
          </a:prstGeom>
          <a:solidFill>
            <a:schemeClr val="lt1"/>
          </a:solidFill>
          <a:ln>
            <a:noFill/>
          </a:ln>
        </p:spPr>
        <p:txBody>
          <a:bodyPr anchorCtr="0" anchor="t" bIns="68575" lIns="68575" spcFirstLastPara="1" rIns="68575" wrap="square" tIns="68575">
            <a:spAutoFit/>
          </a:bodyPr>
          <a:lstStyle/>
          <a:p>
            <a:pPr indent="0" lvl="0" marL="0" rtl="0" algn="l">
              <a:spcBef>
                <a:spcPts val="0"/>
              </a:spcBef>
              <a:spcAft>
                <a:spcPts val="0"/>
              </a:spcAft>
              <a:buNone/>
            </a:pPr>
            <a:r>
              <a:t/>
            </a:r>
            <a:endParaRPr sz="1100">
              <a:latin typeface="Calibri"/>
              <a:ea typeface="Calibri"/>
              <a:cs typeface="Calibri"/>
              <a:sym typeface="Calibri"/>
            </a:endParaRPr>
          </a:p>
          <a:p>
            <a:pPr indent="0" lvl="0" marL="0" rtl="0" algn="l">
              <a:spcBef>
                <a:spcPts val="0"/>
              </a:spcBef>
              <a:spcAft>
                <a:spcPts val="0"/>
              </a:spcAft>
              <a:buNone/>
            </a:pPr>
            <a:r>
              <a:t/>
            </a:r>
            <a:endParaRPr sz="1100">
              <a:latin typeface="Calibri"/>
              <a:ea typeface="Calibri"/>
              <a:cs typeface="Calibri"/>
              <a:sym typeface="Calibri"/>
            </a:endParaRPr>
          </a:p>
          <a:p>
            <a:pPr indent="0" lvl="0" marL="0" rtl="0" algn="l">
              <a:spcBef>
                <a:spcPts val="0"/>
              </a:spcBef>
              <a:spcAft>
                <a:spcPts val="0"/>
              </a:spcAft>
              <a:buNone/>
            </a:pPr>
            <a:r>
              <a:t/>
            </a:r>
            <a:endParaRPr sz="1100">
              <a:latin typeface="Calibri"/>
              <a:ea typeface="Calibri"/>
              <a:cs typeface="Calibri"/>
              <a:sym typeface="Calibri"/>
            </a:endParaRPr>
          </a:p>
          <a:p>
            <a:pPr indent="0" lvl="0" marL="0" rtl="0" algn="l">
              <a:spcBef>
                <a:spcPts val="0"/>
              </a:spcBef>
              <a:spcAft>
                <a:spcPts val="0"/>
              </a:spcAft>
              <a:buNone/>
            </a:pPr>
            <a:r>
              <a:t/>
            </a:r>
            <a:endParaRPr sz="1100">
              <a:latin typeface="Calibri"/>
              <a:ea typeface="Calibri"/>
              <a:cs typeface="Calibri"/>
              <a:sym typeface="Calibri"/>
            </a:endParaRPr>
          </a:p>
          <a:p>
            <a:pPr indent="0" lvl="0" marL="0" rtl="0" algn="l">
              <a:spcBef>
                <a:spcPts val="0"/>
              </a:spcBef>
              <a:spcAft>
                <a:spcPts val="0"/>
              </a:spcAft>
              <a:buNone/>
            </a:pPr>
            <a:r>
              <a:t/>
            </a:r>
            <a:endParaRPr sz="1100">
              <a:latin typeface="Calibri"/>
              <a:ea typeface="Calibri"/>
              <a:cs typeface="Calibri"/>
              <a:sym typeface="Calibri"/>
            </a:endParaRPr>
          </a:p>
          <a:p>
            <a:pPr indent="0" lvl="0" marL="0" rtl="0" algn="l">
              <a:spcBef>
                <a:spcPts val="0"/>
              </a:spcBef>
              <a:spcAft>
                <a:spcPts val="0"/>
              </a:spcAft>
              <a:buNone/>
            </a:pPr>
            <a:r>
              <a:t/>
            </a:r>
            <a:endParaRPr sz="1100">
              <a:latin typeface="Calibri"/>
              <a:ea typeface="Calibri"/>
              <a:cs typeface="Calibri"/>
              <a:sym typeface="Calibri"/>
            </a:endParaRPr>
          </a:p>
          <a:p>
            <a:pPr indent="0" lvl="0" marL="0" rtl="0" algn="l">
              <a:spcBef>
                <a:spcPts val="0"/>
              </a:spcBef>
              <a:spcAft>
                <a:spcPts val="0"/>
              </a:spcAft>
              <a:buNone/>
            </a:pPr>
            <a:r>
              <a:t/>
            </a:r>
            <a:endParaRPr sz="1100">
              <a:latin typeface="Calibri"/>
              <a:ea typeface="Calibri"/>
              <a:cs typeface="Calibri"/>
              <a:sym typeface="Calibri"/>
            </a:endParaRPr>
          </a:p>
          <a:p>
            <a:pPr indent="0" lvl="0" marL="0" rtl="0" algn="l">
              <a:spcBef>
                <a:spcPts val="0"/>
              </a:spcBef>
              <a:spcAft>
                <a:spcPts val="0"/>
              </a:spcAft>
              <a:buNone/>
            </a:pPr>
            <a:r>
              <a:t/>
            </a:r>
            <a:endParaRPr sz="1100">
              <a:latin typeface="Calibri"/>
              <a:ea typeface="Calibri"/>
              <a:cs typeface="Calibri"/>
              <a:sym typeface="Calibri"/>
            </a:endParaRPr>
          </a:p>
          <a:p>
            <a:pPr indent="0" lvl="0" marL="0" rtl="0" algn="l">
              <a:spcBef>
                <a:spcPts val="0"/>
              </a:spcBef>
              <a:spcAft>
                <a:spcPts val="0"/>
              </a:spcAft>
              <a:buNone/>
            </a:pPr>
            <a:r>
              <a:t/>
            </a:r>
            <a:endParaRPr sz="1100">
              <a:latin typeface="Calibri"/>
              <a:ea typeface="Calibri"/>
              <a:cs typeface="Calibri"/>
              <a:sym typeface="Calibri"/>
            </a:endParaRPr>
          </a:p>
          <a:p>
            <a:pPr indent="0" lvl="0" marL="0" rtl="0" algn="l">
              <a:spcBef>
                <a:spcPts val="0"/>
              </a:spcBef>
              <a:spcAft>
                <a:spcPts val="0"/>
              </a:spcAft>
              <a:buNone/>
            </a:pPr>
            <a:r>
              <a:t/>
            </a:r>
            <a:endParaRPr sz="1100">
              <a:latin typeface="Calibri"/>
              <a:ea typeface="Calibri"/>
              <a:cs typeface="Calibri"/>
              <a:sym typeface="Calibri"/>
            </a:endParaRPr>
          </a:p>
          <a:p>
            <a:pPr indent="0" lvl="0" marL="0" rtl="0" algn="l">
              <a:spcBef>
                <a:spcPts val="0"/>
              </a:spcBef>
              <a:spcAft>
                <a:spcPts val="0"/>
              </a:spcAft>
              <a:buNone/>
            </a:pPr>
            <a:r>
              <a:t/>
            </a:r>
            <a:endParaRPr sz="1100">
              <a:latin typeface="Calibri"/>
              <a:ea typeface="Calibri"/>
              <a:cs typeface="Calibri"/>
              <a:sym typeface="Calibri"/>
            </a:endParaRPr>
          </a:p>
          <a:p>
            <a:pPr indent="0" lvl="0" marL="0" rtl="0" algn="l">
              <a:spcBef>
                <a:spcPts val="0"/>
              </a:spcBef>
              <a:spcAft>
                <a:spcPts val="0"/>
              </a:spcAft>
              <a:buNone/>
            </a:pPr>
            <a:r>
              <a:t/>
            </a:r>
            <a:endParaRPr sz="1100">
              <a:latin typeface="Calibri"/>
              <a:ea typeface="Calibri"/>
              <a:cs typeface="Calibri"/>
              <a:sym typeface="Calibri"/>
            </a:endParaRPr>
          </a:p>
          <a:p>
            <a:pPr indent="0" lvl="0" marL="0" rtl="0" algn="l">
              <a:spcBef>
                <a:spcPts val="0"/>
              </a:spcBef>
              <a:spcAft>
                <a:spcPts val="0"/>
              </a:spcAft>
              <a:buNone/>
            </a:pPr>
            <a:r>
              <a:t/>
            </a:r>
            <a:endParaRPr sz="1100">
              <a:latin typeface="Calibri"/>
              <a:ea typeface="Calibri"/>
              <a:cs typeface="Calibri"/>
              <a:sym typeface="Calibri"/>
            </a:endParaRPr>
          </a:p>
          <a:p>
            <a:pPr indent="0" lvl="0" marL="0" rtl="0" algn="l">
              <a:spcBef>
                <a:spcPts val="0"/>
              </a:spcBef>
              <a:spcAft>
                <a:spcPts val="0"/>
              </a:spcAft>
              <a:buNone/>
            </a:pPr>
            <a:r>
              <a:t/>
            </a:r>
            <a:endParaRPr sz="1100">
              <a:latin typeface="Calibri"/>
              <a:ea typeface="Calibri"/>
              <a:cs typeface="Calibri"/>
              <a:sym typeface="Calibri"/>
            </a:endParaRPr>
          </a:p>
          <a:p>
            <a:pPr indent="0" lvl="0" marL="0" rtl="0" algn="l">
              <a:spcBef>
                <a:spcPts val="0"/>
              </a:spcBef>
              <a:spcAft>
                <a:spcPts val="0"/>
              </a:spcAft>
              <a:buNone/>
            </a:pPr>
            <a:r>
              <a:t/>
            </a:r>
            <a:endParaRPr sz="1100">
              <a:latin typeface="Calibri"/>
              <a:ea typeface="Calibri"/>
              <a:cs typeface="Calibri"/>
              <a:sym typeface="Calibri"/>
            </a:endParaRPr>
          </a:p>
        </p:txBody>
      </p:sp>
      <p:sp>
        <p:nvSpPr>
          <p:cNvPr id="1591" name="Google Shape;1591;p176"/>
          <p:cNvSpPr txBox="1"/>
          <p:nvPr/>
        </p:nvSpPr>
        <p:spPr>
          <a:xfrm>
            <a:off x="4121775" y="2565938"/>
            <a:ext cx="4303800" cy="4311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1900">
                <a:latin typeface="Calibri"/>
                <a:ea typeface="Calibri"/>
                <a:cs typeface="Calibri"/>
                <a:sym typeface="Calibri"/>
              </a:rPr>
              <a:t>   position of cup =      0              1              2</a:t>
            </a:r>
            <a:endParaRPr sz="1900">
              <a:latin typeface="Calibri"/>
              <a:ea typeface="Calibri"/>
              <a:cs typeface="Calibri"/>
              <a:sym typeface="Calibri"/>
            </a:endParaRPr>
          </a:p>
        </p:txBody>
      </p:sp>
      <p:sp>
        <p:nvSpPr>
          <p:cNvPr id="1592" name="Google Shape;1592;p176"/>
          <p:cNvSpPr txBox="1"/>
          <p:nvPr/>
        </p:nvSpPr>
        <p:spPr>
          <a:xfrm>
            <a:off x="99501" y="101600"/>
            <a:ext cx="3267600" cy="637200"/>
          </a:xfrm>
          <a:prstGeom prst="rect">
            <a:avLst/>
          </a:prstGeom>
          <a:noFill/>
          <a:ln>
            <a:noFill/>
          </a:ln>
        </p:spPr>
        <p:txBody>
          <a:bodyPr anchorCtr="0" anchor="t" bIns="68575" lIns="68575" spcFirstLastPara="1" rIns="68575" wrap="square" tIns="68575">
            <a:spAutoFit/>
          </a:bodyPr>
          <a:lstStyle/>
          <a:p>
            <a:pPr indent="0" lvl="0" marL="0" rtl="0" algn="ctr">
              <a:lnSpc>
                <a:spcPct val="90000"/>
              </a:lnSpc>
              <a:spcBef>
                <a:spcPts val="0"/>
              </a:spcBef>
              <a:spcAft>
                <a:spcPts val="0"/>
              </a:spcAft>
              <a:buNone/>
            </a:pPr>
            <a:r>
              <a:rPr b="1" lang="en" sz="3600" u="sng">
                <a:solidFill>
                  <a:srgbClr val="808080"/>
                </a:solidFill>
                <a:latin typeface="Arimo"/>
                <a:ea typeface="Arimo"/>
                <a:cs typeface="Arimo"/>
                <a:sym typeface="Arimo"/>
              </a:rPr>
              <a:t>CUP STACK</a:t>
            </a:r>
            <a:endParaRPr b="1" sz="3600" u="sng">
              <a:solidFill>
                <a:srgbClr val="808080"/>
              </a:solidFill>
              <a:latin typeface="Arimo"/>
              <a:ea typeface="Arimo"/>
              <a:cs typeface="Arimo"/>
              <a:sym typeface="Arimo"/>
            </a:endParaRPr>
          </a:p>
        </p:txBody>
      </p:sp>
    </p:spTree>
  </p:cSld>
  <p:clrMapOvr>
    <a:masterClrMapping/>
  </p:clrMapOvr>
</p:sld>
</file>

<file path=ppt/slides/slide1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6" name="Shape 1596"/>
        <p:cNvGrpSpPr/>
        <p:nvPr/>
      </p:nvGrpSpPr>
      <p:grpSpPr>
        <a:xfrm>
          <a:off x="0" y="0"/>
          <a:ext cx="0" cy="0"/>
          <a:chOff x="0" y="0"/>
          <a:chExt cx="0" cy="0"/>
        </a:xfrm>
      </p:grpSpPr>
      <p:sp>
        <p:nvSpPr>
          <p:cNvPr id="1597" name="Google Shape;1597;p177"/>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Kibo Robots</a:t>
            </a:r>
            <a:endParaRPr/>
          </a:p>
        </p:txBody>
      </p:sp>
    </p:spTree>
  </p:cSld>
  <p:clrMapOvr>
    <a:masterClrMapping/>
  </p:clrMapOvr>
</p:sld>
</file>

<file path=ppt/slides/slide1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601" name="Shape 1601"/>
        <p:cNvGrpSpPr/>
        <p:nvPr/>
      </p:nvGrpSpPr>
      <p:grpSpPr>
        <a:xfrm>
          <a:off x="0" y="0"/>
          <a:ext cx="0" cy="0"/>
          <a:chOff x="0" y="0"/>
          <a:chExt cx="0" cy="0"/>
        </a:xfrm>
      </p:grpSpPr>
      <p:sp>
        <p:nvSpPr>
          <p:cNvPr id="1602" name="Google Shape;1602;p178"/>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603" name="Google Shape;1603;p178"/>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604" name="Google Shape;1604;p178"/>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605" name="Google Shape;1605;p178"/>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606" name="Google Shape;1606;p178"/>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sp>
        <p:nvSpPr>
          <p:cNvPr id="1607" name="Google Shape;1607;p178"/>
          <p:cNvSpPr txBox="1"/>
          <p:nvPr/>
        </p:nvSpPr>
        <p:spPr>
          <a:xfrm>
            <a:off x="2120250" y="412719"/>
            <a:ext cx="4903500" cy="5850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n" sz="2900">
                <a:solidFill>
                  <a:schemeClr val="dk1"/>
                </a:solidFill>
                <a:latin typeface="Calibri"/>
                <a:ea typeface="Calibri"/>
                <a:cs typeface="Calibri"/>
                <a:sym typeface="Calibri"/>
              </a:rPr>
              <a:t>KIBO ROBOTS</a:t>
            </a:r>
            <a:endParaRPr b="1" sz="2900">
              <a:solidFill>
                <a:schemeClr val="dk1"/>
              </a:solidFill>
              <a:latin typeface="Calibri"/>
              <a:ea typeface="Calibri"/>
              <a:cs typeface="Calibri"/>
              <a:sym typeface="Calibri"/>
            </a:endParaRPr>
          </a:p>
        </p:txBody>
      </p:sp>
      <p:sp>
        <p:nvSpPr>
          <p:cNvPr id="1608" name="Google Shape;1608;p178"/>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0" rtl="0" algn="ctr">
              <a:spcBef>
                <a:spcPts val="0"/>
              </a:spcBef>
              <a:spcAft>
                <a:spcPts val="0"/>
              </a:spcAft>
              <a:buClr>
                <a:schemeClr val="lt1"/>
              </a:buClr>
              <a:buSzPts val="1500"/>
              <a:buFont typeface="Arial"/>
              <a:buNone/>
            </a:pPr>
            <a:r>
              <a:rPr b="1" lang="en" sz="1800">
                <a:solidFill>
                  <a:schemeClr val="lt1"/>
                </a:solidFill>
                <a:latin typeface="Calibri"/>
                <a:ea typeface="Calibri"/>
                <a:cs typeface="Calibri"/>
                <a:sym typeface="Calibri"/>
              </a:rPr>
              <a:t>Montclair Computer Science Education Hub</a:t>
            </a:r>
            <a:endParaRPr b="1" sz="1500">
              <a:solidFill>
                <a:schemeClr val="lt1"/>
              </a:solidFill>
              <a:latin typeface="Calibri"/>
              <a:ea typeface="Calibri"/>
              <a:cs typeface="Calibri"/>
              <a:sym typeface="Calibri"/>
            </a:endParaRPr>
          </a:p>
          <a:p>
            <a:pPr indent="0" lvl="0" marL="12700" marR="0" rtl="0" algn="l">
              <a:spcBef>
                <a:spcPts val="0"/>
              </a:spcBef>
              <a:spcAft>
                <a:spcPts val="0"/>
              </a:spcAft>
              <a:buClr>
                <a:schemeClr val="dk1"/>
              </a:buClr>
              <a:buSzPts val="800"/>
              <a:buFont typeface="Arial"/>
              <a:buNone/>
            </a:pPr>
            <a:r>
              <a:t/>
            </a:r>
            <a:endParaRPr b="1" sz="1800">
              <a:solidFill>
                <a:schemeClr val="lt1"/>
              </a:solidFill>
              <a:latin typeface="Calibri"/>
              <a:ea typeface="Calibri"/>
              <a:cs typeface="Calibri"/>
              <a:sym typeface="Calibri"/>
            </a:endParaRPr>
          </a:p>
        </p:txBody>
      </p:sp>
      <p:grpSp>
        <p:nvGrpSpPr>
          <p:cNvPr id="1609" name="Google Shape;1609;p178"/>
          <p:cNvGrpSpPr/>
          <p:nvPr/>
        </p:nvGrpSpPr>
        <p:grpSpPr>
          <a:xfrm>
            <a:off x="312780" y="4766655"/>
            <a:ext cx="2220930" cy="352501"/>
            <a:chOff x="6077925" y="4856850"/>
            <a:chExt cx="6064800" cy="1143000"/>
          </a:xfrm>
        </p:grpSpPr>
        <p:sp>
          <p:nvSpPr>
            <p:cNvPr id="1610" name="Google Shape;1610;p178"/>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611" name="Google Shape;1611;p178"/>
            <p:cNvPicPr preferRelativeResize="0"/>
            <p:nvPr/>
          </p:nvPicPr>
          <p:blipFill>
            <a:blip r:embed="rId4">
              <a:alphaModFix/>
            </a:blip>
            <a:stretch>
              <a:fillRect/>
            </a:stretch>
          </p:blipFill>
          <p:spPr>
            <a:xfrm>
              <a:off x="6369202" y="4941951"/>
              <a:ext cx="5634652" cy="938175"/>
            </a:xfrm>
            <a:prstGeom prst="rect">
              <a:avLst/>
            </a:prstGeom>
            <a:noFill/>
            <a:ln>
              <a:noFill/>
            </a:ln>
          </p:spPr>
        </p:pic>
      </p:grpSp>
      <p:sp>
        <p:nvSpPr>
          <p:cNvPr id="1612" name="Google Shape;1612;p178"/>
          <p:cNvSpPr txBox="1"/>
          <p:nvPr/>
        </p:nvSpPr>
        <p:spPr>
          <a:xfrm>
            <a:off x="1568150" y="1591375"/>
            <a:ext cx="6690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613" name="Google Shape;1613;p178"/>
          <p:cNvSpPr txBox="1"/>
          <p:nvPr/>
        </p:nvSpPr>
        <p:spPr>
          <a:xfrm>
            <a:off x="1173200" y="1010575"/>
            <a:ext cx="6690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1614" name="Google Shape;1614;p178" title="CAL KIBO Intro - BC">
            <a:hlinkClick r:id="rId5"/>
          </p:cNvPr>
          <p:cNvPicPr preferRelativeResize="0"/>
          <p:nvPr/>
        </p:nvPicPr>
        <p:blipFill>
          <a:blip r:embed="rId6">
            <a:alphaModFix/>
          </a:blip>
          <a:stretch>
            <a:fillRect/>
          </a:stretch>
        </p:blipFill>
        <p:spPr>
          <a:xfrm>
            <a:off x="2905375" y="1795500"/>
            <a:ext cx="3048000" cy="1714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14"/>
                                        </p:tgtEl>
                                        <p:attrNameLst>
                                          <p:attrName>style.visibility</p:attrName>
                                        </p:attrNameLst>
                                      </p:cBhvr>
                                      <p:to>
                                        <p:strVal val="visible"/>
                                      </p:to>
                                    </p:set>
                                    <p:animEffect filter="fade" transition="in">
                                      <p:cBhvr>
                                        <p:cTn dur="1000"/>
                                        <p:tgtEl>
                                          <p:spTgt spid="16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618" name="Shape 1618"/>
        <p:cNvGrpSpPr/>
        <p:nvPr/>
      </p:nvGrpSpPr>
      <p:grpSpPr>
        <a:xfrm>
          <a:off x="0" y="0"/>
          <a:ext cx="0" cy="0"/>
          <a:chOff x="0" y="0"/>
          <a:chExt cx="0" cy="0"/>
        </a:xfrm>
      </p:grpSpPr>
      <p:sp>
        <p:nvSpPr>
          <p:cNvPr id="1619" name="Google Shape;1619;p179"/>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620" name="Google Shape;1620;p179"/>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621" name="Google Shape;1621;p179"/>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622" name="Google Shape;1622;p179"/>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623" name="Google Shape;1623;p179"/>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sp>
        <p:nvSpPr>
          <p:cNvPr id="1624" name="Google Shape;1624;p179"/>
          <p:cNvSpPr txBox="1"/>
          <p:nvPr/>
        </p:nvSpPr>
        <p:spPr>
          <a:xfrm>
            <a:off x="728100" y="784444"/>
            <a:ext cx="4903500" cy="4155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25" name="Google Shape;1625;p179"/>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0" rtl="0" algn="ctr">
              <a:spcBef>
                <a:spcPts val="0"/>
              </a:spcBef>
              <a:spcAft>
                <a:spcPts val="0"/>
              </a:spcAft>
              <a:buClr>
                <a:schemeClr val="lt1"/>
              </a:buClr>
              <a:buSzPts val="1500"/>
              <a:buFont typeface="Arial"/>
              <a:buNone/>
            </a:pPr>
            <a:r>
              <a:rPr b="1" lang="en" sz="1800">
                <a:solidFill>
                  <a:schemeClr val="lt1"/>
                </a:solidFill>
                <a:latin typeface="Calibri"/>
                <a:ea typeface="Calibri"/>
                <a:cs typeface="Calibri"/>
                <a:sym typeface="Calibri"/>
              </a:rPr>
              <a:t>Montclair Computer Science Education Hub</a:t>
            </a:r>
            <a:endParaRPr b="1" sz="1500">
              <a:solidFill>
                <a:schemeClr val="lt1"/>
              </a:solidFill>
              <a:latin typeface="Calibri"/>
              <a:ea typeface="Calibri"/>
              <a:cs typeface="Calibri"/>
              <a:sym typeface="Calibri"/>
            </a:endParaRPr>
          </a:p>
          <a:p>
            <a:pPr indent="0" lvl="0" marL="12700" marR="0" rtl="0" algn="l">
              <a:spcBef>
                <a:spcPts val="0"/>
              </a:spcBef>
              <a:spcAft>
                <a:spcPts val="0"/>
              </a:spcAft>
              <a:buClr>
                <a:schemeClr val="dk1"/>
              </a:buClr>
              <a:buSzPts val="800"/>
              <a:buFont typeface="Arial"/>
              <a:buNone/>
            </a:pPr>
            <a:r>
              <a:t/>
            </a:r>
            <a:endParaRPr b="1" sz="1800">
              <a:solidFill>
                <a:schemeClr val="lt1"/>
              </a:solidFill>
              <a:latin typeface="Calibri"/>
              <a:ea typeface="Calibri"/>
              <a:cs typeface="Calibri"/>
              <a:sym typeface="Calibri"/>
            </a:endParaRPr>
          </a:p>
        </p:txBody>
      </p:sp>
      <p:grpSp>
        <p:nvGrpSpPr>
          <p:cNvPr id="1626" name="Google Shape;1626;p179"/>
          <p:cNvGrpSpPr/>
          <p:nvPr/>
        </p:nvGrpSpPr>
        <p:grpSpPr>
          <a:xfrm>
            <a:off x="312780" y="4766655"/>
            <a:ext cx="2220930" cy="352501"/>
            <a:chOff x="6077925" y="4856850"/>
            <a:chExt cx="6064800" cy="1143000"/>
          </a:xfrm>
        </p:grpSpPr>
        <p:sp>
          <p:nvSpPr>
            <p:cNvPr id="1627" name="Google Shape;1627;p179"/>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628" name="Google Shape;1628;p179"/>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1629" name="Google Shape;1629;p179"/>
          <p:cNvPicPr preferRelativeResize="0"/>
          <p:nvPr/>
        </p:nvPicPr>
        <p:blipFill>
          <a:blip r:embed="rId5">
            <a:alphaModFix/>
          </a:blip>
          <a:stretch>
            <a:fillRect/>
          </a:stretch>
        </p:blipFill>
        <p:spPr>
          <a:xfrm>
            <a:off x="312775" y="179050"/>
            <a:ext cx="8730100" cy="4396180"/>
          </a:xfrm>
          <a:prstGeom prst="rect">
            <a:avLst/>
          </a:prstGeom>
          <a:noFill/>
          <a:ln>
            <a:noFill/>
          </a:ln>
        </p:spPr>
      </p:pic>
    </p:spTree>
  </p:cSld>
  <p:clrMapOvr>
    <a:masterClrMapping/>
  </p:clrMapOvr>
</p:sld>
</file>

<file path=ppt/slides/slide1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633" name="Shape 1633"/>
        <p:cNvGrpSpPr/>
        <p:nvPr/>
      </p:nvGrpSpPr>
      <p:grpSpPr>
        <a:xfrm>
          <a:off x="0" y="0"/>
          <a:ext cx="0" cy="0"/>
          <a:chOff x="0" y="0"/>
          <a:chExt cx="0" cy="0"/>
        </a:xfrm>
      </p:grpSpPr>
      <p:sp>
        <p:nvSpPr>
          <p:cNvPr id="1634" name="Google Shape;1634;p180"/>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635" name="Google Shape;1635;p180"/>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636" name="Google Shape;1636;p180"/>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637" name="Google Shape;1637;p180"/>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638" name="Google Shape;1638;p180"/>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sp>
        <p:nvSpPr>
          <p:cNvPr id="1639" name="Google Shape;1639;p180"/>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0" rtl="0" algn="ctr">
              <a:spcBef>
                <a:spcPts val="0"/>
              </a:spcBef>
              <a:spcAft>
                <a:spcPts val="0"/>
              </a:spcAft>
              <a:buClr>
                <a:schemeClr val="lt1"/>
              </a:buClr>
              <a:buSzPts val="1500"/>
              <a:buFont typeface="Arial"/>
              <a:buNone/>
            </a:pPr>
            <a:r>
              <a:rPr b="1" lang="en" sz="1800">
                <a:solidFill>
                  <a:schemeClr val="lt1"/>
                </a:solidFill>
                <a:latin typeface="Calibri"/>
                <a:ea typeface="Calibri"/>
                <a:cs typeface="Calibri"/>
                <a:sym typeface="Calibri"/>
              </a:rPr>
              <a:t>Montclair Computer Science Education Hub</a:t>
            </a:r>
            <a:endParaRPr b="1" sz="1500">
              <a:solidFill>
                <a:schemeClr val="lt1"/>
              </a:solidFill>
              <a:latin typeface="Calibri"/>
              <a:ea typeface="Calibri"/>
              <a:cs typeface="Calibri"/>
              <a:sym typeface="Calibri"/>
            </a:endParaRPr>
          </a:p>
          <a:p>
            <a:pPr indent="0" lvl="0" marL="12700" marR="0" rtl="0" algn="l">
              <a:spcBef>
                <a:spcPts val="0"/>
              </a:spcBef>
              <a:spcAft>
                <a:spcPts val="0"/>
              </a:spcAft>
              <a:buClr>
                <a:schemeClr val="dk1"/>
              </a:buClr>
              <a:buSzPts val="800"/>
              <a:buFont typeface="Arial"/>
              <a:buNone/>
            </a:pPr>
            <a:r>
              <a:t/>
            </a:r>
            <a:endParaRPr b="1" sz="1800">
              <a:solidFill>
                <a:schemeClr val="lt1"/>
              </a:solidFill>
              <a:latin typeface="Calibri"/>
              <a:ea typeface="Calibri"/>
              <a:cs typeface="Calibri"/>
              <a:sym typeface="Calibri"/>
            </a:endParaRPr>
          </a:p>
        </p:txBody>
      </p:sp>
      <p:grpSp>
        <p:nvGrpSpPr>
          <p:cNvPr id="1640" name="Google Shape;1640;p180"/>
          <p:cNvGrpSpPr/>
          <p:nvPr/>
        </p:nvGrpSpPr>
        <p:grpSpPr>
          <a:xfrm>
            <a:off x="312780" y="4766655"/>
            <a:ext cx="2220930" cy="352501"/>
            <a:chOff x="6077925" y="4856850"/>
            <a:chExt cx="6064800" cy="1143000"/>
          </a:xfrm>
        </p:grpSpPr>
        <p:sp>
          <p:nvSpPr>
            <p:cNvPr id="1641" name="Google Shape;1641;p180"/>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642" name="Google Shape;1642;p180"/>
            <p:cNvPicPr preferRelativeResize="0"/>
            <p:nvPr/>
          </p:nvPicPr>
          <p:blipFill>
            <a:blip r:embed="rId4">
              <a:alphaModFix/>
            </a:blip>
            <a:stretch>
              <a:fillRect/>
            </a:stretch>
          </p:blipFill>
          <p:spPr>
            <a:xfrm>
              <a:off x="6369202" y="4941951"/>
              <a:ext cx="5634652" cy="938175"/>
            </a:xfrm>
            <a:prstGeom prst="rect">
              <a:avLst/>
            </a:prstGeom>
            <a:noFill/>
            <a:ln>
              <a:noFill/>
            </a:ln>
          </p:spPr>
        </p:pic>
      </p:grpSp>
      <p:sp>
        <p:nvSpPr>
          <p:cNvPr id="1643" name="Google Shape;1643;p180"/>
          <p:cNvSpPr txBox="1"/>
          <p:nvPr/>
        </p:nvSpPr>
        <p:spPr>
          <a:xfrm>
            <a:off x="948900" y="57150"/>
            <a:ext cx="6826500" cy="861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200"/>
              <a:t>Research-based Practice: Kibo for Early Childhood Computer Science Education </a:t>
            </a:r>
            <a:endParaRPr b="1" sz="2200"/>
          </a:p>
        </p:txBody>
      </p:sp>
      <p:sp>
        <p:nvSpPr>
          <p:cNvPr id="1644" name="Google Shape;1644;p180"/>
          <p:cNvSpPr txBox="1"/>
          <p:nvPr/>
        </p:nvSpPr>
        <p:spPr>
          <a:xfrm>
            <a:off x="900725" y="1019225"/>
            <a:ext cx="6826500" cy="36327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AutoNum type="arabicPeriod"/>
            </a:pPr>
            <a:r>
              <a:rPr b="1" lang="en"/>
              <a:t>Improved Sequencing Ability</a:t>
            </a:r>
            <a:r>
              <a:rPr lang="en"/>
              <a:t> in Early Childhood PreK-Gr2 students’ performance on standard assessments of sequencing ability improved from 20-35% after an 8-week robotics and coding curriculum with KIBO. </a:t>
            </a:r>
            <a:endParaRPr/>
          </a:p>
          <a:p>
            <a:pPr indent="0" lvl="0" marL="457200" rtl="0" algn="l">
              <a:spcBef>
                <a:spcPts val="0"/>
              </a:spcBef>
              <a:spcAft>
                <a:spcPts val="0"/>
              </a:spcAft>
              <a:buNone/>
            </a:pPr>
            <a:r>
              <a:t/>
            </a:r>
            <a:endParaRPr/>
          </a:p>
          <a:p>
            <a:pPr indent="-317500" lvl="0" marL="457200" rtl="0" algn="l">
              <a:spcBef>
                <a:spcPts val="0"/>
              </a:spcBef>
              <a:spcAft>
                <a:spcPts val="0"/>
              </a:spcAft>
              <a:buSzPts val="1400"/>
              <a:buAutoNum type="arabicPeriod"/>
            </a:pPr>
            <a:r>
              <a:rPr b="1" lang="en"/>
              <a:t>Improved Computational Thinking </a:t>
            </a:r>
            <a:r>
              <a:rPr lang="en"/>
              <a:t>with Concrete Tools Children using KIBO performed 27% better on computational thinking than children using screen-based tools. </a:t>
            </a:r>
            <a:endParaRPr/>
          </a:p>
          <a:p>
            <a:pPr indent="0" lvl="0" marL="457200" rtl="0" algn="l">
              <a:spcBef>
                <a:spcPts val="0"/>
              </a:spcBef>
              <a:spcAft>
                <a:spcPts val="0"/>
              </a:spcAft>
              <a:buNone/>
            </a:pPr>
            <a:r>
              <a:t/>
            </a:r>
            <a:endParaRPr/>
          </a:p>
          <a:p>
            <a:pPr indent="-317500" lvl="0" marL="457200" rtl="0" algn="l">
              <a:spcBef>
                <a:spcPts val="0"/>
              </a:spcBef>
              <a:spcAft>
                <a:spcPts val="0"/>
              </a:spcAft>
              <a:buSzPts val="1400"/>
              <a:buAutoNum type="arabicPeriod"/>
            </a:pPr>
            <a:r>
              <a:rPr b="1" lang="en"/>
              <a:t>Counteracting Harmful Gender-Based STEM Stereotypes </a:t>
            </a:r>
            <a:r>
              <a:rPr lang="en"/>
              <a:t>After a KIBO curriculum, 2/3 of girls expressed an interest in engineering careers – a rate equal to boys. Girls who completed a 6-week KIBO curriculum were equally capable as boys at building and programming. </a:t>
            </a:r>
            <a:endParaRPr/>
          </a:p>
          <a:p>
            <a:pPr indent="0" lvl="0" marL="457200" rtl="0" algn="l">
              <a:spcBef>
                <a:spcPts val="0"/>
              </a:spcBef>
              <a:spcAft>
                <a:spcPts val="0"/>
              </a:spcAft>
              <a:buNone/>
            </a:pPr>
            <a:r>
              <a:t/>
            </a:r>
            <a:endParaRPr/>
          </a:p>
          <a:p>
            <a:pPr indent="-317500" lvl="0" marL="457200" rtl="0" algn="l">
              <a:spcBef>
                <a:spcPts val="0"/>
              </a:spcBef>
              <a:spcAft>
                <a:spcPts val="0"/>
              </a:spcAft>
              <a:buSzPts val="1400"/>
              <a:buAutoNum type="arabicPeriod"/>
            </a:pPr>
            <a:r>
              <a:rPr b="1" lang="en"/>
              <a:t>Positive Impact on Underrepresented Groups in STEM Fields</a:t>
            </a:r>
            <a:r>
              <a:rPr lang="en"/>
              <a:t> Studies also demonstrate successful mastery of programming and computational thinking skills by disadvantaged students in underperforming schools. </a:t>
            </a:r>
            <a:endParaRPr/>
          </a:p>
        </p:txBody>
      </p:sp>
    </p:spTree>
  </p:cSld>
  <p:clrMapOvr>
    <a:masterClrMapping/>
  </p:clrMapOvr>
</p:sld>
</file>

<file path=ppt/slides/slide1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648" name="Shape 1648"/>
        <p:cNvGrpSpPr/>
        <p:nvPr/>
      </p:nvGrpSpPr>
      <p:grpSpPr>
        <a:xfrm>
          <a:off x="0" y="0"/>
          <a:ext cx="0" cy="0"/>
          <a:chOff x="0" y="0"/>
          <a:chExt cx="0" cy="0"/>
        </a:xfrm>
      </p:grpSpPr>
      <p:sp>
        <p:nvSpPr>
          <p:cNvPr id="1649" name="Google Shape;1649;p181"/>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650" name="Google Shape;1650;p181"/>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651" name="Google Shape;1651;p181"/>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652" name="Google Shape;1652;p181"/>
          <p:cNvSpPr txBox="1"/>
          <p:nvPr>
            <p:ph type="title"/>
          </p:nvPr>
        </p:nvSpPr>
        <p:spPr>
          <a:xfrm>
            <a:off x="2773950" y="138500"/>
            <a:ext cx="35961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KIBO LESSON DEMO</a:t>
            </a:r>
            <a:endParaRPr u="none">
              <a:solidFill>
                <a:srgbClr val="D1190D"/>
              </a:solidFill>
            </a:endParaRPr>
          </a:p>
        </p:txBody>
      </p:sp>
      <p:sp>
        <p:nvSpPr>
          <p:cNvPr id="1653" name="Google Shape;1653;p181"/>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654" name="Google Shape;1654;p181"/>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sp>
        <p:nvSpPr>
          <p:cNvPr id="1655" name="Google Shape;1655;p181"/>
          <p:cNvSpPr txBox="1"/>
          <p:nvPr/>
        </p:nvSpPr>
        <p:spPr>
          <a:xfrm>
            <a:off x="728100" y="784444"/>
            <a:ext cx="4903500" cy="4155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56" name="Google Shape;1656;p181"/>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0" rtl="0" algn="ctr">
              <a:spcBef>
                <a:spcPts val="0"/>
              </a:spcBef>
              <a:spcAft>
                <a:spcPts val="0"/>
              </a:spcAft>
              <a:buClr>
                <a:schemeClr val="lt1"/>
              </a:buClr>
              <a:buSzPts val="1500"/>
              <a:buFont typeface="Arial"/>
              <a:buNone/>
            </a:pPr>
            <a:r>
              <a:rPr b="1" lang="en" sz="1800">
                <a:solidFill>
                  <a:schemeClr val="lt1"/>
                </a:solidFill>
                <a:latin typeface="Calibri"/>
                <a:ea typeface="Calibri"/>
                <a:cs typeface="Calibri"/>
                <a:sym typeface="Calibri"/>
              </a:rPr>
              <a:t>Montclair Computer Science Education Hub</a:t>
            </a:r>
            <a:endParaRPr b="1" sz="1500">
              <a:solidFill>
                <a:schemeClr val="lt1"/>
              </a:solidFill>
              <a:latin typeface="Calibri"/>
              <a:ea typeface="Calibri"/>
              <a:cs typeface="Calibri"/>
              <a:sym typeface="Calibri"/>
            </a:endParaRPr>
          </a:p>
          <a:p>
            <a:pPr indent="0" lvl="0" marL="12700" marR="0" rtl="0" algn="l">
              <a:spcBef>
                <a:spcPts val="0"/>
              </a:spcBef>
              <a:spcAft>
                <a:spcPts val="0"/>
              </a:spcAft>
              <a:buClr>
                <a:schemeClr val="dk1"/>
              </a:buClr>
              <a:buSzPts val="800"/>
              <a:buFont typeface="Arial"/>
              <a:buNone/>
            </a:pPr>
            <a:r>
              <a:t/>
            </a:r>
            <a:endParaRPr b="1" sz="1800">
              <a:solidFill>
                <a:schemeClr val="lt1"/>
              </a:solidFill>
              <a:latin typeface="Calibri"/>
              <a:ea typeface="Calibri"/>
              <a:cs typeface="Calibri"/>
              <a:sym typeface="Calibri"/>
            </a:endParaRPr>
          </a:p>
        </p:txBody>
      </p:sp>
      <p:grpSp>
        <p:nvGrpSpPr>
          <p:cNvPr id="1657" name="Google Shape;1657;p181"/>
          <p:cNvGrpSpPr/>
          <p:nvPr/>
        </p:nvGrpSpPr>
        <p:grpSpPr>
          <a:xfrm>
            <a:off x="312780" y="4766655"/>
            <a:ext cx="2220930" cy="352501"/>
            <a:chOff x="6077925" y="4856850"/>
            <a:chExt cx="6064800" cy="1143000"/>
          </a:xfrm>
        </p:grpSpPr>
        <p:sp>
          <p:nvSpPr>
            <p:cNvPr id="1658" name="Google Shape;1658;p181"/>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659" name="Google Shape;1659;p181"/>
            <p:cNvPicPr preferRelativeResize="0"/>
            <p:nvPr/>
          </p:nvPicPr>
          <p:blipFill>
            <a:blip r:embed="rId4">
              <a:alphaModFix/>
            </a:blip>
            <a:stretch>
              <a:fillRect/>
            </a:stretch>
          </p:blipFill>
          <p:spPr>
            <a:xfrm>
              <a:off x="6369202" y="4941951"/>
              <a:ext cx="5634652" cy="938175"/>
            </a:xfrm>
            <a:prstGeom prst="rect">
              <a:avLst/>
            </a:prstGeom>
            <a:noFill/>
            <a:ln>
              <a:noFill/>
            </a:ln>
          </p:spPr>
        </p:pic>
      </p:grpSp>
      <p:sp>
        <p:nvSpPr>
          <p:cNvPr id="1660" name="Google Shape;1660;p181"/>
          <p:cNvSpPr txBox="1"/>
          <p:nvPr/>
        </p:nvSpPr>
        <p:spPr>
          <a:xfrm>
            <a:off x="548400" y="1281300"/>
            <a:ext cx="83616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t>Coding as Another Language:</a:t>
            </a:r>
            <a:endParaRPr sz="1500"/>
          </a:p>
          <a:p>
            <a:pPr indent="-323850" lvl="0" marL="457200" rtl="0" algn="l">
              <a:spcBef>
                <a:spcPts val="0"/>
              </a:spcBef>
              <a:spcAft>
                <a:spcPts val="0"/>
              </a:spcAft>
              <a:buSzPts val="1500"/>
              <a:buChar char="●"/>
            </a:pPr>
            <a:r>
              <a:rPr lang="en" sz="1500" u="sng">
                <a:solidFill>
                  <a:schemeClr val="hlink"/>
                </a:solidFill>
                <a:hlinkClick r:id="rId5"/>
              </a:rPr>
              <a:t>https://sites.bc.edu/codingasanotherlanguage/curricula/kibo-curricula/</a:t>
            </a:r>
            <a:endParaRPr sz="1500"/>
          </a:p>
          <a:p>
            <a:pPr indent="0" lvl="0" marL="457200" rtl="0" algn="l">
              <a:spcBef>
                <a:spcPts val="0"/>
              </a:spcBef>
              <a:spcAft>
                <a:spcPts val="0"/>
              </a:spcAft>
              <a:buNone/>
            </a:pPr>
            <a:r>
              <a:t/>
            </a:r>
            <a:endParaRPr sz="1500"/>
          </a:p>
          <a:p>
            <a:pPr indent="0" lvl="0" marL="0" rtl="0" algn="l">
              <a:spcBef>
                <a:spcPts val="0"/>
              </a:spcBef>
              <a:spcAft>
                <a:spcPts val="0"/>
              </a:spcAft>
              <a:buNone/>
            </a:pPr>
            <a:r>
              <a:t/>
            </a:r>
            <a:endParaRPr sz="1500"/>
          </a:p>
        </p:txBody>
      </p:sp>
    </p:spTree>
  </p:cSld>
  <p:clrMapOvr>
    <a:masterClrMapping/>
  </p:clrMapOvr>
</p:sld>
</file>

<file path=ppt/slides/slide1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664" name="Shape 1664"/>
        <p:cNvGrpSpPr/>
        <p:nvPr/>
      </p:nvGrpSpPr>
      <p:grpSpPr>
        <a:xfrm>
          <a:off x="0" y="0"/>
          <a:ext cx="0" cy="0"/>
          <a:chOff x="0" y="0"/>
          <a:chExt cx="0" cy="0"/>
        </a:xfrm>
      </p:grpSpPr>
      <p:sp>
        <p:nvSpPr>
          <p:cNvPr id="1665" name="Google Shape;1665;p182"/>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666" name="Google Shape;1666;p182"/>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667" name="Google Shape;1667;p182"/>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668" name="Google Shape;1668;p182"/>
          <p:cNvSpPr txBox="1"/>
          <p:nvPr>
            <p:ph type="title"/>
          </p:nvPr>
        </p:nvSpPr>
        <p:spPr>
          <a:xfrm>
            <a:off x="677600" y="252288"/>
            <a:ext cx="7933500" cy="564600"/>
          </a:xfrm>
          <a:prstGeom prst="rect">
            <a:avLst/>
          </a:prstGeom>
          <a:noFill/>
          <a:ln>
            <a:noFill/>
          </a:ln>
        </p:spPr>
        <p:txBody>
          <a:bodyPr anchorCtr="0" anchor="t" bIns="0" lIns="0" spcFirstLastPara="1" rIns="0" wrap="square" tIns="193300">
            <a:normAutofit fontScale="90000"/>
          </a:bodyPr>
          <a:lstStyle/>
          <a:p>
            <a:pPr indent="0" lvl="0" marL="12700" rtl="0" algn="l">
              <a:lnSpc>
                <a:spcPct val="100000"/>
              </a:lnSpc>
              <a:spcBef>
                <a:spcPts val="0"/>
              </a:spcBef>
              <a:spcAft>
                <a:spcPts val="0"/>
              </a:spcAft>
              <a:buNone/>
            </a:pPr>
            <a:r>
              <a:rPr lang="en" u="none">
                <a:solidFill>
                  <a:srgbClr val="D1190D"/>
                </a:solidFill>
              </a:rPr>
              <a:t>Debrief (in small groups, record answers on poster paper)</a:t>
            </a:r>
            <a:endParaRPr u="none">
              <a:solidFill>
                <a:srgbClr val="D1190D"/>
              </a:solidFill>
            </a:endParaRPr>
          </a:p>
        </p:txBody>
      </p:sp>
      <p:sp>
        <p:nvSpPr>
          <p:cNvPr id="1669" name="Google Shape;1669;p182"/>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670" name="Google Shape;1670;p182"/>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sp>
        <p:nvSpPr>
          <p:cNvPr id="1671" name="Google Shape;1671;p182"/>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0" rtl="0" algn="ctr">
              <a:spcBef>
                <a:spcPts val="0"/>
              </a:spcBef>
              <a:spcAft>
                <a:spcPts val="0"/>
              </a:spcAft>
              <a:buClr>
                <a:schemeClr val="lt1"/>
              </a:buClr>
              <a:buSzPts val="1500"/>
              <a:buFont typeface="Arial"/>
              <a:buNone/>
            </a:pPr>
            <a:r>
              <a:rPr b="1" lang="en" sz="1800">
                <a:solidFill>
                  <a:schemeClr val="lt1"/>
                </a:solidFill>
                <a:latin typeface="Calibri"/>
                <a:ea typeface="Calibri"/>
                <a:cs typeface="Calibri"/>
                <a:sym typeface="Calibri"/>
              </a:rPr>
              <a:t>Montclair Computer Science Education Hub</a:t>
            </a:r>
            <a:endParaRPr b="1" sz="1500">
              <a:solidFill>
                <a:schemeClr val="lt1"/>
              </a:solidFill>
              <a:latin typeface="Calibri"/>
              <a:ea typeface="Calibri"/>
              <a:cs typeface="Calibri"/>
              <a:sym typeface="Calibri"/>
            </a:endParaRPr>
          </a:p>
          <a:p>
            <a:pPr indent="0" lvl="0" marL="12700" marR="0" rtl="0" algn="l">
              <a:spcBef>
                <a:spcPts val="0"/>
              </a:spcBef>
              <a:spcAft>
                <a:spcPts val="0"/>
              </a:spcAft>
              <a:buClr>
                <a:schemeClr val="dk1"/>
              </a:buClr>
              <a:buSzPts val="800"/>
              <a:buFont typeface="Arial"/>
              <a:buNone/>
            </a:pPr>
            <a:r>
              <a:t/>
            </a:r>
            <a:endParaRPr b="1" sz="1800">
              <a:solidFill>
                <a:schemeClr val="lt1"/>
              </a:solidFill>
              <a:latin typeface="Calibri"/>
              <a:ea typeface="Calibri"/>
              <a:cs typeface="Calibri"/>
              <a:sym typeface="Calibri"/>
            </a:endParaRPr>
          </a:p>
        </p:txBody>
      </p:sp>
      <p:grpSp>
        <p:nvGrpSpPr>
          <p:cNvPr id="1672" name="Google Shape;1672;p182"/>
          <p:cNvGrpSpPr/>
          <p:nvPr/>
        </p:nvGrpSpPr>
        <p:grpSpPr>
          <a:xfrm>
            <a:off x="312780" y="4766655"/>
            <a:ext cx="2220930" cy="352501"/>
            <a:chOff x="6077925" y="4856850"/>
            <a:chExt cx="6064800" cy="1143000"/>
          </a:xfrm>
        </p:grpSpPr>
        <p:sp>
          <p:nvSpPr>
            <p:cNvPr id="1673" name="Google Shape;1673;p182"/>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674" name="Google Shape;1674;p182"/>
            <p:cNvPicPr preferRelativeResize="0"/>
            <p:nvPr/>
          </p:nvPicPr>
          <p:blipFill>
            <a:blip r:embed="rId4">
              <a:alphaModFix/>
            </a:blip>
            <a:stretch>
              <a:fillRect/>
            </a:stretch>
          </p:blipFill>
          <p:spPr>
            <a:xfrm>
              <a:off x="6369202" y="4941951"/>
              <a:ext cx="5634652" cy="938175"/>
            </a:xfrm>
            <a:prstGeom prst="rect">
              <a:avLst/>
            </a:prstGeom>
            <a:noFill/>
            <a:ln>
              <a:noFill/>
            </a:ln>
          </p:spPr>
        </p:pic>
      </p:grpSp>
      <p:sp>
        <p:nvSpPr>
          <p:cNvPr id="1675" name="Google Shape;1675;p182"/>
          <p:cNvSpPr txBox="1"/>
          <p:nvPr/>
        </p:nvSpPr>
        <p:spPr>
          <a:xfrm>
            <a:off x="744150" y="1012025"/>
            <a:ext cx="7681500" cy="31707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SzPts val="2000"/>
              <a:buAutoNum type="arabicPeriod"/>
            </a:pPr>
            <a:r>
              <a:rPr lang="en" sz="2000"/>
              <a:t>What works in this activity if you were to teach it?</a:t>
            </a:r>
            <a:endParaRPr sz="2000"/>
          </a:p>
          <a:p>
            <a:pPr indent="0" lvl="0" marL="914400" rtl="0" algn="l">
              <a:spcBef>
                <a:spcPts val="0"/>
              </a:spcBef>
              <a:spcAft>
                <a:spcPts val="0"/>
              </a:spcAft>
              <a:buNone/>
            </a:pPr>
            <a:r>
              <a:t/>
            </a:r>
            <a:endParaRPr sz="2000"/>
          </a:p>
          <a:p>
            <a:pPr indent="-355600" lvl="0" marL="457200" rtl="0" algn="l">
              <a:spcBef>
                <a:spcPts val="0"/>
              </a:spcBef>
              <a:spcAft>
                <a:spcPts val="0"/>
              </a:spcAft>
              <a:buSzPts val="2000"/>
              <a:buAutoNum type="arabicPeriod"/>
            </a:pPr>
            <a:r>
              <a:rPr lang="en" sz="2000"/>
              <a:t>What doesn’t work?</a:t>
            </a:r>
            <a:endParaRPr sz="2000"/>
          </a:p>
          <a:p>
            <a:pPr indent="0" lvl="0" marL="457200" rtl="0" algn="l">
              <a:spcBef>
                <a:spcPts val="0"/>
              </a:spcBef>
              <a:spcAft>
                <a:spcPts val="0"/>
              </a:spcAft>
              <a:buNone/>
            </a:pPr>
            <a:r>
              <a:t/>
            </a:r>
            <a:endParaRPr sz="2000"/>
          </a:p>
          <a:p>
            <a:pPr indent="-355600" lvl="0" marL="457200" rtl="0" algn="l">
              <a:spcBef>
                <a:spcPts val="0"/>
              </a:spcBef>
              <a:spcAft>
                <a:spcPts val="0"/>
              </a:spcAft>
              <a:buSzPts val="2000"/>
              <a:buAutoNum type="arabicPeriod"/>
            </a:pPr>
            <a:r>
              <a:rPr lang="en" sz="2000"/>
              <a:t>What considerations need to be made in advance?</a:t>
            </a:r>
            <a:endParaRPr sz="2000"/>
          </a:p>
          <a:p>
            <a:pPr indent="0" lvl="0" marL="457200" rtl="0" algn="l">
              <a:spcBef>
                <a:spcPts val="0"/>
              </a:spcBef>
              <a:spcAft>
                <a:spcPts val="0"/>
              </a:spcAft>
              <a:buNone/>
            </a:pPr>
            <a:r>
              <a:t/>
            </a:r>
            <a:endParaRPr sz="2000"/>
          </a:p>
          <a:p>
            <a:pPr indent="-355600" lvl="0" marL="457200" rtl="0" algn="l">
              <a:spcBef>
                <a:spcPts val="0"/>
              </a:spcBef>
              <a:spcAft>
                <a:spcPts val="0"/>
              </a:spcAft>
              <a:buSzPts val="2000"/>
              <a:buAutoNum type="arabicPeriod"/>
            </a:pPr>
            <a:r>
              <a:rPr lang="en" sz="2000"/>
              <a:t>How would you modify it for your class?</a:t>
            </a:r>
            <a:endParaRPr sz="2000"/>
          </a:p>
          <a:p>
            <a:pPr indent="0" lvl="0" marL="0" rtl="0" algn="l">
              <a:spcBef>
                <a:spcPts val="0"/>
              </a:spcBef>
              <a:spcAft>
                <a:spcPts val="0"/>
              </a:spcAft>
              <a:buNone/>
            </a:pPr>
            <a:r>
              <a:t/>
            </a:r>
            <a:endParaRPr sz="2000"/>
          </a:p>
          <a:p>
            <a:pPr indent="-355600" lvl="0" marL="457200" rtl="0" algn="l">
              <a:spcBef>
                <a:spcPts val="0"/>
              </a:spcBef>
              <a:spcAft>
                <a:spcPts val="0"/>
              </a:spcAft>
              <a:buSzPts val="2000"/>
              <a:buAutoNum type="arabicPeriod"/>
            </a:pPr>
            <a:r>
              <a:rPr lang="en" sz="2000"/>
              <a:t>Takeaways?</a:t>
            </a:r>
            <a:endParaRPr sz="2000"/>
          </a:p>
          <a:p>
            <a:pPr indent="0" lvl="0" marL="0" rtl="0" algn="l">
              <a:spcBef>
                <a:spcPts val="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30"/>
          <p:cNvSpPr txBox="1"/>
          <p:nvPr>
            <p:ph type="title"/>
          </p:nvPr>
        </p:nvSpPr>
        <p:spPr>
          <a:xfrm>
            <a:off x="792084" y="219919"/>
            <a:ext cx="7559700" cy="9336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t/>
            </a:r>
            <a:endParaRPr/>
          </a:p>
        </p:txBody>
      </p:sp>
      <p:sp>
        <p:nvSpPr>
          <p:cNvPr id="168" name="Google Shape;168;p30"/>
          <p:cNvSpPr txBox="1"/>
          <p:nvPr>
            <p:ph idx="1" type="body"/>
          </p:nvPr>
        </p:nvSpPr>
        <p:spPr>
          <a:xfrm>
            <a:off x="731187" y="1663040"/>
            <a:ext cx="7681800" cy="1907400"/>
          </a:xfrm>
          <a:prstGeom prst="rect">
            <a:avLst/>
          </a:prstGeom>
        </p:spPr>
        <p:txBody>
          <a:bodyPr anchorCtr="0" anchor="t" bIns="0" lIns="0" spcFirstLastPara="1" rIns="0" wrap="square" tIns="0">
            <a:normAutofit/>
          </a:bodyPr>
          <a:lstStyle/>
          <a:p>
            <a:pPr indent="0" lvl="0" marL="0" rtl="0" algn="l">
              <a:spcBef>
                <a:spcPts val="0"/>
              </a:spcBef>
              <a:spcAft>
                <a:spcPts val="1200"/>
              </a:spcAft>
              <a:buNone/>
            </a:pPr>
            <a:r>
              <a:t/>
            </a:r>
            <a:endParaRPr/>
          </a:p>
        </p:txBody>
      </p:sp>
      <p:pic>
        <p:nvPicPr>
          <p:cNvPr id="169" name="Google Shape;169;p30"/>
          <p:cNvPicPr preferRelativeResize="0"/>
          <p:nvPr/>
        </p:nvPicPr>
        <p:blipFill>
          <a:blip r:embed="rId3">
            <a:alphaModFix/>
          </a:blip>
          <a:stretch>
            <a:fillRect/>
          </a:stretch>
        </p:blipFill>
        <p:spPr>
          <a:xfrm>
            <a:off x="-75" y="0"/>
            <a:ext cx="9144000" cy="5143500"/>
          </a:xfrm>
          <a:prstGeom prst="rect">
            <a:avLst/>
          </a:prstGeom>
          <a:noFill/>
          <a:ln>
            <a:noFill/>
          </a:ln>
        </p:spPr>
      </p:pic>
    </p:spTree>
  </p:cSld>
  <p:clrMapOvr>
    <a:masterClrMapping/>
  </p:clrMapOvr>
</p:sld>
</file>

<file path=ppt/slides/slide1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679" name="Shape 1679"/>
        <p:cNvGrpSpPr/>
        <p:nvPr/>
      </p:nvGrpSpPr>
      <p:grpSpPr>
        <a:xfrm>
          <a:off x="0" y="0"/>
          <a:ext cx="0" cy="0"/>
          <a:chOff x="0" y="0"/>
          <a:chExt cx="0" cy="0"/>
        </a:xfrm>
      </p:grpSpPr>
      <p:sp>
        <p:nvSpPr>
          <p:cNvPr id="1680" name="Google Shape;1680;p183"/>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681" name="Google Shape;1681;p183"/>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682" name="Google Shape;1682;p183"/>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683" name="Google Shape;1683;p183"/>
          <p:cNvSpPr txBox="1"/>
          <p:nvPr>
            <p:ph type="title"/>
          </p:nvPr>
        </p:nvSpPr>
        <p:spPr>
          <a:xfrm>
            <a:off x="605250" y="-89300"/>
            <a:ext cx="79335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Vocabulary: Algorithms and Programming</a:t>
            </a:r>
            <a:endParaRPr u="none">
              <a:solidFill>
                <a:srgbClr val="D1190D"/>
              </a:solidFill>
            </a:endParaRPr>
          </a:p>
        </p:txBody>
      </p:sp>
      <p:sp>
        <p:nvSpPr>
          <p:cNvPr id="1684" name="Google Shape;1684;p183"/>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685" name="Google Shape;1685;p183"/>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sp>
        <p:nvSpPr>
          <p:cNvPr id="1686" name="Google Shape;1686;p183"/>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0" rtl="0" algn="ctr">
              <a:spcBef>
                <a:spcPts val="0"/>
              </a:spcBef>
              <a:spcAft>
                <a:spcPts val="0"/>
              </a:spcAft>
              <a:buClr>
                <a:schemeClr val="lt1"/>
              </a:buClr>
              <a:buSzPts val="1500"/>
              <a:buFont typeface="Arial"/>
              <a:buNone/>
            </a:pPr>
            <a:r>
              <a:rPr b="1" lang="en" sz="1800">
                <a:solidFill>
                  <a:schemeClr val="lt1"/>
                </a:solidFill>
                <a:latin typeface="Calibri"/>
                <a:ea typeface="Calibri"/>
                <a:cs typeface="Calibri"/>
                <a:sym typeface="Calibri"/>
              </a:rPr>
              <a:t>Montclair Computer Science Education Hub</a:t>
            </a:r>
            <a:endParaRPr b="1" sz="1500">
              <a:solidFill>
                <a:schemeClr val="lt1"/>
              </a:solidFill>
              <a:latin typeface="Calibri"/>
              <a:ea typeface="Calibri"/>
              <a:cs typeface="Calibri"/>
              <a:sym typeface="Calibri"/>
            </a:endParaRPr>
          </a:p>
          <a:p>
            <a:pPr indent="0" lvl="0" marL="12700" marR="0" rtl="0" algn="l">
              <a:spcBef>
                <a:spcPts val="0"/>
              </a:spcBef>
              <a:spcAft>
                <a:spcPts val="0"/>
              </a:spcAft>
              <a:buClr>
                <a:schemeClr val="dk1"/>
              </a:buClr>
              <a:buSzPts val="800"/>
              <a:buFont typeface="Arial"/>
              <a:buNone/>
            </a:pPr>
            <a:r>
              <a:t/>
            </a:r>
            <a:endParaRPr b="1" sz="1800">
              <a:solidFill>
                <a:schemeClr val="lt1"/>
              </a:solidFill>
              <a:latin typeface="Calibri"/>
              <a:ea typeface="Calibri"/>
              <a:cs typeface="Calibri"/>
              <a:sym typeface="Calibri"/>
            </a:endParaRPr>
          </a:p>
        </p:txBody>
      </p:sp>
      <p:grpSp>
        <p:nvGrpSpPr>
          <p:cNvPr id="1687" name="Google Shape;1687;p183"/>
          <p:cNvGrpSpPr/>
          <p:nvPr/>
        </p:nvGrpSpPr>
        <p:grpSpPr>
          <a:xfrm>
            <a:off x="312780" y="4766655"/>
            <a:ext cx="2220930" cy="352501"/>
            <a:chOff x="6077925" y="4856850"/>
            <a:chExt cx="6064800" cy="1143000"/>
          </a:xfrm>
        </p:grpSpPr>
        <p:sp>
          <p:nvSpPr>
            <p:cNvPr id="1688" name="Google Shape;1688;p183"/>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689" name="Google Shape;1689;p183"/>
            <p:cNvPicPr preferRelativeResize="0"/>
            <p:nvPr/>
          </p:nvPicPr>
          <p:blipFill>
            <a:blip r:embed="rId4">
              <a:alphaModFix/>
            </a:blip>
            <a:stretch>
              <a:fillRect/>
            </a:stretch>
          </p:blipFill>
          <p:spPr>
            <a:xfrm>
              <a:off x="6369202" y="4941951"/>
              <a:ext cx="5634652" cy="938175"/>
            </a:xfrm>
            <a:prstGeom prst="rect">
              <a:avLst/>
            </a:prstGeom>
            <a:noFill/>
            <a:ln>
              <a:noFill/>
            </a:ln>
          </p:spPr>
        </p:pic>
      </p:grpSp>
      <p:graphicFrame>
        <p:nvGraphicFramePr>
          <p:cNvPr id="1690" name="Google Shape;1690;p183"/>
          <p:cNvGraphicFramePr/>
          <p:nvPr/>
        </p:nvGraphicFramePr>
        <p:xfrm>
          <a:off x="360825" y="524925"/>
          <a:ext cx="3000000" cy="3000000"/>
        </p:xfrm>
        <a:graphic>
          <a:graphicData uri="http://schemas.openxmlformats.org/drawingml/2006/table">
            <a:tbl>
              <a:tblPr>
                <a:noFill/>
                <a:tableStyleId>{2EDE6A7B-FBF9-4B8B-89B6-C64498BA1095}</a:tableStyleId>
              </a:tblPr>
              <a:tblGrid>
                <a:gridCol w="3986625"/>
                <a:gridCol w="3986625"/>
              </a:tblGrid>
              <a:tr h="381000">
                <a:tc>
                  <a:txBody>
                    <a:bodyPr/>
                    <a:lstStyle/>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Syntax: </a:t>
                      </a:r>
                      <a:r>
                        <a:rPr lang="en">
                          <a:solidFill>
                            <a:schemeClr val="dk1"/>
                          </a:solidFill>
                        </a:rPr>
                        <a:t>Meaning</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variable:</a:t>
                      </a:r>
                      <a:r>
                        <a:rPr lang="en">
                          <a:solidFill>
                            <a:schemeClr val="dk1"/>
                          </a:solidFill>
                        </a:rPr>
                        <a:t> Capitalized, variables store a number.</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set:</a:t>
                      </a:r>
                      <a:r>
                        <a:rPr lang="en">
                          <a:solidFill>
                            <a:schemeClr val="dk1"/>
                          </a:solidFill>
                        </a:rPr>
                        <a:t> Sets a VARIABLE equal to a number.</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input:</a:t>
                      </a:r>
                      <a:r>
                        <a:rPr lang="en">
                          <a:solidFill>
                            <a:schemeClr val="dk1"/>
                          </a:solidFill>
                        </a:rPr>
                        <a:t> Input a number to be stored in a VARIABLE.</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calculate:</a:t>
                      </a:r>
                      <a:r>
                        <a:rPr lang="en">
                          <a:solidFill>
                            <a:schemeClr val="dk1"/>
                          </a:solidFill>
                        </a:rPr>
                        <a:t> Performs mathematical operations.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 -, *, /, = :</a:t>
                      </a:r>
                      <a:r>
                        <a:rPr lang="en">
                          <a:solidFill>
                            <a:schemeClr val="dk1"/>
                          </a:solidFill>
                        </a:rPr>
                        <a:t> Add, subtract, multiply, divide, equals.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&lt;, &lt;= : </a:t>
                      </a:r>
                      <a:r>
                        <a:rPr lang="en">
                          <a:solidFill>
                            <a:schemeClr val="dk1"/>
                          </a:solidFill>
                        </a:rPr>
                        <a:t>Less than, less than or equal to.</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&gt;, &gt;= :</a:t>
                      </a:r>
                      <a:r>
                        <a:rPr lang="en">
                          <a:solidFill>
                            <a:schemeClr val="dk1"/>
                          </a:solidFill>
                        </a:rPr>
                        <a:t> Greater than, greater than or equal to.</a:t>
                      </a:r>
                      <a:endParaRPr>
                        <a:solidFill>
                          <a:schemeClr val="dk1"/>
                        </a:solidFill>
                      </a:endParaRPr>
                    </a:p>
                    <a:p>
                      <a:pPr indent="0" lvl="0" marL="0" rtl="0" algn="l">
                        <a:spcBef>
                          <a:spcPts val="1200"/>
                        </a:spcBef>
                        <a:spcAft>
                          <a:spcPts val="0"/>
                        </a:spcAft>
                        <a:buNone/>
                      </a:pPr>
                      <a:r>
                        <a:t/>
                      </a:r>
                      <a:endParaRPr sz="1700"/>
                    </a:p>
                  </a:txBody>
                  <a:tcPr marT="91425" marB="91425" marR="91425" marL="91425"/>
                </a:tc>
                <a:tc>
                  <a:txBody>
                    <a:bodyPr/>
                    <a:lstStyle/>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display:</a:t>
                      </a:r>
                      <a:r>
                        <a:rPr lang="en">
                          <a:solidFill>
                            <a:schemeClr val="dk1"/>
                          </a:solidFill>
                        </a:rPr>
                        <a:t> Prints information to the screen.</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if: </a:t>
                      </a:r>
                      <a:r>
                        <a:rPr lang="en">
                          <a:solidFill>
                            <a:schemeClr val="dk1"/>
                          </a:solidFill>
                        </a:rPr>
                        <a:t>If a condition is true, run its block of code. Otherwise, skip the block of code.</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else if:</a:t>
                      </a:r>
                      <a:r>
                        <a:rPr lang="en">
                          <a:solidFill>
                            <a:schemeClr val="dk1"/>
                          </a:solidFill>
                        </a:rPr>
                        <a:t> See if. Follows if statement and checks if a different condition is true.</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start loop:</a:t>
                      </a:r>
                      <a:r>
                        <a:rPr lang="en">
                          <a:solidFill>
                            <a:schemeClr val="dk1"/>
                          </a:solidFill>
                        </a:rPr>
                        <a:t> Begins a repeating block of code.</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repeat x times:</a:t>
                      </a:r>
                      <a:r>
                        <a:rPr lang="en">
                          <a:solidFill>
                            <a:schemeClr val="dk1"/>
                          </a:solidFill>
                        </a:rPr>
                        <a:t> Repeats a loop x times.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end loop:</a:t>
                      </a:r>
                      <a:r>
                        <a:rPr lang="en">
                          <a:solidFill>
                            <a:schemeClr val="dk1"/>
                          </a:solidFill>
                        </a:rPr>
                        <a:t> Stops repeating a block of code.</a:t>
                      </a:r>
                      <a:endParaRPr>
                        <a:solidFill>
                          <a:schemeClr val="dk1"/>
                        </a:solidFill>
                      </a:endParaRPr>
                    </a:p>
                    <a:p>
                      <a:pPr indent="0" lvl="0" marL="0" rtl="0" algn="l">
                        <a:spcBef>
                          <a:spcPts val="1200"/>
                        </a:spcBef>
                        <a:spcAft>
                          <a:spcPts val="0"/>
                        </a:spcAft>
                        <a:buNone/>
                      </a:pPr>
                      <a:r>
                        <a:t/>
                      </a:r>
                      <a:endParaRPr sz="1700"/>
                    </a:p>
                  </a:txBody>
                  <a:tcPr marT="91425" marB="91425" marR="91425" marL="91425"/>
                </a:tc>
              </a:tr>
            </a:tbl>
          </a:graphicData>
        </a:graphic>
      </p:graphicFrame>
    </p:spTree>
  </p:cSld>
  <p:clrMapOvr>
    <a:masterClrMapping/>
  </p:clrMapOvr>
</p:sld>
</file>

<file path=ppt/slides/slide1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4" name="Shape 1694"/>
        <p:cNvGrpSpPr/>
        <p:nvPr/>
      </p:nvGrpSpPr>
      <p:grpSpPr>
        <a:xfrm>
          <a:off x="0" y="0"/>
          <a:ext cx="0" cy="0"/>
          <a:chOff x="0" y="0"/>
          <a:chExt cx="0" cy="0"/>
        </a:xfrm>
      </p:grpSpPr>
      <p:sp>
        <p:nvSpPr>
          <p:cNvPr id="1695" name="Google Shape;1695;p184"/>
          <p:cNvSpPr txBox="1"/>
          <p:nvPr>
            <p:ph type="title"/>
          </p:nvPr>
        </p:nvSpPr>
        <p:spPr>
          <a:xfrm>
            <a:off x="3570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Algorithms and Programming</a:t>
            </a:r>
            <a:endParaRPr/>
          </a:p>
        </p:txBody>
      </p:sp>
      <p:graphicFrame>
        <p:nvGraphicFramePr>
          <p:cNvPr id="1696" name="Google Shape;1696;p184"/>
          <p:cNvGraphicFramePr/>
          <p:nvPr/>
        </p:nvGraphicFramePr>
        <p:xfrm>
          <a:off x="35700" y="469550"/>
          <a:ext cx="3000000" cy="3000000"/>
        </p:xfrm>
        <a:graphic>
          <a:graphicData uri="http://schemas.openxmlformats.org/drawingml/2006/table">
            <a:tbl>
              <a:tblPr>
                <a:noFill/>
                <a:tableStyleId>{2EDE6A7B-FBF9-4B8B-89B6-C64498BA1095}</a:tableStyleId>
              </a:tblPr>
              <a:tblGrid>
                <a:gridCol w="3048000"/>
                <a:gridCol w="3048000"/>
                <a:gridCol w="3048000"/>
              </a:tblGrid>
              <a:tr h="383075">
                <a:tc>
                  <a:txBody>
                    <a:bodyPr/>
                    <a:lstStyle/>
                    <a:p>
                      <a:pPr indent="0" lvl="0" marL="0" rtl="0" algn="l">
                        <a:spcBef>
                          <a:spcPts val="0"/>
                        </a:spcBef>
                        <a:spcAft>
                          <a:spcPts val="0"/>
                        </a:spcAft>
                        <a:buNone/>
                      </a:pPr>
                      <a:r>
                        <a:rPr lang="en" sz="1200"/>
                        <a:t>Core Idea</a:t>
                      </a:r>
                      <a:endParaRPr sz="1200"/>
                    </a:p>
                  </a:txBody>
                  <a:tcPr marT="91425" marB="91425" marR="91425" marL="91425">
                    <a:solidFill>
                      <a:srgbClr val="FFF2CC"/>
                    </a:solidFill>
                  </a:tcPr>
                </a:tc>
                <a:tc>
                  <a:txBody>
                    <a:bodyPr/>
                    <a:lstStyle/>
                    <a:p>
                      <a:pPr indent="0" lvl="0" marL="0" rtl="0" algn="l">
                        <a:spcBef>
                          <a:spcPts val="0"/>
                        </a:spcBef>
                        <a:spcAft>
                          <a:spcPts val="0"/>
                        </a:spcAft>
                        <a:buNone/>
                      </a:pPr>
                      <a:r>
                        <a:rPr lang="en" sz="1200">
                          <a:solidFill>
                            <a:schemeClr val="dk1"/>
                          </a:solidFill>
                        </a:rPr>
                        <a:t>Performance Expectations </a:t>
                      </a:r>
                      <a:endParaRPr sz="1200"/>
                    </a:p>
                  </a:txBody>
                  <a:tcPr marT="91425" marB="91425" marR="91425" marL="91425">
                    <a:solidFill>
                      <a:srgbClr val="FFF2CC"/>
                    </a:solidFill>
                  </a:tcPr>
                </a:tc>
                <a:tc>
                  <a:txBody>
                    <a:bodyPr/>
                    <a:lstStyle/>
                    <a:p>
                      <a:pPr indent="0" lvl="0" marL="0" rtl="0" algn="l">
                        <a:spcBef>
                          <a:spcPts val="0"/>
                        </a:spcBef>
                        <a:spcAft>
                          <a:spcPts val="0"/>
                        </a:spcAft>
                        <a:buNone/>
                      </a:pPr>
                      <a:r>
                        <a:rPr lang="en" sz="1200">
                          <a:solidFill>
                            <a:schemeClr val="dk1"/>
                          </a:solidFill>
                        </a:rPr>
                        <a:t>Lesson</a:t>
                      </a:r>
                      <a:endParaRPr sz="1200">
                        <a:solidFill>
                          <a:schemeClr val="dk1"/>
                        </a:solidFill>
                      </a:endParaRPr>
                    </a:p>
                  </a:txBody>
                  <a:tcPr marT="91425" marB="91425" marR="91425" marL="91425">
                    <a:solidFill>
                      <a:srgbClr val="FFF2CC"/>
                    </a:solidFill>
                  </a:tcPr>
                </a:tc>
              </a:tr>
              <a:tr h="735425">
                <a:tc>
                  <a:txBody>
                    <a:bodyPr/>
                    <a:lstStyle/>
                    <a:p>
                      <a:pPr indent="0" lvl="0" marL="0" rtl="0" algn="l">
                        <a:spcBef>
                          <a:spcPts val="0"/>
                        </a:spcBef>
                        <a:spcAft>
                          <a:spcPts val="0"/>
                        </a:spcAft>
                        <a:buNone/>
                      </a:pPr>
                      <a:r>
                        <a:rPr lang="en" sz="1200"/>
                        <a:t>Individuals develop and follow directions as part of daily life. A sequence of steps can be expressed as an algorithm that a computer can process. </a:t>
                      </a:r>
                      <a:endParaRPr sz="1200"/>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 sz="1200">
                          <a:solidFill>
                            <a:schemeClr val="dk1"/>
                          </a:solidFill>
                        </a:rPr>
                        <a:t>8.1.2.AP.1: Model daily processes by creating and following algorithms to complete tasks. </a:t>
                      </a:r>
                      <a:endParaRPr sz="1200">
                        <a:solidFill>
                          <a:schemeClr val="dk1"/>
                        </a:solidFill>
                      </a:endParaRPr>
                    </a:p>
                  </a:txBody>
                  <a:tcPr marT="91425" marB="91425" marR="91425" marL="91425"/>
                </a:tc>
                <a:tc>
                  <a:txBody>
                    <a:bodyPr/>
                    <a:lstStyle/>
                    <a:p>
                      <a:pPr indent="0" lvl="0" marL="0" rtl="0" algn="l">
                        <a:spcBef>
                          <a:spcPts val="0"/>
                        </a:spcBef>
                        <a:spcAft>
                          <a:spcPts val="0"/>
                        </a:spcAft>
                        <a:buNone/>
                      </a:pPr>
                      <a:r>
                        <a:rPr lang="en" sz="1200">
                          <a:solidFill>
                            <a:schemeClr val="dk1"/>
                          </a:solidFill>
                        </a:rPr>
                        <a:t>Identify things that we do the same every day, Kibo</a:t>
                      </a:r>
                      <a:endParaRPr sz="1200">
                        <a:solidFill>
                          <a:schemeClr val="dk1"/>
                        </a:solidFill>
                      </a:endParaRPr>
                    </a:p>
                  </a:txBody>
                  <a:tcPr marT="91425" marB="91425" marR="91425" marL="91425"/>
                </a:tc>
              </a:tr>
              <a:tr h="735425">
                <a:tc>
                  <a:txBody>
                    <a:bodyPr/>
                    <a:lstStyle/>
                    <a:p>
                      <a:pPr indent="0" lvl="0" marL="0" rtl="0" algn="l">
                        <a:spcBef>
                          <a:spcPts val="0"/>
                        </a:spcBef>
                        <a:spcAft>
                          <a:spcPts val="0"/>
                        </a:spcAft>
                        <a:buClr>
                          <a:schemeClr val="dk1"/>
                        </a:buClr>
                        <a:buSzPts val="1100"/>
                        <a:buFont typeface="Arial"/>
                        <a:buNone/>
                      </a:pPr>
                      <a:r>
                        <a:rPr lang="en" sz="1200">
                          <a:solidFill>
                            <a:schemeClr val="dk1"/>
                          </a:solidFill>
                        </a:rPr>
                        <a:t>Real world information can be stored and manipulated in programs as data (e.g., numbers, words, colors, images). </a:t>
                      </a:r>
                      <a:endParaRPr sz="1200"/>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 sz="1200">
                          <a:solidFill>
                            <a:schemeClr val="dk1"/>
                          </a:solidFill>
                        </a:rPr>
                        <a:t>8.1.2.AP.2: Model the way programs store and manipulate data by using numbers or other symbols to represent information.</a:t>
                      </a:r>
                      <a:endParaRPr sz="1200">
                        <a:solidFill>
                          <a:schemeClr val="dk1"/>
                        </a:solidFill>
                      </a:endParaRPr>
                    </a:p>
                  </a:txBody>
                  <a:tcPr marT="91425" marB="91425" marR="91425" marL="91425"/>
                </a:tc>
                <a:tc>
                  <a:txBody>
                    <a:bodyPr/>
                    <a:lstStyle/>
                    <a:p>
                      <a:pPr indent="0" lvl="0" marL="0" rtl="0" algn="l">
                        <a:spcBef>
                          <a:spcPts val="0"/>
                        </a:spcBef>
                        <a:spcAft>
                          <a:spcPts val="0"/>
                        </a:spcAft>
                        <a:buNone/>
                      </a:pPr>
                      <a:r>
                        <a:rPr lang="en" sz="1200">
                          <a:solidFill>
                            <a:schemeClr val="dk1"/>
                          </a:solidFill>
                        </a:rPr>
                        <a:t>Lego Organizer, Kibo</a:t>
                      </a:r>
                      <a:endParaRPr sz="1200">
                        <a:solidFill>
                          <a:schemeClr val="dk1"/>
                        </a:solidFill>
                      </a:endParaRPr>
                    </a:p>
                  </a:txBody>
                  <a:tcPr marT="91425" marB="91425" marR="91425" marL="91425"/>
                </a:tc>
              </a:tr>
              <a:tr h="551575">
                <a:tc>
                  <a:txBody>
                    <a:bodyPr/>
                    <a:lstStyle/>
                    <a:p>
                      <a:pPr indent="0" lvl="0" marL="0" rtl="0" algn="l">
                        <a:spcBef>
                          <a:spcPts val="0"/>
                        </a:spcBef>
                        <a:spcAft>
                          <a:spcPts val="0"/>
                        </a:spcAft>
                        <a:buClr>
                          <a:schemeClr val="dk1"/>
                        </a:buClr>
                        <a:buSzPts val="1100"/>
                        <a:buFont typeface="Arial"/>
                        <a:buNone/>
                      </a:pPr>
                      <a:r>
                        <a:rPr lang="en" sz="1200">
                          <a:solidFill>
                            <a:schemeClr val="dk1"/>
                          </a:solidFill>
                        </a:rPr>
                        <a:t>Computers follow precise sequences of steps that automate tasks. </a:t>
                      </a:r>
                      <a:endParaRPr sz="1200">
                        <a:solidFill>
                          <a:schemeClr val="dk1"/>
                        </a:solidFill>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 sz="1200">
                          <a:solidFill>
                            <a:schemeClr val="dk1"/>
                          </a:solidFill>
                        </a:rPr>
                        <a:t>8.1.2.AP.3: Create programs with sequences and simple loops to accomplish tasks.</a:t>
                      </a:r>
                      <a:endParaRPr sz="1200">
                        <a:solidFill>
                          <a:schemeClr val="dk1"/>
                        </a:solidFill>
                      </a:endParaRPr>
                    </a:p>
                  </a:txBody>
                  <a:tcPr marT="91425" marB="91425" marR="91425" marL="91425"/>
                </a:tc>
                <a:tc>
                  <a:txBody>
                    <a:bodyPr/>
                    <a:lstStyle/>
                    <a:p>
                      <a:pPr indent="0" lvl="0" marL="0" rtl="0" algn="l">
                        <a:spcBef>
                          <a:spcPts val="0"/>
                        </a:spcBef>
                        <a:spcAft>
                          <a:spcPts val="0"/>
                        </a:spcAft>
                        <a:buNone/>
                      </a:pPr>
                      <a:r>
                        <a:rPr lang="en" sz="1200">
                          <a:solidFill>
                            <a:schemeClr val="dk1"/>
                          </a:solidFill>
                        </a:rPr>
                        <a:t>Get Loopy, Kibo</a:t>
                      </a:r>
                      <a:endParaRPr sz="1200">
                        <a:solidFill>
                          <a:schemeClr val="dk1"/>
                        </a:solidFill>
                      </a:endParaRPr>
                    </a:p>
                  </a:txBody>
                  <a:tcPr marT="91425" marB="91425" marR="91425" marL="91425"/>
                </a:tc>
              </a:tr>
              <a:tr h="735425">
                <a:tc>
                  <a:txBody>
                    <a:bodyPr/>
                    <a:lstStyle/>
                    <a:p>
                      <a:pPr indent="0" lvl="0" marL="0" rtl="0" algn="l">
                        <a:spcBef>
                          <a:spcPts val="0"/>
                        </a:spcBef>
                        <a:spcAft>
                          <a:spcPts val="0"/>
                        </a:spcAft>
                        <a:buClr>
                          <a:schemeClr val="dk1"/>
                        </a:buClr>
                        <a:buSzPts val="1100"/>
                        <a:buFont typeface="Arial"/>
                        <a:buNone/>
                      </a:pPr>
                      <a:r>
                        <a:rPr lang="en" sz="1200">
                          <a:solidFill>
                            <a:schemeClr val="dk1"/>
                          </a:solidFill>
                        </a:rPr>
                        <a:t>Complex tasks can be broken down into simpler instructions, some of which can be broken down even further. </a:t>
                      </a:r>
                      <a:endParaRPr sz="1200">
                        <a:solidFill>
                          <a:schemeClr val="dk1"/>
                        </a:solidFill>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 sz="1200">
                          <a:solidFill>
                            <a:schemeClr val="dk1"/>
                          </a:solidFill>
                        </a:rPr>
                        <a:t>8.1.2.AP.4: Break down a task into a sequence of steps.</a:t>
                      </a:r>
                      <a:endParaRPr sz="1200">
                        <a:solidFill>
                          <a:schemeClr val="dk1"/>
                        </a:solidFill>
                      </a:endParaRPr>
                    </a:p>
                  </a:txBody>
                  <a:tcPr marT="91425" marB="91425" marR="91425" marL="91425"/>
                </a:tc>
                <a:tc>
                  <a:txBody>
                    <a:bodyPr/>
                    <a:lstStyle/>
                    <a:p>
                      <a:pPr indent="0" lvl="0" marL="0" rtl="0" algn="l">
                        <a:spcBef>
                          <a:spcPts val="0"/>
                        </a:spcBef>
                        <a:spcAft>
                          <a:spcPts val="0"/>
                        </a:spcAft>
                        <a:buNone/>
                      </a:pPr>
                      <a:r>
                        <a:rPr lang="en" sz="1200">
                          <a:solidFill>
                            <a:schemeClr val="dk1"/>
                          </a:solidFill>
                        </a:rPr>
                        <a:t>Solo Cups, Kibo</a:t>
                      </a:r>
                      <a:endParaRPr sz="1200">
                        <a:solidFill>
                          <a:schemeClr val="dk1"/>
                        </a:solidFill>
                      </a:endParaRPr>
                    </a:p>
                  </a:txBody>
                  <a:tcPr marT="91425" marB="91425" marR="91425" marL="91425"/>
                </a:tc>
              </a:tr>
              <a:tr h="1287050">
                <a:tc>
                  <a:txBody>
                    <a:bodyPr/>
                    <a:lstStyle/>
                    <a:p>
                      <a:pPr indent="0" lvl="0" marL="0" rtl="0" algn="l">
                        <a:spcBef>
                          <a:spcPts val="0"/>
                        </a:spcBef>
                        <a:spcAft>
                          <a:spcPts val="0"/>
                        </a:spcAft>
                        <a:buClr>
                          <a:schemeClr val="dk1"/>
                        </a:buClr>
                        <a:buSzPts val="1100"/>
                        <a:buFont typeface="Arial"/>
                        <a:buNone/>
                      </a:pPr>
                      <a:r>
                        <a:rPr lang="en" sz="1200">
                          <a:solidFill>
                            <a:schemeClr val="dk1"/>
                          </a:solidFill>
                        </a:rPr>
                        <a:t>People work together to develop programs for a purpose, such as expressing ideas or addressing problems. The development of a program involves identifying a sequence of events, goals, and expected outcomes, and addressing errors (when necessary). </a:t>
                      </a:r>
                      <a:endParaRPr sz="1200">
                        <a:solidFill>
                          <a:schemeClr val="dk1"/>
                        </a:solidFill>
                      </a:endParaRPr>
                    </a:p>
                  </a:txBody>
                  <a:tcPr marT="91425" marB="91425" marR="91425" marL="91425"/>
                </a:tc>
                <a:tc>
                  <a:txBody>
                    <a:bodyPr/>
                    <a:lstStyle/>
                    <a:p>
                      <a:pPr indent="0" lvl="0" marL="0" rtl="0" algn="l">
                        <a:spcBef>
                          <a:spcPts val="0"/>
                        </a:spcBef>
                        <a:spcAft>
                          <a:spcPts val="0"/>
                        </a:spcAft>
                        <a:buNone/>
                      </a:pPr>
                      <a:r>
                        <a:rPr lang="en" sz="1200">
                          <a:solidFill>
                            <a:schemeClr val="dk1"/>
                          </a:solidFill>
                        </a:rPr>
                        <a:t>• 8.1.2.AP.5: Describe a program’s sequence of events, goals, and expected outcomes. </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rPr lang="en" sz="1200">
                          <a:solidFill>
                            <a:schemeClr val="dk1"/>
                          </a:solidFill>
                        </a:rPr>
                        <a:t>8.1.2.AP.6: Debug errors in an algorithm or program that includes sequences and simple loops. </a:t>
                      </a:r>
                      <a:endParaRPr sz="1200">
                        <a:solidFill>
                          <a:schemeClr val="dk1"/>
                        </a:solidFill>
                      </a:endParaRPr>
                    </a:p>
                  </a:txBody>
                  <a:tcPr marT="91425" marB="91425" marR="91425" marL="91425"/>
                </a:tc>
                <a:tc>
                  <a:txBody>
                    <a:bodyPr/>
                    <a:lstStyle/>
                    <a:p>
                      <a:pPr indent="0" lvl="0" marL="0" rtl="0" algn="l">
                        <a:spcBef>
                          <a:spcPts val="0"/>
                        </a:spcBef>
                        <a:spcAft>
                          <a:spcPts val="0"/>
                        </a:spcAft>
                        <a:buNone/>
                      </a:pPr>
                      <a:r>
                        <a:rPr lang="en" sz="1200">
                          <a:solidFill>
                            <a:schemeClr val="dk1"/>
                          </a:solidFill>
                        </a:rPr>
                        <a:t>All of the lessons - this is integrated into them and why the mindfulness is important.</a:t>
                      </a:r>
                      <a:endParaRPr sz="1200">
                        <a:solidFill>
                          <a:schemeClr val="dk1"/>
                        </a:solidFill>
                      </a:endParaRPr>
                    </a:p>
                  </a:txBody>
                  <a:tcPr marT="91425" marB="91425" marR="91425" marL="91425"/>
                </a:tc>
              </a:tr>
            </a:tbl>
          </a:graphicData>
        </a:graphic>
      </p:graphicFrame>
    </p:spTree>
  </p:cSld>
  <p:clrMapOvr>
    <a:masterClrMapping/>
  </p:clrMapOvr>
</p:sld>
</file>

<file path=ppt/slides/slide1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0" name="Shape 1700"/>
        <p:cNvGrpSpPr/>
        <p:nvPr/>
      </p:nvGrpSpPr>
      <p:grpSpPr>
        <a:xfrm>
          <a:off x="0" y="0"/>
          <a:ext cx="0" cy="0"/>
          <a:chOff x="0" y="0"/>
          <a:chExt cx="0" cy="0"/>
        </a:xfrm>
      </p:grpSpPr>
      <p:sp>
        <p:nvSpPr>
          <p:cNvPr id="1701" name="Google Shape;1701;p18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Further Resources</a:t>
            </a:r>
            <a:endParaRPr/>
          </a:p>
        </p:txBody>
      </p:sp>
      <p:sp>
        <p:nvSpPr>
          <p:cNvPr id="1702" name="Google Shape;1702;p18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u="sng">
                <a:solidFill>
                  <a:schemeClr val="hlink"/>
                </a:solidFill>
                <a:hlinkClick r:id="rId3"/>
              </a:rPr>
              <a:t>https://code.org/educate/curriculum/elementary-school</a:t>
            </a:r>
            <a:r>
              <a:rPr lang="en"/>
              <a:t> </a:t>
            </a:r>
            <a:endParaRPr/>
          </a:p>
          <a:p>
            <a:pPr indent="0" lvl="0" marL="0" rtl="0" algn="l">
              <a:spcBef>
                <a:spcPts val="1200"/>
              </a:spcBef>
              <a:spcAft>
                <a:spcPts val="0"/>
              </a:spcAft>
              <a:buNone/>
            </a:pPr>
            <a:r>
              <a:rPr lang="en"/>
              <a:t>K-2 Loops </a:t>
            </a:r>
            <a:r>
              <a:rPr lang="en" u="sng">
                <a:solidFill>
                  <a:schemeClr val="hlink"/>
                </a:solidFill>
                <a:hlinkClick r:id="rId4"/>
              </a:rPr>
              <a:t>https://www.youtube.com/watch?v=74bDpGQcp1o</a:t>
            </a:r>
            <a:r>
              <a:rPr lang="en"/>
              <a:t> </a:t>
            </a:r>
            <a:endParaRPr/>
          </a:p>
          <a:p>
            <a:pPr indent="0" lvl="0" marL="0" rtl="0" algn="l">
              <a:spcBef>
                <a:spcPts val="1200"/>
              </a:spcBef>
              <a:spcAft>
                <a:spcPts val="1200"/>
              </a:spcAft>
              <a:buNone/>
            </a:pPr>
            <a:r>
              <a:t/>
            </a:r>
            <a:endParaRPr/>
          </a:p>
        </p:txBody>
      </p:sp>
    </p:spTree>
  </p:cSld>
  <p:clrMapOvr>
    <a:masterClrMapping/>
  </p:clrMapOvr>
</p:sld>
</file>

<file path=ppt/slides/slide1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6" name="Shape 1706"/>
        <p:cNvGrpSpPr/>
        <p:nvPr/>
      </p:nvGrpSpPr>
      <p:grpSpPr>
        <a:xfrm>
          <a:off x="0" y="0"/>
          <a:ext cx="0" cy="0"/>
          <a:chOff x="0" y="0"/>
          <a:chExt cx="0" cy="0"/>
        </a:xfrm>
      </p:grpSpPr>
      <p:sp>
        <p:nvSpPr>
          <p:cNvPr id="1707" name="Google Shape;1707;p18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Conclusions</a:t>
            </a:r>
            <a:endParaRPr/>
          </a:p>
        </p:txBody>
      </p:sp>
      <p:sp>
        <p:nvSpPr>
          <p:cNvPr id="1708" name="Google Shape;1708;p18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This was a boot camp experience!  You will need time to decompress.</a:t>
            </a:r>
            <a:endParaRPr/>
          </a:p>
          <a:p>
            <a:pPr indent="0" lvl="0" marL="0" rtl="0" algn="l">
              <a:spcBef>
                <a:spcPts val="1200"/>
              </a:spcBef>
              <a:spcAft>
                <a:spcPts val="0"/>
              </a:spcAft>
              <a:buNone/>
            </a:pPr>
            <a:r>
              <a:rPr lang="en"/>
              <a:t>Try to integrate one idea from a lesson you learned today in your teaching - then email us at </a:t>
            </a:r>
            <a:r>
              <a:rPr lang="en" u="sng">
                <a:solidFill>
                  <a:schemeClr val="hlink"/>
                </a:solidFill>
                <a:hlinkClick r:id="rId3"/>
              </a:rPr>
              <a:t>k12csed@montclair.edu</a:t>
            </a:r>
            <a:r>
              <a:rPr lang="en"/>
              <a:t> and tell us how it went - better yet - take pics and video and send them to us or tag us on social media.</a:t>
            </a:r>
            <a:endParaRPr/>
          </a:p>
          <a:p>
            <a:pPr indent="0" lvl="0" marL="0" rtl="0" algn="l">
              <a:spcBef>
                <a:spcPts val="1200"/>
              </a:spcBef>
              <a:spcAft>
                <a:spcPts val="0"/>
              </a:spcAft>
              <a:buNone/>
            </a:pPr>
            <a:r>
              <a:rPr lang="en"/>
              <a:t>Thank you so much to everyone for coming today and supporting this project.</a:t>
            </a:r>
            <a:endParaRPr/>
          </a:p>
          <a:p>
            <a:pPr indent="0" lvl="0" marL="0" rtl="0" algn="l">
              <a:spcBef>
                <a:spcPts val="1200"/>
              </a:spcBef>
              <a:spcAft>
                <a:spcPts val="0"/>
              </a:spcAft>
              <a:buNone/>
            </a:pPr>
            <a:r>
              <a:rPr lang="en"/>
              <a:t>Please fill out our Post-PD survey</a:t>
            </a:r>
            <a:endParaRPr/>
          </a:p>
          <a:p>
            <a:pPr indent="0" lvl="0" marL="0" rtl="0" algn="l">
              <a:spcBef>
                <a:spcPts val="1200"/>
              </a:spcBef>
              <a:spcAft>
                <a:spcPts val="120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31"/>
          <p:cNvSpPr txBox="1"/>
          <p:nvPr>
            <p:ph type="title"/>
          </p:nvPr>
        </p:nvSpPr>
        <p:spPr>
          <a:xfrm>
            <a:off x="792084" y="219919"/>
            <a:ext cx="7559700" cy="9336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t/>
            </a:r>
            <a:endParaRPr/>
          </a:p>
        </p:txBody>
      </p:sp>
      <p:sp>
        <p:nvSpPr>
          <p:cNvPr id="175" name="Google Shape;175;p31"/>
          <p:cNvSpPr txBox="1"/>
          <p:nvPr>
            <p:ph idx="1" type="body"/>
          </p:nvPr>
        </p:nvSpPr>
        <p:spPr>
          <a:xfrm>
            <a:off x="731187" y="1663040"/>
            <a:ext cx="7681800" cy="1907400"/>
          </a:xfrm>
          <a:prstGeom prst="rect">
            <a:avLst/>
          </a:prstGeom>
        </p:spPr>
        <p:txBody>
          <a:bodyPr anchorCtr="0" anchor="t" bIns="0" lIns="0" spcFirstLastPara="1" rIns="0" wrap="square" tIns="0">
            <a:normAutofit/>
          </a:bodyPr>
          <a:lstStyle/>
          <a:p>
            <a:pPr indent="0" lvl="0" marL="0" rtl="0" algn="l">
              <a:spcBef>
                <a:spcPts val="0"/>
              </a:spcBef>
              <a:spcAft>
                <a:spcPts val="1200"/>
              </a:spcAft>
              <a:buNone/>
            </a:pPr>
            <a:r>
              <a:t/>
            </a:r>
            <a:endParaRPr/>
          </a:p>
        </p:txBody>
      </p:sp>
      <p:pic>
        <p:nvPicPr>
          <p:cNvPr id="176" name="Google Shape;176;p31"/>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32"/>
          <p:cNvSpPr txBox="1"/>
          <p:nvPr>
            <p:ph type="title"/>
          </p:nvPr>
        </p:nvSpPr>
        <p:spPr>
          <a:xfrm>
            <a:off x="792084" y="219919"/>
            <a:ext cx="7559700" cy="9336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t/>
            </a:r>
            <a:endParaRPr/>
          </a:p>
        </p:txBody>
      </p:sp>
      <p:sp>
        <p:nvSpPr>
          <p:cNvPr id="182" name="Google Shape;182;p32"/>
          <p:cNvSpPr txBox="1"/>
          <p:nvPr>
            <p:ph idx="1" type="body"/>
          </p:nvPr>
        </p:nvSpPr>
        <p:spPr>
          <a:xfrm>
            <a:off x="731187" y="1663040"/>
            <a:ext cx="7681800" cy="1907400"/>
          </a:xfrm>
          <a:prstGeom prst="rect">
            <a:avLst/>
          </a:prstGeom>
        </p:spPr>
        <p:txBody>
          <a:bodyPr anchorCtr="0" anchor="t" bIns="0" lIns="0" spcFirstLastPara="1" rIns="0" wrap="square" tIns="0">
            <a:normAutofit/>
          </a:bodyPr>
          <a:lstStyle/>
          <a:p>
            <a:pPr indent="0" lvl="0" marL="0" rtl="0" algn="l">
              <a:spcBef>
                <a:spcPts val="0"/>
              </a:spcBef>
              <a:spcAft>
                <a:spcPts val="1200"/>
              </a:spcAft>
              <a:buNone/>
            </a:pPr>
            <a:r>
              <a:t/>
            </a:r>
            <a:endParaRPr/>
          </a:p>
        </p:txBody>
      </p:sp>
      <p:pic>
        <p:nvPicPr>
          <p:cNvPr id="183" name="Google Shape;183;p32"/>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1190D"/>
        </a:solidFill>
      </p:bgPr>
    </p:bg>
    <p:spTree>
      <p:nvGrpSpPr>
        <p:cNvPr id="65" name="Shape 65"/>
        <p:cNvGrpSpPr/>
        <p:nvPr/>
      </p:nvGrpSpPr>
      <p:grpSpPr>
        <a:xfrm>
          <a:off x="0" y="0"/>
          <a:ext cx="0" cy="0"/>
          <a:chOff x="0" y="0"/>
          <a:chExt cx="0" cy="0"/>
        </a:xfrm>
      </p:grpSpPr>
      <p:sp>
        <p:nvSpPr>
          <p:cNvPr id="66" name="Google Shape;66;p15"/>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b="1" lang="en">
                <a:solidFill>
                  <a:schemeClr val="lt1"/>
                </a:solidFill>
              </a:rPr>
              <a:t>Introduction</a:t>
            </a:r>
            <a:endParaRPr b="1">
              <a:solidFill>
                <a:schemeClr val="lt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33"/>
          <p:cNvSpPr txBox="1"/>
          <p:nvPr>
            <p:ph type="title"/>
          </p:nvPr>
        </p:nvSpPr>
        <p:spPr>
          <a:xfrm>
            <a:off x="311700" y="167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Computer Science and the Standards - what are we trying to accomplish ..</a:t>
            </a:r>
            <a:endParaRPr/>
          </a:p>
          <a:p>
            <a:pPr indent="0" lvl="0" marL="0" rtl="0" algn="l">
              <a:spcBef>
                <a:spcPts val="0"/>
              </a:spcBef>
              <a:spcAft>
                <a:spcPts val="0"/>
              </a:spcAft>
              <a:buNone/>
            </a:pPr>
            <a:r>
              <a:t/>
            </a:r>
            <a:endParaRPr/>
          </a:p>
        </p:txBody>
      </p:sp>
      <p:sp>
        <p:nvSpPr>
          <p:cNvPr id="189" name="Google Shape;189;p33"/>
          <p:cNvSpPr txBox="1"/>
          <p:nvPr>
            <p:ph idx="1" type="body"/>
          </p:nvPr>
        </p:nvSpPr>
        <p:spPr>
          <a:xfrm>
            <a:off x="311700" y="1152475"/>
            <a:ext cx="8520600" cy="3816300"/>
          </a:xfrm>
          <a:prstGeom prst="rect">
            <a:avLst/>
          </a:prstGeom>
        </p:spPr>
        <p:txBody>
          <a:bodyPr anchorCtr="0" anchor="t" bIns="91425" lIns="91425" spcFirstLastPara="1" rIns="91425" wrap="square" tIns="91425">
            <a:normAutofit fontScale="77500" lnSpcReduction="20000"/>
          </a:bodyPr>
          <a:lstStyle/>
          <a:p>
            <a:pPr indent="0" lvl="0" marL="0" rtl="0" algn="l">
              <a:spcBef>
                <a:spcPts val="0"/>
              </a:spcBef>
              <a:spcAft>
                <a:spcPts val="0"/>
              </a:spcAft>
              <a:buNone/>
            </a:pPr>
            <a:r>
              <a:rPr lang="en"/>
              <a:t>New Jersey has nearly 16,000 tech business establishments. The tech sector accounts for an estimated $56 billion of the state's economy, or 9.6% of total economic output. It is the ninth highest dollar value contribution among the 50 states and the District of Columbia. (I like to call us the Silicon Shore …)</a:t>
            </a:r>
            <a:endParaRPr/>
          </a:p>
          <a:p>
            <a:pPr indent="0" lvl="0" marL="0" rtl="0" algn="l">
              <a:spcBef>
                <a:spcPts val="1200"/>
              </a:spcBef>
              <a:spcAft>
                <a:spcPts val="0"/>
              </a:spcAft>
              <a:buNone/>
            </a:pPr>
            <a:r>
              <a:rPr lang="en"/>
              <a:t>New Jersey is generating 17,000 jobs in tech a month, while only 17% of NJ High Schoolers are considered </a:t>
            </a:r>
            <a:r>
              <a:rPr lang="en"/>
              <a:t>proficient</a:t>
            </a:r>
            <a:r>
              <a:rPr lang="en"/>
              <a:t> in CS.</a:t>
            </a:r>
            <a:endParaRPr/>
          </a:p>
          <a:p>
            <a:pPr indent="0" lvl="0" marL="0" rtl="0" algn="l">
              <a:spcBef>
                <a:spcPts val="1200"/>
              </a:spcBef>
              <a:spcAft>
                <a:spcPts val="0"/>
              </a:spcAft>
              <a:buNone/>
            </a:pPr>
            <a:r>
              <a:rPr lang="en"/>
              <a:t>New Jersey Universities only generate about 3,000 graduates a year - no where near the growth the state needs.</a:t>
            </a:r>
            <a:endParaRPr/>
          </a:p>
          <a:p>
            <a:pPr indent="0" lvl="0" marL="0" rtl="0" algn="l">
              <a:spcBef>
                <a:spcPts val="1200"/>
              </a:spcBef>
              <a:spcAft>
                <a:spcPts val="0"/>
              </a:spcAft>
              <a:buNone/>
            </a:pPr>
            <a:r>
              <a:rPr lang="en"/>
              <a:t>Computer Science is the fastest growing science field that can give students access to lucrative career paths and lifetime skills.  However, computer science is more than just a one-course experience.  It needs to be integrated into children’s learning</a:t>
            </a:r>
            <a:endParaRPr/>
          </a:p>
          <a:p>
            <a:pPr indent="0" lvl="0" marL="0" rtl="0" algn="l">
              <a:spcBef>
                <a:spcPts val="1200"/>
              </a:spcBef>
              <a:spcAft>
                <a:spcPts val="0"/>
              </a:spcAft>
              <a:buNone/>
            </a:pPr>
            <a:r>
              <a:t/>
            </a:r>
            <a:endParaRPr/>
          </a:p>
          <a:p>
            <a:pPr indent="0" lvl="0" marL="0" rtl="0" algn="l">
              <a:spcBef>
                <a:spcPts val="1200"/>
              </a:spcBef>
              <a:spcAft>
                <a:spcPts val="0"/>
              </a:spcAft>
              <a:buNone/>
            </a:pPr>
            <a:r>
              <a:rPr lang="en"/>
              <a:t>Citations: </a:t>
            </a:r>
            <a:r>
              <a:rPr lang="en" u="sng">
                <a:solidFill>
                  <a:schemeClr val="hlink"/>
                </a:solidFill>
                <a:hlinkClick r:id="rId3"/>
              </a:rPr>
              <a:t>https://njbmagazine.com/njb-news-now/strong-decade-of-growth-for-nj-technology-industry/</a:t>
            </a:r>
            <a:r>
              <a:rPr lang="en"/>
              <a:t> </a:t>
            </a:r>
            <a:endParaRPr/>
          </a:p>
          <a:p>
            <a:pPr indent="0" lvl="0" marL="0" rtl="0" algn="l">
              <a:spcBef>
                <a:spcPts val="1200"/>
              </a:spcBef>
              <a:spcAft>
                <a:spcPts val="120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3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Why K-2 Students</a:t>
            </a:r>
            <a:endParaRPr/>
          </a:p>
        </p:txBody>
      </p:sp>
      <p:sp>
        <p:nvSpPr>
          <p:cNvPr id="195" name="Google Shape;195;p3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a:t>We often get feedback of why K-2?</a:t>
            </a:r>
            <a:endParaRPr/>
          </a:p>
          <a:p>
            <a:pPr indent="-342900" lvl="0" marL="457200" rtl="0" algn="l">
              <a:spcBef>
                <a:spcPts val="1200"/>
              </a:spcBef>
              <a:spcAft>
                <a:spcPts val="0"/>
              </a:spcAft>
              <a:buSzPts val="1800"/>
              <a:buChar char="●"/>
            </a:pPr>
            <a:r>
              <a:rPr lang="en"/>
              <a:t>Computer Science isn’t doing things on the computer - even professional computer scientists don’t spend as much time on the computer as people think.</a:t>
            </a:r>
            <a:endParaRPr/>
          </a:p>
          <a:p>
            <a:pPr indent="-342900" lvl="0" marL="457200" rtl="0" algn="l">
              <a:spcBef>
                <a:spcPts val="0"/>
              </a:spcBef>
              <a:spcAft>
                <a:spcPts val="0"/>
              </a:spcAft>
              <a:buSzPts val="1800"/>
              <a:buChar char="●"/>
            </a:pPr>
            <a:r>
              <a:rPr lang="en"/>
              <a:t>Computer Science is the intersection of a lot of disciplines - Math, Engineering, Physics, Logic and Philosophy - and applied to almost every other domain … Understanding it and developing skills over time will help students to have a better understanding.</a:t>
            </a:r>
            <a:endParaRPr/>
          </a:p>
          <a:p>
            <a:pPr indent="-342900" lvl="0" marL="457200" rtl="0" algn="l">
              <a:spcBef>
                <a:spcPts val="0"/>
              </a:spcBef>
              <a:spcAft>
                <a:spcPts val="0"/>
              </a:spcAft>
              <a:buSzPts val="1800"/>
              <a:buChar char="●"/>
            </a:pPr>
            <a:r>
              <a:rPr lang="en"/>
              <a:t>Kindergarteners are coming in not knowing their ABCs - but knowing how to use TikTok.  We have to be prepared for Generation AI.</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1190D"/>
        </a:solidFill>
      </p:bgPr>
    </p:bg>
    <p:spTree>
      <p:nvGrpSpPr>
        <p:cNvPr id="199" name="Shape 199"/>
        <p:cNvGrpSpPr/>
        <p:nvPr/>
      </p:nvGrpSpPr>
      <p:grpSpPr>
        <a:xfrm>
          <a:off x="0" y="0"/>
          <a:ext cx="0" cy="0"/>
          <a:chOff x="0" y="0"/>
          <a:chExt cx="0" cy="0"/>
        </a:xfrm>
      </p:grpSpPr>
      <p:sp>
        <p:nvSpPr>
          <p:cNvPr id="200" name="Google Shape;200;p35"/>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b="1" lang="en">
                <a:solidFill>
                  <a:schemeClr val="lt1"/>
                </a:solidFill>
              </a:rPr>
              <a:t>Computer Systems</a:t>
            </a:r>
            <a:endParaRPr b="1">
              <a:solidFill>
                <a:schemeClr val="lt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3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NJ SLS CS Standard - In a Nutshell</a:t>
            </a:r>
            <a:endParaRPr/>
          </a:p>
        </p:txBody>
      </p:sp>
      <p:sp>
        <p:nvSpPr>
          <p:cNvPr id="206" name="Google Shape;206;p3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By the end of Grade 2 </a:t>
            </a:r>
            <a:endParaRPr/>
          </a:p>
          <a:p>
            <a:pPr indent="0" lvl="0" marL="0" rtl="0" algn="l">
              <a:spcBef>
                <a:spcPts val="1200"/>
              </a:spcBef>
              <a:spcAft>
                <a:spcPts val="0"/>
              </a:spcAft>
              <a:buNone/>
            </a:pPr>
            <a:r>
              <a:rPr lang="en"/>
              <a:t>• Individuals use computing devices to perform a variety of tasks accurately and quickly. Computing devices interpret and follow the instructions they are given literally. </a:t>
            </a:r>
            <a:endParaRPr/>
          </a:p>
          <a:p>
            <a:pPr indent="0" lvl="0" marL="0" rtl="0" algn="l">
              <a:spcBef>
                <a:spcPts val="1200"/>
              </a:spcBef>
              <a:spcAft>
                <a:spcPts val="0"/>
              </a:spcAft>
              <a:buNone/>
            </a:pPr>
            <a:r>
              <a:rPr lang="en"/>
              <a:t>• A computing system is composed of software and hardware. </a:t>
            </a:r>
            <a:endParaRPr/>
          </a:p>
          <a:p>
            <a:pPr indent="0" lvl="0" marL="0" rtl="0" algn="l">
              <a:spcBef>
                <a:spcPts val="1200"/>
              </a:spcBef>
              <a:spcAft>
                <a:spcPts val="1200"/>
              </a:spcAft>
              <a:buNone/>
            </a:pPr>
            <a:r>
              <a:rPr lang="en"/>
              <a:t>• Describing a problem is the first step toward finding a solution when computing systems do not work as expected.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3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does that mean to us?</a:t>
            </a:r>
            <a:endParaRPr/>
          </a:p>
        </p:txBody>
      </p:sp>
      <p:sp>
        <p:nvSpPr>
          <p:cNvPr id="212" name="Google Shape;212;p3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Let's</a:t>
            </a:r>
            <a:r>
              <a:rPr lang="en"/>
              <a:t> look at all the ways our </a:t>
            </a:r>
            <a:r>
              <a:rPr lang="en"/>
              <a:t>kindergarteners are already exposed to computers before coming to elementary school - kids are dealing with computers almost every minute of every day</a:t>
            </a:r>
            <a:endParaRPr/>
          </a:p>
          <a:p>
            <a:pPr indent="-342900" lvl="0" marL="457200" rtl="0" algn="l">
              <a:spcBef>
                <a:spcPts val="0"/>
              </a:spcBef>
              <a:spcAft>
                <a:spcPts val="0"/>
              </a:spcAft>
              <a:buSzPts val="1800"/>
              <a:buChar char="●"/>
            </a:pPr>
            <a:r>
              <a:rPr lang="en"/>
              <a:t>Computing will become more and more ubiquitous - we need to help students be a part of this world.</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3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Computer Systems Standard</a:t>
            </a:r>
            <a:endParaRPr/>
          </a:p>
        </p:txBody>
      </p:sp>
      <p:graphicFrame>
        <p:nvGraphicFramePr>
          <p:cNvPr id="218" name="Google Shape;218;p38"/>
          <p:cNvGraphicFramePr/>
          <p:nvPr/>
        </p:nvGraphicFramePr>
        <p:xfrm>
          <a:off x="911300" y="1372875"/>
          <a:ext cx="3000000" cy="3000000"/>
        </p:xfrm>
        <a:graphic>
          <a:graphicData uri="http://schemas.openxmlformats.org/drawingml/2006/table">
            <a:tbl>
              <a:tblPr>
                <a:noFill/>
                <a:tableStyleId>{2EDE6A7B-FBF9-4B8B-89B6-C64498BA1095}</a:tableStyleId>
              </a:tblPr>
              <a:tblGrid>
                <a:gridCol w="3619500"/>
                <a:gridCol w="3619500"/>
              </a:tblGrid>
              <a:tr h="381000">
                <a:tc>
                  <a:txBody>
                    <a:bodyPr/>
                    <a:lstStyle/>
                    <a:p>
                      <a:pPr indent="0" lvl="0" marL="0" rtl="0" algn="l">
                        <a:spcBef>
                          <a:spcPts val="0"/>
                        </a:spcBef>
                        <a:spcAft>
                          <a:spcPts val="0"/>
                        </a:spcAft>
                        <a:buNone/>
                      </a:pPr>
                      <a:r>
                        <a:rPr lang="en" sz="1300"/>
                        <a:t>Core Idea</a:t>
                      </a:r>
                      <a:endParaRPr sz="1300"/>
                    </a:p>
                  </a:txBody>
                  <a:tcPr marT="91425" marB="91425" marR="91425" marL="91425">
                    <a:solidFill>
                      <a:srgbClr val="FFF2CC"/>
                    </a:solidFill>
                  </a:tcPr>
                </a:tc>
                <a:tc>
                  <a:txBody>
                    <a:bodyPr/>
                    <a:lstStyle/>
                    <a:p>
                      <a:pPr indent="0" lvl="0" marL="0" rtl="0" algn="l">
                        <a:spcBef>
                          <a:spcPts val="0"/>
                        </a:spcBef>
                        <a:spcAft>
                          <a:spcPts val="0"/>
                        </a:spcAft>
                        <a:buClr>
                          <a:schemeClr val="dk1"/>
                        </a:buClr>
                        <a:buSzPts val="1100"/>
                        <a:buFont typeface="Arial"/>
                        <a:buNone/>
                      </a:pPr>
                      <a:r>
                        <a:rPr lang="en" sz="1300">
                          <a:solidFill>
                            <a:schemeClr val="dk1"/>
                          </a:solidFill>
                        </a:rPr>
                        <a:t>Performance Expectations </a:t>
                      </a:r>
                      <a:endParaRPr sz="1300"/>
                    </a:p>
                  </a:txBody>
                  <a:tcPr marT="91425" marB="91425" marR="91425" marL="91425">
                    <a:solidFill>
                      <a:srgbClr val="FFF2CC"/>
                    </a:solidFill>
                  </a:tcPr>
                </a:tc>
              </a:tr>
              <a:tr h="381000">
                <a:tc>
                  <a:txBody>
                    <a:bodyPr/>
                    <a:lstStyle/>
                    <a:p>
                      <a:pPr indent="0" lvl="0" marL="0" rtl="0" algn="l">
                        <a:spcBef>
                          <a:spcPts val="0"/>
                        </a:spcBef>
                        <a:spcAft>
                          <a:spcPts val="0"/>
                        </a:spcAft>
                        <a:buClr>
                          <a:schemeClr val="dk1"/>
                        </a:buClr>
                        <a:buSzPts val="1100"/>
                        <a:buFont typeface="Arial"/>
                        <a:buNone/>
                      </a:pPr>
                      <a:r>
                        <a:rPr lang="en" sz="1300">
                          <a:solidFill>
                            <a:schemeClr val="dk1"/>
                          </a:solidFill>
                        </a:rPr>
                        <a:t>Individuals use computing devices to perform a variety of tasks accurately and quickly. Computing devices interpret and follow the instructions they are given literally. </a:t>
                      </a:r>
                      <a:endParaRPr sz="1300"/>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 sz="1300">
                          <a:solidFill>
                            <a:schemeClr val="dk1"/>
                          </a:solidFill>
                        </a:rPr>
                        <a:t> 8.1.2.CS.1: Select and operate computing devices that perform a variety of tasks accurately and quickly based on user needs and preferences. </a:t>
                      </a:r>
                      <a:endParaRPr sz="1300"/>
                    </a:p>
                  </a:txBody>
                  <a:tcPr marT="91425" marB="91425" marR="91425" marL="91425"/>
                </a:tc>
              </a:tr>
              <a:tr h="381000">
                <a:tc>
                  <a:txBody>
                    <a:bodyPr/>
                    <a:lstStyle/>
                    <a:p>
                      <a:pPr indent="0" lvl="0" marL="0" rtl="0" algn="l">
                        <a:spcBef>
                          <a:spcPts val="0"/>
                        </a:spcBef>
                        <a:spcAft>
                          <a:spcPts val="0"/>
                        </a:spcAft>
                        <a:buClr>
                          <a:schemeClr val="dk1"/>
                        </a:buClr>
                        <a:buSzPts val="1100"/>
                        <a:buFont typeface="Arial"/>
                        <a:buNone/>
                      </a:pPr>
                      <a:r>
                        <a:rPr lang="en" sz="1300">
                          <a:solidFill>
                            <a:schemeClr val="dk1"/>
                          </a:solidFill>
                        </a:rPr>
                        <a:t>A computing system is composed of software and hardware. </a:t>
                      </a:r>
                      <a:endParaRPr sz="1300">
                        <a:solidFill>
                          <a:schemeClr val="dk1"/>
                        </a:solidFill>
                      </a:endParaRPr>
                    </a:p>
                    <a:p>
                      <a:pPr indent="0" lvl="0" marL="0" rtl="0" algn="l">
                        <a:spcBef>
                          <a:spcPts val="0"/>
                        </a:spcBef>
                        <a:spcAft>
                          <a:spcPts val="0"/>
                        </a:spcAft>
                        <a:buNone/>
                      </a:pPr>
                      <a:r>
                        <a:t/>
                      </a:r>
                      <a:endParaRPr sz="1300"/>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 sz="1300">
                          <a:solidFill>
                            <a:schemeClr val="dk1"/>
                          </a:solidFill>
                        </a:rPr>
                        <a:t>8.1.2.CS.2: Explain the functions of common software and hardware components of computing systems. </a:t>
                      </a:r>
                      <a:endParaRPr sz="1300"/>
                    </a:p>
                  </a:txBody>
                  <a:tcPr marT="91425" marB="91425" marR="91425" marL="91425"/>
                </a:tc>
              </a:tr>
              <a:tr h="381000">
                <a:tc>
                  <a:txBody>
                    <a:bodyPr/>
                    <a:lstStyle/>
                    <a:p>
                      <a:pPr indent="0" lvl="0" marL="0" rtl="0" algn="l">
                        <a:spcBef>
                          <a:spcPts val="0"/>
                        </a:spcBef>
                        <a:spcAft>
                          <a:spcPts val="0"/>
                        </a:spcAft>
                        <a:buClr>
                          <a:schemeClr val="dk1"/>
                        </a:buClr>
                        <a:buSzPts val="1100"/>
                        <a:buFont typeface="Arial"/>
                        <a:buNone/>
                      </a:pPr>
                      <a:r>
                        <a:rPr lang="en" sz="1300">
                          <a:solidFill>
                            <a:schemeClr val="dk1"/>
                          </a:solidFill>
                        </a:rPr>
                        <a:t>Describing a problem is the first step toward finding a solution when computing systems do not work as expected. </a:t>
                      </a:r>
                      <a:endParaRPr sz="1300"/>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 sz="1300">
                          <a:solidFill>
                            <a:schemeClr val="dk1"/>
                          </a:solidFill>
                        </a:rPr>
                        <a:t>8.1.2.CS.3: Describe basic hardware and software problems using accurate terminology. </a:t>
                      </a:r>
                      <a:endParaRPr sz="1300">
                        <a:solidFill>
                          <a:schemeClr val="dk1"/>
                        </a:solidFill>
                      </a:endParaRPr>
                    </a:p>
                    <a:p>
                      <a:pPr indent="0" lvl="0" marL="0" rtl="0" algn="l">
                        <a:spcBef>
                          <a:spcPts val="0"/>
                        </a:spcBef>
                        <a:spcAft>
                          <a:spcPts val="0"/>
                        </a:spcAft>
                        <a:buNone/>
                      </a:pPr>
                      <a:r>
                        <a:t/>
                      </a:r>
                      <a:endParaRPr sz="1300"/>
                    </a:p>
                  </a:txBody>
                  <a:tcPr marT="91425" marB="91425" marR="91425" marL="91425"/>
                </a:tc>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39"/>
          <p:cNvSpPr txBox="1"/>
          <p:nvPr>
            <p:ph type="title"/>
          </p:nvPr>
        </p:nvSpPr>
        <p:spPr>
          <a:xfrm>
            <a:off x="311700" y="2150850"/>
            <a:ext cx="8520600" cy="841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t>Perspective</a:t>
            </a:r>
            <a:endParaRPr/>
          </a:p>
          <a:p>
            <a:pPr indent="0" lvl="0" marL="0" rtl="0" algn="ctr">
              <a:spcBef>
                <a:spcPts val="0"/>
              </a:spcBef>
              <a:spcAft>
                <a:spcPts val="0"/>
              </a:spcAft>
              <a:buNone/>
            </a:pPr>
            <a:r>
              <a:rPr lang="en"/>
              <a:t>Computer Systems</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227" name="Shape 227"/>
        <p:cNvGrpSpPr/>
        <p:nvPr/>
      </p:nvGrpSpPr>
      <p:grpSpPr>
        <a:xfrm>
          <a:off x="0" y="0"/>
          <a:ext cx="0" cy="0"/>
          <a:chOff x="0" y="0"/>
          <a:chExt cx="0" cy="0"/>
        </a:xfrm>
      </p:grpSpPr>
      <p:sp>
        <p:nvSpPr>
          <p:cNvPr id="228" name="Google Shape;228;p40"/>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29" name="Google Shape;229;p40"/>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30" name="Google Shape;230;p40"/>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31" name="Google Shape;231;p40"/>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Computers and Electricity: Perfect together!</a:t>
            </a:r>
            <a:endParaRPr u="none">
              <a:solidFill>
                <a:srgbClr val="D1190D"/>
              </a:solidFill>
            </a:endParaRPr>
          </a:p>
        </p:txBody>
      </p:sp>
      <p:sp>
        <p:nvSpPr>
          <p:cNvPr id="232" name="Google Shape;232;p40"/>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233" name="Google Shape;233;p40"/>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sp>
        <p:nvSpPr>
          <p:cNvPr id="234" name="Google Shape;234;p40"/>
          <p:cNvSpPr txBox="1"/>
          <p:nvPr/>
        </p:nvSpPr>
        <p:spPr>
          <a:xfrm>
            <a:off x="72975" y="947213"/>
            <a:ext cx="8772900" cy="4555500"/>
          </a:xfrm>
          <a:prstGeom prst="rect">
            <a:avLst/>
          </a:prstGeom>
          <a:noFill/>
          <a:ln>
            <a:noFill/>
          </a:ln>
        </p:spPr>
        <p:txBody>
          <a:bodyPr anchorCtr="0" anchor="t" bIns="68575" lIns="68575" spcFirstLastPara="1" rIns="68575" wrap="square" tIns="68575">
            <a:spAutoFit/>
          </a:bodyPr>
          <a:lstStyle/>
          <a:p>
            <a:pPr indent="0" lvl="0" marL="342900" rtl="0" algn="l">
              <a:lnSpc>
                <a:spcPct val="115000"/>
              </a:lnSpc>
              <a:spcBef>
                <a:spcPts val="0"/>
              </a:spcBef>
              <a:spcAft>
                <a:spcPts val="0"/>
              </a:spcAft>
              <a:buNone/>
            </a:pPr>
            <a:r>
              <a:rPr b="1" lang="en" sz="1700"/>
              <a:t>The first computer is generally considered to be the abacus.  It was a manual computer that allowed for rapid calculations.</a:t>
            </a:r>
            <a:endParaRPr b="1" sz="1700"/>
          </a:p>
          <a:p>
            <a:pPr indent="0" lvl="0" marL="342900" rtl="0" algn="l">
              <a:lnSpc>
                <a:spcPct val="115000"/>
              </a:lnSpc>
              <a:spcBef>
                <a:spcPts val="0"/>
              </a:spcBef>
              <a:spcAft>
                <a:spcPts val="0"/>
              </a:spcAft>
              <a:buNone/>
            </a:pPr>
            <a:r>
              <a:t/>
            </a:r>
            <a:endParaRPr b="1" sz="1700"/>
          </a:p>
          <a:p>
            <a:pPr indent="0" lvl="0" marL="342900" rtl="0" algn="l">
              <a:lnSpc>
                <a:spcPct val="115000"/>
              </a:lnSpc>
              <a:spcBef>
                <a:spcPts val="0"/>
              </a:spcBef>
              <a:spcAft>
                <a:spcPts val="0"/>
              </a:spcAft>
              <a:buNone/>
            </a:pPr>
            <a:r>
              <a:rPr b="1" lang="en" sz="1700"/>
              <a:t>Next came mechanical computers - computers that used simple machines to do the computations (Hollerinth’s tabulating </a:t>
            </a:r>
            <a:r>
              <a:rPr b="1" lang="en" sz="1700"/>
              <a:t>machine</a:t>
            </a:r>
            <a:r>
              <a:rPr b="1" lang="en" sz="1700"/>
              <a:t>).</a:t>
            </a:r>
            <a:endParaRPr b="1" sz="1700"/>
          </a:p>
          <a:p>
            <a:pPr indent="0" lvl="0" marL="342900" rtl="0" algn="l">
              <a:lnSpc>
                <a:spcPct val="115000"/>
              </a:lnSpc>
              <a:spcBef>
                <a:spcPts val="0"/>
              </a:spcBef>
              <a:spcAft>
                <a:spcPts val="0"/>
              </a:spcAft>
              <a:buNone/>
            </a:pPr>
            <a:r>
              <a:t/>
            </a:r>
            <a:endParaRPr b="1" sz="1700"/>
          </a:p>
          <a:p>
            <a:pPr indent="0" lvl="0" marL="342900" rtl="0" algn="l">
              <a:spcBef>
                <a:spcPts val="0"/>
              </a:spcBef>
              <a:spcAft>
                <a:spcPts val="0"/>
              </a:spcAft>
              <a:buClr>
                <a:schemeClr val="dk1"/>
              </a:buClr>
              <a:buSzPts val="800"/>
              <a:buFont typeface="Arial"/>
              <a:buNone/>
            </a:pPr>
            <a:r>
              <a:rPr b="1" lang="en" sz="1700">
                <a:solidFill>
                  <a:schemeClr val="dk1"/>
                </a:solidFill>
              </a:rPr>
              <a:t>With the turn of the 20th century - data is exploding and everyone wants to do computations quicker - especially the military.</a:t>
            </a:r>
            <a:endParaRPr b="1" sz="1700">
              <a:solidFill>
                <a:schemeClr val="dk1"/>
              </a:solidFill>
            </a:endParaRPr>
          </a:p>
          <a:p>
            <a:pPr indent="0" lvl="0" marL="342900" rtl="0" algn="l">
              <a:spcBef>
                <a:spcPts val="0"/>
              </a:spcBef>
              <a:spcAft>
                <a:spcPts val="0"/>
              </a:spcAft>
              <a:buClr>
                <a:schemeClr val="dk1"/>
              </a:buClr>
              <a:buSzPts val="800"/>
              <a:buFont typeface="Arial"/>
              <a:buNone/>
            </a:pPr>
            <a:r>
              <a:t/>
            </a:r>
            <a:endParaRPr b="1" sz="1700">
              <a:solidFill>
                <a:schemeClr val="dk1"/>
              </a:solidFill>
            </a:endParaRPr>
          </a:p>
          <a:p>
            <a:pPr indent="0" lvl="0" marL="342900" rtl="0" algn="l">
              <a:spcBef>
                <a:spcPts val="0"/>
              </a:spcBef>
              <a:spcAft>
                <a:spcPts val="0"/>
              </a:spcAft>
              <a:buNone/>
            </a:pPr>
            <a:r>
              <a:rPr b="1" lang="en" sz="1700">
                <a:solidFill>
                  <a:schemeClr val="dk1"/>
                </a:solidFill>
              </a:rPr>
              <a:t>Electricity offered a way to work very fast - theoretically at a speed close to light.  </a:t>
            </a:r>
            <a:endParaRPr b="1" sz="1700">
              <a:solidFill>
                <a:schemeClr val="dk1"/>
              </a:solidFill>
            </a:endParaRPr>
          </a:p>
          <a:p>
            <a:pPr indent="0" lvl="0" marL="342900" rtl="0" algn="l">
              <a:spcBef>
                <a:spcPts val="0"/>
              </a:spcBef>
              <a:spcAft>
                <a:spcPts val="0"/>
              </a:spcAft>
              <a:buNone/>
            </a:pPr>
            <a:r>
              <a:t/>
            </a:r>
            <a:endParaRPr b="1" sz="1700">
              <a:solidFill>
                <a:schemeClr val="dk1"/>
              </a:solidFill>
            </a:endParaRPr>
          </a:p>
          <a:p>
            <a:pPr indent="0" lvl="0" marL="342900" rtl="0" algn="l">
              <a:spcBef>
                <a:spcPts val="0"/>
              </a:spcBef>
              <a:spcAft>
                <a:spcPts val="0"/>
              </a:spcAft>
              <a:buClr>
                <a:schemeClr val="dk1"/>
              </a:buClr>
              <a:buSzPts val="800"/>
              <a:buFont typeface="Arial"/>
              <a:buNone/>
            </a:pPr>
            <a:r>
              <a:rPr b="1" lang="en" sz="1700">
                <a:solidFill>
                  <a:schemeClr val="dk1"/>
                </a:solidFill>
              </a:rPr>
              <a:t>However, there are problems - namely electricity and reliability.</a:t>
            </a:r>
            <a:endParaRPr b="1" sz="1700">
              <a:solidFill>
                <a:schemeClr val="dk1"/>
              </a:solidFill>
            </a:endParaRPr>
          </a:p>
          <a:p>
            <a:pPr indent="0" lvl="0" marL="342900" rtl="0" algn="l">
              <a:lnSpc>
                <a:spcPct val="115000"/>
              </a:lnSpc>
              <a:spcBef>
                <a:spcPts val="0"/>
              </a:spcBef>
              <a:spcAft>
                <a:spcPts val="0"/>
              </a:spcAft>
              <a:buNone/>
            </a:pPr>
            <a:r>
              <a:t/>
            </a:r>
            <a:endParaRPr b="1" sz="1700"/>
          </a:p>
          <a:p>
            <a:pPr indent="0" lvl="0" marL="342900" rtl="0" algn="l">
              <a:lnSpc>
                <a:spcPct val="115000"/>
              </a:lnSpc>
              <a:spcBef>
                <a:spcPts val="0"/>
              </a:spcBef>
              <a:spcAft>
                <a:spcPts val="0"/>
              </a:spcAft>
              <a:buNone/>
            </a:pPr>
            <a:r>
              <a:t/>
            </a:r>
            <a:endParaRPr b="1" sz="1700"/>
          </a:p>
          <a:p>
            <a:pPr indent="0" lvl="0" marL="342900" rtl="0" algn="l">
              <a:lnSpc>
                <a:spcPct val="115000"/>
              </a:lnSpc>
              <a:spcBef>
                <a:spcPts val="0"/>
              </a:spcBef>
              <a:spcAft>
                <a:spcPts val="0"/>
              </a:spcAft>
              <a:buNone/>
            </a:pPr>
            <a:r>
              <a:t/>
            </a:r>
            <a:endParaRPr b="1" sz="1700"/>
          </a:p>
          <a:p>
            <a:pPr indent="0" lvl="0" marL="34290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235" name="Google Shape;235;p40"/>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236" name="Google Shape;236;p40"/>
          <p:cNvGrpSpPr/>
          <p:nvPr/>
        </p:nvGrpSpPr>
        <p:grpSpPr>
          <a:xfrm>
            <a:off x="312780" y="4766655"/>
            <a:ext cx="2220930" cy="352501"/>
            <a:chOff x="6077925" y="4856850"/>
            <a:chExt cx="6064800" cy="1143000"/>
          </a:xfrm>
        </p:grpSpPr>
        <p:sp>
          <p:nvSpPr>
            <p:cNvPr id="237" name="Google Shape;237;p40"/>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238" name="Google Shape;238;p40"/>
            <p:cNvPicPr preferRelativeResize="0"/>
            <p:nvPr/>
          </p:nvPicPr>
          <p:blipFill>
            <a:blip r:embed="rId4">
              <a:alphaModFix/>
            </a:blip>
            <a:stretch>
              <a:fillRect/>
            </a:stretch>
          </p:blipFill>
          <p:spPr>
            <a:xfrm>
              <a:off x="6369202" y="4941951"/>
              <a:ext cx="5634652" cy="938175"/>
            </a:xfrm>
            <a:prstGeom prst="rect">
              <a:avLst/>
            </a:prstGeom>
            <a:noFill/>
            <a:ln>
              <a:noFill/>
            </a:ln>
          </p:spPr>
        </p:pic>
      </p:gr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242" name="Shape 242"/>
        <p:cNvGrpSpPr/>
        <p:nvPr/>
      </p:nvGrpSpPr>
      <p:grpSpPr>
        <a:xfrm>
          <a:off x="0" y="0"/>
          <a:ext cx="0" cy="0"/>
          <a:chOff x="0" y="0"/>
          <a:chExt cx="0" cy="0"/>
        </a:xfrm>
      </p:grpSpPr>
      <p:sp>
        <p:nvSpPr>
          <p:cNvPr id="243" name="Google Shape;243;p41"/>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44" name="Google Shape;244;p41"/>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45" name="Google Shape;245;p41"/>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46" name="Google Shape;246;p41"/>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Hollerinth Machine									ENIAC</a:t>
            </a:r>
            <a:endParaRPr u="none">
              <a:solidFill>
                <a:srgbClr val="D1190D"/>
              </a:solidFill>
            </a:endParaRPr>
          </a:p>
        </p:txBody>
      </p:sp>
      <p:sp>
        <p:nvSpPr>
          <p:cNvPr id="247" name="Google Shape;247;p41"/>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248" name="Google Shape;248;p41"/>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sp>
        <p:nvSpPr>
          <p:cNvPr id="249" name="Google Shape;249;p41"/>
          <p:cNvSpPr txBox="1"/>
          <p:nvPr/>
        </p:nvSpPr>
        <p:spPr>
          <a:xfrm>
            <a:off x="222919" y="1039819"/>
            <a:ext cx="8322000" cy="4002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t/>
            </a:r>
            <a:endParaRPr b="1" sz="1700"/>
          </a:p>
        </p:txBody>
      </p:sp>
      <p:grpSp>
        <p:nvGrpSpPr>
          <p:cNvPr id="250" name="Google Shape;250;p41"/>
          <p:cNvGrpSpPr/>
          <p:nvPr/>
        </p:nvGrpSpPr>
        <p:grpSpPr>
          <a:xfrm>
            <a:off x="312780" y="4766655"/>
            <a:ext cx="2220930" cy="352501"/>
            <a:chOff x="6077925" y="4856850"/>
            <a:chExt cx="6064800" cy="1143000"/>
          </a:xfrm>
        </p:grpSpPr>
        <p:sp>
          <p:nvSpPr>
            <p:cNvPr id="251" name="Google Shape;251;p41"/>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252" name="Google Shape;252;p41"/>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253" name="Google Shape;253;p41"/>
          <p:cNvPicPr preferRelativeResize="0"/>
          <p:nvPr/>
        </p:nvPicPr>
        <p:blipFill>
          <a:blip r:embed="rId5">
            <a:alphaModFix/>
          </a:blip>
          <a:stretch>
            <a:fillRect/>
          </a:stretch>
        </p:blipFill>
        <p:spPr>
          <a:xfrm>
            <a:off x="563475" y="865147"/>
            <a:ext cx="3092332" cy="3652875"/>
          </a:xfrm>
          <a:prstGeom prst="rect">
            <a:avLst/>
          </a:prstGeom>
          <a:noFill/>
          <a:ln>
            <a:noFill/>
          </a:ln>
        </p:spPr>
      </p:pic>
      <p:pic>
        <p:nvPicPr>
          <p:cNvPr id="254" name="Google Shape;254;p41"/>
          <p:cNvPicPr preferRelativeResize="0"/>
          <p:nvPr/>
        </p:nvPicPr>
        <p:blipFill>
          <a:blip r:embed="rId6">
            <a:alphaModFix/>
          </a:blip>
          <a:stretch>
            <a:fillRect/>
          </a:stretch>
        </p:blipFill>
        <p:spPr>
          <a:xfrm>
            <a:off x="3868716" y="1039950"/>
            <a:ext cx="5204100" cy="271955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258" name="Shape 258"/>
        <p:cNvGrpSpPr/>
        <p:nvPr/>
      </p:nvGrpSpPr>
      <p:grpSpPr>
        <a:xfrm>
          <a:off x="0" y="0"/>
          <a:ext cx="0" cy="0"/>
          <a:chOff x="0" y="0"/>
          <a:chExt cx="0" cy="0"/>
        </a:xfrm>
      </p:grpSpPr>
      <p:sp>
        <p:nvSpPr>
          <p:cNvPr id="259" name="Google Shape;259;p42"/>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60" name="Google Shape;260;p42"/>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61" name="Google Shape;261;p42"/>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62" name="Google Shape;262;p42"/>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Electricity and computers…</a:t>
            </a:r>
            <a:endParaRPr u="none">
              <a:solidFill>
                <a:srgbClr val="D1190D"/>
              </a:solidFill>
            </a:endParaRPr>
          </a:p>
        </p:txBody>
      </p:sp>
      <p:sp>
        <p:nvSpPr>
          <p:cNvPr id="263" name="Google Shape;263;p42"/>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264" name="Google Shape;264;p42"/>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sp>
        <p:nvSpPr>
          <p:cNvPr id="265" name="Google Shape;265;p42"/>
          <p:cNvSpPr txBox="1"/>
          <p:nvPr/>
        </p:nvSpPr>
        <p:spPr>
          <a:xfrm>
            <a:off x="222919" y="1039819"/>
            <a:ext cx="8322000" cy="4002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t/>
            </a:r>
            <a:endParaRPr b="1" sz="1700"/>
          </a:p>
        </p:txBody>
      </p:sp>
      <p:sp>
        <p:nvSpPr>
          <p:cNvPr id="266" name="Google Shape;266;p42"/>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267" name="Google Shape;267;p42"/>
          <p:cNvGrpSpPr/>
          <p:nvPr/>
        </p:nvGrpSpPr>
        <p:grpSpPr>
          <a:xfrm>
            <a:off x="312780" y="4766655"/>
            <a:ext cx="2220930" cy="352501"/>
            <a:chOff x="6077925" y="4856850"/>
            <a:chExt cx="6064800" cy="1143000"/>
          </a:xfrm>
        </p:grpSpPr>
        <p:sp>
          <p:nvSpPr>
            <p:cNvPr id="268" name="Google Shape;268;p42"/>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269" name="Google Shape;269;p42"/>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270" name="Google Shape;270;p42"/>
          <p:cNvPicPr preferRelativeResize="0"/>
          <p:nvPr/>
        </p:nvPicPr>
        <p:blipFill>
          <a:blip r:embed="rId5">
            <a:alphaModFix/>
          </a:blip>
          <a:stretch>
            <a:fillRect/>
          </a:stretch>
        </p:blipFill>
        <p:spPr>
          <a:xfrm>
            <a:off x="507903" y="1107588"/>
            <a:ext cx="4329845" cy="2166725"/>
          </a:xfrm>
          <a:prstGeom prst="rect">
            <a:avLst/>
          </a:prstGeom>
          <a:noFill/>
          <a:ln>
            <a:noFill/>
          </a:ln>
        </p:spPr>
      </p:pic>
      <p:sp>
        <p:nvSpPr>
          <p:cNvPr id="271" name="Google Shape;271;p42"/>
          <p:cNvSpPr txBox="1"/>
          <p:nvPr/>
        </p:nvSpPr>
        <p:spPr>
          <a:xfrm>
            <a:off x="863606" y="3897281"/>
            <a:ext cx="7561800" cy="4773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1100" u="sng">
                <a:solidFill>
                  <a:schemeClr val="hlink"/>
                </a:solidFill>
                <a:latin typeface="Calibri"/>
                <a:ea typeface="Calibri"/>
                <a:cs typeface="Calibri"/>
                <a:sym typeface="Calibri"/>
                <a:hlinkClick r:id="rId6"/>
              </a:rPr>
              <a:t>https://palmetto.com/learning-center/blog/understanding-solar-power-electricity-terms-volts-amps-watts</a:t>
            </a:r>
            <a:endParaRPr sz="1100">
              <a:latin typeface="Calibri"/>
              <a:ea typeface="Calibri"/>
              <a:cs typeface="Calibri"/>
              <a:sym typeface="Calibri"/>
            </a:endParaRPr>
          </a:p>
          <a:p>
            <a:pPr indent="0" lvl="0" marL="0" rtl="0" algn="l">
              <a:spcBef>
                <a:spcPts val="0"/>
              </a:spcBef>
              <a:spcAft>
                <a:spcPts val="0"/>
              </a:spcAft>
              <a:buNone/>
            </a:pPr>
            <a:r>
              <a:rPr lang="en" sz="1100" u="sng">
                <a:solidFill>
                  <a:schemeClr val="hlink"/>
                </a:solidFill>
                <a:latin typeface="Calibri"/>
                <a:ea typeface="Calibri"/>
                <a:cs typeface="Calibri"/>
                <a:sym typeface="Calibri"/>
                <a:hlinkClick r:id="rId7"/>
              </a:rPr>
              <a:t>https://www.thegeekpub.com/243163/what-is-resistance-ohms-electricity-basics/</a:t>
            </a:r>
            <a:r>
              <a:rPr lang="en" sz="1100">
                <a:latin typeface="Calibri"/>
                <a:ea typeface="Calibri"/>
                <a:cs typeface="Calibri"/>
                <a:sym typeface="Calibri"/>
              </a:rPr>
              <a:t> </a:t>
            </a:r>
            <a:endParaRPr sz="1100">
              <a:latin typeface="Calibri"/>
              <a:ea typeface="Calibri"/>
              <a:cs typeface="Calibri"/>
              <a:sym typeface="Calibri"/>
            </a:endParaRPr>
          </a:p>
        </p:txBody>
      </p:sp>
      <p:pic>
        <p:nvPicPr>
          <p:cNvPr id="272" name="Google Shape;272;p42"/>
          <p:cNvPicPr preferRelativeResize="0"/>
          <p:nvPr/>
        </p:nvPicPr>
        <p:blipFill>
          <a:blip r:embed="rId8">
            <a:alphaModFix/>
          </a:blip>
          <a:stretch>
            <a:fillRect/>
          </a:stretch>
        </p:blipFill>
        <p:spPr>
          <a:xfrm>
            <a:off x="4572000" y="2100451"/>
            <a:ext cx="4329850" cy="161632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16"/>
          <p:cNvSpPr txBox="1"/>
          <p:nvPr>
            <p:ph type="title"/>
          </p:nvPr>
        </p:nvSpPr>
        <p:spPr>
          <a:xfrm>
            <a:off x="311700" y="1751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Schedule - Tentative (we may run over on sections but we will be out by 3:00pm)</a:t>
            </a:r>
            <a:endParaRPr/>
          </a:p>
          <a:p>
            <a:pPr indent="0" lvl="0" marL="0" rtl="0" algn="l">
              <a:spcBef>
                <a:spcPts val="0"/>
              </a:spcBef>
              <a:spcAft>
                <a:spcPts val="0"/>
              </a:spcAft>
              <a:buNone/>
            </a:pPr>
            <a:r>
              <a:t/>
            </a:r>
            <a:endParaRPr/>
          </a:p>
        </p:txBody>
      </p:sp>
      <p:sp>
        <p:nvSpPr>
          <p:cNvPr id="72" name="Google Shape;72;p1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20000"/>
          </a:bodyPr>
          <a:lstStyle/>
          <a:p>
            <a:pPr indent="-342900" lvl="0" marL="457200" rtl="0" algn="l">
              <a:spcBef>
                <a:spcPts val="0"/>
              </a:spcBef>
              <a:spcAft>
                <a:spcPts val="0"/>
              </a:spcAft>
              <a:buSzPts val="1800"/>
              <a:buChar char="●"/>
            </a:pPr>
            <a:r>
              <a:rPr lang="en"/>
              <a:t>9:00am-9:05am - Welcome</a:t>
            </a:r>
            <a:endParaRPr/>
          </a:p>
          <a:p>
            <a:pPr indent="-342900" lvl="0" marL="457200" rtl="0" algn="l">
              <a:spcBef>
                <a:spcPts val="0"/>
              </a:spcBef>
              <a:spcAft>
                <a:spcPts val="0"/>
              </a:spcAft>
              <a:buSzPts val="1800"/>
              <a:buChar char="●"/>
            </a:pPr>
            <a:r>
              <a:rPr lang="en"/>
              <a:t>9:05am - 9:15am - NJDOE Required Data Collection</a:t>
            </a:r>
            <a:endParaRPr/>
          </a:p>
          <a:p>
            <a:pPr indent="-342900" lvl="0" marL="457200" rtl="0" algn="l">
              <a:spcBef>
                <a:spcPts val="0"/>
              </a:spcBef>
              <a:spcAft>
                <a:spcPts val="0"/>
              </a:spcAft>
              <a:buSzPts val="1800"/>
              <a:buChar char="●"/>
            </a:pPr>
            <a:r>
              <a:rPr lang="en"/>
              <a:t>9:20am - 9:30am - Icebreaker</a:t>
            </a:r>
            <a:endParaRPr/>
          </a:p>
          <a:p>
            <a:pPr indent="-342900" lvl="0" marL="457200" rtl="0" algn="l">
              <a:spcBef>
                <a:spcPts val="0"/>
              </a:spcBef>
              <a:spcAft>
                <a:spcPts val="0"/>
              </a:spcAft>
              <a:buSzPts val="1800"/>
              <a:buChar char="●"/>
            </a:pPr>
            <a:r>
              <a:rPr lang="en"/>
              <a:t>9:30am - 10:30am Basics of Computer Science</a:t>
            </a:r>
            <a:endParaRPr/>
          </a:p>
          <a:p>
            <a:pPr indent="-342900" lvl="0" marL="457200" rtl="0" algn="l">
              <a:spcBef>
                <a:spcPts val="0"/>
              </a:spcBef>
              <a:spcAft>
                <a:spcPts val="0"/>
              </a:spcAft>
              <a:buSzPts val="1800"/>
              <a:buChar char="●"/>
            </a:pPr>
            <a:r>
              <a:rPr lang="en"/>
              <a:t>10:20am - 10:30am - Break</a:t>
            </a:r>
            <a:endParaRPr/>
          </a:p>
          <a:p>
            <a:pPr indent="-342900" lvl="0" marL="457200" rtl="0" algn="l">
              <a:spcBef>
                <a:spcPts val="0"/>
              </a:spcBef>
              <a:spcAft>
                <a:spcPts val="0"/>
              </a:spcAft>
              <a:buSzPts val="1800"/>
              <a:buChar char="●"/>
            </a:pPr>
            <a:r>
              <a:rPr lang="en"/>
              <a:t>10</a:t>
            </a:r>
            <a:r>
              <a:rPr lang="en"/>
              <a:t>:30am - 11:15 am - Computer Systems</a:t>
            </a:r>
            <a:endParaRPr/>
          </a:p>
          <a:p>
            <a:pPr indent="-342900" lvl="0" marL="457200" rtl="0" algn="l">
              <a:spcBef>
                <a:spcPts val="0"/>
              </a:spcBef>
              <a:spcAft>
                <a:spcPts val="0"/>
              </a:spcAft>
              <a:buSzPts val="1800"/>
              <a:buChar char="●"/>
            </a:pPr>
            <a:r>
              <a:rPr lang="en"/>
              <a:t>11:15am - 12:00 am - Networks and the Internet</a:t>
            </a:r>
            <a:endParaRPr/>
          </a:p>
          <a:p>
            <a:pPr indent="-342900" lvl="0" marL="457200" rtl="0" algn="l">
              <a:spcBef>
                <a:spcPts val="0"/>
              </a:spcBef>
              <a:spcAft>
                <a:spcPts val="0"/>
              </a:spcAft>
              <a:buSzPts val="1800"/>
              <a:buChar char="●"/>
            </a:pPr>
            <a:r>
              <a:rPr lang="en"/>
              <a:t>11:45am - 12:30pm - Working Lunch - Reflections on the CS and Impacts of Computing</a:t>
            </a:r>
            <a:endParaRPr/>
          </a:p>
          <a:p>
            <a:pPr indent="-342900" lvl="0" marL="457200" rtl="0" algn="l">
              <a:spcBef>
                <a:spcPts val="0"/>
              </a:spcBef>
              <a:spcAft>
                <a:spcPts val="0"/>
              </a:spcAft>
              <a:buSzPts val="1800"/>
              <a:buChar char="●"/>
            </a:pPr>
            <a:r>
              <a:rPr lang="en"/>
              <a:t>12:30pm - 1:15pm - Data and Analysis</a:t>
            </a:r>
            <a:endParaRPr/>
          </a:p>
          <a:p>
            <a:pPr indent="-342900" lvl="0" marL="457200" rtl="0" algn="l">
              <a:spcBef>
                <a:spcPts val="0"/>
              </a:spcBef>
              <a:spcAft>
                <a:spcPts val="0"/>
              </a:spcAft>
              <a:buSzPts val="1800"/>
              <a:buChar char="●"/>
            </a:pPr>
            <a:r>
              <a:rPr lang="en"/>
              <a:t>1:15pm - 2:40pm - Algorithms and Programming - special with Kibo</a:t>
            </a:r>
            <a:endParaRPr/>
          </a:p>
          <a:p>
            <a:pPr indent="-342900" lvl="0" marL="457200" rtl="0" algn="l">
              <a:spcBef>
                <a:spcPts val="0"/>
              </a:spcBef>
              <a:spcAft>
                <a:spcPts val="0"/>
              </a:spcAft>
              <a:buSzPts val="1800"/>
              <a:buChar char="●"/>
            </a:pPr>
            <a:r>
              <a:rPr lang="en"/>
              <a:t>2:40pm - 3:00pm - Debrief</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276" name="Shape 276"/>
        <p:cNvGrpSpPr/>
        <p:nvPr/>
      </p:nvGrpSpPr>
      <p:grpSpPr>
        <a:xfrm>
          <a:off x="0" y="0"/>
          <a:ext cx="0" cy="0"/>
          <a:chOff x="0" y="0"/>
          <a:chExt cx="0" cy="0"/>
        </a:xfrm>
      </p:grpSpPr>
      <p:sp>
        <p:nvSpPr>
          <p:cNvPr id="277" name="Google Shape;277;p43"/>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78" name="Google Shape;278;p43"/>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79" name="Google Shape;279;p43"/>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80" name="Google Shape;280;p43"/>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Back to the drawing board and Math to the rescue!</a:t>
            </a:r>
            <a:endParaRPr u="none">
              <a:solidFill>
                <a:srgbClr val="D1190D"/>
              </a:solidFill>
            </a:endParaRPr>
          </a:p>
        </p:txBody>
      </p:sp>
      <p:sp>
        <p:nvSpPr>
          <p:cNvPr id="281" name="Google Shape;281;p43"/>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282" name="Google Shape;282;p43"/>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sp>
        <p:nvSpPr>
          <p:cNvPr id="283" name="Google Shape;283;p43"/>
          <p:cNvSpPr txBox="1"/>
          <p:nvPr/>
        </p:nvSpPr>
        <p:spPr>
          <a:xfrm>
            <a:off x="166688" y="836034"/>
            <a:ext cx="8585700" cy="3801900"/>
          </a:xfrm>
          <a:prstGeom prst="rect">
            <a:avLst/>
          </a:prstGeom>
          <a:noFill/>
          <a:ln>
            <a:noFill/>
          </a:ln>
        </p:spPr>
        <p:txBody>
          <a:bodyPr anchorCtr="0" anchor="t" bIns="68575" lIns="68575" spcFirstLastPara="1" rIns="68575" wrap="square" tIns="68575">
            <a:spAutoFit/>
          </a:bodyPr>
          <a:lstStyle/>
          <a:p>
            <a:pPr indent="0" lvl="0" marL="342900" rtl="0" algn="l">
              <a:spcBef>
                <a:spcPts val="0"/>
              </a:spcBef>
              <a:spcAft>
                <a:spcPts val="0"/>
              </a:spcAft>
              <a:buNone/>
            </a:pPr>
            <a:r>
              <a:rPr b="1" lang="en" sz="1700"/>
              <a:t>A</a:t>
            </a:r>
            <a:r>
              <a:rPr b="1" lang="en" sz="1700"/>
              <a:t> Decimal Computer was just not practical. However, we could still work with the concept of power on and power off!</a:t>
            </a:r>
            <a:endParaRPr b="1" sz="1700"/>
          </a:p>
          <a:p>
            <a:pPr indent="0" lvl="0" marL="342900" rtl="0" algn="l">
              <a:spcBef>
                <a:spcPts val="0"/>
              </a:spcBef>
              <a:spcAft>
                <a:spcPts val="0"/>
              </a:spcAft>
              <a:buNone/>
            </a:pPr>
            <a:r>
              <a:t/>
            </a:r>
            <a:endParaRPr b="1" sz="1700"/>
          </a:p>
          <a:p>
            <a:pPr indent="0" lvl="0" marL="342900" rtl="0" algn="l">
              <a:spcBef>
                <a:spcPts val="0"/>
              </a:spcBef>
              <a:spcAft>
                <a:spcPts val="0"/>
              </a:spcAft>
              <a:buNone/>
            </a:pPr>
            <a:r>
              <a:rPr b="1" lang="en" sz="1700"/>
              <a:t>Math also had a ton of work on number systems - that is a number system with bases other than 10.  And the cool thing was there are clear rules on how to convert numbers from one system to another.</a:t>
            </a:r>
            <a:endParaRPr b="1" sz="1700"/>
          </a:p>
          <a:p>
            <a:pPr indent="0" lvl="0" marL="342900" rtl="0" algn="l">
              <a:spcBef>
                <a:spcPts val="0"/>
              </a:spcBef>
              <a:spcAft>
                <a:spcPts val="0"/>
              </a:spcAft>
              <a:buNone/>
            </a:pPr>
            <a:r>
              <a:t/>
            </a:r>
            <a:endParaRPr b="1" sz="1700"/>
          </a:p>
          <a:p>
            <a:pPr indent="0" lvl="0" marL="342900" rtl="0" algn="l">
              <a:spcBef>
                <a:spcPts val="0"/>
              </a:spcBef>
              <a:spcAft>
                <a:spcPts val="0"/>
              </a:spcAft>
              <a:buNone/>
            </a:pPr>
            <a:r>
              <a:rPr b="1" lang="en" sz="1700"/>
              <a:t>If we assign presence of voltage (on) the concept of “1” and absence of voltage (power off) the concept of zero, we then had a math system to help us design ways to process the electricity with 100% reliability - Binary math!</a:t>
            </a:r>
            <a:endParaRPr b="1" sz="1700"/>
          </a:p>
          <a:p>
            <a:pPr indent="0" lvl="0" marL="342900" rtl="0" algn="l">
              <a:spcBef>
                <a:spcPts val="0"/>
              </a:spcBef>
              <a:spcAft>
                <a:spcPts val="0"/>
              </a:spcAft>
              <a:buNone/>
            </a:pPr>
            <a:r>
              <a:t/>
            </a:r>
            <a:endParaRPr b="1" sz="1700"/>
          </a:p>
          <a:p>
            <a:pPr indent="0" lvl="0" marL="342900" rtl="0" algn="l">
              <a:spcBef>
                <a:spcPts val="0"/>
              </a:spcBef>
              <a:spcAft>
                <a:spcPts val="0"/>
              </a:spcAft>
              <a:buNone/>
            </a:pPr>
            <a:r>
              <a:rPr b="1" lang="en" sz="1700"/>
              <a:t>To this day, everything on the modern computer at its most very basic level uses binary math. The circuits of the computer do approximately 100 math options, 20 of which are used frequently.</a:t>
            </a:r>
            <a:endParaRPr b="1" sz="1700"/>
          </a:p>
        </p:txBody>
      </p:sp>
      <p:grpSp>
        <p:nvGrpSpPr>
          <p:cNvPr id="284" name="Google Shape;284;p43"/>
          <p:cNvGrpSpPr/>
          <p:nvPr/>
        </p:nvGrpSpPr>
        <p:grpSpPr>
          <a:xfrm>
            <a:off x="312780" y="4766655"/>
            <a:ext cx="2220930" cy="352501"/>
            <a:chOff x="6077925" y="4856850"/>
            <a:chExt cx="6064800" cy="1143000"/>
          </a:xfrm>
        </p:grpSpPr>
        <p:sp>
          <p:nvSpPr>
            <p:cNvPr id="285" name="Google Shape;285;p43"/>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286" name="Google Shape;286;p43"/>
            <p:cNvPicPr preferRelativeResize="0"/>
            <p:nvPr/>
          </p:nvPicPr>
          <p:blipFill>
            <a:blip r:embed="rId4">
              <a:alphaModFix/>
            </a:blip>
            <a:stretch>
              <a:fillRect/>
            </a:stretch>
          </p:blipFill>
          <p:spPr>
            <a:xfrm>
              <a:off x="6369202" y="4941951"/>
              <a:ext cx="5634652" cy="938175"/>
            </a:xfrm>
            <a:prstGeom prst="rect">
              <a:avLst/>
            </a:prstGeom>
            <a:noFill/>
            <a:ln>
              <a:noFill/>
            </a:ln>
          </p:spPr>
        </p:pic>
      </p:gr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290" name="Shape 290"/>
        <p:cNvGrpSpPr/>
        <p:nvPr/>
      </p:nvGrpSpPr>
      <p:grpSpPr>
        <a:xfrm>
          <a:off x="0" y="0"/>
          <a:ext cx="0" cy="0"/>
          <a:chOff x="0" y="0"/>
          <a:chExt cx="0" cy="0"/>
        </a:xfrm>
      </p:grpSpPr>
      <p:sp>
        <p:nvSpPr>
          <p:cNvPr id="291" name="Google Shape;291;p44"/>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92" name="Google Shape;292;p44"/>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93" name="Google Shape;293;p44"/>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94" name="Google Shape;294;p44"/>
          <p:cNvSpPr txBox="1"/>
          <p:nvPr>
            <p:ph type="title"/>
          </p:nvPr>
        </p:nvSpPr>
        <p:spPr>
          <a:xfrm>
            <a:off x="633431" y="266222"/>
            <a:ext cx="77919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Data and Binary</a:t>
            </a:r>
            <a:endParaRPr u="none">
              <a:solidFill>
                <a:srgbClr val="D1190D"/>
              </a:solidFill>
            </a:endParaRPr>
          </a:p>
        </p:txBody>
      </p:sp>
      <p:sp>
        <p:nvSpPr>
          <p:cNvPr id="295" name="Google Shape;295;p44"/>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296" name="Google Shape;296;p44"/>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sp>
        <p:nvSpPr>
          <p:cNvPr id="297" name="Google Shape;297;p44"/>
          <p:cNvSpPr txBox="1"/>
          <p:nvPr/>
        </p:nvSpPr>
        <p:spPr>
          <a:xfrm>
            <a:off x="222919" y="1039819"/>
            <a:ext cx="6531000" cy="3278700"/>
          </a:xfrm>
          <a:prstGeom prst="rect">
            <a:avLst/>
          </a:prstGeom>
          <a:noFill/>
          <a:ln>
            <a:noFill/>
          </a:ln>
        </p:spPr>
        <p:txBody>
          <a:bodyPr anchorCtr="0" anchor="t" bIns="68575" lIns="68575" spcFirstLastPara="1" rIns="68575" wrap="square" tIns="68575">
            <a:spAutoFit/>
          </a:bodyPr>
          <a:lstStyle/>
          <a:p>
            <a:pPr indent="0" lvl="0" marL="342900" rtl="0" algn="l">
              <a:spcBef>
                <a:spcPts val="0"/>
              </a:spcBef>
              <a:spcAft>
                <a:spcPts val="0"/>
              </a:spcAft>
              <a:buNone/>
            </a:pPr>
            <a:r>
              <a:rPr b="1" lang="en" sz="1700"/>
              <a:t>All data must be able to be mapped onto the binary number system.  This type of data is called discrete data.</a:t>
            </a:r>
            <a:endParaRPr b="1" sz="1700"/>
          </a:p>
          <a:p>
            <a:pPr indent="0" lvl="0" marL="342900" rtl="0" algn="l">
              <a:spcBef>
                <a:spcPts val="0"/>
              </a:spcBef>
              <a:spcAft>
                <a:spcPts val="0"/>
              </a:spcAft>
              <a:buNone/>
            </a:pPr>
            <a:r>
              <a:t/>
            </a:r>
            <a:endParaRPr b="1" sz="1700"/>
          </a:p>
          <a:p>
            <a:pPr indent="0" lvl="0" marL="342900" rtl="0" algn="l">
              <a:spcBef>
                <a:spcPts val="0"/>
              </a:spcBef>
              <a:spcAft>
                <a:spcPts val="0"/>
              </a:spcAft>
              <a:buNone/>
            </a:pPr>
            <a:r>
              <a:rPr b="1" lang="en" sz="1700"/>
              <a:t>We can do a lot of representation with this - most text can be represented this way.  Pictures used binary values to represent the presence of certain colors in a picture element or pixel.  We can record sound waves and the play rapid pictures with sound over them to make movies.</a:t>
            </a:r>
            <a:endParaRPr b="1" sz="1700"/>
          </a:p>
          <a:p>
            <a:pPr indent="0" lvl="0" marL="342900" rtl="0" algn="l">
              <a:spcBef>
                <a:spcPts val="0"/>
              </a:spcBef>
              <a:spcAft>
                <a:spcPts val="0"/>
              </a:spcAft>
              <a:buNone/>
            </a:pPr>
            <a:r>
              <a:t/>
            </a:r>
            <a:endParaRPr b="1" sz="1700"/>
          </a:p>
          <a:p>
            <a:pPr indent="0" lvl="0" marL="342900" rtl="0" algn="l">
              <a:spcBef>
                <a:spcPts val="0"/>
              </a:spcBef>
              <a:spcAft>
                <a:spcPts val="0"/>
              </a:spcAft>
              <a:buNone/>
            </a:pPr>
            <a:r>
              <a:rPr b="1" lang="en" sz="1700"/>
              <a:t>Some things cannot be represented by the computer.  For example - a computer cannot represent a circle completely - only an approximation of it.  </a:t>
            </a:r>
            <a:endParaRPr b="1" sz="1700"/>
          </a:p>
        </p:txBody>
      </p:sp>
      <p:grpSp>
        <p:nvGrpSpPr>
          <p:cNvPr id="298" name="Google Shape;298;p44"/>
          <p:cNvGrpSpPr/>
          <p:nvPr/>
        </p:nvGrpSpPr>
        <p:grpSpPr>
          <a:xfrm>
            <a:off x="312780" y="4766655"/>
            <a:ext cx="2220930" cy="352501"/>
            <a:chOff x="6077925" y="4856850"/>
            <a:chExt cx="6064800" cy="1143000"/>
          </a:xfrm>
        </p:grpSpPr>
        <p:sp>
          <p:nvSpPr>
            <p:cNvPr id="299" name="Google Shape;299;p44"/>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300" name="Google Shape;300;p44"/>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301" name="Google Shape;301;p44"/>
          <p:cNvPicPr preferRelativeResize="0"/>
          <p:nvPr/>
        </p:nvPicPr>
        <p:blipFill>
          <a:blip r:embed="rId5">
            <a:alphaModFix/>
          </a:blip>
          <a:stretch>
            <a:fillRect/>
          </a:stretch>
        </p:blipFill>
        <p:spPr>
          <a:xfrm>
            <a:off x="6753994" y="1433897"/>
            <a:ext cx="2275706" cy="227570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305" name="Shape 305"/>
        <p:cNvGrpSpPr/>
        <p:nvPr/>
      </p:nvGrpSpPr>
      <p:grpSpPr>
        <a:xfrm>
          <a:off x="0" y="0"/>
          <a:ext cx="0" cy="0"/>
          <a:chOff x="0" y="0"/>
          <a:chExt cx="0" cy="0"/>
        </a:xfrm>
      </p:grpSpPr>
      <p:sp>
        <p:nvSpPr>
          <p:cNvPr id="306" name="Google Shape;306;p45"/>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07" name="Google Shape;307;p45"/>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08" name="Google Shape;308;p45"/>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09" name="Google Shape;309;p45"/>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Computer Systems</a:t>
            </a:r>
            <a:endParaRPr u="none">
              <a:solidFill>
                <a:srgbClr val="D1190D"/>
              </a:solidFill>
            </a:endParaRPr>
          </a:p>
        </p:txBody>
      </p:sp>
      <p:sp>
        <p:nvSpPr>
          <p:cNvPr id="310" name="Google Shape;310;p45"/>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311" name="Google Shape;311;p45"/>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
        <p:nvSpPr>
          <p:cNvPr id="312" name="Google Shape;312;p45"/>
          <p:cNvSpPr txBox="1"/>
          <p:nvPr/>
        </p:nvSpPr>
        <p:spPr>
          <a:xfrm>
            <a:off x="222919" y="1039819"/>
            <a:ext cx="5675100" cy="277200"/>
          </a:xfrm>
          <a:prstGeom prst="rect">
            <a:avLst/>
          </a:prstGeom>
          <a:noFill/>
          <a:ln>
            <a:noFill/>
          </a:ln>
        </p:spPr>
        <p:txBody>
          <a:bodyPr anchorCtr="0" anchor="t" bIns="68575" lIns="68575" spcFirstLastPara="1" rIns="68575" wrap="square" tIns="68575">
            <a:spAutoFit/>
          </a:bodyPr>
          <a:lstStyle/>
          <a:p>
            <a:pPr indent="0" lvl="0" marL="342900" rtl="0" algn="l">
              <a:spcBef>
                <a:spcPts val="0"/>
              </a:spcBef>
              <a:spcAft>
                <a:spcPts val="0"/>
              </a:spcAft>
              <a:buNone/>
            </a:pPr>
            <a:r>
              <a:t/>
            </a:r>
            <a:endParaRPr sz="900">
              <a:solidFill>
                <a:schemeClr val="dk1"/>
              </a:solidFill>
              <a:latin typeface="Calibri"/>
              <a:ea typeface="Calibri"/>
              <a:cs typeface="Calibri"/>
              <a:sym typeface="Calibri"/>
            </a:endParaRPr>
          </a:p>
        </p:txBody>
      </p:sp>
      <p:grpSp>
        <p:nvGrpSpPr>
          <p:cNvPr id="313" name="Google Shape;313;p45"/>
          <p:cNvGrpSpPr/>
          <p:nvPr/>
        </p:nvGrpSpPr>
        <p:grpSpPr>
          <a:xfrm>
            <a:off x="312780" y="4766655"/>
            <a:ext cx="2220930" cy="352501"/>
            <a:chOff x="6077925" y="4856850"/>
            <a:chExt cx="6064800" cy="1143000"/>
          </a:xfrm>
        </p:grpSpPr>
        <p:sp>
          <p:nvSpPr>
            <p:cNvPr id="314" name="Google Shape;314;p45"/>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315" name="Google Shape;315;p45"/>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316" name="Google Shape;316;p45"/>
          <p:cNvPicPr preferRelativeResize="0"/>
          <p:nvPr/>
        </p:nvPicPr>
        <p:blipFill>
          <a:blip r:embed="rId5">
            <a:alphaModFix/>
          </a:blip>
          <a:stretch>
            <a:fillRect/>
          </a:stretch>
        </p:blipFill>
        <p:spPr>
          <a:xfrm>
            <a:off x="222919" y="1177097"/>
            <a:ext cx="2263437" cy="3196910"/>
          </a:xfrm>
          <a:prstGeom prst="rect">
            <a:avLst/>
          </a:prstGeom>
          <a:noFill/>
          <a:ln>
            <a:noFill/>
          </a:ln>
        </p:spPr>
      </p:pic>
      <p:pic>
        <p:nvPicPr>
          <p:cNvPr id="317" name="Google Shape;317;p45"/>
          <p:cNvPicPr preferRelativeResize="0"/>
          <p:nvPr/>
        </p:nvPicPr>
        <p:blipFill>
          <a:blip r:embed="rId6">
            <a:alphaModFix/>
          </a:blip>
          <a:stretch>
            <a:fillRect/>
          </a:stretch>
        </p:blipFill>
        <p:spPr>
          <a:xfrm>
            <a:off x="6106688" y="1388100"/>
            <a:ext cx="2629595" cy="2629595"/>
          </a:xfrm>
          <a:prstGeom prst="rect">
            <a:avLst/>
          </a:prstGeom>
          <a:noFill/>
          <a:ln>
            <a:noFill/>
          </a:ln>
        </p:spPr>
      </p:pic>
      <p:sp>
        <p:nvSpPr>
          <p:cNvPr id="318" name="Google Shape;318;p45"/>
          <p:cNvSpPr/>
          <p:nvPr/>
        </p:nvSpPr>
        <p:spPr>
          <a:xfrm>
            <a:off x="2571750" y="2530106"/>
            <a:ext cx="3217200" cy="843300"/>
          </a:xfrm>
          <a:prstGeom prst="lef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19" name="Google Shape;319;p45"/>
          <p:cNvSpPr txBox="1"/>
          <p:nvPr/>
        </p:nvSpPr>
        <p:spPr>
          <a:xfrm>
            <a:off x="2977819" y="1218206"/>
            <a:ext cx="2852700" cy="10620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1500">
                <a:latin typeface="Calibri"/>
                <a:ea typeface="Calibri"/>
                <a:cs typeface="Calibri"/>
                <a:sym typeface="Calibri"/>
              </a:rPr>
              <a:t>How do they talk to each other?</a:t>
            </a:r>
            <a:endParaRPr b="1" sz="1500">
              <a:latin typeface="Calibri"/>
              <a:ea typeface="Calibri"/>
              <a:cs typeface="Calibri"/>
              <a:sym typeface="Calibri"/>
            </a:endParaRPr>
          </a:p>
          <a:p>
            <a:pPr indent="0" lvl="0" marL="0" rtl="0" algn="l">
              <a:spcBef>
                <a:spcPts val="0"/>
              </a:spcBef>
              <a:spcAft>
                <a:spcPts val="0"/>
              </a:spcAft>
              <a:buNone/>
            </a:pPr>
            <a:r>
              <a:rPr b="1" lang="en" sz="1500">
                <a:latin typeface="Calibri"/>
                <a:ea typeface="Calibri"/>
                <a:cs typeface="Calibri"/>
                <a:sym typeface="Calibri"/>
              </a:rPr>
              <a:t>How does the computer know what to do?</a:t>
            </a:r>
            <a:endParaRPr b="1" sz="1500">
              <a:latin typeface="Calibri"/>
              <a:ea typeface="Calibri"/>
              <a:cs typeface="Calibri"/>
              <a:sym typeface="Calibri"/>
            </a:endParaRPr>
          </a:p>
          <a:p>
            <a:pPr indent="0" lvl="0" marL="0" rtl="0" algn="l">
              <a:spcBef>
                <a:spcPts val="0"/>
              </a:spcBef>
              <a:spcAft>
                <a:spcPts val="0"/>
              </a:spcAft>
              <a:buNone/>
            </a:pPr>
            <a:r>
              <a:t/>
            </a:r>
            <a:endParaRPr b="1" sz="1500">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323" name="Shape 323"/>
        <p:cNvGrpSpPr/>
        <p:nvPr/>
      </p:nvGrpSpPr>
      <p:grpSpPr>
        <a:xfrm>
          <a:off x="0" y="0"/>
          <a:ext cx="0" cy="0"/>
          <a:chOff x="0" y="0"/>
          <a:chExt cx="0" cy="0"/>
        </a:xfrm>
      </p:grpSpPr>
      <p:sp>
        <p:nvSpPr>
          <p:cNvPr id="324" name="Google Shape;324;p46"/>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25" name="Google Shape;325;p46"/>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26" name="Google Shape;326;p46"/>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27" name="Google Shape;327;p46"/>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fontScale="90000"/>
          </a:bodyPr>
          <a:lstStyle/>
          <a:p>
            <a:pPr indent="0" lvl="0" marL="12700" rtl="0" algn="l">
              <a:lnSpc>
                <a:spcPct val="100000"/>
              </a:lnSpc>
              <a:spcBef>
                <a:spcPts val="0"/>
              </a:spcBef>
              <a:spcAft>
                <a:spcPts val="0"/>
              </a:spcAft>
              <a:buNone/>
            </a:pPr>
            <a:r>
              <a:rPr lang="en" u="none">
                <a:solidFill>
                  <a:srgbClr val="D1190D"/>
                </a:solidFill>
              </a:rPr>
              <a:t>The Central Processing Unit: The Brains of the Computer</a:t>
            </a:r>
            <a:endParaRPr u="none">
              <a:solidFill>
                <a:srgbClr val="D1190D"/>
              </a:solidFill>
            </a:endParaRPr>
          </a:p>
        </p:txBody>
      </p:sp>
      <p:sp>
        <p:nvSpPr>
          <p:cNvPr id="328" name="Google Shape;328;p46"/>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329" name="Google Shape;329;p46"/>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
        <p:nvSpPr>
          <p:cNvPr id="330" name="Google Shape;330;p46"/>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331" name="Google Shape;331;p46"/>
          <p:cNvGrpSpPr/>
          <p:nvPr/>
        </p:nvGrpSpPr>
        <p:grpSpPr>
          <a:xfrm>
            <a:off x="312780" y="4766655"/>
            <a:ext cx="2220930" cy="352501"/>
            <a:chOff x="6077925" y="4856850"/>
            <a:chExt cx="6064800" cy="1143000"/>
          </a:xfrm>
        </p:grpSpPr>
        <p:sp>
          <p:nvSpPr>
            <p:cNvPr id="332" name="Google Shape;332;p46"/>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333" name="Google Shape;333;p46"/>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334" name="Google Shape;334;p46"/>
          <p:cNvPicPr preferRelativeResize="0"/>
          <p:nvPr/>
        </p:nvPicPr>
        <p:blipFill>
          <a:blip r:embed="rId5">
            <a:alphaModFix/>
          </a:blip>
          <a:stretch>
            <a:fillRect/>
          </a:stretch>
        </p:blipFill>
        <p:spPr>
          <a:xfrm>
            <a:off x="1992379" y="1173169"/>
            <a:ext cx="5329515" cy="3444188"/>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338" name="Shape 338"/>
        <p:cNvGrpSpPr/>
        <p:nvPr/>
      </p:nvGrpSpPr>
      <p:grpSpPr>
        <a:xfrm>
          <a:off x="0" y="0"/>
          <a:ext cx="0" cy="0"/>
          <a:chOff x="0" y="0"/>
          <a:chExt cx="0" cy="0"/>
        </a:xfrm>
      </p:grpSpPr>
      <p:sp>
        <p:nvSpPr>
          <p:cNvPr id="339" name="Google Shape;339;p47"/>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40" name="Google Shape;340;p47"/>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41" name="Google Shape;341;p47"/>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42" name="Google Shape;342;p47"/>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fontScale="90000"/>
          </a:bodyPr>
          <a:lstStyle/>
          <a:p>
            <a:pPr indent="0" lvl="0" marL="12700" rtl="0" algn="l">
              <a:lnSpc>
                <a:spcPct val="100000"/>
              </a:lnSpc>
              <a:spcBef>
                <a:spcPts val="0"/>
              </a:spcBef>
              <a:spcAft>
                <a:spcPts val="0"/>
              </a:spcAft>
              <a:buNone/>
            </a:pPr>
            <a:r>
              <a:rPr lang="en" u="none">
                <a:solidFill>
                  <a:srgbClr val="D1190D"/>
                </a:solidFill>
              </a:rPr>
              <a:t>The Central Processing Unit: The Brains of the Computer</a:t>
            </a:r>
            <a:endParaRPr u="none">
              <a:solidFill>
                <a:srgbClr val="D1190D"/>
              </a:solidFill>
            </a:endParaRPr>
          </a:p>
        </p:txBody>
      </p:sp>
      <p:sp>
        <p:nvSpPr>
          <p:cNvPr id="343" name="Google Shape;343;p47"/>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344" name="Google Shape;344;p47"/>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
        <p:nvSpPr>
          <p:cNvPr id="345" name="Google Shape;345;p47"/>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346" name="Google Shape;346;p47"/>
          <p:cNvGrpSpPr/>
          <p:nvPr/>
        </p:nvGrpSpPr>
        <p:grpSpPr>
          <a:xfrm>
            <a:off x="312780" y="4766655"/>
            <a:ext cx="2220930" cy="352501"/>
            <a:chOff x="6077925" y="4856850"/>
            <a:chExt cx="6064800" cy="1143000"/>
          </a:xfrm>
        </p:grpSpPr>
        <p:sp>
          <p:nvSpPr>
            <p:cNvPr id="347" name="Google Shape;347;p47"/>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348" name="Google Shape;348;p47"/>
            <p:cNvPicPr preferRelativeResize="0"/>
            <p:nvPr/>
          </p:nvPicPr>
          <p:blipFill>
            <a:blip r:embed="rId4">
              <a:alphaModFix/>
            </a:blip>
            <a:stretch>
              <a:fillRect/>
            </a:stretch>
          </p:blipFill>
          <p:spPr>
            <a:xfrm>
              <a:off x="6369202" y="4941951"/>
              <a:ext cx="5634652" cy="938175"/>
            </a:xfrm>
            <a:prstGeom prst="rect">
              <a:avLst/>
            </a:prstGeom>
            <a:noFill/>
            <a:ln>
              <a:noFill/>
            </a:ln>
          </p:spPr>
        </p:pic>
      </p:grpSp>
      <p:sp>
        <p:nvSpPr>
          <p:cNvPr id="349" name="Google Shape;349;p47"/>
          <p:cNvSpPr txBox="1"/>
          <p:nvPr/>
        </p:nvSpPr>
        <p:spPr>
          <a:xfrm>
            <a:off x="1117256" y="1346681"/>
            <a:ext cx="6834600" cy="3162000"/>
          </a:xfrm>
          <a:prstGeom prst="rect">
            <a:avLst/>
          </a:prstGeom>
          <a:noFill/>
          <a:ln>
            <a:noFill/>
          </a:ln>
        </p:spPr>
        <p:txBody>
          <a:bodyPr anchorCtr="0" anchor="t" bIns="68575" lIns="68575" spcFirstLastPara="1" rIns="68575" wrap="square" tIns="68575">
            <a:spAutoFit/>
          </a:bodyPr>
          <a:lstStyle/>
          <a:p>
            <a:pPr indent="-254000" lvl="0" marL="342900" rtl="0" algn="l">
              <a:lnSpc>
                <a:spcPct val="115000"/>
              </a:lnSpc>
              <a:spcBef>
                <a:spcPts val="1000"/>
              </a:spcBef>
              <a:spcAft>
                <a:spcPts val="0"/>
              </a:spcAft>
              <a:buClr>
                <a:srgbClr val="0A0A0A"/>
              </a:buClr>
              <a:buSzPts val="1400"/>
              <a:buChar char="●"/>
            </a:pPr>
            <a:r>
              <a:rPr lang="en" sz="1400">
                <a:solidFill>
                  <a:srgbClr val="0A0A0A"/>
                </a:solidFill>
                <a:highlight>
                  <a:srgbClr val="FFFFFF"/>
                </a:highlight>
              </a:rPr>
              <a:t>The ALU is responsible for carrying out the arithmetic and logical operations of the CPU. It consists of an arithmetic logic unit (which performs arithmetic and logical operations) and a set of registers (which store data and instructions).</a:t>
            </a:r>
            <a:endParaRPr sz="1400">
              <a:solidFill>
                <a:srgbClr val="0A0A0A"/>
              </a:solidFill>
              <a:highlight>
                <a:srgbClr val="FFFFFF"/>
              </a:highlight>
            </a:endParaRPr>
          </a:p>
          <a:p>
            <a:pPr indent="-254000" lvl="0" marL="342900" rtl="0" algn="l">
              <a:lnSpc>
                <a:spcPct val="115000"/>
              </a:lnSpc>
              <a:spcBef>
                <a:spcPts val="0"/>
              </a:spcBef>
              <a:spcAft>
                <a:spcPts val="0"/>
              </a:spcAft>
              <a:buClr>
                <a:srgbClr val="0A0A0A"/>
              </a:buClr>
              <a:buSzPts val="1400"/>
              <a:buChar char="●"/>
            </a:pPr>
            <a:r>
              <a:rPr lang="en" sz="1400">
                <a:solidFill>
                  <a:srgbClr val="0A0A0A"/>
                </a:solidFill>
                <a:highlight>
                  <a:srgbClr val="FFFFFF"/>
                </a:highlight>
              </a:rPr>
              <a:t>The control unit is responsible for fetching, decoding, and executing instructions. It also controls the flow of data between the various components of the CPU.</a:t>
            </a:r>
            <a:endParaRPr sz="1400">
              <a:solidFill>
                <a:srgbClr val="0A0A0A"/>
              </a:solidFill>
              <a:highlight>
                <a:srgbClr val="FFFFFF"/>
              </a:highlight>
            </a:endParaRPr>
          </a:p>
          <a:p>
            <a:pPr indent="-254000" lvl="0" marL="342900" rtl="0" algn="l">
              <a:lnSpc>
                <a:spcPct val="115000"/>
              </a:lnSpc>
              <a:spcBef>
                <a:spcPts val="0"/>
              </a:spcBef>
              <a:spcAft>
                <a:spcPts val="0"/>
              </a:spcAft>
              <a:buClr>
                <a:srgbClr val="0A0A0A"/>
              </a:buClr>
              <a:buSzPts val="1400"/>
              <a:buChar char="●"/>
            </a:pPr>
            <a:r>
              <a:rPr lang="en" sz="1400">
                <a:solidFill>
                  <a:srgbClr val="0A0A0A"/>
                </a:solidFill>
                <a:highlight>
                  <a:srgbClr val="FFFFFF"/>
                </a:highlight>
              </a:rPr>
              <a:t>The registers are used to store data and instructions. There are four types of registers: general-purpose, floating-point, control, and status. General-purpose registers can be used for any purpose. floating point registers are used for storing floating-point numbers. Control registers or unit  contain control signals that tell the various components of the CPU what to do. Status registers contain information about the current state of the CPU.</a:t>
            </a:r>
            <a:endParaRPr sz="1400">
              <a:solidFill>
                <a:srgbClr val="0A0A0A"/>
              </a:solidFill>
              <a:highlight>
                <a:srgbClr val="FFFFFF"/>
              </a:highlight>
            </a:endParaRPr>
          </a:p>
          <a:p>
            <a:pPr indent="0" lvl="0" marL="0" rtl="0" algn="l">
              <a:spcBef>
                <a:spcPts val="1000"/>
              </a:spcBef>
              <a:spcAft>
                <a:spcPts val="0"/>
              </a:spcAft>
              <a:buNone/>
            </a:pPr>
            <a:r>
              <a:t/>
            </a:r>
            <a:endParaRPr sz="1100">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353" name="Shape 353"/>
        <p:cNvGrpSpPr/>
        <p:nvPr/>
      </p:nvGrpSpPr>
      <p:grpSpPr>
        <a:xfrm>
          <a:off x="0" y="0"/>
          <a:ext cx="0" cy="0"/>
          <a:chOff x="0" y="0"/>
          <a:chExt cx="0" cy="0"/>
        </a:xfrm>
      </p:grpSpPr>
      <p:sp>
        <p:nvSpPr>
          <p:cNvPr id="354" name="Google Shape;354;p48"/>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55" name="Google Shape;355;p48"/>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56" name="Google Shape;356;p48"/>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57" name="Google Shape;357;p48"/>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Machine Cycle</a:t>
            </a:r>
            <a:endParaRPr u="none">
              <a:solidFill>
                <a:srgbClr val="D1190D"/>
              </a:solidFill>
            </a:endParaRPr>
          </a:p>
        </p:txBody>
      </p:sp>
      <p:sp>
        <p:nvSpPr>
          <p:cNvPr id="358" name="Google Shape;358;p48"/>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359" name="Google Shape;359;p48"/>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
        <p:nvSpPr>
          <p:cNvPr id="360" name="Google Shape;360;p48"/>
          <p:cNvSpPr txBox="1"/>
          <p:nvPr/>
        </p:nvSpPr>
        <p:spPr>
          <a:xfrm>
            <a:off x="222919" y="1039819"/>
            <a:ext cx="5675100" cy="277200"/>
          </a:xfrm>
          <a:prstGeom prst="rect">
            <a:avLst/>
          </a:prstGeom>
          <a:noFill/>
          <a:ln>
            <a:noFill/>
          </a:ln>
        </p:spPr>
        <p:txBody>
          <a:bodyPr anchorCtr="0" anchor="t" bIns="68575" lIns="68575" spcFirstLastPara="1" rIns="68575" wrap="square" tIns="68575">
            <a:spAutoFit/>
          </a:bodyPr>
          <a:lstStyle/>
          <a:p>
            <a:pPr indent="0" lvl="0" marL="34290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361" name="Google Shape;361;p48"/>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362" name="Google Shape;362;p48"/>
          <p:cNvGrpSpPr/>
          <p:nvPr/>
        </p:nvGrpSpPr>
        <p:grpSpPr>
          <a:xfrm>
            <a:off x="312780" y="4766655"/>
            <a:ext cx="2220930" cy="352501"/>
            <a:chOff x="6077925" y="4856850"/>
            <a:chExt cx="6064800" cy="1143000"/>
          </a:xfrm>
        </p:grpSpPr>
        <p:sp>
          <p:nvSpPr>
            <p:cNvPr id="363" name="Google Shape;363;p48"/>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364" name="Google Shape;364;p48"/>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365" name="Google Shape;365;p48"/>
          <p:cNvPicPr preferRelativeResize="0"/>
          <p:nvPr/>
        </p:nvPicPr>
        <p:blipFill>
          <a:blip r:embed="rId5">
            <a:alphaModFix/>
          </a:blip>
          <a:stretch>
            <a:fillRect/>
          </a:stretch>
        </p:blipFill>
        <p:spPr>
          <a:xfrm>
            <a:off x="2406477" y="1236113"/>
            <a:ext cx="4105968" cy="328804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369" name="Shape 369"/>
        <p:cNvGrpSpPr/>
        <p:nvPr/>
      </p:nvGrpSpPr>
      <p:grpSpPr>
        <a:xfrm>
          <a:off x="0" y="0"/>
          <a:ext cx="0" cy="0"/>
          <a:chOff x="0" y="0"/>
          <a:chExt cx="0" cy="0"/>
        </a:xfrm>
      </p:grpSpPr>
      <p:sp>
        <p:nvSpPr>
          <p:cNvPr id="370" name="Google Shape;370;p49"/>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71" name="Google Shape;371;p49"/>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72" name="Google Shape;372;p49"/>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73" name="Google Shape;373;p49"/>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fontScale="90000"/>
          </a:bodyPr>
          <a:lstStyle/>
          <a:p>
            <a:pPr indent="0" lvl="0" marL="12700" rtl="0" algn="l">
              <a:lnSpc>
                <a:spcPct val="100000"/>
              </a:lnSpc>
              <a:spcBef>
                <a:spcPts val="0"/>
              </a:spcBef>
              <a:spcAft>
                <a:spcPts val="0"/>
              </a:spcAft>
              <a:buNone/>
            </a:pPr>
            <a:r>
              <a:rPr lang="en" u="none">
                <a:solidFill>
                  <a:srgbClr val="D1190D"/>
                </a:solidFill>
              </a:rPr>
              <a:t>Motherboard and integrating with additional hardware</a:t>
            </a:r>
            <a:endParaRPr u="none">
              <a:solidFill>
                <a:srgbClr val="D1190D"/>
              </a:solidFill>
            </a:endParaRPr>
          </a:p>
        </p:txBody>
      </p:sp>
      <p:sp>
        <p:nvSpPr>
          <p:cNvPr id="374" name="Google Shape;374;p49"/>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375" name="Google Shape;375;p49"/>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
        <p:nvSpPr>
          <p:cNvPr id="376" name="Google Shape;376;p49"/>
          <p:cNvSpPr txBox="1"/>
          <p:nvPr/>
        </p:nvSpPr>
        <p:spPr>
          <a:xfrm>
            <a:off x="222919" y="1039819"/>
            <a:ext cx="5675100" cy="277200"/>
          </a:xfrm>
          <a:prstGeom prst="rect">
            <a:avLst/>
          </a:prstGeom>
          <a:noFill/>
          <a:ln>
            <a:noFill/>
          </a:ln>
        </p:spPr>
        <p:txBody>
          <a:bodyPr anchorCtr="0" anchor="t" bIns="68575" lIns="68575" spcFirstLastPara="1" rIns="68575" wrap="square" tIns="68575">
            <a:spAutoFit/>
          </a:bodyPr>
          <a:lstStyle/>
          <a:p>
            <a:pPr indent="0" lvl="0" marL="34290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377" name="Google Shape;377;p49"/>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378" name="Google Shape;378;p49"/>
          <p:cNvGrpSpPr/>
          <p:nvPr/>
        </p:nvGrpSpPr>
        <p:grpSpPr>
          <a:xfrm>
            <a:off x="312780" y="4766655"/>
            <a:ext cx="2220930" cy="352501"/>
            <a:chOff x="6077925" y="4856850"/>
            <a:chExt cx="6064800" cy="1143000"/>
          </a:xfrm>
        </p:grpSpPr>
        <p:sp>
          <p:nvSpPr>
            <p:cNvPr id="379" name="Google Shape;379;p49"/>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380" name="Google Shape;380;p49"/>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381" name="Google Shape;381;p49"/>
          <p:cNvPicPr preferRelativeResize="0"/>
          <p:nvPr/>
        </p:nvPicPr>
        <p:blipFill>
          <a:blip r:embed="rId5">
            <a:alphaModFix/>
          </a:blip>
          <a:stretch>
            <a:fillRect/>
          </a:stretch>
        </p:blipFill>
        <p:spPr>
          <a:xfrm>
            <a:off x="1801238" y="1226965"/>
            <a:ext cx="5316454" cy="333834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385" name="Shape 385"/>
        <p:cNvGrpSpPr/>
        <p:nvPr/>
      </p:nvGrpSpPr>
      <p:grpSpPr>
        <a:xfrm>
          <a:off x="0" y="0"/>
          <a:ext cx="0" cy="0"/>
          <a:chOff x="0" y="0"/>
          <a:chExt cx="0" cy="0"/>
        </a:xfrm>
      </p:grpSpPr>
      <p:sp>
        <p:nvSpPr>
          <p:cNvPr id="386" name="Google Shape;386;p50"/>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87" name="Google Shape;387;p50"/>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88" name="Google Shape;388;p50"/>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89" name="Google Shape;389;p50"/>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Hardware and Software Together - General Computer</a:t>
            </a:r>
            <a:endParaRPr u="none">
              <a:solidFill>
                <a:srgbClr val="D1190D"/>
              </a:solidFill>
            </a:endParaRPr>
          </a:p>
        </p:txBody>
      </p:sp>
      <p:sp>
        <p:nvSpPr>
          <p:cNvPr id="390" name="Google Shape;390;p50"/>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391" name="Google Shape;391;p50"/>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
        <p:nvSpPr>
          <p:cNvPr id="392" name="Google Shape;392;p50"/>
          <p:cNvSpPr txBox="1"/>
          <p:nvPr/>
        </p:nvSpPr>
        <p:spPr>
          <a:xfrm>
            <a:off x="222919" y="1039819"/>
            <a:ext cx="5675100" cy="277200"/>
          </a:xfrm>
          <a:prstGeom prst="rect">
            <a:avLst/>
          </a:prstGeom>
          <a:noFill/>
          <a:ln>
            <a:noFill/>
          </a:ln>
        </p:spPr>
        <p:txBody>
          <a:bodyPr anchorCtr="0" anchor="t" bIns="68575" lIns="68575" spcFirstLastPara="1" rIns="68575" wrap="square" tIns="68575">
            <a:spAutoFit/>
          </a:bodyPr>
          <a:lstStyle/>
          <a:p>
            <a:pPr indent="0" lvl="0" marL="34290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393" name="Google Shape;393;p50"/>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394" name="Google Shape;394;p50"/>
          <p:cNvGrpSpPr/>
          <p:nvPr/>
        </p:nvGrpSpPr>
        <p:grpSpPr>
          <a:xfrm>
            <a:off x="312780" y="4766655"/>
            <a:ext cx="2220930" cy="352501"/>
            <a:chOff x="6077925" y="4856850"/>
            <a:chExt cx="6064800" cy="1143000"/>
          </a:xfrm>
        </p:grpSpPr>
        <p:sp>
          <p:nvSpPr>
            <p:cNvPr id="395" name="Google Shape;395;p50"/>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396" name="Google Shape;396;p50"/>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397" name="Google Shape;397;p50"/>
          <p:cNvPicPr preferRelativeResize="0"/>
          <p:nvPr/>
        </p:nvPicPr>
        <p:blipFill>
          <a:blip r:embed="rId5">
            <a:alphaModFix/>
          </a:blip>
          <a:stretch>
            <a:fillRect/>
          </a:stretch>
        </p:blipFill>
        <p:spPr>
          <a:xfrm>
            <a:off x="114300" y="1431094"/>
            <a:ext cx="2071688" cy="1243013"/>
          </a:xfrm>
          <a:prstGeom prst="rect">
            <a:avLst/>
          </a:prstGeom>
          <a:noFill/>
          <a:ln>
            <a:noFill/>
          </a:ln>
        </p:spPr>
      </p:pic>
      <p:pic>
        <p:nvPicPr>
          <p:cNvPr id="398" name="Google Shape;398;p50"/>
          <p:cNvPicPr preferRelativeResize="0"/>
          <p:nvPr/>
        </p:nvPicPr>
        <p:blipFill>
          <a:blip r:embed="rId6">
            <a:alphaModFix/>
          </a:blip>
          <a:stretch>
            <a:fillRect/>
          </a:stretch>
        </p:blipFill>
        <p:spPr>
          <a:xfrm>
            <a:off x="2696456" y="2503519"/>
            <a:ext cx="3246440" cy="2034741"/>
          </a:xfrm>
          <a:prstGeom prst="rect">
            <a:avLst/>
          </a:prstGeom>
          <a:noFill/>
          <a:ln>
            <a:noFill/>
          </a:ln>
        </p:spPr>
      </p:pic>
      <p:pic>
        <p:nvPicPr>
          <p:cNvPr id="399" name="Google Shape;399;p50"/>
          <p:cNvPicPr preferRelativeResize="0"/>
          <p:nvPr/>
        </p:nvPicPr>
        <p:blipFill>
          <a:blip r:embed="rId7">
            <a:alphaModFix/>
          </a:blip>
          <a:stretch>
            <a:fillRect/>
          </a:stretch>
        </p:blipFill>
        <p:spPr>
          <a:xfrm>
            <a:off x="6005116" y="947212"/>
            <a:ext cx="2796056" cy="1714650"/>
          </a:xfrm>
          <a:prstGeom prst="rect">
            <a:avLst/>
          </a:prstGeom>
          <a:noFill/>
          <a:ln>
            <a:noFill/>
          </a:ln>
        </p:spPr>
      </p:pic>
      <p:sp>
        <p:nvSpPr>
          <p:cNvPr id="400" name="Google Shape;400;p50"/>
          <p:cNvSpPr/>
          <p:nvPr/>
        </p:nvSpPr>
        <p:spPr>
          <a:xfrm rot="5400000">
            <a:off x="2418192" y="1517451"/>
            <a:ext cx="879300" cy="1343700"/>
          </a:xfrm>
          <a:prstGeom prst="bentArrow">
            <a:avLst>
              <a:gd fmla="val 25000" name="adj1"/>
              <a:gd fmla="val 25000" name="adj2"/>
              <a:gd fmla="val 25000" name="adj3"/>
              <a:gd fmla="val 43750" name="adj4"/>
            </a:avLst>
          </a:prstGeom>
          <a:solidFill>
            <a:schemeClr val="lt2"/>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01" name="Google Shape;401;p50"/>
          <p:cNvSpPr/>
          <p:nvPr/>
        </p:nvSpPr>
        <p:spPr>
          <a:xfrm>
            <a:off x="5427004" y="1215276"/>
            <a:ext cx="879300" cy="1343700"/>
          </a:xfrm>
          <a:prstGeom prst="bentArrow">
            <a:avLst>
              <a:gd fmla="val 25000" name="adj1"/>
              <a:gd fmla="val 25000" name="adj2"/>
              <a:gd fmla="val 25000" name="adj3"/>
              <a:gd fmla="val 43750" name="adj4"/>
            </a:avLst>
          </a:prstGeom>
          <a:solidFill>
            <a:schemeClr val="lt2"/>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02" name="Google Shape;402;p50"/>
          <p:cNvSpPr txBox="1"/>
          <p:nvPr/>
        </p:nvSpPr>
        <p:spPr>
          <a:xfrm>
            <a:off x="2118094" y="851475"/>
            <a:ext cx="2189100" cy="6003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1500">
                <a:latin typeface="Calibri"/>
                <a:ea typeface="Calibri"/>
                <a:cs typeface="Calibri"/>
                <a:sym typeface="Calibri"/>
              </a:rPr>
              <a:t>The CPU does the “math” to create the actions”</a:t>
            </a:r>
            <a:endParaRPr b="1" sz="1500">
              <a:latin typeface="Calibri"/>
              <a:ea typeface="Calibri"/>
              <a:cs typeface="Calibri"/>
              <a:sym typeface="Calibri"/>
            </a:endParaRPr>
          </a:p>
        </p:txBody>
      </p:sp>
      <p:sp>
        <p:nvSpPr>
          <p:cNvPr id="403" name="Google Shape;403;p50"/>
          <p:cNvSpPr txBox="1"/>
          <p:nvPr/>
        </p:nvSpPr>
        <p:spPr>
          <a:xfrm>
            <a:off x="76781" y="3535556"/>
            <a:ext cx="2457300" cy="10620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1500">
                <a:latin typeface="Calibri"/>
                <a:ea typeface="Calibri"/>
                <a:cs typeface="Calibri"/>
                <a:sym typeface="Calibri"/>
              </a:rPr>
              <a:t>The Motherboard holds the CPU and connects it to other devices like memory, hard drive USB - peripherals.</a:t>
            </a:r>
            <a:endParaRPr b="1" sz="1500">
              <a:latin typeface="Calibri"/>
              <a:ea typeface="Calibri"/>
              <a:cs typeface="Calibri"/>
              <a:sym typeface="Calibri"/>
            </a:endParaRPr>
          </a:p>
        </p:txBody>
      </p:sp>
      <p:sp>
        <p:nvSpPr>
          <p:cNvPr id="404" name="Google Shape;404;p50"/>
          <p:cNvSpPr txBox="1"/>
          <p:nvPr/>
        </p:nvSpPr>
        <p:spPr>
          <a:xfrm>
            <a:off x="6257569" y="2863294"/>
            <a:ext cx="2665500" cy="12930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1500">
                <a:latin typeface="Calibri"/>
                <a:ea typeface="Calibri"/>
                <a:cs typeface="Calibri"/>
                <a:sym typeface="Calibri"/>
              </a:rPr>
              <a:t>The hard drive holds our programs.  When we want to use the program, it is loaded into memory and run on the CPU.</a:t>
            </a:r>
            <a:endParaRPr b="1" sz="1500">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408" name="Shape 408"/>
        <p:cNvGrpSpPr/>
        <p:nvPr/>
      </p:nvGrpSpPr>
      <p:grpSpPr>
        <a:xfrm>
          <a:off x="0" y="0"/>
          <a:ext cx="0" cy="0"/>
          <a:chOff x="0" y="0"/>
          <a:chExt cx="0" cy="0"/>
        </a:xfrm>
      </p:grpSpPr>
      <p:sp>
        <p:nvSpPr>
          <p:cNvPr id="409" name="Google Shape;409;p51"/>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10" name="Google Shape;410;p51"/>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11" name="Google Shape;411;p51"/>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12" name="Google Shape;412;p51"/>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Software</a:t>
            </a:r>
            <a:endParaRPr u="none">
              <a:solidFill>
                <a:srgbClr val="D1190D"/>
              </a:solidFill>
            </a:endParaRPr>
          </a:p>
        </p:txBody>
      </p:sp>
      <p:sp>
        <p:nvSpPr>
          <p:cNvPr id="413" name="Google Shape;413;p51"/>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414" name="Google Shape;414;p51"/>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
        <p:nvSpPr>
          <p:cNvPr id="415" name="Google Shape;415;p51"/>
          <p:cNvSpPr txBox="1"/>
          <p:nvPr/>
        </p:nvSpPr>
        <p:spPr>
          <a:xfrm>
            <a:off x="222919" y="1039819"/>
            <a:ext cx="5675100" cy="277200"/>
          </a:xfrm>
          <a:prstGeom prst="rect">
            <a:avLst/>
          </a:prstGeom>
          <a:noFill/>
          <a:ln>
            <a:noFill/>
          </a:ln>
        </p:spPr>
        <p:txBody>
          <a:bodyPr anchorCtr="0" anchor="t" bIns="68575" lIns="68575" spcFirstLastPara="1" rIns="68575" wrap="square" tIns="68575">
            <a:spAutoFit/>
          </a:bodyPr>
          <a:lstStyle/>
          <a:p>
            <a:pPr indent="0" lvl="0" marL="34290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416" name="Google Shape;416;p51"/>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417" name="Google Shape;417;p51"/>
          <p:cNvGrpSpPr/>
          <p:nvPr/>
        </p:nvGrpSpPr>
        <p:grpSpPr>
          <a:xfrm>
            <a:off x="312780" y="4766655"/>
            <a:ext cx="2220930" cy="352501"/>
            <a:chOff x="6077925" y="4856850"/>
            <a:chExt cx="6064800" cy="1143000"/>
          </a:xfrm>
        </p:grpSpPr>
        <p:sp>
          <p:nvSpPr>
            <p:cNvPr id="418" name="Google Shape;418;p51"/>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419" name="Google Shape;419;p51"/>
            <p:cNvPicPr preferRelativeResize="0"/>
            <p:nvPr/>
          </p:nvPicPr>
          <p:blipFill>
            <a:blip r:embed="rId4">
              <a:alphaModFix/>
            </a:blip>
            <a:stretch>
              <a:fillRect/>
            </a:stretch>
          </p:blipFill>
          <p:spPr>
            <a:xfrm>
              <a:off x="6369202" y="4941951"/>
              <a:ext cx="5634652" cy="938175"/>
            </a:xfrm>
            <a:prstGeom prst="rect">
              <a:avLst/>
            </a:prstGeom>
            <a:noFill/>
            <a:ln>
              <a:noFill/>
            </a:ln>
          </p:spPr>
        </p:pic>
      </p:grpSp>
      <p:sp>
        <p:nvSpPr>
          <p:cNvPr id="420" name="Google Shape;420;p51"/>
          <p:cNvSpPr txBox="1"/>
          <p:nvPr/>
        </p:nvSpPr>
        <p:spPr>
          <a:xfrm>
            <a:off x="822544" y="859228"/>
            <a:ext cx="8037900" cy="3832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1500">
                <a:latin typeface="Calibri"/>
                <a:ea typeface="Calibri"/>
                <a:cs typeface="Calibri"/>
                <a:sym typeface="Calibri"/>
              </a:rPr>
              <a:t>Software is a set of programs that are used to help the computer complete a task.</a:t>
            </a:r>
            <a:endParaRPr b="1" sz="1500">
              <a:latin typeface="Calibri"/>
              <a:ea typeface="Calibri"/>
              <a:cs typeface="Calibri"/>
              <a:sym typeface="Calibri"/>
            </a:endParaRPr>
          </a:p>
          <a:p>
            <a:pPr indent="0" lvl="0" marL="0" rtl="0" algn="l">
              <a:spcBef>
                <a:spcPts val="0"/>
              </a:spcBef>
              <a:spcAft>
                <a:spcPts val="0"/>
              </a:spcAft>
              <a:buNone/>
            </a:pPr>
            <a:r>
              <a:t/>
            </a:r>
            <a:endParaRPr b="1" sz="1500">
              <a:latin typeface="Calibri"/>
              <a:ea typeface="Calibri"/>
              <a:cs typeface="Calibri"/>
              <a:sym typeface="Calibri"/>
            </a:endParaRPr>
          </a:p>
          <a:p>
            <a:pPr indent="0" lvl="0" marL="0" rtl="0" algn="l">
              <a:spcBef>
                <a:spcPts val="0"/>
              </a:spcBef>
              <a:spcAft>
                <a:spcPts val="0"/>
              </a:spcAft>
              <a:buNone/>
            </a:pPr>
            <a:r>
              <a:rPr b="1" lang="en" sz="1500">
                <a:latin typeface="Calibri"/>
                <a:ea typeface="Calibri"/>
                <a:cs typeface="Calibri"/>
                <a:sym typeface="Calibri"/>
              </a:rPr>
              <a:t>Computers use to have their programs “hard coded” into them - that is if you wanted to change the program, you had to change the physical hardware.</a:t>
            </a:r>
            <a:endParaRPr b="1" sz="1500">
              <a:latin typeface="Calibri"/>
              <a:ea typeface="Calibri"/>
              <a:cs typeface="Calibri"/>
              <a:sym typeface="Calibri"/>
            </a:endParaRPr>
          </a:p>
          <a:p>
            <a:pPr indent="0" lvl="0" marL="0" rtl="0" algn="l">
              <a:spcBef>
                <a:spcPts val="0"/>
              </a:spcBef>
              <a:spcAft>
                <a:spcPts val="0"/>
              </a:spcAft>
              <a:buNone/>
            </a:pPr>
            <a:r>
              <a:t/>
            </a:r>
            <a:endParaRPr b="1" sz="1500">
              <a:latin typeface="Calibri"/>
              <a:ea typeface="Calibri"/>
              <a:cs typeface="Calibri"/>
              <a:sym typeface="Calibri"/>
            </a:endParaRPr>
          </a:p>
          <a:p>
            <a:pPr indent="0" lvl="0" marL="0" rtl="0" algn="l">
              <a:spcBef>
                <a:spcPts val="0"/>
              </a:spcBef>
              <a:spcAft>
                <a:spcPts val="0"/>
              </a:spcAft>
              <a:buNone/>
            </a:pPr>
            <a:r>
              <a:rPr b="1" lang="en" sz="1500">
                <a:latin typeface="Calibri"/>
                <a:ea typeface="Calibri"/>
                <a:cs typeface="Calibri"/>
                <a:sym typeface="Calibri"/>
              </a:rPr>
              <a:t>Now, software lets a mass produce general purpose computers and then use software to do different things with them.</a:t>
            </a:r>
            <a:endParaRPr b="1" sz="1500">
              <a:latin typeface="Calibri"/>
              <a:ea typeface="Calibri"/>
              <a:cs typeface="Calibri"/>
              <a:sym typeface="Calibri"/>
            </a:endParaRPr>
          </a:p>
          <a:p>
            <a:pPr indent="0" lvl="0" marL="0" rtl="0" algn="l">
              <a:spcBef>
                <a:spcPts val="0"/>
              </a:spcBef>
              <a:spcAft>
                <a:spcPts val="0"/>
              </a:spcAft>
              <a:buNone/>
            </a:pPr>
            <a:r>
              <a:t/>
            </a:r>
            <a:endParaRPr b="1" sz="1500">
              <a:latin typeface="Calibri"/>
              <a:ea typeface="Calibri"/>
              <a:cs typeface="Calibri"/>
              <a:sym typeface="Calibri"/>
            </a:endParaRPr>
          </a:p>
          <a:p>
            <a:pPr indent="0" lvl="0" marL="0" rtl="0" algn="l">
              <a:spcBef>
                <a:spcPts val="0"/>
              </a:spcBef>
              <a:spcAft>
                <a:spcPts val="0"/>
              </a:spcAft>
              <a:buNone/>
            </a:pPr>
            <a:r>
              <a:rPr b="1" lang="en" sz="1500">
                <a:latin typeface="Calibri"/>
                <a:ea typeface="Calibri"/>
                <a:cs typeface="Calibri"/>
                <a:sym typeface="Calibri"/>
              </a:rPr>
              <a:t>Software interfaces for the human user so that the user gets an experience that they expect, but the actions or directions the user wants to perform are translated by software into the 1’s and 0’s the computer needs to run a task.</a:t>
            </a:r>
            <a:endParaRPr b="1" sz="1500">
              <a:latin typeface="Calibri"/>
              <a:ea typeface="Calibri"/>
              <a:cs typeface="Calibri"/>
              <a:sym typeface="Calibri"/>
            </a:endParaRPr>
          </a:p>
          <a:p>
            <a:pPr indent="0" lvl="0" marL="0" rtl="0" algn="l">
              <a:spcBef>
                <a:spcPts val="0"/>
              </a:spcBef>
              <a:spcAft>
                <a:spcPts val="0"/>
              </a:spcAft>
              <a:buNone/>
            </a:pPr>
            <a:r>
              <a:t/>
            </a:r>
            <a:endParaRPr b="1" sz="1500">
              <a:latin typeface="Calibri"/>
              <a:ea typeface="Calibri"/>
              <a:cs typeface="Calibri"/>
              <a:sym typeface="Calibri"/>
            </a:endParaRPr>
          </a:p>
          <a:p>
            <a:pPr indent="0" lvl="0" marL="0" rtl="0" algn="l">
              <a:spcBef>
                <a:spcPts val="0"/>
              </a:spcBef>
              <a:spcAft>
                <a:spcPts val="0"/>
              </a:spcAft>
              <a:buNone/>
            </a:pPr>
            <a:r>
              <a:rPr b="1" lang="en" sz="1500">
                <a:latin typeface="Calibri"/>
                <a:ea typeface="Calibri"/>
                <a:cs typeface="Calibri"/>
                <a:sym typeface="Calibri"/>
              </a:rPr>
              <a:t>All software reduces its actions down to about 20 mathematical actions on the Arithmetic Logic Unit.  </a:t>
            </a:r>
            <a:endParaRPr b="1" sz="1500">
              <a:latin typeface="Calibri"/>
              <a:ea typeface="Calibri"/>
              <a:cs typeface="Calibri"/>
              <a:sym typeface="Calibri"/>
            </a:endParaRPr>
          </a:p>
          <a:p>
            <a:pPr indent="0" lvl="0" marL="0" rtl="0" algn="l">
              <a:spcBef>
                <a:spcPts val="0"/>
              </a:spcBef>
              <a:spcAft>
                <a:spcPts val="0"/>
              </a:spcAft>
              <a:buNone/>
            </a:pPr>
            <a:r>
              <a:t/>
            </a:r>
            <a:endParaRPr b="1" sz="1500">
              <a:latin typeface="Calibri"/>
              <a:ea typeface="Calibri"/>
              <a:cs typeface="Calibri"/>
              <a:sym typeface="Calibri"/>
            </a:endParaRPr>
          </a:p>
          <a:p>
            <a:pPr indent="0" lvl="0" marL="0" rtl="0" algn="l">
              <a:spcBef>
                <a:spcPts val="0"/>
              </a:spcBef>
              <a:spcAft>
                <a:spcPts val="0"/>
              </a:spcAft>
              <a:buNone/>
            </a:pPr>
            <a:r>
              <a:rPr b="1" lang="en" sz="1500">
                <a:latin typeface="Calibri"/>
                <a:ea typeface="Calibri"/>
                <a:cs typeface="Calibri"/>
                <a:sym typeface="Calibri"/>
              </a:rPr>
              <a:t>Programming is a component of creating software.</a:t>
            </a:r>
            <a:endParaRPr b="1" sz="1500">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424" name="Shape 424"/>
        <p:cNvGrpSpPr/>
        <p:nvPr/>
      </p:nvGrpSpPr>
      <p:grpSpPr>
        <a:xfrm>
          <a:off x="0" y="0"/>
          <a:ext cx="0" cy="0"/>
          <a:chOff x="0" y="0"/>
          <a:chExt cx="0" cy="0"/>
        </a:xfrm>
      </p:grpSpPr>
      <p:sp>
        <p:nvSpPr>
          <p:cNvPr id="425" name="Google Shape;425;p52"/>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26" name="Google Shape;426;p52"/>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27" name="Google Shape;427;p52"/>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28" name="Google Shape;428;p52"/>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Hardware and Software Together</a:t>
            </a:r>
            <a:endParaRPr u="none">
              <a:solidFill>
                <a:srgbClr val="D1190D"/>
              </a:solidFill>
            </a:endParaRPr>
          </a:p>
        </p:txBody>
      </p:sp>
      <p:sp>
        <p:nvSpPr>
          <p:cNvPr id="429" name="Google Shape;429;p52"/>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430" name="Google Shape;430;p52"/>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
        <p:nvSpPr>
          <p:cNvPr id="431" name="Google Shape;431;p52"/>
          <p:cNvSpPr txBox="1"/>
          <p:nvPr/>
        </p:nvSpPr>
        <p:spPr>
          <a:xfrm>
            <a:off x="222919" y="1039819"/>
            <a:ext cx="5675100" cy="277200"/>
          </a:xfrm>
          <a:prstGeom prst="rect">
            <a:avLst/>
          </a:prstGeom>
          <a:noFill/>
          <a:ln>
            <a:noFill/>
          </a:ln>
        </p:spPr>
        <p:txBody>
          <a:bodyPr anchorCtr="0" anchor="t" bIns="68575" lIns="68575" spcFirstLastPara="1" rIns="68575" wrap="square" tIns="68575">
            <a:spAutoFit/>
          </a:bodyPr>
          <a:lstStyle/>
          <a:p>
            <a:pPr indent="0" lvl="0" marL="34290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432" name="Google Shape;432;p52"/>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433" name="Google Shape;433;p52"/>
          <p:cNvGrpSpPr/>
          <p:nvPr/>
        </p:nvGrpSpPr>
        <p:grpSpPr>
          <a:xfrm>
            <a:off x="312780" y="4766655"/>
            <a:ext cx="2220930" cy="352501"/>
            <a:chOff x="6077925" y="4856850"/>
            <a:chExt cx="6064800" cy="1143000"/>
          </a:xfrm>
        </p:grpSpPr>
        <p:sp>
          <p:nvSpPr>
            <p:cNvPr id="434" name="Google Shape;434;p52"/>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435" name="Google Shape;435;p52"/>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436" name="Google Shape;436;p52"/>
          <p:cNvPicPr preferRelativeResize="0"/>
          <p:nvPr/>
        </p:nvPicPr>
        <p:blipFill>
          <a:blip r:embed="rId5">
            <a:alphaModFix/>
          </a:blip>
          <a:stretch>
            <a:fillRect/>
          </a:stretch>
        </p:blipFill>
        <p:spPr>
          <a:xfrm>
            <a:off x="3055773" y="1064991"/>
            <a:ext cx="3292482" cy="3396769"/>
          </a:xfrm>
          <a:prstGeom prst="rect">
            <a:avLst/>
          </a:prstGeom>
          <a:noFill/>
          <a:ln>
            <a:noFill/>
          </a:ln>
        </p:spPr>
      </p:pic>
      <p:sp>
        <p:nvSpPr>
          <p:cNvPr id="437" name="Google Shape;437;p52"/>
          <p:cNvSpPr txBox="1"/>
          <p:nvPr/>
        </p:nvSpPr>
        <p:spPr>
          <a:xfrm>
            <a:off x="222919" y="2967413"/>
            <a:ext cx="2676000" cy="6003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1500">
                <a:latin typeface="Calibri"/>
                <a:ea typeface="Calibri"/>
                <a:cs typeface="Calibri"/>
                <a:sym typeface="Calibri"/>
              </a:rPr>
              <a:t>The Program that manages all</a:t>
            </a:r>
            <a:endParaRPr b="1" sz="1500">
              <a:latin typeface="Calibri"/>
              <a:ea typeface="Calibri"/>
              <a:cs typeface="Calibri"/>
              <a:sym typeface="Calibri"/>
            </a:endParaRPr>
          </a:p>
          <a:p>
            <a:pPr indent="0" lvl="0" marL="0" rtl="0" algn="l">
              <a:spcBef>
                <a:spcPts val="0"/>
              </a:spcBef>
              <a:spcAft>
                <a:spcPts val="0"/>
              </a:spcAft>
              <a:buNone/>
            </a:pPr>
            <a:r>
              <a:rPr b="1" lang="en" sz="1500">
                <a:latin typeface="Calibri"/>
                <a:ea typeface="Calibri"/>
                <a:cs typeface="Calibri"/>
                <a:sym typeface="Calibri"/>
              </a:rPr>
              <a:t>of the Computer’s resources</a:t>
            </a:r>
            <a:endParaRPr b="1" sz="1500">
              <a:latin typeface="Calibri"/>
              <a:ea typeface="Calibri"/>
              <a:cs typeface="Calibri"/>
              <a:sym typeface="Calibri"/>
            </a:endParaRPr>
          </a:p>
        </p:txBody>
      </p:sp>
      <p:sp>
        <p:nvSpPr>
          <p:cNvPr id="438" name="Google Shape;438;p52"/>
          <p:cNvSpPr txBox="1"/>
          <p:nvPr/>
        </p:nvSpPr>
        <p:spPr>
          <a:xfrm>
            <a:off x="6413756" y="2071969"/>
            <a:ext cx="2730300" cy="6003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1500">
                <a:latin typeface="Calibri"/>
                <a:ea typeface="Calibri"/>
                <a:cs typeface="Calibri"/>
                <a:sym typeface="Calibri"/>
              </a:rPr>
              <a:t>The program that does the thing I want to do.</a:t>
            </a:r>
            <a:endParaRPr b="1" sz="1500">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p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Community of Learners</a:t>
            </a:r>
            <a:endParaRPr/>
          </a:p>
        </p:txBody>
      </p:sp>
      <p:sp>
        <p:nvSpPr>
          <p:cNvPr id="78" name="Google Shape;78;p1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lang="en"/>
              <a:t>Styles we adopt in this session …</a:t>
            </a:r>
            <a:endParaRPr/>
          </a:p>
          <a:p>
            <a:pPr indent="-334327" lvl="0" marL="457200" rtl="0" algn="l">
              <a:spcBef>
                <a:spcPts val="1200"/>
              </a:spcBef>
              <a:spcAft>
                <a:spcPts val="0"/>
              </a:spcAft>
              <a:buSzPct val="100000"/>
              <a:buChar char="-"/>
            </a:pPr>
            <a:r>
              <a:rPr lang="en"/>
              <a:t>We are friendly and hopefully building friendship - please welcome people - especially singletons who you do not know to your table and feel free to use first names.</a:t>
            </a:r>
            <a:endParaRPr/>
          </a:p>
          <a:p>
            <a:pPr indent="-334327" lvl="0" marL="457200" rtl="0" algn="l">
              <a:spcBef>
                <a:spcPts val="0"/>
              </a:spcBef>
              <a:spcAft>
                <a:spcPts val="0"/>
              </a:spcAft>
              <a:buSzPct val="100000"/>
              <a:buChar char="-"/>
            </a:pPr>
            <a:r>
              <a:rPr lang="en"/>
              <a:t>We are Inclusive and try to design for UDL.</a:t>
            </a:r>
            <a:endParaRPr/>
          </a:p>
          <a:p>
            <a:pPr indent="-334327" lvl="0" marL="457200" rtl="0" algn="l">
              <a:spcBef>
                <a:spcPts val="0"/>
              </a:spcBef>
              <a:spcAft>
                <a:spcPts val="0"/>
              </a:spcAft>
              <a:buSzPct val="100000"/>
              <a:buChar char="-"/>
            </a:pPr>
            <a:r>
              <a:rPr lang="en"/>
              <a:t>We are Positive - everyone has a voice, perspective and contribution to give.</a:t>
            </a:r>
            <a:endParaRPr/>
          </a:p>
          <a:p>
            <a:pPr indent="-334327" lvl="0" marL="457200" rtl="0" algn="l">
              <a:spcBef>
                <a:spcPts val="0"/>
              </a:spcBef>
              <a:spcAft>
                <a:spcPts val="0"/>
              </a:spcAft>
              <a:buSzPct val="100000"/>
              <a:buChar char="-"/>
            </a:pPr>
            <a:r>
              <a:rPr lang="en"/>
              <a:t>We try to Laugh - this is a long day with a lot of content we may not have ever seen before so we are going to try to have fun.</a:t>
            </a:r>
            <a:endParaRPr/>
          </a:p>
          <a:p>
            <a:pPr indent="-334327" lvl="0" marL="457200" rtl="0" algn="l">
              <a:spcBef>
                <a:spcPts val="0"/>
              </a:spcBef>
              <a:spcAft>
                <a:spcPts val="0"/>
              </a:spcAft>
              <a:buSzPct val="100000"/>
              <a:buChar char="-"/>
            </a:pPr>
            <a:r>
              <a:rPr lang="en"/>
              <a:t>We Accept there is no one authority or expert in the room - everyone has human moments and we support each other through them.</a:t>
            </a:r>
            <a:endParaRPr/>
          </a:p>
          <a:p>
            <a:pPr indent="-334327" lvl="0" marL="457200" rtl="0" algn="l">
              <a:spcBef>
                <a:spcPts val="0"/>
              </a:spcBef>
              <a:spcAft>
                <a:spcPts val="0"/>
              </a:spcAft>
              <a:buSzPct val="100000"/>
              <a:buChar char="-"/>
            </a:pPr>
            <a:r>
              <a:rPr lang="en"/>
              <a:t>We are Safe - personal stories should stay here unless you have the express permission of the person.</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442" name="Shape 442"/>
        <p:cNvGrpSpPr/>
        <p:nvPr/>
      </p:nvGrpSpPr>
      <p:grpSpPr>
        <a:xfrm>
          <a:off x="0" y="0"/>
          <a:ext cx="0" cy="0"/>
          <a:chOff x="0" y="0"/>
          <a:chExt cx="0" cy="0"/>
        </a:xfrm>
      </p:grpSpPr>
      <p:sp>
        <p:nvSpPr>
          <p:cNvPr id="443" name="Google Shape;443;p53"/>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44" name="Google Shape;444;p53"/>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45" name="Google Shape;445;p53"/>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46" name="Google Shape;446;p53"/>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Troubleshooting</a:t>
            </a:r>
            <a:endParaRPr u="none">
              <a:solidFill>
                <a:srgbClr val="D1190D"/>
              </a:solidFill>
            </a:endParaRPr>
          </a:p>
        </p:txBody>
      </p:sp>
      <p:sp>
        <p:nvSpPr>
          <p:cNvPr id="447" name="Google Shape;447;p53"/>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448" name="Google Shape;448;p53"/>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
        <p:nvSpPr>
          <p:cNvPr id="449" name="Google Shape;449;p53"/>
          <p:cNvSpPr txBox="1"/>
          <p:nvPr/>
        </p:nvSpPr>
        <p:spPr>
          <a:xfrm>
            <a:off x="222919" y="1039819"/>
            <a:ext cx="5675100" cy="277200"/>
          </a:xfrm>
          <a:prstGeom prst="rect">
            <a:avLst/>
          </a:prstGeom>
          <a:noFill/>
          <a:ln>
            <a:noFill/>
          </a:ln>
        </p:spPr>
        <p:txBody>
          <a:bodyPr anchorCtr="0" anchor="t" bIns="68575" lIns="68575" spcFirstLastPara="1" rIns="68575" wrap="square" tIns="68575">
            <a:spAutoFit/>
          </a:bodyPr>
          <a:lstStyle/>
          <a:p>
            <a:pPr indent="0" lvl="0" marL="34290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450" name="Google Shape;450;p53"/>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451" name="Google Shape;451;p53"/>
          <p:cNvGrpSpPr/>
          <p:nvPr/>
        </p:nvGrpSpPr>
        <p:grpSpPr>
          <a:xfrm>
            <a:off x="312780" y="4766655"/>
            <a:ext cx="2220930" cy="352501"/>
            <a:chOff x="6077925" y="4856850"/>
            <a:chExt cx="6064800" cy="1143000"/>
          </a:xfrm>
        </p:grpSpPr>
        <p:sp>
          <p:nvSpPr>
            <p:cNvPr id="452" name="Google Shape;452;p53"/>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453" name="Google Shape;453;p53"/>
            <p:cNvPicPr preferRelativeResize="0"/>
            <p:nvPr/>
          </p:nvPicPr>
          <p:blipFill>
            <a:blip r:embed="rId4">
              <a:alphaModFix/>
            </a:blip>
            <a:stretch>
              <a:fillRect/>
            </a:stretch>
          </p:blipFill>
          <p:spPr>
            <a:xfrm>
              <a:off x="6369202" y="4941951"/>
              <a:ext cx="5634652" cy="938175"/>
            </a:xfrm>
            <a:prstGeom prst="rect">
              <a:avLst/>
            </a:prstGeom>
            <a:noFill/>
            <a:ln>
              <a:noFill/>
            </a:ln>
          </p:spPr>
        </p:pic>
      </p:grpSp>
      <p:sp>
        <p:nvSpPr>
          <p:cNvPr id="454" name="Google Shape;454;p53"/>
          <p:cNvSpPr txBox="1"/>
          <p:nvPr/>
        </p:nvSpPr>
        <p:spPr>
          <a:xfrm>
            <a:off x="853781" y="1103663"/>
            <a:ext cx="7691100" cy="27552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1700">
                <a:latin typeface="Calibri"/>
                <a:ea typeface="Calibri"/>
                <a:cs typeface="Calibri"/>
                <a:sym typeface="Calibri"/>
              </a:rPr>
              <a:t>First - don’t panic.  Seriously.  Every teacher who taught in covid and most students are not experts in troubleshooting basic problems on the computer.  You got this.</a:t>
            </a:r>
            <a:endParaRPr b="1" sz="1700">
              <a:latin typeface="Calibri"/>
              <a:ea typeface="Calibri"/>
              <a:cs typeface="Calibri"/>
              <a:sym typeface="Calibri"/>
            </a:endParaRPr>
          </a:p>
          <a:p>
            <a:pPr indent="0" lvl="0" marL="0" rtl="0" algn="l">
              <a:spcBef>
                <a:spcPts val="0"/>
              </a:spcBef>
              <a:spcAft>
                <a:spcPts val="0"/>
              </a:spcAft>
              <a:buNone/>
            </a:pPr>
            <a:r>
              <a:t/>
            </a:r>
            <a:endParaRPr b="1" sz="1700">
              <a:latin typeface="Calibri"/>
              <a:ea typeface="Calibri"/>
              <a:cs typeface="Calibri"/>
              <a:sym typeface="Calibri"/>
            </a:endParaRPr>
          </a:p>
          <a:p>
            <a:pPr indent="0" lvl="0" marL="0" rtl="0" algn="l">
              <a:spcBef>
                <a:spcPts val="0"/>
              </a:spcBef>
              <a:spcAft>
                <a:spcPts val="0"/>
              </a:spcAft>
              <a:buNone/>
            </a:pPr>
            <a:r>
              <a:rPr b="1" lang="en" sz="1700">
                <a:latin typeface="Calibri"/>
                <a:ea typeface="Calibri"/>
                <a:cs typeface="Calibri"/>
                <a:sym typeface="Calibri"/>
              </a:rPr>
              <a:t>Make a checklist for yourself and run through it:</a:t>
            </a:r>
            <a:endParaRPr b="1" sz="1700">
              <a:latin typeface="Calibri"/>
              <a:ea typeface="Calibri"/>
              <a:cs typeface="Calibri"/>
              <a:sym typeface="Calibri"/>
            </a:endParaRPr>
          </a:p>
          <a:p>
            <a:pPr indent="-273050" lvl="0" marL="342900" rtl="0" algn="l">
              <a:spcBef>
                <a:spcPts val="0"/>
              </a:spcBef>
              <a:spcAft>
                <a:spcPts val="0"/>
              </a:spcAft>
              <a:buSzPts val="1700"/>
              <a:buFont typeface="Calibri"/>
              <a:buChar char="●"/>
            </a:pPr>
            <a:r>
              <a:rPr b="1" lang="en" sz="1700">
                <a:latin typeface="Calibri"/>
                <a:ea typeface="Calibri"/>
                <a:cs typeface="Calibri"/>
                <a:sym typeface="Calibri"/>
              </a:rPr>
              <a:t>Check all of your wires - did something fall off or out of place?</a:t>
            </a:r>
            <a:endParaRPr b="1" sz="1700">
              <a:latin typeface="Calibri"/>
              <a:ea typeface="Calibri"/>
              <a:cs typeface="Calibri"/>
              <a:sym typeface="Calibri"/>
            </a:endParaRPr>
          </a:p>
          <a:p>
            <a:pPr indent="-273050" lvl="0" marL="342900" rtl="0" algn="l">
              <a:spcBef>
                <a:spcPts val="0"/>
              </a:spcBef>
              <a:spcAft>
                <a:spcPts val="0"/>
              </a:spcAft>
              <a:buSzPts val="1700"/>
              <a:buFont typeface="Calibri"/>
              <a:buChar char="●"/>
            </a:pPr>
            <a:r>
              <a:rPr b="1" lang="en" sz="1700">
                <a:latin typeface="Calibri"/>
                <a:ea typeface="Calibri"/>
                <a:cs typeface="Calibri"/>
                <a:sym typeface="Calibri"/>
              </a:rPr>
              <a:t>Check your internet connection - it's often not you!</a:t>
            </a:r>
            <a:endParaRPr b="1" sz="1700">
              <a:latin typeface="Calibri"/>
              <a:ea typeface="Calibri"/>
              <a:cs typeface="Calibri"/>
              <a:sym typeface="Calibri"/>
            </a:endParaRPr>
          </a:p>
          <a:p>
            <a:pPr indent="-273050" lvl="0" marL="342900" rtl="0" algn="l">
              <a:spcBef>
                <a:spcPts val="0"/>
              </a:spcBef>
              <a:spcAft>
                <a:spcPts val="0"/>
              </a:spcAft>
              <a:buSzPts val="1700"/>
              <a:buFont typeface="Calibri"/>
              <a:buChar char="●"/>
            </a:pPr>
            <a:r>
              <a:rPr b="1" lang="en" sz="1700">
                <a:latin typeface="Calibri"/>
                <a:ea typeface="Calibri"/>
                <a:cs typeface="Calibri"/>
                <a:sym typeface="Calibri"/>
              </a:rPr>
              <a:t>If software is not running properly - close it - this works for a traditional computer and your phone.</a:t>
            </a:r>
            <a:endParaRPr b="1" sz="1700">
              <a:latin typeface="Calibri"/>
              <a:ea typeface="Calibri"/>
              <a:cs typeface="Calibri"/>
              <a:sym typeface="Calibri"/>
            </a:endParaRPr>
          </a:p>
          <a:p>
            <a:pPr indent="-273050" lvl="0" marL="342900" rtl="0" algn="l">
              <a:spcBef>
                <a:spcPts val="0"/>
              </a:spcBef>
              <a:spcAft>
                <a:spcPts val="0"/>
              </a:spcAft>
              <a:buSzPts val="1700"/>
              <a:buFont typeface="Calibri"/>
              <a:buChar char="●"/>
            </a:pPr>
            <a:r>
              <a:rPr b="1" lang="en" sz="1700">
                <a:latin typeface="Calibri"/>
                <a:ea typeface="Calibri"/>
                <a:cs typeface="Calibri"/>
                <a:sym typeface="Calibri"/>
              </a:rPr>
              <a:t>If it is still malfunctioning, turn off the computer - wait a good 20 seconds, and turn it back on.</a:t>
            </a:r>
            <a:endParaRPr b="1" sz="1700">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458" name="Shape 458"/>
        <p:cNvGrpSpPr/>
        <p:nvPr/>
      </p:nvGrpSpPr>
      <p:grpSpPr>
        <a:xfrm>
          <a:off x="0" y="0"/>
          <a:ext cx="0" cy="0"/>
          <a:chOff x="0" y="0"/>
          <a:chExt cx="0" cy="0"/>
        </a:xfrm>
      </p:grpSpPr>
      <p:sp>
        <p:nvSpPr>
          <p:cNvPr id="459" name="Google Shape;459;p54"/>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60" name="Google Shape;460;p54"/>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61" name="Google Shape;461;p54"/>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62" name="Google Shape;462;p54"/>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Troubleshooting - When do I need help?</a:t>
            </a:r>
            <a:endParaRPr u="none">
              <a:solidFill>
                <a:srgbClr val="D1190D"/>
              </a:solidFill>
            </a:endParaRPr>
          </a:p>
        </p:txBody>
      </p:sp>
      <p:sp>
        <p:nvSpPr>
          <p:cNvPr id="463" name="Google Shape;463;p54"/>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464" name="Google Shape;464;p54"/>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
        <p:nvSpPr>
          <p:cNvPr id="465" name="Google Shape;465;p54"/>
          <p:cNvSpPr txBox="1"/>
          <p:nvPr/>
        </p:nvSpPr>
        <p:spPr>
          <a:xfrm>
            <a:off x="222919" y="1039819"/>
            <a:ext cx="5675100" cy="277200"/>
          </a:xfrm>
          <a:prstGeom prst="rect">
            <a:avLst/>
          </a:prstGeom>
          <a:noFill/>
          <a:ln>
            <a:noFill/>
          </a:ln>
        </p:spPr>
        <p:txBody>
          <a:bodyPr anchorCtr="0" anchor="t" bIns="68575" lIns="68575" spcFirstLastPara="1" rIns="68575" wrap="square" tIns="68575">
            <a:spAutoFit/>
          </a:bodyPr>
          <a:lstStyle/>
          <a:p>
            <a:pPr indent="0" lvl="0" marL="34290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466" name="Google Shape;466;p54"/>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467" name="Google Shape;467;p54"/>
          <p:cNvGrpSpPr/>
          <p:nvPr/>
        </p:nvGrpSpPr>
        <p:grpSpPr>
          <a:xfrm>
            <a:off x="312780" y="4766655"/>
            <a:ext cx="2220930" cy="352501"/>
            <a:chOff x="6077925" y="4856850"/>
            <a:chExt cx="6064800" cy="1143000"/>
          </a:xfrm>
        </p:grpSpPr>
        <p:sp>
          <p:nvSpPr>
            <p:cNvPr id="468" name="Google Shape;468;p54"/>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469" name="Google Shape;469;p54"/>
            <p:cNvPicPr preferRelativeResize="0"/>
            <p:nvPr/>
          </p:nvPicPr>
          <p:blipFill>
            <a:blip r:embed="rId4">
              <a:alphaModFix/>
            </a:blip>
            <a:stretch>
              <a:fillRect/>
            </a:stretch>
          </p:blipFill>
          <p:spPr>
            <a:xfrm>
              <a:off x="6369202" y="4941951"/>
              <a:ext cx="5634652" cy="938175"/>
            </a:xfrm>
            <a:prstGeom prst="rect">
              <a:avLst/>
            </a:prstGeom>
            <a:noFill/>
            <a:ln>
              <a:noFill/>
            </a:ln>
          </p:spPr>
        </p:pic>
      </p:grpSp>
      <p:sp>
        <p:nvSpPr>
          <p:cNvPr id="470" name="Google Shape;470;p54"/>
          <p:cNvSpPr txBox="1"/>
          <p:nvPr/>
        </p:nvSpPr>
        <p:spPr>
          <a:xfrm>
            <a:off x="499931" y="947213"/>
            <a:ext cx="8044800" cy="43869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1700">
                <a:latin typeface="Calibri"/>
                <a:ea typeface="Calibri"/>
                <a:cs typeface="Calibri"/>
                <a:sym typeface="Calibri"/>
              </a:rPr>
              <a:t>S</a:t>
            </a:r>
            <a:r>
              <a:rPr b="1" lang="en" sz="1500">
                <a:latin typeface="Calibri"/>
                <a:ea typeface="Calibri"/>
                <a:cs typeface="Calibri"/>
                <a:sym typeface="Calibri"/>
              </a:rPr>
              <a:t>ometimes the problem can’t be fixed this way.  Here are some clues:</a:t>
            </a:r>
            <a:endParaRPr b="1" sz="1500">
              <a:latin typeface="Calibri"/>
              <a:ea typeface="Calibri"/>
              <a:cs typeface="Calibri"/>
              <a:sym typeface="Calibri"/>
            </a:endParaRPr>
          </a:p>
          <a:p>
            <a:pPr indent="0" lvl="0" marL="0" rtl="0" algn="l">
              <a:spcBef>
                <a:spcPts val="0"/>
              </a:spcBef>
              <a:spcAft>
                <a:spcPts val="0"/>
              </a:spcAft>
              <a:buNone/>
            </a:pPr>
            <a:r>
              <a:t/>
            </a:r>
            <a:endParaRPr b="1" sz="1500">
              <a:latin typeface="Calibri"/>
              <a:ea typeface="Calibri"/>
              <a:cs typeface="Calibri"/>
              <a:sym typeface="Calibri"/>
            </a:endParaRPr>
          </a:p>
          <a:p>
            <a:pPr indent="0" lvl="0" marL="0" rtl="0" algn="l">
              <a:spcBef>
                <a:spcPts val="0"/>
              </a:spcBef>
              <a:spcAft>
                <a:spcPts val="0"/>
              </a:spcAft>
              <a:buNone/>
            </a:pPr>
            <a:r>
              <a:rPr b="1" lang="en" sz="1500">
                <a:latin typeface="Calibri"/>
                <a:ea typeface="Calibri"/>
                <a:cs typeface="Calibri"/>
                <a:sym typeface="Calibri"/>
              </a:rPr>
              <a:t>If the computer is slowing down: This usually means the computer is having storage issues:</a:t>
            </a:r>
            <a:endParaRPr b="1" sz="1500">
              <a:latin typeface="Calibri"/>
              <a:ea typeface="Calibri"/>
              <a:cs typeface="Calibri"/>
              <a:sym typeface="Calibri"/>
            </a:endParaRPr>
          </a:p>
          <a:p>
            <a:pPr indent="-260350" lvl="0" marL="342900" rtl="0" algn="l">
              <a:spcBef>
                <a:spcPts val="0"/>
              </a:spcBef>
              <a:spcAft>
                <a:spcPts val="0"/>
              </a:spcAft>
              <a:buSzPts val="1500"/>
              <a:buFont typeface="Calibri"/>
              <a:buChar char="●"/>
            </a:pPr>
            <a:r>
              <a:rPr b="1" lang="en" sz="1500">
                <a:latin typeface="Calibri"/>
                <a:ea typeface="Calibri"/>
                <a:cs typeface="Calibri"/>
                <a:sym typeface="Calibri"/>
              </a:rPr>
              <a:t>Close some applications!</a:t>
            </a:r>
            <a:endParaRPr b="1" sz="1500">
              <a:latin typeface="Calibri"/>
              <a:ea typeface="Calibri"/>
              <a:cs typeface="Calibri"/>
              <a:sym typeface="Calibri"/>
            </a:endParaRPr>
          </a:p>
          <a:p>
            <a:pPr indent="-260350" lvl="0" marL="342900" rtl="0" algn="l">
              <a:spcBef>
                <a:spcPts val="0"/>
              </a:spcBef>
              <a:spcAft>
                <a:spcPts val="0"/>
              </a:spcAft>
              <a:buSzPts val="1500"/>
              <a:buFont typeface="Calibri"/>
              <a:buChar char="●"/>
            </a:pPr>
            <a:r>
              <a:rPr b="1" lang="en" sz="1500">
                <a:latin typeface="Calibri"/>
                <a:ea typeface="Calibri"/>
                <a:cs typeface="Calibri"/>
                <a:sym typeface="Calibri"/>
              </a:rPr>
              <a:t>Reboot</a:t>
            </a:r>
            <a:endParaRPr b="1" sz="1500">
              <a:latin typeface="Calibri"/>
              <a:ea typeface="Calibri"/>
              <a:cs typeface="Calibri"/>
              <a:sym typeface="Calibri"/>
            </a:endParaRPr>
          </a:p>
          <a:p>
            <a:pPr indent="-260350" lvl="0" marL="342900" rtl="0" algn="l">
              <a:spcBef>
                <a:spcPts val="0"/>
              </a:spcBef>
              <a:spcAft>
                <a:spcPts val="0"/>
              </a:spcAft>
              <a:buSzPts val="1500"/>
              <a:buFont typeface="Calibri"/>
              <a:buChar char="●"/>
            </a:pPr>
            <a:r>
              <a:rPr b="1" lang="en" sz="1500">
                <a:latin typeface="Calibri"/>
                <a:ea typeface="Calibri"/>
                <a:cs typeface="Calibri"/>
                <a:sym typeface="Calibri"/>
              </a:rPr>
              <a:t>If this isn’t working, check to see if your hard drive is too full - you probably need at least 4 Gigabytes of Storage.</a:t>
            </a:r>
            <a:endParaRPr b="1" sz="1500">
              <a:latin typeface="Calibri"/>
              <a:ea typeface="Calibri"/>
              <a:cs typeface="Calibri"/>
              <a:sym typeface="Calibri"/>
            </a:endParaRPr>
          </a:p>
          <a:p>
            <a:pPr indent="-260350" lvl="0" marL="342900" rtl="0" algn="l">
              <a:spcBef>
                <a:spcPts val="0"/>
              </a:spcBef>
              <a:spcAft>
                <a:spcPts val="0"/>
              </a:spcAft>
              <a:buSzPts val="1500"/>
              <a:buFont typeface="Calibri"/>
              <a:buChar char="●"/>
            </a:pPr>
            <a:r>
              <a:rPr b="1" lang="en" sz="1500">
                <a:latin typeface="Calibri"/>
                <a:ea typeface="Calibri"/>
                <a:cs typeface="Calibri"/>
                <a:sym typeface="Calibri"/>
              </a:rPr>
              <a:t>Does your computer have enough memory? - if no, get more</a:t>
            </a:r>
            <a:endParaRPr b="1" sz="1500">
              <a:latin typeface="Calibri"/>
              <a:ea typeface="Calibri"/>
              <a:cs typeface="Calibri"/>
              <a:sym typeface="Calibri"/>
            </a:endParaRPr>
          </a:p>
          <a:p>
            <a:pPr indent="-260350" lvl="0" marL="342900" rtl="0" algn="l">
              <a:spcBef>
                <a:spcPts val="0"/>
              </a:spcBef>
              <a:spcAft>
                <a:spcPts val="0"/>
              </a:spcAft>
              <a:buSzPts val="1500"/>
              <a:buFont typeface="Calibri"/>
              <a:buChar char="●"/>
            </a:pPr>
            <a:r>
              <a:rPr b="1" lang="en" sz="1500">
                <a:latin typeface="Calibri"/>
                <a:ea typeface="Calibri"/>
                <a:cs typeface="Calibri"/>
                <a:sym typeface="Calibri"/>
              </a:rPr>
              <a:t>What is your bus speed? - if no, you are buying a new computer.</a:t>
            </a:r>
            <a:endParaRPr b="1" sz="1500">
              <a:latin typeface="Calibri"/>
              <a:ea typeface="Calibri"/>
              <a:cs typeface="Calibri"/>
              <a:sym typeface="Calibri"/>
            </a:endParaRPr>
          </a:p>
          <a:p>
            <a:pPr indent="0" lvl="0" marL="0" rtl="0" algn="l">
              <a:spcBef>
                <a:spcPts val="0"/>
              </a:spcBef>
              <a:spcAft>
                <a:spcPts val="0"/>
              </a:spcAft>
              <a:buNone/>
            </a:pPr>
            <a:r>
              <a:t/>
            </a:r>
            <a:endParaRPr b="1" sz="1500">
              <a:latin typeface="Calibri"/>
              <a:ea typeface="Calibri"/>
              <a:cs typeface="Calibri"/>
              <a:sym typeface="Calibri"/>
            </a:endParaRPr>
          </a:p>
          <a:p>
            <a:pPr indent="0" lvl="0" marL="0" rtl="0" algn="l">
              <a:spcBef>
                <a:spcPts val="0"/>
              </a:spcBef>
              <a:spcAft>
                <a:spcPts val="0"/>
              </a:spcAft>
              <a:buNone/>
            </a:pPr>
            <a:r>
              <a:rPr b="1" lang="en" sz="1500">
                <a:latin typeface="Calibri"/>
                <a:ea typeface="Calibri"/>
                <a:cs typeface="Calibri"/>
                <a:sym typeface="Calibri"/>
              </a:rPr>
              <a:t>If I get a odd thing on my monitor</a:t>
            </a:r>
            <a:endParaRPr b="1" sz="1500">
              <a:latin typeface="Calibri"/>
              <a:ea typeface="Calibri"/>
              <a:cs typeface="Calibri"/>
              <a:sym typeface="Calibri"/>
            </a:endParaRPr>
          </a:p>
          <a:p>
            <a:pPr indent="-260350" lvl="0" marL="342900" rtl="0" algn="l">
              <a:spcBef>
                <a:spcPts val="0"/>
              </a:spcBef>
              <a:spcAft>
                <a:spcPts val="0"/>
              </a:spcAft>
              <a:buSzPts val="1500"/>
              <a:buFont typeface="Calibri"/>
              <a:buChar char="●"/>
            </a:pPr>
            <a:r>
              <a:rPr b="1" lang="en" sz="1500">
                <a:latin typeface="Calibri"/>
                <a:ea typeface="Calibri"/>
                <a:cs typeface="Calibri"/>
                <a:sym typeface="Calibri"/>
              </a:rPr>
              <a:t>If possible, use an HDMI or USB cord to connect to another monitor - like your smart tv.  See if it works fine that way.</a:t>
            </a:r>
            <a:endParaRPr b="1" sz="1500">
              <a:latin typeface="Calibri"/>
              <a:ea typeface="Calibri"/>
              <a:cs typeface="Calibri"/>
              <a:sym typeface="Calibri"/>
            </a:endParaRPr>
          </a:p>
          <a:p>
            <a:pPr indent="-260350" lvl="0" marL="342900" rtl="0" algn="l">
              <a:spcBef>
                <a:spcPts val="0"/>
              </a:spcBef>
              <a:spcAft>
                <a:spcPts val="0"/>
              </a:spcAft>
              <a:buSzPts val="1500"/>
              <a:buFont typeface="Calibri"/>
              <a:buChar char="●"/>
            </a:pPr>
            <a:r>
              <a:rPr b="1" lang="en" sz="1500">
                <a:latin typeface="Calibri"/>
                <a:ea typeface="Calibri"/>
                <a:cs typeface="Calibri"/>
                <a:sym typeface="Calibri"/>
              </a:rPr>
              <a:t>If I get a black or blue screen - there may be a serious problem.  Try to make sure your back up the computer - then try to run a diagnostic.  If it persists, you may need to do more research or get help.</a:t>
            </a:r>
            <a:endParaRPr b="1" sz="1500">
              <a:latin typeface="Calibri"/>
              <a:ea typeface="Calibri"/>
              <a:cs typeface="Calibri"/>
              <a:sym typeface="Calibri"/>
            </a:endParaRPr>
          </a:p>
          <a:p>
            <a:pPr indent="0" lvl="0" marL="0" rtl="0" algn="l">
              <a:spcBef>
                <a:spcPts val="0"/>
              </a:spcBef>
              <a:spcAft>
                <a:spcPts val="0"/>
              </a:spcAft>
              <a:buNone/>
            </a:pPr>
            <a:r>
              <a:t/>
            </a:r>
            <a:endParaRPr b="1" sz="1700">
              <a:latin typeface="Calibri"/>
              <a:ea typeface="Calibri"/>
              <a:cs typeface="Calibri"/>
              <a:sym typeface="Calibri"/>
            </a:endParaRPr>
          </a:p>
          <a:p>
            <a:pPr indent="0" lvl="0" marL="0" rtl="0" algn="l">
              <a:spcBef>
                <a:spcPts val="0"/>
              </a:spcBef>
              <a:spcAft>
                <a:spcPts val="0"/>
              </a:spcAft>
              <a:buNone/>
            </a:pPr>
            <a:r>
              <a:t/>
            </a:r>
            <a:endParaRPr b="1" sz="1700">
              <a:latin typeface="Calibri"/>
              <a:ea typeface="Calibri"/>
              <a:cs typeface="Calibri"/>
              <a:sym typeface="Calibri"/>
            </a:endParaRPr>
          </a:p>
        </p:txBody>
      </p:sp>
      <p:sp>
        <p:nvSpPr>
          <p:cNvPr id="471" name="Google Shape;471;p54"/>
          <p:cNvSpPr txBox="1"/>
          <p:nvPr/>
        </p:nvSpPr>
        <p:spPr>
          <a:xfrm>
            <a:off x="2967413" y="468544"/>
            <a:ext cx="5997300" cy="307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t/>
            </a:r>
            <a:endParaRPr sz="1100">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p5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Brainstorming</a:t>
            </a:r>
            <a:endParaRPr/>
          </a:p>
        </p:txBody>
      </p:sp>
      <p:sp>
        <p:nvSpPr>
          <p:cNvPr id="477" name="Google Shape;477;p5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rPr lang="en" sz="1300">
                <a:solidFill>
                  <a:schemeClr val="dk1"/>
                </a:solidFill>
              </a:rPr>
              <a:t>8.1.2.CS.1: Select and operate computing devices that perform a variety of tasks accurately and quickly based on user needs and preferences.</a:t>
            </a:r>
            <a:endParaRPr sz="1300">
              <a:solidFill>
                <a:schemeClr val="dk1"/>
              </a:solidFill>
            </a:endParaRPr>
          </a:p>
          <a:p>
            <a:pPr indent="0" lvl="0" marL="0" rtl="0" algn="l">
              <a:lnSpc>
                <a:spcPct val="100000"/>
              </a:lnSpc>
              <a:spcBef>
                <a:spcPts val="0"/>
              </a:spcBef>
              <a:spcAft>
                <a:spcPts val="0"/>
              </a:spcAft>
              <a:buNone/>
            </a:pPr>
            <a:r>
              <a:rPr lang="en" sz="1300">
                <a:solidFill>
                  <a:schemeClr val="dk1"/>
                </a:solidFill>
              </a:rPr>
              <a:t>Issues:</a:t>
            </a:r>
            <a:endParaRPr sz="1300">
              <a:solidFill>
                <a:schemeClr val="dk1"/>
              </a:solidFill>
            </a:endParaRPr>
          </a:p>
          <a:p>
            <a:pPr indent="0" lvl="0" marL="0" rtl="0" algn="l">
              <a:lnSpc>
                <a:spcPct val="100000"/>
              </a:lnSpc>
              <a:spcBef>
                <a:spcPts val="0"/>
              </a:spcBef>
              <a:spcAft>
                <a:spcPts val="0"/>
              </a:spcAft>
              <a:buNone/>
            </a:pPr>
            <a:r>
              <a:t/>
            </a:r>
            <a:endParaRPr sz="1300">
              <a:solidFill>
                <a:schemeClr val="dk1"/>
              </a:solidFill>
            </a:endParaRPr>
          </a:p>
          <a:p>
            <a:pPr indent="0" lvl="0" marL="0" rtl="0" algn="l">
              <a:lnSpc>
                <a:spcPct val="100000"/>
              </a:lnSpc>
              <a:spcBef>
                <a:spcPts val="0"/>
              </a:spcBef>
              <a:spcAft>
                <a:spcPts val="0"/>
              </a:spcAft>
              <a:buNone/>
            </a:pPr>
            <a:r>
              <a:t/>
            </a:r>
            <a:endParaRPr sz="1300">
              <a:solidFill>
                <a:schemeClr val="dk1"/>
              </a:solidFill>
            </a:endParaRPr>
          </a:p>
          <a:p>
            <a:pPr indent="0" lvl="0" marL="0" rtl="0" algn="l">
              <a:lnSpc>
                <a:spcPct val="100000"/>
              </a:lnSpc>
              <a:spcBef>
                <a:spcPts val="0"/>
              </a:spcBef>
              <a:spcAft>
                <a:spcPts val="0"/>
              </a:spcAft>
              <a:buNone/>
            </a:pPr>
            <a:r>
              <a:rPr lang="en" sz="1300">
                <a:solidFill>
                  <a:schemeClr val="dk1"/>
                </a:solidFill>
              </a:rPr>
              <a:t>8.1.2.CS.2: Explain the functions of common software and hardware components of computing systems. </a:t>
            </a:r>
            <a:endParaRPr sz="1300">
              <a:solidFill>
                <a:schemeClr val="dk1"/>
              </a:solidFill>
            </a:endParaRPr>
          </a:p>
          <a:p>
            <a:pPr indent="0" lvl="0" marL="0" rtl="0" algn="l">
              <a:lnSpc>
                <a:spcPct val="100000"/>
              </a:lnSpc>
              <a:spcBef>
                <a:spcPts val="0"/>
              </a:spcBef>
              <a:spcAft>
                <a:spcPts val="0"/>
              </a:spcAft>
              <a:buNone/>
            </a:pPr>
            <a:r>
              <a:rPr lang="en" sz="1300">
                <a:solidFill>
                  <a:schemeClr val="dk1"/>
                </a:solidFill>
              </a:rPr>
              <a:t>Issues:</a:t>
            </a:r>
            <a:endParaRPr sz="1300">
              <a:solidFill>
                <a:schemeClr val="dk1"/>
              </a:solidFill>
            </a:endParaRPr>
          </a:p>
          <a:p>
            <a:pPr indent="0" lvl="0" marL="0" rtl="0" algn="l">
              <a:lnSpc>
                <a:spcPct val="100000"/>
              </a:lnSpc>
              <a:spcBef>
                <a:spcPts val="0"/>
              </a:spcBef>
              <a:spcAft>
                <a:spcPts val="0"/>
              </a:spcAft>
              <a:buNone/>
            </a:pPr>
            <a:r>
              <a:t/>
            </a:r>
            <a:endParaRPr sz="1300">
              <a:solidFill>
                <a:schemeClr val="dk1"/>
              </a:solidFill>
            </a:endParaRPr>
          </a:p>
          <a:p>
            <a:pPr indent="0" lvl="0" marL="0" rtl="0" algn="l">
              <a:lnSpc>
                <a:spcPct val="100000"/>
              </a:lnSpc>
              <a:spcBef>
                <a:spcPts val="0"/>
              </a:spcBef>
              <a:spcAft>
                <a:spcPts val="0"/>
              </a:spcAft>
              <a:buNone/>
            </a:pPr>
            <a:r>
              <a:t/>
            </a:r>
            <a:endParaRPr sz="1300">
              <a:solidFill>
                <a:schemeClr val="dk1"/>
              </a:solidFill>
            </a:endParaRPr>
          </a:p>
          <a:p>
            <a:pPr indent="0" lvl="0" marL="0" rtl="0" algn="l">
              <a:lnSpc>
                <a:spcPct val="100000"/>
              </a:lnSpc>
              <a:spcBef>
                <a:spcPts val="0"/>
              </a:spcBef>
              <a:spcAft>
                <a:spcPts val="0"/>
              </a:spcAft>
              <a:buNone/>
            </a:pPr>
            <a:r>
              <a:rPr lang="en" sz="1300">
                <a:solidFill>
                  <a:schemeClr val="dk1"/>
                </a:solidFill>
              </a:rPr>
              <a:t>8.1.2.CS.3: Describe basic hardware and software problems using accurate terminology. </a:t>
            </a:r>
            <a:endParaRPr sz="1300">
              <a:solidFill>
                <a:schemeClr val="dk1"/>
              </a:solidFill>
            </a:endParaRPr>
          </a:p>
          <a:p>
            <a:pPr indent="0" lvl="0" marL="0" rtl="0" algn="l">
              <a:lnSpc>
                <a:spcPct val="100000"/>
              </a:lnSpc>
              <a:spcBef>
                <a:spcPts val="0"/>
              </a:spcBef>
              <a:spcAft>
                <a:spcPts val="0"/>
              </a:spcAft>
              <a:buNone/>
            </a:pPr>
            <a:r>
              <a:rPr lang="en" sz="1300">
                <a:solidFill>
                  <a:srgbClr val="000000"/>
                </a:solidFill>
              </a:rPr>
              <a:t>Issues:</a:t>
            </a:r>
            <a:endParaRPr sz="1300">
              <a:solidFill>
                <a:srgbClr val="000000"/>
              </a:solidFill>
            </a:endParaRPr>
          </a:p>
          <a:p>
            <a:pPr indent="0" lvl="0" marL="0" rtl="0" algn="l">
              <a:spcBef>
                <a:spcPts val="0"/>
              </a:spcBef>
              <a:spcAft>
                <a:spcPts val="1200"/>
              </a:spcAft>
              <a:buNone/>
            </a:pPr>
            <a:r>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sp>
        <p:nvSpPr>
          <p:cNvPr id="482" name="Google Shape;482;p5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Working Smart - Is there any overlap with this work and other work I am doing?</a:t>
            </a:r>
            <a:endParaRPr/>
          </a:p>
          <a:p>
            <a:pPr indent="0" lvl="0" marL="0" rtl="0" algn="l">
              <a:spcBef>
                <a:spcPts val="0"/>
              </a:spcBef>
              <a:spcAft>
                <a:spcPts val="0"/>
              </a:spcAft>
              <a:buNone/>
            </a:pPr>
            <a:r>
              <a:rPr lang="en"/>
              <a:t> </a:t>
            </a:r>
            <a:endParaRPr/>
          </a:p>
        </p:txBody>
      </p:sp>
      <p:sp>
        <p:nvSpPr>
          <p:cNvPr id="483" name="Google Shape;483;p56"/>
          <p:cNvSpPr txBox="1"/>
          <p:nvPr>
            <p:ph idx="1" type="body"/>
          </p:nvPr>
        </p:nvSpPr>
        <p:spPr>
          <a:xfrm>
            <a:off x="311700" y="117722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p57"/>
          <p:cNvSpPr txBox="1"/>
          <p:nvPr>
            <p:ph type="title"/>
          </p:nvPr>
        </p:nvSpPr>
        <p:spPr>
          <a:xfrm>
            <a:off x="272025" y="957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As a teacher, what knowledge do I need to feel confident in teaching Computer Systems?</a:t>
            </a:r>
            <a:endParaRPr/>
          </a:p>
          <a:p>
            <a:pPr indent="0" lvl="0" marL="0" rtl="0" algn="l">
              <a:spcBef>
                <a:spcPts val="0"/>
              </a:spcBef>
              <a:spcAft>
                <a:spcPts val="0"/>
              </a:spcAft>
              <a:buNone/>
            </a:pPr>
            <a:r>
              <a:t/>
            </a:r>
            <a:endParaRPr/>
          </a:p>
        </p:txBody>
      </p:sp>
      <p:sp>
        <p:nvSpPr>
          <p:cNvPr id="489" name="Google Shape;489;p5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p5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Lesson 1 - What is a Computer?</a:t>
            </a:r>
            <a:endParaRPr/>
          </a:p>
        </p:txBody>
      </p:sp>
      <p:sp>
        <p:nvSpPr>
          <p:cNvPr id="495" name="Google Shape;495;p5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70000" lnSpcReduction="20000"/>
          </a:bodyPr>
          <a:lstStyle/>
          <a:p>
            <a:pPr indent="0" lvl="0" marL="0" rtl="0" algn="l">
              <a:spcBef>
                <a:spcPts val="0"/>
              </a:spcBef>
              <a:spcAft>
                <a:spcPts val="0"/>
              </a:spcAft>
              <a:buNone/>
            </a:pPr>
            <a:r>
              <a:rPr lang="en"/>
              <a:t>Many children today are interacting with computers and they don’t even realize it.</a:t>
            </a:r>
            <a:endParaRPr/>
          </a:p>
          <a:p>
            <a:pPr indent="0" lvl="0" marL="0" rtl="0" algn="l">
              <a:spcBef>
                <a:spcPts val="1200"/>
              </a:spcBef>
              <a:spcAft>
                <a:spcPts val="0"/>
              </a:spcAft>
              <a:buNone/>
            </a:pPr>
            <a:r>
              <a:rPr lang="en"/>
              <a:t>Gen Xer Computer: classical desktop/laptop computer</a:t>
            </a:r>
            <a:endParaRPr/>
          </a:p>
          <a:p>
            <a:pPr indent="0" lvl="0" marL="0" rtl="0" algn="l">
              <a:spcBef>
                <a:spcPts val="1200"/>
              </a:spcBef>
              <a:spcAft>
                <a:spcPts val="0"/>
              </a:spcAft>
              <a:buNone/>
            </a:pPr>
            <a:r>
              <a:rPr lang="en"/>
              <a:t>Generation AI Computer: </a:t>
            </a:r>
            <a:endParaRPr/>
          </a:p>
          <a:p>
            <a:pPr indent="-308610" lvl="0" marL="457200" rtl="0" algn="l">
              <a:spcBef>
                <a:spcPts val="1200"/>
              </a:spcBef>
              <a:spcAft>
                <a:spcPts val="0"/>
              </a:spcAft>
              <a:buSzPct val="100000"/>
              <a:buChar char="●"/>
            </a:pPr>
            <a:r>
              <a:rPr lang="en"/>
              <a:t>A stuffed Dog named Violet or Scout</a:t>
            </a:r>
            <a:endParaRPr/>
          </a:p>
          <a:p>
            <a:pPr indent="-308610" lvl="0" marL="457200" rtl="0" algn="l">
              <a:spcBef>
                <a:spcPts val="0"/>
              </a:spcBef>
              <a:spcAft>
                <a:spcPts val="0"/>
              </a:spcAft>
              <a:buSzPct val="100000"/>
              <a:buChar char="●"/>
            </a:pPr>
            <a:r>
              <a:rPr lang="en"/>
              <a:t>Amazon Echo</a:t>
            </a:r>
            <a:endParaRPr/>
          </a:p>
          <a:p>
            <a:pPr indent="-308610" lvl="0" marL="457200" rtl="0" algn="l">
              <a:spcBef>
                <a:spcPts val="0"/>
              </a:spcBef>
              <a:spcAft>
                <a:spcPts val="0"/>
              </a:spcAft>
              <a:buSzPct val="100000"/>
              <a:buChar char="●"/>
            </a:pPr>
            <a:r>
              <a:rPr lang="en"/>
              <a:t>Their TV Set</a:t>
            </a:r>
            <a:endParaRPr/>
          </a:p>
          <a:p>
            <a:pPr indent="-308610" lvl="0" marL="457200" rtl="0" algn="l">
              <a:spcBef>
                <a:spcPts val="0"/>
              </a:spcBef>
              <a:spcAft>
                <a:spcPts val="0"/>
              </a:spcAft>
              <a:buSzPct val="100000"/>
              <a:buChar char="●"/>
            </a:pPr>
            <a:r>
              <a:rPr lang="en"/>
              <a:t>Their Family Car</a:t>
            </a:r>
            <a:endParaRPr/>
          </a:p>
          <a:p>
            <a:pPr indent="-308610" lvl="0" marL="457200" rtl="0" algn="l">
              <a:spcBef>
                <a:spcPts val="0"/>
              </a:spcBef>
              <a:spcAft>
                <a:spcPts val="0"/>
              </a:spcAft>
              <a:buSzPct val="100000"/>
              <a:buChar char="●"/>
            </a:pPr>
            <a:r>
              <a:rPr lang="en"/>
              <a:t>Digital Road Signs - Times Square Billboards</a:t>
            </a:r>
            <a:endParaRPr/>
          </a:p>
          <a:p>
            <a:pPr indent="-308610" lvl="0" marL="457200" rtl="0" algn="l">
              <a:spcBef>
                <a:spcPts val="0"/>
              </a:spcBef>
              <a:spcAft>
                <a:spcPts val="0"/>
              </a:spcAft>
              <a:buSzPct val="100000"/>
              <a:buChar char="●"/>
            </a:pPr>
            <a:r>
              <a:rPr lang="en"/>
              <a:t>Phone</a:t>
            </a:r>
            <a:endParaRPr/>
          </a:p>
          <a:p>
            <a:pPr indent="-308610" lvl="0" marL="457200" rtl="0" algn="l">
              <a:spcBef>
                <a:spcPts val="0"/>
              </a:spcBef>
              <a:spcAft>
                <a:spcPts val="0"/>
              </a:spcAft>
              <a:buSzPct val="100000"/>
              <a:buChar char="●"/>
            </a:pPr>
            <a:r>
              <a:rPr lang="en"/>
              <a:t>Watch</a:t>
            </a:r>
            <a:endParaRPr/>
          </a:p>
          <a:p>
            <a:pPr indent="-308610" lvl="0" marL="457200" rtl="0" algn="l">
              <a:spcBef>
                <a:spcPts val="0"/>
              </a:spcBef>
              <a:spcAft>
                <a:spcPts val="0"/>
              </a:spcAft>
              <a:buSzPct val="100000"/>
              <a:buChar char="●"/>
            </a:pPr>
            <a:r>
              <a:rPr lang="en"/>
              <a:t>Gaming System</a:t>
            </a:r>
            <a:endParaRPr/>
          </a:p>
          <a:p>
            <a:pPr indent="0" lvl="0" marL="0" rtl="0" algn="l">
              <a:spcBef>
                <a:spcPts val="1200"/>
              </a:spcBef>
              <a:spcAft>
                <a:spcPts val="0"/>
              </a:spcAft>
              <a:buNone/>
            </a:pPr>
            <a:r>
              <a:rPr lang="en"/>
              <a:t>So What is a Computer?</a:t>
            </a:r>
            <a:endParaRPr/>
          </a:p>
          <a:p>
            <a:pPr indent="0" lvl="0" marL="0" rtl="0" algn="l">
              <a:spcBef>
                <a:spcPts val="1200"/>
              </a:spcBef>
              <a:spcAft>
                <a:spcPts val="1200"/>
              </a:spcAft>
              <a:buNone/>
            </a:pPr>
            <a:r>
              <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5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Lesson 1: Identify a Computer</a:t>
            </a:r>
            <a:endParaRPr/>
          </a:p>
        </p:txBody>
      </p:sp>
      <p:sp>
        <p:nvSpPr>
          <p:cNvPr id="501" name="Google Shape;501;p5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Collect some computing devices Or Pictures of Computing Devices - the weirder the better - and ask students - is this a computer or is it not.</a:t>
            </a:r>
            <a:endParaRPr/>
          </a:p>
          <a:p>
            <a:pPr indent="0" lvl="0" marL="0" rtl="0" algn="l">
              <a:spcBef>
                <a:spcPts val="1200"/>
              </a:spcBef>
              <a:spcAft>
                <a:spcPts val="0"/>
              </a:spcAft>
              <a:buNone/>
            </a:pPr>
            <a:r>
              <a:rPr lang="en"/>
              <a:t>A Computer will have:</a:t>
            </a:r>
            <a:endParaRPr/>
          </a:p>
          <a:p>
            <a:pPr indent="0" lvl="0" marL="0" rtl="0" algn="l">
              <a:spcBef>
                <a:spcPts val="1200"/>
              </a:spcBef>
              <a:spcAft>
                <a:spcPts val="0"/>
              </a:spcAft>
              <a:buNone/>
            </a:pPr>
            <a:r>
              <a:rPr lang="en"/>
              <a:t>	Some processing element</a:t>
            </a:r>
            <a:endParaRPr/>
          </a:p>
          <a:p>
            <a:pPr indent="0" lvl="0" marL="0" rtl="0" algn="l">
              <a:spcBef>
                <a:spcPts val="1200"/>
              </a:spcBef>
              <a:spcAft>
                <a:spcPts val="1200"/>
              </a:spcAft>
              <a:buNone/>
            </a:pPr>
            <a:r>
              <a:rPr lang="en"/>
              <a:t>	Will take in data in some form and do something with that data</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sp>
        <p:nvSpPr>
          <p:cNvPr id="506" name="Google Shape;506;p6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Lesson 1: Computer or Not a Computer?</a:t>
            </a:r>
            <a:endParaRPr/>
          </a:p>
        </p:txBody>
      </p:sp>
      <p:sp>
        <p:nvSpPr>
          <p:cNvPr id="507" name="Google Shape;507;p6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508" name="Google Shape;508;p60"/>
          <p:cNvPicPr preferRelativeResize="0"/>
          <p:nvPr/>
        </p:nvPicPr>
        <p:blipFill>
          <a:blip r:embed="rId3">
            <a:alphaModFix/>
          </a:blip>
          <a:stretch>
            <a:fillRect/>
          </a:stretch>
        </p:blipFill>
        <p:spPr>
          <a:xfrm>
            <a:off x="224375" y="1201075"/>
            <a:ext cx="4236500" cy="2930776"/>
          </a:xfrm>
          <a:prstGeom prst="rect">
            <a:avLst/>
          </a:prstGeom>
          <a:noFill/>
          <a:ln>
            <a:noFill/>
          </a:ln>
        </p:spPr>
      </p:pic>
      <p:pic>
        <p:nvPicPr>
          <p:cNvPr id="509" name="Google Shape;509;p60"/>
          <p:cNvPicPr preferRelativeResize="0"/>
          <p:nvPr/>
        </p:nvPicPr>
        <p:blipFill>
          <a:blip r:embed="rId4">
            <a:alphaModFix/>
          </a:blip>
          <a:stretch>
            <a:fillRect/>
          </a:stretch>
        </p:blipFill>
        <p:spPr>
          <a:xfrm>
            <a:off x="4460875" y="1152475"/>
            <a:ext cx="4468275" cy="33512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p6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Lesson 1 Identifying a Computer</a:t>
            </a:r>
            <a:endParaRPr/>
          </a:p>
        </p:txBody>
      </p:sp>
      <p:sp>
        <p:nvSpPr>
          <p:cNvPr id="515" name="Google Shape;515;p6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Have students discuss what they observe are the things that make something a computer.</a:t>
            </a:r>
            <a:endParaRPr/>
          </a:p>
          <a:p>
            <a:pPr indent="0" lvl="0" marL="0" rtl="0" algn="l">
              <a:spcBef>
                <a:spcPts val="1200"/>
              </a:spcBef>
              <a:spcAft>
                <a:spcPts val="1200"/>
              </a:spcAft>
              <a:buNone/>
            </a:pPr>
            <a:r>
              <a:rPr lang="en"/>
              <a:t>Note - there are computers that are not driven by electricity - a calculator or an abacus are computers.  </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sp>
        <p:nvSpPr>
          <p:cNvPr id="520" name="Google Shape;520;p6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Lesson 1: Identifying a Computer</a:t>
            </a:r>
            <a:endParaRPr/>
          </a:p>
        </p:txBody>
      </p:sp>
      <p:sp>
        <p:nvSpPr>
          <p:cNvPr id="521" name="Google Shape;521;p6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Video Lesson: “What is a Computer” </a:t>
            </a:r>
            <a:r>
              <a:rPr lang="en" u="sng">
                <a:solidFill>
                  <a:schemeClr val="hlink"/>
                </a:solidFill>
                <a:hlinkClick r:id="rId3"/>
              </a:rPr>
              <a:t>https://www.youtube.com/watch?v=RmbFJq2jADY</a:t>
            </a:r>
            <a:endParaRPr/>
          </a:p>
          <a:p>
            <a:pPr indent="0" lvl="0" marL="0" rtl="0" algn="l">
              <a:spcBef>
                <a:spcPts val="1200"/>
              </a:spcBef>
              <a:spcAft>
                <a:spcPts val="0"/>
              </a:spcAft>
              <a:buNone/>
            </a:pPr>
            <a:r>
              <a:rPr lang="en"/>
              <a:t>Hub Lesson for K-2:</a:t>
            </a:r>
            <a:endParaRPr/>
          </a:p>
          <a:p>
            <a:pPr indent="0" lvl="0" marL="0" rtl="0" algn="l">
              <a:spcBef>
                <a:spcPts val="1200"/>
              </a:spcBef>
              <a:spcAft>
                <a:spcPts val="1200"/>
              </a:spcAft>
              <a:buNone/>
            </a:pPr>
            <a:r>
              <a:rPr lang="en"/>
              <a:t>	Computer Systems: </a:t>
            </a:r>
            <a:r>
              <a:rPr lang="en" u="sng">
                <a:solidFill>
                  <a:schemeClr val="hlink"/>
                </a:solidFill>
                <a:hlinkClick r:id="rId4"/>
              </a:rPr>
              <a:t>https://drive.google.com/drive/folders/1m6uCWHWwdqGCeQ7CYr2wsgD6YPT92D3Z?usp=share_link</a:t>
            </a:r>
            <a:r>
              <a:rPr lang="en"/>
              <a:t>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Today will be …</a:t>
            </a:r>
            <a:endParaRPr/>
          </a:p>
        </p:txBody>
      </p:sp>
      <p:sp>
        <p:nvSpPr>
          <p:cNvPr id="84" name="Google Shape;84;p1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Jammed - packed</a:t>
            </a:r>
            <a:endParaRPr/>
          </a:p>
          <a:p>
            <a:pPr indent="-342900" lvl="0" marL="457200" rtl="0" algn="l">
              <a:spcBef>
                <a:spcPts val="0"/>
              </a:spcBef>
              <a:spcAft>
                <a:spcPts val="0"/>
              </a:spcAft>
              <a:buSzPts val="1800"/>
              <a:buChar char="●"/>
            </a:pPr>
            <a:r>
              <a:rPr lang="en"/>
              <a:t>Fun</a:t>
            </a:r>
            <a:endParaRPr/>
          </a:p>
          <a:p>
            <a:pPr indent="-342900" lvl="0" marL="457200" rtl="0" algn="l">
              <a:spcBef>
                <a:spcPts val="0"/>
              </a:spcBef>
              <a:spcAft>
                <a:spcPts val="0"/>
              </a:spcAft>
              <a:buSzPts val="1800"/>
              <a:buChar char="●"/>
            </a:pPr>
            <a:r>
              <a:rPr lang="en"/>
              <a:t>Address Some of Your Questions</a:t>
            </a:r>
            <a:endParaRPr/>
          </a:p>
          <a:p>
            <a:pPr indent="-342900" lvl="0" marL="457200" rtl="0" algn="l">
              <a:spcBef>
                <a:spcPts val="0"/>
              </a:spcBef>
              <a:spcAft>
                <a:spcPts val="0"/>
              </a:spcAft>
              <a:buSzPts val="1800"/>
              <a:buChar char="●"/>
            </a:pPr>
            <a:r>
              <a:rPr lang="en"/>
              <a:t>Inspire New Questions</a:t>
            </a:r>
            <a:endParaRPr/>
          </a:p>
          <a:p>
            <a:pPr indent="-342900" lvl="0" marL="457200" rtl="0" algn="l">
              <a:spcBef>
                <a:spcPts val="0"/>
              </a:spcBef>
              <a:spcAft>
                <a:spcPts val="0"/>
              </a:spcAft>
              <a:buSzPts val="1800"/>
              <a:buChar char="●"/>
            </a:pPr>
            <a:r>
              <a:rPr lang="en"/>
              <a:t>Frustrate You - In a Good Way</a:t>
            </a:r>
            <a:endParaRPr/>
          </a:p>
          <a:p>
            <a:pPr indent="-342900" lvl="0" marL="457200" rtl="0" algn="l">
              <a:spcBef>
                <a:spcPts val="0"/>
              </a:spcBef>
              <a:spcAft>
                <a:spcPts val="0"/>
              </a:spcAft>
              <a:buSzPts val="1800"/>
              <a:buChar char="●"/>
            </a:pPr>
            <a:r>
              <a:rPr lang="en"/>
              <a:t>Be a “Springboard” for you to Explore the Standards</a:t>
            </a:r>
            <a:endParaRPr/>
          </a:p>
          <a:p>
            <a:pPr indent="0" lvl="0" marL="0" rtl="0" algn="l">
              <a:spcBef>
                <a:spcPts val="1200"/>
              </a:spcBef>
              <a:spcAft>
                <a:spcPts val="1200"/>
              </a:spcAft>
              <a:buNone/>
            </a:pPr>
            <a:r>
              <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sp>
        <p:nvSpPr>
          <p:cNvPr id="526" name="Google Shape;526;p6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Lesson 2 - Make your Own Computer</a:t>
            </a:r>
            <a:endParaRPr/>
          </a:p>
        </p:txBody>
      </p:sp>
      <p:sp>
        <p:nvSpPr>
          <p:cNvPr id="527" name="Google Shape;527;p6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a:t>Teacher Guide:</a:t>
            </a:r>
            <a:endParaRPr/>
          </a:p>
          <a:p>
            <a:pPr indent="0" lvl="0" marL="0" rtl="0" algn="l">
              <a:spcBef>
                <a:spcPts val="1200"/>
              </a:spcBef>
              <a:spcAft>
                <a:spcPts val="0"/>
              </a:spcAft>
              <a:buNone/>
            </a:pPr>
            <a:r>
              <a:rPr lang="en" u="sng">
                <a:solidFill>
                  <a:schemeClr val="hlink"/>
                </a:solidFill>
                <a:hlinkClick r:id="rId3"/>
              </a:rPr>
              <a:t>https://drive.google.com/file/d/1jFhZ71fsOFAS1EDAeHDdURcg4_FVl3o2/view</a:t>
            </a:r>
            <a:r>
              <a:rPr lang="en"/>
              <a:t> </a:t>
            </a:r>
            <a:endParaRPr/>
          </a:p>
          <a:p>
            <a:pPr indent="0" lvl="0" marL="0" rtl="0" algn="l">
              <a:spcBef>
                <a:spcPts val="1200"/>
              </a:spcBef>
              <a:spcAft>
                <a:spcPts val="0"/>
              </a:spcAft>
              <a:buNone/>
            </a:pPr>
            <a:r>
              <a:rPr lang="en"/>
              <a:t>This lesson has students “make” </a:t>
            </a:r>
            <a:r>
              <a:rPr lang="en"/>
              <a:t>their</a:t>
            </a:r>
            <a:r>
              <a:rPr lang="en"/>
              <a:t> own computer with art supplies.</a:t>
            </a:r>
            <a:endParaRPr/>
          </a:p>
          <a:p>
            <a:pPr indent="0" lvl="0" marL="0" rtl="0" algn="l">
              <a:spcBef>
                <a:spcPts val="1200"/>
              </a:spcBef>
              <a:spcAft>
                <a:spcPts val="0"/>
              </a:spcAft>
              <a:buNone/>
            </a:pPr>
            <a:r>
              <a:rPr lang="en"/>
              <a:t>Resources for Instruction:</a:t>
            </a:r>
            <a:endParaRPr/>
          </a:p>
          <a:p>
            <a:pPr indent="0" lvl="0" marL="0" rtl="0" algn="l">
              <a:spcBef>
                <a:spcPts val="1200"/>
              </a:spcBef>
              <a:spcAft>
                <a:spcPts val="0"/>
              </a:spcAft>
              <a:buNone/>
            </a:pPr>
            <a:r>
              <a:rPr lang="en" u="sng">
                <a:solidFill>
                  <a:schemeClr val="hlink"/>
                </a:solidFill>
                <a:hlinkClick r:id="rId4"/>
              </a:rPr>
              <a:t>https://www.helloruby.com/play/2</a:t>
            </a:r>
            <a:r>
              <a:rPr lang="en"/>
              <a:t> </a:t>
            </a:r>
            <a:endParaRPr/>
          </a:p>
          <a:p>
            <a:pPr indent="0" lvl="0" marL="0" rtl="0" algn="l">
              <a:spcBef>
                <a:spcPts val="1200"/>
              </a:spcBef>
              <a:spcAft>
                <a:spcPts val="0"/>
              </a:spcAft>
              <a:buNone/>
            </a:pPr>
            <a:r>
              <a:rPr lang="en"/>
              <a:t>Video to explain lesson:</a:t>
            </a:r>
            <a:endParaRPr/>
          </a:p>
          <a:p>
            <a:pPr indent="0" lvl="0" marL="0" rtl="0" algn="l">
              <a:spcBef>
                <a:spcPts val="1200"/>
              </a:spcBef>
              <a:spcAft>
                <a:spcPts val="0"/>
              </a:spcAft>
              <a:buNone/>
            </a:pPr>
            <a:r>
              <a:rPr lang="en" u="sng">
                <a:solidFill>
                  <a:schemeClr val="hlink"/>
                </a:solidFill>
                <a:hlinkClick r:id="rId5"/>
              </a:rPr>
              <a:t>https://www.youtube.com/watch?v=Pih_5TlpngY</a:t>
            </a:r>
            <a:r>
              <a:rPr lang="en"/>
              <a:t> </a:t>
            </a:r>
            <a:endParaRPr/>
          </a:p>
          <a:p>
            <a:pPr indent="0" lvl="0" marL="0" rtl="0" algn="l">
              <a:spcBef>
                <a:spcPts val="1200"/>
              </a:spcBef>
              <a:spcAft>
                <a:spcPts val="1200"/>
              </a:spcAft>
              <a:buNone/>
            </a:pPr>
            <a:r>
              <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sp>
        <p:nvSpPr>
          <p:cNvPr id="532" name="Google Shape;532;p6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Lesson 2 - Build your computer …</a:t>
            </a:r>
            <a:endParaRPr/>
          </a:p>
        </p:txBody>
      </p:sp>
      <p:sp>
        <p:nvSpPr>
          <p:cNvPr id="533" name="Google Shape;533;p6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Work with your table mates to try to make the computer.</a:t>
            </a:r>
            <a:endParaRPr/>
          </a:p>
          <a:p>
            <a:pPr indent="0" lvl="0" marL="0" rtl="0" algn="l">
              <a:spcBef>
                <a:spcPts val="1200"/>
              </a:spcBef>
              <a:spcAft>
                <a:spcPts val="0"/>
              </a:spcAft>
              <a:buNone/>
            </a:pPr>
            <a:r>
              <a:rPr lang="en"/>
              <a:t>Note we aren’t going to finish it but you can get a good start on it.</a:t>
            </a:r>
            <a:endParaRPr/>
          </a:p>
          <a:p>
            <a:pPr indent="0" lvl="0" marL="0" rtl="0" algn="l">
              <a:spcBef>
                <a:spcPts val="1200"/>
              </a:spcBef>
              <a:spcAft>
                <a:spcPts val="1200"/>
              </a:spcAft>
              <a:buNone/>
            </a:pPr>
            <a:r>
              <a:rPr lang="en"/>
              <a:t>This is an excellent project to help student with vocabulary and understanding the parts of the computer.  You can adapt this to include more parts for older students.</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sp>
        <p:nvSpPr>
          <p:cNvPr id="538" name="Google Shape;538;p65"/>
          <p:cNvSpPr txBox="1"/>
          <p:nvPr>
            <p:ph type="title"/>
          </p:nvPr>
        </p:nvSpPr>
        <p:spPr>
          <a:xfrm>
            <a:off x="200575"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How does lesson address the Standard:</a:t>
            </a:r>
            <a:endParaRPr/>
          </a:p>
          <a:p>
            <a:pPr indent="0" lvl="0" marL="0" rtl="0" algn="l">
              <a:spcBef>
                <a:spcPts val="0"/>
              </a:spcBef>
              <a:spcAft>
                <a:spcPts val="0"/>
              </a:spcAft>
              <a:buNone/>
            </a:pPr>
            <a:r>
              <a:t/>
            </a:r>
            <a:endParaRPr/>
          </a:p>
        </p:txBody>
      </p:sp>
      <p:graphicFrame>
        <p:nvGraphicFramePr>
          <p:cNvPr id="539" name="Google Shape;539;p65"/>
          <p:cNvGraphicFramePr/>
          <p:nvPr/>
        </p:nvGraphicFramePr>
        <p:xfrm>
          <a:off x="700625" y="572688"/>
          <a:ext cx="3000000" cy="3000000"/>
        </p:xfrm>
        <a:graphic>
          <a:graphicData uri="http://schemas.openxmlformats.org/drawingml/2006/table">
            <a:tbl>
              <a:tblPr>
                <a:noFill/>
                <a:tableStyleId>{2EDE6A7B-FBF9-4B8B-89B6-C64498BA1095}</a:tableStyleId>
              </a:tblPr>
              <a:tblGrid>
                <a:gridCol w="2413000"/>
                <a:gridCol w="2413000"/>
                <a:gridCol w="2413000"/>
              </a:tblGrid>
              <a:tr h="381000">
                <a:tc>
                  <a:txBody>
                    <a:bodyPr/>
                    <a:lstStyle/>
                    <a:p>
                      <a:pPr indent="0" lvl="0" marL="0" rtl="0" algn="l">
                        <a:spcBef>
                          <a:spcPts val="0"/>
                        </a:spcBef>
                        <a:spcAft>
                          <a:spcPts val="0"/>
                        </a:spcAft>
                        <a:buNone/>
                      </a:pPr>
                      <a:r>
                        <a:rPr lang="en" sz="1300"/>
                        <a:t>Core Idea</a:t>
                      </a:r>
                      <a:endParaRPr sz="1300"/>
                    </a:p>
                  </a:txBody>
                  <a:tcPr marT="91425" marB="91425" marR="91425" marL="91425">
                    <a:solidFill>
                      <a:srgbClr val="FFF2CC"/>
                    </a:solidFill>
                  </a:tcPr>
                </a:tc>
                <a:tc>
                  <a:txBody>
                    <a:bodyPr/>
                    <a:lstStyle/>
                    <a:p>
                      <a:pPr indent="0" lvl="0" marL="0" rtl="0" algn="l">
                        <a:spcBef>
                          <a:spcPts val="0"/>
                        </a:spcBef>
                        <a:spcAft>
                          <a:spcPts val="0"/>
                        </a:spcAft>
                        <a:buNone/>
                      </a:pPr>
                      <a:r>
                        <a:rPr lang="en" sz="1300">
                          <a:solidFill>
                            <a:schemeClr val="dk1"/>
                          </a:solidFill>
                        </a:rPr>
                        <a:t>Performance Expectations </a:t>
                      </a:r>
                      <a:endParaRPr sz="1300"/>
                    </a:p>
                  </a:txBody>
                  <a:tcPr marT="91425" marB="91425" marR="91425" marL="91425">
                    <a:solidFill>
                      <a:srgbClr val="FFF2CC"/>
                    </a:solidFill>
                  </a:tcPr>
                </a:tc>
                <a:tc>
                  <a:txBody>
                    <a:bodyPr/>
                    <a:lstStyle/>
                    <a:p>
                      <a:pPr indent="0" lvl="0" marL="0" rtl="0" algn="l">
                        <a:spcBef>
                          <a:spcPts val="0"/>
                        </a:spcBef>
                        <a:spcAft>
                          <a:spcPts val="0"/>
                        </a:spcAft>
                        <a:buNone/>
                      </a:pPr>
                      <a:r>
                        <a:rPr lang="en" sz="1300">
                          <a:solidFill>
                            <a:schemeClr val="dk1"/>
                          </a:solidFill>
                        </a:rPr>
                        <a:t>Make my own computing Lesson</a:t>
                      </a:r>
                      <a:endParaRPr sz="1300">
                        <a:solidFill>
                          <a:schemeClr val="dk1"/>
                        </a:solidFill>
                      </a:endParaRPr>
                    </a:p>
                  </a:txBody>
                  <a:tcPr marT="91425" marB="91425" marR="91425" marL="91425">
                    <a:solidFill>
                      <a:srgbClr val="FFF2CC"/>
                    </a:solidFill>
                  </a:tcPr>
                </a:tc>
              </a:tr>
              <a:tr h="381000">
                <a:tc>
                  <a:txBody>
                    <a:bodyPr/>
                    <a:lstStyle/>
                    <a:p>
                      <a:pPr indent="0" lvl="0" marL="0" rtl="0" algn="l">
                        <a:spcBef>
                          <a:spcPts val="0"/>
                        </a:spcBef>
                        <a:spcAft>
                          <a:spcPts val="0"/>
                        </a:spcAft>
                        <a:buNone/>
                      </a:pPr>
                      <a:r>
                        <a:rPr lang="en" sz="1300">
                          <a:solidFill>
                            <a:schemeClr val="dk1"/>
                          </a:solidFill>
                        </a:rPr>
                        <a:t>Individuals use computing devices to perform a variety of tasks accurately and quickly. Computing devices interpret and follow the instructions they are given literally. </a:t>
                      </a:r>
                      <a:endParaRPr sz="1300"/>
                    </a:p>
                  </a:txBody>
                  <a:tcPr marT="91425" marB="91425" marR="91425" marL="91425"/>
                </a:tc>
                <a:tc>
                  <a:txBody>
                    <a:bodyPr/>
                    <a:lstStyle/>
                    <a:p>
                      <a:pPr indent="0" lvl="0" marL="0" rtl="0" algn="l">
                        <a:spcBef>
                          <a:spcPts val="0"/>
                        </a:spcBef>
                        <a:spcAft>
                          <a:spcPts val="0"/>
                        </a:spcAft>
                        <a:buNone/>
                      </a:pPr>
                      <a:r>
                        <a:rPr lang="en" sz="1300">
                          <a:solidFill>
                            <a:schemeClr val="dk1"/>
                          </a:solidFill>
                        </a:rPr>
                        <a:t> 8.1.2.CS.1: Select and operate computing devices that perform a variety of tasks accurately and quickly based on user needs and preferences. </a:t>
                      </a:r>
                      <a:endParaRPr sz="1300"/>
                    </a:p>
                  </a:txBody>
                  <a:tcPr marT="91425" marB="91425" marR="91425" marL="91425"/>
                </a:tc>
                <a:tc>
                  <a:txBody>
                    <a:bodyPr/>
                    <a:lstStyle/>
                    <a:p>
                      <a:pPr indent="0" lvl="0" marL="0" rtl="0" algn="l">
                        <a:spcBef>
                          <a:spcPts val="0"/>
                        </a:spcBef>
                        <a:spcAft>
                          <a:spcPts val="0"/>
                        </a:spcAft>
                        <a:buNone/>
                      </a:pPr>
                      <a:r>
                        <a:rPr lang="en" sz="1300">
                          <a:solidFill>
                            <a:schemeClr val="dk1"/>
                          </a:solidFill>
                        </a:rPr>
                        <a:t>By building our computer, we can discuss the hardware and software issues. In this discussion and through discussion tasks this computer can do. </a:t>
                      </a:r>
                      <a:endParaRPr sz="1300">
                        <a:solidFill>
                          <a:schemeClr val="dk1"/>
                        </a:solidFill>
                      </a:endParaRPr>
                    </a:p>
                  </a:txBody>
                  <a:tcPr marT="91425" marB="91425" marR="91425" marL="91425"/>
                </a:tc>
              </a:tr>
              <a:tr h="381000">
                <a:tc>
                  <a:txBody>
                    <a:bodyPr/>
                    <a:lstStyle/>
                    <a:p>
                      <a:pPr indent="0" lvl="0" marL="0" rtl="0" algn="l">
                        <a:spcBef>
                          <a:spcPts val="0"/>
                        </a:spcBef>
                        <a:spcAft>
                          <a:spcPts val="0"/>
                        </a:spcAft>
                        <a:buNone/>
                      </a:pPr>
                      <a:r>
                        <a:rPr lang="en" sz="1300">
                          <a:solidFill>
                            <a:schemeClr val="dk1"/>
                          </a:solidFill>
                        </a:rPr>
                        <a:t>A computing system is composed of software and hardware. </a:t>
                      </a:r>
                      <a:endParaRPr sz="1300">
                        <a:solidFill>
                          <a:schemeClr val="dk1"/>
                        </a:solidFill>
                      </a:endParaRPr>
                    </a:p>
                    <a:p>
                      <a:pPr indent="0" lvl="0" marL="0" rtl="0" algn="l">
                        <a:spcBef>
                          <a:spcPts val="0"/>
                        </a:spcBef>
                        <a:spcAft>
                          <a:spcPts val="0"/>
                        </a:spcAft>
                        <a:buNone/>
                      </a:pPr>
                      <a:r>
                        <a:t/>
                      </a:r>
                      <a:endParaRPr sz="1300"/>
                    </a:p>
                  </a:txBody>
                  <a:tcPr marT="91425" marB="91425" marR="91425" marL="91425"/>
                </a:tc>
                <a:tc>
                  <a:txBody>
                    <a:bodyPr/>
                    <a:lstStyle/>
                    <a:p>
                      <a:pPr indent="0" lvl="0" marL="0" rtl="0" algn="l">
                        <a:spcBef>
                          <a:spcPts val="0"/>
                        </a:spcBef>
                        <a:spcAft>
                          <a:spcPts val="0"/>
                        </a:spcAft>
                        <a:buNone/>
                      </a:pPr>
                      <a:r>
                        <a:rPr lang="en" sz="1300">
                          <a:solidFill>
                            <a:schemeClr val="dk1"/>
                          </a:solidFill>
                        </a:rPr>
                        <a:t>8.1.2.CS.2: Explain the functions of common software and hardware components of computing systems. </a:t>
                      </a:r>
                      <a:endParaRPr sz="1300"/>
                    </a:p>
                  </a:txBody>
                  <a:tcPr marT="91425" marB="91425" marR="91425" marL="91425"/>
                </a:tc>
                <a:tc>
                  <a:txBody>
                    <a:bodyPr/>
                    <a:lstStyle/>
                    <a:p>
                      <a:pPr indent="0" lvl="0" marL="0" rtl="0" algn="l">
                        <a:spcBef>
                          <a:spcPts val="0"/>
                        </a:spcBef>
                        <a:spcAft>
                          <a:spcPts val="0"/>
                        </a:spcAft>
                        <a:buNone/>
                      </a:pPr>
                      <a:r>
                        <a:rPr lang="en" sz="1300">
                          <a:solidFill>
                            <a:schemeClr val="dk1"/>
                          </a:solidFill>
                        </a:rPr>
                        <a:t>Software and hardware help each other run.  By “building the hardware”, you can discuss how hardware needs software and software needs hardware</a:t>
                      </a:r>
                      <a:endParaRPr sz="1300">
                        <a:solidFill>
                          <a:schemeClr val="dk1"/>
                        </a:solidFill>
                      </a:endParaRPr>
                    </a:p>
                  </a:txBody>
                  <a:tcPr marT="91425" marB="91425" marR="91425" marL="91425"/>
                </a:tc>
              </a:tr>
              <a:tr h="381000">
                <a:tc>
                  <a:txBody>
                    <a:bodyPr/>
                    <a:lstStyle/>
                    <a:p>
                      <a:pPr indent="0" lvl="0" marL="0" rtl="0" algn="l">
                        <a:spcBef>
                          <a:spcPts val="0"/>
                        </a:spcBef>
                        <a:spcAft>
                          <a:spcPts val="0"/>
                        </a:spcAft>
                        <a:buNone/>
                      </a:pPr>
                      <a:r>
                        <a:rPr lang="en" sz="1300">
                          <a:solidFill>
                            <a:schemeClr val="dk1"/>
                          </a:solidFill>
                        </a:rPr>
                        <a:t>Describing a problem is the first step toward finding a solution when computing systems do not work as expected. </a:t>
                      </a:r>
                      <a:endParaRPr sz="1300"/>
                    </a:p>
                  </a:txBody>
                  <a:tcPr marT="91425" marB="91425" marR="91425" marL="91425"/>
                </a:tc>
                <a:tc>
                  <a:txBody>
                    <a:bodyPr/>
                    <a:lstStyle/>
                    <a:p>
                      <a:pPr indent="0" lvl="0" marL="0" rtl="0" algn="l">
                        <a:spcBef>
                          <a:spcPts val="0"/>
                        </a:spcBef>
                        <a:spcAft>
                          <a:spcPts val="0"/>
                        </a:spcAft>
                        <a:buNone/>
                      </a:pPr>
                      <a:r>
                        <a:rPr lang="en" sz="1300">
                          <a:solidFill>
                            <a:schemeClr val="dk1"/>
                          </a:solidFill>
                        </a:rPr>
                        <a:t>8.1.2.CS.3: Describe basic hardware and software problems using accurate terminology. </a:t>
                      </a:r>
                      <a:endParaRPr sz="1300">
                        <a:solidFill>
                          <a:schemeClr val="dk1"/>
                        </a:solidFill>
                      </a:endParaRPr>
                    </a:p>
                    <a:p>
                      <a:pPr indent="0" lvl="0" marL="0" rtl="0" algn="l">
                        <a:spcBef>
                          <a:spcPts val="0"/>
                        </a:spcBef>
                        <a:spcAft>
                          <a:spcPts val="0"/>
                        </a:spcAft>
                        <a:buNone/>
                      </a:pPr>
                      <a:r>
                        <a:t/>
                      </a:r>
                      <a:endParaRPr sz="1300"/>
                    </a:p>
                  </a:txBody>
                  <a:tcPr marT="91425" marB="91425" marR="91425" marL="91425"/>
                </a:tc>
                <a:tc>
                  <a:txBody>
                    <a:bodyPr/>
                    <a:lstStyle/>
                    <a:p>
                      <a:pPr indent="0" lvl="0" marL="0" rtl="0" algn="l">
                        <a:spcBef>
                          <a:spcPts val="0"/>
                        </a:spcBef>
                        <a:spcAft>
                          <a:spcPts val="0"/>
                        </a:spcAft>
                        <a:buNone/>
                      </a:pPr>
                      <a:r>
                        <a:rPr lang="en" sz="1300">
                          <a:solidFill>
                            <a:schemeClr val="dk1"/>
                          </a:solidFill>
                        </a:rPr>
                        <a:t>Through building the computer, you can identify parts of the computer and discuss definitions</a:t>
                      </a:r>
                      <a:endParaRPr sz="1300">
                        <a:solidFill>
                          <a:schemeClr val="dk1"/>
                        </a:solidFill>
                      </a:endParaRPr>
                    </a:p>
                  </a:txBody>
                  <a:tcPr marT="91425" marB="91425" marR="91425" marL="91425"/>
                </a:tc>
              </a:tr>
            </a:tbl>
          </a:graphicData>
        </a:graphic>
      </p:graphicFrame>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sp>
        <p:nvSpPr>
          <p:cNvPr id="544" name="Google Shape;544;p6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Further Resources</a:t>
            </a:r>
            <a:endParaRPr/>
          </a:p>
        </p:txBody>
      </p:sp>
      <p:sp>
        <p:nvSpPr>
          <p:cNvPr id="545" name="Google Shape;545;p6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Lesson: Human Computer</a:t>
            </a:r>
            <a:endParaRPr/>
          </a:p>
          <a:p>
            <a:pPr indent="0" lvl="0" marL="0" rtl="0" algn="l">
              <a:spcBef>
                <a:spcPts val="1200"/>
              </a:spcBef>
              <a:spcAft>
                <a:spcPts val="0"/>
              </a:spcAft>
              <a:buNone/>
            </a:pPr>
            <a:r>
              <a:rPr lang="en" u="sng">
                <a:solidFill>
                  <a:schemeClr val="hlink"/>
                </a:solidFill>
                <a:hlinkClick r:id="rId3"/>
              </a:rPr>
              <a:t>https://www.educationworld.com/a_tech/tech/tech195.shtml</a:t>
            </a:r>
            <a:r>
              <a:rPr lang="en"/>
              <a:t> </a:t>
            </a:r>
            <a:endParaRPr/>
          </a:p>
          <a:p>
            <a:pPr indent="0" lvl="0" marL="0" rtl="0" algn="l">
              <a:spcBef>
                <a:spcPts val="1200"/>
              </a:spcBef>
              <a:spcAft>
                <a:spcPts val="0"/>
              </a:spcAft>
              <a:buNone/>
            </a:pPr>
            <a:r>
              <a:rPr lang="en" u="sng">
                <a:solidFill>
                  <a:schemeClr val="hlink"/>
                </a:solidFill>
                <a:hlinkClick r:id="rId4"/>
              </a:rPr>
              <a:t>https://www.azed.gov/sites/default/files/2019/09/Kindergarten%20CS%20Lessons.pdf?id=5d72d0e91dcb251298c0faa2</a:t>
            </a:r>
            <a:r>
              <a:rPr lang="en"/>
              <a:t> </a:t>
            </a:r>
            <a:endParaRPr/>
          </a:p>
          <a:p>
            <a:pPr indent="0" lvl="0" marL="0" rtl="0" algn="l">
              <a:spcBef>
                <a:spcPts val="1200"/>
              </a:spcBef>
              <a:spcAft>
                <a:spcPts val="1200"/>
              </a:spcAft>
              <a:buNone/>
            </a:pPr>
            <a:r>
              <a:rPr lang="en" u="sng">
                <a:solidFill>
                  <a:schemeClr val="hlink"/>
                </a:solidFill>
                <a:hlinkClick r:id="rId5"/>
              </a:rPr>
              <a:t>https://www.sfusd.edu/learning/curriculum/elementary-school/computer-science/k-2-computer-science-curriculum</a:t>
            </a:r>
            <a:r>
              <a:rPr lang="en"/>
              <a:t> </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1190D"/>
        </a:solidFill>
      </p:bgPr>
    </p:bg>
    <p:spTree>
      <p:nvGrpSpPr>
        <p:cNvPr id="549" name="Shape 549"/>
        <p:cNvGrpSpPr/>
        <p:nvPr/>
      </p:nvGrpSpPr>
      <p:grpSpPr>
        <a:xfrm>
          <a:off x="0" y="0"/>
          <a:ext cx="0" cy="0"/>
          <a:chOff x="0" y="0"/>
          <a:chExt cx="0" cy="0"/>
        </a:xfrm>
      </p:grpSpPr>
      <p:sp>
        <p:nvSpPr>
          <p:cNvPr id="550" name="Google Shape;550;p67"/>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b="1" lang="en">
                <a:solidFill>
                  <a:schemeClr val="lt1"/>
                </a:solidFill>
              </a:rPr>
              <a:t>Networks an the Internet</a:t>
            </a:r>
            <a:endParaRPr b="1">
              <a:solidFill>
                <a:schemeClr val="lt1"/>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sp>
        <p:nvSpPr>
          <p:cNvPr id="555" name="Google Shape;555;p6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Networks - why learn them</a:t>
            </a:r>
            <a:endParaRPr/>
          </a:p>
        </p:txBody>
      </p:sp>
      <p:sp>
        <p:nvSpPr>
          <p:cNvPr id="556" name="Google Shape;556;p6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There are two major issues at play with network and why students need to learn them:</a:t>
            </a:r>
            <a:endParaRPr/>
          </a:p>
          <a:p>
            <a:pPr indent="-342900" lvl="0" marL="457200" rtl="0" algn="l">
              <a:spcBef>
                <a:spcPts val="1200"/>
              </a:spcBef>
              <a:spcAft>
                <a:spcPts val="0"/>
              </a:spcAft>
              <a:buSzPts val="1800"/>
              <a:buAutoNum type="arabicPeriod"/>
            </a:pPr>
            <a:r>
              <a:rPr lang="en"/>
              <a:t>Students need to be able to understand how to connect their devices to the network.</a:t>
            </a:r>
            <a:endParaRPr/>
          </a:p>
          <a:p>
            <a:pPr indent="-342900" lvl="0" marL="457200" rtl="0" algn="l">
              <a:spcBef>
                <a:spcPts val="0"/>
              </a:spcBef>
              <a:spcAft>
                <a:spcPts val="0"/>
              </a:spcAft>
              <a:buSzPts val="1800"/>
              <a:buAutoNum type="arabicPeriod"/>
            </a:pPr>
            <a:r>
              <a:rPr lang="en"/>
              <a:t>Students need to learn how to protect both their data and their devices from any on-line security issues.</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sp>
        <p:nvSpPr>
          <p:cNvPr id="561" name="Google Shape;561;p6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is a network? </a:t>
            </a:r>
            <a:endParaRPr/>
          </a:p>
        </p:txBody>
      </p:sp>
      <p:sp>
        <p:nvSpPr>
          <p:cNvPr id="562" name="Google Shape;562;p69"/>
          <p:cNvSpPr txBox="1"/>
          <p:nvPr>
            <p:ph idx="1" type="body"/>
          </p:nvPr>
        </p:nvSpPr>
        <p:spPr>
          <a:xfrm>
            <a:off x="311700" y="1152475"/>
            <a:ext cx="4746900" cy="3416400"/>
          </a:xfrm>
          <a:prstGeom prst="rect">
            <a:avLst/>
          </a:prstGeom>
        </p:spPr>
        <p:txBody>
          <a:bodyPr anchorCtr="0" anchor="t" bIns="91425" lIns="91425" spcFirstLastPara="1" rIns="91425" wrap="square" tIns="91425">
            <a:normAutofit lnSpcReduction="20000"/>
          </a:bodyPr>
          <a:lstStyle/>
          <a:p>
            <a:pPr indent="-355600" lvl="0" marL="457200" rtl="0" algn="l">
              <a:spcBef>
                <a:spcPts val="0"/>
              </a:spcBef>
              <a:spcAft>
                <a:spcPts val="0"/>
              </a:spcAft>
              <a:buSzPts val="2000"/>
              <a:buChar char="●"/>
            </a:pPr>
            <a:r>
              <a:rPr lang="en" sz="2000"/>
              <a:t>A connection between two or more computers so that they can share:</a:t>
            </a:r>
            <a:endParaRPr sz="2000"/>
          </a:p>
          <a:p>
            <a:pPr indent="-330200" lvl="1" marL="914400" rtl="0" algn="l">
              <a:spcBef>
                <a:spcPts val="0"/>
              </a:spcBef>
              <a:spcAft>
                <a:spcPts val="0"/>
              </a:spcAft>
              <a:buSzPts val="1600"/>
              <a:buChar char="○"/>
            </a:pPr>
            <a:r>
              <a:rPr lang="en" sz="1600"/>
              <a:t>Data</a:t>
            </a:r>
            <a:endParaRPr sz="1600"/>
          </a:p>
          <a:p>
            <a:pPr indent="-330200" lvl="1" marL="914400" rtl="0" algn="l">
              <a:spcBef>
                <a:spcPts val="0"/>
              </a:spcBef>
              <a:spcAft>
                <a:spcPts val="0"/>
              </a:spcAft>
              <a:buSzPts val="1600"/>
              <a:buChar char="○"/>
            </a:pPr>
            <a:r>
              <a:rPr lang="en" sz="1600"/>
              <a:t>Communication</a:t>
            </a:r>
            <a:endParaRPr sz="1600"/>
          </a:p>
          <a:p>
            <a:pPr indent="-330200" lvl="1" marL="914400" rtl="0" algn="l">
              <a:spcBef>
                <a:spcPts val="0"/>
              </a:spcBef>
              <a:spcAft>
                <a:spcPts val="0"/>
              </a:spcAft>
              <a:buSzPts val="1600"/>
              <a:buChar char="○"/>
            </a:pPr>
            <a:r>
              <a:rPr lang="en" sz="1600"/>
              <a:t>Printing</a:t>
            </a:r>
            <a:endParaRPr sz="1600"/>
          </a:p>
          <a:p>
            <a:pPr indent="-330200" lvl="1" marL="914400" rtl="0" algn="l">
              <a:spcBef>
                <a:spcPts val="0"/>
              </a:spcBef>
              <a:spcAft>
                <a:spcPts val="0"/>
              </a:spcAft>
              <a:buSzPts val="1600"/>
              <a:buChar char="○"/>
            </a:pPr>
            <a:r>
              <a:rPr lang="en" sz="1600"/>
              <a:t>Files</a:t>
            </a:r>
            <a:endParaRPr sz="1600"/>
          </a:p>
          <a:p>
            <a:pPr indent="-330200" lvl="1" marL="914400" rtl="0" algn="l">
              <a:spcBef>
                <a:spcPts val="0"/>
              </a:spcBef>
              <a:spcAft>
                <a:spcPts val="0"/>
              </a:spcAft>
              <a:buSzPts val="1600"/>
              <a:buChar char="○"/>
            </a:pPr>
            <a:r>
              <a:rPr lang="en" sz="1600"/>
              <a:t>Other resources</a:t>
            </a:r>
            <a:endParaRPr sz="1600"/>
          </a:p>
          <a:p>
            <a:pPr indent="-342900" lvl="0" marL="457200" rtl="0" algn="l">
              <a:spcBef>
                <a:spcPts val="0"/>
              </a:spcBef>
              <a:spcAft>
                <a:spcPts val="0"/>
              </a:spcAft>
              <a:buSzPts val="1800"/>
              <a:buChar char="●"/>
            </a:pPr>
            <a:r>
              <a:rPr lang="en"/>
              <a:t>A Network is Modeled as:</a:t>
            </a:r>
            <a:endParaRPr/>
          </a:p>
          <a:p>
            <a:pPr indent="-317500" lvl="1" marL="914400" rtl="0" algn="l">
              <a:spcBef>
                <a:spcPts val="0"/>
              </a:spcBef>
              <a:spcAft>
                <a:spcPts val="0"/>
              </a:spcAft>
              <a:buSzPts val="1400"/>
              <a:buChar char="○"/>
            </a:pPr>
            <a:r>
              <a:rPr lang="en"/>
              <a:t>Line represents a connection</a:t>
            </a:r>
            <a:endParaRPr/>
          </a:p>
          <a:p>
            <a:pPr indent="-317500" lvl="1" marL="914400" rtl="0" algn="l">
              <a:spcBef>
                <a:spcPts val="0"/>
              </a:spcBef>
              <a:spcAft>
                <a:spcPts val="0"/>
              </a:spcAft>
              <a:buSzPts val="1400"/>
              <a:buChar char="○"/>
            </a:pPr>
            <a:r>
              <a:rPr lang="en"/>
              <a:t>A Circle (vertex, node) represents a “thing” we are connecting - a computer, a website, etc.</a:t>
            </a:r>
            <a:endParaRPr/>
          </a:p>
          <a:p>
            <a:pPr indent="0" lvl="0" marL="0" rtl="0" algn="l">
              <a:spcBef>
                <a:spcPts val="1200"/>
              </a:spcBef>
              <a:spcAft>
                <a:spcPts val="1200"/>
              </a:spcAft>
              <a:buNone/>
            </a:pPr>
            <a:r>
              <a:t/>
            </a:r>
            <a:endParaRPr sz="1600"/>
          </a:p>
        </p:txBody>
      </p:sp>
      <p:pic>
        <p:nvPicPr>
          <p:cNvPr id="563" name="Google Shape;563;p69"/>
          <p:cNvPicPr preferRelativeResize="0"/>
          <p:nvPr/>
        </p:nvPicPr>
        <p:blipFill>
          <a:blip r:embed="rId3">
            <a:alphaModFix/>
          </a:blip>
          <a:stretch>
            <a:fillRect/>
          </a:stretch>
        </p:blipFill>
        <p:spPr>
          <a:xfrm>
            <a:off x="5058600" y="1152475"/>
            <a:ext cx="3780600" cy="2563119"/>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sp>
        <p:nvSpPr>
          <p:cNvPr id="568" name="Google Shape;568;p7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NJ SLS CS Standard - In a Nutshell</a:t>
            </a:r>
            <a:endParaRPr/>
          </a:p>
        </p:txBody>
      </p:sp>
      <p:sp>
        <p:nvSpPr>
          <p:cNvPr id="569" name="Google Shape;569;p7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By the end of Grade 2 </a:t>
            </a:r>
            <a:endParaRPr/>
          </a:p>
          <a:p>
            <a:pPr indent="-342900" lvl="0" marL="457200" rtl="0" algn="l">
              <a:spcBef>
                <a:spcPts val="1200"/>
              </a:spcBef>
              <a:spcAft>
                <a:spcPts val="0"/>
              </a:spcAft>
              <a:buSzPts val="1800"/>
              <a:buChar char="●"/>
            </a:pPr>
            <a:r>
              <a:rPr lang="en"/>
              <a:t>Computer networks can be used to connect individuals to other individuals, places, information, and ideas. The Internet enables individuals to connect with others worldwide. </a:t>
            </a:r>
            <a:endParaRPr/>
          </a:p>
          <a:p>
            <a:pPr indent="-342900" lvl="0" marL="457200" rtl="0" algn="l">
              <a:spcBef>
                <a:spcPts val="0"/>
              </a:spcBef>
              <a:spcAft>
                <a:spcPts val="0"/>
              </a:spcAft>
              <a:buSzPts val="1800"/>
              <a:buChar char="●"/>
            </a:pPr>
            <a:r>
              <a:rPr lang="en"/>
              <a:t>Connecting devices to a network or the Internet provides great benefits, but care must be taken to use authentication measures, such as strong passwords, to protect devices and information from unauthorized access. </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sp>
        <p:nvSpPr>
          <p:cNvPr id="574" name="Google Shape;574;p7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does that mean to us?</a:t>
            </a:r>
            <a:endParaRPr/>
          </a:p>
        </p:txBody>
      </p:sp>
      <p:sp>
        <p:nvSpPr>
          <p:cNvPr id="575" name="Google Shape;575;p7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Hub:</a:t>
            </a:r>
            <a:endParaRPr/>
          </a:p>
          <a:p>
            <a:pPr indent="0" lvl="0" marL="0" rtl="0" algn="l">
              <a:spcBef>
                <a:spcPts val="1200"/>
              </a:spcBef>
              <a:spcAft>
                <a:spcPts val="0"/>
              </a:spcAft>
              <a:buNone/>
            </a:pPr>
            <a:r>
              <a:rPr lang="en"/>
              <a:t>Kids as young as 5 are connecting with their grandparents through zoom while playing with their Nintendo Switches, as their teachers post their grades to Genesis, while their parents are emailing and managing family life on a google calendar - Networks are a part of everyday life.</a:t>
            </a:r>
            <a:endParaRPr/>
          </a:p>
          <a:p>
            <a:pPr indent="0" lvl="0" marL="0" rtl="0" algn="l">
              <a:spcBef>
                <a:spcPts val="1200"/>
              </a:spcBef>
              <a:spcAft>
                <a:spcPts val="0"/>
              </a:spcAft>
              <a:buNone/>
            </a:pPr>
            <a:r>
              <a:rPr lang="en"/>
              <a:t>Security:</a:t>
            </a:r>
            <a:endParaRPr/>
          </a:p>
          <a:p>
            <a:pPr indent="0" lvl="0" marL="0" rtl="0" algn="l">
              <a:spcBef>
                <a:spcPts val="1200"/>
              </a:spcBef>
              <a:spcAft>
                <a:spcPts val="1200"/>
              </a:spcAft>
              <a:buNone/>
            </a:pPr>
            <a:r>
              <a:rPr lang="en"/>
              <a:t>Kids are also dealing with Security at a younger age - we have to help them understand security concerns.</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sp>
        <p:nvSpPr>
          <p:cNvPr id="580" name="Google Shape;580;p7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Teenagers and the Economics of Hacking	</a:t>
            </a:r>
            <a:endParaRPr/>
          </a:p>
        </p:txBody>
      </p:sp>
      <p:sp>
        <p:nvSpPr>
          <p:cNvPr id="581" name="Google Shape;581;p7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In 2017, families with members under the age of 20 lost $8.7 million in hacking schemes.</a:t>
            </a:r>
            <a:endParaRPr/>
          </a:p>
          <a:p>
            <a:pPr indent="-342900" lvl="0" marL="457200" rtl="0" algn="l">
              <a:spcBef>
                <a:spcPts val="0"/>
              </a:spcBef>
              <a:spcAft>
                <a:spcPts val="0"/>
              </a:spcAft>
              <a:buSzPts val="1800"/>
              <a:buChar char="●"/>
            </a:pPr>
            <a:r>
              <a:rPr lang="en"/>
              <a:t>In 2021, families in this same demographic lost $101 million.</a:t>
            </a:r>
            <a:endParaRPr/>
          </a:p>
          <a:p>
            <a:pPr indent="-342900" lvl="0" marL="457200" rtl="0" algn="l">
              <a:spcBef>
                <a:spcPts val="0"/>
              </a:spcBef>
              <a:spcAft>
                <a:spcPts val="0"/>
              </a:spcAft>
              <a:buSzPts val="1800"/>
              <a:buChar char="●"/>
            </a:pPr>
            <a:r>
              <a:rPr lang="en"/>
              <a:t>The United States is the primary target for most international hacking.</a:t>
            </a:r>
            <a:endParaRPr/>
          </a:p>
          <a:p>
            <a:pPr indent="-342900" lvl="0" marL="457200" rtl="0" algn="l">
              <a:spcBef>
                <a:spcPts val="0"/>
              </a:spcBef>
              <a:spcAft>
                <a:spcPts val="0"/>
              </a:spcAft>
              <a:buSzPts val="1800"/>
              <a:buChar char="●"/>
            </a:pPr>
            <a:r>
              <a:rPr lang="en"/>
              <a:t>New Jersey is in the top 10 states for being targeted in hacking or malicious attacks.</a:t>
            </a:r>
            <a:endParaRPr/>
          </a:p>
          <a:p>
            <a:pPr indent="0" lvl="0" marL="0" rtl="0" algn="l">
              <a:spcBef>
                <a:spcPts val="1200"/>
              </a:spcBef>
              <a:spcAft>
                <a:spcPts val="0"/>
              </a:spcAft>
              <a:buNone/>
            </a:pPr>
            <a:r>
              <a:t/>
            </a:r>
            <a:endParaRPr/>
          </a:p>
          <a:p>
            <a:pPr indent="0" lvl="0" marL="0" rtl="0" algn="l">
              <a:spcBef>
                <a:spcPts val="1200"/>
              </a:spcBef>
              <a:spcAft>
                <a:spcPts val="1200"/>
              </a:spcAft>
              <a:buNone/>
            </a:pPr>
            <a:r>
              <a:rPr lang="en"/>
              <a:t>*Source: FBI Internet Crimes Complaint Center https://www.ic3.gov/Media/PDF/AnnualReport/2021_IC3Report.pdf</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Today will not be …</a:t>
            </a:r>
            <a:endParaRPr/>
          </a:p>
        </p:txBody>
      </p:sp>
      <p:sp>
        <p:nvSpPr>
          <p:cNvPr id="90" name="Google Shape;90;p1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Complete and exhaustive and you will have a perfect understanding of everything computing by the end of these lessons</a:t>
            </a:r>
            <a:endParaRPr/>
          </a:p>
          <a:p>
            <a:pPr indent="0" lvl="0" marL="457200" rtl="0" algn="l">
              <a:spcBef>
                <a:spcPts val="1200"/>
              </a:spcBef>
              <a:spcAft>
                <a:spcPts val="1200"/>
              </a:spcAft>
              <a:buNone/>
            </a:pPr>
            <a:r>
              <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sp>
        <p:nvSpPr>
          <p:cNvPr id="586" name="Google Shape;586;p7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NJSLS - CS Standards</a:t>
            </a:r>
            <a:endParaRPr/>
          </a:p>
        </p:txBody>
      </p:sp>
      <p:graphicFrame>
        <p:nvGraphicFramePr>
          <p:cNvPr id="587" name="Google Shape;587;p73"/>
          <p:cNvGraphicFramePr/>
          <p:nvPr/>
        </p:nvGraphicFramePr>
        <p:xfrm>
          <a:off x="911300" y="1150625"/>
          <a:ext cx="3000000" cy="3000000"/>
        </p:xfrm>
        <a:graphic>
          <a:graphicData uri="http://schemas.openxmlformats.org/drawingml/2006/table">
            <a:tbl>
              <a:tblPr>
                <a:noFill/>
                <a:tableStyleId>{2EDE6A7B-FBF9-4B8B-89B6-C64498BA1095}</a:tableStyleId>
              </a:tblPr>
              <a:tblGrid>
                <a:gridCol w="3619500"/>
                <a:gridCol w="3619500"/>
              </a:tblGrid>
              <a:tr h="381000">
                <a:tc>
                  <a:txBody>
                    <a:bodyPr/>
                    <a:lstStyle/>
                    <a:p>
                      <a:pPr indent="0" lvl="0" marL="0" rtl="0" algn="l">
                        <a:spcBef>
                          <a:spcPts val="0"/>
                        </a:spcBef>
                        <a:spcAft>
                          <a:spcPts val="0"/>
                        </a:spcAft>
                        <a:buNone/>
                      </a:pPr>
                      <a:r>
                        <a:rPr lang="en" sz="1300"/>
                        <a:t>Core Idea</a:t>
                      </a:r>
                      <a:endParaRPr sz="1300"/>
                    </a:p>
                  </a:txBody>
                  <a:tcPr marT="91425" marB="91425" marR="91425" marL="91425">
                    <a:solidFill>
                      <a:srgbClr val="FFF2CC"/>
                    </a:solidFill>
                  </a:tcPr>
                </a:tc>
                <a:tc>
                  <a:txBody>
                    <a:bodyPr/>
                    <a:lstStyle/>
                    <a:p>
                      <a:pPr indent="0" lvl="0" marL="0" rtl="0" algn="l">
                        <a:spcBef>
                          <a:spcPts val="0"/>
                        </a:spcBef>
                        <a:spcAft>
                          <a:spcPts val="0"/>
                        </a:spcAft>
                        <a:buNone/>
                      </a:pPr>
                      <a:r>
                        <a:rPr lang="en" sz="1300">
                          <a:solidFill>
                            <a:schemeClr val="dk1"/>
                          </a:solidFill>
                        </a:rPr>
                        <a:t>Performance Expectations </a:t>
                      </a:r>
                      <a:endParaRPr sz="1300"/>
                    </a:p>
                  </a:txBody>
                  <a:tcPr marT="91425" marB="91425" marR="91425" marL="91425">
                    <a:solidFill>
                      <a:srgbClr val="FFF2CC"/>
                    </a:solidFill>
                  </a:tcPr>
                </a:tc>
              </a:tr>
              <a:tr h="381000">
                <a:tc>
                  <a:txBody>
                    <a:bodyPr/>
                    <a:lstStyle/>
                    <a:p>
                      <a:pPr indent="0" lvl="0" marL="0" rtl="0" algn="l">
                        <a:spcBef>
                          <a:spcPts val="0"/>
                        </a:spcBef>
                        <a:spcAft>
                          <a:spcPts val="0"/>
                        </a:spcAft>
                        <a:buNone/>
                      </a:pPr>
                      <a:r>
                        <a:rPr lang="en" sz="1300">
                          <a:solidFill>
                            <a:schemeClr val="dk1"/>
                          </a:solidFill>
                        </a:rPr>
                        <a:t>Computer networks can be used to connect individuals to other individuals, places, information, and ideas. The Internet enables individuals to connect with others worldwide.</a:t>
                      </a:r>
                      <a:endParaRPr sz="1300"/>
                    </a:p>
                  </a:txBody>
                  <a:tcPr marT="91425" marB="91425" marR="91425" marL="91425"/>
                </a:tc>
                <a:tc>
                  <a:txBody>
                    <a:bodyPr/>
                    <a:lstStyle/>
                    <a:p>
                      <a:pPr indent="0" lvl="0" marL="0" rtl="0" algn="l">
                        <a:spcBef>
                          <a:spcPts val="0"/>
                        </a:spcBef>
                        <a:spcAft>
                          <a:spcPts val="0"/>
                        </a:spcAft>
                        <a:buNone/>
                      </a:pPr>
                      <a:r>
                        <a:rPr lang="en" sz="1300">
                          <a:solidFill>
                            <a:schemeClr val="dk1"/>
                          </a:solidFill>
                        </a:rPr>
                        <a:t> </a:t>
                      </a:r>
                      <a:r>
                        <a:rPr lang="en" sz="1300">
                          <a:solidFill>
                            <a:schemeClr val="dk1"/>
                          </a:solidFill>
                        </a:rPr>
                        <a:t> • 8.1.2.NI.1: Model and describe how individuals use computers to connect to other individuals, places, information, and ideas through a network. </a:t>
                      </a:r>
                      <a:endParaRPr sz="1300">
                        <a:solidFill>
                          <a:schemeClr val="dk1"/>
                        </a:solidFill>
                      </a:endParaRPr>
                    </a:p>
                    <a:p>
                      <a:pPr indent="0" lvl="0" marL="0" rtl="0" algn="l">
                        <a:spcBef>
                          <a:spcPts val="0"/>
                        </a:spcBef>
                        <a:spcAft>
                          <a:spcPts val="0"/>
                        </a:spcAft>
                        <a:buNone/>
                      </a:pPr>
                      <a:r>
                        <a:t/>
                      </a:r>
                      <a:endParaRPr sz="1300">
                        <a:solidFill>
                          <a:schemeClr val="dk1"/>
                        </a:solidFill>
                      </a:endParaRPr>
                    </a:p>
                    <a:p>
                      <a:pPr indent="0" lvl="0" marL="0" rtl="0" algn="l">
                        <a:spcBef>
                          <a:spcPts val="0"/>
                        </a:spcBef>
                        <a:spcAft>
                          <a:spcPts val="0"/>
                        </a:spcAft>
                        <a:buNone/>
                      </a:pPr>
                      <a:r>
                        <a:rPr lang="en" sz="1300">
                          <a:solidFill>
                            <a:schemeClr val="dk1"/>
                          </a:solidFill>
                        </a:rPr>
                        <a:t>• 8.1.2.NI.2: Describe how the Internet enables individuals to connect with others worldwide. </a:t>
                      </a:r>
                      <a:endParaRPr sz="1300">
                        <a:solidFill>
                          <a:schemeClr val="dk1"/>
                        </a:solidFill>
                      </a:endParaRPr>
                    </a:p>
                    <a:p>
                      <a:pPr indent="0" lvl="0" marL="0" rtl="0" algn="l">
                        <a:spcBef>
                          <a:spcPts val="0"/>
                        </a:spcBef>
                        <a:spcAft>
                          <a:spcPts val="0"/>
                        </a:spcAft>
                        <a:buNone/>
                      </a:pPr>
                      <a:r>
                        <a:t/>
                      </a:r>
                      <a:endParaRPr sz="1300">
                        <a:solidFill>
                          <a:schemeClr val="dk1"/>
                        </a:solidFill>
                      </a:endParaRPr>
                    </a:p>
                  </a:txBody>
                  <a:tcPr marT="91425" marB="91425" marR="91425" marL="91425"/>
                </a:tc>
              </a:tr>
              <a:tr h="381000">
                <a:tc>
                  <a:txBody>
                    <a:bodyPr/>
                    <a:lstStyle/>
                    <a:p>
                      <a:pPr indent="0" lvl="0" marL="0" rtl="0" algn="l">
                        <a:spcBef>
                          <a:spcPts val="0"/>
                        </a:spcBef>
                        <a:spcAft>
                          <a:spcPts val="0"/>
                        </a:spcAft>
                        <a:buNone/>
                      </a:pPr>
                      <a:r>
                        <a:rPr lang="en" sz="1300">
                          <a:solidFill>
                            <a:schemeClr val="dk1"/>
                          </a:solidFill>
                        </a:rPr>
                        <a:t>Connecting devices to a network or the Internet provides great benefits, but care must be taken to use authentication measures, such as strong passwords, to protect devices and information from unauthorized access. </a:t>
                      </a:r>
                      <a:endParaRPr sz="1300">
                        <a:solidFill>
                          <a:schemeClr val="dk1"/>
                        </a:solidFill>
                      </a:endParaRPr>
                    </a:p>
                  </a:txBody>
                  <a:tcPr marT="91425" marB="91425" marR="91425" marL="91425"/>
                </a:tc>
                <a:tc>
                  <a:txBody>
                    <a:bodyPr/>
                    <a:lstStyle/>
                    <a:p>
                      <a:pPr indent="0" lvl="0" marL="0" rtl="0" algn="l">
                        <a:spcBef>
                          <a:spcPts val="0"/>
                        </a:spcBef>
                        <a:spcAft>
                          <a:spcPts val="0"/>
                        </a:spcAft>
                        <a:buNone/>
                      </a:pPr>
                      <a:r>
                        <a:rPr lang="en" sz="1300">
                          <a:solidFill>
                            <a:schemeClr val="dk1"/>
                          </a:solidFill>
                        </a:rPr>
                        <a:t>• 8.1.2.NI.3: Create a password that secures access to a device. Explain why it is important to create unique passwords that are not shared with others. </a:t>
                      </a:r>
                      <a:endParaRPr sz="1300">
                        <a:solidFill>
                          <a:schemeClr val="dk1"/>
                        </a:solidFill>
                      </a:endParaRPr>
                    </a:p>
                    <a:p>
                      <a:pPr indent="0" lvl="0" marL="0" rtl="0" algn="l">
                        <a:spcBef>
                          <a:spcPts val="0"/>
                        </a:spcBef>
                        <a:spcAft>
                          <a:spcPts val="0"/>
                        </a:spcAft>
                        <a:buNone/>
                      </a:pPr>
                      <a:r>
                        <a:t/>
                      </a:r>
                      <a:endParaRPr sz="1300">
                        <a:solidFill>
                          <a:schemeClr val="dk1"/>
                        </a:solidFill>
                      </a:endParaRPr>
                    </a:p>
                    <a:p>
                      <a:pPr indent="0" lvl="0" marL="0" rtl="0" algn="l">
                        <a:spcBef>
                          <a:spcPts val="0"/>
                        </a:spcBef>
                        <a:spcAft>
                          <a:spcPts val="0"/>
                        </a:spcAft>
                        <a:buNone/>
                      </a:pPr>
                      <a:r>
                        <a:rPr lang="en" sz="1300">
                          <a:solidFill>
                            <a:schemeClr val="dk1"/>
                          </a:solidFill>
                        </a:rPr>
                        <a:t>• 8.1.2.NI.4: Explain why access to devices need to be secured. </a:t>
                      </a:r>
                      <a:endParaRPr sz="1300">
                        <a:solidFill>
                          <a:schemeClr val="dk1"/>
                        </a:solidFill>
                      </a:endParaRPr>
                    </a:p>
                  </a:txBody>
                  <a:tcPr marT="91425" marB="91425" marR="91425" marL="91425"/>
                </a:tc>
              </a:tr>
            </a:tbl>
          </a:graphicData>
        </a:graphic>
      </p:graphicFrame>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1" name="Shape 591"/>
        <p:cNvGrpSpPr/>
        <p:nvPr/>
      </p:nvGrpSpPr>
      <p:grpSpPr>
        <a:xfrm>
          <a:off x="0" y="0"/>
          <a:ext cx="0" cy="0"/>
          <a:chOff x="0" y="0"/>
          <a:chExt cx="0" cy="0"/>
        </a:xfrm>
      </p:grpSpPr>
      <p:sp>
        <p:nvSpPr>
          <p:cNvPr id="592" name="Google Shape;592;p74"/>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Perspective - Networks and the Internet</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596" name="Shape 596"/>
        <p:cNvGrpSpPr/>
        <p:nvPr/>
      </p:nvGrpSpPr>
      <p:grpSpPr>
        <a:xfrm>
          <a:off x="0" y="0"/>
          <a:ext cx="0" cy="0"/>
          <a:chOff x="0" y="0"/>
          <a:chExt cx="0" cy="0"/>
        </a:xfrm>
      </p:grpSpPr>
      <p:sp>
        <p:nvSpPr>
          <p:cNvPr id="597" name="Google Shape;597;p75"/>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598" name="Google Shape;598;p75"/>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599" name="Google Shape;599;p75"/>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600" name="Google Shape;600;p75"/>
          <p:cNvSpPr txBox="1"/>
          <p:nvPr>
            <p:ph type="title"/>
          </p:nvPr>
        </p:nvSpPr>
        <p:spPr>
          <a:xfrm>
            <a:off x="563475" y="219925"/>
            <a:ext cx="7300800" cy="564600"/>
          </a:xfrm>
          <a:prstGeom prst="rect">
            <a:avLst/>
          </a:prstGeom>
          <a:noFill/>
          <a:ln>
            <a:noFill/>
          </a:ln>
        </p:spPr>
        <p:txBody>
          <a:bodyPr anchorCtr="0" anchor="t" bIns="0" lIns="0" spcFirstLastPara="1" rIns="0" wrap="square" tIns="193300">
            <a:normAutofit fontScale="90000"/>
          </a:bodyPr>
          <a:lstStyle/>
          <a:p>
            <a:pPr indent="0" lvl="0" marL="12700" rtl="0" algn="l">
              <a:lnSpc>
                <a:spcPct val="100000"/>
              </a:lnSpc>
              <a:spcBef>
                <a:spcPts val="0"/>
              </a:spcBef>
              <a:spcAft>
                <a:spcPts val="0"/>
              </a:spcAft>
              <a:buNone/>
            </a:pPr>
            <a:r>
              <a:rPr lang="en" u="none">
                <a:solidFill>
                  <a:srgbClr val="D1190D"/>
                </a:solidFill>
              </a:rPr>
              <a:t>Activity (Lesson): Send my friend Niraj in California  </a:t>
            </a:r>
            <a:endParaRPr u="none">
              <a:solidFill>
                <a:srgbClr val="D1190D"/>
              </a:solidFill>
            </a:endParaRPr>
          </a:p>
        </p:txBody>
      </p:sp>
      <p:sp>
        <p:nvSpPr>
          <p:cNvPr id="601" name="Google Shape;601;p75"/>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602" name="Google Shape;602;p75"/>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sp>
        <p:nvSpPr>
          <p:cNvPr id="603" name="Google Shape;603;p75"/>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i="0" sz="1500" u="none" cap="none" strike="noStrike">
              <a:solidFill>
                <a:schemeClr val="lt1"/>
              </a:solidFill>
              <a:latin typeface="Calibri"/>
              <a:ea typeface="Calibri"/>
              <a:cs typeface="Calibri"/>
              <a:sym typeface="Calibri"/>
            </a:endParaRPr>
          </a:p>
        </p:txBody>
      </p:sp>
      <p:grpSp>
        <p:nvGrpSpPr>
          <p:cNvPr id="604" name="Google Shape;604;p75"/>
          <p:cNvGrpSpPr/>
          <p:nvPr/>
        </p:nvGrpSpPr>
        <p:grpSpPr>
          <a:xfrm>
            <a:off x="312780" y="4766655"/>
            <a:ext cx="2220930" cy="352501"/>
            <a:chOff x="6077925" y="4856850"/>
            <a:chExt cx="6064800" cy="1143000"/>
          </a:xfrm>
        </p:grpSpPr>
        <p:sp>
          <p:nvSpPr>
            <p:cNvPr id="605" name="Google Shape;605;p75"/>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606" name="Google Shape;606;p75"/>
            <p:cNvPicPr preferRelativeResize="0"/>
            <p:nvPr/>
          </p:nvPicPr>
          <p:blipFill>
            <a:blip r:embed="rId4">
              <a:alphaModFix/>
            </a:blip>
            <a:stretch>
              <a:fillRect/>
            </a:stretch>
          </p:blipFill>
          <p:spPr>
            <a:xfrm>
              <a:off x="6369202" y="4941951"/>
              <a:ext cx="5634652" cy="938175"/>
            </a:xfrm>
            <a:prstGeom prst="rect">
              <a:avLst/>
            </a:prstGeom>
            <a:noFill/>
            <a:ln>
              <a:noFill/>
            </a:ln>
          </p:spPr>
        </p:pic>
      </p:grpSp>
      <p:sp>
        <p:nvSpPr>
          <p:cNvPr id="607" name="Google Shape;607;p75"/>
          <p:cNvSpPr txBox="1"/>
          <p:nvPr/>
        </p:nvSpPr>
        <p:spPr>
          <a:xfrm>
            <a:off x="705075" y="1039550"/>
            <a:ext cx="8031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608" name="Google Shape;608;p75"/>
          <p:cNvSpPr txBox="1"/>
          <p:nvPr/>
        </p:nvSpPr>
        <p:spPr>
          <a:xfrm>
            <a:off x="687000" y="1157050"/>
            <a:ext cx="7385400" cy="190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Problem - I want to sent the dictionary to my friend Niraj in California.  I do not have to include the hard bound cover.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Constraints: You are only allowed to send the physical dictionary that I am showing you in plain, letter envelopes.  You have an unlimited number of envelopes to do this, but you must use the letter size envelope.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How do you send the dictionary?</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612" name="Shape 612"/>
        <p:cNvGrpSpPr/>
        <p:nvPr/>
      </p:nvGrpSpPr>
      <p:grpSpPr>
        <a:xfrm>
          <a:off x="0" y="0"/>
          <a:ext cx="0" cy="0"/>
          <a:chOff x="0" y="0"/>
          <a:chExt cx="0" cy="0"/>
        </a:xfrm>
      </p:grpSpPr>
      <p:sp>
        <p:nvSpPr>
          <p:cNvPr id="613" name="Google Shape;613;p76"/>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614" name="Google Shape;614;p76"/>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615" name="Google Shape;615;p76"/>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616" name="Google Shape;616;p76"/>
          <p:cNvSpPr txBox="1"/>
          <p:nvPr>
            <p:ph type="title"/>
          </p:nvPr>
        </p:nvSpPr>
        <p:spPr>
          <a:xfrm>
            <a:off x="563475" y="219919"/>
            <a:ext cx="43626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Data Communications</a:t>
            </a:r>
            <a:endParaRPr u="none">
              <a:solidFill>
                <a:srgbClr val="D1190D"/>
              </a:solidFill>
            </a:endParaRPr>
          </a:p>
        </p:txBody>
      </p:sp>
      <p:sp>
        <p:nvSpPr>
          <p:cNvPr id="617" name="Google Shape;617;p76"/>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618" name="Google Shape;618;p76"/>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sp>
        <p:nvSpPr>
          <p:cNvPr id="619" name="Google Shape;619;p76"/>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i="0" sz="1500" u="none" cap="none" strike="noStrike">
              <a:solidFill>
                <a:schemeClr val="lt1"/>
              </a:solidFill>
              <a:latin typeface="Calibri"/>
              <a:ea typeface="Calibri"/>
              <a:cs typeface="Calibri"/>
              <a:sym typeface="Calibri"/>
            </a:endParaRPr>
          </a:p>
        </p:txBody>
      </p:sp>
      <p:grpSp>
        <p:nvGrpSpPr>
          <p:cNvPr id="620" name="Google Shape;620;p76"/>
          <p:cNvGrpSpPr/>
          <p:nvPr/>
        </p:nvGrpSpPr>
        <p:grpSpPr>
          <a:xfrm>
            <a:off x="312780" y="4766655"/>
            <a:ext cx="2220930" cy="352501"/>
            <a:chOff x="6077925" y="4856850"/>
            <a:chExt cx="6064800" cy="1143000"/>
          </a:xfrm>
        </p:grpSpPr>
        <p:sp>
          <p:nvSpPr>
            <p:cNvPr id="621" name="Google Shape;621;p76"/>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622" name="Google Shape;622;p76"/>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623" name="Google Shape;623;p76"/>
          <p:cNvPicPr preferRelativeResize="0"/>
          <p:nvPr/>
        </p:nvPicPr>
        <p:blipFill>
          <a:blip r:embed="rId5">
            <a:alphaModFix/>
          </a:blip>
          <a:stretch>
            <a:fillRect/>
          </a:stretch>
        </p:blipFill>
        <p:spPr>
          <a:xfrm>
            <a:off x="4771600" y="1184240"/>
            <a:ext cx="3700022" cy="2775016"/>
          </a:xfrm>
          <a:prstGeom prst="rect">
            <a:avLst/>
          </a:prstGeom>
          <a:noFill/>
          <a:ln>
            <a:noFill/>
          </a:ln>
        </p:spPr>
      </p:pic>
      <p:sp>
        <p:nvSpPr>
          <p:cNvPr id="624" name="Google Shape;624;p76"/>
          <p:cNvSpPr txBox="1"/>
          <p:nvPr/>
        </p:nvSpPr>
        <p:spPr>
          <a:xfrm>
            <a:off x="614700" y="1274575"/>
            <a:ext cx="38025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Data Communication or Networks is the study of the transport of data between two computing devices.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Essentially, how can we get computers to talk to each other and communicate?</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628" name="Shape 628"/>
        <p:cNvGrpSpPr/>
        <p:nvPr/>
      </p:nvGrpSpPr>
      <p:grpSpPr>
        <a:xfrm>
          <a:off x="0" y="0"/>
          <a:ext cx="0" cy="0"/>
          <a:chOff x="0" y="0"/>
          <a:chExt cx="0" cy="0"/>
        </a:xfrm>
      </p:grpSpPr>
      <p:sp>
        <p:nvSpPr>
          <p:cNvPr id="629" name="Google Shape;629;p77"/>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630" name="Google Shape;630;p77"/>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631" name="Google Shape;631;p77"/>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632" name="Google Shape;632;p77"/>
          <p:cNvSpPr txBox="1"/>
          <p:nvPr>
            <p:ph type="title"/>
          </p:nvPr>
        </p:nvSpPr>
        <p:spPr>
          <a:xfrm>
            <a:off x="563475" y="219925"/>
            <a:ext cx="72648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Networks - How are the Computers Connected</a:t>
            </a:r>
            <a:endParaRPr u="none">
              <a:solidFill>
                <a:srgbClr val="D1190D"/>
              </a:solidFill>
            </a:endParaRPr>
          </a:p>
        </p:txBody>
      </p:sp>
      <p:sp>
        <p:nvSpPr>
          <p:cNvPr id="633" name="Google Shape;633;p77"/>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634" name="Google Shape;634;p77"/>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sp>
        <p:nvSpPr>
          <p:cNvPr id="635" name="Google Shape;635;p77"/>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i="0" sz="1500" u="none" cap="none" strike="noStrike">
              <a:solidFill>
                <a:schemeClr val="lt1"/>
              </a:solidFill>
              <a:latin typeface="Calibri"/>
              <a:ea typeface="Calibri"/>
              <a:cs typeface="Calibri"/>
              <a:sym typeface="Calibri"/>
            </a:endParaRPr>
          </a:p>
        </p:txBody>
      </p:sp>
      <p:grpSp>
        <p:nvGrpSpPr>
          <p:cNvPr id="636" name="Google Shape;636;p77"/>
          <p:cNvGrpSpPr/>
          <p:nvPr/>
        </p:nvGrpSpPr>
        <p:grpSpPr>
          <a:xfrm>
            <a:off x="312780" y="4766655"/>
            <a:ext cx="2220930" cy="352501"/>
            <a:chOff x="6077925" y="4856850"/>
            <a:chExt cx="6064800" cy="1143000"/>
          </a:xfrm>
        </p:grpSpPr>
        <p:sp>
          <p:nvSpPr>
            <p:cNvPr id="637" name="Google Shape;637;p77"/>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638" name="Google Shape;638;p77"/>
            <p:cNvPicPr preferRelativeResize="0"/>
            <p:nvPr/>
          </p:nvPicPr>
          <p:blipFill>
            <a:blip r:embed="rId4">
              <a:alphaModFix/>
            </a:blip>
            <a:stretch>
              <a:fillRect/>
            </a:stretch>
          </p:blipFill>
          <p:spPr>
            <a:xfrm>
              <a:off x="6369202" y="4941951"/>
              <a:ext cx="5634652" cy="938175"/>
            </a:xfrm>
            <a:prstGeom prst="rect">
              <a:avLst/>
            </a:prstGeom>
            <a:noFill/>
            <a:ln>
              <a:noFill/>
            </a:ln>
          </p:spPr>
        </p:pic>
      </p:grpSp>
      <p:sp>
        <p:nvSpPr>
          <p:cNvPr id="639" name="Google Shape;639;p77"/>
          <p:cNvSpPr txBox="1"/>
          <p:nvPr/>
        </p:nvSpPr>
        <p:spPr>
          <a:xfrm>
            <a:off x="515700" y="882225"/>
            <a:ext cx="8112600" cy="384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Your personal computer/tablet/phone connect to a network in one of two ways - either through a wired connection or a wireless connection.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Wired Connection: A wired connection is just that - a connection with wires!  The first connections were like the old style phone lines - copper wire that was wrapped and insulated and then bound together.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Essentially for all media, they have to transports some form of the ones and the zeros.  Copper wire could do this but we would lose data in the process - this is called signal degradation.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Fiber Optic cable came along and had better properties for sending a signal.  Instead of using electricity, we use light pulses that follow a very thin glass wire that has some flexibility in it.  We are now truly moving closer to the speed of light.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Wireless uses the properties of radio waves to send a signal.  However, your need to be in “line of sight” of a router, tower, satellite.  Signal has a lot of problems going through cinderblock, the hills of NJ, and is susceptible to outages when there is solar flare activity.</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643" name="Shape 643"/>
        <p:cNvGrpSpPr/>
        <p:nvPr/>
      </p:nvGrpSpPr>
      <p:grpSpPr>
        <a:xfrm>
          <a:off x="0" y="0"/>
          <a:ext cx="0" cy="0"/>
          <a:chOff x="0" y="0"/>
          <a:chExt cx="0" cy="0"/>
        </a:xfrm>
      </p:grpSpPr>
      <p:sp>
        <p:nvSpPr>
          <p:cNvPr id="644" name="Google Shape;644;p78"/>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645" name="Google Shape;645;p78"/>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646" name="Google Shape;646;p78"/>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647" name="Google Shape;647;p78"/>
          <p:cNvSpPr txBox="1"/>
          <p:nvPr>
            <p:ph type="title"/>
          </p:nvPr>
        </p:nvSpPr>
        <p:spPr>
          <a:xfrm>
            <a:off x="563475" y="219919"/>
            <a:ext cx="43626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Networks</a:t>
            </a:r>
            <a:endParaRPr u="none">
              <a:solidFill>
                <a:srgbClr val="D1190D"/>
              </a:solidFill>
            </a:endParaRPr>
          </a:p>
        </p:txBody>
      </p:sp>
      <p:sp>
        <p:nvSpPr>
          <p:cNvPr id="648" name="Google Shape;648;p78"/>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649" name="Google Shape;649;p78"/>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sp>
        <p:nvSpPr>
          <p:cNvPr id="650" name="Google Shape;650;p78"/>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i="0" sz="1500" u="none" cap="none" strike="noStrike">
              <a:solidFill>
                <a:schemeClr val="lt1"/>
              </a:solidFill>
              <a:latin typeface="Calibri"/>
              <a:ea typeface="Calibri"/>
              <a:cs typeface="Calibri"/>
              <a:sym typeface="Calibri"/>
            </a:endParaRPr>
          </a:p>
        </p:txBody>
      </p:sp>
      <p:grpSp>
        <p:nvGrpSpPr>
          <p:cNvPr id="651" name="Google Shape;651;p78"/>
          <p:cNvGrpSpPr/>
          <p:nvPr/>
        </p:nvGrpSpPr>
        <p:grpSpPr>
          <a:xfrm>
            <a:off x="312780" y="4766655"/>
            <a:ext cx="2220930" cy="352501"/>
            <a:chOff x="6077925" y="4856850"/>
            <a:chExt cx="6064800" cy="1143000"/>
          </a:xfrm>
        </p:grpSpPr>
        <p:sp>
          <p:nvSpPr>
            <p:cNvPr id="652" name="Google Shape;652;p78"/>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653" name="Google Shape;653;p78"/>
            <p:cNvPicPr preferRelativeResize="0"/>
            <p:nvPr/>
          </p:nvPicPr>
          <p:blipFill>
            <a:blip r:embed="rId4">
              <a:alphaModFix/>
            </a:blip>
            <a:stretch>
              <a:fillRect/>
            </a:stretch>
          </p:blipFill>
          <p:spPr>
            <a:xfrm>
              <a:off x="6369202" y="4941951"/>
              <a:ext cx="5634652" cy="938175"/>
            </a:xfrm>
            <a:prstGeom prst="rect">
              <a:avLst/>
            </a:prstGeom>
            <a:noFill/>
            <a:ln>
              <a:noFill/>
            </a:ln>
          </p:spPr>
        </p:pic>
      </p:grpSp>
      <p:sp>
        <p:nvSpPr>
          <p:cNvPr id="654" name="Google Shape;654;p78"/>
          <p:cNvSpPr txBox="1"/>
          <p:nvPr/>
        </p:nvSpPr>
        <p:spPr>
          <a:xfrm>
            <a:off x="623725" y="1138975"/>
            <a:ext cx="8112600" cy="255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A network is a connection between two or more computers that either share resources or what to communicate with each other.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Networks are described by a few features:</a:t>
            </a:r>
            <a:endParaRPr/>
          </a:p>
          <a:p>
            <a:pPr indent="-317500" lvl="0" marL="457200" rtl="0" algn="l">
              <a:spcBef>
                <a:spcPts val="0"/>
              </a:spcBef>
              <a:spcAft>
                <a:spcPts val="0"/>
              </a:spcAft>
              <a:buSzPts val="1400"/>
              <a:buChar char="●"/>
            </a:pPr>
            <a:r>
              <a:rPr lang="en"/>
              <a:t>Topology - How is the network physically laid out?</a:t>
            </a:r>
            <a:endParaRPr/>
          </a:p>
          <a:p>
            <a:pPr indent="-317500" lvl="0" marL="457200" rtl="0" algn="l">
              <a:spcBef>
                <a:spcPts val="0"/>
              </a:spcBef>
              <a:spcAft>
                <a:spcPts val="0"/>
              </a:spcAft>
              <a:buSzPts val="1400"/>
              <a:buChar char="●"/>
            </a:pPr>
            <a:r>
              <a:rPr lang="en"/>
              <a:t>Scope</a:t>
            </a:r>
            <a:endParaRPr/>
          </a:p>
          <a:p>
            <a:pPr indent="-317500" lvl="1" marL="914400" rtl="0" algn="l">
              <a:spcBef>
                <a:spcPts val="0"/>
              </a:spcBef>
              <a:spcAft>
                <a:spcPts val="0"/>
              </a:spcAft>
              <a:buSzPts val="1400"/>
              <a:buChar char="○"/>
            </a:pPr>
            <a:r>
              <a:rPr lang="en"/>
              <a:t>Personal Area Network (short-range - earbud with your phone and smart watch)</a:t>
            </a:r>
            <a:endParaRPr/>
          </a:p>
          <a:p>
            <a:pPr indent="-317500" lvl="1" marL="914400" rtl="0" algn="l">
              <a:spcBef>
                <a:spcPts val="0"/>
              </a:spcBef>
              <a:spcAft>
                <a:spcPts val="0"/>
              </a:spcAft>
              <a:buSzPts val="1400"/>
              <a:buChar char="○"/>
            </a:pPr>
            <a:r>
              <a:rPr lang="en"/>
              <a:t>Local Area Network (building/campus)</a:t>
            </a:r>
            <a:endParaRPr/>
          </a:p>
          <a:p>
            <a:pPr indent="-317500" lvl="1" marL="914400" rtl="0" algn="l">
              <a:spcBef>
                <a:spcPts val="0"/>
              </a:spcBef>
              <a:spcAft>
                <a:spcPts val="0"/>
              </a:spcAft>
              <a:buSzPts val="1400"/>
              <a:buChar char="○"/>
            </a:pPr>
            <a:r>
              <a:rPr lang="en"/>
              <a:t>Metropolitan Area Network (community)</a:t>
            </a:r>
            <a:endParaRPr/>
          </a:p>
          <a:p>
            <a:pPr indent="-317500" lvl="1" marL="914400" rtl="0" algn="l">
              <a:spcBef>
                <a:spcPts val="0"/>
              </a:spcBef>
              <a:spcAft>
                <a:spcPts val="0"/>
              </a:spcAft>
              <a:buSzPts val="1400"/>
              <a:buChar char="○"/>
            </a:pPr>
            <a:r>
              <a:rPr lang="en"/>
              <a:t>Wide Area Network (greater distances)</a:t>
            </a:r>
            <a:endParaRPr/>
          </a:p>
          <a:p>
            <a:pPr indent="-317500" lvl="0" marL="457200" rtl="0" algn="l">
              <a:spcBef>
                <a:spcPts val="0"/>
              </a:spcBef>
              <a:spcAft>
                <a:spcPts val="0"/>
              </a:spcAft>
              <a:buSzPts val="1400"/>
              <a:buChar char="●"/>
            </a:pPr>
            <a:r>
              <a:rPr lang="en"/>
              <a:t>How is it connected: wired (bus) or wireless</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658" name="Shape 658"/>
        <p:cNvGrpSpPr/>
        <p:nvPr/>
      </p:nvGrpSpPr>
      <p:grpSpPr>
        <a:xfrm>
          <a:off x="0" y="0"/>
          <a:ext cx="0" cy="0"/>
          <a:chOff x="0" y="0"/>
          <a:chExt cx="0" cy="0"/>
        </a:xfrm>
      </p:grpSpPr>
      <p:sp>
        <p:nvSpPr>
          <p:cNvPr id="659" name="Google Shape;659;p79"/>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660" name="Google Shape;660;p79"/>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661" name="Google Shape;661;p79"/>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662" name="Google Shape;662;p79"/>
          <p:cNvSpPr txBox="1"/>
          <p:nvPr>
            <p:ph type="title"/>
          </p:nvPr>
        </p:nvSpPr>
        <p:spPr>
          <a:xfrm>
            <a:off x="563475" y="219919"/>
            <a:ext cx="43626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Networks - Speeds</a:t>
            </a:r>
            <a:endParaRPr u="none">
              <a:solidFill>
                <a:srgbClr val="D1190D"/>
              </a:solidFill>
            </a:endParaRPr>
          </a:p>
        </p:txBody>
      </p:sp>
      <p:sp>
        <p:nvSpPr>
          <p:cNvPr id="663" name="Google Shape;663;p79"/>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664" name="Google Shape;664;p79"/>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sp>
        <p:nvSpPr>
          <p:cNvPr id="665" name="Google Shape;665;p79"/>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i="0" sz="1500" u="none" cap="none" strike="noStrike">
              <a:solidFill>
                <a:schemeClr val="lt1"/>
              </a:solidFill>
              <a:latin typeface="Calibri"/>
              <a:ea typeface="Calibri"/>
              <a:cs typeface="Calibri"/>
              <a:sym typeface="Calibri"/>
            </a:endParaRPr>
          </a:p>
        </p:txBody>
      </p:sp>
      <p:grpSp>
        <p:nvGrpSpPr>
          <p:cNvPr id="666" name="Google Shape;666;p79"/>
          <p:cNvGrpSpPr/>
          <p:nvPr/>
        </p:nvGrpSpPr>
        <p:grpSpPr>
          <a:xfrm>
            <a:off x="312780" y="4766655"/>
            <a:ext cx="2220930" cy="352501"/>
            <a:chOff x="6077925" y="4856850"/>
            <a:chExt cx="6064800" cy="1143000"/>
          </a:xfrm>
        </p:grpSpPr>
        <p:sp>
          <p:nvSpPr>
            <p:cNvPr id="667" name="Google Shape;667;p79"/>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668" name="Google Shape;668;p79"/>
            <p:cNvPicPr preferRelativeResize="0"/>
            <p:nvPr/>
          </p:nvPicPr>
          <p:blipFill>
            <a:blip r:embed="rId4">
              <a:alphaModFix/>
            </a:blip>
            <a:stretch>
              <a:fillRect/>
            </a:stretch>
          </p:blipFill>
          <p:spPr>
            <a:xfrm>
              <a:off x="6369202" y="4941951"/>
              <a:ext cx="5634652" cy="938175"/>
            </a:xfrm>
            <a:prstGeom prst="rect">
              <a:avLst/>
            </a:prstGeom>
            <a:noFill/>
            <a:ln>
              <a:noFill/>
            </a:ln>
          </p:spPr>
        </p:pic>
      </p:grpSp>
      <p:sp>
        <p:nvSpPr>
          <p:cNvPr id="669" name="Google Shape;669;p79"/>
          <p:cNvSpPr txBox="1"/>
          <p:nvPr/>
        </p:nvSpPr>
        <p:spPr>
          <a:xfrm>
            <a:off x="623725" y="1138975"/>
            <a:ext cx="8112600" cy="14775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Char char="●"/>
            </a:pPr>
            <a:r>
              <a:rPr lang="en"/>
              <a:t>Network speeds are managed in bits per second - we measure how many ones and zeros we can send in a second</a:t>
            </a:r>
            <a:endParaRPr/>
          </a:p>
          <a:p>
            <a:pPr indent="-317500" lvl="0" marL="457200" rtl="0" algn="l">
              <a:spcBef>
                <a:spcPts val="0"/>
              </a:spcBef>
              <a:spcAft>
                <a:spcPts val="0"/>
              </a:spcAft>
              <a:buSzPts val="1400"/>
              <a:buChar char="●"/>
            </a:pPr>
            <a:r>
              <a:rPr lang="en"/>
              <a:t>When we talked about data last week, we talked about how we record data in Bytes.</a:t>
            </a:r>
            <a:endParaRPr/>
          </a:p>
          <a:p>
            <a:pPr indent="-317500" lvl="0" marL="457200" rtl="0" algn="l">
              <a:spcBef>
                <a:spcPts val="0"/>
              </a:spcBef>
              <a:spcAft>
                <a:spcPts val="0"/>
              </a:spcAft>
              <a:buSzPts val="1400"/>
              <a:buChar char="●"/>
            </a:pPr>
            <a:r>
              <a:rPr lang="en"/>
              <a:t>Network speeds are measured in how many 1s and 0s I can send, not how many Bytes i send.</a:t>
            </a:r>
            <a:endParaRPr/>
          </a:p>
          <a:p>
            <a:pPr indent="-317500" lvl="0" marL="457200" rtl="0" algn="l">
              <a:spcBef>
                <a:spcPts val="0"/>
              </a:spcBef>
              <a:spcAft>
                <a:spcPts val="0"/>
              </a:spcAft>
              <a:buSzPts val="1400"/>
              <a:buChar char="●"/>
            </a:pPr>
            <a:r>
              <a:rPr lang="en"/>
              <a:t>Most US homes have about 50 Megabits per second, or Mbps.</a:t>
            </a:r>
            <a:endParaRPr/>
          </a:p>
          <a:p>
            <a:pPr indent="-317500" lvl="0" marL="457200" rtl="0" algn="l">
              <a:spcBef>
                <a:spcPts val="0"/>
              </a:spcBef>
              <a:spcAft>
                <a:spcPts val="0"/>
              </a:spcAft>
              <a:buSzPts val="1400"/>
              <a:buChar char="●"/>
            </a:pPr>
            <a:r>
              <a:rPr lang="en"/>
              <a:t>The average zoom/Google Hangout call is about 4 Mbps</a:t>
            </a:r>
            <a:endParaRPr/>
          </a:p>
        </p:txBody>
      </p:sp>
      <p:sp>
        <p:nvSpPr>
          <p:cNvPr id="670" name="Google Shape;670;p79"/>
          <p:cNvSpPr txBox="1"/>
          <p:nvPr/>
        </p:nvSpPr>
        <p:spPr>
          <a:xfrm>
            <a:off x="668925" y="2829375"/>
            <a:ext cx="5206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Grace Hopper and the Nanosecond:</a:t>
            </a:r>
            <a:endParaRPr/>
          </a:p>
        </p:txBody>
      </p:sp>
      <p:pic>
        <p:nvPicPr>
          <p:cNvPr descr="Admiral Grace Hopper was one of the first programmers of the Harvard Mark I computer.  She developed the first compiler for a computer programming language.  Here she explains a nanosecond to a room of learners.&#10;&#10;Transcript:&#10;&#10;They started talking about circuits that acted in nanoseconds.  Billionths of a second.  Well, I didn't know what a billion was (I don't think most of those men downtown knew what a billion is either).  And uh .. if you don't know what a billion is, how on Earth do you know what a billionth is?  I fussed and fumed.  Finally one morning, in total desperation, I called over to the engineering building and I said: &quot;Please cut off a nanosecond and send it over to me.&quot;  And I brought you some today.  Now, what I wanted when I asked for a nanosecond was:  I wanted a piece of wire which would represent the maximum distance that electricity could travel in a billionth of a second.  Now, of course, it wouldn't really be through wire.  It'd be out in space; the velocity of light.  So, if you start with the velocity of light and use your friendly computer, you'll discover that a nanosecond is 11.8 inches long (the maximum limiting distance that electricity can travel in a billionth of a second).  Finally, at the end of about a week, I called back and said:  &quot;I need something to compare this to.  Could I please have a microsecond?&quot;  I've only got one microsecond (so I can't give you each one).  Here's a microsecond:  984 feet.  I sometimes think we ought to hang one over every programmer's desk (or around their neck) so they know what they're throwing away when they throw away microseconds.  Now I hope you all get the nanoseconds.  They're absolutely marvelous for explaining to wives and husbands and children and Admirals and Generals and people like that.  An Admiral wanted to know why it took so damn long to send a message via satellite.  And I had to point out that between here and the satellite there were a very large number of nanoseconds.  You see -- you can explain these things.  It's really very helpful, so be sure to get your nanoseconds." id="671" name="Google Shape;671;p79" title="Admiral Grace Hopper Explains the Nanosecond">
            <a:hlinkClick r:id="rId5"/>
          </p:cNvPr>
          <p:cNvPicPr preferRelativeResize="0"/>
          <p:nvPr/>
        </p:nvPicPr>
        <p:blipFill>
          <a:blip r:embed="rId6">
            <a:alphaModFix/>
          </a:blip>
          <a:stretch>
            <a:fillRect/>
          </a:stretch>
        </p:blipFill>
        <p:spPr>
          <a:xfrm>
            <a:off x="4491400" y="2769450"/>
            <a:ext cx="2428042" cy="182103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1"/>
                                        </p:tgtEl>
                                        <p:attrNameLst>
                                          <p:attrName>style.visibility</p:attrName>
                                        </p:attrNameLst>
                                      </p:cBhvr>
                                      <p:to>
                                        <p:strVal val="visible"/>
                                      </p:to>
                                    </p:set>
                                    <p:animEffect filter="fade" transition="in">
                                      <p:cBhvr>
                                        <p:cTn dur="1000"/>
                                        <p:tgtEl>
                                          <p:spTgt spid="6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sp>
        <p:nvSpPr>
          <p:cNvPr id="676" name="Google Shape;676;p8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Example of Wearable</a:t>
            </a:r>
            <a:endParaRPr/>
          </a:p>
        </p:txBody>
      </p:sp>
      <p:sp>
        <p:nvSpPr>
          <p:cNvPr id="677" name="Google Shape;677;p80"/>
          <p:cNvSpPr txBox="1"/>
          <p:nvPr>
            <p:ph idx="1" type="body"/>
          </p:nvPr>
        </p:nvSpPr>
        <p:spPr>
          <a:xfrm>
            <a:off x="311700" y="1152475"/>
            <a:ext cx="2634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Wearable are taking the world by storm.  Students will need to be able to navigate this world to understand their comfort levels and how to socialize and cope with this world.</a:t>
            </a:r>
            <a:endParaRPr/>
          </a:p>
        </p:txBody>
      </p:sp>
      <p:pic>
        <p:nvPicPr>
          <p:cNvPr id="678" name="Google Shape;678;p80"/>
          <p:cNvPicPr preferRelativeResize="0"/>
          <p:nvPr/>
        </p:nvPicPr>
        <p:blipFill>
          <a:blip r:embed="rId3">
            <a:alphaModFix/>
          </a:blip>
          <a:stretch>
            <a:fillRect/>
          </a:stretch>
        </p:blipFill>
        <p:spPr>
          <a:xfrm>
            <a:off x="2946300" y="938175"/>
            <a:ext cx="6143150" cy="3698175"/>
          </a:xfrm>
          <a:prstGeom prst="rect">
            <a:avLst/>
          </a:prstGeom>
          <a:noFill/>
          <a:ln>
            <a:noFill/>
          </a:ln>
        </p:spPr>
      </p:pic>
      <p:sp>
        <p:nvSpPr>
          <p:cNvPr id="679" name="Google Shape;679;p80"/>
          <p:cNvSpPr txBox="1"/>
          <p:nvPr/>
        </p:nvSpPr>
        <p:spPr>
          <a:xfrm>
            <a:off x="311700" y="4221125"/>
            <a:ext cx="88749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Image Source: https://onlinelibrary.wiley.com/doi/full/10.1002/adma.201706910?_utm_campaign=mention57529&amp;_utm_medium=inline&amp;_utm_content=lnk241316896300&amp;_utm_source=xakep</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3" name="Shape 683"/>
        <p:cNvGrpSpPr/>
        <p:nvPr/>
      </p:nvGrpSpPr>
      <p:grpSpPr>
        <a:xfrm>
          <a:off x="0" y="0"/>
          <a:ext cx="0" cy="0"/>
          <a:chOff x="0" y="0"/>
          <a:chExt cx="0" cy="0"/>
        </a:xfrm>
      </p:grpSpPr>
      <p:sp>
        <p:nvSpPr>
          <p:cNvPr id="684" name="Google Shape;684;p8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Brainstorming</a:t>
            </a:r>
            <a:endParaRPr/>
          </a:p>
        </p:txBody>
      </p:sp>
      <p:sp>
        <p:nvSpPr>
          <p:cNvPr id="685" name="Google Shape;685;p8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Clr>
                <a:schemeClr val="dk1"/>
              </a:buClr>
              <a:buSzPts val="1100"/>
              <a:buFont typeface="Arial"/>
              <a:buNone/>
            </a:pPr>
            <a:r>
              <a:rPr lang="en" sz="1300">
                <a:solidFill>
                  <a:schemeClr val="dk1"/>
                </a:solidFill>
              </a:rPr>
              <a:t> • 8.1.2.NI.1: Model and describe how individuals use computers to connect to other individuals, places, information, and ideas through a network. </a:t>
            </a:r>
            <a:endParaRPr sz="13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300">
                <a:solidFill>
                  <a:schemeClr val="dk1"/>
                </a:solidFill>
              </a:rPr>
              <a:t>Issues:</a:t>
            </a:r>
            <a:endParaRPr sz="13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3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300">
                <a:solidFill>
                  <a:schemeClr val="dk1"/>
                </a:solidFill>
              </a:rPr>
              <a:t>• 8.1.2.NI.2: Describe how the Internet enables individuals to connect with others worldwide. </a:t>
            </a:r>
            <a:endParaRPr sz="13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300">
                <a:solidFill>
                  <a:schemeClr val="dk1"/>
                </a:solidFill>
              </a:rPr>
              <a:t>Issues:</a:t>
            </a:r>
            <a:endParaRPr sz="13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3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300">
                <a:solidFill>
                  <a:schemeClr val="dk1"/>
                </a:solidFill>
              </a:rPr>
              <a:t> 8.1.2.NI.3: Create a password that secures access to a device. Explain why it is important to create unique passwords that are not shared with others. </a:t>
            </a:r>
            <a:endParaRPr sz="13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300">
                <a:solidFill>
                  <a:schemeClr val="dk1"/>
                </a:solidFill>
              </a:rPr>
              <a:t>Issues:</a:t>
            </a:r>
            <a:endParaRPr sz="13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3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300">
                <a:solidFill>
                  <a:schemeClr val="dk1"/>
                </a:solidFill>
              </a:rPr>
              <a:t>• 8.1.2.NI.4: Explain why access to devices need to be secured.</a:t>
            </a:r>
            <a:endParaRPr sz="13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300">
                <a:solidFill>
                  <a:schemeClr val="dk1"/>
                </a:solidFill>
              </a:rPr>
              <a:t>Issues: </a:t>
            </a:r>
            <a:endParaRPr sz="13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300">
              <a:solidFill>
                <a:schemeClr val="dk1"/>
              </a:solidFill>
            </a:endParaRPr>
          </a:p>
          <a:p>
            <a:pPr indent="0" lvl="0" marL="0" rtl="0" algn="l">
              <a:spcBef>
                <a:spcPts val="0"/>
              </a:spcBef>
              <a:spcAft>
                <a:spcPts val="1200"/>
              </a:spcAft>
              <a:buNone/>
            </a:pPr>
            <a:r>
              <a:t/>
            </a:r>
            <a:endParaRPr sz="1300">
              <a:solidFill>
                <a:schemeClr val="dk1"/>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9" name="Shape 689"/>
        <p:cNvGrpSpPr/>
        <p:nvPr/>
      </p:nvGrpSpPr>
      <p:grpSpPr>
        <a:xfrm>
          <a:off x="0" y="0"/>
          <a:ext cx="0" cy="0"/>
          <a:chOff x="0" y="0"/>
          <a:chExt cx="0" cy="0"/>
        </a:xfrm>
      </p:grpSpPr>
      <p:sp>
        <p:nvSpPr>
          <p:cNvPr id="690" name="Google Shape;690;p8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Working Smart - Is there any overlap with this work and other work I am doing?</a:t>
            </a:r>
            <a:endParaRPr/>
          </a:p>
          <a:p>
            <a:pPr indent="0" lvl="0" marL="0" rtl="0" algn="l">
              <a:spcBef>
                <a:spcPts val="0"/>
              </a:spcBef>
              <a:spcAft>
                <a:spcPts val="0"/>
              </a:spcAft>
              <a:buNone/>
            </a:pPr>
            <a:r>
              <a:rPr lang="en"/>
              <a:t> </a:t>
            </a:r>
            <a:endParaRPr/>
          </a:p>
        </p:txBody>
      </p:sp>
      <p:sp>
        <p:nvSpPr>
          <p:cNvPr id="691" name="Google Shape;691;p82"/>
          <p:cNvSpPr txBox="1"/>
          <p:nvPr>
            <p:ph idx="1" type="body"/>
          </p:nvPr>
        </p:nvSpPr>
        <p:spPr>
          <a:xfrm>
            <a:off x="311700" y="117722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Data Collection</a:t>
            </a:r>
            <a:endParaRPr/>
          </a:p>
        </p:txBody>
      </p:sp>
      <p:sp>
        <p:nvSpPr>
          <p:cNvPr id="96" name="Google Shape;96;p2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Please Please Please fill out your Pre-Survey Data</a:t>
            </a:r>
            <a:endParaRPr/>
          </a:p>
          <a:p>
            <a:pPr indent="0" lvl="0" marL="0" rtl="0" algn="l">
              <a:spcBef>
                <a:spcPts val="1200"/>
              </a:spcBef>
              <a:spcAft>
                <a:spcPts val="0"/>
              </a:spcAft>
              <a:buNone/>
            </a:pPr>
            <a:r>
              <a:rPr lang="en"/>
              <a:t>Places to get the Pre-Survey Data:</a:t>
            </a:r>
            <a:endParaRPr/>
          </a:p>
          <a:p>
            <a:pPr indent="-342900" lvl="0" marL="457200" rtl="0" algn="l">
              <a:spcBef>
                <a:spcPts val="1200"/>
              </a:spcBef>
              <a:spcAft>
                <a:spcPts val="0"/>
              </a:spcAft>
              <a:buSzPts val="1800"/>
              <a:buChar char="-"/>
            </a:pPr>
            <a:r>
              <a:rPr lang="en"/>
              <a:t>Best: Your District Content Management Systems like Genesis, LinkIt!, or other places where you grade and get student information.</a:t>
            </a:r>
            <a:endParaRPr/>
          </a:p>
          <a:p>
            <a:pPr indent="-342900" lvl="0" marL="457200" rtl="0" algn="l">
              <a:spcBef>
                <a:spcPts val="0"/>
              </a:spcBef>
              <a:spcAft>
                <a:spcPts val="0"/>
              </a:spcAft>
              <a:buSzPts val="1800"/>
              <a:buChar char="-"/>
            </a:pPr>
            <a:r>
              <a:rPr lang="en"/>
              <a:t>Better: New Jersey School District Performance Reports</a:t>
            </a:r>
            <a:endParaRPr/>
          </a:p>
          <a:p>
            <a:pPr indent="-317500" lvl="1" marL="914400" rtl="0" algn="l">
              <a:spcBef>
                <a:spcPts val="0"/>
              </a:spcBef>
              <a:spcAft>
                <a:spcPts val="0"/>
              </a:spcAft>
              <a:buSzPts val="1400"/>
              <a:buChar char="-"/>
            </a:pPr>
            <a:r>
              <a:rPr lang="en" u="sng">
                <a:solidFill>
                  <a:schemeClr val="hlink"/>
                </a:solidFill>
                <a:hlinkClick r:id="rId3"/>
              </a:rPr>
              <a:t>https://rc.doe.state.nj.us/</a:t>
            </a:r>
            <a:r>
              <a:rPr lang="en"/>
              <a:t> </a:t>
            </a:r>
            <a:endParaRPr/>
          </a:p>
          <a:p>
            <a:pPr indent="-342900" lvl="0" marL="457200" rtl="0" algn="l">
              <a:spcBef>
                <a:spcPts val="0"/>
              </a:spcBef>
              <a:spcAft>
                <a:spcPts val="0"/>
              </a:spcAft>
              <a:buSzPts val="1800"/>
              <a:buChar char="-"/>
            </a:pPr>
            <a:r>
              <a:rPr lang="en"/>
              <a:t>Okay and Acceptable: National Center for Education Statistics IPEDS</a:t>
            </a:r>
            <a:endParaRPr/>
          </a:p>
          <a:p>
            <a:pPr indent="-317500" lvl="1" marL="914400" rtl="0" algn="l">
              <a:spcBef>
                <a:spcPts val="0"/>
              </a:spcBef>
              <a:spcAft>
                <a:spcPts val="0"/>
              </a:spcAft>
              <a:buSzPts val="1400"/>
              <a:buChar char="-"/>
            </a:pPr>
            <a:r>
              <a:rPr lang="en" u="sng">
                <a:solidFill>
                  <a:schemeClr val="hlink"/>
                </a:solidFill>
                <a:hlinkClick r:id="rId4"/>
              </a:rPr>
              <a:t>https://nces.ed.gov/ipeds</a:t>
            </a:r>
            <a:r>
              <a:rPr lang="en"/>
              <a:t> </a:t>
            </a:r>
            <a:endParaRPr/>
          </a:p>
          <a:p>
            <a:pPr indent="0" lvl="0" marL="0" rtl="0" algn="l">
              <a:spcBef>
                <a:spcPts val="1200"/>
              </a:spcBef>
              <a:spcAft>
                <a:spcPts val="1200"/>
              </a:spcAft>
              <a:buNone/>
            </a:pPr>
            <a:r>
              <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5" name="Shape 695"/>
        <p:cNvGrpSpPr/>
        <p:nvPr/>
      </p:nvGrpSpPr>
      <p:grpSpPr>
        <a:xfrm>
          <a:off x="0" y="0"/>
          <a:ext cx="0" cy="0"/>
          <a:chOff x="0" y="0"/>
          <a:chExt cx="0" cy="0"/>
        </a:xfrm>
      </p:grpSpPr>
      <p:sp>
        <p:nvSpPr>
          <p:cNvPr id="696" name="Google Shape;696;p83"/>
          <p:cNvSpPr txBox="1"/>
          <p:nvPr>
            <p:ph type="title"/>
          </p:nvPr>
        </p:nvSpPr>
        <p:spPr>
          <a:xfrm>
            <a:off x="311700" y="1434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As a teacher, what knowledge do I need to feel confident in teaching Networks and the Internet?</a:t>
            </a:r>
            <a:endParaRPr/>
          </a:p>
          <a:p>
            <a:pPr indent="0" lvl="0" marL="0" rtl="0" algn="l">
              <a:spcBef>
                <a:spcPts val="0"/>
              </a:spcBef>
              <a:spcAft>
                <a:spcPts val="0"/>
              </a:spcAft>
              <a:buNone/>
            </a:pPr>
            <a:r>
              <a:t/>
            </a:r>
            <a:endParaRPr/>
          </a:p>
        </p:txBody>
      </p:sp>
      <p:sp>
        <p:nvSpPr>
          <p:cNvPr id="697" name="Google Shape;697;p8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1" name="Shape 701"/>
        <p:cNvGrpSpPr/>
        <p:nvPr/>
      </p:nvGrpSpPr>
      <p:grpSpPr>
        <a:xfrm>
          <a:off x="0" y="0"/>
          <a:ext cx="0" cy="0"/>
          <a:chOff x="0" y="0"/>
          <a:chExt cx="0" cy="0"/>
        </a:xfrm>
      </p:grpSpPr>
      <p:sp>
        <p:nvSpPr>
          <p:cNvPr id="702" name="Google Shape;702;p84"/>
          <p:cNvSpPr txBox="1"/>
          <p:nvPr>
            <p:ph type="title"/>
          </p:nvPr>
        </p:nvSpPr>
        <p:spPr>
          <a:xfrm>
            <a:off x="311700" y="799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Lesson 1 - Understanding Connections - Wireless and Wired - Motivation for Teachers - Beacons of Gondor</a:t>
            </a:r>
            <a:endParaRPr/>
          </a:p>
        </p:txBody>
      </p:sp>
      <p:sp>
        <p:nvSpPr>
          <p:cNvPr id="703" name="Google Shape;703;p8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u="sng">
                <a:solidFill>
                  <a:schemeClr val="hlink"/>
                </a:solidFill>
                <a:hlinkClick r:id="rId3"/>
              </a:rPr>
              <a:t>https://www.youtube.com/watch?v=i6LGJ7evrAg</a:t>
            </a:r>
            <a:r>
              <a:rPr lang="en"/>
              <a:t> </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7" name="Shape 707"/>
        <p:cNvGrpSpPr/>
        <p:nvPr/>
      </p:nvGrpSpPr>
      <p:grpSpPr>
        <a:xfrm>
          <a:off x="0" y="0"/>
          <a:ext cx="0" cy="0"/>
          <a:chOff x="0" y="0"/>
          <a:chExt cx="0" cy="0"/>
        </a:xfrm>
      </p:grpSpPr>
      <p:sp>
        <p:nvSpPr>
          <p:cNvPr id="708" name="Google Shape;708;p8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Debrief - Why are the Beacons of Gondor a Network?</a:t>
            </a:r>
            <a:endParaRPr/>
          </a:p>
        </p:txBody>
      </p:sp>
      <p:sp>
        <p:nvSpPr>
          <p:cNvPr id="709" name="Google Shape;709;p8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3" name="Shape 713"/>
        <p:cNvGrpSpPr/>
        <p:nvPr/>
      </p:nvGrpSpPr>
      <p:grpSpPr>
        <a:xfrm>
          <a:off x="0" y="0"/>
          <a:ext cx="0" cy="0"/>
          <a:chOff x="0" y="0"/>
          <a:chExt cx="0" cy="0"/>
        </a:xfrm>
      </p:grpSpPr>
      <p:sp>
        <p:nvSpPr>
          <p:cNvPr id="714" name="Google Shape;714;p8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Lesson 1 - Building a Network Like the Beacons of Gondor</a:t>
            </a:r>
            <a:endParaRPr/>
          </a:p>
        </p:txBody>
      </p:sp>
      <p:sp>
        <p:nvSpPr>
          <p:cNvPr id="715" name="Google Shape;715;p8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Supplies: Flashlights, String, scissors, index cards and paperclips</a:t>
            </a:r>
            <a:endParaRPr/>
          </a:p>
          <a:p>
            <a:pPr indent="0" lvl="0" marL="0" rtl="0" algn="l">
              <a:spcBef>
                <a:spcPts val="1200"/>
              </a:spcBef>
              <a:spcAft>
                <a:spcPts val="0"/>
              </a:spcAft>
              <a:buNone/>
            </a:pPr>
            <a:r>
              <a:rPr lang="en"/>
              <a:t>Part 1A - Wireless Networks</a:t>
            </a:r>
            <a:endParaRPr/>
          </a:p>
          <a:p>
            <a:pPr indent="0" lvl="0" marL="0" rtl="0" algn="l">
              <a:spcBef>
                <a:spcPts val="1200"/>
              </a:spcBef>
              <a:spcAft>
                <a:spcPts val="0"/>
              </a:spcAft>
              <a:buNone/>
            </a:pPr>
            <a:r>
              <a:rPr lang="en"/>
              <a:t>At your table - give everyone a flashlight.</a:t>
            </a:r>
            <a:endParaRPr/>
          </a:p>
          <a:p>
            <a:pPr indent="0" lvl="0" marL="0" rtl="0" algn="l">
              <a:spcBef>
                <a:spcPts val="1200"/>
              </a:spcBef>
              <a:spcAft>
                <a:spcPts val="0"/>
              </a:spcAft>
              <a:buNone/>
            </a:pPr>
            <a:r>
              <a:rPr lang="en"/>
              <a:t>Pair Up - Try to answer Yes/No questions with just the flashlight.</a:t>
            </a:r>
            <a:endParaRPr/>
          </a:p>
          <a:p>
            <a:pPr indent="0" lvl="0" marL="0" rtl="0" algn="l">
              <a:spcBef>
                <a:spcPts val="1200"/>
              </a:spcBef>
              <a:spcAft>
                <a:spcPts val="0"/>
              </a:spcAft>
              <a:buNone/>
            </a:pPr>
            <a:r>
              <a:rPr lang="en"/>
              <a:t>Next - try to create a chain of people like the Beacons of Gondor - how can you?</a:t>
            </a:r>
            <a:endParaRPr/>
          </a:p>
          <a:p>
            <a:pPr indent="0" lvl="0" marL="0" rtl="0" algn="l">
              <a:spcBef>
                <a:spcPts val="1200"/>
              </a:spcBef>
              <a:spcAft>
                <a:spcPts val="1200"/>
              </a:spcAft>
              <a:buNone/>
            </a:pPr>
            <a:r>
              <a:rPr lang="en"/>
              <a:t>You want to send a message using your flashlights - How?  Come up with a Scheme to do so</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9" name="Shape 719"/>
        <p:cNvGrpSpPr/>
        <p:nvPr/>
      </p:nvGrpSpPr>
      <p:grpSpPr>
        <a:xfrm>
          <a:off x="0" y="0"/>
          <a:ext cx="0" cy="0"/>
          <a:chOff x="0" y="0"/>
          <a:chExt cx="0" cy="0"/>
        </a:xfrm>
      </p:grpSpPr>
      <p:sp>
        <p:nvSpPr>
          <p:cNvPr id="720" name="Google Shape;720;p8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Lesson 1A - Debrief</a:t>
            </a:r>
            <a:endParaRPr/>
          </a:p>
        </p:txBody>
      </p:sp>
      <p:graphicFrame>
        <p:nvGraphicFramePr>
          <p:cNvPr id="721" name="Google Shape;721;p87"/>
          <p:cNvGraphicFramePr/>
          <p:nvPr/>
        </p:nvGraphicFramePr>
        <p:xfrm>
          <a:off x="952500" y="1238250"/>
          <a:ext cx="3000000" cy="3000000"/>
        </p:xfrm>
        <a:graphic>
          <a:graphicData uri="http://schemas.openxmlformats.org/drawingml/2006/table">
            <a:tbl>
              <a:tblPr>
                <a:noFill/>
                <a:tableStyleId>{2EDE6A7B-FBF9-4B8B-89B6-C64498BA1095}</a:tableStyleId>
              </a:tblPr>
              <a:tblGrid>
                <a:gridCol w="2413000"/>
                <a:gridCol w="2413000"/>
                <a:gridCol w="2413000"/>
              </a:tblGrid>
              <a:tr h="381000">
                <a:tc>
                  <a:txBody>
                    <a:bodyPr/>
                    <a:lstStyle/>
                    <a:p>
                      <a:pPr indent="0" lvl="0" marL="0" rtl="0" algn="l">
                        <a:spcBef>
                          <a:spcPts val="0"/>
                        </a:spcBef>
                        <a:spcAft>
                          <a:spcPts val="0"/>
                        </a:spcAft>
                        <a:buNone/>
                      </a:pPr>
                      <a:r>
                        <a:rPr b="1" lang="en"/>
                        <a:t>Pro</a:t>
                      </a:r>
                      <a:endParaRPr b="1"/>
                    </a:p>
                  </a:txBody>
                  <a:tcPr marT="91425" marB="91425" marR="91425" marL="91425">
                    <a:solidFill>
                      <a:schemeClr val="accent6"/>
                    </a:solidFill>
                  </a:tcPr>
                </a:tc>
                <a:tc>
                  <a:txBody>
                    <a:bodyPr/>
                    <a:lstStyle/>
                    <a:p>
                      <a:pPr indent="0" lvl="0" marL="0" rtl="0" algn="l">
                        <a:spcBef>
                          <a:spcPts val="0"/>
                        </a:spcBef>
                        <a:spcAft>
                          <a:spcPts val="0"/>
                        </a:spcAft>
                        <a:buNone/>
                      </a:pPr>
                      <a:r>
                        <a:rPr b="1" lang="en"/>
                        <a:t>Cons</a:t>
                      </a:r>
                      <a:endParaRPr b="1"/>
                    </a:p>
                  </a:txBody>
                  <a:tcPr marT="91425" marB="91425" marR="91425" marL="91425">
                    <a:solidFill>
                      <a:schemeClr val="accent6"/>
                    </a:solidFill>
                  </a:tcPr>
                </a:tc>
                <a:tc>
                  <a:txBody>
                    <a:bodyPr/>
                    <a:lstStyle/>
                    <a:p>
                      <a:pPr indent="0" lvl="0" marL="0" rtl="0" algn="l">
                        <a:spcBef>
                          <a:spcPts val="0"/>
                        </a:spcBef>
                        <a:spcAft>
                          <a:spcPts val="0"/>
                        </a:spcAft>
                        <a:buNone/>
                      </a:pPr>
                      <a:r>
                        <a:rPr b="1" lang="en"/>
                        <a:t>What concept does this address in Computing?</a:t>
                      </a:r>
                      <a:endParaRPr b="1"/>
                    </a:p>
                  </a:txBody>
                  <a:tcPr marT="91425" marB="91425" marR="91425" marL="91425">
                    <a:solidFill>
                      <a:schemeClr val="accent6"/>
                    </a:solidFill>
                  </a:tcPr>
                </a:tc>
              </a:tr>
              <a:tr h="381000">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381000">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381000">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381000">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381000">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381000">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bl>
          </a:graphicData>
        </a:graphic>
      </p:graphicFrame>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5" name="Shape 725"/>
        <p:cNvGrpSpPr/>
        <p:nvPr/>
      </p:nvGrpSpPr>
      <p:grpSpPr>
        <a:xfrm>
          <a:off x="0" y="0"/>
          <a:ext cx="0" cy="0"/>
          <a:chOff x="0" y="0"/>
          <a:chExt cx="0" cy="0"/>
        </a:xfrm>
      </p:grpSpPr>
      <p:sp>
        <p:nvSpPr>
          <p:cNvPr id="726" name="Google Shape;726;p8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Lesson 1B - Wired Network</a:t>
            </a:r>
            <a:endParaRPr/>
          </a:p>
        </p:txBody>
      </p:sp>
      <p:sp>
        <p:nvSpPr>
          <p:cNvPr id="727" name="Google Shape;727;p8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Lets redo this - but now with String.  </a:t>
            </a:r>
            <a:endParaRPr/>
          </a:p>
          <a:p>
            <a:pPr indent="0" lvl="0" marL="0" rtl="0" algn="l">
              <a:spcBef>
                <a:spcPts val="1200"/>
              </a:spcBef>
              <a:spcAft>
                <a:spcPts val="0"/>
              </a:spcAft>
              <a:buClr>
                <a:schemeClr val="dk1"/>
              </a:buClr>
              <a:buSzPts val="1100"/>
              <a:buFont typeface="Arial"/>
              <a:buNone/>
            </a:pPr>
            <a:r>
              <a:rPr lang="en"/>
              <a:t>You have string on the table.</a:t>
            </a:r>
            <a:endParaRPr/>
          </a:p>
          <a:p>
            <a:pPr indent="0" lvl="0" marL="0" rtl="0" algn="l">
              <a:spcBef>
                <a:spcPts val="1200"/>
              </a:spcBef>
              <a:spcAft>
                <a:spcPts val="0"/>
              </a:spcAft>
              <a:buClr>
                <a:schemeClr val="dk1"/>
              </a:buClr>
              <a:buSzPts val="1100"/>
              <a:buFont typeface="Arial"/>
              <a:buNone/>
            </a:pPr>
            <a:r>
              <a:rPr lang="en"/>
              <a:t>Pretend that each person at the table is a computer.  Create a connection between at least two computers using your “Wire” which is the string.</a:t>
            </a:r>
            <a:endParaRPr/>
          </a:p>
          <a:p>
            <a:pPr indent="0" lvl="0" marL="0" rtl="0" algn="l">
              <a:spcBef>
                <a:spcPts val="1200"/>
              </a:spcBef>
              <a:spcAft>
                <a:spcPts val="0"/>
              </a:spcAft>
              <a:buClr>
                <a:schemeClr val="dk1"/>
              </a:buClr>
              <a:buSzPts val="1100"/>
              <a:buFont typeface="Arial"/>
              <a:buNone/>
            </a:pPr>
            <a:r>
              <a:rPr lang="en"/>
              <a:t>How do you think the computers communicate?</a:t>
            </a:r>
            <a:endParaRPr/>
          </a:p>
          <a:p>
            <a:pPr indent="0" lvl="0" marL="0" rtl="0" algn="l">
              <a:spcBef>
                <a:spcPts val="1200"/>
              </a:spcBef>
              <a:spcAft>
                <a:spcPts val="1200"/>
              </a:spcAft>
              <a:buNone/>
            </a:pPr>
            <a:r>
              <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1" name="Shape 731"/>
        <p:cNvGrpSpPr/>
        <p:nvPr/>
      </p:nvGrpSpPr>
      <p:grpSpPr>
        <a:xfrm>
          <a:off x="0" y="0"/>
          <a:ext cx="0" cy="0"/>
          <a:chOff x="0" y="0"/>
          <a:chExt cx="0" cy="0"/>
        </a:xfrm>
      </p:grpSpPr>
      <p:sp>
        <p:nvSpPr>
          <p:cNvPr id="732" name="Google Shape;732;p8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Lesson 1B</a:t>
            </a:r>
            <a:endParaRPr/>
          </a:p>
        </p:txBody>
      </p:sp>
      <p:sp>
        <p:nvSpPr>
          <p:cNvPr id="733" name="Google Shape;733;p8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a:t>Pick one person as your message sender, pick one person as your message receiver.</a:t>
            </a:r>
            <a:endParaRPr/>
          </a:p>
          <a:p>
            <a:pPr indent="0" lvl="0" marL="0" rtl="0" algn="l">
              <a:spcBef>
                <a:spcPts val="1200"/>
              </a:spcBef>
              <a:spcAft>
                <a:spcPts val="0"/>
              </a:spcAft>
              <a:buClr>
                <a:schemeClr val="dk1"/>
              </a:buClr>
              <a:buSzPts val="1100"/>
              <a:buFont typeface="Arial"/>
              <a:buNone/>
            </a:pPr>
            <a:r>
              <a:rPr lang="en"/>
              <a:t>Sender: Write a sentence that is 5 words long - write each word - and only each word - on a index card. Do not tell your receiver what the message is. Shuffle the cards and “send” the cards over your wire to your receiver.</a:t>
            </a:r>
            <a:endParaRPr/>
          </a:p>
          <a:p>
            <a:pPr indent="0" lvl="0" marL="0" rtl="0" algn="l">
              <a:spcBef>
                <a:spcPts val="1200"/>
              </a:spcBef>
              <a:spcAft>
                <a:spcPts val="0"/>
              </a:spcAft>
              <a:buClr>
                <a:schemeClr val="dk1"/>
              </a:buClr>
              <a:buSzPts val="1100"/>
              <a:buFont typeface="Arial"/>
              <a:buNone/>
            </a:pPr>
            <a:r>
              <a:rPr lang="en"/>
              <a:t>Receiver: Rebuild the message without any help or directions.  Check with the sender.</a:t>
            </a:r>
            <a:endParaRPr/>
          </a:p>
          <a:p>
            <a:pPr indent="0" lvl="0" marL="0" rtl="0" algn="l">
              <a:spcBef>
                <a:spcPts val="1200"/>
              </a:spcBef>
              <a:spcAft>
                <a:spcPts val="1200"/>
              </a:spcAft>
              <a:buNone/>
            </a:pPr>
            <a:r>
              <a:t/>
            </a:r>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7" name="Shape 737"/>
        <p:cNvGrpSpPr/>
        <p:nvPr/>
      </p:nvGrpSpPr>
      <p:grpSpPr>
        <a:xfrm>
          <a:off x="0" y="0"/>
          <a:ext cx="0" cy="0"/>
          <a:chOff x="0" y="0"/>
          <a:chExt cx="0" cy="0"/>
        </a:xfrm>
      </p:grpSpPr>
      <p:sp>
        <p:nvSpPr>
          <p:cNvPr id="738" name="Google Shape;738;p9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Protocols</a:t>
            </a:r>
            <a:endParaRPr/>
          </a:p>
        </p:txBody>
      </p:sp>
      <p:sp>
        <p:nvSpPr>
          <p:cNvPr id="739" name="Google Shape;739;p90"/>
          <p:cNvSpPr txBox="1"/>
          <p:nvPr>
            <p:ph idx="1" type="body"/>
          </p:nvPr>
        </p:nvSpPr>
        <p:spPr>
          <a:xfrm>
            <a:off x="311700" y="3628600"/>
            <a:ext cx="8520600" cy="13866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a:t>Protocols are the system of rules by which communication happens.</a:t>
            </a:r>
            <a:endParaRPr/>
          </a:p>
          <a:p>
            <a:pPr indent="0" lvl="0" marL="0" rtl="0" algn="l">
              <a:spcBef>
                <a:spcPts val="1200"/>
              </a:spcBef>
              <a:spcAft>
                <a:spcPts val="0"/>
              </a:spcAft>
              <a:buNone/>
            </a:pPr>
            <a:r>
              <a:rPr lang="en"/>
              <a:t>Humans have protocols in their communication.</a:t>
            </a:r>
            <a:endParaRPr/>
          </a:p>
          <a:p>
            <a:pPr indent="0" lvl="0" marL="0" rtl="0" algn="l">
              <a:spcBef>
                <a:spcPts val="1200"/>
              </a:spcBef>
              <a:spcAft>
                <a:spcPts val="1200"/>
              </a:spcAft>
              <a:buNone/>
            </a:pPr>
            <a:r>
              <a:rPr lang="en"/>
              <a:t>Computers use protocols to communicate with each other.</a:t>
            </a:r>
            <a:endParaRPr/>
          </a:p>
        </p:txBody>
      </p:sp>
      <p:pic>
        <p:nvPicPr>
          <p:cNvPr id="740" name="Google Shape;740;p90"/>
          <p:cNvPicPr preferRelativeResize="0"/>
          <p:nvPr/>
        </p:nvPicPr>
        <p:blipFill>
          <a:blip r:embed="rId3">
            <a:alphaModFix/>
          </a:blip>
          <a:stretch>
            <a:fillRect/>
          </a:stretch>
        </p:blipFill>
        <p:spPr>
          <a:xfrm>
            <a:off x="2556350" y="307888"/>
            <a:ext cx="4762500" cy="3267075"/>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4" name="Shape 744"/>
        <p:cNvGrpSpPr/>
        <p:nvPr/>
      </p:nvGrpSpPr>
      <p:grpSpPr>
        <a:xfrm>
          <a:off x="0" y="0"/>
          <a:ext cx="0" cy="0"/>
          <a:chOff x="0" y="0"/>
          <a:chExt cx="0" cy="0"/>
        </a:xfrm>
      </p:grpSpPr>
      <p:sp>
        <p:nvSpPr>
          <p:cNvPr id="745" name="Google Shape;745;p9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HTTP Protocol</a:t>
            </a:r>
            <a:endParaRPr/>
          </a:p>
        </p:txBody>
      </p:sp>
      <p:pic>
        <p:nvPicPr>
          <p:cNvPr id="746" name="Google Shape;746;p91"/>
          <p:cNvPicPr preferRelativeResize="0"/>
          <p:nvPr/>
        </p:nvPicPr>
        <p:blipFill>
          <a:blip r:embed="rId3">
            <a:alphaModFix/>
          </a:blip>
          <a:stretch>
            <a:fillRect/>
          </a:stretch>
        </p:blipFill>
        <p:spPr>
          <a:xfrm>
            <a:off x="2678300" y="352425"/>
            <a:ext cx="6267450" cy="4438650"/>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0" name="Shape 750"/>
        <p:cNvGrpSpPr/>
        <p:nvPr/>
      </p:nvGrpSpPr>
      <p:grpSpPr>
        <a:xfrm>
          <a:off x="0" y="0"/>
          <a:ext cx="0" cy="0"/>
          <a:chOff x="0" y="0"/>
          <a:chExt cx="0" cy="0"/>
        </a:xfrm>
      </p:grpSpPr>
      <p:sp>
        <p:nvSpPr>
          <p:cNvPr id="751" name="Google Shape;751;p92"/>
          <p:cNvSpPr txBox="1"/>
          <p:nvPr>
            <p:ph type="title"/>
          </p:nvPr>
        </p:nvSpPr>
        <p:spPr>
          <a:xfrm>
            <a:off x="311700" y="64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Lesson 1 Debrief - Question: What were the differences between Wired and Wireless?</a:t>
            </a:r>
            <a:endParaRPr/>
          </a:p>
        </p:txBody>
      </p:sp>
      <p:graphicFrame>
        <p:nvGraphicFramePr>
          <p:cNvPr id="752" name="Google Shape;752;p92"/>
          <p:cNvGraphicFramePr/>
          <p:nvPr/>
        </p:nvGraphicFramePr>
        <p:xfrm>
          <a:off x="174625" y="976300"/>
          <a:ext cx="3000000" cy="3000000"/>
        </p:xfrm>
        <a:graphic>
          <a:graphicData uri="http://schemas.openxmlformats.org/drawingml/2006/table">
            <a:tbl>
              <a:tblPr>
                <a:noFill/>
                <a:tableStyleId>{2EDE6A7B-FBF9-4B8B-89B6-C64498BA1095}</a:tableStyleId>
              </a:tblPr>
              <a:tblGrid>
                <a:gridCol w="1751050"/>
                <a:gridCol w="1751050"/>
                <a:gridCol w="1751050"/>
                <a:gridCol w="1751050"/>
                <a:gridCol w="1751050"/>
              </a:tblGrid>
              <a:tr h="1089150">
                <a:tc>
                  <a:txBody>
                    <a:bodyPr/>
                    <a:lstStyle/>
                    <a:p>
                      <a:pPr indent="0" lvl="0" marL="0" rtl="0" algn="l">
                        <a:spcBef>
                          <a:spcPts val="0"/>
                        </a:spcBef>
                        <a:spcAft>
                          <a:spcPts val="0"/>
                        </a:spcAft>
                        <a:buNone/>
                      </a:pPr>
                      <a:r>
                        <a:rPr lang="en"/>
                        <a:t>Wired Network Observation</a:t>
                      </a:r>
                      <a:endParaRPr/>
                    </a:p>
                  </a:txBody>
                  <a:tcPr marT="91425" marB="91425" marR="91425" marL="91425"/>
                </a:tc>
                <a:tc>
                  <a:txBody>
                    <a:bodyPr/>
                    <a:lstStyle/>
                    <a:p>
                      <a:pPr indent="0" lvl="0" marL="0" rtl="0" algn="l">
                        <a:spcBef>
                          <a:spcPts val="0"/>
                        </a:spcBef>
                        <a:spcAft>
                          <a:spcPts val="0"/>
                        </a:spcAft>
                        <a:buNone/>
                      </a:pPr>
                      <a:r>
                        <a:rPr lang="en"/>
                        <a:t>My Home or School Network</a:t>
                      </a:r>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
                          <a:solidFill>
                            <a:schemeClr val="dk1"/>
                          </a:solidFill>
                        </a:rPr>
                        <a:t>Wireless Network Observation</a:t>
                      </a:r>
                      <a:endParaRPr>
                        <a:solidFill>
                          <a:schemeClr val="dk1"/>
                        </a:solidFill>
                      </a:endParaRPr>
                    </a:p>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rPr lang="en"/>
                        <a:t>My Cellphone</a:t>
                      </a:r>
                      <a:endParaRPr/>
                    </a:p>
                  </a:txBody>
                  <a:tcPr marT="91425" marB="91425" marR="91425" marL="91425"/>
                </a:tc>
                <a:tc>
                  <a:txBody>
                    <a:bodyPr/>
                    <a:lstStyle/>
                    <a:p>
                      <a:pPr indent="0" lvl="0" marL="0" rtl="0" algn="l">
                        <a:spcBef>
                          <a:spcPts val="0"/>
                        </a:spcBef>
                        <a:spcAft>
                          <a:spcPts val="0"/>
                        </a:spcAft>
                        <a:buNone/>
                      </a:pPr>
                      <a:r>
                        <a:rPr lang="en"/>
                        <a:t>Computer Concept it is Matching</a:t>
                      </a:r>
                      <a:endParaRPr/>
                    </a:p>
                  </a:txBody>
                  <a:tcPr marT="91425" marB="91425" marR="91425" marL="91425"/>
                </a:tc>
              </a:tr>
              <a:tr h="504250">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504250">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504250">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504250">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556775">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504250">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Icebreaker - My CS Emoji</a:t>
            </a:r>
            <a:endParaRPr/>
          </a:p>
        </p:txBody>
      </p:sp>
      <p:sp>
        <p:nvSpPr>
          <p:cNvPr id="102" name="Google Shape;102;p2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a:t>Draw two pictures - one on each side of your piece of paper.</a:t>
            </a:r>
            <a:endParaRPr/>
          </a:p>
          <a:p>
            <a:pPr indent="0" lvl="0" marL="0" rtl="0" algn="l">
              <a:spcBef>
                <a:spcPts val="1200"/>
              </a:spcBef>
              <a:spcAft>
                <a:spcPts val="0"/>
              </a:spcAft>
              <a:buNone/>
            </a:pPr>
            <a:r>
              <a:t/>
            </a:r>
            <a:endParaRPr/>
          </a:p>
          <a:p>
            <a:pPr indent="0" lvl="0" marL="0" rtl="0" algn="l">
              <a:spcBef>
                <a:spcPts val="1200"/>
              </a:spcBef>
              <a:spcAft>
                <a:spcPts val="0"/>
              </a:spcAft>
              <a:buNone/>
            </a:pPr>
            <a:r>
              <a:rPr lang="en"/>
              <a:t>Happy Emoji - Side one - tell us something you love about computers or computer science. - Can be a picture, words - anyway you express yourself</a:t>
            </a:r>
            <a:endParaRPr/>
          </a:p>
          <a:p>
            <a:pPr indent="0" lvl="0" marL="0" rtl="0" algn="l">
              <a:spcBef>
                <a:spcPts val="1200"/>
              </a:spcBef>
              <a:spcAft>
                <a:spcPts val="0"/>
              </a:spcAft>
              <a:buNone/>
            </a:pPr>
            <a:r>
              <a:t/>
            </a:r>
            <a:endParaRPr/>
          </a:p>
          <a:p>
            <a:pPr indent="0" lvl="0" marL="0" rtl="0" algn="l">
              <a:spcBef>
                <a:spcPts val="1200"/>
              </a:spcBef>
              <a:spcAft>
                <a:spcPts val="0"/>
              </a:spcAft>
              <a:buNone/>
            </a:pPr>
            <a:r>
              <a:rPr lang="en"/>
              <a:t>Grumpy/Sad Emoji - Side two - tell us something that stresses you about computers or computer science (makes your feel grumpy or sad)</a:t>
            </a:r>
            <a:endParaRPr/>
          </a:p>
          <a:p>
            <a:pPr indent="0" lvl="0" marL="0" rtl="0" algn="l">
              <a:spcBef>
                <a:spcPts val="1200"/>
              </a:spcBef>
              <a:spcAft>
                <a:spcPts val="1200"/>
              </a:spcAft>
              <a:buNone/>
            </a:pPr>
            <a:r>
              <a:t/>
            </a:r>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6" name="Shape 756"/>
        <p:cNvGrpSpPr/>
        <p:nvPr/>
      </p:nvGrpSpPr>
      <p:grpSpPr>
        <a:xfrm>
          <a:off x="0" y="0"/>
          <a:ext cx="0" cy="0"/>
          <a:chOff x="0" y="0"/>
          <a:chExt cx="0" cy="0"/>
        </a:xfrm>
      </p:grpSpPr>
      <p:sp>
        <p:nvSpPr>
          <p:cNvPr id="757" name="Google Shape;757;p9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Lesson 1 Debrief</a:t>
            </a:r>
            <a:endParaRPr/>
          </a:p>
        </p:txBody>
      </p:sp>
      <p:sp>
        <p:nvSpPr>
          <p:cNvPr id="758" name="Google Shape;758;p9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92500" lnSpcReduction="20000"/>
          </a:bodyPr>
          <a:lstStyle/>
          <a:p>
            <a:pPr indent="-334327" lvl="0" marL="457200" rtl="0" algn="l">
              <a:spcBef>
                <a:spcPts val="0"/>
              </a:spcBef>
              <a:spcAft>
                <a:spcPts val="0"/>
              </a:spcAft>
              <a:buSzPct val="100000"/>
              <a:buChar char="●"/>
            </a:pPr>
            <a:r>
              <a:rPr lang="en"/>
              <a:t>What do you observe about sending the message?</a:t>
            </a:r>
            <a:endParaRPr/>
          </a:p>
          <a:p>
            <a:pPr indent="-310832" lvl="1" marL="914400" rtl="0" algn="l">
              <a:spcBef>
                <a:spcPts val="0"/>
              </a:spcBef>
              <a:spcAft>
                <a:spcPts val="0"/>
              </a:spcAft>
              <a:buSzPct val="100000"/>
              <a:buChar char="○"/>
            </a:pPr>
            <a:r>
              <a:rPr lang="en"/>
              <a:t>How did you send it across the network?</a:t>
            </a:r>
            <a:endParaRPr/>
          </a:p>
          <a:p>
            <a:pPr indent="-310832" lvl="1" marL="914400" rtl="0" algn="l">
              <a:spcBef>
                <a:spcPts val="0"/>
              </a:spcBef>
              <a:spcAft>
                <a:spcPts val="0"/>
              </a:spcAft>
              <a:buSzPct val="100000"/>
              <a:buChar char="○"/>
            </a:pPr>
            <a:r>
              <a:rPr lang="en"/>
              <a:t>Did you give any vocal directions about how to send the message?</a:t>
            </a:r>
            <a:endParaRPr/>
          </a:p>
          <a:p>
            <a:pPr indent="-310832" lvl="1" marL="914400" rtl="0" algn="l">
              <a:spcBef>
                <a:spcPts val="0"/>
              </a:spcBef>
              <a:spcAft>
                <a:spcPts val="0"/>
              </a:spcAft>
              <a:buSzPct val="100000"/>
              <a:buChar char="○"/>
            </a:pPr>
            <a:r>
              <a:rPr lang="en"/>
              <a:t>Did you give any body language clues about how to send the message?</a:t>
            </a:r>
            <a:endParaRPr/>
          </a:p>
          <a:p>
            <a:pPr indent="-334327" lvl="0" marL="457200" rtl="0" algn="l">
              <a:spcBef>
                <a:spcPts val="0"/>
              </a:spcBef>
              <a:spcAft>
                <a:spcPts val="0"/>
              </a:spcAft>
              <a:buSzPct val="100000"/>
              <a:buChar char="●"/>
            </a:pPr>
            <a:r>
              <a:rPr lang="en"/>
              <a:t>What do you observe about receiving the message?</a:t>
            </a:r>
            <a:endParaRPr/>
          </a:p>
          <a:p>
            <a:pPr indent="-310832" lvl="1" marL="914400" rtl="0" algn="l">
              <a:spcBef>
                <a:spcPts val="0"/>
              </a:spcBef>
              <a:spcAft>
                <a:spcPts val="0"/>
              </a:spcAft>
              <a:buSzPct val="100000"/>
              <a:buChar char="○"/>
            </a:pPr>
            <a:r>
              <a:rPr lang="en"/>
              <a:t>Did the cards have any clues about what order the words should have been in?</a:t>
            </a:r>
            <a:endParaRPr/>
          </a:p>
          <a:p>
            <a:pPr indent="-334327" lvl="0" marL="457200" rtl="0" algn="l">
              <a:spcBef>
                <a:spcPts val="0"/>
              </a:spcBef>
              <a:spcAft>
                <a:spcPts val="0"/>
              </a:spcAft>
              <a:buSzPct val="100000"/>
              <a:buChar char="●"/>
            </a:pPr>
            <a:r>
              <a:rPr lang="en"/>
              <a:t>Would a little more directions help you in putting the message together?</a:t>
            </a:r>
            <a:endParaRPr/>
          </a:p>
          <a:p>
            <a:pPr indent="-334327" lvl="0" marL="457200" rtl="0" algn="l">
              <a:spcBef>
                <a:spcPts val="0"/>
              </a:spcBef>
              <a:spcAft>
                <a:spcPts val="0"/>
              </a:spcAft>
              <a:buSzPct val="100000"/>
              <a:buChar char="●"/>
            </a:pPr>
            <a:r>
              <a:rPr lang="en"/>
              <a:t>How much did you rely on your ELA skills to understand how to put the message together?</a:t>
            </a:r>
            <a:endParaRPr/>
          </a:p>
          <a:p>
            <a:pPr indent="-334327" lvl="0" marL="457200" rtl="0" algn="l">
              <a:spcBef>
                <a:spcPts val="0"/>
              </a:spcBef>
              <a:spcAft>
                <a:spcPts val="0"/>
              </a:spcAft>
              <a:buSzPct val="100000"/>
              <a:buChar char="●"/>
            </a:pPr>
            <a:r>
              <a:rPr lang="en"/>
              <a:t>Which network was easier to interrupt?</a:t>
            </a:r>
            <a:endParaRPr/>
          </a:p>
          <a:p>
            <a:pPr indent="-334327" lvl="0" marL="457200" rtl="0" algn="l">
              <a:spcBef>
                <a:spcPts val="0"/>
              </a:spcBef>
              <a:spcAft>
                <a:spcPts val="0"/>
              </a:spcAft>
              <a:buSzPct val="100000"/>
              <a:buChar char="●"/>
            </a:pPr>
            <a:r>
              <a:rPr lang="en"/>
              <a:t>Which network was it easier to see the messages other people were sending at other tables?</a:t>
            </a:r>
            <a:endParaRPr/>
          </a:p>
          <a:p>
            <a:pPr indent="0" lvl="0" marL="0" rtl="0" algn="l">
              <a:spcBef>
                <a:spcPts val="1200"/>
              </a:spcBef>
              <a:spcAft>
                <a:spcPts val="1200"/>
              </a:spcAft>
              <a:buNone/>
            </a:pPr>
            <a:r>
              <a:t/>
            </a:r>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2" name="Shape 762"/>
        <p:cNvGrpSpPr/>
        <p:nvPr/>
      </p:nvGrpSpPr>
      <p:grpSpPr>
        <a:xfrm>
          <a:off x="0" y="0"/>
          <a:ext cx="0" cy="0"/>
          <a:chOff x="0" y="0"/>
          <a:chExt cx="0" cy="0"/>
        </a:xfrm>
      </p:grpSpPr>
      <p:sp>
        <p:nvSpPr>
          <p:cNvPr id="763" name="Google Shape;763;p9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Lesson 2: Hack the Classroom</a:t>
            </a:r>
            <a:endParaRPr/>
          </a:p>
        </p:txBody>
      </p:sp>
      <p:sp>
        <p:nvSpPr>
          <p:cNvPr id="764" name="Google Shape;764;p9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Lets admit it - kids love to get into things they aren’t supposed to …</a:t>
            </a:r>
            <a:endParaRPr/>
          </a:p>
          <a:p>
            <a:pPr indent="0" lvl="0" marL="0" rtl="0" algn="l">
              <a:spcBef>
                <a:spcPts val="1200"/>
              </a:spcBef>
              <a:spcAft>
                <a:spcPts val="0"/>
              </a:spcAft>
              <a:buNone/>
            </a:pPr>
            <a:r>
              <a:rPr lang="en"/>
              <a:t>We have things organized in our classroom and no one is supposed to touch but… We organize our classroom in part for security.</a:t>
            </a:r>
            <a:endParaRPr/>
          </a:p>
          <a:p>
            <a:pPr indent="0" lvl="0" marL="0" rtl="0" algn="l">
              <a:spcBef>
                <a:spcPts val="1200"/>
              </a:spcBef>
              <a:spcAft>
                <a:spcPts val="0"/>
              </a:spcAft>
              <a:buNone/>
            </a:pPr>
            <a:r>
              <a:rPr lang="en"/>
              <a:t>How can we equate our classroom organization with our passwords …</a:t>
            </a:r>
            <a:endParaRPr/>
          </a:p>
          <a:p>
            <a:pPr indent="0" lvl="0" marL="0" rtl="0" algn="l">
              <a:spcBef>
                <a:spcPts val="1200"/>
              </a:spcBef>
              <a:spcAft>
                <a:spcPts val="1200"/>
              </a:spcAft>
              <a:buNone/>
            </a:pPr>
            <a:r>
              <a:rPr lang="en"/>
              <a:t>And have the kids Hack the Classroom …</a:t>
            </a:r>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8" name="Shape 768"/>
        <p:cNvGrpSpPr/>
        <p:nvPr/>
      </p:nvGrpSpPr>
      <p:grpSpPr>
        <a:xfrm>
          <a:off x="0" y="0"/>
          <a:ext cx="0" cy="0"/>
          <a:chOff x="0" y="0"/>
          <a:chExt cx="0" cy="0"/>
        </a:xfrm>
      </p:grpSpPr>
      <p:sp>
        <p:nvSpPr>
          <p:cNvPr id="769" name="Google Shape;769;p95"/>
          <p:cNvSpPr txBox="1"/>
          <p:nvPr>
            <p:ph type="title"/>
          </p:nvPr>
        </p:nvSpPr>
        <p:spPr>
          <a:xfrm>
            <a:off x="311700" y="957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Typical Kindergarten Classroom</a:t>
            </a:r>
            <a:endParaRPr/>
          </a:p>
        </p:txBody>
      </p:sp>
      <p:sp>
        <p:nvSpPr>
          <p:cNvPr id="770" name="Google Shape;770;p9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771" name="Google Shape;771;p95"/>
          <p:cNvPicPr preferRelativeResize="0"/>
          <p:nvPr/>
        </p:nvPicPr>
        <p:blipFill>
          <a:blip r:embed="rId3">
            <a:alphaModFix/>
          </a:blip>
          <a:stretch>
            <a:fillRect/>
          </a:stretch>
        </p:blipFill>
        <p:spPr>
          <a:xfrm>
            <a:off x="1183901" y="880500"/>
            <a:ext cx="6547224" cy="4366175"/>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5" name="Shape 775"/>
        <p:cNvGrpSpPr/>
        <p:nvPr/>
      </p:nvGrpSpPr>
      <p:grpSpPr>
        <a:xfrm>
          <a:off x="0" y="0"/>
          <a:ext cx="0" cy="0"/>
          <a:chOff x="0" y="0"/>
          <a:chExt cx="0" cy="0"/>
        </a:xfrm>
      </p:grpSpPr>
      <p:sp>
        <p:nvSpPr>
          <p:cNvPr id="776" name="Google Shape;776;p96"/>
          <p:cNvSpPr txBox="1"/>
          <p:nvPr>
            <p:ph type="title"/>
          </p:nvPr>
        </p:nvSpPr>
        <p:spPr>
          <a:xfrm>
            <a:off x="10930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How things are stored in the classroom</a:t>
            </a:r>
            <a:endParaRPr/>
          </a:p>
        </p:txBody>
      </p:sp>
      <p:graphicFrame>
        <p:nvGraphicFramePr>
          <p:cNvPr id="777" name="Google Shape;777;p96"/>
          <p:cNvGraphicFramePr/>
          <p:nvPr/>
        </p:nvGraphicFramePr>
        <p:xfrm>
          <a:off x="276000" y="644650"/>
          <a:ext cx="3000000" cy="3000000"/>
        </p:xfrm>
        <a:graphic>
          <a:graphicData uri="http://schemas.openxmlformats.org/drawingml/2006/table">
            <a:tbl>
              <a:tblPr>
                <a:noFill/>
                <a:tableStyleId>{2EDE6A7B-FBF9-4B8B-89B6-C64498BA1095}</a:tableStyleId>
              </a:tblPr>
              <a:tblGrid>
                <a:gridCol w="2202125"/>
                <a:gridCol w="2202125"/>
                <a:gridCol w="2202125"/>
                <a:gridCol w="2202125"/>
              </a:tblGrid>
              <a:tr h="872675">
                <a:tc>
                  <a:txBody>
                    <a:bodyPr/>
                    <a:lstStyle/>
                    <a:p>
                      <a:pPr indent="0" lvl="0" marL="0" rtl="0" algn="l">
                        <a:spcBef>
                          <a:spcPts val="0"/>
                        </a:spcBef>
                        <a:spcAft>
                          <a:spcPts val="0"/>
                        </a:spcAft>
                        <a:buNone/>
                      </a:pPr>
                      <a:r>
                        <a:rPr lang="en" sz="1300"/>
                        <a:t>Storage</a:t>
                      </a:r>
                      <a:endParaRPr sz="1300"/>
                    </a:p>
                  </a:txBody>
                  <a:tcPr marT="91425" marB="91425" marR="91425" marL="91425"/>
                </a:tc>
                <a:tc>
                  <a:txBody>
                    <a:bodyPr/>
                    <a:lstStyle/>
                    <a:p>
                      <a:pPr indent="0" lvl="0" marL="0" rtl="0" algn="l">
                        <a:spcBef>
                          <a:spcPts val="0"/>
                        </a:spcBef>
                        <a:spcAft>
                          <a:spcPts val="0"/>
                        </a:spcAft>
                        <a:buNone/>
                      </a:pPr>
                      <a:r>
                        <a:rPr lang="en" sz="1300"/>
                        <a:t>How Secure is it (or how can i hack it)</a:t>
                      </a:r>
                      <a:endParaRPr sz="1300"/>
                    </a:p>
                  </a:txBody>
                  <a:tcPr marT="91425" marB="91425" marR="91425" marL="91425"/>
                </a:tc>
                <a:tc>
                  <a:txBody>
                    <a:bodyPr/>
                    <a:lstStyle/>
                    <a:p>
                      <a:pPr indent="0" lvl="0" marL="0" rtl="0" algn="l">
                        <a:spcBef>
                          <a:spcPts val="0"/>
                        </a:spcBef>
                        <a:spcAft>
                          <a:spcPts val="0"/>
                        </a:spcAft>
                        <a:buNone/>
                      </a:pPr>
                      <a:r>
                        <a:rPr lang="en" sz="1300"/>
                        <a:t>Why does it have that security level?</a:t>
                      </a:r>
                      <a:endParaRPr sz="1300"/>
                    </a:p>
                  </a:txBody>
                  <a:tcPr marT="91425" marB="91425" marR="91425" marL="91425"/>
                </a:tc>
                <a:tc>
                  <a:txBody>
                    <a:bodyPr/>
                    <a:lstStyle/>
                    <a:p>
                      <a:pPr indent="0" lvl="0" marL="0" rtl="0" algn="l">
                        <a:spcBef>
                          <a:spcPts val="0"/>
                        </a:spcBef>
                        <a:spcAft>
                          <a:spcPts val="0"/>
                        </a:spcAft>
                        <a:buNone/>
                      </a:pPr>
                      <a:r>
                        <a:rPr lang="en" sz="1300"/>
                        <a:t>What concept of Passwords does this represent</a:t>
                      </a:r>
                      <a:endParaRPr sz="1300"/>
                    </a:p>
                  </a:txBody>
                  <a:tcPr marT="91425" marB="91425" marR="91425" marL="91425"/>
                </a:tc>
              </a:tr>
              <a:tr h="537575">
                <a:tc>
                  <a:txBody>
                    <a:bodyPr/>
                    <a:lstStyle/>
                    <a:p>
                      <a:pPr indent="0" lvl="0" marL="0" rtl="0" algn="l">
                        <a:spcBef>
                          <a:spcPts val="0"/>
                        </a:spcBef>
                        <a:spcAft>
                          <a:spcPts val="0"/>
                        </a:spcAft>
                        <a:buNone/>
                      </a:pPr>
                      <a:r>
                        <a:rPr lang="en" sz="1300"/>
                        <a:t>On the kids desk</a:t>
                      </a:r>
                      <a:endParaRPr sz="1300"/>
                    </a:p>
                  </a:txBody>
                  <a:tcPr marT="91425" marB="91425" marR="91425" marL="91425"/>
                </a:tc>
                <a:tc>
                  <a:txBody>
                    <a:bodyPr/>
                    <a:lstStyle/>
                    <a:p>
                      <a:pPr indent="0" lvl="0" marL="0" rtl="0" algn="l">
                        <a:spcBef>
                          <a:spcPts val="0"/>
                        </a:spcBef>
                        <a:spcAft>
                          <a:spcPts val="0"/>
                        </a:spcAft>
                        <a:buNone/>
                      </a:pPr>
                      <a:r>
                        <a:t/>
                      </a:r>
                      <a:endParaRPr sz="1300"/>
                    </a:p>
                  </a:txBody>
                  <a:tcPr marT="91425" marB="91425" marR="91425" marL="91425"/>
                </a:tc>
                <a:tc>
                  <a:txBody>
                    <a:bodyPr/>
                    <a:lstStyle/>
                    <a:p>
                      <a:pPr indent="0" lvl="0" marL="0" rtl="0" algn="l">
                        <a:spcBef>
                          <a:spcPts val="0"/>
                        </a:spcBef>
                        <a:spcAft>
                          <a:spcPts val="0"/>
                        </a:spcAft>
                        <a:buNone/>
                      </a:pPr>
                      <a:r>
                        <a:t/>
                      </a:r>
                      <a:endParaRPr sz="1300"/>
                    </a:p>
                  </a:txBody>
                  <a:tcPr marT="91425" marB="91425" marR="91425" marL="91425"/>
                </a:tc>
                <a:tc>
                  <a:txBody>
                    <a:bodyPr/>
                    <a:lstStyle/>
                    <a:p>
                      <a:pPr indent="0" lvl="0" marL="0" rtl="0" algn="l">
                        <a:spcBef>
                          <a:spcPts val="0"/>
                        </a:spcBef>
                        <a:spcAft>
                          <a:spcPts val="0"/>
                        </a:spcAft>
                        <a:buNone/>
                      </a:pPr>
                      <a:r>
                        <a:t/>
                      </a:r>
                      <a:endParaRPr sz="1300"/>
                    </a:p>
                  </a:txBody>
                  <a:tcPr marT="91425" marB="91425" marR="91425" marL="91425"/>
                </a:tc>
              </a:tr>
              <a:tr h="516925">
                <a:tc>
                  <a:txBody>
                    <a:bodyPr/>
                    <a:lstStyle/>
                    <a:p>
                      <a:pPr indent="0" lvl="0" marL="0" rtl="0" algn="l">
                        <a:spcBef>
                          <a:spcPts val="0"/>
                        </a:spcBef>
                        <a:spcAft>
                          <a:spcPts val="0"/>
                        </a:spcAft>
                        <a:buNone/>
                      </a:pPr>
                      <a:r>
                        <a:rPr lang="en" sz="1300"/>
                        <a:t>On a shelf</a:t>
                      </a:r>
                      <a:endParaRPr sz="1300"/>
                    </a:p>
                  </a:txBody>
                  <a:tcPr marT="91425" marB="91425" marR="91425" marL="91425"/>
                </a:tc>
                <a:tc>
                  <a:txBody>
                    <a:bodyPr/>
                    <a:lstStyle/>
                    <a:p>
                      <a:pPr indent="0" lvl="0" marL="0" rtl="0" algn="l">
                        <a:spcBef>
                          <a:spcPts val="0"/>
                        </a:spcBef>
                        <a:spcAft>
                          <a:spcPts val="0"/>
                        </a:spcAft>
                        <a:buNone/>
                      </a:pPr>
                      <a:r>
                        <a:t/>
                      </a:r>
                      <a:endParaRPr sz="1300"/>
                    </a:p>
                  </a:txBody>
                  <a:tcPr marT="91425" marB="91425" marR="91425" marL="91425"/>
                </a:tc>
                <a:tc>
                  <a:txBody>
                    <a:bodyPr/>
                    <a:lstStyle/>
                    <a:p>
                      <a:pPr indent="0" lvl="0" marL="0" rtl="0" algn="l">
                        <a:spcBef>
                          <a:spcPts val="0"/>
                        </a:spcBef>
                        <a:spcAft>
                          <a:spcPts val="0"/>
                        </a:spcAft>
                        <a:buNone/>
                      </a:pPr>
                      <a:r>
                        <a:t/>
                      </a:r>
                      <a:endParaRPr sz="1300"/>
                    </a:p>
                  </a:txBody>
                  <a:tcPr marT="91425" marB="91425" marR="91425" marL="91425"/>
                </a:tc>
                <a:tc>
                  <a:txBody>
                    <a:bodyPr/>
                    <a:lstStyle/>
                    <a:p>
                      <a:pPr indent="0" lvl="0" marL="0" rtl="0" algn="l">
                        <a:spcBef>
                          <a:spcPts val="0"/>
                        </a:spcBef>
                        <a:spcAft>
                          <a:spcPts val="0"/>
                        </a:spcAft>
                        <a:buNone/>
                      </a:pPr>
                      <a:r>
                        <a:t/>
                      </a:r>
                      <a:endParaRPr sz="1300"/>
                    </a:p>
                  </a:txBody>
                  <a:tcPr marT="91425" marB="91425" marR="91425" marL="91425"/>
                </a:tc>
              </a:tr>
              <a:tr h="645800">
                <a:tc>
                  <a:txBody>
                    <a:bodyPr/>
                    <a:lstStyle/>
                    <a:p>
                      <a:pPr indent="0" lvl="0" marL="0" rtl="0" algn="l">
                        <a:spcBef>
                          <a:spcPts val="0"/>
                        </a:spcBef>
                        <a:spcAft>
                          <a:spcPts val="0"/>
                        </a:spcAft>
                        <a:buNone/>
                      </a:pPr>
                      <a:r>
                        <a:rPr lang="en" sz="1300"/>
                        <a:t>On a </a:t>
                      </a:r>
                      <a:r>
                        <a:rPr lang="en" sz="1300"/>
                        <a:t>shelf</a:t>
                      </a:r>
                      <a:r>
                        <a:rPr lang="en" sz="1300"/>
                        <a:t> in a bin with a lid</a:t>
                      </a:r>
                      <a:endParaRPr sz="1300"/>
                    </a:p>
                  </a:txBody>
                  <a:tcPr marT="91425" marB="91425" marR="91425" marL="91425"/>
                </a:tc>
                <a:tc>
                  <a:txBody>
                    <a:bodyPr/>
                    <a:lstStyle/>
                    <a:p>
                      <a:pPr indent="0" lvl="0" marL="0" rtl="0" algn="l">
                        <a:spcBef>
                          <a:spcPts val="0"/>
                        </a:spcBef>
                        <a:spcAft>
                          <a:spcPts val="0"/>
                        </a:spcAft>
                        <a:buNone/>
                      </a:pPr>
                      <a:r>
                        <a:t/>
                      </a:r>
                      <a:endParaRPr sz="1300"/>
                    </a:p>
                  </a:txBody>
                  <a:tcPr marT="91425" marB="91425" marR="91425" marL="91425"/>
                </a:tc>
                <a:tc>
                  <a:txBody>
                    <a:bodyPr/>
                    <a:lstStyle/>
                    <a:p>
                      <a:pPr indent="0" lvl="0" marL="0" rtl="0" algn="l">
                        <a:spcBef>
                          <a:spcPts val="0"/>
                        </a:spcBef>
                        <a:spcAft>
                          <a:spcPts val="0"/>
                        </a:spcAft>
                        <a:buNone/>
                      </a:pPr>
                      <a:r>
                        <a:t/>
                      </a:r>
                      <a:endParaRPr sz="1300"/>
                    </a:p>
                  </a:txBody>
                  <a:tcPr marT="91425" marB="91425" marR="91425" marL="91425"/>
                </a:tc>
                <a:tc>
                  <a:txBody>
                    <a:bodyPr/>
                    <a:lstStyle/>
                    <a:p>
                      <a:pPr indent="0" lvl="0" marL="0" rtl="0" algn="l">
                        <a:spcBef>
                          <a:spcPts val="0"/>
                        </a:spcBef>
                        <a:spcAft>
                          <a:spcPts val="0"/>
                        </a:spcAft>
                        <a:buNone/>
                      </a:pPr>
                      <a:r>
                        <a:t/>
                      </a:r>
                      <a:endParaRPr sz="1300"/>
                    </a:p>
                  </a:txBody>
                  <a:tcPr marT="91425" marB="91425" marR="91425" marL="91425"/>
                </a:tc>
              </a:tr>
              <a:tr h="516925">
                <a:tc>
                  <a:txBody>
                    <a:bodyPr/>
                    <a:lstStyle/>
                    <a:p>
                      <a:pPr indent="0" lvl="0" marL="0" rtl="0" algn="l">
                        <a:spcBef>
                          <a:spcPts val="0"/>
                        </a:spcBef>
                        <a:spcAft>
                          <a:spcPts val="0"/>
                        </a:spcAft>
                        <a:buNone/>
                      </a:pPr>
                      <a:r>
                        <a:rPr lang="en" sz="1300"/>
                        <a:t>In a closet</a:t>
                      </a:r>
                      <a:endParaRPr sz="1300"/>
                    </a:p>
                  </a:txBody>
                  <a:tcPr marT="91425" marB="91425" marR="91425" marL="91425"/>
                </a:tc>
                <a:tc>
                  <a:txBody>
                    <a:bodyPr/>
                    <a:lstStyle/>
                    <a:p>
                      <a:pPr indent="0" lvl="0" marL="0" rtl="0" algn="l">
                        <a:spcBef>
                          <a:spcPts val="0"/>
                        </a:spcBef>
                        <a:spcAft>
                          <a:spcPts val="0"/>
                        </a:spcAft>
                        <a:buNone/>
                      </a:pPr>
                      <a:r>
                        <a:t/>
                      </a:r>
                      <a:endParaRPr sz="1300"/>
                    </a:p>
                  </a:txBody>
                  <a:tcPr marT="91425" marB="91425" marR="91425" marL="91425"/>
                </a:tc>
                <a:tc>
                  <a:txBody>
                    <a:bodyPr/>
                    <a:lstStyle/>
                    <a:p>
                      <a:pPr indent="0" lvl="0" marL="0" rtl="0" algn="l">
                        <a:spcBef>
                          <a:spcPts val="0"/>
                        </a:spcBef>
                        <a:spcAft>
                          <a:spcPts val="0"/>
                        </a:spcAft>
                        <a:buNone/>
                      </a:pPr>
                      <a:r>
                        <a:t/>
                      </a:r>
                      <a:endParaRPr sz="1300"/>
                    </a:p>
                  </a:txBody>
                  <a:tcPr marT="91425" marB="91425" marR="91425" marL="91425"/>
                </a:tc>
                <a:tc>
                  <a:txBody>
                    <a:bodyPr/>
                    <a:lstStyle/>
                    <a:p>
                      <a:pPr indent="0" lvl="0" marL="0" rtl="0" algn="l">
                        <a:spcBef>
                          <a:spcPts val="0"/>
                        </a:spcBef>
                        <a:spcAft>
                          <a:spcPts val="0"/>
                        </a:spcAft>
                        <a:buNone/>
                      </a:pPr>
                      <a:r>
                        <a:t/>
                      </a:r>
                      <a:endParaRPr sz="1300"/>
                    </a:p>
                  </a:txBody>
                  <a:tcPr marT="91425" marB="91425" marR="91425" marL="91425"/>
                </a:tc>
              </a:tr>
              <a:tr h="516925">
                <a:tc>
                  <a:txBody>
                    <a:bodyPr/>
                    <a:lstStyle/>
                    <a:p>
                      <a:pPr indent="0" lvl="0" marL="0" rtl="0" algn="l">
                        <a:spcBef>
                          <a:spcPts val="0"/>
                        </a:spcBef>
                        <a:spcAft>
                          <a:spcPts val="0"/>
                        </a:spcAft>
                        <a:buNone/>
                      </a:pPr>
                      <a:r>
                        <a:rPr lang="en" sz="1300"/>
                        <a:t>In a closet with a lock</a:t>
                      </a:r>
                      <a:endParaRPr sz="1300"/>
                    </a:p>
                  </a:txBody>
                  <a:tcPr marT="91425" marB="91425" marR="91425" marL="91425"/>
                </a:tc>
                <a:tc>
                  <a:txBody>
                    <a:bodyPr/>
                    <a:lstStyle/>
                    <a:p>
                      <a:pPr indent="0" lvl="0" marL="0" rtl="0" algn="l">
                        <a:spcBef>
                          <a:spcPts val="0"/>
                        </a:spcBef>
                        <a:spcAft>
                          <a:spcPts val="0"/>
                        </a:spcAft>
                        <a:buNone/>
                      </a:pPr>
                      <a:r>
                        <a:t/>
                      </a:r>
                      <a:endParaRPr sz="1300"/>
                    </a:p>
                  </a:txBody>
                  <a:tcPr marT="91425" marB="91425" marR="91425" marL="91425"/>
                </a:tc>
                <a:tc>
                  <a:txBody>
                    <a:bodyPr/>
                    <a:lstStyle/>
                    <a:p>
                      <a:pPr indent="0" lvl="0" marL="0" rtl="0" algn="l">
                        <a:spcBef>
                          <a:spcPts val="0"/>
                        </a:spcBef>
                        <a:spcAft>
                          <a:spcPts val="0"/>
                        </a:spcAft>
                        <a:buNone/>
                      </a:pPr>
                      <a:r>
                        <a:t/>
                      </a:r>
                      <a:endParaRPr sz="1300"/>
                    </a:p>
                  </a:txBody>
                  <a:tcPr marT="91425" marB="91425" marR="91425" marL="91425"/>
                </a:tc>
                <a:tc>
                  <a:txBody>
                    <a:bodyPr/>
                    <a:lstStyle/>
                    <a:p>
                      <a:pPr indent="0" lvl="0" marL="0" rtl="0" algn="l">
                        <a:spcBef>
                          <a:spcPts val="0"/>
                        </a:spcBef>
                        <a:spcAft>
                          <a:spcPts val="0"/>
                        </a:spcAft>
                        <a:buNone/>
                      </a:pPr>
                      <a:r>
                        <a:t/>
                      </a:r>
                      <a:endParaRPr sz="1300"/>
                    </a:p>
                  </a:txBody>
                  <a:tcPr marT="91425" marB="91425" marR="91425" marL="91425"/>
                </a:tc>
              </a:tr>
              <a:tr h="516925">
                <a:tc>
                  <a:txBody>
                    <a:bodyPr/>
                    <a:lstStyle/>
                    <a:p>
                      <a:pPr indent="0" lvl="0" marL="0" rtl="0" algn="l">
                        <a:spcBef>
                          <a:spcPts val="0"/>
                        </a:spcBef>
                        <a:spcAft>
                          <a:spcPts val="0"/>
                        </a:spcAft>
                        <a:buNone/>
                      </a:pPr>
                      <a:r>
                        <a:rPr lang="en" sz="1300"/>
                        <a:t>On the teachers desk</a:t>
                      </a:r>
                      <a:endParaRPr sz="1300"/>
                    </a:p>
                  </a:txBody>
                  <a:tcPr marT="91425" marB="91425" marR="91425" marL="91425"/>
                </a:tc>
                <a:tc>
                  <a:txBody>
                    <a:bodyPr/>
                    <a:lstStyle/>
                    <a:p>
                      <a:pPr indent="0" lvl="0" marL="0" rtl="0" algn="l">
                        <a:spcBef>
                          <a:spcPts val="0"/>
                        </a:spcBef>
                        <a:spcAft>
                          <a:spcPts val="0"/>
                        </a:spcAft>
                        <a:buNone/>
                      </a:pPr>
                      <a:r>
                        <a:t/>
                      </a:r>
                      <a:endParaRPr sz="1300"/>
                    </a:p>
                  </a:txBody>
                  <a:tcPr marT="91425" marB="91425" marR="91425" marL="91425"/>
                </a:tc>
                <a:tc>
                  <a:txBody>
                    <a:bodyPr/>
                    <a:lstStyle/>
                    <a:p>
                      <a:pPr indent="0" lvl="0" marL="0" rtl="0" algn="l">
                        <a:spcBef>
                          <a:spcPts val="0"/>
                        </a:spcBef>
                        <a:spcAft>
                          <a:spcPts val="0"/>
                        </a:spcAft>
                        <a:buNone/>
                      </a:pPr>
                      <a:r>
                        <a:t/>
                      </a:r>
                      <a:endParaRPr sz="1300"/>
                    </a:p>
                  </a:txBody>
                  <a:tcPr marT="91425" marB="91425" marR="91425" marL="91425"/>
                </a:tc>
                <a:tc>
                  <a:txBody>
                    <a:bodyPr/>
                    <a:lstStyle/>
                    <a:p>
                      <a:pPr indent="0" lvl="0" marL="0" rtl="0" algn="l">
                        <a:spcBef>
                          <a:spcPts val="0"/>
                        </a:spcBef>
                        <a:spcAft>
                          <a:spcPts val="0"/>
                        </a:spcAft>
                        <a:buNone/>
                      </a:pPr>
                      <a:r>
                        <a:t/>
                      </a:r>
                      <a:endParaRPr sz="1300"/>
                    </a:p>
                  </a:txBody>
                  <a:tcPr marT="91425" marB="91425" marR="91425" marL="91425"/>
                </a:tc>
              </a:tr>
              <a:tr h="516925">
                <a:tc>
                  <a:txBody>
                    <a:bodyPr/>
                    <a:lstStyle/>
                    <a:p>
                      <a:pPr indent="0" lvl="0" marL="0" rtl="0" algn="l">
                        <a:spcBef>
                          <a:spcPts val="0"/>
                        </a:spcBef>
                        <a:spcAft>
                          <a:spcPts val="0"/>
                        </a:spcAft>
                        <a:buNone/>
                      </a:pPr>
                      <a:r>
                        <a:rPr lang="en" sz="1300"/>
                        <a:t>Locked</a:t>
                      </a:r>
                      <a:r>
                        <a:rPr lang="en" sz="1300"/>
                        <a:t> in desk</a:t>
                      </a:r>
                      <a:endParaRPr sz="1300"/>
                    </a:p>
                  </a:txBody>
                  <a:tcPr marT="91425" marB="91425" marR="91425" marL="91425"/>
                </a:tc>
                <a:tc>
                  <a:txBody>
                    <a:bodyPr/>
                    <a:lstStyle/>
                    <a:p>
                      <a:pPr indent="0" lvl="0" marL="0" rtl="0" algn="l">
                        <a:spcBef>
                          <a:spcPts val="0"/>
                        </a:spcBef>
                        <a:spcAft>
                          <a:spcPts val="0"/>
                        </a:spcAft>
                        <a:buNone/>
                      </a:pPr>
                      <a:r>
                        <a:t/>
                      </a:r>
                      <a:endParaRPr sz="1300"/>
                    </a:p>
                  </a:txBody>
                  <a:tcPr marT="91425" marB="91425" marR="91425" marL="91425"/>
                </a:tc>
                <a:tc>
                  <a:txBody>
                    <a:bodyPr/>
                    <a:lstStyle/>
                    <a:p>
                      <a:pPr indent="0" lvl="0" marL="0" rtl="0" algn="l">
                        <a:spcBef>
                          <a:spcPts val="0"/>
                        </a:spcBef>
                        <a:spcAft>
                          <a:spcPts val="0"/>
                        </a:spcAft>
                        <a:buNone/>
                      </a:pPr>
                      <a:r>
                        <a:t/>
                      </a:r>
                      <a:endParaRPr sz="1300"/>
                    </a:p>
                  </a:txBody>
                  <a:tcPr marT="91425" marB="91425" marR="91425" marL="91425"/>
                </a:tc>
                <a:tc>
                  <a:txBody>
                    <a:bodyPr/>
                    <a:lstStyle/>
                    <a:p>
                      <a:pPr indent="0" lvl="0" marL="0" rtl="0" algn="l">
                        <a:spcBef>
                          <a:spcPts val="0"/>
                        </a:spcBef>
                        <a:spcAft>
                          <a:spcPts val="0"/>
                        </a:spcAft>
                        <a:buNone/>
                      </a:pPr>
                      <a:r>
                        <a:t/>
                      </a:r>
                      <a:endParaRPr sz="1300"/>
                    </a:p>
                  </a:txBody>
                  <a:tcPr marT="91425" marB="91425" marR="91425" marL="91425"/>
                </a:tc>
              </a:tr>
              <a:tr h="516925">
                <a:tc>
                  <a:txBody>
                    <a:bodyPr/>
                    <a:lstStyle/>
                    <a:p>
                      <a:pPr indent="0" lvl="0" marL="0" rtl="0" algn="l">
                        <a:spcBef>
                          <a:spcPts val="0"/>
                        </a:spcBef>
                        <a:spcAft>
                          <a:spcPts val="0"/>
                        </a:spcAft>
                        <a:buNone/>
                      </a:pPr>
                      <a:r>
                        <a:rPr lang="en" sz="1300"/>
                        <a:t>On A shelf higher than 4 ft.</a:t>
                      </a:r>
                      <a:endParaRPr sz="1300"/>
                    </a:p>
                  </a:txBody>
                  <a:tcPr marT="91425" marB="91425" marR="91425" marL="91425"/>
                </a:tc>
                <a:tc>
                  <a:txBody>
                    <a:bodyPr/>
                    <a:lstStyle/>
                    <a:p>
                      <a:pPr indent="0" lvl="0" marL="0" rtl="0" algn="l">
                        <a:spcBef>
                          <a:spcPts val="0"/>
                        </a:spcBef>
                        <a:spcAft>
                          <a:spcPts val="0"/>
                        </a:spcAft>
                        <a:buNone/>
                      </a:pPr>
                      <a:r>
                        <a:t/>
                      </a:r>
                      <a:endParaRPr sz="1300"/>
                    </a:p>
                  </a:txBody>
                  <a:tcPr marT="91425" marB="91425" marR="91425" marL="91425"/>
                </a:tc>
                <a:tc>
                  <a:txBody>
                    <a:bodyPr/>
                    <a:lstStyle/>
                    <a:p>
                      <a:pPr indent="0" lvl="0" marL="0" rtl="0" algn="l">
                        <a:spcBef>
                          <a:spcPts val="0"/>
                        </a:spcBef>
                        <a:spcAft>
                          <a:spcPts val="0"/>
                        </a:spcAft>
                        <a:buNone/>
                      </a:pPr>
                      <a:r>
                        <a:t/>
                      </a:r>
                      <a:endParaRPr sz="1300"/>
                    </a:p>
                  </a:txBody>
                  <a:tcPr marT="91425" marB="91425" marR="91425" marL="91425"/>
                </a:tc>
                <a:tc>
                  <a:txBody>
                    <a:bodyPr/>
                    <a:lstStyle/>
                    <a:p>
                      <a:pPr indent="0" lvl="0" marL="0" rtl="0" algn="l">
                        <a:spcBef>
                          <a:spcPts val="0"/>
                        </a:spcBef>
                        <a:spcAft>
                          <a:spcPts val="0"/>
                        </a:spcAft>
                        <a:buNone/>
                      </a:pPr>
                      <a:r>
                        <a:t/>
                      </a:r>
                      <a:endParaRPr sz="1300"/>
                    </a:p>
                  </a:txBody>
                  <a:tcPr marT="91425" marB="91425" marR="91425" marL="91425"/>
                </a:tc>
              </a:tr>
            </a:tbl>
          </a:graphicData>
        </a:graphic>
      </p:graphicFrame>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1" name="Shape 781"/>
        <p:cNvGrpSpPr/>
        <p:nvPr/>
      </p:nvGrpSpPr>
      <p:grpSpPr>
        <a:xfrm>
          <a:off x="0" y="0"/>
          <a:ext cx="0" cy="0"/>
          <a:chOff x="0" y="0"/>
          <a:chExt cx="0" cy="0"/>
        </a:xfrm>
      </p:grpSpPr>
      <p:sp>
        <p:nvSpPr>
          <p:cNvPr id="782" name="Google Shape;782;p97"/>
          <p:cNvSpPr txBox="1"/>
          <p:nvPr>
            <p:ph type="title"/>
          </p:nvPr>
        </p:nvSpPr>
        <p:spPr>
          <a:xfrm>
            <a:off x="311700" y="1513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NJSLS - CS Standards</a:t>
            </a:r>
            <a:endParaRPr/>
          </a:p>
        </p:txBody>
      </p:sp>
      <p:graphicFrame>
        <p:nvGraphicFramePr>
          <p:cNvPr id="783" name="Google Shape;783;p97"/>
          <p:cNvGraphicFramePr/>
          <p:nvPr/>
        </p:nvGraphicFramePr>
        <p:xfrm>
          <a:off x="952500" y="724025"/>
          <a:ext cx="3000000" cy="3000000"/>
        </p:xfrm>
        <a:graphic>
          <a:graphicData uri="http://schemas.openxmlformats.org/drawingml/2006/table">
            <a:tbl>
              <a:tblPr>
                <a:noFill/>
                <a:tableStyleId>{2EDE6A7B-FBF9-4B8B-89B6-C64498BA1095}</a:tableStyleId>
              </a:tblPr>
              <a:tblGrid>
                <a:gridCol w="2413000"/>
                <a:gridCol w="2413000"/>
                <a:gridCol w="2413000"/>
              </a:tblGrid>
              <a:tr h="381000">
                <a:tc>
                  <a:txBody>
                    <a:bodyPr/>
                    <a:lstStyle/>
                    <a:p>
                      <a:pPr indent="0" lvl="0" marL="0" rtl="0" algn="l">
                        <a:spcBef>
                          <a:spcPts val="0"/>
                        </a:spcBef>
                        <a:spcAft>
                          <a:spcPts val="0"/>
                        </a:spcAft>
                        <a:buNone/>
                      </a:pPr>
                      <a:r>
                        <a:rPr lang="en" sz="1300"/>
                        <a:t>Core Idea</a:t>
                      </a:r>
                      <a:endParaRPr sz="1300"/>
                    </a:p>
                  </a:txBody>
                  <a:tcPr marT="91425" marB="91425" marR="91425" marL="91425">
                    <a:solidFill>
                      <a:srgbClr val="FFF2CC"/>
                    </a:solidFill>
                  </a:tcPr>
                </a:tc>
                <a:tc>
                  <a:txBody>
                    <a:bodyPr/>
                    <a:lstStyle/>
                    <a:p>
                      <a:pPr indent="0" lvl="0" marL="0" rtl="0" algn="l">
                        <a:spcBef>
                          <a:spcPts val="0"/>
                        </a:spcBef>
                        <a:spcAft>
                          <a:spcPts val="0"/>
                        </a:spcAft>
                        <a:buNone/>
                      </a:pPr>
                      <a:r>
                        <a:rPr lang="en" sz="1300">
                          <a:solidFill>
                            <a:schemeClr val="dk1"/>
                          </a:solidFill>
                        </a:rPr>
                        <a:t>Performance Expectations </a:t>
                      </a:r>
                      <a:endParaRPr sz="1300"/>
                    </a:p>
                  </a:txBody>
                  <a:tcPr marT="91425" marB="91425" marR="91425" marL="91425">
                    <a:solidFill>
                      <a:srgbClr val="FFF2CC"/>
                    </a:solidFill>
                  </a:tcPr>
                </a:tc>
                <a:tc>
                  <a:txBody>
                    <a:bodyPr/>
                    <a:lstStyle/>
                    <a:p>
                      <a:pPr indent="0" lvl="0" marL="0" rtl="0" algn="l">
                        <a:spcBef>
                          <a:spcPts val="0"/>
                        </a:spcBef>
                        <a:spcAft>
                          <a:spcPts val="0"/>
                        </a:spcAft>
                        <a:buNone/>
                      </a:pPr>
                      <a:r>
                        <a:rPr lang="en" sz="1300">
                          <a:solidFill>
                            <a:schemeClr val="dk1"/>
                          </a:solidFill>
                        </a:rPr>
                        <a:t>How does the Lesson Address the Standard</a:t>
                      </a:r>
                      <a:endParaRPr sz="1300">
                        <a:solidFill>
                          <a:schemeClr val="dk1"/>
                        </a:solidFill>
                      </a:endParaRPr>
                    </a:p>
                  </a:txBody>
                  <a:tcPr marT="91425" marB="91425" marR="91425" marL="91425">
                    <a:solidFill>
                      <a:srgbClr val="FFF2CC"/>
                    </a:solidFill>
                  </a:tcPr>
                </a:tc>
              </a:tr>
              <a:tr h="381000">
                <a:tc>
                  <a:txBody>
                    <a:bodyPr/>
                    <a:lstStyle/>
                    <a:p>
                      <a:pPr indent="0" lvl="0" marL="0" rtl="0" algn="l">
                        <a:spcBef>
                          <a:spcPts val="0"/>
                        </a:spcBef>
                        <a:spcAft>
                          <a:spcPts val="0"/>
                        </a:spcAft>
                        <a:buNone/>
                      </a:pPr>
                      <a:r>
                        <a:rPr lang="en" sz="1200">
                          <a:solidFill>
                            <a:schemeClr val="dk1"/>
                          </a:solidFill>
                        </a:rPr>
                        <a:t>Computer networks can be used to connect individuals to other individuals, places, information, and ideas. The Internet enables individuals to connect with others worldwide.</a:t>
                      </a:r>
                      <a:endParaRPr sz="1200"/>
                    </a:p>
                  </a:txBody>
                  <a:tcPr marT="91425" marB="91425" marR="91425" marL="91425"/>
                </a:tc>
                <a:tc>
                  <a:txBody>
                    <a:bodyPr/>
                    <a:lstStyle/>
                    <a:p>
                      <a:pPr indent="0" lvl="0" marL="0" rtl="0" algn="l">
                        <a:spcBef>
                          <a:spcPts val="0"/>
                        </a:spcBef>
                        <a:spcAft>
                          <a:spcPts val="0"/>
                        </a:spcAft>
                        <a:buNone/>
                      </a:pPr>
                      <a:r>
                        <a:rPr lang="en" sz="1200">
                          <a:solidFill>
                            <a:schemeClr val="dk1"/>
                          </a:solidFill>
                        </a:rPr>
                        <a:t>  • 8.1.2.NI.1: Model and describe how individuals use computers to connect to other individuals, places, information, and ideas through a network. </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rPr lang="en" sz="1200">
                          <a:solidFill>
                            <a:schemeClr val="dk1"/>
                          </a:solidFill>
                        </a:rPr>
                        <a:t>• 8.1.2.NI.2: Describe how the Internet enables individuals to connect with others worldwide. </a:t>
                      </a:r>
                      <a:endParaRPr sz="1200">
                        <a:solidFill>
                          <a:schemeClr val="dk1"/>
                        </a:solidFill>
                      </a:endParaRPr>
                    </a:p>
                    <a:p>
                      <a:pPr indent="0" lvl="0" marL="0" rtl="0" algn="l">
                        <a:spcBef>
                          <a:spcPts val="0"/>
                        </a:spcBef>
                        <a:spcAft>
                          <a:spcPts val="0"/>
                        </a:spcAft>
                        <a:buNone/>
                      </a:pPr>
                      <a:r>
                        <a:t/>
                      </a:r>
                      <a:endParaRPr sz="1200">
                        <a:solidFill>
                          <a:schemeClr val="dk1"/>
                        </a:solidFill>
                      </a:endParaRPr>
                    </a:p>
                  </a:txBody>
                  <a:tcPr marT="91425" marB="91425" marR="91425" marL="91425"/>
                </a:tc>
                <a:tc>
                  <a:txBody>
                    <a:bodyPr/>
                    <a:lstStyle/>
                    <a:p>
                      <a:pPr indent="0" lvl="0" marL="0" rtl="0" algn="l">
                        <a:spcBef>
                          <a:spcPts val="0"/>
                        </a:spcBef>
                        <a:spcAft>
                          <a:spcPts val="0"/>
                        </a:spcAft>
                        <a:buNone/>
                      </a:pPr>
                      <a:r>
                        <a:rPr lang="en" sz="1200">
                          <a:solidFill>
                            <a:schemeClr val="dk1"/>
                          </a:solidFill>
                        </a:rPr>
                        <a:t>Wireless and Wired mimics how the Internet works.  Our zoom calls, emails, connections go over these connections. We learned how wireless works and wired.  </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rPr lang="en" sz="1200">
                          <a:solidFill>
                            <a:schemeClr val="dk1"/>
                          </a:solidFill>
                        </a:rPr>
                        <a:t>Messages have to use a protocol and a </a:t>
                      </a:r>
                      <a:r>
                        <a:rPr lang="en" sz="1200">
                          <a:solidFill>
                            <a:schemeClr val="dk1"/>
                          </a:solidFill>
                        </a:rPr>
                        <a:t>transmission</a:t>
                      </a:r>
                      <a:r>
                        <a:rPr lang="en" sz="1200">
                          <a:solidFill>
                            <a:schemeClr val="dk1"/>
                          </a:solidFill>
                        </a:rPr>
                        <a:t> means to send messages</a:t>
                      </a:r>
                      <a:endParaRPr sz="1200">
                        <a:solidFill>
                          <a:schemeClr val="dk1"/>
                        </a:solidFill>
                      </a:endParaRPr>
                    </a:p>
                  </a:txBody>
                  <a:tcPr marT="91425" marB="91425" marR="91425" marL="91425"/>
                </a:tc>
              </a:tr>
              <a:tr h="381000">
                <a:tc>
                  <a:txBody>
                    <a:bodyPr/>
                    <a:lstStyle/>
                    <a:p>
                      <a:pPr indent="0" lvl="0" marL="0" rtl="0" algn="l">
                        <a:spcBef>
                          <a:spcPts val="0"/>
                        </a:spcBef>
                        <a:spcAft>
                          <a:spcPts val="0"/>
                        </a:spcAft>
                        <a:buNone/>
                      </a:pPr>
                      <a:r>
                        <a:rPr lang="en" sz="1200">
                          <a:solidFill>
                            <a:schemeClr val="dk1"/>
                          </a:solidFill>
                        </a:rPr>
                        <a:t>Connecting devices to a network or the Internet provides great benefits, but care must be taken to use authentication measures, such as strong passwords, to protect devices and information from unauthorized access. </a:t>
                      </a:r>
                      <a:endParaRPr sz="1200">
                        <a:solidFill>
                          <a:schemeClr val="dk1"/>
                        </a:solidFill>
                      </a:endParaRPr>
                    </a:p>
                  </a:txBody>
                  <a:tcPr marT="91425" marB="91425" marR="91425" marL="91425"/>
                </a:tc>
                <a:tc>
                  <a:txBody>
                    <a:bodyPr/>
                    <a:lstStyle/>
                    <a:p>
                      <a:pPr indent="0" lvl="0" marL="0" rtl="0" algn="l">
                        <a:spcBef>
                          <a:spcPts val="0"/>
                        </a:spcBef>
                        <a:spcAft>
                          <a:spcPts val="0"/>
                        </a:spcAft>
                        <a:buNone/>
                      </a:pPr>
                      <a:r>
                        <a:rPr lang="en" sz="1200">
                          <a:solidFill>
                            <a:schemeClr val="dk1"/>
                          </a:solidFill>
                        </a:rPr>
                        <a:t>• 8.1.2.NI.3: Create a password that secures access to a device. Explain why it is important to create unique passwords that are not shared with others. </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rPr lang="en" sz="1200">
                          <a:solidFill>
                            <a:schemeClr val="dk1"/>
                          </a:solidFill>
                        </a:rPr>
                        <a:t>• 8.1.2.NI.4: Explain why access to devices need to be secured. </a:t>
                      </a:r>
                      <a:endParaRPr sz="1200">
                        <a:solidFill>
                          <a:schemeClr val="dk1"/>
                        </a:solidFill>
                      </a:endParaRPr>
                    </a:p>
                  </a:txBody>
                  <a:tcPr marT="91425" marB="91425" marR="91425" marL="91425"/>
                </a:tc>
                <a:tc>
                  <a:txBody>
                    <a:bodyPr/>
                    <a:lstStyle/>
                    <a:p>
                      <a:pPr indent="0" lvl="0" marL="0" rtl="0" algn="l">
                        <a:spcBef>
                          <a:spcPts val="0"/>
                        </a:spcBef>
                        <a:spcAft>
                          <a:spcPts val="0"/>
                        </a:spcAft>
                        <a:buNone/>
                      </a:pPr>
                      <a:r>
                        <a:rPr lang="en" sz="1200">
                          <a:solidFill>
                            <a:schemeClr val="dk1"/>
                          </a:solidFill>
                        </a:rPr>
                        <a:t>Everything in our world has a security value - some things we worry about, other things not so much.  We have to protect the things that are important to us with security.</a:t>
                      </a:r>
                      <a:endParaRPr sz="1200">
                        <a:solidFill>
                          <a:schemeClr val="dk1"/>
                        </a:solidFill>
                      </a:endParaRPr>
                    </a:p>
                  </a:txBody>
                  <a:tcPr marT="91425" marB="91425" marR="91425" marL="91425"/>
                </a:tc>
              </a:tr>
            </a:tbl>
          </a:graphicData>
        </a:graphic>
      </p:graphicFrame>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7" name="Shape 787"/>
        <p:cNvGrpSpPr/>
        <p:nvPr/>
      </p:nvGrpSpPr>
      <p:grpSpPr>
        <a:xfrm>
          <a:off x="0" y="0"/>
          <a:ext cx="0" cy="0"/>
          <a:chOff x="0" y="0"/>
          <a:chExt cx="0" cy="0"/>
        </a:xfrm>
      </p:grpSpPr>
      <p:sp>
        <p:nvSpPr>
          <p:cNvPr id="788" name="Google Shape;788;p9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Further Resources</a:t>
            </a:r>
            <a:endParaRPr/>
          </a:p>
        </p:txBody>
      </p:sp>
      <p:sp>
        <p:nvSpPr>
          <p:cNvPr id="789" name="Google Shape;789;p9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u="sng">
                <a:solidFill>
                  <a:schemeClr val="hlink"/>
                </a:solidFill>
                <a:hlinkClick r:id="rId3"/>
              </a:rPr>
              <a:t>https://beinternetawesome.withgoogle.com/en_us/</a:t>
            </a:r>
            <a:endParaRPr/>
          </a:p>
          <a:p>
            <a:pPr indent="-342900" lvl="0" marL="457200" rtl="0" algn="l">
              <a:spcBef>
                <a:spcPts val="0"/>
              </a:spcBef>
              <a:spcAft>
                <a:spcPts val="0"/>
              </a:spcAft>
              <a:buSzPts val="1800"/>
              <a:buChar char="●"/>
            </a:pPr>
            <a:r>
              <a:rPr lang="en" u="sng">
                <a:solidFill>
                  <a:schemeClr val="hlink"/>
                </a:solidFill>
                <a:hlinkClick r:id="rId4"/>
              </a:rPr>
              <a:t>https://www.commonsense.org/education/articles/23-great-lesson-plans-for-internet-safety</a:t>
            </a:r>
            <a:r>
              <a:rPr lang="en"/>
              <a:t> </a:t>
            </a:r>
            <a:endParaRPr/>
          </a:p>
          <a:p>
            <a:pPr indent="-342900" lvl="0" marL="457200" rtl="0" algn="l">
              <a:spcBef>
                <a:spcPts val="0"/>
              </a:spcBef>
              <a:spcAft>
                <a:spcPts val="0"/>
              </a:spcAft>
              <a:buSzPts val="1800"/>
              <a:buChar char="●"/>
            </a:pPr>
            <a:r>
              <a:rPr lang="en" u="sng">
                <a:solidFill>
                  <a:schemeClr val="hlink"/>
                </a:solidFill>
                <a:hlinkClick r:id="rId5"/>
              </a:rPr>
              <a:t>https://kids.britannica.com/kids/article/Internet/353293</a:t>
            </a:r>
            <a:r>
              <a:rPr lang="en"/>
              <a:t> </a:t>
            </a:r>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1190D"/>
        </a:solidFill>
      </p:bgPr>
    </p:bg>
    <p:spTree>
      <p:nvGrpSpPr>
        <p:cNvPr id="793" name="Shape 793"/>
        <p:cNvGrpSpPr/>
        <p:nvPr/>
      </p:nvGrpSpPr>
      <p:grpSpPr>
        <a:xfrm>
          <a:off x="0" y="0"/>
          <a:ext cx="0" cy="0"/>
          <a:chOff x="0" y="0"/>
          <a:chExt cx="0" cy="0"/>
        </a:xfrm>
      </p:grpSpPr>
      <p:sp>
        <p:nvSpPr>
          <p:cNvPr id="794" name="Google Shape;794;p99"/>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b="1" lang="en">
                <a:solidFill>
                  <a:schemeClr val="lt1"/>
                </a:solidFill>
              </a:rPr>
              <a:t>Impacts of Computing</a:t>
            </a:r>
            <a:endParaRPr b="1">
              <a:solidFill>
                <a:schemeClr val="lt1"/>
              </a:solidFill>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8" name="Shape 798"/>
        <p:cNvGrpSpPr/>
        <p:nvPr/>
      </p:nvGrpSpPr>
      <p:grpSpPr>
        <a:xfrm>
          <a:off x="0" y="0"/>
          <a:ext cx="0" cy="0"/>
          <a:chOff x="0" y="0"/>
          <a:chExt cx="0" cy="0"/>
        </a:xfrm>
      </p:grpSpPr>
      <p:sp>
        <p:nvSpPr>
          <p:cNvPr id="799" name="Google Shape;799;p10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NJ SLS CS Standard for Impacts of Computing - In a Nutshell</a:t>
            </a:r>
            <a:endParaRPr/>
          </a:p>
        </p:txBody>
      </p:sp>
      <p:sp>
        <p:nvSpPr>
          <p:cNvPr id="800" name="Google Shape;800;p10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By the end of Grade 2 </a:t>
            </a:r>
            <a:endParaRPr/>
          </a:p>
          <a:p>
            <a:pPr indent="0" lvl="0" marL="0" rtl="0" algn="l">
              <a:spcBef>
                <a:spcPts val="1200"/>
              </a:spcBef>
              <a:spcAft>
                <a:spcPts val="1200"/>
              </a:spcAft>
              <a:buNone/>
            </a:pPr>
            <a:r>
              <a:rPr lang="en"/>
              <a:t>Computing technology has positively and negatively changed the way individuals live and work (e.g., entertainment, communication, productivity tools). </a:t>
            </a:r>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4" name="Shape 804"/>
        <p:cNvGrpSpPr/>
        <p:nvPr/>
      </p:nvGrpSpPr>
      <p:grpSpPr>
        <a:xfrm>
          <a:off x="0" y="0"/>
          <a:ext cx="0" cy="0"/>
          <a:chOff x="0" y="0"/>
          <a:chExt cx="0" cy="0"/>
        </a:xfrm>
      </p:grpSpPr>
      <p:sp>
        <p:nvSpPr>
          <p:cNvPr id="805" name="Google Shape;805;p10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does that mean to us?</a:t>
            </a:r>
            <a:endParaRPr/>
          </a:p>
        </p:txBody>
      </p:sp>
      <p:sp>
        <p:nvSpPr>
          <p:cNvPr id="806" name="Google Shape;806;p10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Kids today are experiencing the world in an extremely different way than even the generation 10 years ago.</a:t>
            </a:r>
            <a:endParaRPr/>
          </a:p>
          <a:p>
            <a:pPr indent="-342900" lvl="0" marL="457200" rtl="0" algn="l">
              <a:spcBef>
                <a:spcPts val="1200"/>
              </a:spcBef>
              <a:spcAft>
                <a:spcPts val="0"/>
              </a:spcAft>
              <a:buSzPts val="1800"/>
              <a:buChar char="●"/>
            </a:pPr>
            <a:r>
              <a:rPr lang="en"/>
              <a:t>They are constantly in contact with others</a:t>
            </a:r>
            <a:endParaRPr/>
          </a:p>
          <a:p>
            <a:pPr indent="-342900" lvl="0" marL="457200" rtl="0" algn="l">
              <a:spcBef>
                <a:spcPts val="0"/>
              </a:spcBef>
              <a:spcAft>
                <a:spcPts val="0"/>
              </a:spcAft>
              <a:buSzPts val="1800"/>
              <a:buChar char="●"/>
            </a:pPr>
            <a:r>
              <a:rPr lang="en"/>
              <a:t>Life is facilitated by technology - they barely know what </a:t>
            </a:r>
            <a:r>
              <a:rPr lang="en"/>
              <a:t>commercials</a:t>
            </a:r>
            <a:r>
              <a:rPr lang="en"/>
              <a:t>, cliffhangers and must see TV is!</a:t>
            </a:r>
            <a:endParaRPr/>
          </a:p>
          <a:p>
            <a:pPr indent="-342900" lvl="0" marL="457200" rtl="0" algn="l">
              <a:spcBef>
                <a:spcPts val="0"/>
              </a:spcBef>
              <a:spcAft>
                <a:spcPts val="0"/>
              </a:spcAft>
              <a:buSzPts val="1800"/>
              <a:buChar char="●"/>
            </a:pPr>
            <a:r>
              <a:rPr lang="en"/>
              <a:t>Those who have trouble accessing technology are experiencing larger access gaps</a:t>
            </a:r>
            <a:endParaRPr/>
          </a:p>
          <a:p>
            <a:pPr indent="0" lvl="0" marL="0" rtl="0" algn="l">
              <a:spcBef>
                <a:spcPts val="1200"/>
              </a:spcBef>
              <a:spcAft>
                <a:spcPts val="1200"/>
              </a:spcAft>
              <a:buNone/>
            </a:pPr>
            <a:r>
              <a:t/>
            </a:r>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0" name="Shape 810"/>
        <p:cNvGrpSpPr/>
        <p:nvPr/>
      </p:nvGrpSpPr>
      <p:grpSpPr>
        <a:xfrm>
          <a:off x="0" y="0"/>
          <a:ext cx="0" cy="0"/>
          <a:chOff x="0" y="0"/>
          <a:chExt cx="0" cy="0"/>
        </a:xfrm>
      </p:grpSpPr>
      <p:sp>
        <p:nvSpPr>
          <p:cNvPr id="811" name="Google Shape;811;p10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Impacts of Computing</a:t>
            </a:r>
            <a:endParaRPr/>
          </a:p>
        </p:txBody>
      </p:sp>
      <p:graphicFrame>
        <p:nvGraphicFramePr>
          <p:cNvPr id="812" name="Google Shape;812;p102"/>
          <p:cNvGraphicFramePr/>
          <p:nvPr/>
        </p:nvGraphicFramePr>
        <p:xfrm>
          <a:off x="911300" y="1372875"/>
          <a:ext cx="3000000" cy="3000000"/>
        </p:xfrm>
        <a:graphic>
          <a:graphicData uri="http://schemas.openxmlformats.org/drawingml/2006/table">
            <a:tbl>
              <a:tblPr>
                <a:noFill/>
                <a:tableStyleId>{2EDE6A7B-FBF9-4B8B-89B6-C64498BA1095}</a:tableStyleId>
              </a:tblPr>
              <a:tblGrid>
                <a:gridCol w="3619500"/>
                <a:gridCol w="3619500"/>
              </a:tblGrid>
              <a:tr h="381000">
                <a:tc>
                  <a:txBody>
                    <a:bodyPr/>
                    <a:lstStyle/>
                    <a:p>
                      <a:pPr indent="0" lvl="0" marL="0" rtl="0" algn="l">
                        <a:spcBef>
                          <a:spcPts val="0"/>
                        </a:spcBef>
                        <a:spcAft>
                          <a:spcPts val="0"/>
                        </a:spcAft>
                        <a:buNone/>
                      </a:pPr>
                      <a:r>
                        <a:rPr lang="en" sz="1300"/>
                        <a:t>Core Idea</a:t>
                      </a:r>
                      <a:endParaRPr sz="1300"/>
                    </a:p>
                  </a:txBody>
                  <a:tcPr marT="91425" marB="91425" marR="91425" marL="91425">
                    <a:solidFill>
                      <a:srgbClr val="FFF2CC"/>
                    </a:solidFill>
                  </a:tcPr>
                </a:tc>
                <a:tc>
                  <a:txBody>
                    <a:bodyPr/>
                    <a:lstStyle/>
                    <a:p>
                      <a:pPr indent="0" lvl="0" marL="0" rtl="0" algn="l">
                        <a:spcBef>
                          <a:spcPts val="0"/>
                        </a:spcBef>
                        <a:spcAft>
                          <a:spcPts val="0"/>
                        </a:spcAft>
                        <a:buNone/>
                      </a:pPr>
                      <a:r>
                        <a:rPr lang="en" sz="1300">
                          <a:solidFill>
                            <a:schemeClr val="dk1"/>
                          </a:solidFill>
                        </a:rPr>
                        <a:t>Performance Expectations </a:t>
                      </a:r>
                      <a:endParaRPr sz="1300"/>
                    </a:p>
                  </a:txBody>
                  <a:tcPr marT="91425" marB="91425" marR="91425" marL="91425">
                    <a:solidFill>
                      <a:srgbClr val="FFF2CC"/>
                    </a:solidFill>
                  </a:tcPr>
                </a:tc>
              </a:tr>
              <a:tr h="381000">
                <a:tc>
                  <a:txBody>
                    <a:bodyPr/>
                    <a:lstStyle/>
                    <a:p>
                      <a:pPr indent="0" lvl="0" marL="0" rtl="0" algn="l">
                        <a:spcBef>
                          <a:spcPts val="0"/>
                        </a:spcBef>
                        <a:spcAft>
                          <a:spcPts val="0"/>
                        </a:spcAft>
                        <a:buNone/>
                      </a:pPr>
                      <a:r>
                        <a:rPr lang="en" sz="1300"/>
                        <a:t>Computing technology has positively and negatively changed the way individuals live and work (e.g., entertainment, communication, productivity tools). </a:t>
                      </a:r>
                      <a:endParaRPr sz="1300"/>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 sz="1300">
                          <a:solidFill>
                            <a:schemeClr val="dk1"/>
                          </a:solidFill>
                        </a:rPr>
                        <a:t>8.1.2.IC.1: Compare how individuals live and work before and after the implementation of new computing technology.</a:t>
                      </a:r>
                      <a:endParaRPr sz="1300">
                        <a:solidFill>
                          <a:schemeClr val="dk1"/>
                        </a:solidFill>
                      </a:endParaRPr>
                    </a:p>
                  </a:txBody>
                  <a:tcPr marT="91425" marB="91425" marR="91425" marL="91425"/>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Debrief</a:t>
            </a:r>
            <a:endParaRPr/>
          </a:p>
        </p:txBody>
      </p:sp>
      <p:sp>
        <p:nvSpPr>
          <p:cNvPr id="108" name="Google Shape;108;p22"/>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b="1" lang="en"/>
              <a:t>HAPPY </a:t>
            </a:r>
            <a:endParaRPr b="1"/>
          </a:p>
        </p:txBody>
      </p:sp>
      <p:sp>
        <p:nvSpPr>
          <p:cNvPr id="109" name="Google Shape;109;p22"/>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b="1" lang="en"/>
              <a:t>GRUMPY/SAD</a:t>
            </a:r>
            <a:endParaRPr b="1"/>
          </a:p>
        </p:txBody>
      </p:sp>
      <p:pic>
        <p:nvPicPr>
          <p:cNvPr id="110" name="Google Shape;110;p22"/>
          <p:cNvPicPr preferRelativeResize="0"/>
          <p:nvPr/>
        </p:nvPicPr>
        <p:blipFill>
          <a:blip r:embed="rId3">
            <a:alphaModFix/>
          </a:blip>
          <a:stretch>
            <a:fillRect/>
          </a:stretch>
        </p:blipFill>
        <p:spPr>
          <a:xfrm>
            <a:off x="1952625" y="555600"/>
            <a:ext cx="992200" cy="992200"/>
          </a:xfrm>
          <a:prstGeom prst="rect">
            <a:avLst/>
          </a:prstGeom>
          <a:noFill/>
          <a:ln>
            <a:noFill/>
          </a:ln>
        </p:spPr>
      </p:pic>
      <p:pic>
        <p:nvPicPr>
          <p:cNvPr id="111" name="Google Shape;111;p22"/>
          <p:cNvPicPr preferRelativeResize="0"/>
          <p:nvPr/>
        </p:nvPicPr>
        <p:blipFill>
          <a:blip r:embed="rId4">
            <a:alphaModFix/>
          </a:blip>
          <a:stretch>
            <a:fillRect/>
          </a:stretch>
        </p:blipFill>
        <p:spPr>
          <a:xfrm>
            <a:off x="6521450" y="507975"/>
            <a:ext cx="992200" cy="994186"/>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6" name="Shape 816"/>
        <p:cNvGrpSpPr/>
        <p:nvPr/>
      </p:nvGrpSpPr>
      <p:grpSpPr>
        <a:xfrm>
          <a:off x="0" y="0"/>
          <a:ext cx="0" cy="0"/>
          <a:chOff x="0" y="0"/>
          <a:chExt cx="0" cy="0"/>
        </a:xfrm>
      </p:grpSpPr>
      <p:sp>
        <p:nvSpPr>
          <p:cNvPr id="817" name="Google Shape;817;p10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Perspective - Computers and Society</a:t>
            </a:r>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1" name="Shape 821"/>
        <p:cNvGrpSpPr/>
        <p:nvPr/>
      </p:nvGrpSpPr>
      <p:grpSpPr>
        <a:xfrm>
          <a:off x="0" y="0"/>
          <a:ext cx="0" cy="0"/>
          <a:chOff x="0" y="0"/>
          <a:chExt cx="0" cy="0"/>
        </a:xfrm>
      </p:grpSpPr>
      <p:sp>
        <p:nvSpPr>
          <p:cNvPr id="822" name="Google Shape;822;p104"/>
          <p:cNvSpPr txBox="1"/>
          <p:nvPr>
            <p:ph type="title"/>
          </p:nvPr>
        </p:nvSpPr>
        <p:spPr>
          <a:xfrm>
            <a:off x="594063" y="164939"/>
            <a:ext cx="5669700" cy="7002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t/>
            </a:r>
            <a:endParaRPr/>
          </a:p>
        </p:txBody>
      </p:sp>
      <p:sp>
        <p:nvSpPr>
          <p:cNvPr id="823" name="Google Shape;823;p104"/>
          <p:cNvSpPr txBox="1"/>
          <p:nvPr>
            <p:ph idx="1" type="body"/>
          </p:nvPr>
        </p:nvSpPr>
        <p:spPr>
          <a:xfrm>
            <a:off x="548390" y="1247280"/>
            <a:ext cx="5761500" cy="1430700"/>
          </a:xfrm>
          <a:prstGeom prst="rect">
            <a:avLst/>
          </a:prstGeom>
        </p:spPr>
        <p:txBody>
          <a:bodyPr anchorCtr="0" anchor="t" bIns="0" lIns="0" spcFirstLastPara="1" rIns="0" wrap="square" tIns="0">
            <a:normAutofit/>
          </a:bodyPr>
          <a:lstStyle/>
          <a:p>
            <a:pPr indent="0" lvl="0" marL="0" rtl="0" algn="l">
              <a:spcBef>
                <a:spcPts val="0"/>
              </a:spcBef>
              <a:spcAft>
                <a:spcPts val="1200"/>
              </a:spcAft>
              <a:buNone/>
            </a:pPr>
            <a:r>
              <a:t/>
            </a:r>
            <a:endParaRPr/>
          </a:p>
        </p:txBody>
      </p:sp>
      <p:pic>
        <p:nvPicPr>
          <p:cNvPr id="824" name="Google Shape;824;p104"/>
          <p:cNvPicPr preferRelativeResize="0"/>
          <p:nvPr/>
        </p:nvPicPr>
        <p:blipFill>
          <a:blip r:embed="rId3">
            <a:alphaModFix/>
          </a:blip>
          <a:stretch>
            <a:fillRect/>
          </a:stretch>
        </p:blipFill>
        <p:spPr>
          <a:xfrm>
            <a:off x="132600" y="98793"/>
            <a:ext cx="8792738" cy="4945913"/>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828" name="Shape 828"/>
        <p:cNvGrpSpPr/>
        <p:nvPr/>
      </p:nvGrpSpPr>
      <p:grpSpPr>
        <a:xfrm>
          <a:off x="0" y="0"/>
          <a:ext cx="0" cy="0"/>
          <a:chOff x="0" y="0"/>
          <a:chExt cx="0" cy="0"/>
        </a:xfrm>
      </p:grpSpPr>
      <p:sp>
        <p:nvSpPr>
          <p:cNvPr id="829" name="Google Shape;829;p105"/>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830" name="Google Shape;830;p105"/>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831" name="Google Shape;831;p105"/>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832" name="Google Shape;832;p105"/>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How is data visualized?</a:t>
            </a:r>
            <a:endParaRPr u="none">
              <a:solidFill>
                <a:srgbClr val="D1190D"/>
              </a:solidFill>
            </a:endParaRPr>
          </a:p>
        </p:txBody>
      </p:sp>
      <p:sp>
        <p:nvSpPr>
          <p:cNvPr id="833" name="Google Shape;833;p105"/>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834" name="Google Shape;834;p105"/>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sp>
        <p:nvSpPr>
          <p:cNvPr id="835" name="Google Shape;835;p105"/>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836" name="Google Shape;836;p105"/>
          <p:cNvGrpSpPr/>
          <p:nvPr/>
        </p:nvGrpSpPr>
        <p:grpSpPr>
          <a:xfrm>
            <a:off x="312780" y="4766655"/>
            <a:ext cx="2220930" cy="352501"/>
            <a:chOff x="6077925" y="4856850"/>
            <a:chExt cx="6064800" cy="1143000"/>
          </a:xfrm>
        </p:grpSpPr>
        <p:sp>
          <p:nvSpPr>
            <p:cNvPr id="837" name="Google Shape;837;p105"/>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838" name="Google Shape;838;p105"/>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839" name="Google Shape;839;p105"/>
          <p:cNvPicPr preferRelativeResize="0"/>
          <p:nvPr/>
        </p:nvPicPr>
        <p:blipFill>
          <a:blip r:embed="rId5">
            <a:alphaModFix/>
          </a:blip>
          <a:stretch>
            <a:fillRect/>
          </a:stretch>
        </p:blipFill>
        <p:spPr>
          <a:xfrm>
            <a:off x="416475" y="1023713"/>
            <a:ext cx="4050468" cy="2291549"/>
          </a:xfrm>
          <a:prstGeom prst="rect">
            <a:avLst/>
          </a:prstGeom>
          <a:noFill/>
          <a:ln>
            <a:noFill/>
          </a:ln>
        </p:spPr>
      </p:pic>
      <p:pic>
        <p:nvPicPr>
          <p:cNvPr id="840" name="Google Shape;840;p105"/>
          <p:cNvPicPr preferRelativeResize="0"/>
          <p:nvPr/>
        </p:nvPicPr>
        <p:blipFill>
          <a:blip r:embed="rId6">
            <a:alphaModFix/>
          </a:blip>
          <a:stretch>
            <a:fillRect/>
          </a:stretch>
        </p:blipFill>
        <p:spPr>
          <a:xfrm>
            <a:off x="4964363" y="700931"/>
            <a:ext cx="3391087" cy="3630042"/>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4" name="Shape 844"/>
        <p:cNvGrpSpPr/>
        <p:nvPr/>
      </p:nvGrpSpPr>
      <p:grpSpPr>
        <a:xfrm>
          <a:off x="0" y="0"/>
          <a:ext cx="0" cy="0"/>
          <a:chOff x="0" y="0"/>
          <a:chExt cx="0" cy="0"/>
        </a:xfrm>
      </p:grpSpPr>
      <p:sp>
        <p:nvSpPr>
          <p:cNvPr id="845" name="Google Shape;845;p10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AI and Life Changing Tools</a:t>
            </a:r>
            <a:endParaRPr/>
          </a:p>
        </p:txBody>
      </p:sp>
      <p:sp>
        <p:nvSpPr>
          <p:cNvPr id="846" name="Google Shape;846;p10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ChatGPT - write a paper on computer science education …</a:t>
            </a:r>
            <a:endParaRPr/>
          </a:p>
          <a:p>
            <a:pPr indent="0" lvl="0" marL="0" rtl="0" algn="l">
              <a:spcBef>
                <a:spcPts val="1200"/>
              </a:spcBef>
              <a:spcAft>
                <a:spcPts val="0"/>
              </a:spcAft>
              <a:buNone/>
            </a:pPr>
            <a:r>
              <a:rPr lang="en"/>
              <a:t>ChatGPT - if you have a hypothetical patient with these symptoms, what illness do you think they have</a:t>
            </a:r>
            <a:endParaRPr/>
          </a:p>
          <a:p>
            <a:pPr indent="0" lvl="0" marL="0" rtl="0" algn="l">
              <a:spcBef>
                <a:spcPts val="1200"/>
              </a:spcBef>
              <a:spcAft>
                <a:spcPts val="0"/>
              </a:spcAft>
              <a:buNone/>
            </a:pPr>
            <a:r>
              <a:rPr lang="en"/>
              <a:t>ChatGPT - translate this sentence from English to Spanish: Can I help you?</a:t>
            </a:r>
            <a:endParaRPr/>
          </a:p>
          <a:p>
            <a:pPr indent="0" lvl="0" marL="0" rtl="0" algn="l">
              <a:spcBef>
                <a:spcPts val="1200"/>
              </a:spcBef>
              <a:spcAft>
                <a:spcPts val="0"/>
              </a:spcAft>
              <a:buNone/>
            </a:pPr>
            <a:r>
              <a:rPr lang="en"/>
              <a:t>ChatGPT - Generate a knitting pattern for me …</a:t>
            </a:r>
            <a:endParaRPr/>
          </a:p>
          <a:p>
            <a:pPr indent="0" lvl="0" marL="0" rtl="0" algn="l">
              <a:spcBef>
                <a:spcPts val="1200"/>
              </a:spcBef>
              <a:spcAft>
                <a:spcPts val="1200"/>
              </a:spcAft>
              <a:buNone/>
            </a:pPr>
            <a:r>
              <a:rPr lang="en"/>
              <a:t>More at: Epic ChatGPT Fails: </a:t>
            </a:r>
            <a:r>
              <a:rPr lang="en" u="sng">
                <a:solidFill>
                  <a:schemeClr val="hlink"/>
                </a:solidFill>
                <a:hlinkClick r:id="rId3"/>
              </a:rPr>
              <a:t>https://www.buzzfeed.com/andyneuenschwander/chatgpt-ai-fails-funny</a:t>
            </a:r>
            <a:r>
              <a:rPr lang="en"/>
              <a:t> </a:t>
            </a:r>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0" name="Shape 850"/>
        <p:cNvGrpSpPr/>
        <p:nvPr/>
      </p:nvGrpSpPr>
      <p:grpSpPr>
        <a:xfrm>
          <a:off x="0" y="0"/>
          <a:ext cx="0" cy="0"/>
          <a:chOff x="0" y="0"/>
          <a:chExt cx="0" cy="0"/>
        </a:xfrm>
      </p:grpSpPr>
      <p:sp>
        <p:nvSpPr>
          <p:cNvPr id="851" name="Google Shape;851;p10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Brainstorming</a:t>
            </a:r>
            <a:endParaRPr/>
          </a:p>
        </p:txBody>
      </p:sp>
      <p:sp>
        <p:nvSpPr>
          <p:cNvPr id="852" name="Google Shape;852;p10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Clr>
                <a:schemeClr val="dk1"/>
              </a:buClr>
              <a:buSzPts val="1100"/>
              <a:buFont typeface="Arial"/>
              <a:buNone/>
            </a:pPr>
            <a:r>
              <a:rPr lang="en" sz="1300">
                <a:solidFill>
                  <a:schemeClr val="dk1"/>
                </a:solidFill>
              </a:rPr>
              <a:t>8.1.2.IC.1: Compare how individuals live and work before and after the implementation of new computing technology.</a:t>
            </a:r>
            <a:endParaRPr sz="13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300">
                <a:solidFill>
                  <a:schemeClr val="dk1"/>
                </a:solidFill>
              </a:rPr>
              <a:t>Issues:</a:t>
            </a:r>
            <a:endParaRPr sz="13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300">
              <a:solidFill>
                <a:schemeClr val="dk1"/>
              </a:solidFill>
            </a:endParaRPr>
          </a:p>
          <a:p>
            <a:pPr indent="0" lvl="0" marL="0" rtl="0" algn="l">
              <a:spcBef>
                <a:spcPts val="0"/>
              </a:spcBef>
              <a:spcAft>
                <a:spcPts val="1200"/>
              </a:spcAft>
              <a:buNone/>
            </a:pPr>
            <a:r>
              <a:t/>
            </a:r>
            <a:endParaRPr sz="1300">
              <a:solidFill>
                <a:schemeClr val="dk1"/>
              </a:solidFill>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6" name="Shape 856"/>
        <p:cNvGrpSpPr/>
        <p:nvPr/>
      </p:nvGrpSpPr>
      <p:grpSpPr>
        <a:xfrm>
          <a:off x="0" y="0"/>
          <a:ext cx="0" cy="0"/>
          <a:chOff x="0" y="0"/>
          <a:chExt cx="0" cy="0"/>
        </a:xfrm>
      </p:grpSpPr>
      <p:sp>
        <p:nvSpPr>
          <p:cNvPr id="857" name="Google Shape;857;p10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Working Smart - Is there any overlap with this work and other work I am doing?</a:t>
            </a:r>
            <a:endParaRPr/>
          </a:p>
          <a:p>
            <a:pPr indent="0" lvl="0" marL="0" rtl="0" algn="l">
              <a:spcBef>
                <a:spcPts val="0"/>
              </a:spcBef>
              <a:spcAft>
                <a:spcPts val="0"/>
              </a:spcAft>
              <a:buNone/>
            </a:pPr>
            <a:r>
              <a:rPr lang="en"/>
              <a:t> </a:t>
            </a:r>
            <a:endParaRPr/>
          </a:p>
        </p:txBody>
      </p:sp>
      <p:sp>
        <p:nvSpPr>
          <p:cNvPr id="858" name="Google Shape;858;p108"/>
          <p:cNvSpPr txBox="1"/>
          <p:nvPr>
            <p:ph idx="1" type="body"/>
          </p:nvPr>
        </p:nvSpPr>
        <p:spPr>
          <a:xfrm>
            <a:off x="311700" y="117722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2" name="Shape 862"/>
        <p:cNvGrpSpPr/>
        <p:nvPr/>
      </p:nvGrpSpPr>
      <p:grpSpPr>
        <a:xfrm>
          <a:off x="0" y="0"/>
          <a:ext cx="0" cy="0"/>
          <a:chOff x="0" y="0"/>
          <a:chExt cx="0" cy="0"/>
        </a:xfrm>
      </p:grpSpPr>
      <p:sp>
        <p:nvSpPr>
          <p:cNvPr id="863" name="Google Shape;863;p10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As a teacher, what knowledge do I need to feel confident in teaching Impacts of Computing?</a:t>
            </a:r>
            <a:endParaRPr/>
          </a:p>
          <a:p>
            <a:pPr indent="0" lvl="0" marL="0" rtl="0" algn="l">
              <a:spcBef>
                <a:spcPts val="0"/>
              </a:spcBef>
              <a:spcAft>
                <a:spcPts val="0"/>
              </a:spcAft>
              <a:buNone/>
            </a:pPr>
            <a:r>
              <a:t/>
            </a:r>
            <a:endParaRPr/>
          </a:p>
        </p:txBody>
      </p:sp>
      <p:sp>
        <p:nvSpPr>
          <p:cNvPr id="864" name="Google Shape;864;p10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8" name="Shape 868"/>
        <p:cNvGrpSpPr/>
        <p:nvPr/>
      </p:nvGrpSpPr>
      <p:grpSpPr>
        <a:xfrm>
          <a:off x="0" y="0"/>
          <a:ext cx="0" cy="0"/>
          <a:chOff x="0" y="0"/>
          <a:chExt cx="0" cy="0"/>
        </a:xfrm>
      </p:grpSpPr>
      <p:sp>
        <p:nvSpPr>
          <p:cNvPr id="869" name="Google Shape;869;p11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Lesson 1: Impacts of Computing ART CRAWL !!!!</a:t>
            </a:r>
            <a:endParaRPr/>
          </a:p>
        </p:txBody>
      </p:sp>
      <p:sp>
        <p:nvSpPr>
          <p:cNvPr id="870" name="Google Shape;870;p11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a:t>Divide every table into two groups of two.</a:t>
            </a:r>
            <a:endParaRPr/>
          </a:p>
          <a:p>
            <a:pPr indent="0" lvl="0" marL="0" rtl="0" algn="l">
              <a:spcBef>
                <a:spcPts val="1200"/>
              </a:spcBef>
              <a:spcAft>
                <a:spcPts val="0"/>
              </a:spcAft>
              <a:buNone/>
            </a:pPr>
            <a:r>
              <a:rPr lang="en"/>
              <a:t>Each Table Picks One Technology:</a:t>
            </a:r>
            <a:endParaRPr/>
          </a:p>
          <a:p>
            <a:pPr indent="0" lvl="0" marL="0" rtl="0" algn="l">
              <a:spcBef>
                <a:spcPts val="1200"/>
              </a:spcBef>
              <a:spcAft>
                <a:spcPts val="0"/>
              </a:spcAft>
              <a:buNone/>
            </a:pPr>
            <a:r>
              <a:rPr lang="en"/>
              <a:t>SmartPhone, Video Calls, Virtual Reality, Video Games, Internet, </a:t>
            </a:r>
            <a:r>
              <a:rPr lang="en"/>
              <a:t>Miniaturized</a:t>
            </a:r>
            <a:r>
              <a:rPr lang="en"/>
              <a:t> Computer Parts, Digital Pictures, Streaming Video, Online Shopping, Ring Doorbells and Smart Home Devices</a:t>
            </a:r>
            <a:endParaRPr/>
          </a:p>
          <a:p>
            <a:pPr indent="0" lvl="0" marL="0" rtl="0" algn="l">
              <a:spcBef>
                <a:spcPts val="1200"/>
              </a:spcBef>
              <a:spcAft>
                <a:spcPts val="0"/>
              </a:spcAft>
              <a:buNone/>
            </a:pPr>
            <a:r>
              <a:rPr lang="en"/>
              <a:t>Team A: Create a poster of on how your table’s technology impacts life right now</a:t>
            </a:r>
            <a:endParaRPr/>
          </a:p>
          <a:p>
            <a:pPr indent="0" lvl="0" marL="0" rtl="0" algn="l">
              <a:spcBef>
                <a:spcPts val="1200"/>
              </a:spcBef>
              <a:spcAft>
                <a:spcPts val="0"/>
              </a:spcAft>
              <a:buNone/>
            </a:pPr>
            <a:r>
              <a:rPr lang="en"/>
              <a:t>Team B: Create a poster of how life was like before your technology</a:t>
            </a:r>
            <a:endParaRPr/>
          </a:p>
          <a:p>
            <a:pPr indent="0" lvl="0" marL="0" rtl="0" algn="l">
              <a:spcBef>
                <a:spcPts val="1200"/>
              </a:spcBef>
              <a:spcAft>
                <a:spcPts val="1200"/>
              </a:spcAft>
              <a:buNone/>
            </a:pPr>
            <a:r>
              <a:rPr lang="en"/>
              <a:t>Do these Posters on the Large Sticky Notes - do while eating lunch - we will debrief in 15 minutes.</a:t>
            </a:r>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4" name="Shape 874"/>
        <p:cNvGrpSpPr/>
        <p:nvPr/>
      </p:nvGrpSpPr>
      <p:grpSpPr>
        <a:xfrm>
          <a:off x="0" y="0"/>
          <a:ext cx="0" cy="0"/>
          <a:chOff x="0" y="0"/>
          <a:chExt cx="0" cy="0"/>
        </a:xfrm>
      </p:grpSpPr>
      <p:sp>
        <p:nvSpPr>
          <p:cNvPr id="875" name="Google Shape;875;p111"/>
          <p:cNvSpPr txBox="1"/>
          <p:nvPr>
            <p:ph type="title"/>
          </p:nvPr>
        </p:nvSpPr>
        <p:spPr>
          <a:xfrm>
            <a:off x="31170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Debrief</a:t>
            </a:r>
            <a:endParaRPr/>
          </a:p>
        </p:txBody>
      </p:sp>
      <p:graphicFrame>
        <p:nvGraphicFramePr>
          <p:cNvPr id="876" name="Google Shape;876;p111"/>
          <p:cNvGraphicFramePr/>
          <p:nvPr/>
        </p:nvGraphicFramePr>
        <p:xfrm>
          <a:off x="952500" y="666750"/>
          <a:ext cx="3000000" cy="3000000"/>
        </p:xfrm>
        <a:graphic>
          <a:graphicData uri="http://schemas.openxmlformats.org/drawingml/2006/table">
            <a:tbl>
              <a:tblPr>
                <a:noFill/>
                <a:tableStyleId>{2EDE6A7B-FBF9-4B8B-89B6-C64498BA1095}</a:tableStyleId>
              </a:tblPr>
              <a:tblGrid>
                <a:gridCol w="1809750"/>
                <a:gridCol w="1809750"/>
                <a:gridCol w="1809750"/>
                <a:gridCol w="1809750"/>
              </a:tblGrid>
              <a:tr h="381000">
                <a:tc>
                  <a:txBody>
                    <a:bodyPr/>
                    <a:lstStyle/>
                    <a:p>
                      <a:pPr indent="0" lvl="0" marL="0" rtl="0" algn="l">
                        <a:spcBef>
                          <a:spcPts val="0"/>
                        </a:spcBef>
                        <a:spcAft>
                          <a:spcPts val="0"/>
                        </a:spcAft>
                        <a:buNone/>
                      </a:pPr>
                      <a:r>
                        <a:rPr b="1" lang="en"/>
                        <a:t>Technology</a:t>
                      </a:r>
                      <a:endParaRPr b="1"/>
                    </a:p>
                  </a:txBody>
                  <a:tcPr marT="91425" marB="91425" marR="91425" marL="91425">
                    <a:solidFill>
                      <a:schemeClr val="accent6"/>
                    </a:solidFill>
                  </a:tcPr>
                </a:tc>
                <a:tc>
                  <a:txBody>
                    <a:bodyPr/>
                    <a:lstStyle/>
                    <a:p>
                      <a:pPr indent="0" lvl="0" marL="0" rtl="0" algn="l">
                        <a:spcBef>
                          <a:spcPts val="0"/>
                        </a:spcBef>
                        <a:spcAft>
                          <a:spcPts val="0"/>
                        </a:spcAft>
                        <a:buNone/>
                      </a:pPr>
                      <a:r>
                        <a:rPr b="1" lang="en"/>
                        <a:t>Life Before Tech</a:t>
                      </a:r>
                      <a:endParaRPr b="1"/>
                    </a:p>
                  </a:txBody>
                  <a:tcPr marT="91425" marB="91425" marR="91425" marL="91425">
                    <a:solidFill>
                      <a:schemeClr val="accent6"/>
                    </a:solidFill>
                  </a:tcPr>
                </a:tc>
                <a:tc>
                  <a:txBody>
                    <a:bodyPr/>
                    <a:lstStyle/>
                    <a:p>
                      <a:pPr indent="0" lvl="0" marL="0" rtl="0" algn="l">
                        <a:spcBef>
                          <a:spcPts val="0"/>
                        </a:spcBef>
                        <a:spcAft>
                          <a:spcPts val="0"/>
                        </a:spcAft>
                        <a:buNone/>
                      </a:pPr>
                      <a:r>
                        <a:rPr b="1" lang="en"/>
                        <a:t>Life After Tech</a:t>
                      </a:r>
                      <a:endParaRPr b="1"/>
                    </a:p>
                  </a:txBody>
                  <a:tcPr marT="91425" marB="91425" marR="91425" marL="91425">
                    <a:solidFill>
                      <a:schemeClr val="accent6"/>
                    </a:solidFill>
                  </a:tcPr>
                </a:tc>
                <a:tc>
                  <a:txBody>
                    <a:bodyPr/>
                    <a:lstStyle/>
                    <a:p>
                      <a:pPr indent="0" lvl="0" marL="0" rtl="0" algn="l">
                        <a:spcBef>
                          <a:spcPts val="0"/>
                        </a:spcBef>
                        <a:spcAft>
                          <a:spcPts val="0"/>
                        </a:spcAft>
                        <a:buNone/>
                      </a:pPr>
                      <a:r>
                        <a:rPr b="1" lang="en"/>
                        <a:t>Observations</a:t>
                      </a:r>
                      <a:endParaRPr b="1"/>
                    </a:p>
                  </a:txBody>
                  <a:tcPr marT="91425" marB="91425" marR="91425" marL="91425">
                    <a:solidFill>
                      <a:schemeClr val="accent6"/>
                    </a:solidFill>
                  </a:tcPr>
                </a:tc>
              </a:tr>
              <a:tr h="381000">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381000">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381000">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381000">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381000">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381000">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381000">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381000">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381000">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bl>
          </a:graphicData>
        </a:graphic>
      </p:graphicFrame>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0" name="Shape 880"/>
        <p:cNvGrpSpPr/>
        <p:nvPr/>
      </p:nvGrpSpPr>
      <p:grpSpPr>
        <a:xfrm>
          <a:off x="0" y="0"/>
          <a:ext cx="0" cy="0"/>
          <a:chOff x="0" y="0"/>
          <a:chExt cx="0" cy="0"/>
        </a:xfrm>
      </p:grpSpPr>
      <p:sp>
        <p:nvSpPr>
          <p:cNvPr id="881" name="Google Shape;881;p11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Impacts of Computing</a:t>
            </a:r>
            <a:endParaRPr/>
          </a:p>
        </p:txBody>
      </p:sp>
      <p:graphicFrame>
        <p:nvGraphicFramePr>
          <p:cNvPr id="882" name="Google Shape;882;p112"/>
          <p:cNvGraphicFramePr/>
          <p:nvPr/>
        </p:nvGraphicFramePr>
        <p:xfrm>
          <a:off x="911300" y="1372875"/>
          <a:ext cx="3000000" cy="3000000"/>
        </p:xfrm>
        <a:graphic>
          <a:graphicData uri="http://schemas.openxmlformats.org/drawingml/2006/table">
            <a:tbl>
              <a:tblPr>
                <a:noFill/>
                <a:tableStyleId>{2EDE6A7B-FBF9-4B8B-89B6-C64498BA1095}</a:tableStyleId>
              </a:tblPr>
              <a:tblGrid>
                <a:gridCol w="2413000"/>
                <a:gridCol w="2413000"/>
                <a:gridCol w="2413000"/>
              </a:tblGrid>
              <a:tr h="381000">
                <a:tc>
                  <a:txBody>
                    <a:bodyPr/>
                    <a:lstStyle/>
                    <a:p>
                      <a:pPr indent="0" lvl="0" marL="0" rtl="0" algn="l">
                        <a:spcBef>
                          <a:spcPts val="0"/>
                        </a:spcBef>
                        <a:spcAft>
                          <a:spcPts val="0"/>
                        </a:spcAft>
                        <a:buNone/>
                      </a:pPr>
                      <a:r>
                        <a:rPr lang="en" sz="1300"/>
                        <a:t>Core Idea</a:t>
                      </a:r>
                      <a:endParaRPr sz="1300"/>
                    </a:p>
                  </a:txBody>
                  <a:tcPr marT="91425" marB="91425" marR="91425" marL="91425">
                    <a:solidFill>
                      <a:srgbClr val="FFF2CC"/>
                    </a:solidFill>
                  </a:tcPr>
                </a:tc>
                <a:tc>
                  <a:txBody>
                    <a:bodyPr/>
                    <a:lstStyle/>
                    <a:p>
                      <a:pPr indent="0" lvl="0" marL="0" rtl="0" algn="l">
                        <a:spcBef>
                          <a:spcPts val="0"/>
                        </a:spcBef>
                        <a:spcAft>
                          <a:spcPts val="0"/>
                        </a:spcAft>
                        <a:buNone/>
                      </a:pPr>
                      <a:r>
                        <a:rPr lang="en" sz="1300">
                          <a:solidFill>
                            <a:schemeClr val="dk1"/>
                          </a:solidFill>
                        </a:rPr>
                        <a:t>Performance Expectations </a:t>
                      </a:r>
                      <a:endParaRPr sz="1300"/>
                    </a:p>
                  </a:txBody>
                  <a:tcPr marT="91425" marB="91425" marR="91425" marL="91425">
                    <a:solidFill>
                      <a:srgbClr val="FFF2CC"/>
                    </a:solidFill>
                  </a:tcPr>
                </a:tc>
                <a:tc>
                  <a:txBody>
                    <a:bodyPr/>
                    <a:lstStyle/>
                    <a:p>
                      <a:pPr indent="0" lvl="0" marL="0" rtl="0" algn="l">
                        <a:spcBef>
                          <a:spcPts val="0"/>
                        </a:spcBef>
                        <a:spcAft>
                          <a:spcPts val="0"/>
                        </a:spcAft>
                        <a:buNone/>
                      </a:pPr>
                      <a:r>
                        <a:rPr lang="en" sz="1300">
                          <a:solidFill>
                            <a:schemeClr val="dk1"/>
                          </a:solidFill>
                        </a:rPr>
                        <a:t>Lesson Plan</a:t>
                      </a:r>
                      <a:endParaRPr sz="1300">
                        <a:solidFill>
                          <a:schemeClr val="dk1"/>
                        </a:solidFill>
                      </a:endParaRPr>
                    </a:p>
                  </a:txBody>
                  <a:tcPr marT="91425" marB="91425" marR="91425" marL="91425">
                    <a:solidFill>
                      <a:srgbClr val="FFF2CC"/>
                    </a:solidFill>
                  </a:tcPr>
                </a:tc>
              </a:tr>
              <a:tr h="381000">
                <a:tc>
                  <a:txBody>
                    <a:bodyPr/>
                    <a:lstStyle/>
                    <a:p>
                      <a:pPr indent="0" lvl="0" marL="0" rtl="0" algn="l">
                        <a:spcBef>
                          <a:spcPts val="0"/>
                        </a:spcBef>
                        <a:spcAft>
                          <a:spcPts val="0"/>
                        </a:spcAft>
                        <a:buNone/>
                      </a:pPr>
                      <a:r>
                        <a:rPr lang="en" sz="1300"/>
                        <a:t>Computing technology has positively and negatively changed the way individuals live and work (e.g., entertainment, communication, productivity tools). </a:t>
                      </a:r>
                      <a:endParaRPr sz="1300"/>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 sz="1300">
                          <a:solidFill>
                            <a:schemeClr val="dk1"/>
                          </a:solidFill>
                        </a:rPr>
                        <a:t>8.1.2.IC.1: Compare how individuals live and work before and after the implementation of new computing technology.</a:t>
                      </a:r>
                      <a:endParaRPr sz="1300">
                        <a:solidFill>
                          <a:schemeClr val="dk1"/>
                        </a:solidFill>
                      </a:endParaRPr>
                    </a:p>
                  </a:txBody>
                  <a:tcPr marT="91425" marB="91425" marR="91425" marL="91425"/>
                </a:tc>
                <a:tc>
                  <a:txBody>
                    <a:bodyPr/>
                    <a:lstStyle/>
                    <a:p>
                      <a:pPr indent="0" lvl="0" marL="0" rtl="0" algn="l">
                        <a:spcBef>
                          <a:spcPts val="0"/>
                        </a:spcBef>
                        <a:spcAft>
                          <a:spcPts val="0"/>
                        </a:spcAft>
                        <a:buNone/>
                      </a:pPr>
                      <a:r>
                        <a:rPr lang="en" sz="1300">
                          <a:solidFill>
                            <a:schemeClr val="dk1"/>
                          </a:solidFill>
                        </a:rPr>
                        <a:t>Art Crawl Lets students get creative and display their understanding of Life Before a Technology and After A Technology</a:t>
                      </a:r>
                      <a:endParaRPr sz="1300">
                        <a:solidFill>
                          <a:schemeClr val="dk1"/>
                        </a:solidFill>
                      </a:endParaRPr>
                    </a:p>
                    <a:p>
                      <a:pPr indent="0" lvl="0" marL="0" rtl="0" algn="l">
                        <a:spcBef>
                          <a:spcPts val="0"/>
                        </a:spcBef>
                        <a:spcAft>
                          <a:spcPts val="0"/>
                        </a:spcAft>
                        <a:buNone/>
                      </a:pPr>
                      <a:r>
                        <a:t/>
                      </a:r>
                      <a:endParaRPr sz="1300">
                        <a:solidFill>
                          <a:schemeClr val="dk1"/>
                        </a:solidFill>
                      </a:endParaRPr>
                    </a:p>
                    <a:p>
                      <a:pPr indent="0" lvl="0" marL="0" rtl="0" algn="l">
                        <a:spcBef>
                          <a:spcPts val="0"/>
                        </a:spcBef>
                        <a:spcAft>
                          <a:spcPts val="0"/>
                        </a:spcAft>
                        <a:buNone/>
                      </a:pPr>
                      <a:r>
                        <a:rPr lang="en" sz="1300">
                          <a:solidFill>
                            <a:schemeClr val="dk1"/>
                          </a:solidFill>
                        </a:rPr>
                        <a:t>The Debriefing part - or any critical reflection - helps them to learn about the technology</a:t>
                      </a:r>
                      <a:endParaRPr sz="1300">
                        <a:solidFill>
                          <a:schemeClr val="dk1"/>
                        </a:solidFill>
                      </a:endParaRPr>
                    </a:p>
                  </a:txBody>
                  <a:tcPr marT="91425" marB="91425" marR="91425" marL="91425"/>
                </a:tc>
              </a:tr>
            </a:tbl>
          </a:graphicData>
        </a:graphic>
      </p:graphicFrame>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