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Lst>
  <p:sldSz cy="5143500" cx="9144000"/>
  <p:notesSz cx="6858000" cy="9144000"/>
  <p:embeddedFontLst>
    <p:embeddedFont>
      <p:font typeface="Roboto Black"/>
      <p:bold r:id="rId52"/>
      <p:boldItalic r:id="rId53"/>
    </p:embeddedFont>
    <p:embeddedFont>
      <p:font typeface="Roboto"/>
      <p:regular r:id="rId54"/>
      <p:bold r:id="rId55"/>
      <p:italic r:id="rId56"/>
      <p:boldItalic r:id="rId57"/>
    </p:embeddedFont>
    <p:embeddedFont>
      <p:font typeface="Playfair Display"/>
      <p:regular r:id="rId58"/>
      <p:bold r:id="rId59"/>
      <p:italic r:id="rId60"/>
      <p:boldItalic r:id="rId61"/>
    </p:embeddedFont>
    <p:embeddedFont>
      <p:font typeface="Roboto Light"/>
      <p:regular r:id="rId62"/>
      <p:bold r:id="rId63"/>
      <p:italic r:id="rId64"/>
      <p:boldItalic r:id="rId65"/>
    </p:embeddedFont>
    <p:embeddedFont>
      <p:font typeface="Roboto Mono"/>
      <p:regular r:id="rId66"/>
      <p:bold r:id="rId67"/>
      <p:italic r:id="rId68"/>
      <p:boldItalic r:id="rId69"/>
    </p:embeddedFont>
    <p:embeddedFont>
      <p:font typeface="Open Sans"/>
      <p:regular r:id="rId70"/>
      <p:bold r:id="rId71"/>
      <p:italic r:id="rId72"/>
      <p:boldItalic r:id="rId7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font" Target="fonts/OpenSans-boldItalic.fntdata"/><Relationship Id="rId72" Type="http://schemas.openxmlformats.org/officeDocument/2006/relationships/font" Target="fonts/OpenSans-italic.fntdata"/><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71" Type="http://schemas.openxmlformats.org/officeDocument/2006/relationships/font" Target="fonts/OpenSans-bold.fntdata"/><Relationship Id="rId70" Type="http://schemas.openxmlformats.org/officeDocument/2006/relationships/font" Target="fonts/OpenSans-regular.fntdata"/><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RobotoLight-regular.fntdata"/><Relationship Id="rId61" Type="http://schemas.openxmlformats.org/officeDocument/2006/relationships/font" Target="fonts/PlayfairDisplay-boldItalic.fntdata"/><Relationship Id="rId20" Type="http://schemas.openxmlformats.org/officeDocument/2006/relationships/slide" Target="slides/slide15.xml"/><Relationship Id="rId64" Type="http://schemas.openxmlformats.org/officeDocument/2006/relationships/font" Target="fonts/RobotoLight-italic.fntdata"/><Relationship Id="rId63" Type="http://schemas.openxmlformats.org/officeDocument/2006/relationships/font" Target="fonts/RobotoLight-bold.fntdata"/><Relationship Id="rId22" Type="http://schemas.openxmlformats.org/officeDocument/2006/relationships/slide" Target="slides/slide17.xml"/><Relationship Id="rId66" Type="http://schemas.openxmlformats.org/officeDocument/2006/relationships/font" Target="fonts/RobotoMono-regular.fntdata"/><Relationship Id="rId21" Type="http://schemas.openxmlformats.org/officeDocument/2006/relationships/slide" Target="slides/slide16.xml"/><Relationship Id="rId65" Type="http://schemas.openxmlformats.org/officeDocument/2006/relationships/font" Target="fonts/RobotoLight-boldItalic.fntdata"/><Relationship Id="rId24" Type="http://schemas.openxmlformats.org/officeDocument/2006/relationships/slide" Target="slides/slide19.xml"/><Relationship Id="rId68" Type="http://schemas.openxmlformats.org/officeDocument/2006/relationships/font" Target="fonts/RobotoMono-italic.fntdata"/><Relationship Id="rId23" Type="http://schemas.openxmlformats.org/officeDocument/2006/relationships/slide" Target="slides/slide18.xml"/><Relationship Id="rId67" Type="http://schemas.openxmlformats.org/officeDocument/2006/relationships/font" Target="fonts/RobotoMono-bold.fntdata"/><Relationship Id="rId60" Type="http://schemas.openxmlformats.org/officeDocument/2006/relationships/font" Target="fonts/PlayfairDisplay-italic.fntdata"/><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font" Target="fonts/RobotoMono-boldItalic.fntdata"/><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font" Target="fonts/RobotoBlack-boldItalic.fntdata"/><Relationship Id="rId52" Type="http://schemas.openxmlformats.org/officeDocument/2006/relationships/font" Target="fonts/RobotoBlack-bold.fntdata"/><Relationship Id="rId11" Type="http://schemas.openxmlformats.org/officeDocument/2006/relationships/slide" Target="slides/slide6.xml"/><Relationship Id="rId55" Type="http://schemas.openxmlformats.org/officeDocument/2006/relationships/font" Target="fonts/Roboto-bold.fntdata"/><Relationship Id="rId10" Type="http://schemas.openxmlformats.org/officeDocument/2006/relationships/slide" Target="slides/slide5.xml"/><Relationship Id="rId54" Type="http://schemas.openxmlformats.org/officeDocument/2006/relationships/font" Target="fonts/Roboto-regular.fntdata"/><Relationship Id="rId13" Type="http://schemas.openxmlformats.org/officeDocument/2006/relationships/slide" Target="slides/slide8.xml"/><Relationship Id="rId57" Type="http://schemas.openxmlformats.org/officeDocument/2006/relationships/font" Target="fonts/Roboto-boldItalic.fntdata"/><Relationship Id="rId12" Type="http://schemas.openxmlformats.org/officeDocument/2006/relationships/slide" Target="slides/slide7.xml"/><Relationship Id="rId56" Type="http://schemas.openxmlformats.org/officeDocument/2006/relationships/font" Target="fonts/Roboto-italic.fntdata"/><Relationship Id="rId15" Type="http://schemas.openxmlformats.org/officeDocument/2006/relationships/slide" Target="slides/slide10.xml"/><Relationship Id="rId59" Type="http://schemas.openxmlformats.org/officeDocument/2006/relationships/font" Target="fonts/PlayfairDisplay-bold.fntdata"/><Relationship Id="rId14" Type="http://schemas.openxmlformats.org/officeDocument/2006/relationships/slide" Target="slides/slide9.xml"/><Relationship Id="rId58" Type="http://schemas.openxmlformats.org/officeDocument/2006/relationships/font" Target="fonts/PlayfairDisplay-regular.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SLIDES_API21498948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SLIDES_API21498948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f2378e4a5e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f2378e4a5e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SLIDES_API976784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SLIDES_API976784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f2378e4a5e_0_18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f2378e4a5e_0_18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SLIDES_API107466669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SLIDES_API107466669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f2378e4a5e_0_24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f2378e4a5e_0_24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SLIDES_API118263112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SLIDES_API118263112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f2378e4a5e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f2378e4a5e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SLIDES_API80617937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SLIDES_API80617937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ed0c02f59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ed0c02f59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267f7bc75f5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267f7bc75f5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f288967306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f288967306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f2378e4a5e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f2378e4a5e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ed0c02f59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ed0c02f59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SLIDES_API737768127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SLIDES_API73776812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f2378e4a5e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f2378e4a5e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f28896730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f28896730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f2378e4a5e_0_6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f2378e4a5e_0_6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SLIDES_API1360236979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SLIDES_API1360236979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f28369834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f28369834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SLIDES_API1152936259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SLIDES_API1152936259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267f7bc75f5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267f7bc75f5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f283698342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f28369834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SLIDES_API183869945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SLIDES_API183869945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f283698342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f283698342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SLIDES_API104034342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SLIDES_API104034342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f283698342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f283698342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SLIDES_API48903907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SLIDES_API48903907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f283698342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f283698342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SLIDES_API139289359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SLIDES_API139289359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f283698342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f283698342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SLIDES_API1591267259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SLIDES_API1591267259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f2378e4a5e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f2378e4a5e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ed0c02f59e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ed0c02f59e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SLIDES_API65765699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SLIDES_API65765699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ed0c02f59e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ed0c02f59e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SLIDES_API44891107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SLIDES_API4489110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f2378e4a5e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f2378e4a5e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SLIDES_API34187034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SLIDES_API34187034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f288967306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2" name="Google Shape;392;gf288967306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f2378e4a5e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f2378e4a5e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SLIDES_API1118087799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SLIDES_API1118087799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f2378e4a5e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f2378e4a5e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SLIDES_API196940146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SLIDES_API196940146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f2378e4a5e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f2378e4a5e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14.jp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3.jp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hyperlink" Target="https://techterms.com/definition/component" TargetMode="External"/><Relationship Id="rId4" Type="http://schemas.openxmlformats.org/officeDocument/2006/relationships/hyperlink" Target="https://techterms.com/definition/operating_system" TargetMode="External"/><Relationship Id="rId9" Type="http://schemas.openxmlformats.org/officeDocument/2006/relationships/image" Target="../media/image6.jpg"/><Relationship Id="rId5" Type="http://schemas.openxmlformats.org/officeDocument/2006/relationships/hyperlink" Target="https://techterms.com/definition/application" TargetMode="External"/><Relationship Id="rId6" Type="http://schemas.openxmlformats.org/officeDocument/2006/relationships/hyperlink" Target="https://techterms.com/definition/input" TargetMode="External"/><Relationship Id="rId7" Type="http://schemas.openxmlformats.org/officeDocument/2006/relationships/hyperlink" Target="https://techterms.com/definition/output" TargetMode="External"/><Relationship Id="rId8" Type="http://schemas.openxmlformats.org/officeDocument/2006/relationships/hyperlink" Target="https://www.maxpixel.net/static/photo/1x/Circuits-Board-Processor-Computer-Cpu-Calculator-540254.jp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9.jp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hyperlink" Target="https://techterms.com/definition/data" TargetMode="External"/><Relationship Id="rId4" Type="http://schemas.openxmlformats.org/officeDocument/2006/relationships/hyperlink" Target="https://techterms.com/definition/memory" TargetMode="External"/><Relationship Id="rId5" Type="http://schemas.openxmlformats.org/officeDocument/2006/relationships/hyperlink" Target="https://techterms.com/definition/operating_system" TargetMode="External"/><Relationship Id="rId6" Type="http://schemas.openxmlformats.org/officeDocument/2006/relationships/hyperlink" Target="https://techterms.com/definition/application" TargetMode="External"/><Relationship Id="rId7" Type="http://schemas.openxmlformats.org/officeDocument/2006/relationships/hyperlink" Target="https://cdn.pixabay.com/photo/2012/04/23/15/06/memory-38404_960_720.png" TargetMode="External"/><Relationship Id="rId8"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10.jpg"/><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21.jp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s://cdn.pixabay.com/photo/2016/05/27/05/40/computer-network-1419136_960_720.png" TargetMode="Externa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2.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cdn.pixabay.com/photo/2016/05/27/05/40/computer-network-1419136_960_720.png" TargetMode="Externa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 Id="rId3" Type="http://schemas.openxmlformats.org/officeDocument/2006/relationships/image" Target="../media/image10.jpg"/><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https://cdn.pixabay.com/photo/2020/10/04/14/40/network-5626578_960_720.jpg" TargetMode="External"/><Relationship Id="rId4" Type="http://schemas.openxmlformats.org/officeDocument/2006/relationships/image" Target="../media/image27.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hyperlink" Target="https://cdn.pixabay.com/photo/2020/10/04/14/40/network-5626578_960_720.jpg" TargetMode="External"/><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7.xml"/><Relationship Id="rId3" Type="http://schemas.openxmlformats.org/officeDocument/2006/relationships/image" Target="../media/image20.jpg"/><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hyperlink" Target="https://cdn.pixabay.com/photo/2020/10/04/14/40/network-5626578_960_720.jpg" TargetMode="External"/><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9.xml"/><Relationship Id="rId3" Type="http://schemas.openxmlformats.org/officeDocument/2006/relationships/image" Target="../media/image19.jp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hyperlink" Target="https://cdn.pixabay.com/photo/2020/10/04/14/40/network-5626578_960_720.jpg" TargetMode="External"/><Relationship Id="rId4" Type="http://schemas.openxmlformats.org/officeDocument/2006/relationships/image" Target="../media/image27.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1.xml"/><Relationship Id="rId3" Type="http://schemas.openxmlformats.org/officeDocument/2006/relationships/image" Target="../media/image22.jpg"/><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hyperlink" Target="https://cdn.pixabay.com/photo/2020/10/04/14/40/network-5626578_960_720.jpg" TargetMode="External"/><Relationship Id="rId4" Type="http://schemas.openxmlformats.org/officeDocument/2006/relationships/image" Target="../media/image27.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3.xml"/><Relationship Id="rId3" Type="http://schemas.openxmlformats.org/officeDocument/2006/relationships/image" Target="../media/image24.jpg"/><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hyperlink" Target="https://cdn.pixabay.com/photo/2020/10/04/14/40/network-5626578_960_720.jpg" TargetMode="External"/><Relationship Id="rId4" Type="http://schemas.openxmlformats.org/officeDocument/2006/relationships/image" Target="../media/image27.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5.xml"/><Relationship Id="rId3" Type="http://schemas.openxmlformats.org/officeDocument/2006/relationships/image" Target="../media/image39.jpg"/><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hyperlink" Target="https://cdn.pixabay.com/photo/2020/10/04/14/40/network-5626578_960_720.jpg" TargetMode="External"/><Relationship Id="rId4" Type="http://schemas.openxmlformats.org/officeDocument/2006/relationships/image" Target="../media/image27.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7.xml"/><Relationship Id="rId3" Type="http://schemas.openxmlformats.org/officeDocument/2006/relationships/image" Target="../media/image36.jpg"/><Relationship Id="rId4" Type="http://schemas.openxmlformats.org/officeDocument/2006/relationships/image" Target="../media/image3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hyperlink" Target="https://cdn.pixabay.com/photo/2020/10/04/14/40/network-5626578_960_720.jpg" TargetMode="External"/><Relationship Id="rId4" Type="http://schemas.openxmlformats.org/officeDocument/2006/relationships/image" Target="../media/image27.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9.xml"/><Relationship Id="rId3" Type="http://schemas.openxmlformats.org/officeDocument/2006/relationships/image" Target="../media/image32.jpg"/><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hyperlink" Target="https://upload.wikimedia.org/wikipedia/commons/thumb/9/9e/Wifi.svg/2000px-Wifi.svg.png" TargetMode="Externa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1.xml"/><Relationship Id="rId3" Type="http://schemas.openxmlformats.org/officeDocument/2006/relationships/image" Target="../media/image3.jpg"/><Relationship Id="rId4" Type="http://schemas.openxmlformats.org/officeDocument/2006/relationships/image" Target="../media/image2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hyperlink" Target="https://publicdomainvectors.org/photos/Anonymous_Firewall.png" TargetMode="External"/><Relationship Id="rId4" Type="http://schemas.openxmlformats.org/officeDocument/2006/relationships/image" Target="../media/image4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3.xml"/><Relationship Id="rId3" Type="http://schemas.openxmlformats.org/officeDocument/2006/relationships/image" Target="../media/image3.jpg"/><Relationship Id="rId4" Type="http://schemas.openxmlformats.org/officeDocument/2006/relationships/image" Target="../media/image2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hyperlink" Target="https://storage.needpix.com/rsynced_images/cloud-computing-2023902_1280.png" TargetMode="External"/><Relationship Id="rId4" Type="http://schemas.openxmlformats.org/officeDocument/2006/relationships/image" Target="../media/image4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5.xml"/><Relationship Id="rId3" Type="http://schemas.openxmlformats.org/officeDocument/2006/relationships/image" Target="../media/image3.jpg"/><Relationship Id="rId4" Type="http://schemas.openxmlformats.org/officeDocument/2006/relationships/image" Target="../media/image2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hyperlink" Target="https://storage.needpix.com/rsynced_images/cloud-computing-2023902_1280.png" TargetMode="External"/><Relationship Id="rId4" Type="http://schemas.openxmlformats.org/officeDocument/2006/relationships/image" Target="../media/image4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15.jpg"/><Relationship Id="rId5" Type="http://schemas.openxmlformats.org/officeDocument/2006/relationships/image" Target="../media/image13.png"/><Relationship Id="rId6"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7.jp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7.jp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25" y="0"/>
            <a:ext cx="3974600" cy="5143500"/>
          </a:xfrm>
          <a:prstGeom prst="rect">
            <a:avLst/>
          </a:prstGeom>
          <a:noFill/>
          <a:ln>
            <a:noFill/>
          </a:ln>
        </p:spPr>
      </p:pic>
      <p:sp>
        <p:nvSpPr>
          <p:cNvPr id="55" name="Google Shape;55;p13"/>
          <p:cNvSpPr txBox="1"/>
          <p:nvPr>
            <p:ph type="ctrTitle"/>
          </p:nvPr>
        </p:nvSpPr>
        <p:spPr>
          <a:xfrm>
            <a:off x="3838500" y="402500"/>
            <a:ext cx="5305500" cy="3471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8400">
                <a:solidFill>
                  <a:srgbClr val="FF0000"/>
                </a:solidFill>
                <a:latin typeface="Roboto Mono"/>
                <a:ea typeface="Roboto Mono"/>
                <a:cs typeface="Roboto Mono"/>
                <a:sym typeface="Roboto Mono"/>
              </a:rPr>
              <a:t>Networks</a:t>
            </a:r>
            <a:r>
              <a:rPr b="1" lang="en" sz="5300">
                <a:solidFill>
                  <a:srgbClr val="FF0000"/>
                </a:solidFill>
                <a:latin typeface="Roboto Mono"/>
                <a:ea typeface="Roboto Mono"/>
                <a:cs typeface="Roboto Mono"/>
                <a:sym typeface="Roboto Mono"/>
              </a:rPr>
              <a:t> </a:t>
            </a:r>
            <a:endParaRPr b="1" sz="5300">
              <a:solidFill>
                <a:srgbClr val="FF0000"/>
              </a:solidFill>
              <a:latin typeface="Roboto Mono"/>
              <a:ea typeface="Roboto Mono"/>
              <a:cs typeface="Roboto Mono"/>
              <a:sym typeface="Roboto Mono"/>
            </a:endParaRPr>
          </a:p>
          <a:p>
            <a:pPr indent="0" lvl="0" marL="0" rtl="0" algn="ctr">
              <a:spcBef>
                <a:spcPts val="0"/>
              </a:spcBef>
              <a:spcAft>
                <a:spcPts val="0"/>
              </a:spcAft>
              <a:buNone/>
            </a:pPr>
            <a:r>
              <a:rPr b="1" lang="en" sz="5300">
                <a:solidFill>
                  <a:srgbClr val="FF0000"/>
                </a:solidFill>
                <a:latin typeface="Roboto Mono"/>
                <a:ea typeface="Roboto Mono"/>
                <a:cs typeface="Roboto Mono"/>
                <a:sym typeface="Roboto Mono"/>
              </a:rPr>
              <a:t>and the</a:t>
            </a:r>
            <a:endParaRPr b="1" sz="5300">
              <a:solidFill>
                <a:srgbClr val="FF0000"/>
              </a:solidFill>
              <a:latin typeface="Roboto Mono"/>
              <a:ea typeface="Roboto Mono"/>
              <a:cs typeface="Roboto Mono"/>
              <a:sym typeface="Roboto Mono"/>
            </a:endParaRPr>
          </a:p>
          <a:p>
            <a:pPr indent="0" lvl="0" marL="0" rtl="0" algn="ctr">
              <a:spcBef>
                <a:spcPts val="0"/>
              </a:spcBef>
              <a:spcAft>
                <a:spcPts val="0"/>
              </a:spcAft>
              <a:buNone/>
            </a:pPr>
            <a:r>
              <a:rPr b="1" lang="en" sz="7800">
                <a:solidFill>
                  <a:srgbClr val="FF0000"/>
                </a:solidFill>
                <a:latin typeface="Roboto Mono"/>
                <a:ea typeface="Roboto Mono"/>
                <a:cs typeface="Roboto Mono"/>
                <a:sym typeface="Roboto Mono"/>
              </a:rPr>
              <a:t>Internet</a:t>
            </a:r>
            <a:endParaRPr b="1" sz="7800">
              <a:solidFill>
                <a:srgbClr val="FF0000"/>
              </a:solidFill>
              <a:latin typeface="Roboto Mono"/>
              <a:ea typeface="Roboto Mono"/>
              <a:cs typeface="Roboto Mono"/>
              <a:sym typeface="Roboto Mono"/>
            </a:endParaRPr>
          </a:p>
        </p:txBody>
      </p:sp>
      <p:sp>
        <p:nvSpPr>
          <p:cNvPr id="56" name="Google Shape;56;p13"/>
          <p:cNvSpPr txBox="1"/>
          <p:nvPr>
            <p:ph idx="1" type="subTitle"/>
          </p:nvPr>
        </p:nvSpPr>
        <p:spPr>
          <a:xfrm>
            <a:off x="4100400" y="4302975"/>
            <a:ext cx="4943100" cy="840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FF0000"/>
                </a:solidFill>
                <a:latin typeface="Roboto"/>
                <a:ea typeface="Roboto"/>
                <a:cs typeface="Roboto"/>
                <a:sym typeface="Roboto"/>
              </a:rPr>
              <a:t>Prepared By: </a:t>
            </a:r>
            <a:r>
              <a:rPr lang="en" sz="1200">
                <a:solidFill>
                  <a:srgbClr val="FF0000"/>
                </a:solidFill>
                <a:latin typeface="Roboto"/>
                <a:ea typeface="Roboto"/>
                <a:cs typeface="Roboto"/>
                <a:sym typeface="Roboto"/>
              </a:rPr>
              <a:t>Angela Nash, East Orange School District </a:t>
            </a:r>
            <a:endParaRPr sz="1200">
              <a:solidFill>
                <a:srgbClr val="FF0000"/>
              </a:solidFill>
              <a:latin typeface="Roboto"/>
              <a:ea typeface="Roboto"/>
              <a:cs typeface="Roboto"/>
              <a:sym typeface="Roboto"/>
            </a:endParaRPr>
          </a:p>
          <a:p>
            <a:pPr indent="0" lvl="0" marL="0" rtl="0" algn="ctr">
              <a:spcBef>
                <a:spcPts val="0"/>
              </a:spcBef>
              <a:spcAft>
                <a:spcPts val="0"/>
              </a:spcAft>
              <a:buNone/>
            </a:pPr>
            <a:r>
              <a:rPr lang="en" sz="1200">
                <a:solidFill>
                  <a:srgbClr val="FF0000"/>
                </a:solidFill>
                <a:latin typeface="Roboto"/>
                <a:ea typeface="Roboto"/>
                <a:cs typeface="Roboto"/>
                <a:sym typeface="Roboto"/>
              </a:rPr>
              <a:t>Prepared For: Montclair State University (MSU)</a:t>
            </a:r>
            <a:endParaRPr sz="1200">
              <a:solidFill>
                <a:srgbClr val="FF0000"/>
              </a:solidFill>
              <a:latin typeface="Roboto"/>
              <a:ea typeface="Roboto"/>
              <a:cs typeface="Roboto"/>
              <a:sym typeface="Roboto"/>
            </a:endParaRPr>
          </a:p>
          <a:p>
            <a:pPr indent="0" lvl="0" marL="0" rtl="0" algn="ctr">
              <a:spcBef>
                <a:spcPts val="0"/>
              </a:spcBef>
              <a:spcAft>
                <a:spcPts val="0"/>
              </a:spcAft>
              <a:buNone/>
            </a:pPr>
            <a:r>
              <a:rPr lang="en" sz="1200">
                <a:solidFill>
                  <a:srgbClr val="FF0000"/>
                </a:solidFill>
                <a:latin typeface="Roboto"/>
                <a:ea typeface="Roboto"/>
                <a:cs typeface="Roboto"/>
                <a:sym typeface="Roboto"/>
              </a:rPr>
              <a:t>CS Teacher Education HUB</a:t>
            </a:r>
            <a:endParaRPr sz="1200">
              <a:solidFill>
                <a:srgbClr val="FF0000"/>
              </a:solidFill>
              <a:latin typeface="Roboto"/>
              <a:ea typeface="Roboto"/>
              <a:cs typeface="Roboto"/>
              <a:sym typeface="Roboto"/>
            </a:endParaRPr>
          </a:p>
          <a:p>
            <a:pPr indent="0" lvl="0" marL="0" rtl="0" algn="ctr">
              <a:spcBef>
                <a:spcPts val="0"/>
              </a:spcBef>
              <a:spcAft>
                <a:spcPts val="0"/>
              </a:spcAft>
              <a:buNone/>
            </a:pPr>
            <a:r>
              <a:rPr lang="en" sz="1200">
                <a:solidFill>
                  <a:srgbClr val="FF0000"/>
                </a:solidFill>
                <a:latin typeface="Roboto"/>
                <a:ea typeface="Roboto"/>
                <a:cs typeface="Roboto"/>
                <a:sym typeface="Roboto"/>
              </a:rPr>
              <a:t>August 2023</a:t>
            </a:r>
            <a:endParaRPr sz="1200">
              <a:solidFill>
                <a:srgbClr val="FF0000"/>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pic>
        <p:nvPicPr>
          <p:cNvPr id="136" name="Google Shape;136;p22"/>
          <p:cNvPicPr preferRelativeResize="0"/>
          <p:nvPr/>
        </p:nvPicPr>
        <p:blipFill>
          <a:blip r:embed="rId3">
            <a:alphaModFix/>
          </a:blip>
          <a:stretch>
            <a:fillRect/>
          </a:stretch>
        </p:blipFill>
        <p:spPr>
          <a:xfrm>
            <a:off x="1143000" y="0"/>
            <a:ext cx="6857999" cy="5143499"/>
          </a:xfrm>
          <a:prstGeom prst="rect">
            <a:avLst/>
          </a:prstGeom>
          <a:noFill/>
          <a:ln>
            <a:noFill/>
          </a:ln>
        </p:spPr>
      </p:pic>
      <p:pic>
        <p:nvPicPr>
          <p:cNvPr id="137" name="Google Shape;137;p22"/>
          <p:cNvPicPr preferRelativeResize="0"/>
          <p:nvPr/>
        </p:nvPicPr>
        <p:blipFill>
          <a:blip r:embed="rId4">
            <a:alphaModFix/>
          </a:blip>
          <a:stretch>
            <a:fillRect/>
          </a:stretch>
        </p:blipFill>
        <p:spPr>
          <a:xfrm>
            <a:off x="1143000" y="0"/>
            <a:ext cx="6857999" cy="5143499"/>
          </a:xfrm>
          <a:prstGeom prst="rect">
            <a:avLst/>
          </a:prstGeom>
          <a:noFill/>
          <a:ln>
            <a:noFill/>
          </a:ln>
        </p:spPr>
      </p:pic>
      <p:sp>
        <p:nvSpPr>
          <p:cNvPr id="138" name="Google Shape;138;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3"/>
          <p:cNvSpPr txBox="1"/>
          <p:nvPr/>
        </p:nvSpPr>
        <p:spPr>
          <a:xfrm>
            <a:off x="923925" y="583425"/>
            <a:ext cx="7685700" cy="4443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5200">
                <a:solidFill>
                  <a:schemeClr val="dk1"/>
                </a:solidFill>
                <a:latin typeface="Calibri"/>
                <a:ea typeface="Calibri"/>
                <a:cs typeface="Calibri"/>
                <a:sym typeface="Calibri"/>
              </a:rPr>
              <a:t>You need both </a:t>
            </a:r>
            <a:r>
              <a:rPr b="1" lang="en" sz="5700">
                <a:solidFill>
                  <a:schemeClr val="dk1"/>
                </a:solidFill>
                <a:latin typeface="Calibri"/>
                <a:ea typeface="Calibri"/>
                <a:cs typeface="Calibri"/>
                <a:sym typeface="Calibri"/>
              </a:rPr>
              <a:t>hardware</a:t>
            </a:r>
            <a:r>
              <a:rPr b="1" lang="en" sz="5700">
                <a:solidFill>
                  <a:schemeClr val="dk1"/>
                </a:solidFill>
                <a:latin typeface="Calibri"/>
                <a:ea typeface="Calibri"/>
                <a:cs typeface="Calibri"/>
                <a:sym typeface="Calibri"/>
              </a:rPr>
              <a:t> and software</a:t>
            </a:r>
            <a:r>
              <a:rPr b="1" lang="en" sz="5200">
                <a:solidFill>
                  <a:schemeClr val="dk1"/>
                </a:solidFill>
                <a:latin typeface="Calibri"/>
                <a:ea typeface="Calibri"/>
                <a:cs typeface="Calibri"/>
                <a:sym typeface="Calibri"/>
              </a:rPr>
              <a:t> in order to have a operable computer system!</a:t>
            </a:r>
            <a:endParaRPr sz="5200">
              <a:solidFill>
                <a:schemeClr val="dk1"/>
              </a:solidFill>
              <a:latin typeface="Calibri"/>
              <a:ea typeface="Calibri"/>
              <a:cs typeface="Calibri"/>
              <a:sym typeface="Calibri"/>
            </a:endParaRPr>
          </a:p>
          <a:p>
            <a:pPr indent="0" lvl="0" marL="0" rtl="0" algn="ctr">
              <a:spcBef>
                <a:spcPts val="800"/>
              </a:spcBef>
              <a:spcAft>
                <a:spcPts val="0"/>
              </a:spcAft>
              <a:buNone/>
            </a:pPr>
            <a:r>
              <a:t/>
            </a:r>
            <a:endParaRPr sz="52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pic>
        <p:nvPicPr>
          <p:cNvPr id="148" name="Google Shape;148;p24"/>
          <p:cNvPicPr preferRelativeResize="0"/>
          <p:nvPr/>
        </p:nvPicPr>
        <p:blipFill>
          <a:blip r:embed="rId3">
            <a:alphaModFix/>
          </a:blip>
          <a:stretch>
            <a:fillRect/>
          </a:stretch>
        </p:blipFill>
        <p:spPr>
          <a:xfrm>
            <a:off x="1143000" y="0"/>
            <a:ext cx="6857999" cy="5143499"/>
          </a:xfrm>
          <a:prstGeom prst="rect">
            <a:avLst/>
          </a:prstGeom>
          <a:noFill/>
          <a:ln>
            <a:noFill/>
          </a:ln>
        </p:spPr>
      </p:pic>
      <p:pic>
        <p:nvPicPr>
          <p:cNvPr id="149" name="Google Shape;149;p24"/>
          <p:cNvPicPr preferRelativeResize="0"/>
          <p:nvPr/>
        </p:nvPicPr>
        <p:blipFill>
          <a:blip r:embed="rId4">
            <a:alphaModFix/>
          </a:blip>
          <a:stretch>
            <a:fillRect/>
          </a:stretch>
        </p:blipFill>
        <p:spPr>
          <a:xfrm>
            <a:off x="1143000" y="0"/>
            <a:ext cx="6857999" cy="5143499"/>
          </a:xfrm>
          <a:prstGeom prst="rect">
            <a:avLst/>
          </a:prstGeom>
          <a:noFill/>
          <a:ln>
            <a:noFill/>
          </a:ln>
        </p:spPr>
      </p:pic>
      <p:sp>
        <p:nvSpPr>
          <p:cNvPr id="150" name="Google Shape;150;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5"/>
          <p:cNvSpPr txBox="1"/>
          <p:nvPr>
            <p:ph idx="1" type="subTitle"/>
          </p:nvPr>
        </p:nvSpPr>
        <p:spPr>
          <a:xfrm>
            <a:off x="252175" y="27427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4900"/>
              <a:t>Central Process Unit (CPU)</a:t>
            </a:r>
            <a:endParaRPr b="1" sz="4900"/>
          </a:p>
        </p:txBody>
      </p:sp>
      <p:sp>
        <p:nvSpPr>
          <p:cNvPr id="156" name="Google Shape;156;p25"/>
          <p:cNvSpPr txBox="1"/>
          <p:nvPr/>
        </p:nvSpPr>
        <p:spPr>
          <a:xfrm>
            <a:off x="252175" y="1333525"/>
            <a:ext cx="8520600" cy="329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i="1" lang="en" sz="2400">
                <a:solidFill>
                  <a:schemeClr val="dk1"/>
                </a:solidFill>
                <a:highlight>
                  <a:schemeClr val="lt1"/>
                </a:highlight>
                <a:latin typeface="Open Sans"/>
                <a:ea typeface="Open Sans"/>
                <a:cs typeface="Open Sans"/>
                <a:sym typeface="Open Sans"/>
              </a:rPr>
              <a:t>CPU </a:t>
            </a:r>
            <a:r>
              <a:rPr lang="en" sz="2400">
                <a:solidFill>
                  <a:schemeClr val="dk1"/>
                </a:solidFill>
                <a:highlight>
                  <a:schemeClr val="lt1"/>
                </a:highlight>
                <a:latin typeface="Open Sans"/>
                <a:ea typeface="Open Sans"/>
                <a:cs typeface="Open Sans"/>
                <a:sym typeface="Open Sans"/>
              </a:rPr>
              <a:t>stands for "</a:t>
            </a:r>
            <a:r>
              <a:rPr b="1" i="1" lang="en" sz="2400">
                <a:solidFill>
                  <a:schemeClr val="dk1"/>
                </a:solidFill>
                <a:highlight>
                  <a:schemeClr val="lt1"/>
                </a:highlight>
                <a:latin typeface="Open Sans"/>
                <a:ea typeface="Open Sans"/>
                <a:cs typeface="Open Sans"/>
                <a:sym typeface="Open Sans"/>
              </a:rPr>
              <a:t>Central Processing Unit</a:t>
            </a:r>
            <a:r>
              <a:rPr lang="en" sz="2400">
                <a:solidFill>
                  <a:schemeClr val="dk1"/>
                </a:solidFill>
                <a:highlight>
                  <a:schemeClr val="lt1"/>
                </a:highlight>
                <a:latin typeface="Open Sans"/>
                <a:ea typeface="Open Sans"/>
                <a:cs typeface="Open Sans"/>
                <a:sym typeface="Open Sans"/>
              </a:rPr>
              <a:t>” is the primary </a:t>
            </a:r>
            <a:r>
              <a:rPr lang="en" sz="2400" u="sng">
                <a:solidFill>
                  <a:schemeClr val="dk1"/>
                </a:solidFill>
                <a:highlight>
                  <a:schemeClr val="lt1"/>
                </a:highlight>
                <a:latin typeface="Open Sans"/>
                <a:ea typeface="Open Sans"/>
                <a:cs typeface="Open Sans"/>
                <a:sym typeface="Open Sans"/>
                <a:hlinkClick r:id="rId3">
                  <a:extLst>
                    <a:ext uri="{A12FA001-AC4F-418D-AE19-62706E023703}">
                      <ahyp:hlinkClr val="tx"/>
                    </a:ext>
                  </a:extLst>
                </a:hlinkClick>
              </a:rPr>
              <a:t>component</a:t>
            </a:r>
            <a:r>
              <a:rPr lang="en" sz="2400">
                <a:solidFill>
                  <a:schemeClr val="dk1"/>
                </a:solidFill>
                <a:highlight>
                  <a:schemeClr val="lt1"/>
                </a:highlight>
                <a:latin typeface="Open Sans"/>
                <a:ea typeface="Open Sans"/>
                <a:cs typeface="Open Sans"/>
                <a:sym typeface="Open Sans"/>
              </a:rPr>
              <a:t> of a computer that processes instructions. It;</a:t>
            </a:r>
            <a:endParaRPr sz="2400">
              <a:solidFill>
                <a:schemeClr val="dk1"/>
              </a:solidFill>
              <a:highlight>
                <a:schemeClr val="lt1"/>
              </a:highlight>
              <a:latin typeface="Open Sans"/>
              <a:ea typeface="Open Sans"/>
              <a:cs typeface="Open Sans"/>
              <a:sym typeface="Open Sans"/>
            </a:endParaRPr>
          </a:p>
          <a:p>
            <a:pPr indent="-355600" lvl="0" marL="457200" rtl="0" algn="l">
              <a:spcBef>
                <a:spcPts val="0"/>
              </a:spcBef>
              <a:spcAft>
                <a:spcPts val="0"/>
              </a:spcAft>
              <a:buClr>
                <a:schemeClr val="dk1"/>
              </a:buClr>
              <a:buSzPts val="2000"/>
              <a:buFont typeface="Open Sans"/>
              <a:buChar char="●"/>
            </a:pPr>
            <a:r>
              <a:rPr lang="en" sz="2000">
                <a:solidFill>
                  <a:schemeClr val="dk1"/>
                </a:solidFill>
                <a:highlight>
                  <a:schemeClr val="lt1"/>
                </a:highlight>
                <a:latin typeface="Open Sans"/>
                <a:ea typeface="Open Sans"/>
                <a:cs typeface="Open Sans"/>
                <a:sym typeface="Open Sans"/>
              </a:rPr>
              <a:t>runs the </a:t>
            </a:r>
            <a:r>
              <a:rPr lang="en" sz="2000" u="sng">
                <a:solidFill>
                  <a:schemeClr val="dk1"/>
                </a:solidFill>
                <a:highlight>
                  <a:schemeClr val="lt1"/>
                </a:highlight>
                <a:latin typeface="Open Sans"/>
                <a:ea typeface="Open Sans"/>
                <a:cs typeface="Open Sans"/>
                <a:sym typeface="Open Sans"/>
                <a:hlinkClick r:id="rId4">
                  <a:extLst>
                    <a:ext uri="{A12FA001-AC4F-418D-AE19-62706E023703}">
                      <ahyp:hlinkClr val="tx"/>
                    </a:ext>
                  </a:extLst>
                </a:hlinkClick>
              </a:rPr>
              <a:t>operating system</a:t>
            </a:r>
            <a:r>
              <a:rPr lang="en" sz="2000">
                <a:solidFill>
                  <a:schemeClr val="dk1"/>
                </a:solidFill>
                <a:highlight>
                  <a:schemeClr val="lt1"/>
                </a:highlight>
                <a:latin typeface="Open Sans"/>
                <a:ea typeface="Open Sans"/>
                <a:cs typeface="Open Sans"/>
                <a:sym typeface="Open Sans"/>
              </a:rPr>
              <a:t>,</a:t>
            </a:r>
            <a:endParaRPr sz="2000">
              <a:solidFill>
                <a:schemeClr val="dk1"/>
              </a:solidFill>
              <a:highlight>
                <a:schemeClr val="lt1"/>
              </a:highlight>
              <a:latin typeface="Open Sans"/>
              <a:ea typeface="Open Sans"/>
              <a:cs typeface="Open Sans"/>
              <a:sym typeface="Open Sans"/>
            </a:endParaRPr>
          </a:p>
          <a:p>
            <a:pPr indent="-355600" lvl="0" marL="457200" rtl="0" algn="l">
              <a:spcBef>
                <a:spcPts val="0"/>
              </a:spcBef>
              <a:spcAft>
                <a:spcPts val="0"/>
              </a:spcAft>
              <a:buClr>
                <a:schemeClr val="dk1"/>
              </a:buClr>
              <a:buSzPts val="2000"/>
              <a:buFont typeface="Open Sans"/>
              <a:buChar char="●"/>
            </a:pPr>
            <a:r>
              <a:rPr lang="en" sz="2000">
                <a:solidFill>
                  <a:schemeClr val="dk1"/>
                </a:solidFill>
                <a:highlight>
                  <a:schemeClr val="lt1"/>
                </a:highlight>
                <a:latin typeface="Open Sans"/>
                <a:ea typeface="Open Sans"/>
                <a:cs typeface="Open Sans"/>
                <a:sym typeface="Open Sans"/>
              </a:rPr>
              <a:t>runs all </a:t>
            </a:r>
            <a:r>
              <a:rPr lang="en" sz="2000" u="sng">
                <a:solidFill>
                  <a:schemeClr val="dk1"/>
                </a:solidFill>
                <a:highlight>
                  <a:schemeClr val="lt1"/>
                </a:highlight>
                <a:latin typeface="Open Sans"/>
                <a:ea typeface="Open Sans"/>
                <a:cs typeface="Open Sans"/>
                <a:sym typeface="Open Sans"/>
                <a:hlinkClick r:id="rId5">
                  <a:extLst>
                    <a:ext uri="{A12FA001-AC4F-418D-AE19-62706E023703}">
                      <ahyp:hlinkClr val="tx"/>
                    </a:ext>
                  </a:extLst>
                </a:hlinkClick>
              </a:rPr>
              <a:t>applications</a:t>
            </a:r>
            <a:r>
              <a:rPr lang="en" sz="2000">
                <a:solidFill>
                  <a:schemeClr val="dk1"/>
                </a:solidFill>
                <a:highlight>
                  <a:schemeClr val="lt1"/>
                </a:highlight>
                <a:latin typeface="Open Sans"/>
                <a:ea typeface="Open Sans"/>
                <a:cs typeface="Open Sans"/>
                <a:sym typeface="Open Sans"/>
              </a:rPr>
              <a:t>, </a:t>
            </a:r>
            <a:endParaRPr sz="2000">
              <a:solidFill>
                <a:schemeClr val="dk1"/>
              </a:solidFill>
              <a:highlight>
                <a:schemeClr val="lt1"/>
              </a:highlight>
              <a:latin typeface="Open Sans"/>
              <a:ea typeface="Open Sans"/>
              <a:cs typeface="Open Sans"/>
              <a:sym typeface="Open Sans"/>
            </a:endParaRPr>
          </a:p>
          <a:p>
            <a:pPr indent="-355600" lvl="0" marL="457200" rtl="0" algn="l">
              <a:spcBef>
                <a:spcPts val="0"/>
              </a:spcBef>
              <a:spcAft>
                <a:spcPts val="0"/>
              </a:spcAft>
              <a:buClr>
                <a:schemeClr val="dk1"/>
              </a:buClr>
              <a:buSzPts val="2000"/>
              <a:buFont typeface="Open Sans"/>
              <a:buChar char="●"/>
            </a:pPr>
            <a:r>
              <a:rPr lang="en" sz="2000">
                <a:solidFill>
                  <a:schemeClr val="dk1"/>
                </a:solidFill>
                <a:highlight>
                  <a:schemeClr val="lt1"/>
                </a:highlight>
                <a:latin typeface="Open Sans"/>
                <a:ea typeface="Open Sans"/>
                <a:cs typeface="Open Sans"/>
                <a:sym typeface="Open Sans"/>
              </a:rPr>
              <a:t>constantly receiving </a:t>
            </a:r>
            <a:r>
              <a:rPr lang="en" sz="2000" u="sng">
                <a:solidFill>
                  <a:schemeClr val="dk1"/>
                </a:solidFill>
                <a:highlight>
                  <a:schemeClr val="lt1"/>
                </a:highlight>
                <a:latin typeface="Open Sans"/>
                <a:ea typeface="Open Sans"/>
                <a:cs typeface="Open Sans"/>
                <a:sym typeface="Open Sans"/>
                <a:hlinkClick r:id="rId6">
                  <a:extLst>
                    <a:ext uri="{A12FA001-AC4F-418D-AE19-62706E023703}">
                      <ahyp:hlinkClr val="tx"/>
                    </a:ext>
                  </a:extLst>
                </a:hlinkClick>
              </a:rPr>
              <a:t>input</a:t>
            </a:r>
            <a:r>
              <a:rPr lang="en" sz="2000">
                <a:solidFill>
                  <a:schemeClr val="dk1"/>
                </a:solidFill>
                <a:highlight>
                  <a:schemeClr val="lt1"/>
                </a:highlight>
                <a:latin typeface="Open Sans"/>
                <a:ea typeface="Open Sans"/>
                <a:cs typeface="Open Sans"/>
                <a:sym typeface="Open Sans"/>
              </a:rPr>
              <a:t> from the user or                                  active software programs,</a:t>
            </a:r>
            <a:endParaRPr sz="2000">
              <a:solidFill>
                <a:schemeClr val="dk1"/>
              </a:solidFill>
              <a:highlight>
                <a:schemeClr val="lt1"/>
              </a:highlight>
              <a:latin typeface="Open Sans"/>
              <a:ea typeface="Open Sans"/>
              <a:cs typeface="Open Sans"/>
              <a:sym typeface="Open Sans"/>
            </a:endParaRPr>
          </a:p>
          <a:p>
            <a:pPr indent="-355600" lvl="0" marL="457200" rtl="0" algn="l">
              <a:spcBef>
                <a:spcPts val="0"/>
              </a:spcBef>
              <a:spcAft>
                <a:spcPts val="0"/>
              </a:spcAft>
              <a:buClr>
                <a:schemeClr val="dk1"/>
              </a:buClr>
              <a:buSzPts val="2000"/>
              <a:buFont typeface="Open Sans"/>
              <a:buChar char="●"/>
            </a:pPr>
            <a:r>
              <a:rPr lang="en" sz="2000">
                <a:solidFill>
                  <a:schemeClr val="dk1"/>
                </a:solidFill>
                <a:highlight>
                  <a:schemeClr val="lt1"/>
                </a:highlight>
                <a:latin typeface="Open Sans"/>
                <a:ea typeface="Open Sans"/>
                <a:cs typeface="Open Sans"/>
                <a:sym typeface="Open Sans"/>
              </a:rPr>
              <a:t>processes the data,</a:t>
            </a:r>
            <a:endParaRPr sz="2000">
              <a:solidFill>
                <a:schemeClr val="dk1"/>
              </a:solidFill>
              <a:highlight>
                <a:schemeClr val="lt1"/>
              </a:highlight>
              <a:latin typeface="Open Sans"/>
              <a:ea typeface="Open Sans"/>
              <a:cs typeface="Open Sans"/>
              <a:sym typeface="Open Sans"/>
            </a:endParaRPr>
          </a:p>
          <a:p>
            <a:pPr indent="-355600" lvl="0" marL="457200" rtl="0" algn="l">
              <a:spcBef>
                <a:spcPts val="0"/>
              </a:spcBef>
              <a:spcAft>
                <a:spcPts val="0"/>
              </a:spcAft>
              <a:buClr>
                <a:schemeClr val="dk1"/>
              </a:buClr>
              <a:buSzPts val="2000"/>
              <a:buFont typeface="Open Sans"/>
              <a:buChar char="●"/>
            </a:pPr>
            <a:r>
              <a:rPr lang="en" sz="2000">
                <a:solidFill>
                  <a:schemeClr val="dk1"/>
                </a:solidFill>
                <a:highlight>
                  <a:schemeClr val="lt1"/>
                </a:highlight>
                <a:latin typeface="Open Sans"/>
                <a:ea typeface="Open Sans"/>
                <a:cs typeface="Open Sans"/>
                <a:sym typeface="Open Sans"/>
              </a:rPr>
              <a:t> and produces </a:t>
            </a:r>
            <a:r>
              <a:rPr lang="en" sz="2000" u="sng">
                <a:solidFill>
                  <a:schemeClr val="dk1"/>
                </a:solidFill>
                <a:highlight>
                  <a:schemeClr val="lt1"/>
                </a:highlight>
                <a:latin typeface="Open Sans"/>
                <a:ea typeface="Open Sans"/>
                <a:cs typeface="Open Sans"/>
                <a:sym typeface="Open Sans"/>
                <a:hlinkClick r:id="rId7">
                  <a:extLst>
                    <a:ext uri="{A12FA001-AC4F-418D-AE19-62706E023703}">
                      <ahyp:hlinkClr val="tx"/>
                    </a:ext>
                  </a:extLst>
                </a:hlinkClick>
              </a:rPr>
              <a:t>output</a:t>
            </a:r>
            <a:r>
              <a:rPr lang="en" sz="2000">
                <a:solidFill>
                  <a:schemeClr val="dk1"/>
                </a:solidFill>
                <a:highlight>
                  <a:schemeClr val="lt1"/>
                </a:highlight>
                <a:latin typeface="Open Sans"/>
                <a:ea typeface="Open Sans"/>
                <a:cs typeface="Open Sans"/>
                <a:sym typeface="Open Sans"/>
              </a:rPr>
              <a:t>, which may stored by                                       an application or displayed on the screen.</a:t>
            </a:r>
            <a:endParaRPr sz="2000">
              <a:solidFill>
                <a:schemeClr val="dk1"/>
              </a:solidFill>
              <a:latin typeface="Playfair Display"/>
              <a:ea typeface="Playfair Display"/>
              <a:cs typeface="Playfair Display"/>
              <a:sym typeface="Playfair Display"/>
            </a:endParaRPr>
          </a:p>
          <a:p>
            <a:pPr indent="0" lvl="0" marL="0" rtl="0" algn="l">
              <a:spcBef>
                <a:spcPts val="0"/>
              </a:spcBef>
              <a:spcAft>
                <a:spcPts val="0"/>
              </a:spcAft>
              <a:buNone/>
            </a:pPr>
            <a:r>
              <a:t/>
            </a:r>
            <a:endParaRPr>
              <a:solidFill>
                <a:schemeClr val="dk1"/>
              </a:solidFill>
            </a:endParaRPr>
          </a:p>
        </p:txBody>
      </p:sp>
      <p:pic>
        <p:nvPicPr>
          <p:cNvPr descr="https://www.maxpixel.net/static/photo/1x/Circuits-Board-Processor-Computer-Cpu-Calculator-540254.jpg" id="157" name="Google Shape;157;p25">
            <a:hlinkClick r:id="rId8"/>
          </p:cNvPr>
          <p:cNvPicPr preferRelativeResize="0"/>
          <p:nvPr/>
        </p:nvPicPr>
        <p:blipFill>
          <a:blip r:embed="rId9">
            <a:alphaModFix/>
          </a:blip>
          <a:stretch>
            <a:fillRect/>
          </a:stretch>
        </p:blipFill>
        <p:spPr>
          <a:xfrm>
            <a:off x="6175975" y="2210550"/>
            <a:ext cx="2479901" cy="22741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pic>
        <p:nvPicPr>
          <p:cNvPr id="162" name="Google Shape;162;p26"/>
          <p:cNvPicPr preferRelativeResize="0"/>
          <p:nvPr/>
        </p:nvPicPr>
        <p:blipFill>
          <a:blip r:embed="rId3">
            <a:alphaModFix/>
          </a:blip>
          <a:stretch>
            <a:fillRect/>
          </a:stretch>
        </p:blipFill>
        <p:spPr>
          <a:xfrm>
            <a:off x="1143000" y="0"/>
            <a:ext cx="6857999" cy="5143499"/>
          </a:xfrm>
          <a:prstGeom prst="rect">
            <a:avLst/>
          </a:prstGeom>
          <a:noFill/>
          <a:ln>
            <a:noFill/>
          </a:ln>
        </p:spPr>
      </p:pic>
      <p:pic>
        <p:nvPicPr>
          <p:cNvPr id="163" name="Google Shape;163;p26"/>
          <p:cNvPicPr preferRelativeResize="0"/>
          <p:nvPr/>
        </p:nvPicPr>
        <p:blipFill>
          <a:blip r:embed="rId4">
            <a:alphaModFix/>
          </a:blip>
          <a:stretch>
            <a:fillRect/>
          </a:stretch>
        </p:blipFill>
        <p:spPr>
          <a:xfrm>
            <a:off x="1143000" y="0"/>
            <a:ext cx="6857999" cy="5143499"/>
          </a:xfrm>
          <a:prstGeom prst="rect">
            <a:avLst/>
          </a:prstGeom>
          <a:noFill/>
          <a:ln>
            <a:noFill/>
          </a:ln>
        </p:spPr>
      </p:pic>
      <p:sp>
        <p:nvSpPr>
          <p:cNvPr id="164" name="Google Shape;164;p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7"/>
          <p:cNvSpPr txBox="1"/>
          <p:nvPr>
            <p:ph idx="1" type="subTitle"/>
          </p:nvPr>
        </p:nvSpPr>
        <p:spPr>
          <a:xfrm>
            <a:off x="190500" y="167100"/>
            <a:ext cx="86418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4400"/>
              <a:t>Random Access Memory (RAM</a:t>
            </a:r>
            <a:r>
              <a:rPr b="1" lang="en" sz="4400"/>
              <a:t>)</a:t>
            </a:r>
            <a:endParaRPr b="1" sz="4400"/>
          </a:p>
        </p:txBody>
      </p:sp>
      <p:sp>
        <p:nvSpPr>
          <p:cNvPr id="170" name="Google Shape;170;p27"/>
          <p:cNvSpPr txBox="1"/>
          <p:nvPr/>
        </p:nvSpPr>
        <p:spPr>
          <a:xfrm>
            <a:off x="148800" y="1738350"/>
            <a:ext cx="8846400" cy="32325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 sz="1800">
                <a:solidFill>
                  <a:srgbClr val="FF0000"/>
                </a:solidFill>
                <a:highlight>
                  <a:schemeClr val="lt1"/>
                </a:highlight>
                <a:latin typeface="Open Sans"/>
                <a:ea typeface="Open Sans"/>
                <a:cs typeface="Open Sans"/>
                <a:sym typeface="Open Sans"/>
              </a:rPr>
              <a:t>RAM</a:t>
            </a:r>
            <a:r>
              <a:rPr b="1" lang="en" sz="1800">
                <a:solidFill>
                  <a:srgbClr val="FF0000"/>
                </a:solidFill>
                <a:highlight>
                  <a:schemeClr val="lt1"/>
                </a:highlight>
                <a:latin typeface="Open Sans"/>
                <a:ea typeface="Open Sans"/>
                <a:cs typeface="Open Sans"/>
                <a:sym typeface="Open Sans"/>
              </a:rPr>
              <a:t> is </a:t>
            </a:r>
            <a:r>
              <a:rPr b="1" i="1" lang="en" sz="1800">
                <a:solidFill>
                  <a:srgbClr val="FF0000"/>
                </a:solidFill>
                <a:highlight>
                  <a:schemeClr val="lt1"/>
                </a:highlight>
                <a:latin typeface="Open Sans"/>
                <a:ea typeface="Open Sans"/>
                <a:cs typeface="Open Sans"/>
                <a:sym typeface="Open Sans"/>
              </a:rPr>
              <a:t>system memory. </a:t>
            </a:r>
            <a:r>
              <a:rPr lang="en" sz="1800">
                <a:solidFill>
                  <a:schemeClr val="dk1"/>
                </a:solidFill>
                <a:highlight>
                  <a:schemeClr val="lt1"/>
                </a:highlight>
                <a:latin typeface="Open Sans"/>
                <a:ea typeface="Open Sans"/>
                <a:cs typeface="Open Sans"/>
                <a:sym typeface="Open Sans"/>
              </a:rPr>
              <a:t>It is considered "volatile" memory since it</a:t>
            </a:r>
            <a:r>
              <a:rPr i="1" lang="en" sz="1800">
                <a:solidFill>
                  <a:schemeClr val="dk1"/>
                </a:solidFill>
                <a:highlight>
                  <a:schemeClr val="lt1"/>
                </a:highlight>
                <a:latin typeface="Open Sans"/>
                <a:ea typeface="Open Sans"/>
                <a:cs typeface="Open Sans"/>
                <a:sym typeface="Open Sans"/>
              </a:rPr>
              <a:t> only stores </a:t>
            </a:r>
            <a:r>
              <a:rPr i="1" lang="en" sz="1800" u="sng">
                <a:solidFill>
                  <a:schemeClr val="dk1"/>
                </a:solidFill>
                <a:highlight>
                  <a:schemeClr val="lt1"/>
                </a:highlight>
                <a:latin typeface="Open Sans"/>
                <a:ea typeface="Open Sans"/>
                <a:cs typeface="Open Sans"/>
                <a:sym typeface="Open Sans"/>
                <a:hlinkClick r:id="rId3">
                  <a:extLst>
                    <a:ext uri="{A12FA001-AC4F-418D-AE19-62706E023703}">
                      <ahyp:hlinkClr val="tx"/>
                    </a:ext>
                  </a:extLst>
                </a:hlinkClick>
              </a:rPr>
              <a:t>data</a:t>
            </a:r>
            <a:r>
              <a:rPr i="1" lang="en" sz="1800">
                <a:solidFill>
                  <a:schemeClr val="dk1"/>
                </a:solidFill>
                <a:highlight>
                  <a:schemeClr val="lt1"/>
                </a:highlight>
                <a:latin typeface="Open Sans"/>
                <a:ea typeface="Open Sans"/>
                <a:cs typeface="Open Sans"/>
                <a:sym typeface="Open Sans"/>
              </a:rPr>
              <a:t> while a device is turned on. </a:t>
            </a:r>
            <a:r>
              <a:rPr b="1" i="1" lang="en" sz="1800">
                <a:solidFill>
                  <a:srgbClr val="FF0000"/>
                </a:solidFill>
                <a:highlight>
                  <a:schemeClr val="lt1"/>
                </a:highlight>
                <a:latin typeface="Open Sans"/>
                <a:ea typeface="Open Sans"/>
                <a:cs typeface="Open Sans"/>
                <a:sym typeface="Open Sans"/>
              </a:rPr>
              <a:t>When the device is powered down, data stored in the RAM is erased. </a:t>
            </a:r>
            <a:endParaRPr b="1" i="1" sz="1800">
              <a:solidFill>
                <a:srgbClr val="FF0000"/>
              </a:solidFill>
              <a:highlight>
                <a:schemeClr val="lt1"/>
              </a:highlight>
              <a:latin typeface="Open Sans"/>
              <a:ea typeface="Open Sans"/>
              <a:cs typeface="Open Sans"/>
              <a:sym typeface="Open Sans"/>
            </a:endParaRPr>
          </a:p>
          <a:p>
            <a:pPr indent="-342900" lvl="0" marL="457200" rtl="0" algn="l">
              <a:lnSpc>
                <a:spcPct val="100000"/>
              </a:lnSpc>
              <a:spcBef>
                <a:spcPts val="0"/>
              </a:spcBef>
              <a:spcAft>
                <a:spcPts val="0"/>
              </a:spcAft>
              <a:buSzPts val="1800"/>
              <a:buFont typeface="Open Sans"/>
              <a:buChar char="●"/>
            </a:pPr>
            <a:r>
              <a:rPr lang="en" sz="1800">
                <a:solidFill>
                  <a:srgbClr val="004D40"/>
                </a:solidFill>
                <a:highlight>
                  <a:schemeClr val="lt1"/>
                </a:highlight>
                <a:latin typeface="Open Sans"/>
                <a:ea typeface="Open Sans"/>
                <a:cs typeface="Open Sans"/>
                <a:sym typeface="Open Sans"/>
              </a:rPr>
              <a:t>The amount of RAM in a device determines how much </a:t>
            </a:r>
            <a:r>
              <a:rPr lang="en" sz="1800" u="sng">
                <a:solidFill>
                  <a:srgbClr val="039BE5"/>
                </a:solidFill>
                <a:highlight>
                  <a:schemeClr val="lt1"/>
                </a:highlight>
                <a:latin typeface="Open Sans"/>
                <a:ea typeface="Open Sans"/>
                <a:cs typeface="Open Sans"/>
                <a:sym typeface="Open Sans"/>
                <a:hlinkClick r:id="rId4">
                  <a:extLst>
                    <a:ext uri="{A12FA001-AC4F-418D-AE19-62706E023703}">
                      <ahyp:hlinkClr val="tx"/>
                    </a:ext>
                  </a:extLst>
                </a:hlinkClick>
              </a:rPr>
              <a:t>memory</a:t>
            </a:r>
            <a:r>
              <a:rPr lang="en" sz="1800">
                <a:solidFill>
                  <a:srgbClr val="004D40"/>
                </a:solidFill>
                <a:highlight>
                  <a:schemeClr val="lt1"/>
                </a:highlight>
                <a:latin typeface="Open Sans"/>
                <a:ea typeface="Open Sans"/>
                <a:cs typeface="Open Sans"/>
                <a:sym typeface="Open Sans"/>
              </a:rPr>
              <a:t> the </a:t>
            </a:r>
            <a:r>
              <a:rPr lang="en" sz="1800" u="sng">
                <a:solidFill>
                  <a:srgbClr val="039BE5"/>
                </a:solidFill>
                <a:highlight>
                  <a:schemeClr val="lt1"/>
                </a:highlight>
                <a:latin typeface="Open Sans"/>
                <a:ea typeface="Open Sans"/>
                <a:cs typeface="Open Sans"/>
                <a:sym typeface="Open Sans"/>
                <a:hlinkClick r:id="rId5">
                  <a:extLst>
                    <a:ext uri="{A12FA001-AC4F-418D-AE19-62706E023703}">
                      <ahyp:hlinkClr val="tx"/>
                    </a:ext>
                  </a:extLst>
                </a:hlinkClick>
              </a:rPr>
              <a:t>operating system</a:t>
            </a:r>
            <a:r>
              <a:rPr lang="en" sz="1800">
                <a:solidFill>
                  <a:srgbClr val="004D40"/>
                </a:solidFill>
                <a:highlight>
                  <a:schemeClr val="lt1"/>
                </a:highlight>
                <a:latin typeface="Open Sans"/>
                <a:ea typeface="Open Sans"/>
                <a:cs typeface="Open Sans"/>
                <a:sym typeface="Open Sans"/>
              </a:rPr>
              <a:t> and open </a:t>
            </a:r>
            <a:r>
              <a:rPr lang="en" sz="1800" u="sng">
                <a:solidFill>
                  <a:srgbClr val="039BE5"/>
                </a:solidFill>
                <a:highlight>
                  <a:schemeClr val="lt1"/>
                </a:highlight>
                <a:latin typeface="Open Sans"/>
                <a:ea typeface="Open Sans"/>
                <a:cs typeface="Open Sans"/>
                <a:sym typeface="Open Sans"/>
                <a:hlinkClick r:id="rId6">
                  <a:extLst>
                    <a:ext uri="{A12FA001-AC4F-418D-AE19-62706E023703}">
                      <ahyp:hlinkClr val="tx"/>
                    </a:ext>
                  </a:extLst>
                </a:hlinkClick>
              </a:rPr>
              <a:t>applications</a:t>
            </a:r>
            <a:r>
              <a:rPr lang="en" sz="1800">
                <a:solidFill>
                  <a:srgbClr val="004D40"/>
                </a:solidFill>
                <a:highlight>
                  <a:schemeClr val="lt1"/>
                </a:highlight>
                <a:latin typeface="Open Sans"/>
                <a:ea typeface="Open Sans"/>
                <a:cs typeface="Open Sans"/>
                <a:sym typeface="Open Sans"/>
              </a:rPr>
              <a:t> can use. </a:t>
            </a:r>
            <a:endParaRPr sz="1800">
              <a:solidFill>
                <a:srgbClr val="004D40"/>
              </a:solidFill>
              <a:highlight>
                <a:schemeClr val="lt1"/>
              </a:highlight>
              <a:latin typeface="Open Sans"/>
              <a:ea typeface="Open Sans"/>
              <a:cs typeface="Open Sans"/>
              <a:sym typeface="Open Sans"/>
            </a:endParaRPr>
          </a:p>
          <a:p>
            <a:pPr indent="-342900" lvl="0" marL="457200" rtl="0" algn="l">
              <a:lnSpc>
                <a:spcPct val="100000"/>
              </a:lnSpc>
              <a:spcBef>
                <a:spcPts val="0"/>
              </a:spcBef>
              <a:spcAft>
                <a:spcPts val="0"/>
              </a:spcAft>
              <a:buSzPts val="1800"/>
              <a:buFont typeface="Open Sans"/>
              <a:buChar char="●"/>
            </a:pPr>
            <a:r>
              <a:rPr lang="en" sz="1800">
                <a:solidFill>
                  <a:srgbClr val="004D40"/>
                </a:solidFill>
                <a:highlight>
                  <a:schemeClr val="lt1"/>
                </a:highlight>
                <a:latin typeface="Open Sans"/>
                <a:ea typeface="Open Sans"/>
                <a:cs typeface="Open Sans"/>
                <a:sym typeface="Open Sans"/>
              </a:rPr>
              <a:t>When a device has </a:t>
            </a:r>
            <a:r>
              <a:rPr b="1" i="1" lang="en" sz="1800">
                <a:solidFill>
                  <a:srgbClr val="004D40"/>
                </a:solidFill>
                <a:highlight>
                  <a:schemeClr val="lt1"/>
                </a:highlight>
                <a:latin typeface="Open Sans"/>
                <a:ea typeface="Open Sans"/>
                <a:cs typeface="Open Sans"/>
                <a:sym typeface="Open Sans"/>
              </a:rPr>
              <a:t>sufficient RAM, several programs can run at the same time. </a:t>
            </a:r>
            <a:endParaRPr b="1" i="1" sz="1800">
              <a:solidFill>
                <a:srgbClr val="004D40"/>
              </a:solidFill>
              <a:highlight>
                <a:schemeClr val="lt1"/>
              </a:highlight>
              <a:latin typeface="Open Sans"/>
              <a:ea typeface="Open Sans"/>
              <a:cs typeface="Open Sans"/>
              <a:sym typeface="Open Sans"/>
            </a:endParaRPr>
          </a:p>
          <a:p>
            <a:pPr indent="-342900" lvl="0" marL="457200" rtl="0" algn="l">
              <a:lnSpc>
                <a:spcPct val="100000"/>
              </a:lnSpc>
              <a:spcBef>
                <a:spcPts val="0"/>
              </a:spcBef>
              <a:spcAft>
                <a:spcPts val="0"/>
              </a:spcAft>
              <a:buSzPts val="1800"/>
              <a:buFont typeface="Open Sans"/>
              <a:buChar char="●"/>
            </a:pPr>
            <a:r>
              <a:rPr lang="en" sz="1800">
                <a:solidFill>
                  <a:srgbClr val="004D40"/>
                </a:solidFill>
                <a:highlight>
                  <a:schemeClr val="lt1"/>
                </a:highlight>
                <a:latin typeface="Open Sans"/>
                <a:ea typeface="Open Sans"/>
                <a:cs typeface="Open Sans"/>
                <a:sym typeface="Open Sans"/>
              </a:rPr>
              <a:t>When a device </a:t>
            </a:r>
            <a:r>
              <a:rPr b="1" i="1" lang="en" sz="1800">
                <a:solidFill>
                  <a:srgbClr val="004D40"/>
                </a:solidFill>
                <a:highlight>
                  <a:schemeClr val="lt1"/>
                </a:highlight>
                <a:latin typeface="Open Sans"/>
                <a:ea typeface="Open Sans"/>
                <a:cs typeface="Open Sans"/>
                <a:sym typeface="Open Sans"/>
              </a:rPr>
              <a:t>uses close to 100% of the available RAM</a:t>
            </a:r>
            <a:r>
              <a:rPr lang="en" sz="1800">
                <a:solidFill>
                  <a:srgbClr val="004D40"/>
                </a:solidFill>
                <a:highlight>
                  <a:schemeClr val="lt1"/>
                </a:highlight>
                <a:latin typeface="Open Sans"/>
                <a:ea typeface="Open Sans"/>
                <a:cs typeface="Open Sans"/>
                <a:sym typeface="Open Sans"/>
              </a:rPr>
              <a:t>, memory must be swapped between applications, which </a:t>
            </a:r>
            <a:r>
              <a:rPr b="1" i="1" lang="en" sz="1800">
                <a:solidFill>
                  <a:srgbClr val="004D40"/>
                </a:solidFill>
                <a:highlight>
                  <a:schemeClr val="lt1"/>
                </a:highlight>
                <a:latin typeface="Open Sans"/>
                <a:ea typeface="Open Sans"/>
                <a:cs typeface="Open Sans"/>
                <a:sym typeface="Open Sans"/>
              </a:rPr>
              <a:t>may cause a noticeable slowdown.</a:t>
            </a:r>
            <a:r>
              <a:rPr lang="en" sz="1800">
                <a:solidFill>
                  <a:srgbClr val="004D40"/>
                </a:solidFill>
                <a:highlight>
                  <a:schemeClr val="lt1"/>
                </a:highlight>
                <a:latin typeface="Open Sans"/>
                <a:ea typeface="Open Sans"/>
                <a:cs typeface="Open Sans"/>
                <a:sym typeface="Open Sans"/>
              </a:rPr>
              <a:t> </a:t>
            </a:r>
            <a:endParaRPr sz="1800">
              <a:solidFill>
                <a:srgbClr val="004D40"/>
              </a:solidFill>
              <a:highlight>
                <a:schemeClr val="lt1"/>
              </a:highlight>
              <a:latin typeface="Open Sans"/>
              <a:ea typeface="Open Sans"/>
              <a:cs typeface="Open Sans"/>
              <a:sym typeface="Open Sans"/>
            </a:endParaRPr>
          </a:p>
          <a:p>
            <a:pPr indent="-342900" lvl="0" marL="457200" rtl="0" algn="l">
              <a:lnSpc>
                <a:spcPct val="100000"/>
              </a:lnSpc>
              <a:spcBef>
                <a:spcPts val="0"/>
              </a:spcBef>
              <a:spcAft>
                <a:spcPts val="0"/>
              </a:spcAft>
              <a:buSzPts val="1800"/>
              <a:buFont typeface="Open Sans"/>
              <a:buChar char="●"/>
            </a:pPr>
            <a:r>
              <a:rPr lang="en" sz="1800">
                <a:solidFill>
                  <a:srgbClr val="004D40"/>
                </a:solidFill>
                <a:highlight>
                  <a:schemeClr val="lt1"/>
                </a:highlight>
                <a:latin typeface="Open Sans"/>
                <a:ea typeface="Open Sans"/>
                <a:cs typeface="Open Sans"/>
                <a:sym typeface="Open Sans"/>
              </a:rPr>
              <a:t>A</a:t>
            </a:r>
            <a:r>
              <a:rPr b="1" i="1" lang="en" sz="1800">
                <a:solidFill>
                  <a:srgbClr val="004D40"/>
                </a:solidFill>
                <a:highlight>
                  <a:schemeClr val="lt1"/>
                </a:highlight>
                <a:latin typeface="Open Sans"/>
                <a:ea typeface="Open Sans"/>
                <a:cs typeface="Open Sans"/>
                <a:sym typeface="Open Sans"/>
              </a:rPr>
              <a:t>dding more RAM is one of the best ways to improve the performance of your device.</a:t>
            </a:r>
            <a:endParaRPr sz="1800">
              <a:solidFill>
                <a:schemeClr val="dk1"/>
              </a:solidFill>
            </a:endParaRPr>
          </a:p>
        </p:txBody>
      </p:sp>
      <p:pic>
        <p:nvPicPr>
          <p:cNvPr descr="https://cdn.pixabay.com/photo/2012/04/23/15/06/memory-38404_960_720.png" id="171" name="Google Shape;171;p27">
            <a:hlinkClick r:id="rId7"/>
          </p:cNvPr>
          <p:cNvPicPr preferRelativeResize="0"/>
          <p:nvPr/>
        </p:nvPicPr>
        <p:blipFill rotWithShape="1">
          <a:blip r:embed="rId8">
            <a:alphaModFix/>
          </a:blip>
          <a:srcRect b="26083" l="0" r="0" t="27071"/>
          <a:stretch/>
        </p:blipFill>
        <p:spPr>
          <a:xfrm>
            <a:off x="1190625" y="959700"/>
            <a:ext cx="7167576" cy="7147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pic>
        <p:nvPicPr>
          <p:cNvPr id="176" name="Google Shape;176;p28"/>
          <p:cNvPicPr preferRelativeResize="0"/>
          <p:nvPr/>
        </p:nvPicPr>
        <p:blipFill>
          <a:blip r:embed="rId3">
            <a:alphaModFix/>
          </a:blip>
          <a:stretch>
            <a:fillRect/>
          </a:stretch>
        </p:blipFill>
        <p:spPr>
          <a:xfrm>
            <a:off x="1143000" y="0"/>
            <a:ext cx="6857999" cy="5143499"/>
          </a:xfrm>
          <a:prstGeom prst="rect">
            <a:avLst/>
          </a:prstGeom>
          <a:noFill/>
          <a:ln>
            <a:noFill/>
          </a:ln>
        </p:spPr>
      </p:pic>
      <p:pic>
        <p:nvPicPr>
          <p:cNvPr id="177" name="Google Shape;177;p28"/>
          <p:cNvPicPr preferRelativeResize="0"/>
          <p:nvPr/>
        </p:nvPicPr>
        <p:blipFill>
          <a:blip r:embed="rId4">
            <a:alphaModFix/>
          </a:blip>
          <a:stretch>
            <a:fillRect/>
          </a:stretch>
        </p:blipFill>
        <p:spPr>
          <a:xfrm>
            <a:off x="1143000" y="0"/>
            <a:ext cx="6857999" cy="5143499"/>
          </a:xfrm>
          <a:prstGeom prst="rect">
            <a:avLst/>
          </a:prstGeom>
          <a:noFill/>
          <a:ln>
            <a:noFill/>
          </a:ln>
        </p:spPr>
      </p:pic>
      <p:sp>
        <p:nvSpPr>
          <p:cNvPr id="178" name="Google Shape;178;p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9"/>
          <p:cNvSpPr txBox="1"/>
          <p:nvPr/>
        </p:nvSpPr>
        <p:spPr>
          <a:xfrm>
            <a:off x="271450" y="1350150"/>
            <a:ext cx="4752900" cy="3376200"/>
          </a:xfrm>
          <a:prstGeom prst="rect">
            <a:avLst/>
          </a:prstGeom>
          <a:noFill/>
          <a:ln>
            <a:noFill/>
          </a:ln>
        </p:spPr>
        <p:txBody>
          <a:bodyPr anchorCtr="0" anchor="t" bIns="91425" lIns="91425" spcFirstLastPara="1" rIns="91425" wrap="square" tIns="91425">
            <a:spAutoFit/>
          </a:bodyPr>
          <a:lstStyle/>
          <a:p>
            <a:pPr indent="0" lvl="0" marL="0" rtl="0" algn="l">
              <a:lnSpc>
                <a:spcPct val="107916"/>
              </a:lnSpc>
              <a:spcBef>
                <a:spcPts val="0"/>
              </a:spcBef>
              <a:spcAft>
                <a:spcPts val="800"/>
              </a:spcAft>
              <a:buNone/>
            </a:pPr>
            <a:r>
              <a:rPr b="1" lang="en" sz="3900">
                <a:solidFill>
                  <a:schemeClr val="dk1"/>
                </a:solidFill>
                <a:latin typeface="Calibri"/>
                <a:ea typeface="Calibri"/>
                <a:cs typeface="Calibri"/>
                <a:sym typeface="Calibri"/>
              </a:rPr>
              <a:t>Protocols - </a:t>
            </a:r>
            <a:r>
              <a:rPr lang="en" sz="3900">
                <a:solidFill>
                  <a:schemeClr val="dk1"/>
                </a:solidFill>
                <a:latin typeface="Calibri"/>
                <a:ea typeface="Calibri"/>
                <a:cs typeface="Calibri"/>
                <a:sym typeface="Calibri"/>
              </a:rPr>
              <a:t>a </a:t>
            </a:r>
            <a:r>
              <a:rPr b="1" i="1" lang="en" sz="3900">
                <a:solidFill>
                  <a:srgbClr val="FF0000"/>
                </a:solidFill>
                <a:latin typeface="Calibri"/>
                <a:ea typeface="Calibri"/>
                <a:cs typeface="Calibri"/>
                <a:sym typeface="Calibri"/>
              </a:rPr>
              <a:t>standard set of rules </a:t>
            </a:r>
            <a:r>
              <a:rPr lang="en" sz="3900">
                <a:solidFill>
                  <a:schemeClr val="dk1"/>
                </a:solidFill>
                <a:latin typeface="Calibri"/>
                <a:ea typeface="Calibri"/>
                <a:cs typeface="Calibri"/>
                <a:sym typeface="Calibri"/>
              </a:rPr>
              <a:t>that allow electronic devices to communicate with each other.  </a:t>
            </a:r>
            <a:endParaRPr sz="3900"/>
          </a:p>
        </p:txBody>
      </p:sp>
      <p:sp>
        <p:nvSpPr>
          <p:cNvPr id="184" name="Google Shape;184;p29"/>
          <p:cNvSpPr txBox="1"/>
          <p:nvPr/>
        </p:nvSpPr>
        <p:spPr>
          <a:xfrm>
            <a:off x="1131125" y="182425"/>
            <a:ext cx="4584000" cy="1108200"/>
          </a:xfrm>
          <a:prstGeom prst="rect">
            <a:avLst/>
          </a:prstGeom>
          <a:noFill/>
          <a:ln>
            <a:noFill/>
          </a:ln>
        </p:spPr>
        <p:txBody>
          <a:bodyPr anchorCtr="0" anchor="t" bIns="91425" lIns="91425" spcFirstLastPara="1" rIns="91425" wrap="square" tIns="91425">
            <a:spAutoFit/>
          </a:bodyPr>
          <a:lstStyle/>
          <a:p>
            <a:pPr indent="0" lvl="0" marL="0" rtl="0" algn="ctr">
              <a:lnSpc>
                <a:spcPct val="107916"/>
              </a:lnSpc>
              <a:spcBef>
                <a:spcPts val="0"/>
              </a:spcBef>
              <a:spcAft>
                <a:spcPts val="800"/>
              </a:spcAft>
              <a:buClr>
                <a:schemeClr val="dk1"/>
              </a:buClr>
              <a:buSzPts val="1100"/>
              <a:buFont typeface="Arial"/>
              <a:buNone/>
            </a:pPr>
            <a:r>
              <a:rPr b="1" lang="en" sz="6000">
                <a:solidFill>
                  <a:schemeClr val="dk1"/>
                </a:solidFill>
                <a:latin typeface="Calibri"/>
                <a:ea typeface="Calibri"/>
                <a:cs typeface="Calibri"/>
                <a:sym typeface="Calibri"/>
              </a:rPr>
              <a:t>Protocols </a:t>
            </a:r>
            <a:endParaRPr sz="6000"/>
          </a:p>
        </p:txBody>
      </p:sp>
      <p:pic>
        <p:nvPicPr>
          <p:cNvPr id="185" name="Google Shape;185;p29"/>
          <p:cNvPicPr preferRelativeResize="0"/>
          <p:nvPr/>
        </p:nvPicPr>
        <p:blipFill>
          <a:blip r:embed="rId3">
            <a:alphaModFix/>
          </a:blip>
          <a:stretch>
            <a:fillRect/>
          </a:stretch>
        </p:blipFill>
        <p:spPr>
          <a:xfrm>
            <a:off x="5107775" y="273850"/>
            <a:ext cx="3979075" cy="486964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pic>
        <p:nvPicPr>
          <p:cNvPr id="190" name="Google Shape;190;p30"/>
          <p:cNvPicPr preferRelativeResize="0"/>
          <p:nvPr/>
        </p:nvPicPr>
        <p:blipFill>
          <a:blip r:embed="rId3">
            <a:alphaModFix/>
          </a:blip>
          <a:stretch>
            <a:fillRect/>
          </a:stretch>
        </p:blipFill>
        <p:spPr>
          <a:xfrm>
            <a:off x="1143000" y="0"/>
            <a:ext cx="6857999" cy="5143499"/>
          </a:xfrm>
          <a:prstGeom prst="rect">
            <a:avLst/>
          </a:prstGeom>
          <a:noFill/>
          <a:ln>
            <a:noFill/>
          </a:ln>
        </p:spPr>
      </p:pic>
      <p:pic>
        <p:nvPicPr>
          <p:cNvPr id="191" name="Google Shape;191;p30"/>
          <p:cNvPicPr preferRelativeResize="0"/>
          <p:nvPr/>
        </p:nvPicPr>
        <p:blipFill>
          <a:blip r:embed="rId4">
            <a:alphaModFix/>
          </a:blip>
          <a:stretch>
            <a:fillRect/>
          </a:stretch>
        </p:blipFill>
        <p:spPr>
          <a:xfrm>
            <a:off x="1143000" y="0"/>
            <a:ext cx="6857999" cy="5143499"/>
          </a:xfrm>
          <a:prstGeom prst="rect">
            <a:avLst/>
          </a:prstGeom>
          <a:noFill/>
          <a:ln>
            <a:noFill/>
          </a:ln>
        </p:spPr>
      </p:pic>
      <p:sp>
        <p:nvSpPr>
          <p:cNvPr id="192" name="Google Shape;192;p3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1"/>
          <p:cNvSpPr txBox="1"/>
          <p:nvPr>
            <p:ph type="title"/>
          </p:nvPr>
        </p:nvSpPr>
        <p:spPr>
          <a:xfrm>
            <a:off x="524700" y="116275"/>
            <a:ext cx="8094600" cy="13839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800"/>
              </a:spcAft>
              <a:buClr>
                <a:schemeClr val="dk1"/>
              </a:buClr>
              <a:buSzPts val="1100"/>
              <a:buFont typeface="Arial"/>
              <a:buNone/>
            </a:pPr>
            <a:r>
              <a:rPr lang="en" sz="7200">
                <a:latin typeface="Calibri"/>
                <a:ea typeface="Calibri"/>
                <a:cs typeface="Calibri"/>
                <a:sym typeface="Calibri"/>
              </a:rPr>
              <a:t>Computer </a:t>
            </a:r>
            <a:r>
              <a:rPr lang="en" sz="7200">
                <a:latin typeface="Calibri"/>
                <a:ea typeface="Calibri"/>
                <a:cs typeface="Calibri"/>
                <a:sym typeface="Calibri"/>
              </a:rPr>
              <a:t>Networks</a:t>
            </a:r>
            <a:endParaRPr sz="7200"/>
          </a:p>
        </p:txBody>
      </p:sp>
      <p:pic>
        <p:nvPicPr>
          <p:cNvPr descr="https://cdn.pixabay.com/photo/2016/05/27/05/40/computer-network-1419136_960_720.png" id="198" name="Google Shape;198;p31">
            <a:hlinkClick r:id="rId3"/>
          </p:cNvPr>
          <p:cNvPicPr preferRelativeResize="0"/>
          <p:nvPr/>
        </p:nvPicPr>
        <p:blipFill>
          <a:blip r:embed="rId4">
            <a:alphaModFix/>
          </a:blip>
          <a:stretch>
            <a:fillRect/>
          </a:stretch>
        </p:blipFill>
        <p:spPr>
          <a:xfrm>
            <a:off x="2166975" y="1310250"/>
            <a:ext cx="5345900" cy="3547525"/>
          </a:xfrm>
          <a:prstGeom prst="rect">
            <a:avLst/>
          </a:prstGeom>
          <a:noFill/>
          <a:ln>
            <a:noFill/>
          </a:ln>
        </p:spPr>
      </p:pic>
      <p:sp>
        <p:nvSpPr>
          <p:cNvPr id="199" name="Google Shape;199;p3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125775" y="2253350"/>
            <a:ext cx="2732800" cy="2552700"/>
          </a:xfrm>
          <a:prstGeom prst="rect">
            <a:avLst/>
          </a:prstGeom>
          <a:noFill/>
          <a:ln>
            <a:noFill/>
          </a:ln>
        </p:spPr>
      </p:pic>
      <p:pic>
        <p:nvPicPr>
          <p:cNvPr id="62" name="Google Shape;62;p14"/>
          <p:cNvPicPr preferRelativeResize="0"/>
          <p:nvPr/>
        </p:nvPicPr>
        <p:blipFill>
          <a:blip r:embed="rId4">
            <a:alphaModFix amt="54000"/>
          </a:blip>
          <a:stretch>
            <a:fillRect/>
          </a:stretch>
        </p:blipFill>
        <p:spPr>
          <a:xfrm>
            <a:off x="0" y="0"/>
            <a:ext cx="9144000" cy="5143500"/>
          </a:xfrm>
          <a:prstGeom prst="rect">
            <a:avLst/>
          </a:prstGeom>
          <a:noFill/>
          <a:ln>
            <a:noFill/>
          </a:ln>
        </p:spPr>
      </p:pic>
      <p:sp>
        <p:nvSpPr>
          <p:cNvPr id="63" name="Google Shape;63;p14"/>
          <p:cNvSpPr txBox="1"/>
          <p:nvPr/>
        </p:nvSpPr>
        <p:spPr>
          <a:xfrm>
            <a:off x="733875" y="1894963"/>
            <a:ext cx="8202600" cy="871200"/>
          </a:xfrm>
          <a:prstGeom prst="rect">
            <a:avLst/>
          </a:prstGeom>
          <a:noFill/>
          <a:ln>
            <a:noFill/>
          </a:ln>
        </p:spPr>
        <p:txBody>
          <a:bodyPr anchorCtr="0" anchor="t" bIns="91425" lIns="91425" spcFirstLastPara="1" rIns="91425" wrap="square" tIns="91425">
            <a:noAutofit/>
          </a:bodyPr>
          <a:lstStyle/>
          <a:p>
            <a:pPr indent="0" lvl="0" marL="0" rtl="0" algn="ctr">
              <a:lnSpc>
                <a:spcPct val="107916"/>
              </a:lnSpc>
              <a:spcBef>
                <a:spcPts val="0"/>
              </a:spcBef>
              <a:spcAft>
                <a:spcPts val="0"/>
              </a:spcAft>
              <a:buClr>
                <a:schemeClr val="dk1"/>
              </a:buClr>
              <a:buSzPts val="1100"/>
              <a:buFont typeface="Arial"/>
              <a:buNone/>
            </a:pPr>
            <a:r>
              <a:rPr b="1" lang="en" sz="3600">
                <a:solidFill>
                  <a:srgbClr val="FF0000"/>
                </a:solidFill>
                <a:latin typeface="Roboto"/>
                <a:ea typeface="Roboto"/>
                <a:cs typeface="Roboto"/>
                <a:sym typeface="Roboto"/>
              </a:rPr>
              <a:t>Computer Science &amp; Design Thinking</a:t>
            </a:r>
            <a:endParaRPr b="1" sz="3600">
              <a:solidFill>
                <a:srgbClr val="FF0000"/>
              </a:solidFill>
            </a:endParaRPr>
          </a:p>
        </p:txBody>
      </p:sp>
      <p:sp>
        <p:nvSpPr>
          <p:cNvPr id="64" name="Google Shape;64;p14"/>
          <p:cNvSpPr/>
          <p:nvPr/>
        </p:nvSpPr>
        <p:spPr>
          <a:xfrm>
            <a:off x="207525" y="265100"/>
            <a:ext cx="8728958" cy="871200"/>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FF0000"/>
                </a:solidFill>
                <a:latin typeface="Roboto;900"/>
              </a:rPr>
              <a:t>New Jersey Student Learning Standards</a:t>
            </a:r>
          </a:p>
        </p:txBody>
      </p:sp>
      <p:sp>
        <p:nvSpPr>
          <p:cNvPr id="65" name="Google Shape;65;p14"/>
          <p:cNvSpPr txBox="1"/>
          <p:nvPr/>
        </p:nvSpPr>
        <p:spPr>
          <a:xfrm>
            <a:off x="1306025" y="2571750"/>
            <a:ext cx="7549200" cy="1448700"/>
          </a:xfrm>
          <a:prstGeom prst="rect">
            <a:avLst/>
          </a:prstGeom>
          <a:noFill/>
          <a:ln>
            <a:noFill/>
          </a:ln>
        </p:spPr>
        <p:txBody>
          <a:bodyPr anchorCtr="0" anchor="t" bIns="91425" lIns="91425" spcFirstLastPara="1" rIns="91425" wrap="square" tIns="91425">
            <a:noAutofit/>
          </a:bodyPr>
          <a:lstStyle/>
          <a:p>
            <a:pPr indent="0" lvl="0" marL="0" rtl="0" algn="ctr">
              <a:lnSpc>
                <a:spcPct val="107916"/>
              </a:lnSpc>
              <a:spcBef>
                <a:spcPts val="0"/>
              </a:spcBef>
              <a:spcAft>
                <a:spcPts val="0"/>
              </a:spcAft>
              <a:buNone/>
            </a:pPr>
            <a:r>
              <a:rPr lang="en" sz="3300">
                <a:solidFill>
                  <a:srgbClr val="FF0000"/>
                </a:solidFill>
                <a:latin typeface="Roboto Black"/>
                <a:ea typeface="Roboto Black"/>
                <a:cs typeface="Roboto Black"/>
                <a:sym typeface="Roboto Black"/>
              </a:rPr>
              <a:t>8.1.2 K-2 </a:t>
            </a:r>
            <a:endParaRPr sz="3300">
              <a:solidFill>
                <a:srgbClr val="FF0000"/>
              </a:solidFill>
              <a:latin typeface="Roboto Black"/>
              <a:ea typeface="Roboto Black"/>
              <a:cs typeface="Roboto Black"/>
              <a:sym typeface="Roboto Black"/>
            </a:endParaRPr>
          </a:p>
          <a:p>
            <a:pPr indent="0" lvl="0" marL="0" rtl="0" algn="ctr">
              <a:lnSpc>
                <a:spcPct val="107916"/>
              </a:lnSpc>
              <a:spcBef>
                <a:spcPts val="0"/>
              </a:spcBef>
              <a:spcAft>
                <a:spcPts val="0"/>
              </a:spcAft>
              <a:buNone/>
            </a:pPr>
            <a:r>
              <a:rPr lang="en" sz="3300">
                <a:solidFill>
                  <a:srgbClr val="FF0000"/>
                </a:solidFill>
                <a:latin typeface="Roboto Black"/>
                <a:ea typeface="Roboto Black"/>
                <a:cs typeface="Roboto Black"/>
                <a:sym typeface="Roboto Black"/>
              </a:rPr>
              <a:t>Networks and The Internet</a:t>
            </a:r>
            <a:endParaRPr sz="3300">
              <a:solidFill>
                <a:srgbClr val="FF0000"/>
              </a:solidFill>
              <a:latin typeface="Roboto Black"/>
              <a:ea typeface="Roboto Black"/>
              <a:cs typeface="Roboto Black"/>
              <a:sym typeface="Roboto Black"/>
            </a:endParaRPr>
          </a:p>
        </p:txBody>
      </p:sp>
      <p:sp>
        <p:nvSpPr>
          <p:cNvPr id="66" name="Google Shape;66;p14"/>
          <p:cNvSpPr txBox="1"/>
          <p:nvPr/>
        </p:nvSpPr>
        <p:spPr>
          <a:xfrm>
            <a:off x="0" y="4628625"/>
            <a:ext cx="9144000" cy="43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100">
                <a:solidFill>
                  <a:srgbClr val="FF0000"/>
                </a:solidFill>
                <a:latin typeface="Roboto Light"/>
                <a:ea typeface="Roboto Light"/>
                <a:cs typeface="Roboto Light"/>
                <a:sym typeface="Roboto Light"/>
              </a:rPr>
              <a:t>Prepared By: Angela Nash, MS CID			               Montclair State University		                                                            </a:t>
            </a:r>
            <a:r>
              <a:rPr lang="en" sz="1100">
                <a:solidFill>
                  <a:srgbClr val="FF0000"/>
                </a:solidFill>
                <a:latin typeface="Roboto Light"/>
                <a:ea typeface="Roboto Light"/>
                <a:cs typeface="Roboto Light"/>
                <a:sym typeface="Roboto Light"/>
              </a:rPr>
              <a:t>  </a:t>
            </a:r>
            <a:r>
              <a:rPr lang="en" sz="1100">
                <a:solidFill>
                  <a:srgbClr val="FF0000"/>
                </a:solidFill>
                <a:latin typeface="Roboto Light"/>
                <a:ea typeface="Roboto Light"/>
                <a:cs typeface="Roboto Light"/>
                <a:sym typeface="Roboto Light"/>
              </a:rPr>
              <a:t>Aug</a:t>
            </a:r>
            <a:r>
              <a:rPr lang="en" sz="1100">
                <a:solidFill>
                  <a:srgbClr val="FF0000"/>
                </a:solidFill>
                <a:latin typeface="Roboto Light"/>
                <a:ea typeface="Roboto Light"/>
                <a:cs typeface="Roboto Light"/>
                <a:sym typeface="Roboto Light"/>
              </a:rPr>
              <a:t>us</a:t>
            </a:r>
            <a:r>
              <a:rPr lang="en" sz="1100">
                <a:solidFill>
                  <a:srgbClr val="FF0000"/>
                </a:solidFill>
                <a:latin typeface="Roboto Light"/>
                <a:ea typeface="Roboto Light"/>
                <a:cs typeface="Roboto Light"/>
                <a:sym typeface="Roboto Light"/>
              </a:rPr>
              <a:t>t 2023        </a:t>
            </a:r>
            <a:endParaRPr sz="1100">
              <a:solidFill>
                <a:srgbClr val="FF0000"/>
              </a:solidFill>
              <a:latin typeface="Roboto Light"/>
              <a:ea typeface="Roboto Light"/>
              <a:cs typeface="Roboto Light"/>
              <a:sym typeface="Roboto Light"/>
            </a:endParaRPr>
          </a:p>
          <a:p>
            <a:pPr indent="0" lvl="0" marL="0" rtl="0" algn="l">
              <a:spcBef>
                <a:spcPts val="0"/>
              </a:spcBef>
              <a:spcAft>
                <a:spcPts val="0"/>
              </a:spcAft>
              <a:buNone/>
            </a:pPr>
            <a:r>
              <a:rPr lang="en" sz="1100">
                <a:solidFill>
                  <a:srgbClr val="FF0000"/>
                </a:solidFill>
                <a:latin typeface="Roboto Light"/>
                <a:ea typeface="Roboto Light"/>
                <a:cs typeface="Roboto Light"/>
                <a:sym typeface="Roboto Light"/>
              </a:rPr>
              <a:t>East Orange SD, East Orange, NJ		                               Computer Science HUB	                                                                          Page</a:t>
            </a:r>
            <a:endParaRPr>
              <a:solidFill>
                <a:srgbClr val="FF0000"/>
              </a:solidFill>
              <a:latin typeface="Roboto Light"/>
              <a:ea typeface="Roboto Light"/>
              <a:cs typeface="Roboto Light"/>
              <a:sym typeface="Roboto 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pic>
        <p:nvPicPr>
          <p:cNvPr descr="https://cdn.pixabay.com/photo/2016/05/27/05/40/computer-network-1419136_960_720.png" id="204" name="Google Shape;204;p32">
            <a:hlinkClick r:id="rId3"/>
          </p:cNvPr>
          <p:cNvPicPr preferRelativeResize="0"/>
          <p:nvPr/>
        </p:nvPicPr>
        <p:blipFill>
          <a:blip r:embed="rId4">
            <a:alphaModFix/>
          </a:blip>
          <a:stretch>
            <a:fillRect/>
          </a:stretch>
        </p:blipFill>
        <p:spPr>
          <a:xfrm>
            <a:off x="0" y="0"/>
            <a:ext cx="9144001" cy="5143500"/>
          </a:xfrm>
          <a:prstGeom prst="rect">
            <a:avLst/>
          </a:prstGeom>
          <a:noFill/>
          <a:ln>
            <a:noFill/>
          </a:ln>
        </p:spPr>
      </p:pic>
      <p:sp>
        <p:nvSpPr>
          <p:cNvPr id="205" name="Google Shape;205;p3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3"/>
          <p:cNvSpPr txBox="1"/>
          <p:nvPr/>
        </p:nvSpPr>
        <p:spPr>
          <a:xfrm>
            <a:off x="169075" y="1279650"/>
            <a:ext cx="8867700" cy="362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i="1" lang="en" sz="2400">
                <a:solidFill>
                  <a:srgbClr val="FF0000"/>
                </a:solidFill>
                <a:latin typeface="Calibri"/>
                <a:ea typeface="Calibri"/>
                <a:cs typeface="Calibri"/>
                <a:sym typeface="Calibri"/>
              </a:rPr>
              <a:t>Network Latency is the delay (amount of time)  between when an action is performed and when it is completed. </a:t>
            </a:r>
            <a:r>
              <a:rPr lang="en" sz="2400">
                <a:solidFill>
                  <a:schemeClr val="dk1"/>
                </a:solidFill>
                <a:latin typeface="Calibri"/>
                <a:ea typeface="Calibri"/>
                <a:cs typeface="Calibri"/>
                <a:sym typeface="Calibri"/>
              </a:rPr>
              <a:t> A low latency means your computer system is functioning well. Below are some issues that prevent network latency from remaining low:</a:t>
            </a:r>
            <a:endParaRPr sz="2400">
              <a:solidFill>
                <a:schemeClr val="dk1"/>
              </a:solidFill>
              <a:latin typeface="Calibri"/>
              <a:ea typeface="Calibri"/>
              <a:cs typeface="Calibri"/>
              <a:sym typeface="Calibri"/>
            </a:endParaRPr>
          </a:p>
          <a:p>
            <a:pPr indent="-381000" lvl="1" marL="914400" rtl="0" algn="l">
              <a:lnSpc>
                <a:spcPct val="107916"/>
              </a:lnSpc>
              <a:spcBef>
                <a:spcPts val="0"/>
              </a:spcBef>
              <a:spcAft>
                <a:spcPts val="0"/>
              </a:spcAft>
              <a:buClr>
                <a:srgbClr val="FF0000"/>
              </a:buClr>
              <a:buSzPts val="2400"/>
              <a:buFont typeface="Calibri"/>
              <a:buChar char="○"/>
            </a:pPr>
            <a:r>
              <a:rPr b="1" i="1" lang="en" sz="2400">
                <a:solidFill>
                  <a:srgbClr val="FF0000"/>
                </a:solidFill>
                <a:latin typeface="Calibri"/>
                <a:ea typeface="Calibri"/>
                <a:cs typeface="Calibri"/>
                <a:sym typeface="Calibri"/>
              </a:rPr>
              <a:t>distance between the source and destination</a:t>
            </a:r>
            <a:endParaRPr b="1" i="1" sz="2400">
              <a:solidFill>
                <a:srgbClr val="FF0000"/>
              </a:solidFill>
              <a:latin typeface="Calibri"/>
              <a:ea typeface="Calibri"/>
              <a:cs typeface="Calibri"/>
              <a:sym typeface="Calibri"/>
            </a:endParaRPr>
          </a:p>
          <a:p>
            <a:pPr indent="-381000" lvl="1" marL="914400" rtl="0" algn="l">
              <a:lnSpc>
                <a:spcPct val="107916"/>
              </a:lnSpc>
              <a:spcBef>
                <a:spcPts val="0"/>
              </a:spcBef>
              <a:spcAft>
                <a:spcPts val="0"/>
              </a:spcAft>
              <a:buClr>
                <a:srgbClr val="FF0000"/>
              </a:buClr>
              <a:buSzPts val="2400"/>
              <a:buFont typeface="Calibri"/>
              <a:buChar char="○"/>
            </a:pPr>
            <a:r>
              <a:rPr b="1" i="1" lang="en" sz="2400">
                <a:solidFill>
                  <a:srgbClr val="FF0000"/>
                </a:solidFill>
                <a:latin typeface="Calibri"/>
                <a:ea typeface="Calibri"/>
                <a:cs typeface="Calibri"/>
                <a:sym typeface="Calibri"/>
              </a:rPr>
              <a:t>Amount of data sent or received</a:t>
            </a:r>
            <a:endParaRPr b="1" i="1" sz="2400">
              <a:solidFill>
                <a:srgbClr val="FF0000"/>
              </a:solidFill>
              <a:latin typeface="Calibri"/>
              <a:ea typeface="Calibri"/>
              <a:cs typeface="Calibri"/>
              <a:sym typeface="Calibri"/>
            </a:endParaRPr>
          </a:p>
          <a:p>
            <a:pPr indent="-381000" lvl="1" marL="914400" rtl="0" algn="l">
              <a:lnSpc>
                <a:spcPct val="107916"/>
              </a:lnSpc>
              <a:spcBef>
                <a:spcPts val="0"/>
              </a:spcBef>
              <a:spcAft>
                <a:spcPts val="0"/>
              </a:spcAft>
              <a:buClr>
                <a:srgbClr val="FF0000"/>
              </a:buClr>
              <a:buSzPts val="2400"/>
              <a:buFont typeface="Calibri"/>
              <a:buChar char="○"/>
            </a:pPr>
            <a:r>
              <a:rPr b="1" i="1" lang="en" sz="2400">
                <a:solidFill>
                  <a:srgbClr val="FF0000"/>
                </a:solidFill>
                <a:latin typeface="Calibri"/>
                <a:ea typeface="Calibri"/>
                <a:cs typeface="Calibri"/>
                <a:sym typeface="Calibri"/>
              </a:rPr>
              <a:t>Problems with the router</a:t>
            </a:r>
            <a:endParaRPr b="1" i="1" sz="2400">
              <a:solidFill>
                <a:srgbClr val="FF0000"/>
              </a:solidFill>
              <a:latin typeface="Calibri"/>
              <a:ea typeface="Calibri"/>
              <a:cs typeface="Calibri"/>
              <a:sym typeface="Calibri"/>
            </a:endParaRPr>
          </a:p>
          <a:p>
            <a:pPr indent="-381000" lvl="1" marL="914400" rtl="0" algn="l">
              <a:lnSpc>
                <a:spcPct val="107916"/>
              </a:lnSpc>
              <a:spcBef>
                <a:spcPts val="0"/>
              </a:spcBef>
              <a:spcAft>
                <a:spcPts val="0"/>
              </a:spcAft>
              <a:buClr>
                <a:srgbClr val="FF0000"/>
              </a:buClr>
              <a:buSzPts val="2400"/>
              <a:buFont typeface="Calibri"/>
              <a:buChar char="○"/>
            </a:pPr>
            <a:r>
              <a:rPr b="1" i="1" lang="en" sz="2400">
                <a:solidFill>
                  <a:srgbClr val="FF0000"/>
                </a:solidFill>
                <a:latin typeface="Calibri"/>
                <a:ea typeface="Calibri"/>
                <a:cs typeface="Calibri"/>
                <a:sym typeface="Calibri"/>
              </a:rPr>
              <a:t>Using a wireless internet connection  rather than a wired connection</a:t>
            </a:r>
            <a:endParaRPr b="1" i="1" sz="2400">
              <a:solidFill>
                <a:srgbClr val="FF0000"/>
              </a:solidFill>
            </a:endParaRPr>
          </a:p>
        </p:txBody>
      </p:sp>
      <p:sp>
        <p:nvSpPr>
          <p:cNvPr id="211" name="Google Shape;211;p33"/>
          <p:cNvSpPr txBox="1"/>
          <p:nvPr/>
        </p:nvSpPr>
        <p:spPr>
          <a:xfrm>
            <a:off x="1143000" y="171450"/>
            <a:ext cx="63699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6000"/>
              <a:t>Network Latency</a:t>
            </a:r>
            <a:endParaRPr sz="6000"/>
          </a:p>
        </p:txBody>
      </p:sp>
      <p:sp>
        <p:nvSpPr>
          <p:cNvPr id="212" name="Google Shape;212;p3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4"/>
          <p:cNvSpPr txBox="1"/>
          <p:nvPr>
            <p:ph type="title"/>
          </p:nvPr>
        </p:nvSpPr>
        <p:spPr>
          <a:xfrm>
            <a:off x="727350" y="187850"/>
            <a:ext cx="7689300" cy="98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6000"/>
              <a:t>Network Protocols</a:t>
            </a:r>
            <a:endParaRPr b="1" sz="6000"/>
          </a:p>
        </p:txBody>
      </p:sp>
      <p:sp>
        <p:nvSpPr>
          <p:cNvPr id="218" name="Google Shape;218;p34"/>
          <p:cNvSpPr txBox="1"/>
          <p:nvPr>
            <p:ph idx="1" type="body"/>
          </p:nvPr>
        </p:nvSpPr>
        <p:spPr>
          <a:xfrm>
            <a:off x="483150" y="1438225"/>
            <a:ext cx="7689300" cy="3416400"/>
          </a:xfrm>
          <a:prstGeom prst="rect">
            <a:avLst/>
          </a:prstGeom>
        </p:spPr>
        <p:txBody>
          <a:bodyPr anchorCtr="0" anchor="t" bIns="91425" lIns="91425" spcFirstLastPara="1" rIns="91425" wrap="square" tIns="91425">
            <a:normAutofit lnSpcReduction="10000"/>
          </a:bodyPr>
          <a:lstStyle/>
          <a:p>
            <a:pPr indent="0" lvl="0" marL="457200" rtl="0" algn="l">
              <a:lnSpc>
                <a:spcPct val="107916"/>
              </a:lnSpc>
              <a:spcBef>
                <a:spcPts val="0"/>
              </a:spcBef>
              <a:spcAft>
                <a:spcPts val="0"/>
              </a:spcAft>
              <a:buClr>
                <a:schemeClr val="dk1"/>
              </a:buClr>
              <a:buSzPts val="1100"/>
              <a:buFont typeface="Arial"/>
              <a:buNone/>
            </a:pPr>
            <a:r>
              <a:rPr b="1" lang="en" sz="2400">
                <a:solidFill>
                  <a:schemeClr val="dk1"/>
                </a:solidFill>
                <a:latin typeface="Calibri"/>
                <a:ea typeface="Calibri"/>
                <a:cs typeface="Calibri"/>
                <a:sym typeface="Calibri"/>
              </a:rPr>
              <a:t>Network Protocols</a:t>
            </a:r>
            <a:r>
              <a:rPr lang="en" sz="2400">
                <a:solidFill>
                  <a:schemeClr val="dk1"/>
                </a:solidFill>
                <a:latin typeface="Calibri"/>
                <a:ea typeface="Calibri"/>
                <a:cs typeface="Calibri"/>
                <a:sym typeface="Calibri"/>
              </a:rPr>
              <a:t> - </a:t>
            </a:r>
            <a:r>
              <a:rPr b="1" i="1" lang="en" sz="2400">
                <a:solidFill>
                  <a:srgbClr val="FF0000"/>
                </a:solidFill>
                <a:latin typeface="Calibri"/>
                <a:ea typeface="Calibri"/>
                <a:cs typeface="Calibri"/>
                <a:sym typeface="Calibri"/>
              </a:rPr>
              <a:t>defines the rules for communication between computers and/or servers in a network.</a:t>
            </a:r>
            <a:endParaRPr b="1" i="1" sz="2400">
              <a:solidFill>
                <a:srgbClr val="FF0000"/>
              </a:solidFill>
              <a:latin typeface="Calibri"/>
              <a:ea typeface="Calibri"/>
              <a:cs typeface="Calibri"/>
              <a:sym typeface="Calibri"/>
            </a:endParaRPr>
          </a:p>
          <a:p>
            <a:pPr indent="-381000" lvl="0" marL="914400" rtl="0" algn="l">
              <a:lnSpc>
                <a:spcPct val="107916"/>
              </a:lnSpc>
              <a:spcBef>
                <a:spcPts val="0"/>
              </a:spcBef>
              <a:spcAft>
                <a:spcPts val="0"/>
              </a:spcAft>
              <a:buClr>
                <a:schemeClr val="dk1"/>
              </a:buClr>
              <a:buSzPts val="2400"/>
              <a:buFont typeface="Calibri"/>
              <a:buChar char="●"/>
            </a:pPr>
            <a:r>
              <a:rPr b="1" lang="en" sz="2400">
                <a:solidFill>
                  <a:schemeClr val="dk1"/>
                </a:solidFill>
                <a:latin typeface="Calibri"/>
                <a:ea typeface="Calibri"/>
                <a:cs typeface="Calibri"/>
                <a:sym typeface="Calibri"/>
              </a:rPr>
              <a:t>Peer-to-peer networks </a:t>
            </a:r>
            <a:r>
              <a:rPr b="1" i="1" lang="en" sz="2400">
                <a:solidFill>
                  <a:srgbClr val="FF0000"/>
                </a:solidFill>
                <a:latin typeface="Calibri"/>
                <a:ea typeface="Calibri"/>
                <a:cs typeface="Calibri"/>
                <a:sym typeface="Calibri"/>
              </a:rPr>
              <a:t>share data and resources between two or more computers without going through a server</a:t>
            </a:r>
            <a:r>
              <a:rPr lang="en" sz="2400">
                <a:solidFill>
                  <a:schemeClr val="dk1"/>
                </a:solidFill>
                <a:latin typeface="Calibri"/>
                <a:ea typeface="Calibri"/>
                <a:cs typeface="Calibri"/>
                <a:sym typeface="Calibri"/>
              </a:rPr>
              <a:t>.</a:t>
            </a:r>
            <a:endParaRPr sz="2400">
              <a:solidFill>
                <a:schemeClr val="dk1"/>
              </a:solidFill>
              <a:latin typeface="Calibri"/>
              <a:ea typeface="Calibri"/>
              <a:cs typeface="Calibri"/>
              <a:sym typeface="Calibri"/>
            </a:endParaRPr>
          </a:p>
          <a:p>
            <a:pPr indent="-381000" lvl="0" marL="914400" rtl="0" algn="l">
              <a:lnSpc>
                <a:spcPct val="107916"/>
              </a:lnSpc>
              <a:spcBef>
                <a:spcPts val="0"/>
              </a:spcBef>
              <a:spcAft>
                <a:spcPts val="0"/>
              </a:spcAft>
              <a:buClr>
                <a:schemeClr val="dk1"/>
              </a:buClr>
              <a:buSzPts val="2400"/>
              <a:buFont typeface="Calibri"/>
              <a:buChar char="●"/>
            </a:pPr>
            <a:r>
              <a:rPr b="1" lang="en" sz="2400">
                <a:solidFill>
                  <a:schemeClr val="dk1"/>
                </a:solidFill>
                <a:latin typeface="Calibri"/>
                <a:ea typeface="Calibri"/>
                <a:cs typeface="Calibri"/>
                <a:sym typeface="Calibri"/>
              </a:rPr>
              <a:t>Client-server network</a:t>
            </a:r>
            <a:r>
              <a:rPr lang="en" sz="2400">
                <a:solidFill>
                  <a:schemeClr val="dk1"/>
                </a:solidFill>
                <a:latin typeface="Calibri"/>
                <a:ea typeface="Calibri"/>
                <a:cs typeface="Calibri"/>
                <a:sym typeface="Calibri"/>
              </a:rPr>
              <a:t> </a:t>
            </a:r>
            <a:r>
              <a:rPr b="1" i="1" lang="en" sz="2400">
                <a:solidFill>
                  <a:srgbClr val="FF0000"/>
                </a:solidFill>
                <a:latin typeface="Calibri"/>
                <a:ea typeface="Calibri"/>
                <a:cs typeface="Calibri"/>
                <a:sym typeface="Calibri"/>
              </a:rPr>
              <a:t>shares resources between local computers and a server.</a:t>
            </a:r>
            <a:endParaRPr b="1" i="1" sz="2400">
              <a:solidFill>
                <a:srgbClr val="FF0000"/>
              </a:solidFill>
              <a:latin typeface="Calibri"/>
              <a:ea typeface="Calibri"/>
              <a:cs typeface="Calibri"/>
              <a:sym typeface="Calibri"/>
            </a:endParaRPr>
          </a:p>
          <a:p>
            <a:pPr indent="0" lvl="0" marL="0" rtl="0" algn="l">
              <a:spcBef>
                <a:spcPts val="0"/>
              </a:spcBef>
              <a:spcAft>
                <a:spcPts val="1200"/>
              </a:spcAft>
              <a:buNone/>
            </a:pPr>
            <a:r>
              <a:t/>
            </a:r>
            <a:endParaRPr sz="2400"/>
          </a:p>
        </p:txBody>
      </p:sp>
      <p:sp>
        <p:nvSpPr>
          <p:cNvPr id="219" name="Google Shape;219;p3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pic>
        <p:nvPicPr>
          <p:cNvPr id="224" name="Google Shape;224;p35"/>
          <p:cNvPicPr preferRelativeResize="0"/>
          <p:nvPr/>
        </p:nvPicPr>
        <p:blipFill>
          <a:blip r:embed="rId3">
            <a:alphaModFix/>
          </a:blip>
          <a:stretch>
            <a:fillRect/>
          </a:stretch>
        </p:blipFill>
        <p:spPr>
          <a:xfrm>
            <a:off x="1143000" y="0"/>
            <a:ext cx="6857999" cy="5143499"/>
          </a:xfrm>
          <a:prstGeom prst="rect">
            <a:avLst/>
          </a:prstGeom>
          <a:noFill/>
          <a:ln>
            <a:noFill/>
          </a:ln>
        </p:spPr>
      </p:pic>
      <p:pic>
        <p:nvPicPr>
          <p:cNvPr id="225" name="Google Shape;225;p35"/>
          <p:cNvPicPr preferRelativeResize="0"/>
          <p:nvPr/>
        </p:nvPicPr>
        <p:blipFill>
          <a:blip r:embed="rId4">
            <a:alphaModFix/>
          </a:blip>
          <a:stretch>
            <a:fillRect/>
          </a:stretch>
        </p:blipFill>
        <p:spPr>
          <a:xfrm>
            <a:off x="1143000" y="0"/>
            <a:ext cx="6857999" cy="5143499"/>
          </a:xfrm>
          <a:prstGeom prst="rect">
            <a:avLst/>
          </a:prstGeom>
          <a:noFill/>
          <a:ln>
            <a:noFill/>
          </a:ln>
        </p:spPr>
      </p:pic>
      <p:sp>
        <p:nvSpPr>
          <p:cNvPr id="226" name="Google Shape;226;p3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6"/>
          <p:cNvSpPr txBox="1"/>
          <p:nvPr>
            <p:ph type="title"/>
          </p:nvPr>
        </p:nvSpPr>
        <p:spPr>
          <a:xfrm>
            <a:off x="404825" y="99750"/>
            <a:ext cx="8691600" cy="864600"/>
          </a:xfrm>
          <a:prstGeom prst="rect">
            <a:avLst/>
          </a:prstGeom>
        </p:spPr>
        <p:txBody>
          <a:bodyPr anchorCtr="0" anchor="t" bIns="91425" lIns="91425" spcFirstLastPara="1" rIns="91425" wrap="square" tIns="91425">
            <a:noAutofit/>
          </a:bodyPr>
          <a:lstStyle/>
          <a:p>
            <a:pPr indent="0" lvl="0" marL="914400" rtl="0" algn="l">
              <a:spcBef>
                <a:spcPts val="0"/>
              </a:spcBef>
              <a:spcAft>
                <a:spcPts val="0"/>
              </a:spcAft>
              <a:buClr>
                <a:schemeClr val="dk1"/>
              </a:buClr>
              <a:buSzPts val="1100"/>
              <a:buFont typeface="Arial"/>
              <a:buNone/>
            </a:pPr>
            <a:r>
              <a:rPr b="1" lang="en" sz="5000">
                <a:latin typeface="Calibri"/>
                <a:ea typeface="Calibri"/>
                <a:cs typeface="Calibri"/>
                <a:sym typeface="Calibri"/>
              </a:rPr>
              <a:t>T</a:t>
            </a:r>
            <a:r>
              <a:rPr b="1" lang="en" sz="5000">
                <a:latin typeface="Calibri"/>
                <a:ea typeface="Calibri"/>
                <a:cs typeface="Calibri"/>
                <a:sym typeface="Calibri"/>
              </a:rPr>
              <a:t>ypes of Network Protocols</a:t>
            </a:r>
            <a:endParaRPr sz="5000"/>
          </a:p>
        </p:txBody>
      </p:sp>
      <p:sp>
        <p:nvSpPr>
          <p:cNvPr id="232" name="Google Shape;232;p36"/>
          <p:cNvSpPr txBox="1"/>
          <p:nvPr>
            <p:ph idx="1" type="body"/>
          </p:nvPr>
        </p:nvSpPr>
        <p:spPr>
          <a:xfrm>
            <a:off x="97400" y="964350"/>
            <a:ext cx="8691600" cy="3895800"/>
          </a:xfrm>
          <a:prstGeom prst="rect">
            <a:avLst/>
          </a:prstGeom>
        </p:spPr>
        <p:txBody>
          <a:bodyPr anchorCtr="0" anchor="t" bIns="91425" lIns="91425" spcFirstLastPara="1" rIns="91425" wrap="square" tIns="91425">
            <a:noAutofit/>
          </a:bodyPr>
          <a:lstStyle/>
          <a:p>
            <a:pPr indent="-368300" lvl="0" marL="457200" rtl="0" algn="l">
              <a:lnSpc>
                <a:spcPct val="115000"/>
              </a:lnSpc>
              <a:spcBef>
                <a:spcPts val="0"/>
              </a:spcBef>
              <a:spcAft>
                <a:spcPts val="0"/>
              </a:spcAft>
              <a:buClr>
                <a:schemeClr val="dk1"/>
              </a:buClr>
              <a:buSzPts val="2200"/>
              <a:buFont typeface="Calibri"/>
              <a:buChar char="●"/>
            </a:pPr>
            <a:r>
              <a:rPr b="1" lang="en" sz="2200">
                <a:solidFill>
                  <a:srgbClr val="FF0000"/>
                </a:solidFill>
                <a:latin typeface="Calibri"/>
                <a:ea typeface="Calibri"/>
                <a:cs typeface="Calibri"/>
                <a:sym typeface="Calibri"/>
              </a:rPr>
              <a:t>Internet Protocol (IP)</a:t>
            </a:r>
            <a:r>
              <a:rPr b="1" lang="en" sz="2200">
                <a:solidFill>
                  <a:schemeClr val="dk1"/>
                </a:solidFill>
                <a:latin typeface="Calibri"/>
                <a:ea typeface="Calibri"/>
                <a:cs typeface="Calibri"/>
                <a:sym typeface="Calibri"/>
              </a:rPr>
              <a:t> </a:t>
            </a:r>
            <a:r>
              <a:rPr lang="en" sz="2200">
                <a:solidFill>
                  <a:schemeClr val="dk1"/>
                </a:solidFill>
                <a:latin typeface="Calibri"/>
                <a:ea typeface="Calibri"/>
                <a:cs typeface="Calibri"/>
                <a:sym typeface="Calibri"/>
              </a:rPr>
              <a:t>is based on internet addresses and is used for</a:t>
            </a:r>
            <a:r>
              <a:rPr i="1" lang="en" sz="2200">
                <a:solidFill>
                  <a:schemeClr val="dk1"/>
                </a:solidFill>
                <a:latin typeface="Calibri"/>
                <a:ea typeface="Calibri"/>
                <a:cs typeface="Calibri"/>
                <a:sym typeface="Calibri"/>
              </a:rPr>
              <a:t> sending and receiving messages on the Internet.</a:t>
            </a:r>
            <a:endParaRPr i="1" sz="2200">
              <a:solidFill>
                <a:schemeClr val="dk1"/>
              </a:solidFill>
              <a:latin typeface="Calibri"/>
              <a:ea typeface="Calibri"/>
              <a:cs typeface="Calibri"/>
              <a:sym typeface="Calibri"/>
            </a:endParaRPr>
          </a:p>
          <a:p>
            <a:pPr indent="-368300" lvl="0" marL="457200" rtl="0" algn="l">
              <a:lnSpc>
                <a:spcPct val="115000"/>
              </a:lnSpc>
              <a:spcBef>
                <a:spcPts val="0"/>
              </a:spcBef>
              <a:spcAft>
                <a:spcPts val="0"/>
              </a:spcAft>
              <a:buClr>
                <a:schemeClr val="dk1"/>
              </a:buClr>
              <a:buSzPts val="2200"/>
              <a:buFont typeface="Calibri"/>
              <a:buChar char="●"/>
            </a:pPr>
            <a:r>
              <a:rPr b="1" lang="en" sz="2200">
                <a:solidFill>
                  <a:srgbClr val="FF0000"/>
                </a:solidFill>
                <a:latin typeface="Calibri"/>
                <a:ea typeface="Calibri"/>
                <a:cs typeface="Calibri"/>
                <a:sym typeface="Calibri"/>
              </a:rPr>
              <a:t> Transmission Control Protocol (TCP)</a:t>
            </a:r>
            <a:r>
              <a:rPr lang="en" sz="2200">
                <a:solidFill>
                  <a:schemeClr val="dk1"/>
                </a:solidFill>
                <a:latin typeface="Calibri"/>
                <a:ea typeface="Calibri"/>
                <a:cs typeface="Calibri"/>
                <a:sym typeface="Calibri"/>
              </a:rPr>
              <a:t> is a </a:t>
            </a:r>
            <a:r>
              <a:rPr i="1" lang="en" sz="2200">
                <a:solidFill>
                  <a:schemeClr val="dk1"/>
                </a:solidFill>
                <a:latin typeface="Calibri"/>
                <a:ea typeface="Calibri"/>
                <a:cs typeface="Calibri"/>
                <a:sym typeface="Calibri"/>
              </a:rPr>
              <a:t>connection </a:t>
            </a:r>
            <a:r>
              <a:rPr lang="en" sz="2200">
                <a:solidFill>
                  <a:schemeClr val="dk1"/>
                </a:solidFill>
                <a:latin typeface="Calibri"/>
                <a:ea typeface="Calibri"/>
                <a:cs typeface="Calibri"/>
                <a:sym typeface="Calibri"/>
              </a:rPr>
              <a:t>protocol that </a:t>
            </a:r>
            <a:r>
              <a:rPr i="1" lang="en" sz="2200">
                <a:solidFill>
                  <a:schemeClr val="dk1"/>
                </a:solidFill>
                <a:latin typeface="Calibri"/>
                <a:ea typeface="Calibri"/>
                <a:cs typeface="Calibri"/>
                <a:sym typeface="Calibri"/>
              </a:rPr>
              <a:t>makes sure data reaches its destination error free</a:t>
            </a:r>
            <a:r>
              <a:rPr lang="en" sz="2200">
                <a:solidFill>
                  <a:schemeClr val="dk1"/>
                </a:solidFill>
                <a:latin typeface="Calibri"/>
                <a:ea typeface="Calibri"/>
                <a:cs typeface="Calibri"/>
                <a:sym typeface="Calibri"/>
              </a:rPr>
              <a:t>.</a:t>
            </a:r>
            <a:endParaRPr sz="2200">
              <a:solidFill>
                <a:schemeClr val="dk1"/>
              </a:solidFill>
              <a:latin typeface="Calibri"/>
              <a:ea typeface="Calibri"/>
              <a:cs typeface="Calibri"/>
              <a:sym typeface="Calibri"/>
            </a:endParaRPr>
          </a:p>
          <a:p>
            <a:pPr indent="-368300" lvl="0" marL="457200" rtl="0" algn="l">
              <a:lnSpc>
                <a:spcPct val="115000"/>
              </a:lnSpc>
              <a:spcBef>
                <a:spcPts val="0"/>
              </a:spcBef>
              <a:spcAft>
                <a:spcPts val="0"/>
              </a:spcAft>
              <a:buClr>
                <a:schemeClr val="dk1"/>
              </a:buClr>
              <a:buSzPts val="2200"/>
              <a:buFont typeface="Calibri"/>
              <a:buChar char="●"/>
            </a:pPr>
            <a:r>
              <a:rPr b="1" lang="en" sz="2200">
                <a:solidFill>
                  <a:srgbClr val="FF0000"/>
                </a:solidFill>
                <a:latin typeface="Calibri"/>
                <a:ea typeface="Calibri"/>
                <a:cs typeface="Calibri"/>
                <a:sym typeface="Calibri"/>
              </a:rPr>
              <a:t>Simple Mail Transfer Protocol (SMTP) </a:t>
            </a:r>
            <a:r>
              <a:rPr lang="en" sz="2200">
                <a:solidFill>
                  <a:schemeClr val="dk1"/>
                </a:solidFill>
                <a:latin typeface="Calibri"/>
                <a:ea typeface="Calibri"/>
                <a:cs typeface="Calibri"/>
                <a:sym typeface="Calibri"/>
              </a:rPr>
              <a:t>is used for </a:t>
            </a:r>
            <a:r>
              <a:rPr i="1" lang="en" sz="2200">
                <a:solidFill>
                  <a:schemeClr val="dk1"/>
                </a:solidFill>
                <a:latin typeface="Calibri"/>
                <a:ea typeface="Calibri"/>
                <a:cs typeface="Calibri"/>
                <a:sym typeface="Calibri"/>
              </a:rPr>
              <a:t>sending emails within the same network and between different networks.</a:t>
            </a:r>
            <a:endParaRPr i="1" sz="2200">
              <a:solidFill>
                <a:schemeClr val="dk1"/>
              </a:solidFill>
              <a:latin typeface="Calibri"/>
              <a:ea typeface="Calibri"/>
              <a:cs typeface="Calibri"/>
              <a:sym typeface="Calibri"/>
            </a:endParaRPr>
          </a:p>
          <a:p>
            <a:pPr indent="-368300" lvl="0" marL="457200" rtl="0" algn="l">
              <a:lnSpc>
                <a:spcPct val="115000"/>
              </a:lnSpc>
              <a:spcBef>
                <a:spcPts val="0"/>
              </a:spcBef>
              <a:spcAft>
                <a:spcPts val="0"/>
              </a:spcAft>
              <a:buClr>
                <a:schemeClr val="dk1"/>
              </a:buClr>
              <a:buSzPts val="2200"/>
              <a:buFont typeface="Calibri"/>
              <a:buChar char="●"/>
            </a:pPr>
            <a:r>
              <a:rPr b="1" lang="en" sz="2200">
                <a:solidFill>
                  <a:srgbClr val="FF0000"/>
                </a:solidFill>
                <a:latin typeface="Calibri"/>
                <a:ea typeface="Calibri"/>
                <a:cs typeface="Calibri"/>
                <a:sym typeface="Calibri"/>
              </a:rPr>
              <a:t>Hypertext Transfer Protocol (HTTP)</a:t>
            </a:r>
            <a:r>
              <a:rPr lang="en" sz="2200">
                <a:solidFill>
                  <a:schemeClr val="dk1"/>
                </a:solidFill>
                <a:latin typeface="Calibri"/>
                <a:ea typeface="Calibri"/>
                <a:cs typeface="Calibri"/>
                <a:sym typeface="Calibri"/>
              </a:rPr>
              <a:t> is used t</a:t>
            </a:r>
            <a:r>
              <a:rPr i="1" lang="en" sz="2200">
                <a:solidFill>
                  <a:schemeClr val="dk1"/>
                </a:solidFill>
                <a:latin typeface="Calibri"/>
                <a:ea typeface="Calibri"/>
                <a:cs typeface="Calibri"/>
                <a:sym typeface="Calibri"/>
              </a:rPr>
              <a:t>o browse the Internet and download material.</a:t>
            </a:r>
            <a:endParaRPr i="1" sz="2200">
              <a:solidFill>
                <a:schemeClr val="dk1"/>
              </a:solidFill>
              <a:latin typeface="Calibri"/>
              <a:ea typeface="Calibri"/>
              <a:cs typeface="Calibri"/>
              <a:sym typeface="Calibri"/>
            </a:endParaRPr>
          </a:p>
          <a:p>
            <a:pPr indent="-368300" lvl="0" marL="457200" rtl="0" algn="l">
              <a:lnSpc>
                <a:spcPct val="115000"/>
              </a:lnSpc>
              <a:spcBef>
                <a:spcPts val="0"/>
              </a:spcBef>
              <a:spcAft>
                <a:spcPts val="0"/>
              </a:spcAft>
              <a:buClr>
                <a:schemeClr val="dk1"/>
              </a:buClr>
              <a:buSzPts val="2200"/>
              <a:buFont typeface="Calibri"/>
              <a:buChar char="●"/>
            </a:pPr>
            <a:r>
              <a:rPr b="1" lang="en" sz="2200">
                <a:solidFill>
                  <a:srgbClr val="FF0000"/>
                </a:solidFill>
                <a:latin typeface="Calibri"/>
                <a:ea typeface="Calibri"/>
                <a:cs typeface="Calibri"/>
                <a:sym typeface="Calibri"/>
              </a:rPr>
              <a:t>File Transfer Protocol (FTP)</a:t>
            </a:r>
            <a:r>
              <a:rPr lang="en" sz="2200">
                <a:solidFill>
                  <a:schemeClr val="dk1"/>
                </a:solidFill>
                <a:latin typeface="Calibri"/>
                <a:ea typeface="Calibri"/>
                <a:cs typeface="Calibri"/>
                <a:sym typeface="Calibri"/>
              </a:rPr>
              <a:t> is used to allow users to work from a remote server.</a:t>
            </a:r>
            <a:endParaRPr sz="2200"/>
          </a:p>
        </p:txBody>
      </p:sp>
      <p:sp>
        <p:nvSpPr>
          <p:cNvPr id="233" name="Google Shape;233;p3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A86E8"/>
        </a:solidFill>
      </p:bgPr>
    </p:bg>
    <p:spTree>
      <p:nvGrpSpPr>
        <p:cNvPr id="237" name="Shape 237"/>
        <p:cNvGrpSpPr/>
        <p:nvPr/>
      </p:nvGrpSpPr>
      <p:grpSpPr>
        <a:xfrm>
          <a:off x="0" y="0"/>
          <a:ext cx="0" cy="0"/>
          <a:chOff x="0" y="0"/>
          <a:chExt cx="0" cy="0"/>
        </a:xfrm>
      </p:grpSpPr>
      <p:pic>
        <p:nvPicPr>
          <p:cNvPr descr="https://cdn.pixabay.com/photo/2020/10/04/14/40/network-5626578_960_720.jpg" id="238" name="Google Shape;238;p37">
            <a:hlinkClick r:id="rId3"/>
          </p:cNvPr>
          <p:cNvPicPr preferRelativeResize="0"/>
          <p:nvPr/>
        </p:nvPicPr>
        <p:blipFill>
          <a:blip r:embed="rId4">
            <a:alphaModFix/>
          </a:blip>
          <a:stretch>
            <a:fillRect/>
          </a:stretch>
        </p:blipFill>
        <p:spPr>
          <a:xfrm>
            <a:off x="0" y="0"/>
            <a:ext cx="9144000" cy="5224825"/>
          </a:xfrm>
          <a:prstGeom prst="rect">
            <a:avLst/>
          </a:prstGeom>
          <a:noFill/>
          <a:ln>
            <a:noFill/>
          </a:ln>
        </p:spPr>
      </p:pic>
      <p:sp>
        <p:nvSpPr>
          <p:cNvPr id="239" name="Google Shape;239;p3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38"/>
          <p:cNvSpPr txBox="1"/>
          <p:nvPr>
            <p:ph type="title"/>
          </p:nvPr>
        </p:nvSpPr>
        <p:spPr>
          <a:xfrm>
            <a:off x="845350" y="99750"/>
            <a:ext cx="8036700" cy="864600"/>
          </a:xfrm>
          <a:prstGeom prst="rect">
            <a:avLst/>
          </a:prstGeom>
        </p:spPr>
        <p:txBody>
          <a:bodyPr anchorCtr="0" anchor="t" bIns="91425" lIns="91425" spcFirstLastPara="1" rIns="91425" wrap="square" tIns="91425">
            <a:noAutofit/>
          </a:bodyPr>
          <a:lstStyle/>
          <a:p>
            <a:pPr indent="0" lvl="0" marL="914400" rtl="0" algn="l">
              <a:spcBef>
                <a:spcPts val="0"/>
              </a:spcBef>
              <a:spcAft>
                <a:spcPts val="0"/>
              </a:spcAft>
              <a:buNone/>
            </a:pPr>
            <a:r>
              <a:rPr b="1" lang="en" sz="5000">
                <a:latin typeface="Calibri"/>
                <a:ea typeface="Calibri"/>
                <a:cs typeface="Calibri"/>
                <a:sym typeface="Calibri"/>
              </a:rPr>
              <a:t>Some </a:t>
            </a:r>
            <a:r>
              <a:rPr b="1" lang="en" sz="5000">
                <a:latin typeface="Calibri"/>
                <a:ea typeface="Calibri"/>
                <a:cs typeface="Calibri"/>
                <a:sym typeface="Calibri"/>
              </a:rPr>
              <a:t>Types of Network </a:t>
            </a:r>
            <a:endParaRPr sz="5000"/>
          </a:p>
        </p:txBody>
      </p:sp>
      <p:sp>
        <p:nvSpPr>
          <p:cNvPr id="245" name="Google Shape;245;p38"/>
          <p:cNvSpPr txBox="1"/>
          <p:nvPr>
            <p:ph idx="1" type="body"/>
          </p:nvPr>
        </p:nvSpPr>
        <p:spPr>
          <a:xfrm>
            <a:off x="207025" y="1219125"/>
            <a:ext cx="6183300" cy="3784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3300">
                <a:solidFill>
                  <a:srgbClr val="FF0000"/>
                </a:solidFill>
                <a:latin typeface="Calibri"/>
                <a:ea typeface="Calibri"/>
                <a:cs typeface="Calibri"/>
                <a:sym typeface="Calibri"/>
              </a:rPr>
              <a:t>PAN (Personal Area Network)</a:t>
            </a:r>
            <a:r>
              <a:rPr lang="en" sz="3300">
                <a:solidFill>
                  <a:schemeClr val="dk1"/>
                </a:solidFill>
                <a:latin typeface="Calibri"/>
                <a:ea typeface="Calibri"/>
                <a:cs typeface="Calibri"/>
                <a:sym typeface="Calibri"/>
              </a:rPr>
              <a:t> - it is a </a:t>
            </a:r>
            <a:r>
              <a:rPr b="1" i="1" lang="en" sz="3300">
                <a:solidFill>
                  <a:srgbClr val="FF0000"/>
                </a:solidFill>
                <a:latin typeface="Calibri"/>
                <a:ea typeface="Calibri"/>
                <a:cs typeface="Calibri"/>
                <a:sym typeface="Calibri"/>
              </a:rPr>
              <a:t>small network that is used to transfer small files</a:t>
            </a:r>
            <a:r>
              <a:rPr lang="en" sz="3300">
                <a:solidFill>
                  <a:schemeClr val="dk1"/>
                </a:solidFill>
                <a:latin typeface="Calibri"/>
                <a:ea typeface="Calibri"/>
                <a:cs typeface="Calibri"/>
                <a:sym typeface="Calibri"/>
              </a:rPr>
              <a:t>. It connects devices such as smartphones, tablets and laptops. They connect to each other wirelessly or with a USB.</a:t>
            </a:r>
            <a:endParaRPr b="1" sz="3300">
              <a:solidFill>
                <a:schemeClr val="dk1"/>
              </a:solidFill>
              <a:latin typeface="Calibri"/>
              <a:ea typeface="Calibri"/>
              <a:cs typeface="Calibri"/>
              <a:sym typeface="Calibri"/>
            </a:endParaRPr>
          </a:p>
        </p:txBody>
      </p:sp>
      <p:pic>
        <p:nvPicPr>
          <p:cNvPr descr="https://cdn.pixabay.com/photo/2020/10/04/14/40/network-5626578_960_720.jpg" id="246" name="Google Shape;246;p38">
            <a:hlinkClick r:id="rId3"/>
          </p:cNvPr>
          <p:cNvPicPr preferRelativeResize="0"/>
          <p:nvPr/>
        </p:nvPicPr>
        <p:blipFill>
          <a:blip r:embed="rId4">
            <a:alphaModFix/>
          </a:blip>
          <a:stretch>
            <a:fillRect/>
          </a:stretch>
        </p:blipFill>
        <p:spPr>
          <a:xfrm>
            <a:off x="6390400" y="1581700"/>
            <a:ext cx="2705626" cy="2664824"/>
          </a:xfrm>
          <a:prstGeom prst="rect">
            <a:avLst/>
          </a:prstGeom>
          <a:noFill/>
          <a:ln>
            <a:noFill/>
          </a:ln>
        </p:spPr>
      </p:pic>
      <p:sp>
        <p:nvSpPr>
          <p:cNvPr id="247" name="Google Shape;247;p3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pic>
        <p:nvPicPr>
          <p:cNvPr id="252" name="Google Shape;252;p39"/>
          <p:cNvPicPr preferRelativeResize="0"/>
          <p:nvPr/>
        </p:nvPicPr>
        <p:blipFill>
          <a:blip r:embed="rId3">
            <a:alphaModFix/>
          </a:blip>
          <a:stretch>
            <a:fillRect/>
          </a:stretch>
        </p:blipFill>
        <p:spPr>
          <a:xfrm>
            <a:off x="1143000" y="0"/>
            <a:ext cx="6857999" cy="5143499"/>
          </a:xfrm>
          <a:prstGeom prst="rect">
            <a:avLst/>
          </a:prstGeom>
          <a:noFill/>
          <a:ln>
            <a:noFill/>
          </a:ln>
        </p:spPr>
      </p:pic>
      <p:pic>
        <p:nvPicPr>
          <p:cNvPr id="253" name="Google Shape;253;p39"/>
          <p:cNvPicPr preferRelativeResize="0"/>
          <p:nvPr/>
        </p:nvPicPr>
        <p:blipFill>
          <a:blip r:embed="rId4">
            <a:alphaModFix/>
          </a:blip>
          <a:stretch>
            <a:fillRect/>
          </a:stretch>
        </p:blipFill>
        <p:spPr>
          <a:xfrm>
            <a:off x="1143000" y="0"/>
            <a:ext cx="6857999" cy="5143499"/>
          </a:xfrm>
          <a:prstGeom prst="rect">
            <a:avLst/>
          </a:prstGeom>
          <a:noFill/>
          <a:ln>
            <a:noFill/>
          </a:ln>
        </p:spPr>
      </p:pic>
      <p:sp>
        <p:nvSpPr>
          <p:cNvPr id="254" name="Google Shape;254;p3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40"/>
          <p:cNvSpPr txBox="1"/>
          <p:nvPr>
            <p:ph type="title"/>
          </p:nvPr>
        </p:nvSpPr>
        <p:spPr>
          <a:xfrm>
            <a:off x="845350" y="99750"/>
            <a:ext cx="8036700" cy="864600"/>
          </a:xfrm>
          <a:prstGeom prst="rect">
            <a:avLst/>
          </a:prstGeom>
        </p:spPr>
        <p:txBody>
          <a:bodyPr anchorCtr="0" anchor="t" bIns="91425" lIns="91425" spcFirstLastPara="1" rIns="91425" wrap="square" tIns="91425">
            <a:noAutofit/>
          </a:bodyPr>
          <a:lstStyle/>
          <a:p>
            <a:pPr indent="0" lvl="0" marL="914400" rtl="0" algn="l">
              <a:spcBef>
                <a:spcPts val="0"/>
              </a:spcBef>
              <a:spcAft>
                <a:spcPts val="0"/>
              </a:spcAft>
              <a:buNone/>
            </a:pPr>
            <a:r>
              <a:rPr b="1" lang="en" sz="5000">
                <a:latin typeface="Calibri"/>
                <a:ea typeface="Calibri"/>
                <a:cs typeface="Calibri"/>
                <a:sym typeface="Calibri"/>
              </a:rPr>
              <a:t>Some Types of Network </a:t>
            </a:r>
            <a:endParaRPr sz="5000"/>
          </a:p>
        </p:txBody>
      </p:sp>
      <p:sp>
        <p:nvSpPr>
          <p:cNvPr id="260" name="Google Shape;260;p40"/>
          <p:cNvSpPr txBox="1"/>
          <p:nvPr>
            <p:ph idx="1" type="body"/>
          </p:nvPr>
        </p:nvSpPr>
        <p:spPr>
          <a:xfrm>
            <a:off x="518200" y="1104550"/>
            <a:ext cx="5872200" cy="38712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 sz="3500">
                <a:solidFill>
                  <a:srgbClr val="FF0000"/>
                </a:solidFill>
                <a:latin typeface="Calibri"/>
                <a:ea typeface="Calibri"/>
                <a:cs typeface="Calibri"/>
                <a:sym typeface="Calibri"/>
              </a:rPr>
              <a:t>LAN (Local Area Network)</a:t>
            </a:r>
            <a:r>
              <a:rPr lang="en" sz="3500">
                <a:solidFill>
                  <a:srgbClr val="FF0000"/>
                </a:solidFill>
                <a:latin typeface="Calibri"/>
                <a:ea typeface="Calibri"/>
                <a:cs typeface="Calibri"/>
                <a:sym typeface="Calibri"/>
              </a:rPr>
              <a:t>- </a:t>
            </a:r>
            <a:r>
              <a:rPr lang="en" sz="3500">
                <a:solidFill>
                  <a:schemeClr val="dk1"/>
                </a:solidFill>
                <a:latin typeface="Calibri"/>
                <a:ea typeface="Calibri"/>
                <a:cs typeface="Calibri"/>
                <a:sym typeface="Calibri"/>
              </a:rPr>
              <a:t>a group of devices (computers, servers, switches and printers) that are </a:t>
            </a:r>
            <a:r>
              <a:rPr b="1" i="1" lang="en" sz="3500">
                <a:solidFill>
                  <a:srgbClr val="FF0000"/>
                </a:solidFill>
                <a:latin typeface="Calibri"/>
                <a:ea typeface="Calibri"/>
                <a:cs typeface="Calibri"/>
                <a:sym typeface="Calibri"/>
              </a:rPr>
              <a:t>located close to each other, for example the same building, office or home</a:t>
            </a:r>
            <a:r>
              <a:rPr lang="en" sz="3500">
                <a:solidFill>
                  <a:schemeClr val="dk1"/>
                </a:solidFill>
                <a:latin typeface="Calibri"/>
                <a:ea typeface="Calibri"/>
                <a:cs typeface="Calibri"/>
                <a:sym typeface="Calibri"/>
              </a:rPr>
              <a:t>.</a:t>
            </a:r>
            <a:endParaRPr b="1" sz="3500">
              <a:solidFill>
                <a:schemeClr val="dk1"/>
              </a:solidFill>
              <a:latin typeface="Calibri"/>
              <a:ea typeface="Calibri"/>
              <a:cs typeface="Calibri"/>
              <a:sym typeface="Calibri"/>
            </a:endParaRPr>
          </a:p>
        </p:txBody>
      </p:sp>
      <p:pic>
        <p:nvPicPr>
          <p:cNvPr descr="https://cdn.pixabay.com/photo/2020/10/04/14/40/network-5626578_960_720.jpg" id="261" name="Google Shape;261;p40">
            <a:hlinkClick r:id="rId3"/>
          </p:cNvPr>
          <p:cNvPicPr preferRelativeResize="0"/>
          <p:nvPr/>
        </p:nvPicPr>
        <p:blipFill>
          <a:blip r:embed="rId4">
            <a:alphaModFix/>
          </a:blip>
          <a:stretch>
            <a:fillRect/>
          </a:stretch>
        </p:blipFill>
        <p:spPr>
          <a:xfrm>
            <a:off x="6390400" y="1581700"/>
            <a:ext cx="2705626" cy="2664824"/>
          </a:xfrm>
          <a:prstGeom prst="rect">
            <a:avLst/>
          </a:prstGeom>
          <a:noFill/>
          <a:ln>
            <a:noFill/>
          </a:ln>
        </p:spPr>
      </p:pic>
      <p:sp>
        <p:nvSpPr>
          <p:cNvPr id="262" name="Google Shape;262;p4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pic>
        <p:nvPicPr>
          <p:cNvPr id="267" name="Google Shape;267;p41"/>
          <p:cNvPicPr preferRelativeResize="0"/>
          <p:nvPr/>
        </p:nvPicPr>
        <p:blipFill>
          <a:blip r:embed="rId3">
            <a:alphaModFix/>
          </a:blip>
          <a:stretch>
            <a:fillRect/>
          </a:stretch>
        </p:blipFill>
        <p:spPr>
          <a:xfrm>
            <a:off x="1143000" y="0"/>
            <a:ext cx="6857999" cy="5143499"/>
          </a:xfrm>
          <a:prstGeom prst="rect">
            <a:avLst/>
          </a:prstGeom>
          <a:noFill/>
          <a:ln>
            <a:noFill/>
          </a:ln>
        </p:spPr>
      </p:pic>
      <p:pic>
        <p:nvPicPr>
          <p:cNvPr id="268" name="Google Shape;268;p41"/>
          <p:cNvPicPr preferRelativeResize="0"/>
          <p:nvPr/>
        </p:nvPicPr>
        <p:blipFill>
          <a:blip r:embed="rId4">
            <a:alphaModFix/>
          </a:blip>
          <a:stretch>
            <a:fillRect/>
          </a:stretch>
        </p:blipFill>
        <p:spPr>
          <a:xfrm>
            <a:off x="1143000" y="0"/>
            <a:ext cx="6857999" cy="5143499"/>
          </a:xfrm>
          <a:prstGeom prst="rect">
            <a:avLst/>
          </a:prstGeom>
          <a:noFill/>
          <a:ln>
            <a:noFill/>
          </a:ln>
        </p:spPr>
      </p:pic>
      <p:sp>
        <p:nvSpPr>
          <p:cNvPr id="269" name="Google Shape;269;p4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pic>
        <p:nvPicPr>
          <p:cNvPr id="71" name="Google Shape;71;p15"/>
          <p:cNvPicPr preferRelativeResize="0"/>
          <p:nvPr/>
        </p:nvPicPr>
        <p:blipFill>
          <a:blip r:embed="rId3">
            <a:alphaModFix/>
          </a:blip>
          <a:stretch>
            <a:fillRect/>
          </a:stretch>
        </p:blipFill>
        <p:spPr>
          <a:xfrm>
            <a:off x="-125775" y="2253350"/>
            <a:ext cx="2732800" cy="2552700"/>
          </a:xfrm>
          <a:prstGeom prst="rect">
            <a:avLst/>
          </a:prstGeom>
          <a:noFill/>
          <a:ln>
            <a:noFill/>
          </a:ln>
        </p:spPr>
      </p:pic>
      <p:pic>
        <p:nvPicPr>
          <p:cNvPr id="72" name="Google Shape;72;p15"/>
          <p:cNvPicPr preferRelativeResize="0"/>
          <p:nvPr/>
        </p:nvPicPr>
        <p:blipFill>
          <a:blip r:embed="rId4">
            <a:alphaModFix amt="54000"/>
          </a:blip>
          <a:stretch>
            <a:fillRect/>
          </a:stretch>
        </p:blipFill>
        <p:spPr>
          <a:xfrm>
            <a:off x="0" y="0"/>
            <a:ext cx="9144000" cy="5143500"/>
          </a:xfrm>
          <a:prstGeom prst="rect">
            <a:avLst/>
          </a:prstGeom>
          <a:noFill/>
          <a:ln>
            <a:noFill/>
          </a:ln>
        </p:spPr>
      </p:pic>
      <p:sp>
        <p:nvSpPr>
          <p:cNvPr id="73" name="Google Shape;73;p15"/>
          <p:cNvSpPr/>
          <p:nvPr/>
        </p:nvSpPr>
        <p:spPr>
          <a:xfrm>
            <a:off x="0" y="127175"/>
            <a:ext cx="3970222" cy="882300"/>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FF0000"/>
                </a:solidFill>
                <a:latin typeface="Roboto;900"/>
              </a:rPr>
              <a:t>NJSLS</a:t>
            </a:r>
          </a:p>
        </p:txBody>
      </p:sp>
      <p:sp>
        <p:nvSpPr>
          <p:cNvPr id="74" name="Google Shape;74;p15"/>
          <p:cNvSpPr txBox="1"/>
          <p:nvPr/>
        </p:nvSpPr>
        <p:spPr>
          <a:xfrm>
            <a:off x="4304950" y="127175"/>
            <a:ext cx="4729800" cy="882300"/>
          </a:xfrm>
          <a:prstGeom prst="rect">
            <a:avLst/>
          </a:prstGeom>
          <a:noFill/>
          <a:ln>
            <a:noFill/>
          </a:ln>
        </p:spPr>
        <p:txBody>
          <a:bodyPr anchorCtr="0" anchor="t" bIns="91425" lIns="91425" spcFirstLastPara="1" rIns="91425" wrap="square" tIns="91425">
            <a:noAutofit/>
          </a:bodyPr>
          <a:lstStyle/>
          <a:p>
            <a:pPr indent="0" lvl="0" marL="0" rtl="0" algn="ctr">
              <a:lnSpc>
                <a:spcPct val="107916"/>
              </a:lnSpc>
              <a:spcBef>
                <a:spcPts val="0"/>
              </a:spcBef>
              <a:spcAft>
                <a:spcPts val="0"/>
              </a:spcAft>
              <a:buNone/>
            </a:pPr>
            <a:r>
              <a:rPr lang="en" sz="2000">
                <a:solidFill>
                  <a:srgbClr val="FF0000"/>
                </a:solidFill>
                <a:latin typeface="Roboto Black"/>
                <a:ea typeface="Roboto Black"/>
                <a:cs typeface="Roboto Black"/>
                <a:sym typeface="Roboto Black"/>
              </a:rPr>
              <a:t>Computer Science &amp; Design Thinking</a:t>
            </a:r>
            <a:endParaRPr sz="2000">
              <a:solidFill>
                <a:srgbClr val="FF0000"/>
              </a:solidFill>
              <a:latin typeface="Roboto Black"/>
              <a:ea typeface="Roboto Black"/>
              <a:cs typeface="Roboto Black"/>
              <a:sym typeface="Roboto Black"/>
            </a:endParaRPr>
          </a:p>
          <a:p>
            <a:pPr indent="0" lvl="0" marL="0" rtl="0" algn="ctr">
              <a:lnSpc>
                <a:spcPct val="107916"/>
              </a:lnSpc>
              <a:spcBef>
                <a:spcPts val="0"/>
              </a:spcBef>
              <a:spcAft>
                <a:spcPts val="0"/>
              </a:spcAft>
              <a:buNone/>
            </a:pPr>
            <a:r>
              <a:rPr lang="en" sz="2100">
                <a:solidFill>
                  <a:srgbClr val="FF0000"/>
                </a:solidFill>
                <a:latin typeface="Roboto Black"/>
                <a:ea typeface="Roboto Black"/>
                <a:cs typeface="Roboto Black"/>
                <a:sym typeface="Roboto Black"/>
              </a:rPr>
              <a:t>8.1.2 Networks and The Internet</a:t>
            </a:r>
            <a:endParaRPr sz="2100">
              <a:solidFill>
                <a:srgbClr val="FF0000"/>
              </a:solidFill>
              <a:latin typeface="Roboto Black"/>
              <a:ea typeface="Roboto Black"/>
              <a:cs typeface="Roboto Black"/>
              <a:sym typeface="Roboto Black"/>
            </a:endParaRPr>
          </a:p>
        </p:txBody>
      </p:sp>
      <p:sp>
        <p:nvSpPr>
          <p:cNvPr id="75" name="Google Shape;75;p15"/>
          <p:cNvSpPr txBox="1"/>
          <p:nvPr/>
        </p:nvSpPr>
        <p:spPr>
          <a:xfrm>
            <a:off x="-125775" y="4638025"/>
            <a:ext cx="9144000" cy="43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FF0000"/>
                </a:solidFill>
                <a:latin typeface="Calibri"/>
                <a:ea typeface="Calibri"/>
                <a:cs typeface="Calibri"/>
                <a:sym typeface="Calibri"/>
              </a:rPr>
              <a:t>Prepared By: Angela Nash, MS CID			Montclair State University		                                                                         August 2023        </a:t>
            </a:r>
            <a:endParaRPr sz="1100">
              <a:solidFill>
                <a:srgbClr val="FF0000"/>
              </a:solidFill>
              <a:latin typeface="Calibri"/>
              <a:ea typeface="Calibri"/>
              <a:cs typeface="Calibri"/>
              <a:sym typeface="Calibri"/>
            </a:endParaRPr>
          </a:p>
          <a:p>
            <a:pPr indent="0" lvl="0" marL="0" rtl="0" algn="l">
              <a:spcBef>
                <a:spcPts val="0"/>
              </a:spcBef>
              <a:spcAft>
                <a:spcPts val="0"/>
              </a:spcAft>
              <a:buNone/>
            </a:pPr>
            <a:r>
              <a:rPr lang="en" sz="1100">
                <a:solidFill>
                  <a:srgbClr val="FF0000"/>
                </a:solidFill>
                <a:latin typeface="Calibri"/>
                <a:ea typeface="Calibri"/>
                <a:cs typeface="Calibri"/>
                <a:sym typeface="Calibri"/>
              </a:rPr>
              <a:t>East Orange SD, East Orange, NJ		                               Computer Science HUB	                                                                                         Page</a:t>
            </a:r>
            <a:endParaRPr>
              <a:solidFill>
                <a:srgbClr val="FF0000"/>
              </a:solidFill>
            </a:endParaRPr>
          </a:p>
        </p:txBody>
      </p:sp>
      <p:sp>
        <p:nvSpPr>
          <p:cNvPr id="76" name="Google Shape;76;p15"/>
          <p:cNvSpPr txBox="1"/>
          <p:nvPr/>
        </p:nvSpPr>
        <p:spPr>
          <a:xfrm>
            <a:off x="3330300" y="1117850"/>
            <a:ext cx="5813700" cy="11355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lang="en">
                <a:solidFill>
                  <a:srgbClr val="FF0000"/>
                </a:solidFill>
                <a:latin typeface="Roboto"/>
                <a:ea typeface="Roboto"/>
                <a:cs typeface="Roboto"/>
                <a:sym typeface="Roboto"/>
              </a:rPr>
              <a:t>Computing devices typically do not operate in isolation. Networks connect computing devices to share information and resources and are an increasingly integral part of computing. Networks and communication systems provide greater connectivity in the computing world.</a:t>
            </a:r>
            <a:endParaRPr>
              <a:solidFill>
                <a:srgbClr val="FF0000"/>
              </a:solidFill>
              <a:latin typeface="Roboto"/>
              <a:ea typeface="Roboto"/>
              <a:cs typeface="Roboto"/>
              <a:sym typeface="Roboto"/>
            </a:endParaRPr>
          </a:p>
          <a:p>
            <a:pPr indent="0" lvl="0" marL="0" rtl="0" algn="l">
              <a:lnSpc>
                <a:spcPct val="107916"/>
              </a:lnSpc>
              <a:spcBef>
                <a:spcPts val="0"/>
              </a:spcBef>
              <a:spcAft>
                <a:spcPts val="0"/>
              </a:spcAft>
              <a:buNone/>
            </a:pPr>
            <a:r>
              <a:t/>
            </a:r>
            <a:endParaRPr sz="3600">
              <a:solidFill>
                <a:srgbClr val="FF0000"/>
              </a:solidFill>
              <a:latin typeface="Roboto"/>
              <a:ea typeface="Roboto"/>
              <a:cs typeface="Roboto"/>
              <a:sym typeface="Roboto"/>
            </a:endParaRPr>
          </a:p>
        </p:txBody>
      </p:sp>
      <p:sp>
        <p:nvSpPr>
          <p:cNvPr id="77" name="Google Shape;77;p15"/>
          <p:cNvSpPr/>
          <p:nvPr/>
        </p:nvSpPr>
        <p:spPr>
          <a:xfrm>
            <a:off x="91700" y="1524125"/>
            <a:ext cx="3055376" cy="640824"/>
          </a:xfrm>
          <a:prstGeom prst="rect">
            <a:avLst/>
          </a:prstGeom>
        </p:spPr>
        <p:txBody>
          <a:bodyPr>
            <a:prstTxWarp prst="textPlain"/>
          </a:bodyPr>
          <a:lstStyle/>
          <a:p>
            <a:pPr lvl="0" algn="ctr"/>
            <a:r>
              <a:rPr b="1" i="0">
                <a:ln cap="flat" cmpd="sng" w="9525">
                  <a:solidFill>
                    <a:schemeClr val="dk2"/>
                  </a:solidFill>
                  <a:prstDash val="solid"/>
                  <a:round/>
                  <a:headEnd len="sm" w="sm" type="none"/>
                  <a:tailEnd len="sm" w="sm" type="none"/>
                </a:ln>
                <a:solidFill>
                  <a:srgbClr val="FF0000"/>
                </a:solidFill>
                <a:latin typeface="Roboto"/>
              </a:rPr>
              <a:t>Core Concept</a:t>
            </a:r>
          </a:p>
        </p:txBody>
      </p:sp>
      <p:sp>
        <p:nvSpPr>
          <p:cNvPr id="78" name="Google Shape;78;p15"/>
          <p:cNvSpPr/>
          <p:nvPr/>
        </p:nvSpPr>
        <p:spPr>
          <a:xfrm>
            <a:off x="2857100" y="2679600"/>
            <a:ext cx="3429804" cy="503525"/>
          </a:xfrm>
          <a:prstGeom prst="rect">
            <a:avLst/>
          </a:prstGeom>
        </p:spPr>
        <p:txBody>
          <a:bodyPr>
            <a:prstTxWarp prst="textPlain"/>
          </a:bodyPr>
          <a:lstStyle/>
          <a:p>
            <a:pPr lvl="0" algn="ctr"/>
            <a:r>
              <a:rPr b="1" i="0">
                <a:ln cap="flat" cmpd="sng" w="9525">
                  <a:solidFill>
                    <a:schemeClr val="dk2"/>
                  </a:solidFill>
                  <a:prstDash val="solid"/>
                  <a:round/>
                  <a:headEnd len="sm" w="sm" type="none"/>
                  <a:tailEnd len="sm" w="sm" type="none"/>
                </a:ln>
                <a:solidFill>
                  <a:srgbClr val="FF0000"/>
                </a:solidFill>
                <a:latin typeface="Roboto"/>
              </a:rPr>
              <a:t>Standards</a:t>
            </a:r>
          </a:p>
        </p:txBody>
      </p:sp>
      <p:sp>
        <p:nvSpPr>
          <p:cNvPr id="79" name="Google Shape;79;p15"/>
          <p:cNvSpPr txBox="1"/>
          <p:nvPr/>
        </p:nvSpPr>
        <p:spPr>
          <a:xfrm>
            <a:off x="2796925" y="3300450"/>
            <a:ext cx="6237900" cy="135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FF0000"/>
                </a:solidFill>
                <a:latin typeface="Roboto"/>
                <a:ea typeface="Roboto"/>
                <a:cs typeface="Roboto"/>
                <a:sym typeface="Roboto"/>
              </a:rPr>
              <a:t>• 8.1.2.NI.1: Model and describe how individuals use computers to connect to other individuals, places, information, and ideas through a network. </a:t>
            </a:r>
            <a:endParaRPr sz="1200">
              <a:solidFill>
                <a:srgbClr val="FF0000"/>
              </a:solidFill>
              <a:latin typeface="Roboto"/>
              <a:ea typeface="Roboto"/>
              <a:cs typeface="Roboto"/>
              <a:sym typeface="Roboto"/>
            </a:endParaRPr>
          </a:p>
          <a:p>
            <a:pPr indent="0" lvl="0" marL="0" rtl="0" algn="l">
              <a:spcBef>
                <a:spcPts val="0"/>
              </a:spcBef>
              <a:spcAft>
                <a:spcPts val="0"/>
              </a:spcAft>
              <a:buNone/>
            </a:pPr>
            <a:r>
              <a:rPr lang="en" sz="1200">
                <a:solidFill>
                  <a:srgbClr val="FF0000"/>
                </a:solidFill>
                <a:latin typeface="Roboto"/>
                <a:ea typeface="Roboto"/>
                <a:cs typeface="Roboto"/>
                <a:sym typeface="Roboto"/>
              </a:rPr>
              <a:t>• 8.1.2.NI.2: Describe how the Internet enables individuals to connect with others worldwide. </a:t>
            </a:r>
            <a:endParaRPr sz="1200">
              <a:solidFill>
                <a:srgbClr val="FF0000"/>
              </a:solidFill>
              <a:latin typeface="Roboto"/>
              <a:ea typeface="Roboto"/>
              <a:cs typeface="Roboto"/>
              <a:sym typeface="Roboto"/>
            </a:endParaRPr>
          </a:p>
          <a:p>
            <a:pPr indent="0" lvl="0" marL="0" rtl="0" algn="l">
              <a:spcBef>
                <a:spcPts val="0"/>
              </a:spcBef>
              <a:spcAft>
                <a:spcPts val="0"/>
              </a:spcAft>
              <a:buNone/>
            </a:pPr>
            <a:r>
              <a:rPr lang="en" sz="1200">
                <a:solidFill>
                  <a:srgbClr val="FF0000"/>
                </a:solidFill>
                <a:latin typeface="Roboto"/>
                <a:ea typeface="Roboto"/>
                <a:cs typeface="Roboto"/>
                <a:sym typeface="Roboto"/>
              </a:rPr>
              <a:t>• 8.1.2.NI.3: Create a password that secures access to a device. Explain why it is important to create unique passwords that are not shared with others. </a:t>
            </a:r>
            <a:endParaRPr sz="1200">
              <a:solidFill>
                <a:srgbClr val="FF0000"/>
              </a:solidFill>
              <a:latin typeface="Roboto"/>
              <a:ea typeface="Roboto"/>
              <a:cs typeface="Roboto"/>
              <a:sym typeface="Roboto"/>
            </a:endParaRPr>
          </a:p>
          <a:p>
            <a:pPr indent="0" lvl="0" marL="0" rtl="0" algn="l">
              <a:spcBef>
                <a:spcPts val="0"/>
              </a:spcBef>
              <a:spcAft>
                <a:spcPts val="0"/>
              </a:spcAft>
              <a:buNone/>
            </a:pPr>
            <a:r>
              <a:rPr lang="en" sz="1200">
                <a:solidFill>
                  <a:srgbClr val="FF0000"/>
                </a:solidFill>
                <a:latin typeface="Roboto"/>
                <a:ea typeface="Roboto"/>
                <a:cs typeface="Roboto"/>
                <a:sym typeface="Roboto"/>
              </a:rPr>
              <a:t>• 8.1.2.NI.4: Explain why access to devices need to be secured. </a:t>
            </a:r>
            <a:endParaRPr sz="1200">
              <a:solidFill>
                <a:srgbClr val="FF0000"/>
              </a:solidFill>
              <a:latin typeface="Roboto"/>
              <a:ea typeface="Roboto"/>
              <a:cs typeface="Roboto"/>
              <a:sym typeface="Robot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42"/>
          <p:cNvSpPr txBox="1"/>
          <p:nvPr>
            <p:ph type="title"/>
          </p:nvPr>
        </p:nvSpPr>
        <p:spPr>
          <a:xfrm>
            <a:off x="845350" y="99750"/>
            <a:ext cx="8036700" cy="864600"/>
          </a:xfrm>
          <a:prstGeom prst="rect">
            <a:avLst/>
          </a:prstGeom>
        </p:spPr>
        <p:txBody>
          <a:bodyPr anchorCtr="0" anchor="t" bIns="91425" lIns="91425" spcFirstLastPara="1" rIns="91425" wrap="square" tIns="91425">
            <a:noAutofit/>
          </a:bodyPr>
          <a:lstStyle/>
          <a:p>
            <a:pPr indent="0" lvl="0" marL="914400" rtl="0" algn="l">
              <a:spcBef>
                <a:spcPts val="0"/>
              </a:spcBef>
              <a:spcAft>
                <a:spcPts val="0"/>
              </a:spcAft>
              <a:buNone/>
            </a:pPr>
            <a:r>
              <a:rPr b="1" lang="en" sz="5000">
                <a:latin typeface="Calibri"/>
                <a:ea typeface="Calibri"/>
                <a:cs typeface="Calibri"/>
                <a:sym typeface="Calibri"/>
              </a:rPr>
              <a:t>Some Types of Network </a:t>
            </a:r>
            <a:endParaRPr sz="5000"/>
          </a:p>
        </p:txBody>
      </p:sp>
      <p:sp>
        <p:nvSpPr>
          <p:cNvPr id="275" name="Google Shape;275;p42"/>
          <p:cNvSpPr txBox="1"/>
          <p:nvPr>
            <p:ph idx="1" type="body"/>
          </p:nvPr>
        </p:nvSpPr>
        <p:spPr>
          <a:xfrm>
            <a:off x="220125" y="1534263"/>
            <a:ext cx="6562500" cy="27597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i="1" lang="en" sz="3600">
                <a:solidFill>
                  <a:srgbClr val="FF0000"/>
                </a:solidFill>
                <a:latin typeface="Calibri"/>
                <a:ea typeface="Calibri"/>
                <a:cs typeface="Calibri"/>
                <a:sym typeface="Calibri"/>
              </a:rPr>
              <a:t>WLAN </a:t>
            </a:r>
            <a:r>
              <a:rPr b="1" lang="en" sz="3600">
                <a:solidFill>
                  <a:schemeClr val="dk1"/>
                </a:solidFill>
                <a:latin typeface="Calibri"/>
                <a:ea typeface="Calibri"/>
                <a:cs typeface="Calibri"/>
                <a:sym typeface="Calibri"/>
              </a:rPr>
              <a:t>(Wireless Local Area Network</a:t>
            </a:r>
            <a:r>
              <a:rPr lang="en" sz="3600">
                <a:solidFill>
                  <a:schemeClr val="dk1"/>
                </a:solidFill>
                <a:latin typeface="Calibri"/>
                <a:ea typeface="Calibri"/>
                <a:cs typeface="Calibri"/>
                <a:sym typeface="Calibri"/>
              </a:rPr>
              <a:t>) -is a network that uses </a:t>
            </a:r>
            <a:r>
              <a:rPr b="1" i="1" lang="en" sz="3600">
                <a:solidFill>
                  <a:srgbClr val="FF0000"/>
                </a:solidFill>
                <a:latin typeface="Calibri"/>
                <a:ea typeface="Calibri"/>
                <a:cs typeface="Calibri"/>
                <a:sym typeface="Calibri"/>
              </a:rPr>
              <a:t>wireless communication instead of wired</a:t>
            </a:r>
            <a:r>
              <a:rPr lang="en" sz="3600">
                <a:solidFill>
                  <a:schemeClr val="dk1"/>
                </a:solidFill>
                <a:latin typeface="Calibri"/>
                <a:ea typeface="Calibri"/>
                <a:cs typeface="Calibri"/>
                <a:sym typeface="Calibri"/>
              </a:rPr>
              <a:t> communication.</a:t>
            </a:r>
            <a:endParaRPr b="1" sz="3600">
              <a:solidFill>
                <a:schemeClr val="dk1"/>
              </a:solidFill>
              <a:latin typeface="Calibri"/>
              <a:ea typeface="Calibri"/>
              <a:cs typeface="Calibri"/>
              <a:sym typeface="Calibri"/>
            </a:endParaRPr>
          </a:p>
        </p:txBody>
      </p:sp>
      <p:pic>
        <p:nvPicPr>
          <p:cNvPr descr="https://cdn.pixabay.com/photo/2020/10/04/14/40/network-5626578_960_720.jpg" id="276" name="Google Shape;276;p42">
            <a:hlinkClick r:id="rId3"/>
          </p:cNvPr>
          <p:cNvPicPr preferRelativeResize="0"/>
          <p:nvPr/>
        </p:nvPicPr>
        <p:blipFill>
          <a:blip r:embed="rId4">
            <a:alphaModFix/>
          </a:blip>
          <a:stretch>
            <a:fillRect/>
          </a:stretch>
        </p:blipFill>
        <p:spPr>
          <a:xfrm>
            <a:off x="6598075" y="1534275"/>
            <a:ext cx="2216150" cy="2664824"/>
          </a:xfrm>
          <a:prstGeom prst="rect">
            <a:avLst/>
          </a:prstGeom>
          <a:noFill/>
          <a:ln>
            <a:noFill/>
          </a:ln>
        </p:spPr>
      </p:pic>
      <p:sp>
        <p:nvSpPr>
          <p:cNvPr id="277" name="Google Shape;277;p4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pic>
        <p:nvPicPr>
          <p:cNvPr id="282" name="Google Shape;282;p43"/>
          <p:cNvPicPr preferRelativeResize="0"/>
          <p:nvPr/>
        </p:nvPicPr>
        <p:blipFill>
          <a:blip r:embed="rId3">
            <a:alphaModFix/>
          </a:blip>
          <a:stretch>
            <a:fillRect/>
          </a:stretch>
        </p:blipFill>
        <p:spPr>
          <a:xfrm>
            <a:off x="1143000" y="0"/>
            <a:ext cx="6857999" cy="5143499"/>
          </a:xfrm>
          <a:prstGeom prst="rect">
            <a:avLst/>
          </a:prstGeom>
          <a:noFill/>
          <a:ln>
            <a:noFill/>
          </a:ln>
        </p:spPr>
      </p:pic>
      <p:pic>
        <p:nvPicPr>
          <p:cNvPr id="283" name="Google Shape;283;p43"/>
          <p:cNvPicPr preferRelativeResize="0"/>
          <p:nvPr/>
        </p:nvPicPr>
        <p:blipFill>
          <a:blip r:embed="rId4">
            <a:alphaModFix/>
          </a:blip>
          <a:stretch>
            <a:fillRect/>
          </a:stretch>
        </p:blipFill>
        <p:spPr>
          <a:xfrm>
            <a:off x="1143000" y="0"/>
            <a:ext cx="6857999" cy="5143499"/>
          </a:xfrm>
          <a:prstGeom prst="rect">
            <a:avLst/>
          </a:prstGeom>
          <a:noFill/>
          <a:ln>
            <a:noFill/>
          </a:ln>
        </p:spPr>
      </p:pic>
      <p:sp>
        <p:nvSpPr>
          <p:cNvPr id="284" name="Google Shape;284;p4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44"/>
          <p:cNvSpPr txBox="1"/>
          <p:nvPr>
            <p:ph type="title"/>
          </p:nvPr>
        </p:nvSpPr>
        <p:spPr>
          <a:xfrm>
            <a:off x="845350" y="99750"/>
            <a:ext cx="8036700" cy="864600"/>
          </a:xfrm>
          <a:prstGeom prst="rect">
            <a:avLst/>
          </a:prstGeom>
        </p:spPr>
        <p:txBody>
          <a:bodyPr anchorCtr="0" anchor="t" bIns="91425" lIns="91425" spcFirstLastPara="1" rIns="91425" wrap="square" tIns="91425">
            <a:noAutofit/>
          </a:bodyPr>
          <a:lstStyle/>
          <a:p>
            <a:pPr indent="0" lvl="0" marL="914400" rtl="0" algn="l">
              <a:spcBef>
                <a:spcPts val="0"/>
              </a:spcBef>
              <a:spcAft>
                <a:spcPts val="0"/>
              </a:spcAft>
              <a:buNone/>
            </a:pPr>
            <a:r>
              <a:rPr b="1" lang="en" sz="5000">
                <a:latin typeface="Calibri"/>
                <a:ea typeface="Calibri"/>
                <a:cs typeface="Calibri"/>
                <a:sym typeface="Calibri"/>
              </a:rPr>
              <a:t>Some Types of Network </a:t>
            </a:r>
            <a:endParaRPr sz="5000"/>
          </a:p>
        </p:txBody>
      </p:sp>
      <p:sp>
        <p:nvSpPr>
          <p:cNvPr id="290" name="Google Shape;290;p44"/>
          <p:cNvSpPr txBox="1"/>
          <p:nvPr>
            <p:ph idx="1" type="body"/>
          </p:nvPr>
        </p:nvSpPr>
        <p:spPr>
          <a:xfrm>
            <a:off x="362625" y="1347022"/>
            <a:ext cx="6330600" cy="28995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i="1" lang="en" sz="3900">
                <a:solidFill>
                  <a:srgbClr val="FF0000"/>
                </a:solidFill>
                <a:latin typeface="Calibri"/>
                <a:ea typeface="Calibri"/>
                <a:cs typeface="Calibri"/>
                <a:sym typeface="Calibri"/>
              </a:rPr>
              <a:t>CAN</a:t>
            </a:r>
            <a:r>
              <a:rPr b="1" lang="en" sz="3900">
                <a:solidFill>
                  <a:schemeClr val="dk1"/>
                </a:solidFill>
                <a:latin typeface="Calibri"/>
                <a:ea typeface="Calibri"/>
                <a:cs typeface="Calibri"/>
                <a:sym typeface="Calibri"/>
              </a:rPr>
              <a:t> (Campus Area Network)</a:t>
            </a:r>
            <a:r>
              <a:rPr lang="en" sz="3900">
                <a:solidFill>
                  <a:schemeClr val="dk1"/>
                </a:solidFill>
                <a:latin typeface="Calibri"/>
                <a:ea typeface="Calibri"/>
                <a:cs typeface="Calibri"/>
                <a:sym typeface="Calibri"/>
              </a:rPr>
              <a:t> - a network that </a:t>
            </a:r>
            <a:r>
              <a:rPr b="1" i="1" lang="en" sz="3900">
                <a:solidFill>
                  <a:srgbClr val="FF0000"/>
                </a:solidFill>
                <a:latin typeface="Calibri"/>
                <a:ea typeface="Calibri"/>
                <a:cs typeface="Calibri"/>
                <a:sym typeface="Calibri"/>
              </a:rPr>
              <a:t>joins 2 or more LANS together within a limited area.</a:t>
            </a:r>
            <a:endParaRPr b="1" i="1" sz="3900">
              <a:solidFill>
                <a:srgbClr val="FF0000"/>
              </a:solidFill>
              <a:latin typeface="Calibri"/>
              <a:ea typeface="Calibri"/>
              <a:cs typeface="Calibri"/>
              <a:sym typeface="Calibri"/>
            </a:endParaRPr>
          </a:p>
        </p:txBody>
      </p:sp>
      <p:pic>
        <p:nvPicPr>
          <p:cNvPr descr="https://cdn.pixabay.com/photo/2020/10/04/14/40/network-5626578_960_720.jpg" id="291" name="Google Shape;291;p44">
            <a:hlinkClick r:id="rId3"/>
          </p:cNvPr>
          <p:cNvPicPr preferRelativeResize="0"/>
          <p:nvPr/>
        </p:nvPicPr>
        <p:blipFill>
          <a:blip r:embed="rId4">
            <a:alphaModFix/>
          </a:blip>
          <a:stretch>
            <a:fillRect/>
          </a:stretch>
        </p:blipFill>
        <p:spPr>
          <a:xfrm>
            <a:off x="6693225" y="1832707"/>
            <a:ext cx="2450774" cy="2413818"/>
          </a:xfrm>
          <a:prstGeom prst="rect">
            <a:avLst/>
          </a:prstGeom>
          <a:noFill/>
          <a:ln>
            <a:noFill/>
          </a:ln>
        </p:spPr>
      </p:pic>
      <p:sp>
        <p:nvSpPr>
          <p:cNvPr id="292" name="Google Shape;292;p4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pic>
        <p:nvPicPr>
          <p:cNvPr id="297" name="Google Shape;297;p45"/>
          <p:cNvPicPr preferRelativeResize="0"/>
          <p:nvPr/>
        </p:nvPicPr>
        <p:blipFill>
          <a:blip r:embed="rId3">
            <a:alphaModFix/>
          </a:blip>
          <a:stretch>
            <a:fillRect/>
          </a:stretch>
        </p:blipFill>
        <p:spPr>
          <a:xfrm>
            <a:off x="1143000" y="0"/>
            <a:ext cx="6857999" cy="5143499"/>
          </a:xfrm>
          <a:prstGeom prst="rect">
            <a:avLst/>
          </a:prstGeom>
          <a:noFill/>
          <a:ln>
            <a:noFill/>
          </a:ln>
        </p:spPr>
      </p:pic>
      <p:pic>
        <p:nvPicPr>
          <p:cNvPr id="298" name="Google Shape;298;p45"/>
          <p:cNvPicPr preferRelativeResize="0"/>
          <p:nvPr/>
        </p:nvPicPr>
        <p:blipFill>
          <a:blip r:embed="rId4">
            <a:alphaModFix/>
          </a:blip>
          <a:stretch>
            <a:fillRect/>
          </a:stretch>
        </p:blipFill>
        <p:spPr>
          <a:xfrm>
            <a:off x="1143000" y="0"/>
            <a:ext cx="6857999" cy="5143499"/>
          </a:xfrm>
          <a:prstGeom prst="rect">
            <a:avLst/>
          </a:prstGeom>
          <a:noFill/>
          <a:ln>
            <a:noFill/>
          </a:ln>
        </p:spPr>
      </p:pic>
      <p:sp>
        <p:nvSpPr>
          <p:cNvPr id="299" name="Google Shape;299;p4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46"/>
          <p:cNvSpPr txBox="1"/>
          <p:nvPr>
            <p:ph type="title"/>
          </p:nvPr>
        </p:nvSpPr>
        <p:spPr>
          <a:xfrm>
            <a:off x="845350" y="99750"/>
            <a:ext cx="8036700" cy="864600"/>
          </a:xfrm>
          <a:prstGeom prst="rect">
            <a:avLst/>
          </a:prstGeom>
        </p:spPr>
        <p:txBody>
          <a:bodyPr anchorCtr="0" anchor="t" bIns="91425" lIns="91425" spcFirstLastPara="1" rIns="91425" wrap="square" tIns="91425">
            <a:noAutofit/>
          </a:bodyPr>
          <a:lstStyle/>
          <a:p>
            <a:pPr indent="0" lvl="0" marL="914400" rtl="0" algn="l">
              <a:spcBef>
                <a:spcPts val="0"/>
              </a:spcBef>
              <a:spcAft>
                <a:spcPts val="0"/>
              </a:spcAft>
              <a:buNone/>
            </a:pPr>
            <a:r>
              <a:rPr b="1" lang="en" sz="5000">
                <a:latin typeface="Calibri"/>
                <a:ea typeface="Calibri"/>
                <a:cs typeface="Calibri"/>
                <a:sym typeface="Calibri"/>
              </a:rPr>
              <a:t>Some Types of Network </a:t>
            </a:r>
            <a:endParaRPr sz="5000"/>
          </a:p>
        </p:txBody>
      </p:sp>
      <p:sp>
        <p:nvSpPr>
          <p:cNvPr id="305" name="Google Shape;305;p46"/>
          <p:cNvSpPr txBox="1"/>
          <p:nvPr>
            <p:ph idx="1" type="body"/>
          </p:nvPr>
        </p:nvSpPr>
        <p:spPr>
          <a:xfrm>
            <a:off x="306700" y="1280625"/>
            <a:ext cx="5761200" cy="36690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i="1" lang="en" sz="3600">
                <a:solidFill>
                  <a:srgbClr val="FF0000"/>
                </a:solidFill>
                <a:latin typeface="Calibri"/>
                <a:ea typeface="Calibri"/>
                <a:cs typeface="Calibri"/>
                <a:sym typeface="Calibri"/>
              </a:rPr>
              <a:t>MAN </a:t>
            </a:r>
            <a:r>
              <a:rPr b="1" lang="en" sz="3600">
                <a:solidFill>
                  <a:schemeClr val="dk1"/>
                </a:solidFill>
                <a:latin typeface="Calibri"/>
                <a:ea typeface="Calibri"/>
                <a:cs typeface="Calibri"/>
                <a:sym typeface="Calibri"/>
              </a:rPr>
              <a:t>(Metropolitan Area Network) </a:t>
            </a:r>
            <a:r>
              <a:rPr lang="en" sz="3600">
                <a:solidFill>
                  <a:schemeClr val="dk1"/>
                </a:solidFill>
                <a:latin typeface="Calibri"/>
                <a:ea typeface="Calibri"/>
                <a:cs typeface="Calibri"/>
                <a:sym typeface="Calibri"/>
              </a:rPr>
              <a:t>-A </a:t>
            </a:r>
            <a:r>
              <a:rPr b="1" lang="en" sz="3600">
                <a:solidFill>
                  <a:srgbClr val="FF0000"/>
                </a:solidFill>
                <a:latin typeface="Calibri"/>
                <a:ea typeface="Calibri"/>
                <a:cs typeface="Calibri"/>
                <a:sym typeface="Calibri"/>
              </a:rPr>
              <a:t>MAN is larger than a CAN</a:t>
            </a:r>
            <a:r>
              <a:rPr lang="en" sz="3600">
                <a:solidFill>
                  <a:schemeClr val="dk1"/>
                </a:solidFill>
                <a:latin typeface="Calibri"/>
                <a:ea typeface="Calibri"/>
                <a:cs typeface="Calibri"/>
                <a:sym typeface="Calibri"/>
              </a:rPr>
              <a:t>. It covers several buildings in a city or town typically using a high speed, fiber optic cables.</a:t>
            </a:r>
            <a:endParaRPr sz="3600">
              <a:solidFill>
                <a:schemeClr val="dk1"/>
              </a:solidFill>
              <a:latin typeface="Calibri"/>
              <a:ea typeface="Calibri"/>
              <a:cs typeface="Calibri"/>
              <a:sym typeface="Calibri"/>
            </a:endParaRPr>
          </a:p>
        </p:txBody>
      </p:sp>
      <p:pic>
        <p:nvPicPr>
          <p:cNvPr descr="https://cdn.pixabay.com/photo/2020/10/04/14/40/network-5626578_960_720.jpg" id="306" name="Google Shape;306;p46">
            <a:hlinkClick r:id="rId3"/>
          </p:cNvPr>
          <p:cNvPicPr preferRelativeResize="0"/>
          <p:nvPr/>
        </p:nvPicPr>
        <p:blipFill>
          <a:blip r:embed="rId4">
            <a:alphaModFix/>
          </a:blip>
          <a:stretch>
            <a:fillRect/>
          </a:stretch>
        </p:blipFill>
        <p:spPr>
          <a:xfrm>
            <a:off x="6390400" y="1581700"/>
            <a:ext cx="2705626" cy="2664824"/>
          </a:xfrm>
          <a:prstGeom prst="rect">
            <a:avLst/>
          </a:prstGeom>
          <a:noFill/>
          <a:ln>
            <a:noFill/>
          </a:ln>
        </p:spPr>
      </p:pic>
      <p:sp>
        <p:nvSpPr>
          <p:cNvPr id="307" name="Google Shape;307;p4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pic>
        <p:nvPicPr>
          <p:cNvPr id="312" name="Google Shape;312;p47"/>
          <p:cNvPicPr preferRelativeResize="0"/>
          <p:nvPr/>
        </p:nvPicPr>
        <p:blipFill>
          <a:blip r:embed="rId3">
            <a:alphaModFix/>
          </a:blip>
          <a:stretch>
            <a:fillRect/>
          </a:stretch>
        </p:blipFill>
        <p:spPr>
          <a:xfrm>
            <a:off x="1143000" y="0"/>
            <a:ext cx="6857999" cy="5143499"/>
          </a:xfrm>
          <a:prstGeom prst="rect">
            <a:avLst/>
          </a:prstGeom>
          <a:noFill/>
          <a:ln>
            <a:noFill/>
          </a:ln>
        </p:spPr>
      </p:pic>
      <p:pic>
        <p:nvPicPr>
          <p:cNvPr id="313" name="Google Shape;313;p47"/>
          <p:cNvPicPr preferRelativeResize="0"/>
          <p:nvPr/>
        </p:nvPicPr>
        <p:blipFill>
          <a:blip r:embed="rId4">
            <a:alphaModFix/>
          </a:blip>
          <a:stretch>
            <a:fillRect/>
          </a:stretch>
        </p:blipFill>
        <p:spPr>
          <a:xfrm>
            <a:off x="1143000" y="0"/>
            <a:ext cx="6857999" cy="5143499"/>
          </a:xfrm>
          <a:prstGeom prst="rect">
            <a:avLst/>
          </a:prstGeom>
          <a:noFill/>
          <a:ln>
            <a:noFill/>
          </a:ln>
        </p:spPr>
      </p:pic>
      <p:sp>
        <p:nvSpPr>
          <p:cNvPr id="314" name="Google Shape;314;p4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48"/>
          <p:cNvSpPr txBox="1"/>
          <p:nvPr>
            <p:ph type="title"/>
          </p:nvPr>
        </p:nvSpPr>
        <p:spPr>
          <a:xfrm>
            <a:off x="845350" y="99750"/>
            <a:ext cx="8036700" cy="864600"/>
          </a:xfrm>
          <a:prstGeom prst="rect">
            <a:avLst/>
          </a:prstGeom>
        </p:spPr>
        <p:txBody>
          <a:bodyPr anchorCtr="0" anchor="t" bIns="91425" lIns="91425" spcFirstLastPara="1" rIns="91425" wrap="square" tIns="91425">
            <a:noAutofit/>
          </a:bodyPr>
          <a:lstStyle/>
          <a:p>
            <a:pPr indent="0" lvl="0" marL="914400" rtl="0" algn="l">
              <a:spcBef>
                <a:spcPts val="0"/>
              </a:spcBef>
              <a:spcAft>
                <a:spcPts val="0"/>
              </a:spcAft>
              <a:buNone/>
            </a:pPr>
            <a:r>
              <a:rPr b="1" lang="en" sz="5000">
                <a:latin typeface="Calibri"/>
                <a:ea typeface="Calibri"/>
                <a:cs typeface="Calibri"/>
                <a:sym typeface="Calibri"/>
              </a:rPr>
              <a:t>Some Types of Network </a:t>
            </a:r>
            <a:endParaRPr sz="5000"/>
          </a:p>
        </p:txBody>
      </p:sp>
      <p:sp>
        <p:nvSpPr>
          <p:cNvPr id="320" name="Google Shape;320;p48"/>
          <p:cNvSpPr txBox="1"/>
          <p:nvPr>
            <p:ph idx="1" type="body"/>
          </p:nvPr>
        </p:nvSpPr>
        <p:spPr>
          <a:xfrm>
            <a:off x="390600" y="1126850"/>
            <a:ext cx="5537700" cy="35988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None/>
            </a:pPr>
            <a:r>
              <a:rPr b="1" lang="en" sz="4200">
                <a:solidFill>
                  <a:srgbClr val="FF0000"/>
                </a:solidFill>
                <a:latin typeface="Calibri"/>
                <a:ea typeface="Calibri"/>
                <a:cs typeface="Calibri"/>
                <a:sym typeface="Calibri"/>
              </a:rPr>
              <a:t>SAN</a:t>
            </a:r>
            <a:r>
              <a:rPr b="1" lang="en" sz="4200">
                <a:solidFill>
                  <a:schemeClr val="dk1"/>
                </a:solidFill>
                <a:latin typeface="Calibri"/>
                <a:ea typeface="Calibri"/>
                <a:cs typeface="Calibri"/>
                <a:sym typeface="Calibri"/>
              </a:rPr>
              <a:t> (Storage Area Network) - </a:t>
            </a:r>
            <a:r>
              <a:rPr lang="en" sz="4200">
                <a:solidFill>
                  <a:schemeClr val="dk1"/>
                </a:solidFill>
                <a:latin typeface="Calibri"/>
                <a:ea typeface="Calibri"/>
                <a:cs typeface="Calibri"/>
                <a:sym typeface="Calibri"/>
              </a:rPr>
              <a:t>a </a:t>
            </a:r>
            <a:r>
              <a:rPr i="1" lang="en" sz="4200">
                <a:solidFill>
                  <a:srgbClr val="FF0000"/>
                </a:solidFill>
                <a:latin typeface="Calibri"/>
                <a:ea typeface="Calibri"/>
                <a:cs typeface="Calibri"/>
                <a:sym typeface="Calibri"/>
              </a:rPr>
              <a:t>network dedicated that stores and provides access to large amounts of data.</a:t>
            </a:r>
            <a:r>
              <a:rPr lang="en" sz="4200">
                <a:solidFill>
                  <a:schemeClr val="dk1"/>
                </a:solidFill>
                <a:latin typeface="Calibri"/>
                <a:ea typeface="Calibri"/>
                <a:cs typeface="Calibri"/>
                <a:sym typeface="Calibri"/>
              </a:rPr>
              <a:t> </a:t>
            </a:r>
            <a:endParaRPr sz="4200">
              <a:solidFill>
                <a:schemeClr val="dk1"/>
              </a:solidFill>
              <a:latin typeface="Calibri"/>
              <a:ea typeface="Calibri"/>
              <a:cs typeface="Calibri"/>
              <a:sym typeface="Calibri"/>
            </a:endParaRPr>
          </a:p>
        </p:txBody>
      </p:sp>
      <p:pic>
        <p:nvPicPr>
          <p:cNvPr descr="https://cdn.pixabay.com/photo/2020/10/04/14/40/network-5626578_960_720.jpg" id="321" name="Google Shape;321;p48">
            <a:hlinkClick r:id="rId3"/>
          </p:cNvPr>
          <p:cNvPicPr preferRelativeResize="0"/>
          <p:nvPr/>
        </p:nvPicPr>
        <p:blipFill>
          <a:blip r:embed="rId4">
            <a:alphaModFix/>
          </a:blip>
          <a:stretch>
            <a:fillRect/>
          </a:stretch>
        </p:blipFill>
        <p:spPr>
          <a:xfrm>
            <a:off x="6390400" y="1581700"/>
            <a:ext cx="2705626" cy="2664824"/>
          </a:xfrm>
          <a:prstGeom prst="rect">
            <a:avLst/>
          </a:prstGeom>
          <a:noFill/>
          <a:ln>
            <a:noFill/>
          </a:ln>
        </p:spPr>
      </p:pic>
      <p:sp>
        <p:nvSpPr>
          <p:cNvPr id="322" name="Google Shape;322;p4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pic>
        <p:nvPicPr>
          <p:cNvPr id="327" name="Google Shape;327;p49"/>
          <p:cNvPicPr preferRelativeResize="0"/>
          <p:nvPr/>
        </p:nvPicPr>
        <p:blipFill>
          <a:blip r:embed="rId3">
            <a:alphaModFix/>
          </a:blip>
          <a:stretch>
            <a:fillRect/>
          </a:stretch>
        </p:blipFill>
        <p:spPr>
          <a:xfrm>
            <a:off x="1143000" y="0"/>
            <a:ext cx="6857999" cy="5143499"/>
          </a:xfrm>
          <a:prstGeom prst="rect">
            <a:avLst/>
          </a:prstGeom>
          <a:noFill/>
          <a:ln>
            <a:noFill/>
          </a:ln>
        </p:spPr>
      </p:pic>
      <p:pic>
        <p:nvPicPr>
          <p:cNvPr id="328" name="Google Shape;328;p49"/>
          <p:cNvPicPr preferRelativeResize="0"/>
          <p:nvPr/>
        </p:nvPicPr>
        <p:blipFill>
          <a:blip r:embed="rId4">
            <a:alphaModFix/>
          </a:blip>
          <a:stretch>
            <a:fillRect/>
          </a:stretch>
        </p:blipFill>
        <p:spPr>
          <a:xfrm>
            <a:off x="1143000" y="0"/>
            <a:ext cx="6857999" cy="5143499"/>
          </a:xfrm>
          <a:prstGeom prst="rect">
            <a:avLst/>
          </a:prstGeom>
          <a:noFill/>
          <a:ln>
            <a:noFill/>
          </a:ln>
        </p:spPr>
      </p:pic>
      <p:sp>
        <p:nvSpPr>
          <p:cNvPr id="329" name="Google Shape;329;p4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50"/>
          <p:cNvSpPr txBox="1"/>
          <p:nvPr>
            <p:ph type="title"/>
          </p:nvPr>
        </p:nvSpPr>
        <p:spPr>
          <a:xfrm>
            <a:off x="845350" y="99750"/>
            <a:ext cx="8036700" cy="864600"/>
          </a:xfrm>
          <a:prstGeom prst="rect">
            <a:avLst/>
          </a:prstGeom>
        </p:spPr>
        <p:txBody>
          <a:bodyPr anchorCtr="0" anchor="t" bIns="91425" lIns="91425" spcFirstLastPara="1" rIns="91425" wrap="square" tIns="91425">
            <a:noAutofit/>
          </a:bodyPr>
          <a:lstStyle/>
          <a:p>
            <a:pPr indent="0" lvl="0" marL="914400" rtl="0" algn="l">
              <a:spcBef>
                <a:spcPts val="0"/>
              </a:spcBef>
              <a:spcAft>
                <a:spcPts val="0"/>
              </a:spcAft>
              <a:buNone/>
            </a:pPr>
            <a:r>
              <a:rPr b="1" lang="en" sz="5000">
                <a:latin typeface="Calibri"/>
                <a:ea typeface="Calibri"/>
                <a:cs typeface="Calibri"/>
                <a:sym typeface="Calibri"/>
              </a:rPr>
              <a:t>Some Types of Network </a:t>
            </a:r>
            <a:endParaRPr sz="5000"/>
          </a:p>
        </p:txBody>
      </p:sp>
      <p:sp>
        <p:nvSpPr>
          <p:cNvPr id="335" name="Google Shape;335;p50"/>
          <p:cNvSpPr txBox="1"/>
          <p:nvPr>
            <p:ph idx="1" type="body"/>
          </p:nvPr>
        </p:nvSpPr>
        <p:spPr>
          <a:xfrm>
            <a:off x="362625" y="1207100"/>
            <a:ext cx="5621400" cy="37407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3600">
                <a:solidFill>
                  <a:srgbClr val="FF0000"/>
                </a:solidFill>
                <a:latin typeface="Calibri"/>
                <a:ea typeface="Calibri"/>
                <a:cs typeface="Calibri"/>
                <a:sym typeface="Calibri"/>
              </a:rPr>
              <a:t>WAN</a:t>
            </a:r>
            <a:r>
              <a:rPr b="1" lang="en" sz="3600">
                <a:solidFill>
                  <a:schemeClr val="dk1"/>
                </a:solidFill>
                <a:latin typeface="Calibri"/>
                <a:ea typeface="Calibri"/>
                <a:cs typeface="Calibri"/>
                <a:sym typeface="Calibri"/>
              </a:rPr>
              <a:t> (Wide Area Network)</a:t>
            </a:r>
            <a:r>
              <a:rPr lang="en" sz="3600">
                <a:solidFill>
                  <a:schemeClr val="dk1"/>
                </a:solidFill>
                <a:latin typeface="Calibri"/>
                <a:ea typeface="Calibri"/>
                <a:cs typeface="Calibri"/>
                <a:sym typeface="Calibri"/>
              </a:rPr>
              <a:t> - is a </a:t>
            </a:r>
            <a:r>
              <a:rPr b="1" i="1" lang="en" sz="3600">
                <a:solidFill>
                  <a:srgbClr val="FF0000"/>
                </a:solidFill>
                <a:latin typeface="Calibri"/>
                <a:ea typeface="Calibri"/>
                <a:cs typeface="Calibri"/>
                <a:sym typeface="Calibri"/>
              </a:rPr>
              <a:t>network that covers a large geographical area like a country or continent</a:t>
            </a:r>
            <a:r>
              <a:rPr lang="en" sz="3600">
                <a:solidFill>
                  <a:schemeClr val="dk1"/>
                </a:solidFill>
                <a:latin typeface="Calibri"/>
                <a:ea typeface="Calibri"/>
                <a:cs typeface="Calibri"/>
                <a:sym typeface="Calibri"/>
              </a:rPr>
              <a:t>.</a:t>
            </a:r>
            <a:r>
              <a:rPr b="1" i="1" lang="en" sz="3600">
                <a:solidFill>
                  <a:schemeClr val="dk1"/>
                </a:solidFill>
                <a:latin typeface="Calibri"/>
                <a:ea typeface="Calibri"/>
                <a:cs typeface="Calibri"/>
                <a:sym typeface="Calibri"/>
              </a:rPr>
              <a:t> The Internet is the largest WAN in our world!</a:t>
            </a:r>
            <a:endParaRPr sz="3600">
              <a:solidFill>
                <a:schemeClr val="dk1"/>
              </a:solidFill>
              <a:latin typeface="Calibri"/>
              <a:ea typeface="Calibri"/>
              <a:cs typeface="Calibri"/>
              <a:sym typeface="Calibri"/>
            </a:endParaRPr>
          </a:p>
        </p:txBody>
      </p:sp>
      <p:pic>
        <p:nvPicPr>
          <p:cNvPr descr="https://cdn.pixabay.com/photo/2020/10/04/14/40/network-5626578_960_720.jpg" id="336" name="Google Shape;336;p50">
            <a:hlinkClick r:id="rId3"/>
          </p:cNvPr>
          <p:cNvPicPr preferRelativeResize="0"/>
          <p:nvPr/>
        </p:nvPicPr>
        <p:blipFill>
          <a:blip r:embed="rId4">
            <a:alphaModFix/>
          </a:blip>
          <a:stretch>
            <a:fillRect/>
          </a:stretch>
        </p:blipFill>
        <p:spPr>
          <a:xfrm>
            <a:off x="6390400" y="1581700"/>
            <a:ext cx="2705626" cy="2664824"/>
          </a:xfrm>
          <a:prstGeom prst="rect">
            <a:avLst/>
          </a:prstGeom>
          <a:noFill/>
          <a:ln>
            <a:noFill/>
          </a:ln>
        </p:spPr>
      </p:pic>
      <p:sp>
        <p:nvSpPr>
          <p:cNvPr id="337" name="Google Shape;337;p5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pic>
        <p:nvPicPr>
          <p:cNvPr id="342" name="Google Shape;342;p51"/>
          <p:cNvPicPr preferRelativeResize="0"/>
          <p:nvPr/>
        </p:nvPicPr>
        <p:blipFill>
          <a:blip r:embed="rId3">
            <a:alphaModFix/>
          </a:blip>
          <a:stretch>
            <a:fillRect/>
          </a:stretch>
        </p:blipFill>
        <p:spPr>
          <a:xfrm>
            <a:off x="1143000" y="0"/>
            <a:ext cx="6857999" cy="5143499"/>
          </a:xfrm>
          <a:prstGeom prst="rect">
            <a:avLst/>
          </a:prstGeom>
          <a:noFill/>
          <a:ln>
            <a:noFill/>
          </a:ln>
        </p:spPr>
      </p:pic>
      <p:pic>
        <p:nvPicPr>
          <p:cNvPr id="343" name="Google Shape;343;p51"/>
          <p:cNvPicPr preferRelativeResize="0"/>
          <p:nvPr/>
        </p:nvPicPr>
        <p:blipFill>
          <a:blip r:embed="rId4">
            <a:alphaModFix/>
          </a:blip>
          <a:stretch>
            <a:fillRect/>
          </a:stretch>
        </p:blipFill>
        <p:spPr>
          <a:xfrm>
            <a:off x="1143000" y="0"/>
            <a:ext cx="6857999" cy="5143499"/>
          </a:xfrm>
          <a:prstGeom prst="rect">
            <a:avLst/>
          </a:prstGeom>
          <a:noFill/>
          <a:ln>
            <a:noFill/>
          </a:ln>
        </p:spPr>
      </p:pic>
      <p:sp>
        <p:nvSpPr>
          <p:cNvPr id="344" name="Google Shape;344;p5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6"/>
          <p:cNvPicPr preferRelativeResize="0"/>
          <p:nvPr/>
        </p:nvPicPr>
        <p:blipFill>
          <a:blip r:embed="rId3">
            <a:alphaModFix/>
          </a:blip>
          <a:stretch>
            <a:fillRect/>
          </a:stretch>
        </p:blipFill>
        <p:spPr>
          <a:xfrm>
            <a:off x="377400" y="1963525"/>
            <a:ext cx="5154750" cy="2666475"/>
          </a:xfrm>
          <a:prstGeom prst="rect">
            <a:avLst/>
          </a:prstGeom>
          <a:noFill/>
          <a:ln>
            <a:noFill/>
          </a:ln>
        </p:spPr>
      </p:pic>
      <p:pic>
        <p:nvPicPr>
          <p:cNvPr id="85" name="Google Shape;85;p16"/>
          <p:cNvPicPr preferRelativeResize="0"/>
          <p:nvPr/>
        </p:nvPicPr>
        <p:blipFill>
          <a:blip r:embed="rId4">
            <a:alphaModFix amt="54000"/>
          </a:blip>
          <a:stretch>
            <a:fillRect/>
          </a:stretch>
        </p:blipFill>
        <p:spPr>
          <a:xfrm>
            <a:off x="57400" y="0"/>
            <a:ext cx="9086600" cy="5143500"/>
          </a:xfrm>
          <a:prstGeom prst="rect">
            <a:avLst/>
          </a:prstGeom>
          <a:noFill/>
          <a:ln>
            <a:noFill/>
          </a:ln>
        </p:spPr>
      </p:pic>
      <p:sp>
        <p:nvSpPr>
          <p:cNvPr id="86" name="Google Shape;86;p16"/>
          <p:cNvSpPr txBox="1"/>
          <p:nvPr>
            <p:ph type="ctrTitle"/>
          </p:nvPr>
        </p:nvSpPr>
        <p:spPr>
          <a:xfrm>
            <a:off x="311700" y="83350"/>
            <a:ext cx="8520600" cy="786000"/>
          </a:xfrm>
          <a:prstGeom prst="rect">
            <a:avLst/>
          </a:prstGeom>
        </p:spPr>
        <p:txBody>
          <a:bodyPr anchorCtr="0" anchor="b" bIns="91425" lIns="91425" spcFirstLastPara="1" rIns="91425" wrap="square" tIns="91425">
            <a:normAutofit fontScale="90000"/>
          </a:bodyPr>
          <a:lstStyle/>
          <a:p>
            <a:pPr indent="-525780" lvl="0" marL="457200" rtl="0" algn="ctr">
              <a:spcBef>
                <a:spcPts val="0"/>
              </a:spcBef>
              <a:spcAft>
                <a:spcPts val="0"/>
              </a:spcAft>
              <a:buClr>
                <a:srgbClr val="FF0000"/>
              </a:buClr>
              <a:buSzPct val="100000"/>
              <a:buFont typeface="Roboto Black"/>
              <a:buAutoNum type="arabicPeriod"/>
            </a:pPr>
            <a:r>
              <a:rPr lang="en">
                <a:solidFill>
                  <a:srgbClr val="FF0000"/>
                </a:solidFill>
                <a:latin typeface="Roboto Black"/>
                <a:ea typeface="Roboto Black"/>
                <a:cs typeface="Roboto Black"/>
                <a:sym typeface="Roboto Black"/>
              </a:rPr>
              <a:t>Vocabulary Review</a:t>
            </a:r>
            <a:endParaRPr>
              <a:solidFill>
                <a:srgbClr val="FF0000"/>
              </a:solidFill>
              <a:latin typeface="Roboto Black"/>
              <a:ea typeface="Roboto Black"/>
              <a:cs typeface="Roboto Black"/>
              <a:sym typeface="Roboto Black"/>
            </a:endParaRPr>
          </a:p>
        </p:txBody>
      </p:sp>
      <p:sp>
        <p:nvSpPr>
          <p:cNvPr id="87" name="Google Shape;87;p16"/>
          <p:cNvSpPr txBox="1"/>
          <p:nvPr>
            <p:ph idx="1" type="subTitle"/>
          </p:nvPr>
        </p:nvSpPr>
        <p:spPr>
          <a:xfrm>
            <a:off x="57400" y="762925"/>
            <a:ext cx="9086700" cy="413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FF0000"/>
                </a:solidFill>
                <a:latin typeface="Roboto"/>
                <a:ea typeface="Roboto"/>
                <a:cs typeface="Roboto"/>
                <a:sym typeface="Roboto"/>
              </a:rPr>
              <a:t>Before discussing networks, we will define the following key vocabulary words:</a:t>
            </a:r>
            <a:endParaRPr sz="3000">
              <a:solidFill>
                <a:srgbClr val="FF0000"/>
              </a:solidFill>
              <a:latin typeface="Roboto"/>
              <a:ea typeface="Roboto"/>
              <a:cs typeface="Roboto"/>
              <a:sym typeface="Roboto"/>
            </a:endParaRPr>
          </a:p>
          <a:p>
            <a:pPr indent="-431800" lvl="0" marL="5943600" rtl="0" algn="l">
              <a:spcBef>
                <a:spcPts val="0"/>
              </a:spcBef>
              <a:spcAft>
                <a:spcPts val="0"/>
              </a:spcAft>
              <a:buClr>
                <a:srgbClr val="FF0000"/>
              </a:buClr>
              <a:buSzPts val="3200"/>
              <a:buFont typeface="Roboto"/>
              <a:buChar char="●"/>
            </a:pPr>
            <a:r>
              <a:rPr b="1" lang="en" sz="3200">
                <a:solidFill>
                  <a:srgbClr val="FF0000"/>
                </a:solidFill>
                <a:latin typeface="Roboto"/>
                <a:ea typeface="Roboto"/>
                <a:cs typeface="Roboto"/>
                <a:sym typeface="Roboto"/>
              </a:rPr>
              <a:t>Data</a:t>
            </a:r>
            <a:endParaRPr b="1" sz="3200">
              <a:solidFill>
                <a:srgbClr val="FF0000"/>
              </a:solidFill>
              <a:latin typeface="Roboto"/>
              <a:ea typeface="Roboto"/>
              <a:cs typeface="Roboto"/>
              <a:sym typeface="Roboto"/>
            </a:endParaRPr>
          </a:p>
          <a:p>
            <a:pPr indent="-431800" lvl="0" marL="5943600" rtl="0" algn="l">
              <a:spcBef>
                <a:spcPts val="0"/>
              </a:spcBef>
              <a:spcAft>
                <a:spcPts val="0"/>
              </a:spcAft>
              <a:buClr>
                <a:srgbClr val="FF0000"/>
              </a:buClr>
              <a:buSzPts val="3200"/>
              <a:buFont typeface="Roboto"/>
              <a:buChar char="●"/>
            </a:pPr>
            <a:r>
              <a:rPr b="1" lang="en" sz="3200">
                <a:solidFill>
                  <a:srgbClr val="FF0000"/>
                </a:solidFill>
                <a:latin typeface="Roboto"/>
                <a:ea typeface="Roboto"/>
                <a:cs typeface="Roboto"/>
                <a:sym typeface="Roboto"/>
              </a:rPr>
              <a:t>Hardware</a:t>
            </a:r>
            <a:endParaRPr b="1" sz="3200">
              <a:solidFill>
                <a:srgbClr val="FF0000"/>
              </a:solidFill>
              <a:latin typeface="Roboto"/>
              <a:ea typeface="Roboto"/>
              <a:cs typeface="Roboto"/>
              <a:sym typeface="Roboto"/>
            </a:endParaRPr>
          </a:p>
          <a:p>
            <a:pPr indent="-431800" lvl="0" marL="5943600" rtl="0" algn="l">
              <a:spcBef>
                <a:spcPts val="0"/>
              </a:spcBef>
              <a:spcAft>
                <a:spcPts val="0"/>
              </a:spcAft>
              <a:buClr>
                <a:srgbClr val="FF0000"/>
              </a:buClr>
              <a:buSzPts val="3200"/>
              <a:buFont typeface="Roboto"/>
              <a:buChar char="●"/>
            </a:pPr>
            <a:r>
              <a:rPr b="1" lang="en" sz="3200">
                <a:solidFill>
                  <a:srgbClr val="FF0000"/>
                </a:solidFill>
                <a:latin typeface="Roboto"/>
                <a:ea typeface="Roboto"/>
                <a:cs typeface="Roboto"/>
                <a:sym typeface="Roboto"/>
              </a:rPr>
              <a:t>Software</a:t>
            </a:r>
            <a:endParaRPr b="1" sz="3200">
              <a:solidFill>
                <a:srgbClr val="FF0000"/>
              </a:solidFill>
              <a:latin typeface="Roboto"/>
              <a:ea typeface="Roboto"/>
              <a:cs typeface="Roboto"/>
              <a:sym typeface="Roboto"/>
            </a:endParaRPr>
          </a:p>
          <a:p>
            <a:pPr indent="-431800" lvl="0" marL="5943600" rtl="0" algn="l">
              <a:spcBef>
                <a:spcPts val="0"/>
              </a:spcBef>
              <a:spcAft>
                <a:spcPts val="0"/>
              </a:spcAft>
              <a:buClr>
                <a:srgbClr val="FF0000"/>
              </a:buClr>
              <a:buSzPts val="3200"/>
              <a:buFont typeface="Roboto"/>
              <a:buChar char="●"/>
            </a:pPr>
            <a:r>
              <a:rPr b="1" lang="en" sz="3200">
                <a:solidFill>
                  <a:srgbClr val="FF0000"/>
                </a:solidFill>
                <a:latin typeface="Roboto"/>
                <a:ea typeface="Roboto"/>
                <a:cs typeface="Roboto"/>
                <a:sym typeface="Roboto"/>
              </a:rPr>
              <a:t>CPU</a:t>
            </a:r>
            <a:endParaRPr b="1" sz="3200">
              <a:solidFill>
                <a:srgbClr val="FF0000"/>
              </a:solidFill>
              <a:latin typeface="Roboto"/>
              <a:ea typeface="Roboto"/>
              <a:cs typeface="Roboto"/>
              <a:sym typeface="Roboto"/>
            </a:endParaRPr>
          </a:p>
          <a:p>
            <a:pPr indent="-431800" lvl="0" marL="5943600" rtl="0" algn="l">
              <a:spcBef>
                <a:spcPts val="0"/>
              </a:spcBef>
              <a:spcAft>
                <a:spcPts val="0"/>
              </a:spcAft>
              <a:buClr>
                <a:srgbClr val="FF0000"/>
              </a:buClr>
              <a:buSzPts val="3200"/>
              <a:buFont typeface="Roboto"/>
              <a:buChar char="●"/>
            </a:pPr>
            <a:r>
              <a:rPr b="1" lang="en" sz="3200">
                <a:solidFill>
                  <a:srgbClr val="FF0000"/>
                </a:solidFill>
                <a:latin typeface="Roboto"/>
                <a:ea typeface="Roboto"/>
                <a:cs typeface="Roboto"/>
                <a:sym typeface="Roboto"/>
              </a:rPr>
              <a:t>RAM</a:t>
            </a:r>
            <a:endParaRPr b="1" sz="3200">
              <a:solidFill>
                <a:srgbClr val="FF0000"/>
              </a:solidFill>
              <a:latin typeface="Roboto"/>
              <a:ea typeface="Roboto"/>
              <a:cs typeface="Roboto"/>
              <a:sym typeface="Roboto"/>
            </a:endParaRPr>
          </a:p>
          <a:p>
            <a:pPr indent="-431800" lvl="0" marL="5943600" rtl="0" algn="l">
              <a:spcBef>
                <a:spcPts val="0"/>
              </a:spcBef>
              <a:spcAft>
                <a:spcPts val="0"/>
              </a:spcAft>
              <a:buClr>
                <a:srgbClr val="FF0000"/>
              </a:buClr>
              <a:buSzPts val="3200"/>
              <a:buFont typeface="Roboto"/>
              <a:buChar char="●"/>
            </a:pPr>
            <a:r>
              <a:rPr b="1" lang="en" sz="3200">
                <a:solidFill>
                  <a:srgbClr val="FF0000"/>
                </a:solidFill>
                <a:latin typeface="Roboto"/>
                <a:ea typeface="Roboto"/>
                <a:cs typeface="Roboto"/>
                <a:sym typeface="Roboto"/>
              </a:rPr>
              <a:t>Protocols</a:t>
            </a:r>
            <a:endParaRPr b="1" sz="3200">
              <a:solidFill>
                <a:srgbClr val="FF0000"/>
              </a:solidFill>
              <a:latin typeface="Roboto"/>
              <a:ea typeface="Roboto"/>
              <a:cs typeface="Roboto"/>
              <a:sym typeface="Roboto"/>
            </a:endParaRPr>
          </a:p>
          <a:p>
            <a:pPr indent="0" lvl="0" marL="0" rtl="0" algn="l">
              <a:spcBef>
                <a:spcPts val="0"/>
              </a:spcBef>
              <a:spcAft>
                <a:spcPts val="0"/>
              </a:spcAft>
              <a:buNone/>
            </a:pPr>
            <a:r>
              <a:t/>
            </a:r>
            <a:endParaRPr sz="3000">
              <a:latin typeface="Roboto"/>
              <a:ea typeface="Roboto"/>
              <a:cs typeface="Roboto"/>
              <a:sym typeface="Roboto"/>
            </a:endParaRPr>
          </a:p>
        </p:txBody>
      </p:sp>
      <p:sp>
        <p:nvSpPr>
          <p:cNvPr id="88" name="Google Shape;88;p16"/>
          <p:cNvSpPr txBox="1"/>
          <p:nvPr/>
        </p:nvSpPr>
        <p:spPr>
          <a:xfrm>
            <a:off x="-30625" y="4630000"/>
            <a:ext cx="9086700" cy="51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FF0000"/>
                </a:solidFill>
                <a:latin typeface="Calibri"/>
                <a:ea typeface="Calibri"/>
                <a:cs typeface="Calibri"/>
                <a:sym typeface="Calibri"/>
              </a:rPr>
              <a:t>Prepared By: Angela Nash, MS CID			Montclair State University		                                                                         August 2023        </a:t>
            </a:r>
            <a:endParaRPr sz="1100">
              <a:solidFill>
                <a:srgbClr val="FF0000"/>
              </a:solidFill>
              <a:latin typeface="Calibri"/>
              <a:ea typeface="Calibri"/>
              <a:cs typeface="Calibri"/>
              <a:sym typeface="Calibri"/>
            </a:endParaRPr>
          </a:p>
          <a:p>
            <a:pPr indent="0" lvl="0" marL="0" rtl="0" algn="l">
              <a:spcBef>
                <a:spcPts val="0"/>
              </a:spcBef>
              <a:spcAft>
                <a:spcPts val="0"/>
              </a:spcAft>
              <a:buNone/>
            </a:pPr>
            <a:r>
              <a:rPr lang="en" sz="1100">
                <a:solidFill>
                  <a:srgbClr val="FF0000"/>
                </a:solidFill>
                <a:latin typeface="Calibri"/>
                <a:ea typeface="Calibri"/>
                <a:cs typeface="Calibri"/>
                <a:sym typeface="Calibri"/>
              </a:rPr>
              <a:t>East Orange SD, East Orange, NJ		                               Computer Science HUB	                                                                                         Page</a:t>
            </a:r>
            <a:endParaRPr>
              <a:solidFill>
                <a:srgbClr val="FF000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52"/>
          <p:cNvSpPr txBox="1"/>
          <p:nvPr>
            <p:ph type="title"/>
          </p:nvPr>
        </p:nvSpPr>
        <p:spPr>
          <a:xfrm>
            <a:off x="1338025" y="63125"/>
            <a:ext cx="5201700" cy="1094400"/>
          </a:xfrm>
          <a:prstGeom prst="rect">
            <a:avLst/>
          </a:prstGeom>
        </p:spPr>
        <p:txBody>
          <a:bodyPr anchorCtr="0" anchor="t" bIns="91425" lIns="91425" spcFirstLastPara="1" rIns="91425" wrap="square" tIns="91425">
            <a:noAutofit/>
          </a:bodyPr>
          <a:lstStyle/>
          <a:p>
            <a:pPr indent="0" lvl="0" marL="0" rtl="0" algn="ctr">
              <a:lnSpc>
                <a:spcPct val="107916"/>
              </a:lnSpc>
              <a:spcBef>
                <a:spcPts val="0"/>
              </a:spcBef>
              <a:spcAft>
                <a:spcPts val="800"/>
              </a:spcAft>
              <a:buNone/>
            </a:pPr>
            <a:r>
              <a:rPr b="1" lang="en" sz="6000">
                <a:latin typeface="Calibri"/>
                <a:ea typeface="Calibri"/>
                <a:cs typeface="Calibri"/>
                <a:sym typeface="Calibri"/>
              </a:rPr>
              <a:t>Bandwidth</a:t>
            </a:r>
            <a:endParaRPr b="1" sz="6000"/>
          </a:p>
        </p:txBody>
      </p:sp>
      <p:sp>
        <p:nvSpPr>
          <p:cNvPr id="350" name="Google Shape;350;p52"/>
          <p:cNvSpPr txBox="1"/>
          <p:nvPr/>
        </p:nvSpPr>
        <p:spPr>
          <a:xfrm>
            <a:off x="424375" y="1241125"/>
            <a:ext cx="7029000" cy="35094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Clr>
                <a:schemeClr val="dk1"/>
              </a:buClr>
              <a:buSzPts val="1100"/>
              <a:buFont typeface="Arial"/>
              <a:buNone/>
            </a:pPr>
            <a:r>
              <a:rPr b="1" lang="en" sz="2400">
                <a:solidFill>
                  <a:srgbClr val="FF0000"/>
                </a:solidFill>
                <a:latin typeface="Calibri"/>
                <a:ea typeface="Calibri"/>
                <a:cs typeface="Calibri"/>
                <a:sym typeface="Calibri"/>
              </a:rPr>
              <a:t>Bandwidth</a:t>
            </a:r>
            <a:r>
              <a:rPr lang="en" sz="2400">
                <a:solidFill>
                  <a:srgbClr val="FF0000"/>
                </a:solidFill>
                <a:latin typeface="Calibri"/>
                <a:ea typeface="Calibri"/>
                <a:cs typeface="Calibri"/>
                <a:sym typeface="Calibri"/>
              </a:rPr>
              <a:t> </a:t>
            </a:r>
            <a:r>
              <a:rPr lang="en" sz="2400">
                <a:solidFill>
                  <a:schemeClr val="dk1"/>
                </a:solidFill>
                <a:latin typeface="Calibri"/>
                <a:ea typeface="Calibri"/>
                <a:cs typeface="Calibri"/>
                <a:sym typeface="Calibri"/>
              </a:rPr>
              <a:t>- </a:t>
            </a:r>
            <a:r>
              <a:rPr b="1" i="1" lang="en" sz="2400">
                <a:solidFill>
                  <a:srgbClr val="FF0000"/>
                </a:solidFill>
                <a:latin typeface="Calibri"/>
                <a:ea typeface="Calibri"/>
                <a:cs typeface="Calibri"/>
                <a:sym typeface="Calibri"/>
              </a:rPr>
              <a:t>determines the rate (amount/speed) of data transfer across a path</a:t>
            </a:r>
            <a:r>
              <a:rPr lang="en" sz="2400">
                <a:solidFill>
                  <a:srgbClr val="FF0000"/>
                </a:solidFill>
                <a:latin typeface="Calibri"/>
                <a:ea typeface="Calibri"/>
                <a:cs typeface="Calibri"/>
                <a:sym typeface="Calibri"/>
              </a:rPr>
              <a:t>.</a:t>
            </a:r>
            <a:r>
              <a:rPr lang="en" sz="2400">
                <a:solidFill>
                  <a:schemeClr val="dk1"/>
                </a:solidFill>
                <a:latin typeface="Calibri"/>
                <a:ea typeface="Calibri"/>
                <a:cs typeface="Calibri"/>
                <a:sym typeface="Calibri"/>
              </a:rPr>
              <a:t> The higher the bandwidth the more users that can be serviced at the same time without slowing down the speed. Below are some </a:t>
            </a:r>
            <a:r>
              <a:rPr b="1" lang="en" sz="2400">
                <a:solidFill>
                  <a:schemeClr val="dk1"/>
                </a:solidFill>
                <a:latin typeface="Calibri"/>
                <a:ea typeface="Calibri"/>
                <a:cs typeface="Calibri"/>
                <a:sym typeface="Calibri"/>
              </a:rPr>
              <a:t>issues that cause bandwidth problems:</a:t>
            </a:r>
            <a:endParaRPr b="1" sz="2400">
              <a:solidFill>
                <a:schemeClr val="dk1"/>
              </a:solidFill>
              <a:latin typeface="Calibri"/>
              <a:ea typeface="Calibri"/>
              <a:cs typeface="Calibri"/>
              <a:sym typeface="Calibri"/>
            </a:endParaRPr>
          </a:p>
          <a:p>
            <a:pPr indent="-381000" lvl="0" marL="1371600" rtl="0" algn="l">
              <a:spcBef>
                <a:spcPts val="0"/>
              </a:spcBef>
              <a:spcAft>
                <a:spcPts val="0"/>
              </a:spcAft>
              <a:buClr>
                <a:srgbClr val="FF0000"/>
              </a:buClr>
              <a:buSzPts val="2400"/>
              <a:buFont typeface="Calibri"/>
              <a:buChar char="●"/>
            </a:pPr>
            <a:r>
              <a:rPr b="1" i="1" lang="en" sz="2400">
                <a:solidFill>
                  <a:srgbClr val="FF0000"/>
                </a:solidFill>
                <a:latin typeface="Calibri"/>
                <a:ea typeface="Calibri"/>
                <a:cs typeface="Calibri"/>
                <a:sym typeface="Calibri"/>
              </a:rPr>
              <a:t>Watching a video on the Internet</a:t>
            </a:r>
            <a:endParaRPr b="1" i="1" sz="2400">
              <a:solidFill>
                <a:srgbClr val="FF0000"/>
              </a:solidFill>
              <a:latin typeface="Calibri"/>
              <a:ea typeface="Calibri"/>
              <a:cs typeface="Calibri"/>
              <a:sym typeface="Calibri"/>
            </a:endParaRPr>
          </a:p>
          <a:p>
            <a:pPr indent="-381000" lvl="0" marL="1371600" rtl="0" algn="l">
              <a:spcBef>
                <a:spcPts val="0"/>
              </a:spcBef>
              <a:spcAft>
                <a:spcPts val="0"/>
              </a:spcAft>
              <a:buClr>
                <a:srgbClr val="FF0000"/>
              </a:buClr>
              <a:buSzPts val="2400"/>
              <a:buFont typeface="Calibri"/>
              <a:buChar char="●"/>
            </a:pPr>
            <a:r>
              <a:rPr b="1" i="1" lang="en" sz="2400">
                <a:solidFill>
                  <a:srgbClr val="FF0000"/>
                </a:solidFill>
                <a:latin typeface="Calibri"/>
                <a:ea typeface="Calibri"/>
                <a:cs typeface="Calibri"/>
                <a:sym typeface="Calibri"/>
              </a:rPr>
              <a:t>Transferring large files</a:t>
            </a:r>
            <a:endParaRPr b="1" i="1" sz="2400">
              <a:solidFill>
                <a:srgbClr val="FF0000"/>
              </a:solidFill>
              <a:latin typeface="Calibri"/>
              <a:ea typeface="Calibri"/>
              <a:cs typeface="Calibri"/>
              <a:sym typeface="Calibri"/>
            </a:endParaRPr>
          </a:p>
          <a:p>
            <a:pPr indent="-381000" lvl="0" marL="1371600" rtl="0" algn="l">
              <a:spcBef>
                <a:spcPts val="0"/>
              </a:spcBef>
              <a:spcAft>
                <a:spcPts val="0"/>
              </a:spcAft>
              <a:buClr>
                <a:srgbClr val="FF0000"/>
              </a:buClr>
              <a:buSzPts val="2400"/>
              <a:buFont typeface="Calibri"/>
              <a:buChar char="●"/>
            </a:pPr>
            <a:r>
              <a:rPr b="1" i="1" lang="en" sz="2400">
                <a:solidFill>
                  <a:srgbClr val="FF0000"/>
                </a:solidFill>
                <a:latin typeface="Calibri"/>
                <a:ea typeface="Calibri"/>
                <a:cs typeface="Calibri"/>
                <a:sym typeface="Calibri"/>
              </a:rPr>
              <a:t>Constantly streaming data</a:t>
            </a:r>
            <a:endParaRPr b="1" i="1" sz="2400">
              <a:solidFill>
                <a:srgbClr val="FF0000"/>
              </a:solidFill>
              <a:latin typeface="Calibri"/>
              <a:ea typeface="Calibri"/>
              <a:cs typeface="Calibri"/>
              <a:sym typeface="Calibri"/>
            </a:endParaRPr>
          </a:p>
          <a:p>
            <a:pPr indent="-381000" lvl="0" marL="1371600" rtl="0" algn="l">
              <a:spcBef>
                <a:spcPts val="0"/>
              </a:spcBef>
              <a:spcAft>
                <a:spcPts val="0"/>
              </a:spcAft>
              <a:buClr>
                <a:srgbClr val="FF0000"/>
              </a:buClr>
              <a:buSzPts val="2400"/>
              <a:buFont typeface="Calibri"/>
              <a:buChar char="●"/>
            </a:pPr>
            <a:r>
              <a:rPr b="1" i="1" lang="en" sz="2400">
                <a:solidFill>
                  <a:srgbClr val="FF0000"/>
                </a:solidFill>
                <a:latin typeface="Calibri"/>
                <a:ea typeface="Calibri"/>
                <a:cs typeface="Calibri"/>
                <a:sym typeface="Calibri"/>
              </a:rPr>
              <a:t>Downloading files from the Internet</a:t>
            </a:r>
            <a:endParaRPr b="1" i="1" sz="2400">
              <a:solidFill>
                <a:srgbClr val="FF0000"/>
              </a:solidFill>
            </a:endParaRPr>
          </a:p>
        </p:txBody>
      </p:sp>
      <p:pic>
        <p:nvPicPr>
          <p:cNvPr descr="https://upload.wikimedia.org/wikipedia/commons/thumb/9/9e/Wifi.svg/2000px-Wifi.svg.png" id="351" name="Google Shape;351;p52">
            <a:hlinkClick r:id="rId3"/>
          </p:cNvPr>
          <p:cNvPicPr preferRelativeResize="0"/>
          <p:nvPr/>
        </p:nvPicPr>
        <p:blipFill>
          <a:blip r:embed="rId4">
            <a:alphaModFix/>
          </a:blip>
          <a:stretch>
            <a:fillRect/>
          </a:stretch>
        </p:blipFill>
        <p:spPr>
          <a:xfrm>
            <a:off x="6477000" y="1241125"/>
            <a:ext cx="2731325" cy="3842851"/>
          </a:xfrm>
          <a:prstGeom prst="rect">
            <a:avLst/>
          </a:prstGeom>
          <a:noFill/>
          <a:ln>
            <a:noFill/>
          </a:ln>
        </p:spPr>
      </p:pic>
      <p:sp>
        <p:nvSpPr>
          <p:cNvPr id="352" name="Google Shape;352;p5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pic>
        <p:nvPicPr>
          <p:cNvPr id="357" name="Google Shape;357;p53"/>
          <p:cNvPicPr preferRelativeResize="0"/>
          <p:nvPr/>
        </p:nvPicPr>
        <p:blipFill>
          <a:blip r:embed="rId3">
            <a:alphaModFix/>
          </a:blip>
          <a:stretch>
            <a:fillRect/>
          </a:stretch>
        </p:blipFill>
        <p:spPr>
          <a:xfrm>
            <a:off x="1143000" y="0"/>
            <a:ext cx="6857999" cy="5143499"/>
          </a:xfrm>
          <a:prstGeom prst="rect">
            <a:avLst/>
          </a:prstGeom>
          <a:noFill/>
          <a:ln>
            <a:noFill/>
          </a:ln>
        </p:spPr>
      </p:pic>
      <p:pic>
        <p:nvPicPr>
          <p:cNvPr id="358" name="Google Shape;358;p53"/>
          <p:cNvPicPr preferRelativeResize="0"/>
          <p:nvPr/>
        </p:nvPicPr>
        <p:blipFill>
          <a:blip r:embed="rId4">
            <a:alphaModFix/>
          </a:blip>
          <a:stretch>
            <a:fillRect/>
          </a:stretch>
        </p:blipFill>
        <p:spPr>
          <a:xfrm>
            <a:off x="1143000" y="0"/>
            <a:ext cx="6857999" cy="5143499"/>
          </a:xfrm>
          <a:prstGeom prst="rect">
            <a:avLst/>
          </a:prstGeom>
          <a:noFill/>
          <a:ln>
            <a:noFill/>
          </a:ln>
        </p:spPr>
      </p:pic>
      <p:sp>
        <p:nvSpPr>
          <p:cNvPr id="359" name="Google Shape;359;p5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54"/>
          <p:cNvSpPr txBox="1"/>
          <p:nvPr>
            <p:ph idx="1" type="body"/>
          </p:nvPr>
        </p:nvSpPr>
        <p:spPr>
          <a:xfrm>
            <a:off x="3121575" y="87450"/>
            <a:ext cx="3173100" cy="10257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800"/>
              </a:spcAft>
              <a:buNone/>
            </a:pPr>
            <a:r>
              <a:rPr b="1" lang="en" sz="6000">
                <a:solidFill>
                  <a:schemeClr val="dk1"/>
                </a:solidFill>
                <a:latin typeface="Calibri"/>
                <a:ea typeface="Calibri"/>
                <a:cs typeface="Calibri"/>
                <a:sym typeface="Calibri"/>
              </a:rPr>
              <a:t>Firewalls</a:t>
            </a:r>
            <a:endParaRPr b="1" sz="6000"/>
          </a:p>
        </p:txBody>
      </p:sp>
      <p:sp>
        <p:nvSpPr>
          <p:cNvPr id="365" name="Google Shape;365;p54"/>
          <p:cNvSpPr txBox="1"/>
          <p:nvPr/>
        </p:nvSpPr>
        <p:spPr>
          <a:xfrm>
            <a:off x="447025" y="1214450"/>
            <a:ext cx="6274500" cy="3891600"/>
          </a:xfrm>
          <a:prstGeom prst="rect">
            <a:avLst/>
          </a:prstGeom>
          <a:noFill/>
          <a:ln>
            <a:noFill/>
          </a:ln>
        </p:spPr>
        <p:txBody>
          <a:bodyPr anchorCtr="0" anchor="t" bIns="91425" lIns="91425" spcFirstLastPara="1" rIns="91425" wrap="square" tIns="91425">
            <a:spAutoFit/>
          </a:bodyPr>
          <a:lstStyle/>
          <a:p>
            <a:pPr indent="0" lvl="0" marL="0" rtl="0" algn="l">
              <a:lnSpc>
                <a:spcPct val="107916"/>
              </a:lnSpc>
              <a:spcBef>
                <a:spcPts val="0"/>
              </a:spcBef>
              <a:spcAft>
                <a:spcPts val="0"/>
              </a:spcAft>
              <a:buClr>
                <a:schemeClr val="dk1"/>
              </a:buClr>
              <a:buSzPts val="1100"/>
              <a:buFont typeface="Arial"/>
              <a:buNone/>
            </a:pPr>
            <a:r>
              <a:rPr b="1" lang="en" sz="2500">
                <a:solidFill>
                  <a:srgbClr val="FF0000"/>
                </a:solidFill>
                <a:latin typeface="Calibri"/>
                <a:ea typeface="Calibri"/>
                <a:cs typeface="Calibri"/>
                <a:sym typeface="Calibri"/>
              </a:rPr>
              <a:t>Firewalls - protect your computer from malware </a:t>
            </a:r>
            <a:r>
              <a:rPr b="1" i="1" lang="en" sz="2500">
                <a:solidFill>
                  <a:srgbClr val="FF0000"/>
                </a:solidFill>
                <a:latin typeface="Calibri"/>
                <a:ea typeface="Calibri"/>
                <a:cs typeface="Calibri"/>
                <a:sym typeface="Calibri"/>
              </a:rPr>
              <a:t>(malicious software)</a:t>
            </a:r>
            <a:r>
              <a:rPr b="1" lang="en" sz="2500">
                <a:solidFill>
                  <a:srgbClr val="FF0000"/>
                </a:solidFill>
                <a:latin typeface="Calibri"/>
                <a:ea typeface="Calibri"/>
                <a:cs typeface="Calibri"/>
                <a:sym typeface="Calibri"/>
              </a:rPr>
              <a:t> and viruses.</a:t>
            </a:r>
            <a:r>
              <a:rPr lang="en" sz="2500">
                <a:solidFill>
                  <a:schemeClr val="dk1"/>
                </a:solidFill>
                <a:latin typeface="Calibri"/>
                <a:ea typeface="Calibri"/>
                <a:cs typeface="Calibri"/>
                <a:sym typeface="Calibri"/>
              </a:rPr>
              <a:t> Firewalls have rules that it uses to decide what to do with  data and data requests.</a:t>
            </a:r>
            <a:endParaRPr sz="2500">
              <a:solidFill>
                <a:schemeClr val="dk1"/>
              </a:solidFill>
              <a:latin typeface="Calibri"/>
              <a:ea typeface="Calibri"/>
              <a:cs typeface="Calibri"/>
              <a:sym typeface="Calibri"/>
            </a:endParaRPr>
          </a:p>
          <a:p>
            <a:pPr indent="-387350" lvl="0" marL="914400" rtl="0" algn="l">
              <a:lnSpc>
                <a:spcPct val="107916"/>
              </a:lnSpc>
              <a:spcBef>
                <a:spcPts val="0"/>
              </a:spcBef>
              <a:spcAft>
                <a:spcPts val="0"/>
              </a:spcAft>
              <a:buClr>
                <a:schemeClr val="dk1"/>
              </a:buClr>
              <a:buSzPts val="2500"/>
              <a:buFont typeface="Calibri"/>
              <a:buChar char="●"/>
            </a:pPr>
            <a:r>
              <a:rPr lang="en" sz="2500">
                <a:solidFill>
                  <a:schemeClr val="dk1"/>
                </a:solidFill>
                <a:latin typeface="Calibri"/>
                <a:ea typeface="Calibri"/>
                <a:cs typeface="Calibri"/>
                <a:sym typeface="Calibri"/>
              </a:rPr>
              <a:t>Organizations use firewalls t</a:t>
            </a:r>
            <a:r>
              <a:rPr i="1" lang="en" sz="2500">
                <a:solidFill>
                  <a:schemeClr val="dk1"/>
                </a:solidFill>
                <a:latin typeface="Calibri"/>
                <a:ea typeface="Calibri"/>
                <a:cs typeface="Calibri"/>
                <a:sym typeface="Calibri"/>
              </a:rPr>
              <a:t>o protect their computer systems from threats</a:t>
            </a:r>
            <a:r>
              <a:rPr lang="en" sz="2500">
                <a:solidFill>
                  <a:schemeClr val="dk1"/>
                </a:solidFill>
                <a:latin typeface="Calibri"/>
                <a:ea typeface="Calibri"/>
                <a:cs typeface="Calibri"/>
                <a:sym typeface="Calibri"/>
              </a:rPr>
              <a:t>. </a:t>
            </a:r>
            <a:endParaRPr sz="2500">
              <a:solidFill>
                <a:schemeClr val="dk1"/>
              </a:solidFill>
              <a:latin typeface="Calibri"/>
              <a:ea typeface="Calibri"/>
              <a:cs typeface="Calibri"/>
              <a:sym typeface="Calibri"/>
            </a:endParaRPr>
          </a:p>
          <a:p>
            <a:pPr indent="-387350" lvl="0" marL="914400" rtl="0" algn="l">
              <a:lnSpc>
                <a:spcPct val="107916"/>
              </a:lnSpc>
              <a:spcBef>
                <a:spcPts val="0"/>
              </a:spcBef>
              <a:spcAft>
                <a:spcPts val="0"/>
              </a:spcAft>
              <a:buClr>
                <a:schemeClr val="dk1"/>
              </a:buClr>
              <a:buSzPts val="2500"/>
              <a:buFont typeface="Calibri"/>
              <a:buChar char="●"/>
            </a:pPr>
            <a:r>
              <a:rPr lang="en" sz="2500">
                <a:solidFill>
                  <a:schemeClr val="dk1"/>
                </a:solidFill>
                <a:latin typeface="Calibri"/>
                <a:ea typeface="Calibri"/>
                <a:cs typeface="Calibri"/>
                <a:sym typeface="Calibri"/>
              </a:rPr>
              <a:t> Firewalls </a:t>
            </a:r>
            <a:r>
              <a:rPr i="1" lang="en" sz="2500">
                <a:solidFill>
                  <a:schemeClr val="dk1"/>
                </a:solidFill>
                <a:latin typeface="Calibri"/>
                <a:ea typeface="Calibri"/>
                <a:cs typeface="Calibri"/>
                <a:sym typeface="Calibri"/>
              </a:rPr>
              <a:t>can affect network latency by slowing down the data transmission rate. </a:t>
            </a:r>
            <a:endParaRPr i="1" sz="2500"/>
          </a:p>
        </p:txBody>
      </p:sp>
      <p:pic>
        <p:nvPicPr>
          <p:cNvPr descr="https://publicdomainvectors.org/photos/Anonymous_Firewall.png" id="366" name="Google Shape;366;p54">
            <a:hlinkClick r:id="rId3"/>
          </p:cNvPr>
          <p:cNvPicPr preferRelativeResize="0"/>
          <p:nvPr/>
        </p:nvPicPr>
        <p:blipFill>
          <a:blip r:embed="rId4">
            <a:alphaModFix/>
          </a:blip>
          <a:stretch>
            <a:fillRect/>
          </a:stretch>
        </p:blipFill>
        <p:spPr>
          <a:xfrm>
            <a:off x="6472900" y="1256075"/>
            <a:ext cx="2594700" cy="3340400"/>
          </a:xfrm>
          <a:prstGeom prst="rect">
            <a:avLst/>
          </a:prstGeom>
          <a:noFill/>
          <a:ln>
            <a:noFill/>
          </a:ln>
        </p:spPr>
      </p:pic>
      <p:sp>
        <p:nvSpPr>
          <p:cNvPr id="367" name="Google Shape;367;p5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pic>
        <p:nvPicPr>
          <p:cNvPr id="372" name="Google Shape;372;p55"/>
          <p:cNvPicPr preferRelativeResize="0"/>
          <p:nvPr/>
        </p:nvPicPr>
        <p:blipFill>
          <a:blip r:embed="rId3">
            <a:alphaModFix/>
          </a:blip>
          <a:stretch>
            <a:fillRect/>
          </a:stretch>
        </p:blipFill>
        <p:spPr>
          <a:xfrm>
            <a:off x="1143000" y="0"/>
            <a:ext cx="6857999" cy="5143499"/>
          </a:xfrm>
          <a:prstGeom prst="rect">
            <a:avLst/>
          </a:prstGeom>
          <a:noFill/>
          <a:ln>
            <a:noFill/>
          </a:ln>
        </p:spPr>
      </p:pic>
      <p:pic>
        <p:nvPicPr>
          <p:cNvPr id="373" name="Google Shape;373;p55"/>
          <p:cNvPicPr preferRelativeResize="0"/>
          <p:nvPr/>
        </p:nvPicPr>
        <p:blipFill>
          <a:blip r:embed="rId4">
            <a:alphaModFix/>
          </a:blip>
          <a:stretch>
            <a:fillRect/>
          </a:stretch>
        </p:blipFill>
        <p:spPr>
          <a:xfrm>
            <a:off x="1143000" y="0"/>
            <a:ext cx="6857999" cy="5143499"/>
          </a:xfrm>
          <a:prstGeom prst="rect">
            <a:avLst/>
          </a:prstGeom>
          <a:noFill/>
          <a:ln>
            <a:noFill/>
          </a:ln>
        </p:spPr>
      </p:pic>
      <p:sp>
        <p:nvSpPr>
          <p:cNvPr id="374" name="Google Shape;374;p5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56"/>
          <p:cNvSpPr txBox="1"/>
          <p:nvPr>
            <p:ph type="title"/>
          </p:nvPr>
        </p:nvSpPr>
        <p:spPr>
          <a:xfrm>
            <a:off x="311700" y="110875"/>
            <a:ext cx="8520600" cy="1090200"/>
          </a:xfrm>
          <a:prstGeom prst="rect">
            <a:avLst/>
          </a:prstGeom>
        </p:spPr>
        <p:txBody>
          <a:bodyPr anchorCtr="0" anchor="t" bIns="91425" lIns="91425" spcFirstLastPara="1" rIns="91425" wrap="square" tIns="91425">
            <a:noAutofit/>
          </a:bodyPr>
          <a:lstStyle/>
          <a:p>
            <a:pPr indent="0" lvl="0" marL="0" rtl="0" algn="ctr">
              <a:lnSpc>
                <a:spcPct val="107916"/>
              </a:lnSpc>
              <a:spcBef>
                <a:spcPts val="0"/>
              </a:spcBef>
              <a:spcAft>
                <a:spcPts val="0"/>
              </a:spcAft>
              <a:buClr>
                <a:schemeClr val="dk1"/>
              </a:buClr>
              <a:buSzPts val="1100"/>
              <a:buFont typeface="Arial"/>
              <a:buNone/>
            </a:pPr>
            <a:r>
              <a:rPr b="1" lang="en" sz="6000">
                <a:latin typeface="Calibri"/>
                <a:ea typeface="Calibri"/>
                <a:cs typeface="Calibri"/>
                <a:sym typeface="Calibri"/>
              </a:rPr>
              <a:t>Server Capability</a:t>
            </a:r>
            <a:endParaRPr sz="6000"/>
          </a:p>
        </p:txBody>
      </p:sp>
      <p:sp>
        <p:nvSpPr>
          <p:cNvPr id="380" name="Google Shape;380;p56"/>
          <p:cNvSpPr txBox="1"/>
          <p:nvPr>
            <p:ph idx="1" type="body"/>
          </p:nvPr>
        </p:nvSpPr>
        <p:spPr>
          <a:xfrm>
            <a:off x="430875" y="1333150"/>
            <a:ext cx="6042000" cy="3597000"/>
          </a:xfrm>
          <a:prstGeom prst="rect">
            <a:avLst/>
          </a:prstGeom>
        </p:spPr>
        <p:txBody>
          <a:bodyPr anchorCtr="0" anchor="t" bIns="91425" lIns="91425" spcFirstLastPara="1" rIns="91425" wrap="square" tIns="91425">
            <a:normAutofit lnSpcReduction="20000"/>
          </a:bodyPr>
          <a:lstStyle/>
          <a:p>
            <a:pPr indent="0" lvl="0" marL="0" rtl="0" algn="l">
              <a:lnSpc>
                <a:spcPct val="107916"/>
              </a:lnSpc>
              <a:spcBef>
                <a:spcPts val="0"/>
              </a:spcBef>
              <a:spcAft>
                <a:spcPts val="0"/>
              </a:spcAft>
              <a:buClr>
                <a:schemeClr val="dk1"/>
              </a:buClr>
              <a:buSzPts val="1100"/>
              <a:buFont typeface="Arial"/>
              <a:buNone/>
            </a:pPr>
            <a:r>
              <a:rPr b="1" lang="en" sz="2400">
                <a:solidFill>
                  <a:srgbClr val="FF0000"/>
                </a:solidFill>
                <a:latin typeface="Calibri"/>
                <a:ea typeface="Calibri"/>
                <a:cs typeface="Calibri"/>
                <a:sym typeface="Calibri"/>
              </a:rPr>
              <a:t>Server Capability- All data is stored on a server somewhere. </a:t>
            </a:r>
            <a:r>
              <a:rPr lang="en" sz="2400">
                <a:solidFill>
                  <a:schemeClr val="dk1"/>
                </a:solidFill>
                <a:latin typeface="Calibri"/>
                <a:ea typeface="Calibri"/>
                <a:cs typeface="Calibri"/>
                <a:sym typeface="Calibri"/>
              </a:rPr>
              <a:t>Servers can only process a certain amount of data in a given amount of time. A network can only send data at the processing capacity of the server. The following components (parts of a computer) can affect a server's capacity.</a:t>
            </a:r>
            <a:endParaRPr sz="2400">
              <a:solidFill>
                <a:schemeClr val="dk1"/>
              </a:solidFill>
              <a:latin typeface="Calibri"/>
              <a:ea typeface="Calibri"/>
              <a:cs typeface="Calibri"/>
              <a:sym typeface="Calibri"/>
            </a:endParaRPr>
          </a:p>
          <a:p>
            <a:pPr indent="-381000" lvl="0" marL="914400" rtl="0" algn="l">
              <a:lnSpc>
                <a:spcPct val="107916"/>
              </a:lnSpc>
              <a:spcBef>
                <a:spcPts val="0"/>
              </a:spcBef>
              <a:spcAft>
                <a:spcPts val="0"/>
              </a:spcAft>
              <a:buClr>
                <a:srgbClr val="FF0000"/>
              </a:buClr>
              <a:buSzPts val="2400"/>
              <a:buFont typeface="Calibri"/>
              <a:buChar char="●"/>
            </a:pPr>
            <a:r>
              <a:rPr b="1" lang="en" sz="2400">
                <a:solidFill>
                  <a:srgbClr val="FF0000"/>
                </a:solidFill>
                <a:latin typeface="Calibri"/>
                <a:ea typeface="Calibri"/>
                <a:cs typeface="Calibri"/>
                <a:sym typeface="Calibri"/>
              </a:rPr>
              <a:t>Server capacity</a:t>
            </a:r>
            <a:endParaRPr b="1" sz="2400">
              <a:solidFill>
                <a:srgbClr val="FF0000"/>
              </a:solidFill>
              <a:latin typeface="Calibri"/>
              <a:ea typeface="Calibri"/>
              <a:cs typeface="Calibri"/>
              <a:sym typeface="Calibri"/>
            </a:endParaRPr>
          </a:p>
          <a:p>
            <a:pPr indent="-381000" lvl="0" marL="914400" rtl="0" algn="l">
              <a:lnSpc>
                <a:spcPct val="107916"/>
              </a:lnSpc>
              <a:spcBef>
                <a:spcPts val="0"/>
              </a:spcBef>
              <a:spcAft>
                <a:spcPts val="0"/>
              </a:spcAft>
              <a:buClr>
                <a:srgbClr val="FF0000"/>
              </a:buClr>
              <a:buSzPts val="2400"/>
              <a:buFont typeface="Calibri"/>
              <a:buChar char="●"/>
            </a:pPr>
            <a:r>
              <a:rPr b="1" lang="en" sz="2400">
                <a:solidFill>
                  <a:srgbClr val="FF0000"/>
                </a:solidFill>
                <a:latin typeface="Calibri"/>
                <a:ea typeface="Calibri"/>
                <a:cs typeface="Calibri"/>
                <a:sym typeface="Calibri"/>
              </a:rPr>
              <a:t>Central processing unit (CPU)</a:t>
            </a:r>
            <a:endParaRPr b="1" sz="2400">
              <a:solidFill>
                <a:srgbClr val="FF0000"/>
              </a:solidFill>
              <a:latin typeface="Calibri"/>
              <a:ea typeface="Calibri"/>
              <a:cs typeface="Calibri"/>
              <a:sym typeface="Calibri"/>
            </a:endParaRPr>
          </a:p>
          <a:p>
            <a:pPr indent="-381000" lvl="0" marL="914400" rtl="0" algn="l">
              <a:lnSpc>
                <a:spcPct val="107916"/>
              </a:lnSpc>
              <a:spcBef>
                <a:spcPts val="0"/>
              </a:spcBef>
              <a:spcAft>
                <a:spcPts val="0"/>
              </a:spcAft>
              <a:buClr>
                <a:srgbClr val="FF0000"/>
              </a:buClr>
              <a:buSzPts val="2400"/>
              <a:buFont typeface="Calibri"/>
              <a:buChar char="●"/>
            </a:pPr>
            <a:r>
              <a:rPr b="1" lang="en" sz="2400">
                <a:solidFill>
                  <a:srgbClr val="FF0000"/>
                </a:solidFill>
                <a:latin typeface="Calibri"/>
                <a:ea typeface="Calibri"/>
                <a:cs typeface="Calibri"/>
                <a:sym typeface="Calibri"/>
              </a:rPr>
              <a:t>Random access memory (RAM)</a:t>
            </a:r>
            <a:endParaRPr b="1" sz="2400">
              <a:solidFill>
                <a:srgbClr val="FF0000"/>
              </a:solidFill>
              <a:latin typeface="Calibri"/>
              <a:ea typeface="Calibri"/>
              <a:cs typeface="Calibri"/>
              <a:sym typeface="Calibri"/>
            </a:endParaRPr>
          </a:p>
        </p:txBody>
      </p:sp>
      <p:pic>
        <p:nvPicPr>
          <p:cNvPr descr="https://storage.needpix.com/rsynced_images/cloud-computing-2023902_1280.png" id="381" name="Google Shape;381;p56">
            <a:hlinkClick r:id="rId3"/>
          </p:cNvPr>
          <p:cNvPicPr preferRelativeResize="0"/>
          <p:nvPr/>
        </p:nvPicPr>
        <p:blipFill rotWithShape="1">
          <a:blip r:embed="rId4">
            <a:alphaModFix/>
          </a:blip>
          <a:srcRect b="0" l="-13340" r="0" t="0"/>
          <a:stretch/>
        </p:blipFill>
        <p:spPr>
          <a:xfrm>
            <a:off x="6381250" y="1512800"/>
            <a:ext cx="2328800" cy="3034750"/>
          </a:xfrm>
          <a:prstGeom prst="rect">
            <a:avLst/>
          </a:prstGeom>
          <a:noFill/>
          <a:ln>
            <a:noFill/>
          </a:ln>
        </p:spPr>
      </p:pic>
      <p:sp>
        <p:nvSpPr>
          <p:cNvPr id="382" name="Google Shape;382;p5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pic>
        <p:nvPicPr>
          <p:cNvPr id="387" name="Google Shape;387;p57"/>
          <p:cNvPicPr preferRelativeResize="0"/>
          <p:nvPr/>
        </p:nvPicPr>
        <p:blipFill>
          <a:blip r:embed="rId3">
            <a:alphaModFix/>
          </a:blip>
          <a:stretch>
            <a:fillRect/>
          </a:stretch>
        </p:blipFill>
        <p:spPr>
          <a:xfrm>
            <a:off x="1143000" y="0"/>
            <a:ext cx="6857999" cy="5143499"/>
          </a:xfrm>
          <a:prstGeom prst="rect">
            <a:avLst/>
          </a:prstGeom>
          <a:noFill/>
          <a:ln>
            <a:noFill/>
          </a:ln>
        </p:spPr>
      </p:pic>
      <p:pic>
        <p:nvPicPr>
          <p:cNvPr id="388" name="Google Shape;388;p57"/>
          <p:cNvPicPr preferRelativeResize="0"/>
          <p:nvPr/>
        </p:nvPicPr>
        <p:blipFill>
          <a:blip r:embed="rId4">
            <a:alphaModFix/>
          </a:blip>
          <a:stretch>
            <a:fillRect/>
          </a:stretch>
        </p:blipFill>
        <p:spPr>
          <a:xfrm>
            <a:off x="1143000" y="0"/>
            <a:ext cx="6857999" cy="5143499"/>
          </a:xfrm>
          <a:prstGeom prst="rect">
            <a:avLst/>
          </a:prstGeom>
          <a:noFill/>
          <a:ln>
            <a:noFill/>
          </a:ln>
        </p:spPr>
      </p:pic>
      <p:sp>
        <p:nvSpPr>
          <p:cNvPr id="389" name="Google Shape;389;p5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9D9"/>
        </a:solidFill>
      </p:bgPr>
    </p:bg>
    <p:spTree>
      <p:nvGrpSpPr>
        <p:cNvPr id="393" name="Shape 393"/>
        <p:cNvGrpSpPr/>
        <p:nvPr/>
      </p:nvGrpSpPr>
      <p:grpSpPr>
        <a:xfrm>
          <a:off x="0" y="0"/>
          <a:ext cx="0" cy="0"/>
          <a:chOff x="0" y="0"/>
          <a:chExt cx="0" cy="0"/>
        </a:xfrm>
      </p:grpSpPr>
      <p:pic>
        <p:nvPicPr>
          <p:cNvPr descr="https://storage.needpix.com/rsynced_images/cloud-computing-2023902_1280.png" id="394" name="Google Shape;394;p58">
            <a:hlinkClick r:id="rId3"/>
          </p:cNvPr>
          <p:cNvPicPr preferRelativeResize="0"/>
          <p:nvPr/>
        </p:nvPicPr>
        <p:blipFill rotWithShape="1">
          <a:blip r:embed="rId4">
            <a:alphaModFix/>
          </a:blip>
          <a:srcRect b="0" l="-13340" r="0" t="0"/>
          <a:stretch/>
        </p:blipFill>
        <p:spPr>
          <a:xfrm>
            <a:off x="1199950" y="132750"/>
            <a:ext cx="5378950" cy="5010750"/>
          </a:xfrm>
          <a:prstGeom prst="rect">
            <a:avLst/>
          </a:prstGeom>
          <a:noFill/>
          <a:ln>
            <a:noFill/>
          </a:ln>
        </p:spPr>
      </p:pic>
      <p:sp>
        <p:nvSpPr>
          <p:cNvPr id="395" name="Google Shape;395;p5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pic>
        <p:nvPicPr>
          <p:cNvPr id="93" name="Google Shape;93;p17"/>
          <p:cNvPicPr preferRelativeResize="0"/>
          <p:nvPr/>
        </p:nvPicPr>
        <p:blipFill>
          <a:blip r:embed="rId3">
            <a:alphaModFix amt="54000"/>
          </a:blip>
          <a:stretch>
            <a:fillRect/>
          </a:stretch>
        </p:blipFill>
        <p:spPr>
          <a:xfrm>
            <a:off x="-62825" y="0"/>
            <a:ext cx="9206825" cy="5143500"/>
          </a:xfrm>
          <a:prstGeom prst="rect">
            <a:avLst/>
          </a:prstGeom>
          <a:noFill/>
          <a:ln>
            <a:noFill/>
          </a:ln>
        </p:spPr>
      </p:pic>
      <p:sp>
        <p:nvSpPr>
          <p:cNvPr id="94" name="Google Shape;94;p17"/>
          <p:cNvSpPr txBox="1"/>
          <p:nvPr/>
        </p:nvSpPr>
        <p:spPr>
          <a:xfrm>
            <a:off x="3595825" y="6850"/>
            <a:ext cx="5232300" cy="2080500"/>
          </a:xfrm>
          <a:prstGeom prst="rect">
            <a:avLst/>
          </a:prstGeom>
          <a:noFill/>
          <a:ln>
            <a:noFill/>
          </a:ln>
        </p:spPr>
        <p:txBody>
          <a:bodyPr anchorCtr="0" anchor="t" bIns="91425" lIns="91425" spcFirstLastPara="1" rIns="91425" wrap="square" tIns="91425">
            <a:spAutoFit/>
          </a:bodyPr>
          <a:lstStyle/>
          <a:p>
            <a:pPr indent="0" lvl="0" marL="0" rtl="0" algn="l">
              <a:lnSpc>
                <a:spcPct val="107916"/>
              </a:lnSpc>
              <a:spcBef>
                <a:spcPts val="0"/>
              </a:spcBef>
              <a:spcAft>
                <a:spcPts val="800"/>
              </a:spcAft>
              <a:buNone/>
            </a:pPr>
            <a:r>
              <a:rPr b="1" i="1" lang="en" sz="3900">
                <a:solidFill>
                  <a:schemeClr val="dk1"/>
                </a:solidFill>
                <a:latin typeface="Roboto"/>
                <a:ea typeface="Roboto"/>
                <a:cs typeface="Roboto"/>
                <a:sym typeface="Roboto"/>
              </a:rPr>
              <a:t>Data</a:t>
            </a:r>
            <a:r>
              <a:rPr lang="en" sz="3900">
                <a:solidFill>
                  <a:schemeClr val="dk1"/>
                </a:solidFill>
                <a:latin typeface="Roboto"/>
                <a:ea typeface="Roboto"/>
                <a:cs typeface="Roboto"/>
                <a:sym typeface="Roboto"/>
              </a:rPr>
              <a:t> is the </a:t>
            </a:r>
            <a:r>
              <a:rPr i="1" lang="en" sz="3900">
                <a:solidFill>
                  <a:srgbClr val="FF0000"/>
                </a:solidFill>
                <a:latin typeface="Roboto"/>
                <a:ea typeface="Roboto"/>
                <a:cs typeface="Roboto"/>
                <a:sym typeface="Roboto"/>
              </a:rPr>
              <a:t>information </a:t>
            </a:r>
            <a:r>
              <a:rPr lang="en" sz="3900">
                <a:solidFill>
                  <a:schemeClr val="dk1"/>
                </a:solidFill>
                <a:latin typeface="Roboto"/>
                <a:ea typeface="Roboto"/>
                <a:cs typeface="Roboto"/>
                <a:sym typeface="Roboto"/>
              </a:rPr>
              <a:t>      you send and receive. Data includes </a:t>
            </a:r>
            <a:r>
              <a:rPr b="1" i="1" lang="en" sz="3900">
                <a:solidFill>
                  <a:schemeClr val="dk1"/>
                </a:solidFill>
                <a:latin typeface="Roboto"/>
                <a:ea typeface="Roboto"/>
                <a:cs typeface="Roboto"/>
                <a:sym typeface="Roboto"/>
              </a:rPr>
              <a:t>…</a:t>
            </a:r>
            <a:endParaRPr b="1" i="1" sz="3900">
              <a:latin typeface="Roboto"/>
              <a:ea typeface="Roboto"/>
              <a:cs typeface="Roboto"/>
              <a:sym typeface="Roboto"/>
            </a:endParaRPr>
          </a:p>
        </p:txBody>
      </p:sp>
      <p:sp>
        <p:nvSpPr>
          <p:cNvPr id="95" name="Google Shape;95;p17"/>
          <p:cNvSpPr/>
          <p:nvPr/>
        </p:nvSpPr>
        <p:spPr>
          <a:xfrm>
            <a:off x="193075" y="127225"/>
            <a:ext cx="3309675" cy="1176425"/>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FF0000"/>
                </a:solidFill>
                <a:latin typeface="Roboto;900"/>
              </a:rPr>
              <a:t>Data</a:t>
            </a:r>
          </a:p>
        </p:txBody>
      </p:sp>
      <p:pic>
        <p:nvPicPr>
          <p:cNvPr id="96" name="Google Shape;96;p17"/>
          <p:cNvPicPr preferRelativeResize="0"/>
          <p:nvPr/>
        </p:nvPicPr>
        <p:blipFill>
          <a:blip r:embed="rId4">
            <a:alphaModFix/>
          </a:blip>
          <a:stretch>
            <a:fillRect/>
          </a:stretch>
        </p:blipFill>
        <p:spPr>
          <a:xfrm>
            <a:off x="193075" y="2495325"/>
            <a:ext cx="2473475" cy="2080500"/>
          </a:xfrm>
          <a:prstGeom prst="rect">
            <a:avLst/>
          </a:prstGeom>
          <a:noFill/>
          <a:ln>
            <a:noFill/>
          </a:ln>
        </p:spPr>
      </p:pic>
      <p:pic>
        <p:nvPicPr>
          <p:cNvPr id="97" name="Google Shape;97;p17"/>
          <p:cNvPicPr preferRelativeResize="0"/>
          <p:nvPr/>
        </p:nvPicPr>
        <p:blipFill>
          <a:blip r:embed="rId5">
            <a:alphaModFix/>
          </a:blip>
          <a:stretch>
            <a:fillRect/>
          </a:stretch>
        </p:blipFill>
        <p:spPr>
          <a:xfrm>
            <a:off x="7120349" y="2701162"/>
            <a:ext cx="1762875" cy="1646900"/>
          </a:xfrm>
          <a:prstGeom prst="rect">
            <a:avLst/>
          </a:prstGeom>
          <a:noFill/>
          <a:ln cap="flat" cmpd="sng" w="19050">
            <a:solidFill>
              <a:schemeClr val="dk2"/>
            </a:solidFill>
            <a:prstDash val="solid"/>
            <a:round/>
            <a:headEnd len="sm" w="sm" type="none"/>
            <a:tailEnd len="sm" w="sm" type="none"/>
          </a:ln>
        </p:spPr>
      </p:pic>
      <p:sp>
        <p:nvSpPr>
          <p:cNvPr id="98" name="Google Shape;98;p17"/>
          <p:cNvSpPr txBox="1"/>
          <p:nvPr/>
        </p:nvSpPr>
        <p:spPr>
          <a:xfrm>
            <a:off x="193075" y="1932525"/>
            <a:ext cx="2893200" cy="4044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2300">
                <a:latin typeface="Roboto"/>
                <a:ea typeface="Roboto"/>
                <a:cs typeface="Roboto"/>
                <a:sym typeface="Roboto"/>
              </a:rPr>
              <a:t>pictures or images</a:t>
            </a:r>
            <a:endParaRPr b="1" sz="2300">
              <a:latin typeface="Roboto"/>
              <a:ea typeface="Roboto"/>
              <a:cs typeface="Roboto"/>
              <a:sym typeface="Roboto"/>
            </a:endParaRPr>
          </a:p>
        </p:txBody>
      </p:sp>
      <p:pic>
        <p:nvPicPr>
          <p:cNvPr id="99" name="Google Shape;99;p17"/>
          <p:cNvPicPr preferRelativeResize="0"/>
          <p:nvPr/>
        </p:nvPicPr>
        <p:blipFill>
          <a:blip r:embed="rId6">
            <a:alphaModFix/>
          </a:blip>
          <a:stretch>
            <a:fillRect/>
          </a:stretch>
        </p:blipFill>
        <p:spPr>
          <a:xfrm>
            <a:off x="3951013" y="2773100"/>
            <a:ext cx="1982974" cy="1982974"/>
          </a:xfrm>
          <a:prstGeom prst="rect">
            <a:avLst/>
          </a:prstGeom>
          <a:noFill/>
          <a:ln>
            <a:noFill/>
          </a:ln>
        </p:spPr>
      </p:pic>
      <p:sp>
        <p:nvSpPr>
          <p:cNvPr id="100" name="Google Shape;100;p17"/>
          <p:cNvSpPr txBox="1"/>
          <p:nvPr/>
        </p:nvSpPr>
        <p:spPr>
          <a:xfrm>
            <a:off x="3671700" y="1951650"/>
            <a:ext cx="2541600" cy="7494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latin typeface="Roboto"/>
                <a:ea typeface="Roboto"/>
                <a:cs typeface="Roboto"/>
                <a:sym typeface="Roboto"/>
              </a:rPr>
              <a:t>sounds </a:t>
            </a:r>
            <a:endParaRPr b="1" sz="3000">
              <a:latin typeface="Roboto"/>
              <a:ea typeface="Roboto"/>
              <a:cs typeface="Roboto"/>
              <a:sym typeface="Roboto"/>
            </a:endParaRPr>
          </a:p>
          <a:p>
            <a:pPr indent="0" lvl="0" marL="0" rtl="0" algn="ctr">
              <a:spcBef>
                <a:spcPts val="0"/>
              </a:spcBef>
              <a:spcAft>
                <a:spcPts val="0"/>
              </a:spcAft>
              <a:buNone/>
            </a:pPr>
            <a:r>
              <a:rPr b="1" lang="en" sz="1300">
                <a:latin typeface="Roboto"/>
                <a:ea typeface="Roboto"/>
                <a:cs typeface="Roboto"/>
                <a:sym typeface="Roboto"/>
              </a:rPr>
              <a:t>(words, noise and music)</a:t>
            </a:r>
            <a:endParaRPr b="1" sz="1300">
              <a:latin typeface="Roboto"/>
              <a:ea typeface="Roboto"/>
              <a:cs typeface="Roboto"/>
              <a:sym typeface="Roboto"/>
            </a:endParaRPr>
          </a:p>
        </p:txBody>
      </p:sp>
      <p:sp>
        <p:nvSpPr>
          <p:cNvPr id="101" name="Google Shape;101;p17"/>
          <p:cNvSpPr txBox="1"/>
          <p:nvPr/>
        </p:nvSpPr>
        <p:spPr>
          <a:xfrm>
            <a:off x="7120350" y="2087350"/>
            <a:ext cx="1543800" cy="6138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latin typeface="Roboto"/>
                <a:ea typeface="Roboto"/>
                <a:cs typeface="Roboto"/>
                <a:sym typeface="Roboto"/>
              </a:rPr>
              <a:t>text</a:t>
            </a:r>
            <a:endParaRPr b="1" sz="3000">
              <a:latin typeface="Roboto"/>
              <a:ea typeface="Roboto"/>
              <a:cs typeface="Roboto"/>
              <a:sym typeface="Roboto"/>
            </a:endParaRPr>
          </a:p>
        </p:txBody>
      </p:sp>
      <p:sp>
        <p:nvSpPr>
          <p:cNvPr id="102" name="Google Shape;102;p17"/>
          <p:cNvSpPr txBox="1"/>
          <p:nvPr/>
        </p:nvSpPr>
        <p:spPr>
          <a:xfrm>
            <a:off x="0" y="4734225"/>
            <a:ext cx="9144000" cy="43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FF0000"/>
                </a:solidFill>
                <a:latin typeface="Roboto Light"/>
                <a:ea typeface="Roboto Light"/>
                <a:cs typeface="Roboto Light"/>
                <a:sym typeface="Roboto Light"/>
              </a:rPr>
              <a:t>Prepared By: Angela Nash, MS CID			               Montclair State University		                                                             August 2023        </a:t>
            </a:r>
            <a:endParaRPr sz="1100">
              <a:solidFill>
                <a:srgbClr val="FF0000"/>
              </a:solidFill>
              <a:latin typeface="Roboto Light"/>
              <a:ea typeface="Roboto Light"/>
              <a:cs typeface="Roboto Light"/>
              <a:sym typeface="Roboto Light"/>
            </a:endParaRPr>
          </a:p>
          <a:p>
            <a:pPr indent="0" lvl="0" marL="0" rtl="0" algn="l">
              <a:spcBef>
                <a:spcPts val="0"/>
              </a:spcBef>
              <a:spcAft>
                <a:spcPts val="0"/>
              </a:spcAft>
              <a:buNone/>
            </a:pPr>
            <a:r>
              <a:rPr lang="en" sz="1100">
                <a:solidFill>
                  <a:srgbClr val="FF0000"/>
                </a:solidFill>
                <a:latin typeface="Roboto Light"/>
                <a:ea typeface="Roboto Light"/>
                <a:cs typeface="Roboto Light"/>
                <a:sym typeface="Roboto Light"/>
              </a:rPr>
              <a:t>East Orange SD, East Orange, NJ		                               Computer Science HUB	                                                                          Page</a:t>
            </a:r>
            <a:endParaRPr>
              <a:solidFill>
                <a:srgbClr val="FF0000"/>
              </a:solidFill>
              <a:latin typeface="Roboto Light"/>
              <a:ea typeface="Roboto Light"/>
              <a:cs typeface="Roboto Light"/>
              <a:sym typeface="Roboto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pic>
        <p:nvPicPr>
          <p:cNvPr id="107" name="Google Shape;107;p18"/>
          <p:cNvPicPr preferRelativeResize="0"/>
          <p:nvPr/>
        </p:nvPicPr>
        <p:blipFill>
          <a:blip r:embed="rId3">
            <a:alphaModFix/>
          </a:blip>
          <a:stretch>
            <a:fillRect/>
          </a:stretch>
        </p:blipFill>
        <p:spPr>
          <a:xfrm>
            <a:off x="1143000" y="0"/>
            <a:ext cx="6857999" cy="5143499"/>
          </a:xfrm>
          <a:prstGeom prst="rect">
            <a:avLst/>
          </a:prstGeom>
          <a:noFill/>
          <a:ln>
            <a:noFill/>
          </a:ln>
        </p:spPr>
      </p:pic>
      <p:pic>
        <p:nvPicPr>
          <p:cNvPr id="108" name="Google Shape;108;p18"/>
          <p:cNvPicPr preferRelativeResize="0"/>
          <p:nvPr/>
        </p:nvPicPr>
        <p:blipFill>
          <a:blip r:embed="rId4">
            <a:alphaModFix/>
          </a:blip>
          <a:stretch>
            <a:fillRect/>
          </a:stretch>
        </p:blipFill>
        <p:spPr>
          <a:xfrm>
            <a:off x="1143000" y="0"/>
            <a:ext cx="6857999" cy="5143499"/>
          </a:xfrm>
          <a:prstGeom prst="rect">
            <a:avLst/>
          </a:prstGeom>
          <a:noFill/>
          <a:ln>
            <a:noFill/>
          </a:ln>
        </p:spPr>
      </p:pic>
      <p:sp>
        <p:nvSpPr>
          <p:cNvPr id="109" name="Google Shape;109;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9"/>
          <p:cNvSpPr txBox="1"/>
          <p:nvPr/>
        </p:nvSpPr>
        <p:spPr>
          <a:xfrm>
            <a:off x="281000" y="1071575"/>
            <a:ext cx="8664600" cy="139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 sz="2400">
                <a:solidFill>
                  <a:schemeClr val="dk1"/>
                </a:solidFill>
                <a:latin typeface="Calibri"/>
                <a:ea typeface="Calibri"/>
                <a:cs typeface="Calibri"/>
                <a:sym typeface="Calibri"/>
              </a:rPr>
              <a:t>Hardware - </a:t>
            </a:r>
            <a:r>
              <a:rPr b="1" i="1" lang="en" sz="2400">
                <a:solidFill>
                  <a:srgbClr val="FF0000"/>
                </a:solidFill>
                <a:latin typeface="Calibri"/>
                <a:ea typeface="Calibri"/>
                <a:cs typeface="Calibri"/>
                <a:sym typeface="Calibri"/>
              </a:rPr>
              <a:t>all of the physical equipment</a:t>
            </a:r>
            <a:r>
              <a:rPr lang="en" sz="2400">
                <a:solidFill>
                  <a:schemeClr val="dk1"/>
                </a:solidFill>
                <a:latin typeface="Calibri"/>
                <a:ea typeface="Calibri"/>
                <a:cs typeface="Calibri"/>
                <a:sym typeface="Calibri"/>
              </a:rPr>
              <a:t> (inside and outside) t</a:t>
            </a:r>
            <a:r>
              <a:rPr b="1" i="1" lang="en" sz="2400">
                <a:solidFill>
                  <a:srgbClr val="FF0000"/>
                </a:solidFill>
                <a:latin typeface="Calibri"/>
                <a:ea typeface="Calibri"/>
                <a:cs typeface="Calibri"/>
                <a:sym typeface="Calibri"/>
              </a:rPr>
              <a:t>hat makes up a computer system.</a:t>
            </a:r>
            <a:r>
              <a:rPr lang="en" sz="2400">
                <a:solidFill>
                  <a:schemeClr val="dk1"/>
                </a:solidFill>
                <a:latin typeface="Calibri"/>
                <a:ea typeface="Calibri"/>
                <a:cs typeface="Calibri"/>
                <a:sym typeface="Calibri"/>
              </a:rPr>
              <a:t> If you can touch it, its hardware!</a:t>
            </a:r>
            <a:endParaRPr sz="2400">
              <a:solidFill>
                <a:schemeClr val="dk1"/>
              </a:solidFill>
              <a:latin typeface="Calibri"/>
              <a:ea typeface="Calibri"/>
              <a:cs typeface="Calibri"/>
              <a:sym typeface="Calibri"/>
            </a:endParaRPr>
          </a:p>
          <a:p>
            <a:pPr indent="0" lvl="0" marL="0" rtl="0" algn="l">
              <a:spcBef>
                <a:spcPts val="800"/>
              </a:spcBef>
              <a:spcAft>
                <a:spcPts val="0"/>
              </a:spcAft>
              <a:buNone/>
            </a:pPr>
            <a:r>
              <a:t/>
            </a:r>
            <a:endParaRPr sz="2400"/>
          </a:p>
        </p:txBody>
      </p:sp>
      <p:sp>
        <p:nvSpPr>
          <p:cNvPr id="115" name="Google Shape;115;p19"/>
          <p:cNvSpPr txBox="1"/>
          <p:nvPr/>
        </p:nvSpPr>
        <p:spPr>
          <a:xfrm>
            <a:off x="2369350" y="95250"/>
            <a:ext cx="41673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6000"/>
              <a:t>Hardware</a:t>
            </a:r>
            <a:endParaRPr sz="6000"/>
          </a:p>
        </p:txBody>
      </p:sp>
      <p:pic>
        <p:nvPicPr>
          <p:cNvPr id="116" name="Google Shape;116;p19"/>
          <p:cNvPicPr preferRelativeResize="0"/>
          <p:nvPr/>
        </p:nvPicPr>
        <p:blipFill>
          <a:blip r:embed="rId3">
            <a:alphaModFix/>
          </a:blip>
          <a:stretch>
            <a:fillRect/>
          </a:stretch>
        </p:blipFill>
        <p:spPr>
          <a:xfrm>
            <a:off x="5084075" y="2571750"/>
            <a:ext cx="2762149" cy="2762150"/>
          </a:xfrm>
          <a:prstGeom prst="rect">
            <a:avLst/>
          </a:prstGeom>
          <a:noFill/>
          <a:ln>
            <a:noFill/>
          </a:ln>
        </p:spPr>
      </p:pic>
      <p:pic>
        <p:nvPicPr>
          <p:cNvPr id="117" name="Google Shape;117;p19"/>
          <p:cNvPicPr preferRelativeResize="0"/>
          <p:nvPr/>
        </p:nvPicPr>
        <p:blipFill>
          <a:blip r:embed="rId4">
            <a:alphaModFix/>
          </a:blip>
          <a:stretch>
            <a:fillRect/>
          </a:stretch>
        </p:blipFill>
        <p:spPr>
          <a:xfrm flipH="1">
            <a:off x="976324" y="2107400"/>
            <a:ext cx="3917126" cy="31337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pic>
        <p:nvPicPr>
          <p:cNvPr id="122" name="Google Shape;122;p20"/>
          <p:cNvPicPr preferRelativeResize="0"/>
          <p:nvPr/>
        </p:nvPicPr>
        <p:blipFill>
          <a:blip r:embed="rId3">
            <a:alphaModFix/>
          </a:blip>
          <a:stretch>
            <a:fillRect/>
          </a:stretch>
        </p:blipFill>
        <p:spPr>
          <a:xfrm>
            <a:off x="1143000" y="0"/>
            <a:ext cx="6857999" cy="5143499"/>
          </a:xfrm>
          <a:prstGeom prst="rect">
            <a:avLst/>
          </a:prstGeom>
          <a:noFill/>
          <a:ln>
            <a:noFill/>
          </a:ln>
        </p:spPr>
      </p:pic>
      <p:pic>
        <p:nvPicPr>
          <p:cNvPr id="123" name="Google Shape;123;p20"/>
          <p:cNvPicPr preferRelativeResize="0"/>
          <p:nvPr/>
        </p:nvPicPr>
        <p:blipFill>
          <a:blip r:embed="rId4">
            <a:alphaModFix/>
          </a:blip>
          <a:stretch>
            <a:fillRect/>
          </a:stretch>
        </p:blipFill>
        <p:spPr>
          <a:xfrm>
            <a:off x="1143000" y="0"/>
            <a:ext cx="6857999" cy="5143499"/>
          </a:xfrm>
          <a:prstGeom prst="rect">
            <a:avLst/>
          </a:prstGeom>
          <a:noFill/>
          <a:ln>
            <a:noFill/>
          </a:ln>
        </p:spPr>
      </p:pic>
      <p:sp>
        <p:nvSpPr>
          <p:cNvPr id="124" name="Google Shape;124;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1"/>
          <p:cNvSpPr txBox="1"/>
          <p:nvPr/>
        </p:nvSpPr>
        <p:spPr>
          <a:xfrm>
            <a:off x="292925" y="1321575"/>
            <a:ext cx="6076800" cy="350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800"/>
              </a:spcAft>
              <a:buNone/>
            </a:pPr>
            <a:r>
              <a:rPr b="1" lang="en" sz="3600">
                <a:solidFill>
                  <a:schemeClr val="dk1"/>
                </a:solidFill>
                <a:latin typeface="Calibri"/>
                <a:ea typeface="Calibri"/>
                <a:cs typeface="Calibri"/>
                <a:sym typeface="Calibri"/>
              </a:rPr>
              <a:t>Software</a:t>
            </a:r>
            <a:r>
              <a:rPr lang="en" sz="3600">
                <a:solidFill>
                  <a:schemeClr val="dk1"/>
                </a:solidFill>
                <a:latin typeface="Calibri"/>
                <a:ea typeface="Calibri"/>
                <a:cs typeface="Calibri"/>
                <a:sym typeface="Calibri"/>
              </a:rPr>
              <a:t> - all of </a:t>
            </a:r>
            <a:r>
              <a:rPr b="1" i="1" lang="en" sz="3600">
                <a:solidFill>
                  <a:srgbClr val="FF0000"/>
                </a:solidFill>
                <a:latin typeface="Calibri"/>
                <a:ea typeface="Calibri"/>
                <a:cs typeface="Calibri"/>
                <a:sym typeface="Calibri"/>
              </a:rPr>
              <a:t>the programs that make the computer run</a:t>
            </a:r>
            <a:r>
              <a:rPr lang="en" sz="3600">
                <a:solidFill>
                  <a:schemeClr val="dk1"/>
                </a:solidFill>
                <a:latin typeface="Calibri"/>
                <a:ea typeface="Calibri"/>
                <a:cs typeface="Calibri"/>
                <a:sym typeface="Calibri"/>
              </a:rPr>
              <a:t>. This includes programs that manage the computer and complete tasks for users like you.</a:t>
            </a:r>
            <a:endParaRPr sz="3600"/>
          </a:p>
        </p:txBody>
      </p:sp>
      <p:sp>
        <p:nvSpPr>
          <p:cNvPr id="130" name="Google Shape;130;p21"/>
          <p:cNvSpPr txBox="1"/>
          <p:nvPr/>
        </p:nvSpPr>
        <p:spPr>
          <a:xfrm>
            <a:off x="2155025" y="119075"/>
            <a:ext cx="37506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6000"/>
              <a:t>Software</a:t>
            </a:r>
            <a:endParaRPr sz="6000"/>
          </a:p>
        </p:txBody>
      </p:sp>
      <p:pic>
        <p:nvPicPr>
          <p:cNvPr id="131" name="Google Shape;131;p21"/>
          <p:cNvPicPr preferRelativeResize="0"/>
          <p:nvPr/>
        </p:nvPicPr>
        <p:blipFill>
          <a:blip r:embed="rId3">
            <a:alphaModFix/>
          </a:blip>
          <a:stretch>
            <a:fillRect/>
          </a:stretch>
        </p:blipFill>
        <p:spPr>
          <a:xfrm>
            <a:off x="6369725" y="1807375"/>
            <a:ext cx="2469475" cy="218201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