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12192000" cy="6858000"/>
  <p:embeddedFontLst>
    <p:embeddedFont>
      <p:font typeface="Roboto"/>
      <p:regular r:id="rId43"/>
      <p:bold r:id="rId44"/>
      <p:italic r:id="rId45"/>
      <p:boldItalic r:id="rId46"/>
    </p:embeddedFont>
    <p:embeddedFont>
      <p:font typeface="Arimo"/>
      <p:regular r:id="rId47"/>
      <p:bold r:id="rId48"/>
      <p:italic r:id="rId49"/>
      <p:boldItalic r:id="rId50"/>
    </p:embeddedFont>
    <p:embeddedFont>
      <p:font typeface="Lato"/>
      <p:regular r:id="rId51"/>
      <p:bold r:id="rId52"/>
      <p:italic r:id="rId53"/>
      <p:boldItalic r:id="rId54"/>
    </p:embeddedFont>
    <p:embeddedFont>
      <p:font typeface="Helvetica Neue"/>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mo-bold.fntdata"/><Relationship Id="rId47" Type="http://schemas.openxmlformats.org/officeDocument/2006/relationships/font" Target="fonts/Arimo-regular.fntdata"/><Relationship Id="rId49" Type="http://schemas.openxmlformats.org/officeDocument/2006/relationships/font" Target="fonts/Arim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regular.fntdata"/><Relationship Id="rId50" Type="http://schemas.openxmlformats.org/officeDocument/2006/relationships/font" Target="fonts/Arimo-boldItalic.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6.xml"/><Relationship Id="rId55" Type="http://schemas.openxmlformats.org/officeDocument/2006/relationships/font" Target="fonts/HelveticaNeue-regular.fntdata"/><Relationship Id="rId10" Type="http://schemas.openxmlformats.org/officeDocument/2006/relationships/slide" Target="slides/slide5.xml"/><Relationship Id="rId54" Type="http://schemas.openxmlformats.org/officeDocument/2006/relationships/font" Target="fonts/Lato-boldItalic.fntdata"/><Relationship Id="rId13" Type="http://schemas.openxmlformats.org/officeDocument/2006/relationships/slide" Target="slides/slide8.xml"/><Relationship Id="rId57" Type="http://schemas.openxmlformats.org/officeDocument/2006/relationships/font" Target="fonts/HelveticaNeue-italic.fntdata"/><Relationship Id="rId12" Type="http://schemas.openxmlformats.org/officeDocument/2006/relationships/slide" Target="slides/slide7.xml"/><Relationship Id="rId56"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d02420290_0_330:notes"/>
          <p:cNvSpPr txBox="1"/>
          <p:nvPr>
            <p:ph idx="1" type="body"/>
          </p:nvPr>
        </p:nvSpPr>
        <p:spPr>
          <a:xfrm>
            <a:off x="0" y="0"/>
            <a:ext cx="3934500" cy="29349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t/>
            </a:r>
            <a:endParaRPr b="1" sz="1200">
              <a:solidFill>
                <a:schemeClr val="dk1"/>
              </a:solidFill>
              <a:highlight>
                <a:srgbClr val="FFFF00"/>
              </a:highlight>
              <a:latin typeface="Calibri"/>
              <a:ea typeface="Calibri"/>
              <a:cs typeface="Calibri"/>
              <a:sym typeface="Calibri"/>
            </a:endParaRPr>
          </a:p>
          <a:p>
            <a:pPr indent="0" lvl="0" marL="0" marR="0" rtl="0" algn="l">
              <a:lnSpc>
                <a:spcPct val="80000"/>
              </a:lnSpc>
              <a:spcBef>
                <a:spcPts val="0"/>
              </a:spcBef>
              <a:spcAft>
                <a:spcPts val="0"/>
              </a:spcAft>
              <a:buNone/>
            </a:pPr>
            <a:r>
              <a:t/>
            </a:r>
            <a:endParaRPr b="1" sz="1200">
              <a:solidFill>
                <a:schemeClr val="dk1"/>
              </a:solidFill>
              <a:highlight>
                <a:srgbClr val="FFFF00"/>
              </a:highlight>
              <a:latin typeface="Calibri"/>
              <a:ea typeface="Calibri"/>
              <a:cs typeface="Calibri"/>
              <a:sym typeface="Calibri"/>
            </a:endParaRPr>
          </a:p>
          <a:p>
            <a:pPr indent="0" lvl="0" marL="0" marR="0" rtl="0" algn="l">
              <a:lnSpc>
                <a:spcPct val="80000"/>
              </a:lnSpc>
              <a:spcBef>
                <a:spcPts val="0"/>
              </a:spcBef>
              <a:spcAft>
                <a:spcPts val="0"/>
              </a:spcAft>
              <a:buNone/>
            </a:pPr>
            <a:r>
              <a:t/>
            </a:r>
            <a:endParaRPr b="1" sz="2000">
              <a:solidFill>
                <a:schemeClr val="dk1"/>
              </a:solidFill>
              <a:highlight>
                <a:srgbClr val="FFFF00"/>
              </a:highlight>
              <a:latin typeface="Calibri"/>
              <a:ea typeface="Calibri"/>
              <a:cs typeface="Calibri"/>
              <a:sym typeface="Calibri"/>
            </a:endParaRPr>
          </a:p>
        </p:txBody>
      </p:sp>
      <p:sp>
        <p:nvSpPr>
          <p:cNvPr id="98" name="Google Shape;98;g8d02420290_0_330:notes"/>
          <p:cNvSpPr/>
          <p:nvPr>
            <p:ph idx="2" type="sldImg"/>
          </p:nvPr>
        </p:nvSpPr>
        <p:spPr>
          <a:xfrm>
            <a:off x="2032393" y="514345"/>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bfaa7a8d5_0_9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223" name="Google Shape;223;g13bfaa7a8d5_0_92: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620763d68_0_3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237" name="Google Shape;237;g27620763d68_0_311: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620763d68_0_324: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7620763d68_0_3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586e75db6_2_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6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In the early 1980s (that is in the era before the appearance of mass-produced personal computers), the mathematician Seymour Papert envisioned that one day, all children would have a personal portable computer that would fit their small hands and enable them to concretize and individualize their own education (Papert, 1980, 1985). </a:t>
            </a:r>
            <a:endParaRPr b="1" sz="26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t/>
            </a:r>
            <a:endParaRPr b="1" sz="26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Focuses on children constructing their learning.</a:t>
            </a:r>
            <a:endParaRPr b="1" sz="26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Papert emphasized children’s agency in making choice, thinking independently and seeking answers via discovery learning and share four key learning principles: cognitive challenge, children’s agency, discovery learning, and child-led learning. </a:t>
            </a:r>
            <a:endParaRPr b="1" sz="26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t/>
            </a:r>
            <a:endParaRPr b="1" sz="26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Papert: “[C]onstructionism – shares Constructivism’s connotation to learning as building knowledge structures irrespective of the circumstances of learning. It then adds the idea that this happens in a context where the learner is consciously engaged in constructing a public entity whether it’s a sand castle on the beach or a theory of</a:t>
            </a:r>
            <a:endParaRPr b="1" sz="26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the universe that can be shared with others”.</a:t>
            </a:r>
            <a:endParaRPr b="1" sz="2600">
              <a:solidFill>
                <a:schemeClr val="dk1"/>
              </a:solidFill>
              <a:latin typeface="Calibri"/>
              <a:ea typeface="Calibri"/>
              <a:cs typeface="Calibri"/>
              <a:sym typeface="Calibri"/>
            </a:endParaRPr>
          </a:p>
          <a:p>
            <a:pPr indent="0" lvl="0" marL="914400" rtl="0" algn="l">
              <a:spcBef>
                <a:spcPts val="6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257" name="Google Shape;257;g27586e75db6_2_7: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3bfaa7a8d5_0_31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rPr b="1" lang="en-US" sz="2600">
                <a:solidFill>
                  <a:schemeClr val="dk1"/>
                </a:solidFill>
                <a:latin typeface="Calibri"/>
                <a:ea typeface="Calibri"/>
                <a:cs typeface="Calibri"/>
                <a:sym typeface="Calibri"/>
              </a:rPr>
              <a:t>Lincoln</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271" name="Google Shape;271;g13bfaa7a8d5_0_314: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bfaa7a8d5_0_33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Lincoln</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288" name="Google Shape;288;g13bfaa7a8d5_0_33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3c89888c2f_0_7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Lincoln</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315" name="Google Shape;315;g13c89888c2f_0_7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9dc5cce21_0_3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Font typeface="Arial"/>
              <a:buNone/>
            </a:pPr>
            <a:r>
              <a:rPr b="1" lang="en-US" sz="2000">
                <a:solidFill>
                  <a:schemeClr val="dk1"/>
                </a:solidFill>
              </a:rPr>
              <a:t>PRINT OUT COPIES OF QR CODE</a:t>
            </a:r>
            <a:endParaRPr b="1" sz="2000">
              <a:solidFill>
                <a:schemeClr val="dk1"/>
              </a:solidFill>
            </a:endParaRPr>
          </a:p>
          <a:p>
            <a:pPr indent="0" lvl="0" marL="0" rtl="0" algn="l">
              <a:lnSpc>
                <a:spcPct val="80000"/>
              </a:lnSpc>
              <a:spcBef>
                <a:spcPts val="0"/>
              </a:spcBef>
              <a:spcAft>
                <a:spcPts val="0"/>
              </a:spcAft>
              <a:buClr>
                <a:schemeClr val="dk1"/>
              </a:buClr>
              <a:buFont typeface="Arial"/>
              <a:buNone/>
            </a:pPr>
            <a:r>
              <a:t/>
            </a:r>
            <a:endParaRPr b="1" sz="2000">
              <a:solidFill>
                <a:schemeClr val="dk1"/>
              </a:solidFill>
            </a:endParaRPr>
          </a:p>
          <a:p>
            <a:pPr indent="0" lvl="0" marL="0" rtl="0" algn="l">
              <a:lnSpc>
                <a:spcPct val="80000"/>
              </a:lnSpc>
              <a:spcBef>
                <a:spcPts val="0"/>
              </a:spcBef>
              <a:spcAft>
                <a:spcPts val="0"/>
              </a:spcAft>
              <a:buClr>
                <a:schemeClr val="dk1"/>
              </a:buClr>
              <a:buFont typeface="Arial"/>
              <a:buNone/>
            </a:pPr>
            <a:r>
              <a:t/>
            </a:r>
            <a:endParaRPr b="1" sz="2000">
              <a:solidFill>
                <a:schemeClr val="dk1"/>
              </a:solidFill>
            </a:endParaRPr>
          </a:p>
          <a:p>
            <a:pPr indent="0" lvl="0" marL="0" rtl="0" algn="l">
              <a:lnSpc>
                <a:spcPct val="80000"/>
              </a:lnSpc>
              <a:spcBef>
                <a:spcPts val="0"/>
              </a:spcBef>
              <a:spcAft>
                <a:spcPts val="0"/>
              </a:spcAft>
              <a:buClr>
                <a:schemeClr val="dk1"/>
              </a:buClr>
              <a:buFont typeface="Arial"/>
              <a:buNone/>
            </a:pPr>
            <a:r>
              <a:t/>
            </a:r>
            <a:endParaRPr b="1" sz="2000">
              <a:solidFill>
                <a:schemeClr val="dk1"/>
              </a:solidFill>
            </a:endParaRPr>
          </a:p>
          <a:p>
            <a:pPr indent="0" lvl="0" marL="0" rtl="0" algn="l">
              <a:lnSpc>
                <a:spcPct val="80000"/>
              </a:lnSpc>
              <a:spcBef>
                <a:spcPts val="0"/>
              </a:spcBef>
              <a:spcAft>
                <a:spcPts val="0"/>
              </a:spcAft>
              <a:buClr>
                <a:schemeClr val="dk1"/>
              </a:buClr>
              <a:buFont typeface="Arial"/>
              <a:buNone/>
            </a:pPr>
            <a:r>
              <a:t/>
            </a:r>
            <a:endParaRPr b="1" sz="2000">
              <a:solidFill>
                <a:schemeClr val="dk1"/>
              </a:solidFill>
            </a:endParaRPr>
          </a:p>
        </p:txBody>
      </p:sp>
      <p:sp>
        <p:nvSpPr>
          <p:cNvPr id="339" name="Google Shape;339;gb9dc5cce21_0_33: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3bfaa7a8d5_0_15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354" name="Google Shape;354;g13bfaa7a8d5_0_152: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3bfaa7a8d5_0_13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369" name="Google Shape;369;g13bfaa7a8d5_0_136: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bfaa7a8d5_0_7:notes"/>
          <p:cNvSpPr txBox="1"/>
          <p:nvPr>
            <p:ph idx="1" type="body"/>
          </p:nvPr>
        </p:nvSpPr>
        <p:spPr>
          <a:xfrm>
            <a:off x="0" y="0"/>
            <a:ext cx="3934500" cy="293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SUMI</a:t>
            </a:r>
            <a:endParaRPr sz="1200">
              <a:solidFill>
                <a:schemeClr val="dk1"/>
              </a:solidFill>
              <a:latin typeface="Calibri"/>
              <a:ea typeface="Calibri"/>
              <a:cs typeface="Calibri"/>
              <a:sym typeface="Calibri"/>
            </a:endParaRPr>
          </a:p>
        </p:txBody>
      </p:sp>
      <p:sp>
        <p:nvSpPr>
          <p:cNvPr id="109" name="Google Shape;109;g13bfaa7a8d5_0_7:notes"/>
          <p:cNvSpPr/>
          <p:nvPr>
            <p:ph idx="2" type="sldImg"/>
          </p:nvPr>
        </p:nvSpPr>
        <p:spPr>
          <a:xfrm>
            <a:off x="2032393" y="514345"/>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3bfaa7a8d5_0_20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384" name="Google Shape;384;g13bfaa7a8d5_0_201: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3bfaa7a8d5_0_2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399" name="Google Shape;399;g13bfaa7a8d5_0_216: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60c093721a_0_2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rPr b="1" lang="en-US" sz="2600">
                <a:solidFill>
                  <a:schemeClr val="dk1"/>
                </a:solidFill>
                <a:latin typeface="Calibri"/>
                <a:ea typeface="Calibri"/>
                <a:cs typeface="Calibri"/>
                <a:sym typeface="Calibri"/>
              </a:rPr>
              <a:t>PRINT PAGES SPECIFIC TO GRADE BANDS FOR SMALL GROUP</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414" name="Google Shape;414;g260c093721a_0_23: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7586e75db6_2_2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rPr b="1" lang="en-US" sz="2600">
                <a:solidFill>
                  <a:schemeClr val="dk1"/>
                </a:solidFill>
                <a:latin typeface="Calibri"/>
                <a:ea typeface="Calibri"/>
                <a:cs typeface="Calibri"/>
                <a:sym typeface="Calibri"/>
              </a:rPr>
              <a:t>PRINT PAGES SPECIFIC TO GRADE BANDS FOR SMALL GROUP</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428" name="Google Shape;428;g27586e75db6_2_25: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3bfaa7a8d5_0_39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442" name="Google Shape;442;g13bfaa7a8d5_0_393: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75bf93f8a5_0_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457" name="Google Shape;457;g275bf93f8a5_0_15: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75bf93f8a5_0_3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a:p>
            <a:pPr indent="0" lvl="0" marL="914400" rtl="0" algn="l">
              <a:spcBef>
                <a:spcPts val="600"/>
              </a:spcBef>
              <a:spcAft>
                <a:spcPts val="0"/>
              </a:spcAft>
              <a:buNone/>
            </a:pPr>
            <a:r>
              <a:t/>
            </a:r>
            <a:endParaRPr b="1" sz="2600">
              <a:solidFill>
                <a:schemeClr val="dk1"/>
              </a:solidFill>
              <a:latin typeface="Calibri"/>
              <a:ea typeface="Calibri"/>
              <a:cs typeface="Calibri"/>
              <a:sym typeface="Calibri"/>
            </a:endParaRPr>
          </a:p>
        </p:txBody>
      </p:sp>
      <p:sp>
        <p:nvSpPr>
          <p:cNvPr id="472" name="Google Shape;472;g275bf93f8a5_0_32: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75bf93f8a5_0_4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g275bf93f8a5_0_4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75bf93f8a5_0_13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g275bf93f8a5_0_133: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75bf93f8a5_0_21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9" name="Google Shape;499;g275bf93f8a5_0_219: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bfaa7a8d5_0_22:notes"/>
          <p:cNvSpPr txBox="1"/>
          <p:nvPr>
            <p:ph idx="1" type="body"/>
          </p:nvPr>
        </p:nvSpPr>
        <p:spPr>
          <a:xfrm>
            <a:off x="0" y="0"/>
            <a:ext cx="3934500" cy="293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SUMI</a:t>
            </a:r>
            <a:endParaRPr sz="1200">
              <a:solidFill>
                <a:schemeClr val="dk1"/>
              </a:solidFill>
              <a:latin typeface="Calibri"/>
              <a:ea typeface="Calibri"/>
              <a:cs typeface="Calibri"/>
              <a:sym typeface="Calibri"/>
            </a:endParaRPr>
          </a:p>
        </p:txBody>
      </p:sp>
      <p:sp>
        <p:nvSpPr>
          <p:cNvPr id="127" name="Google Shape;127;g13bfaa7a8d5_0_22:notes"/>
          <p:cNvSpPr/>
          <p:nvPr>
            <p:ph idx="2" type="sldImg"/>
          </p:nvPr>
        </p:nvSpPr>
        <p:spPr>
          <a:xfrm>
            <a:off x="2032393" y="514345"/>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75bf93f8a5_0_30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g275bf93f8a5_0_305: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75bf93f8a5_0_39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0" name="Google Shape;510;g275bf93f8a5_0_39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75bf93f8a5_0_47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g275bf93f8a5_0_476: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75bf93f8a5_0_48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 name="Google Shape;522;g275bf93f8a5_0_481: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60c093721a_0_5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t/>
            </a:r>
            <a:endParaRPr sz="1200"/>
          </a:p>
        </p:txBody>
      </p:sp>
      <p:sp>
        <p:nvSpPr>
          <p:cNvPr id="528" name="Google Shape;528;g260c093721a_0_52: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b9dc5cce21_0_0:notes"/>
          <p:cNvSpPr txBox="1"/>
          <p:nvPr>
            <p:ph idx="1" type="body"/>
          </p:nvPr>
        </p:nvSpPr>
        <p:spPr>
          <a:xfrm>
            <a:off x="0" y="0"/>
            <a:ext cx="3934500" cy="293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SUMI</a:t>
            </a:r>
            <a:endParaRPr sz="1200">
              <a:solidFill>
                <a:schemeClr val="dk1"/>
              </a:solidFill>
              <a:latin typeface="Calibri"/>
              <a:ea typeface="Calibri"/>
              <a:cs typeface="Calibri"/>
              <a:sym typeface="Calibri"/>
            </a:endParaRPr>
          </a:p>
        </p:txBody>
      </p:sp>
      <p:sp>
        <p:nvSpPr>
          <p:cNvPr id="545" name="Google Shape;545;gb9dc5cce21_0_0:notes"/>
          <p:cNvSpPr/>
          <p:nvPr>
            <p:ph idx="2" type="sldImg"/>
          </p:nvPr>
        </p:nvSpPr>
        <p:spPr>
          <a:xfrm>
            <a:off x="2032393" y="514345"/>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3bfaa7a8d5_0_108:notes"/>
          <p:cNvSpPr txBox="1"/>
          <p:nvPr>
            <p:ph idx="1" type="body"/>
          </p:nvPr>
        </p:nvSpPr>
        <p:spPr>
          <a:xfrm>
            <a:off x="0" y="0"/>
            <a:ext cx="3934500" cy="293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Move to the last slide</a:t>
            </a:r>
            <a:endParaRPr sz="1200">
              <a:solidFill>
                <a:schemeClr val="dk1"/>
              </a:solidFill>
              <a:latin typeface="Calibri"/>
              <a:ea typeface="Calibri"/>
              <a:cs typeface="Calibri"/>
              <a:sym typeface="Calibri"/>
            </a:endParaRPr>
          </a:p>
        </p:txBody>
      </p:sp>
      <p:sp>
        <p:nvSpPr>
          <p:cNvPr id="558" name="Google Shape;558;g13bfaa7a8d5_0_108:notes"/>
          <p:cNvSpPr/>
          <p:nvPr>
            <p:ph idx="2" type="sldImg"/>
          </p:nvPr>
        </p:nvSpPr>
        <p:spPr>
          <a:xfrm>
            <a:off x="2032393" y="514345"/>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3ca3faa882_0_4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t/>
            </a:r>
            <a:endParaRPr sz="1200"/>
          </a:p>
        </p:txBody>
      </p:sp>
      <p:sp>
        <p:nvSpPr>
          <p:cNvPr id="571" name="Google Shape;571;g13ca3faa882_0_46: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cbfa30c32_0_19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200"/>
              <a:t>SUMI</a:t>
            </a:r>
            <a:endParaRPr sz="1200"/>
          </a:p>
        </p:txBody>
      </p:sp>
      <p:sp>
        <p:nvSpPr>
          <p:cNvPr id="143" name="Google Shape;143;gbcbfa30c32_0_196: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511260461_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511260461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Slido interaction slide, please don't delete it.</a:t>
            </a:r>
            <a:br>
              <a:rPr lang="en-US"/>
            </a:br>
            <a:r>
              <a:rPr lang="en-US"/>
              <a:t>✅ Click on 'Present with Slido' and the poll will launch automatically when you get to this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bfaa7a8d5_0_50:notes"/>
          <p:cNvSpPr txBox="1"/>
          <p:nvPr>
            <p:ph idx="1" type="body"/>
          </p:nvPr>
        </p:nvSpPr>
        <p:spPr>
          <a:xfrm>
            <a:off x="0" y="0"/>
            <a:ext cx="3934500" cy="293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rPr b="1" lang="en-US" sz="1200">
                <a:solidFill>
                  <a:schemeClr val="dk1"/>
                </a:solidFill>
                <a:latin typeface="Calibri"/>
                <a:ea typeface="Calibri"/>
                <a:cs typeface="Calibri"/>
                <a:sym typeface="Calibri"/>
              </a:rPr>
              <a:t>SUMI</a:t>
            </a:r>
            <a:endParaRPr b="1" sz="1200">
              <a:solidFill>
                <a:schemeClr val="dk1"/>
              </a:solidFill>
              <a:latin typeface="Calibri"/>
              <a:ea typeface="Calibri"/>
              <a:cs typeface="Calibri"/>
              <a:sym typeface="Calibri"/>
            </a:endParaRPr>
          </a:p>
        </p:txBody>
      </p:sp>
      <p:sp>
        <p:nvSpPr>
          <p:cNvPr id="168" name="Google Shape;168;g13bfaa7a8d5_0_50:notes"/>
          <p:cNvSpPr/>
          <p:nvPr>
            <p:ph idx="2" type="sldImg"/>
          </p:nvPr>
        </p:nvSpPr>
        <p:spPr>
          <a:xfrm>
            <a:off x="2032393" y="514345"/>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bfaa7a8d5_0_62:notes"/>
          <p:cNvSpPr txBox="1"/>
          <p:nvPr>
            <p:ph idx="1" type="body"/>
          </p:nvPr>
        </p:nvSpPr>
        <p:spPr>
          <a:xfrm>
            <a:off x="0" y="0"/>
            <a:ext cx="3934500" cy="293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SUMI</a:t>
            </a:r>
            <a:endParaRPr sz="1200">
              <a:solidFill>
                <a:schemeClr val="dk1"/>
              </a:solidFill>
              <a:latin typeface="Calibri"/>
              <a:ea typeface="Calibri"/>
              <a:cs typeface="Calibri"/>
              <a:sym typeface="Calibri"/>
            </a:endParaRPr>
          </a:p>
        </p:txBody>
      </p:sp>
      <p:sp>
        <p:nvSpPr>
          <p:cNvPr id="181" name="Google Shape;181;g13bfaa7a8d5_0_62:notes"/>
          <p:cNvSpPr/>
          <p:nvPr>
            <p:ph idx="2" type="sldImg"/>
          </p:nvPr>
        </p:nvSpPr>
        <p:spPr>
          <a:xfrm>
            <a:off x="2032393" y="514345"/>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c89888c2f_0_0:notes"/>
          <p:cNvSpPr txBox="1"/>
          <p:nvPr>
            <p:ph idx="1" type="body"/>
          </p:nvPr>
        </p:nvSpPr>
        <p:spPr>
          <a:xfrm>
            <a:off x="0" y="0"/>
            <a:ext cx="3934500" cy="2934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95" name="Google Shape;195;g13c89888c2f_0_0:notes"/>
          <p:cNvSpPr/>
          <p:nvPr>
            <p:ph idx="2" type="sldImg"/>
          </p:nvPr>
        </p:nvSpPr>
        <p:spPr>
          <a:xfrm>
            <a:off x="2032393" y="514345"/>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bfaa7a8d5_0_7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t/>
            </a:r>
            <a:endParaRPr b="1" sz="2000"/>
          </a:p>
        </p:txBody>
      </p:sp>
      <p:sp>
        <p:nvSpPr>
          <p:cNvPr id="208" name="Google Shape;208;g13bfaa7a8d5_0_77: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obj">
  <p:cSld name="OBJECT">
    <p:spTree>
      <p:nvGrpSpPr>
        <p:cNvPr id="50" name="Shape 50"/>
        <p:cNvGrpSpPr/>
        <p:nvPr/>
      </p:nvGrpSpPr>
      <p:grpSpPr>
        <a:xfrm>
          <a:off x="0" y="0"/>
          <a:ext cx="0" cy="0"/>
          <a:chOff x="0" y="0"/>
          <a:chExt cx="0" cy="0"/>
        </a:xfrm>
      </p:grpSpPr>
      <p:sp>
        <p:nvSpPr>
          <p:cNvPr id="51" name="Google Shape;51;p13"/>
          <p:cNvSpPr txBox="1"/>
          <p:nvPr>
            <p:ph idx="11" type="ftr"/>
          </p:nvPr>
        </p:nvSpPr>
        <p:spPr>
          <a:xfrm>
            <a:off x="6033890" y="6470530"/>
            <a:ext cx="3708900" cy="279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b="1" i="0" sz="2000">
                <a:solidFill>
                  <a:schemeClr val="lt1"/>
                </a:solidFill>
                <a:latin typeface="Calibri"/>
                <a:ea typeface="Calibri"/>
                <a:cs typeface="Calibri"/>
                <a:sym typeface="Calibri"/>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13"/>
          <p:cNvSpPr txBox="1"/>
          <p:nvPr>
            <p:ph idx="10" type="dt"/>
          </p:nvPr>
        </p:nvSpPr>
        <p:spPr>
          <a:xfrm>
            <a:off x="2448814" y="6470530"/>
            <a:ext cx="3095700" cy="279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b="1" i="0" sz="2000">
                <a:solidFill>
                  <a:schemeClr val="lt1"/>
                </a:solidFill>
                <a:latin typeface="Calibri"/>
                <a:ea typeface="Calibri"/>
                <a:cs typeface="Calibri"/>
                <a:sym typeface="Calibri"/>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3"/>
          <p:cNvSpPr txBox="1"/>
          <p:nvPr>
            <p:ph idx="12" type="sldNum"/>
          </p:nvPr>
        </p:nvSpPr>
        <p:spPr>
          <a:xfrm>
            <a:off x="11393071" y="6503098"/>
            <a:ext cx="255300" cy="228600"/>
          </a:xfrm>
          <a:prstGeom prst="rect">
            <a:avLst/>
          </a:prstGeom>
          <a:noFill/>
          <a:ln>
            <a:noFill/>
          </a:ln>
        </p:spPr>
        <p:txBody>
          <a:bodyPr anchorCtr="0" anchor="t" bIns="0" lIns="0" spcFirstLastPara="1" rIns="0" wrap="square" tIns="0">
            <a:normAutofit lnSpcReduction="10000"/>
          </a:bodyPr>
          <a:lstStyle>
            <a:lvl1pPr indent="0" lvl="0" marL="25400" marR="0" rtl="0" algn="l">
              <a:lnSpc>
                <a:spcPct val="100000"/>
              </a:lnSpc>
              <a:spcBef>
                <a:spcPts val="0"/>
              </a:spcBef>
              <a:buNone/>
              <a:defRPr b="0" i="0" sz="1600">
                <a:solidFill>
                  <a:schemeClr val="lt1"/>
                </a:solidFill>
                <a:latin typeface="Calibri"/>
                <a:ea typeface="Calibri"/>
                <a:cs typeface="Calibri"/>
                <a:sym typeface="Calibri"/>
              </a:defRPr>
            </a:lvl1pPr>
            <a:lvl2pPr indent="0" lvl="1" marL="25400" marR="0" rtl="0" algn="l">
              <a:lnSpc>
                <a:spcPct val="100000"/>
              </a:lnSpc>
              <a:spcBef>
                <a:spcPts val="0"/>
              </a:spcBef>
              <a:buNone/>
              <a:defRPr b="0" i="0" sz="1600">
                <a:solidFill>
                  <a:schemeClr val="lt1"/>
                </a:solidFill>
                <a:latin typeface="Calibri"/>
                <a:ea typeface="Calibri"/>
                <a:cs typeface="Calibri"/>
                <a:sym typeface="Calibri"/>
              </a:defRPr>
            </a:lvl2pPr>
            <a:lvl3pPr indent="0" lvl="2" marL="25400" marR="0" rtl="0" algn="l">
              <a:lnSpc>
                <a:spcPct val="100000"/>
              </a:lnSpc>
              <a:spcBef>
                <a:spcPts val="0"/>
              </a:spcBef>
              <a:buNone/>
              <a:defRPr b="0" i="0" sz="1600">
                <a:solidFill>
                  <a:schemeClr val="lt1"/>
                </a:solidFill>
                <a:latin typeface="Calibri"/>
                <a:ea typeface="Calibri"/>
                <a:cs typeface="Calibri"/>
                <a:sym typeface="Calibri"/>
              </a:defRPr>
            </a:lvl3pPr>
            <a:lvl4pPr indent="0" lvl="3" marL="25400" marR="0" rtl="0" algn="l">
              <a:lnSpc>
                <a:spcPct val="100000"/>
              </a:lnSpc>
              <a:spcBef>
                <a:spcPts val="0"/>
              </a:spcBef>
              <a:buNone/>
              <a:defRPr b="0" i="0" sz="1600">
                <a:solidFill>
                  <a:schemeClr val="lt1"/>
                </a:solidFill>
                <a:latin typeface="Calibri"/>
                <a:ea typeface="Calibri"/>
                <a:cs typeface="Calibri"/>
                <a:sym typeface="Calibri"/>
              </a:defRPr>
            </a:lvl4pPr>
            <a:lvl5pPr indent="0" lvl="4" marL="25400" marR="0" rtl="0" algn="l">
              <a:lnSpc>
                <a:spcPct val="100000"/>
              </a:lnSpc>
              <a:spcBef>
                <a:spcPts val="0"/>
              </a:spcBef>
              <a:buNone/>
              <a:defRPr b="0" i="0" sz="1600">
                <a:solidFill>
                  <a:schemeClr val="lt1"/>
                </a:solidFill>
                <a:latin typeface="Calibri"/>
                <a:ea typeface="Calibri"/>
                <a:cs typeface="Calibri"/>
                <a:sym typeface="Calibri"/>
              </a:defRPr>
            </a:lvl5pPr>
            <a:lvl6pPr indent="0" lvl="5" marL="25400" marR="0" rtl="0" algn="l">
              <a:lnSpc>
                <a:spcPct val="100000"/>
              </a:lnSpc>
              <a:spcBef>
                <a:spcPts val="0"/>
              </a:spcBef>
              <a:buNone/>
              <a:defRPr b="0" i="0" sz="1600">
                <a:solidFill>
                  <a:schemeClr val="lt1"/>
                </a:solidFill>
                <a:latin typeface="Calibri"/>
                <a:ea typeface="Calibri"/>
                <a:cs typeface="Calibri"/>
                <a:sym typeface="Calibri"/>
              </a:defRPr>
            </a:lvl6pPr>
            <a:lvl7pPr indent="0" lvl="6" marL="25400" marR="0" rtl="0" algn="l">
              <a:lnSpc>
                <a:spcPct val="100000"/>
              </a:lnSpc>
              <a:spcBef>
                <a:spcPts val="0"/>
              </a:spcBef>
              <a:buNone/>
              <a:defRPr b="0" i="0" sz="1600">
                <a:solidFill>
                  <a:schemeClr val="lt1"/>
                </a:solidFill>
                <a:latin typeface="Calibri"/>
                <a:ea typeface="Calibri"/>
                <a:cs typeface="Calibri"/>
                <a:sym typeface="Calibri"/>
              </a:defRPr>
            </a:lvl7pPr>
            <a:lvl8pPr indent="0" lvl="7" marL="25400" marR="0" rtl="0" algn="l">
              <a:lnSpc>
                <a:spcPct val="100000"/>
              </a:lnSpc>
              <a:spcBef>
                <a:spcPts val="0"/>
              </a:spcBef>
              <a:buNone/>
              <a:defRPr b="0" i="0" sz="1600">
                <a:solidFill>
                  <a:schemeClr val="lt1"/>
                </a:solidFill>
                <a:latin typeface="Calibri"/>
                <a:ea typeface="Calibri"/>
                <a:cs typeface="Calibri"/>
                <a:sym typeface="Calibri"/>
              </a:defRPr>
            </a:lvl8pPr>
            <a:lvl9pPr indent="0" lvl="8" marL="25400" marR="0" rtl="0" algn="l">
              <a:lnSpc>
                <a:spcPct val="100000"/>
              </a:lnSpc>
              <a:spcBef>
                <a:spcPts val="0"/>
              </a:spcBef>
              <a:buNone/>
              <a:defRPr b="0" i="0" sz="16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4" name="Shape 54"/>
        <p:cNvGrpSpPr/>
        <p:nvPr/>
      </p:nvGrpSpPr>
      <p:grpSpPr>
        <a:xfrm>
          <a:off x="0" y="0"/>
          <a:ext cx="0" cy="0"/>
          <a:chOff x="0" y="0"/>
          <a:chExt cx="0" cy="0"/>
        </a:xfrm>
      </p:grpSpPr>
      <p:sp>
        <p:nvSpPr>
          <p:cNvPr id="55" name="Google Shape;55;p14"/>
          <p:cNvSpPr txBox="1"/>
          <p:nvPr>
            <p:ph type="title"/>
          </p:nvPr>
        </p:nvSpPr>
        <p:spPr>
          <a:xfrm>
            <a:off x="1056112" y="293225"/>
            <a:ext cx="10079700" cy="1244700"/>
          </a:xfrm>
          <a:prstGeom prst="rect">
            <a:avLst/>
          </a:prstGeom>
          <a:noFill/>
          <a:ln>
            <a:noFill/>
          </a:ln>
        </p:spPr>
        <p:txBody>
          <a:bodyPr anchorCtr="0" anchor="t" bIns="0" lIns="0" spcFirstLastPara="1" rIns="0" wrap="square" tIns="0">
            <a:normAutofit/>
          </a:bodyPr>
          <a:lstStyle>
            <a:lvl1pPr lvl="0" rtl="0" algn="l">
              <a:spcBef>
                <a:spcPts val="0"/>
              </a:spcBef>
              <a:spcAft>
                <a:spcPts val="0"/>
              </a:spcAft>
              <a:buSzPts val="3700"/>
              <a:buNone/>
              <a:defRPr b="1" i="0" sz="3200" u="sng">
                <a:solidFill>
                  <a:srgbClr val="808080"/>
                </a:solidFill>
                <a:latin typeface="Arimo"/>
                <a:ea typeface="Arimo"/>
                <a:cs typeface="Arimo"/>
                <a:sym typeface="Arimo"/>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6" name="Google Shape;56;p14"/>
          <p:cNvSpPr txBox="1"/>
          <p:nvPr>
            <p:ph idx="1" type="body"/>
          </p:nvPr>
        </p:nvSpPr>
        <p:spPr>
          <a:xfrm>
            <a:off x="974916" y="2217387"/>
            <a:ext cx="10242300" cy="25431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2400"/>
              <a:buNone/>
              <a:defRPr b="0" i="0" sz="2400">
                <a:solidFill>
                  <a:schemeClr val="dk1"/>
                </a:solidFill>
                <a:latin typeface="Calibri"/>
                <a:ea typeface="Calibri"/>
                <a:cs typeface="Calibri"/>
                <a:sym typeface="Calibri"/>
              </a:defRPr>
            </a:lvl1pPr>
            <a:lvl2pPr indent="-228600" lvl="1" marL="914400" rtl="0" algn="l">
              <a:spcBef>
                <a:spcPts val="1600"/>
              </a:spcBef>
              <a:spcAft>
                <a:spcPts val="0"/>
              </a:spcAft>
              <a:buSzPts val="1900"/>
              <a:buNone/>
              <a:defRPr/>
            </a:lvl2pPr>
            <a:lvl3pPr indent="-228600" lvl="2" marL="1371600" rtl="0" algn="l">
              <a:spcBef>
                <a:spcPts val="1600"/>
              </a:spcBef>
              <a:spcAft>
                <a:spcPts val="0"/>
              </a:spcAft>
              <a:buSzPts val="1900"/>
              <a:buNone/>
              <a:defRPr/>
            </a:lvl3pPr>
            <a:lvl4pPr indent="-228600" lvl="3" marL="1828800" rtl="0" algn="l">
              <a:spcBef>
                <a:spcPts val="1600"/>
              </a:spcBef>
              <a:spcAft>
                <a:spcPts val="0"/>
              </a:spcAft>
              <a:buSzPts val="1900"/>
              <a:buNone/>
              <a:defRPr/>
            </a:lvl4pPr>
            <a:lvl5pPr indent="-228600" lvl="4" marL="2286000" rtl="0" algn="l">
              <a:spcBef>
                <a:spcPts val="1600"/>
              </a:spcBef>
              <a:spcAft>
                <a:spcPts val="0"/>
              </a:spcAft>
              <a:buSzPts val="1900"/>
              <a:buNone/>
              <a:defRPr/>
            </a:lvl5pPr>
            <a:lvl6pPr indent="-228600" lvl="5" marL="2743200" rtl="0" algn="l">
              <a:spcBef>
                <a:spcPts val="1600"/>
              </a:spcBef>
              <a:spcAft>
                <a:spcPts val="0"/>
              </a:spcAft>
              <a:buSzPts val="1900"/>
              <a:buNone/>
              <a:defRPr/>
            </a:lvl6pPr>
            <a:lvl7pPr indent="-228600" lvl="6" marL="3200400" rtl="0" algn="l">
              <a:spcBef>
                <a:spcPts val="1600"/>
              </a:spcBef>
              <a:spcAft>
                <a:spcPts val="0"/>
              </a:spcAft>
              <a:buSzPts val="1900"/>
              <a:buNone/>
              <a:defRPr/>
            </a:lvl7pPr>
            <a:lvl8pPr indent="-228600" lvl="7" marL="3657600" rtl="0" algn="l">
              <a:spcBef>
                <a:spcPts val="1600"/>
              </a:spcBef>
              <a:spcAft>
                <a:spcPts val="0"/>
              </a:spcAft>
              <a:buSzPts val="1900"/>
              <a:buNone/>
              <a:defRPr/>
            </a:lvl8pPr>
            <a:lvl9pPr indent="-228600" lvl="8" marL="4114800" rtl="0" algn="l">
              <a:spcBef>
                <a:spcPts val="1600"/>
              </a:spcBef>
              <a:spcAft>
                <a:spcPts val="1600"/>
              </a:spcAft>
              <a:buSzPts val="1900"/>
              <a:buNone/>
              <a:defRPr/>
            </a:lvl9pPr>
          </a:lstStyle>
          <a:p/>
        </p:txBody>
      </p:sp>
      <p:sp>
        <p:nvSpPr>
          <p:cNvPr id="57" name="Google Shape;57;p14"/>
          <p:cNvSpPr txBox="1"/>
          <p:nvPr>
            <p:ph idx="11" type="ftr"/>
          </p:nvPr>
        </p:nvSpPr>
        <p:spPr>
          <a:xfrm>
            <a:off x="6033890" y="6470530"/>
            <a:ext cx="3708900" cy="279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b="1" i="0" sz="2000">
                <a:solidFill>
                  <a:schemeClr val="lt1"/>
                </a:solidFill>
                <a:latin typeface="Calibri"/>
                <a:ea typeface="Calibri"/>
                <a:cs typeface="Calibri"/>
                <a:sym typeface="Calibri"/>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4"/>
          <p:cNvSpPr txBox="1"/>
          <p:nvPr>
            <p:ph idx="10" type="dt"/>
          </p:nvPr>
        </p:nvSpPr>
        <p:spPr>
          <a:xfrm>
            <a:off x="2448814" y="6470530"/>
            <a:ext cx="3095700" cy="279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b="1" i="0" sz="2000">
                <a:solidFill>
                  <a:schemeClr val="lt1"/>
                </a:solidFill>
                <a:latin typeface="Calibri"/>
                <a:ea typeface="Calibri"/>
                <a:cs typeface="Calibri"/>
                <a:sym typeface="Calibri"/>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4"/>
          <p:cNvSpPr txBox="1"/>
          <p:nvPr>
            <p:ph idx="12" type="sldNum"/>
          </p:nvPr>
        </p:nvSpPr>
        <p:spPr>
          <a:xfrm>
            <a:off x="11393071" y="6503098"/>
            <a:ext cx="255300" cy="228600"/>
          </a:xfrm>
          <a:prstGeom prst="rect">
            <a:avLst/>
          </a:prstGeom>
          <a:noFill/>
          <a:ln>
            <a:noFill/>
          </a:ln>
        </p:spPr>
        <p:txBody>
          <a:bodyPr anchorCtr="0" anchor="t" bIns="0" lIns="0" spcFirstLastPara="1" rIns="0" wrap="square" tIns="0">
            <a:normAutofit lnSpcReduction="10000"/>
          </a:bodyPr>
          <a:lstStyle>
            <a:lvl1pPr indent="0" lvl="0" marL="25400" marR="0" rtl="0" algn="l">
              <a:lnSpc>
                <a:spcPct val="100000"/>
              </a:lnSpc>
              <a:spcBef>
                <a:spcPts val="0"/>
              </a:spcBef>
              <a:buNone/>
              <a:defRPr b="0" i="0" sz="1600">
                <a:solidFill>
                  <a:schemeClr val="lt1"/>
                </a:solidFill>
                <a:latin typeface="Calibri"/>
                <a:ea typeface="Calibri"/>
                <a:cs typeface="Calibri"/>
                <a:sym typeface="Calibri"/>
              </a:defRPr>
            </a:lvl1pPr>
            <a:lvl2pPr indent="0" lvl="1" marL="25400" marR="0" rtl="0" algn="l">
              <a:lnSpc>
                <a:spcPct val="100000"/>
              </a:lnSpc>
              <a:spcBef>
                <a:spcPts val="0"/>
              </a:spcBef>
              <a:buNone/>
              <a:defRPr b="0" i="0" sz="1600">
                <a:solidFill>
                  <a:schemeClr val="lt1"/>
                </a:solidFill>
                <a:latin typeface="Calibri"/>
                <a:ea typeface="Calibri"/>
                <a:cs typeface="Calibri"/>
                <a:sym typeface="Calibri"/>
              </a:defRPr>
            </a:lvl2pPr>
            <a:lvl3pPr indent="0" lvl="2" marL="25400" marR="0" rtl="0" algn="l">
              <a:lnSpc>
                <a:spcPct val="100000"/>
              </a:lnSpc>
              <a:spcBef>
                <a:spcPts val="0"/>
              </a:spcBef>
              <a:buNone/>
              <a:defRPr b="0" i="0" sz="1600">
                <a:solidFill>
                  <a:schemeClr val="lt1"/>
                </a:solidFill>
                <a:latin typeface="Calibri"/>
                <a:ea typeface="Calibri"/>
                <a:cs typeface="Calibri"/>
                <a:sym typeface="Calibri"/>
              </a:defRPr>
            </a:lvl3pPr>
            <a:lvl4pPr indent="0" lvl="3" marL="25400" marR="0" rtl="0" algn="l">
              <a:lnSpc>
                <a:spcPct val="100000"/>
              </a:lnSpc>
              <a:spcBef>
                <a:spcPts val="0"/>
              </a:spcBef>
              <a:buNone/>
              <a:defRPr b="0" i="0" sz="1600">
                <a:solidFill>
                  <a:schemeClr val="lt1"/>
                </a:solidFill>
                <a:latin typeface="Calibri"/>
                <a:ea typeface="Calibri"/>
                <a:cs typeface="Calibri"/>
                <a:sym typeface="Calibri"/>
              </a:defRPr>
            </a:lvl4pPr>
            <a:lvl5pPr indent="0" lvl="4" marL="25400" marR="0" rtl="0" algn="l">
              <a:lnSpc>
                <a:spcPct val="100000"/>
              </a:lnSpc>
              <a:spcBef>
                <a:spcPts val="0"/>
              </a:spcBef>
              <a:buNone/>
              <a:defRPr b="0" i="0" sz="1600">
                <a:solidFill>
                  <a:schemeClr val="lt1"/>
                </a:solidFill>
                <a:latin typeface="Calibri"/>
                <a:ea typeface="Calibri"/>
                <a:cs typeface="Calibri"/>
                <a:sym typeface="Calibri"/>
              </a:defRPr>
            </a:lvl5pPr>
            <a:lvl6pPr indent="0" lvl="5" marL="25400" marR="0" rtl="0" algn="l">
              <a:lnSpc>
                <a:spcPct val="100000"/>
              </a:lnSpc>
              <a:spcBef>
                <a:spcPts val="0"/>
              </a:spcBef>
              <a:buNone/>
              <a:defRPr b="0" i="0" sz="1600">
                <a:solidFill>
                  <a:schemeClr val="lt1"/>
                </a:solidFill>
                <a:latin typeface="Calibri"/>
                <a:ea typeface="Calibri"/>
                <a:cs typeface="Calibri"/>
                <a:sym typeface="Calibri"/>
              </a:defRPr>
            </a:lvl6pPr>
            <a:lvl7pPr indent="0" lvl="6" marL="25400" marR="0" rtl="0" algn="l">
              <a:lnSpc>
                <a:spcPct val="100000"/>
              </a:lnSpc>
              <a:spcBef>
                <a:spcPts val="0"/>
              </a:spcBef>
              <a:buNone/>
              <a:defRPr b="0" i="0" sz="1600">
                <a:solidFill>
                  <a:schemeClr val="lt1"/>
                </a:solidFill>
                <a:latin typeface="Calibri"/>
                <a:ea typeface="Calibri"/>
                <a:cs typeface="Calibri"/>
                <a:sym typeface="Calibri"/>
              </a:defRPr>
            </a:lvl7pPr>
            <a:lvl8pPr indent="0" lvl="7" marL="25400" marR="0" rtl="0" algn="l">
              <a:lnSpc>
                <a:spcPct val="100000"/>
              </a:lnSpc>
              <a:spcBef>
                <a:spcPts val="0"/>
              </a:spcBef>
              <a:buNone/>
              <a:defRPr b="0" i="0" sz="1600">
                <a:solidFill>
                  <a:schemeClr val="lt1"/>
                </a:solidFill>
                <a:latin typeface="Calibri"/>
                <a:ea typeface="Calibri"/>
                <a:cs typeface="Calibri"/>
                <a:sym typeface="Calibri"/>
              </a:defRPr>
            </a:lvl8pPr>
            <a:lvl9pPr indent="0" lvl="8" marL="25400" marR="0" rtl="0" algn="l">
              <a:lnSpc>
                <a:spcPct val="100000"/>
              </a:lnSpc>
              <a:spcBef>
                <a:spcPts val="0"/>
              </a:spcBef>
              <a:buNone/>
              <a:defRPr b="0" i="0" sz="16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60" name="Shape 60"/>
        <p:cNvGrpSpPr/>
        <p:nvPr/>
      </p:nvGrpSpPr>
      <p:grpSpPr>
        <a:xfrm>
          <a:off x="0" y="0"/>
          <a:ext cx="0" cy="0"/>
          <a:chOff x="0" y="0"/>
          <a:chExt cx="0" cy="0"/>
        </a:xfrm>
      </p:grpSpPr>
      <p:sp>
        <p:nvSpPr>
          <p:cNvPr id="61" name="Google Shape;61;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3" name="Google Shape;63;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66" name="Shape 66"/>
        <p:cNvGrpSpPr/>
        <p:nvPr/>
      </p:nvGrpSpPr>
      <p:grpSpPr>
        <a:xfrm>
          <a:off x="0" y="0"/>
          <a:ext cx="0" cy="0"/>
          <a:chOff x="0" y="0"/>
          <a:chExt cx="0" cy="0"/>
        </a:xfrm>
      </p:grpSpPr>
      <p:sp>
        <p:nvSpPr>
          <p:cNvPr id="67" name="Google Shape;67;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9" name="Google Shape;69;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spTree>
      <p:nvGrpSpPr>
        <p:cNvPr id="72" name="Shape 72"/>
        <p:cNvGrpSpPr/>
        <p:nvPr/>
      </p:nvGrpSpPr>
      <p:grpSpPr>
        <a:xfrm>
          <a:off x="0" y="0"/>
          <a:ext cx="0" cy="0"/>
          <a:chOff x="0" y="0"/>
          <a:chExt cx="0" cy="0"/>
        </a:xfrm>
      </p:grpSpPr>
      <p:sp>
        <p:nvSpPr>
          <p:cNvPr id="73" name="Google Shape;73;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 name="Google Shape;75;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OBJECT_4">
    <p:spTree>
      <p:nvGrpSpPr>
        <p:cNvPr id="78" name="Shape 78"/>
        <p:cNvGrpSpPr/>
        <p:nvPr/>
      </p:nvGrpSpPr>
      <p:grpSpPr>
        <a:xfrm>
          <a:off x="0" y="0"/>
          <a:ext cx="0" cy="0"/>
          <a:chOff x="0" y="0"/>
          <a:chExt cx="0" cy="0"/>
        </a:xfrm>
      </p:grpSpPr>
      <p:sp>
        <p:nvSpPr>
          <p:cNvPr id="79" name="Google Shape;79;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1" name="Google Shape;81;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p:cSld name="OBJECT_5">
    <p:spTree>
      <p:nvGrpSpPr>
        <p:cNvPr id="84" name="Shape 84"/>
        <p:cNvGrpSpPr/>
        <p:nvPr/>
      </p:nvGrpSpPr>
      <p:grpSpPr>
        <a:xfrm>
          <a:off x="0" y="0"/>
          <a:ext cx="0" cy="0"/>
          <a:chOff x="0" y="0"/>
          <a:chExt cx="0" cy="0"/>
        </a:xfrm>
      </p:grpSpPr>
      <p:sp>
        <p:nvSpPr>
          <p:cNvPr id="85" name="Google Shape;85;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p:cSld name="OBJECT_6">
    <p:spTree>
      <p:nvGrpSpPr>
        <p:cNvPr id="90" name="Shape 90"/>
        <p:cNvGrpSpPr/>
        <p:nvPr/>
      </p:nvGrpSpPr>
      <p:grpSpPr>
        <a:xfrm>
          <a:off x="0" y="0"/>
          <a:ext cx="0" cy="0"/>
          <a:chOff x="0" y="0"/>
          <a:chExt cx="0" cy="0"/>
        </a:xfrm>
      </p:grpSpPr>
      <p:sp>
        <p:nvSpPr>
          <p:cNvPr id="91" name="Google Shape;91;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20.jpg"/><Relationship Id="rId5" Type="http://schemas.openxmlformats.org/officeDocument/2006/relationships/image" Target="../media/image3.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hyperlink" Target="https://docs.google.com/document/d/1kBtRUDatRGgHnnphpVjfbzc7xA444nHOKpaKukckcG4/edit" TargetMode="External"/><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hyperlink" Target="https://studio.code.org/s/pre-express-2018/stage/6/puzzle/1"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hyperlink" Target="https://curriculum.code.org/media/uploads/image_xmBkoQZ_0OrQqsy.png" TargetMode="Externa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1" Type="http://schemas.openxmlformats.org/officeDocument/2006/relationships/hyperlink" Target="mailto:robilas@montclair.edu" TargetMode="External"/><Relationship Id="rId10" Type="http://schemas.openxmlformats.org/officeDocument/2006/relationships/hyperlink" Target="mailto:defelicea@montclair.edu" TargetMode="External"/><Relationship Id="rId13" Type="http://schemas.openxmlformats.org/officeDocument/2006/relationships/hyperlink" Target="mailto:millerjess@montclair.edu" TargetMode="External"/><Relationship Id="rId12" Type="http://schemas.openxmlformats.org/officeDocument/2006/relationships/hyperlink" Target="mailto:lir@montclair.edu" TargetMode="External"/><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mailto:hagiwara@montclair.edu" TargetMode="External"/><Relationship Id="rId4" Type="http://schemas.openxmlformats.org/officeDocument/2006/relationships/hyperlink" Target="mailto:herbertk@montclair.edu" TargetMode="External"/><Relationship Id="rId9" Type="http://schemas.openxmlformats.org/officeDocument/2006/relationships/hyperlink" Target="mailto:goldsteinr@montclair.edu" TargetMode="External"/><Relationship Id="rId14" Type="http://schemas.openxmlformats.org/officeDocument/2006/relationships/image" Target="../media/image3.png"/><Relationship Id="rId5" Type="http://schemas.openxmlformats.org/officeDocument/2006/relationships/hyperlink" Target="mailto:shinm@montclair.edu" TargetMode="External"/><Relationship Id="rId6" Type="http://schemas.openxmlformats.org/officeDocument/2006/relationships/hyperlink" Target="mailto:anuv@montclair.edu" TargetMode="External"/><Relationship Id="rId7" Type="http://schemas.openxmlformats.org/officeDocument/2006/relationships/hyperlink" Target="mailto:l.lawrence@eastorange.k12.nj.us" TargetMode="External"/><Relationship Id="rId8" Type="http://schemas.openxmlformats.org/officeDocument/2006/relationships/hyperlink" Target="mailto:a.nash@eastorange.k12.nj.u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22.jp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6.png"/><Relationship Id="rId5" Type="http://schemas.openxmlformats.org/officeDocument/2006/relationships/hyperlink" Target="https://www.sli.do/features-google-slides?payload=eyJwb2xsVXVpZCI6IjRmYmE0OWMxLTdiZDYtNDY1Ni04Y2M0LTI1MTA1MjkyNTRiYyIsInByZXNlbnRhdGlvbklkIjoiMVpwQnFUS1lLVlZIcDhlM2tROFhaN0l6MW5zQlFLYkxtZ193THY5by1POU0iLCJzbGlkZUlkIjoiU0xJREVTX0FQSTUxMTI2MDQ2MV8wIiwidGltZWxpbmUiOlt7InBvbGxRdWVzdGlvblV1aWQiOiI1OGQwNjE3OC05YzQ1LTQ3MTYtYTUwOC03OGU2ODE1YjYyMjIiLCJzaG93UmVzdWx0cyI6dHJ1ZX1dLCJ0eXBlIjoiU2xpZG9Qb2xsIn0%3D" TargetMode="External"/><Relationship Id="rId6" Type="http://schemas.openxmlformats.org/officeDocument/2006/relationships/image" Target="../media/image11.png"/><Relationship Id="rId7" Type="http://schemas.openxmlformats.org/officeDocument/2006/relationships/hyperlink" Target="https://chrome.google.com/webstore/detail/slido/dhhclfjehmpacimcdknijodpjpmppki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youtube.com/watch?v=LmjKUDo7gSQ" TargetMode="External"/><Relationship Id="rId6"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99" name="Shape 99"/>
        <p:cNvGrpSpPr/>
        <p:nvPr/>
      </p:nvGrpSpPr>
      <p:grpSpPr>
        <a:xfrm>
          <a:off x="0" y="0"/>
          <a:ext cx="0" cy="0"/>
          <a:chOff x="0" y="0"/>
          <a:chExt cx="0" cy="0"/>
        </a:xfrm>
      </p:grpSpPr>
      <p:pic>
        <p:nvPicPr>
          <p:cNvPr id="100" name="Google Shape;100;p21"/>
          <p:cNvPicPr preferRelativeResize="0"/>
          <p:nvPr/>
        </p:nvPicPr>
        <p:blipFill rotWithShape="1">
          <a:blip r:embed="rId3">
            <a:alphaModFix/>
          </a:blip>
          <a:srcRect b="0" l="0" r="9722" t="23826"/>
          <a:stretch/>
        </p:blipFill>
        <p:spPr>
          <a:xfrm>
            <a:off x="0" y="0"/>
            <a:ext cx="12191999" cy="6857997"/>
          </a:xfrm>
          <a:prstGeom prst="rect">
            <a:avLst/>
          </a:prstGeom>
          <a:noFill/>
          <a:ln>
            <a:noFill/>
          </a:ln>
        </p:spPr>
      </p:pic>
      <p:sp>
        <p:nvSpPr>
          <p:cNvPr id="101" name="Google Shape;101;p21"/>
          <p:cNvSpPr txBox="1"/>
          <p:nvPr/>
        </p:nvSpPr>
        <p:spPr>
          <a:xfrm>
            <a:off x="5742147" y="6470530"/>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102" name="Google Shape;102;p21" title="Overlay Graphic"/>
          <p:cNvSpPr/>
          <p:nvPr/>
        </p:nvSpPr>
        <p:spPr>
          <a:xfrm>
            <a:off x="4922524" y="0"/>
            <a:ext cx="4167300" cy="6858000"/>
          </a:xfrm>
          <a:prstGeom prst="rect">
            <a:avLst/>
          </a:prstGeom>
          <a:solidFill>
            <a:srgbClr val="C50202">
              <a:alpha val="5224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80E2F"/>
              </a:solidFill>
              <a:latin typeface="Calibri"/>
              <a:ea typeface="Calibri"/>
              <a:cs typeface="Calibri"/>
              <a:sym typeface="Calibri"/>
            </a:endParaRPr>
          </a:p>
        </p:txBody>
      </p:sp>
      <p:sp>
        <p:nvSpPr>
          <p:cNvPr id="103" name="Google Shape;103;p21"/>
          <p:cNvSpPr/>
          <p:nvPr/>
        </p:nvSpPr>
        <p:spPr>
          <a:xfrm>
            <a:off x="5069725" y="246500"/>
            <a:ext cx="3906300" cy="2631600"/>
          </a:xfrm>
          <a:prstGeom prst="rect">
            <a:avLst/>
          </a:prstGeom>
          <a:noFill/>
          <a:ln>
            <a:noFill/>
          </a:ln>
        </p:spPr>
        <p:txBody>
          <a:bodyPr anchorCtr="0" anchor="t" bIns="45700" lIns="91425" spcFirstLastPara="1" rIns="91425" wrap="square" tIns="45700">
            <a:noAutofit/>
          </a:bodyPr>
          <a:lstStyle/>
          <a:p>
            <a:pPr indent="0" lvl="0" marL="0" marR="0" rtl="0" algn="l">
              <a:lnSpc>
                <a:spcPct val="107142"/>
              </a:lnSpc>
              <a:spcBef>
                <a:spcPts val="0"/>
              </a:spcBef>
              <a:spcAft>
                <a:spcPts val="0"/>
              </a:spcAft>
              <a:buNone/>
            </a:pPr>
            <a:r>
              <a:rPr b="1" lang="en-US" sz="4100">
                <a:solidFill>
                  <a:srgbClr val="FFFFFF"/>
                </a:solidFill>
                <a:latin typeface="Helvetica Neue"/>
                <a:ea typeface="Helvetica Neue"/>
                <a:cs typeface="Helvetica Neue"/>
                <a:sym typeface="Helvetica Neue"/>
              </a:rPr>
              <a:t>COMPUTER SCIENCE FOR EVERYONE, EVERYWHERE</a:t>
            </a:r>
            <a:endParaRPr b="1" sz="4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rPr b="1" lang="en-US" sz="4100">
                <a:solidFill>
                  <a:srgbClr val="FFFFFF"/>
                </a:solidFill>
                <a:latin typeface="Helvetica Neue"/>
                <a:ea typeface="Helvetica Neue"/>
                <a:cs typeface="Helvetica Neue"/>
                <a:sym typeface="Helvetica Neue"/>
              </a:rPr>
              <a:t>8/22/23</a:t>
            </a:r>
            <a:endParaRPr b="1" sz="4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rPr b="1" lang="en-US" sz="3100">
                <a:solidFill>
                  <a:srgbClr val="FFFFFF"/>
                </a:solidFill>
                <a:latin typeface="Helvetica Neue"/>
                <a:ea typeface="Helvetica Neue"/>
                <a:cs typeface="Helvetica Neue"/>
                <a:sym typeface="Helvetica Neue"/>
              </a:rPr>
              <a:t>Introduction to Computer Science Education</a:t>
            </a:r>
            <a:endParaRPr b="1" sz="3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t/>
            </a:r>
            <a:endParaRPr b="1" sz="4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t/>
            </a:r>
            <a:endParaRPr b="1" sz="4100">
              <a:solidFill>
                <a:srgbClr val="FFFFFF"/>
              </a:solidFill>
              <a:latin typeface="Helvetica Neue"/>
              <a:ea typeface="Helvetica Neue"/>
              <a:cs typeface="Helvetica Neue"/>
              <a:sym typeface="Helvetica Neue"/>
            </a:endParaRPr>
          </a:p>
          <a:p>
            <a:pPr indent="0" lvl="0" marL="0" marR="0" rtl="0" algn="l">
              <a:lnSpc>
                <a:spcPct val="107142"/>
              </a:lnSpc>
              <a:spcBef>
                <a:spcPts val="0"/>
              </a:spcBef>
              <a:spcAft>
                <a:spcPts val="0"/>
              </a:spcAft>
              <a:buNone/>
            </a:pPr>
            <a:r>
              <a:t/>
            </a:r>
            <a:endParaRPr b="1" sz="4100">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br>
              <a:rPr b="0" i="0" lang="en-US" sz="2400" u="none" cap="none" strike="noStrike">
                <a:solidFill>
                  <a:srgbClr val="FFFFFF"/>
                </a:solidFill>
                <a:latin typeface="Calibri"/>
                <a:ea typeface="Calibri"/>
                <a:cs typeface="Calibri"/>
                <a:sym typeface="Calibri"/>
              </a:rPr>
            </a:br>
            <a:endParaRPr b="0" i="0" sz="2400" u="none" cap="none" strike="noStrike">
              <a:solidFill>
                <a:srgbClr val="FFFFFF"/>
              </a:solidFill>
              <a:latin typeface="Calibri"/>
              <a:ea typeface="Calibri"/>
              <a:cs typeface="Calibri"/>
              <a:sym typeface="Calibri"/>
            </a:endParaRPr>
          </a:p>
        </p:txBody>
      </p:sp>
      <p:sp>
        <p:nvSpPr>
          <p:cNvPr id="104" name="Google Shape;104;p21" title="Overlay Graphic"/>
          <p:cNvSpPr/>
          <p:nvPr/>
        </p:nvSpPr>
        <p:spPr>
          <a:xfrm>
            <a:off x="4922575" y="5379725"/>
            <a:ext cx="4167300" cy="1478400"/>
          </a:xfrm>
          <a:prstGeom prst="rect">
            <a:avLst/>
          </a:prstGeom>
          <a:solidFill>
            <a:srgbClr val="D119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05" name="Google Shape;105;p21"/>
          <p:cNvPicPr preferRelativeResize="0"/>
          <p:nvPr/>
        </p:nvPicPr>
        <p:blipFill>
          <a:blip r:embed="rId4">
            <a:alphaModFix/>
          </a:blip>
          <a:stretch>
            <a:fillRect/>
          </a:stretch>
        </p:blipFill>
        <p:spPr>
          <a:xfrm>
            <a:off x="5069575" y="5791200"/>
            <a:ext cx="3906427" cy="650425"/>
          </a:xfrm>
          <a:prstGeom prst="rect">
            <a:avLst/>
          </a:prstGeom>
          <a:noFill/>
          <a:ln>
            <a:noFill/>
          </a:ln>
        </p:spPr>
      </p:pic>
      <p:sp>
        <p:nvSpPr>
          <p:cNvPr id="106" name="Google Shape;106;p21"/>
          <p:cNvSpPr txBox="1"/>
          <p:nvPr/>
        </p:nvSpPr>
        <p:spPr>
          <a:xfrm>
            <a:off x="9281150" y="6202675"/>
            <a:ext cx="2910900" cy="861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US" sz="1500">
                <a:solidFill>
                  <a:schemeClr val="dk1"/>
                </a:solidFill>
                <a:highlight>
                  <a:srgbClr val="FFFFFF"/>
                </a:highlight>
                <a:latin typeface="Calibri"/>
                <a:ea typeface="Calibri"/>
                <a:cs typeface="Calibri"/>
                <a:sym typeface="Calibri"/>
              </a:rPr>
              <a:t>NJDOE Standards 22E00178</a:t>
            </a:r>
            <a:endParaRPr sz="1500">
              <a:solidFill>
                <a:schemeClr val="dk1"/>
              </a:solidFill>
              <a:highlight>
                <a:srgbClr val="FFFFFF"/>
              </a:highlight>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US" sz="1500">
                <a:solidFill>
                  <a:schemeClr val="dk1"/>
                </a:solidFill>
                <a:highlight>
                  <a:srgbClr val="FFFFFF"/>
                </a:highlight>
                <a:latin typeface="Calibri"/>
                <a:ea typeface="Calibri"/>
                <a:cs typeface="Calibri"/>
                <a:sym typeface="Calibri"/>
              </a:rPr>
              <a:t>NJDOE Hub 22E00173</a:t>
            </a:r>
            <a:endParaRPr sz="1500">
              <a:solidFill>
                <a:schemeClr val="dk1"/>
              </a:solidFill>
              <a:highlight>
                <a:srgbClr val="FFFFFF"/>
              </a:highlight>
              <a:latin typeface="Calibri"/>
              <a:ea typeface="Calibri"/>
              <a:cs typeface="Calibri"/>
              <a:sym typeface="Calibri"/>
            </a:endParaRPr>
          </a:p>
          <a:p>
            <a:pPr indent="0" lvl="0" marL="0" rtl="0" algn="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24" name="Shape 224"/>
        <p:cNvGrpSpPr/>
        <p:nvPr/>
      </p:nvGrpSpPr>
      <p:grpSpPr>
        <a:xfrm>
          <a:off x="0" y="0"/>
          <a:ext cx="0" cy="0"/>
          <a:chOff x="0" y="0"/>
          <a:chExt cx="0" cy="0"/>
        </a:xfrm>
      </p:grpSpPr>
      <p:sp>
        <p:nvSpPr>
          <p:cNvPr id="225" name="Google Shape;225;p30"/>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30"/>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30"/>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30"/>
          <p:cNvSpPr txBox="1"/>
          <p:nvPr>
            <p:ph type="title"/>
          </p:nvPr>
        </p:nvSpPr>
        <p:spPr>
          <a:xfrm>
            <a:off x="887100" y="1608450"/>
            <a:ext cx="10417800" cy="752700"/>
          </a:xfrm>
          <a:prstGeom prst="rect">
            <a:avLst/>
          </a:prstGeom>
          <a:noFill/>
          <a:ln>
            <a:noFill/>
          </a:ln>
        </p:spPr>
        <p:txBody>
          <a:bodyPr anchorCtr="0" anchor="t" bIns="0" lIns="0" spcFirstLastPara="1" rIns="0" wrap="square" tIns="0">
            <a:normAutofit fontScale="90000"/>
          </a:bodyPr>
          <a:lstStyle/>
          <a:p>
            <a:pPr indent="0" lvl="0" marL="0" rtl="0" algn="l">
              <a:spcBef>
                <a:spcPts val="600"/>
              </a:spcBef>
              <a:spcAft>
                <a:spcPts val="0"/>
              </a:spcAft>
              <a:buNone/>
            </a:pPr>
            <a:r>
              <a:rPr lang="en-US" sz="3700" u="none">
                <a:solidFill>
                  <a:srgbClr val="D1190D"/>
                </a:solidFill>
                <a:latin typeface="Calibri"/>
                <a:ea typeface="Calibri"/>
                <a:cs typeface="Calibri"/>
                <a:sym typeface="Calibri"/>
              </a:rPr>
              <a:t>Why is story relevant in this PD for CS education?</a:t>
            </a:r>
            <a:endParaRPr sz="3700" u="none">
              <a:solidFill>
                <a:srgbClr val="D1190D"/>
              </a:solidFill>
              <a:latin typeface="Calibri"/>
              <a:ea typeface="Calibri"/>
              <a:cs typeface="Calibri"/>
              <a:sym typeface="Calibri"/>
            </a:endParaRPr>
          </a:p>
          <a:p>
            <a:pPr indent="0" lvl="0" marL="0" rtl="0" algn="l">
              <a:spcBef>
                <a:spcPts val="600"/>
              </a:spcBef>
              <a:spcAft>
                <a:spcPts val="0"/>
              </a:spcAft>
              <a:buNone/>
            </a:pPr>
            <a:r>
              <a:t/>
            </a:r>
            <a:endParaRPr sz="3700" u="none">
              <a:solidFill>
                <a:srgbClr val="D1190D"/>
              </a:solidFill>
              <a:latin typeface="Calibri"/>
              <a:ea typeface="Calibri"/>
              <a:cs typeface="Calibri"/>
              <a:sym typeface="Calibri"/>
            </a:endParaRPr>
          </a:p>
          <a:p>
            <a:pPr indent="-440055" lvl="0" marL="457200" rtl="0" algn="l">
              <a:spcBef>
                <a:spcPts val="600"/>
              </a:spcBef>
              <a:spcAft>
                <a:spcPts val="0"/>
              </a:spcAft>
              <a:buClr>
                <a:schemeClr val="dk1"/>
              </a:buClr>
              <a:buSzPct val="100000"/>
              <a:buFont typeface="Calibri"/>
              <a:buChar char="●"/>
            </a:pPr>
            <a:r>
              <a:rPr lang="en-US" sz="3700" u="none">
                <a:solidFill>
                  <a:schemeClr val="dk1"/>
                </a:solidFill>
                <a:latin typeface="Calibri"/>
                <a:ea typeface="Calibri"/>
                <a:cs typeface="Calibri"/>
                <a:sym typeface="Calibri"/>
              </a:rPr>
              <a:t>CS is a relatively new field in K-12 education</a:t>
            </a:r>
            <a:endParaRPr sz="3700" u="none">
              <a:solidFill>
                <a:schemeClr val="dk1"/>
              </a:solidFill>
              <a:latin typeface="Calibri"/>
              <a:ea typeface="Calibri"/>
              <a:cs typeface="Calibri"/>
              <a:sym typeface="Calibri"/>
            </a:endParaRPr>
          </a:p>
          <a:p>
            <a:pPr indent="-440055" lvl="0" marL="457200" rtl="0" algn="l">
              <a:spcBef>
                <a:spcPts val="0"/>
              </a:spcBef>
              <a:spcAft>
                <a:spcPts val="0"/>
              </a:spcAft>
              <a:buClr>
                <a:schemeClr val="dk1"/>
              </a:buClr>
              <a:buSzPct val="100000"/>
              <a:buFont typeface="Calibri"/>
              <a:buChar char="●"/>
            </a:pPr>
            <a:r>
              <a:rPr lang="en-US" sz="3700" u="none">
                <a:solidFill>
                  <a:schemeClr val="dk1"/>
                </a:solidFill>
                <a:latin typeface="Calibri"/>
                <a:ea typeface="Calibri"/>
                <a:cs typeface="Calibri"/>
                <a:sym typeface="Calibri"/>
              </a:rPr>
              <a:t>You are authoring the future of CS education in NJ</a:t>
            </a:r>
            <a:endParaRPr sz="3700">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45720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p:txBody>
      </p:sp>
      <p:sp>
        <p:nvSpPr>
          <p:cNvPr id="229" name="Google Shape;229;p30"/>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230" name="Google Shape;230;p30"/>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231" name="Google Shape;231;p30"/>
          <p:cNvSpPr txBox="1"/>
          <p:nvPr/>
        </p:nvSpPr>
        <p:spPr>
          <a:xfrm>
            <a:off x="4036875" y="6376625"/>
            <a:ext cx="71970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232" name="Google Shape;232;p30"/>
          <p:cNvGrpSpPr/>
          <p:nvPr/>
        </p:nvGrpSpPr>
        <p:grpSpPr>
          <a:xfrm>
            <a:off x="417243" y="6355540"/>
            <a:ext cx="2961442" cy="470002"/>
            <a:chOff x="6077925" y="4856850"/>
            <a:chExt cx="6064800" cy="1143000"/>
          </a:xfrm>
        </p:grpSpPr>
        <p:sp>
          <p:nvSpPr>
            <p:cNvPr id="233" name="Google Shape;233;p30"/>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30"/>
            <p:cNvPicPr preferRelativeResize="0"/>
            <p:nvPr/>
          </p:nvPicPr>
          <p:blipFill>
            <a:blip r:embed="rId4">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38" name="Shape 238"/>
        <p:cNvGrpSpPr/>
        <p:nvPr/>
      </p:nvGrpSpPr>
      <p:grpSpPr>
        <a:xfrm>
          <a:off x="0" y="0"/>
          <a:ext cx="0" cy="0"/>
          <a:chOff x="0" y="0"/>
          <a:chExt cx="0" cy="0"/>
        </a:xfrm>
      </p:grpSpPr>
      <p:sp>
        <p:nvSpPr>
          <p:cNvPr id="239" name="Google Shape;239;p31"/>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31"/>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31"/>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31"/>
          <p:cNvSpPr txBox="1"/>
          <p:nvPr>
            <p:ph type="title"/>
          </p:nvPr>
        </p:nvSpPr>
        <p:spPr>
          <a:xfrm>
            <a:off x="887100" y="1608450"/>
            <a:ext cx="10417800" cy="752700"/>
          </a:xfrm>
          <a:prstGeom prst="rect">
            <a:avLst/>
          </a:prstGeom>
          <a:noFill/>
          <a:ln>
            <a:noFill/>
          </a:ln>
        </p:spPr>
        <p:txBody>
          <a:bodyPr anchorCtr="0" anchor="t" bIns="0" lIns="0" spcFirstLastPara="1" rIns="0" wrap="square" tIns="0">
            <a:normAutofit fontScale="90000"/>
          </a:bodyPr>
          <a:lstStyle/>
          <a:p>
            <a:pPr indent="0" lvl="0" marL="0" rtl="0" algn="l">
              <a:spcBef>
                <a:spcPts val="600"/>
              </a:spcBef>
              <a:spcAft>
                <a:spcPts val="0"/>
              </a:spcAft>
              <a:buNone/>
            </a:pPr>
            <a:r>
              <a:rPr lang="en-US" sz="3700" u="none">
                <a:solidFill>
                  <a:srgbClr val="D1190D"/>
                </a:solidFill>
                <a:latin typeface="Calibri"/>
                <a:ea typeface="Calibri"/>
                <a:cs typeface="Calibri"/>
                <a:sym typeface="Calibri"/>
              </a:rPr>
              <a:t>Why is story relevant in this PD for CS education?</a:t>
            </a:r>
            <a:endParaRPr sz="3700" u="none">
              <a:solidFill>
                <a:srgbClr val="D1190D"/>
              </a:solidFill>
              <a:latin typeface="Calibri"/>
              <a:ea typeface="Calibri"/>
              <a:cs typeface="Calibri"/>
              <a:sym typeface="Calibri"/>
            </a:endParaRPr>
          </a:p>
          <a:p>
            <a:pPr indent="0" lvl="0" marL="0" rtl="0" algn="l">
              <a:spcBef>
                <a:spcPts val="600"/>
              </a:spcBef>
              <a:spcAft>
                <a:spcPts val="0"/>
              </a:spcAft>
              <a:buNone/>
            </a:pPr>
            <a:r>
              <a:t/>
            </a:r>
            <a:endParaRPr sz="3700" u="none">
              <a:solidFill>
                <a:srgbClr val="D1190D"/>
              </a:solidFill>
              <a:latin typeface="Calibri"/>
              <a:ea typeface="Calibri"/>
              <a:cs typeface="Calibri"/>
              <a:sym typeface="Calibri"/>
            </a:endParaRPr>
          </a:p>
          <a:p>
            <a:pPr indent="-440055" lvl="0" marL="457200" rtl="0" algn="l">
              <a:spcBef>
                <a:spcPts val="600"/>
              </a:spcBef>
              <a:spcAft>
                <a:spcPts val="0"/>
              </a:spcAft>
              <a:buClr>
                <a:schemeClr val="dk1"/>
              </a:buClr>
              <a:buSzPct val="100000"/>
              <a:buFont typeface="Calibri"/>
              <a:buChar char="●"/>
            </a:pPr>
            <a:r>
              <a:rPr lang="en-US" sz="3700" u="none">
                <a:solidFill>
                  <a:schemeClr val="dk1"/>
                </a:solidFill>
                <a:latin typeface="Calibri"/>
                <a:ea typeface="Calibri"/>
                <a:cs typeface="Calibri"/>
                <a:sym typeface="Calibri"/>
              </a:rPr>
              <a:t>CS is a relatively new field in K-12 education</a:t>
            </a:r>
            <a:endParaRPr sz="3700" u="none">
              <a:solidFill>
                <a:schemeClr val="dk1"/>
              </a:solidFill>
              <a:latin typeface="Calibri"/>
              <a:ea typeface="Calibri"/>
              <a:cs typeface="Calibri"/>
              <a:sym typeface="Calibri"/>
            </a:endParaRPr>
          </a:p>
          <a:p>
            <a:pPr indent="-440055" lvl="0" marL="457200" rtl="0" algn="l">
              <a:spcBef>
                <a:spcPts val="0"/>
              </a:spcBef>
              <a:spcAft>
                <a:spcPts val="0"/>
              </a:spcAft>
              <a:buClr>
                <a:schemeClr val="dk1"/>
              </a:buClr>
              <a:buSzPct val="100000"/>
              <a:buFont typeface="Calibri"/>
              <a:buChar char="●"/>
            </a:pPr>
            <a:r>
              <a:rPr lang="en-US" sz="3700" u="none">
                <a:solidFill>
                  <a:schemeClr val="dk1"/>
                </a:solidFill>
                <a:latin typeface="Calibri"/>
                <a:ea typeface="Calibri"/>
                <a:cs typeface="Calibri"/>
                <a:sym typeface="Calibri"/>
              </a:rPr>
              <a:t>You are authoring the future of CS education in NJ</a:t>
            </a:r>
            <a:endParaRPr sz="3700">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45720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p:txBody>
      </p:sp>
      <p:sp>
        <p:nvSpPr>
          <p:cNvPr id="243" name="Google Shape;243;p31"/>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244" name="Google Shape;244;p31"/>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None/>
            </a:pPr>
            <a:fld id="{00000000-1234-1234-1234-123412341234}" type="slidenum">
              <a:rPr lang="en-US"/>
              <a:t>‹#›</a:t>
            </a:fld>
            <a:endParaRPr/>
          </a:p>
        </p:txBody>
      </p:sp>
      <p:sp>
        <p:nvSpPr>
          <p:cNvPr id="245" name="Google Shape;245;p31"/>
          <p:cNvSpPr txBox="1"/>
          <p:nvPr/>
        </p:nvSpPr>
        <p:spPr>
          <a:xfrm>
            <a:off x="4036875" y="6376625"/>
            <a:ext cx="71970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246" name="Google Shape;246;p31"/>
          <p:cNvGrpSpPr/>
          <p:nvPr/>
        </p:nvGrpSpPr>
        <p:grpSpPr>
          <a:xfrm>
            <a:off x="417243" y="6355540"/>
            <a:ext cx="2961442" cy="470002"/>
            <a:chOff x="6077925" y="4856850"/>
            <a:chExt cx="6064800" cy="1143000"/>
          </a:xfrm>
        </p:grpSpPr>
        <p:sp>
          <p:nvSpPr>
            <p:cNvPr id="247" name="Google Shape;247;p31"/>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31"/>
            <p:cNvPicPr preferRelativeResize="0"/>
            <p:nvPr/>
          </p:nvPicPr>
          <p:blipFill>
            <a:blip r:embed="rId4">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1056112" y="293225"/>
            <a:ext cx="10079700" cy="1244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Single story	</a:t>
            </a:r>
            <a:endParaRPr/>
          </a:p>
        </p:txBody>
      </p:sp>
      <p:sp>
        <p:nvSpPr>
          <p:cNvPr id="254" name="Google Shape;254;p32"/>
          <p:cNvSpPr txBox="1"/>
          <p:nvPr>
            <p:ph idx="1" type="body"/>
          </p:nvPr>
        </p:nvSpPr>
        <p:spPr>
          <a:xfrm>
            <a:off x="1013100" y="1101188"/>
            <a:ext cx="10242300" cy="5052000"/>
          </a:xfrm>
          <a:prstGeom prst="rect">
            <a:avLst/>
          </a:prstGeom>
        </p:spPr>
        <p:txBody>
          <a:bodyPr anchorCtr="0" anchor="t" bIns="0" lIns="0" spcFirstLastPara="1" rIns="0" wrap="square" tIns="0">
            <a:normAutofit/>
          </a:bodyPr>
          <a:lstStyle/>
          <a:p>
            <a:pPr indent="-381000" lvl="0" marL="457200" rtl="0" algn="l">
              <a:spcBef>
                <a:spcPts val="0"/>
              </a:spcBef>
              <a:spcAft>
                <a:spcPts val="0"/>
              </a:spcAft>
              <a:buSzPts val="2400"/>
              <a:buChar char="●"/>
            </a:pPr>
            <a:r>
              <a:rPr lang="en-US"/>
              <a:t>diversity of backgrounds do not make it a single story</a:t>
            </a:r>
            <a:endParaRPr/>
          </a:p>
          <a:p>
            <a:pPr indent="-381000" lvl="0" marL="457200" rtl="0" algn="l">
              <a:spcBef>
                <a:spcPts val="0"/>
              </a:spcBef>
              <a:spcAft>
                <a:spcPts val="0"/>
              </a:spcAft>
              <a:buSzPts val="2400"/>
              <a:buChar char="●"/>
            </a:pPr>
            <a:r>
              <a:rPr lang="en-US"/>
              <a:t>people</a:t>
            </a:r>
            <a:r>
              <a:rPr lang="en-US"/>
              <a:t> often have a </a:t>
            </a:r>
            <a:r>
              <a:rPr lang="en-US"/>
              <a:t>perception</a:t>
            </a:r>
            <a:r>
              <a:rPr lang="en-US"/>
              <a:t> of computer science, people who can do CS without understandings CS bc of a preconceived notion of CS; not taking the time to learn and understand. Learning and discovery in the re-read of things. not about the answers, the questions that drive us.</a:t>
            </a:r>
            <a:endParaRPr/>
          </a:p>
          <a:p>
            <a:pPr indent="-381000" lvl="0" marL="457200" rtl="0" algn="l">
              <a:spcBef>
                <a:spcPts val="0"/>
              </a:spcBef>
              <a:spcAft>
                <a:spcPts val="0"/>
              </a:spcAft>
              <a:buSzPts val="2400"/>
              <a:buChar char="●"/>
            </a:pPr>
            <a:r>
              <a:rPr lang="en-US"/>
              <a:t>non-tested subjects have a single story - in between space, assign homework or not</a:t>
            </a:r>
            <a:endParaRPr/>
          </a:p>
          <a:p>
            <a:pPr indent="-381000" lvl="0" marL="457200" rtl="0" algn="l">
              <a:spcBef>
                <a:spcPts val="0"/>
              </a:spcBef>
              <a:spcAft>
                <a:spcPts val="0"/>
              </a:spcAft>
              <a:buSzPts val="2400"/>
              <a:buChar char="●"/>
            </a:pPr>
            <a:r>
              <a:rPr lang="en-US"/>
              <a:t>anything that is new, we build off a narrative the pre-existed; change perception of the concepts. </a:t>
            </a:r>
            <a:endParaRPr/>
          </a:p>
          <a:p>
            <a:pPr indent="-381000" lvl="0" marL="457200" rtl="0" algn="l">
              <a:spcBef>
                <a:spcPts val="0"/>
              </a:spcBef>
              <a:spcAft>
                <a:spcPts val="0"/>
              </a:spcAft>
              <a:buSzPts val="2400"/>
              <a:buChar char="●"/>
            </a:pPr>
            <a:r>
              <a:rPr lang="en-US"/>
              <a:t>difference between challenge and validation; challenge self to see other side.</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58" name="Shape 258"/>
        <p:cNvGrpSpPr/>
        <p:nvPr/>
      </p:nvGrpSpPr>
      <p:grpSpPr>
        <a:xfrm>
          <a:off x="0" y="0"/>
          <a:ext cx="0" cy="0"/>
          <a:chOff x="0" y="0"/>
          <a:chExt cx="0" cy="0"/>
        </a:xfrm>
      </p:grpSpPr>
      <p:sp>
        <p:nvSpPr>
          <p:cNvPr id="259" name="Google Shape;259;p33"/>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33"/>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33"/>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33"/>
          <p:cNvSpPr txBox="1"/>
          <p:nvPr>
            <p:ph type="title"/>
          </p:nvPr>
        </p:nvSpPr>
        <p:spPr>
          <a:xfrm>
            <a:off x="816075" y="717225"/>
            <a:ext cx="10417800" cy="752700"/>
          </a:xfrm>
          <a:prstGeom prst="rect">
            <a:avLst/>
          </a:prstGeom>
          <a:noFill/>
          <a:ln>
            <a:noFill/>
          </a:ln>
        </p:spPr>
        <p:txBody>
          <a:bodyPr anchorCtr="0" anchor="t" bIns="0" lIns="0" spcFirstLastPara="1" rIns="0" wrap="square" tIns="0">
            <a:normAutofit fontScale="90000"/>
          </a:bodyPr>
          <a:lstStyle/>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rPr lang="en-US" sz="4000" u="none">
                <a:solidFill>
                  <a:srgbClr val="D1190D"/>
                </a:solidFill>
                <a:latin typeface="Calibri"/>
                <a:ea typeface="Calibri"/>
                <a:cs typeface="Calibri"/>
                <a:sym typeface="Calibri"/>
              </a:rPr>
              <a:t>What “story” will you author about CS education in your students’ lives?</a:t>
            </a:r>
            <a:endParaRPr sz="4000" u="none">
              <a:solidFill>
                <a:srgbClr val="D1190D"/>
              </a:solidFill>
              <a:latin typeface="Calibri"/>
              <a:ea typeface="Calibri"/>
              <a:cs typeface="Calibri"/>
              <a:sym typeface="Calibri"/>
            </a:endParaRPr>
          </a:p>
          <a:p>
            <a:pPr indent="0" lvl="0" marL="0" rtl="0" algn="l">
              <a:spcBef>
                <a:spcPts val="600"/>
              </a:spcBef>
              <a:spcAft>
                <a:spcPts val="0"/>
              </a:spcAft>
              <a:buNone/>
            </a:pPr>
            <a:r>
              <a:t/>
            </a:r>
            <a:endParaRPr sz="4000" u="none">
              <a:solidFill>
                <a:srgbClr val="D1190D"/>
              </a:solidFill>
              <a:latin typeface="Calibri"/>
              <a:ea typeface="Calibri"/>
              <a:cs typeface="Calibri"/>
              <a:sym typeface="Calibri"/>
            </a:endParaRPr>
          </a:p>
          <a:p>
            <a:pPr indent="-434340" lvl="0" marL="457200" rtl="0" algn="l">
              <a:spcBef>
                <a:spcPts val="600"/>
              </a:spcBef>
              <a:spcAft>
                <a:spcPts val="0"/>
              </a:spcAft>
              <a:buClr>
                <a:schemeClr val="dk1"/>
              </a:buClr>
              <a:buSzPct val="100000"/>
              <a:buFont typeface="Calibri"/>
              <a:buChar char="●"/>
            </a:pPr>
            <a:r>
              <a:rPr lang="en-US" sz="3600" u="none">
                <a:solidFill>
                  <a:schemeClr val="dk1"/>
                </a:solidFill>
                <a:latin typeface="Calibri"/>
                <a:ea typeface="Calibri"/>
                <a:cs typeface="Calibri"/>
                <a:sym typeface="Calibri"/>
              </a:rPr>
              <a:t>Center on students and their lived experiences</a:t>
            </a:r>
            <a:endParaRPr sz="3600" u="none">
              <a:solidFill>
                <a:schemeClr val="dk1"/>
              </a:solidFill>
              <a:latin typeface="Calibri"/>
              <a:ea typeface="Calibri"/>
              <a:cs typeface="Calibri"/>
              <a:sym typeface="Calibri"/>
            </a:endParaRPr>
          </a:p>
          <a:p>
            <a:pPr indent="-434340" lvl="0" marL="457200" rtl="0" algn="l">
              <a:spcBef>
                <a:spcPts val="0"/>
              </a:spcBef>
              <a:spcAft>
                <a:spcPts val="0"/>
              </a:spcAft>
              <a:buClr>
                <a:schemeClr val="dk1"/>
              </a:buClr>
              <a:buSzPct val="100000"/>
              <a:buFont typeface="Calibri"/>
              <a:buChar char="●"/>
            </a:pPr>
            <a:r>
              <a:rPr lang="en-US" sz="3600" u="none">
                <a:solidFill>
                  <a:schemeClr val="dk1"/>
                </a:solidFill>
                <a:latin typeface="Calibri"/>
                <a:ea typeface="Calibri"/>
                <a:cs typeface="Calibri"/>
                <a:sym typeface="Calibri"/>
              </a:rPr>
              <a:t>Universally designed for inclusive and equitable learning</a:t>
            </a:r>
            <a:endParaRPr sz="3600" u="none">
              <a:solidFill>
                <a:schemeClr val="dk1"/>
              </a:solidFill>
              <a:latin typeface="Calibri"/>
              <a:ea typeface="Calibri"/>
              <a:cs typeface="Calibri"/>
              <a:sym typeface="Calibri"/>
            </a:endParaRPr>
          </a:p>
          <a:p>
            <a:pPr indent="-434340" lvl="0" marL="457200" rtl="0" algn="l">
              <a:spcBef>
                <a:spcPts val="0"/>
              </a:spcBef>
              <a:spcAft>
                <a:spcPts val="0"/>
              </a:spcAft>
              <a:buClr>
                <a:schemeClr val="dk1"/>
              </a:buClr>
              <a:buSzPct val="100000"/>
              <a:buFont typeface="Calibri"/>
              <a:buChar char="●"/>
            </a:pPr>
            <a:r>
              <a:rPr lang="en-US" sz="3600" u="none">
                <a:solidFill>
                  <a:schemeClr val="dk1"/>
                </a:solidFill>
                <a:latin typeface="Calibri"/>
                <a:ea typeface="Calibri"/>
                <a:cs typeface="Calibri"/>
                <a:sym typeface="Calibri"/>
              </a:rPr>
              <a:t>Constructionism: “learning by making” is personal, social, and cultural </a:t>
            </a:r>
            <a:endParaRPr sz="3600" u="none">
              <a:solidFill>
                <a:schemeClr val="dk1"/>
              </a:solidFill>
              <a:latin typeface="Calibri"/>
              <a:ea typeface="Calibri"/>
              <a:cs typeface="Calibri"/>
              <a:sym typeface="Calibri"/>
            </a:endParaRPr>
          </a:p>
          <a:p>
            <a:pPr indent="0" lvl="0" marL="45720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a:p>
            <a:pPr indent="0" lvl="0" marL="0" rtl="0" algn="l">
              <a:spcBef>
                <a:spcPts val="600"/>
              </a:spcBef>
              <a:spcAft>
                <a:spcPts val="0"/>
              </a:spcAft>
              <a:buNone/>
            </a:pPr>
            <a:r>
              <a:t/>
            </a:r>
            <a:endParaRPr u="none">
              <a:solidFill>
                <a:schemeClr val="dk1"/>
              </a:solidFill>
              <a:latin typeface="Calibri"/>
              <a:ea typeface="Calibri"/>
              <a:cs typeface="Calibri"/>
              <a:sym typeface="Calibri"/>
            </a:endParaRPr>
          </a:p>
        </p:txBody>
      </p:sp>
      <p:sp>
        <p:nvSpPr>
          <p:cNvPr id="263" name="Google Shape;263;p33"/>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264" name="Google Shape;264;p33"/>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265" name="Google Shape;265;p33"/>
          <p:cNvSpPr txBox="1"/>
          <p:nvPr/>
        </p:nvSpPr>
        <p:spPr>
          <a:xfrm>
            <a:off x="4036875" y="6376625"/>
            <a:ext cx="71970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266" name="Google Shape;266;p33"/>
          <p:cNvGrpSpPr/>
          <p:nvPr/>
        </p:nvGrpSpPr>
        <p:grpSpPr>
          <a:xfrm>
            <a:off x="417243" y="6355540"/>
            <a:ext cx="2961442" cy="470002"/>
            <a:chOff x="6077925" y="4856850"/>
            <a:chExt cx="6064800" cy="1143000"/>
          </a:xfrm>
        </p:grpSpPr>
        <p:sp>
          <p:nvSpPr>
            <p:cNvPr id="267" name="Google Shape;267;p33"/>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33"/>
            <p:cNvPicPr preferRelativeResize="0"/>
            <p:nvPr/>
          </p:nvPicPr>
          <p:blipFill>
            <a:blip r:embed="rId4">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72" name="Shape 272"/>
        <p:cNvGrpSpPr/>
        <p:nvPr/>
      </p:nvGrpSpPr>
      <p:grpSpPr>
        <a:xfrm>
          <a:off x="0" y="0"/>
          <a:ext cx="0" cy="0"/>
          <a:chOff x="0" y="0"/>
          <a:chExt cx="0" cy="0"/>
        </a:xfrm>
      </p:grpSpPr>
      <p:sp>
        <p:nvSpPr>
          <p:cNvPr id="273" name="Google Shape;273;p34"/>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34"/>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34"/>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34"/>
          <p:cNvSpPr txBox="1"/>
          <p:nvPr>
            <p:ph type="title"/>
          </p:nvPr>
        </p:nvSpPr>
        <p:spPr>
          <a:xfrm>
            <a:off x="816075" y="717225"/>
            <a:ext cx="10417800" cy="752700"/>
          </a:xfrm>
          <a:prstGeom prst="rect">
            <a:avLst/>
          </a:prstGeom>
          <a:noFill/>
          <a:ln>
            <a:noFill/>
          </a:ln>
        </p:spPr>
        <p:txBody>
          <a:bodyPr anchorCtr="0" anchor="t" bIns="0" lIns="0" spcFirstLastPara="1" rIns="0" wrap="square" tIns="0">
            <a:normAutofit fontScale="90000"/>
          </a:bodyPr>
          <a:lstStyle/>
          <a:p>
            <a:pPr indent="0" lvl="0" marL="0" rtl="0" algn="l">
              <a:spcBef>
                <a:spcPts val="600"/>
              </a:spcBef>
              <a:spcAft>
                <a:spcPts val="0"/>
              </a:spcAft>
              <a:buNone/>
            </a:pPr>
            <a:r>
              <a:t/>
            </a:r>
            <a:endParaRPr sz="2600" u="none">
              <a:solidFill>
                <a:srgbClr val="D1190D"/>
              </a:solidFill>
              <a:latin typeface="Calibri"/>
              <a:ea typeface="Calibri"/>
              <a:cs typeface="Calibri"/>
              <a:sym typeface="Calibri"/>
            </a:endParaRPr>
          </a:p>
          <a:p>
            <a:pPr indent="0" lvl="0" marL="0" rtl="0" algn="l">
              <a:spcBef>
                <a:spcPts val="600"/>
              </a:spcBef>
              <a:spcAft>
                <a:spcPts val="0"/>
              </a:spcAft>
              <a:buNone/>
            </a:pPr>
            <a:r>
              <a:t/>
            </a:r>
            <a:endParaRPr sz="2600" u="none">
              <a:solidFill>
                <a:schemeClr val="dk1"/>
              </a:solidFill>
              <a:latin typeface="Calibri"/>
              <a:ea typeface="Calibri"/>
              <a:cs typeface="Calibri"/>
              <a:sym typeface="Calibri"/>
            </a:endParaRPr>
          </a:p>
          <a:p>
            <a:pPr indent="0" lvl="0" marL="0" rtl="0" algn="l">
              <a:spcBef>
                <a:spcPts val="600"/>
              </a:spcBef>
              <a:spcAft>
                <a:spcPts val="0"/>
              </a:spcAft>
              <a:buNone/>
            </a:pPr>
            <a:r>
              <a:t/>
            </a:r>
            <a:endParaRPr sz="2600" u="none">
              <a:solidFill>
                <a:schemeClr val="dk1"/>
              </a:solidFill>
              <a:latin typeface="Calibri"/>
              <a:ea typeface="Calibri"/>
              <a:cs typeface="Calibri"/>
              <a:sym typeface="Calibri"/>
            </a:endParaRPr>
          </a:p>
          <a:p>
            <a:pPr indent="0" lvl="0" marL="0" rtl="0" algn="l">
              <a:spcBef>
                <a:spcPts val="600"/>
              </a:spcBef>
              <a:spcAft>
                <a:spcPts val="0"/>
              </a:spcAft>
              <a:buNone/>
            </a:pPr>
            <a:r>
              <a:t/>
            </a:r>
            <a:endParaRPr sz="2600" u="none">
              <a:solidFill>
                <a:schemeClr val="dk1"/>
              </a:solidFill>
              <a:latin typeface="Calibri"/>
              <a:ea typeface="Calibri"/>
              <a:cs typeface="Calibri"/>
              <a:sym typeface="Calibri"/>
            </a:endParaRPr>
          </a:p>
          <a:p>
            <a:pPr indent="0" lvl="0" marL="0" rtl="0" algn="l">
              <a:spcBef>
                <a:spcPts val="600"/>
              </a:spcBef>
              <a:spcAft>
                <a:spcPts val="0"/>
              </a:spcAft>
              <a:buNone/>
            </a:pPr>
            <a:r>
              <a:t/>
            </a:r>
            <a:endParaRPr sz="2600" u="none">
              <a:solidFill>
                <a:schemeClr val="dk1"/>
              </a:solidFill>
              <a:latin typeface="Calibri"/>
              <a:ea typeface="Calibri"/>
              <a:cs typeface="Calibri"/>
              <a:sym typeface="Calibri"/>
            </a:endParaRPr>
          </a:p>
        </p:txBody>
      </p:sp>
      <p:sp>
        <p:nvSpPr>
          <p:cNvPr id="277" name="Google Shape;277;p34"/>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278" name="Google Shape;278;p34"/>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279" name="Google Shape;279;p34"/>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280" name="Google Shape;280;p34"/>
          <p:cNvGrpSpPr/>
          <p:nvPr/>
        </p:nvGrpSpPr>
        <p:grpSpPr>
          <a:xfrm>
            <a:off x="417243" y="6355540"/>
            <a:ext cx="2961442" cy="470002"/>
            <a:chOff x="6077925" y="4856850"/>
            <a:chExt cx="6064800" cy="1143000"/>
          </a:xfrm>
        </p:grpSpPr>
        <p:sp>
          <p:nvSpPr>
            <p:cNvPr id="281" name="Google Shape;281;p34"/>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4"/>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283" name="Google Shape;283;p34"/>
          <p:cNvSpPr txBox="1"/>
          <p:nvPr/>
        </p:nvSpPr>
        <p:spPr>
          <a:xfrm>
            <a:off x="2578050" y="433613"/>
            <a:ext cx="67572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900">
                <a:solidFill>
                  <a:srgbClr val="D1190D"/>
                </a:solidFill>
              </a:rPr>
              <a:t>What is computer science?</a:t>
            </a:r>
            <a:endParaRPr b="1" sz="2100"/>
          </a:p>
        </p:txBody>
      </p:sp>
      <p:sp>
        <p:nvSpPr>
          <p:cNvPr id="284" name="Google Shape;284;p34"/>
          <p:cNvSpPr txBox="1"/>
          <p:nvPr/>
        </p:nvSpPr>
        <p:spPr>
          <a:xfrm>
            <a:off x="417250" y="1576113"/>
            <a:ext cx="5670300" cy="324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What computer science is NOT: </a:t>
            </a:r>
            <a:r>
              <a:rPr b="1" lang="en-US" sz="3000">
                <a:solidFill>
                  <a:schemeClr val="dk1"/>
                </a:solidFill>
              </a:rPr>
              <a:t>Computer</a:t>
            </a:r>
            <a:endParaRPr b="1"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Internet</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Software</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Programs</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Video games</a:t>
            </a:r>
            <a:endParaRPr sz="3000">
              <a:latin typeface="Calibri"/>
              <a:ea typeface="Calibri"/>
              <a:cs typeface="Calibri"/>
              <a:sym typeface="Calibri"/>
            </a:endParaRPr>
          </a:p>
          <a:p>
            <a:pPr indent="0" lvl="0" marL="0" rtl="0" algn="l">
              <a:spcBef>
                <a:spcPts val="0"/>
              </a:spcBef>
              <a:spcAft>
                <a:spcPts val="0"/>
              </a:spcAft>
              <a:buNone/>
            </a:pPr>
            <a:r>
              <a:t/>
            </a:r>
            <a:endParaRPr sz="1900">
              <a:latin typeface="Calibri"/>
              <a:ea typeface="Calibri"/>
              <a:cs typeface="Calibri"/>
              <a:sym typeface="Calibri"/>
            </a:endParaRPr>
          </a:p>
        </p:txBody>
      </p:sp>
      <p:sp>
        <p:nvSpPr>
          <p:cNvPr id="285" name="Google Shape;285;p34"/>
          <p:cNvSpPr txBox="1"/>
          <p:nvPr/>
        </p:nvSpPr>
        <p:spPr>
          <a:xfrm>
            <a:off x="6499625" y="1469925"/>
            <a:ext cx="5670300" cy="523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Computer science is:</a:t>
            </a:r>
            <a:endParaRPr b="1" sz="3000">
              <a:latin typeface="Calibri"/>
              <a:ea typeface="Calibri"/>
              <a:cs typeface="Calibri"/>
              <a:sym typeface="Calibri"/>
            </a:endParaRPr>
          </a:p>
          <a:p>
            <a:pPr indent="-419100" lvl="0" marL="457200" rtl="0" algn="l">
              <a:spcBef>
                <a:spcPts val="0"/>
              </a:spcBef>
              <a:spcAft>
                <a:spcPts val="0"/>
              </a:spcAft>
              <a:buClr>
                <a:schemeClr val="dk1"/>
              </a:buClr>
              <a:buSzPts val="3000"/>
              <a:buChar char="●"/>
            </a:pPr>
            <a:r>
              <a:rPr lang="en-US" sz="3000">
                <a:solidFill>
                  <a:schemeClr val="dk1"/>
                </a:solidFill>
              </a:rPr>
              <a:t>We use CS the most in our everyday life</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Problem-solving, logic, analyzing</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Application</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Programming, coding (tool to do CS)</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Impact on society</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chemeClr val="dk1"/>
                </a:solidFill>
              </a:rPr>
              <a:t>Data (base level - foundation)</a:t>
            </a:r>
            <a:endParaRPr sz="30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89" name="Shape 289"/>
        <p:cNvGrpSpPr/>
        <p:nvPr/>
      </p:nvGrpSpPr>
      <p:grpSpPr>
        <a:xfrm>
          <a:off x="0" y="0"/>
          <a:ext cx="0" cy="0"/>
          <a:chOff x="0" y="0"/>
          <a:chExt cx="0" cy="0"/>
        </a:xfrm>
      </p:grpSpPr>
      <p:sp>
        <p:nvSpPr>
          <p:cNvPr id="290" name="Google Shape;290;p35"/>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35"/>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35"/>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35"/>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294" name="Google Shape;294;p35"/>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295" name="Google Shape;295;p35"/>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296" name="Google Shape;296;p35"/>
          <p:cNvGrpSpPr/>
          <p:nvPr/>
        </p:nvGrpSpPr>
        <p:grpSpPr>
          <a:xfrm>
            <a:off x="417243" y="6355540"/>
            <a:ext cx="2961442" cy="470002"/>
            <a:chOff x="6077925" y="4856850"/>
            <a:chExt cx="6064800" cy="1143000"/>
          </a:xfrm>
        </p:grpSpPr>
        <p:sp>
          <p:nvSpPr>
            <p:cNvPr id="297" name="Google Shape;297;p35"/>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 name="Google Shape;298;p35"/>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299" name="Google Shape;299;p35"/>
          <p:cNvSpPr/>
          <p:nvPr/>
        </p:nvSpPr>
        <p:spPr>
          <a:xfrm>
            <a:off x="2182050" y="723875"/>
            <a:ext cx="2493900" cy="249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
          <p:cNvSpPr txBox="1"/>
          <p:nvPr/>
        </p:nvSpPr>
        <p:spPr>
          <a:xfrm>
            <a:off x="2182050" y="1600625"/>
            <a:ext cx="2493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US" sz="2800">
                <a:solidFill>
                  <a:srgbClr val="D1190D"/>
                </a:solidFill>
              </a:rPr>
              <a:t>PROCESS</a:t>
            </a:r>
            <a:endParaRPr b="1" sz="2800">
              <a:solidFill>
                <a:srgbClr val="D1190D"/>
              </a:solidFill>
            </a:endParaRPr>
          </a:p>
          <a:p>
            <a:pPr indent="0" lvl="0" marL="0" rtl="0" algn="l">
              <a:spcBef>
                <a:spcPts val="0"/>
              </a:spcBef>
              <a:spcAft>
                <a:spcPts val="0"/>
              </a:spcAft>
              <a:buNone/>
            </a:pPr>
            <a:r>
              <a:t/>
            </a:r>
            <a:endParaRPr>
              <a:latin typeface="Calibri"/>
              <a:ea typeface="Calibri"/>
              <a:cs typeface="Calibri"/>
              <a:sym typeface="Calibri"/>
            </a:endParaRPr>
          </a:p>
        </p:txBody>
      </p:sp>
      <p:sp>
        <p:nvSpPr>
          <p:cNvPr id="301" name="Google Shape;301;p35"/>
          <p:cNvSpPr/>
          <p:nvPr/>
        </p:nvSpPr>
        <p:spPr>
          <a:xfrm>
            <a:off x="7721125" y="593988"/>
            <a:ext cx="2493900" cy="2493900"/>
          </a:xfrm>
          <a:prstGeom prst="ellipse">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9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5"/>
          <p:cNvSpPr txBox="1"/>
          <p:nvPr/>
        </p:nvSpPr>
        <p:spPr>
          <a:xfrm>
            <a:off x="7871125" y="1471488"/>
            <a:ext cx="219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rgbClr val="D1190D"/>
                </a:solidFill>
                <a:latin typeface="Calibri"/>
                <a:ea typeface="Calibri"/>
                <a:cs typeface="Calibri"/>
                <a:sym typeface="Calibri"/>
              </a:rPr>
              <a:t>CONCEPTS</a:t>
            </a:r>
            <a:endParaRPr b="1" sz="3600">
              <a:solidFill>
                <a:srgbClr val="D1190D"/>
              </a:solidFill>
              <a:latin typeface="Calibri"/>
              <a:ea typeface="Calibri"/>
              <a:cs typeface="Calibri"/>
              <a:sym typeface="Calibri"/>
            </a:endParaRPr>
          </a:p>
        </p:txBody>
      </p:sp>
      <p:sp>
        <p:nvSpPr>
          <p:cNvPr id="303" name="Google Shape;303;p35"/>
          <p:cNvSpPr/>
          <p:nvPr/>
        </p:nvSpPr>
        <p:spPr>
          <a:xfrm>
            <a:off x="4778025" y="3615613"/>
            <a:ext cx="2493900" cy="2493900"/>
          </a:xfrm>
          <a:prstGeom prst="ellipse">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9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
          <p:cNvSpPr txBox="1"/>
          <p:nvPr/>
        </p:nvSpPr>
        <p:spPr>
          <a:xfrm>
            <a:off x="4854225" y="4577875"/>
            <a:ext cx="249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D1190D"/>
                </a:solidFill>
              </a:rPr>
              <a:t>CONSEQUENTIAL</a:t>
            </a:r>
            <a:endParaRPr b="1" sz="2000">
              <a:solidFill>
                <a:srgbClr val="D1190D"/>
              </a:solidFill>
            </a:endParaRPr>
          </a:p>
        </p:txBody>
      </p:sp>
      <p:sp>
        <p:nvSpPr>
          <p:cNvPr id="305" name="Google Shape;305;p35"/>
          <p:cNvSpPr txBox="1"/>
          <p:nvPr/>
        </p:nvSpPr>
        <p:spPr>
          <a:xfrm>
            <a:off x="-126050" y="1154375"/>
            <a:ext cx="2611200" cy="2031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COMPUTATIONAL THINKING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PROBLEM SOLVING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COMMUNICATING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COLLABORATING</a:t>
            </a:r>
            <a:endParaRPr sz="2000">
              <a:latin typeface="Calibri"/>
              <a:ea typeface="Calibri"/>
              <a:cs typeface="Calibri"/>
              <a:sym typeface="Calibri"/>
            </a:endParaRPr>
          </a:p>
        </p:txBody>
      </p:sp>
      <p:sp>
        <p:nvSpPr>
          <p:cNvPr id="306" name="Google Shape;306;p35"/>
          <p:cNvSpPr txBox="1"/>
          <p:nvPr/>
        </p:nvSpPr>
        <p:spPr>
          <a:xfrm>
            <a:off x="8705100" y="3179700"/>
            <a:ext cx="3486900" cy="2076300"/>
          </a:xfrm>
          <a:prstGeom prst="rect">
            <a:avLst/>
          </a:prstGeom>
          <a:noFill/>
          <a:ln>
            <a:noFill/>
          </a:ln>
        </p:spPr>
        <p:txBody>
          <a:bodyPr anchorCtr="0" anchor="t" bIns="91425" lIns="91425" spcFirstLastPara="1" rIns="91425" wrap="square" tIns="91425">
            <a:spAutoFit/>
          </a:bodyPr>
          <a:lstStyle/>
          <a:p>
            <a:pPr indent="0" lvl="0" marL="171450" rtl="0" algn="l">
              <a:lnSpc>
                <a:spcPct val="115000"/>
              </a:lnSpc>
              <a:spcBef>
                <a:spcPts val="0"/>
              </a:spcBef>
              <a:spcAft>
                <a:spcPts val="0"/>
              </a:spcAft>
              <a:buClr>
                <a:schemeClr val="dk1"/>
              </a:buClr>
              <a:buSzPts val="1100"/>
              <a:buFont typeface="Arial"/>
              <a:buNone/>
            </a:pPr>
            <a:r>
              <a:rPr lang="en-US" sz="1600">
                <a:solidFill>
                  <a:schemeClr val="dk1"/>
                </a:solidFill>
              </a:rPr>
              <a:t>• COMPUTING SYSTEMS (CS) </a:t>
            </a:r>
            <a:endParaRPr sz="1600">
              <a:solidFill>
                <a:schemeClr val="dk1"/>
              </a:solidFill>
            </a:endParaRPr>
          </a:p>
          <a:p>
            <a:pPr indent="0" lvl="0" marL="171450" rtl="0" algn="l">
              <a:lnSpc>
                <a:spcPct val="115000"/>
              </a:lnSpc>
              <a:spcBef>
                <a:spcPts val="0"/>
              </a:spcBef>
              <a:spcAft>
                <a:spcPts val="0"/>
              </a:spcAft>
              <a:buClr>
                <a:schemeClr val="dk1"/>
              </a:buClr>
              <a:buSzPts val="1100"/>
              <a:buFont typeface="Arial"/>
              <a:buNone/>
            </a:pPr>
            <a:r>
              <a:rPr lang="en-US" sz="1600">
                <a:solidFill>
                  <a:schemeClr val="dk1"/>
                </a:solidFill>
              </a:rPr>
              <a:t>• NETWORKS/INTERNET(NI) </a:t>
            </a:r>
            <a:endParaRPr sz="1600">
              <a:solidFill>
                <a:schemeClr val="dk1"/>
              </a:solidFill>
            </a:endParaRPr>
          </a:p>
          <a:p>
            <a:pPr indent="0" lvl="0" marL="171450" rtl="0" algn="l">
              <a:lnSpc>
                <a:spcPct val="115000"/>
              </a:lnSpc>
              <a:spcBef>
                <a:spcPts val="100"/>
              </a:spcBef>
              <a:spcAft>
                <a:spcPts val="0"/>
              </a:spcAft>
              <a:buClr>
                <a:schemeClr val="dk1"/>
              </a:buClr>
              <a:buSzPts val="1100"/>
              <a:buFont typeface="Arial"/>
              <a:buNone/>
            </a:pPr>
            <a:r>
              <a:rPr lang="en-US" sz="1600">
                <a:solidFill>
                  <a:schemeClr val="dk1"/>
                </a:solidFill>
              </a:rPr>
              <a:t>• IMPACTS OF COMPUTING (IC) </a:t>
            </a:r>
            <a:endParaRPr sz="1600">
              <a:solidFill>
                <a:schemeClr val="dk1"/>
              </a:solidFill>
            </a:endParaRPr>
          </a:p>
          <a:p>
            <a:pPr indent="0" lvl="0" marL="171450" rtl="0" algn="l">
              <a:lnSpc>
                <a:spcPct val="115000"/>
              </a:lnSpc>
              <a:spcBef>
                <a:spcPts val="100"/>
              </a:spcBef>
              <a:spcAft>
                <a:spcPts val="0"/>
              </a:spcAft>
              <a:buClr>
                <a:schemeClr val="dk1"/>
              </a:buClr>
              <a:buSzPts val="1100"/>
              <a:buFont typeface="Arial"/>
              <a:buNone/>
            </a:pPr>
            <a:r>
              <a:rPr lang="en-US" sz="1600">
                <a:solidFill>
                  <a:schemeClr val="dk1"/>
                </a:solidFill>
              </a:rPr>
              <a:t>• DATA AND ANALYSIS (DA) </a:t>
            </a:r>
            <a:endParaRPr sz="1600">
              <a:solidFill>
                <a:schemeClr val="dk1"/>
              </a:solidFill>
            </a:endParaRPr>
          </a:p>
          <a:p>
            <a:pPr indent="0" lvl="0" marL="171450" rtl="0" algn="l">
              <a:lnSpc>
                <a:spcPct val="115000"/>
              </a:lnSpc>
              <a:spcBef>
                <a:spcPts val="100"/>
              </a:spcBef>
              <a:spcAft>
                <a:spcPts val="0"/>
              </a:spcAft>
              <a:buNone/>
            </a:pPr>
            <a:r>
              <a:rPr lang="en-US" sz="1600">
                <a:solidFill>
                  <a:schemeClr val="dk1"/>
                </a:solidFill>
              </a:rPr>
              <a:t>• ALGORITHMS-PROGRAMMING (AP) </a:t>
            </a:r>
            <a:endParaRPr sz="1600">
              <a:solidFill>
                <a:schemeClr val="dk1"/>
              </a:solidFill>
            </a:endParaRPr>
          </a:p>
          <a:p>
            <a:pPr indent="0" lvl="0" marL="0" rtl="0" algn="l">
              <a:spcBef>
                <a:spcPts val="0"/>
              </a:spcBef>
              <a:spcAft>
                <a:spcPts val="0"/>
              </a:spcAft>
              <a:buNone/>
            </a:pPr>
            <a:r>
              <a:t/>
            </a:r>
            <a:endParaRPr sz="1000"/>
          </a:p>
        </p:txBody>
      </p:sp>
      <p:sp>
        <p:nvSpPr>
          <p:cNvPr id="307" name="Google Shape;307;p35"/>
          <p:cNvSpPr txBox="1"/>
          <p:nvPr/>
        </p:nvSpPr>
        <p:spPr>
          <a:xfrm>
            <a:off x="328050" y="3956351"/>
            <a:ext cx="43479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INNOVATION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RENAISSANCE: CREATE, IMAGINE POSSIBILITIES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DIGITAL CITIZENRY</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EQUITABLE, RESPONSIBLE</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POLICY</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SHAPES SOCIETY AND CULTURE</a:t>
            </a:r>
            <a:endParaRPr sz="2000">
              <a:latin typeface="Calibri"/>
              <a:ea typeface="Calibri"/>
              <a:cs typeface="Calibri"/>
              <a:sym typeface="Calibri"/>
            </a:endParaRPr>
          </a:p>
        </p:txBody>
      </p:sp>
      <p:sp>
        <p:nvSpPr>
          <p:cNvPr id="308" name="Google Shape;308;p35"/>
          <p:cNvSpPr txBox="1"/>
          <p:nvPr/>
        </p:nvSpPr>
        <p:spPr>
          <a:xfrm>
            <a:off x="4875401" y="2164950"/>
            <a:ext cx="2705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latin typeface="Calibri"/>
                <a:ea typeface="Calibri"/>
                <a:cs typeface="Calibri"/>
                <a:sym typeface="Calibri"/>
              </a:rPr>
              <a:t>STUDENT</a:t>
            </a:r>
            <a:endParaRPr b="1" sz="4800">
              <a:latin typeface="Calibri"/>
              <a:ea typeface="Calibri"/>
              <a:cs typeface="Calibri"/>
              <a:sym typeface="Calibri"/>
            </a:endParaRPr>
          </a:p>
        </p:txBody>
      </p:sp>
      <p:cxnSp>
        <p:nvCxnSpPr>
          <p:cNvPr id="309" name="Google Shape;309;p35"/>
          <p:cNvCxnSpPr/>
          <p:nvPr/>
        </p:nvCxnSpPr>
        <p:spPr>
          <a:xfrm flipH="1" rot="10800000">
            <a:off x="4386927" y="1130198"/>
            <a:ext cx="3531600" cy="35100"/>
          </a:xfrm>
          <a:prstGeom prst="straightConnector1">
            <a:avLst/>
          </a:prstGeom>
          <a:noFill/>
          <a:ln cap="flat" cmpd="sng" w="38100">
            <a:solidFill>
              <a:srgbClr val="D1190D"/>
            </a:solidFill>
            <a:prstDash val="solid"/>
            <a:round/>
            <a:headEnd len="med" w="med" type="none"/>
            <a:tailEnd len="med" w="med" type="none"/>
          </a:ln>
        </p:spPr>
      </p:cxnSp>
      <p:cxnSp>
        <p:nvCxnSpPr>
          <p:cNvPr id="310" name="Google Shape;310;p35"/>
          <p:cNvCxnSpPr>
            <a:endCxn id="304" idx="3"/>
          </p:cNvCxnSpPr>
          <p:nvPr/>
        </p:nvCxnSpPr>
        <p:spPr>
          <a:xfrm flipH="1">
            <a:off x="7348125" y="3068875"/>
            <a:ext cx="1628100" cy="1755300"/>
          </a:xfrm>
          <a:prstGeom prst="straightConnector1">
            <a:avLst/>
          </a:prstGeom>
          <a:noFill/>
          <a:ln cap="flat" cmpd="sng" w="38100">
            <a:solidFill>
              <a:srgbClr val="D1190D"/>
            </a:solidFill>
            <a:prstDash val="solid"/>
            <a:round/>
            <a:headEnd len="med" w="med" type="none"/>
            <a:tailEnd len="med" w="med" type="none"/>
          </a:ln>
        </p:spPr>
      </p:cxnSp>
      <p:cxnSp>
        <p:nvCxnSpPr>
          <p:cNvPr id="311" name="Google Shape;311;p35"/>
          <p:cNvCxnSpPr/>
          <p:nvPr/>
        </p:nvCxnSpPr>
        <p:spPr>
          <a:xfrm>
            <a:off x="3387825" y="3149575"/>
            <a:ext cx="1314000" cy="1593900"/>
          </a:xfrm>
          <a:prstGeom prst="straightConnector1">
            <a:avLst/>
          </a:prstGeom>
          <a:noFill/>
          <a:ln cap="flat" cmpd="sng" w="38100">
            <a:solidFill>
              <a:srgbClr val="D1190D"/>
            </a:solidFill>
            <a:prstDash val="solid"/>
            <a:round/>
            <a:headEnd len="med" w="med" type="none"/>
            <a:tailEnd len="med" w="med" type="none"/>
          </a:ln>
        </p:spPr>
      </p:cxnSp>
      <p:sp>
        <p:nvSpPr>
          <p:cNvPr id="312" name="Google Shape;312;p35"/>
          <p:cNvSpPr txBox="1"/>
          <p:nvPr/>
        </p:nvSpPr>
        <p:spPr>
          <a:xfrm>
            <a:off x="2971800" y="-25050"/>
            <a:ext cx="6370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D1190D"/>
                </a:solidFill>
                <a:latin typeface="Calibri"/>
                <a:ea typeface="Calibri"/>
                <a:cs typeface="Calibri"/>
                <a:sym typeface="Calibri"/>
              </a:rPr>
              <a:t>MSU CS EDUCATION PRINCIPLES</a:t>
            </a:r>
            <a:endParaRPr b="1" sz="3600">
              <a:solidFill>
                <a:srgbClr val="D1190D"/>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5D0D0"/>
            </a:gs>
            <a:gs pos="100000">
              <a:srgbClr val="D96868"/>
            </a:gs>
          </a:gsLst>
          <a:lin ang="5400012" scaled="0"/>
        </a:gradFill>
      </p:bgPr>
    </p:bg>
    <p:spTree>
      <p:nvGrpSpPr>
        <p:cNvPr id="316" name="Shape 316"/>
        <p:cNvGrpSpPr/>
        <p:nvPr/>
      </p:nvGrpSpPr>
      <p:grpSpPr>
        <a:xfrm>
          <a:off x="0" y="0"/>
          <a:ext cx="0" cy="0"/>
          <a:chOff x="0" y="0"/>
          <a:chExt cx="0" cy="0"/>
        </a:xfrm>
      </p:grpSpPr>
      <p:sp>
        <p:nvSpPr>
          <p:cNvPr id="317" name="Google Shape;317;p36"/>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36"/>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36"/>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320" name="Google Shape;320;p36"/>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321" name="Google Shape;321;p36"/>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322" name="Google Shape;322;p36"/>
          <p:cNvGrpSpPr/>
          <p:nvPr/>
        </p:nvGrpSpPr>
        <p:grpSpPr>
          <a:xfrm>
            <a:off x="417243" y="6355540"/>
            <a:ext cx="2961442" cy="470002"/>
            <a:chOff x="6077925" y="4856850"/>
            <a:chExt cx="6064800" cy="1143000"/>
          </a:xfrm>
        </p:grpSpPr>
        <p:sp>
          <p:nvSpPr>
            <p:cNvPr id="323" name="Google Shape;323;p36"/>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4" name="Google Shape;324;p36"/>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25" name="Google Shape;325;p36"/>
          <p:cNvSpPr txBox="1"/>
          <p:nvPr/>
        </p:nvSpPr>
        <p:spPr>
          <a:xfrm>
            <a:off x="981925" y="2620025"/>
            <a:ext cx="2051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latin typeface="Calibri"/>
                <a:ea typeface="Calibri"/>
                <a:cs typeface="Calibri"/>
                <a:sym typeface="Calibri"/>
              </a:rPr>
              <a:t>POLICY</a:t>
            </a:r>
            <a:endParaRPr b="1" sz="3600">
              <a:latin typeface="Calibri"/>
              <a:ea typeface="Calibri"/>
              <a:cs typeface="Calibri"/>
              <a:sym typeface="Calibri"/>
            </a:endParaRPr>
          </a:p>
        </p:txBody>
      </p:sp>
      <p:sp>
        <p:nvSpPr>
          <p:cNvPr id="326" name="Google Shape;326;p36"/>
          <p:cNvSpPr txBox="1"/>
          <p:nvPr/>
        </p:nvSpPr>
        <p:spPr>
          <a:xfrm>
            <a:off x="9873825" y="2952600"/>
            <a:ext cx="1858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latin typeface="Calibri"/>
                <a:ea typeface="Calibri"/>
                <a:cs typeface="Calibri"/>
                <a:sym typeface="Calibri"/>
              </a:rPr>
              <a:t>FAMILY</a:t>
            </a:r>
            <a:endParaRPr b="1" sz="3600">
              <a:latin typeface="Calibri"/>
              <a:ea typeface="Calibri"/>
              <a:cs typeface="Calibri"/>
              <a:sym typeface="Calibri"/>
            </a:endParaRPr>
          </a:p>
        </p:txBody>
      </p:sp>
      <p:sp>
        <p:nvSpPr>
          <p:cNvPr id="327" name="Google Shape;327;p36"/>
          <p:cNvSpPr txBox="1"/>
          <p:nvPr/>
        </p:nvSpPr>
        <p:spPr>
          <a:xfrm>
            <a:off x="4907025" y="465475"/>
            <a:ext cx="3295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latin typeface="Calibri"/>
                <a:ea typeface="Calibri"/>
                <a:cs typeface="Calibri"/>
                <a:sym typeface="Calibri"/>
              </a:rPr>
              <a:t>COMMUNITY</a:t>
            </a:r>
            <a:endParaRPr b="1" sz="3200">
              <a:latin typeface="Calibri"/>
              <a:ea typeface="Calibri"/>
              <a:cs typeface="Calibri"/>
              <a:sym typeface="Calibri"/>
            </a:endParaRPr>
          </a:p>
        </p:txBody>
      </p:sp>
      <p:sp>
        <p:nvSpPr>
          <p:cNvPr id="328" name="Google Shape;328;p36"/>
          <p:cNvSpPr txBox="1"/>
          <p:nvPr/>
        </p:nvSpPr>
        <p:spPr>
          <a:xfrm>
            <a:off x="4149600" y="4935325"/>
            <a:ext cx="38928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latin typeface="Calibri"/>
                <a:ea typeface="Calibri"/>
                <a:cs typeface="Calibri"/>
                <a:sym typeface="Calibri"/>
              </a:rPr>
              <a:t>AFTER-SCHOOL/</a:t>
            </a:r>
            <a:endParaRPr b="1" sz="3600">
              <a:latin typeface="Calibri"/>
              <a:ea typeface="Calibri"/>
              <a:cs typeface="Calibri"/>
              <a:sym typeface="Calibri"/>
            </a:endParaRPr>
          </a:p>
          <a:p>
            <a:pPr indent="0" lvl="0" marL="0" rtl="0" algn="ctr">
              <a:spcBef>
                <a:spcPts val="0"/>
              </a:spcBef>
              <a:spcAft>
                <a:spcPts val="0"/>
              </a:spcAft>
              <a:buNone/>
            </a:pPr>
            <a:r>
              <a:rPr b="1" lang="en-US" sz="3600">
                <a:latin typeface="Calibri"/>
                <a:ea typeface="Calibri"/>
                <a:cs typeface="Calibri"/>
                <a:sym typeface="Calibri"/>
              </a:rPr>
              <a:t>SUMMER</a:t>
            </a:r>
            <a:endParaRPr b="1" sz="3600">
              <a:latin typeface="Calibri"/>
              <a:ea typeface="Calibri"/>
              <a:cs typeface="Calibri"/>
              <a:sym typeface="Calibri"/>
            </a:endParaRPr>
          </a:p>
        </p:txBody>
      </p:sp>
      <p:sp>
        <p:nvSpPr>
          <p:cNvPr id="329" name="Google Shape;329;p36"/>
          <p:cNvSpPr/>
          <p:nvPr/>
        </p:nvSpPr>
        <p:spPr>
          <a:xfrm>
            <a:off x="5070450" y="2050975"/>
            <a:ext cx="2051100" cy="2051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6"/>
          <p:cNvSpPr txBox="1"/>
          <p:nvPr/>
        </p:nvSpPr>
        <p:spPr>
          <a:xfrm>
            <a:off x="5166738" y="2620025"/>
            <a:ext cx="1858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300">
                <a:solidFill>
                  <a:srgbClr val="D1190D"/>
                </a:solidFill>
                <a:latin typeface="Calibri"/>
                <a:ea typeface="Calibri"/>
                <a:cs typeface="Calibri"/>
                <a:sym typeface="Calibri"/>
              </a:rPr>
              <a:t>STUDENT</a:t>
            </a:r>
            <a:endParaRPr b="1" sz="3300">
              <a:solidFill>
                <a:srgbClr val="D1190D"/>
              </a:solidFill>
              <a:latin typeface="Calibri"/>
              <a:ea typeface="Calibri"/>
              <a:cs typeface="Calibri"/>
              <a:sym typeface="Calibri"/>
            </a:endParaRPr>
          </a:p>
        </p:txBody>
      </p:sp>
      <p:sp>
        <p:nvSpPr>
          <p:cNvPr id="331" name="Google Shape;331;p36"/>
          <p:cNvSpPr/>
          <p:nvPr/>
        </p:nvSpPr>
        <p:spPr>
          <a:xfrm>
            <a:off x="2460050" y="1314800"/>
            <a:ext cx="7211100" cy="35250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6"/>
          <p:cNvSpPr/>
          <p:nvPr/>
        </p:nvSpPr>
        <p:spPr>
          <a:xfrm>
            <a:off x="417250" y="0"/>
            <a:ext cx="11620500" cy="63240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6"/>
          <p:cNvSpPr txBox="1"/>
          <p:nvPr/>
        </p:nvSpPr>
        <p:spPr>
          <a:xfrm>
            <a:off x="7121550" y="2798700"/>
            <a:ext cx="3465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Calibri"/>
                <a:ea typeface="Calibri"/>
                <a:cs typeface="Calibri"/>
                <a:sym typeface="Calibri"/>
              </a:rPr>
              <a:t>PROFESSIONAL DEVELOPMENT</a:t>
            </a:r>
            <a:endParaRPr b="1" sz="2800">
              <a:latin typeface="Calibri"/>
              <a:ea typeface="Calibri"/>
              <a:cs typeface="Calibri"/>
              <a:sym typeface="Calibri"/>
            </a:endParaRPr>
          </a:p>
        </p:txBody>
      </p:sp>
      <p:sp>
        <p:nvSpPr>
          <p:cNvPr id="334" name="Google Shape;334;p36"/>
          <p:cNvSpPr txBox="1"/>
          <p:nvPr/>
        </p:nvSpPr>
        <p:spPr>
          <a:xfrm>
            <a:off x="2936875" y="3075006"/>
            <a:ext cx="1753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ACCESS</a:t>
            </a:r>
            <a:endParaRPr b="1" sz="3000">
              <a:latin typeface="Calibri"/>
              <a:ea typeface="Calibri"/>
              <a:cs typeface="Calibri"/>
              <a:sym typeface="Calibri"/>
            </a:endParaRPr>
          </a:p>
        </p:txBody>
      </p:sp>
      <p:sp>
        <p:nvSpPr>
          <p:cNvPr id="335" name="Google Shape;335;p36"/>
          <p:cNvSpPr txBox="1"/>
          <p:nvPr/>
        </p:nvSpPr>
        <p:spPr>
          <a:xfrm>
            <a:off x="4907025" y="1467200"/>
            <a:ext cx="32958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latin typeface="Calibri"/>
                <a:ea typeface="Calibri"/>
                <a:cs typeface="Calibri"/>
                <a:sym typeface="Calibri"/>
              </a:rPr>
              <a:t>CURRICULUM</a:t>
            </a:r>
            <a:endParaRPr b="1" sz="3100">
              <a:latin typeface="Calibri"/>
              <a:ea typeface="Calibri"/>
              <a:cs typeface="Calibri"/>
              <a:sym typeface="Calibri"/>
            </a:endParaRPr>
          </a:p>
        </p:txBody>
      </p:sp>
      <p:sp>
        <p:nvSpPr>
          <p:cNvPr id="336" name="Google Shape;336;p36"/>
          <p:cNvSpPr txBox="1"/>
          <p:nvPr/>
        </p:nvSpPr>
        <p:spPr>
          <a:xfrm>
            <a:off x="265825" y="124050"/>
            <a:ext cx="2853000" cy="8619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2200">
                <a:solidFill>
                  <a:srgbClr val="D1190D"/>
                </a:solidFill>
                <a:latin typeface="Calibri"/>
                <a:ea typeface="Calibri"/>
                <a:cs typeface="Calibri"/>
                <a:sym typeface="Calibri"/>
              </a:rPr>
              <a:t>MSU CS EDUCATION FRAMEWORK</a:t>
            </a:r>
            <a:endParaRPr b="1" sz="2200">
              <a:solidFill>
                <a:srgbClr val="D1190D"/>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40" name="Shape 340"/>
        <p:cNvGrpSpPr/>
        <p:nvPr/>
      </p:nvGrpSpPr>
      <p:grpSpPr>
        <a:xfrm>
          <a:off x="0" y="0"/>
          <a:ext cx="0" cy="0"/>
          <a:chOff x="0" y="0"/>
          <a:chExt cx="0" cy="0"/>
        </a:xfrm>
      </p:grpSpPr>
      <p:sp>
        <p:nvSpPr>
          <p:cNvPr id="341" name="Google Shape;341;p37"/>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37"/>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37"/>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37"/>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345" name="Google Shape;345;p37"/>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pic>
        <p:nvPicPr>
          <p:cNvPr id="346" name="Google Shape;346;p37"/>
          <p:cNvPicPr preferRelativeResize="0"/>
          <p:nvPr/>
        </p:nvPicPr>
        <p:blipFill>
          <a:blip r:embed="rId4">
            <a:alphaModFix/>
          </a:blip>
          <a:stretch>
            <a:fillRect/>
          </a:stretch>
        </p:blipFill>
        <p:spPr>
          <a:xfrm flipH="1">
            <a:off x="7631574" y="1846725"/>
            <a:ext cx="3608801" cy="2706601"/>
          </a:xfrm>
          <a:prstGeom prst="rect">
            <a:avLst/>
          </a:prstGeom>
          <a:noFill/>
          <a:ln>
            <a:noFill/>
          </a:ln>
        </p:spPr>
      </p:pic>
      <p:sp>
        <p:nvSpPr>
          <p:cNvPr id="347" name="Google Shape;347;p37"/>
          <p:cNvSpPr txBox="1"/>
          <p:nvPr/>
        </p:nvSpPr>
        <p:spPr>
          <a:xfrm>
            <a:off x="3601770" y="6350986"/>
            <a:ext cx="7638600" cy="401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Calibri"/>
                <a:ea typeface="Calibri"/>
                <a:cs typeface="Calibri"/>
                <a:sym typeface="Calibri"/>
              </a:rPr>
              <a:t>NEW STUDENT ORIENTATION   |  </a:t>
            </a:r>
            <a:r>
              <a:rPr b="1" lang="en-US" sz="2000">
                <a:solidFill>
                  <a:schemeClr val="lt1"/>
                </a:solidFill>
                <a:latin typeface="Calibri"/>
                <a:ea typeface="Calibri"/>
                <a:cs typeface="Calibri"/>
                <a:sym typeface="Calibri"/>
              </a:rPr>
              <a:t> K-12 COMPUTER SCIENCE TEACHING</a:t>
            </a:r>
            <a:endParaRPr b="1" i="0" sz="2000" u="none" cap="none" strike="noStrike">
              <a:solidFill>
                <a:schemeClr val="lt1"/>
              </a:solidFill>
              <a:latin typeface="Calibri"/>
              <a:ea typeface="Calibri"/>
              <a:cs typeface="Calibri"/>
              <a:sym typeface="Calibri"/>
            </a:endParaRPr>
          </a:p>
        </p:txBody>
      </p:sp>
      <p:grpSp>
        <p:nvGrpSpPr>
          <p:cNvPr id="348" name="Google Shape;348;p37"/>
          <p:cNvGrpSpPr/>
          <p:nvPr/>
        </p:nvGrpSpPr>
        <p:grpSpPr>
          <a:xfrm>
            <a:off x="417243" y="6355540"/>
            <a:ext cx="2961442" cy="470002"/>
            <a:chOff x="6077925" y="4856850"/>
            <a:chExt cx="6064800" cy="1143000"/>
          </a:xfrm>
        </p:grpSpPr>
        <p:sp>
          <p:nvSpPr>
            <p:cNvPr id="349" name="Google Shape;349;p37"/>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37"/>
            <p:cNvPicPr preferRelativeResize="0"/>
            <p:nvPr/>
          </p:nvPicPr>
          <p:blipFill>
            <a:blip r:embed="rId5">
              <a:alphaModFix/>
            </a:blip>
            <a:stretch>
              <a:fillRect/>
            </a:stretch>
          </p:blipFill>
          <p:spPr>
            <a:xfrm>
              <a:off x="6369202" y="4941951"/>
              <a:ext cx="5634652" cy="938175"/>
            </a:xfrm>
            <a:prstGeom prst="rect">
              <a:avLst/>
            </a:prstGeom>
            <a:noFill/>
            <a:ln>
              <a:noFill/>
            </a:ln>
          </p:spPr>
        </p:pic>
      </p:grpSp>
      <p:pic>
        <p:nvPicPr>
          <p:cNvPr id="351" name="Google Shape;351;p37"/>
          <p:cNvPicPr preferRelativeResize="0"/>
          <p:nvPr/>
        </p:nvPicPr>
        <p:blipFill>
          <a:blip r:embed="rId6">
            <a:alphaModFix/>
          </a:blip>
          <a:stretch>
            <a:fillRect/>
          </a:stretch>
        </p:blipFill>
        <p:spPr>
          <a:xfrm>
            <a:off x="2447400" y="1580963"/>
            <a:ext cx="3924300" cy="301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55" name="Shape 355"/>
        <p:cNvGrpSpPr/>
        <p:nvPr/>
      </p:nvGrpSpPr>
      <p:grpSpPr>
        <a:xfrm>
          <a:off x="0" y="0"/>
          <a:ext cx="0" cy="0"/>
          <a:chOff x="0" y="0"/>
          <a:chExt cx="0" cy="0"/>
        </a:xfrm>
      </p:grpSpPr>
      <p:sp>
        <p:nvSpPr>
          <p:cNvPr id="356" name="Google Shape;356;p38"/>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38"/>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38"/>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38"/>
          <p:cNvSpPr txBox="1"/>
          <p:nvPr>
            <p:ph type="title"/>
          </p:nvPr>
        </p:nvSpPr>
        <p:spPr>
          <a:xfrm>
            <a:off x="607250" y="366225"/>
            <a:ext cx="10417800" cy="752700"/>
          </a:xfrm>
          <a:prstGeom prst="rect">
            <a:avLst/>
          </a:prstGeom>
          <a:noFill/>
          <a:ln>
            <a:noFill/>
          </a:ln>
        </p:spPr>
        <p:txBody>
          <a:bodyPr anchorCtr="0" anchor="t" bIns="0" lIns="0" spcFirstLastPara="1" rIns="0" wrap="square" tIns="0">
            <a:normAutofit/>
          </a:bodyPr>
          <a:lstStyle/>
          <a:p>
            <a:pPr indent="0" lvl="0" marL="0" rtl="0" algn="l">
              <a:spcBef>
                <a:spcPts val="600"/>
              </a:spcBef>
              <a:spcAft>
                <a:spcPts val="0"/>
              </a:spcAft>
              <a:buNone/>
            </a:pPr>
            <a:r>
              <a:rPr lang="en-US" sz="4800" u="none">
                <a:solidFill>
                  <a:srgbClr val="D1190D"/>
                </a:solidFill>
                <a:latin typeface="Calibri"/>
                <a:ea typeface="Calibri"/>
                <a:cs typeface="Calibri"/>
                <a:sym typeface="Calibri"/>
              </a:rPr>
              <a:t>Changes to </a:t>
            </a:r>
            <a:r>
              <a:rPr lang="en-US" sz="4800" u="none">
                <a:solidFill>
                  <a:srgbClr val="D1190D"/>
                </a:solidFill>
                <a:latin typeface="Calibri"/>
                <a:ea typeface="Calibri"/>
                <a:cs typeface="Calibri"/>
                <a:sym typeface="Calibri"/>
              </a:rPr>
              <a:t>the Standards</a:t>
            </a:r>
            <a:endParaRPr sz="4800" u="none">
              <a:solidFill>
                <a:srgbClr val="D1190D"/>
              </a:solidFill>
              <a:latin typeface="Calibri"/>
              <a:ea typeface="Calibri"/>
              <a:cs typeface="Calibri"/>
              <a:sym typeface="Calibri"/>
            </a:endParaRPr>
          </a:p>
        </p:txBody>
      </p:sp>
      <p:sp>
        <p:nvSpPr>
          <p:cNvPr id="360" name="Google Shape;360;p38"/>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361" name="Google Shape;361;p38"/>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362" name="Google Shape;362;p38"/>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363" name="Google Shape;363;p38"/>
          <p:cNvGrpSpPr/>
          <p:nvPr/>
        </p:nvGrpSpPr>
        <p:grpSpPr>
          <a:xfrm>
            <a:off x="417243" y="6355540"/>
            <a:ext cx="2961442" cy="470002"/>
            <a:chOff x="6077925" y="4856850"/>
            <a:chExt cx="6064800" cy="1143000"/>
          </a:xfrm>
        </p:grpSpPr>
        <p:sp>
          <p:nvSpPr>
            <p:cNvPr id="364" name="Google Shape;364;p38"/>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5" name="Google Shape;365;p38"/>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66" name="Google Shape;366;p38"/>
          <p:cNvSpPr txBox="1"/>
          <p:nvPr/>
        </p:nvSpPr>
        <p:spPr>
          <a:xfrm>
            <a:off x="575400" y="1240200"/>
            <a:ext cx="11041200" cy="437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Note:</a:t>
            </a:r>
            <a:r>
              <a:rPr lang="en-US" sz="2400">
                <a:solidFill>
                  <a:schemeClr val="dk1"/>
                </a:solidFill>
                <a:latin typeface="Times New Roman"/>
                <a:ea typeface="Times New Roman"/>
                <a:cs typeface="Times New Roman"/>
                <a:sym typeface="Times New Roman"/>
              </a:rPr>
              <a:t> 8.1 Educational Technology of the 2014 NJSLS – Technology have been expanded and integrated across multiple disciplinary concepts in the 2020 NJSLS – Career Readiness, Life Literacies, and Key Skills standard 9.4.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Note: Computer Science and Design Thinking Practices  (pages 13-15)</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Process skills and practices</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Computational Thinking (CT)</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70" name="Shape 370"/>
        <p:cNvGrpSpPr/>
        <p:nvPr/>
      </p:nvGrpSpPr>
      <p:grpSpPr>
        <a:xfrm>
          <a:off x="0" y="0"/>
          <a:ext cx="0" cy="0"/>
          <a:chOff x="0" y="0"/>
          <a:chExt cx="0" cy="0"/>
        </a:xfrm>
      </p:grpSpPr>
      <p:sp>
        <p:nvSpPr>
          <p:cNvPr id="371" name="Google Shape;371;p39"/>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39"/>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39"/>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39"/>
          <p:cNvSpPr txBox="1"/>
          <p:nvPr>
            <p:ph type="title"/>
          </p:nvPr>
        </p:nvSpPr>
        <p:spPr>
          <a:xfrm>
            <a:off x="607250" y="366225"/>
            <a:ext cx="10417800" cy="752700"/>
          </a:xfrm>
          <a:prstGeom prst="rect">
            <a:avLst/>
          </a:prstGeom>
          <a:noFill/>
          <a:ln>
            <a:noFill/>
          </a:ln>
        </p:spPr>
        <p:txBody>
          <a:bodyPr anchorCtr="0" anchor="t" bIns="0" lIns="0" spcFirstLastPara="1" rIns="0" wrap="square" tIns="0">
            <a:normAutofit/>
          </a:bodyPr>
          <a:lstStyle/>
          <a:p>
            <a:pPr indent="0" lvl="0" marL="0" rtl="0" algn="l">
              <a:spcBef>
                <a:spcPts val="600"/>
              </a:spcBef>
              <a:spcAft>
                <a:spcPts val="0"/>
              </a:spcAft>
              <a:buNone/>
            </a:pPr>
            <a:r>
              <a:rPr lang="en-US" sz="4100" u="none">
                <a:solidFill>
                  <a:srgbClr val="D1190D"/>
                </a:solidFill>
                <a:latin typeface="Calibri"/>
                <a:ea typeface="Calibri"/>
                <a:cs typeface="Calibri"/>
                <a:sym typeface="Calibri"/>
              </a:rPr>
              <a:t>Navigating the NJ Computer Science Standards</a:t>
            </a:r>
            <a:endParaRPr sz="4100" u="none">
              <a:solidFill>
                <a:srgbClr val="D1190D"/>
              </a:solidFill>
              <a:latin typeface="Calibri"/>
              <a:ea typeface="Calibri"/>
              <a:cs typeface="Calibri"/>
              <a:sym typeface="Calibri"/>
            </a:endParaRPr>
          </a:p>
        </p:txBody>
      </p:sp>
      <p:sp>
        <p:nvSpPr>
          <p:cNvPr id="375" name="Google Shape;375;p39"/>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376" name="Google Shape;376;p39"/>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377" name="Google Shape;377;p39"/>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378" name="Google Shape;378;p39"/>
          <p:cNvGrpSpPr/>
          <p:nvPr/>
        </p:nvGrpSpPr>
        <p:grpSpPr>
          <a:xfrm>
            <a:off x="417243" y="6355540"/>
            <a:ext cx="2961442" cy="470002"/>
            <a:chOff x="6077925" y="4856850"/>
            <a:chExt cx="6064800" cy="1143000"/>
          </a:xfrm>
        </p:grpSpPr>
        <p:sp>
          <p:nvSpPr>
            <p:cNvPr id="379" name="Google Shape;379;p39"/>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0" name="Google Shape;380;p39"/>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81" name="Google Shape;381;p39"/>
          <p:cNvSpPr txBox="1"/>
          <p:nvPr/>
        </p:nvSpPr>
        <p:spPr>
          <a:xfrm>
            <a:off x="607250" y="1118925"/>
            <a:ext cx="9806400" cy="5094600"/>
          </a:xfrm>
          <a:prstGeom prst="rect">
            <a:avLst/>
          </a:prstGeom>
          <a:noFill/>
          <a:ln>
            <a:noFill/>
          </a:ln>
        </p:spPr>
        <p:txBody>
          <a:bodyPr anchorCtr="0" anchor="t" bIns="91425" lIns="91425" spcFirstLastPara="1" rIns="91425" wrap="square" tIns="91425">
            <a:spAutoFit/>
          </a:bodyPr>
          <a:lstStyle/>
          <a:p>
            <a:pPr indent="-457200" lvl="1" marL="914400" rtl="0" algn="l">
              <a:lnSpc>
                <a:spcPct val="115000"/>
              </a:lnSpc>
              <a:spcBef>
                <a:spcPts val="0"/>
              </a:spcBef>
              <a:spcAft>
                <a:spcPts val="0"/>
              </a:spcAft>
              <a:buClr>
                <a:srgbClr val="D1190D"/>
              </a:buClr>
              <a:buSzPts val="3600"/>
              <a:buFont typeface="Calibri"/>
              <a:buChar char="○"/>
            </a:pPr>
            <a:r>
              <a:rPr b="1" lang="en-US" sz="2050">
                <a:solidFill>
                  <a:srgbClr val="D1190D"/>
                </a:solidFill>
                <a:latin typeface="Times New Roman"/>
                <a:ea typeface="Times New Roman"/>
                <a:cs typeface="Times New Roman"/>
                <a:sym typeface="Times New Roman"/>
              </a:rPr>
              <a:t>•Standard 8.1 Computer Science</a:t>
            </a:r>
            <a:r>
              <a:rPr b="1" lang="en-US" sz="2050">
                <a:solidFill>
                  <a:srgbClr val="D1190D"/>
                </a:solidFill>
                <a:latin typeface="Courier New"/>
                <a:ea typeface="Courier New"/>
                <a:cs typeface="Courier New"/>
                <a:sym typeface="Courier New"/>
              </a:rPr>
              <a:t>/</a:t>
            </a:r>
            <a:r>
              <a:rPr b="1" lang="en-US" sz="2050">
                <a:solidFill>
                  <a:srgbClr val="D1190D"/>
                </a:solidFill>
                <a:latin typeface="Times New Roman"/>
                <a:ea typeface="Times New Roman"/>
                <a:cs typeface="Times New Roman"/>
                <a:sym typeface="Times New Roman"/>
              </a:rPr>
              <a:t>Computer Science, previously a strand entitled ‘Computational Thinking: Programming’ in standard 8.2 of the 2014 NJSLS-Technology, outlines a comprehensive set of concepts and skills, such as data and analysis, algorithms and programming, and computing systems. (pages 4-7)</a:t>
            </a:r>
            <a:endParaRPr b="1" sz="2050">
              <a:solidFill>
                <a:srgbClr val="D1190D"/>
              </a:solidFill>
              <a:latin typeface="Times New Roman"/>
              <a:ea typeface="Times New Roman"/>
              <a:cs typeface="Times New Roman"/>
              <a:sym typeface="Times New Roman"/>
            </a:endParaRPr>
          </a:p>
          <a:p>
            <a:pPr indent="-457200" lvl="1" marL="914400" rtl="0" algn="l">
              <a:lnSpc>
                <a:spcPct val="115000"/>
              </a:lnSpc>
              <a:spcBef>
                <a:spcPts val="0"/>
              </a:spcBef>
              <a:spcAft>
                <a:spcPts val="0"/>
              </a:spcAft>
              <a:buSzPts val="3600"/>
              <a:buFont typeface="Calibri"/>
              <a:buChar char="○"/>
            </a:pPr>
            <a:r>
              <a:rPr lang="en-US" sz="2050">
                <a:solidFill>
                  <a:schemeClr val="dk1"/>
                </a:solidFill>
                <a:latin typeface="Times New Roman"/>
                <a:ea typeface="Times New Roman"/>
                <a:cs typeface="Times New Roman"/>
                <a:sym typeface="Times New Roman"/>
              </a:rPr>
              <a:t>•Standard 8.2 Design Thinking. This standard, previously standard 8.2 Technology Education of the 2014 NJSLS – Technology, outlines the technological design concepts and skills essential for technological and engineering literacy. The new framework design, detailed previously, includes Engineering Design, Ethics and Culture, and the Effects of Technology on the Natural world among the disciplinary concepts.</a:t>
            </a:r>
            <a:endParaRPr sz="205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10" name="Shape 110"/>
        <p:cNvGrpSpPr/>
        <p:nvPr/>
      </p:nvGrpSpPr>
      <p:grpSpPr>
        <a:xfrm>
          <a:off x="0" y="0"/>
          <a:ext cx="0" cy="0"/>
          <a:chOff x="0" y="0"/>
          <a:chExt cx="0" cy="0"/>
        </a:xfrm>
      </p:grpSpPr>
      <p:sp>
        <p:nvSpPr>
          <p:cNvPr id="111" name="Google Shape;111;p22"/>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22"/>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22"/>
          <p:cNvSpPr/>
          <p:nvPr/>
        </p:nvSpPr>
        <p:spPr>
          <a:xfrm>
            <a:off x="0" y="6323075"/>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22"/>
          <p:cNvSpPr txBox="1"/>
          <p:nvPr>
            <p:ph type="title"/>
          </p:nvPr>
        </p:nvSpPr>
        <p:spPr>
          <a:xfrm>
            <a:off x="751300" y="293225"/>
            <a:ext cx="5816700" cy="752700"/>
          </a:xfrm>
          <a:prstGeom prst="rect">
            <a:avLst/>
          </a:prstGeom>
          <a:noFill/>
          <a:ln>
            <a:noFill/>
          </a:ln>
        </p:spPr>
        <p:txBody>
          <a:bodyPr anchorCtr="0" anchor="t" bIns="0" lIns="0" spcFirstLastPara="1" rIns="0" wrap="square" tIns="257725">
            <a:normAutofit/>
          </a:bodyPr>
          <a:lstStyle/>
          <a:p>
            <a:pPr indent="0" lvl="0" marL="12700" rtl="0" algn="l">
              <a:lnSpc>
                <a:spcPct val="100000"/>
              </a:lnSpc>
              <a:spcBef>
                <a:spcPts val="0"/>
              </a:spcBef>
              <a:spcAft>
                <a:spcPts val="0"/>
              </a:spcAft>
              <a:buNone/>
            </a:pPr>
            <a:r>
              <a:rPr lang="en-US" u="none">
                <a:solidFill>
                  <a:srgbClr val="D1190D"/>
                </a:solidFill>
              </a:rPr>
              <a:t>Today’s Agenda</a:t>
            </a:r>
            <a:endParaRPr u="none">
              <a:solidFill>
                <a:srgbClr val="D1190D"/>
              </a:solidFill>
            </a:endParaRPr>
          </a:p>
        </p:txBody>
      </p:sp>
      <p:sp>
        <p:nvSpPr>
          <p:cNvPr id="115" name="Google Shape;115;p22"/>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116" name="Google Shape;116;p22"/>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117" name="Google Shape;117;p22"/>
          <p:cNvSpPr/>
          <p:nvPr/>
        </p:nvSpPr>
        <p:spPr>
          <a:xfrm>
            <a:off x="9096250" y="191823"/>
            <a:ext cx="3095700" cy="2010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2"/>
          <p:cNvSpPr txBox="1"/>
          <p:nvPr/>
        </p:nvSpPr>
        <p:spPr>
          <a:xfrm>
            <a:off x="536775" y="1183100"/>
            <a:ext cx="8649000" cy="4019100"/>
          </a:xfrm>
          <a:prstGeom prst="rect">
            <a:avLst/>
          </a:prstGeom>
          <a:noFill/>
          <a:ln>
            <a:noFill/>
          </a:ln>
        </p:spPr>
        <p:txBody>
          <a:bodyPr anchorCtr="0" anchor="t" bIns="91425" lIns="91425" spcFirstLastPara="1" rIns="91425" wrap="square" tIns="91425">
            <a:spAutoFit/>
          </a:bodyPr>
          <a:lstStyle/>
          <a:p>
            <a:pPr indent="0" lvl="0" marL="12700" marR="5080" rtl="0" algn="l">
              <a:spcBef>
                <a:spcPts val="0"/>
              </a:spcBef>
              <a:spcAft>
                <a:spcPts val="0"/>
              </a:spcAft>
              <a:buNone/>
            </a:pPr>
            <a:r>
              <a:rPr lang="en-US" sz="2400">
                <a:solidFill>
                  <a:schemeClr val="dk1"/>
                </a:solidFill>
                <a:latin typeface="Calibri"/>
                <a:ea typeface="Calibri"/>
                <a:cs typeface="Calibri"/>
                <a:sym typeface="Calibri"/>
              </a:rPr>
              <a:t>Welcome to the Computer Science for Everyone, Everywhere (CSEE) Program</a:t>
            </a:r>
            <a:endParaRPr sz="2400">
              <a:solidFill>
                <a:schemeClr val="dk1"/>
              </a:solidFill>
              <a:latin typeface="Calibri"/>
              <a:ea typeface="Calibri"/>
              <a:cs typeface="Calibri"/>
              <a:sym typeface="Calibri"/>
            </a:endParaRPr>
          </a:p>
          <a:p>
            <a:pPr indent="0" lvl="0" marL="0" rtl="0" algn="l">
              <a:spcBef>
                <a:spcPts val="13"/>
              </a:spcBef>
              <a:spcAft>
                <a:spcPts val="0"/>
              </a:spcAft>
              <a:buNone/>
            </a:pPr>
            <a:r>
              <a:t/>
            </a:r>
            <a:endParaRPr sz="2100">
              <a:solidFill>
                <a:schemeClr val="dk1"/>
              </a:solidFill>
              <a:latin typeface="Times New Roman"/>
              <a:ea typeface="Times New Roman"/>
              <a:cs typeface="Times New Roman"/>
              <a:sym typeface="Times New Roman"/>
            </a:endParaRPr>
          </a:p>
          <a:p>
            <a:pPr indent="0" lvl="0" marL="12700" marR="5080" rtl="0" algn="l">
              <a:spcBef>
                <a:spcPts val="0"/>
              </a:spcBef>
              <a:spcAft>
                <a:spcPts val="0"/>
              </a:spcAft>
              <a:buNone/>
            </a:pPr>
            <a:r>
              <a:rPr lang="en-US" sz="2000">
                <a:solidFill>
                  <a:schemeClr val="dk1"/>
                </a:solidFill>
                <a:latin typeface="Calibri"/>
                <a:ea typeface="Calibri"/>
                <a:cs typeface="Calibri"/>
                <a:sym typeface="Calibri"/>
              </a:rPr>
              <a:t>Congratulations on taking this important step in computer science education - knowing the CS standards and expectations for CS education at your school/district.</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rgbClr val="808080"/>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SURVEYS SHOULD BE COMPLETED TODAY: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ATTITUDE (w/ NYU)</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CONSENT</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rgbClr val="808080"/>
              </a:solidFill>
              <a:latin typeface="Calibri"/>
              <a:ea typeface="Calibri"/>
              <a:cs typeface="Calibri"/>
              <a:sym typeface="Calibri"/>
            </a:endParaRPr>
          </a:p>
        </p:txBody>
      </p:sp>
      <p:sp>
        <p:nvSpPr>
          <p:cNvPr id="119" name="Google Shape;119;p22"/>
          <p:cNvSpPr txBox="1"/>
          <p:nvPr/>
        </p:nvSpPr>
        <p:spPr>
          <a:xfrm>
            <a:off x="3595270" y="635098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120" name="Google Shape;120;p22"/>
          <p:cNvGrpSpPr/>
          <p:nvPr/>
        </p:nvGrpSpPr>
        <p:grpSpPr>
          <a:xfrm>
            <a:off x="417243" y="6355540"/>
            <a:ext cx="2961442" cy="470002"/>
            <a:chOff x="6077925" y="4856850"/>
            <a:chExt cx="6064800" cy="1143000"/>
          </a:xfrm>
        </p:grpSpPr>
        <p:sp>
          <p:nvSpPr>
            <p:cNvPr id="121" name="Google Shape;121;p22"/>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22"/>
            <p:cNvPicPr preferRelativeResize="0"/>
            <p:nvPr/>
          </p:nvPicPr>
          <p:blipFill>
            <a:blip r:embed="rId5">
              <a:alphaModFix/>
            </a:blip>
            <a:stretch>
              <a:fillRect/>
            </a:stretch>
          </p:blipFill>
          <p:spPr>
            <a:xfrm>
              <a:off x="6369202" y="4941951"/>
              <a:ext cx="5634652" cy="938175"/>
            </a:xfrm>
            <a:prstGeom prst="rect">
              <a:avLst/>
            </a:prstGeom>
            <a:noFill/>
            <a:ln>
              <a:noFill/>
            </a:ln>
          </p:spPr>
        </p:pic>
      </p:grpSp>
      <p:sp>
        <p:nvSpPr>
          <p:cNvPr id="123" name="Google Shape;123;p22"/>
          <p:cNvSpPr txBox="1"/>
          <p:nvPr/>
        </p:nvSpPr>
        <p:spPr>
          <a:xfrm>
            <a:off x="10008825" y="4942050"/>
            <a:ext cx="196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D1190D"/>
                </a:solidFill>
                <a:latin typeface="Calibri"/>
                <a:ea typeface="Calibri"/>
                <a:cs typeface="Calibri"/>
                <a:sym typeface="Calibri"/>
              </a:rPr>
              <a:t>PRE-PD SURVEY</a:t>
            </a:r>
            <a:endParaRPr b="1">
              <a:solidFill>
                <a:srgbClr val="D1190D"/>
              </a:solidFill>
              <a:latin typeface="Calibri"/>
              <a:ea typeface="Calibri"/>
              <a:cs typeface="Calibri"/>
              <a:sym typeface="Calibri"/>
            </a:endParaRPr>
          </a:p>
        </p:txBody>
      </p:sp>
      <p:cxnSp>
        <p:nvCxnSpPr>
          <p:cNvPr id="124" name="Google Shape;124;p22"/>
          <p:cNvCxnSpPr/>
          <p:nvPr/>
        </p:nvCxnSpPr>
        <p:spPr>
          <a:xfrm>
            <a:off x="8827650" y="4118375"/>
            <a:ext cx="823800" cy="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385" name="Shape 385"/>
        <p:cNvGrpSpPr/>
        <p:nvPr/>
      </p:nvGrpSpPr>
      <p:grpSpPr>
        <a:xfrm>
          <a:off x="0" y="0"/>
          <a:ext cx="0" cy="0"/>
          <a:chOff x="0" y="0"/>
          <a:chExt cx="0" cy="0"/>
        </a:xfrm>
      </p:grpSpPr>
      <p:sp>
        <p:nvSpPr>
          <p:cNvPr id="386" name="Google Shape;386;p40"/>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40"/>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40"/>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40"/>
          <p:cNvSpPr txBox="1"/>
          <p:nvPr>
            <p:ph type="title"/>
          </p:nvPr>
        </p:nvSpPr>
        <p:spPr>
          <a:xfrm>
            <a:off x="607250" y="366225"/>
            <a:ext cx="10417800" cy="752700"/>
          </a:xfrm>
          <a:prstGeom prst="rect">
            <a:avLst/>
          </a:prstGeom>
          <a:noFill/>
          <a:ln>
            <a:noFill/>
          </a:ln>
        </p:spPr>
        <p:txBody>
          <a:bodyPr anchorCtr="0" anchor="t" bIns="0" lIns="0" spcFirstLastPara="1" rIns="0" wrap="square" tIns="0">
            <a:normAutofit/>
          </a:bodyPr>
          <a:lstStyle/>
          <a:p>
            <a:pPr indent="0" lvl="0" marL="0" rtl="0" algn="l">
              <a:spcBef>
                <a:spcPts val="600"/>
              </a:spcBef>
              <a:spcAft>
                <a:spcPts val="0"/>
              </a:spcAft>
              <a:buNone/>
            </a:pPr>
            <a:r>
              <a:rPr lang="en-US" sz="4000" u="none">
                <a:solidFill>
                  <a:srgbClr val="D1190D"/>
                </a:solidFill>
                <a:latin typeface="Calibri"/>
                <a:ea typeface="Calibri"/>
                <a:cs typeface="Calibri"/>
                <a:sym typeface="Calibri"/>
              </a:rPr>
              <a:t>Navigating the Standards</a:t>
            </a:r>
            <a:endParaRPr sz="4000" u="none">
              <a:solidFill>
                <a:srgbClr val="D1190D"/>
              </a:solidFill>
              <a:latin typeface="Calibri"/>
              <a:ea typeface="Calibri"/>
              <a:cs typeface="Calibri"/>
              <a:sym typeface="Calibri"/>
            </a:endParaRPr>
          </a:p>
        </p:txBody>
      </p:sp>
      <p:sp>
        <p:nvSpPr>
          <p:cNvPr id="390" name="Google Shape;390;p40"/>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391" name="Google Shape;391;p40"/>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392" name="Google Shape;392;p40"/>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393" name="Google Shape;393;p40"/>
          <p:cNvGrpSpPr/>
          <p:nvPr/>
        </p:nvGrpSpPr>
        <p:grpSpPr>
          <a:xfrm>
            <a:off x="417243" y="6355540"/>
            <a:ext cx="2961442" cy="470002"/>
            <a:chOff x="6077925" y="4856850"/>
            <a:chExt cx="6064800" cy="1143000"/>
          </a:xfrm>
        </p:grpSpPr>
        <p:sp>
          <p:nvSpPr>
            <p:cNvPr id="394" name="Google Shape;394;p40"/>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5" name="Google Shape;395;p40"/>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396" name="Google Shape;396;p40"/>
          <p:cNvSpPr txBox="1"/>
          <p:nvPr/>
        </p:nvSpPr>
        <p:spPr>
          <a:xfrm>
            <a:off x="507875" y="701225"/>
            <a:ext cx="11041200" cy="6076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i="1" lang="en-US" sz="2400">
                <a:solidFill>
                  <a:schemeClr val="dk1"/>
                </a:solidFill>
                <a:latin typeface="Times New Roman"/>
                <a:ea typeface="Times New Roman"/>
                <a:cs typeface="Times New Roman"/>
                <a:sym typeface="Times New Roman"/>
              </a:rPr>
              <a:t>Page 3 and 16</a:t>
            </a:r>
            <a:endParaRPr b="1" i="1"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b="1" i="1" lang="en-US" sz="2400">
                <a:solidFill>
                  <a:schemeClr val="dk1"/>
                </a:solidFill>
                <a:latin typeface="Times New Roman"/>
                <a:ea typeface="Times New Roman"/>
                <a:cs typeface="Times New Roman"/>
                <a:sym typeface="Times New Roman"/>
              </a:rPr>
              <a:t>Performance Expectations</a:t>
            </a:r>
            <a:r>
              <a:rPr i="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are the studs and serve as the framework for what students should know and be able to do.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a:t>
            </a:r>
            <a:r>
              <a:rPr b="1" i="1" lang="en-US" sz="2400">
                <a:solidFill>
                  <a:schemeClr val="dk1"/>
                </a:solidFill>
                <a:latin typeface="Times New Roman"/>
                <a:ea typeface="Times New Roman"/>
                <a:cs typeface="Times New Roman"/>
                <a:sym typeface="Times New Roman"/>
              </a:rPr>
              <a:t>Disciplinary Concepts and Core Ideas</a:t>
            </a:r>
            <a:r>
              <a:rPr i="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are the joists and play an integral role in the framing by making connections among the performance expectations. Core ideas help to prioritize the important ideas and core processes that are central to a discipline and have lasting value beyond the classroom.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a:t>
            </a:r>
            <a:r>
              <a:rPr b="1" i="1" lang="en-US" sz="2400">
                <a:solidFill>
                  <a:schemeClr val="dk1"/>
                </a:solidFill>
                <a:latin typeface="Times New Roman"/>
                <a:ea typeface="Times New Roman"/>
                <a:cs typeface="Times New Roman"/>
                <a:sym typeface="Times New Roman"/>
              </a:rPr>
              <a:t>Practices </a:t>
            </a:r>
            <a:r>
              <a:rPr lang="en-US" sz="2400">
                <a:solidFill>
                  <a:schemeClr val="dk1"/>
                </a:solidFill>
                <a:latin typeface="Times New Roman"/>
                <a:ea typeface="Times New Roman"/>
                <a:cs typeface="Times New Roman"/>
                <a:sym typeface="Times New Roman"/>
              </a:rPr>
              <a:t>are the roof and represent two key ideas. Positioned as the top of the house, they represent the apex of learning. The goal is for students to internalize the practices (habits of mind) and be able to apply them to new situations outside the school environment. The practices span across all aspects of the standards and are an integral part of K-12 students’ learning of the disciplines.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00" name="Shape 400"/>
        <p:cNvGrpSpPr/>
        <p:nvPr/>
      </p:nvGrpSpPr>
      <p:grpSpPr>
        <a:xfrm>
          <a:off x="0" y="0"/>
          <a:ext cx="0" cy="0"/>
          <a:chOff x="0" y="0"/>
          <a:chExt cx="0" cy="0"/>
        </a:xfrm>
      </p:grpSpPr>
      <p:sp>
        <p:nvSpPr>
          <p:cNvPr id="401" name="Google Shape;401;p41"/>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41"/>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41"/>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41"/>
          <p:cNvSpPr txBox="1"/>
          <p:nvPr>
            <p:ph type="title"/>
          </p:nvPr>
        </p:nvSpPr>
        <p:spPr>
          <a:xfrm>
            <a:off x="607250" y="366225"/>
            <a:ext cx="10417800" cy="752700"/>
          </a:xfrm>
          <a:prstGeom prst="rect">
            <a:avLst/>
          </a:prstGeom>
          <a:noFill/>
          <a:ln>
            <a:noFill/>
          </a:ln>
        </p:spPr>
        <p:txBody>
          <a:bodyPr anchorCtr="0" anchor="t" bIns="0" lIns="0" spcFirstLastPara="1" rIns="0" wrap="square" tIns="0">
            <a:normAutofit/>
          </a:bodyPr>
          <a:lstStyle/>
          <a:p>
            <a:pPr indent="0" lvl="0" marL="0" rtl="0" algn="l">
              <a:spcBef>
                <a:spcPts val="600"/>
              </a:spcBef>
              <a:spcAft>
                <a:spcPts val="0"/>
              </a:spcAft>
              <a:buNone/>
            </a:pPr>
            <a:r>
              <a:rPr lang="en-US" sz="2600" u="none">
                <a:solidFill>
                  <a:srgbClr val="D1190D"/>
                </a:solidFill>
                <a:latin typeface="Calibri"/>
                <a:ea typeface="Calibri"/>
                <a:cs typeface="Calibri"/>
                <a:sym typeface="Calibri"/>
              </a:rPr>
              <a:t>Navigating the Standards</a:t>
            </a:r>
            <a:endParaRPr sz="2600" u="none">
              <a:solidFill>
                <a:srgbClr val="D1190D"/>
              </a:solidFill>
              <a:latin typeface="Calibri"/>
              <a:ea typeface="Calibri"/>
              <a:cs typeface="Calibri"/>
              <a:sym typeface="Calibri"/>
            </a:endParaRPr>
          </a:p>
        </p:txBody>
      </p:sp>
      <p:sp>
        <p:nvSpPr>
          <p:cNvPr id="405" name="Google Shape;405;p41"/>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406" name="Google Shape;406;p41"/>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407" name="Google Shape;407;p41"/>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408" name="Google Shape;408;p41"/>
          <p:cNvGrpSpPr/>
          <p:nvPr/>
        </p:nvGrpSpPr>
        <p:grpSpPr>
          <a:xfrm>
            <a:off x="417243" y="6355540"/>
            <a:ext cx="2961442" cy="470002"/>
            <a:chOff x="6077925" y="4856850"/>
            <a:chExt cx="6064800" cy="1143000"/>
          </a:xfrm>
        </p:grpSpPr>
        <p:sp>
          <p:nvSpPr>
            <p:cNvPr id="409" name="Google Shape;409;p41"/>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0" name="Google Shape;410;p41"/>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11" name="Google Shape;411;p41"/>
          <p:cNvSpPr txBox="1"/>
          <p:nvPr/>
        </p:nvSpPr>
        <p:spPr>
          <a:xfrm>
            <a:off x="607250" y="623988"/>
            <a:ext cx="11041200" cy="52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Disciplinary Concepts: </a:t>
            </a:r>
            <a:endParaRPr b="1" sz="24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 Computing Systems (CS) </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 Networks and the Internet (NI) </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100"/>
              </a:spcBef>
              <a:spcAft>
                <a:spcPts val="0"/>
              </a:spcAft>
              <a:buNone/>
            </a:pPr>
            <a:r>
              <a:rPr lang="en-US" sz="2400">
                <a:solidFill>
                  <a:schemeClr val="dk1"/>
                </a:solidFill>
                <a:latin typeface="Times New Roman"/>
                <a:ea typeface="Times New Roman"/>
                <a:cs typeface="Times New Roman"/>
                <a:sym typeface="Times New Roman"/>
              </a:rPr>
              <a:t>• Impacts of Computing (IC) </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100"/>
              </a:spcBef>
              <a:spcAft>
                <a:spcPts val="0"/>
              </a:spcAft>
              <a:buNone/>
            </a:pPr>
            <a:r>
              <a:rPr lang="en-US" sz="2400">
                <a:solidFill>
                  <a:schemeClr val="dk1"/>
                </a:solidFill>
                <a:latin typeface="Times New Roman"/>
                <a:ea typeface="Times New Roman"/>
                <a:cs typeface="Times New Roman"/>
                <a:sym typeface="Times New Roman"/>
              </a:rPr>
              <a:t>• Data &amp; Analysis (DA) </a:t>
            </a:r>
            <a:endParaRPr sz="2400">
              <a:solidFill>
                <a:schemeClr val="dk1"/>
              </a:solidFill>
              <a:latin typeface="Times New Roman"/>
              <a:ea typeface="Times New Roman"/>
              <a:cs typeface="Times New Roman"/>
              <a:sym typeface="Times New Roman"/>
            </a:endParaRPr>
          </a:p>
          <a:p>
            <a:pPr indent="0" lvl="0" marL="914400" rtl="0" algn="l">
              <a:lnSpc>
                <a:spcPct val="115000"/>
              </a:lnSpc>
              <a:spcBef>
                <a:spcPts val="100"/>
              </a:spcBef>
              <a:spcAft>
                <a:spcPts val="0"/>
              </a:spcAft>
              <a:buNone/>
            </a:pPr>
            <a:r>
              <a:rPr lang="en-US" sz="2400">
                <a:solidFill>
                  <a:schemeClr val="dk1"/>
                </a:solidFill>
                <a:latin typeface="Times New Roman"/>
                <a:ea typeface="Times New Roman"/>
                <a:cs typeface="Times New Roman"/>
                <a:sym typeface="Times New Roman"/>
              </a:rPr>
              <a:t>• Algorithms &amp; Programming (AP)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8.1			2			    NI				1</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Standard     End grade    Disciplinary   Performance </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Number					    Concept	 Expectation</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CS Standards for K-8 on pages 20-29.</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15" name="Shape 415"/>
        <p:cNvGrpSpPr/>
        <p:nvPr/>
      </p:nvGrpSpPr>
      <p:grpSpPr>
        <a:xfrm>
          <a:off x="0" y="0"/>
          <a:ext cx="0" cy="0"/>
          <a:chOff x="0" y="0"/>
          <a:chExt cx="0" cy="0"/>
        </a:xfrm>
      </p:grpSpPr>
      <p:sp>
        <p:nvSpPr>
          <p:cNvPr id="416" name="Google Shape;416;p42"/>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42"/>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42"/>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42"/>
          <p:cNvSpPr txBox="1"/>
          <p:nvPr>
            <p:ph type="title"/>
          </p:nvPr>
        </p:nvSpPr>
        <p:spPr>
          <a:xfrm>
            <a:off x="1858000" y="685600"/>
            <a:ext cx="8972700" cy="1108200"/>
          </a:xfrm>
          <a:prstGeom prst="rect">
            <a:avLst/>
          </a:prstGeom>
          <a:noFill/>
          <a:ln>
            <a:noFill/>
          </a:ln>
        </p:spPr>
        <p:txBody>
          <a:bodyPr anchorCtr="0" anchor="t" bIns="0" lIns="0" spcFirstLastPara="1" rIns="0" wrap="square" tIns="0">
            <a:normAutofit fontScale="90000"/>
          </a:bodyPr>
          <a:lstStyle/>
          <a:p>
            <a:pPr indent="0" lvl="0" marL="0" rtl="0" algn="ctr">
              <a:spcBef>
                <a:spcPts val="0"/>
              </a:spcBef>
              <a:spcAft>
                <a:spcPts val="0"/>
              </a:spcAft>
              <a:buNone/>
            </a:pPr>
            <a:r>
              <a:rPr lang="en-US" sz="4400" u="none">
                <a:solidFill>
                  <a:srgbClr val="D1190D"/>
                </a:solidFill>
                <a:latin typeface="Calibri"/>
                <a:ea typeface="Calibri"/>
                <a:cs typeface="Calibri"/>
                <a:sym typeface="Calibri"/>
              </a:rPr>
              <a:t>UNPACKING THE STANDARDS</a:t>
            </a:r>
            <a:endParaRPr sz="4400" u="none">
              <a:solidFill>
                <a:srgbClr val="D1190D"/>
              </a:solidFill>
              <a:latin typeface="Calibri"/>
              <a:ea typeface="Calibri"/>
              <a:cs typeface="Calibri"/>
              <a:sym typeface="Calibri"/>
            </a:endParaRPr>
          </a:p>
          <a:p>
            <a:pPr indent="0" lvl="0" marL="0" rtl="0" algn="ctr">
              <a:spcBef>
                <a:spcPts val="0"/>
              </a:spcBef>
              <a:spcAft>
                <a:spcPts val="0"/>
              </a:spcAft>
              <a:buNone/>
            </a:pPr>
            <a:r>
              <a:rPr lang="en-US" sz="4400" u="none">
                <a:solidFill>
                  <a:srgbClr val="D1190D"/>
                </a:solidFill>
                <a:latin typeface="Calibri"/>
                <a:ea typeface="Calibri"/>
                <a:cs typeface="Calibri"/>
                <a:sym typeface="Calibri"/>
              </a:rPr>
              <a:t>Lead Faculty</a:t>
            </a:r>
            <a:endParaRPr sz="4400" u="none">
              <a:solidFill>
                <a:srgbClr val="D1190D"/>
              </a:solidFill>
              <a:latin typeface="Calibri"/>
              <a:ea typeface="Calibri"/>
              <a:cs typeface="Calibri"/>
              <a:sym typeface="Calibri"/>
            </a:endParaRPr>
          </a:p>
          <a:p>
            <a:pPr indent="0" lvl="0" marL="0" rtl="0" algn="l">
              <a:spcBef>
                <a:spcPts val="0"/>
              </a:spcBef>
              <a:spcAft>
                <a:spcPts val="0"/>
              </a:spcAft>
              <a:buNone/>
            </a:pPr>
            <a:r>
              <a:t/>
            </a:r>
            <a:endParaRPr sz="4400" u="none">
              <a:solidFill>
                <a:srgbClr val="D1190D"/>
              </a:solidFill>
              <a:latin typeface="Calibri"/>
              <a:ea typeface="Calibri"/>
              <a:cs typeface="Calibri"/>
              <a:sym typeface="Calibri"/>
            </a:endParaRPr>
          </a:p>
          <a:p>
            <a:pPr indent="0" lvl="0" marL="0" rtl="0" algn="l">
              <a:spcBef>
                <a:spcPts val="0"/>
              </a:spcBef>
              <a:spcAft>
                <a:spcPts val="0"/>
              </a:spcAft>
              <a:buNone/>
            </a:pPr>
            <a:r>
              <a:rPr lang="en-US" sz="4400" u="none">
                <a:solidFill>
                  <a:schemeClr val="dk1"/>
                </a:solidFill>
                <a:latin typeface="Calibri"/>
                <a:ea typeface="Calibri"/>
                <a:cs typeface="Calibri"/>
                <a:sym typeface="Calibri"/>
              </a:rPr>
              <a:t>K2			Minsun/Lincoln			</a:t>
            </a:r>
            <a:endParaRPr sz="4400" u="none">
              <a:solidFill>
                <a:schemeClr val="dk1"/>
              </a:solidFill>
              <a:latin typeface="Calibri"/>
              <a:ea typeface="Calibri"/>
              <a:cs typeface="Calibri"/>
              <a:sym typeface="Calibri"/>
            </a:endParaRPr>
          </a:p>
          <a:p>
            <a:pPr indent="0" lvl="0" marL="0" rtl="0" algn="l">
              <a:spcBef>
                <a:spcPts val="0"/>
              </a:spcBef>
              <a:spcAft>
                <a:spcPts val="0"/>
              </a:spcAft>
              <a:buNone/>
            </a:pPr>
            <a:r>
              <a:rPr lang="en-US" sz="4400" u="none">
                <a:solidFill>
                  <a:schemeClr val="dk1"/>
                </a:solidFill>
                <a:latin typeface="Calibri"/>
                <a:ea typeface="Calibri"/>
                <a:cs typeface="Calibri"/>
                <a:sym typeface="Calibri"/>
              </a:rPr>
              <a:t>3-5			Sumi</a:t>
            </a:r>
            <a:endParaRPr sz="4400" u="none">
              <a:solidFill>
                <a:schemeClr val="dk1"/>
              </a:solidFill>
              <a:latin typeface="Calibri"/>
              <a:ea typeface="Calibri"/>
              <a:cs typeface="Calibri"/>
              <a:sym typeface="Calibri"/>
            </a:endParaRPr>
          </a:p>
          <a:p>
            <a:pPr indent="0" lvl="0" marL="0" rtl="0" algn="l">
              <a:spcBef>
                <a:spcPts val="0"/>
              </a:spcBef>
              <a:spcAft>
                <a:spcPts val="0"/>
              </a:spcAft>
              <a:buNone/>
            </a:pPr>
            <a:r>
              <a:rPr lang="en-US" sz="4400" u="none">
                <a:solidFill>
                  <a:schemeClr val="dk1"/>
                </a:solidFill>
                <a:latin typeface="Calibri"/>
                <a:ea typeface="Calibri"/>
                <a:cs typeface="Calibri"/>
                <a:sym typeface="Calibri"/>
              </a:rPr>
              <a:t>6-8			Vaibhav/Angela</a:t>
            </a:r>
            <a:endParaRPr sz="4400" u="none">
              <a:solidFill>
                <a:schemeClr val="dk1"/>
              </a:solidFill>
              <a:latin typeface="Calibri"/>
              <a:ea typeface="Calibri"/>
              <a:cs typeface="Calibri"/>
              <a:sym typeface="Calibri"/>
            </a:endParaRPr>
          </a:p>
          <a:p>
            <a:pPr indent="0" lvl="0" marL="0" rtl="0" algn="l">
              <a:spcBef>
                <a:spcPts val="0"/>
              </a:spcBef>
              <a:spcAft>
                <a:spcPts val="0"/>
              </a:spcAft>
              <a:buNone/>
            </a:pPr>
            <a:r>
              <a:rPr lang="en-US" sz="4400" u="none">
                <a:solidFill>
                  <a:schemeClr val="dk1"/>
                </a:solidFill>
                <a:latin typeface="Calibri"/>
                <a:ea typeface="Calibri"/>
                <a:cs typeface="Calibri"/>
                <a:sym typeface="Calibri"/>
              </a:rPr>
              <a:t>9-12		Kathy</a:t>
            </a:r>
            <a:endParaRPr sz="4400" u="none">
              <a:solidFill>
                <a:schemeClr val="dk1"/>
              </a:solidFill>
              <a:latin typeface="Calibri"/>
              <a:ea typeface="Calibri"/>
              <a:cs typeface="Calibri"/>
              <a:sym typeface="Calibri"/>
            </a:endParaRPr>
          </a:p>
          <a:p>
            <a:pPr indent="0" lvl="0" marL="0" rtl="0" algn="l">
              <a:spcBef>
                <a:spcPts val="0"/>
              </a:spcBef>
              <a:spcAft>
                <a:spcPts val="0"/>
              </a:spcAft>
              <a:buClr>
                <a:schemeClr val="dk1"/>
              </a:buClr>
              <a:buSzPct val="57894"/>
              <a:buFont typeface="Arial"/>
              <a:buNone/>
            </a:pPr>
            <a:r>
              <a:t/>
            </a:r>
            <a:endParaRPr sz="1900" u="none">
              <a:solidFill>
                <a:schemeClr val="dk1"/>
              </a:solidFill>
              <a:latin typeface="Calibri"/>
              <a:ea typeface="Calibri"/>
              <a:cs typeface="Calibri"/>
              <a:sym typeface="Calibri"/>
            </a:endParaRPr>
          </a:p>
          <a:p>
            <a:pPr indent="0" lvl="0" marL="0" rtl="0" algn="l">
              <a:spcBef>
                <a:spcPts val="600"/>
              </a:spcBef>
              <a:spcAft>
                <a:spcPts val="0"/>
              </a:spcAft>
              <a:buNone/>
            </a:pPr>
            <a:r>
              <a:t/>
            </a:r>
            <a:endParaRPr sz="2600" u="none">
              <a:solidFill>
                <a:srgbClr val="D1190D"/>
              </a:solidFill>
              <a:latin typeface="Calibri"/>
              <a:ea typeface="Calibri"/>
              <a:cs typeface="Calibri"/>
              <a:sym typeface="Calibri"/>
            </a:endParaRPr>
          </a:p>
        </p:txBody>
      </p:sp>
      <p:sp>
        <p:nvSpPr>
          <p:cNvPr id="420" name="Google Shape;420;p42"/>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421" name="Google Shape;421;p42"/>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422" name="Google Shape;422;p42"/>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423" name="Google Shape;423;p42"/>
          <p:cNvGrpSpPr/>
          <p:nvPr/>
        </p:nvGrpSpPr>
        <p:grpSpPr>
          <a:xfrm>
            <a:off x="417243" y="6355540"/>
            <a:ext cx="2961442" cy="470002"/>
            <a:chOff x="6077925" y="4856850"/>
            <a:chExt cx="6064800" cy="1143000"/>
          </a:xfrm>
        </p:grpSpPr>
        <p:sp>
          <p:nvSpPr>
            <p:cNvPr id="424" name="Google Shape;424;p42"/>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5" name="Google Shape;425;p42"/>
            <p:cNvPicPr preferRelativeResize="0"/>
            <p:nvPr/>
          </p:nvPicPr>
          <p:blipFill>
            <a:blip r:embed="rId4">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29" name="Shape 429"/>
        <p:cNvGrpSpPr/>
        <p:nvPr/>
      </p:nvGrpSpPr>
      <p:grpSpPr>
        <a:xfrm>
          <a:off x="0" y="0"/>
          <a:ext cx="0" cy="0"/>
          <a:chOff x="0" y="0"/>
          <a:chExt cx="0" cy="0"/>
        </a:xfrm>
      </p:grpSpPr>
      <p:sp>
        <p:nvSpPr>
          <p:cNvPr id="430" name="Google Shape;430;p43"/>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43"/>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43"/>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43"/>
          <p:cNvSpPr txBox="1"/>
          <p:nvPr>
            <p:ph type="title"/>
          </p:nvPr>
        </p:nvSpPr>
        <p:spPr>
          <a:xfrm>
            <a:off x="876125" y="914400"/>
            <a:ext cx="10517100" cy="1108200"/>
          </a:xfrm>
          <a:prstGeom prst="rect">
            <a:avLst/>
          </a:prstGeom>
          <a:noFill/>
          <a:ln>
            <a:noFill/>
          </a:ln>
        </p:spPr>
        <p:txBody>
          <a:bodyPr anchorCtr="0" anchor="t" bIns="0" lIns="0" spcFirstLastPara="1" rIns="0" wrap="square" tIns="0">
            <a:normAutofit fontScale="90000"/>
          </a:bodyPr>
          <a:lstStyle/>
          <a:p>
            <a:pPr indent="0" lvl="0" marL="0" rtl="0" algn="ctr">
              <a:spcBef>
                <a:spcPts val="0"/>
              </a:spcBef>
              <a:spcAft>
                <a:spcPts val="0"/>
              </a:spcAft>
              <a:buNone/>
            </a:pPr>
            <a:r>
              <a:rPr lang="en-US" sz="4400" u="none">
                <a:solidFill>
                  <a:srgbClr val="D1190D"/>
                </a:solidFill>
                <a:latin typeface="Calibri"/>
                <a:ea typeface="Calibri"/>
                <a:cs typeface="Calibri"/>
                <a:sym typeface="Calibri"/>
              </a:rPr>
              <a:t>UNPACK THE STANDARDS</a:t>
            </a:r>
            <a:endParaRPr sz="2500" u="none">
              <a:solidFill>
                <a:schemeClr val="dk1"/>
              </a:solidFill>
              <a:latin typeface="Calibri"/>
              <a:ea typeface="Calibri"/>
              <a:cs typeface="Calibri"/>
              <a:sym typeface="Calibri"/>
            </a:endParaRPr>
          </a:p>
          <a:p>
            <a:pPr indent="0" lvl="0" marL="0" rtl="0" algn="l">
              <a:spcBef>
                <a:spcPts val="600"/>
              </a:spcBef>
              <a:spcAft>
                <a:spcPts val="0"/>
              </a:spcAft>
              <a:buNone/>
            </a:pPr>
            <a:r>
              <a:rPr lang="en-US" sz="2000" u="sng">
                <a:solidFill>
                  <a:schemeClr val="hlink"/>
                </a:solidFill>
                <a:latin typeface="Calibri"/>
                <a:ea typeface="Calibri"/>
                <a:cs typeface="Calibri"/>
                <a:sym typeface="Calibri"/>
                <a:hlinkClick r:id="rId4"/>
              </a:rPr>
              <a:t>https://docs.google.com/document/d/1kBtRUDatRGgHnnphpVjfbzc7xA444nHOKpaKukckcG4/edit</a:t>
            </a:r>
            <a:endParaRPr sz="2000" u="none">
              <a:solidFill>
                <a:srgbClr val="D1190D"/>
              </a:solidFill>
              <a:latin typeface="Calibri"/>
              <a:ea typeface="Calibri"/>
              <a:cs typeface="Calibri"/>
              <a:sym typeface="Calibri"/>
            </a:endParaRPr>
          </a:p>
          <a:p>
            <a:pPr indent="0" lvl="0" marL="0" rtl="0" algn="l">
              <a:spcBef>
                <a:spcPts val="600"/>
              </a:spcBef>
              <a:spcAft>
                <a:spcPts val="0"/>
              </a:spcAft>
              <a:buNone/>
            </a:pPr>
            <a:r>
              <a:t/>
            </a:r>
            <a:endParaRPr sz="2600" u="none">
              <a:solidFill>
                <a:srgbClr val="D1190D"/>
              </a:solidFill>
              <a:latin typeface="Calibri"/>
              <a:ea typeface="Calibri"/>
              <a:cs typeface="Calibri"/>
              <a:sym typeface="Calibri"/>
            </a:endParaRPr>
          </a:p>
          <a:p>
            <a:pPr indent="-377190" lvl="0" marL="457200" rtl="0" algn="l">
              <a:spcBef>
                <a:spcPts val="600"/>
              </a:spcBef>
              <a:spcAft>
                <a:spcPts val="0"/>
              </a:spcAft>
              <a:buClr>
                <a:srgbClr val="D1190D"/>
              </a:buClr>
              <a:buSzPct val="100000"/>
              <a:buFont typeface="Calibri"/>
              <a:buAutoNum type="arabicPeriod"/>
            </a:pPr>
            <a:r>
              <a:rPr lang="en-US" sz="2600" u="none">
                <a:solidFill>
                  <a:srgbClr val="D1190D"/>
                </a:solidFill>
                <a:latin typeface="Calibri"/>
                <a:ea typeface="Calibri"/>
                <a:cs typeface="Calibri"/>
                <a:sym typeface="Calibri"/>
              </a:rPr>
              <a:t>Review Impacts of Computing for your grade band</a:t>
            </a:r>
            <a:endParaRPr sz="2600" u="none">
              <a:solidFill>
                <a:srgbClr val="D1190D"/>
              </a:solidFill>
              <a:latin typeface="Calibri"/>
              <a:ea typeface="Calibri"/>
              <a:cs typeface="Calibri"/>
              <a:sym typeface="Calibri"/>
            </a:endParaRPr>
          </a:p>
          <a:p>
            <a:pPr indent="-377190" lvl="0" marL="457200" rtl="0" algn="l">
              <a:spcBef>
                <a:spcPts val="0"/>
              </a:spcBef>
              <a:spcAft>
                <a:spcPts val="0"/>
              </a:spcAft>
              <a:buClr>
                <a:srgbClr val="D1190D"/>
              </a:buClr>
              <a:buSzPct val="100000"/>
              <a:buFont typeface="Calibri"/>
              <a:buAutoNum type="arabicPeriod"/>
            </a:pPr>
            <a:r>
              <a:rPr lang="en-US" sz="2600" u="none">
                <a:solidFill>
                  <a:srgbClr val="D1190D"/>
                </a:solidFill>
                <a:latin typeface="Calibri"/>
                <a:ea typeface="Calibri"/>
                <a:cs typeface="Calibri"/>
                <a:sym typeface="Calibri"/>
              </a:rPr>
              <a:t>Follow Unpacking the Standards</a:t>
            </a:r>
            <a:endParaRPr sz="2600" u="none">
              <a:solidFill>
                <a:srgbClr val="D1190D"/>
              </a:solidFill>
              <a:latin typeface="Calibri"/>
              <a:ea typeface="Calibri"/>
              <a:cs typeface="Calibri"/>
              <a:sym typeface="Calibri"/>
            </a:endParaRPr>
          </a:p>
          <a:p>
            <a:pPr indent="-377190" lvl="0" marL="457200" rtl="0" algn="l">
              <a:spcBef>
                <a:spcPts val="0"/>
              </a:spcBef>
              <a:spcAft>
                <a:spcPts val="0"/>
              </a:spcAft>
              <a:buClr>
                <a:srgbClr val="D1190D"/>
              </a:buClr>
              <a:buSzPct val="100000"/>
              <a:buFont typeface="Calibri"/>
              <a:buAutoNum type="arabicPeriod"/>
            </a:pPr>
            <a:r>
              <a:rPr lang="en-US" sz="2600" u="none">
                <a:solidFill>
                  <a:srgbClr val="D1190D"/>
                </a:solidFill>
                <a:latin typeface="Calibri"/>
                <a:ea typeface="Calibri"/>
                <a:cs typeface="Calibri"/>
                <a:sym typeface="Calibri"/>
              </a:rPr>
              <a:t>Unpack using chart paper to record notes</a:t>
            </a:r>
            <a:endParaRPr sz="2600" u="none">
              <a:solidFill>
                <a:srgbClr val="D1190D"/>
              </a:solidFill>
              <a:latin typeface="Calibri"/>
              <a:ea typeface="Calibri"/>
              <a:cs typeface="Calibri"/>
              <a:sym typeface="Calibri"/>
            </a:endParaRPr>
          </a:p>
          <a:p>
            <a:pPr indent="-377190" lvl="0" marL="457200" rtl="0" algn="l">
              <a:spcBef>
                <a:spcPts val="0"/>
              </a:spcBef>
              <a:spcAft>
                <a:spcPts val="0"/>
              </a:spcAft>
              <a:buClr>
                <a:srgbClr val="D1190D"/>
              </a:buClr>
              <a:buSzPct val="100000"/>
              <a:buFont typeface="Calibri"/>
              <a:buAutoNum type="arabicPeriod"/>
            </a:pPr>
            <a:r>
              <a:rPr lang="en-US" sz="2600" u="none">
                <a:solidFill>
                  <a:srgbClr val="D1190D"/>
                </a:solidFill>
                <a:latin typeface="Calibri"/>
                <a:ea typeface="Calibri"/>
                <a:cs typeface="Calibri"/>
                <a:sym typeface="Calibri"/>
              </a:rPr>
              <a:t>Debrief</a:t>
            </a:r>
            <a:endParaRPr sz="2600" u="none">
              <a:solidFill>
                <a:srgbClr val="D1190D"/>
              </a:solidFill>
              <a:latin typeface="Calibri"/>
              <a:ea typeface="Calibri"/>
              <a:cs typeface="Calibri"/>
              <a:sym typeface="Calibri"/>
            </a:endParaRPr>
          </a:p>
          <a:p>
            <a:pPr indent="0" lvl="0" marL="457200" rtl="0" algn="l">
              <a:spcBef>
                <a:spcPts val="0"/>
              </a:spcBef>
              <a:spcAft>
                <a:spcPts val="0"/>
              </a:spcAft>
              <a:buNone/>
            </a:pPr>
            <a:r>
              <a:t/>
            </a:r>
            <a:endParaRPr sz="2600" u="none">
              <a:solidFill>
                <a:srgbClr val="D1190D"/>
              </a:solidFill>
              <a:latin typeface="Calibri"/>
              <a:ea typeface="Calibri"/>
              <a:cs typeface="Calibri"/>
              <a:sym typeface="Calibri"/>
            </a:endParaRPr>
          </a:p>
        </p:txBody>
      </p:sp>
      <p:sp>
        <p:nvSpPr>
          <p:cNvPr id="434" name="Google Shape;434;p43"/>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435" name="Google Shape;435;p43"/>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436" name="Google Shape;436;p43"/>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437" name="Google Shape;437;p43"/>
          <p:cNvGrpSpPr/>
          <p:nvPr/>
        </p:nvGrpSpPr>
        <p:grpSpPr>
          <a:xfrm>
            <a:off x="417243" y="6355540"/>
            <a:ext cx="2961442" cy="470002"/>
            <a:chOff x="6077925" y="4856850"/>
            <a:chExt cx="6064800" cy="1143000"/>
          </a:xfrm>
        </p:grpSpPr>
        <p:sp>
          <p:nvSpPr>
            <p:cNvPr id="438" name="Google Shape;438;p43"/>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9" name="Google Shape;439;p43"/>
            <p:cNvPicPr preferRelativeResize="0"/>
            <p:nvPr/>
          </p:nvPicPr>
          <p:blipFill>
            <a:blip r:embed="rId5">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43" name="Shape 443"/>
        <p:cNvGrpSpPr/>
        <p:nvPr/>
      </p:nvGrpSpPr>
      <p:grpSpPr>
        <a:xfrm>
          <a:off x="0" y="0"/>
          <a:ext cx="0" cy="0"/>
          <a:chOff x="0" y="0"/>
          <a:chExt cx="0" cy="0"/>
        </a:xfrm>
      </p:grpSpPr>
      <p:sp>
        <p:nvSpPr>
          <p:cNvPr id="444" name="Google Shape;444;p44"/>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44"/>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44"/>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44"/>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448" name="Google Shape;448;p44"/>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449" name="Google Shape;449;p44"/>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450" name="Google Shape;450;p44"/>
          <p:cNvGrpSpPr/>
          <p:nvPr/>
        </p:nvGrpSpPr>
        <p:grpSpPr>
          <a:xfrm>
            <a:off x="417243" y="6355540"/>
            <a:ext cx="2961442" cy="470002"/>
            <a:chOff x="6077925" y="4856850"/>
            <a:chExt cx="6064800" cy="1143000"/>
          </a:xfrm>
        </p:grpSpPr>
        <p:sp>
          <p:nvSpPr>
            <p:cNvPr id="451" name="Google Shape;451;p44"/>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2" name="Google Shape;452;p44"/>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53" name="Google Shape;453;p44"/>
          <p:cNvSpPr txBox="1"/>
          <p:nvPr/>
        </p:nvSpPr>
        <p:spPr>
          <a:xfrm>
            <a:off x="415200" y="271625"/>
            <a:ext cx="11361600" cy="1569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Lato"/>
                <a:ea typeface="Lato"/>
                <a:cs typeface="Lato"/>
                <a:sym typeface="Lato"/>
              </a:rPr>
              <a:t>Activity: Debugging</a:t>
            </a:r>
            <a:endParaRPr b="1" sz="4800">
              <a:solidFill>
                <a:schemeClr val="dk1"/>
              </a:solidFill>
              <a:latin typeface="Lato"/>
              <a:ea typeface="Lato"/>
              <a:cs typeface="Lato"/>
              <a:sym typeface="Lato"/>
            </a:endParaRPr>
          </a:p>
          <a:p>
            <a:pPr indent="0" lvl="0" marL="0" rtl="0" algn="ctr">
              <a:spcBef>
                <a:spcPts val="0"/>
              </a:spcBef>
              <a:spcAft>
                <a:spcPts val="0"/>
              </a:spcAft>
              <a:buNone/>
            </a:pPr>
            <a:r>
              <a:rPr i="1" lang="en-US" sz="900">
                <a:solidFill>
                  <a:srgbClr val="333333"/>
                </a:solidFill>
                <a:highlight>
                  <a:srgbClr val="F0F0F0"/>
                </a:highlight>
                <a:latin typeface="Courier New"/>
                <a:ea typeface="Courier New"/>
                <a:cs typeface="Courier New"/>
                <a:sym typeface="Courier New"/>
              </a:rPr>
              <a:t>Kathryn M. Rich, Carla Strickland, T. Andrew Binkowski, and Diana Franklin. 2019. A K-8 Debugging Learning Trajectory Derived from Research Literature. In Proceedings of the 50th ACM Technical Symposium on Computer Science Education (SIGCSE '19). Association for Computing Machinery, New York, NY, USA, 745–751. </a:t>
            </a:r>
            <a:endParaRPr b="1" sz="4800">
              <a:solidFill>
                <a:schemeClr val="dk1"/>
              </a:solidFill>
              <a:latin typeface="Lato"/>
              <a:ea typeface="Lato"/>
              <a:cs typeface="Lato"/>
              <a:sym typeface="Lato"/>
            </a:endParaRPr>
          </a:p>
          <a:p>
            <a:pPr indent="0" lvl="0" marL="457200" rtl="0" algn="l">
              <a:spcBef>
                <a:spcPts val="0"/>
              </a:spcBef>
              <a:spcAft>
                <a:spcPts val="0"/>
              </a:spcAft>
              <a:buNone/>
            </a:pPr>
            <a:r>
              <a:t/>
            </a:r>
            <a:endParaRPr b="1" sz="2400">
              <a:solidFill>
                <a:schemeClr val="dk1"/>
              </a:solidFill>
              <a:latin typeface="Lato"/>
              <a:ea typeface="Lato"/>
              <a:cs typeface="Lato"/>
              <a:sym typeface="Lato"/>
            </a:endParaRPr>
          </a:p>
        </p:txBody>
      </p:sp>
      <p:pic>
        <p:nvPicPr>
          <p:cNvPr id="454" name="Google Shape;454;p44"/>
          <p:cNvPicPr preferRelativeResize="0"/>
          <p:nvPr/>
        </p:nvPicPr>
        <p:blipFill>
          <a:blip r:embed="rId5">
            <a:alphaModFix/>
          </a:blip>
          <a:stretch>
            <a:fillRect/>
          </a:stretch>
        </p:blipFill>
        <p:spPr>
          <a:xfrm>
            <a:off x="13812" y="1592075"/>
            <a:ext cx="12164375" cy="51252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58" name="Shape 458"/>
        <p:cNvGrpSpPr/>
        <p:nvPr/>
      </p:nvGrpSpPr>
      <p:grpSpPr>
        <a:xfrm>
          <a:off x="0" y="0"/>
          <a:ext cx="0" cy="0"/>
          <a:chOff x="0" y="0"/>
          <a:chExt cx="0" cy="0"/>
        </a:xfrm>
      </p:grpSpPr>
      <p:sp>
        <p:nvSpPr>
          <p:cNvPr id="459" name="Google Shape;459;p45"/>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45"/>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45"/>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45"/>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463" name="Google Shape;463;p45"/>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464" name="Google Shape;464;p45"/>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465" name="Google Shape;465;p45"/>
          <p:cNvGrpSpPr/>
          <p:nvPr/>
        </p:nvGrpSpPr>
        <p:grpSpPr>
          <a:xfrm>
            <a:off x="417243" y="6355540"/>
            <a:ext cx="2961442" cy="470002"/>
            <a:chOff x="6077925" y="4856850"/>
            <a:chExt cx="6064800" cy="1143000"/>
          </a:xfrm>
        </p:grpSpPr>
        <p:sp>
          <p:nvSpPr>
            <p:cNvPr id="466" name="Google Shape;466;p45"/>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7" name="Google Shape;467;p45"/>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68" name="Google Shape;468;p45"/>
          <p:cNvSpPr txBox="1"/>
          <p:nvPr/>
        </p:nvSpPr>
        <p:spPr>
          <a:xfrm>
            <a:off x="1838250" y="167250"/>
            <a:ext cx="8758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Lato"/>
                <a:ea typeface="Lato"/>
                <a:cs typeface="Lato"/>
                <a:sym typeface="Lato"/>
              </a:rPr>
              <a:t>Activity: Debugging </a:t>
            </a:r>
            <a:endParaRPr>
              <a:latin typeface="Calibri"/>
              <a:ea typeface="Calibri"/>
              <a:cs typeface="Calibri"/>
              <a:sym typeface="Calibri"/>
            </a:endParaRPr>
          </a:p>
        </p:txBody>
      </p:sp>
      <p:sp>
        <p:nvSpPr>
          <p:cNvPr id="469" name="Google Shape;469;p45"/>
          <p:cNvSpPr txBox="1"/>
          <p:nvPr/>
        </p:nvSpPr>
        <p:spPr>
          <a:xfrm>
            <a:off x="978325" y="1324271"/>
            <a:ext cx="10515600" cy="3646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None/>
            </a:pPr>
            <a:r>
              <a:rPr b="1" lang="en-US" sz="2800">
                <a:solidFill>
                  <a:srgbClr val="000000"/>
                </a:solidFill>
                <a:latin typeface="Calibri"/>
                <a:ea typeface="Calibri"/>
                <a:cs typeface="Calibri"/>
                <a:sym typeface="Calibri"/>
              </a:rPr>
              <a:t>When students or adults engage in a process of inquiry that is self-chosen, is personally motivating, and has meaningful implications, they can lose themselves in the inquiry process.</a:t>
            </a:r>
            <a:endParaRPr sz="2800">
              <a:solidFill>
                <a:srgbClr val="000000"/>
              </a:solidFill>
              <a:latin typeface="Calibri"/>
              <a:ea typeface="Calibri"/>
              <a:cs typeface="Calibri"/>
              <a:sym typeface="Calibri"/>
            </a:endParaRPr>
          </a:p>
          <a:p>
            <a:pPr indent="0" lvl="0" marL="0" rtl="0" algn="ctr">
              <a:lnSpc>
                <a:spcPct val="90000"/>
              </a:lnSpc>
              <a:spcBef>
                <a:spcPts val="1000"/>
              </a:spcBef>
              <a:spcAft>
                <a:spcPts val="0"/>
              </a:spcAft>
              <a:buNone/>
            </a:pPr>
            <a:r>
              <a:rPr b="1" lang="en-US" sz="2800">
                <a:solidFill>
                  <a:srgbClr val="D1190D"/>
                </a:solidFill>
                <a:latin typeface="Calibri"/>
                <a:ea typeface="Calibri"/>
                <a:cs typeface="Calibri"/>
                <a:sym typeface="Calibri"/>
              </a:rPr>
              <a:t>Inquiry becomes play. </a:t>
            </a:r>
            <a:endParaRPr sz="2800">
              <a:solidFill>
                <a:srgbClr val="D1190D"/>
              </a:solidFill>
              <a:latin typeface="Calibri"/>
              <a:ea typeface="Calibri"/>
              <a:cs typeface="Calibri"/>
              <a:sym typeface="Calibri"/>
            </a:endParaRPr>
          </a:p>
          <a:p>
            <a:pPr indent="0" lvl="0" marL="0" rtl="0" algn="ctr">
              <a:lnSpc>
                <a:spcPct val="90000"/>
              </a:lnSpc>
              <a:spcBef>
                <a:spcPts val="1000"/>
              </a:spcBef>
              <a:spcAft>
                <a:spcPts val="0"/>
              </a:spcAft>
              <a:buNone/>
            </a:pPr>
            <a:r>
              <a:t/>
            </a:r>
            <a:endParaRPr sz="1200">
              <a:solidFill>
                <a:srgbClr val="000000"/>
              </a:solidFill>
              <a:latin typeface="Calibri"/>
              <a:ea typeface="Calibri"/>
              <a:cs typeface="Calibri"/>
              <a:sym typeface="Calibri"/>
            </a:endParaRPr>
          </a:p>
          <a:p>
            <a:pPr indent="0" lvl="0" marL="0" rtl="0" algn="ctr">
              <a:lnSpc>
                <a:spcPct val="90000"/>
              </a:lnSpc>
              <a:spcBef>
                <a:spcPts val="1000"/>
              </a:spcBef>
              <a:spcAft>
                <a:spcPts val="0"/>
              </a:spcAft>
              <a:buNone/>
            </a:pPr>
            <a:r>
              <a:rPr lang="en-US" sz="2000">
                <a:solidFill>
                  <a:srgbClr val="000000"/>
                </a:solidFill>
                <a:latin typeface="Calibri"/>
                <a:ea typeface="Calibri"/>
                <a:cs typeface="Calibri"/>
                <a:sym typeface="Calibri"/>
              </a:rPr>
              <a:t>Baker, M., Daliva,G.S. (2018, November). Inquiry is play: Playful participatory research. </a:t>
            </a:r>
            <a:endParaRPr sz="2000">
              <a:solidFill>
                <a:srgbClr val="000000"/>
              </a:solidFill>
              <a:latin typeface="Calibri"/>
              <a:ea typeface="Calibri"/>
              <a:cs typeface="Calibri"/>
              <a:sym typeface="Calibri"/>
            </a:endParaRPr>
          </a:p>
          <a:p>
            <a:pPr indent="0" lvl="0" marL="0" rtl="0" algn="ctr">
              <a:lnSpc>
                <a:spcPct val="90000"/>
              </a:lnSpc>
              <a:spcBef>
                <a:spcPts val="1000"/>
              </a:spcBef>
              <a:spcAft>
                <a:spcPts val="0"/>
              </a:spcAft>
              <a:buNone/>
            </a:pPr>
            <a:r>
              <a:rPr lang="en-US" sz="2000">
                <a:solidFill>
                  <a:srgbClr val="000000"/>
                </a:solidFill>
                <a:latin typeface="Calibri"/>
                <a:ea typeface="Calibri"/>
                <a:cs typeface="Calibri"/>
                <a:sym typeface="Calibri"/>
              </a:rPr>
              <a:t>Retrieved from https://www.naeyc.org/resources/pubs/yc/nov2018/inquiry-is-play-playful-participatory-research</a:t>
            </a:r>
            <a:endParaRPr sz="36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473" name="Shape 473"/>
        <p:cNvGrpSpPr/>
        <p:nvPr/>
      </p:nvGrpSpPr>
      <p:grpSpPr>
        <a:xfrm>
          <a:off x="0" y="0"/>
          <a:ext cx="0" cy="0"/>
          <a:chOff x="0" y="0"/>
          <a:chExt cx="0" cy="0"/>
        </a:xfrm>
      </p:grpSpPr>
      <p:sp>
        <p:nvSpPr>
          <p:cNvPr id="474" name="Google Shape;474;p46"/>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46"/>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46"/>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46"/>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478" name="Google Shape;478;p46"/>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479" name="Google Shape;479;p46"/>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480" name="Google Shape;480;p46"/>
          <p:cNvGrpSpPr/>
          <p:nvPr/>
        </p:nvGrpSpPr>
        <p:grpSpPr>
          <a:xfrm>
            <a:off x="417243" y="6355540"/>
            <a:ext cx="2961442" cy="470002"/>
            <a:chOff x="6077925" y="4856850"/>
            <a:chExt cx="6064800" cy="1143000"/>
          </a:xfrm>
        </p:grpSpPr>
        <p:sp>
          <p:nvSpPr>
            <p:cNvPr id="481" name="Google Shape;481;p46"/>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2" name="Google Shape;482;p46"/>
            <p:cNvPicPr preferRelativeResize="0"/>
            <p:nvPr/>
          </p:nvPicPr>
          <p:blipFill>
            <a:blip r:embed="rId4">
              <a:alphaModFix/>
            </a:blip>
            <a:stretch>
              <a:fillRect/>
            </a:stretch>
          </p:blipFill>
          <p:spPr>
            <a:xfrm>
              <a:off x="6369202" y="4941951"/>
              <a:ext cx="5634652" cy="938175"/>
            </a:xfrm>
            <a:prstGeom prst="rect">
              <a:avLst/>
            </a:prstGeom>
            <a:noFill/>
            <a:ln>
              <a:noFill/>
            </a:ln>
          </p:spPr>
        </p:pic>
      </p:grpSp>
      <p:sp>
        <p:nvSpPr>
          <p:cNvPr id="483" name="Google Shape;483;p46"/>
          <p:cNvSpPr txBox="1"/>
          <p:nvPr/>
        </p:nvSpPr>
        <p:spPr>
          <a:xfrm>
            <a:off x="1869850" y="432688"/>
            <a:ext cx="8758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Lato"/>
                <a:ea typeface="Lato"/>
                <a:cs typeface="Lato"/>
                <a:sym typeface="Lato"/>
              </a:rPr>
              <a:t>Activity: Debugging </a:t>
            </a:r>
            <a:endParaRPr>
              <a:latin typeface="Calibri"/>
              <a:ea typeface="Calibri"/>
              <a:cs typeface="Calibri"/>
              <a:sym typeface="Calibri"/>
            </a:endParaRPr>
          </a:p>
        </p:txBody>
      </p:sp>
      <p:sp>
        <p:nvSpPr>
          <p:cNvPr id="484" name="Google Shape;484;p46"/>
          <p:cNvSpPr txBox="1"/>
          <p:nvPr/>
        </p:nvSpPr>
        <p:spPr>
          <a:xfrm>
            <a:off x="838200" y="171257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800"/>
              <a:buChar char="•"/>
            </a:pPr>
            <a:r>
              <a:rPr lang="en-US" sz="2800">
                <a:solidFill>
                  <a:srgbClr val="000000"/>
                </a:solidFill>
                <a:latin typeface="Calibri"/>
                <a:ea typeface="Calibri"/>
                <a:cs typeface="Calibri"/>
                <a:sym typeface="Calibri"/>
              </a:rPr>
              <a:t>Being in a relaxed and playful state of mind, we were </a:t>
            </a:r>
            <a:r>
              <a:rPr b="1" lang="en-US" sz="2800">
                <a:solidFill>
                  <a:srgbClr val="000000"/>
                </a:solidFill>
                <a:latin typeface="Calibri"/>
                <a:ea typeface="Calibri"/>
                <a:cs typeface="Calibri"/>
                <a:sym typeface="Calibri"/>
              </a:rPr>
              <a:t>eager to share ideas and feedback with each other</a:t>
            </a:r>
            <a:r>
              <a:rPr lang="en-US" sz="2800">
                <a:solidFill>
                  <a:srgbClr val="000000"/>
                </a:solidFill>
                <a:latin typeface="Calibri"/>
                <a:ea typeface="Calibri"/>
                <a:cs typeface="Calibri"/>
                <a:sym typeface="Calibri"/>
              </a:rPr>
              <a:t>; we experienced playful learning when the documentation we shared offered windows into each other’s classrooms, providing a common reference point for generative and supportive dialogue.</a:t>
            </a:r>
            <a:endParaRPr sz="28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US" sz="1600">
                <a:solidFill>
                  <a:srgbClr val="000000"/>
                </a:solidFill>
                <a:latin typeface="Calibri"/>
                <a:ea typeface="Calibri"/>
                <a:cs typeface="Calibri"/>
                <a:sym typeface="Calibri"/>
              </a:rPr>
              <a:t>Baker, M. &amp; Daliva,G.S. (2018)</a:t>
            </a:r>
            <a:endParaRPr sz="220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488" name="Shape 488"/>
        <p:cNvGrpSpPr/>
        <p:nvPr/>
      </p:nvGrpSpPr>
      <p:grpSpPr>
        <a:xfrm>
          <a:off x="0" y="0"/>
          <a:ext cx="0" cy="0"/>
          <a:chOff x="0" y="0"/>
          <a:chExt cx="0" cy="0"/>
        </a:xfrm>
      </p:grpSpPr>
      <p:sp>
        <p:nvSpPr>
          <p:cNvPr id="489" name="Google Shape;489;p47"/>
          <p:cNvSpPr txBox="1"/>
          <p:nvPr>
            <p:ph type="title"/>
          </p:nvPr>
        </p:nvSpPr>
        <p:spPr>
          <a:xfrm>
            <a:off x="189571" y="2327740"/>
            <a:ext cx="35907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8918"/>
              <a:buFont typeface="Calibri"/>
              <a:buNone/>
            </a:pPr>
            <a:r>
              <a:rPr b="1" lang="en-US"/>
              <a:t>WHAT PLAYFUL LEARNING LOOKS LIKE and FEELS LIKE:</a:t>
            </a:r>
            <a:br>
              <a:rPr b="1" lang="en-US"/>
            </a:br>
            <a:r>
              <a:rPr b="1" lang="en-US">
                <a:solidFill>
                  <a:srgbClr val="FF0000"/>
                </a:solidFill>
              </a:rPr>
              <a:t>Choice, Wonder, Delight</a:t>
            </a:r>
            <a:endParaRPr/>
          </a:p>
        </p:txBody>
      </p:sp>
      <p:pic>
        <p:nvPicPr>
          <p:cNvPr descr="https://www.naeyc.org/sites/default/files/globally-shared/Images/resources/pubs/screen_shot_2018-10-15_at_6.18.54_pm.png" id="490" name="Google Shape;490;p47"/>
          <p:cNvPicPr preferRelativeResize="0"/>
          <p:nvPr>
            <p:ph idx="1" type="body"/>
          </p:nvPr>
        </p:nvPicPr>
        <p:blipFill rotWithShape="1">
          <a:blip r:embed="rId3">
            <a:alphaModFix/>
          </a:blip>
          <a:srcRect b="0" l="0" r="0" t="0"/>
          <a:stretch/>
        </p:blipFill>
        <p:spPr>
          <a:xfrm>
            <a:off x="4733875" y="-53700"/>
            <a:ext cx="5801700" cy="6911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494" name="Shape 494"/>
        <p:cNvGrpSpPr/>
        <p:nvPr/>
      </p:nvGrpSpPr>
      <p:grpSpPr>
        <a:xfrm>
          <a:off x="0" y="0"/>
          <a:ext cx="0" cy="0"/>
          <a:chOff x="0" y="0"/>
          <a:chExt cx="0" cy="0"/>
        </a:xfrm>
      </p:grpSpPr>
      <p:sp>
        <p:nvSpPr>
          <p:cNvPr id="495" name="Google Shape;495;p4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1800"/>
              <a:buNone/>
            </a:pPr>
            <a:r>
              <a:rPr lang="en-US"/>
              <a:t>ENGAGE a learner </a:t>
            </a:r>
            <a:r>
              <a:rPr lang="en-US">
                <a:solidFill>
                  <a:srgbClr val="FF0000"/>
                </a:solidFill>
              </a:rPr>
              <a:t>(WONDER): https://youtu.be/UAG_FBZJVJ8</a:t>
            </a:r>
            <a:endParaRPr>
              <a:solidFill>
                <a:srgbClr val="FF0000"/>
              </a:solidFill>
            </a:endParaRPr>
          </a:p>
          <a:p>
            <a:pPr indent="-406400" lvl="1" marL="914400" rtl="0" algn="l">
              <a:lnSpc>
                <a:spcPct val="90000"/>
              </a:lnSpc>
              <a:spcBef>
                <a:spcPts val="0"/>
              </a:spcBef>
              <a:spcAft>
                <a:spcPts val="0"/>
              </a:spcAft>
              <a:buClr>
                <a:schemeClr val="dk1"/>
              </a:buClr>
              <a:buSzPts val="2800"/>
              <a:buChar char="•"/>
            </a:pPr>
            <a:r>
              <a:rPr b="1" lang="en-US"/>
              <a:t>Have you seen a robot? How does a robot know how to move? </a:t>
            </a:r>
            <a:endParaRPr b="1"/>
          </a:p>
          <a:p>
            <a:pPr indent="-406400" lvl="1" marL="914400" rtl="0" algn="l">
              <a:lnSpc>
                <a:spcPct val="90000"/>
              </a:lnSpc>
              <a:spcBef>
                <a:spcPts val="0"/>
              </a:spcBef>
              <a:spcAft>
                <a:spcPts val="0"/>
              </a:spcAft>
              <a:buClr>
                <a:schemeClr val="dk1"/>
              </a:buClr>
              <a:buSzPts val="2800"/>
              <a:buChar char="•"/>
            </a:pPr>
            <a:r>
              <a:rPr lang="en-US"/>
              <a:t>This can lead to a conversation about </a:t>
            </a:r>
            <a:r>
              <a:rPr i="1" lang="en-US"/>
              <a:t>programming</a:t>
            </a:r>
            <a:r>
              <a:rPr lang="en-US"/>
              <a:t>? </a:t>
            </a:r>
            <a:endParaRPr/>
          </a:p>
          <a:p>
            <a:pPr indent="0" lvl="0" marL="0" rtl="0" algn="l">
              <a:lnSpc>
                <a:spcPct val="90000"/>
              </a:lnSpc>
              <a:spcBef>
                <a:spcPts val="0"/>
              </a:spcBef>
              <a:spcAft>
                <a:spcPts val="0"/>
              </a:spcAft>
              <a:buSzPts val="1800"/>
              <a:buNone/>
            </a:pPr>
            <a:r>
              <a:t/>
            </a:r>
            <a:endParaRPr sz="2400"/>
          </a:p>
          <a:p>
            <a:pPr indent="0" lvl="0" marL="0" rtl="0" algn="l">
              <a:lnSpc>
                <a:spcPct val="90000"/>
              </a:lnSpc>
              <a:spcBef>
                <a:spcPts val="0"/>
              </a:spcBef>
              <a:spcAft>
                <a:spcPts val="0"/>
              </a:spcAft>
              <a:buSzPts val="1800"/>
              <a:buNone/>
            </a:pPr>
            <a:r>
              <a:rPr lang="en-US"/>
              <a:t>Definitions:</a:t>
            </a:r>
            <a:endParaRPr/>
          </a:p>
          <a:p>
            <a:pPr indent="-228600" lvl="1" marL="685800" rtl="0" algn="l">
              <a:lnSpc>
                <a:spcPct val="90000"/>
              </a:lnSpc>
              <a:spcBef>
                <a:spcPts val="500"/>
              </a:spcBef>
              <a:spcAft>
                <a:spcPts val="0"/>
              </a:spcAft>
              <a:buClr>
                <a:schemeClr val="dk1"/>
              </a:buClr>
              <a:buSzPts val="2400"/>
              <a:buChar char="•"/>
            </a:pPr>
            <a:r>
              <a:rPr lang="en-US"/>
              <a:t>Algorithm - A precise sequence of instructions that can be executed by a computer</a:t>
            </a:r>
            <a:endParaRPr/>
          </a:p>
          <a:p>
            <a:pPr indent="-228600" lvl="1" marL="685800" rtl="0" algn="l">
              <a:lnSpc>
                <a:spcPct val="90000"/>
              </a:lnSpc>
              <a:spcBef>
                <a:spcPts val="500"/>
              </a:spcBef>
              <a:spcAft>
                <a:spcPts val="0"/>
              </a:spcAft>
              <a:buClr>
                <a:schemeClr val="dk1"/>
              </a:buClr>
              <a:buSzPts val="2400"/>
              <a:buChar char="•"/>
            </a:pPr>
            <a:r>
              <a:rPr lang="en-US"/>
              <a:t>Bug - Part of a program that does not work correctly.</a:t>
            </a:r>
            <a:endParaRPr/>
          </a:p>
          <a:p>
            <a:pPr indent="-228600" lvl="1" marL="685800" rtl="0" algn="l">
              <a:lnSpc>
                <a:spcPct val="90000"/>
              </a:lnSpc>
              <a:spcBef>
                <a:spcPts val="500"/>
              </a:spcBef>
              <a:spcAft>
                <a:spcPts val="0"/>
              </a:spcAft>
              <a:buClr>
                <a:schemeClr val="dk1"/>
              </a:buClr>
              <a:buSzPts val="2400"/>
              <a:buChar char="•"/>
            </a:pPr>
            <a:r>
              <a:rPr lang="en-US"/>
              <a:t>Debugging - Finding and fixing problems in an algorithm or program.</a:t>
            </a:r>
            <a:endParaRPr/>
          </a:p>
          <a:p>
            <a:pPr indent="-228600" lvl="1" marL="685800" rtl="0" algn="l">
              <a:lnSpc>
                <a:spcPct val="90000"/>
              </a:lnSpc>
              <a:spcBef>
                <a:spcPts val="500"/>
              </a:spcBef>
              <a:spcAft>
                <a:spcPts val="0"/>
              </a:spcAft>
              <a:buClr>
                <a:schemeClr val="dk1"/>
              </a:buClr>
              <a:buSzPts val="2400"/>
              <a:buChar char="•"/>
            </a:pPr>
            <a:r>
              <a:rPr lang="en-US"/>
              <a:t>Program - An algorithm that has been coded into something that can be run by a machine.</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Another video option: https://www.youtube.com/watch?v=QdQL11uWWcI&amp;t=47s</a:t>
            </a:r>
            <a:endParaRPr/>
          </a:p>
        </p:txBody>
      </p:sp>
      <p:sp>
        <p:nvSpPr>
          <p:cNvPr id="496" name="Google Shape;496;p48"/>
          <p:cNvSpPr txBox="1"/>
          <p:nvPr/>
        </p:nvSpPr>
        <p:spPr>
          <a:xfrm>
            <a:off x="944674" y="262682"/>
            <a:ext cx="9500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US" sz="3600">
                <a:solidFill>
                  <a:schemeClr val="dk1"/>
                </a:solidFill>
                <a:latin typeface="Calibri"/>
                <a:ea typeface="Calibri"/>
                <a:cs typeface="Calibri"/>
                <a:sym typeface="Calibri"/>
              </a:rPr>
              <a:t>DEBUGGING ACTIVITY:</a:t>
            </a:r>
            <a:endParaRPr b="1" sz="36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THE HOOK or ANTICIPATORY SET</a:t>
            </a:r>
            <a:endParaRPr b="1" i="0" sz="1400" u="none" cap="none" strike="noStrike">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500" name="Shape 500"/>
        <p:cNvGrpSpPr/>
        <p:nvPr/>
      </p:nvGrpSpPr>
      <p:grpSpPr>
        <a:xfrm>
          <a:off x="0" y="0"/>
          <a:ext cx="0" cy="0"/>
          <a:chOff x="0" y="0"/>
          <a:chExt cx="0" cy="0"/>
        </a:xfrm>
      </p:grpSpPr>
      <p:sp>
        <p:nvSpPr>
          <p:cNvPr id="501" name="Google Shape;501;p49"/>
          <p:cNvSpPr txBox="1"/>
          <p:nvPr>
            <p:ph idx="1" type="body"/>
          </p:nvPr>
        </p:nvSpPr>
        <p:spPr>
          <a:xfrm>
            <a:off x="517975" y="646775"/>
            <a:ext cx="11187600" cy="5530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PLAY: CUP STACKING GAME (or MY ROBOTIC FRIEND from Code.org)</a:t>
            </a:r>
            <a:endParaRPr/>
          </a:p>
          <a:p>
            <a:pPr indent="0" lvl="0" marL="0" marR="0" rtl="0" algn="l">
              <a:lnSpc>
                <a:spcPct val="90000"/>
              </a:lnSpc>
              <a:spcBef>
                <a:spcPts val="1000"/>
              </a:spcBef>
              <a:spcAft>
                <a:spcPts val="0"/>
              </a:spcAft>
              <a:buClr>
                <a:schemeClr val="dk1"/>
              </a:buClr>
              <a:buSzPts val="2800"/>
              <a:buFont typeface="Arial"/>
              <a:buNone/>
            </a:pPr>
            <a:r>
              <a:rPr b="0" i="0" lang="en-US" sz="15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https://studio.code.org/s/pre-express-2018/stage/6/puzzle/1</a:t>
            </a:r>
            <a:endParaRPr b="0" i="0" sz="15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How can </a:t>
            </a:r>
            <a:r>
              <a:rPr lang="en-US" sz="2800"/>
              <a:t>you</a:t>
            </a:r>
            <a:r>
              <a:rPr b="0" i="0" lang="en-US" sz="2800" u="none" cap="none" strike="noStrike">
                <a:solidFill>
                  <a:schemeClr val="dk1"/>
                </a:solidFill>
                <a:latin typeface="Calibri"/>
                <a:ea typeface="Calibri"/>
                <a:cs typeface="Calibri"/>
                <a:sym typeface="Calibri"/>
              </a:rPr>
              <a:t> create this </a:t>
            </a:r>
            <a:r>
              <a:rPr lang="en-US" sz="2800"/>
              <a:t>model</a:t>
            </a:r>
            <a:r>
              <a:rPr b="0" i="0" lang="en-US" sz="2800" u="none" cap="none" strike="noStrike">
                <a:solidFill>
                  <a:schemeClr val="dk1"/>
                </a:solidFill>
                <a:latin typeface="Calibri"/>
                <a:ea typeface="Calibri"/>
                <a:cs typeface="Calibri"/>
                <a:sym typeface="Calibri"/>
              </a:rPr>
              <a:t> of </a:t>
            </a:r>
            <a:r>
              <a:rPr lang="en-US" sz="2800"/>
              <a:t>three </a:t>
            </a:r>
            <a:r>
              <a:rPr b="0" i="0" lang="en-US" sz="2800" u="none" cap="none" strike="noStrike">
                <a:solidFill>
                  <a:schemeClr val="dk1"/>
                </a:solidFill>
                <a:latin typeface="Calibri"/>
                <a:ea typeface="Calibri"/>
                <a:cs typeface="Calibri"/>
                <a:sym typeface="Calibri"/>
              </a:rPr>
              <a:t>cup</a:t>
            </a:r>
            <a:r>
              <a:rPr lang="en-US"/>
              <a:t>s</a:t>
            </a:r>
            <a:r>
              <a:rPr b="0" i="0" lang="en-US" sz="2800" u="none" cap="none" strike="noStrike">
                <a:solidFill>
                  <a:schemeClr val="dk1"/>
                </a:solidFill>
                <a:latin typeface="Calibri"/>
                <a:ea typeface="Calibri"/>
                <a:cs typeface="Calibri"/>
                <a:sym typeface="Calibri"/>
              </a:rPr>
              <a:t>:</a:t>
            </a:r>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342900" lvl="0" marL="457200" marR="0" rtl="0" algn="l">
              <a:lnSpc>
                <a:spcPct val="90000"/>
              </a:lnSpc>
              <a:spcBef>
                <a:spcPts val="1000"/>
              </a:spcBef>
              <a:spcAft>
                <a:spcPts val="0"/>
              </a:spcAft>
              <a:buSzPts val="1800"/>
              <a:buAutoNum type="arabicPeriod"/>
            </a:pPr>
            <a:r>
              <a:rPr b="1" lang="en-US"/>
              <a:t>Start with a stack of three cups</a:t>
            </a:r>
            <a:r>
              <a:rPr lang="en-US"/>
              <a:t>. </a:t>
            </a:r>
            <a:endParaRPr/>
          </a:p>
          <a:p>
            <a:pPr indent="-342900" lvl="0" marL="457200" marR="0" rtl="0" algn="l">
              <a:lnSpc>
                <a:spcPct val="90000"/>
              </a:lnSpc>
              <a:spcBef>
                <a:spcPts val="0"/>
              </a:spcBef>
              <a:spcAft>
                <a:spcPts val="0"/>
              </a:spcAft>
              <a:buSzPts val="1800"/>
              <a:buAutoNum type="arabicPeriod"/>
            </a:pPr>
            <a:r>
              <a:rPr b="1" lang="en-US"/>
              <a:t>Code:</a:t>
            </a:r>
            <a:endParaRPr b="1"/>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 pick up cup (</a:t>
            </a:r>
            <a:r>
              <a:rPr lang="en-US"/>
              <a:t>approx. 1 foot/12 inches</a:t>
            </a:r>
            <a:r>
              <a:rPr b="0" i="0" lang="en-US" sz="2800" u="none" cap="none" strike="noStrike">
                <a:solidFill>
                  <a:schemeClr val="dk1"/>
                </a:solidFill>
                <a:latin typeface="Calibri"/>
                <a:ea typeface="Calibri"/>
                <a:cs typeface="Calibri"/>
                <a:sym typeface="Calibri"/>
              </a:rPr>
              <a:t>)</a:t>
            </a:r>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 put down cup </a:t>
            </a:r>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 forward (right, </a:t>
            </a:r>
            <a:r>
              <a:rPr lang="en-US"/>
              <a:t>1/2</a:t>
            </a:r>
            <a:r>
              <a:rPr b="0" i="0" lang="en-US" sz="2800" u="none" cap="none" strike="noStrike">
                <a:solidFill>
                  <a:schemeClr val="dk1"/>
                </a:solidFill>
                <a:latin typeface="Calibri"/>
                <a:ea typeface="Calibri"/>
                <a:cs typeface="Calibri"/>
                <a:sym typeface="Calibri"/>
              </a:rPr>
              <a:t> cu</a:t>
            </a:r>
            <a:r>
              <a:rPr lang="en-US"/>
              <a:t>p width</a:t>
            </a:r>
            <a:r>
              <a:rPr b="0" i="0" lang="en-US" sz="2800" u="none" cap="none" strike="noStrike">
                <a:solidFill>
                  <a:schemeClr val="dk1"/>
                </a:solidFill>
                <a:latin typeface="Calibri"/>
                <a:ea typeface="Calibri"/>
                <a:cs typeface="Calibri"/>
                <a:sym typeface="Calibri"/>
              </a:rPr>
              <a:t>)</a:t>
            </a:r>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 backward (left, </a:t>
            </a:r>
            <a:r>
              <a:rPr lang="en-US"/>
              <a:t>1/2 cup width</a:t>
            </a:r>
            <a:r>
              <a:rPr b="0" i="0" lang="en-US" sz="2800" u="none" cap="none" strike="noStrike">
                <a:solidFill>
                  <a:schemeClr val="dk1"/>
                </a:solidFill>
                <a:latin typeface="Calibri"/>
                <a:ea typeface="Calibri"/>
                <a:cs typeface="Calibri"/>
                <a:sym typeface="Calibri"/>
              </a:rPr>
              <a:t>)</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502" name="Google Shape;502;p49"/>
          <p:cNvPicPr preferRelativeResize="0"/>
          <p:nvPr/>
        </p:nvPicPr>
        <p:blipFill rotWithShape="1">
          <a:blip r:embed="rId4">
            <a:alphaModFix/>
          </a:blip>
          <a:srcRect b="0" l="0" r="0" t="0"/>
          <a:stretch/>
        </p:blipFill>
        <p:spPr>
          <a:xfrm>
            <a:off x="7164175" y="1512500"/>
            <a:ext cx="4802300" cy="4102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28" name="Shape 128"/>
        <p:cNvGrpSpPr/>
        <p:nvPr/>
      </p:nvGrpSpPr>
      <p:grpSpPr>
        <a:xfrm>
          <a:off x="0" y="0"/>
          <a:ext cx="0" cy="0"/>
          <a:chOff x="0" y="0"/>
          <a:chExt cx="0" cy="0"/>
        </a:xfrm>
      </p:grpSpPr>
      <p:sp>
        <p:nvSpPr>
          <p:cNvPr id="129" name="Google Shape;129;p23"/>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23"/>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23"/>
          <p:cNvSpPr/>
          <p:nvPr/>
        </p:nvSpPr>
        <p:spPr>
          <a:xfrm>
            <a:off x="0" y="6323075"/>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23"/>
          <p:cNvSpPr txBox="1"/>
          <p:nvPr>
            <p:ph type="title"/>
          </p:nvPr>
        </p:nvSpPr>
        <p:spPr>
          <a:xfrm>
            <a:off x="751300" y="293225"/>
            <a:ext cx="10389300" cy="752700"/>
          </a:xfrm>
          <a:prstGeom prst="rect">
            <a:avLst/>
          </a:prstGeom>
          <a:noFill/>
          <a:ln>
            <a:noFill/>
          </a:ln>
        </p:spPr>
        <p:txBody>
          <a:bodyPr anchorCtr="0" anchor="t" bIns="0" lIns="0" spcFirstLastPara="1" rIns="0" wrap="square" tIns="257725">
            <a:normAutofit/>
          </a:bodyPr>
          <a:lstStyle/>
          <a:p>
            <a:pPr indent="0" lvl="0" marL="12700" rtl="0" algn="l">
              <a:lnSpc>
                <a:spcPct val="100000"/>
              </a:lnSpc>
              <a:spcBef>
                <a:spcPts val="0"/>
              </a:spcBef>
              <a:spcAft>
                <a:spcPts val="0"/>
              </a:spcAft>
              <a:buNone/>
            </a:pPr>
            <a:r>
              <a:rPr lang="en-US" u="none">
                <a:solidFill>
                  <a:srgbClr val="D1190D"/>
                </a:solidFill>
              </a:rPr>
              <a:t>Daily Schedule 8/22, 23, 24</a:t>
            </a:r>
            <a:endParaRPr u="none">
              <a:solidFill>
                <a:srgbClr val="D1190D"/>
              </a:solidFill>
            </a:endParaRPr>
          </a:p>
        </p:txBody>
      </p:sp>
      <p:sp>
        <p:nvSpPr>
          <p:cNvPr id="133" name="Google Shape;133;p23"/>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134" name="Google Shape;134;p23"/>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135" name="Google Shape;135;p23"/>
          <p:cNvSpPr/>
          <p:nvPr/>
        </p:nvSpPr>
        <p:spPr>
          <a:xfrm>
            <a:off x="7983850" y="1675838"/>
            <a:ext cx="3766200" cy="2361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23"/>
          <p:cNvSpPr txBox="1"/>
          <p:nvPr/>
        </p:nvSpPr>
        <p:spPr>
          <a:xfrm>
            <a:off x="417250" y="1490050"/>
            <a:ext cx="7566600" cy="32193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en-US" sz="2300"/>
              <a:t>8:30 - 9:00   		Breakfast </a:t>
            </a:r>
            <a:endParaRPr b="1" sz="2300"/>
          </a:p>
          <a:p>
            <a:pPr indent="0" lvl="0" marL="457200" rtl="0" algn="l">
              <a:lnSpc>
                <a:spcPct val="115000"/>
              </a:lnSpc>
              <a:spcBef>
                <a:spcPts val="0"/>
              </a:spcBef>
              <a:spcAft>
                <a:spcPts val="0"/>
              </a:spcAft>
              <a:buNone/>
            </a:pPr>
            <a:r>
              <a:rPr b="1" lang="en-US" sz="2300"/>
              <a:t>9:00 - 10:00		PD</a:t>
            </a:r>
            <a:endParaRPr b="1" sz="2300"/>
          </a:p>
          <a:p>
            <a:pPr indent="0" lvl="0" marL="457200" rtl="0" algn="l">
              <a:lnSpc>
                <a:spcPct val="115000"/>
              </a:lnSpc>
              <a:spcBef>
                <a:spcPts val="0"/>
              </a:spcBef>
              <a:spcAft>
                <a:spcPts val="0"/>
              </a:spcAft>
              <a:buNone/>
            </a:pPr>
            <a:r>
              <a:rPr b="1" lang="en-US" sz="2300"/>
              <a:t>10:00 - 10:15 	Break</a:t>
            </a:r>
            <a:endParaRPr b="1" sz="2300"/>
          </a:p>
          <a:p>
            <a:pPr indent="0" lvl="0" marL="457200" rtl="0" algn="l">
              <a:lnSpc>
                <a:spcPct val="115000"/>
              </a:lnSpc>
              <a:spcBef>
                <a:spcPts val="0"/>
              </a:spcBef>
              <a:spcAft>
                <a:spcPts val="0"/>
              </a:spcAft>
              <a:buNone/>
            </a:pPr>
            <a:r>
              <a:rPr b="1" lang="en-US" sz="2300"/>
              <a:t>10:15 - 11:15		PD/Breakout groups</a:t>
            </a:r>
            <a:endParaRPr b="1" sz="2300"/>
          </a:p>
          <a:p>
            <a:pPr indent="0" lvl="0" marL="457200" rtl="0" algn="l">
              <a:lnSpc>
                <a:spcPct val="115000"/>
              </a:lnSpc>
              <a:spcBef>
                <a:spcPts val="0"/>
              </a:spcBef>
              <a:spcAft>
                <a:spcPts val="0"/>
              </a:spcAft>
              <a:buNone/>
            </a:pPr>
            <a:r>
              <a:rPr b="1" lang="en-US" sz="2300"/>
              <a:t>11:15 - 12:15		Working lunch</a:t>
            </a:r>
            <a:endParaRPr b="1" sz="2300"/>
          </a:p>
          <a:p>
            <a:pPr indent="0" lvl="0" marL="457200" rtl="0" algn="l">
              <a:lnSpc>
                <a:spcPct val="115000"/>
              </a:lnSpc>
              <a:spcBef>
                <a:spcPts val="0"/>
              </a:spcBef>
              <a:spcAft>
                <a:spcPts val="0"/>
              </a:spcAft>
              <a:buNone/>
            </a:pPr>
            <a:r>
              <a:rPr b="1" lang="en-US" sz="2300"/>
              <a:t>12:15 - 2:00		Breakout Group: Lesson</a:t>
            </a:r>
            <a:endParaRPr b="1" sz="2300"/>
          </a:p>
          <a:p>
            <a:pPr indent="457200" lvl="0" marL="2286000" rtl="0" algn="l">
              <a:lnSpc>
                <a:spcPct val="115000"/>
              </a:lnSpc>
              <a:spcBef>
                <a:spcPts val="0"/>
              </a:spcBef>
              <a:spcAft>
                <a:spcPts val="0"/>
              </a:spcAft>
              <a:buNone/>
            </a:pPr>
            <a:r>
              <a:rPr b="1" lang="en-US" sz="2300"/>
              <a:t>Demonstration and Debrief</a:t>
            </a:r>
            <a:endParaRPr b="1" sz="2300"/>
          </a:p>
          <a:p>
            <a:pPr indent="0" lvl="0" marL="45720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37" name="Google Shape;137;p23"/>
          <p:cNvSpPr txBox="1"/>
          <p:nvPr/>
        </p:nvSpPr>
        <p:spPr>
          <a:xfrm>
            <a:off x="3595270" y="635098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138" name="Google Shape;138;p23"/>
          <p:cNvGrpSpPr/>
          <p:nvPr/>
        </p:nvGrpSpPr>
        <p:grpSpPr>
          <a:xfrm>
            <a:off x="417243" y="6355540"/>
            <a:ext cx="2961442" cy="470002"/>
            <a:chOff x="6077925" y="4856850"/>
            <a:chExt cx="6064800" cy="1143000"/>
          </a:xfrm>
        </p:grpSpPr>
        <p:sp>
          <p:nvSpPr>
            <p:cNvPr id="139" name="Google Shape;139;p23"/>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23"/>
            <p:cNvPicPr preferRelativeResize="0"/>
            <p:nvPr/>
          </p:nvPicPr>
          <p:blipFill>
            <a:blip r:embed="rId5">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506" name="Shape 506"/>
        <p:cNvGrpSpPr/>
        <p:nvPr/>
      </p:nvGrpSpPr>
      <p:grpSpPr>
        <a:xfrm>
          <a:off x="0" y="0"/>
          <a:ext cx="0" cy="0"/>
          <a:chOff x="0" y="0"/>
          <a:chExt cx="0" cy="0"/>
        </a:xfrm>
      </p:grpSpPr>
      <p:sp>
        <p:nvSpPr>
          <p:cNvPr id="507" name="Google Shape;507;p50"/>
          <p:cNvSpPr txBox="1"/>
          <p:nvPr>
            <p:ph idx="1" type="body"/>
          </p:nvPr>
        </p:nvSpPr>
        <p:spPr>
          <a:xfrm>
            <a:off x="345688" y="367990"/>
            <a:ext cx="11008200" cy="580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Handy Rules: Students = Programmers</a:t>
            </a:r>
            <a:endParaRPr/>
          </a:p>
          <a:p>
            <a:pPr indent="-228600" lvl="0" marL="228600" rtl="0" algn="l">
              <a:lnSpc>
                <a:spcPct val="90000"/>
              </a:lnSpc>
              <a:spcBef>
                <a:spcPts val="1000"/>
              </a:spcBef>
              <a:spcAft>
                <a:spcPts val="0"/>
              </a:spcAft>
              <a:buClr>
                <a:schemeClr val="dk1"/>
              </a:buClr>
              <a:buSzPts val="2800"/>
              <a:buChar char="•"/>
            </a:pPr>
            <a:r>
              <a:rPr b="1" lang="en-US"/>
              <a:t>Up</a:t>
            </a:r>
            <a:r>
              <a:rPr lang="en-US"/>
              <a:t> means that the cup automatically goes up 12 inches</a:t>
            </a:r>
            <a:endParaRPr/>
          </a:p>
          <a:p>
            <a:pPr indent="-228600" lvl="0" marL="228600" rtl="0" algn="l">
              <a:lnSpc>
                <a:spcPct val="90000"/>
              </a:lnSpc>
              <a:spcBef>
                <a:spcPts val="1000"/>
              </a:spcBef>
              <a:spcAft>
                <a:spcPts val="0"/>
              </a:spcAft>
              <a:buClr>
                <a:schemeClr val="dk1"/>
              </a:buClr>
              <a:buSzPts val="2800"/>
              <a:buChar char="•"/>
            </a:pPr>
            <a:r>
              <a:rPr b="1" lang="en-US"/>
              <a:t>Down</a:t>
            </a:r>
            <a:r>
              <a:rPr lang="en-US"/>
              <a:t> means that it automatically goes down until it lands on something</a:t>
            </a:r>
            <a:endParaRPr/>
          </a:p>
          <a:p>
            <a:pPr indent="-228600" lvl="1" marL="685800" rtl="0" algn="l">
              <a:lnSpc>
                <a:spcPct val="90000"/>
              </a:lnSpc>
              <a:spcBef>
                <a:spcPts val="500"/>
              </a:spcBef>
              <a:spcAft>
                <a:spcPts val="0"/>
              </a:spcAft>
              <a:buClr>
                <a:schemeClr val="dk1"/>
              </a:buClr>
              <a:buSzPts val="2400"/>
              <a:buChar char="•"/>
            </a:pPr>
            <a:r>
              <a:rPr lang="en-US"/>
              <a:t>The hand automatically returns to cup stack after setting down a cup</a:t>
            </a:r>
            <a:endParaRPr/>
          </a:p>
          <a:p>
            <a:pPr indent="-228600" lvl="0" marL="228600" rtl="0" algn="l">
              <a:lnSpc>
                <a:spcPct val="90000"/>
              </a:lnSpc>
              <a:spcBef>
                <a:spcPts val="1000"/>
              </a:spcBef>
              <a:spcAft>
                <a:spcPts val="0"/>
              </a:spcAft>
              <a:buClr>
                <a:schemeClr val="dk1"/>
              </a:buClr>
              <a:buSzPts val="2800"/>
              <a:buChar char="•"/>
            </a:pPr>
            <a:r>
              <a:rPr b="1" lang="en-US"/>
              <a:t>Forward</a:t>
            </a:r>
            <a:r>
              <a:rPr lang="en-US"/>
              <a:t> means the robot moves one step (1/2 cup width) forward</a:t>
            </a:r>
            <a:endParaRPr/>
          </a:p>
          <a:p>
            <a:pPr indent="-228600" lvl="0" marL="228600" rtl="0" algn="l">
              <a:lnSpc>
                <a:spcPct val="90000"/>
              </a:lnSpc>
              <a:spcBef>
                <a:spcPts val="1000"/>
              </a:spcBef>
              <a:spcAft>
                <a:spcPts val="0"/>
              </a:spcAft>
              <a:buClr>
                <a:schemeClr val="dk1"/>
              </a:buClr>
              <a:buSzPts val="2800"/>
              <a:buChar char="•"/>
            </a:pPr>
            <a:r>
              <a:rPr b="1" lang="en-US"/>
              <a:t>Backward</a:t>
            </a:r>
            <a:r>
              <a:rPr lang="en-US"/>
              <a:t> means the robot moves one step (1/2 cup width) Backward</a:t>
            </a:r>
            <a:endParaRPr/>
          </a:p>
          <a:p>
            <a:pPr indent="-228600" lvl="1" marL="685800" rtl="0" algn="l">
              <a:lnSpc>
                <a:spcPct val="90000"/>
              </a:lnSpc>
              <a:spcBef>
                <a:spcPts val="500"/>
              </a:spcBef>
              <a:spcAft>
                <a:spcPts val="0"/>
              </a:spcAft>
              <a:buClr>
                <a:schemeClr val="dk1"/>
              </a:buClr>
              <a:buSzPts val="2400"/>
              <a:buChar char="•"/>
            </a:pPr>
            <a:r>
              <a:rPr lang="en-US"/>
              <a:t>Note: Students may not use backward at this age unless they want to build the cup stacks in reverse (which is also okay)</a:t>
            </a:r>
            <a:endParaRPr/>
          </a:p>
          <a:p>
            <a:pPr indent="-228600" lvl="0" marL="228600" rtl="0" algn="l">
              <a:lnSpc>
                <a:spcPct val="90000"/>
              </a:lnSpc>
              <a:spcBef>
                <a:spcPts val="1000"/>
              </a:spcBef>
              <a:spcAft>
                <a:spcPts val="0"/>
              </a:spcAft>
              <a:buClr>
                <a:schemeClr val="dk1"/>
              </a:buClr>
              <a:buSzPts val="2800"/>
              <a:buChar char="•"/>
            </a:pPr>
            <a:r>
              <a:rPr lang="en-US"/>
              <a:t>Programmers are not allowed to talk when the robot is working. This includes blurting out answers or pointing out when the robot has done something wrong</a:t>
            </a:r>
            <a:endParaRPr/>
          </a:p>
          <a:p>
            <a:pPr indent="-228600" lvl="0" marL="228600" rtl="0" algn="l">
              <a:lnSpc>
                <a:spcPct val="90000"/>
              </a:lnSpc>
              <a:spcBef>
                <a:spcPts val="1000"/>
              </a:spcBef>
              <a:spcAft>
                <a:spcPts val="0"/>
              </a:spcAft>
              <a:buClr>
                <a:schemeClr val="dk1"/>
              </a:buClr>
              <a:buSzPts val="2800"/>
              <a:buChar char="•"/>
            </a:pPr>
            <a:r>
              <a:rPr lang="en-US"/>
              <a:t>Programmers should raise their hand if they see a bug</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511" name="Shape 511"/>
        <p:cNvGrpSpPr/>
        <p:nvPr/>
      </p:nvGrpSpPr>
      <p:grpSpPr>
        <a:xfrm>
          <a:off x="0" y="0"/>
          <a:ext cx="0" cy="0"/>
          <a:chOff x="0" y="0"/>
          <a:chExt cx="0" cy="0"/>
        </a:xfrm>
      </p:grpSpPr>
      <p:sp>
        <p:nvSpPr>
          <p:cNvPr id="512" name="Google Shape;512;p51"/>
          <p:cNvSpPr txBox="1"/>
          <p:nvPr>
            <p:ph type="title"/>
          </p:nvPr>
        </p:nvSpPr>
        <p:spPr>
          <a:xfrm>
            <a:off x="499600" y="365125"/>
            <a:ext cx="108543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8918"/>
              <a:buFont typeface="Calibri"/>
              <a:buNone/>
            </a:pPr>
            <a:r>
              <a:rPr b="1" lang="en-US"/>
              <a:t>HOW TO MAKE A ROBOT </a:t>
            </a:r>
            <a:r>
              <a:rPr lang="en-US"/>
              <a:t>CREATE YOUR STACK OF CUPS?</a:t>
            </a:r>
            <a:endParaRPr/>
          </a:p>
          <a:p>
            <a:pPr indent="0" lvl="0" marL="0" rtl="0" algn="l">
              <a:lnSpc>
                <a:spcPct val="90000"/>
              </a:lnSpc>
              <a:spcBef>
                <a:spcPts val="0"/>
              </a:spcBef>
              <a:spcAft>
                <a:spcPts val="0"/>
              </a:spcAft>
              <a:buClr>
                <a:schemeClr val="dk1"/>
              </a:buClr>
              <a:buSzPct val="118918"/>
              <a:buFont typeface="Calibri"/>
              <a:buNone/>
            </a:pPr>
            <a:r>
              <a:rPr b="1" lang="en-US"/>
              <a:t> </a:t>
            </a:r>
            <a:br>
              <a:rPr b="1" lang="en-US"/>
            </a:br>
            <a:r>
              <a:rPr b="1" i="1" lang="en-US">
                <a:solidFill>
                  <a:srgbClr val="D1190D"/>
                </a:solidFill>
              </a:rPr>
              <a:t>PROGRAM IT</a:t>
            </a:r>
            <a:r>
              <a:rPr b="1" i="1" lang="en-US"/>
              <a:t>- Answer key</a:t>
            </a:r>
            <a:endParaRPr/>
          </a:p>
        </p:txBody>
      </p:sp>
      <p:pic>
        <p:nvPicPr>
          <p:cNvPr descr="3 cup solution" id="513" name="Google Shape;513;p51">
            <a:hlinkClick r:id="rId3"/>
          </p:cNvPr>
          <p:cNvPicPr preferRelativeResize="0"/>
          <p:nvPr>
            <p:ph idx="1" type="body"/>
          </p:nvPr>
        </p:nvPicPr>
        <p:blipFill rotWithShape="1">
          <a:blip r:embed="rId4">
            <a:alphaModFix/>
          </a:blip>
          <a:srcRect b="0" l="0" r="0" t="0"/>
          <a:stretch/>
        </p:blipFill>
        <p:spPr>
          <a:xfrm>
            <a:off x="2821259" y="1974741"/>
            <a:ext cx="6240300" cy="3861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517" name="Shape 517"/>
        <p:cNvGrpSpPr/>
        <p:nvPr/>
      </p:nvGrpSpPr>
      <p:grpSpPr>
        <a:xfrm>
          <a:off x="0" y="0"/>
          <a:ext cx="0" cy="0"/>
          <a:chOff x="0" y="0"/>
          <a:chExt cx="0" cy="0"/>
        </a:xfrm>
      </p:grpSpPr>
      <p:sp>
        <p:nvSpPr>
          <p:cNvPr id="518" name="Google Shape;518;p5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4500"/>
              <a:t>Discussion questions</a:t>
            </a:r>
            <a:endParaRPr sz="6100"/>
          </a:p>
        </p:txBody>
      </p:sp>
      <p:sp>
        <p:nvSpPr>
          <p:cNvPr id="519" name="Google Shape;519;p5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sz="4000"/>
          </a:p>
          <a:p>
            <a:pPr indent="0" lvl="0" marL="0" rtl="0" algn="l">
              <a:lnSpc>
                <a:spcPct val="115000"/>
              </a:lnSpc>
              <a:spcBef>
                <a:spcPts val="0"/>
              </a:spcBef>
              <a:spcAft>
                <a:spcPts val="0"/>
              </a:spcAft>
              <a:buNone/>
            </a:pPr>
            <a:r>
              <a:rPr i="1" lang="en-US" sz="2600">
                <a:solidFill>
                  <a:srgbClr val="000000"/>
                </a:solidFill>
                <a:latin typeface="Arial"/>
                <a:ea typeface="Arial"/>
                <a:cs typeface="Arial"/>
                <a:sym typeface="Arial"/>
              </a:rPr>
              <a:t>What strategy was used to find and fix errors?</a:t>
            </a:r>
            <a:endParaRPr i="1" sz="26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i="1" sz="26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i="1" lang="en-US" sz="2600">
                <a:solidFill>
                  <a:srgbClr val="000000"/>
                </a:solidFill>
                <a:latin typeface="Arial"/>
                <a:ea typeface="Arial"/>
                <a:cs typeface="Arial"/>
                <a:sym typeface="Arial"/>
              </a:rPr>
              <a:t>What types of errors did you identify?</a:t>
            </a:r>
            <a:endParaRPr i="1" sz="26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i="1" sz="26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i="1" lang="en-US" sz="2600">
                <a:solidFill>
                  <a:srgbClr val="000000"/>
                </a:solidFill>
                <a:latin typeface="Arial"/>
                <a:ea typeface="Arial"/>
                <a:cs typeface="Arial"/>
                <a:sym typeface="Arial"/>
              </a:rPr>
              <a:t>What is the role of errors in problem solving?</a:t>
            </a:r>
            <a:endParaRPr sz="3823"/>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523" name="Shape 523"/>
        <p:cNvGrpSpPr/>
        <p:nvPr/>
      </p:nvGrpSpPr>
      <p:grpSpPr>
        <a:xfrm>
          <a:off x="0" y="0"/>
          <a:ext cx="0" cy="0"/>
          <a:chOff x="0" y="0"/>
          <a:chExt cx="0" cy="0"/>
        </a:xfrm>
      </p:grpSpPr>
      <p:sp>
        <p:nvSpPr>
          <p:cNvPr id="524" name="Google Shape;524;p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ASSESSMENT for Students</a:t>
            </a:r>
            <a:endParaRPr/>
          </a:p>
        </p:txBody>
      </p:sp>
      <p:sp>
        <p:nvSpPr>
          <p:cNvPr id="525" name="Google Shape;525;p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Journal Prompts:</a:t>
            </a:r>
            <a:endParaRPr/>
          </a:p>
          <a:p>
            <a:pPr indent="-228600" lvl="0" marL="228600" rtl="0" algn="l">
              <a:lnSpc>
                <a:spcPct val="90000"/>
              </a:lnSpc>
              <a:spcBef>
                <a:spcPts val="1000"/>
              </a:spcBef>
              <a:spcAft>
                <a:spcPts val="0"/>
              </a:spcAft>
              <a:buClr>
                <a:schemeClr val="dk1"/>
              </a:buClr>
              <a:buSzPts val="2800"/>
              <a:buChar char="•"/>
            </a:pPr>
            <a:r>
              <a:rPr lang="en-US"/>
              <a:t>Draw your own stack of cups that you would like to see a robot build.</a:t>
            </a:r>
            <a:endParaRPr/>
          </a:p>
          <a:p>
            <a:pPr indent="-228600" lvl="0" marL="228600" rtl="0" algn="l">
              <a:lnSpc>
                <a:spcPct val="90000"/>
              </a:lnSpc>
              <a:spcBef>
                <a:spcPts val="1000"/>
              </a:spcBef>
              <a:spcAft>
                <a:spcPts val="0"/>
              </a:spcAft>
              <a:buClr>
                <a:schemeClr val="dk1"/>
              </a:buClr>
              <a:buSzPts val="2800"/>
              <a:buChar char="•"/>
            </a:pPr>
            <a:r>
              <a:rPr lang="en-US"/>
              <a:t>Can you create a program for that cup stack?</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OTHERS: </a:t>
            </a:r>
            <a:endParaRPr/>
          </a:p>
          <a:p>
            <a:pPr indent="0" lvl="0" marL="0" rtl="0" algn="l">
              <a:lnSpc>
                <a:spcPct val="90000"/>
              </a:lnSpc>
              <a:spcBef>
                <a:spcPts val="1000"/>
              </a:spcBef>
              <a:spcAft>
                <a:spcPts val="0"/>
              </a:spcAft>
              <a:buClr>
                <a:schemeClr val="dk1"/>
              </a:buClr>
              <a:buSzPts val="2800"/>
              <a:buNone/>
            </a:pPr>
            <a:r>
              <a:rPr lang="en-US"/>
              <a:t>1. Create a program for your partner (robot). Try to create each other’s design.</a:t>
            </a:r>
            <a:endParaRPr/>
          </a:p>
          <a:p>
            <a:pPr indent="0" lvl="0" marL="0" rtl="0" algn="l">
              <a:lnSpc>
                <a:spcPct val="90000"/>
              </a:lnSpc>
              <a:spcBef>
                <a:spcPts val="1000"/>
              </a:spcBef>
              <a:spcAft>
                <a:spcPts val="0"/>
              </a:spcAft>
              <a:buClr>
                <a:schemeClr val="dk1"/>
              </a:buClr>
              <a:buSzPts val="2800"/>
              <a:buNone/>
            </a:pPr>
            <a:r>
              <a:rPr lang="en-US"/>
              <a:t>2. Write the program in reverse (unstack the cups).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529" name="Shape 529"/>
        <p:cNvGrpSpPr/>
        <p:nvPr/>
      </p:nvGrpSpPr>
      <p:grpSpPr>
        <a:xfrm>
          <a:off x="0" y="0"/>
          <a:ext cx="0" cy="0"/>
          <a:chOff x="0" y="0"/>
          <a:chExt cx="0" cy="0"/>
        </a:xfrm>
      </p:grpSpPr>
      <p:sp>
        <p:nvSpPr>
          <p:cNvPr id="530" name="Google Shape;530;p54"/>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54"/>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54"/>
          <p:cNvSpPr/>
          <p:nvPr/>
        </p:nvSpPr>
        <p:spPr>
          <a:xfrm>
            <a:off x="0" y="6323075"/>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33" name="Google Shape;533;p54"/>
          <p:cNvPicPr preferRelativeResize="0"/>
          <p:nvPr/>
        </p:nvPicPr>
        <p:blipFill rotWithShape="1">
          <a:blip r:embed="rId4">
            <a:alphaModFix/>
          </a:blip>
          <a:srcRect b="0" l="0" r="0" t="0"/>
          <a:stretch/>
        </p:blipFill>
        <p:spPr>
          <a:xfrm>
            <a:off x="5707999" y="5638069"/>
            <a:ext cx="390322" cy="390302"/>
          </a:xfrm>
          <a:prstGeom prst="rect">
            <a:avLst/>
          </a:prstGeom>
          <a:noFill/>
          <a:ln>
            <a:noFill/>
          </a:ln>
        </p:spPr>
      </p:pic>
      <p:pic>
        <p:nvPicPr>
          <p:cNvPr id="534" name="Google Shape;534;p54"/>
          <p:cNvPicPr preferRelativeResize="0"/>
          <p:nvPr/>
        </p:nvPicPr>
        <p:blipFill rotWithShape="1">
          <a:blip r:embed="rId5">
            <a:alphaModFix/>
          </a:blip>
          <a:srcRect b="0" l="0" r="0" t="0"/>
          <a:stretch/>
        </p:blipFill>
        <p:spPr>
          <a:xfrm>
            <a:off x="6288069" y="5632898"/>
            <a:ext cx="390322" cy="390302"/>
          </a:xfrm>
          <a:prstGeom prst="rect">
            <a:avLst/>
          </a:prstGeom>
          <a:noFill/>
          <a:ln>
            <a:noFill/>
          </a:ln>
        </p:spPr>
      </p:pic>
      <p:pic>
        <p:nvPicPr>
          <p:cNvPr id="535" name="Google Shape;535;p54"/>
          <p:cNvPicPr preferRelativeResize="0"/>
          <p:nvPr/>
        </p:nvPicPr>
        <p:blipFill rotWithShape="1">
          <a:blip r:embed="rId6">
            <a:alphaModFix/>
          </a:blip>
          <a:srcRect b="0" l="0" r="0" t="0"/>
          <a:stretch/>
        </p:blipFill>
        <p:spPr>
          <a:xfrm>
            <a:off x="6772985" y="5595070"/>
            <a:ext cx="591922" cy="465958"/>
          </a:xfrm>
          <a:prstGeom prst="rect">
            <a:avLst/>
          </a:prstGeom>
          <a:noFill/>
          <a:ln>
            <a:noFill/>
          </a:ln>
        </p:spPr>
      </p:pic>
      <p:sp>
        <p:nvSpPr>
          <p:cNvPr id="536" name="Google Shape;536;p54"/>
          <p:cNvSpPr txBox="1"/>
          <p:nvPr/>
        </p:nvSpPr>
        <p:spPr>
          <a:xfrm>
            <a:off x="1656210" y="5597190"/>
            <a:ext cx="3488700" cy="461700"/>
          </a:xfrm>
          <a:prstGeom prst="rect">
            <a:avLst/>
          </a:prstGeom>
          <a:solidFill>
            <a:srgbClr val="EBEBE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00000"/>
                </a:solidFill>
              </a:rPr>
              <a:t> </a:t>
            </a:r>
            <a:r>
              <a:rPr b="1" i="0" lang="en-US" sz="2400" u="none" cap="none" strike="noStrike">
                <a:solidFill>
                  <a:srgbClr val="000000"/>
                </a:solidFill>
              </a:rPr>
              <a:t>Connect with Us</a:t>
            </a:r>
            <a:endParaRPr b="1" i="0" sz="2400" u="none" cap="none" strike="noStrike">
              <a:solidFill>
                <a:srgbClr val="000000"/>
              </a:solidFill>
            </a:endParaRPr>
          </a:p>
        </p:txBody>
      </p:sp>
      <p:sp>
        <p:nvSpPr>
          <p:cNvPr id="537" name="Google Shape;537;p54"/>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538" name="Google Shape;538;p54"/>
          <p:cNvSpPr txBox="1"/>
          <p:nvPr/>
        </p:nvSpPr>
        <p:spPr>
          <a:xfrm>
            <a:off x="3595270" y="6350973"/>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539" name="Google Shape;539;p54"/>
          <p:cNvGrpSpPr/>
          <p:nvPr/>
        </p:nvGrpSpPr>
        <p:grpSpPr>
          <a:xfrm>
            <a:off x="417243" y="6355540"/>
            <a:ext cx="2961442" cy="470002"/>
            <a:chOff x="6077925" y="4856850"/>
            <a:chExt cx="6064800" cy="1143000"/>
          </a:xfrm>
        </p:grpSpPr>
        <p:sp>
          <p:nvSpPr>
            <p:cNvPr id="540" name="Google Shape;540;p54"/>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1" name="Google Shape;541;p54"/>
            <p:cNvPicPr preferRelativeResize="0"/>
            <p:nvPr/>
          </p:nvPicPr>
          <p:blipFill>
            <a:blip r:embed="rId7">
              <a:alphaModFix/>
            </a:blip>
            <a:stretch>
              <a:fillRect/>
            </a:stretch>
          </p:blipFill>
          <p:spPr>
            <a:xfrm>
              <a:off x="6369202" y="4941951"/>
              <a:ext cx="5634652" cy="938175"/>
            </a:xfrm>
            <a:prstGeom prst="rect">
              <a:avLst/>
            </a:prstGeom>
            <a:noFill/>
            <a:ln>
              <a:noFill/>
            </a:ln>
          </p:spPr>
        </p:pic>
      </p:grpSp>
      <p:sp>
        <p:nvSpPr>
          <p:cNvPr id="542" name="Google Shape;542;p54"/>
          <p:cNvSpPr txBox="1"/>
          <p:nvPr/>
        </p:nvSpPr>
        <p:spPr>
          <a:xfrm>
            <a:off x="1557825" y="465550"/>
            <a:ext cx="9783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latin typeface="Calibri"/>
                <a:ea typeface="Calibri"/>
                <a:cs typeface="Calibri"/>
                <a:sym typeface="Calibri"/>
              </a:rPr>
              <a:t>GOTS/NEEDS Poster</a:t>
            </a:r>
            <a:endParaRPr b="1" sz="38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546" name="Shape 546"/>
        <p:cNvGrpSpPr/>
        <p:nvPr/>
      </p:nvGrpSpPr>
      <p:grpSpPr>
        <a:xfrm>
          <a:off x="0" y="0"/>
          <a:ext cx="0" cy="0"/>
          <a:chOff x="0" y="0"/>
          <a:chExt cx="0" cy="0"/>
        </a:xfrm>
      </p:grpSpPr>
      <p:sp>
        <p:nvSpPr>
          <p:cNvPr id="547" name="Google Shape;547;p55"/>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55"/>
          <p:cNvSpPr/>
          <p:nvPr/>
        </p:nvSpPr>
        <p:spPr>
          <a:xfrm>
            <a:off x="0" y="639060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55"/>
          <p:cNvSpPr txBox="1"/>
          <p:nvPr>
            <p:ph type="title"/>
          </p:nvPr>
        </p:nvSpPr>
        <p:spPr>
          <a:xfrm>
            <a:off x="778500" y="0"/>
            <a:ext cx="10482600" cy="1110900"/>
          </a:xfrm>
          <a:prstGeom prst="rect">
            <a:avLst/>
          </a:prstGeom>
          <a:noFill/>
          <a:ln>
            <a:noFill/>
          </a:ln>
        </p:spPr>
        <p:txBody>
          <a:bodyPr anchorCtr="0" anchor="t" bIns="0" lIns="0" spcFirstLastPara="1" rIns="0" wrap="square" tIns="257725">
            <a:normAutofit fontScale="90000"/>
          </a:bodyPr>
          <a:lstStyle/>
          <a:p>
            <a:pPr indent="0" lvl="0" marL="0" rtl="0" algn="l">
              <a:spcBef>
                <a:spcPts val="0"/>
              </a:spcBef>
              <a:spcAft>
                <a:spcPts val="0"/>
              </a:spcAft>
              <a:buNone/>
            </a:pPr>
            <a:r>
              <a:rPr lang="en-US" sz="3700" u="none">
                <a:solidFill>
                  <a:srgbClr val="C80E2F"/>
                </a:solidFill>
                <a:latin typeface="Calibri"/>
                <a:ea typeface="Calibri"/>
                <a:cs typeface="Calibri"/>
                <a:sym typeface="Calibri"/>
              </a:rPr>
              <a:t>Expectations for the the PD series</a:t>
            </a:r>
            <a:endParaRPr sz="3700" u="none">
              <a:solidFill>
                <a:srgbClr val="C80E2F"/>
              </a:solidFill>
              <a:latin typeface="Calibri"/>
              <a:ea typeface="Calibri"/>
              <a:cs typeface="Calibri"/>
              <a:sym typeface="Calibri"/>
            </a:endParaRPr>
          </a:p>
          <a:p>
            <a:pPr indent="0" lvl="0" marL="0" rtl="0" algn="l">
              <a:spcBef>
                <a:spcPts val="0"/>
              </a:spcBef>
              <a:spcAft>
                <a:spcPts val="0"/>
              </a:spcAft>
              <a:buNone/>
            </a:pPr>
            <a:r>
              <a:t/>
            </a:r>
            <a:endParaRPr sz="3700" u="none">
              <a:solidFill>
                <a:srgbClr val="C80E2F"/>
              </a:solidFill>
              <a:latin typeface="Calibri"/>
              <a:ea typeface="Calibri"/>
              <a:cs typeface="Calibri"/>
              <a:sym typeface="Calibri"/>
            </a:endParaRPr>
          </a:p>
          <a:p>
            <a:pPr indent="0" lvl="0" marL="0" rtl="0" algn="l">
              <a:spcBef>
                <a:spcPts val="0"/>
              </a:spcBef>
              <a:spcAft>
                <a:spcPts val="0"/>
              </a:spcAft>
              <a:buNone/>
            </a:pPr>
            <a:r>
              <a:rPr b="0" lang="en-US" u="none">
                <a:solidFill>
                  <a:schemeClr val="dk1"/>
                </a:solidFill>
              </a:rPr>
              <a:t>Dates</a:t>
            </a:r>
            <a:r>
              <a:rPr b="0" lang="en-US" u="none">
                <a:solidFill>
                  <a:schemeClr val="dk1"/>
                </a:solidFill>
              </a:rPr>
              <a:t>: </a:t>
            </a:r>
            <a:endParaRPr b="0" u="none">
              <a:solidFill>
                <a:schemeClr val="dk1"/>
              </a:solidFill>
            </a:endParaRPr>
          </a:p>
          <a:p>
            <a:pPr indent="0" lvl="0" marL="457200" rtl="0" algn="l">
              <a:spcBef>
                <a:spcPts val="0"/>
              </a:spcBef>
              <a:spcAft>
                <a:spcPts val="0"/>
              </a:spcAft>
              <a:buNone/>
            </a:pPr>
            <a:r>
              <a:t/>
            </a:r>
            <a:endParaRPr b="0" u="none">
              <a:solidFill>
                <a:schemeClr val="dk1"/>
              </a:solidFill>
            </a:endParaRPr>
          </a:p>
          <a:p>
            <a:pPr indent="-440055" lvl="0" marL="1085850" rtl="0" algn="l">
              <a:spcBef>
                <a:spcPts val="0"/>
              </a:spcBef>
              <a:spcAft>
                <a:spcPts val="0"/>
              </a:spcAft>
              <a:buClr>
                <a:schemeClr val="dk1"/>
              </a:buClr>
              <a:buSzPct val="115625"/>
              <a:buChar char="●"/>
            </a:pPr>
            <a:r>
              <a:rPr b="0" lang="en-US" u="none">
                <a:solidFill>
                  <a:schemeClr val="dk1"/>
                </a:solidFill>
              </a:rPr>
              <a:t>8/23 UDL and CS Teaching and Learning, Standard: Impacts of Computing </a:t>
            </a:r>
            <a:endParaRPr b="0" u="none">
              <a:solidFill>
                <a:schemeClr val="dk1"/>
              </a:solidFill>
            </a:endParaRPr>
          </a:p>
          <a:p>
            <a:pPr indent="-440055" lvl="0" marL="1085850" rtl="0" algn="l">
              <a:spcBef>
                <a:spcPts val="0"/>
              </a:spcBef>
              <a:spcAft>
                <a:spcPts val="0"/>
              </a:spcAft>
              <a:buClr>
                <a:schemeClr val="dk1"/>
              </a:buClr>
              <a:buSzPct val="115625"/>
              <a:buChar char="●"/>
            </a:pPr>
            <a:r>
              <a:rPr b="0" lang="en-US" u="none">
                <a:solidFill>
                  <a:schemeClr val="dk1"/>
                </a:solidFill>
              </a:rPr>
              <a:t>8/24 CS Primer, Standard: Computing Systems</a:t>
            </a:r>
            <a:endParaRPr u="none">
              <a:solidFill>
                <a:srgbClr val="D1190D"/>
              </a:solidFill>
            </a:endParaRPr>
          </a:p>
        </p:txBody>
      </p:sp>
      <p:sp>
        <p:nvSpPr>
          <p:cNvPr id="550" name="Google Shape;550;p55"/>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551" name="Google Shape;551;p55"/>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552" name="Google Shape;552;p55"/>
          <p:cNvSpPr txBox="1"/>
          <p:nvPr/>
        </p:nvSpPr>
        <p:spPr>
          <a:xfrm>
            <a:off x="3595270" y="63898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553" name="Google Shape;553;p55"/>
          <p:cNvGrpSpPr/>
          <p:nvPr/>
        </p:nvGrpSpPr>
        <p:grpSpPr>
          <a:xfrm>
            <a:off x="423743" y="6423040"/>
            <a:ext cx="2961442" cy="470002"/>
            <a:chOff x="6077925" y="4856850"/>
            <a:chExt cx="6064800" cy="1143000"/>
          </a:xfrm>
        </p:grpSpPr>
        <p:sp>
          <p:nvSpPr>
            <p:cNvPr id="554" name="Google Shape;554;p55"/>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5" name="Google Shape;555;p55"/>
            <p:cNvPicPr preferRelativeResize="0"/>
            <p:nvPr/>
          </p:nvPicPr>
          <p:blipFill>
            <a:blip r:embed="rId3">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559" name="Shape 559"/>
        <p:cNvGrpSpPr/>
        <p:nvPr/>
      </p:nvGrpSpPr>
      <p:grpSpPr>
        <a:xfrm>
          <a:off x="0" y="0"/>
          <a:ext cx="0" cy="0"/>
          <a:chOff x="0" y="0"/>
          <a:chExt cx="0" cy="0"/>
        </a:xfrm>
      </p:grpSpPr>
      <p:sp>
        <p:nvSpPr>
          <p:cNvPr id="560" name="Google Shape;560;p56"/>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56"/>
          <p:cNvSpPr/>
          <p:nvPr/>
        </p:nvSpPr>
        <p:spPr>
          <a:xfrm>
            <a:off x="0" y="639060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56"/>
          <p:cNvSpPr txBox="1"/>
          <p:nvPr>
            <p:ph type="title"/>
          </p:nvPr>
        </p:nvSpPr>
        <p:spPr>
          <a:xfrm>
            <a:off x="751305" y="-163975"/>
            <a:ext cx="10482600" cy="1520400"/>
          </a:xfrm>
          <a:prstGeom prst="rect">
            <a:avLst/>
          </a:prstGeom>
          <a:noFill/>
          <a:ln>
            <a:noFill/>
          </a:ln>
        </p:spPr>
        <p:txBody>
          <a:bodyPr anchorCtr="0" anchor="t" bIns="0" lIns="0" spcFirstLastPara="1" rIns="0" wrap="square" tIns="257725">
            <a:normAutofit fontScale="90000"/>
          </a:bodyPr>
          <a:lstStyle/>
          <a:p>
            <a:pPr indent="0" lvl="0" marL="12700" rtl="0" algn="l">
              <a:lnSpc>
                <a:spcPct val="100000"/>
              </a:lnSpc>
              <a:spcBef>
                <a:spcPts val="0"/>
              </a:spcBef>
              <a:spcAft>
                <a:spcPts val="0"/>
              </a:spcAft>
              <a:buNone/>
            </a:pPr>
            <a:r>
              <a:rPr lang="en-US" u="none">
                <a:solidFill>
                  <a:srgbClr val="D1190D"/>
                </a:solidFill>
              </a:rPr>
              <a:t>Introduction to the MSU Team</a:t>
            </a:r>
            <a:endParaRPr u="none">
              <a:solidFill>
                <a:srgbClr val="D1190D"/>
              </a:solidFill>
            </a:endParaRPr>
          </a:p>
          <a:p>
            <a:pPr indent="0" lvl="0" marL="12700" rtl="0" algn="l">
              <a:lnSpc>
                <a:spcPct val="100000"/>
              </a:lnSpc>
              <a:spcBef>
                <a:spcPts val="0"/>
              </a:spcBef>
              <a:spcAft>
                <a:spcPts val="0"/>
              </a:spcAft>
              <a:buNone/>
            </a:pPr>
            <a:r>
              <a:t/>
            </a:r>
            <a:endParaRPr u="none">
              <a:solidFill>
                <a:srgbClr val="D1190D"/>
              </a:solidFill>
            </a:endParaRPr>
          </a:p>
          <a:p>
            <a:pPr indent="0" lvl="0" marL="12700" rtl="0" algn="l">
              <a:lnSpc>
                <a:spcPct val="100000"/>
              </a:lnSpc>
              <a:spcBef>
                <a:spcPts val="0"/>
              </a:spcBef>
              <a:spcAft>
                <a:spcPts val="0"/>
              </a:spcAft>
              <a:buNone/>
            </a:pPr>
            <a:r>
              <a:rPr lang="en-US" sz="2600" u="none">
                <a:solidFill>
                  <a:srgbClr val="D1190D"/>
                </a:solidFill>
              </a:rPr>
              <a:t>Sumi Hagiwara 			</a:t>
            </a:r>
            <a:r>
              <a:rPr lang="en-US" sz="2600" u="sng">
                <a:solidFill>
                  <a:schemeClr val="hlink"/>
                </a:solidFill>
                <a:hlinkClick r:id="rId3"/>
              </a:rPr>
              <a:t>hagiwara@montclair.edu</a:t>
            </a:r>
            <a:endParaRPr sz="2600" u="none">
              <a:solidFill>
                <a:srgbClr val="D1190D"/>
              </a:solidFill>
            </a:endParaRPr>
          </a:p>
          <a:p>
            <a:pPr indent="0" lvl="0" marL="0" rtl="0" algn="l">
              <a:lnSpc>
                <a:spcPct val="100000"/>
              </a:lnSpc>
              <a:spcBef>
                <a:spcPts val="0"/>
              </a:spcBef>
              <a:spcAft>
                <a:spcPts val="0"/>
              </a:spcAft>
              <a:buNone/>
            </a:pPr>
            <a:r>
              <a:rPr lang="en-US" sz="2600" u="none">
                <a:solidFill>
                  <a:srgbClr val="D1190D"/>
                </a:solidFill>
              </a:rPr>
              <a:t>Kathy Herbert				</a:t>
            </a:r>
            <a:r>
              <a:rPr lang="en-US" sz="2600" u="sng">
                <a:solidFill>
                  <a:schemeClr val="hlink"/>
                </a:solidFill>
                <a:hlinkClick r:id="rId4"/>
              </a:rPr>
              <a:t>herbertk@montclair.edu</a:t>
            </a:r>
            <a:endParaRPr sz="2600" u="none">
              <a:solidFill>
                <a:srgbClr val="D1190D"/>
              </a:solidFill>
            </a:endParaRPr>
          </a:p>
          <a:p>
            <a:pPr indent="0" lvl="0" marL="0" rtl="0" algn="l">
              <a:lnSpc>
                <a:spcPct val="100000"/>
              </a:lnSpc>
              <a:spcBef>
                <a:spcPts val="0"/>
              </a:spcBef>
              <a:spcAft>
                <a:spcPts val="0"/>
              </a:spcAft>
              <a:buNone/>
            </a:pPr>
            <a:r>
              <a:rPr lang="en-US" sz="2600" u="none">
                <a:solidFill>
                  <a:srgbClr val="D1190D"/>
                </a:solidFill>
              </a:rPr>
              <a:t>Minsun Shin				</a:t>
            </a:r>
            <a:r>
              <a:rPr lang="en-US" sz="2600" u="sng">
                <a:solidFill>
                  <a:schemeClr val="hlink"/>
                </a:solidFill>
                <a:hlinkClick r:id="rId5"/>
              </a:rPr>
              <a:t>shinm@montclair.edu</a:t>
            </a:r>
            <a:endParaRPr sz="2600" u="none">
              <a:solidFill>
                <a:srgbClr val="D1190D"/>
              </a:solidFill>
            </a:endParaRPr>
          </a:p>
          <a:p>
            <a:pPr indent="0" lvl="0" marL="0" rtl="0" algn="l">
              <a:lnSpc>
                <a:spcPct val="100000"/>
              </a:lnSpc>
              <a:spcBef>
                <a:spcPts val="0"/>
              </a:spcBef>
              <a:spcAft>
                <a:spcPts val="0"/>
              </a:spcAft>
              <a:buNone/>
            </a:pPr>
            <a:r>
              <a:rPr lang="en-US" sz="2600" u="none">
                <a:solidFill>
                  <a:srgbClr val="D1190D"/>
                </a:solidFill>
              </a:rPr>
              <a:t>Vaibhav Anu				</a:t>
            </a:r>
            <a:r>
              <a:rPr lang="en-US" sz="2600" u="sng">
                <a:solidFill>
                  <a:schemeClr val="hlink"/>
                </a:solidFill>
                <a:hlinkClick r:id="rId6"/>
              </a:rPr>
              <a:t>anuv@montclair.edu</a:t>
            </a:r>
            <a:endParaRPr sz="2600" u="none">
              <a:solidFill>
                <a:srgbClr val="D1190D"/>
              </a:solidFill>
            </a:endParaRPr>
          </a:p>
          <a:p>
            <a:pPr indent="0" lvl="0" marL="0" rtl="0" algn="l">
              <a:spcBef>
                <a:spcPts val="0"/>
              </a:spcBef>
              <a:spcAft>
                <a:spcPts val="0"/>
              </a:spcAft>
              <a:buClr>
                <a:schemeClr val="dk1"/>
              </a:buClr>
              <a:buFont typeface="Arial"/>
              <a:buNone/>
            </a:pPr>
            <a:r>
              <a:rPr lang="en-US" sz="2600" u="none">
                <a:solidFill>
                  <a:srgbClr val="D1190D"/>
                </a:solidFill>
              </a:rPr>
              <a:t>Lincoln Lawrence		</a:t>
            </a:r>
            <a:r>
              <a:rPr lang="en-US" sz="2600">
                <a:solidFill>
                  <a:schemeClr val="hlink"/>
                </a:solidFill>
                <a:uFill>
                  <a:noFill/>
                </a:uFill>
                <a:hlinkClick r:id="rId7"/>
              </a:rPr>
              <a:t>l.lawrence@eastorange.k12.nj.us</a:t>
            </a:r>
            <a:endParaRPr sz="2600" u="none">
              <a:solidFill>
                <a:schemeClr val="hlink"/>
              </a:solidFill>
            </a:endParaRPr>
          </a:p>
          <a:p>
            <a:pPr indent="0" lvl="0" marL="0" rtl="0" algn="l">
              <a:spcBef>
                <a:spcPts val="0"/>
              </a:spcBef>
              <a:spcAft>
                <a:spcPts val="0"/>
              </a:spcAft>
              <a:buNone/>
            </a:pPr>
            <a:r>
              <a:rPr lang="en-US" sz="2600" u="none">
                <a:solidFill>
                  <a:srgbClr val="D1190D"/>
                </a:solidFill>
              </a:rPr>
              <a:t>Angela Willliams-Nash</a:t>
            </a:r>
            <a:r>
              <a:rPr lang="en-US" sz="2600" u="none">
                <a:solidFill>
                  <a:schemeClr val="hlink"/>
                </a:solidFill>
              </a:rPr>
              <a:t>	</a:t>
            </a:r>
            <a:r>
              <a:rPr lang="en-US" sz="2600">
                <a:solidFill>
                  <a:schemeClr val="hlink"/>
                </a:solidFill>
                <a:highlight>
                  <a:schemeClr val="lt1"/>
                </a:highlight>
                <a:uFill>
                  <a:noFill/>
                </a:uFill>
                <a:hlinkClick r:id="rId8"/>
              </a:rPr>
              <a:t>a.nash@eastorange.k12.nj.us</a:t>
            </a:r>
            <a:endParaRPr sz="2600" u="none">
              <a:solidFill>
                <a:srgbClr val="D1190D"/>
              </a:solidFill>
            </a:endParaRPr>
          </a:p>
          <a:p>
            <a:pPr indent="0" lvl="0" marL="0" rtl="0" algn="l">
              <a:lnSpc>
                <a:spcPct val="100000"/>
              </a:lnSpc>
              <a:spcBef>
                <a:spcPts val="0"/>
              </a:spcBef>
              <a:spcAft>
                <a:spcPts val="0"/>
              </a:spcAft>
              <a:buNone/>
            </a:pPr>
            <a:r>
              <a:rPr lang="en-US" sz="2600" u="none">
                <a:solidFill>
                  <a:srgbClr val="D1190D"/>
                </a:solidFill>
              </a:rPr>
              <a:t>Rebecca Goldstein 		</a:t>
            </a:r>
            <a:r>
              <a:rPr lang="en-US" sz="2600" u="sng">
                <a:solidFill>
                  <a:schemeClr val="hlink"/>
                </a:solidFill>
                <a:hlinkClick r:id="rId9"/>
              </a:rPr>
              <a:t>goldsteinr@montclair.edu</a:t>
            </a:r>
            <a:endParaRPr sz="2600" u="none">
              <a:solidFill>
                <a:srgbClr val="D1190D"/>
              </a:solidFill>
            </a:endParaRPr>
          </a:p>
          <a:p>
            <a:pPr indent="0" lvl="0" marL="0" rtl="0" algn="l">
              <a:lnSpc>
                <a:spcPct val="100000"/>
              </a:lnSpc>
              <a:spcBef>
                <a:spcPts val="0"/>
              </a:spcBef>
              <a:spcAft>
                <a:spcPts val="0"/>
              </a:spcAft>
              <a:buNone/>
            </a:pPr>
            <a:r>
              <a:rPr lang="en-US" sz="2600" u="none">
                <a:solidFill>
                  <a:srgbClr val="D1190D"/>
                </a:solidFill>
              </a:rPr>
              <a:t>Amy DeFelice				</a:t>
            </a:r>
            <a:r>
              <a:rPr lang="en-US" sz="2600" u="sng">
                <a:solidFill>
                  <a:schemeClr val="hlink"/>
                </a:solidFill>
                <a:hlinkClick r:id="rId10"/>
              </a:rPr>
              <a:t>defelicea@montclair.edu</a:t>
            </a:r>
            <a:endParaRPr sz="2600" u="none">
              <a:solidFill>
                <a:srgbClr val="D1190D"/>
              </a:solidFill>
            </a:endParaRPr>
          </a:p>
          <a:p>
            <a:pPr indent="0" lvl="0" marL="0" rtl="0" algn="l">
              <a:lnSpc>
                <a:spcPct val="100000"/>
              </a:lnSpc>
              <a:spcBef>
                <a:spcPts val="0"/>
              </a:spcBef>
              <a:spcAft>
                <a:spcPts val="0"/>
              </a:spcAft>
              <a:buNone/>
            </a:pPr>
            <a:r>
              <a:rPr lang="en-US" sz="2600" u="none">
                <a:solidFill>
                  <a:srgbClr val="D1190D"/>
                </a:solidFill>
              </a:rPr>
              <a:t>Stefan Robila				</a:t>
            </a:r>
            <a:r>
              <a:rPr lang="en-US" sz="2600" u="sng">
                <a:solidFill>
                  <a:schemeClr val="hlink"/>
                </a:solidFill>
                <a:hlinkClick r:id="rId11"/>
              </a:rPr>
              <a:t>robilas@montclair.edu</a:t>
            </a:r>
            <a:endParaRPr sz="2600" u="none">
              <a:solidFill>
                <a:srgbClr val="D1190D"/>
              </a:solidFill>
            </a:endParaRPr>
          </a:p>
          <a:p>
            <a:pPr indent="0" lvl="0" marL="0" rtl="0" algn="l">
              <a:spcBef>
                <a:spcPts val="0"/>
              </a:spcBef>
              <a:spcAft>
                <a:spcPts val="0"/>
              </a:spcAft>
              <a:buNone/>
            </a:pPr>
            <a:r>
              <a:rPr lang="en-US" sz="2600" u="none">
                <a:solidFill>
                  <a:srgbClr val="D1190D"/>
                </a:solidFill>
              </a:rPr>
              <a:t>Rui Li						</a:t>
            </a:r>
            <a:r>
              <a:rPr lang="en-US" sz="2600" u="sng">
                <a:solidFill>
                  <a:schemeClr val="hlink"/>
                </a:solidFill>
                <a:hlinkClick r:id="rId12"/>
              </a:rPr>
              <a:t>lir@montclair.edu</a:t>
            </a:r>
            <a:endParaRPr sz="2600" u="none">
              <a:solidFill>
                <a:srgbClr val="D1190D"/>
              </a:solidFill>
            </a:endParaRPr>
          </a:p>
          <a:p>
            <a:pPr indent="0" lvl="0" marL="0" rtl="0" algn="l">
              <a:spcBef>
                <a:spcPts val="0"/>
              </a:spcBef>
              <a:spcAft>
                <a:spcPts val="0"/>
              </a:spcAft>
              <a:buNone/>
            </a:pPr>
            <a:r>
              <a:rPr lang="en-US" sz="2600" u="none">
                <a:solidFill>
                  <a:srgbClr val="D1190D"/>
                </a:solidFill>
              </a:rPr>
              <a:t>Jessica Miller				</a:t>
            </a:r>
            <a:r>
              <a:rPr lang="en-US" sz="2600" u="sng">
                <a:solidFill>
                  <a:schemeClr val="hlink"/>
                </a:solidFill>
                <a:hlinkClick r:id="rId13"/>
              </a:rPr>
              <a:t>millerjess@montclair.edu</a:t>
            </a:r>
            <a:endParaRPr sz="2600"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p:txBody>
      </p:sp>
      <p:sp>
        <p:nvSpPr>
          <p:cNvPr id="563" name="Google Shape;563;p56"/>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564" name="Google Shape;564;p56"/>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565" name="Google Shape;565;p56"/>
          <p:cNvSpPr txBox="1"/>
          <p:nvPr/>
        </p:nvSpPr>
        <p:spPr>
          <a:xfrm>
            <a:off x="3595270" y="63898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566" name="Google Shape;566;p56"/>
          <p:cNvGrpSpPr/>
          <p:nvPr/>
        </p:nvGrpSpPr>
        <p:grpSpPr>
          <a:xfrm>
            <a:off x="423743" y="6423040"/>
            <a:ext cx="2961442" cy="470002"/>
            <a:chOff x="6077925" y="4856850"/>
            <a:chExt cx="6064800" cy="1143000"/>
          </a:xfrm>
        </p:grpSpPr>
        <p:sp>
          <p:nvSpPr>
            <p:cNvPr id="567" name="Google Shape;567;p56"/>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8" name="Google Shape;568;p56"/>
            <p:cNvPicPr preferRelativeResize="0"/>
            <p:nvPr/>
          </p:nvPicPr>
          <p:blipFill>
            <a:blip r:embed="rId14">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572" name="Shape 572"/>
        <p:cNvGrpSpPr/>
        <p:nvPr/>
      </p:nvGrpSpPr>
      <p:grpSpPr>
        <a:xfrm>
          <a:off x="0" y="0"/>
          <a:ext cx="0" cy="0"/>
          <a:chOff x="0" y="0"/>
          <a:chExt cx="0" cy="0"/>
        </a:xfrm>
      </p:grpSpPr>
      <p:sp>
        <p:nvSpPr>
          <p:cNvPr id="573" name="Google Shape;573;p57"/>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57"/>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57"/>
          <p:cNvSpPr/>
          <p:nvPr/>
        </p:nvSpPr>
        <p:spPr>
          <a:xfrm>
            <a:off x="0" y="6323075"/>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76" name="Google Shape;576;p57"/>
          <p:cNvPicPr preferRelativeResize="0"/>
          <p:nvPr/>
        </p:nvPicPr>
        <p:blipFill rotWithShape="1">
          <a:blip r:embed="rId4">
            <a:alphaModFix/>
          </a:blip>
          <a:srcRect b="0" l="0" r="0" t="0"/>
          <a:stretch/>
        </p:blipFill>
        <p:spPr>
          <a:xfrm>
            <a:off x="5707999" y="5638069"/>
            <a:ext cx="390322" cy="390302"/>
          </a:xfrm>
          <a:prstGeom prst="rect">
            <a:avLst/>
          </a:prstGeom>
          <a:noFill/>
          <a:ln>
            <a:noFill/>
          </a:ln>
        </p:spPr>
      </p:pic>
      <p:pic>
        <p:nvPicPr>
          <p:cNvPr id="577" name="Google Shape;577;p57"/>
          <p:cNvPicPr preferRelativeResize="0"/>
          <p:nvPr/>
        </p:nvPicPr>
        <p:blipFill rotWithShape="1">
          <a:blip r:embed="rId5">
            <a:alphaModFix/>
          </a:blip>
          <a:srcRect b="0" l="0" r="0" t="0"/>
          <a:stretch/>
        </p:blipFill>
        <p:spPr>
          <a:xfrm>
            <a:off x="6288069" y="5632898"/>
            <a:ext cx="390322" cy="390302"/>
          </a:xfrm>
          <a:prstGeom prst="rect">
            <a:avLst/>
          </a:prstGeom>
          <a:noFill/>
          <a:ln>
            <a:noFill/>
          </a:ln>
        </p:spPr>
      </p:pic>
      <p:pic>
        <p:nvPicPr>
          <p:cNvPr id="578" name="Google Shape;578;p57"/>
          <p:cNvPicPr preferRelativeResize="0"/>
          <p:nvPr/>
        </p:nvPicPr>
        <p:blipFill rotWithShape="1">
          <a:blip r:embed="rId6">
            <a:alphaModFix/>
          </a:blip>
          <a:srcRect b="0" l="0" r="0" t="0"/>
          <a:stretch/>
        </p:blipFill>
        <p:spPr>
          <a:xfrm>
            <a:off x="6772985" y="5595070"/>
            <a:ext cx="591922" cy="465958"/>
          </a:xfrm>
          <a:prstGeom prst="rect">
            <a:avLst/>
          </a:prstGeom>
          <a:noFill/>
          <a:ln>
            <a:noFill/>
          </a:ln>
        </p:spPr>
      </p:pic>
      <p:sp>
        <p:nvSpPr>
          <p:cNvPr id="579" name="Google Shape;579;p57"/>
          <p:cNvSpPr txBox="1"/>
          <p:nvPr/>
        </p:nvSpPr>
        <p:spPr>
          <a:xfrm>
            <a:off x="1656210" y="5597190"/>
            <a:ext cx="3488700" cy="461700"/>
          </a:xfrm>
          <a:prstGeom prst="rect">
            <a:avLst/>
          </a:prstGeom>
          <a:solidFill>
            <a:srgbClr val="EBEBE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00000"/>
                </a:solidFill>
              </a:rPr>
              <a:t> </a:t>
            </a:r>
            <a:r>
              <a:rPr b="1" i="0" lang="en-US" sz="2400" u="none" cap="none" strike="noStrike">
                <a:solidFill>
                  <a:srgbClr val="000000"/>
                </a:solidFill>
              </a:rPr>
              <a:t>Connect with Us</a:t>
            </a:r>
            <a:endParaRPr b="1" i="0" sz="2400" u="none" cap="none" strike="noStrike">
              <a:solidFill>
                <a:srgbClr val="000000"/>
              </a:solidFill>
            </a:endParaRPr>
          </a:p>
        </p:txBody>
      </p:sp>
      <p:sp>
        <p:nvSpPr>
          <p:cNvPr id="580" name="Google Shape;580;p57"/>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pic>
        <p:nvPicPr>
          <p:cNvPr id="581" name="Google Shape;581;p57"/>
          <p:cNvPicPr preferRelativeResize="0"/>
          <p:nvPr/>
        </p:nvPicPr>
        <p:blipFill rotWithShape="1">
          <a:blip r:embed="rId7">
            <a:alphaModFix/>
          </a:blip>
          <a:srcRect b="0" l="0" r="0" t="0"/>
          <a:stretch/>
        </p:blipFill>
        <p:spPr>
          <a:xfrm>
            <a:off x="4054530" y="783138"/>
            <a:ext cx="4083000" cy="3070200"/>
          </a:xfrm>
          <a:prstGeom prst="rect">
            <a:avLst/>
          </a:prstGeom>
          <a:noFill/>
          <a:ln>
            <a:noFill/>
          </a:ln>
        </p:spPr>
      </p:pic>
      <p:sp>
        <p:nvSpPr>
          <p:cNvPr id="582" name="Google Shape;582;p57"/>
          <p:cNvSpPr txBox="1"/>
          <p:nvPr/>
        </p:nvSpPr>
        <p:spPr>
          <a:xfrm>
            <a:off x="3595270" y="6350973"/>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583" name="Google Shape;583;p57"/>
          <p:cNvGrpSpPr/>
          <p:nvPr/>
        </p:nvGrpSpPr>
        <p:grpSpPr>
          <a:xfrm>
            <a:off x="417243" y="6355540"/>
            <a:ext cx="2961442" cy="470002"/>
            <a:chOff x="6077925" y="4856850"/>
            <a:chExt cx="6064800" cy="1143000"/>
          </a:xfrm>
        </p:grpSpPr>
        <p:sp>
          <p:nvSpPr>
            <p:cNvPr id="584" name="Google Shape;584;p57"/>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5" name="Google Shape;585;p57"/>
            <p:cNvPicPr preferRelativeResize="0"/>
            <p:nvPr/>
          </p:nvPicPr>
          <p:blipFill>
            <a:blip r:embed="rId8">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700006" scaled="0"/>
        </a:gradFill>
      </p:bgPr>
    </p:bg>
    <p:spTree>
      <p:nvGrpSpPr>
        <p:cNvPr id="144" name="Shape 144"/>
        <p:cNvGrpSpPr/>
        <p:nvPr/>
      </p:nvGrpSpPr>
      <p:grpSpPr>
        <a:xfrm>
          <a:off x="0" y="0"/>
          <a:ext cx="0" cy="0"/>
          <a:chOff x="0" y="0"/>
          <a:chExt cx="0" cy="0"/>
        </a:xfrm>
      </p:grpSpPr>
      <p:sp>
        <p:nvSpPr>
          <p:cNvPr id="145" name="Google Shape;145;p24"/>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24"/>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24"/>
          <p:cNvSpPr/>
          <p:nvPr/>
        </p:nvSpPr>
        <p:spPr>
          <a:xfrm>
            <a:off x="0" y="6323075"/>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24"/>
          <p:cNvSpPr txBox="1"/>
          <p:nvPr/>
        </p:nvSpPr>
        <p:spPr>
          <a:xfrm>
            <a:off x="5123165" y="1262095"/>
            <a:ext cx="5798700" cy="4333800"/>
          </a:xfrm>
          <a:prstGeom prst="rect">
            <a:avLst/>
          </a:prstGeom>
          <a:noFill/>
          <a:ln>
            <a:noFill/>
          </a:ln>
        </p:spPr>
        <p:txBody>
          <a:bodyPr anchorCtr="0" anchor="t" bIns="0" lIns="0" spcFirstLastPara="1" rIns="0" wrap="square" tIns="0">
            <a:noAutofit/>
          </a:bodyPr>
          <a:lstStyle/>
          <a:p>
            <a:pPr indent="-381000" lvl="0" marL="355600" marR="0" rtl="0" algn="l">
              <a:lnSpc>
                <a:spcPct val="100000"/>
              </a:lnSpc>
              <a:spcBef>
                <a:spcPts val="0"/>
              </a:spcBef>
              <a:spcAft>
                <a:spcPts val="0"/>
              </a:spcAft>
              <a:buClr>
                <a:schemeClr val="dk1"/>
              </a:buClr>
              <a:buSzPts val="2600"/>
              <a:buFont typeface="Noto Sans Symbols"/>
              <a:buChar char="✔"/>
            </a:pPr>
            <a:r>
              <a:rPr lang="en-US" sz="2600">
                <a:solidFill>
                  <a:schemeClr val="dk1"/>
                </a:solidFill>
                <a:latin typeface="Calibri"/>
                <a:ea typeface="Calibri"/>
                <a:cs typeface="Calibri"/>
                <a:sym typeface="Calibri"/>
              </a:rPr>
              <a:t>Create a community of learners</a:t>
            </a:r>
            <a:endParaRPr sz="2000"/>
          </a:p>
          <a:p>
            <a:pPr indent="-381000" lvl="0" marL="355600" marR="0" rtl="0" algn="l">
              <a:lnSpc>
                <a:spcPct val="100000"/>
              </a:lnSpc>
              <a:spcBef>
                <a:spcPts val="600"/>
              </a:spcBef>
              <a:spcAft>
                <a:spcPts val="0"/>
              </a:spcAft>
              <a:buClr>
                <a:schemeClr val="dk1"/>
              </a:buClr>
              <a:buSzPts val="2600"/>
              <a:buFont typeface="Noto Sans Symbols"/>
              <a:buChar char="✔"/>
            </a:pPr>
            <a:r>
              <a:rPr lang="en-US" sz="2600">
                <a:solidFill>
                  <a:schemeClr val="dk1"/>
                </a:solidFill>
                <a:latin typeface="Calibri"/>
                <a:ea typeface="Calibri"/>
                <a:cs typeface="Calibri"/>
                <a:sym typeface="Calibri"/>
              </a:rPr>
              <a:t>Tell the story of why CS in K-12</a:t>
            </a:r>
            <a:endParaRPr sz="2600">
              <a:solidFill>
                <a:schemeClr val="dk1"/>
              </a:solidFill>
              <a:latin typeface="Calibri"/>
              <a:ea typeface="Calibri"/>
              <a:cs typeface="Calibri"/>
              <a:sym typeface="Calibri"/>
            </a:endParaRPr>
          </a:p>
          <a:p>
            <a:pPr indent="-381000" lvl="0" marL="355600" marR="0" rtl="0" algn="l">
              <a:lnSpc>
                <a:spcPct val="100000"/>
              </a:lnSpc>
              <a:spcBef>
                <a:spcPts val="600"/>
              </a:spcBef>
              <a:spcAft>
                <a:spcPts val="0"/>
              </a:spcAft>
              <a:buClr>
                <a:schemeClr val="dk1"/>
              </a:buClr>
              <a:buSzPts val="2600"/>
              <a:buFont typeface="Noto Sans Symbols"/>
              <a:buChar char="✔"/>
            </a:pPr>
            <a:r>
              <a:rPr lang="en-US" sz="2600">
                <a:solidFill>
                  <a:schemeClr val="dk1"/>
                </a:solidFill>
                <a:latin typeface="Calibri"/>
                <a:ea typeface="Calibri"/>
                <a:cs typeface="Calibri"/>
                <a:sym typeface="Calibri"/>
              </a:rPr>
              <a:t>Envision CS education that centers on students</a:t>
            </a:r>
            <a:endParaRPr sz="2600">
              <a:solidFill>
                <a:schemeClr val="dk1"/>
              </a:solidFill>
              <a:latin typeface="Calibri"/>
              <a:ea typeface="Calibri"/>
              <a:cs typeface="Calibri"/>
              <a:sym typeface="Calibri"/>
            </a:endParaRPr>
          </a:p>
          <a:p>
            <a:pPr indent="-381000" lvl="0" marL="355600" marR="0" rtl="0" algn="l">
              <a:lnSpc>
                <a:spcPct val="100000"/>
              </a:lnSpc>
              <a:spcBef>
                <a:spcPts val="600"/>
              </a:spcBef>
              <a:spcAft>
                <a:spcPts val="0"/>
              </a:spcAft>
              <a:buClr>
                <a:schemeClr val="dk1"/>
              </a:buClr>
              <a:buSzPts val="2600"/>
              <a:buFont typeface="Noto Sans Symbols"/>
              <a:buChar char="✔"/>
            </a:pPr>
            <a:r>
              <a:rPr lang="en-US" sz="2600">
                <a:solidFill>
                  <a:schemeClr val="dk1"/>
                </a:solidFill>
                <a:latin typeface="Calibri"/>
                <a:ea typeface="Calibri"/>
                <a:cs typeface="Calibri"/>
                <a:sym typeface="Calibri"/>
              </a:rPr>
              <a:t>Unpack the NJ Computer Science Standards</a:t>
            </a:r>
            <a:endParaRPr sz="2000"/>
          </a:p>
          <a:p>
            <a:pPr indent="-381000" lvl="0" marL="355600" marR="0" rtl="0" algn="l">
              <a:lnSpc>
                <a:spcPct val="100000"/>
              </a:lnSpc>
              <a:spcBef>
                <a:spcPts val="600"/>
              </a:spcBef>
              <a:spcAft>
                <a:spcPts val="0"/>
              </a:spcAft>
              <a:buClr>
                <a:schemeClr val="dk1"/>
              </a:buClr>
              <a:buSzPts val="2600"/>
              <a:buFont typeface="Noto Sans Symbols"/>
              <a:buChar char="✔"/>
            </a:pPr>
            <a:r>
              <a:rPr lang="en-US" sz="2600">
                <a:solidFill>
                  <a:schemeClr val="dk1"/>
                </a:solidFill>
                <a:latin typeface="Calibri"/>
                <a:ea typeface="Calibri"/>
                <a:cs typeface="Calibri"/>
                <a:sym typeface="Calibri"/>
              </a:rPr>
              <a:t>Distinguish between different components of the NJCSS</a:t>
            </a:r>
            <a:endParaRPr sz="2000"/>
          </a:p>
          <a:p>
            <a:pPr indent="-381000" lvl="0" marL="355600" marR="0" rtl="0" algn="l">
              <a:lnSpc>
                <a:spcPct val="100000"/>
              </a:lnSpc>
              <a:spcBef>
                <a:spcPts val="600"/>
              </a:spcBef>
              <a:spcAft>
                <a:spcPts val="0"/>
              </a:spcAft>
              <a:buClr>
                <a:schemeClr val="dk1"/>
              </a:buClr>
              <a:buSzPts val="2600"/>
              <a:buFont typeface="Noto Sans Symbols"/>
              <a:buChar char="✔"/>
            </a:pPr>
            <a:r>
              <a:rPr lang="en-US" sz="2600">
                <a:solidFill>
                  <a:schemeClr val="dk1"/>
                </a:solidFill>
                <a:latin typeface="Calibri"/>
                <a:ea typeface="Calibri"/>
                <a:cs typeface="Calibri"/>
                <a:sym typeface="Calibri"/>
              </a:rPr>
              <a:t>Align NJCSS to pre-existing work</a:t>
            </a:r>
            <a:endParaRPr sz="2600">
              <a:solidFill>
                <a:schemeClr val="dk1"/>
              </a:solidFill>
              <a:latin typeface="Calibri"/>
              <a:ea typeface="Calibri"/>
              <a:cs typeface="Calibri"/>
              <a:sym typeface="Calibri"/>
            </a:endParaRPr>
          </a:p>
          <a:p>
            <a:pPr indent="0" lvl="0" marL="457200" marR="1178560" rtl="0" algn="l">
              <a:lnSpc>
                <a:spcPct val="100000"/>
              </a:lnSpc>
              <a:spcBef>
                <a:spcPts val="600"/>
              </a:spcBef>
              <a:spcAft>
                <a:spcPts val="0"/>
              </a:spcAft>
              <a:buNone/>
            </a:pPr>
            <a:r>
              <a:t/>
            </a:r>
            <a:endParaRPr sz="2000">
              <a:solidFill>
                <a:schemeClr val="dk1"/>
              </a:solidFill>
              <a:latin typeface="Calibri"/>
              <a:ea typeface="Calibri"/>
              <a:cs typeface="Calibri"/>
              <a:sym typeface="Calibri"/>
            </a:endParaRPr>
          </a:p>
        </p:txBody>
      </p:sp>
      <p:sp>
        <p:nvSpPr>
          <p:cNvPr id="149" name="Google Shape;149;p24"/>
          <p:cNvSpPr txBox="1"/>
          <p:nvPr>
            <p:ph type="title"/>
          </p:nvPr>
        </p:nvSpPr>
        <p:spPr>
          <a:xfrm>
            <a:off x="903150" y="76188"/>
            <a:ext cx="10079700" cy="752700"/>
          </a:xfrm>
          <a:prstGeom prst="rect">
            <a:avLst/>
          </a:prstGeom>
          <a:noFill/>
          <a:ln>
            <a:noFill/>
          </a:ln>
        </p:spPr>
        <p:txBody>
          <a:bodyPr anchorCtr="0" anchor="t" bIns="0" lIns="0" spcFirstLastPara="1" rIns="0" wrap="square" tIns="257725">
            <a:normAutofit/>
          </a:bodyPr>
          <a:lstStyle/>
          <a:p>
            <a:pPr indent="0" lvl="0" marL="12700" rtl="0" algn="l">
              <a:lnSpc>
                <a:spcPct val="100000"/>
              </a:lnSpc>
              <a:spcBef>
                <a:spcPts val="0"/>
              </a:spcBef>
              <a:spcAft>
                <a:spcPts val="0"/>
              </a:spcAft>
              <a:buNone/>
            </a:pPr>
            <a:r>
              <a:rPr lang="en-US" u="none">
                <a:solidFill>
                  <a:srgbClr val="D1190D"/>
                </a:solidFill>
              </a:rPr>
              <a:t>Objectives for our PD Session 1</a:t>
            </a:r>
            <a:endParaRPr u="none">
              <a:solidFill>
                <a:srgbClr val="D1190D"/>
              </a:solidFill>
            </a:endParaRPr>
          </a:p>
        </p:txBody>
      </p:sp>
      <p:sp>
        <p:nvSpPr>
          <p:cNvPr id="150" name="Google Shape;150;p24"/>
          <p:cNvSpPr txBox="1"/>
          <p:nvPr/>
        </p:nvSpPr>
        <p:spPr>
          <a:xfrm>
            <a:off x="5742809" y="6470530"/>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151" name="Google Shape;151;p24"/>
          <p:cNvSpPr txBox="1"/>
          <p:nvPr>
            <p:ph idx="12" type="sldNum"/>
          </p:nvPr>
        </p:nvSpPr>
        <p:spPr>
          <a:xfrm>
            <a:off x="11393071" y="6503098"/>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pic>
        <p:nvPicPr>
          <p:cNvPr id="152" name="Google Shape;152;p24"/>
          <p:cNvPicPr preferRelativeResize="0"/>
          <p:nvPr/>
        </p:nvPicPr>
        <p:blipFill rotWithShape="1">
          <a:blip r:embed="rId4">
            <a:alphaModFix/>
          </a:blip>
          <a:srcRect b="538" l="1702" r="48797" t="3344"/>
          <a:stretch/>
        </p:blipFill>
        <p:spPr>
          <a:xfrm>
            <a:off x="1204550" y="1288886"/>
            <a:ext cx="2725330" cy="3968948"/>
          </a:xfrm>
          <a:prstGeom prst="rect">
            <a:avLst/>
          </a:prstGeom>
          <a:noFill/>
          <a:ln>
            <a:noFill/>
          </a:ln>
        </p:spPr>
      </p:pic>
      <p:sp>
        <p:nvSpPr>
          <p:cNvPr id="153" name="Google Shape;153;p24"/>
          <p:cNvSpPr txBox="1"/>
          <p:nvPr/>
        </p:nvSpPr>
        <p:spPr>
          <a:xfrm>
            <a:off x="3595270" y="6355561"/>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154" name="Google Shape;154;p24"/>
          <p:cNvGrpSpPr/>
          <p:nvPr/>
        </p:nvGrpSpPr>
        <p:grpSpPr>
          <a:xfrm>
            <a:off x="417243" y="6355540"/>
            <a:ext cx="2961442" cy="470002"/>
            <a:chOff x="6077925" y="4856850"/>
            <a:chExt cx="6064800" cy="1143000"/>
          </a:xfrm>
        </p:grpSpPr>
        <p:sp>
          <p:nvSpPr>
            <p:cNvPr id="155" name="Google Shape;155;p24"/>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24"/>
            <p:cNvPicPr preferRelativeResize="0"/>
            <p:nvPr/>
          </p:nvPicPr>
          <p:blipFill>
            <a:blip r:embed="rId5">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0" name="Shape 160"/>
        <p:cNvGrpSpPr/>
        <p:nvPr/>
      </p:nvGrpSpPr>
      <p:grpSpPr>
        <a:xfrm>
          <a:off x="0" y="0"/>
          <a:ext cx="0" cy="0"/>
          <a:chOff x="0" y="0"/>
          <a:chExt cx="0" cy="0"/>
        </a:xfrm>
      </p:grpSpPr>
      <p:pic>
        <p:nvPicPr>
          <p:cNvPr descr="poll-type-id" id="161" name="Google Shape;161;p25">
            <a:hlinkClick r:id="rId3"/>
          </p:cNvPr>
          <p:cNvPicPr preferRelativeResize="0"/>
          <p:nvPr/>
        </p:nvPicPr>
        <p:blipFill>
          <a:blip r:embed="rId4">
            <a:alphaModFix/>
          </a:blip>
          <a:stretch>
            <a:fillRect/>
          </a:stretch>
        </p:blipFill>
        <p:spPr>
          <a:xfrm>
            <a:off x="508000" y="2209800"/>
            <a:ext cx="2438400" cy="2438400"/>
          </a:xfrm>
          <a:prstGeom prst="rect">
            <a:avLst/>
          </a:prstGeom>
          <a:noFill/>
          <a:ln>
            <a:noFill/>
          </a:ln>
        </p:spPr>
      </p:pic>
      <p:pic>
        <p:nvPicPr>
          <p:cNvPr descr="logo-id" id="162" name="Google Shape;162;p25">
            <a:hlinkClick r:id="rId5"/>
          </p:cNvPr>
          <p:cNvPicPr preferRelativeResize="0"/>
          <p:nvPr/>
        </p:nvPicPr>
        <p:blipFill>
          <a:blip r:embed="rId6">
            <a:alphaModFix/>
          </a:blip>
          <a:stretch>
            <a:fillRect/>
          </a:stretch>
        </p:blipFill>
        <p:spPr>
          <a:xfrm>
            <a:off x="3228269" y="508000"/>
            <a:ext cx="1166001" cy="510125"/>
          </a:xfrm>
          <a:prstGeom prst="rect">
            <a:avLst/>
          </a:prstGeom>
          <a:noFill/>
          <a:ln>
            <a:noFill/>
          </a:ln>
        </p:spPr>
      </p:pic>
      <p:sp>
        <p:nvSpPr>
          <p:cNvPr descr="title-id" id="163" name="Google Shape;163;p25"/>
          <p:cNvSpPr txBox="1"/>
          <p:nvPr/>
        </p:nvSpPr>
        <p:spPr>
          <a:xfrm>
            <a:off x="3200400" y="2571750"/>
            <a:ext cx="84837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rgbClr val="5B5B5B"/>
                </a:solidFill>
                <a:latin typeface="Roboto"/>
                <a:ea typeface="Roboto"/>
                <a:cs typeface="Roboto"/>
                <a:sym typeface="Roboto"/>
              </a:rPr>
              <a:t>What is computer science?</a:t>
            </a:r>
            <a:endParaRPr b="1" sz="3600">
              <a:solidFill>
                <a:srgbClr val="5B5B5B"/>
              </a:solidFill>
              <a:latin typeface="Roboto"/>
              <a:ea typeface="Roboto"/>
              <a:cs typeface="Roboto"/>
              <a:sym typeface="Roboto"/>
            </a:endParaRPr>
          </a:p>
        </p:txBody>
      </p:sp>
      <p:sp>
        <p:nvSpPr>
          <p:cNvPr descr="footer-id" id="164" name="Google Shape;164;p25"/>
          <p:cNvSpPr txBox="1"/>
          <p:nvPr/>
        </p:nvSpPr>
        <p:spPr>
          <a:xfrm>
            <a:off x="2895600" y="6096000"/>
            <a:ext cx="304800" cy="5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165" name="Google Shape;165;p25"/>
          <p:cNvSpPr txBox="1"/>
          <p:nvPr/>
        </p:nvSpPr>
        <p:spPr>
          <a:xfrm>
            <a:off x="3200400" y="6096000"/>
            <a:ext cx="8483700" cy="5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5B5B5B"/>
                </a:solidFill>
                <a:latin typeface="Roboto"/>
                <a:ea typeface="Roboto"/>
                <a:cs typeface="Roboto"/>
                <a:sym typeface="Roboto"/>
              </a:rPr>
              <a:t>Click </a:t>
            </a:r>
            <a:r>
              <a:rPr b="1" lang="en-US">
                <a:solidFill>
                  <a:srgbClr val="5B5B5B"/>
                </a:solidFill>
                <a:latin typeface="Roboto"/>
                <a:ea typeface="Roboto"/>
                <a:cs typeface="Roboto"/>
                <a:sym typeface="Roboto"/>
              </a:rPr>
              <a:t>Present with Slido</a:t>
            </a:r>
            <a:r>
              <a:rPr lang="en-US">
                <a:solidFill>
                  <a:srgbClr val="5B5B5B"/>
                </a:solidFill>
                <a:latin typeface="Roboto"/>
                <a:ea typeface="Roboto"/>
                <a:cs typeface="Roboto"/>
                <a:sym typeface="Roboto"/>
              </a:rPr>
              <a:t> or install our </a:t>
            </a:r>
            <a:r>
              <a:rPr lang="en-US" u="sng">
                <a:solidFill>
                  <a:schemeClr val="hlink"/>
                </a:solidFill>
                <a:latin typeface="Roboto"/>
                <a:ea typeface="Roboto"/>
                <a:cs typeface="Roboto"/>
                <a:sym typeface="Roboto"/>
                <a:hlinkClick r:id="rId7"/>
              </a:rPr>
              <a:t>Chrome extension</a:t>
            </a:r>
            <a:r>
              <a:rPr lang="en-US">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69" name="Shape 169"/>
        <p:cNvGrpSpPr/>
        <p:nvPr/>
      </p:nvGrpSpPr>
      <p:grpSpPr>
        <a:xfrm>
          <a:off x="0" y="0"/>
          <a:ext cx="0" cy="0"/>
          <a:chOff x="0" y="0"/>
          <a:chExt cx="0" cy="0"/>
        </a:xfrm>
      </p:grpSpPr>
      <p:sp>
        <p:nvSpPr>
          <p:cNvPr id="170" name="Google Shape;170;p26"/>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26"/>
          <p:cNvSpPr/>
          <p:nvPr/>
        </p:nvSpPr>
        <p:spPr>
          <a:xfrm>
            <a:off x="0" y="639060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26"/>
          <p:cNvSpPr txBox="1"/>
          <p:nvPr>
            <p:ph type="title"/>
          </p:nvPr>
        </p:nvSpPr>
        <p:spPr>
          <a:xfrm>
            <a:off x="751275" y="76200"/>
            <a:ext cx="10482600" cy="956400"/>
          </a:xfrm>
          <a:prstGeom prst="rect">
            <a:avLst/>
          </a:prstGeom>
          <a:noFill/>
          <a:ln>
            <a:noFill/>
          </a:ln>
        </p:spPr>
        <p:txBody>
          <a:bodyPr anchorCtr="0" anchor="t" bIns="0" lIns="0" spcFirstLastPara="1" rIns="0" wrap="square" tIns="257725">
            <a:normAutofit fontScale="90000"/>
          </a:bodyPr>
          <a:lstStyle/>
          <a:p>
            <a:pPr indent="0" lvl="0" marL="0" rtl="0" algn="l">
              <a:spcBef>
                <a:spcPts val="0"/>
              </a:spcBef>
              <a:spcAft>
                <a:spcPts val="0"/>
              </a:spcAft>
              <a:buNone/>
            </a:pPr>
            <a:r>
              <a:rPr lang="en-US" u="none">
                <a:solidFill>
                  <a:srgbClr val="D1190D"/>
                </a:solidFill>
              </a:rPr>
              <a:t>ICE BREAKER: Complete the following statement</a:t>
            </a:r>
            <a:endParaRPr u="none">
              <a:solidFill>
                <a:srgbClr val="D1190D"/>
              </a:solidFill>
            </a:endParaRPr>
          </a:p>
          <a:p>
            <a:pPr indent="0" lvl="0" marL="12700" rtl="0" algn="l">
              <a:lnSpc>
                <a:spcPct val="100000"/>
              </a:lnSpc>
              <a:spcBef>
                <a:spcPts val="0"/>
              </a:spcBef>
              <a:spcAft>
                <a:spcPts val="0"/>
              </a:spcAft>
              <a:buNone/>
            </a:pPr>
            <a:r>
              <a:t/>
            </a:r>
            <a:endParaRPr u="none">
              <a:solidFill>
                <a:srgbClr val="D1190D"/>
              </a:solidFill>
            </a:endParaRPr>
          </a:p>
          <a:p>
            <a:pPr indent="0" lvl="0" marL="0" marR="0" rtl="0" algn="l">
              <a:lnSpc>
                <a:spcPct val="115000"/>
              </a:lnSpc>
              <a:spcBef>
                <a:spcPts val="0"/>
              </a:spcBef>
              <a:spcAft>
                <a:spcPts val="0"/>
              </a:spcAft>
              <a:buNone/>
            </a:pPr>
            <a:r>
              <a:t/>
            </a:r>
            <a:endParaRPr b="0" sz="300" u="non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lang="en-US" sz="2800" u="none">
                <a:solidFill>
                  <a:srgbClr val="000000"/>
                </a:solidFill>
                <a:highlight>
                  <a:srgbClr val="F2F2F2"/>
                </a:highlight>
                <a:latin typeface="Arial"/>
                <a:ea typeface="Arial"/>
                <a:cs typeface="Arial"/>
                <a:sym typeface="Arial"/>
              </a:rPr>
              <a:t>“HOW I FEEL ABOUT TEACHING COMPUTER SCIENCE...”</a:t>
            </a:r>
            <a:endParaRPr b="0" sz="2800" u="none">
              <a:solidFill>
                <a:srgbClr val="000000"/>
              </a:solidFill>
              <a:highlight>
                <a:srgbClr val="F2F2F2"/>
              </a:highlight>
              <a:latin typeface="Arial"/>
              <a:ea typeface="Arial"/>
              <a:cs typeface="Arial"/>
              <a:sym typeface="Arial"/>
            </a:endParaRPr>
          </a:p>
          <a:p>
            <a:pPr indent="0" lvl="0" marL="0" rtl="0" algn="l">
              <a:lnSpc>
                <a:spcPct val="115000"/>
              </a:lnSpc>
              <a:spcBef>
                <a:spcPts val="0"/>
              </a:spcBef>
              <a:spcAft>
                <a:spcPts val="0"/>
              </a:spcAft>
              <a:buNone/>
            </a:pPr>
            <a:r>
              <a:t/>
            </a:r>
            <a:endParaRPr b="0" sz="1100" u="non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lang="en-US" sz="2700" u="none">
                <a:solidFill>
                  <a:srgbClr val="000000"/>
                </a:solidFill>
                <a:highlight>
                  <a:srgbClr val="F2F2F2"/>
                </a:highlight>
                <a:latin typeface="Arial"/>
                <a:ea typeface="Arial"/>
                <a:cs typeface="Arial"/>
                <a:sym typeface="Arial"/>
              </a:rPr>
              <a:t>At your table, work together to elaborate on this statement using one </a:t>
            </a:r>
            <a:endParaRPr b="0" sz="2700" u="none">
              <a:solidFill>
                <a:srgbClr val="000000"/>
              </a:solidFill>
              <a:highlight>
                <a:srgbClr val="F2F2F2"/>
              </a:highlight>
              <a:latin typeface="Arial"/>
              <a:ea typeface="Arial"/>
              <a:cs typeface="Arial"/>
              <a:sym typeface="Arial"/>
            </a:endParaRPr>
          </a:p>
          <a:p>
            <a:pPr indent="0" lvl="0" marL="0" marR="0" rtl="0" algn="l">
              <a:lnSpc>
                <a:spcPct val="115000"/>
              </a:lnSpc>
              <a:spcBef>
                <a:spcPts val="0"/>
              </a:spcBef>
              <a:spcAft>
                <a:spcPts val="0"/>
              </a:spcAft>
              <a:buNone/>
            </a:pPr>
            <a:r>
              <a:rPr b="0" lang="en-US" sz="2700" u="none">
                <a:solidFill>
                  <a:srgbClr val="000000"/>
                </a:solidFill>
                <a:highlight>
                  <a:srgbClr val="F2F2F2"/>
                </a:highlight>
                <a:latin typeface="Arial"/>
                <a:ea typeface="Arial"/>
                <a:cs typeface="Arial"/>
                <a:sym typeface="Arial"/>
              </a:rPr>
              <a:t>of the methods listed below.</a:t>
            </a:r>
            <a:endParaRPr b="0" sz="2700" u="none">
              <a:solidFill>
                <a:srgbClr val="000000"/>
              </a:solidFill>
              <a:highlight>
                <a:srgbClr val="F2F2F2"/>
              </a:highlight>
              <a:latin typeface="Arial"/>
              <a:ea typeface="Arial"/>
              <a:cs typeface="Arial"/>
              <a:sym typeface="Arial"/>
            </a:endParaRPr>
          </a:p>
          <a:p>
            <a:pPr indent="0" lvl="0" marL="0" rtl="0" algn="l">
              <a:lnSpc>
                <a:spcPct val="115000"/>
              </a:lnSpc>
              <a:spcBef>
                <a:spcPts val="0"/>
              </a:spcBef>
              <a:spcAft>
                <a:spcPts val="0"/>
              </a:spcAft>
              <a:buNone/>
            </a:pPr>
            <a:r>
              <a:t/>
            </a:r>
            <a:endParaRPr b="0" sz="1100" u="non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lang="en-US" sz="2700" u="none">
                <a:solidFill>
                  <a:srgbClr val="000000"/>
                </a:solidFill>
                <a:highlight>
                  <a:srgbClr val="F2F2F2"/>
                </a:highlight>
                <a:latin typeface="Arial"/>
                <a:ea typeface="Arial"/>
                <a:cs typeface="Arial"/>
                <a:sym typeface="Arial"/>
              </a:rPr>
              <a:t>Plan: 20 mins. </a:t>
            </a:r>
            <a:endParaRPr b="0" sz="2700" u="none">
              <a:solidFill>
                <a:srgbClr val="000000"/>
              </a:solidFill>
              <a:highlight>
                <a:srgbClr val="F2F2F2"/>
              </a:highlight>
              <a:latin typeface="Arial"/>
              <a:ea typeface="Arial"/>
              <a:cs typeface="Arial"/>
              <a:sym typeface="Arial"/>
            </a:endParaRPr>
          </a:p>
          <a:p>
            <a:pPr indent="0" lvl="0" marL="0" rtl="0" algn="l">
              <a:lnSpc>
                <a:spcPct val="115000"/>
              </a:lnSpc>
              <a:spcBef>
                <a:spcPts val="0"/>
              </a:spcBef>
              <a:spcAft>
                <a:spcPts val="0"/>
              </a:spcAft>
              <a:buNone/>
            </a:pPr>
            <a:r>
              <a:t/>
            </a:r>
            <a:endParaRPr b="0" sz="1100" u="non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lang="en-US" sz="2700" u="none">
                <a:solidFill>
                  <a:srgbClr val="000000"/>
                </a:solidFill>
                <a:highlight>
                  <a:srgbClr val="F2F2F2"/>
                </a:highlight>
                <a:latin typeface="Arial"/>
                <a:ea typeface="Arial"/>
                <a:cs typeface="Arial"/>
                <a:sym typeface="Arial"/>
              </a:rPr>
              <a:t>a) write a poem</a:t>
            </a:r>
            <a:endParaRPr b="0" sz="2700" u="none">
              <a:solidFill>
                <a:srgbClr val="000000"/>
              </a:solidFill>
              <a:highlight>
                <a:srgbClr val="F2F2F2"/>
              </a:highlight>
              <a:latin typeface="Arial"/>
              <a:ea typeface="Arial"/>
              <a:cs typeface="Arial"/>
              <a:sym typeface="Arial"/>
            </a:endParaRPr>
          </a:p>
          <a:p>
            <a:pPr indent="0" lvl="0" marL="0" marR="0" rtl="0" algn="l">
              <a:lnSpc>
                <a:spcPct val="115000"/>
              </a:lnSpc>
              <a:spcBef>
                <a:spcPts val="0"/>
              </a:spcBef>
              <a:spcAft>
                <a:spcPts val="0"/>
              </a:spcAft>
              <a:buNone/>
            </a:pPr>
            <a:r>
              <a:rPr b="0" lang="en-US" sz="2700" u="none">
                <a:solidFill>
                  <a:srgbClr val="000000"/>
                </a:solidFill>
                <a:highlight>
                  <a:srgbClr val="F2F2F2"/>
                </a:highlight>
                <a:latin typeface="Arial"/>
                <a:ea typeface="Arial"/>
                <a:cs typeface="Arial"/>
                <a:sym typeface="Arial"/>
              </a:rPr>
              <a:t>b) draw a picture</a:t>
            </a:r>
            <a:endParaRPr b="0" sz="1100" u="non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lang="en-US" sz="2700" u="none">
                <a:solidFill>
                  <a:srgbClr val="000000"/>
                </a:solidFill>
                <a:highlight>
                  <a:srgbClr val="F2F2F2"/>
                </a:highlight>
                <a:latin typeface="Arial"/>
                <a:ea typeface="Arial"/>
                <a:cs typeface="Arial"/>
                <a:sym typeface="Arial"/>
              </a:rPr>
              <a:t>c) tell a story</a:t>
            </a:r>
            <a:endParaRPr b="0" sz="2700" u="none">
              <a:solidFill>
                <a:srgbClr val="000000"/>
              </a:solidFill>
              <a:highlight>
                <a:srgbClr val="F2F2F2"/>
              </a:highlight>
              <a:latin typeface="Arial"/>
              <a:ea typeface="Arial"/>
              <a:cs typeface="Arial"/>
              <a:sym typeface="Arial"/>
            </a:endParaRPr>
          </a:p>
          <a:p>
            <a:pPr indent="0" lvl="0" marL="0" marR="0" rtl="0" algn="l">
              <a:lnSpc>
                <a:spcPct val="115000"/>
              </a:lnSpc>
              <a:spcBef>
                <a:spcPts val="0"/>
              </a:spcBef>
              <a:spcAft>
                <a:spcPts val="0"/>
              </a:spcAft>
              <a:buNone/>
            </a:pPr>
            <a:r>
              <a:rPr b="0" lang="en-US" sz="2700" u="none">
                <a:solidFill>
                  <a:srgbClr val="000000"/>
                </a:solidFill>
                <a:highlight>
                  <a:srgbClr val="F2F2F2"/>
                </a:highlight>
                <a:latin typeface="Arial"/>
                <a:ea typeface="Arial"/>
                <a:cs typeface="Arial"/>
                <a:sym typeface="Arial"/>
              </a:rPr>
              <a:t>d) interpretive dance</a:t>
            </a:r>
            <a:endParaRPr b="0" sz="2700" u="none">
              <a:solidFill>
                <a:srgbClr val="000000"/>
              </a:solidFill>
              <a:highlight>
                <a:srgbClr val="F2F2F2"/>
              </a:highlight>
              <a:latin typeface="Arial"/>
              <a:ea typeface="Arial"/>
              <a:cs typeface="Arial"/>
              <a:sym typeface="Arial"/>
            </a:endParaRPr>
          </a:p>
          <a:p>
            <a:pPr indent="0" lvl="0" marL="0" marR="0" rtl="0" algn="l">
              <a:lnSpc>
                <a:spcPct val="115000"/>
              </a:lnSpc>
              <a:spcBef>
                <a:spcPts val="0"/>
              </a:spcBef>
              <a:spcAft>
                <a:spcPts val="0"/>
              </a:spcAft>
              <a:buNone/>
            </a:pPr>
            <a:r>
              <a:t/>
            </a:r>
            <a:endParaRPr b="0" sz="2700" u="none">
              <a:solidFill>
                <a:srgbClr val="000000"/>
              </a:solidFill>
              <a:highlight>
                <a:srgbClr val="F2F2F2"/>
              </a:highlight>
              <a:latin typeface="Arial"/>
              <a:ea typeface="Arial"/>
              <a:cs typeface="Arial"/>
              <a:sym typeface="Arial"/>
            </a:endParaRPr>
          </a:p>
          <a:p>
            <a:pPr indent="0" lvl="0" marL="0" rtl="0" algn="l">
              <a:spcBef>
                <a:spcPts val="0"/>
              </a:spcBef>
              <a:spcAft>
                <a:spcPts val="0"/>
              </a:spcAft>
              <a:buNone/>
            </a:pPr>
            <a:r>
              <a:t/>
            </a:r>
            <a:endParaRPr b="0" sz="1400" u="none">
              <a:solidFill>
                <a:srgbClr val="000000"/>
              </a:solidFill>
              <a:latin typeface="Arial"/>
              <a:ea typeface="Arial"/>
              <a:cs typeface="Arial"/>
              <a:sym typeface="Arial"/>
            </a:endParaRPr>
          </a:p>
          <a:p>
            <a:pPr indent="0" lvl="0" marL="0" rtl="0" algn="l">
              <a:spcBef>
                <a:spcPts val="0"/>
              </a:spcBef>
              <a:spcAft>
                <a:spcPts val="0"/>
              </a:spcAft>
              <a:buNone/>
            </a:pPr>
            <a:r>
              <a:t/>
            </a:r>
            <a:endParaRPr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p:txBody>
      </p:sp>
      <p:sp>
        <p:nvSpPr>
          <p:cNvPr id="173" name="Google Shape;173;p26"/>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174" name="Google Shape;174;p26"/>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175" name="Google Shape;175;p26"/>
          <p:cNvSpPr txBox="1"/>
          <p:nvPr/>
        </p:nvSpPr>
        <p:spPr>
          <a:xfrm>
            <a:off x="3595270" y="63898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176" name="Google Shape;176;p26"/>
          <p:cNvGrpSpPr/>
          <p:nvPr/>
        </p:nvGrpSpPr>
        <p:grpSpPr>
          <a:xfrm>
            <a:off x="423743" y="6423040"/>
            <a:ext cx="2961442" cy="470002"/>
            <a:chOff x="6077925" y="4856850"/>
            <a:chExt cx="6064800" cy="1143000"/>
          </a:xfrm>
        </p:grpSpPr>
        <p:sp>
          <p:nvSpPr>
            <p:cNvPr id="177" name="Google Shape;177;p26"/>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6"/>
            <p:cNvPicPr preferRelativeResize="0"/>
            <p:nvPr/>
          </p:nvPicPr>
          <p:blipFill>
            <a:blip r:embed="rId3">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82" name="Shape 182"/>
        <p:cNvGrpSpPr/>
        <p:nvPr/>
      </p:nvGrpSpPr>
      <p:grpSpPr>
        <a:xfrm>
          <a:off x="0" y="0"/>
          <a:ext cx="0" cy="0"/>
          <a:chOff x="0" y="0"/>
          <a:chExt cx="0" cy="0"/>
        </a:xfrm>
      </p:grpSpPr>
      <p:sp>
        <p:nvSpPr>
          <p:cNvPr id="183" name="Google Shape;183;p27"/>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27"/>
          <p:cNvSpPr/>
          <p:nvPr/>
        </p:nvSpPr>
        <p:spPr>
          <a:xfrm>
            <a:off x="0" y="639060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27"/>
          <p:cNvSpPr txBox="1"/>
          <p:nvPr>
            <p:ph type="title"/>
          </p:nvPr>
        </p:nvSpPr>
        <p:spPr>
          <a:xfrm>
            <a:off x="751300" y="293225"/>
            <a:ext cx="10482600" cy="956400"/>
          </a:xfrm>
          <a:prstGeom prst="rect">
            <a:avLst/>
          </a:prstGeom>
          <a:noFill/>
          <a:ln>
            <a:noFill/>
          </a:ln>
        </p:spPr>
        <p:txBody>
          <a:bodyPr anchorCtr="0" anchor="t" bIns="0" lIns="0" spcFirstLastPara="1" rIns="0" wrap="square" tIns="257725">
            <a:normAutofit fontScale="90000"/>
          </a:bodyPr>
          <a:lstStyle/>
          <a:p>
            <a:pPr indent="0" lvl="0" marL="0" rtl="0" algn="l">
              <a:spcBef>
                <a:spcPts val="0"/>
              </a:spcBef>
              <a:spcAft>
                <a:spcPts val="0"/>
              </a:spcAft>
              <a:buNone/>
            </a:pPr>
            <a:r>
              <a:rPr lang="en-US" u="none">
                <a:solidFill>
                  <a:srgbClr val="D1190D"/>
                </a:solidFill>
              </a:rPr>
              <a:t>How is the icebreaker activity relevant to computer science education?</a:t>
            </a:r>
            <a:endParaRPr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p:txBody>
      </p:sp>
      <p:sp>
        <p:nvSpPr>
          <p:cNvPr id="186" name="Google Shape;186;p27"/>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187" name="Google Shape;187;p27"/>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188" name="Google Shape;188;p27"/>
          <p:cNvSpPr txBox="1"/>
          <p:nvPr/>
        </p:nvSpPr>
        <p:spPr>
          <a:xfrm>
            <a:off x="3595270" y="63898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189" name="Google Shape;189;p27"/>
          <p:cNvGrpSpPr/>
          <p:nvPr/>
        </p:nvGrpSpPr>
        <p:grpSpPr>
          <a:xfrm>
            <a:off x="423743" y="6423040"/>
            <a:ext cx="2961442" cy="470002"/>
            <a:chOff x="6077925" y="4856850"/>
            <a:chExt cx="6064800" cy="1143000"/>
          </a:xfrm>
        </p:grpSpPr>
        <p:sp>
          <p:nvSpPr>
            <p:cNvPr id="190" name="Google Shape;190;p27"/>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 name="Google Shape;191;p27"/>
            <p:cNvPicPr preferRelativeResize="0"/>
            <p:nvPr/>
          </p:nvPicPr>
          <p:blipFill>
            <a:blip r:embed="rId3">
              <a:alphaModFix/>
            </a:blip>
            <a:stretch>
              <a:fillRect/>
            </a:stretch>
          </p:blipFill>
          <p:spPr>
            <a:xfrm>
              <a:off x="6369202" y="4941951"/>
              <a:ext cx="5634652" cy="938175"/>
            </a:xfrm>
            <a:prstGeom prst="rect">
              <a:avLst/>
            </a:prstGeom>
            <a:noFill/>
            <a:ln>
              <a:noFill/>
            </a:ln>
          </p:spPr>
        </p:pic>
      </p:grpSp>
      <p:sp>
        <p:nvSpPr>
          <p:cNvPr id="192" name="Google Shape;192;p27"/>
          <p:cNvSpPr txBox="1"/>
          <p:nvPr/>
        </p:nvSpPr>
        <p:spPr>
          <a:xfrm>
            <a:off x="751300" y="1604075"/>
            <a:ext cx="10410300" cy="36480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mix of emotions</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activity - out of comfort zone, like CS</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starts with everyone having different ways to interact, share information, data/explore data, and learning from the discovery</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follow the process</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creativity</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array of talent, feeling the same, really don’t know the reach, there is not end</a:t>
            </a:r>
            <a:endParaRPr sz="25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5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196" name="Shape 196"/>
        <p:cNvGrpSpPr/>
        <p:nvPr/>
      </p:nvGrpSpPr>
      <p:grpSpPr>
        <a:xfrm>
          <a:off x="0" y="0"/>
          <a:ext cx="0" cy="0"/>
          <a:chOff x="0" y="0"/>
          <a:chExt cx="0" cy="0"/>
        </a:xfrm>
      </p:grpSpPr>
      <p:sp>
        <p:nvSpPr>
          <p:cNvPr id="197" name="Google Shape;197;p28"/>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28"/>
          <p:cNvSpPr/>
          <p:nvPr/>
        </p:nvSpPr>
        <p:spPr>
          <a:xfrm>
            <a:off x="0" y="639060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28"/>
          <p:cNvSpPr txBox="1"/>
          <p:nvPr>
            <p:ph type="title"/>
          </p:nvPr>
        </p:nvSpPr>
        <p:spPr>
          <a:xfrm>
            <a:off x="2431275" y="2263350"/>
            <a:ext cx="7758600" cy="1940100"/>
          </a:xfrm>
          <a:prstGeom prst="rect">
            <a:avLst/>
          </a:prstGeom>
          <a:noFill/>
          <a:ln>
            <a:noFill/>
          </a:ln>
        </p:spPr>
        <p:txBody>
          <a:bodyPr anchorCtr="0" anchor="t" bIns="0" lIns="0" spcFirstLastPara="1" rIns="0" wrap="square" tIns="257725">
            <a:normAutofit fontScale="90000"/>
          </a:bodyPr>
          <a:lstStyle/>
          <a:p>
            <a:pPr indent="0" lvl="0" marL="0" rtl="0" algn="ctr">
              <a:spcBef>
                <a:spcPts val="0"/>
              </a:spcBef>
              <a:spcAft>
                <a:spcPts val="0"/>
              </a:spcAft>
              <a:buNone/>
            </a:pPr>
            <a:r>
              <a:rPr lang="en-US" sz="7200" u="none">
                <a:solidFill>
                  <a:srgbClr val="D1190D"/>
                </a:solidFill>
              </a:rPr>
              <a:t>STORYTELLING</a:t>
            </a:r>
            <a:endParaRPr sz="7200" u="none">
              <a:solidFill>
                <a:srgbClr val="D1190D"/>
              </a:solidFill>
            </a:endParaRPr>
          </a:p>
          <a:p>
            <a:pPr indent="0" lvl="0" marL="0" rtl="0" algn="l">
              <a:spcBef>
                <a:spcPts val="0"/>
              </a:spcBef>
              <a:spcAft>
                <a:spcPts val="0"/>
              </a:spcAft>
              <a:buNone/>
            </a:pPr>
            <a:r>
              <a:t/>
            </a:r>
            <a:endParaRPr u="none">
              <a:solidFill>
                <a:srgbClr val="D1190D"/>
              </a:solidFill>
            </a:endParaRPr>
          </a:p>
          <a:p>
            <a:pPr indent="0" lvl="0" marL="0" rtl="0" algn="l">
              <a:spcBef>
                <a:spcPts val="0"/>
              </a:spcBef>
              <a:spcAft>
                <a:spcPts val="0"/>
              </a:spcAft>
              <a:buNone/>
            </a:pPr>
            <a:r>
              <a:t/>
            </a:r>
            <a:endParaRPr b="0" sz="1400" u="none">
              <a:solidFill>
                <a:srgbClr val="000000"/>
              </a:solidFill>
              <a:latin typeface="Arial"/>
              <a:ea typeface="Arial"/>
              <a:cs typeface="Arial"/>
              <a:sym typeface="Arial"/>
            </a:endParaRPr>
          </a:p>
          <a:p>
            <a:pPr indent="0" lvl="0" marL="0" rtl="0" algn="l">
              <a:spcBef>
                <a:spcPts val="0"/>
              </a:spcBef>
              <a:spcAft>
                <a:spcPts val="0"/>
              </a:spcAft>
              <a:buNone/>
            </a:pPr>
            <a:r>
              <a:t/>
            </a:r>
            <a:endParaRPr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a:p>
            <a:pPr indent="0" lvl="0" marL="0" rtl="0" algn="l">
              <a:lnSpc>
                <a:spcPct val="100000"/>
              </a:lnSpc>
              <a:spcBef>
                <a:spcPts val="0"/>
              </a:spcBef>
              <a:spcAft>
                <a:spcPts val="0"/>
              </a:spcAft>
              <a:buNone/>
            </a:pPr>
            <a:r>
              <a:t/>
            </a:r>
            <a:endParaRPr u="none">
              <a:solidFill>
                <a:srgbClr val="D1190D"/>
              </a:solidFill>
            </a:endParaRPr>
          </a:p>
        </p:txBody>
      </p:sp>
      <p:sp>
        <p:nvSpPr>
          <p:cNvPr id="200" name="Google Shape;200;p28"/>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201" name="Google Shape;201;p28"/>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202" name="Google Shape;202;p28"/>
          <p:cNvSpPr txBox="1"/>
          <p:nvPr/>
        </p:nvSpPr>
        <p:spPr>
          <a:xfrm>
            <a:off x="3595270" y="63898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203" name="Google Shape;203;p28"/>
          <p:cNvGrpSpPr/>
          <p:nvPr/>
        </p:nvGrpSpPr>
        <p:grpSpPr>
          <a:xfrm>
            <a:off x="423743" y="6423040"/>
            <a:ext cx="2961442" cy="470002"/>
            <a:chOff x="6077925" y="4856850"/>
            <a:chExt cx="6064800" cy="1143000"/>
          </a:xfrm>
        </p:grpSpPr>
        <p:sp>
          <p:nvSpPr>
            <p:cNvPr id="204" name="Google Shape;204;p28"/>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28"/>
            <p:cNvPicPr preferRelativeResize="0"/>
            <p:nvPr/>
          </p:nvPicPr>
          <p:blipFill>
            <a:blip r:embed="rId3">
              <a:alphaModFix/>
            </a:blip>
            <a:stretch>
              <a:fillRect/>
            </a:stretch>
          </p:blipFill>
          <p:spPr>
            <a:xfrm>
              <a:off x="6369202" y="4941951"/>
              <a:ext cx="5634652" cy="9381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lin ang="2698631" scaled="0"/>
        </a:gradFill>
      </p:bgPr>
    </p:bg>
    <p:spTree>
      <p:nvGrpSpPr>
        <p:cNvPr id="209" name="Shape 209"/>
        <p:cNvGrpSpPr/>
        <p:nvPr/>
      </p:nvGrpSpPr>
      <p:grpSpPr>
        <a:xfrm>
          <a:off x="0" y="0"/>
          <a:ext cx="0" cy="0"/>
          <a:chOff x="0" y="0"/>
          <a:chExt cx="0" cy="0"/>
        </a:xfrm>
      </p:grpSpPr>
      <p:sp>
        <p:nvSpPr>
          <p:cNvPr id="210" name="Google Shape;210;p29"/>
          <p:cNvSpPr/>
          <p:nvPr/>
        </p:nvSpPr>
        <p:spPr>
          <a:xfrm>
            <a:off x="0" y="0"/>
            <a:ext cx="12192000" cy="76200"/>
          </a:xfrm>
          <a:custGeom>
            <a:rect b="b" l="l" r="r" t="t"/>
            <a:pathLst>
              <a:path extrusionOk="0" h="76200" w="12192000">
                <a:moveTo>
                  <a:pt x="0" y="76200"/>
                </a:moveTo>
                <a:lnTo>
                  <a:pt x="12192000" y="76200"/>
                </a:lnTo>
                <a:lnTo>
                  <a:pt x="12192000" y="0"/>
                </a:lnTo>
                <a:lnTo>
                  <a:pt x="0" y="0"/>
                </a:lnTo>
                <a:lnTo>
                  <a:pt x="0" y="76200"/>
                </a:lnTo>
                <a:close/>
              </a:path>
            </a:pathLst>
          </a:cu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29"/>
          <p:cNvSpPr/>
          <p:nvPr/>
        </p:nvSpPr>
        <p:spPr>
          <a:xfrm>
            <a:off x="0" y="6324600"/>
            <a:ext cx="12192000" cy="53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29"/>
          <p:cNvSpPr/>
          <p:nvPr/>
        </p:nvSpPr>
        <p:spPr>
          <a:xfrm>
            <a:off x="0" y="6323850"/>
            <a:ext cx="12192000" cy="534900"/>
          </a:xfrm>
          <a:prstGeom prst="rect">
            <a:avLst/>
          </a:prstGeom>
          <a:solidFill>
            <a:srgbClr val="D119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29"/>
          <p:cNvSpPr txBox="1"/>
          <p:nvPr>
            <p:ph type="title"/>
          </p:nvPr>
        </p:nvSpPr>
        <p:spPr>
          <a:xfrm>
            <a:off x="815975" y="509425"/>
            <a:ext cx="8069100" cy="752700"/>
          </a:xfrm>
          <a:prstGeom prst="rect">
            <a:avLst/>
          </a:prstGeom>
          <a:noFill/>
          <a:ln>
            <a:noFill/>
          </a:ln>
        </p:spPr>
        <p:txBody>
          <a:bodyPr anchorCtr="0" anchor="t" bIns="0" lIns="0" spcFirstLastPara="1" rIns="0" wrap="square" tIns="0">
            <a:normAutofit/>
          </a:bodyPr>
          <a:lstStyle/>
          <a:p>
            <a:pPr indent="0" lvl="0" marL="0" rtl="0" algn="l">
              <a:spcBef>
                <a:spcPts val="600"/>
              </a:spcBef>
              <a:spcAft>
                <a:spcPts val="0"/>
              </a:spcAft>
              <a:buNone/>
            </a:pPr>
            <a:r>
              <a:rPr lang="en-US" sz="2600" u="none">
                <a:solidFill>
                  <a:srgbClr val="D1190D"/>
                </a:solidFill>
                <a:latin typeface="Calibri"/>
                <a:ea typeface="Calibri"/>
                <a:cs typeface="Calibri"/>
                <a:sym typeface="Calibri"/>
              </a:rPr>
              <a:t>Why is story relevant in CS education? </a:t>
            </a:r>
            <a:endParaRPr u="none">
              <a:solidFill>
                <a:srgbClr val="D1190D"/>
              </a:solidFill>
            </a:endParaRPr>
          </a:p>
        </p:txBody>
      </p:sp>
      <p:sp>
        <p:nvSpPr>
          <p:cNvPr id="214" name="Google Shape;214;p29"/>
          <p:cNvSpPr txBox="1"/>
          <p:nvPr/>
        </p:nvSpPr>
        <p:spPr>
          <a:xfrm>
            <a:off x="5742809" y="6437376"/>
            <a:ext cx="146700" cy="279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215" name="Google Shape;215;p29"/>
          <p:cNvSpPr txBox="1"/>
          <p:nvPr>
            <p:ph idx="12" type="sldNum"/>
          </p:nvPr>
        </p:nvSpPr>
        <p:spPr>
          <a:xfrm>
            <a:off x="11393071" y="6437376"/>
            <a:ext cx="255300" cy="228600"/>
          </a:xfrm>
          <a:prstGeom prst="rect">
            <a:avLst/>
          </a:prstGeom>
          <a:noFill/>
          <a:ln>
            <a:noFill/>
          </a:ln>
        </p:spPr>
        <p:txBody>
          <a:bodyPr anchorCtr="0" anchor="t" bIns="0" lIns="0" spcFirstLastPara="1" rIns="0" wrap="square" tIns="0">
            <a:normAutofit lnSpcReduction="10000"/>
          </a:bodyPr>
          <a:lstStyle/>
          <a:p>
            <a:pPr indent="0" lvl="0" marL="25400" rtl="0" algn="l">
              <a:spcBef>
                <a:spcPts val="0"/>
              </a:spcBef>
              <a:spcAft>
                <a:spcPts val="0"/>
              </a:spcAft>
              <a:buClr>
                <a:srgbClr val="000000"/>
              </a:buClr>
              <a:buFont typeface="Arial"/>
              <a:buNone/>
            </a:pPr>
            <a:fld id="{00000000-1234-1234-1234-123412341234}" type="slidenum">
              <a:rPr lang="en-US"/>
              <a:t>‹#›</a:t>
            </a:fld>
            <a:endParaRPr/>
          </a:p>
        </p:txBody>
      </p:sp>
      <p:sp>
        <p:nvSpPr>
          <p:cNvPr id="216" name="Google Shape;216;p29"/>
          <p:cNvSpPr txBox="1"/>
          <p:nvPr/>
        </p:nvSpPr>
        <p:spPr>
          <a:xfrm>
            <a:off x="3595270" y="6376636"/>
            <a:ext cx="7638600" cy="401400"/>
          </a:xfrm>
          <a:prstGeom prst="rect">
            <a:avLst/>
          </a:prstGeom>
          <a:noFill/>
          <a:ln>
            <a:noFill/>
          </a:ln>
        </p:spPr>
        <p:txBody>
          <a:bodyPr anchorCtr="0" anchor="t" bIns="45700" lIns="91425" spcFirstLastPara="1" rIns="91425" wrap="square" tIns="45700">
            <a:noAutofit/>
          </a:bodyPr>
          <a:lstStyle/>
          <a:p>
            <a:pPr indent="0" lvl="0" marL="12700" marR="5080" rtl="0" algn="l">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Computer Science for Everyone, Everywhere (CSEE)</a:t>
            </a:r>
            <a:endParaRPr b="1"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p:txBody>
      </p:sp>
      <p:grpSp>
        <p:nvGrpSpPr>
          <p:cNvPr id="217" name="Google Shape;217;p29"/>
          <p:cNvGrpSpPr/>
          <p:nvPr/>
        </p:nvGrpSpPr>
        <p:grpSpPr>
          <a:xfrm>
            <a:off x="417243" y="6355540"/>
            <a:ext cx="2961442" cy="470002"/>
            <a:chOff x="6077925" y="4856850"/>
            <a:chExt cx="6064800" cy="1143000"/>
          </a:xfrm>
        </p:grpSpPr>
        <p:sp>
          <p:nvSpPr>
            <p:cNvPr id="218" name="Google Shape;218;p29"/>
            <p:cNvSpPr/>
            <p:nvPr/>
          </p:nvSpPr>
          <p:spPr>
            <a:xfrm>
              <a:off x="6077925" y="4856850"/>
              <a:ext cx="6064800" cy="1143000"/>
            </a:xfrm>
            <a:prstGeom prst="rect">
              <a:avLst/>
            </a:prstGeom>
            <a:solidFill>
              <a:srgbClr val="D119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29"/>
            <p:cNvPicPr preferRelativeResize="0"/>
            <p:nvPr/>
          </p:nvPicPr>
          <p:blipFill>
            <a:blip r:embed="rId4">
              <a:alphaModFix/>
            </a:blip>
            <a:stretch>
              <a:fillRect/>
            </a:stretch>
          </p:blipFill>
          <p:spPr>
            <a:xfrm>
              <a:off x="6369202" y="4941951"/>
              <a:ext cx="5634652" cy="938175"/>
            </a:xfrm>
            <a:prstGeom prst="rect">
              <a:avLst/>
            </a:prstGeom>
            <a:noFill/>
            <a:ln>
              <a:noFill/>
            </a:ln>
          </p:spPr>
        </p:pic>
      </p:grpSp>
      <p:pic>
        <p:nvPicPr>
          <p:cNvPr descr="Our lives, our cultures, are composed of many overlapping stories. Novelist Chimamanda Adichie tells the story of how she found her authentic cultural voice -- and warns that if we hear only a single story about another person or country, we risk a critical misunderstanding." id="220" name="Google Shape;220;p29" title="The danger of a single story | Chimamanda Adichie 2020">
            <a:hlinkClick r:id="rId5"/>
          </p:cNvPr>
          <p:cNvPicPr preferRelativeResize="0"/>
          <p:nvPr/>
        </p:nvPicPr>
        <p:blipFill>
          <a:blip r:embed="rId6">
            <a:alphaModFix/>
          </a:blip>
          <a:stretch>
            <a:fillRect/>
          </a:stretch>
        </p:blipFill>
        <p:spPr>
          <a:xfrm>
            <a:off x="1809900" y="1262125"/>
            <a:ext cx="8572200" cy="4821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