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6858000" cx="12192000"/>
  <p:notesSz cx="6858000" cy="9144000"/>
  <p:embeddedFontLst>
    <p:embeddedFont>
      <p:font typeface="Helvetica Neue"/>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GoogleSlidesCustomDataVersion2">
      <go:slidesCustomData xmlns:go="http://customooxmlschemas.google.com/" r:id="rId29" roundtripDataSignature="AMtx7mjrFoOX3OkYGKADeAvQ1YPnUPV4j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HelveticaNeue-bold.fntdata"/><Relationship Id="rId25" Type="http://schemas.openxmlformats.org/officeDocument/2006/relationships/font" Target="fonts/HelveticaNeue-regular.fntdata"/><Relationship Id="rId28" Type="http://schemas.openxmlformats.org/officeDocument/2006/relationships/font" Target="fonts/HelveticaNeue-boldItalic.fntdata"/><Relationship Id="rId27" Type="http://schemas.openxmlformats.org/officeDocument/2006/relationships/font" Target="fonts/HelveticaNeue-italic.fntdata"/><Relationship Id="rId5" Type="http://schemas.openxmlformats.org/officeDocument/2006/relationships/notesMaster" Target="notesMasters/notesMaster1.xml"/><Relationship Id="rId6" Type="http://schemas.openxmlformats.org/officeDocument/2006/relationships/slide" Target="slides/slide1.xml"/><Relationship Id="rId29" Type="http://customschemas.google.com/relationships/presentationmetadata" Target="metadata"/><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0" y="0"/>
            <a:ext cx="3934500" cy="2934900"/>
          </a:xfrm>
          <a:prstGeom prst="rect">
            <a:avLst/>
          </a:prstGeom>
          <a:noFill/>
          <a:ln>
            <a:noFill/>
          </a:ln>
        </p:spPr>
        <p:txBody>
          <a:bodyPr anchorCtr="0" anchor="t" bIns="45700" lIns="91425" spcFirstLastPara="1" rIns="91425" wrap="square" tIns="45700">
            <a:noAutofit/>
          </a:bodyPr>
          <a:lstStyle/>
          <a:p>
            <a:pPr indent="0" lvl="0" marL="0" rtl="0" algn="l">
              <a:lnSpc>
                <a:spcPct val="80000"/>
              </a:lnSpc>
              <a:spcBef>
                <a:spcPts val="0"/>
              </a:spcBef>
              <a:spcAft>
                <a:spcPts val="0"/>
              </a:spcAft>
              <a:buClr>
                <a:schemeClr val="dk1"/>
              </a:buClr>
              <a:buSzPts val="2000"/>
              <a:buFont typeface="Arial"/>
              <a:buNone/>
            </a:pPr>
            <a:r>
              <a:t/>
            </a:r>
            <a:endParaRPr b="1" sz="2000">
              <a:solidFill>
                <a:schemeClr val="dk1"/>
              </a:solidFill>
              <a:highlight>
                <a:srgbClr val="FFFF00"/>
              </a:highlight>
              <a:latin typeface="Calibri"/>
              <a:ea typeface="Calibri"/>
              <a:cs typeface="Calibri"/>
              <a:sym typeface="Calibri"/>
            </a:endParaRPr>
          </a:p>
          <a:p>
            <a:pPr indent="0" lvl="0" marL="0" marR="0" rtl="0" algn="l">
              <a:lnSpc>
                <a:spcPct val="80000"/>
              </a:lnSpc>
              <a:spcBef>
                <a:spcPts val="0"/>
              </a:spcBef>
              <a:spcAft>
                <a:spcPts val="0"/>
              </a:spcAft>
              <a:buClr>
                <a:schemeClr val="dk1"/>
              </a:buClr>
              <a:buSzPts val="300"/>
              <a:buFont typeface="Calibri"/>
              <a:buNone/>
            </a:pPr>
            <a:r>
              <a:t/>
            </a:r>
            <a:endParaRPr sz="300">
              <a:solidFill>
                <a:schemeClr val="dk1"/>
              </a:solidFill>
              <a:latin typeface="Calibri"/>
              <a:ea typeface="Calibri"/>
              <a:cs typeface="Calibri"/>
              <a:sym typeface="Calibri"/>
            </a:endParaRPr>
          </a:p>
        </p:txBody>
      </p:sp>
      <p:sp>
        <p:nvSpPr>
          <p:cNvPr id="86" name="Google Shape;86;p1: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p10:notes"/>
          <p:cNvSpPr txBox="1"/>
          <p:nvPr>
            <p:ph idx="1" type="body"/>
          </p:nvPr>
        </p:nvSpPr>
        <p:spPr>
          <a:xfrm>
            <a:off x="0" y="0"/>
            <a:ext cx="3000000" cy="3000000"/>
          </a:xfrm>
          <a:prstGeom prst="rect">
            <a:avLst/>
          </a:prstGeom>
          <a:noFill/>
          <a:ln>
            <a:noFill/>
          </a:ln>
        </p:spPr>
        <p:txBody>
          <a:bodyPr anchorCtr="0" anchor="t" bIns="45700" lIns="91425" spcFirstLastPara="1" rIns="91425" wrap="square" tIns="45700">
            <a:noAutofit/>
          </a:bodyPr>
          <a:lstStyle/>
          <a:p>
            <a:pPr indent="0" lvl="0" marL="0" marR="0" rtl="0" algn="l">
              <a:lnSpc>
                <a:spcPct val="80000"/>
              </a:lnSpc>
              <a:spcBef>
                <a:spcPts val="0"/>
              </a:spcBef>
              <a:spcAft>
                <a:spcPts val="0"/>
              </a:spcAft>
              <a:buClr>
                <a:schemeClr val="dk1"/>
              </a:buClr>
              <a:buSzPts val="1200"/>
              <a:buFont typeface="Calibri"/>
              <a:buNone/>
            </a:pPr>
            <a:r>
              <a:t/>
            </a:r>
            <a:endParaRPr sz="1200"/>
          </a:p>
        </p:txBody>
      </p:sp>
      <p:sp>
        <p:nvSpPr>
          <p:cNvPr id="194" name="Google Shape;194;p10: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11:notes"/>
          <p:cNvSpPr txBox="1"/>
          <p:nvPr>
            <p:ph idx="1" type="body"/>
          </p:nvPr>
        </p:nvSpPr>
        <p:spPr>
          <a:xfrm>
            <a:off x="0" y="0"/>
            <a:ext cx="3000000" cy="3000000"/>
          </a:xfrm>
          <a:prstGeom prst="rect">
            <a:avLst/>
          </a:prstGeom>
          <a:noFill/>
          <a:ln>
            <a:noFill/>
          </a:ln>
        </p:spPr>
        <p:txBody>
          <a:bodyPr anchorCtr="0" anchor="t" bIns="45700" lIns="91425" spcFirstLastPara="1" rIns="91425" wrap="square" tIns="45700">
            <a:noAutofit/>
          </a:bodyPr>
          <a:lstStyle/>
          <a:p>
            <a:pPr indent="0" lvl="0" marL="0" marR="0" rtl="0" algn="l">
              <a:lnSpc>
                <a:spcPct val="80000"/>
              </a:lnSpc>
              <a:spcBef>
                <a:spcPts val="0"/>
              </a:spcBef>
              <a:spcAft>
                <a:spcPts val="0"/>
              </a:spcAft>
              <a:buClr>
                <a:schemeClr val="dk1"/>
              </a:buClr>
              <a:buSzPts val="1200"/>
              <a:buFont typeface="Calibri"/>
              <a:buNone/>
            </a:pPr>
            <a:r>
              <a:t/>
            </a:r>
            <a:endParaRPr sz="1200"/>
          </a:p>
        </p:txBody>
      </p:sp>
      <p:sp>
        <p:nvSpPr>
          <p:cNvPr id="207" name="Google Shape;207;p11: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p12:notes"/>
          <p:cNvSpPr txBox="1"/>
          <p:nvPr>
            <p:ph idx="1" type="body"/>
          </p:nvPr>
        </p:nvSpPr>
        <p:spPr>
          <a:xfrm>
            <a:off x="0" y="0"/>
            <a:ext cx="3000000" cy="3000000"/>
          </a:xfrm>
          <a:prstGeom prst="rect">
            <a:avLst/>
          </a:prstGeom>
          <a:noFill/>
          <a:ln>
            <a:noFill/>
          </a:ln>
        </p:spPr>
        <p:txBody>
          <a:bodyPr anchorCtr="0" anchor="t" bIns="45700" lIns="91425" spcFirstLastPara="1" rIns="91425" wrap="square" tIns="45700">
            <a:noAutofit/>
          </a:bodyPr>
          <a:lstStyle/>
          <a:p>
            <a:pPr indent="0" lvl="0" marL="0" marR="0" rtl="0" algn="l">
              <a:lnSpc>
                <a:spcPct val="80000"/>
              </a:lnSpc>
              <a:spcBef>
                <a:spcPts val="0"/>
              </a:spcBef>
              <a:spcAft>
                <a:spcPts val="0"/>
              </a:spcAft>
              <a:buClr>
                <a:schemeClr val="dk1"/>
              </a:buClr>
              <a:buSzPts val="1200"/>
              <a:buFont typeface="Calibri"/>
              <a:buNone/>
            </a:pPr>
            <a:r>
              <a:t/>
            </a:r>
            <a:endParaRPr sz="1200"/>
          </a:p>
        </p:txBody>
      </p:sp>
      <p:sp>
        <p:nvSpPr>
          <p:cNvPr id="220" name="Google Shape;220;p12: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p13:notes"/>
          <p:cNvSpPr txBox="1"/>
          <p:nvPr>
            <p:ph idx="1" type="body"/>
          </p:nvPr>
        </p:nvSpPr>
        <p:spPr>
          <a:xfrm>
            <a:off x="0" y="0"/>
            <a:ext cx="3000000" cy="3000000"/>
          </a:xfrm>
          <a:prstGeom prst="rect">
            <a:avLst/>
          </a:prstGeom>
          <a:noFill/>
          <a:ln>
            <a:noFill/>
          </a:ln>
        </p:spPr>
        <p:txBody>
          <a:bodyPr anchorCtr="0" anchor="t" bIns="45700" lIns="91425" spcFirstLastPara="1" rIns="91425" wrap="square" tIns="45700">
            <a:noAutofit/>
          </a:bodyPr>
          <a:lstStyle/>
          <a:p>
            <a:pPr indent="0" lvl="0" marL="0" marR="0" rtl="0" algn="l">
              <a:lnSpc>
                <a:spcPct val="80000"/>
              </a:lnSpc>
              <a:spcBef>
                <a:spcPts val="0"/>
              </a:spcBef>
              <a:spcAft>
                <a:spcPts val="0"/>
              </a:spcAft>
              <a:buClr>
                <a:schemeClr val="dk1"/>
              </a:buClr>
              <a:buSzPts val="1200"/>
              <a:buFont typeface="Calibri"/>
              <a:buNone/>
            </a:pPr>
            <a:r>
              <a:t/>
            </a:r>
            <a:endParaRPr sz="1200"/>
          </a:p>
        </p:txBody>
      </p:sp>
      <p:sp>
        <p:nvSpPr>
          <p:cNvPr id="233" name="Google Shape;233;p13: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4" name="Shape 244"/>
        <p:cNvGrpSpPr/>
        <p:nvPr/>
      </p:nvGrpSpPr>
      <p:grpSpPr>
        <a:xfrm>
          <a:off x="0" y="0"/>
          <a:ext cx="0" cy="0"/>
          <a:chOff x="0" y="0"/>
          <a:chExt cx="0" cy="0"/>
        </a:xfrm>
      </p:grpSpPr>
      <p:sp>
        <p:nvSpPr>
          <p:cNvPr id="245" name="Google Shape;245;p14:notes"/>
          <p:cNvSpPr txBox="1"/>
          <p:nvPr>
            <p:ph idx="1" type="body"/>
          </p:nvPr>
        </p:nvSpPr>
        <p:spPr>
          <a:xfrm>
            <a:off x="0" y="0"/>
            <a:ext cx="3000000" cy="3000000"/>
          </a:xfrm>
          <a:prstGeom prst="rect">
            <a:avLst/>
          </a:prstGeom>
          <a:noFill/>
          <a:ln>
            <a:noFill/>
          </a:ln>
        </p:spPr>
        <p:txBody>
          <a:bodyPr anchorCtr="0" anchor="t" bIns="45700" lIns="91425" spcFirstLastPara="1" rIns="91425" wrap="square" tIns="45700">
            <a:noAutofit/>
          </a:bodyPr>
          <a:lstStyle/>
          <a:p>
            <a:pPr indent="0" lvl="0" marL="0" marR="0" rtl="0" algn="l">
              <a:lnSpc>
                <a:spcPct val="80000"/>
              </a:lnSpc>
              <a:spcBef>
                <a:spcPts val="0"/>
              </a:spcBef>
              <a:spcAft>
                <a:spcPts val="0"/>
              </a:spcAft>
              <a:buClr>
                <a:schemeClr val="dk1"/>
              </a:buClr>
              <a:buSzPts val="1200"/>
              <a:buFont typeface="Calibri"/>
              <a:buNone/>
            </a:pPr>
            <a:r>
              <a:t/>
            </a:r>
            <a:endParaRPr sz="1200"/>
          </a:p>
        </p:txBody>
      </p:sp>
      <p:sp>
        <p:nvSpPr>
          <p:cNvPr id="246" name="Google Shape;246;p14: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7" name="Shape 257"/>
        <p:cNvGrpSpPr/>
        <p:nvPr/>
      </p:nvGrpSpPr>
      <p:grpSpPr>
        <a:xfrm>
          <a:off x="0" y="0"/>
          <a:ext cx="0" cy="0"/>
          <a:chOff x="0" y="0"/>
          <a:chExt cx="0" cy="0"/>
        </a:xfrm>
      </p:grpSpPr>
      <p:sp>
        <p:nvSpPr>
          <p:cNvPr id="258" name="Google Shape;258;p15:notes"/>
          <p:cNvSpPr txBox="1"/>
          <p:nvPr>
            <p:ph idx="1" type="body"/>
          </p:nvPr>
        </p:nvSpPr>
        <p:spPr>
          <a:xfrm>
            <a:off x="0" y="0"/>
            <a:ext cx="3000000" cy="3000000"/>
          </a:xfrm>
          <a:prstGeom prst="rect">
            <a:avLst/>
          </a:prstGeom>
          <a:noFill/>
          <a:ln>
            <a:noFill/>
          </a:ln>
        </p:spPr>
        <p:txBody>
          <a:bodyPr anchorCtr="0" anchor="t" bIns="45700" lIns="91425" spcFirstLastPara="1" rIns="91425" wrap="square" tIns="45700">
            <a:noAutofit/>
          </a:bodyPr>
          <a:lstStyle/>
          <a:p>
            <a:pPr indent="0" lvl="0" marL="0" marR="0" rtl="0" algn="l">
              <a:lnSpc>
                <a:spcPct val="80000"/>
              </a:lnSpc>
              <a:spcBef>
                <a:spcPts val="0"/>
              </a:spcBef>
              <a:spcAft>
                <a:spcPts val="0"/>
              </a:spcAft>
              <a:buClr>
                <a:schemeClr val="dk1"/>
              </a:buClr>
              <a:buSzPts val="1200"/>
              <a:buFont typeface="Calibri"/>
              <a:buNone/>
            </a:pPr>
            <a:r>
              <a:t/>
            </a:r>
            <a:endParaRPr sz="1200"/>
          </a:p>
        </p:txBody>
      </p:sp>
      <p:sp>
        <p:nvSpPr>
          <p:cNvPr id="259" name="Google Shape;259;p15: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0" name="Shape 270"/>
        <p:cNvGrpSpPr/>
        <p:nvPr/>
      </p:nvGrpSpPr>
      <p:grpSpPr>
        <a:xfrm>
          <a:off x="0" y="0"/>
          <a:ext cx="0" cy="0"/>
          <a:chOff x="0" y="0"/>
          <a:chExt cx="0" cy="0"/>
        </a:xfrm>
      </p:grpSpPr>
      <p:sp>
        <p:nvSpPr>
          <p:cNvPr id="271" name="Google Shape;271;p16:notes"/>
          <p:cNvSpPr txBox="1"/>
          <p:nvPr>
            <p:ph idx="1" type="body"/>
          </p:nvPr>
        </p:nvSpPr>
        <p:spPr>
          <a:xfrm>
            <a:off x="0" y="0"/>
            <a:ext cx="3000000" cy="3000000"/>
          </a:xfrm>
          <a:prstGeom prst="rect">
            <a:avLst/>
          </a:prstGeom>
          <a:noFill/>
          <a:ln>
            <a:noFill/>
          </a:ln>
        </p:spPr>
        <p:txBody>
          <a:bodyPr anchorCtr="0" anchor="t" bIns="45700" lIns="91425" spcFirstLastPara="1" rIns="91425" wrap="square" tIns="45700">
            <a:noAutofit/>
          </a:bodyPr>
          <a:lstStyle/>
          <a:p>
            <a:pPr indent="0" lvl="0" marL="0" marR="0" rtl="0" algn="l">
              <a:lnSpc>
                <a:spcPct val="80000"/>
              </a:lnSpc>
              <a:spcBef>
                <a:spcPts val="0"/>
              </a:spcBef>
              <a:spcAft>
                <a:spcPts val="0"/>
              </a:spcAft>
              <a:buClr>
                <a:schemeClr val="dk1"/>
              </a:buClr>
              <a:buSzPts val="1200"/>
              <a:buFont typeface="Calibri"/>
              <a:buNone/>
            </a:pPr>
            <a:r>
              <a:t/>
            </a:r>
            <a:endParaRPr sz="1200"/>
          </a:p>
        </p:txBody>
      </p:sp>
      <p:sp>
        <p:nvSpPr>
          <p:cNvPr id="272" name="Google Shape;272;p16: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3" name="Shape 283"/>
        <p:cNvGrpSpPr/>
        <p:nvPr/>
      </p:nvGrpSpPr>
      <p:grpSpPr>
        <a:xfrm>
          <a:off x="0" y="0"/>
          <a:ext cx="0" cy="0"/>
          <a:chOff x="0" y="0"/>
          <a:chExt cx="0" cy="0"/>
        </a:xfrm>
      </p:grpSpPr>
      <p:sp>
        <p:nvSpPr>
          <p:cNvPr id="284" name="Google Shape;284;p17:notes"/>
          <p:cNvSpPr txBox="1"/>
          <p:nvPr>
            <p:ph idx="1" type="body"/>
          </p:nvPr>
        </p:nvSpPr>
        <p:spPr>
          <a:xfrm>
            <a:off x="0" y="0"/>
            <a:ext cx="3000000" cy="3000000"/>
          </a:xfrm>
          <a:prstGeom prst="rect">
            <a:avLst/>
          </a:prstGeom>
          <a:noFill/>
          <a:ln>
            <a:noFill/>
          </a:ln>
        </p:spPr>
        <p:txBody>
          <a:bodyPr anchorCtr="0" anchor="t" bIns="45700" lIns="91425" spcFirstLastPara="1" rIns="91425" wrap="square" tIns="45700">
            <a:noAutofit/>
          </a:bodyPr>
          <a:lstStyle/>
          <a:p>
            <a:pPr indent="0" lvl="0" marL="0" marR="0" rtl="0" algn="l">
              <a:lnSpc>
                <a:spcPct val="80000"/>
              </a:lnSpc>
              <a:spcBef>
                <a:spcPts val="0"/>
              </a:spcBef>
              <a:spcAft>
                <a:spcPts val="0"/>
              </a:spcAft>
              <a:buClr>
                <a:schemeClr val="dk1"/>
              </a:buClr>
              <a:buSzPts val="1200"/>
              <a:buFont typeface="Calibri"/>
              <a:buNone/>
            </a:pPr>
            <a:r>
              <a:t/>
            </a:r>
            <a:endParaRPr sz="1200"/>
          </a:p>
        </p:txBody>
      </p:sp>
      <p:sp>
        <p:nvSpPr>
          <p:cNvPr id="285" name="Google Shape;285;p17: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6" name="Shape 296"/>
        <p:cNvGrpSpPr/>
        <p:nvPr/>
      </p:nvGrpSpPr>
      <p:grpSpPr>
        <a:xfrm>
          <a:off x="0" y="0"/>
          <a:ext cx="0" cy="0"/>
          <a:chOff x="0" y="0"/>
          <a:chExt cx="0" cy="0"/>
        </a:xfrm>
      </p:grpSpPr>
      <p:sp>
        <p:nvSpPr>
          <p:cNvPr id="297" name="Google Shape;297;p18:notes"/>
          <p:cNvSpPr txBox="1"/>
          <p:nvPr>
            <p:ph idx="1" type="body"/>
          </p:nvPr>
        </p:nvSpPr>
        <p:spPr>
          <a:xfrm>
            <a:off x="0" y="0"/>
            <a:ext cx="3000000" cy="3000000"/>
          </a:xfrm>
          <a:prstGeom prst="rect">
            <a:avLst/>
          </a:prstGeom>
          <a:noFill/>
          <a:ln>
            <a:noFill/>
          </a:ln>
        </p:spPr>
        <p:txBody>
          <a:bodyPr anchorCtr="0" anchor="t" bIns="45700" lIns="91425" spcFirstLastPara="1" rIns="91425" wrap="square" tIns="45700">
            <a:noAutofit/>
          </a:bodyPr>
          <a:lstStyle/>
          <a:p>
            <a:pPr indent="0" lvl="0" marL="0" marR="0" rtl="0" algn="l">
              <a:lnSpc>
                <a:spcPct val="80000"/>
              </a:lnSpc>
              <a:spcBef>
                <a:spcPts val="0"/>
              </a:spcBef>
              <a:spcAft>
                <a:spcPts val="0"/>
              </a:spcAft>
              <a:buClr>
                <a:schemeClr val="dk1"/>
              </a:buClr>
              <a:buSzPts val="1200"/>
              <a:buFont typeface="Calibri"/>
              <a:buNone/>
            </a:pPr>
            <a:r>
              <a:t/>
            </a:r>
            <a:endParaRPr sz="1200"/>
          </a:p>
        </p:txBody>
      </p:sp>
      <p:sp>
        <p:nvSpPr>
          <p:cNvPr id="298" name="Google Shape;298;p18: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9" name="Shape 309"/>
        <p:cNvGrpSpPr/>
        <p:nvPr/>
      </p:nvGrpSpPr>
      <p:grpSpPr>
        <a:xfrm>
          <a:off x="0" y="0"/>
          <a:ext cx="0" cy="0"/>
          <a:chOff x="0" y="0"/>
          <a:chExt cx="0" cy="0"/>
        </a:xfrm>
      </p:grpSpPr>
      <p:sp>
        <p:nvSpPr>
          <p:cNvPr id="310" name="Google Shape;310;p19:notes"/>
          <p:cNvSpPr txBox="1"/>
          <p:nvPr>
            <p:ph idx="1" type="body"/>
          </p:nvPr>
        </p:nvSpPr>
        <p:spPr>
          <a:xfrm>
            <a:off x="0" y="0"/>
            <a:ext cx="3000000" cy="3000000"/>
          </a:xfrm>
          <a:prstGeom prst="rect">
            <a:avLst/>
          </a:prstGeom>
          <a:noFill/>
          <a:ln>
            <a:noFill/>
          </a:ln>
        </p:spPr>
        <p:txBody>
          <a:bodyPr anchorCtr="0" anchor="t" bIns="45700" lIns="91425" spcFirstLastPara="1" rIns="91425" wrap="square" tIns="45700">
            <a:noAutofit/>
          </a:bodyPr>
          <a:lstStyle/>
          <a:p>
            <a:pPr indent="0" lvl="0" marL="0" marR="0" rtl="0" algn="l">
              <a:lnSpc>
                <a:spcPct val="80000"/>
              </a:lnSpc>
              <a:spcBef>
                <a:spcPts val="0"/>
              </a:spcBef>
              <a:spcAft>
                <a:spcPts val="0"/>
              </a:spcAft>
              <a:buClr>
                <a:schemeClr val="dk1"/>
              </a:buClr>
              <a:buSzPts val="1200"/>
              <a:buFont typeface="Calibri"/>
              <a:buNone/>
            </a:pPr>
            <a:r>
              <a:t/>
            </a:r>
            <a:endParaRPr sz="1200"/>
          </a:p>
        </p:txBody>
      </p:sp>
      <p:sp>
        <p:nvSpPr>
          <p:cNvPr id="311" name="Google Shape;311;p19: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
        <p:nvSpPr>
          <p:cNvPr id="97" name="Google Shape;97;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3:notes"/>
          <p:cNvSpPr txBox="1"/>
          <p:nvPr>
            <p:ph idx="1" type="body"/>
          </p:nvPr>
        </p:nvSpPr>
        <p:spPr>
          <a:xfrm>
            <a:off x="0" y="0"/>
            <a:ext cx="3000000" cy="3000000"/>
          </a:xfrm>
          <a:prstGeom prst="rect">
            <a:avLst/>
          </a:prstGeom>
          <a:noFill/>
          <a:ln>
            <a:noFill/>
          </a:ln>
        </p:spPr>
        <p:txBody>
          <a:bodyPr anchorCtr="0" anchor="t" bIns="45700" lIns="91425" spcFirstLastPara="1" rIns="91425" wrap="square" tIns="45700">
            <a:noAutofit/>
          </a:bodyPr>
          <a:lstStyle/>
          <a:p>
            <a:pPr indent="0" lvl="0" marL="0" marR="0" rtl="0" algn="l">
              <a:lnSpc>
                <a:spcPct val="80000"/>
              </a:lnSpc>
              <a:spcBef>
                <a:spcPts val="0"/>
              </a:spcBef>
              <a:spcAft>
                <a:spcPts val="0"/>
              </a:spcAft>
              <a:buClr>
                <a:schemeClr val="dk1"/>
              </a:buClr>
              <a:buSzPts val="1200"/>
              <a:buFont typeface="Calibri"/>
              <a:buNone/>
            </a:pPr>
            <a:r>
              <a:t/>
            </a:r>
            <a:endParaRPr sz="1200"/>
          </a:p>
        </p:txBody>
      </p:sp>
      <p:sp>
        <p:nvSpPr>
          <p:cNvPr id="103" name="Google Shape;103;p3: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4:notes"/>
          <p:cNvSpPr txBox="1"/>
          <p:nvPr>
            <p:ph idx="1" type="body"/>
          </p:nvPr>
        </p:nvSpPr>
        <p:spPr>
          <a:xfrm>
            <a:off x="0" y="0"/>
            <a:ext cx="3000000" cy="3000000"/>
          </a:xfrm>
          <a:prstGeom prst="rect">
            <a:avLst/>
          </a:prstGeom>
          <a:noFill/>
          <a:ln>
            <a:noFill/>
          </a:ln>
        </p:spPr>
        <p:txBody>
          <a:bodyPr anchorCtr="0" anchor="t" bIns="45700" lIns="91425" spcFirstLastPara="1" rIns="91425" wrap="square" tIns="45700">
            <a:noAutofit/>
          </a:bodyPr>
          <a:lstStyle/>
          <a:p>
            <a:pPr indent="0" lvl="0" marL="0" marR="0" rtl="0" algn="l">
              <a:lnSpc>
                <a:spcPct val="80000"/>
              </a:lnSpc>
              <a:spcBef>
                <a:spcPts val="0"/>
              </a:spcBef>
              <a:spcAft>
                <a:spcPts val="0"/>
              </a:spcAft>
              <a:buClr>
                <a:schemeClr val="dk1"/>
              </a:buClr>
              <a:buSzPts val="1200"/>
              <a:buFont typeface="Calibri"/>
              <a:buNone/>
            </a:pPr>
            <a:r>
              <a:t/>
            </a:r>
            <a:endParaRPr sz="1200"/>
          </a:p>
        </p:txBody>
      </p:sp>
      <p:sp>
        <p:nvSpPr>
          <p:cNvPr id="116" name="Google Shape;116;p4: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5:notes"/>
          <p:cNvSpPr txBox="1"/>
          <p:nvPr>
            <p:ph idx="1" type="body"/>
          </p:nvPr>
        </p:nvSpPr>
        <p:spPr>
          <a:xfrm>
            <a:off x="0" y="0"/>
            <a:ext cx="3000000" cy="3000000"/>
          </a:xfrm>
          <a:prstGeom prst="rect">
            <a:avLst/>
          </a:prstGeom>
          <a:noFill/>
          <a:ln>
            <a:noFill/>
          </a:ln>
        </p:spPr>
        <p:txBody>
          <a:bodyPr anchorCtr="0" anchor="t" bIns="45700" lIns="91425" spcFirstLastPara="1" rIns="91425" wrap="square" tIns="45700">
            <a:noAutofit/>
          </a:bodyPr>
          <a:lstStyle/>
          <a:p>
            <a:pPr indent="0" lvl="0" marL="0" marR="0" rtl="0" algn="l">
              <a:lnSpc>
                <a:spcPct val="80000"/>
              </a:lnSpc>
              <a:spcBef>
                <a:spcPts val="0"/>
              </a:spcBef>
              <a:spcAft>
                <a:spcPts val="0"/>
              </a:spcAft>
              <a:buClr>
                <a:schemeClr val="dk1"/>
              </a:buClr>
              <a:buSzPts val="1200"/>
              <a:buFont typeface="Calibri"/>
              <a:buNone/>
            </a:pPr>
            <a:r>
              <a:t/>
            </a:r>
            <a:endParaRPr sz="1200"/>
          </a:p>
        </p:txBody>
      </p:sp>
      <p:sp>
        <p:nvSpPr>
          <p:cNvPr id="129" name="Google Shape;129;p5: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6:notes"/>
          <p:cNvSpPr txBox="1"/>
          <p:nvPr>
            <p:ph idx="1" type="body"/>
          </p:nvPr>
        </p:nvSpPr>
        <p:spPr>
          <a:xfrm>
            <a:off x="0" y="0"/>
            <a:ext cx="3000000" cy="3000000"/>
          </a:xfrm>
          <a:prstGeom prst="rect">
            <a:avLst/>
          </a:prstGeom>
          <a:noFill/>
          <a:ln>
            <a:noFill/>
          </a:ln>
        </p:spPr>
        <p:txBody>
          <a:bodyPr anchorCtr="0" anchor="t" bIns="45700" lIns="91425" spcFirstLastPara="1" rIns="91425" wrap="square" tIns="45700">
            <a:noAutofit/>
          </a:bodyPr>
          <a:lstStyle/>
          <a:p>
            <a:pPr indent="0" lvl="0" marL="0" marR="0" rtl="0" algn="l">
              <a:lnSpc>
                <a:spcPct val="80000"/>
              </a:lnSpc>
              <a:spcBef>
                <a:spcPts val="0"/>
              </a:spcBef>
              <a:spcAft>
                <a:spcPts val="0"/>
              </a:spcAft>
              <a:buClr>
                <a:schemeClr val="dk1"/>
              </a:buClr>
              <a:buSzPts val="1200"/>
              <a:buFont typeface="Calibri"/>
              <a:buNone/>
            </a:pPr>
            <a:r>
              <a:t/>
            </a:r>
            <a:endParaRPr sz="1200"/>
          </a:p>
        </p:txBody>
      </p:sp>
      <p:sp>
        <p:nvSpPr>
          <p:cNvPr id="142" name="Google Shape;142;p6: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7:notes"/>
          <p:cNvSpPr txBox="1"/>
          <p:nvPr>
            <p:ph idx="1" type="body"/>
          </p:nvPr>
        </p:nvSpPr>
        <p:spPr>
          <a:xfrm>
            <a:off x="0" y="0"/>
            <a:ext cx="3000000" cy="3000000"/>
          </a:xfrm>
          <a:prstGeom prst="rect">
            <a:avLst/>
          </a:prstGeom>
          <a:noFill/>
          <a:ln>
            <a:noFill/>
          </a:ln>
        </p:spPr>
        <p:txBody>
          <a:bodyPr anchorCtr="0" anchor="t" bIns="45700" lIns="91425" spcFirstLastPara="1" rIns="91425" wrap="square" tIns="45700">
            <a:noAutofit/>
          </a:bodyPr>
          <a:lstStyle/>
          <a:p>
            <a:pPr indent="0" lvl="0" marL="0" marR="0" rtl="0" algn="l">
              <a:lnSpc>
                <a:spcPct val="80000"/>
              </a:lnSpc>
              <a:spcBef>
                <a:spcPts val="0"/>
              </a:spcBef>
              <a:spcAft>
                <a:spcPts val="0"/>
              </a:spcAft>
              <a:buClr>
                <a:schemeClr val="dk1"/>
              </a:buClr>
              <a:buSzPts val="1200"/>
              <a:buFont typeface="Calibri"/>
              <a:buNone/>
            </a:pPr>
            <a:r>
              <a:t/>
            </a:r>
            <a:endParaRPr sz="1200"/>
          </a:p>
        </p:txBody>
      </p:sp>
      <p:sp>
        <p:nvSpPr>
          <p:cNvPr id="155" name="Google Shape;155;p7: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8:notes"/>
          <p:cNvSpPr txBox="1"/>
          <p:nvPr>
            <p:ph idx="1" type="body"/>
          </p:nvPr>
        </p:nvSpPr>
        <p:spPr>
          <a:xfrm>
            <a:off x="0" y="0"/>
            <a:ext cx="3000000" cy="3000000"/>
          </a:xfrm>
          <a:prstGeom prst="rect">
            <a:avLst/>
          </a:prstGeom>
          <a:noFill/>
          <a:ln>
            <a:noFill/>
          </a:ln>
        </p:spPr>
        <p:txBody>
          <a:bodyPr anchorCtr="0" anchor="t" bIns="45700" lIns="91425" spcFirstLastPara="1" rIns="91425" wrap="square" tIns="45700">
            <a:noAutofit/>
          </a:bodyPr>
          <a:lstStyle/>
          <a:p>
            <a:pPr indent="0" lvl="0" marL="0" marR="0" rtl="0" algn="l">
              <a:lnSpc>
                <a:spcPct val="80000"/>
              </a:lnSpc>
              <a:spcBef>
                <a:spcPts val="0"/>
              </a:spcBef>
              <a:spcAft>
                <a:spcPts val="0"/>
              </a:spcAft>
              <a:buClr>
                <a:schemeClr val="dk1"/>
              </a:buClr>
              <a:buSzPts val="1200"/>
              <a:buFont typeface="Calibri"/>
              <a:buNone/>
            </a:pPr>
            <a:r>
              <a:t/>
            </a:r>
            <a:endParaRPr sz="1200"/>
          </a:p>
        </p:txBody>
      </p:sp>
      <p:sp>
        <p:nvSpPr>
          <p:cNvPr id="168" name="Google Shape;168;p8: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9:notes"/>
          <p:cNvSpPr txBox="1"/>
          <p:nvPr>
            <p:ph idx="1" type="body"/>
          </p:nvPr>
        </p:nvSpPr>
        <p:spPr>
          <a:xfrm>
            <a:off x="0" y="0"/>
            <a:ext cx="3000000" cy="3000000"/>
          </a:xfrm>
          <a:prstGeom prst="rect">
            <a:avLst/>
          </a:prstGeom>
          <a:noFill/>
          <a:ln>
            <a:noFill/>
          </a:ln>
        </p:spPr>
        <p:txBody>
          <a:bodyPr anchorCtr="0" anchor="t" bIns="45700" lIns="91425" spcFirstLastPara="1" rIns="91425" wrap="square" tIns="45700">
            <a:noAutofit/>
          </a:bodyPr>
          <a:lstStyle/>
          <a:p>
            <a:pPr indent="0" lvl="0" marL="0" marR="0" rtl="0" algn="l">
              <a:lnSpc>
                <a:spcPct val="80000"/>
              </a:lnSpc>
              <a:spcBef>
                <a:spcPts val="0"/>
              </a:spcBef>
              <a:spcAft>
                <a:spcPts val="0"/>
              </a:spcAft>
              <a:buClr>
                <a:schemeClr val="dk1"/>
              </a:buClr>
              <a:buSzPts val="1200"/>
              <a:buFont typeface="Calibri"/>
              <a:buNone/>
            </a:pPr>
            <a:r>
              <a:t/>
            </a:r>
            <a:endParaRPr sz="1200"/>
          </a:p>
        </p:txBody>
      </p:sp>
      <p:sp>
        <p:nvSpPr>
          <p:cNvPr id="181" name="Google Shape;181;p9: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5" name="Shape 15"/>
        <p:cNvGrpSpPr/>
        <p:nvPr/>
      </p:nvGrpSpPr>
      <p:grpSpPr>
        <a:xfrm>
          <a:off x="0" y="0"/>
          <a:ext cx="0" cy="0"/>
          <a:chOff x="0" y="0"/>
          <a:chExt cx="0" cy="0"/>
        </a:xfrm>
      </p:grpSpPr>
      <p:sp>
        <p:nvSpPr>
          <p:cNvPr id="16" name="Google Shape;16;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3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3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3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3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3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3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3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3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3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3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9" name="Shape 19"/>
        <p:cNvGrpSpPr/>
        <p:nvPr/>
      </p:nvGrpSpPr>
      <p:grpSpPr>
        <a:xfrm>
          <a:off x="0" y="0"/>
          <a:ext cx="0" cy="0"/>
          <a:chOff x="0" y="0"/>
          <a:chExt cx="0" cy="0"/>
        </a:xfrm>
      </p:grpSpPr>
      <p:sp>
        <p:nvSpPr>
          <p:cNvPr id="20" name="Google Shape;20;p2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1" name="Google Shape;21;p2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2" name="Google Shape;22;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5" name="Shape 25"/>
        <p:cNvGrpSpPr/>
        <p:nvPr/>
      </p:nvGrpSpPr>
      <p:grpSpPr>
        <a:xfrm>
          <a:off x="0" y="0"/>
          <a:ext cx="0" cy="0"/>
          <a:chOff x="0" y="0"/>
          <a:chExt cx="0" cy="0"/>
        </a:xfrm>
      </p:grpSpPr>
      <p:sp>
        <p:nvSpPr>
          <p:cNvPr id="26" name="Google Shape;26;p24"/>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24"/>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8" name="Google Shape;28;p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1" name="Shape 31"/>
        <p:cNvGrpSpPr/>
        <p:nvPr/>
      </p:nvGrpSpPr>
      <p:grpSpPr>
        <a:xfrm>
          <a:off x="0" y="0"/>
          <a:ext cx="0" cy="0"/>
          <a:chOff x="0" y="0"/>
          <a:chExt cx="0" cy="0"/>
        </a:xfrm>
      </p:grpSpPr>
      <p:sp>
        <p:nvSpPr>
          <p:cNvPr id="32" name="Google Shape;32;p25"/>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25"/>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4" name="Google Shape;34;p2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2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2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7" name="Shape 37"/>
        <p:cNvGrpSpPr/>
        <p:nvPr/>
      </p:nvGrpSpPr>
      <p:grpSpPr>
        <a:xfrm>
          <a:off x="0" y="0"/>
          <a:ext cx="0" cy="0"/>
          <a:chOff x="0" y="0"/>
          <a:chExt cx="0" cy="0"/>
        </a:xfrm>
      </p:grpSpPr>
      <p:sp>
        <p:nvSpPr>
          <p:cNvPr id="38" name="Google Shape;38;p2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9" name="Google Shape;39;p26"/>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26"/>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1" name="Google Shape;41;p2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2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2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4" name="Shape 44"/>
        <p:cNvGrpSpPr/>
        <p:nvPr/>
      </p:nvGrpSpPr>
      <p:grpSpPr>
        <a:xfrm>
          <a:off x="0" y="0"/>
          <a:ext cx="0" cy="0"/>
          <a:chOff x="0" y="0"/>
          <a:chExt cx="0" cy="0"/>
        </a:xfrm>
      </p:grpSpPr>
      <p:sp>
        <p:nvSpPr>
          <p:cNvPr id="45" name="Google Shape;45;p27"/>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6" name="Google Shape;46;p27"/>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7" name="Google Shape;47;p27"/>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8" name="Google Shape;48;p27"/>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9" name="Google Shape;49;p27"/>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0" name="Google Shape;50;p2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2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2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3" name="Shape 53"/>
        <p:cNvGrpSpPr/>
        <p:nvPr/>
      </p:nvGrpSpPr>
      <p:grpSpPr>
        <a:xfrm>
          <a:off x="0" y="0"/>
          <a:ext cx="0" cy="0"/>
          <a:chOff x="0" y="0"/>
          <a:chExt cx="0" cy="0"/>
        </a:xfrm>
      </p:grpSpPr>
      <p:sp>
        <p:nvSpPr>
          <p:cNvPr id="54" name="Google Shape;54;p2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5" name="Google Shape;55;p2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2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2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2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2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2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2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2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2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3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30"/>
          <p:cNvSpPr/>
          <p:nvPr>
            <p:ph idx="2" type="pic"/>
          </p:nvPr>
        </p:nvSpPr>
        <p:spPr>
          <a:xfrm>
            <a:off x="5183188" y="987425"/>
            <a:ext cx="6172200" cy="4873625"/>
          </a:xfrm>
          <a:prstGeom prst="rect">
            <a:avLst/>
          </a:prstGeom>
          <a:noFill/>
          <a:ln>
            <a:noFill/>
          </a:ln>
        </p:spPr>
      </p:sp>
      <p:sp>
        <p:nvSpPr>
          <p:cNvPr id="68" name="Google Shape;68;p3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3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3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3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2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8.jpg"/><Relationship Id="rId4" Type="http://schemas.openxmlformats.org/officeDocument/2006/relationships/image" Target="../media/image9.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4.png"/><Relationship Id="rId4" Type="http://schemas.openxmlformats.org/officeDocument/2006/relationships/image" Target="../media/image1.png"/><Relationship Id="rId5"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4.png"/><Relationship Id="rId4" Type="http://schemas.openxmlformats.org/officeDocument/2006/relationships/image" Target="../media/image1.png"/><Relationship Id="rId5"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4.png"/><Relationship Id="rId4" Type="http://schemas.openxmlformats.org/officeDocument/2006/relationships/image" Target="../media/image1.png"/><Relationship Id="rId5"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4.png"/><Relationship Id="rId4" Type="http://schemas.openxmlformats.org/officeDocument/2006/relationships/image" Target="../media/image1.png"/><Relationship Id="rId5"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4.png"/><Relationship Id="rId4" Type="http://schemas.openxmlformats.org/officeDocument/2006/relationships/image" Target="../media/image1.png"/><Relationship Id="rId5"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4.png"/><Relationship Id="rId4" Type="http://schemas.openxmlformats.org/officeDocument/2006/relationships/image" Target="../media/image1.png"/><Relationship Id="rId5" Type="http://schemas.openxmlformats.org/officeDocument/2006/relationships/image" Target="../media/image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4.png"/><Relationship Id="rId4" Type="http://schemas.openxmlformats.org/officeDocument/2006/relationships/image" Target="../media/image1.png"/><Relationship Id="rId5" Type="http://schemas.openxmlformats.org/officeDocument/2006/relationships/image" Target="../media/image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4.png"/><Relationship Id="rId4" Type="http://schemas.openxmlformats.org/officeDocument/2006/relationships/image" Target="../media/image1.png"/><Relationship Id="rId5" Type="http://schemas.openxmlformats.org/officeDocument/2006/relationships/image" Target="../media/image6.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4.png"/><Relationship Id="rId4" Type="http://schemas.openxmlformats.org/officeDocument/2006/relationships/image" Target="../media/image1.png"/><Relationship Id="rId5" Type="http://schemas.openxmlformats.org/officeDocument/2006/relationships/image" Target="../media/image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4.png"/><Relationship Id="rId4" Type="http://schemas.openxmlformats.org/officeDocument/2006/relationships/image" Target="../media/image1.png"/><Relationship Id="rId5"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7.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png"/><Relationship Id="rId4" Type="http://schemas.openxmlformats.org/officeDocument/2006/relationships/image" Target="../media/image1.png"/><Relationship Id="rId5"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png"/><Relationship Id="rId4" Type="http://schemas.openxmlformats.org/officeDocument/2006/relationships/image" Target="../media/image1.png"/><Relationship Id="rId5"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png"/><Relationship Id="rId4" Type="http://schemas.openxmlformats.org/officeDocument/2006/relationships/image" Target="../media/image1.png"/><Relationship Id="rId5"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4.png"/><Relationship Id="rId4" Type="http://schemas.openxmlformats.org/officeDocument/2006/relationships/image" Target="../media/image1.png"/><Relationship Id="rId5"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4.png"/><Relationship Id="rId4" Type="http://schemas.openxmlformats.org/officeDocument/2006/relationships/image" Target="../media/image1.png"/><Relationship Id="rId5"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4.png"/><Relationship Id="rId4" Type="http://schemas.openxmlformats.org/officeDocument/2006/relationships/image" Target="../media/image1.png"/><Relationship Id="rId5"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4.png"/><Relationship Id="rId4" Type="http://schemas.openxmlformats.org/officeDocument/2006/relationships/image" Target="../media/image1.png"/><Relationship Id="rId5"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87" name="Shape 87"/>
        <p:cNvGrpSpPr/>
        <p:nvPr/>
      </p:nvGrpSpPr>
      <p:grpSpPr>
        <a:xfrm>
          <a:off x="0" y="0"/>
          <a:ext cx="0" cy="0"/>
          <a:chOff x="0" y="0"/>
          <a:chExt cx="0" cy="0"/>
        </a:xfrm>
      </p:grpSpPr>
      <p:pic>
        <p:nvPicPr>
          <p:cNvPr id="88" name="Google Shape;88;p1"/>
          <p:cNvPicPr preferRelativeResize="0"/>
          <p:nvPr/>
        </p:nvPicPr>
        <p:blipFill rotWithShape="1">
          <a:blip r:embed="rId3">
            <a:alphaModFix/>
          </a:blip>
          <a:srcRect b="0" l="0" r="9722" t="23825"/>
          <a:stretch/>
        </p:blipFill>
        <p:spPr>
          <a:xfrm>
            <a:off x="0" y="0"/>
            <a:ext cx="12191999" cy="6857997"/>
          </a:xfrm>
          <a:prstGeom prst="rect">
            <a:avLst/>
          </a:prstGeom>
          <a:noFill/>
          <a:ln>
            <a:noFill/>
          </a:ln>
        </p:spPr>
      </p:pic>
      <p:sp>
        <p:nvSpPr>
          <p:cNvPr id="89" name="Google Shape;89;p1"/>
          <p:cNvSpPr txBox="1"/>
          <p:nvPr/>
        </p:nvSpPr>
        <p:spPr>
          <a:xfrm>
            <a:off x="5742147" y="6470530"/>
            <a:ext cx="146700" cy="279900"/>
          </a:xfrm>
          <a:prstGeom prst="rect">
            <a:avLst/>
          </a:prstGeom>
          <a:noFill/>
          <a:ln>
            <a:noFill/>
          </a:ln>
        </p:spPr>
        <p:txBody>
          <a:bodyPr anchorCtr="0" anchor="t" bIns="0" lIns="0" spcFirstLastPara="1" rIns="0" wrap="square" tIns="0">
            <a:noAutofit/>
          </a:bodyPr>
          <a:lstStyle/>
          <a:p>
            <a:pPr indent="0" lvl="0" marL="12700" marR="0" rtl="0" algn="l">
              <a:lnSpc>
                <a:spcPct val="100000"/>
              </a:lnSpc>
              <a:spcBef>
                <a:spcPts val="0"/>
              </a:spcBef>
              <a:spcAft>
                <a:spcPts val="0"/>
              </a:spcAft>
              <a:buClr>
                <a:schemeClr val="dk1"/>
              </a:buClr>
              <a:buSzPts val="2000"/>
              <a:buFont typeface="Calibri"/>
              <a:buNone/>
            </a:pPr>
            <a:r>
              <a:t/>
            </a:r>
            <a:endParaRPr b="0" i="0" sz="2000" u="none" cap="none" strike="noStrike">
              <a:solidFill>
                <a:schemeClr val="dk1"/>
              </a:solidFill>
              <a:latin typeface="Calibri"/>
              <a:ea typeface="Calibri"/>
              <a:cs typeface="Calibri"/>
              <a:sym typeface="Calibri"/>
            </a:endParaRPr>
          </a:p>
        </p:txBody>
      </p:sp>
      <p:sp>
        <p:nvSpPr>
          <p:cNvPr id="90" name="Google Shape;90;p1" title="Overlay Graphic"/>
          <p:cNvSpPr/>
          <p:nvPr/>
        </p:nvSpPr>
        <p:spPr>
          <a:xfrm>
            <a:off x="5569381" y="0"/>
            <a:ext cx="3520500" cy="6858000"/>
          </a:xfrm>
          <a:prstGeom prst="rect">
            <a:avLst/>
          </a:prstGeom>
          <a:solidFill>
            <a:srgbClr val="C50202">
              <a:alpha val="52156"/>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1800"/>
              <a:buFont typeface="Calibri"/>
              <a:buNone/>
            </a:pPr>
            <a:r>
              <a:t/>
            </a:r>
            <a:endParaRPr b="0" i="0" sz="1800" u="none" cap="none" strike="noStrike">
              <a:solidFill>
                <a:srgbClr val="C80E2F"/>
              </a:solidFill>
              <a:latin typeface="Calibri"/>
              <a:ea typeface="Calibri"/>
              <a:cs typeface="Calibri"/>
              <a:sym typeface="Calibri"/>
            </a:endParaRPr>
          </a:p>
        </p:txBody>
      </p:sp>
      <p:sp>
        <p:nvSpPr>
          <p:cNvPr id="91" name="Google Shape;91;p1" title="Overlay Graphic"/>
          <p:cNvSpPr/>
          <p:nvPr/>
        </p:nvSpPr>
        <p:spPr>
          <a:xfrm>
            <a:off x="5569387" y="4327184"/>
            <a:ext cx="3520500" cy="2530800"/>
          </a:xfrm>
          <a:prstGeom prst="rect">
            <a:avLst/>
          </a:prstGeom>
          <a:solidFill>
            <a:srgbClr val="D1190D"/>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1800"/>
              <a:buFont typeface="Calibri"/>
              <a:buNone/>
            </a:pPr>
            <a:r>
              <a:t/>
            </a:r>
            <a:endParaRPr b="0" i="0" sz="1800" u="none" cap="none" strike="noStrike">
              <a:solidFill>
                <a:srgbClr val="FFFFFF"/>
              </a:solidFill>
              <a:latin typeface="Calibri"/>
              <a:ea typeface="Calibri"/>
              <a:cs typeface="Calibri"/>
              <a:sym typeface="Calibri"/>
            </a:endParaRPr>
          </a:p>
        </p:txBody>
      </p:sp>
      <p:sp>
        <p:nvSpPr>
          <p:cNvPr id="92" name="Google Shape;92;p1"/>
          <p:cNvSpPr/>
          <p:nvPr/>
        </p:nvSpPr>
        <p:spPr>
          <a:xfrm>
            <a:off x="5640950" y="1437975"/>
            <a:ext cx="3520500" cy="1951200"/>
          </a:xfrm>
          <a:prstGeom prst="rect">
            <a:avLst/>
          </a:prstGeom>
          <a:noFill/>
          <a:ln>
            <a:noFill/>
          </a:ln>
        </p:spPr>
        <p:txBody>
          <a:bodyPr anchorCtr="0" anchor="t" bIns="45700" lIns="91425" spcFirstLastPara="1" rIns="91425" wrap="square" tIns="45700">
            <a:noAutofit/>
          </a:bodyPr>
          <a:lstStyle/>
          <a:p>
            <a:pPr indent="0" lvl="0" marL="0" marR="0" rtl="0" algn="l">
              <a:lnSpc>
                <a:spcPct val="107142"/>
              </a:lnSpc>
              <a:spcBef>
                <a:spcPts val="0"/>
              </a:spcBef>
              <a:spcAft>
                <a:spcPts val="0"/>
              </a:spcAft>
              <a:buClr>
                <a:srgbClr val="FFFFFF"/>
              </a:buClr>
              <a:buSzPts val="3600"/>
              <a:buFont typeface="Helvetica Neue"/>
              <a:buNone/>
            </a:pPr>
            <a:r>
              <a:rPr b="1" i="0" lang="en-US" sz="3600" u="none" cap="none" strike="noStrike">
                <a:solidFill>
                  <a:srgbClr val="FFFFFF"/>
                </a:solidFill>
                <a:latin typeface="Helvetica Neue"/>
                <a:ea typeface="Helvetica Neue"/>
                <a:cs typeface="Helvetica Neue"/>
                <a:sym typeface="Helvetica Neue"/>
              </a:rPr>
              <a:t>Computational Thinking</a:t>
            </a:r>
            <a:endParaRPr b="1" i="0" sz="3600" u="none" cap="none" strike="noStrike">
              <a:solidFill>
                <a:srgbClr val="FFFFFF"/>
              </a:solidFill>
              <a:latin typeface="Helvetica Neue"/>
              <a:ea typeface="Helvetica Neue"/>
              <a:cs typeface="Helvetica Neue"/>
              <a:sym typeface="Helvetica Neue"/>
            </a:endParaRPr>
          </a:p>
          <a:p>
            <a:pPr indent="0" lvl="0" marL="0" marR="0" rtl="0" algn="l">
              <a:lnSpc>
                <a:spcPct val="107142"/>
              </a:lnSpc>
              <a:spcBef>
                <a:spcPts val="0"/>
              </a:spcBef>
              <a:spcAft>
                <a:spcPts val="0"/>
              </a:spcAft>
              <a:buClr>
                <a:srgbClr val="FFFFFF"/>
              </a:buClr>
              <a:buSzPts val="3600"/>
              <a:buFont typeface="Helvetica Neue"/>
              <a:buNone/>
            </a:pPr>
            <a:r>
              <a:rPr lang="en-US" sz="2400">
                <a:solidFill>
                  <a:srgbClr val="FFFFFF"/>
                </a:solidFill>
                <a:latin typeface="Calibri"/>
                <a:ea typeface="Calibri"/>
                <a:cs typeface="Calibri"/>
                <a:sym typeface="Calibri"/>
              </a:rPr>
              <a:t>Dr. Katherine Herbert</a:t>
            </a:r>
            <a:br>
              <a:rPr b="0" i="0" lang="en-US" sz="2400" u="none" cap="none" strike="noStrike">
                <a:solidFill>
                  <a:srgbClr val="FFFFFF"/>
                </a:solidFill>
                <a:latin typeface="Calibri"/>
                <a:ea typeface="Calibri"/>
                <a:cs typeface="Calibri"/>
                <a:sym typeface="Calibri"/>
              </a:rPr>
            </a:br>
            <a:endParaRPr b="1" i="0" sz="2500" u="none" cap="none" strike="noStrike">
              <a:solidFill>
                <a:srgbClr val="FFFFFF"/>
              </a:solidFill>
              <a:latin typeface="Calibri"/>
              <a:ea typeface="Calibri"/>
              <a:cs typeface="Calibri"/>
              <a:sym typeface="Calibri"/>
            </a:endParaRPr>
          </a:p>
        </p:txBody>
      </p:sp>
      <p:pic>
        <p:nvPicPr>
          <p:cNvPr id="93" name="Google Shape;93;p1"/>
          <p:cNvPicPr preferRelativeResize="0"/>
          <p:nvPr/>
        </p:nvPicPr>
        <p:blipFill rotWithShape="1">
          <a:blip r:embed="rId4">
            <a:alphaModFix/>
          </a:blip>
          <a:srcRect b="0" l="0" r="0" t="0"/>
          <a:stretch/>
        </p:blipFill>
        <p:spPr>
          <a:xfrm>
            <a:off x="6205677" y="4767396"/>
            <a:ext cx="2112264" cy="1182624"/>
          </a:xfrm>
          <a:prstGeom prst="rect">
            <a:avLst/>
          </a:prstGeom>
          <a:noFill/>
          <a:ln>
            <a:noFill/>
          </a:ln>
        </p:spPr>
      </p:pic>
      <p:sp>
        <p:nvSpPr>
          <p:cNvPr id="94" name="Google Shape;94;p1"/>
          <p:cNvSpPr/>
          <p:nvPr/>
        </p:nvSpPr>
        <p:spPr>
          <a:xfrm>
            <a:off x="6117995" y="5936281"/>
            <a:ext cx="3687300" cy="451500"/>
          </a:xfrm>
          <a:prstGeom prst="rect">
            <a:avLst/>
          </a:prstGeom>
          <a:noFill/>
          <a:ln>
            <a:noFill/>
          </a:ln>
        </p:spPr>
        <p:txBody>
          <a:bodyPr anchorCtr="0" anchor="t" bIns="45700" lIns="91425" spcFirstLastPara="1" rIns="91425" wrap="square" tIns="45700">
            <a:noAutofit/>
          </a:bodyPr>
          <a:lstStyle/>
          <a:p>
            <a:pPr indent="0" lvl="0" marL="0" marR="0" rtl="0" algn="l">
              <a:lnSpc>
                <a:spcPct val="87500"/>
              </a:lnSpc>
              <a:spcBef>
                <a:spcPts val="0"/>
              </a:spcBef>
              <a:spcAft>
                <a:spcPts val="0"/>
              </a:spcAft>
              <a:buClr>
                <a:srgbClr val="FFFFFF"/>
              </a:buClr>
              <a:buSzPts val="3200"/>
              <a:buFont typeface="Helvetica Neue"/>
              <a:buNone/>
            </a:pPr>
            <a:r>
              <a:rPr b="0" i="0" lang="en-US" sz="3200" u="none" cap="none" strike="noStrike">
                <a:solidFill>
                  <a:srgbClr val="FFFFFF"/>
                </a:solidFill>
                <a:latin typeface="Helvetica Neue"/>
                <a:ea typeface="Helvetica Neue"/>
                <a:cs typeface="Helvetica Neue"/>
                <a:sym typeface="Helvetica Neue"/>
              </a:rPr>
              <a:t>ONLINE</a:t>
            </a:r>
            <a:endParaRPr b="0" i="0" sz="3200" u="none" cap="none" strike="noStrike">
              <a:solidFill>
                <a:srgbClr val="FFFFFF"/>
              </a:solidFill>
              <a:latin typeface="Helvetica Neue"/>
              <a:ea typeface="Helvetica Neue"/>
              <a:cs typeface="Helvetica Neue"/>
              <a:sym typeface="Helvetica Neue"/>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195" name="Shape 195"/>
        <p:cNvGrpSpPr/>
        <p:nvPr/>
      </p:nvGrpSpPr>
      <p:grpSpPr>
        <a:xfrm>
          <a:off x="0" y="0"/>
          <a:ext cx="0" cy="0"/>
          <a:chOff x="0" y="0"/>
          <a:chExt cx="0" cy="0"/>
        </a:xfrm>
      </p:grpSpPr>
      <p:sp>
        <p:nvSpPr>
          <p:cNvPr id="196" name="Google Shape;196;p10"/>
          <p:cNvSpPr/>
          <p:nvPr/>
        </p:nvSpPr>
        <p:spPr>
          <a:xfrm>
            <a:off x="0" y="0"/>
            <a:ext cx="12192000" cy="76200"/>
          </a:xfrm>
          <a:custGeom>
            <a:rect b="b" l="l" r="r" t="t"/>
            <a:pathLst>
              <a:path extrusionOk="0" h="76200" w="12192000">
                <a:moveTo>
                  <a:pt x="0" y="76200"/>
                </a:moveTo>
                <a:lnTo>
                  <a:pt x="12192000" y="76200"/>
                </a:lnTo>
                <a:lnTo>
                  <a:pt x="12192000" y="0"/>
                </a:lnTo>
                <a:lnTo>
                  <a:pt x="0" y="0"/>
                </a:lnTo>
                <a:lnTo>
                  <a:pt x="0" y="76200"/>
                </a:lnTo>
                <a:close/>
              </a:path>
            </a:pathLst>
          </a:custGeom>
          <a:solidFill>
            <a:srgbClr val="B2173B"/>
          </a:solidFill>
          <a:ln>
            <a:noFill/>
          </a:ln>
        </p:spPr>
        <p:txBody>
          <a:bodyPr anchorCtr="0" anchor="t" bIns="0" lIns="0" spcFirstLastPara="1" rIns="0" wrap="square" tIns="0">
            <a:noAutofit/>
          </a:bodyPr>
          <a:lstStyle/>
          <a:p>
            <a:pPr indent="0" lvl="0" marL="0" marR="0" rtl="0" algn="l">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197" name="Google Shape;197;p10"/>
          <p:cNvSpPr/>
          <p:nvPr/>
        </p:nvSpPr>
        <p:spPr>
          <a:xfrm>
            <a:off x="0" y="6324600"/>
            <a:ext cx="12192000" cy="533400"/>
          </a:xfrm>
          <a:prstGeom prst="rect">
            <a:avLst/>
          </a:prstGeom>
          <a:blipFill rotWithShape="1">
            <a:blip r:embed="rId3">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198" name="Google Shape;198;p10"/>
          <p:cNvSpPr/>
          <p:nvPr/>
        </p:nvSpPr>
        <p:spPr>
          <a:xfrm>
            <a:off x="0" y="6323075"/>
            <a:ext cx="12192000" cy="534900"/>
          </a:xfrm>
          <a:prstGeom prst="rect">
            <a:avLst/>
          </a:prstGeom>
          <a:blipFill rotWithShape="1">
            <a:blip r:embed="rId4">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199" name="Google Shape;199;p10"/>
          <p:cNvSpPr/>
          <p:nvPr/>
        </p:nvSpPr>
        <p:spPr>
          <a:xfrm>
            <a:off x="9067800" y="5731764"/>
            <a:ext cx="2412600" cy="487800"/>
          </a:xfrm>
          <a:prstGeom prst="rect">
            <a:avLst/>
          </a:prstGeom>
          <a:blipFill rotWithShape="1">
            <a:blip r:embed="rId5">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200" name="Google Shape;200;p10"/>
          <p:cNvSpPr txBox="1"/>
          <p:nvPr>
            <p:ph idx="12" type="sldNum"/>
          </p:nvPr>
        </p:nvSpPr>
        <p:spPr>
          <a:xfrm>
            <a:off x="11393071" y="6503098"/>
            <a:ext cx="255300" cy="228600"/>
          </a:xfrm>
          <a:prstGeom prst="rect">
            <a:avLst/>
          </a:prstGeom>
          <a:noFill/>
          <a:ln>
            <a:noFill/>
          </a:ln>
        </p:spPr>
        <p:txBody>
          <a:bodyPr anchorCtr="0" anchor="t" bIns="0" lIns="0" spcFirstLastPara="1" rIns="0" wrap="square" tIns="0">
            <a:noAutofit/>
          </a:bodyPr>
          <a:lstStyle/>
          <a:p>
            <a:pPr indent="0" lvl="0" marL="25400" rtl="0" algn="l">
              <a:spcBef>
                <a:spcPts val="0"/>
              </a:spcBef>
              <a:spcAft>
                <a:spcPts val="0"/>
              </a:spcAft>
              <a:buClr>
                <a:srgbClr val="000000"/>
              </a:buClr>
              <a:buSzPts val="1200"/>
              <a:buFont typeface="Arial"/>
              <a:buNone/>
            </a:pPr>
            <a:fld id="{00000000-1234-1234-1234-123412341234}" type="slidenum">
              <a:rPr lang="en-US"/>
              <a:t>‹#›</a:t>
            </a:fld>
            <a:endParaRPr/>
          </a:p>
        </p:txBody>
      </p:sp>
      <p:sp>
        <p:nvSpPr>
          <p:cNvPr id="201" name="Google Shape;201;p10"/>
          <p:cNvSpPr txBox="1"/>
          <p:nvPr/>
        </p:nvSpPr>
        <p:spPr>
          <a:xfrm>
            <a:off x="5742809" y="6470530"/>
            <a:ext cx="146700" cy="279900"/>
          </a:xfrm>
          <a:prstGeom prst="rect">
            <a:avLst/>
          </a:prstGeom>
          <a:noFill/>
          <a:ln>
            <a:noFill/>
          </a:ln>
        </p:spPr>
        <p:txBody>
          <a:bodyPr anchorCtr="0" anchor="t" bIns="0" lIns="0" spcFirstLastPara="1" rIns="0" wrap="square" tIns="0">
            <a:noAutofit/>
          </a:bodyPr>
          <a:lstStyle/>
          <a:p>
            <a:pPr indent="0" lvl="0" marL="12700" marR="0" rtl="0" algn="l">
              <a:lnSpc>
                <a:spcPct val="100000"/>
              </a:lnSpc>
              <a:spcBef>
                <a:spcPts val="0"/>
              </a:spcBef>
              <a:spcAft>
                <a:spcPts val="0"/>
              </a:spcAft>
              <a:buClr>
                <a:schemeClr val="dk1"/>
              </a:buClr>
              <a:buSzPts val="2000"/>
              <a:buFont typeface="Calibri"/>
              <a:buNone/>
            </a:pPr>
            <a:r>
              <a:t/>
            </a:r>
            <a:endParaRPr b="0" i="0" sz="2000" u="none" cap="none" strike="noStrike">
              <a:solidFill>
                <a:schemeClr val="dk1"/>
              </a:solidFill>
              <a:latin typeface="Calibri"/>
              <a:ea typeface="Calibri"/>
              <a:cs typeface="Calibri"/>
              <a:sym typeface="Calibri"/>
            </a:endParaRPr>
          </a:p>
        </p:txBody>
      </p:sp>
      <p:sp>
        <p:nvSpPr>
          <p:cNvPr id="202" name="Google Shape;202;p10"/>
          <p:cNvSpPr txBox="1"/>
          <p:nvPr/>
        </p:nvSpPr>
        <p:spPr>
          <a:xfrm>
            <a:off x="2711870" y="6390598"/>
            <a:ext cx="7638600" cy="4014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lt1"/>
              </a:buClr>
              <a:buSzPts val="2000"/>
              <a:buFont typeface="Arial"/>
              <a:buNone/>
            </a:pPr>
            <a:r>
              <a:rPr b="1" i="0" lang="en-US" sz="2000" u="none" cap="none" strike="noStrike">
                <a:solidFill>
                  <a:schemeClr val="lt1"/>
                </a:solidFill>
                <a:latin typeface="Calibri"/>
                <a:ea typeface="Calibri"/>
                <a:cs typeface="Calibri"/>
                <a:sym typeface="Calibri"/>
              </a:rPr>
              <a:t>TLRN 500 SUMMER 2021</a:t>
            </a:r>
            <a:endParaRPr b="1" i="0" sz="2000" u="none" cap="none" strike="noStrike">
              <a:solidFill>
                <a:schemeClr val="lt1"/>
              </a:solidFill>
              <a:latin typeface="Calibri"/>
              <a:ea typeface="Calibri"/>
              <a:cs typeface="Calibri"/>
              <a:sym typeface="Calibri"/>
            </a:endParaRPr>
          </a:p>
        </p:txBody>
      </p:sp>
      <p:sp>
        <p:nvSpPr>
          <p:cNvPr id="203" name="Google Shape;203;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Conditionals</a:t>
            </a:r>
            <a:endParaRPr/>
          </a:p>
        </p:txBody>
      </p:sp>
      <p:sp>
        <p:nvSpPr>
          <p:cNvPr id="204" name="Google Shape;204;p1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Traditionally called the “if statements” or “case statements”.  There are three major types of these.</a:t>
            </a:r>
            <a:endParaRPr/>
          </a:p>
          <a:p>
            <a:pPr indent="-228600" lvl="1" marL="685800" rtl="0" algn="l">
              <a:lnSpc>
                <a:spcPct val="90000"/>
              </a:lnSpc>
              <a:spcBef>
                <a:spcPts val="500"/>
              </a:spcBef>
              <a:spcAft>
                <a:spcPts val="0"/>
              </a:spcAft>
              <a:buClr>
                <a:schemeClr val="dk1"/>
              </a:buClr>
              <a:buSzPts val="2400"/>
              <a:buChar char="•"/>
            </a:pPr>
            <a:r>
              <a:rPr lang="en-US"/>
              <a:t>Classic, basic if statement</a:t>
            </a:r>
            <a:endParaRPr/>
          </a:p>
          <a:p>
            <a:pPr indent="-228600" lvl="1" marL="685800" rtl="0" algn="l">
              <a:lnSpc>
                <a:spcPct val="90000"/>
              </a:lnSpc>
              <a:spcBef>
                <a:spcPts val="500"/>
              </a:spcBef>
              <a:spcAft>
                <a:spcPts val="0"/>
              </a:spcAft>
              <a:buClr>
                <a:schemeClr val="dk1"/>
              </a:buClr>
              <a:buSzPts val="2400"/>
              <a:buChar char="•"/>
            </a:pPr>
            <a:r>
              <a:rPr lang="en-US"/>
              <a:t>If-Else statement</a:t>
            </a:r>
            <a:endParaRPr/>
          </a:p>
          <a:p>
            <a:pPr indent="-228600" lvl="1" marL="685800" rtl="0" algn="l">
              <a:lnSpc>
                <a:spcPct val="90000"/>
              </a:lnSpc>
              <a:spcBef>
                <a:spcPts val="500"/>
              </a:spcBef>
              <a:spcAft>
                <a:spcPts val="0"/>
              </a:spcAft>
              <a:buClr>
                <a:schemeClr val="dk1"/>
              </a:buClr>
              <a:buSzPts val="2400"/>
              <a:buChar char="•"/>
            </a:pPr>
            <a:r>
              <a:rPr lang="en-US"/>
              <a:t>Multiway branching</a:t>
            </a:r>
            <a:endParaRPr/>
          </a:p>
          <a:p>
            <a:pPr indent="-228600" lvl="0" marL="228600" rtl="0" algn="l">
              <a:lnSpc>
                <a:spcPct val="90000"/>
              </a:lnSpc>
              <a:spcBef>
                <a:spcPts val="1000"/>
              </a:spcBef>
              <a:spcAft>
                <a:spcPts val="0"/>
              </a:spcAft>
              <a:buClr>
                <a:schemeClr val="dk1"/>
              </a:buClr>
              <a:buSzPts val="2800"/>
              <a:buChar char="•"/>
            </a:pPr>
            <a:r>
              <a:rPr lang="en-US"/>
              <a:t>We use them when we want to enable choices in a program or if we want to categorize our actions, where if one set of data happens, we do one action, while another data occurs we do a different action.</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208" name="Shape 208"/>
        <p:cNvGrpSpPr/>
        <p:nvPr/>
      </p:nvGrpSpPr>
      <p:grpSpPr>
        <a:xfrm>
          <a:off x="0" y="0"/>
          <a:ext cx="0" cy="0"/>
          <a:chOff x="0" y="0"/>
          <a:chExt cx="0" cy="0"/>
        </a:xfrm>
      </p:grpSpPr>
      <p:sp>
        <p:nvSpPr>
          <p:cNvPr id="209" name="Google Shape;209;p11"/>
          <p:cNvSpPr/>
          <p:nvPr/>
        </p:nvSpPr>
        <p:spPr>
          <a:xfrm>
            <a:off x="0" y="0"/>
            <a:ext cx="12192000" cy="76200"/>
          </a:xfrm>
          <a:custGeom>
            <a:rect b="b" l="l" r="r" t="t"/>
            <a:pathLst>
              <a:path extrusionOk="0" h="76200" w="12192000">
                <a:moveTo>
                  <a:pt x="0" y="76200"/>
                </a:moveTo>
                <a:lnTo>
                  <a:pt x="12192000" y="76200"/>
                </a:lnTo>
                <a:lnTo>
                  <a:pt x="12192000" y="0"/>
                </a:lnTo>
                <a:lnTo>
                  <a:pt x="0" y="0"/>
                </a:lnTo>
                <a:lnTo>
                  <a:pt x="0" y="76200"/>
                </a:lnTo>
                <a:close/>
              </a:path>
            </a:pathLst>
          </a:custGeom>
          <a:solidFill>
            <a:srgbClr val="B2173B"/>
          </a:solidFill>
          <a:ln>
            <a:noFill/>
          </a:ln>
        </p:spPr>
        <p:txBody>
          <a:bodyPr anchorCtr="0" anchor="t" bIns="0" lIns="0" spcFirstLastPara="1" rIns="0" wrap="square" tIns="0">
            <a:noAutofit/>
          </a:bodyPr>
          <a:lstStyle/>
          <a:p>
            <a:pPr indent="0" lvl="0" marL="0" marR="0" rtl="0" algn="l">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210" name="Google Shape;210;p11"/>
          <p:cNvSpPr/>
          <p:nvPr/>
        </p:nvSpPr>
        <p:spPr>
          <a:xfrm>
            <a:off x="0" y="6324600"/>
            <a:ext cx="12192000" cy="533400"/>
          </a:xfrm>
          <a:prstGeom prst="rect">
            <a:avLst/>
          </a:prstGeom>
          <a:blipFill rotWithShape="1">
            <a:blip r:embed="rId3">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211" name="Google Shape;211;p11"/>
          <p:cNvSpPr/>
          <p:nvPr/>
        </p:nvSpPr>
        <p:spPr>
          <a:xfrm>
            <a:off x="0" y="6323075"/>
            <a:ext cx="12192000" cy="534900"/>
          </a:xfrm>
          <a:prstGeom prst="rect">
            <a:avLst/>
          </a:prstGeom>
          <a:blipFill rotWithShape="1">
            <a:blip r:embed="rId4">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212" name="Google Shape;212;p11"/>
          <p:cNvSpPr/>
          <p:nvPr/>
        </p:nvSpPr>
        <p:spPr>
          <a:xfrm>
            <a:off x="9067800" y="5731764"/>
            <a:ext cx="2412600" cy="487800"/>
          </a:xfrm>
          <a:prstGeom prst="rect">
            <a:avLst/>
          </a:prstGeom>
          <a:blipFill rotWithShape="1">
            <a:blip r:embed="rId5">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213" name="Google Shape;213;p11"/>
          <p:cNvSpPr txBox="1"/>
          <p:nvPr>
            <p:ph idx="12" type="sldNum"/>
          </p:nvPr>
        </p:nvSpPr>
        <p:spPr>
          <a:xfrm>
            <a:off x="11393071" y="6503098"/>
            <a:ext cx="255300" cy="228600"/>
          </a:xfrm>
          <a:prstGeom prst="rect">
            <a:avLst/>
          </a:prstGeom>
          <a:noFill/>
          <a:ln>
            <a:noFill/>
          </a:ln>
        </p:spPr>
        <p:txBody>
          <a:bodyPr anchorCtr="0" anchor="t" bIns="0" lIns="0" spcFirstLastPara="1" rIns="0" wrap="square" tIns="0">
            <a:noAutofit/>
          </a:bodyPr>
          <a:lstStyle/>
          <a:p>
            <a:pPr indent="0" lvl="0" marL="25400" rtl="0" algn="l">
              <a:spcBef>
                <a:spcPts val="0"/>
              </a:spcBef>
              <a:spcAft>
                <a:spcPts val="0"/>
              </a:spcAft>
              <a:buClr>
                <a:srgbClr val="000000"/>
              </a:buClr>
              <a:buSzPts val="1200"/>
              <a:buFont typeface="Arial"/>
              <a:buNone/>
            </a:pPr>
            <a:fld id="{00000000-1234-1234-1234-123412341234}" type="slidenum">
              <a:rPr lang="en-US"/>
              <a:t>‹#›</a:t>
            </a:fld>
            <a:endParaRPr/>
          </a:p>
        </p:txBody>
      </p:sp>
      <p:sp>
        <p:nvSpPr>
          <p:cNvPr id="214" name="Google Shape;214;p11"/>
          <p:cNvSpPr txBox="1"/>
          <p:nvPr/>
        </p:nvSpPr>
        <p:spPr>
          <a:xfrm>
            <a:off x="5742809" y="6470530"/>
            <a:ext cx="146700" cy="279900"/>
          </a:xfrm>
          <a:prstGeom prst="rect">
            <a:avLst/>
          </a:prstGeom>
          <a:noFill/>
          <a:ln>
            <a:noFill/>
          </a:ln>
        </p:spPr>
        <p:txBody>
          <a:bodyPr anchorCtr="0" anchor="t" bIns="0" lIns="0" spcFirstLastPara="1" rIns="0" wrap="square" tIns="0">
            <a:noAutofit/>
          </a:bodyPr>
          <a:lstStyle/>
          <a:p>
            <a:pPr indent="0" lvl="0" marL="12700" marR="0" rtl="0" algn="l">
              <a:lnSpc>
                <a:spcPct val="100000"/>
              </a:lnSpc>
              <a:spcBef>
                <a:spcPts val="0"/>
              </a:spcBef>
              <a:spcAft>
                <a:spcPts val="0"/>
              </a:spcAft>
              <a:buClr>
                <a:schemeClr val="dk1"/>
              </a:buClr>
              <a:buSzPts val="2000"/>
              <a:buFont typeface="Calibri"/>
              <a:buNone/>
            </a:pPr>
            <a:r>
              <a:t/>
            </a:r>
            <a:endParaRPr b="0" i="0" sz="2000" u="none" cap="none" strike="noStrike">
              <a:solidFill>
                <a:schemeClr val="dk1"/>
              </a:solidFill>
              <a:latin typeface="Calibri"/>
              <a:ea typeface="Calibri"/>
              <a:cs typeface="Calibri"/>
              <a:sym typeface="Calibri"/>
            </a:endParaRPr>
          </a:p>
        </p:txBody>
      </p:sp>
      <p:sp>
        <p:nvSpPr>
          <p:cNvPr id="215" name="Google Shape;215;p11"/>
          <p:cNvSpPr txBox="1"/>
          <p:nvPr/>
        </p:nvSpPr>
        <p:spPr>
          <a:xfrm>
            <a:off x="2711870" y="6390598"/>
            <a:ext cx="7638600" cy="4014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lt1"/>
              </a:buClr>
              <a:buSzPts val="2000"/>
              <a:buFont typeface="Arial"/>
              <a:buNone/>
            </a:pPr>
            <a:r>
              <a:rPr b="1" i="0" lang="en-US" sz="2000" u="none" cap="none" strike="noStrike">
                <a:solidFill>
                  <a:schemeClr val="lt1"/>
                </a:solidFill>
                <a:latin typeface="Calibri"/>
                <a:ea typeface="Calibri"/>
                <a:cs typeface="Calibri"/>
                <a:sym typeface="Calibri"/>
              </a:rPr>
              <a:t>TLRN 500 SUMMER 2021</a:t>
            </a:r>
            <a:endParaRPr b="1" i="0" sz="2000" u="none" cap="none" strike="noStrike">
              <a:solidFill>
                <a:schemeClr val="lt1"/>
              </a:solidFill>
              <a:latin typeface="Calibri"/>
              <a:ea typeface="Calibri"/>
              <a:cs typeface="Calibri"/>
              <a:sym typeface="Calibri"/>
            </a:endParaRPr>
          </a:p>
        </p:txBody>
      </p:sp>
      <p:sp>
        <p:nvSpPr>
          <p:cNvPr id="216" name="Google Shape;216;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Iteration</a:t>
            </a:r>
            <a:endParaRPr/>
          </a:p>
        </p:txBody>
      </p:sp>
      <p:sp>
        <p:nvSpPr>
          <p:cNvPr id="217" name="Google Shape;217;p1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Iteration is when we use a loop structure to do actions.  The while loop is the basic loop and the for loop is a special case of the while loop.</a:t>
            </a:r>
            <a:endParaRPr/>
          </a:p>
          <a:p>
            <a:pPr indent="-228600" lvl="0" marL="228600" rtl="0" algn="l">
              <a:lnSpc>
                <a:spcPct val="90000"/>
              </a:lnSpc>
              <a:spcBef>
                <a:spcPts val="1000"/>
              </a:spcBef>
              <a:spcAft>
                <a:spcPts val="0"/>
              </a:spcAft>
              <a:buClr>
                <a:schemeClr val="dk1"/>
              </a:buClr>
              <a:buSzPts val="2800"/>
              <a:buChar char="•"/>
            </a:pPr>
            <a:r>
              <a:rPr lang="en-US"/>
              <a:t>We use iteration when:</a:t>
            </a:r>
            <a:endParaRPr/>
          </a:p>
          <a:p>
            <a:pPr indent="-228600" lvl="1" marL="685800" rtl="0" algn="l">
              <a:lnSpc>
                <a:spcPct val="90000"/>
              </a:lnSpc>
              <a:spcBef>
                <a:spcPts val="500"/>
              </a:spcBef>
              <a:spcAft>
                <a:spcPts val="0"/>
              </a:spcAft>
              <a:buClr>
                <a:schemeClr val="dk1"/>
              </a:buClr>
              <a:buSzPts val="2400"/>
              <a:buChar char="•"/>
            </a:pPr>
            <a:r>
              <a:rPr lang="en-US"/>
              <a:t>We want to use the same code multiple times</a:t>
            </a:r>
            <a:endParaRPr/>
          </a:p>
          <a:p>
            <a:pPr indent="-228600" lvl="1" marL="685800" rtl="0" algn="l">
              <a:lnSpc>
                <a:spcPct val="90000"/>
              </a:lnSpc>
              <a:spcBef>
                <a:spcPts val="500"/>
              </a:spcBef>
              <a:spcAft>
                <a:spcPts val="0"/>
              </a:spcAft>
              <a:buClr>
                <a:schemeClr val="dk1"/>
              </a:buClr>
              <a:buSzPts val="2400"/>
              <a:buChar char="•"/>
            </a:pPr>
            <a:r>
              <a:rPr lang="en-US"/>
              <a:t>We are waiting for an event to occur and we do a set of actions while we wait.</a:t>
            </a:r>
            <a:endParaRPr/>
          </a:p>
          <a:p>
            <a:pPr indent="0" lvl="1" marL="457200" rtl="0" algn="l">
              <a:lnSpc>
                <a:spcPct val="90000"/>
              </a:lnSpc>
              <a:spcBef>
                <a:spcPts val="500"/>
              </a:spcBef>
              <a:spcAft>
                <a:spcPts val="0"/>
              </a:spcAft>
              <a:buClr>
                <a:schemeClr val="dk1"/>
              </a:buClr>
              <a:buSzPts val="2400"/>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221" name="Shape 221"/>
        <p:cNvGrpSpPr/>
        <p:nvPr/>
      </p:nvGrpSpPr>
      <p:grpSpPr>
        <a:xfrm>
          <a:off x="0" y="0"/>
          <a:ext cx="0" cy="0"/>
          <a:chOff x="0" y="0"/>
          <a:chExt cx="0" cy="0"/>
        </a:xfrm>
      </p:grpSpPr>
      <p:sp>
        <p:nvSpPr>
          <p:cNvPr id="222" name="Google Shape;222;p12"/>
          <p:cNvSpPr/>
          <p:nvPr/>
        </p:nvSpPr>
        <p:spPr>
          <a:xfrm>
            <a:off x="0" y="0"/>
            <a:ext cx="12192000" cy="76200"/>
          </a:xfrm>
          <a:custGeom>
            <a:rect b="b" l="l" r="r" t="t"/>
            <a:pathLst>
              <a:path extrusionOk="0" h="76200" w="12192000">
                <a:moveTo>
                  <a:pt x="0" y="76200"/>
                </a:moveTo>
                <a:lnTo>
                  <a:pt x="12192000" y="76200"/>
                </a:lnTo>
                <a:lnTo>
                  <a:pt x="12192000" y="0"/>
                </a:lnTo>
                <a:lnTo>
                  <a:pt x="0" y="0"/>
                </a:lnTo>
                <a:lnTo>
                  <a:pt x="0" y="76200"/>
                </a:lnTo>
                <a:close/>
              </a:path>
            </a:pathLst>
          </a:custGeom>
          <a:solidFill>
            <a:srgbClr val="B2173B"/>
          </a:solidFill>
          <a:ln>
            <a:noFill/>
          </a:ln>
        </p:spPr>
        <p:txBody>
          <a:bodyPr anchorCtr="0" anchor="t" bIns="0" lIns="0" spcFirstLastPara="1" rIns="0" wrap="square" tIns="0">
            <a:noAutofit/>
          </a:bodyPr>
          <a:lstStyle/>
          <a:p>
            <a:pPr indent="0" lvl="0" marL="0" marR="0" rtl="0" algn="l">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223" name="Google Shape;223;p12"/>
          <p:cNvSpPr/>
          <p:nvPr/>
        </p:nvSpPr>
        <p:spPr>
          <a:xfrm>
            <a:off x="0" y="6324600"/>
            <a:ext cx="12192000" cy="533400"/>
          </a:xfrm>
          <a:prstGeom prst="rect">
            <a:avLst/>
          </a:prstGeom>
          <a:blipFill rotWithShape="1">
            <a:blip r:embed="rId3">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224" name="Google Shape;224;p12"/>
          <p:cNvSpPr/>
          <p:nvPr/>
        </p:nvSpPr>
        <p:spPr>
          <a:xfrm>
            <a:off x="0" y="6323075"/>
            <a:ext cx="12192000" cy="534900"/>
          </a:xfrm>
          <a:prstGeom prst="rect">
            <a:avLst/>
          </a:prstGeom>
          <a:blipFill rotWithShape="1">
            <a:blip r:embed="rId4">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225" name="Google Shape;225;p12"/>
          <p:cNvSpPr/>
          <p:nvPr/>
        </p:nvSpPr>
        <p:spPr>
          <a:xfrm>
            <a:off x="9067800" y="5731764"/>
            <a:ext cx="2412600" cy="487800"/>
          </a:xfrm>
          <a:prstGeom prst="rect">
            <a:avLst/>
          </a:prstGeom>
          <a:blipFill rotWithShape="1">
            <a:blip r:embed="rId5">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226" name="Google Shape;226;p12"/>
          <p:cNvSpPr txBox="1"/>
          <p:nvPr>
            <p:ph idx="12" type="sldNum"/>
          </p:nvPr>
        </p:nvSpPr>
        <p:spPr>
          <a:xfrm>
            <a:off x="11393071" y="6503098"/>
            <a:ext cx="255300" cy="228600"/>
          </a:xfrm>
          <a:prstGeom prst="rect">
            <a:avLst/>
          </a:prstGeom>
          <a:noFill/>
          <a:ln>
            <a:noFill/>
          </a:ln>
        </p:spPr>
        <p:txBody>
          <a:bodyPr anchorCtr="0" anchor="t" bIns="0" lIns="0" spcFirstLastPara="1" rIns="0" wrap="square" tIns="0">
            <a:noAutofit/>
          </a:bodyPr>
          <a:lstStyle/>
          <a:p>
            <a:pPr indent="0" lvl="0" marL="25400" rtl="0" algn="l">
              <a:spcBef>
                <a:spcPts val="0"/>
              </a:spcBef>
              <a:spcAft>
                <a:spcPts val="0"/>
              </a:spcAft>
              <a:buClr>
                <a:srgbClr val="000000"/>
              </a:buClr>
              <a:buSzPts val="1200"/>
              <a:buFont typeface="Arial"/>
              <a:buNone/>
            </a:pPr>
            <a:fld id="{00000000-1234-1234-1234-123412341234}" type="slidenum">
              <a:rPr lang="en-US"/>
              <a:t>‹#›</a:t>
            </a:fld>
            <a:endParaRPr/>
          </a:p>
        </p:txBody>
      </p:sp>
      <p:sp>
        <p:nvSpPr>
          <p:cNvPr id="227" name="Google Shape;227;p12"/>
          <p:cNvSpPr txBox="1"/>
          <p:nvPr/>
        </p:nvSpPr>
        <p:spPr>
          <a:xfrm>
            <a:off x="5742809" y="6470530"/>
            <a:ext cx="146700" cy="279900"/>
          </a:xfrm>
          <a:prstGeom prst="rect">
            <a:avLst/>
          </a:prstGeom>
          <a:noFill/>
          <a:ln>
            <a:noFill/>
          </a:ln>
        </p:spPr>
        <p:txBody>
          <a:bodyPr anchorCtr="0" anchor="t" bIns="0" lIns="0" spcFirstLastPara="1" rIns="0" wrap="square" tIns="0">
            <a:noAutofit/>
          </a:bodyPr>
          <a:lstStyle/>
          <a:p>
            <a:pPr indent="0" lvl="0" marL="12700" marR="0" rtl="0" algn="l">
              <a:lnSpc>
                <a:spcPct val="100000"/>
              </a:lnSpc>
              <a:spcBef>
                <a:spcPts val="0"/>
              </a:spcBef>
              <a:spcAft>
                <a:spcPts val="0"/>
              </a:spcAft>
              <a:buClr>
                <a:schemeClr val="dk1"/>
              </a:buClr>
              <a:buSzPts val="2000"/>
              <a:buFont typeface="Calibri"/>
              <a:buNone/>
            </a:pPr>
            <a:r>
              <a:t/>
            </a:r>
            <a:endParaRPr b="0" i="0" sz="2000" u="none" cap="none" strike="noStrike">
              <a:solidFill>
                <a:schemeClr val="dk1"/>
              </a:solidFill>
              <a:latin typeface="Calibri"/>
              <a:ea typeface="Calibri"/>
              <a:cs typeface="Calibri"/>
              <a:sym typeface="Calibri"/>
            </a:endParaRPr>
          </a:p>
        </p:txBody>
      </p:sp>
      <p:sp>
        <p:nvSpPr>
          <p:cNvPr id="228" name="Google Shape;228;p12"/>
          <p:cNvSpPr txBox="1"/>
          <p:nvPr/>
        </p:nvSpPr>
        <p:spPr>
          <a:xfrm>
            <a:off x="2711870" y="6390598"/>
            <a:ext cx="7638600" cy="4014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lt1"/>
              </a:buClr>
              <a:buSzPts val="2000"/>
              <a:buFont typeface="Arial"/>
              <a:buNone/>
            </a:pPr>
            <a:r>
              <a:rPr b="1" i="0" lang="en-US" sz="2000" u="none" cap="none" strike="noStrike">
                <a:solidFill>
                  <a:schemeClr val="lt1"/>
                </a:solidFill>
                <a:latin typeface="Calibri"/>
                <a:ea typeface="Calibri"/>
                <a:cs typeface="Calibri"/>
                <a:sym typeface="Calibri"/>
              </a:rPr>
              <a:t>TLRN 500 SUMMER 2021</a:t>
            </a:r>
            <a:endParaRPr b="1" i="0" sz="2000" u="none" cap="none" strike="noStrike">
              <a:solidFill>
                <a:schemeClr val="lt1"/>
              </a:solidFill>
              <a:latin typeface="Calibri"/>
              <a:ea typeface="Calibri"/>
              <a:cs typeface="Calibri"/>
              <a:sym typeface="Calibri"/>
            </a:endParaRPr>
          </a:p>
        </p:txBody>
      </p:sp>
      <p:sp>
        <p:nvSpPr>
          <p:cNvPr id="229" name="Google Shape;229;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Container Constructs (arrays, lists, hashes)</a:t>
            </a:r>
            <a:endParaRPr/>
          </a:p>
        </p:txBody>
      </p:sp>
      <p:sp>
        <p:nvSpPr>
          <p:cNvPr id="230" name="Google Shape;230;p1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Often, we will want to apply our program to a bunch of data of the same type or are related to each other in some way.  We often refer to this as a set of data.</a:t>
            </a:r>
            <a:endParaRPr/>
          </a:p>
          <a:p>
            <a:pPr indent="-228600" lvl="0" marL="228600" rtl="0" algn="l">
              <a:lnSpc>
                <a:spcPct val="90000"/>
              </a:lnSpc>
              <a:spcBef>
                <a:spcPts val="1000"/>
              </a:spcBef>
              <a:spcAft>
                <a:spcPts val="0"/>
              </a:spcAft>
              <a:buClr>
                <a:schemeClr val="dk1"/>
              </a:buClr>
              <a:buSzPts val="2800"/>
              <a:buChar char="•"/>
            </a:pPr>
            <a:r>
              <a:rPr lang="en-US"/>
              <a:t>Containers such as arrays or lists let us treat a set of variables as one unit.  This makes it easier to use with loops or with methods.</a:t>
            </a:r>
            <a:endParaRPr/>
          </a:p>
          <a:p>
            <a:pPr indent="-228600" lvl="0" marL="228600" rtl="0" algn="l">
              <a:lnSpc>
                <a:spcPct val="90000"/>
              </a:lnSpc>
              <a:spcBef>
                <a:spcPts val="1000"/>
              </a:spcBef>
              <a:spcAft>
                <a:spcPts val="0"/>
              </a:spcAft>
              <a:buClr>
                <a:schemeClr val="dk1"/>
              </a:buClr>
              <a:buSzPts val="2800"/>
              <a:buChar char="•"/>
            </a:pPr>
            <a:r>
              <a:rPr lang="en-US"/>
              <a:t>Implementation of arrays and lists can vary from programming language to programming language.  If you use such a construct, you will want to pay attention to the implementation details.</a:t>
            </a:r>
            <a:endParaRPr/>
          </a:p>
          <a:p>
            <a:pPr indent="0" lvl="0" marL="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234" name="Shape 234"/>
        <p:cNvGrpSpPr/>
        <p:nvPr/>
      </p:nvGrpSpPr>
      <p:grpSpPr>
        <a:xfrm>
          <a:off x="0" y="0"/>
          <a:ext cx="0" cy="0"/>
          <a:chOff x="0" y="0"/>
          <a:chExt cx="0" cy="0"/>
        </a:xfrm>
      </p:grpSpPr>
      <p:sp>
        <p:nvSpPr>
          <p:cNvPr id="235" name="Google Shape;235;p13"/>
          <p:cNvSpPr/>
          <p:nvPr/>
        </p:nvSpPr>
        <p:spPr>
          <a:xfrm>
            <a:off x="0" y="0"/>
            <a:ext cx="12192000" cy="76200"/>
          </a:xfrm>
          <a:custGeom>
            <a:rect b="b" l="l" r="r" t="t"/>
            <a:pathLst>
              <a:path extrusionOk="0" h="76200" w="12192000">
                <a:moveTo>
                  <a:pt x="0" y="76200"/>
                </a:moveTo>
                <a:lnTo>
                  <a:pt x="12192000" y="76200"/>
                </a:lnTo>
                <a:lnTo>
                  <a:pt x="12192000" y="0"/>
                </a:lnTo>
                <a:lnTo>
                  <a:pt x="0" y="0"/>
                </a:lnTo>
                <a:lnTo>
                  <a:pt x="0" y="76200"/>
                </a:lnTo>
                <a:close/>
              </a:path>
            </a:pathLst>
          </a:custGeom>
          <a:solidFill>
            <a:srgbClr val="B2173B"/>
          </a:solidFill>
          <a:ln>
            <a:noFill/>
          </a:ln>
        </p:spPr>
        <p:txBody>
          <a:bodyPr anchorCtr="0" anchor="t" bIns="0" lIns="0" spcFirstLastPara="1" rIns="0" wrap="square" tIns="0">
            <a:noAutofit/>
          </a:bodyPr>
          <a:lstStyle/>
          <a:p>
            <a:pPr indent="0" lvl="0" marL="0" marR="0" rtl="0" algn="l">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236" name="Google Shape;236;p13"/>
          <p:cNvSpPr/>
          <p:nvPr/>
        </p:nvSpPr>
        <p:spPr>
          <a:xfrm>
            <a:off x="0" y="6324600"/>
            <a:ext cx="12192000" cy="533400"/>
          </a:xfrm>
          <a:prstGeom prst="rect">
            <a:avLst/>
          </a:prstGeom>
          <a:blipFill rotWithShape="1">
            <a:blip r:embed="rId3">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237" name="Google Shape;237;p13"/>
          <p:cNvSpPr/>
          <p:nvPr/>
        </p:nvSpPr>
        <p:spPr>
          <a:xfrm>
            <a:off x="0" y="6323075"/>
            <a:ext cx="12192000" cy="534900"/>
          </a:xfrm>
          <a:prstGeom prst="rect">
            <a:avLst/>
          </a:prstGeom>
          <a:blipFill rotWithShape="1">
            <a:blip r:embed="rId4">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238" name="Google Shape;238;p13"/>
          <p:cNvSpPr/>
          <p:nvPr/>
        </p:nvSpPr>
        <p:spPr>
          <a:xfrm>
            <a:off x="9067800" y="5731764"/>
            <a:ext cx="2412600" cy="487800"/>
          </a:xfrm>
          <a:prstGeom prst="rect">
            <a:avLst/>
          </a:prstGeom>
          <a:blipFill rotWithShape="1">
            <a:blip r:embed="rId5">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239" name="Google Shape;239;p13"/>
          <p:cNvSpPr txBox="1"/>
          <p:nvPr>
            <p:ph idx="12" type="sldNum"/>
          </p:nvPr>
        </p:nvSpPr>
        <p:spPr>
          <a:xfrm>
            <a:off x="11393071" y="6503098"/>
            <a:ext cx="255300" cy="228600"/>
          </a:xfrm>
          <a:prstGeom prst="rect">
            <a:avLst/>
          </a:prstGeom>
          <a:noFill/>
          <a:ln>
            <a:noFill/>
          </a:ln>
        </p:spPr>
        <p:txBody>
          <a:bodyPr anchorCtr="0" anchor="t" bIns="0" lIns="0" spcFirstLastPara="1" rIns="0" wrap="square" tIns="0">
            <a:noAutofit/>
          </a:bodyPr>
          <a:lstStyle/>
          <a:p>
            <a:pPr indent="0" lvl="0" marL="25400" rtl="0" algn="l">
              <a:spcBef>
                <a:spcPts val="0"/>
              </a:spcBef>
              <a:spcAft>
                <a:spcPts val="0"/>
              </a:spcAft>
              <a:buClr>
                <a:srgbClr val="000000"/>
              </a:buClr>
              <a:buSzPts val="1200"/>
              <a:buFont typeface="Arial"/>
              <a:buNone/>
            </a:pPr>
            <a:fld id="{00000000-1234-1234-1234-123412341234}" type="slidenum">
              <a:rPr lang="en-US"/>
              <a:t>‹#›</a:t>
            </a:fld>
            <a:endParaRPr/>
          </a:p>
        </p:txBody>
      </p:sp>
      <p:sp>
        <p:nvSpPr>
          <p:cNvPr id="240" name="Google Shape;240;p13"/>
          <p:cNvSpPr txBox="1"/>
          <p:nvPr/>
        </p:nvSpPr>
        <p:spPr>
          <a:xfrm>
            <a:off x="5742809" y="6470530"/>
            <a:ext cx="146700" cy="279900"/>
          </a:xfrm>
          <a:prstGeom prst="rect">
            <a:avLst/>
          </a:prstGeom>
          <a:noFill/>
          <a:ln>
            <a:noFill/>
          </a:ln>
        </p:spPr>
        <p:txBody>
          <a:bodyPr anchorCtr="0" anchor="t" bIns="0" lIns="0" spcFirstLastPara="1" rIns="0" wrap="square" tIns="0">
            <a:noAutofit/>
          </a:bodyPr>
          <a:lstStyle/>
          <a:p>
            <a:pPr indent="0" lvl="0" marL="12700" marR="0" rtl="0" algn="l">
              <a:lnSpc>
                <a:spcPct val="100000"/>
              </a:lnSpc>
              <a:spcBef>
                <a:spcPts val="0"/>
              </a:spcBef>
              <a:spcAft>
                <a:spcPts val="0"/>
              </a:spcAft>
              <a:buClr>
                <a:schemeClr val="dk1"/>
              </a:buClr>
              <a:buSzPts val="2000"/>
              <a:buFont typeface="Calibri"/>
              <a:buNone/>
            </a:pPr>
            <a:r>
              <a:t/>
            </a:r>
            <a:endParaRPr b="0" i="0" sz="2000" u="none" cap="none" strike="noStrike">
              <a:solidFill>
                <a:schemeClr val="dk1"/>
              </a:solidFill>
              <a:latin typeface="Calibri"/>
              <a:ea typeface="Calibri"/>
              <a:cs typeface="Calibri"/>
              <a:sym typeface="Calibri"/>
            </a:endParaRPr>
          </a:p>
        </p:txBody>
      </p:sp>
      <p:sp>
        <p:nvSpPr>
          <p:cNvPr id="241" name="Google Shape;241;p13"/>
          <p:cNvSpPr txBox="1"/>
          <p:nvPr/>
        </p:nvSpPr>
        <p:spPr>
          <a:xfrm>
            <a:off x="2711870" y="6390598"/>
            <a:ext cx="7638600" cy="4014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lt1"/>
              </a:buClr>
              <a:buSzPts val="2000"/>
              <a:buFont typeface="Arial"/>
              <a:buNone/>
            </a:pPr>
            <a:r>
              <a:rPr b="1" i="0" lang="en-US" sz="2000" u="none" cap="none" strike="noStrike">
                <a:solidFill>
                  <a:schemeClr val="lt1"/>
                </a:solidFill>
                <a:latin typeface="Calibri"/>
                <a:ea typeface="Calibri"/>
                <a:cs typeface="Calibri"/>
                <a:sym typeface="Calibri"/>
              </a:rPr>
              <a:t>TLRN 500 SUMMER 2021</a:t>
            </a:r>
            <a:endParaRPr b="1" i="0" sz="2000" u="none" cap="none" strike="noStrike">
              <a:solidFill>
                <a:schemeClr val="lt1"/>
              </a:solidFill>
              <a:latin typeface="Calibri"/>
              <a:ea typeface="Calibri"/>
              <a:cs typeface="Calibri"/>
              <a:sym typeface="Calibri"/>
            </a:endParaRPr>
          </a:p>
        </p:txBody>
      </p:sp>
      <p:sp>
        <p:nvSpPr>
          <p:cNvPr id="242" name="Google Shape;242;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Methods, Procedures and Functions</a:t>
            </a:r>
            <a:endParaRPr/>
          </a:p>
        </p:txBody>
      </p:sp>
      <p:sp>
        <p:nvSpPr>
          <p:cNvPr id="243" name="Google Shape;243;p1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Often, a group of code we author will have a particular purpose.</a:t>
            </a:r>
            <a:endParaRPr/>
          </a:p>
          <a:p>
            <a:pPr indent="-228600" lvl="0" marL="228600" rtl="0" algn="l">
              <a:lnSpc>
                <a:spcPct val="90000"/>
              </a:lnSpc>
              <a:spcBef>
                <a:spcPts val="1000"/>
              </a:spcBef>
              <a:spcAft>
                <a:spcPts val="0"/>
              </a:spcAft>
              <a:buClr>
                <a:schemeClr val="dk1"/>
              </a:buClr>
              <a:buSzPts val="2800"/>
              <a:buChar char="•"/>
            </a:pPr>
            <a:r>
              <a:rPr lang="en-US"/>
              <a:t>Consider, for example, the concept of average.  We know what it is and we would want to use it again and again.</a:t>
            </a:r>
            <a:endParaRPr/>
          </a:p>
          <a:p>
            <a:pPr indent="-228600" lvl="0" marL="228600" rtl="0" algn="l">
              <a:lnSpc>
                <a:spcPct val="90000"/>
              </a:lnSpc>
              <a:spcBef>
                <a:spcPts val="1000"/>
              </a:spcBef>
              <a:spcAft>
                <a:spcPts val="0"/>
              </a:spcAft>
              <a:buClr>
                <a:schemeClr val="dk1"/>
              </a:buClr>
              <a:buSzPts val="2800"/>
              <a:buChar char="•"/>
            </a:pPr>
            <a:r>
              <a:rPr lang="en-US"/>
              <a:t>A method, procedure or function lets us group this code together for reuse.  We need to let the programmer know how to send it data and what data it sends back, but otherwise the programmer doesn’t worry about the details of the implementation after the first use.</a:t>
            </a:r>
            <a:endParaRPr/>
          </a:p>
          <a:p>
            <a:pPr indent="-228600" lvl="0" marL="228600" rtl="0" algn="l">
              <a:lnSpc>
                <a:spcPct val="90000"/>
              </a:lnSpc>
              <a:spcBef>
                <a:spcPts val="1000"/>
              </a:spcBef>
              <a:spcAft>
                <a:spcPts val="0"/>
              </a:spcAft>
              <a:buClr>
                <a:schemeClr val="dk1"/>
              </a:buClr>
              <a:buSzPts val="2800"/>
              <a:buChar char="•"/>
            </a:pPr>
            <a:r>
              <a:rPr lang="en-US"/>
              <a:t>Different languages use different words to describe methods.  Procedure is often reserved for methods that return a void value.</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247" name="Shape 247"/>
        <p:cNvGrpSpPr/>
        <p:nvPr/>
      </p:nvGrpSpPr>
      <p:grpSpPr>
        <a:xfrm>
          <a:off x="0" y="0"/>
          <a:ext cx="0" cy="0"/>
          <a:chOff x="0" y="0"/>
          <a:chExt cx="0" cy="0"/>
        </a:xfrm>
      </p:grpSpPr>
      <p:sp>
        <p:nvSpPr>
          <p:cNvPr id="248" name="Google Shape;248;p14"/>
          <p:cNvSpPr/>
          <p:nvPr/>
        </p:nvSpPr>
        <p:spPr>
          <a:xfrm>
            <a:off x="0" y="0"/>
            <a:ext cx="12192000" cy="76200"/>
          </a:xfrm>
          <a:custGeom>
            <a:rect b="b" l="l" r="r" t="t"/>
            <a:pathLst>
              <a:path extrusionOk="0" h="76200" w="12192000">
                <a:moveTo>
                  <a:pt x="0" y="76200"/>
                </a:moveTo>
                <a:lnTo>
                  <a:pt x="12192000" y="76200"/>
                </a:lnTo>
                <a:lnTo>
                  <a:pt x="12192000" y="0"/>
                </a:lnTo>
                <a:lnTo>
                  <a:pt x="0" y="0"/>
                </a:lnTo>
                <a:lnTo>
                  <a:pt x="0" y="76200"/>
                </a:lnTo>
                <a:close/>
              </a:path>
            </a:pathLst>
          </a:custGeom>
          <a:solidFill>
            <a:srgbClr val="B2173B"/>
          </a:solidFill>
          <a:ln>
            <a:noFill/>
          </a:ln>
        </p:spPr>
        <p:txBody>
          <a:bodyPr anchorCtr="0" anchor="t" bIns="0" lIns="0" spcFirstLastPara="1" rIns="0" wrap="square" tIns="0">
            <a:noAutofit/>
          </a:bodyPr>
          <a:lstStyle/>
          <a:p>
            <a:pPr indent="0" lvl="0" marL="0" marR="0" rtl="0" algn="l">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249" name="Google Shape;249;p14"/>
          <p:cNvSpPr/>
          <p:nvPr/>
        </p:nvSpPr>
        <p:spPr>
          <a:xfrm>
            <a:off x="0" y="6324600"/>
            <a:ext cx="12192000" cy="533400"/>
          </a:xfrm>
          <a:prstGeom prst="rect">
            <a:avLst/>
          </a:prstGeom>
          <a:blipFill rotWithShape="1">
            <a:blip r:embed="rId3">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250" name="Google Shape;250;p14"/>
          <p:cNvSpPr/>
          <p:nvPr/>
        </p:nvSpPr>
        <p:spPr>
          <a:xfrm>
            <a:off x="0" y="6323075"/>
            <a:ext cx="12192000" cy="534900"/>
          </a:xfrm>
          <a:prstGeom prst="rect">
            <a:avLst/>
          </a:prstGeom>
          <a:blipFill rotWithShape="1">
            <a:blip r:embed="rId4">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251" name="Google Shape;251;p14"/>
          <p:cNvSpPr/>
          <p:nvPr/>
        </p:nvSpPr>
        <p:spPr>
          <a:xfrm>
            <a:off x="9067800" y="5731764"/>
            <a:ext cx="2412600" cy="487800"/>
          </a:xfrm>
          <a:prstGeom prst="rect">
            <a:avLst/>
          </a:prstGeom>
          <a:blipFill rotWithShape="1">
            <a:blip r:embed="rId5">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252" name="Google Shape;252;p14"/>
          <p:cNvSpPr txBox="1"/>
          <p:nvPr>
            <p:ph idx="12" type="sldNum"/>
          </p:nvPr>
        </p:nvSpPr>
        <p:spPr>
          <a:xfrm>
            <a:off x="11393071" y="6503098"/>
            <a:ext cx="255300" cy="228600"/>
          </a:xfrm>
          <a:prstGeom prst="rect">
            <a:avLst/>
          </a:prstGeom>
          <a:noFill/>
          <a:ln>
            <a:noFill/>
          </a:ln>
        </p:spPr>
        <p:txBody>
          <a:bodyPr anchorCtr="0" anchor="t" bIns="0" lIns="0" spcFirstLastPara="1" rIns="0" wrap="square" tIns="0">
            <a:noAutofit/>
          </a:bodyPr>
          <a:lstStyle/>
          <a:p>
            <a:pPr indent="0" lvl="0" marL="25400" rtl="0" algn="l">
              <a:spcBef>
                <a:spcPts val="0"/>
              </a:spcBef>
              <a:spcAft>
                <a:spcPts val="0"/>
              </a:spcAft>
              <a:buClr>
                <a:srgbClr val="000000"/>
              </a:buClr>
              <a:buSzPts val="1200"/>
              <a:buFont typeface="Arial"/>
              <a:buNone/>
            </a:pPr>
            <a:fld id="{00000000-1234-1234-1234-123412341234}" type="slidenum">
              <a:rPr lang="en-US"/>
              <a:t>‹#›</a:t>
            </a:fld>
            <a:endParaRPr/>
          </a:p>
        </p:txBody>
      </p:sp>
      <p:sp>
        <p:nvSpPr>
          <p:cNvPr id="253" name="Google Shape;253;p14"/>
          <p:cNvSpPr txBox="1"/>
          <p:nvPr/>
        </p:nvSpPr>
        <p:spPr>
          <a:xfrm>
            <a:off x="5742809" y="6470530"/>
            <a:ext cx="146700" cy="279900"/>
          </a:xfrm>
          <a:prstGeom prst="rect">
            <a:avLst/>
          </a:prstGeom>
          <a:noFill/>
          <a:ln>
            <a:noFill/>
          </a:ln>
        </p:spPr>
        <p:txBody>
          <a:bodyPr anchorCtr="0" anchor="t" bIns="0" lIns="0" spcFirstLastPara="1" rIns="0" wrap="square" tIns="0">
            <a:noAutofit/>
          </a:bodyPr>
          <a:lstStyle/>
          <a:p>
            <a:pPr indent="0" lvl="0" marL="12700" marR="0" rtl="0" algn="l">
              <a:lnSpc>
                <a:spcPct val="100000"/>
              </a:lnSpc>
              <a:spcBef>
                <a:spcPts val="0"/>
              </a:spcBef>
              <a:spcAft>
                <a:spcPts val="0"/>
              </a:spcAft>
              <a:buClr>
                <a:schemeClr val="dk1"/>
              </a:buClr>
              <a:buSzPts val="2000"/>
              <a:buFont typeface="Calibri"/>
              <a:buNone/>
            </a:pPr>
            <a:r>
              <a:t/>
            </a:r>
            <a:endParaRPr b="0" i="0" sz="2000" u="none" cap="none" strike="noStrike">
              <a:solidFill>
                <a:schemeClr val="dk1"/>
              </a:solidFill>
              <a:latin typeface="Calibri"/>
              <a:ea typeface="Calibri"/>
              <a:cs typeface="Calibri"/>
              <a:sym typeface="Calibri"/>
            </a:endParaRPr>
          </a:p>
        </p:txBody>
      </p:sp>
      <p:sp>
        <p:nvSpPr>
          <p:cNvPr id="254" name="Google Shape;254;p14"/>
          <p:cNvSpPr txBox="1"/>
          <p:nvPr/>
        </p:nvSpPr>
        <p:spPr>
          <a:xfrm>
            <a:off x="2711870" y="6390598"/>
            <a:ext cx="7638600" cy="4014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lt1"/>
              </a:buClr>
              <a:buSzPts val="2000"/>
              <a:buFont typeface="Arial"/>
              <a:buNone/>
            </a:pPr>
            <a:r>
              <a:rPr b="1" i="0" lang="en-US" sz="2000" u="none" cap="none" strike="noStrike">
                <a:solidFill>
                  <a:schemeClr val="lt1"/>
                </a:solidFill>
                <a:latin typeface="Calibri"/>
                <a:ea typeface="Calibri"/>
                <a:cs typeface="Calibri"/>
                <a:sym typeface="Calibri"/>
              </a:rPr>
              <a:t>TLRN 500 SUMMER 2021</a:t>
            </a:r>
            <a:endParaRPr b="1" i="0" sz="2000" u="none" cap="none" strike="noStrike">
              <a:solidFill>
                <a:schemeClr val="lt1"/>
              </a:solidFill>
              <a:latin typeface="Calibri"/>
              <a:ea typeface="Calibri"/>
              <a:cs typeface="Calibri"/>
              <a:sym typeface="Calibri"/>
            </a:endParaRPr>
          </a:p>
        </p:txBody>
      </p:sp>
      <p:sp>
        <p:nvSpPr>
          <p:cNvPr id="255" name="Google Shape;255;p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Data Types and User-Defined Types</a:t>
            </a:r>
            <a:endParaRPr/>
          </a:p>
        </p:txBody>
      </p:sp>
      <p:sp>
        <p:nvSpPr>
          <p:cNvPr id="256" name="Google Shape;256;p1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A data type is data and actions associated with that data.  For example, Integer consists of positive and negative whole numbers and 0.  The actions we can do to Integer are addition, subtraction, multiplication, division, modulo, print or get the value, and assign an integer to a variable (set a value).</a:t>
            </a:r>
            <a:endParaRPr/>
          </a:p>
          <a:p>
            <a:pPr indent="-228600" lvl="0" marL="228600" rtl="0" algn="l">
              <a:lnSpc>
                <a:spcPct val="90000"/>
              </a:lnSpc>
              <a:spcBef>
                <a:spcPts val="1000"/>
              </a:spcBef>
              <a:spcAft>
                <a:spcPts val="0"/>
              </a:spcAft>
              <a:buClr>
                <a:schemeClr val="dk1"/>
              </a:buClr>
              <a:buSzPts val="2800"/>
              <a:buChar char="•"/>
            </a:pPr>
            <a:r>
              <a:rPr lang="en-US"/>
              <a:t>Users can create their own data types.  That is what classes are in an object oriented language.  You have a data section (usually a number of variables that break down into the simple data types) and then actions you can do on that data.</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260" name="Shape 260"/>
        <p:cNvGrpSpPr/>
        <p:nvPr/>
      </p:nvGrpSpPr>
      <p:grpSpPr>
        <a:xfrm>
          <a:off x="0" y="0"/>
          <a:ext cx="0" cy="0"/>
          <a:chOff x="0" y="0"/>
          <a:chExt cx="0" cy="0"/>
        </a:xfrm>
      </p:grpSpPr>
      <p:sp>
        <p:nvSpPr>
          <p:cNvPr id="261" name="Google Shape;261;p15"/>
          <p:cNvSpPr/>
          <p:nvPr/>
        </p:nvSpPr>
        <p:spPr>
          <a:xfrm>
            <a:off x="0" y="0"/>
            <a:ext cx="12192000" cy="76200"/>
          </a:xfrm>
          <a:custGeom>
            <a:rect b="b" l="l" r="r" t="t"/>
            <a:pathLst>
              <a:path extrusionOk="0" h="76200" w="12192000">
                <a:moveTo>
                  <a:pt x="0" y="76200"/>
                </a:moveTo>
                <a:lnTo>
                  <a:pt x="12192000" y="76200"/>
                </a:lnTo>
                <a:lnTo>
                  <a:pt x="12192000" y="0"/>
                </a:lnTo>
                <a:lnTo>
                  <a:pt x="0" y="0"/>
                </a:lnTo>
                <a:lnTo>
                  <a:pt x="0" y="76200"/>
                </a:lnTo>
                <a:close/>
              </a:path>
            </a:pathLst>
          </a:custGeom>
          <a:solidFill>
            <a:srgbClr val="B2173B"/>
          </a:solidFill>
          <a:ln>
            <a:noFill/>
          </a:ln>
        </p:spPr>
        <p:txBody>
          <a:bodyPr anchorCtr="0" anchor="t" bIns="0" lIns="0" spcFirstLastPara="1" rIns="0" wrap="square" tIns="0">
            <a:noAutofit/>
          </a:bodyPr>
          <a:lstStyle/>
          <a:p>
            <a:pPr indent="0" lvl="0" marL="0" marR="0" rtl="0" algn="l">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262" name="Google Shape;262;p15"/>
          <p:cNvSpPr/>
          <p:nvPr/>
        </p:nvSpPr>
        <p:spPr>
          <a:xfrm>
            <a:off x="0" y="6324600"/>
            <a:ext cx="12192000" cy="533400"/>
          </a:xfrm>
          <a:prstGeom prst="rect">
            <a:avLst/>
          </a:prstGeom>
          <a:blipFill rotWithShape="1">
            <a:blip r:embed="rId3">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263" name="Google Shape;263;p15"/>
          <p:cNvSpPr/>
          <p:nvPr/>
        </p:nvSpPr>
        <p:spPr>
          <a:xfrm>
            <a:off x="0" y="6323075"/>
            <a:ext cx="12192000" cy="534900"/>
          </a:xfrm>
          <a:prstGeom prst="rect">
            <a:avLst/>
          </a:prstGeom>
          <a:blipFill rotWithShape="1">
            <a:blip r:embed="rId4">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264" name="Google Shape;264;p15"/>
          <p:cNvSpPr/>
          <p:nvPr/>
        </p:nvSpPr>
        <p:spPr>
          <a:xfrm>
            <a:off x="9067800" y="5731764"/>
            <a:ext cx="2412600" cy="487800"/>
          </a:xfrm>
          <a:prstGeom prst="rect">
            <a:avLst/>
          </a:prstGeom>
          <a:blipFill rotWithShape="1">
            <a:blip r:embed="rId5">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265" name="Google Shape;265;p15"/>
          <p:cNvSpPr txBox="1"/>
          <p:nvPr>
            <p:ph idx="12" type="sldNum"/>
          </p:nvPr>
        </p:nvSpPr>
        <p:spPr>
          <a:xfrm>
            <a:off x="11393071" y="6503098"/>
            <a:ext cx="255300" cy="228600"/>
          </a:xfrm>
          <a:prstGeom prst="rect">
            <a:avLst/>
          </a:prstGeom>
          <a:noFill/>
          <a:ln>
            <a:noFill/>
          </a:ln>
        </p:spPr>
        <p:txBody>
          <a:bodyPr anchorCtr="0" anchor="t" bIns="0" lIns="0" spcFirstLastPara="1" rIns="0" wrap="square" tIns="0">
            <a:noAutofit/>
          </a:bodyPr>
          <a:lstStyle/>
          <a:p>
            <a:pPr indent="0" lvl="0" marL="25400" rtl="0" algn="l">
              <a:spcBef>
                <a:spcPts val="0"/>
              </a:spcBef>
              <a:spcAft>
                <a:spcPts val="0"/>
              </a:spcAft>
              <a:buClr>
                <a:srgbClr val="000000"/>
              </a:buClr>
              <a:buSzPts val="1200"/>
              <a:buFont typeface="Arial"/>
              <a:buNone/>
            </a:pPr>
            <a:fld id="{00000000-1234-1234-1234-123412341234}" type="slidenum">
              <a:rPr lang="en-US"/>
              <a:t>‹#›</a:t>
            </a:fld>
            <a:endParaRPr/>
          </a:p>
        </p:txBody>
      </p:sp>
      <p:sp>
        <p:nvSpPr>
          <p:cNvPr id="266" name="Google Shape;266;p15"/>
          <p:cNvSpPr txBox="1"/>
          <p:nvPr/>
        </p:nvSpPr>
        <p:spPr>
          <a:xfrm>
            <a:off x="5742809" y="6470530"/>
            <a:ext cx="146700" cy="279900"/>
          </a:xfrm>
          <a:prstGeom prst="rect">
            <a:avLst/>
          </a:prstGeom>
          <a:noFill/>
          <a:ln>
            <a:noFill/>
          </a:ln>
        </p:spPr>
        <p:txBody>
          <a:bodyPr anchorCtr="0" anchor="t" bIns="0" lIns="0" spcFirstLastPara="1" rIns="0" wrap="square" tIns="0">
            <a:noAutofit/>
          </a:bodyPr>
          <a:lstStyle/>
          <a:p>
            <a:pPr indent="0" lvl="0" marL="12700" marR="0" rtl="0" algn="l">
              <a:lnSpc>
                <a:spcPct val="100000"/>
              </a:lnSpc>
              <a:spcBef>
                <a:spcPts val="0"/>
              </a:spcBef>
              <a:spcAft>
                <a:spcPts val="0"/>
              </a:spcAft>
              <a:buClr>
                <a:schemeClr val="dk1"/>
              </a:buClr>
              <a:buSzPts val="2000"/>
              <a:buFont typeface="Calibri"/>
              <a:buNone/>
            </a:pPr>
            <a:r>
              <a:t/>
            </a:r>
            <a:endParaRPr b="0" i="0" sz="2000" u="none" cap="none" strike="noStrike">
              <a:solidFill>
                <a:schemeClr val="dk1"/>
              </a:solidFill>
              <a:latin typeface="Calibri"/>
              <a:ea typeface="Calibri"/>
              <a:cs typeface="Calibri"/>
              <a:sym typeface="Calibri"/>
            </a:endParaRPr>
          </a:p>
        </p:txBody>
      </p:sp>
      <p:sp>
        <p:nvSpPr>
          <p:cNvPr id="267" name="Google Shape;267;p15"/>
          <p:cNvSpPr txBox="1"/>
          <p:nvPr/>
        </p:nvSpPr>
        <p:spPr>
          <a:xfrm>
            <a:off x="2711870" y="6390598"/>
            <a:ext cx="7638600" cy="4014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lt1"/>
              </a:buClr>
              <a:buSzPts val="2000"/>
              <a:buFont typeface="Arial"/>
              <a:buNone/>
            </a:pPr>
            <a:r>
              <a:rPr b="1" i="0" lang="en-US" sz="2000" u="none" cap="none" strike="noStrike">
                <a:solidFill>
                  <a:schemeClr val="lt1"/>
                </a:solidFill>
                <a:latin typeface="Calibri"/>
                <a:ea typeface="Calibri"/>
                <a:cs typeface="Calibri"/>
                <a:sym typeface="Calibri"/>
              </a:rPr>
              <a:t>TLRN 500 SUMMER 2021</a:t>
            </a:r>
            <a:endParaRPr b="1" i="0" sz="2000" u="none" cap="none" strike="noStrike">
              <a:solidFill>
                <a:schemeClr val="lt1"/>
              </a:solidFill>
              <a:latin typeface="Calibri"/>
              <a:ea typeface="Calibri"/>
              <a:cs typeface="Calibri"/>
              <a:sym typeface="Calibri"/>
            </a:endParaRPr>
          </a:p>
        </p:txBody>
      </p:sp>
      <p:sp>
        <p:nvSpPr>
          <p:cNvPr id="268" name="Google Shape;268;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User-Defined Types, Classes and Objects</a:t>
            </a:r>
            <a:endParaRPr/>
          </a:p>
        </p:txBody>
      </p:sp>
      <p:sp>
        <p:nvSpPr>
          <p:cNvPr id="269" name="Google Shape;269;p1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lnSpcReduction="10000"/>
          </a:bodyPr>
          <a:lstStyle/>
          <a:p>
            <a:pPr indent="-228600" lvl="0" marL="228600" rtl="0" algn="l">
              <a:lnSpc>
                <a:spcPct val="90000"/>
              </a:lnSpc>
              <a:spcBef>
                <a:spcPts val="0"/>
              </a:spcBef>
              <a:spcAft>
                <a:spcPts val="0"/>
              </a:spcAft>
              <a:buClr>
                <a:schemeClr val="dk1"/>
              </a:buClr>
              <a:buSzPts val="2800"/>
              <a:buChar char="•"/>
            </a:pPr>
            <a:r>
              <a:rPr lang="en-US"/>
              <a:t>In programming, there are four generally agreed upon styles of programming – Imperative, Object Oriented, Declarative and Functional.</a:t>
            </a:r>
            <a:endParaRPr/>
          </a:p>
          <a:p>
            <a:pPr indent="-228600" lvl="0" marL="228600" rtl="0" algn="l">
              <a:lnSpc>
                <a:spcPct val="90000"/>
              </a:lnSpc>
              <a:spcBef>
                <a:spcPts val="1000"/>
              </a:spcBef>
              <a:spcAft>
                <a:spcPts val="0"/>
              </a:spcAft>
              <a:buClr>
                <a:schemeClr val="dk1"/>
              </a:buClr>
              <a:buSzPts val="2800"/>
              <a:buChar char="•"/>
            </a:pPr>
            <a:r>
              <a:rPr lang="en-US"/>
              <a:t>Imperative and Object-Oriented are the two that are used most frequently.</a:t>
            </a:r>
            <a:endParaRPr/>
          </a:p>
          <a:p>
            <a:pPr indent="-228600" lvl="0" marL="228600" rtl="0" algn="l">
              <a:lnSpc>
                <a:spcPct val="90000"/>
              </a:lnSpc>
              <a:spcBef>
                <a:spcPts val="1000"/>
              </a:spcBef>
              <a:spcAft>
                <a:spcPts val="0"/>
              </a:spcAft>
              <a:buClr>
                <a:schemeClr val="dk1"/>
              </a:buClr>
              <a:buSzPts val="2800"/>
              <a:buChar char="•"/>
            </a:pPr>
            <a:r>
              <a:rPr lang="en-US"/>
              <a:t>Imperative style is when you make a list of steps and the computer runs through the list step by step.</a:t>
            </a:r>
            <a:endParaRPr/>
          </a:p>
          <a:p>
            <a:pPr indent="-228600" lvl="0" marL="228600" rtl="0" algn="l">
              <a:lnSpc>
                <a:spcPct val="90000"/>
              </a:lnSpc>
              <a:spcBef>
                <a:spcPts val="1000"/>
              </a:spcBef>
              <a:spcAft>
                <a:spcPts val="0"/>
              </a:spcAft>
              <a:buClr>
                <a:schemeClr val="dk1"/>
              </a:buClr>
              <a:buSzPts val="2800"/>
              <a:buChar char="•"/>
            </a:pPr>
            <a:r>
              <a:rPr lang="en-US"/>
              <a:t>Object Oriented style tries to mimic the real world.  Take for example a pen.  How to you know what to do with a pen?  We need to create code that gives the user every possible thing they can do with the pen.</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273" name="Shape 273"/>
        <p:cNvGrpSpPr/>
        <p:nvPr/>
      </p:nvGrpSpPr>
      <p:grpSpPr>
        <a:xfrm>
          <a:off x="0" y="0"/>
          <a:ext cx="0" cy="0"/>
          <a:chOff x="0" y="0"/>
          <a:chExt cx="0" cy="0"/>
        </a:xfrm>
      </p:grpSpPr>
      <p:sp>
        <p:nvSpPr>
          <p:cNvPr id="274" name="Google Shape;274;p16"/>
          <p:cNvSpPr/>
          <p:nvPr/>
        </p:nvSpPr>
        <p:spPr>
          <a:xfrm>
            <a:off x="0" y="0"/>
            <a:ext cx="12192000" cy="76200"/>
          </a:xfrm>
          <a:custGeom>
            <a:rect b="b" l="l" r="r" t="t"/>
            <a:pathLst>
              <a:path extrusionOk="0" h="76200" w="12192000">
                <a:moveTo>
                  <a:pt x="0" y="76200"/>
                </a:moveTo>
                <a:lnTo>
                  <a:pt x="12192000" y="76200"/>
                </a:lnTo>
                <a:lnTo>
                  <a:pt x="12192000" y="0"/>
                </a:lnTo>
                <a:lnTo>
                  <a:pt x="0" y="0"/>
                </a:lnTo>
                <a:lnTo>
                  <a:pt x="0" y="76200"/>
                </a:lnTo>
                <a:close/>
              </a:path>
            </a:pathLst>
          </a:custGeom>
          <a:solidFill>
            <a:srgbClr val="B2173B"/>
          </a:solidFill>
          <a:ln>
            <a:noFill/>
          </a:ln>
        </p:spPr>
        <p:txBody>
          <a:bodyPr anchorCtr="0" anchor="t" bIns="0" lIns="0" spcFirstLastPara="1" rIns="0" wrap="square" tIns="0">
            <a:noAutofit/>
          </a:bodyPr>
          <a:lstStyle/>
          <a:p>
            <a:pPr indent="0" lvl="0" marL="0" marR="0" rtl="0" algn="l">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275" name="Google Shape;275;p16"/>
          <p:cNvSpPr/>
          <p:nvPr/>
        </p:nvSpPr>
        <p:spPr>
          <a:xfrm>
            <a:off x="0" y="6324600"/>
            <a:ext cx="12192000" cy="533400"/>
          </a:xfrm>
          <a:prstGeom prst="rect">
            <a:avLst/>
          </a:prstGeom>
          <a:blipFill rotWithShape="1">
            <a:blip r:embed="rId3">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276" name="Google Shape;276;p16"/>
          <p:cNvSpPr/>
          <p:nvPr/>
        </p:nvSpPr>
        <p:spPr>
          <a:xfrm>
            <a:off x="0" y="6323075"/>
            <a:ext cx="12192000" cy="534900"/>
          </a:xfrm>
          <a:prstGeom prst="rect">
            <a:avLst/>
          </a:prstGeom>
          <a:blipFill rotWithShape="1">
            <a:blip r:embed="rId4">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277" name="Google Shape;277;p16"/>
          <p:cNvSpPr/>
          <p:nvPr/>
        </p:nvSpPr>
        <p:spPr>
          <a:xfrm>
            <a:off x="9067800" y="5731764"/>
            <a:ext cx="2412600" cy="487800"/>
          </a:xfrm>
          <a:prstGeom prst="rect">
            <a:avLst/>
          </a:prstGeom>
          <a:blipFill rotWithShape="1">
            <a:blip r:embed="rId5">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278" name="Google Shape;278;p16"/>
          <p:cNvSpPr txBox="1"/>
          <p:nvPr>
            <p:ph idx="12" type="sldNum"/>
          </p:nvPr>
        </p:nvSpPr>
        <p:spPr>
          <a:xfrm>
            <a:off x="11393071" y="6503098"/>
            <a:ext cx="255300" cy="228600"/>
          </a:xfrm>
          <a:prstGeom prst="rect">
            <a:avLst/>
          </a:prstGeom>
          <a:noFill/>
          <a:ln>
            <a:noFill/>
          </a:ln>
        </p:spPr>
        <p:txBody>
          <a:bodyPr anchorCtr="0" anchor="t" bIns="0" lIns="0" spcFirstLastPara="1" rIns="0" wrap="square" tIns="0">
            <a:noAutofit/>
          </a:bodyPr>
          <a:lstStyle/>
          <a:p>
            <a:pPr indent="0" lvl="0" marL="25400" rtl="0" algn="l">
              <a:spcBef>
                <a:spcPts val="0"/>
              </a:spcBef>
              <a:spcAft>
                <a:spcPts val="0"/>
              </a:spcAft>
              <a:buClr>
                <a:srgbClr val="000000"/>
              </a:buClr>
              <a:buSzPts val="1200"/>
              <a:buFont typeface="Arial"/>
              <a:buNone/>
            </a:pPr>
            <a:fld id="{00000000-1234-1234-1234-123412341234}" type="slidenum">
              <a:rPr lang="en-US"/>
              <a:t>‹#›</a:t>
            </a:fld>
            <a:endParaRPr/>
          </a:p>
        </p:txBody>
      </p:sp>
      <p:sp>
        <p:nvSpPr>
          <p:cNvPr id="279" name="Google Shape;279;p16"/>
          <p:cNvSpPr txBox="1"/>
          <p:nvPr/>
        </p:nvSpPr>
        <p:spPr>
          <a:xfrm>
            <a:off x="5742809" y="6470530"/>
            <a:ext cx="146700" cy="279900"/>
          </a:xfrm>
          <a:prstGeom prst="rect">
            <a:avLst/>
          </a:prstGeom>
          <a:noFill/>
          <a:ln>
            <a:noFill/>
          </a:ln>
        </p:spPr>
        <p:txBody>
          <a:bodyPr anchorCtr="0" anchor="t" bIns="0" lIns="0" spcFirstLastPara="1" rIns="0" wrap="square" tIns="0">
            <a:noAutofit/>
          </a:bodyPr>
          <a:lstStyle/>
          <a:p>
            <a:pPr indent="0" lvl="0" marL="12700" marR="0" rtl="0" algn="l">
              <a:lnSpc>
                <a:spcPct val="100000"/>
              </a:lnSpc>
              <a:spcBef>
                <a:spcPts val="0"/>
              </a:spcBef>
              <a:spcAft>
                <a:spcPts val="0"/>
              </a:spcAft>
              <a:buClr>
                <a:schemeClr val="dk1"/>
              </a:buClr>
              <a:buSzPts val="2000"/>
              <a:buFont typeface="Calibri"/>
              <a:buNone/>
            </a:pPr>
            <a:r>
              <a:t/>
            </a:r>
            <a:endParaRPr b="0" i="0" sz="2000" u="none" cap="none" strike="noStrike">
              <a:solidFill>
                <a:schemeClr val="dk1"/>
              </a:solidFill>
              <a:latin typeface="Calibri"/>
              <a:ea typeface="Calibri"/>
              <a:cs typeface="Calibri"/>
              <a:sym typeface="Calibri"/>
            </a:endParaRPr>
          </a:p>
        </p:txBody>
      </p:sp>
      <p:sp>
        <p:nvSpPr>
          <p:cNvPr id="280" name="Google Shape;280;p16"/>
          <p:cNvSpPr txBox="1"/>
          <p:nvPr/>
        </p:nvSpPr>
        <p:spPr>
          <a:xfrm>
            <a:off x="2711870" y="6390598"/>
            <a:ext cx="7638600" cy="4014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lt1"/>
              </a:buClr>
              <a:buSzPts val="2000"/>
              <a:buFont typeface="Arial"/>
              <a:buNone/>
            </a:pPr>
            <a:r>
              <a:rPr b="1" i="0" lang="en-US" sz="2000" u="none" cap="none" strike="noStrike">
                <a:solidFill>
                  <a:schemeClr val="lt1"/>
                </a:solidFill>
                <a:latin typeface="Calibri"/>
                <a:ea typeface="Calibri"/>
                <a:cs typeface="Calibri"/>
                <a:sym typeface="Calibri"/>
              </a:rPr>
              <a:t>TLRN 500 SUMMER 2021</a:t>
            </a:r>
            <a:endParaRPr b="1" i="0" sz="2000" u="none" cap="none" strike="noStrike">
              <a:solidFill>
                <a:schemeClr val="lt1"/>
              </a:solidFill>
              <a:latin typeface="Calibri"/>
              <a:ea typeface="Calibri"/>
              <a:cs typeface="Calibri"/>
              <a:sym typeface="Calibri"/>
            </a:endParaRPr>
          </a:p>
        </p:txBody>
      </p:sp>
      <p:sp>
        <p:nvSpPr>
          <p:cNvPr id="281" name="Google Shape;281;p1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User-Defined Types</a:t>
            </a:r>
            <a:endParaRPr/>
          </a:p>
        </p:txBody>
      </p:sp>
      <p:sp>
        <p:nvSpPr>
          <p:cNvPr id="282" name="Google Shape;282;p1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User-Defined Types give us further powerful tools to program.  We often identify the following as a part of User-defined types:</a:t>
            </a:r>
            <a:endParaRPr/>
          </a:p>
          <a:p>
            <a:pPr indent="-228600" lvl="1" marL="685800" rtl="0" algn="l">
              <a:lnSpc>
                <a:spcPct val="90000"/>
              </a:lnSpc>
              <a:spcBef>
                <a:spcPts val="500"/>
              </a:spcBef>
              <a:spcAft>
                <a:spcPts val="0"/>
              </a:spcAft>
              <a:buClr>
                <a:schemeClr val="dk1"/>
              </a:buClr>
              <a:buSzPts val="2400"/>
              <a:buChar char="•"/>
            </a:pPr>
            <a:r>
              <a:rPr b="1" lang="en-US"/>
              <a:t>Encapsulation</a:t>
            </a:r>
            <a:r>
              <a:rPr lang="en-US"/>
              <a:t> – grouping everything together for ease of use</a:t>
            </a:r>
            <a:endParaRPr/>
          </a:p>
          <a:p>
            <a:pPr indent="-228600" lvl="1" marL="685800" rtl="0" algn="l">
              <a:lnSpc>
                <a:spcPct val="90000"/>
              </a:lnSpc>
              <a:spcBef>
                <a:spcPts val="500"/>
              </a:spcBef>
              <a:spcAft>
                <a:spcPts val="0"/>
              </a:spcAft>
              <a:buClr>
                <a:schemeClr val="dk1"/>
              </a:buClr>
              <a:buSzPts val="2400"/>
              <a:buChar char="•"/>
            </a:pPr>
            <a:r>
              <a:rPr b="1" lang="en-US"/>
              <a:t>Inheritance</a:t>
            </a:r>
            <a:r>
              <a:rPr lang="en-US"/>
              <a:t> – repurposing existing code for a highly similar purpose but extending that code with new functionality.  Think clock vs alarm clock.</a:t>
            </a:r>
            <a:endParaRPr/>
          </a:p>
          <a:p>
            <a:pPr indent="-228600" lvl="1" marL="685800" rtl="0" algn="l">
              <a:lnSpc>
                <a:spcPct val="90000"/>
              </a:lnSpc>
              <a:spcBef>
                <a:spcPts val="500"/>
              </a:spcBef>
              <a:spcAft>
                <a:spcPts val="0"/>
              </a:spcAft>
              <a:buClr>
                <a:schemeClr val="dk1"/>
              </a:buClr>
              <a:buSzPts val="2400"/>
              <a:buChar char="•"/>
            </a:pPr>
            <a:r>
              <a:rPr b="1" lang="en-US"/>
              <a:t>Polymorphism</a:t>
            </a:r>
            <a:r>
              <a:rPr lang="en-US"/>
              <a:t> – having code that “does the same thing in concept”, but is implemented differently for certain types of problems.  Think of the concept of geometric area of a planar figure.  We understand the concept of area but it is implemented differently for a square vs a circle vs a triangle.</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286" name="Shape 286"/>
        <p:cNvGrpSpPr/>
        <p:nvPr/>
      </p:nvGrpSpPr>
      <p:grpSpPr>
        <a:xfrm>
          <a:off x="0" y="0"/>
          <a:ext cx="0" cy="0"/>
          <a:chOff x="0" y="0"/>
          <a:chExt cx="0" cy="0"/>
        </a:xfrm>
      </p:grpSpPr>
      <p:sp>
        <p:nvSpPr>
          <p:cNvPr id="287" name="Google Shape;287;p17"/>
          <p:cNvSpPr/>
          <p:nvPr/>
        </p:nvSpPr>
        <p:spPr>
          <a:xfrm>
            <a:off x="0" y="0"/>
            <a:ext cx="12192000" cy="76200"/>
          </a:xfrm>
          <a:custGeom>
            <a:rect b="b" l="l" r="r" t="t"/>
            <a:pathLst>
              <a:path extrusionOk="0" h="76200" w="12192000">
                <a:moveTo>
                  <a:pt x="0" y="76200"/>
                </a:moveTo>
                <a:lnTo>
                  <a:pt x="12192000" y="76200"/>
                </a:lnTo>
                <a:lnTo>
                  <a:pt x="12192000" y="0"/>
                </a:lnTo>
                <a:lnTo>
                  <a:pt x="0" y="0"/>
                </a:lnTo>
                <a:lnTo>
                  <a:pt x="0" y="76200"/>
                </a:lnTo>
                <a:close/>
              </a:path>
            </a:pathLst>
          </a:custGeom>
          <a:solidFill>
            <a:srgbClr val="B2173B"/>
          </a:solidFill>
          <a:ln>
            <a:noFill/>
          </a:ln>
        </p:spPr>
        <p:txBody>
          <a:bodyPr anchorCtr="0" anchor="t" bIns="0" lIns="0" spcFirstLastPara="1" rIns="0" wrap="square" tIns="0">
            <a:noAutofit/>
          </a:bodyPr>
          <a:lstStyle/>
          <a:p>
            <a:pPr indent="0" lvl="0" marL="0" marR="0" rtl="0" algn="l">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288" name="Google Shape;288;p17"/>
          <p:cNvSpPr/>
          <p:nvPr/>
        </p:nvSpPr>
        <p:spPr>
          <a:xfrm>
            <a:off x="0" y="6324600"/>
            <a:ext cx="12192000" cy="533400"/>
          </a:xfrm>
          <a:prstGeom prst="rect">
            <a:avLst/>
          </a:prstGeom>
          <a:blipFill rotWithShape="1">
            <a:blip r:embed="rId3">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289" name="Google Shape;289;p17"/>
          <p:cNvSpPr/>
          <p:nvPr/>
        </p:nvSpPr>
        <p:spPr>
          <a:xfrm>
            <a:off x="0" y="6323075"/>
            <a:ext cx="12192000" cy="534900"/>
          </a:xfrm>
          <a:prstGeom prst="rect">
            <a:avLst/>
          </a:prstGeom>
          <a:blipFill rotWithShape="1">
            <a:blip r:embed="rId4">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290" name="Google Shape;290;p17"/>
          <p:cNvSpPr/>
          <p:nvPr/>
        </p:nvSpPr>
        <p:spPr>
          <a:xfrm>
            <a:off x="9067800" y="5731764"/>
            <a:ext cx="2412600" cy="487800"/>
          </a:xfrm>
          <a:prstGeom prst="rect">
            <a:avLst/>
          </a:prstGeom>
          <a:blipFill rotWithShape="1">
            <a:blip r:embed="rId5">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291" name="Google Shape;291;p17"/>
          <p:cNvSpPr txBox="1"/>
          <p:nvPr>
            <p:ph idx="12" type="sldNum"/>
          </p:nvPr>
        </p:nvSpPr>
        <p:spPr>
          <a:xfrm>
            <a:off x="11393071" y="6503098"/>
            <a:ext cx="255300" cy="228600"/>
          </a:xfrm>
          <a:prstGeom prst="rect">
            <a:avLst/>
          </a:prstGeom>
          <a:noFill/>
          <a:ln>
            <a:noFill/>
          </a:ln>
        </p:spPr>
        <p:txBody>
          <a:bodyPr anchorCtr="0" anchor="t" bIns="0" lIns="0" spcFirstLastPara="1" rIns="0" wrap="square" tIns="0">
            <a:noAutofit/>
          </a:bodyPr>
          <a:lstStyle/>
          <a:p>
            <a:pPr indent="0" lvl="0" marL="25400" rtl="0" algn="l">
              <a:spcBef>
                <a:spcPts val="0"/>
              </a:spcBef>
              <a:spcAft>
                <a:spcPts val="0"/>
              </a:spcAft>
              <a:buClr>
                <a:srgbClr val="000000"/>
              </a:buClr>
              <a:buSzPts val="1200"/>
              <a:buFont typeface="Arial"/>
              <a:buNone/>
            </a:pPr>
            <a:fld id="{00000000-1234-1234-1234-123412341234}" type="slidenum">
              <a:rPr lang="en-US"/>
              <a:t>‹#›</a:t>
            </a:fld>
            <a:endParaRPr/>
          </a:p>
        </p:txBody>
      </p:sp>
      <p:sp>
        <p:nvSpPr>
          <p:cNvPr id="292" name="Google Shape;292;p17"/>
          <p:cNvSpPr txBox="1"/>
          <p:nvPr/>
        </p:nvSpPr>
        <p:spPr>
          <a:xfrm>
            <a:off x="5742809" y="6470530"/>
            <a:ext cx="146700" cy="279900"/>
          </a:xfrm>
          <a:prstGeom prst="rect">
            <a:avLst/>
          </a:prstGeom>
          <a:noFill/>
          <a:ln>
            <a:noFill/>
          </a:ln>
        </p:spPr>
        <p:txBody>
          <a:bodyPr anchorCtr="0" anchor="t" bIns="0" lIns="0" spcFirstLastPara="1" rIns="0" wrap="square" tIns="0">
            <a:noAutofit/>
          </a:bodyPr>
          <a:lstStyle/>
          <a:p>
            <a:pPr indent="0" lvl="0" marL="12700" marR="0" rtl="0" algn="l">
              <a:lnSpc>
                <a:spcPct val="100000"/>
              </a:lnSpc>
              <a:spcBef>
                <a:spcPts val="0"/>
              </a:spcBef>
              <a:spcAft>
                <a:spcPts val="0"/>
              </a:spcAft>
              <a:buClr>
                <a:schemeClr val="dk1"/>
              </a:buClr>
              <a:buSzPts val="2000"/>
              <a:buFont typeface="Calibri"/>
              <a:buNone/>
            </a:pPr>
            <a:r>
              <a:t/>
            </a:r>
            <a:endParaRPr b="0" i="0" sz="2000" u="none" cap="none" strike="noStrike">
              <a:solidFill>
                <a:schemeClr val="dk1"/>
              </a:solidFill>
              <a:latin typeface="Calibri"/>
              <a:ea typeface="Calibri"/>
              <a:cs typeface="Calibri"/>
              <a:sym typeface="Calibri"/>
            </a:endParaRPr>
          </a:p>
        </p:txBody>
      </p:sp>
      <p:sp>
        <p:nvSpPr>
          <p:cNvPr id="293" name="Google Shape;293;p17"/>
          <p:cNvSpPr txBox="1"/>
          <p:nvPr/>
        </p:nvSpPr>
        <p:spPr>
          <a:xfrm>
            <a:off x="2711870" y="6390598"/>
            <a:ext cx="7638600" cy="4014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lt1"/>
              </a:buClr>
              <a:buSzPts val="2000"/>
              <a:buFont typeface="Arial"/>
              <a:buNone/>
            </a:pPr>
            <a:r>
              <a:rPr b="1" i="0" lang="en-US" sz="2000" u="none" cap="none" strike="noStrike">
                <a:solidFill>
                  <a:schemeClr val="lt1"/>
                </a:solidFill>
                <a:latin typeface="Calibri"/>
                <a:ea typeface="Calibri"/>
                <a:cs typeface="Calibri"/>
                <a:sym typeface="Calibri"/>
              </a:rPr>
              <a:t>TLRN 500 SUMMER 2021</a:t>
            </a:r>
            <a:endParaRPr b="1" i="0" sz="2000" u="none" cap="none" strike="noStrike">
              <a:solidFill>
                <a:schemeClr val="lt1"/>
              </a:solidFill>
              <a:latin typeface="Calibri"/>
              <a:ea typeface="Calibri"/>
              <a:cs typeface="Calibri"/>
              <a:sym typeface="Calibri"/>
            </a:endParaRPr>
          </a:p>
        </p:txBody>
      </p:sp>
      <p:sp>
        <p:nvSpPr>
          <p:cNvPr id="294" name="Google Shape;294;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Common Techniques Used to Solve Problems</a:t>
            </a:r>
            <a:endParaRPr/>
          </a:p>
        </p:txBody>
      </p:sp>
      <p:sp>
        <p:nvSpPr>
          <p:cNvPr id="295" name="Google Shape;295;p1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As programming skills develop, there are a number of problem solving techniques used to help solve problems.</a:t>
            </a:r>
            <a:endParaRPr/>
          </a:p>
          <a:p>
            <a:pPr indent="-228600" lvl="0" marL="228600" rtl="0" algn="l">
              <a:lnSpc>
                <a:spcPct val="90000"/>
              </a:lnSpc>
              <a:spcBef>
                <a:spcPts val="1000"/>
              </a:spcBef>
              <a:spcAft>
                <a:spcPts val="0"/>
              </a:spcAft>
              <a:buClr>
                <a:schemeClr val="dk1"/>
              </a:buClr>
              <a:buSzPts val="2800"/>
              <a:buChar char="•"/>
            </a:pPr>
            <a:r>
              <a:rPr lang="en-US"/>
              <a:t>Example: Not knowing how much data to expect</a:t>
            </a:r>
            <a:endParaRPr/>
          </a:p>
          <a:p>
            <a:pPr indent="-228600" lvl="1" marL="685800" rtl="0" algn="l">
              <a:lnSpc>
                <a:spcPct val="90000"/>
              </a:lnSpc>
              <a:spcBef>
                <a:spcPts val="500"/>
              </a:spcBef>
              <a:spcAft>
                <a:spcPts val="0"/>
              </a:spcAft>
              <a:buClr>
                <a:schemeClr val="dk1"/>
              </a:buClr>
              <a:buSzPts val="2400"/>
              <a:buChar char="•"/>
            </a:pPr>
            <a:r>
              <a:rPr b="1" lang="en-US"/>
              <a:t>Answer:</a:t>
            </a:r>
            <a:r>
              <a:rPr lang="en-US"/>
              <a:t> Use a loop that will keep doing the work until there is no more data.</a:t>
            </a:r>
            <a:endParaRPr/>
          </a:p>
          <a:p>
            <a:pPr indent="-228600" lvl="0" marL="228600" rtl="0" algn="l">
              <a:lnSpc>
                <a:spcPct val="90000"/>
              </a:lnSpc>
              <a:spcBef>
                <a:spcPts val="1000"/>
              </a:spcBef>
              <a:spcAft>
                <a:spcPts val="0"/>
              </a:spcAft>
              <a:buClr>
                <a:schemeClr val="dk1"/>
              </a:buClr>
              <a:buSzPts val="2800"/>
              <a:buChar char="•"/>
            </a:pPr>
            <a:r>
              <a:rPr lang="en-US"/>
              <a:t>Example: Its impossible to specify a certain condition</a:t>
            </a:r>
            <a:endParaRPr/>
          </a:p>
          <a:p>
            <a:pPr indent="-228600" lvl="1" marL="685800" rtl="0" algn="l">
              <a:lnSpc>
                <a:spcPct val="90000"/>
              </a:lnSpc>
              <a:spcBef>
                <a:spcPts val="500"/>
              </a:spcBef>
              <a:spcAft>
                <a:spcPts val="0"/>
              </a:spcAft>
              <a:buClr>
                <a:schemeClr val="dk1"/>
              </a:buClr>
              <a:buSzPts val="2400"/>
              <a:buChar char="•"/>
            </a:pPr>
            <a:r>
              <a:rPr b="1" lang="en-US"/>
              <a:t>Answer:</a:t>
            </a:r>
            <a:r>
              <a:rPr lang="en-US"/>
              <a:t> Is it easier to specify what you don’t want?  If so, do that, then take the opposite of it or the data that doesn’t fulfill that condition (the not of it) – double negation.</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299" name="Shape 299"/>
        <p:cNvGrpSpPr/>
        <p:nvPr/>
      </p:nvGrpSpPr>
      <p:grpSpPr>
        <a:xfrm>
          <a:off x="0" y="0"/>
          <a:ext cx="0" cy="0"/>
          <a:chOff x="0" y="0"/>
          <a:chExt cx="0" cy="0"/>
        </a:xfrm>
      </p:grpSpPr>
      <p:sp>
        <p:nvSpPr>
          <p:cNvPr id="300" name="Google Shape;300;p18"/>
          <p:cNvSpPr/>
          <p:nvPr/>
        </p:nvSpPr>
        <p:spPr>
          <a:xfrm>
            <a:off x="0" y="0"/>
            <a:ext cx="12192000" cy="76200"/>
          </a:xfrm>
          <a:custGeom>
            <a:rect b="b" l="l" r="r" t="t"/>
            <a:pathLst>
              <a:path extrusionOk="0" h="76200" w="12192000">
                <a:moveTo>
                  <a:pt x="0" y="76200"/>
                </a:moveTo>
                <a:lnTo>
                  <a:pt x="12192000" y="76200"/>
                </a:lnTo>
                <a:lnTo>
                  <a:pt x="12192000" y="0"/>
                </a:lnTo>
                <a:lnTo>
                  <a:pt x="0" y="0"/>
                </a:lnTo>
                <a:lnTo>
                  <a:pt x="0" y="76200"/>
                </a:lnTo>
                <a:close/>
              </a:path>
            </a:pathLst>
          </a:custGeom>
          <a:solidFill>
            <a:srgbClr val="B2173B"/>
          </a:solidFill>
          <a:ln>
            <a:noFill/>
          </a:ln>
        </p:spPr>
        <p:txBody>
          <a:bodyPr anchorCtr="0" anchor="t" bIns="0" lIns="0" spcFirstLastPara="1" rIns="0" wrap="square" tIns="0">
            <a:noAutofit/>
          </a:bodyPr>
          <a:lstStyle/>
          <a:p>
            <a:pPr indent="0" lvl="0" marL="0" marR="0" rtl="0" algn="l">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301" name="Google Shape;301;p18"/>
          <p:cNvSpPr/>
          <p:nvPr/>
        </p:nvSpPr>
        <p:spPr>
          <a:xfrm>
            <a:off x="0" y="6324600"/>
            <a:ext cx="12192000" cy="533400"/>
          </a:xfrm>
          <a:prstGeom prst="rect">
            <a:avLst/>
          </a:prstGeom>
          <a:blipFill rotWithShape="1">
            <a:blip r:embed="rId3">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302" name="Google Shape;302;p18"/>
          <p:cNvSpPr/>
          <p:nvPr/>
        </p:nvSpPr>
        <p:spPr>
          <a:xfrm>
            <a:off x="0" y="6323075"/>
            <a:ext cx="12192000" cy="534900"/>
          </a:xfrm>
          <a:prstGeom prst="rect">
            <a:avLst/>
          </a:prstGeom>
          <a:blipFill rotWithShape="1">
            <a:blip r:embed="rId4">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303" name="Google Shape;303;p18"/>
          <p:cNvSpPr/>
          <p:nvPr/>
        </p:nvSpPr>
        <p:spPr>
          <a:xfrm>
            <a:off x="9067800" y="5731764"/>
            <a:ext cx="2412600" cy="487800"/>
          </a:xfrm>
          <a:prstGeom prst="rect">
            <a:avLst/>
          </a:prstGeom>
          <a:blipFill rotWithShape="1">
            <a:blip r:embed="rId5">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304" name="Google Shape;304;p18"/>
          <p:cNvSpPr txBox="1"/>
          <p:nvPr>
            <p:ph idx="12" type="sldNum"/>
          </p:nvPr>
        </p:nvSpPr>
        <p:spPr>
          <a:xfrm>
            <a:off x="11393071" y="6503098"/>
            <a:ext cx="255300" cy="228600"/>
          </a:xfrm>
          <a:prstGeom prst="rect">
            <a:avLst/>
          </a:prstGeom>
          <a:noFill/>
          <a:ln>
            <a:noFill/>
          </a:ln>
        </p:spPr>
        <p:txBody>
          <a:bodyPr anchorCtr="0" anchor="t" bIns="0" lIns="0" spcFirstLastPara="1" rIns="0" wrap="square" tIns="0">
            <a:noAutofit/>
          </a:bodyPr>
          <a:lstStyle/>
          <a:p>
            <a:pPr indent="0" lvl="0" marL="25400" rtl="0" algn="l">
              <a:spcBef>
                <a:spcPts val="0"/>
              </a:spcBef>
              <a:spcAft>
                <a:spcPts val="0"/>
              </a:spcAft>
              <a:buClr>
                <a:srgbClr val="000000"/>
              </a:buClr>
              <a:buSzPts val="1200"/>
              <a:buFont typeface="Arial"/>
              <a:buNone/>
            </a:pPr>
            <a:fld id="{00000000-1234-1234-1234-123412341234}" type="slidenum">
              <a:rPr lang="en-US"/>
              <a:t>‹#›</a:t>
            </a:fld>
            <a:endParaRPr/>
          </a:p>
        </p:txBody>
      </p:sp>
      <p:sp>
        <p:nvSpPr>
          <p:cNvPr id="305" name="Google Shape;305;p18"/>
          <p:cNvSpPr txBox="1"/>
          <p:nvPr/>
        </p:nvSpPr>
        <p:spPr>
          <a:xfrm>
            <a:off x="5742809" y="6470530"/>
            <a:ext cx="146700" cy="279900"/>
          </a:xfrm>
          <a:prstGeom prst="rect">
            <a:avLst/>
          </a:prstGeom>
          <a:noFill/>
          <a:ln>
            <a:noFill/>
          </a:ln>
        </p:spPr>
        <p:txBody>
          <a:bodyPr anchorCtr="0" anchor="t" bIns="0" lIns="0" spcFirstLastPara="1" rIns="0" wrap="square" tIns="0">
            <a:noAutofit/>
          </a:bodyPr>
          <a:lstStyle/>
          <a:p>
            <a:pPr indent="0" lvl="0" marL="12700" marR="0" rtl="0" algn="l">
              <a:lnSpc>
                <a:spcPct val="100000"/>
              </a:lnSpc>
              <a:spcBef>
                <a:spcPts val="0"/>
              </a:spcBef>
              <a:spcAft>
                <a:spcPts val="0"/>
              </a:spcAft>
              <a:buClr>
                <a:schemeClr val="dk1"/>
              </a:buClr>
              <a:buSzPts val="2000"/>
              <a:buFont typeface="Calibri"/>
              <a:buNone/>
            </a:pPr>
            <a:r>
              <a:t/>
            </a:r>
            <a:endParaRPr b="0" i="0" sz="2000" u="none" cap="none" strike="noStrike">
              <a:solidFill>
                <a:schemeClr val="dk1"/>
              </a:solidFill>
              <a:latin typeface="Calibri"/>
              <a:ea typeface="Calibri"/>
              <a:cs typeface="Calibri"/>
              <a:sym typeface="Calibri"/>
            </a:endParaRPr>
          </a:p>
        </p:txBody>
      </p:sp>
      <p:sp>
        <p:nvSpPr>
          <p:cNvPr id="306" name="Google Shape;306;p18"/>
          <p:cNvSpPr txBox="1"/>
          <p:nvPr/>
        </p:nvSpPr>
        <p:spPr>
          <a:xfrm>
            <a:off x="2711870" y="6390598"/>
            <a:ext cx="7638600" cy="4014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lt1"/>
              </a:buClr>
              <a:buSzPts val="2000"/>
              <a:buFont typeface="Arial"/>
              <a:buNone/>
            </a:pPr>
            <a:r>
              <a:rPr b="1" i="0" lang="en-US" sz="2000" u="none" cap="none" strike="noStrike">
                <a:solidFill>
                  <a:schemeClr val="lt1"/>
                </a:solidFill>
                <a:latin typeface="Calibri"/>
                <a:ea typeface="Calibri"/>
                <a:cs typeface="Calibri"/>
                <a:sym typeface="Calibri"/>
              </a:rPr>
              <a:t>TLRN 500 SUMMER 2021</a:t>
            </a:r>
            <a:endParaRPr b="1" i="0" sz="2000" u="none" cap="none" strike="noStrike">
              <a:solidFill>
                <a:schemeClr val="lt1"/>
              </a:solidFill>
              <a:latin typeface="Calibri"/>
              <a:ea typeface="Calibri"/>
              <a:cs typeface="Calibri"/>
              <a:sym typeface="Calibri"/>
            </a:endParaRPr>
          </a:p>
        </p:txBody>
      </p:sp>
      <p:sp>
        <p:nvSpPr>
          <p:cNvPr id="307" name="Google Shape;307;p1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Design Patterns</a:t>
            </a:r>
            <a:endParaRPr/>
          </a:p>
        </p:txBody>
      </p:sp>
      <p:sp>
        <p:nvSpPr>
          <p:cNvPr id="308" name="Google Shape;308;p1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lnSpcReduction="10000"/>
          </a:bodyPr>
          <a:lstStyle/>
          <a:p>
            <a:pPr indent="-228600" lvl="0" marL="228600" rtl="0" algn="l">
              <a:lnSpc>
                <a:spcPct val="90000"/>
              </a:lnSpc>
              <a:spcBef>
                <a:spcPts val="0"/>
              </a:spcBef>
              <a:spcAft>
                <a:spcPts val="0"/>
              </a:spcAft>
              <a:buClr>
                <a:schemeClr val="dk1"/>
              </a:buClr>
              <a:buSzPts val="2800"/>
              <a:buChar char="•"/>
            </a:pPr>
            <a:r>
              <a:rPr lang="en-US"/>
              <a:t>Professional programmers use the concepts of software engineering to help design software.</a:t>
            </a:r>
            <a:endParaRPr/>
          </a:p>
          <a:p>
            <a:pPr indent="-228600" lvl="0" marL="228600" rtl="0" algn="l">
              <a:lnSpc>
                <a:spcPct val="90000"/>
              </a:lnSpc>
              <a:spcBef>
                <a:spcPts val="1000"/>
              </a:spcBef>
              <a:spcAft>
                <a:spcPts val="0"/>
              </a:spcAft>
              <a:buClr>
                <a:schemeClr val="dk1"/>
              </a:buClr>
              <a:buSzPts val="2800"/>
              <a:buChar char="•"/>
            </a:pPr>
            <a:r>
              <a:rPr lang="en-US"/>
              <a:t>Software can consist of hundreds of smaller programs or programming units that work together to create the software.</a:t>
            </a:r>
            <a:endParaRPr/>
          </a:p>
          <a:p>
            <a:pPr indent="-228600" lvl="0" marL="228600" rtl="0" algn="l">
              <a:lnSpc>
                <a:spcPct val="90000"/>
              </a:lnSpc>
              <a:spcBef>
                <a:spcPts val="1000"/>
              </a:spcBef>
              <a:spcAft>
                <a:spcPts val="0"/>
              </a:spcAft>
              <a:buClr>
                <a:schemeClr val="dk1"/>
              </a:buClr>
              <a:buSzPts val="2800"/>
              <a:buChar char="•"/>
            </a:pPr>
            <a:r>
              <a:rPr lang="en-US"/>
              <a:t>Having all of these programs work together is Software Engineering – this is a recognized engineering discipline like mechanical or civil engineering at adheres to engineering principals.</a:t>
            </a:r>
            <a:endParaRPr/>
          </a:p>
          <a:p>
            <a:pPr indent="-228600" lvl="0" marL="228600" rtl="0" algn="l">
              <a:lnSpc>
                <a:spcPct val="90000"/>
              </a:lnSpc>
              <a:spcBef>
                <a:spcPts val="1000"/>
              </a:spcBef>
              <a:spcAft>
                <a:spcPts val="0"/>
              </a:spcAft>
              <a:buClr>
                <a:schemeClr val="dk1"/>
              </a:buClr>
              <a:buSzPts val="2800"/>
              <a:buChar char="•"/>
            </a:pPr>
            <a:r>
              <a:rPr lang="en-US"/>
              <a:t>Overwhelmingly in this field, they use Design Patterns to define their programs.  Design patterns are recognized, frequently used techniques to address commonly occurring problems in programming.</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312" name="Shape 312"/>
        <p:cNvGrpSpPr/>
        <p:nvPr/>
      </p:nvGrpSpPr>
      <p:grpSpPr>
        <a:xfrm>
          <a:off x="0" y="0"/>
          <a:ext cx="0" cy="0"/>
          <a:chOff x="0" y="0"/>
          <a:chExt cx="0" cy="0"/>
        </a:xfrm>
      </p:grpSpPr>
      <p:sp>
        <p:nvSpPr>
          <p:cNvPr id="313" name="Google Shape;313;p19"/>
          <p:cNvSpPr/>
          <p:nvPr/>
        </p:nvSpPr>
        <p:spPr>
          <a:xfrm>
            <a:off x="0" y="0"/>
            <a:ext cx="12192000" cy="76200"/>
          </a:xfrm>
          <a:custGeom>
            <a:rect b="b" l="l" r="r" t="t"/>
            <a:pathLst>
              <a:path extrusionOk="0" h="76200" w="12192000">
                <a:moveTo>
                  <a:pt x="0" y="76200"/>
                </a:moveTo>
                <a:lnTo>
                  <a:pt x="12192000" y="76200"/>
                </a:lnTo>
                <a:lnTo>
                  <a:pt x="12192000" y="0"/>
                </a:lnTo>
                <a:lnTo>
                  <a:pt x="0" y="0"/>
                </a:lnTo>
                <a:lnTo>
                  <a:pt x="0" y="76200"/>
                </a:lnTo>
                <a:close/>
              </a:path>
            </a:pathLst>
          </a:custGeom>
          <a:solidFill>
            <a:srgbClr val="B2173B"/>
          </a:solidFill>
          <a:ln>
            <a:noFill/>
          </a:ln>
        </p:spPr>
        <p:txBody>
          <a:bodyPr anchorCtr="0" anchor="t" bIns="0" lIns="0" spcFirstLastPara="1" rIns="0" wrap="square" tIns="0">
            <a:noAutofit/>
          </a:bodyPr>
          <a:lstStyle/>
          <a:p>
            <a:pPr indent="0" lvl="0" marL="0" marR="0" rtl="0" algn="l">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314" name="Google Shape;314;p19"/>
          <p:cNvSpPr/>
          <p:nvPr/>
        </p:nvSpPr>
        <p:spPr>
          <a:xfrm>
            <a:off x="0" y="6324600"/>
            <a:ext cx="12192000" cy="533400"/>
          </a:xfrm>
          <a:prstGeom prst="rect">
            <a:avLst/>
          </a:prstGeom>
          <a:blipFill rotWithShape="1">
            <a:blip r:embed="rId3">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315" name="Google Shape;315;p19"/>
          <p:cNvSpPr/>
          <p:nvPr/>
        </p:nvSpPr>
        <p:spPr>
          <a:xfrm>
            <a:off x="0" y="6323075"/>
            <a:ext cx="12192000" cy="534900"/>
          </a:xfrm>
          <a:prstGeom prst="rect">
            <a:avLst/>
          </a:prstGeom>
          <a:blipFill rotWithShape="1">
            <a:blip r:embed="rId4">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316" name="Google Shape;316;p19"/>
          <p:cNvSpPr/>
          <p:nvPr/>
        </p:nvSpPr>
        <p:spPr>
          <a:xfrm>
            <a:off x="9067800" y="5731764"/>
            <a:ext cx="2412600" cy="487800"/>
          </a:xfrm>
          <a:prstGeom prst="rect">
            <a:avLst/>
          </a:prstGeom>
          <a:blipFill rotWithShape="1">
            <a:blip r:embed="rId5">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317" name="Google Shape;317;p19"/>
          <p:cNvSpPr txBox="1"/>
          <p:nvPr>
            <p:ph idx="12" type="sldNum"/>
          </p:nvPr>
        </p:nvSpPr>
        <p:spPr>
          <a:xfrm>
            <a:off x="11393071" y="6503098"/>
            <a:ext cx="255300" cy="228600"/>
          </a:xfrm>
          <a:prstGeom prst="rect">
            <a:avLst/>
          </a:prstGeom>
          <a:noFill/>
          <a:ln>
            <a:noFill/>
          </a:ln>
        </p:spPr>
        <p:txBody>
          <a:bodyPr anchorCtr="0" anchor="t" bIns="0" lIns="0" spcFirstLastPara="1" rIns="0" wrap="square" tIns="0">
            <a:noAutofit/>
          </a:bodyPr>
          <a:lstStyle/>
          <a:p>
            <a:pPr indent="0" lvl="0" marL="25400" rtl="0" algn="l">
              <a:spcBef>
                <a:spcPts val="0"/>
              </a:spcBef>
              <a:spcAft>
                <a:spcPts val="0"/>
              </a:spcAft>
              <a:buClr>
                <a:srgbClr val="000000"/>
              </a:buClr>
              <a:buSzPts val="1200"/>
              <a:buFont typeface="Arial"/>
              <a:buNone/>
            </a:pPr>
            <a:fld id="{00000000-1234-1234-1234-123412341234}" type="slidenum">
              <a:rPr lang="en-US"/>
              <a:t>‹#›</a:t>
            </a:fld>
            <a:endParaRPr/>
          </a:p>
        </p:txBody>
      </p:sp>
      <p:sp>
        <p:nvSpPr>
          <p:cNvPr id="318" name="Google Shape;318;p19"/>
          <p:cNvSpPr txBox="1"/>
          <p:nvPr/>
        </p:nvSpPr>
        <p:spPr>
          <a:xfrm>
            <a:off x="5742809" y="6470530"/>
            <a:ext cx="146700" cy="279900"/>
          </a:xfrm>
          <a:prstGeom prst="rect">
            <a:avLst/>
          </a:prstGeom>
          <a:noFill/>
          <a:ln>
            <a:noFill/>
          </a:ln>
        </p:spPr>
        <p:txBody>
          <a:bodyPr anchorCtr="0" anchor="t" bIns="0" lIns="0" spcFirstLastPara="1" rIns="0" wrap="square" tIns="0">
            <a:noAutofit/>
          </a:bodyPr>
          <a:lstStyle/>
          <a:p>
            <a:pPr indent="0" lvl="0" marL="12700" marR="0" rtl="0" algn="l">
              <a:lnSpc>
                <a:spcPct val="100000"/>
              </a:lnSpc>
              <a:spcBef>
                <a:spcPts val="0"/>
              </a:spcBef>
              <a:spcAft>
                <a:spcPts val="0"/>
              </a:spcAft>
              <a:buClr>
                <a:schemeClr val="dk1"/>
              </a:buClr>
              <a:buSzPts val="2000"/>
              <a:buFont typeface="Calibri"/>
              <a:buNone/>
            </a:pPr>
            <a:r>
              <a:t/>
            </a:r>
            <a:endParaRPr b="0" i="0" sz="2000" u="none" cap="none" strike="noStrike">
              <a:solidFill>
                <a:schemeClr val="dk1"/>
              </a:solidFill>
              <a:latin typeface="Calibri"/>
              <a:ea typeface="Calibri"/>
              <a:cs typeface="Calibri"/>
              <a:sym typeface="Calibri"/>
            </a:endParaRPr>
          </a:p>
        </p:txBody>
      </p:sp>
      <p:sp>
        <p:nvSpPr>
          <p:cNvPr id="319" name="Google Shape;319;p19"/>
          <p:cNvSpPr txBox="1"/>
          <p:nvPr/>
        </p:nvSpPr>
        <p:spPr>
          <a:xfrm>
            <a:off x="2711870" y="6390598"/>
            <a:ext cx="7638600" cy="4014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lt1"/>
              </a:buClr>
              <a:buSzPts val="2000"/>
              <a:buFont typeface="Arial"/>
              <a:buNone/>
            </a:pPr>
            <a:r>
              <a:rPr b="1" i="0" lang="en-US" sz="2000" u="none" cap="none" strike="noStrike">
                <a:solidFill>
                  <a:schemeClr val="lt1"/>
                </a:solidFill>
                <a:latin typeface="Calibri"/>
                <a:ea typeface="Calibri"/>
                <a:cs typeface="Calibri"/>
                <a:sym typeface="Calibri"/>
              </a:rPr>
              <a:t>TLRN 500 SUMMER 2021</a:t>
            </a:r>
            <a:endParaRPr b="1" i="0" sz="2000" u="none" cap="none" strike="noStrike">
              <a:solidFill>
                <a:schemeClr val="lt1"/>
              </a:solidFill>
              <a:latin typeface="Calibri"/>
              <a:ea typeface="Calibri"/>
              <a:cs typeface="Calibri"/>
              <a:sym typeface="Calibri"/>
            </a:endParaRPr>
          </a:p>
        </p:txBody>
      </p:sp>
      <p:sp>
        <p:nvSpPr>
          <p:cNvPr id="320" name="Google Shape;320;p1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Design Patterns</a:t>
            </a:r>
            <a:endParaRPr/>
          </a:p>
        </p:txBody>
      </p:sp>
      <p:sp>
        <p:nvSpPr>
          <p:cNvPr id="321" name="Google Shape;321;p1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90000"/>
              </a:lnSpc>
              <a:spcBef>
                <a:spcPts val="0"/>
              </a:spcBef>
              <a:spcAft>
                <a:spcPts val="0"/>
              </a:spcAft>
              <a:buClr>
                <a:schemeClr val="dk1"/>
              </a:buClr>
              <a:buSzPts val="2800"/>
              <a:buNone/>
            </a:pPr>
            <a:r>
              <a:rPr lang="en-US"/>
              <a:t>Examples of situations that use Design Patterns:</a:t>
            </a:r>
            <a:endParaRPr/>
          </a:p>
          <a:p>
            <a:pPr indent="-228600" lvl="1" marL="685800" rtl="0" algn="l">
              <a:lnSpc>
                <a:spcPct val="90000"/>
              </a:lnSpc>
              <a:spcBef>
                <a:spcPts val="500"/>
              </a:spcBef>
              <a:spcAft>
                <a:spcPts val="0"/>
              </a:spcAft>
              <a:buClr>
                <a:schemeClr val="dk1"/>
              </a:buClr>
              <a:buSzPts val="2400"/>
              <a:buChar char="•"/>
            </a:pPr>
            <a:r>
              <a:rPr lang="en-US"/>
              <a:t>Creation: Instantiation of data or program instance.</a:t>
            </a:r>
            <a:endParaRPr/>
          </a:p>
          <a:p>
            <a:pPr indent="-228600" lvl="1" marL="685800" rtl="0" algn="l">
              <a:lnSpc>
                <a:spcPct val="90000"/>
              </a:lnSpc>
              <a:spcBef>
                <a:spcPts val="500"/>
              </a:spcBef>
              <a:spcAft>
                <a:spcPts val="0"/>
              </a:spcAft>
              <a:buClr>
                <a:schemeClr val="dk1"/>
              </a:buClr>
              <a:buSzPts val="2400"/>
              <a:buChar char="•"/>
            </a:pPr>
            <a:r>
              <a:rPr lang="en-US"/>
              <a:t>Adapters: get one program to talk to another program</a:t>
            </a:r>
            <a:endParaRPr/>
          </a:p>
          <a:p>
            <a:pPr indent="-228600" lvl="1" marL="685800" rtl="0" algn="l">
              <a:lnSpc>
                <a:spcPct val="90000"/>
              </a:lnSpc>
              <a:spcBef>
                <a:spcPts val="500"/>
              </a:spcBef>
              <a:spcAft>
                <a:spcPts val="0"/>
              </a:spcAft>
              <a:buClr>
                <a:schemeClr val="dk1"/>
              </a:buClr>
              <a:buSzPts val="2400"/>
              <a:buChar char="•"/>
            </a:pPr>
            <a:r>
              <a:rPr lang="en-US"/>
              <a:t>Facades: makes sure the result of a program conforms to a “look and feel” of the software.</a:t>
            </a:r>
            <a:endParaRPr/>
          </a:p>
          <a:p>
            <a:pPr indent="-228600" lvl="1" marL="685800" rtl="0" algn="l">
              <a:lnSpc>
                <a:spcPct val="90000"/>
              </a:lnSpc>
              <a:spcBef>
                <a:spcPts val="500"/>
              </a:spcBef>
              <a:spcAft>
                <a:spcPts val="0"/>
              </a:spcAft>
              <a:buClr>
                <a:schemeClr val="dk1"/>
              </a:buClr>
              <a:buSzPts val="2400"/>
              <a:buChar char="•"/>
            </a:pPr>
            <a:r>
              <a:rPr lang="en-US"/>
              <a:t>Iterators: group together “stuff” – data, program results, etc – and then apply additional programming to those things.</a:t>
            </a:r>
            <a:endParaRPr/>
          </a:p>
          <a:p>
            <a:pPr indent="-228600" lvl="1" marL="685800" rtl="0" algn="l">
              <a:lnSpc>
                <a:spcPct val="90000"/>
              </a:lnSpc>
              <a:spcBef>
                <a:spcPts val="500"/>
              </a:spcBef>
              <a:spcAft>
                <a:spcPts val="0"/>
              </a:spcAft>
              <a:buClr>
                <a:schemeClr val="dk1"/>
              </a:buClr>
              <a:buSzPts val="2400"/>
              <a:buChar char="•"/>
            </a:pPr>
            <a:r>
              <a:rPr lang="en-US"/>
              <a:t>Specification: Make sure the Business Logic and the Programming Logic concur (can be done in documentation).</a:t>
            </a:r>
            <a:endParaRPr/>
          </a:p>
          <a:p>
            <a:pPr indent="-228600" lvl="1" marL="685800" rtl="0" algn="l">
              <a:lnSpc>
                <a:spcPct val="90000"/>
              </a:lnSpc>
              <a:spcBef>
                <a:spcPts val="500"/>
              </a:spcBef>
              <a:spcAft>
                <a:spcPts val="0"/>
              </a:spcAft>
              <a:buClr>
                <a:schemeClr val="dk1"/>
              </a:buClr>
              <a:buSzPts val="2400"/>
              <a:buChar char="•"/>
            </a:pPr>
            <a:r>
              <a:rPr lang="en-US"/>
              <a:t>Concurrency: When multiple parts of the program are working in different parts of the processor, it manages how we orchestrate that and combine the results.</a:t>
            </a:r>
            <a:endParaRPr/>
          </a:p>
          <a:p>
            <a:pPr indent="-76200" lvl="1" marL="685800" rtl="0" algn="l">
              <a:lnSpc>
                <a:spcPct val="90000"/>
              </a:lnSpc>
              <a:spcBef>
                <a:spcPts val="500"/>
              </a:spcBef>
              <a:spcAft>
                <a:spcPts val="0"/>
              </a:spcAft>
              <a:buClr>
                <a:schemeClr val="dk1"/>
              </a:buClr>
              <a:buSzPts val="2400"/>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98" name="Shape 98"/>
        <p:cNvGrpSpPr/>
        <p:nvPr/>
      </p:nvGrpSpPr>
      <p:grpSpPr>
        <a:xfrm>
          <a:off x="0" y="0"/>
          <a:ext cx="0" cy="0"/>
          <a:chOff x="0" y="0"/>
          <a:chExt cx="0" cy="0"/>
        </a:xfrm>
      </p:grpSpPr>
      <p:pic>
        <p:nvPicPr>
          <p:cNvPr id="99" name="Google Shape;99;p2"/>
          <p:cNvPicPr preferRelativeResize="0"/>
          <p:nvPr/>
        </p:nvPicPr>
        <p:blipFill rotWithShape="1">
          <a:blip r:embed="rId3">
            <a:alphaModFix/>
          </a:blip>
          <a:srcRect b="13087" l="0" r="0" t="0"/>
          <a:stretch/>
        </p:blipFill>
        <p:spPr>
          <a:xfrm>
            <a:off x="0" y="-49675"/>
            <a:ext cx="12192000" cy="6907674"/>
          </a:xfrm>
          <a:prstGeom prst="rect">
            <a:avLst/>
          </a:prstGeom>
          <a:noFill/>
          <a:ln>
            <a:noFill/>
          </a:ln>
        </p:spPr>
      </p:pic>
      <p:sp>
        <p:nvSpPr>
          <p:cNvPr id="100" name="Google Shape;100;p2"/>
          <p:cNvSpPr txBox="1"/>
          <p:nvPr>
            <p:ph type="title"/>
          </p:nvPr>
        </p:nvSpPr>
        <p:spPr>
          <a:xfrm>
            <a:off x="838199" y="365125"/>
            <a:ext cx="10872019"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solidFill>
                  <a:schemeClr val="lt1"/>
                </a:solidFill>
              </a:rPr>
              <a:t>Module 4: Pattern Recognition</a:t>
            </a:r>
            <a:endParaRPr>
              <a:solidFill>
                <a:schemeClr val="lt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104" name="Shape 104"/>
        <p:cNvGrpSpPr/>
        <p:nvPr/>
      </p:nvGrpSpPr>
      <p:grpSpPr>
        <a:xfrm>
          <a:off x="0" y="0"/>
          <a:ext cx="0" cy="0"/>
          <a:chOff x="0" y="0"/>
          <a:chExt cx="0" cy="0"/>
        </a:xfrm>
      </p:grpSpPr>
      <p:sp>
        <p:nvSpPr>
          <p:cNvPr id="105" name="Google Shape;105;p3"/>
          <p:cNvSpPr/>
          <p:nvPr/>
        </p:nvSpPr>
        <p:spPr>
          <a:xfrm>
            <a:off x="0" y="0"/>
            <a:ext cx="12192000" cy="76200"/>
          </a:xfrm>
          <a:custGeom>
            <a:rect b="b" l="l" r="r" t="t"/>
            <a:pathLst>
              <a:path extrusionOk="0" h="76200" w="12192000">
                <a:moveTo>
                  <a:pt x="0" y="76200"/>
                </a:moveTo>
                <a:lnTo>
                  <a:pt x="12192000" y="76200"/>
                </a:lnTo>
                <a:lnTo>
                  <a:pt x="12192000" y="0"/>
                </a:lnTo>
                <a:lnTo>
                  <a:pt x="0" y="0"/>
                </a:lnTo>
                <a:lnTo>
                  <a:pt x="0" y="76200"/>
                </a:lnTo>
                <a:close/>
              </a:path>
            </a:pathLst>
          </a:custGeom>
          <a:solidFill>
            <a:srgbClr val="B2173B"/>
          </a:solidFill>
          <a:ln>
            <a:noFill/>
          </a:ln>
        </p:spPr>
        <p:txBody>
          <a:bodyPr anchorCtr="0" anchor="t" bIns="0" lIns="0" spcFirstLastPara="1" rIns="0" wrap="square" tIns="0">
            <a:noAutofit/>
          </a:bodyPr>
          <a:lstStyle/>
          <a:p>
            <a:pPr indent="0" lvl="0" marL="0" marR="0" rtl="0" algn="l">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106" name="Google Shape;106;p3"/>
          <p:cNvSpPr/>
          <p:nvPr/>
        </p:nvSpPr>
        <p:spPr>
          <a:xfrm>
            <a:off x="0" y="6324600"/>
            <a:ext cx="12192000" cy="533400"/>
          </a:xfrm>
          <a:prstGeom prst="rect">
            <a:avLst/>
          </a:prstGeom>
          <a:blipFill rotWithShape="1">
            <a:blip r:embed="rId3">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107" name="Google Shape;107;p3"/>
          <p:cNvSpPr/>
          <p:nvPr/>
        </p:nvSpPr>
        <p:spPr>
          <a:xfrm>
            <a:off x="0" y="6323075"/>
            <a:ext cx="12192000" cy="534900"/>
          </a:xfrm>
          <a:prstGeom prst="rect">
            <a:avLst/>
          </a:prstGeom>
          <a:blipFill rotWithShape="1">
            <a:blip r:embed="rId4">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108" name="Google Shape;108;p3"/>
          <p:cNvSpPr/>
          <p:nvPr/>
        </p:nvSpPr>
        <p:spPr>
          <a:xfrm>
            <a:off x="9067800" y="5731764"/>
            <a:ext cx="2412600" cy="487800"/>
          </a:xfrm>
          <a:prstGeom prst="rect">
            <a:avLst/>
          </a:prstGeom>
          <a:blipFill rotWithShape="1">
            <a:blip r:embed="rId5">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109" name="Google Shape;109;p3"/>
          <p:cNvSpPr txBox="1"/>
          <p:nvPr>
            <p:ph idx="12" type="sldNum"/>
          </p:nvPr>
        </p:nvSpPr>
        <p:spPr>
          <a:xfrm>
            <a:off x="11393071" y="6503098"/>
            <a:ext cx="255300" cy="228600"/>
          </a:xfrm>
          <a:prstGeom prst="rect">
            <a:avLst/>
          </a:prstGeom>
          <a:noFill/>
          <a:ln>
            <a:noFill/>
          </a:ln>
        </p:spPr>
        <p:txBody>
          <a:bodyPr anchorCtr="0" anchor="t" bIns="0" lIns="0" spcFirstLastPara="1" rIns="0" wrap="square" tIns="0">
            <a:noAutofit/>
          </a:bodyPr>
          <a:lstStyle/>
          <a:p>
            <a:pPr indent="0" lvl="0" marL="25400" rtl="0" algn="l">
              <a:spcBef>
                <a:spcPts val="0"/>
              </a:spcBef>
              <a:spcAft>
                <a:spcPts val="0"/>
              </a:spcAft>
              <a:buClr>
                <a:srgbClr val="000000"/>
              </a:buClr>
              <a:buSzPts val="1200"/>
              <a:buFont typeface="Arial"/>
              <a:buNone/>
            </a:pPr>
            <a:fld id="{00000000-1234-1234-1234-123412341234}" type="slidenum">
              <a:rPr lang="en-US"/>
              <a:t>‹#›</a:t>
            </a:fld>
            <a:endParaRPr/>
          </a:p>
        </p:txBody>
      </p:sp>
      <p:sp>
        <p:nvSpPr>
          <p:cNvPr id="110" name="Google Shape;110;p3"/>
          <p:cNvSpPr txBox="1"/>
          <p:nvPr/>
        </p:nvSpPr>
        <p:spPr>
          <a:xfrm>
            <a:off x="5742809" y="6470530"/>
            <a:ext cx="146700" cy="279900"/>
          </a:xfrm>
          <a:prstGeom prst="rect">
            <a:avLst/>
          </a:prstGeom>
          <a:noFill/>
          <a:ln>
            <a:noFill/>
          </a:ln>
        </p:spPr>
        <p:txBody>
          <a:bodyPr anchorCtr="0" anchor="t" bIns="0" lIns="0" spcFirstLastPara="1" rIns="0" wrap="square" tIns="0">
            <a:noAutofit/>
          </a:bodyPr>
          <a:lstStyle/>
          <a:p>
            <a:pPr indent="0" lvl="0" marL="12700" marR="0" rtl="0" algn="l">
              <a:lnSpc>
                <a:spcPct val="100000"/>
              </a:lnSpc>
              <a:spcBef>
                <a:spcPts val="0"/>
              </a:spcBef>
              <a:spcAft>
                <a:spcPts val="0"/>
              </a:spcAft>
              <a:buClr>
                <a:schemeClr val="dk1"/>
              </a:buClr>
              <a:buSzPts val="2000"/>
              <a:buFont typeface="Calibri"/>
              <a:buNone/>
            </a:pPr>
            <a:r>
              <a:t/>
            </a:r>
            <a:endParaRPr b="0" i="0" sz="2000" u="none" cap="none" strike="noStrike">
              <a:solidFill>
                <a:schemeClr val="dk1"/>
              </a:solidFill>
              <a:latin typeface="Calibri"/>
              <a:ea typeface="Calibri"/>
              <a:cs typeface="Calibri"/>
              <a:sym typeface="Calibri"/>
            </a:endParaRPr>
          </a:p>
        </p:txBody>
      </p:sp>
      <p:sp>
        <p:nvSpPr>
          <p:cNvPr id="111" name="Google Shape;111;p3"/>
          <p:cNvSpPr txBox="1"/>
          <p:nvPr/>
        </p:nvSpPr>
        <p:spPr>
          <a:xfrm>
            <a:off x="2711870" y="6390598"/>
            <a:ext cx="7638600" cy="4014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lt1"/>
              </a:buClr>
              <a:buSzPts val="2000"/>
              <a:buFont typeface="Arial"/>
              <a:buNone/>
            </a:pPr>
            <a:r>
              <a:rPr b="1" i="0" lang="en-US" sz="2000" u="none" cap="none" strike="noStrike">
                <a:solidFill>
                  <a:schemeClr val="lt1"/>
                </a:solidFill>
                <a:latin typeface="Calibri"/>
                <a:ea typeface="Calibri"/>
                <a:cs typeface="Calibri"/>
                <a:sym typeface="Calibri"/>
              </a:rPr>
              <a:t>TLRN 500 SUMMER 2021</a:t>
            </a:r>
            <a:endParaRPr b="1" i="0" sz="2000" u="none" cap="none" strike="noStrike">
              <a:solidFill>
                <a:schemeClr val="lt1"/>
              </a:solidFill>
              <a:latin typeface="Calibri"/>
              <a:ea typeface="Calibri"/>
              <a:cs typeface="Calibri"/>
              <a:sym typeface="Calibri"/>
            </a:endParaRPr>
          </a:p>
        </p:txBody>
      </p:sp>
      <p:sp>
        <p:nvSpPr>
          <p:cNvPr id="112" name="Google Shape;112;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Decomposition and Pattern Recognition</a:t>
            </a:r>
            <a:endParaRPr/>
          </a:p>
        </p:txBody>
      </p:sp>
      <p:sp>
        <p:nvSpPr>
          <p:cNvPr id="113" name="Google Shape;113;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In the last lecture we talked about Decomposition.</a:t>
            </a:r>
            <a:endParaRPr/>
          </a:p>
          <a:p>
            <a:pPr indent="-228600" lvl="0" marL="228600" rtl="0" algn="l">
              <a:lnSpc>
                <a:spcPct val="90000"/>
              </a:lnSpc>
              <a:spcBef>
                <a:spcPts val="1000"/>
              </a:spcBef>
              <a:spcAft>
                <a:spcPts val="0"/>
              </a:spcAft>
              <a:buClr>
                <a:schemeClr val="dk1"/>
              </a:buClr>
              <a:buSzPts val="2800"/>
              <a:buChar char="•"/>
            </a:pPr>
            <a:r>
              <a:rPr lang="en-US"/>
              <a:t>Decomposition is the process of dividing a problem up into more manageable smaller problems whose solutions can be integrated later to address the original problem.</a:t>
            </a:r>
            <a:endParaRPr/>
          </a:p>
          <a:p>
            <a:pPr indent="-228600" lvl="0" marL="228600" rtl="0" algn="l">
              <a:lnSpc>
                <a:spcPct val="90000"/>
              </a:lnSpc>
              <a:spcBef>
                <a:spcPts val="1000"/>
              </a:spcBef>
              <a:spcAft>
                <a:spcPts val="0"/>
              </a:spcAft>
              <a:buClr>
                <a:schemeClr val="dk1"/>
              </a:buClr>
              <a:buSzPts val="2800"/>
              <a:buChar char="•"/>
            </a:pPr>
            <a:r>
              <a:rPr lang="en-US"/>
              <a:t>In decomposition, we have to keep dividing a problem up until we have easy to manage problems that correspond to simple solutions that we know.</a:t>
            </a:r>
            <a:endParaRPr/>
          </a:p>
          <a:p>
            <a:pPr indent="-228600" lvl="0" marL="228600" rtl="0" algn="l">
              <a:lnSpc>
                <a:spcPct val="90000"/>
              </a:lnSpc>
              <a:spcBef>
                <a:spcPts val="1000"/>
              </a:spcBef>
              <a:spcAft>
                <a:spcPts val="0"/>
              </a:spcAft>
              <a:buClr>
                <a:schemeClr val="dk1"/>
              </a:buClr>
              <a:buSzPts val="2800"/>
              <a:buChar char="•"/>
            </a:pPr>
            <a:r>
              <a:rPr lang="en-US"/>
              <a:t>Therefore, how do we know when to stop?</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117" name="Shape 117"/>
        <p:cNvGrpSpPr/>
        <p:nvPr/>
      </p:nvGrpSpPr>
      <p:grpSpPr>
        <a:xfrm>
          <a:off x="0" y="0"/>
          <a:ext cx="0" cy="0"/>
          <a:chOff x="0" y="0"/>
          <a:chExt cx="0" cy="0"/>
        </a:xfrm>
      </p:grpSpPr>
      <p:sp>
        <p:nvSpPr>
          <p:cNvPr id="118" name="Google Shape;118;p4"/>
          <p:cNvSpPr/>
          <p:nvPr/>
        </p:nvSpPr>
        <p:spPr>
          <a:xfrm>
            <a:off x="0" y="0"/>
            <a:ext cx="12192000" cy="76200"/>
          </a:xfrm>
          <a:custGeom>
            <a:rect b="b" l="l" r="r" t="t"/>
            <a:pathLst>
              <a:path extrusionOk="0" h="76200" w="12192000">
                <a:moveTo>
                  <a:pt x="0" y="76200"/>
                </a:moveTo>
                <a:lnTo>
                  <a:pt x="12192000" y="76200"/>
                </a:lnTo>
                <a:lnTo>
                  <a:pt x="12192000" y="0"/>
                </a:lnTo>
                <a:lnTo>
                  <a:pt x="0" y="0"/>
                </a:lnTo>
                <a:lnTo>
                  <a:pt x="0" y="76200"/>
                </a:lnTo>
                <a:close/>
              </a:path>
            </a:pathLst>
          </a:custGeom>
          <a:solidFill>
            <a:srgbClr val="B2173B"/>
          </a:solidFill>
          <a:ln>
            <a:noFill/>
          </a:ln>
        </p:spPr>
        <p:txBody>
          <a:bodyPr anchorCtr="0" anchor="t" bIns="0" lIns="0" spcFirstLastPara="1" rIns="0" wrap="square" tIns="0">
            <a:noAutofit/>
          </a:bodyPr>
          <a:lstStyle/>
          <a:p>
            <a:pPr indent="0" lvl="0" marL="0" marR="0" rtl="0" algn="l">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119" name="Google Shape;119;p4"/>
          <p:cNvSpPr/>
          <p:nvPr/>
        </p:nvSpPr>
        <p:spPr>
          <a:xfrm>
            <a:off x="0" y="6324600"/>
            <a:ext cx="12192000" cy="533400"/>
          </a:xfrm>
          <a:prstGeom prst="rect">
            <a:avLst/>
          </a:prstGeom>
          <a:blipFill rotWithShape="1">
            <a:blip r:embed="rId3">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120" name="Google Shape;120;p4"/>
          <p:cNvSpPr/>
          <p:nvPr/>
        </p:nvSpPr>
        <p:spPr>
          <a:xfrm>
            <a:off x="0" y="6323075"/>
            <a:ext cx="12192000" cy="534900"/>
          </a:xfrm>
          <a:prstGeom prst="rect">
            <a:avLst/>
          </a:prstGeom>
          <a:blipFill rotWithShape="1">
            <a:blip r:embed="rId4">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121" name="Google Shape;121;p4"/>
          <p:cNvSpPr/>
          <p:nvPr/>
        </p:nvSpPr>
        <p:spPr>
          <a:xfrm>
            <a:off x="9067800" y="5731764"/>
            <a:ext cx="2412600" cy="487800"/>
          </a:xfrm>
          <a:prstGeom prst="rect">
            <a:avLst/>
          </a:prstGeom>
          <a:blipFill rotWithShape="1">
            <a:blip r:embed="rId5">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122" name="Google Shape;122;p4"/>
          <p:cNvSpPr txBox="1"/>
          <p:nvPr>
            <p:ph idx="12" type="sldNum"/>
          </p:nvPr>
        </p:nvSpPr>
        <p:spPr>
          <a:xfrm>
            <a:off x="11393071" y="6503098"/>
            <a:ext cx="255300" cy="228600"/>
          </a:xfrm>
          <a:prstGeom prst="rect">
            <a:avLst/>
          </a:prstGeom>
          <a:noFill/>
          <a:ln>
            <a:noFill/>
          </a:ln>
        </p:spPr>
        <p:txBody>
          <a:bodyPr anchorCtr="0" anchor="t" bIns="0" lIns="0" spcFirstLastPara="1" rIns="0" wrap="square" tIns="0">
            <a:noAutofit/>
          </a:bodyPr>
          <a:lstStyle/>
          <a:p>
            <a:pPr indent="0" lvl="0" marL="25400" rtl="0" algn="l">
              <a:spcBef>
                <a:spcPts val="0"/>
              </a:spcBef>
              <a:spcAft>
                <a:spcPts val="0"/>
              </a:spcAft>
              <a:buClr>
                <a:srgbClr val="000000"/>
              </a:buClr>
              <a:buSzPts val="1200"/>
              <a:buFont typeface="Arial"/>
              <a:buNone/>
            </a:pPr>
            <a:fld id="{00000000-1234-1234-1234-123412341234}" type="slidenum">
              <a:rPr lang="en-US"/>
              <a:t>‹#›</a:t>
            </a:fld>
            <a:endParaRPr/>
          </a:p>
        </p:txBody>
      </p:sp>
      <p:sp>
        <p:nvSpPr>
          <p:cNvPr id="123" name="Google Shape;123;p4"/>
          <p:cNvSpPr txBox="1"/>
          <p:nvPr/>
        </p:nvSpPr>
        <p:spPr>
          <a:xfrm>
            <a:off x="5742809" y="6470530"/>
            <a:ext cx="146700" cy="279900"/>
          </a:xfrm>
          <a:prstGeom prst="rect">
            <a:avLst/>
          </a:prstGeom>
          <a:noFill/>
          <a:ln>
            <a:noFill/>
          </a:ln>
        </p:spPr>
        <p:txBody>
          <a:bodyPr anchorCtr="0" anchor="t" bIns="0" lIns="0" spcFirstLastPara="1" rIns="0" wrap="square" tIns="0">
            <a:noAutofit/>
          </a:bodyPr>
          <a:lstStyle/>
          <a:p>
            <a:pPr indent="0" lvl="0" marL="12700" marR="0" rtl="0" algn="l">
              <a:lnSpc>
                <a:spcPct val="100000"/>
              </a:lnSpc>
              <a:spcBef>
                <a:spcPts val="0"/>
              </a:spcBef>
              <a:spcAft>
                <a:spcPts val="0"/>
              </a:spcAft>
              <a:buClr>
                <a:schemeClr val="dk1"/>
              </a:buClr>
              <a:buSzPts val="2000"/>
              <a:buFont typeface="Calibri"/>
              <a:buNone/>
            </a:pPr>
            <a:r>
              <a:t/>
            </a:r>
            <a:endParaRPr b="0" i="0" sz="2000" u="none" cap="none" strike="noStrike">
              <a:solidFill>
                <a:schemeClr val="dk1"/>
              </a:solidFill>
              <a:latin typeface="Calibri"/>
              <a:ea typeface="Calibri"/>
              <a:cs typeface="Calibri"/>
              <a:sym typeface="Calibri"/>
            </a:endParaRPr>
          </a:p>
        </p:txBody>
      </p:sp>
      <p:sp>
        <p:nvSpPr>
          <p:cNvPr id="124" name="Google Shape;124;p4"/>
          <p:cNvSpPr txBox="1"/>
          <p:nvPr/>
        </p:nvSpPr>
        <p:spPr>
          <a:xfrm>
            <a:off x="2711870" y="6390598"/>
            <a:ext cx="7638600" cy="4014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lt1"/>
              </a:buClr>
              <a:buSzPts val="2000"/>
              <a:buFont typeface="Arial"/>
              <a:buNone/>
            </a:pPr>
            <a:r>
              <a:rPr b="1" i="0" lang="en-US" sz="2000" u="none" cap="none" strike="noStrike">
                <a:solidFill>
                  <a:schemeClr val="lt1"/>
                </a:solidFill>
                <a:latin typeface="Calibri"/>
                <a:ea typeface="Calibri"/>
                <a:cs typeface="Calibri"/>
                <a:sym typeface="Calibri"/>
              </a:rPr>
              <a:t>TLRN 500 SUMMER 2021</a:t>
            </a:r>
            <a:endParaRPr b="1" i="0" sz="2000" u="none" cap="none" strike="noStrike">
              <a:solidFill>
                <a:schemeClr val="lt1"/>
              </a:solidFill>
              <a:latin typeface="Calibri"/>
              <a:ea typeface="Calibri"/>
              <a:cs typeface="Calibri"/>
              <a:sym typeface="Calibri"/>
            </a:endParaRPr>
          </a:p>
        </p:txBody>
      </p:sp>
      <p:sp>
        <p:nvSpPr>
          <p:cNvPr id="125" name="Google Shape;125;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Pattern Recognition</a:t>
            </a:r>
            <a:endParaRPr/>
          </a:p>
        </p:txBody>
      </p:sp>
      <p:sp>
        <p:nvSpPr>
          <p:cNvPr id="126" name="Google Shape;126;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Pattern Recognition is the understanding of the common tools and pieces we can use in computing to then “match them up” with the smaller problems we are generating in decomposition.</a:t>
            </a:r>
            <a:endParaRPr/>
          </a:p>
          <a:p>
            <a:pPr indent="-228600" lvl="0" marL="228600" rtl="0" algn="l">
              <a:lnSpc>
                <a:spcPct val="90000"/>
              </a:lnSpc>
              <a:spcBef>
                <a:spcPts val="1000"/>
              </a:spcBef>
              <a:spcAft>
                <a:spcPts val="0"/>
              </a:spcAft>
              <a:buClr>
                <a:schemeClr val="dk1"/>
              </a:buClr>
              <a:buSzPts val="2800"/>
              <a:buChar char="•"/>
            </a:pPr>
            <a:r>
              <a:rPr lang="en-US"/>
              <a:t>We can look at three types of pattern recognition</a:t>
            </a:r>
            <a:endParaRPr/>
          </a:p>
          <a:p>
            <a:pPr indent="-228600" lvl="1" marL="685800" rtl="0" algn="l">
              <a:lnSpc>
                <a:spcPct val="90000"/>
              </a:lnSpc>
              <a:spcBef>
                <a:spcPts val="500"/>
              </a:spcBef>
              <a:spcAft>
                <a:spcPts val="0"/>
              </a:spcAft>
              <a:buClr>
                <a:schemeClr val="dk1"/>
              </a:buClr>
              <a:buSzPts val="2400"/>
              <a:buChar char="•"/>
            </a:pPr>
            <a:r>
              <a:rPr lang="en-US"/>
              <a:t>Common programming constructs</a:t>
            </a:r>
            <a:endParaRPr/>
          </a:p>
          <a:p>
            <a:pPr indent="-228600" lvl="1" marL="685800" rtl="0" algn="l">
              <a:lnSpc>
                <a:spcPct val="90000"/>
              </a:lnSpc>
              <a:spcBef>
                <a:spcPts val="500"/>
              </a:spcBef>
              <a:spcAft>
                <a:spcPts val="0"/>
              </a:spcAft>
              <a:buClr>
                <a:schemeClr val="dk1"/>
              </a:buClr>
              <a:buSzPts val="2400"/>
              <a:buChar char="•"/>
            </a:pPr>
            <a:r>
              <a:rPr lang="en-US"/>
              <a:t>Common techniques used in a certain style of problem solving</a:t>
            </a:r>
            <a:endParaRPr/>
          </a:p>
          <a:p>
            <a:pPr indent="-228600" lvl="1" marL="685800" rtl="0" algn="l">
              <a:lnSpc>
                <a:spcPct val="90000"/>
              </a:lnSpc>
              <a:spcBef>
                <a:spcPts val="500"/>
              </a:spcBef>
              <a:spcAft>
                <a:spcPts val="0"/>
              </a:spcAft>
              <a:buClr>
                <a:schemeClr val="dk1"/>
              </a:buClr>
              <a:buSzPts val="2400"/>
              <a:buChar char="•"/>
            </a:pPr>
            <a:r>
              <a:rPr lang="en-US"/>
              <a:t>Design Patterns for Software Engineering</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130" name="Shape 130"/>
        <p:cNvGrpSpPr/>
        <p:nvPr/>
      </p:nvGrpSpPr>
      <p:grpSpPr>
        <a:xfrm>
          <a:off x="0" y="0"/>
          <a:ext cx="0" cy="0"/>
          <a:chOff x="0" y="0"/>
          <a:chExt cx="0" cy="0"/>
        </a:xfrm>
      </p:grpSpPr>
      <p:sp>
        <p:nvSpPr>
          <p:cNvPr id="131" name="Google Shape;131;p5"/>
          <p:cNvSpPr/>
          <p:nvPr/>
        </p:nvSpPr>
        <p:spPr>
          <a:xfrm>
            <a:off x="0" y="0"/>
            <a:ext cx="12192000" cy="76200"/>
          </a:xfrm>
          <a:custGeom>
            <a:rect b="b" l="l" r="r" t="t"/>
            <a:pathLst>
              <a:path extrusionOk="0" h="76200" w="12192000">
                <a:moveTo>
                  <a:pt x="0" y="76200"/>
                </a:moveTo>
                <a:lnTo>
                  <a:pt x="12192000" y="76200"/>
                </a:lnTo>
                <a:lnTo>
                  <a:pt x="12192000" y="0"/>
                </a:lnTo>
                <a:lnTo>
                  <a:pt x="0" y="0"/>
                </a:lnTo>
                <a:lnTo>
                  <a:pt x="0" y="76200"/>
                </a:lnTo>
                <a:close/>
              </a:path>
            </a:pathLst>
          </a:custGeom>
          <a:solidFill>
            <a:srgbClr val="B2173B"/>
          </a:solidFill>
          <a:ln>
            <a:noFill/>
          </a:ln>
        </p:spPr>
        <p:txBody>
          <a:bodyPr anchorCtr="0" anchor="t" bIns="0" lIns="0" spcFirstLastPara="1" rIns="0" wrap="square" tIns="0">
            <a:noAutofit/>
          </a:bodyPr>
          <a:lstStyle/>
          <a:p>
            <a:pPr indent="0" lvl="0" marL="0" marR="0" rtl="0" algn="l">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132" name="Google Shape;132;p5"/>
          <p:cNvSpPr/>
          <p:nvPr/>
        </p:nvSpPr>
        <p:spPr>
          <a:xfrm>
            <a:off x="0" y="6324600"/>
            <a:ext cx="12192000" cy="533400"/>
          </a:xfrm>
          <a:prstGeom prst="rect">
            <a:avLst/>
          </a:prstGeom>
          <a:blipFill rotWithShape="1">
            <a:blip r:embed="rId3">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133" name="Google Shape;133;p5"/>
          <p:cNvSpPr/>
          <p:nvPr/>
        </p:nvSpPr>
        <p:spPr>
          <a:xfrm>
            <a:off x="0" y="6323075"/>
            <a:ext cx="12192000" cy="534900"/>
          </a:xfrm>
          <a:prstGeom prst="rect">
            <a:avLst/>
          </a:prstGeom>
          <a:blipFill rotWithShape="1">
            <a:blip r:embed="rId4">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134" name="Google Shape;134;p5"/>
          <p:cNvSpPr/>
          <p:nvPr/>
        </p:nvSpPr>
        <p:spPr>
          <a:xfrm>
            <a:off x="9067800" y="5731764"/>
            <a:ext cx="2412600" cy="487800"/>
          </a:xfrm>
          <a:prstGeom prst="rect">
            <a:avLst/>
          </a:prstGeom>
          <a:blipFill rotWithShape="1">
            <a:blip r:embed="rId5">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135" name="Google Shape;135;p5"/>
          <p:cNvSpPr txBox="1"/>
          <p:nvPr>
            <p:ph idx="12" type="sldNum"/>
          </p:nvPr>
        </p:nvSpPr>
        <p:spPr>
          <a:xfrm>
            <a:off x="11393071" y="6503098"/>
            <a:ext cx="255300" cy="228600"/>
          </a:xfrm>
          <a:prstGeom prst="rect">
            <a:avLst/>
          </a:prstGeom>
          <a:noFill/>
          <a:ln>
            <a:noFill/>
          </a:ln>
        </p:spPr>
        <p:txBody>
          <a:bodyPr anchorCtr="0" anchor="t" bIns="0" lIns="0" spcFirstLastPara="1" rIns="0" wrap="square" tIns="0">
            <a:noAutofit/>
          </a:bodyPr>
          <a:lstStyle/>
          <a:p>
            <a:pPr indent="0" lvl="0" marL="25400" rtl="0" algn="l">
              <a:spcBef>
                <a:spcPts val="0"/>
              </a:spcBef>
              <a:spcAft>
                <a:spcPts val="0"/>
              </a:spcAft>
              <a:buClr>
                <a:srgbClr val="000000"/>
              </a:buClr>
              <a:buSzPts val="1200"/>
              <a:buFont typeface="Arial"/>
              <a:buNone/>
            </a:pPr>
            <a:fld id="{00000000-1234-1234-1234-123412341234}" type="slidenum">
              <a:rPr lang="en-US"/>
              <a:t>‹#›</a:t>
            </a:fld>
            <a:endParaRPr/>
          </a:p>
        </p:txBody>
      </p:sp>
      <p:sp>
        <p:nvSpPr>
          <p:cNvPr id="136" name="Google Shape;136;p5"/>
          <p:cNvSpPr txBox="1"/>
          <p:nvPr/>
        </p:nvSpPr>
        <p:spPr>
          <a:xfrm>
            <a:off x="5742809" y="6470530"/>
            <a:ext cx="146700" cy="279900"/>
          </a:xfrm>
          <a:prstGeom prst="rect">
            <a:avLst/>
          </a:prstGeom>
          <a:noFill/>
          <a:ln>
            <a:noFill/>
          </a:ln>
        </p:spPr>
        <p:txBody>
          <a:bodyPr anchorCtr="0" anchor="t" bIns="0" lIns="0" spcFirstLastPara="1" rIns="0" wrap="square" tIns="0">
            <a:noAutofit/>
          </a:bodyPr>
          <a:lstStyle/>
          <a:p>
            <a:pPr indent="0" lvl="0" marL="12700" marR="0" rtl="0" algn="l">
              <a:lnSpc>
                <a:spcPct val="100000"/>
              </a:lnSpc>
              <a:spcBef>
                <a:spcPts val="0"/>
              </a:spcBef>
              <a:spcAft>
                <a:spcPts val="0"/>
              </a:spcAft>
              <a:buClr>
                <a:schemeClr val="dk1"/>
              </a:buClr>
              <a:buSzPts val="2000"/>
              <a:buFont typeface="Calibri"/>
              <a:buNone/>
            </a:pPr>
            <a:r>
              <a:t/>
            </a:r>
            <a:endParaRPr b="0" i="0" sz="2000" u="none" cap="none" strike="noStrike">
              <a:solidFill>
                <a:schemeClr val="dk1"/>
              </a:solidFill>
              <a:latin typeface="Calibri"/>
              <a:ea typeface="Calibri"/>
              <a:cs typeface="Calibri"/>
              <a:sym typeface="Calibri"/>
            </a:endParaRPr>
          </a:p>
        </p:txBody>
      </p:sp>
      <p:sp>
        <p:nvSpPr>
          <p:cNvPr id="137" name="Google Shape;137;p5"/>
          <p:cNvSpPr txBox="1"/>
          <p:nvPr/>
        </p:nvSpPr>
        <p:spPr>
          <a:xfrm>
            <a:off x="2711870" y="6390598"/>
            <a:ext cx="7638600" cy="4014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lt1"/>
              </a:buClr>
              <a:buSzPts val="2000"/>
              <a:buFont typeface="Arial"/>
              <a:buNone/>
            </a:pPr>
            <a:r>
              <a:rPr b="1" i="0" lang="en-US" sz="2000" u="none" cap="none" strike="noStrike">
                <a:solidFill>
                  <a:schemeClr val="lt1"/>
                </a:solidFill>
                <a:latin typeface="Calibri"/>
                <a:ea typeface="Calibri"/>
                <a:cs typeface="Calibri"/>
                <a:sym typeface="Calibri"/>
              </a:rPr>
              <a:t>TLRN 500 SUMMER 2021</a:t>
            </a:r>
            <a:endParaRPr b="1" i="0" sz="2000" u="none" cap="none" strike="noStrike">
              <a:solidFill>
                <a:schemeClr val="lt1"/>
              </a:solidFill>
              <a:latin typeface="Calibri"/>
              <a:ea typeface="Calibri"/>
              <a:cs typeface="Calibri"/>
              <a:sym typeface="Calibri"/>
            </a:endParaRPr>
          </a:p>
        </p:txBody>
      </p:sp>
      <p:sp>
        <p:nvSpPr>
          <p:cNvPr id="138" name="Google Shape;138;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Common Programming Constructs</a:t>
            </a:r>
            <a:endParaRPr/>
          </a:p>
        </p:txBody>
      </p:sp>
      <p:sp>
        <p:nvSpPr>
          <p:cNvPr id="139" name="Google Shape;139;p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Often, a new programmer learns their first skills in pattern recognition through learning programming constructs.</a:t>
            </a:r>
            <a:endParaRPr/>
          </a:p>
          <a:p>
            <a:pPr indent="-228600" lvl="0" marL="228600" rtl="0" algn="l">
              <a:lnSpc>
                <a:spcPct val="90000"/>
              </a:lnSpc>
              <a:spcBef>
                <a:spcPts val="1000"/>
              </a:spcBef>
              <a:spcAft>
                <a:spcPts val="0"/>
              </a:spcAft>
              <a:buClr>
                <a:schemeClr val="dk1"/>
              </a:buClr>
              <a:buSzPts val="2800"/>
              <a:buChar char="•"/>
            </a:pPr>
            <a:r>
              <a:rPr lang="en-US"/>
              <a:t>Programming constructs are standard techniques used in popular programming languages to build solutions.  </a:t>
            </a:r>
            <a:endParaRPr/>
          </a:p>
          <a:p>
            <a:pPr indent="-228600" lvl="0" marL="228600" rtl="0" algn="l">
              <a:lnSpc>
                <a:spcPct val="90000"/>
              </a:lnSpc>
              <a:spcBef>
                <a:spcPts val="1000"/>
              </a:spcBef>
              <a:spcAft>
                <a:spcPts val="0"/>
              </a:spcAft>
              <a:buClr>
                <a:schemeClr val="dk1"/>
              </a:buClr>
              <a:buSzPts val="2800"/>
              <a:buChar char="•"/>
            </a:pPr>
            <a:r>
              <a:rPr lang="en-US"/>
              <a:t>When a student is first learning a language, it is extremely overwhelming.  Programming takes most students out of their “comfort zones”.  Understanding the basic programming constructs can help students understand programming and then adapt to other languages.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143" name="Shape 143"/>
        <p:cNvGrpSpPr/>
        <p:nvPr/>
      </p:nvGrpSpPr>
      <p:grpSpPr>
        <a:xfrm>
          <a:off x="0" y="0"/>
          <a:ext cx="0" cy="0"/>
          <a:chOff x="0" y="0"/>
          <a:chExt cx="0" cy="0"/>
        </a:xfrm>
      </p:grpSpPr>
      <p:sp>
        <p:nvSpPr>
          <p:cNvPr id="144" name="Google Shape;144;p6"/>
          <p:cNvSpPr/>
          <p:nvPr/>
        </p:nvSpPr>
        <p:spPr>
          <a:xfrm>
            <a:off x="0" y="0"/>
            <a:ext cx="12192000" cy="76200"/>
          </a:xfrm>
          <a:custGeom>
            <a:rect b="b" l="l" r="r" t="t"/>
            <a:pathLst>
              <a:path extrusionOk="0" h="76200" w="12192000">
                <a:moveTo>
                  <a:pt x="0" y="76200"/>
                </a:moveTo>
                <a:lnTo>
                  <a:pt x="12192000" y="76200"/>
                </a:lnTo>
                <a:lnTo>
                  <a:pt x="12192000" y="0"/>
                </a:lnTo>
                <a:lnTo>
                  <a:pt x="0" y="0"/>
                </a:lnTo>
                <a:lnTo>
                  <a:pt x="0" y="76200"/>
                </a:lnTo>
                <a:close/>
              </a:path>
            </a:pathLst>
          </a:custGeom>
          <a:solidFill>
            <a:srgbClr val="B2173B"/>
          </a:solidFill>
          <a:ln>
            <a:noFill/>
          </a:ln>
        </p:spPr>
        <p:txBody>
          <a:bodyPr anchorCtr="0" anchor="t" bIns="0" lIns="0" spcFirstLastPara="1" rIns="0" wrap="square" tIns="0">
            <a:noAutofit/>
          </a:bodyPr>
          <a:lstStyle/>
          <a:p>
            <a:pPr indent="0" lvl="0" marL="0" marR="0" rtl="0" algn="l">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145" name="Google Shape;145;p6"/>
          <p:cNvSpPr/>
          <p:nvPr/>
        </p:nvSpPr>
        <p:spPr>
          <a:xfrm>
            <a:off x="0" y="6324600"/>
            <a:ext cx="12192000" cy="533400"/>
          </a:xfrm>
          <a:prstGeom prst="rect">
            <a:avLst/>
          </a:prstGeom>
          <a:blipFill rotWithShape="1">
            <a:blip r:embed="rId3">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146" name="Google Shape;146;p6"/>
          <p:cNvSpPr/>
          <p:nvPr/>
        </p:nvSpPr>
        <p:spPr>
          <a:xfrm>
            <a:off x="0" y="6323075"/>
            <a:ext cx="12192000" cy="534900"/>
          </a:xfrm>
          <a:prstGeom prst="rect">
            <a:avLst/>
          </a:prstGeom>
          <a:blipFill rotWithShape="1">
            <a:blip r:embed="rId4">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147" name="Google Shape;147;p6"/>
          <p:cNvSpPr/>
          <p:nvPr/>
        </p:nvSpPr>
        <p:spPr>
          <a:xfrm>
            <a:off x="9067800" y="5731764"/>
            <a:ext cx="2412600" cy="487800"/>
          </a:xfrm>
          <a:prstGeom prst="rect">
            <a:avLst/>
          </a:prstGeom>
          <a:blipFill rotWithShape="1">
            <a:blip r:embed="rId5">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148" name="Google Shape;148;p6"/>
          <p:cNvSpPr txBox="1"/>
          <p:nvPr>
            <p:ph idx="12" type="sldNum"/>
          </p:nvPr>
        </p:nvSpPr>
        <p:spPr>
          <a:xfrm>
            <a:off x="11393071" y="6503098"/>
            <a:ext cx="255300" cy="228600"/>
          </a:xfrm>
          <a:prstGeom prst="rect">
            <a:avLst/>
          </a:prstGeom>
          <a:noFill/>
          <a:ln>
            <a:noFill/>
          </a:ln>
        </p:spPr>
        <p:txBody>
          <a:bodyPr anchorCtr="0" anchor="t" bIns="0" lIns="0" spcFirstLastPara="1" rIns="0" wrap="square" tIns="0">
            <a:noAutofit/>
          </a:bodyPr>
          <a:lstStyle/>
          <a:p>
            <a:pPr indent="0" lvl="0" marL="25400" rtl="0" algn="l">
              <a:spcBef>
                <a:spcPts val="0"/>
              </a:spcBef>
              <a:spcAft>
                <a:spcPts val="0"/>
              </a:spcAft>
              <a:buClr>
                <a:srgbClr val="000000"/>
              </a:buClr>
              <a:buSzPts val="1200"/>
              <a:buFont typeface="Arial"/>
              <a:buNone/>
            </a:pPr>
            <a:fld id="{00000000-1234-1234-1234-123412341234}" type="slidenum">
              <a:rPr lang="en-US"/>
              <a:t>‹#›</a:t>
            </a:fld>
            <a:endParaRPr/>
          </a:p>
        </p:txBody>
      </p:sp>
      <p:sp>
        <p:nvSpPr>
          <p:cNvPr id="149" name="Google Shape;149;p6"/>
          <p:cNvSpPr txBox="1"/>
          <p:nvPr/>
        </p:nvSpPr>
        <p:spPr>
          <a:xfrm>
            <a:off x="5742809" y="6470530"/>
            <a:ext cx="146700" cy="279900"/>
          </a:xfrm>
          <a:prstGeom prst="rect">
            <a:avLst/>
          </a:prstGeom>
          <a:noFill/>
          <a:ln>
            <a:noFill/>
          </a:ln>
        </p:spPr>
        <p:txBody>
          <a:bodyPr anchorCtr="0" anchor="t" bIns="0" lIns="0" spcFirstLastPara="1" rIns="0" wrap="square" tIns="0">
            <a:noAutofit/>
          </a:bodyPr>
          <a:lstStyle/>
          <a:p>
            <a:pPr indent="0" lvl="0" marL="12700" marR="0" rtl="0" algn="l">
              <a:lnSpc>
                <a:spcPct val="100000"/>
              </a:lnSpc>
              <a:spcBef>
                <a:spcPts val="0"/>
              </a:spcBef>
              <a:spcAft>
                <a:spcPts val="0"/>
              </a:spcAft>
              <a:buClr>
                <a:schemeClr val="dk1"/>
              </a:buClr>
              <a:buSzPts val="2000"/>
              <a:buFont typeface="Calibri"/>
              <a:buNone/>
            </a:pPr>
            <a:r>
              <a:t/>
            </a:r>
            <a:endParaRPr b="0" i="0" sz="2000" u="none" cap="none" strike="noStrike">
              <a:solidFill>
                <a:schemeClr val="dk1"/>
              </a:solidFill>
              <a:latin typeface="Calibri"/>
              <a:ea typeface="Calibri"/>
              <a:cs typeface="Calibri"/>
              <a:sym typeface="Calibri"/>
            </a:endParaRPr>
          </a:p>
        </p:txBody>
      </p:sp>
      <p:sp>
        <p:nvSpPr>
          <p:cNvPr id="150" name="Google Shape;150;p6"/>
          <p:cNvSpPr txBox="1"/>
          <p:nvPr/>
        </p:nvSpPr>
        <p:spPr>
          <a:xfrm>
            <a:off x="2711870" y="6390598"/>
            <a:ext cx="7638600" cy="4014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lt1"/>
              </a:buClr>
              <a:buSzPts val="2000"/>
              <a:buFont typeface="Arial"/>
              <a:buNone/>
            </a:pPr>
            <a:r>
              <a:rPr b="1" i="0" lang="en-US" sz="2000" u="none" cap="none" strike="noStrike">
                <a:solidFill>
                  <a:schemeClr val="lt1"/>
                </a:solidFill>
                <a:latin typeface="Calibri"/>
                <a:ea typeface="Calibri"/>
                <a:cs typeface="Calibri"/>
                <a:sym typeface="Calibri"/>
              </a:rPr>
              <a:t>TLRN 500 SUMMER 2021</a:t>
            </a:r>
            <a:endParaRPr b="1" i="0" sz="2000" u="none" cap="none" strike="noStrike">
              <a:solidFill>
                <a:schemeClr val="lt1"/>
              </a:solidFill>
              <a:latin typeface="Calibri"/>
              <a:ea typeface="Calibri"/>
              <a:cs typeface="Calibri"/>
              <a:sym typeface="Calibri"/>
            </a:endParaRPr>
          </a:p>
        </p:txBody>
      </p:sp>
      <p:sp>
        <p:nvSpPr>
          <p:cNvPr id="151" name="Google Shape;151;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Common Programming Constructs</a:t>
            </a:r>
            <a:endParaRPr/>
          </a:p>
        </p:txBody>
      </p:sp>
      <p:sp>
        <p:nvSpPr>
          <p:cNvPr id="152" name="Google Shape;152;p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Input and Output</a:t>
            </a:r>
            <a:endParaRPr/>
          </a:p>
          <a:p>
            <a:pPr indent="-228600" lvl="0" marL="228600" rtl="0" algn="l">
              <a:lnSpc>
                <a:spcPct val="90000"/>
              </a:lnSpc>
              <a:spcBef>
                <a:spcPts val="1000"/>
              </a:spcBef>
              <a:spcAft>
                <a:spcPts val="0"/>
              </a:spcAft>
              <a:buClr>
                <a:schemeClr val="dk1"/>
              </a:buClr>
              <a:buSzPts val="2800"/>
              <a:buChar char="•"/>
            </a:pPr>
            <a:r>
              <a:rPr lang="en-US"/>
              <a:t>Variables</a:t>
            </a:r>
            <a:endParaRPr/>
          </a:p>
          <a:p>
            <a:pPr indent="-228600" lvl="0" marL="228600" rtl="0" algn="l">
              <a:lnSpc>
                <a:spcPct val="90000"/>
              </a:lnSpc>
              <a:spcBef>
                <a:spcPts val="1000"/>
              </a:spcBef>
              <a:spcAft>
                <a:spcPts val="0"/>
              </a:spcAft>
              <a:buClr>
                <a:schemeClr val="dk1"/>
              </a:buClr>
              <a:buSzPts val="2800"/>
              <a:buChar char="•"/>
            </a:pPr>
            <a:r>
              <a:rPr lang="en-US"/>
              <a:t>Assignment Statements</a:t>
            </a:r>
            <a:endParaRPr/>
          </a:p>
          <a:p>
            <a:pPr indent="-228600" lvl="0" marL="228600" rtl="0" algn="l">
              <a:lnSpc>
                <a:spcPct val="90000"/>
              </a:lnSpc>
              <a:spcBef>
                <a:spcPts val="1000"/>
              </a:spcBef>
              <a:spcAft>
                <a:spcPts val="0"/>
              </a:spcAft>
              <a:buClr>
                <a:schemeClr val="dk1"/>
              </a:buClr>
              <a:buSzPts val="2800"/>
              <a:buChar char="•"/>
            </a:pPr>
            <a:r>
              <a:rPr lang="en-US"/>
              <a:t>Conditionals</a:t>
            </a:r>
            <a:endParaRPr/>
          </a:p>
          <a:p>
            <a:pPr indent="-228600" lvl="0" marL="228600" rtl="0" algn="l">
              <a:lnSpc>
                <a:spcPct val="90000"/>
              </a:lnSpc>
              <a:spcBef>
                <a:spcPts val="1000"/>
              </a:spcBef>
              <a:spcAft>
                <a:spcPts val="0"/>
              </a:spcAft>
              <a:buClr>
                <a:schemeClr val="dk1"/>
              </a:buClr>
              <a:buSzPts val="2800"/>
              <a:buChar char="•"/>
            </a:pPr>
            <a:r>
              <a:rPr lang="en-US"/>
              <a:t>Iteration</a:t>
            </a:r>
            <a:endParaRPr/>
          </a:p>
          <a:p>
            <a:pPr indent="-228600" lvl="0" marL="228600" rtl="0" algn="l">
              <a:lnSpc>
                <a:spcPct val="90000"/>
              </a:lnSpc>
              <a:spcBef>
                <a:spcPts val="1000"/>
              </a:spcBef>
              <a:spcAft>
                <a:spcPts val="0"/>
              </a:spcAft>
              <a:buClr>
                <a:schemeClr val="dk1"/>
              </a:buClr>
              <a:buSzPts val="2800"/>
              <a:buChar char="•"/>
            </a:pPr>
            <a:r>
              <a:rPr lang="en-US"/>
              <a:t>Container constructs (arrays and lists)</a:t>
            </a:r>
            <a:endParaRPr/>
          </a:p>
          <a:p>
            <a:pPr indent="-228600" lvl="0" marL="228600" rtl="0" algn="l">
              <a:lnSpc>
                <a:spcPct val="90000"/>
              </a:lnSpc>
              <a:spcBef>
                <a:spcPts val="1000"/>
              </a:spcBef>
              <a:spcAft>
                <a:spcPts val="0"/>
              </a:spcAft>
              <a:buClr>
                <a:schemeClr val="dk1"/>
              </a:buClr>
              <a:buSzPts val="2800"/>
              <a:buChar char="•"/>
            </a:pPr>
            <a:r>
              <a:rPr lang="en-US"/>
              <a:t>Methods, procedures and functions</a:t>
            </a:r>
            <a:endParaRPr/>
          </a:p>
          <a:p>
            <a:pPr indent="-228600" lvl="0" marL="228600" rtl="0" algn="l">
              <a:lnSpc>
                <a:spcPct val="90000"/>
              </a:lnSpc>
              <a:spcBef>
                <a:spcPts val="1000"/>
              </a:spcBef>
              <a:spcAft>
                <a:spcPts val="0"/>
              </a:spcAft>
              <a:buClr>
                <a:schemeClr val="dk1"/>
              </a:buClr>
              <a:buSzPts val="2800"/>
              <a:buChar char="•"/>
            </a:pPr>
            <a:r>
              <a:rPr lang="en-US"/>
              <a:t>User Defined Types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156" name="Shape 156"/>
        <p:cNvGrpSpPr/>
        <p:nvPr/>
      </p:nvGrpSpPr>
      <p:grpSpPr>
        <a:xfrm>
          <a:off x="0" y="0"/>
          <a:ext cx="0" cy="0"/>
          <a:chOff x="0" y="0"/>
          <a:chExt cx="0" cy="0"/>
        </a:xfrm>
      </p:grpSpPr>
      <p:sp>
        <p:nvSpPr>
          <p:cNvPr id="157" name="Google Shape;157;p7"/>
          <p:cNvSpPr/>
          <p:nvPr/>
        </p:nvSpPr>
        <p:spPr>
          <a:xfrm>
            <a:off x="0" y="0"/>
            <a:ext cx="12192000" cy="76200"/>
          </a:xfrm>
          <a:custGeom>
            <a:rect b="b" l="l" r="r" t="t"/>
            <a:pathLst>
              <a:path extrusionOk="0" h="76200" w="12192000">
                <a:moveTo>
                  <a:pt x="0" y="76200"/>
                </a:moveTo>
                <a:lnTo>
                  <a:pt x="12192000" y="76200"/>
                </a:lnTo>
                <a:lnTo>
                  <a:pt x="12192000" y="0"/>
                </a:lnTo>
                <a:lnTo>
                  <a:pt x="0" y="0"/>
                </a:lnTo>
                <a:lnTo>
                  <a:pt x="0" y="76200"/>
                </a:lnTo>
                <a:close/>
              </a:path>
            </a:pathLst>
          </a:custGeom>
          <a:solidFill>
            <a:srgbClr val="B2173B"/>
          </a:solidFill>
          <a:ln>
            <a:noFill/>
          </a:ln>
        </p:spPr>
        <p:txBody>
          <a:bodyPr anchorCtr="0" anchor="t" bIns="0" lIns="0" spcFirstLastPara="1" rIns="0" wrap="square" tIns="0">
            <a:noAutofit/>
          </a:bodyPr>
          <a:lstStyle/>
          <a:p>
            <a:pPr indent="0" lvl="0" marL="0" marR="0" rtl="0" algn="l">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158" name="Google Shape;158;p7"/>
          <p:cNvSpPr/>
          <p:nvPr/>
        </p:nvSpPr>
        <p:spPr>
          <a:xfrm>
            <a:off x="0" y="6324600"/>
            <a:ext cx="12192000" cy="533400"/>
          </a:xfrm>
          <a:prstGeom prst="rect">
            <a:avLst/>
          </a:prstGeom>
          <a:blipFill rotWithShape="1">
            <a:blip r:embed="rId3">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159" name="Google Shape;159;p7"/>
          <p:cNvSpPr/>
          <p:nvPr/>
        </p:nvSpPr>
        <p:spPr>
          <a:xfrm>
            <a:off x="0" y="6323075"/>
            <a:ext cx="12192000" cy="534900"/>
          </a:xfrm>
          <a:prstGeom prst="rect">
            <a:avLst/>
          </a:prstGeom>
          <a:blipFill rotWithShape="1">
            <a:blip r:embed="rId4">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160" name="Google Shape;160;p7"/>
          <p:cNvSpPr/>
          <p:nvPr/>
        </p:nvSpPr>
        <p:spPr>
          <a:xfrm>
            <a:off x="9067800" y="5731764"/>
            <a:ext cx="2412600" cy="487800"/>
          </a:xfrm>
          <a:prstGeom prst="rect">
            <a:avLst/>
          </a:prstGeom>
          <a:blipFill rotWithShape="1">
            <a:blip r:embed="rId5">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161" name="Google Shape;161;p7"/>
          <p:cNvSpPr txBox="1"/>
          <p:nvPr>
            <p:ph idx="12" type="sldNum"/>
          </p:nvPr>
        </p:nvSpPr>
        <p:spPr>
          <a:xfrm>
            <a:off x="11393071" y="6503098"/>
            <a:ext cx="255300" cy="228600"/>
          </a:xfrm>
          <a:prstGeom prst="rect">
            <a:avLst/>
          </a:prstGeom>
          <a:noFill/>
          <a:ln>
            <a:noFill/>
          </a:ln>
        </p:spPr>
        <p:txBody>
          <a:bodyPr anchorCtr="0" anchor="t" bIns="0" lIns="0" spcFirstLastPara="1" rIns="0" wrap="square" tIns="0">
            <a:noAutofit/>
          </a:bodyPr>
          <a:lstStyle/>
          <a:p>
            <a:pPr indent="0" lvl="0" marL="25400" rtl="0" algn="l">
              <a:spcBef>
                <a:spcPts val="0"/>
              </a:spcBef>
              <a:spcAft>
                <a:spcPts val="0"/>
              </a:spcAft>
              <a:buClr>
                <a:srgbClr val="000000"/>
              </a:buClr>
              <a:buSzPts val="1200"/>
              <a:buFont typeface="Arial"/>
              <a:buNone/>
            </a:pPr>
            <a:fld id="{00000000-1234-1234-1234-123412341234}" type="slidenum">
              <a:rPr lang="en-US"/>
              <a:t>‹#›</a:t>
            </a:fld>
            <a:endParaRPr/>
          </a:p>
        </p:txBody>
      </p:sp>
      <p:sp>
        <p:nvSpPr>
          <p:cNvPr id="162" name="Google Shape;162;p7"/>
          <p:cNvSpPr txBox="1"/>
          <p:nvPr/>
        </p:nvSpPr>
        <p:spPr>
          <a:xfrm>
            <a:off x="5742809" y="6470530"/>
            <a:ext cx="146700" cy="279900"/>
          </a:xfrm>
          <a:prstGeom prst="rect">
            <a:avLst/>
          </a:prstGeom>
          <a:noFill/>
          <a:ln>
            <a:noFill/>
          </a:ln>
        </p:spPr>
        <p:txBody>
          <a:bodyPr anchorCtr="0" anchor="t" bIns="0" lIns="0" spcFirstLastPara="1" rIns="0" wrap="square" tIns="0">
            <a:noAutofit/>
          </a:bodyPr>
          <a:lstStyle/>
          <a:p>
            <a:pPr indent="0" lvl="0" marL="12700" marR="0" rtl="0" algn="l">
              <a:lnSpc>
                <a:spcPct val="100000"/>
              </a:lnSpc>
              <a:spcBef>
                <a:spcPts val="0"/>
              </a:spcBef>
              <a:spcAft>
                <a:spcPts val="0"/>
              </a:spcAft>
              <a:buClr>
                <a:schemeClr val="dk1"/>
              </a:buClr>
              <a:buSzPts val="2000"/>
              <a:buFont typeface="Calibri"/>
              <a:buNone/>
            </a:pPr>
            <a:r>
              <a:t/>
            </a:r>
            <a:endParaRPr b="0" i="0" sz="2000" u="none" cap="none" strike="noStrike">
              <a:solidFill>
                <a:schemeClr val="dk1"/>
              </a:solidFill>
              <a:latin typeface="Calibri"/>
              <a:ea typeface="Calibri"/>
              <a:cs typeface="Calibri"/>
              <a:sym typeface="Calibri"/>
            </a:endParaRPr>
          </a:p>
        </p:txBody>
      </p:sp>
      <p:sp>
        <p:nvSpPr>
          <p:cNvPr id="163" name="Google Shape;163;p7"/>
          <p:cNvSpPr txBox="1"/>
          <p:nvPr/>
        </p:nvSpPr>
        <p:spPr>
          <a:xfrm>
            <a:off x="2711870" y="6390598"/>
            <a:ext cx="7638600" cy="4014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lt1"/>
              </a:buClr>
              <a:buSzPts val="2000"/>
              <a:buFont typeface="Arial"/>
              <a:buNone/>
            </a:pPr>
            <a:r>
              <a:rPr b="1" i="0" lang="en-US" sz="2000" u="none" cap="none" strike="noStrike">
                <a:solidFill>
                  <a:schemeClr val="lt1"/>
                </a:solidFill>
                <a:latin typeface="Calibri"/>
                <a:ea typeface="Calibri"/>
                <a:cs typeface="Calibri"/>
                <a:sym typeface="Calibri"/>
              </a:rPr>
              <a:t>TLRN 500 SUMMER 2021</a:t>
            </a:r>
            <a:endParaRPr b="1" i="0" sz="2000" u="none" cap="none" strike="noStrike">
              <a:solidFill>
                <a:schemeClr val="lt1"/>
              </a:solidFill>
              <a:latin typeface="Calibri"/>
              <a:ea typeface="Calibri"/>
              <a:cs typeface="Calibri"/>
              <a:sym typeface="Calibri"/>
            </a:endParaRPr>
          </a:p>
        </p:txBody>
      </p:sp>
      <p:sp>
        <p:nvSpPr>
          <p:cNvPr id="164" name="Google Shape;164;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Input and Output</a:t>
            </a:r>
            <a:endParaRPr/>
          </a:p>
        </p:txBody>
      </p:sp>
      <p:sp>
        <p:nvSpPr>
          <p:cNvPr id="165" name="Google Shape;165;p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It is Used when you need to communicate with your user.</a:t>
            </a:r>
            <a:endParaRPr/>
          </a:p>
          <a:p>
            <a:pPr indent="-228600" lvl="1" marL="685800" rtl="0" algn="l">
              <a:lnSpc>
                <a:spcPct val="90000"/>
              </a:lnSpc>
              <a:spcBef>
                <a:spcPts val="500"/>
              </a:spcBef>
              <a:spcAft>
                <a:spcPts val="0"/>
              </a:spcAft>
              <a:buClr>
                <a:schemeClr val="dk1"/>
              </a:buClr>
              <a:buSzPts val="2400"/>
              <a:buChar char="•"/>
            </a:pPr>
            <a:r>
              <a:rPr lang="en-US"/>
              <a:t>Input – you obtain data</a:t>
            </a:r>
            <a:endParaRPr/>
          </a:p>
          <a:p>
            <a:pPr indent="-228600" lvl="1" marL="685800" rtl="0" algn="l">
              <a:lnSpc>
                <a:spcPct val="90000"/>
              </a:lnSpc>
              <a:spcBef>
                <a:spcPts val="500"/>
              </a:spcBef>
              <a:spcAft>
                <a:spcPts val="0"/>
              </a:spcAft>
              <a:buClr>
                <a:schemeClr val="dk1"/>
              </a:buClr>
              <a:buSzPts val="2400"/>
              <a:buChar char="•"/>
            </a:pPr>
            <a:r>
              <a:rPr lang="en-US"/>
              <a:t>Output – you display or save data</a:t>
            </a:r>
            <a:endParaRPr/>
          </a:p>
          <a:p>
            <a:pPr indent="-228600" lvl="0" marL="228600" rtl="0" algn="l">
              <a:lnSpc>
                <a:spcPct val="90000"/>
              </a:lnSpc>
              <a:spcBef>
                <a:spcPts val="1000"/>
              </a:spcBef>
              <a:spcAft>
                <a:spcPts val="0"/>
              </a:spcAft>
              <a:buClr>
                <a:schemeClr val="dk1"/>
              </a:buClr>
              <a:buSzPts val="2800"/>
              <a:buChar char="•"/>
            </a:pPr>
            <a:r>
              <a:rPr lang="en-US"/>
              <a:t>It is used for human-computer interactions.</a:t>
            </a:r>
            <a:endParaRPr/>
          </a:p>
          <a:p>
            <a:pPr indent="-228600" lvl="0" marL="228600" rtl="0" algn="l">
              <a:lnSpc>
                <a:spcPct val="90000"/>
              </a:lnSpc>
              <a:spcBef>
                <a:spcPts val="1000"/>
              </a:spcBef>
              <a:spcAft>
                <a:spcPts val="0"/>
              </a:spcAft>
              <a:buClr>
                <a:schemeClr val="dk1"/>
              </a:buClr>
              <a:buSzPts val="2800"/>
              <a:buChar char="•"/>
            </a:pPr>
            <a:r>
              <a:rPr lang="en-US"/>
              <a:t>It is also used when you need to obtain data that might come from:</a:t>
            </a:r>
            <a:endParaRPr/>
          </a:p>
          <a:p>
            <a:pPr indent="-228600" lvl="1" marL="685800" rtl="0" algn="l">
              <a:lnSpc>
                <a:spcPct val="90000"/>
              </a:lnSpc>
              <a:spcBef>
                <a:spcPts val="500"/>
              </a:spcBef>
              <a:spcAft>
                <a:spcPts val="0"/>
              </a:spcAft>
              <a:buClr>
                <a:schemeClr val="dk1"/>
              </a:buClr>
              <a:buSzPts val="2400"/>
              <a:buChar char="•"/>
            </a:pPr>
            <a:r>
              <a:rPr lang="en-US"/>
              <a:t>A “data stream” like twitter</a:t>
            </a:r>
            <a:endParaRPr/>
          </a:p>
          <a:p>
            <a:pPr indent="-228600" lvl="1" marL="685800" rtl="0" algn="l">
              <a:lnSpc>
                <a:spcPct val="90000"/>
              </a:lnSpc>
              <a:spcBef>
                <a:spcPts val="500"/>
              </a:spcBef>
              <a:spcAft>
                <a:spcPts val="0"/>
              </a:spcAft>
              <a:buClr>
                <a:schemeClr val="dk1"/>
              </a:buClr>
              <a:buSzPts val="2400"/>
              <a:buChar char="•"/>
            </a:pPr>
            <a:r>
              <a:rPr lang="en-US"/>
              <a:t>A database</a:t>
            </a:r>
            <a:endParaRPr/>
          </a:p>
          <a:p>
            <a:pPr indent="-228600" lvl="1" marL="685800" rtl="0" algn="l">
              <a:lnSpc>
                <a:spcPct val="90000"/>
              </a:lnSpc>
              <a:spcBef>
                <a:spcPts val="500"/>
              </a:spcBef>
              <a:spcAft>
                <a:spcPts val="0"/>
              </a:spcAft>
              <a:buClr>
                <a:schemeClr val="dk1"/>
              </a:buClr>
              <a:buSzPts val="2400"/>
              <a:buChar char="•"/>
            </a:pPr>
            <a:r>
              <a:rPr lang="en-US"/>
              <a:t>A file</a:t>
            </a:r>
            <a:endParaRPr/>
          </a:p>
          <a:p>
            <a:pPr indent="-228600" lvl="1" marL="685800" rtl="0" algn="l">
              <a:lnSpc>
                <a:spcPct val="90000"/>
              </a:lnSpc>
              <a:spcBef>
                <a:spcPts val="500"/>
              </a:spcBef>
              <a:spcAft>
                <a:spcPts val="0"/>
              </a:spcAft>
              <a:buClr>
                <a:schemeClr val="dk1"/>
              </a:buClr>
              <a:buSzPts val="2400"/>
              <a:buChar char="•"/>
            </a:pPr>
            <a:r>
              <a:rPr lang="en-US"/>
              <a:t>Another source that is not necessarily someone typing in info</a:t>
            </a:r>
            <a:endParaRPr/>
          </a:p>
          <a:p>
            <a:pPr indent="-50800" lvl="0" marL="228600" rtl="0" algn="l">
              <a:lnSpc>
                <a:spcPct val="90000"/>
              </a:lnSpc>
              <a:spcBef>
                <a:spcPts val="100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169" name="Shape 169"/>
        <p:cNvGrpSpPr/>
        <p:nvPr/>
      </p:nvGrpSpPr>
      <p:grpSpPr>
        <a:xfrm>
          <a:off x="0" y="0"/>
          <a:ext cx="0" cy="0"/>
          <a:chOff x="0" y="0"/>
          <a:chExt cx="0" cy="0"/>
        </a:xfrm>
      </p:grpSpPr>
      <p:sp>
        <p:nvSpPr>
          <p:cNvPr id="170" name="Google Shape;170;p8"/>
          <p:cNvSpPr/>
          <p:nvPr/>
        </p:nvSpPr>
        <p:spPr>
          <a:xfrm>
            <a:off x="0" y="0"/>
            <a:ext cx="12192000" cy="76200"/>
          </a:xfrm>
          <a:custGeom>
            <a:rect b="b" l="l" r="r" t="t"/>
            <a:pathLst>
              <a:path extrusionOk="0" h="76200" w="12192000">
                <a:moveTo>
                  <a:pt x="0" y="76200"/>
                </a:moveTo>
                <a:lnTo>
                  <a:pt x="12192000" y="76200"/>
                </a:lnTo>
                <a:lnTo>
                  <a:pt x="12192000" y="0"/>
                </a:lnTo>
                <a:lnTo>
                  <a:pt x="0" y="0"/>
                </a:lnTo>
                <a:lnTo>
                  <a:pt x="0" y="76200"/>
                </a:lnTo>
                <a:close/>
              </a:path>
            </a:pathLst>
          </a:custGeom>
          <a:solidFill>
            <a:srgbClr val="B2173B"/>
          </a:solidFill>
          <a:ln>
            <a:noFill/>
          </a:ln>
        </p:spPr>
        <p:txBody>
          <a:bodyPr anchorCtr="0" anchor="t" bIns="0" lIns="0" spcFirstLastPara="1" rIns="0" wrap="square" tIns="0">
            <a:noAutofit/>
          </a:bodyPr>
          <a:lstStyle/>
          <a:p>
            <a:pPr indent="0" lvl="0" marL="0" marR="0" rtl="0" algn="l">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171" name="Google Shape;171;p8"/>
          <p:cNvSpPr/>
          <p:nvPr/>
        </p:nvSpPr>
        <p:spPr>
          <a:xfrm>
            <a:off x="0" y="6324600"/>
            <a:ext cx="12192000" cy="533400"/>
          </a:xfrm>
          <a:prstGeom prst="rect">
            <a:avLst/>
          </a:prstGeom>
          <a:blipFill rotWithShape="1">
            <a:blip r:embed="rId3">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172" name="Google Shape;172;p8"/>
          <p:cNvSpPr/>
          <p:nvPr/>
        </p:nvSpPr>
        <p:spPr>
          <a:xfrm>
            <a:off x="0" y="6323075"/>
            <a:ext cx="12192000" cy="534900"/>
          </a:xfrm>
          <a:prstGeom prst="rect">
            <a:avLst/>
          </a:prstGeom>
          <a:blipFill rotWithShape="1">
            <a:blip r:embed="rId4">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173" name="Google Shape;173;p8"/>
          <p:cNvSpPr/>
          <p:nvPr/>
        </p:nvSpPr>
        <p:spPr>
          <a:xfrm>
            <a:off x="9067800" y="5731764"/>
            <a:ext cx="2412600" cy="487800"/>
          </a:xfrm>
          <a:prstGeom prst="rect">
            <a:avLst/>
          </a:prstGeom>
          <a:blipFill rotWithShape="1">
            <a:blip r:embed="rId5">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174" name="Google Shape;174;p8"/>
          <p:cNvSpPr txBox="1"/>
          <p:nvPr>
            <p:ph idx="12" type="sldNum"/>
          </p:nvPr>
        </p:nvSpPr>
        <p:spPr>
          <a:xfrm>
            <a:off x="11393071" y="6503098"/>
            <a:ext cx="255300" cy="228600"/>
          </a:xfrm>
          <a:prstGeom prst="rect">
            <a:avLst/>
          </a:prstGeom>
          <a:noFill/>
          <a:ln>
            <a:noFill/>
          </a:ln>
        </p:spPr>
        <p:txBody>
          <a:bodyPr anchorCtr="0" anchor="t" bIns="0" lIns="0" spcFirstLastPara="1" rIns="0" wrap="square" tIns="0">
            <a:noAutofit/>
          </a:bodyPr>
          <a:lstStyle/>
          <a:p>
            <a:pPr indent="0" lvl="0" marL="25400" rtl="0" algn="l">
              <a:spcBef>
                <a:spcPts val="0"/>
              </a:spcBef>
              <a:spcAft>
                <a:spcPts val="0"/>
              </a:spcAft>
              <a:buClr>
                <a:srgbClr val="000000"/>
              </a:buClr>
              <a:buSzPts val="1200"/>
              <a:buFont typeface="Arial"/>
              <a:buNone/>
            </a:pPr>
            <a:fld id="{00000000-1234-1234-1234-123412341234}" type="slidenum">
              <a:rPr lang="en-US"/>
              <a:t>‹#›</a:t>
            </a:fld>
            <a:endParaRPr/>
          </a:p>
        </p:txBody>
      </p:sp>
      <p:sp>
        <p:nvSpPr>
          <p:cNvPr id="175" name="Google Shape;175;p8"/>
          <p:cNvSpPr txBox="1"/>
          <p:nvPr/>
        </p:nvSpPr>
        <p:spPr>
          <a:xfrm>
            <a:off x="5742809" y="6470530"/>
            <a:ext cx="146700" cy="279900"/>
          </a:xfrm>
          <a:prstGeom prst="rect">
            <a:avLst/>
          </a:prstGeom>
          <a:noFill/>
          <a:ln>
            <a:noFill/>
          </a:ln>
        </p:spPr>
        <p:txBody>
          <a:bodyPr anchorCtr="0" anchor="t" bIns="0" lIns="0" spcFirstLastPara="1" rIns="0" wrap="square" tIns="0">
            <a:noAutofit/>
          </a:bodyPr>
          <a:lstStyle/>
          <a:p>
            <a:pPr indent="0" lvl="0" marL="12700" marR="0" rtl="0" algn="l">
              <a:lnSpc>
                <a:spcPct val="100000"/>
              </a:lnSpc>
              <a:spcBef>
                <a:spcPts val="0"/>
              </a:spcBef>
              <a:spcAft>
                <a:spcPts val="0"/>
              </a:spcAft>
              <a:buClr>
                <a:schemeClr val="dk1"/>
              </a:buClr>
              <a:buSzPts val="2000"/>
              <a:buFont typeface="Calibri"/>
              <a:buNone/>
            </a:pPr>
            <a:r>
              <a:t/>
            </a:r>
            <a:endParaRPr b="0" i="0" sz="2000" u="none" cap="none" strike="noStrike">
              <a:solidFill>
                <a:schemeClr val="dk1"/>
              </a:solidFill>
              <a:latin typeface="Calibri"/>
              <a:ea typeface="Calibri"/>
              <a:cs typeface="Calibri"/>
              <a:sym typeface="Calibri"/>
            </a:endParaRPr>
          </a:p>
        </p:txBody>
      </p:sp>
      <p:sp>
        <p:nvSpPr>
          <p:cNvPr id="176" name="Google Shape;176;p8"/>
          <p:cNvSpPr txBox="1"/>
          <p:nvPr/>
        </p:nvSpPr>
        <p:spPr>
          <a:xfrm>
            <a:off x="2711870" y="6390598"/>
            <a:ext cx="7638600" cy="4014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lt1"/>
              </a:buClr>
              <a:buSzPts val="2000"/>
              <a:buFont typeface="Arial"/>
              <a:buNone/>
            </a:pPr>
            <a:r>
              <a:rPr b="1" i="0" lang="en-US" sz="2000" u="none" cap="none" strike="noStrike">
                <a:solidFill>
                  <a:schemeClr val="lt1"/>
                </a:solidFill>
                <a:latin typeface="Calibri"/>
                <a:ea typeface="Calibri"/>
                <a:cs typeface="Calibri"/>
                <a:sym typeface="Calibri"/>
              </a:rPr>
              <a:t>TLRN 500 SUMMER 2021</a:t>
            </a:r>
            <a:endParaRPr b="1" i="0" sz="2000" u="none" cap="none" strike="noStrike">
              <a:solidFill>
                <a:schemeClr val="lt1"/>
              </a:solidFill>
              <a:latin typeface="Calibri"/>
              <a:ea typeface="Calibri"/>
              <a:cs typeface="Calibri"/>
              <a:sym typeface="Calibri"/>
            </a:endParaRPr>
          </a:p>
        </p:txBody>
      </p:sp>
      <p:sp>
        <p:nvSpPr>
          <p:cNvPr id="177" name="Google Shape;177;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Variables</a:t>
            </a:r>
            <a:endParaRPr/>
          </a:p>
        </p:txBody>
      </p:sp>
      <p:sp>
        <p:nvSpPr>
          <p:cNvPr id="178" name="Google Shape;178;p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fontScale="85000" lnSpcReduction="20000"/>
          </a:bodyPr>
          <a:lstStyle/>
          <a:p>
            <a:pPr indent="-228600" lvl="0" marL="228600" rtl="0" algn="l">
              <a:lnSpc>
                <a:spcPct val="90000"/>
              </a:lnSpc>
              <a:spcBef>
                <a:spcPts val="0"/>
              </a:spcBef>
              <a:spcAft>
                <a:spcPts val="0"/>
              </a:spcAft>
              <a:buClr>
                <a:schemeClr val="dk1"/>
              </a:buClr>
              <a:buSzPct val="100000"/>
              <a:buChar char="•"/>
            </a:pPr>
            <a:r>
              <a:rPr lang="en-US"/>
              <a:t>Variables are data holders – they use an easy to remember name to represent a place in memory.</a:t>
            </a:r>
            <a:endParaRPr/>
          </a:p>
          <a:p>
            <a:pPr indent="-228600" lvl="0" marL="228600" rtl="0" algn="l">
              <a:lnSpc>
                <a:spcPct val="90000"/>
              </a:lnSpc>
              <a:spcBef>
                <a:spcPts val="1000"/>
              </a:spcBef>
              <a:spcAft>
                <a:spcPts val="0"/>
              </a:spcAft>
              <a:buClr>
                <a:schemeClr val="dk1"/>
              </a:buClr>
              <a:buSzPct val="100000"/>
              <a:buChar char="•"/>
            </a:pPr>
            <a:r>
              <a:rPr lang="en-US"/>
              <a:t>Variables usually have a type:</a:t>
            </a:r>
            <a:endParaRPr/>
          </a:p>
          <a:p>
            <a:pPr indent="-228600" lvl="1" marL="685800" rtl="0" algn="l">
              <a:lnSpc>
                <a:spcPct val="90000"/>
              </a:lnSpc>
              <a:spcBef>
                <a:spcPts val="500"/>
              </a:spcBef>
              <a:spcAft>
                <a:spcPts val="0"/>
              </a:spcAft>
              <a:buClr>
                <a:schemeClr val="dk1"/>
              </a:buClr>
              <a:buSzPct val="100000"/>
              <a:buChar char="•"/>
            </a:pPr>
            <a:r>
              <a:rPr lang="en-US"/>
              <a:t>Integer – short or long</a:t>
            </a:r>
            <a:endParaRPr/>
          </a:p>
          <a:p>
            <a:pPr indent="-228600" lvl="1" marL="685800" rtl="0" algn="l">
              <a:lnSpc>
                <a:spcPct val="90000"/>
              </a:lnSpc>
              <a:spcBef>
                <a:spcPts val="500"/>
              </a:spcBef>
              <a:spcAft>
                <a:spcPts val="0"/>
              </a:spcAft>
              <a:buClr>
                <a:schemeClr val="dk1"/>
              </a:buClr>
              <a:buSzPct val="100000"/>
              <a:buChar char="•"/>
            </a:pPr>
            <a:r>
              <a:rPr lang="en-US"/>
              <a:t>Decimal – float, double precision or specialized extremely large decimals</a:t>
            </a:r>
            <a:endParaRPr/>
          </a:p>
          <a:p>
            <a:pPr indent="-228600" lvl="1" marL="685800" rtl="0" algn="l">
              <a:lnSpc>
                <a:spcPct val="90000"/>
              </a:lnSpc>
              <a:spcBef>
                <a:spcPts val="500"/>
              </a:spcBef>
              <a:spcAft>
                <a:spcPts val="0"/>
              </a:spcAft>
              <a:buClr>
                <a:schemeClr val="dk1"/>
              </a:buClr>
              <a:buSzPct val="100000"/>
              <a:buChar char="•"/>
            </a:pPr>
            <a:r>
              <a:rPr lang="en-US"/>
              <a:t>Character</a:t>
            </a:r>
            <a:endParaRPr/>
          </a:p>
          <a:p>
            <a:pPr indent="-228600" lvl="1" marL="685800" rtl="0" algn="l">
              <a:lnSpc>
                <a:spcPct val="90000"/>
              </a:lnSpc>
              <a:spcBef>
                <a:spcPts val="500"/>
              </a:spcBef>
              <a:spcAft>
                <a:spcPts val="0"/>
              </a:spcAft>
              <a:buClr>
                <a:schemeClr val="dk1"/>
              </a:buClr>
              <a:buSzPct val="100000"/>
              <a:buChar char="•"/>
            </a:pPr>
            <a:r>
              <a:rPr lang="en-US"/>
              <a:t>String</a:t>
            </a:r>
            <a:endParaRPr/>
          </a:p>
          <a:p>
            <a:pPr indent="-228600" lvl="1" marL="685800" rtl="0" algn="l">
              <a:lnSpc>
                <a:spcPct val="90000"/>
              </a:lnSpc>
              <a:spcBef>
                <a:spcPts val="500"/>
              </a:spcBef>
              <a:spcAft>
                <a:spcPts val="0"/>
              </a:spcAft>
              <a:buClr>
                <a:schemeClr val="dk1"/>
              </a:buClr>
              <a:buSzPct val="100000"/>
              <a:buChar char="•"/>
            </a:pPr>
            <a:r>
              <a:rPr lang="en-US"/>
              <a:t>Boolean</a:t>
            </a:r>
            <a:endParaRPr/>
          </a:p>
          <a:p>
            <a:pPr indent="-228600" lvl="1" marL="685800" rtl="0" algn="l">
              <a:lnSpc>
                <a:spcPct val="90000"/>
              </a:lnSpc>
              <a:spcBef>
                <a:spcPts val="500"/>
              </a:spcBef>
              <a:spcAft>
                <a:spcPts val="0"/>
              </a:spcAft>
              <a:buClr>
                <a:schemeClr val="dk1"/>
              </a:buClr>
              <a:buSzPct val="100000"/>
              <a:buChar char="•"/>
            </a:pPr>
            <a:r>
              <a:rPr lang="en-US"/>
              <a:t>Arrays or Lists (discussed later)</a:t>
            </a:r>
            <a:endParaRPr/>
          </a:p>
          <a:p>
            <a:pPr indent="-228600" lvl="1" marL="685800" rtl="0" algn="l">
              <a:lnSpc>
                <a:spcPct val="90000"/>
              </a:lnSpc>
              <a:spcBef>
                <a:spcPts val="500"/>
              </a:spcBef>
              <a:spcAft>
                <a:spcPts val="0"/>
              </a:spcAft>
              <a:buClr>
                <a:schemeClr val="dk1"/>
              </a:buClr>
              <a:buSzPct val="100000"/>
              <a:buChar char="•"/>
            </a:pPr>
            <a:r>
              <a:rPr lang="en-US"/>
              <a:t>Methods, Procedures and Functions</a:t>
            </a:r>
            <a:endParaRPr/>
          </a:p>
          <a:p>
            <a:pPr indent="-228600" lvl="1" marL="685800" rtl="0" algn="l">
              <a:lnSpc>
                <a:spcPct val="90000"/>
              </a:lnSpc>
              <a:spcBef>
                <a:spcPts val="500"/>
              </a:spcBef>
              <a:spcAft>
                <a:spcPts val="0"/>
              </a:spcAft>
              <a:buClr>
                <a:schemeClr val="dk1"/>
              </a:buClr>
              <a:buSzPct val="100000"/>
              <a:buChar char="•"/>
            </a:pPr>
            <a:r>
              <a:rPr lang="en-US"/>
              <a:t>User-defined types (objects)</a:t>
            </a:r>
            <a:endParaRPr/>
          </a:p>
          <a:p>
            <a:pPr indent="-228600" lvl="0" marL="228600" rtl="0" algn="l">
              <a:lnSpc>
                <a:spcPct val="90000"/>
              </a:lnSpc>
              <a:spcBef>
                <a:spcPts val="1000"/>
              </a:spcBef>
              <a:spcAft>
                <a:spcPts val="0"/>
              </a:spcAft>
              <a:buClr>
                <a:schemeClr val="dk1"/>
              </a:buClr>
              <a:buSzPct val="100000"/>
              <a:buChar char="•"/>
            </a:pPr>
            <a:r>
              <a:rPr lang="en-US"/>
              <a:t>Variables can also be “constants”, where the intent is to assign the value once then leave it alone.</a:t>
            </a:r>
            <a:endParaRPr/>
          </a:p>
          <a:p>
            <a:pPr indent="-228600" lvl="0" marL="228600" rtl="0" algn="l">
              <a:lnSpc>
                <a:spcPct val="90000"/>
              </a:lnSpc>
              <a:spcBef>
                <a:spcPts val="1000"/>
              </a:spcBef>
              <a:spcAft>
                <a:spcPts val="0"/>
              </a:spcAft>
              <a:buClr>
                <a:schemeClr val="dk1"/>
              </a:buClr>
              <a:buSzPct val="100000"/>
              <a:buChar char="•"/>
            </a:pPr>
            <a:r>
              <a:rPr lang="en-US"/>
              <a:t>Variables help with abstraction and consistency.</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182" name="Shape 182"/>
        <p:cNvGrpSpPr/>
        <p:nvPr/>
      </p:nvGrpSpPr>
      <p:grpSpPr>
        <a:xfrm>
          <a:off x="0" y="0"/>
          <a:ext cx="0" cy="0"/>
          <a:chOff x="0" y="0"/>
          <a:chExt cx="0" cy="0"/>
        </a:xfrm>
      </p:grpSpPr>
      <p:sp>
        <p:nvSpPr>
          <p:cNvPr id="183" name="Google Shape;183;p9"/>
          <p:cNvSpPr/>
          <p:nvPr/>
        </p:nvSpPr>
        <p:spPr>
          <a:xfrm>
            <a:off x="0" y="0"/>
            <a:ext cx="12192000" cy="76200"/>
          </a:xfrm>
          <a:custGeom>
            <a:rect b="b" l="l" r="r" t="t"/>
            <a:pathLst>
              <a:path extrusionOk="0" h="76200" w="12192000">
                <a:moveTo>
                  <a:pt x="0" y="76200"/>
                </a:moveTo>
                <a:lnTo>
                  <a:pt x="12192000" y="76200"/>
                </a:lnTo>
                <a:lnTo>
                  <a:pt x="12192000" y="0"/>
                </a:lnTo>
                <a:lnTo>
                  <a:pt x="0" y="0"/>
                </a:lnTo>
                <a:lnTo>
                  <a:pt x="0" y="76200"/>
                </a:lnTo>
                <a:close/>
              </a:path>
            </a:pathLst>
          </a:custGeom>
          <a:solidFill>
            <a:srgbClr val="B2173B"/>
          </a:solidFill>
          <a:ln>
            <a:noFill/>
          </a:ln>
        </p:spPr>
        <p:txBody>
          <a:bodyPr anchorCtr="0" anchor="t" bIns="0" lIns="0" spcFirstLastPara="1" rIns="0" wrap="square" tIns="0">
            <a:noAutofit/>
          </a:bodyPr>
          <a:lstStyle/>
          <a:p>
            <a:pPr indent="0" lvl="0" marL="0" marR="0" rtl="0" algn="l">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184" name="Google Shape;184;p9"/>
          <p:cNvSpPr/>
          <p:nvPr/>
        </p:nvSpPr>
        <p:spPr>
          <a:xfrm>
            <a:off x="0" y="6324600"/>
            <a:ext cx="12192000" cy="533400"/>
          </a:xfrm>
          <a:prstGeom prst="rect">
            <a:avLst/>
          </a:prstGeom>
          <a:blipFill rotWithShape="1">
            <a:blip r:embed="rId3">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185" name="Google Shape;185;p9"/>
          <p:cNvSpPr/>
          <p:nvPr/>
        </p:nvSpPr>
        <p:spPr>
          <a:xfrm>
            <a:off x="0" y="6323075"/>
            <a:ext cx="12192000" cy="534900"/>
          </a:xfrm>
          <a:prstGeom prst="rect">
            <a:avLst/>
          </a:prstGeom>
          <a:blipFill rotWithShape="1">
            <a:blip r:embed="rId4">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186" name="Google Shape;186;p9"/>
          <p:cNvSpPr/>
          <p:nvPr/>
        </p:nvSpPr>
        <p:spPr>
          <a:xfrm>
            <a:off x="9067800" y="5731764"/>
            <a:ext cx="2412600" cy="487800"/>
          </a:xfrm>
          <a:prstGeom prst="rect">
            <a:avLst/>
          </a:prstGeom>
          <a:blipFill rotWithShape="1">
            <a:blip r:embed="rId5">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187" name="Google Shape;187;p9"/>
          <p:cNvSpPr txBox="1"/>
          <p:nvPr>
            <p:ph idx="12" type="sldNum"/>
          </p:nvPr>
        </p:nvSpPr>
        <p:spPr>
          <a:xfrm>
            <a:off x="11393071" y="6503098"/>
            <a:ext cx="255300" cy="228600"/>
          </a:xfrm>
          <a:prstGeom prst="rect">
            <a:avLst/>
          </a:prstGeom>
          <a:noFill/>
          <a:ln>
            <a:noFill/>
          </a:ln>
        </p:spPr>
        <p:txBody>
          <a:bodyPr anchorCtr="0" anchor="t" bIns="0" lIns="0" spcFirstLastPara="1" rIns="0" wrap="square" tIns="0">
            <a:noAutofit/>
          </a:bodyPr>
          <a:lstStyle/>
          <a:p>
            <a:pPr indent="0" lvl="0" marL="25400" rtl="0" algn="l">
              <a:spcBef>
                <a:spcPts val="0"/>
              </a:spcBef>
              <a:spcAft>
                <a:spcPts val="0"/>
              </a:spcAft>
              <a:buClr>
                <a:srgbClr val="000000"/>
              </a:buClr>
              <a:buSzPts val="1200"/>
              <a:buFont typeface="Arial"/>
              <a:buNone/>
            </a:pPr>
            <a:fld id="{00000000-1234-1234-1234-123412341234}" type="slidenum">
              <a:rPr lang="en-US"/>
              <a:t>‹#›</a:t>
            </a:fld>
            <a:endParaRPr/>
          </a:p>
        </p:txBody>
      </p:sp>
      <p:sp>
        <p:nvSpPr>
          <p:cNvPr id="188" name="Google Shape;188;p9"/>
          <p:cNvSpPr txBox="1"/>
          <p:nvPr/>
        </p:nvSpPr>
        <p:spPr>
          <a:xfrm>
            <a:off x="5742809" y="6470530"/>
            <a:ext cx="146700" cy="279900"/>
          </a:xfrm>
          <a:prstGeom prst="rect">
            <a:avLst/>
          </a:prstGeom>
          <a:noFill/>
          <a:ln>
            <a:noFill/>
          </a:ln>
        </p:spPr>
        <p:txBody>
          <a:bodyPr anchorCtr="0" anchor="t" bIns="0" lIns="0" spcFirstLastPara="1" rIns="0" wrap="square" tIns="0">
            <a:noAutofit/>
          </a:bodyPr>
          <a:lstStyle/>
          <a:p>
            <a:pPr indent="0" lvl="0" marL="12700" marR="0" rtl="0" algn="l">
              <a:lnSpc>
                <a:spcPct val="100000"/>
              </a:lnSpc>
              <a:spcBef>
                <a:spcPts val="0"/>
              </a:spcBef>
              <a:spcAft>
                <a:spcPts val="0"/>
              </a:spcAft>
              <a:buClr>
                <a:schemeClr val="dk1"/>
              </a:buClr>
              <a:buSzPts val="2000"/>
              <a:buFont typeface="Calibri"/>
              <a:buNone/>
            </a:pPr>
            <a:r>
              <a:t/>
            </a:r>
            <a:endParaRPr b="0" i="0" sz="2000" u="none" cap="none" strike="noStrike">
              <a:solidFill>
                <a:schemeClr val="dk1"/>
              </a:solidFill>
              <a:latin typeface="Calibri"/>
              <a:ea typeface="Calibri"/>
              <a:cs typeface="Calibri"/>
              <a:sym typeface="Calibri"/>
            </a:endParaRPr>
          </a:p>
        </p:txBody>
      </p:sp>
      <p:sp>
        <p:nvSpPr>
          <p:cNvPr id="189" name="Google Shape;189;p9"/>
          <p:cNvSpPr txBox="1"/>
          <p:nvPr/>
        </p:nvSpPr>
        <p:spPr>
          <a:xfrm>
            <a:off x="2711870" y="6390598"/>
            <a:ext cx="7638600" cy="4014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lt1"/>
              </a:buClr>
              <a:buSzPts val="2000"/>
              <a:buFont typeface="Arial"/>
              <a:buNone/>
            </a:pPr>
            <a:r>
              <a:rPr b="1" i="0" lang="en-US" sz="2000" u="none" cap="none" strike="noStrike">
                <a:solidFill>
                  <a:schemeClr val="lt1"/>
                </a:solidFill>
                <a:latin typeface="Calibri"/>
                <a:ea typeface="Calibri"/>
                <a:cs typeface="Calibri"/>
                <a:sym typeface="Calibri"/>
              </a:rPr>
              <a:t>TLRN 500 SUMMER 2021</a:t>
            </a:r>
            <a:endParaRPr b="1" i="0" sz="2000" u="none" cap="none" strike="noStrike">
              <a:solidFill>
                <a:schemeClr val="lt1"/>
              </a:solidFill>
              <a:latin typeface="Calibri"/>
              <a:ea typeface="Calibri"/>
              <a:cs typeface="Calibri"/>
              <a:sym typeface="Calibri"/>
            </a:endParaRPr>
          </a:p>
        </p:txBody>
      </p:sp>
      <p:sp>
        <p:nvSpPr>
          <p:cNvPr id="190" name="Google Shape;190;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Assignment Statements</a:t>
            </a:r>
            <a:endParaRPr/>
          </a:p>
        </p:txBody>
      </p:sp>
      <p:sp>
        <p:nvSpPr>
          <p:cNvPr id="191" name="Google Shape;191;p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We use an assignment statement when we want to change the value of a variable.  </a:t>
            </a:r>
            <a:endParaRPr/>
          </a:p>
          <a:p>
            <a:pPr indent="-228600" lvl="0" marL="228600" rtl="0" algn="l">
              <a:lnSpc>
                <a:spcPct val="90000"/>
              </a:lnSpc>
              <a:spcBef>
                <a:spcPts val="1000"/>
              </a:spcBef>
              <a:spcAft>
                <a:spcPts val="0"/>
              </a:spcAft>
              <a:buClr>
                <a:schemeClr val="dk1"/>
              </a:buClr>
              <a:buSzPts val="2800"/>
              <a:buChar char="•"/>
            </a:pPr>
            <a:r>
              <a:rPr lang="en-US"/>
              <a:t>When you are decomposing your problem, often change or “movement” happens in the program when your program does an action on the data.  Assignment Statements are how you cause an action on the data.</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2021-07-12T16:40:31Z</dcterms:created>
  <dc:creator>Katherine Herbert</dc:creator>
</cp:coreProperties>
</file>