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Lst>
  <p:sldSz cy="5143500" cx="9144000"/>
  <p:notesSz cx="6858000" cy="9144000"/>
  <p:embeddedFontLst>
    <p:embeddedFont>
      <p:font typeface="Roboto Black"/>
      <p:bold r:id="rId87"/>
      <p:boldItalic r:id="rId88"/>
    </p:embeddedFont>
    <p:embeddedFont>
      <p:font typeface="Roboto"/>
      <p:regular r:id="rId89"/>
      <p:bold r:id="rId90"/>
      <p:italic r:id="rId91"/>
      <p:boldItalic r:id="rId92"/>
    </p:embeddedFont>
    <p:embeddedFont>
      <p:font typeface="Roboto Medium"/>
      <p:regular r:id="rId93"/>
      <p:bold r:id="rId94"/>
      <p:italic r:id="rId95"/>
      <p:boldItalic r:id="rId9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4A7D05-E5DF-4221-9A61-0AC7CB1E9582}">
  <a:tblStyle styleId="{E84A7D05-E5DF-4221-9A61-0AC7CB1E958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slide" Target="slides/slide78.xml"/><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slide" Target="slides/slide80.xml"/><Relationship Id="rId41" Type="http://schemas.openxmlformats.org/officeDocument/2006/relationships/slide" Target="slides/slide35.xml"/><Relationship Id="rId85" Type="http://schemas.openxmlformats.org/officeDocument/2006/relationships/slide" Target="slides/slide79.xml"/><Relationship Id="rId44" Type="http://schemas.openxmlformats.org/officeDocument/2006/relationships/slide" Target="slides/slide38.xml"/><Relationship Id="rId88" Type="http://schemas.openxmlformats.org/officeDocument/2006/relationships/font" Target="fonts/RobotoBlack-boldItalic.fntdata"/><Relationship Id="rId43" Type="http://schemas.openxmlformats.org/officeDocument/2006/relationships/slide" Target="slides/slide37.xml"/><Relationship Id="rId87" Type="http://schemas.openxmlformats.org/officeDocument/2006/relationships/font" Target="fonts/RobotoBlack-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Roboto-regular.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95" Type="http://schemas.openxmlformats.org/officeDocument/2006/relationships/font" Target="fonts/RobotoMedium-italic.fntdata"/><Relationship Id="rId50" Type="http://schemas.openxmlformats.org/officeDocument/2006/relationships/slide" Target="slides/slide44.xml"/><Relationship Id="rId94" Type="http://schemas.openxmlformats.org/officeDocument/2006/relationships/font" Target="fonts/RobotoMedium-bold.fntdata"/><Relationship Id="rId53" Type="http://schemas.openxmlformats.org/officeDocument/2006/relationships/slide" Target="slides/slide47.xml"/><Relationship Id="rId52" Type="http://schemas.openxmlformats.org/officeDocument/2006/relationships/slide" Target="slides/slide46.xml"/><Relationship Id="rId96" Type="http://schemas.openxmlformats.org/officeDocument/2006/relationships/font" Target="fonts/RobotoMedium-boldItalic.fntdata"/><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Roboto-italic.fntdata"/><Relationship Id="rId90" Type="http://schemas.openxmlformats.org/officeDocument/2006/relationships/font" Target="fonts/Roboto-bold.fntdata"/><Relationship Id="rId93" Type="http://schemas.openxmlformats.org/officeDocument/2006/relationships/font" Target="fonts/RobotoMedium-regular.fntdata"/><Relationship Id="rId92" Type="http://schemas.openxmlformats.org/officeDocument/2006/relationships/font" Target="fonts/Roboto-boldItalic.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bc04148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bc04148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bc4ca631c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bc4ca631c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Try to get and show an actual passage in braille so students can see and touch it.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bc4ca631c7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bc4ca631c7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sign the word “Hello”.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bc4ca631c7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bc4ca631c7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bc4ca631c7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bc4ca631c7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bc4ca631c7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bc4ca631c7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bbc041481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bbc041481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to teacher: After a few minutes have students share </a:t>
            </a:r>
            <a:r>
              <a:rPr lang="en"/>
              <a:t>their list. Write ideas on the smartboard.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bbc0414859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bbc041485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bbc041485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bbc041485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bee1502a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bee1502a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bbc041485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bbc041485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bc041481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bc041481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bbc0414859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bbc0414859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bbc041485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bbc041485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bbc041485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bbc041485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bbc041485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bbc041485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bbc041485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bbc041485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bc041485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bbc041485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bee1502a3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bee1502a3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bee1502a3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bee1502a3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bee1502a3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bee1502a3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bee1502a3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bee1502a3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bc041481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bc041481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bee1502a3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bee1502a3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bee1502a3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bee1502a3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bee1502a34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bee1502a34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bee1502a34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bee1502a34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bee1502a34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2bee1502a34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bee1502a34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bee1502a34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bee1502a34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2bee1502a34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bee1502a34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2bee1502a34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bee1502a34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2bee1502a34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bee1502a34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2bee1502a34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bc041481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bc041481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bee1502a34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2bee1502a34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bee1502a34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bee1502a34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work in teams to develop an algorithm. Pick several  teams to use theirs on the rest of the class.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bee1502a34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2bee1502a34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2bc5f339d5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2bc5f339d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bee1502a34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2bee1502a34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work in teams to develop an algorithm. Pick several  teams to use theirs on the rest of the class.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bee1502a34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2bee1502a34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2bee1502a34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2bee1502a34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bee1502a34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bee1502a34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bc4ca631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2bc4ca631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bc4ca631c7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2bc4ca631c7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bc041481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bc041481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bc4ca631c7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2bc4ca631c7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2bee1502a34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2bee1502a34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bee1502a34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2bee1502a34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2bee1502a34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2bee1502a34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bee1502a34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2bee1502a34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2bee1502a34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2bee1502a34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bee1502a34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2bee1502a34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bee1502a34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2bee1502a34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2bee1502a34_0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2bee1502a34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2bee1502a34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2bee1502a34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c4ca631c7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c4ca631c7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2bee1502a34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2bee1502a34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2bc4ca631c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2bc4ca631c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2bc4ca631c7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2bc4ca631c7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2bc4ca631c7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2bc4ca631c7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2bc4ca631c7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2bc4ca631c7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2bc4ca631c7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6" name="Google Shape;1096;g2bc4ca631c7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2bc4ca631c7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2bc4ca631c7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2bc4ca631c7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2bc4ca631c7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2bc4ca631c7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2bc4ca631c7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2bc4ca631c7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2bc4ca631c7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c5f339d5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c5f339d5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2bc4ca631c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2bc4ca631c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2bc4ca631c7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9" name="Google Shape;1199;g2bc4ca631c7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2bc5f339d5a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6" name="Google Shape;1216;g2bc5f339d5a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2bc4ca631c7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2bc4ca631c7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2bc4ca631c7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2bc4ca631c7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2bc4ca631c7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2bc4ca631c7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2bc4ca631c7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4" name="Google Shape;1284;g2bc4ca631c7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2bc4ca631c7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8" name="Google Shape;1298;g2bc4ca631c7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2bc4ca631c7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5" name="Google Shape;1315;g2bc4ca631c7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2bc4ca631c7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2bc4ca631c7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c5f339d5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c5f339d5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2bc4ca631c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2bc4ca631c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bbc0414859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bbc0414859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write the word “code” using the pictograph chart.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5.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11.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5.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16.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17.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18.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19.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2.png"/><Relationship Id="rId13" Type="http://schemas.openxmlformats.org/officeDocument/2006/relationships/hyperlink" Target="https://publicdomainvectors.org/photos/laptop.png" TargetMode="External"/><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5.png"/><Relationship Id="rId17" Type="http://schemas.openxmlformats.org/officeDocument/2006/relationships/image" Target="../media/image6.png"/><Relationship Id="rId16" Type="http://schemas.openxmlformats.org/officeDocument/2006/relationships/image" Target="../media/image8.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18" Type="http://schemas.openxmlformats.org/officeDocument/2006/relationships/image" Target="../media/image1.jp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4.jpg"/></Relationships>
</file>

<file path=ppt/slides/_rels/slide20.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1.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22.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23.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4.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5.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9.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8.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8.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31.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4.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3.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7.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6.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7.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9.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20" Type="http://schemas.openxmlformats.org/officeDocument/2006/relationships/image" Target="../media/image6.png"/><Relationship Id="rId11" Type="http://schemas.openxmlformats.org/officeDocument/2006/relationships/slide" Target="/ppt/slides/slide26.xml"/><Relationship Id="rId10" Type="http://schemas.openxmlformats.org/officeDocument/2006/relationships/slide" Target="/ppt/slides/slide14.xml"/><Relationship Id="rId13" Type="http://schemas.openxmlformats.org/officeDocument/2006/relationships/slide" Target="/ppt/slides/slide45.xml"/><Relationship Id="rId12" Type="http://schemas.openxmlformats.org/officeDocument/2006/relationships/slide" Target="/ppt/slides/slide35.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slide" Target="/ppt/slides/slide5.xml"/><Relationship Id="rId15" Type="http://schemas.openxmlformats.org/officeDocument/2006/relationships/slide" Target="/ppt/slides/slide51.xml"/><Relationship Id="rId14" Type="http://schemas.openxmlformats.org/officeDocument/2006/relationships/slide" Target="/ppt/slides/slide48.xml"/><Relationship Id="rId17" Type="http://schemas.openxmlformats.org/officeDocument/2006/relationships/slide" Target="/ppt/slides/slide61.xml"/><Relationship Id="rId16" Type="http://schemas.openxmlformats.org/officeDocument/2006/relationships/slide" Target="/ppt/slides/slide58.xml"/><Relationship Id="rId5" Type="http://schemas.openxmlformats.org/officeDocument/2006/relationships/hyperlink" Target="https://cdn.pixabay.com/photo/2012/04/14/13/46/clock-33989_960_720.png" TargetMode="External"/><Relationship Id="rId19" Type="http://schemas.openxmlformats.org/officeDocument/2006/relationships/slide" Target="/ppt/slides/slide80.xml"/><Relationship Id="rId6" Type="http://schemas.openxmlformats.org/officeDocument/2006/relationships/image" Target="../media/image9.png"/><Relationship Id="rId18" Type="http://schemas.openxmlformats.org/officeDocument/2006/relationships/slide" Target="/ppt/slides/slide76.xml"/><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0.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hyperlink" Target="https://publicdomainvectors.org/photos/Pflanze-coloured.png" TargetMode="Externa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image" Target="../media/image6.png"/><Relationship Id="rId8" Type="http://schemas.openxmlformats.org/officeDocument/2006/relationships/image" Target="../media/image33.jpg"/></Relationships>
</file>

<file path=ppt/slides/_rels/slide41.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7.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42.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9.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43.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4.png"/><Relationship Id="rId4" Type="http://schemas.openxmlformats.org/officeDocument/2006/relationships/image" Target="../media/image34.jpg"/><Relationship Id="rId9" Type="http://schemas.openxmlformats.org/officeDocument/2006/relationships/hyperlink" Target="https://publicdomainvectors.org/photos/Pflanze-coloured.png" TargetMode="External"/><Relationship Id="rId5" Type="http://schemas.openxmlformats.org/officeDocument/2006/relationships/hyperlink" Target="https://images.freeimg.net/rsynced_images/floor-floorboards.jpg" TargetMode="External"/><Relationship Id="rId6" Type="http://schemas.openxmlformats.org/officeDocument/2006/relationships/image" Target="../media/image7.jpg"/><Relationship Id="rId7" Type="http://schemas.openxmlformats.org/officeDocument/2006/relationships/hyperlink" Target="https://cdn.pixabay.com/photo/2012/04/14/13/46/clock-33989_960_720.png" TargetMode="External"/><Relationship Id="rId8"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8.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0"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2.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43.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5.xml.rels><?xml version="1.0" encoding="UTF-8" standalone="yes"?><Relationships xmlns="http://schemas.openxmlformats.org/package/2006/relationships"><Relationship Id="rId10"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8.xml.rels><?xml version="1.0" encoding="UTF-8" standalone="yes"?><Relationships xmlns="http://schemas.openxmlformats.org/package/2006/relationships"><Relationship Id="rId10" Type="http://schemas.openxmlformats.org/officeDocument/2006/relationships/hyperlink" Target="https://kidscodecs.com/a-binary-numbers-tutorial-with-1-and-0/" TargetMode="External"/><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9.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2.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36.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_rels/slide80.xml.rels><?xml version="1.0" encoding="UTF-8" standalone="yes"?><Relationships xmlns="http://schemas.openxmlformats.org/package/2006/relationships"><Relationship Id="rId11" Type="http://schemas.openxmlformats.org/officeDocument/2006/relationships/hyperlink" Target="https://www.openai.com/" TargetMode="External"/><Relationship Id="rId10" Type="http://schemas.openxmlformats.org/officeDocument/2006/relationships/hyperlink" Target="https://www.openai.com/" TargetMode="External"/><Relationship Id="rId13" Type="http://schemas.openxmlformats.org/officeDocument/2006/relationships/hyperlink" Target="https://www.washington.edu/accesscomputing/what-sign-language#:~:text=Sign%20language%20is%20manual%20communication,countries%20speak%20different%20sign%20languages." TargetMode="External"/><Relationship Id="rId12" Type="http://schemas.openxmlformats.org/officeDocument/2006/relationships/hyperlink" Target="https://study.com/buy/academy/lesson/braille-history-facts-letters-invented.html?src=ppc_adwords_nonbrand&amp;rcntxt=aws&amp;crt=668899128939&amp;kwd=&amp;kwid=dsa-799763748178&amp;agid=150848004863&amp;mt=&amp;device=c&amp;network=s&amp;campaign=%7Bcampaign%7D&amp;gad_source=5&amp;gclid=EAIaIQobChMItsyUqIXFhAMVzWpHAR3sfAX1EAAYASAAEgIPv_D_BwE" TargetMode="External"/><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6.png"/><Relationship Id="rId15" Type="http://schemas.openxmlformats.org/officeDocument/2006/relationships/hyperlink" Target="https://littlebinsforlittlehands.com/what-is-binary-code/" TargetMode="External"/><Relationship Id="rId14" Type="http://schemas.openxmlformats.org/officeDocument/2006/relationships/hyperlink" Target="https://www.techtarget.com/whatis/definition/ASCII-American-Standard-Code-for-Information-Interchange" TargetMode="Externa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9.png"/><Relationship Id="rId8" Type="http://schemas.openxmlformats.org/officeDocument/2006/relationships/hyperlink" Target="https://publicdomainvectors.org/photos/Pflanze-coloured.p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701375" y="1261100"/>
            <a:ext cx="6867750" cy="3219974"/>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1870375" y="1500200"/>
            <a:ext cx="4348800" cy="14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8.1.5</a:t>
            </a:r>
            <a:r>
              <a:rPr lang="en" sz="2700">
                <a:solidFill>
                  <a:srgbClr val="FFFFFF"/>
                </a:solidFill>
                <a:latin typeface="Roboto Black"/>
                <a:ea typeface="Roboto Black"/>
                <a:cs typeface="Roboto Black"/>
                <a:sym typeface="Roboto Black"/>
              </a:rPr>
              <a:t> </a:t>
            </a:r>
            <a:endParaRPr sz="27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600">
                <a:solidFill>
                  <a:srgbClr val="FFFFFF"/>
                </a:solidFill>
                <a:latin typeface="Roboto Black"/>
                <a:ea typeface="Roboto Black"/>
                <a:cs typeface="Roboto Black"/>
                <a:sym typeface="Roboto Black"/>
              </a:rPr>
              <a:t>Algorithms &amp; Programming</a:t>
            </a:r>
            <a:endParaRPr sz="26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1000">
              <a:solidFill>
                <a:schemeClr val="lt1"/>
              </a:solidFill>
              <a:latin typeface="Roboto Black"/>
              <a:ea typeface="Roboto Black"/>
              <a:cs typeface="Roboto Black"/>
              <a:sym typeface="Roboto Black"/>
            </a:endParaRPr>
          </a:p>
        </p:txBody>
      </p:sp>
      <p:sp>
        <p:nvSpPr>
          <p:cNvPr id="60" name="Google Shape;60;p13"/>
          <p:cNvSpPr txBox="1"/>
          <p:nvPr/>
        </p:nvSpPr>
        <p:spPr>
          <a:xfrm>
            <a:off x="8008675" y="31915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 name="Google Shape;62;p13"/>
          <p:cNvPicPr preferRelativeResize="0"/>
          <p:nvPr/>
        </p:nvPicPr>
        <p:blipFill>
          <a:blip r:embed="rId5">
            <a:alphaModFix/>
          </a:blip>
          <a:stretch>
            <a:fillRect/>
          </a:stretch>
        </p:blipFill>
        <p:spPr>
          <a:xfrm>
            <a:off x="0" y="4663225"/>
            <a:ext cx="8008673"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2"/>
          <p:cNvPicPr preferRelativeResize="0"/>
          <p:nvPr/>
        </p:nvPicPr>
        <p:blipFill>
          <a:blip r:embed="rId3">
            <a:alphaModFix/>
          </a:blip>
          <a:stretch>
            <a:fillRect/>
          </a:stretch>
        </p:blipFill>
        <p:spPr>
          <a:xfrm>
            <a:off x="4495375" y="1579650"/>
            <a:ext cx="3498700" cy="2992400"/>
          </a:xfrm>
          <a:prstGeom prst="rect">
            <a:avLst/>
          </a:prstGeom>
          <a:noFill/>
          <a:ln>
            <a:noFill/>
          </a:ln>
        </p:spPr>
      </p:pic>
      <p:pic>
        <p:nvPicPr>
          <p:cNvPr descr="https://images.freeimg.net/rsynced_images/floor-floorboards.jpg" id="213" name="Google Shape;213;p2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14" name="Google Shape;214;p2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17" name="Google Shape;217;p2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18" name="Google Shape;218;p2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19" name="Google Shape;219;p2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220" name="Google Shape;220;p22"/>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221" name="Google Shape;221;p2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22" name="Google Shape;222;p2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23" name="Google Shape;223;p22"/>
          <p:cNvSpPr txBox="1"/>
          <p:nvPr/>
        </p:nvSpPr>
        <p:spPr>
          <a:xfrm>
            <a:off x="847725" y="1002975"/>
            <a:ext cx="3724200" cy="35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Braille </a:t>
            </a:r>
            <a:r>
              <a:rPr lang="en" sz="3000">
                <a:latin typeface="Roboto"/>
                <a:ea typeface="Roboto"/>
                <a:cs typeface="Roboto"/>
                <a:sym typeface="Roboto"/>
              </a:rPr>
              <a:t>is a reading and writing system for </a:t>
            </a:r>
            <a:r>
              <a:rPr b="1" i="1" lang="en" sz="3000">
                <a:latin typeface="Roboto"/>
                <a:ea typeface="Roboto"/>
                <a:cs typeface="Roboto"/>
                <a:sym typeface="Roboto"/>
              </a:rPr>
              <a:t>blind and vision impaired people</a:t>
            </a:r>
            <a:r>
              <a:rPr lang="en" sz="3000">
                <a:latin typeface="Roboto"/>
                <a:ea typeface="Roboto"/>
                <a:cs typeface="Roboto"/>
                <a:sym typeface="Roboto"/>
              </a:rPr>
              <a:t>, made up of raised dots that can be 'read' by touch.</a:t>
            </a:r>
            <a:r>
              <a:rPr lang="en" sz="3000">
                <a:highlight>
                  <a:srgbClr val="FFFFFF"/>
                </a:highlight>
                <a:latin typeface="Roboto"/>
                <a:ea typeface="Roboto"/>
                <a:cs typeface="Roboto"/>
                <a:sym typeface="Roboto"/>
              </a:rPr>
              <a:t> </a:t>
            </a:r>
            <a:endParaRPr sz="3000">
              <a:latin typeface="Roboto"/>
              <a:ea typeface="Roboto"/>
              <a:cs typeface="Roboto"/>
              <a:sym typeface="Roboto"/>
            </a:endParaRPr>
          </a:p>
        </p:txBody>
      </p:sp>
      <p:sp>
        <p:nvSpPr>
          <p:cNvPr id="224" name="Google Shape;224;p22"/>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23"/>
          <p:cNvPicPr preferRelativeResize="0"/>
          <p:nvPr/>
        </p:nvPicPr>
        <p:blipFill>
          <a:blip r:embed="rId3">
            <a:alphaModFix/>
          </a:blip>
          <a:stretch>
            <a:fillRect/>
          </a:stretch>
        </p:blipFill>
        <p:spPr>
          <a:xfrm>
            <a:off x="5058100" y="1400950"/>
            <a:ext cx="3024750" cy="3171125"/>
          </a:xfrm>
          <a:prstGeom prst="rect">
            <a:avLst/>
          </a:prstGeom>
          <a:noFill/>
          <a:ln cap="flat" cmpd="sng" w="28575">
            <a:solidFill>
              <a:schemeClr val="dk2"/>
            </a:solidFill>
            <a:prstDash val="solid"/>
            <a:round/>
            <a:headEnd len="sm" w="sm" type="none"/>
            <a:tailEnd len="sm" w="sm" type="none"/>
          </a:ln>
        </p:spPr>
      </p:pic>
      <p:pic>
        <p:nvPicPr>
          <p:cNvPr descr="https://images.freeimg.net/rsynced_images/floor-floorboards.jpg" id="230" name="Google Shape;230;p2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31" name="Google Shape;231;p2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3" name="Google Shape;233;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34" name="Google Shape;234;p2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35" name="Google Shape;235;p2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36" name="Google Shape;236;p2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237" name="Google Shape;237;p23"/>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238" name="Google Shape;238;p2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39" name="Google Shape;239;p23"/>
          <p:cNvSpPr txBox="1"/>
          <p:nvPr/>
        </p:nvSpPr>
        <p:spPr>
          <a:xfrm>
            <a:off x="847725" y="918650"/>
            <a:ext cx="4295700" cy="36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2D3839"/>
                </a:solidFill>
                <a:latin typeface="Roboto"/>
                <a:ea typeface="Roboto"/>
                <a:cs typeface="Roboto"/>
                <a:sym typeface="Roboto"/>
              </a:rPr>
              <a:t>Sign language </a:t>
            </a:r>
            <a:r>
              <a:rPr lang="en" sz="3000">
                <a:solidFill>
                  <a:srgbClr val="2D3839"/>
                </a:solidFill>
                <a:latin typeface="Roboto"/>
                <a:ea typeface="Roboto"/>
                <a:cs typeface="Roboto"/>
                <a:sym typeface="Roboto"/>
              </a:rPr>
              <a:t>is </a:t>
            </a:r>
            <a:r>
              <a:rPr b="1" i="1" lang="en" sz="3000">
                <a:solidFill>
                  <a:srgbClr val="2D3839"/>
                </a:solidFill>
                <a:latin typeface="Roboto"/>
                <a:ea typeface="Roboto"/>
                <a:cs typeface="Roboto"/>
                <a:sym typeface="Roboto"/>
              </a:rPr>
              <a:t>used by people who are deaf.</a:t>
            </a:r>
            <a:r>
              <a:rPr lang="en" sz="3000">
                <a:solidFill>
                  <a:srgbClr val="2D3839"/>
                </a:solidFill>
                <a:latin typeface="Roboto"/>
                <a:ea typeface="Roboto"/>
                <a:cs typeface="Roboto"/>
                <a:sym typeface="Roboto"/>
              </a:rPr>
              <a:t> The </a:t>
            </a:r>
            <a:r>
              <a:rPr lang="en" sz="3000">
                <a:solidFill>
                  <a:srgbClr val="2D3839"/>
                </a:solidFill>
                <a:latin typeface="Roboto"/>
                <a:ea typeface="Roboto"/>
                <a:cs typeface="Roboto"/>
                <a:sym typeface="Roboto"/>
              </a:rPr>
              <a:t>gestures or symbols</a:t>
            </a:r>
            <a:r>
              <a:rPr lang="en" sz="3000">
                <a:solidFill>
                  <a:srgbClr val="2D3839"/>
                </a:solidFill>
                <a:latin typeface="Roboto"/>
                <a:ea typeface="Roboto"/>
                <a:cs typeface="Roboto"/>
                <a:sym typeface="Roboto"/>
              </a:rPr>
              <a:t> in sign language are organized in a linguistic way. </a:t>
            </a:r>
            <a:r>
              <a:rPr b="1" i="1" lang="en" sz="3000">
                <a:solidFill>
                  <a:srgbClr val="2D3839"/>
                </a:solidFill>
                <a:latin typeface="Roboto"/>
                <a:ea typeface="Roboto"/>
                <a:cs typeface="Roboto"/>
                <a:sym typeface="Roboto"/>
              </a:rPr>
              <a:t>Each individual gesture is called a sign. </a:t>
            </a:r>
            <a:endParaRPr b="1" i="1" sz="3000">
              <a:latin typeface="Roboto"/>
              <a:ea typeface="Roboto"/>
              <a:cs typeface="Roboto"/>
              <a:sym typeface="Roboto"/>
            </a:endParaRPr>
          </a:p>
        </p:txBody>
      </p:sp>
      <p:sp>
        <p:nvSpPr>
          <p:cNvPr id="240" name="Google Shape;240;p23"/>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https://images.freeimg.net/rsynced_images/floor-floorboards.jpg" id="245" name="Google Shape;245;p2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46" name="Google Shape;246;p2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8" name="Google Shape;248;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49" name="Google Shape;249;p2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50" name="Google Shape;250;p2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51" name="Google Shape;251;p2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252" name="Google Shape;252;p2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53" name="Google Shape;253;p2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54" name="Google Shape;254;p2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55" name="Google Shape;255;p24"/>
          <p:cNvSpPr txBox="1"/>
          <p:nvPr/>
        </p:nvSpPr>
        <p:spPr>
          <a:xfrm>
            <a:off x="924325" y="1020225"/>
            <a:ext cx="7199400" cy="3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rgbClr val="2D3839"/>
                </a:solidFill>
                <a:latin typeface="Roboto"/>
                <a:ea typeface="Roboto"/>
                <a:cs typeface="Roboto"/>
                <a:sym typeface="Roboto"/>
              </a:rPr>
              <a:t>Sign language</a:t>
            </a:r>
            <a:r>
              <a:rPr b="1" lang="en" sz="2500">
                <a:solidFill>
                  <a:srgbClr val="2D3839"/>
                </a:solidFill>
                <a:latin typeface="Roboto"/>
                <a:ea typeface="Roboto"/>
                <a:cs typeface="Roboto"/>
                <a:sym typeface="Roboto"/>
              </a:rPr>
              <a:t> </a:t>
            </a:r>
            <a:r>
              <a:rPr lang="en" sz="3300">
                <a:solidFill>
                  <a:srgbClr val="2D3839"/>
                </a:solidFill>
                <a:latin typeface="Roboto"/>
                <a:ea typeface="Roboto"/>
                <a:cs typeface="Roboto"/>
                <a:sym typeface="Roboto"/>
              </a:rPr>
              <a:t>Each sign has three distinct parts: </a:t>
            </a:r>
            <a:endParaRPr sz="3300">
              <a:solidFill>
                <a:srgbClr val="2D3839"/>
              </a:solidFill>
              <a:latin typeface="Roboto"/>
              <a:ea typeface="Roboto"/>
              <a:cs typeface="Roboto"/>
              <a:sym typeface="Roboto"/>
            </a:endParaRPr>
          </a:p>
          <a:p>
            <a:pPr indent="-355600" lvl="1" marL="914400" rtl="0" algn="l">
              <a:spcBef>
                <a:spcPts val="0"/>
              </a:spcBef>
              <a:spcAft>
                <a:spcPts val="0"/>
              </a:spcAft>
              <a:buClr>
                <a:srgbClr val="2D3839"/>
              </a:buClr>
              <a:buSzPts val="2000"/>
              <a:buFont typeface="Roboto"/>
              <a:buChar char="◆"/>
            </a:pPr>
            <a:r>
              <a:rPr b="1" lang="en" sz="2000">
                <a:solidFill>
                  <a:srgbClr val="2D3839"/>
                </a:solidFill>
                <a:latin typeface="Roboto"/>
                <a:ea typeface="Roboto"/>
                <a:cs typeface="Roboto"/>
                <a:sym typeface="Roboto"/>
              </a:rPr>
              <a:t>the handshape, </a:t>
            </a:r>
            <a:endParaRPr b="1" sz="2000">
              <a:solidFill>
                <a:srgbClr val="2D3839"/>
              </a:solidFill>
              <a:latin typeface="Roboto"/>
              <a:ea typeface="Roboto"/>
              <a:cs typeface="Roboto"/>
              <a:sym typeface="Roboto"/>
            </a:endParaRPr>
          </a:p>
          <a:p>
            <a:pPr indent="-355600" lvl="1" marL="914400" rtl="0" algn="l">
              <a:spcBef>
                <a:spcPts val="0"/>
              </a:spcBef>
              <a:spcAft>
                <a:spcPts val="0"/>
              </a:spcAft>
              <a:buClr>
                <a:srgbClr val="2D3839"/>
              </a:buClr>
              <a:buSzPts val="2000"/>
              <a:buFont typeface="Roboto"/>
              <a:buChar char="◆"/>
            </a:pPr>
            <a:r>
              <a:rPr b="1" lang="en" sz="2000">
                <a:solidFill>
                  <a:srgbClr val="2D3839"/>
                </a:solidFill>
                <a:latin typeface="Roboto"/>
                <a:ea typeface="Roboto"/>
                <a:cs typeface="Roboto"/>
                <a:sym typeface="Roboto"/>
              </a:rPr>
              <a:t>the position of the hands, and </a:t>
            </a:r>
            <a:endParaRPr b="1" sz="2000">
              <a:solidFill>
                <a:srgbClr val="2D3839"/>
              </a:solidFill>
              <a:latin typeface="Roboto"/>
              <a:ea typeface="Roboto"/>
              <a:cs typeface="Roboto"/>
              <a:sym typeface="Roboto"/>
            </a:endParaRPr>
          </a:p>
          <a:p>
            <a:pPr indent="-387350" lvl="1" marL="914400" rtl="0" algn="l">
              <a:spcBef>
                <a:spcPts val="0"/>
              </a:spcBef>
              <a:spcAft>
                <a:spcPts val="0"/>
              </a:spcAft>
              <a:buClr>
                <a:srgbClr val="2D3839"/>
              </a:buClr>
              <a:buSzPts val="2500"/>
              <a:buFont typeface="Roboto"/>
              <a:buChar char="◆"/>
            </a:pPr>
            <a:r>
              <a:rPr b="1" lang="en" sz="2000">
                <a:solidFill>
                  <a:srgbClr val="2D3839"/>
                </a:solidFill>
                <a:latin typeface="Roboto"/>
                <a:ea typeface="Roboto"/>
                <a:cs typeface="Roboto"/>
                <a:sym typeface="Roboto"/>
              </a:rPr>
              <a:t>the movement of the hands.</a:t>
            </a:r>
            <a:r>
              <a:rPr b="1" lang="en" sz="2500">
                <a:solidFill>
                  <a:srgbClr val="2D3839"/>
                </a:solidFill>
                <a:latin typeface="Roboto"/>
                <a:ea typeface="Roboto"/>
                <a:cs typeface="Roboto"/>
                <a:sym typeface="Roboto"/>
              </a:rPr>
              <a:t> </a:t>
            </a:r>
            <a:endParaRPr b="1" sz="2500">
              <a:solidFill>
                <a:srgbClr val="2D3839"/>
              </a:solidFill>
              <a:latin typeface="Roboto"/>
              <a:ea typeface="Roboto"/>
              <a:cs typeface="Roboto"/>
              <a:sym typeface="Roboto"/>
            </a:endParaRPr>
          </a:p>
          <a:p>
            <a:pPr indent="0" lvl="0" marL="0" rtl="0" algn="l">
              <a:spcBef>
                <a:spcPts val="0"/>
              </a:spcBef>
              <a:spcAft>
                <a:spcPts val="0"/>
              </a:spcAft>
              <a:buNone/>
            </a:pPr>
            <a:r>
              <a:rPr lang="en" sz="3000">
                <a:solidFill>
                  <a:srgbClr val="2D3839"/>
                </a:solidFill>
                <a:latin typeface="Roboto"/>
                <a:ea typeface="Roboto"/>
                <a:cs typeface="Roboto"/>
                <a:sym typeface="Roboto"/>
              </a:rPr>
              <a:t>American Sign Language (ASL) is used most in our country. Other countries have their own sign language. </a:t>
            </a:r>
            <a:endParaRPr sz="3000">
              <a:latin typeface="Roboto"/>
              <a:ea typeface="Roboto"/>
              <a:cs typeface="Roboto"/>
              <a:sym typeface="Roboto"/>
            </a:endParaRPr>
          </a:p>
        </p:txBody>
      </p:sp>
      <p:sp>
        <p:nvSpPr>
          <p:cNvPr id="256" name="Google Shape;256;p24"/>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descr="https://images.freeimg.net/rsynced_images/floor-floorboards.jpg" id="261" name="Google Shape;261;p2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62" name="Google Shape;262;p2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4" name="Google Shape;264;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65" name="Google Shape;265;p2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66" name="Google Shape;266;p2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67" name="Google Shape;267;p2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268" name="Google Shape;268;p2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69" name="Google Shape;269;p2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70" name="Google Shape;270;p2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71" name="Google Shape;271;p25"/>
          <p:cNvSpPr txBox="1"/>
          <p:nvPr/>
        </p:nvSpPr>
        <p:spPr>
          <a:xfrm>
            <a:off x="1080150" y="1198800"/>
            <a:ext cx="6579300" cy="30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latin typeface="Roboto"/>
                <a:ea typeface="Roboto"/>
                <a:cs typeface="Roboto"/>
                <a:sym typeface="Roboto"/>
              </a:rPr>
              <a:t>Again, people have always found ways to communicate nonverbally! </a:t>
            </a:r>
            <a:endParaRPr sz="4800">
              <a:latin typeface="Roboto"/>
              <a:ea typeface="Roboto"/>
              <a:cs typeface="Roboto"/>
              <a:sym typeface="Roboto"/>
            </a:endParaRPr>
          </a:p>
        </p:txBody>
      </p:sp>
      <p:sp>
        <p:nvSpPr>
          <p:cNvPr id="272" name="Google Shape;272;p25"/>
          <p:cNvSpPr/>
          <p:nvPr/>
        </p:nvSpPr>
        <p:spPr>
          <a:xfrm>
            <a:off x="905937" y="14630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https://images.freeimg.net/rsynced_images/floor-floorboards.jpg" id="277" name="Google Shape;277;p2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78" name="Google Shape;278;p2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0" name="Google Shape;280;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81" name="Google Shape;281;p2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82" name="Google Shape;282;p2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83" name="Google Shape;283;p2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284" name="Google Shape;284;p2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85" name="Google Shape;285;p2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86" name="Google Shape;286;p26"/>
          <p:cNvSpPr/>
          <p:nvPr/>
        </p:nvSpPr>
        <p:spPr>
          <a:xfrm>
            <a:off x="137950" y="998050"/>
            <a:ext cx="7806950" cy="24154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Algorithms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27"/>
          <p:cNvPicPr preferRelativeResize="0"/>
          <p:nvPr/>
        </p:nvPicPr>
        <p:blipFill>
          <a:blip r:embed="rId3">
            <a:alphaModFix/>
          </a:blip>
          <a:stretch>
            <a:fillRect/>
          </a:stretch>
        </p:blipFill>
        <p:spPr>
          <a:xfrm>
            <a:off x="4948750" y="1081700"/>
            <a:ext cx="2640000" cy="3519988"/>
          </a:xfrm>
          <a:prstGeom prst="rect">
            <a:avLst/>
          </a:prstGeom>
          <a:noFill/>
          <a:ln>
            <a:noFill/>
          </a:ln>
        </p:spPr>
      </p:pic>
      <p:pic>
        <p:nvPicPr>
          <p:cNvPr descr="https://images.freeimg.net/rsynced_images/floor-floorboards.jpg" id="292" name="Google Shape;292;p2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93" name="Google Shape;293;p2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5" name="Google Shape;295;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96" name="Google Shape;296;p2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97" name="Google Shape;297;p2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98" name="Google Shape;298;p2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299" name="Google Shape;299;p27"/>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00" name="Google Shape;300;p2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01" name="Google Shape;301;p27"/>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02" name="Google Shape;302;p27"/>
          <p:cNvSpPr txBox="1"/>
          <p:nvPr/>
        </p:nvSpPr>
        <p:spPr>
          <a:xfrm>
            <a:off x="982175" y="1081700"/>
            <a:ext cx="3589800" cy="18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List three tasks or things you do everyday?</a:t>
            </a:r>
            <a:endParaRPr sz="3300">
              <a:solidFill>
                <a:schemeClr val="dk1"/>
              </a:solidFill>
              <a:latin typeface="Roboto"/>
              <a:ea typeface="Roboto"/>
              <a:cs typeface="Roboto"/>
              <a:sym typeface="Roboto"/>
            </a:endParaRPr>
          </a:p>
        </p:txBody>
      </p:sp>
      <p:sp>
        <p:nvSpPr>
          <p:cNvPr id="303" name="Google Shape;303;p27"/>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28"/>
          <p:cNvPicPr preferRelativeResize="0"/>
          <p:nvPr/>
        </p:nvPicPr>
        <p:blipFill>
          <a:blip r:embed="rId3">
            <a:alphaModFix/>
          </a:blip>
          <a:stretch>
            <a:fillRect/>
          </a:stretch>
        </p:blipFill>
        <p:spPr>
          <a:xfrm>
            <a:off x="4948750" y="1081700"/>
            <a:ext cx="2640000" cy="3519988"/>
          </a:xfrm>
          <a:prstGeom prst="rect">
            <a:avLst/>
          </a:prstGeom>
          <a:noFill/>
          <a:ln>
            <a:noFill/>
          </a:ln>
        </p:spPr>
      </p:pic>
      <p:pic>
        <p:nvPicPr>
          <p:cNvPr descr="https://images.freeimg.net/rsynced_images/floor-floorboards.jpg" id="309" name="Google Shape;309;p2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10" name="Google Shape;310;p2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2" name="Google Shape;312;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13" name="Google Shape;313;p2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14" name="Google Shape;314;p2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15" name="Google Shape;315;p2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16" name="Google Shape;316;p28"/>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17" name="Google Shape;317;p2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18" name="Google Shape;318;p28"/>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19" name="Google Shape;319;p28"/>
          <p:cNvSpPr txBox="1"/>
          <p:nvPr/>
        </p:nvSpPr>
        <p:spPr>
          <a:xfrm>
            <a:off x="779525" y="890900"/>
            <a:ext cx="4753500" cy="30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highlight>
                  <a:srgbClr val="FFFFFF"/>
                </a:highlight>
                <a:latin typeface="Roboto"/>
                <a:ea typeface="Roboto"/>
                <a:cs typeface="Roboto"/>
                <a:sym typeface="Roboto"/>
              </a:rPr>
              <a:t>Examples of Daily Tasks</a:t>
            </a:r>
            <a:r>
              <a:rPr lang="en" sz="2800">
                <a:solidFill>
                  <a:schemeClr val="dk1"/>
                </a:solidFill>
                <a:highlight>
                  <a:srgbClr val="FFFFFF"/>
                </a:highlight>
                <a:latin typeface="Roboto"/>
                <a:ea typeface="Roboto"/>
                <a:cs typeface="Roboto"/>
                <a:sym typeface="Roboto"/>
              </a:rPr>
              <a:t> </a:t>
            </a:r>
            <a:endParaRPr sz="28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getting ready for school</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brushing teeth</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tying sneaker strings</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travelling to or from school</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 school day</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structure of a class</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participating in clean-up time</a:t>
            </a:r>
            <a:endParaRPr sz="4200">
              <a:solidFill>
                <a:schemeClr val="dk1"/>
              </a:solidFill>
              <a:latin typeface="Roboto"/>
              <a:ea typeface="Roboto"/>
              <a:cs typeface="Roboto"/>
              <a:sym typeface="Roboto"/>
            </a:endParaRPr>
          </a:p>
        </p:txBody>
      </p:sp>
      <p:sp>
        <p:nvSpPr>
          <p:cNvPr id="320" name="Google Shape;320;p2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29"/>
          <p:cNvPicPr preferRelativeResize="0"/>
          <p:nvPr/>
        </p:nvPicPr>
        <p:blipFill>
          <a:blip r:embed="rId3">
            <a:alphaModFix/>
          </a:blip>
          <a:stretch>
            <a:fillRect/>
          </a:stretch>
        </p:blipFill>
        <p:spPr>
          <a:xfrm>
            <a:off x="4948750" y="1081700"/>
            <a:ext cx="2640000" cy="3519988"/>
          </a:xfrm>
          <a:prstGeom prst="rect">
            <a:avLst/>
          </a:prstGeom>
          <a:noFill/>
          <a:ln>
            <a:noFill/>
          </a:ln>
        </p:spPr>
      </p:pic>
      <p:pic>
        <p:nvPicPr>
          <p:cNvPr descr="https://images.freeimg.net/rsynced_images/floor-floorboards.jpg" id="326" name="Google Shape;326;p2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27" name="Google Shape;327;p2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9" name="Google Shape;329;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30" name="Google Shape;330;p2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31" name="Google Shape;331;p2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32" name="Google Shape;332;p2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33" name="Google Shape;333;p29"/>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34" name="Google Shape;334;p2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35" name="Google Shape;335;p29"/>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36" name="Google Shape;336;p29"/>
          <p:cNvSpPr txBox="1"/>
          <p:nvPr/>
        </p:nvSpPr>
        <p:spPr>
          <a:xfrm>
            <a:off x="1149450" y="1081700"/>
            <a:ext cx="3750600" cy="27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Take one item from your list and write the steps you use to complete that task.</a:t>
            </a:r>
            <a:endParaRPr sz="3300">
              <a:solidFill>
                <a:schemeClr val="dk1"/>
              </a:solidFill>
              <a:latin typeface="Roboto"/>
              <a:ea typeface="Roboto"/>
              <a:cs typeface="Roboto"/>
              <a:sym typeface="Roboto"/>
            </a:endParaRPr>
          </a:p>
        </p:txBody>
      </p:sp>
      <p:sp>
        <p:nvSpPr>
          <p:cNvPr id="337" name="Google Shape;337;p2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30"/>
          <p:cNvPicPr preferRelativeResize="0"/>
          <p:nvPr/>
        </p:nvPicPr>
        <p:blipFill>
          <a:blip r:embed="rId3">
            <a:alphaModFix/>
          </a:blip>
          <a:stretch>
            <a:fillRect/>
          </a:stretch>
        </p:blipFill>
        <p:spPr>
          <a:xfrm flipH="1">
            <a:off x="911325" y="781055"/>
            <a:ext cx="744600" cy="597900"/>
          </a:xfrm>
          <a:prstGeom prst="rect">
            <a:avLst/>
          </a:prstGeom>
          <a:noFill/>
          <a:ln>
            <a:noFill/>
          </a:ln>
        </p:spPr>
      </p:pic>
      <p:pic>
        <p:nvPicPr>
          <p:cNvPr descr="https://images.freeimg.net/rsynced_images/floor-floorboards.jpg" id="343" name="Google Shape;343;p3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44" name="Google Shape;344;p3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6" name="Google Shape;346;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47" name="Google Shape;347;p3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48" name="Google Shape;348;p3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49" name="Google Shape;349;p3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350" name="Google Shape;350;p30"/>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51" name="Google Shape;351;p3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52" name="Google Shape;352;p30"/>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53" name="Google Shape;353;p30"/>
          <p:cNvSpPr txBox="1"/>
          <p:nvPr/>
        </p:nvSpPr>
        <p:spPr>
          <a:xfrm>
            <a:off x="1719500" y="890900"/>
            <a:ext cx="5700000" cy="459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oboto"/>
                <a:ea typeface="Roboto"/>
                <a:cs typeface="Roboto"/>
                <a:sym typeface="Roboto"/>
              </a:rPr>
              <a:t>Task Name:</a:t>
            </a:r>
            <a:endParaRPr b="1" sz="2400">
              <a:solidFill>
                <a:schemeClr val="dk1"/>
              </a:solidFill>
              <a:latin typeface="Roboto"/>
              <a:ea typeface="Roboto"/>
              <a:cs typeface="Roboto"/>
              <a:sym typeface="Roboto"/>
            </a:endParaRPr>
          </a:p>
          <a:p>
            <a:pPr indent="0" lvl="0" marL="0" rtl="0" algn="l">
              <a:spcBef>
                <a:spcPts val="0"/>
              </a:spcBef>
              <a:spcAft>
                <a:spcPts val="0"/>
              </a:spcAft>
              <a:buNone/>
            </a:pPr>
            <a:r>
              <a:t/>
            </a:r>
            <a:endParaRPr sz="3300">
              <a:solidFill>
                <a:schemeClr val="dk1"/>
              </a:solidFill>
              <a:latin typeface="Roboto"/>
              <a:ea typeface="Roboto"/>
              <a:cs typeface="Roboto"/>
              <a:sym typeface="Roboto"/>
            </a:endParaRPr>
          </a:p>
        </p:txBody>
      </p:sp>
      <p:sp>
        <p:nvSpPr>
          <p:cNvPr id="354" name="Google Shape;354;p30"/>
          <p:cNvSpPr txBox="1"/>
          <p:nvPr/>
        </p:nvSpPr>
        <p:spPr>
          <a:xfrm>
            <a:off x="1011025" y="1374688"/>
            <a:ext cx="6408600" cy="3202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Write the steps in the space below.</a:t>
            </a:r>
            <a:endParaRPr sz="12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31"/>
          <p:cNvPicPr preferRelativeResize="0"/>
          <p:nvPr/>
        </p:nvPicPr>
        <p:blipFill>
          <a:blip r:embed="rId3">
            <a:alphaModFix/>
          </a:blip>
          <a:stretch>
            <a:fillRect/>
          </a:stretch>
        </p:blipFill>
        <p:spPr>
          <a:xfrm rot="1631573">
            <a:off x="2652117" y="722893"/>
            <a:ext cx="1660817" cy="1953065"/>
          </a:xfrm>
          <a:prstGeom prst="rect">
            <a:avLst/>
          </a:prstGeom>
          <a:noFill/>
          <a:ln>
            <a:noFill/>
          </a:ln>
        </p:spPr>
      </p:pic>
      <p:pic>
        <p:nvPicPr>
          <p:cNvPr descr="https://images.freeimg.net/rsynced_images/floor-floorboards.jpg" id="360" name="Google Shape;360;p3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61" name="Google Shape;361;p3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3" name="Google Shape;363;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64" name="Google Shape;364;p3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65" name="Google Shape;365;p3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66" name="Google Shape;366;p3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67" name="Google Shape;367;p31"/>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68" name="Google Shape;368;p3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69" name="Google Shape;369;p31"/>
          <p:cNvSpPr/>
          <p:nvPr/>
        </p:nvSpPr>
        <p:spPr>
          <a:xfrm>
            <a:off x="922400" y="209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70" name="Google Shape;370;p31"/>
          <p:cNvSpPr txBox="1"/>
          <p:nvPr/>
        </p:nvSpPr>
        <p:spPr>
          <a:xfrm>
            <a:off x="3985725" y="1742625"/>
            <a:ext cx="4179900" cy="19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solidFill>
                  <a:schemeClr val="dk1"/>
                </a:solidFill>
                <a:latin typeface="Roboto"/>
                <a:ea typeface="Roboto"/>
                <a:cs typeface="Roboto"/>
                <a:sym typeface="Roboto"/>
              </a:rPr>
              <a:t>Congratulations</a:t>
            </a:r>
            <a:r>
              <a:rPr b="1" lang="en" sz="3300">
                <a:solidFill>
                  <a:schemeClr val="dk1"/>
                </a:solidFill>
                <a:latin typeface="Roboto"/>
                <a:ea typeface="Roboto"/>
                <a:cs typeface="Roboto"/>
                <a:sym typeface="Roboto"/>
              </a:rPr>
              <a:t>!</a:t>
            </a:r>
            <a:r>
              <a:rPr lang="en" sz="3300">
                <a:solidFill>
                  <a:schemeClr val="dk1"/>
                </a:solidFill>
                <a:latin typeface="Roboto"/>
                <a:ea typeface="Roboto"/>
                <a:cs typeface="Roboto"/>
                <a:sym typeface="Roboto"/>
              </a:rPr>
              <a:t> You have just created your first algorithm!</a:t>
            </a:r>
            <a:endParaRPr sz="3300">
              <a:solidFill>
                <a:schemeClr val="dk1"/>
              </a:solidFill>
              <a:latin typeface="Roboto"/>
              <a:ea typeface="Roboto"/>
              <a:cs typeface="Roboto"/>
              <a:sym typeface="Roboto"/>
            </a:endParaRPr>
          </a:p>
        </p:txBody>
      </p:sp>
      <p:sp>
        <p:nvSpPr>
          <p:cNvPr id="371" name="Google Shape;371;p3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372" name="Google Shape;372;p31"/>
          <p:cNvPicPr preferRelativeResize="0"/>
          <p:nvPr/>
        </p:nvPicPr>
        <p:blipFill>
          <a:blip r:embed="rId11">
            <a:alphaModFix/>
          </a:blip>
          <a:stretch>
            <a:fillRect/>
          </a:stretch>
        </p:blipFill>
        <p:spPr>
          <a:xfrm>
            <a:off x="847725" y="1798825"/>
            <a:ext cx="2303552" cy="2864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824525" y="2350"/>
            <a:ext cx="5617974" cy="2805700"/>
          </a:xfrm>
          <a:prstGeom prst="rect">
            <a:avLst/>
          </a:prstGeom>
          <a:noFill/>
          <a:ln>
            <a:noFill/>
          </a:ln>
        </p:spPr>
      </p:pic>
      <p:sp>
        <p:nvSpPr>
          <p:cNvPr id="73" name="Google Shape;73;p14"/>
          <p:cNvSpPr txBox="1"/>
          <p:nvPr/>
        </p:nvSpPr>
        <p:spPr>
          <a:xfrm>
            <a:off x="2060113" y="235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74" name="Google Shape;74;p14"/>
          <p:cNvSpPr txBox="1"/>
          <p:nvPr/>
        </p:nvSpPr>
        <p:spPr>
          <a:xfrm>
            <a:off x="2007625" y="359000"/>
            <a:ext cx="52518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Technology:</a:t>
            </a:r>
            <a:endParaRPr b="1" sz="16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8.1.5.AP.1: </a:t>
            </a:r>
            <a:r>
              <a:rPr lang="en" sz="1200">
                <a:solidFill>
                  <a:srgbClr val="FFFFFF"/>
                </a:solidFill>
                <a:latin typeface="Roboto"/>
                <a:ea typeface="Roboto"/>
                <a:cs typeface="Roboto"/>
                <a:sym typeface="Roboto"/>
              </a:rPr>
              <a:t>Compare and refine multiple algorithms for the same task and determine which is the most appropriate. </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8.1.5.AP.2: </a:t>
            </a:r>
            <a:r>
              <a:rPr lang="en" sz="1200">
                <a:solidFill>
                  <a:srgbClr val="FFFFFF"/>
                </a:solidFill>
                <a:latin typeface="Roboto"/>
                <a:ea typeface="Roboto"/>
                <a:cs typeface="Roboto"/>
                <a:sym typeface="Roboto"/>
              </a:rPr>
              <a:t>Create programs that use clearly named variables to store and modify data. </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8.1.5.AP.3: </a:t>
            </a:r>
            <a:r>
              <a:rPr lang="en" sz="1200">
                <a:solidFill>
                  <a:srgbClr val="FFFFFF"/>
                </a:solidFill>
                <a:latin typeface="Roboto"/>
                <a:ea typeface="Roboto"/>
                <a:cs typeface="Roboto"/>
                <a:sym typeface="Roboto"/>
              </a:rPr>
              <a:t>Create programs that include sequences, events, loops, and conditionals. </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8.1.5.AP.4: </a:t>
            </a:r>
            <a:r>
              <a:rPr lang="en" sz="1200">
                <a:solidFill>
                  <a:srgbClr val="FFFFFF"/>
                </a:solidFill>
                <a:latin typeface="Roboto"/>
                <a:ea typeface="Roboto"/>
                <a:cs typeface="Roboto"/>
                <a:sym typeface="Roboto"/>
              </a:rPr>
              <a:t>Break down problems into smaller, manageable sub-problems to facilitate program development. </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8.1.5.AP.5:</a:t>
            </a:r>
            <a:r>
              <a:rPr lang="en" sz="1200">
                <a:solidFill>
                  <a:srgbClr val="FFFFFF"/>
                </a:solidFill>
                <a:latin typeface="Roboto"/>
                <a:ea typeface="Roboto"/>
                <a:cs typeface="Roboto"/>
                <a:sym typeface="Roboto"/>
              </a:rPr>
              <a:t> Modify, remix, or incorporate pieces of existing programs into one’s own work to add additional features or create a new program. </a:t>
            </a:r>
            <a:endParaRPr sz="1200">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315475" y="2905838"/>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810098" y="3650750"/>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594050" y="2155750"/>
            <a:ext cx="1369975" cy="11811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0" y="3278300"/>
            <a:ext cx="861000" cy="1346050"/>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089850" y="0"/>
            <a:ext cx="9180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0" name="Google Shape;90;p14"/>
          <p:cNvSpPr txBox="1"/>
          <p:nvPr/>
        </p:nvSpPr>
        <p:spPr>
          <a:xfrm>
            <a:off x="81896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a:blip r:embed="rId17">
            <a:alphaModFix/>
          </a:blip>
          <a:stretch>
            <a:fillRect/>
          </a:stretch>
        </p:blipFill>
        <p:spPr>
          <a:xfrm>
            <a:off x="0" y="4601700"/>
            <a:ext cx="8153400" cy="541775"/>
          </a:xfrm>
          <a:prstGeom prst="rect">
            <a:avLst/>
          </a:prstGeom>
          <a:noFill/>
          <a:ln>
            <a:noFill/>
          </a:ln>
        </p:spPr>
      </p:pic>
      <p:pic>
        <p:nvPicPr>
          <p:cNvPr id="92" name="Google Shape;92;p14"/>
          <p:cNvPicPr preferRelativeResize="0"/>
          <p:nvPr/>
        </p:nvPicPr>
        <p:blipFill>
          <a:blip r:embed="rId18">
            <a:alphaModFix/>
          </a:blip>
          <a:stretch>
            <a:fillRect/>
          </a:stretch>
        </p:blipFill>
        <p:spPr>
          <a:xfrm>
            <a:off x="792050" y="2218213"/>
            <a:ext cx="861000" cy="5898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https://images.freeimg.net/rsynced_images/floor-floorboards.jpg" id="377" name="Google Shape;377;p3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78" name="Google Shape;378;p3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81" name="Google Shape;381;p3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82" name="Google Shape;382;p3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83" name="Google Shape;383;p3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84" name="Google Shape;384;p3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85" name="Google Shape;385;p3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86" name="Google Shape;386;p32"/>
          <p:cNvSpPr/>
          <p:nvPr/>
        </p:nvSpPr>
        <p:spPr>
          <a:xfrm>
            <a:off x="922400" y="209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87" name="Google Shape;387;p3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388" name="Google Shape;388;p32"/>
          <p:cNvPicPr preferRelativeResize="0"/>
          <p:nvPr/>
        </p:nvPicPr>
        <p:blipFill rotWithShape="1">
          <a:blip r:embed="rId10">
            <a:alphaModFix/>
          </a:blip>
          <a:srcRect b="0" l="0" r="32432" t="0"/>
          <a:stretch/>
        </p:blipFill>
        <p:spPr>
          <a:xfrm>
            <a:off x="4266775" y="1097850"/>
            <a:ext cx="3097774" cy="3821650"/>
          </a:xfrm>
          <a:prstGeom prst="rect">
            <a:avLst/>
          </a:prstGeom>
          <a:noFill/>
          <a:ln>
            <a:noFill/>
          </a:ln>
        </p:spPr>
      </p:pic>
      <p:sp>
        <p:nvSpPr>
          <p:cNvPr id="389" name="Google Shape;389;p32"/>
          <p:cNvSpPr/>
          <p:nvPr/>
        </p:nvSpPr>
        <p:spPr>
          <a:xfrm>
            <a:off x="1578175" y="959100"/>
            <a:ext cx="2688600" cy="1831500"/>
          </a:xfrm>
          <a:prstGeom prst="wedgeRectCallout">
            <a:avLst>
              <a:gd fmla="val 80075" name="adj1"/>
              <a:gd fmla="val 30605"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Sooooo!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rPr b="1" lang="en" sz="3600">
                <a:solidFill>
                  <a:srgbClr val="FFFFFF"/>
                </a:solidFill>
                <a:latin typeface="Roboto"/>
                <a:ea typeface="Roboto"/>
                <a:cs typeface="Roboto"/>
                <a:sym typeface="Roboto"/>
              </a:rPr>
              <a:t>What is an algorithm?</a:t>
            </a:r>
            <a:endParaRPr b="1" sz="3600">
              <a:solidFill>
                <a:srgbClr val="FFFFFF"/>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33"/>
          <p:cNvPicPr preferRelativeResize="0"/>
          <p:nvPr/>
        </p:nvPicPr>
        <p:blipFill rotWithShape="1">
          <a:blip r:embed="rId3">
            <a:alphaModFix/>
          </a:blip>
          <a:srcRect b="10411" l="13324" r="14022" t="13646"/>
          <a:stretch/>
        </p:blipFill>
        <p:spPr>
          <a:xfrm>
            <a:off x="4941425" y="975800"/>
            <a:ext cx="3419625" cy="4041401"/>
          </a:xfrm>
          <a:prstGeom prst="rect">
            <a:avLst/>
          </a:prstGeom>
          <a:noFill/>
          <a:ln>
            <a:noFill/>
          </a:ln>
        </p:spPr>
      </p:pic>
      <p:pic>
        <p:nvPicPr>
          <p:cNvPr descr="https://images.freeimg.net/rsynced_images/floor-floorboards.jpg" id="395" name="Google Shape;395;p3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96" name="Google Shape;396;p3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8" name="Google Shape;398;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99" name="Google Shape;399;p3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00" name="Google Shape;400;p3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01" name="Google Shape;401;p3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02" name="Google Shape;402;p33"/>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403" name="Google Shape;403;p3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04" name="Google Shape;404;p33"/>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05" name="Google Shape;405;p33"/>
          <p:cNvSpPr txBox="1"/>
          <p:nvPr/>
        </p:nvSpPr>
        <p:spPr>
          <a:xfrm>
            <a:off x="968800" y="832450"/>
            <a:ext cx="45450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Roboto"/>
                <a:ea typeface="Roboto"/>
                <a:cs typeface="Roboto"/>
                <a:sym typeface="Roboto"/>
              </a:rPr>
              <a:t>An </a:t>
            </a:r>
            <a:r>
              <a:rPr b="1" lang="en" sz="2500">
                <a:solidFill>
                  <a:schemeClr val="dk1"/>
                </a:solidFill>
                <a:latin typeface="Roboto"/>
                <a:ea typeface="Roboto"/>
                <a:cs typeface="Roboto"/>
                <a:sym typeface="Roboto"/>
              </a:rPr>
              <a:t>algorithm</a:t>
            </a:r>
            <a:r>
              <a:rPr lang="en" sz="2500">
                <a:solidFill>
                  <a:schemeClr val="dk1"/>
                </a:solidFill>
                <a:latin typeface="Roboto"/>
                <a:ea typeface="Roboto"/>
                <a:cs typeface="Roboto"/>
                <a:sym typeface="Roboto"/>
              </a:rPr>
              <a:t> is a recipe book! In the recipe book, you have list the </a:t>
            </a:r>
            <a:r>
              <a:rPr b="1" i="1" lang="en" sz="2500">
                <a:solidFill>
                  <a:schemeClr val="dk1"/>
                </a:solidFill>
                <a:latin typeface="Roboto"/>
                <a:ea typeface="Roboto"/>
                <a:cs typeface="Roboto"/>
                <a:sym typeface="Roboto"/>
              </a:rPr>
              <a:t>step by step instructions</a:t>
            </a:r>
            <a:r>
              <a:rPr lang="en" sz="2500">
                <a:solidFill>
                  <a:schemeClr val="dk1"/>
                </a:solidFill>
                <a:latin typeface="Roboto"/>
                <a:ea typeface="Roboto"/>
                <a:cs typeface="Roboto"/>
                <a:sym typeface="Roboto"/>
              </a:rPr>
              <a:t> on how to make your favorite sandwich.</a:t>
            </a:r>
            <a:endParaRPr sz="2500">
              <a:solidFill>
                <a:schemeClr val="dk1"/>
              </a:solidFill>
              <a:latin typeface="Roboto"/>
              <a:ea typeface="Roboto"/>
              <a:cs typeface="Roboto"/>
              <a:sym typeface="Roboto"/>
            </a:endParaRPr>
          </a:p>
          <a:p>
            <a:pPr indent="0" lvl="0" marL="0" rtl="0" algn="l">
              <a:spcBef>
                <a:spcPts val="0"/>
              </a:spcBef>
              <a:spcAft>
                <a:spcPts val="0"/>
              </a:spcAft>
              <a:buNone/>
            </a:pPr>
            <a:r>
              <a:t/>
            </a:r>
            <a:endParaRPr sz="2000">
              <a:solidFill>
                <a:schemeClr val="dk1"/>
              </a:solidFill>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a:t>
            </a:r>
            <a:r>
              <a:rPr b="1" lang="en" sz="2500">
                <a:latin typeface="Roboto"/>
                <a:ea typeface="Roboto"/>
                <a:cs typeface="Roboto"/>
                <a:sym typeface="Roboto"/>
              </a:rPr>
              <a:t>s</a:t>
            </a:r>
            <a:r>
              <a:rPr b="1" lang="en" sz="2500">
                <a:latin typeface="Roboto"/>
                <a:ea typeface="Roboto"/>
                <a:cs typeface="Roboto"/>
                <a:sym typeface="Roboto"/>
              </a:rPr>
              <a:t>equence</a:t>
            </a:r>
            <a:r>
              <a:rPr lang="en" sz="2500">
                <a:latin typeface="Roboto"/>
                <a:ea typeface="Roboto"/>
                <a:cs typeface="Roboto"/>
                <a:sym typeface="Roboto"/>
              </a:rPr>
              <a:t> is the </a:t>
            </a:r>
            <a:r>
              <a:rPr b="1" i="1" lang="en" sz="2500">
                <a:latin typeface="Roboto"/>
                <a:ea typeface="Roboto"/>
                <a:cs typeface="Roboto"/>
                <a:sym typeface="Roboto"/>
              </a:rPr>
              <a:t>specific order instruction of your instructions.</a:t>
            </a:r>
            <a:endParaRPr b="1" i="1" sz="2500">
              <a:latin typeface="Roboto"/>
              <a:ea typeface="Roboto"/>
              <a:cs typeface="Roboto"/>
              <a:sym typeface="Roboto"/>
            </a:endParaRPr>
          </a:p>
          <a:p>
            <a:pPr indent="0" lvl="0" marL="0" rtl="0" algn="l">
              <a:spcBef>
                <a:spcPts val="0"/>
              </a:spcBef>
              <a:spcAft>
                <a:spcPts val="0"/>
              </a:spcAft>
              <a:buNone/>
            </a:pPr>
            <a:r>
              <a:t/>
            </a:r>
            <a:endParaRPr sz="2400">
              <a:latin typeface="Roboto"/>
              <a:ea typeface="Roboto"/>
              <a:cs typeface="Roboto"/>
              <a:sym typeface="Roboto"/>
            </a:endParaRPr>
          </a:p>
        </p:txBody>
      </p:sp>
      <p:sp>
        <p:nvSpPr>
          <p:cNvPr id="406" name="Google Shape;406;p3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34"/>
          <p:cNvPicPr preferRelativeResize="0"/>
          <p:nvPr/>
        </p:nvPicPr>
        <p:blipFill>
          <a:blip r:embed="rId3">
            <a:alphaModFix/>
          </a:blip>
          <a:stretch>
            <a:fillRect/>
          </a:stretch>
        </p:blipFill>
        <p:spPr>
          <a:xfrm>
            <a:off x="4734700" y="1100775"/>
            <a:ext cx="3257001" cy="3500899"/>
          </a:xfrm>
          <a:prstGeom prst="rect">
            <a:avLst/>
          </a:prstGeom>
          <a:noFill/>
          <a:ln>
            <a:noFill/>
          </a:ln>
        </p:spPr>
      </p:pic>
      <p:pic>
        <p:nvPicPr>
          <p:cNvPr descr="https://images.freeimg.net/rsynced_images/floor-floorboards.jpg" id="412" name="Google Shape;412;p3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13" name="Google Shape;413;p3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5" name="Google Shape;415;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16" name="Google Shape;416;p3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17" name="Google Shape;417;p3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18" name="Google Shape;418;p3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19" name="Google Shape;419;p34"/>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420" name="Google Shape;420;p3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21" name="Google Shape;421;p34"/>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22" name="Google Shape;422;p34"/>
          <p:cNvSpPr txBox="1"/>
          <p:nvPr/>
        </p:nvSpPr>
        <p:spPr>
          <a:xfrm>
            <a:off x="905925" y="965838"/>
            <a:ext cx="4568700" cy="27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latin typeface="Roboto"/>
                <a:ea typeface="Roboto"/>
                <a:cs typeface="Roboto"/>
                <a:sym typeface="Roboto"/>
              </a:rPr>
              <a:t>In fact, the instructions are so good, that anyone who follows the </a:t>
            </a:r>
            <a:r>
              <a:rPr lang="en" sz="3200">
                <a:solidFill>
                  <a:schemeClr val="dk1"/>
                </a:solidFill>
                <a:latin typeface="Roboto"/>
                <a:ea typeface="Roboto"/>
                <a:cs typeface="Roboto"/>
                <a:sym typeface="Roboto"/>
              </a:rPr>
              <a:t>recipe</a:t>
            </a:r>
            <a:r>
              <a:rPr lang="en" sz="3200">
                <a:solidFill>
                  <a:schemeClr val="dk1"/>
                </a:solidFill>
                <a:latin typeface="Roboto"/>
                <a:ea typeface="Roboto"/>
                <a:cs typeface="Roboto"/>
                <a:sym typeface="Roboto"/>
              </a:rPr>
              <a:t> can make the same, exact sandwich!  </a:t>
            </a:r>
            <a:endParaRPr sz="3200">
              <a:solidFill>
                <a:schemeClr val="dk1"/>
              </a:solidFill>
              <a:latin typeface="Roboto"/>
              <a:ea typeface="Roboto"/>
              <a:cs typeface="Roboto"/>
              <a:sym typeface="Roboto"/>
            </a:endParaRPr>
          </a:p>
        </p:txBody>
      </p:sp>
      <p:sp>
        <p:nvSpPr>
          <p:cNvPr id="423" name="Google Shape;423;p3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descr="https://images.freeimg.net/rsynced_images/floor-floorboards.jpg" id="428" name="Google Shape;428;p3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29" name="Google Shape;429;p3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1" name="Google Shape;431;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32" name="Google Shape;432;p3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33" name="Google Shape;433;p3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34" name="Google Shape;434;p3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35" name="Google Shape;435;p3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36" name="Google Shape;436;p3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37" name="Google Shape;437;p35"/>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38" name="Google Shape;438;p35"/>
          <p:cNvSpPr txBox="1"/>
          <p:nvPr/>
        </p:nvSpPr>
        <p:spPr>
          <a:xfrm>
            <a:off x="905925" y="939600"/>
            <a:ext cx="5562300" cy="27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chemeClr val="dk1"/>
                </a:solidFill>
                <a:latin typeface="Roboto"/>
                <a:ea typeface="Roboto"/>
                <a:cs typeface="Roboto"/>
                <a:sym typeface="Roboto"/>
              </a:rPr>
              <a:t>A</a:t>
            </a:r>
            <a:r>
              <a:rPr lang="en" sz="3400">
                <a:solidFill>
                  <a:schemeClr val="dk1"/>
                </a:solidFill>
                <a:latin typeface="Roboto"/>
                <a:ea typeface="Roboto"/>
                <a:cs typeface="Roboto"/>
                <a:sym typeface="Roboto"/>
              </a:rPr>
              <a:t> </a:t>
            </a:r>
            <a:r>
              <a:rPr b="1" lang="en" sz="4200">
                <a:solidFill>
                  <a:schemeClr val="dk1"/>
                </a:solidFill>
                <a:latin typeface="Roboto"/>
                <a:ea typeface="Roboto"/>
                <a:cs typeface="Roboto"/>
                <a:sym typeface="Roboto"/>
              </a:rPr>
              <a:t>computer algorithm</a:t>
            </a:r>
            <a:r>
              <a:rPr lang="en" sz="4200">
                <a:solidFill>
                  <a:schemeClr val="dk1"/>
                </a:solidFill>
                <a:latin typeface="Roboto"/>
                <a:ea typeface="Roboto"/>
                <a:cs typeface="Roboto"/>
                <a:sym typeface="Roboto"/>
              </a:rPr>
              <a:t> </a:t>
            </a:r>
            <a:r>
              <a:rPr lang="en" sz="3200">
                <a:solidFill>
                  <a:schemeClr val="dk1"/>
                </a:solidFill>
                <a:latin typeface="Roboto"/>
                <a:ea typeface="Roboto"/>
                <a:cs typeface="Roboto"/>
                <a:sym typeface="Roboto"/>
              </a:rPr>
              <a:t>is like a </a:t>
            </a:r>
            <a:r>
              <a:rPr b="1" i="1" lang="en" sz="3200">
                <a:solidFill>
                  <a:schemeClr val="dk1"/>
                </a:solidFill>
                <a:latin typeface="Roboto"/>
                <a:ea typeface="Roboto"/>
                <a:cs typeface="Roboto"/>
                <a:sym typeface="Roboto"/>
              </a:rPr>
              <a:t>set of</a:t>
            </a:r>
            <a:endParaRPr b="1" i="1" sz="3200">
              <a:solidFill>
                <a:schemeClr val="dk1"/>
              </a:solidFill>
              <a:latin typeface="Roboto"/>
              <a:ea typeface="Roboto"/>
              <a:cs typeface="Roboto"/>
              <a:sym typeface="Roboto"/>
            </a:endParaRPr>
          </a:p>
          <a:p>
            <a:pPr indent="0" lvl="0" marL="0" rtl="0" algn="l">
              <a:spcBef>
                <a:spcPts val="0"/>
              </a:spcBef>
              <a:spcAft>
                <a:spcPts val="0"/>
              </a:spcAft>
              <a:buNone/>
            </a:pPr>
            <a:r>
              <a:rPr b="1" i="1" lang="en" sz="3200">
                <a:solidFill>
                  <a:schemeClr val="dk1"/>
                </a:solidFill>
                <a:latin typeface="Roboto"/>
                <a:ea typeface="Roboto"/>
                <a:cs typeface="Roboto"/>
                <a:sym typeface="Roboto"/>
              </a:rPr>
              <a:t>instructions that tell</a:t>
            </a:r>
            <a:endParaRPr b="1" i="1" sz="3200">
              <a:solidFill>
                <a:schemeClr val="dk1"/>
              </a:solidFill>
              <a:latin typeface="Roboto"/>
              <a:ea typeface="Roboto"/>
              <a:cs typeface="Roboto"/>
              <a:sym typeface="Roboto"/>
            </a:endParaRPr>
          </a:p>
          <a:p>
            <a:pPr indent="0" lvl="0" marL="0" rtl="0" algn="l">
              <a:spcBef>
                <a:spcPts val="0"/>
              </a:spcBef>
              <a:spcAft>
                <a:spcPts val="0"/>
              </a:spcAft>
              <a:buNone/>
            </a:pPr>
            <a:r>
              <a:rPr b="1" i="1" lang="en" sz="3200">
                <a:solidFill>
                  <a:schemeClr val="dk1"/>
                </a:solidFill>
                <a:latin typeface="Roboto"/>
                <a:ea typeface="Roboto"/>
                <a:cs typeface="Roboto"/>
                <a:sym typeface="Roboto"/>
              </a:rPr>
              <a:t>the computer what to</a:t>
            </a:r>
            <a:endParaRPr b="1" i="1" sz="3200">
              <a:solidFill>
                <a:schemeClr val="dk1"/>
              </a:solidFill>
              <a:latin typeface="Roboto"/>
              <a:ea typeface="Roboto"/>
              <a:cs typeface="Roboto"/>
              <a:sym typeface="Roboto"/>
            </a:endParaRPr>
          </a:p>
          <a:p>
            <a:pPr indent="0" lvl="0" marL="0" rtl="0" algn="l">
              <a:spcBef>
                <a:spcPts val="0"/>
              </a:spcBef>
              <a:spcAft>
                <a:spcPts val="0"/>
              </a:spcAft>
              <a:buNone/>
            </a:pPr>
            <a:r>
              <a:rPr b="1" i="1" lang="en" sz="3200">
                <a:solidFill>
                  <a:schemeClr val="dk1"/>
                </a:solidFill>
                <a:latin typeface="Roboto"/>
                <a:ea typeface="Roboto"/>
                <a:cs typeface="Roboto"/>
                <a:sym typeface="Roboto"/>
              </a:rPr>
              <a:t>do</a:t>
            </a:r>
            <a:r>
              <a:rPr lang="en" sz="3200">
                <a:solidFill>
                  <a:schemeClr val="dk1"/>
                </a:solidFill>
                <a:latin typeface="Roboto"/>
                <a:ea typeface="Roboto"/>
                <a:cs typeface="Roboto"/>
                <a:sym typeface="Roboto"/>
              </a:rPr>
              <a:t>!</a:t>
            </a:r>
            <a:endParaRPr sz="3200">
              <a:solidFill>
                <a:schemeClr val="dk1"/>
              </a:solidFill>
              <a:latin typeface="Roboto"/>
              <a:ea typeface="Roboto"/>
              <a:cs typeface="Roboto"/>
              <a:sym typeface="Roboto"/>
            </a:endParaRPr>
          </a:p>
          <a:p>
            <a:pPr indent="0" lvl="0" marL="0" rtl="0" algn="l">
              <a:spcBef>
                <a:spcPts val="0"/>
              </a:spcBef>
              <a:spcAft>
                <a:spcPts val="0"/>
              </a:spcAft>
              <a:buNone/>
            </a:pPr>
            <a:r>
              <a:t/>
            </a:r>
            <a:endParaRPr sz="4200">
              <a:solidFill>
                <a:schemeClr val="dk1"/>
              </a:solidFill>
              <a:latin typeface="Roboto"/>
              <a:ea typeface="Roboto"/>
              <a:cs typeface="Roboto"/>
              <a:sym typeface="Roboto"/>
            </a:endParaRPr>
          </a:p>
          <a:p>
            <a:pPr indent="0" lvl="0" marL="0" rtl="0" algn="l">
              <a:spcBef>
                <a:spcPts val="0"/>
              </a:spcBef>
              <a:spcAft>
                <a:spcPts val="0"/>
              </a:spcAft>
              <a:buNone/>
            </a:pPr>
            <a:r>
              <a:t/>
            </a:r>
            <a:endParaRPr sz="4200">
              <a:solidFill>
                <a:schemeClr val="dk1"/>
              </a:solidFill>
              <a:latin typeface="Roboto"/>
              <a:ea typeface="Roboto"/>
              <a:cs typeface="Roboto"/>
              <a:sym typeface="Roboto"/>
            </a:endParaRPr>
          </a:p>
        </p:txBody>
      </p:sp>
      <p:pic>
        <p:nvPicPr>
          <p:cNvPr id="439" name="Google Shape;439;p35"/>
          <p:cNvPicPr preferRelativeResize="0"/>
          <p:nvPr/>
        </p:nvPicPr>
        <p:blipFill rotWithShape="1">
          <a:blip r:embed="rId10">
            <a:alphaModFix/>
          </a:blip>
          <a:srcRect b="24891" l="37075" r="4720" t="0"/>
          <a:stretch/>
        </p:blipFill>
        <p:spPr>
          <a:xfrm>
            <a:off x="5129219" y="1679125"/>
            <a:ext cx="2953631" cy="2984100"/>
          </a:xfrm>
          <a:prstGeom prst="rect">
            <a:avLst/>
          </a:prstGeom>
          <a:noFill/>
          <a:ln>
            <a:noFill/>
          </a:ln>
        </p:spPr>
      </p:pic>
      <p:pic>
        <p:nvPicPr>
          <p:cNvPr id="440" name="Google Shape;440;p35"/>
          <p:cNvPicPr preferRelativeResize="0"/>
          <p:nvPr/>
        </p:nvPicPr>
        <p:blipFill>
          <a:blip r:embed="rId11">
            <a:alphaModFix/>
          </a:blip>
          <a:stretch>
            <a:fillRect/>
          </a:stretch>
        </p:blipFill>
        <p:spPr>
          <a:xfrm>
            <a:off x="5348075" y="1820700"/>
            <a:ext cx="2484000" cy="1813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descr="https://images.freeimg.net/rsynced_images/floor-floorboards.jpg" id="445" name="Google Shape;445;p3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46" name="Google Shape;446;p3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49" name="Google Shape;449;p3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50" name="Google Shape;450;p3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51" name="Google Shape;451;p3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52" name="Google Shape;452;p3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53" name="Google Shape;453;p3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54" name="Google Shape;454;p36"/>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55" name="Google Shape;455;p36"/>
          <p:cNvSpPr txBox="1"/>
          <p:nvPr/>
        </p:nvSpPr>
        <p:spPr>
          <a:xfrm>
            <a:off x="847725" y="781050"/>
            <a:ext cx="52368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Roboto"/>
                <a:ea typeface="Roboto"/>
                <a:cs typeface="Roboto"/>
                <a:sym typeface="Roboto"/>
              </a:rPr>
              <a:t>So, just like your recipe book tells you how to make a sandwich, a </a:t>
            </a:r>
            <a:r>
              <a:rPr b="1" i="1" lang="en" sz="3000">
                <a:solidFill>
                  <a:schemeClr val="dk1"/>
                </a:solidFill>
                <a:latin typeface="Roboto"/>
                <a:ea typeface="Roboto"/>
                <a:cs typeface="Roboto"/>
                <a:sym typeface="Roboto"/>
              </a:rPr>
              <a:t>computer algorithm </a:t>
            </a:r>
            <a:r>
              <a:rPr lang="en" sz="2593">
                <a:solidFill>
                  <a:srgbClr val="202124"/>
                </a:solidFill>
                <a:highlight>
                  <a:schemeClr val="lt1"/>
                </a:highlight>
                <a:latin typeface="Roboto"/>
                <a:ea typeface="Roboto"/>
                <a:cs typeface="Roboto"/>
                <a:sym typeface="Roboto"/>
              </a:rPr>
              <a:t>is a</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list of step by step</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instructions that a computer</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program follows in order to </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complete a task (run a  program).</a:t>
            </a:r>
            <a:endParaRPr b="1" i="1" sz="3000">
              <a:solidFill>
                <a:schemeClr val="dk1"/>
              </a:solidFill>
              <a:latin typeface="Roboto"/>
              <a:ea typeface="Roboto"/>
              <a:cs typeface="Roboto"/>
              <a:sym typeface="Roboto"/>
            </a:endParaRPr>
          </a:p>
          <a:p>
            <a:pPr indent="0" lvl="0" marL="0" rtl="0" algn="l">
              <a:spcBef>
                <a:spcPts val="0"/>
              </a:spcBef>
              <a:spcAft>
                <a:spcPts val="0"/>
              </a:spcAft>
              <a:buNone/>
            </a:pPr>
            <a:r>
              <a:t/>
            </a:r>
            <a:endParaRPr sz="3000">
              <a:solidFill>
                <a:schemeClr val="dk1"/>
              </a:solidFill>
              <a:latin typeface="Roboto"/>
              <a:ea typeface="Roboto"/>
              <a:cs typeface="Roboto"/>
              <a:sym typeface="Roboto"/>
            </a:endParaRPr>
          </a:p>
        </p:txBody>
      </p:sp>
      <p:pic>
        <p:nvPicPr>
          <p:cNvPr id="456" name="Google Shape;456;p36"/>
          <p:cNvPicPr preferRelativeResize="0"/>
          <p:nvPr/>
        </p:nvPicPr>
        <p:blipFill rotWithShape="1">
          <a:blip r:embed="rId10">
            <a:alphaModFix/>
          </a:blip>
          <a:srcRect b="24891" l="37075" r="4720" t="0"/>
          <a:stretch/>
        </p:blipFill>
        <p:spPr>
          <a:xfrm>
            <a:off x="5129219" y="1679125"/>
            <a:ext cx="2953631" cy="2984100"/>
          </a:xfrm>
          <a:prstGeom prst="rect">
            <a:avLst/>
          </a:prstGeom>
          <a:noFill/>
          <a:ln>
            <a:noFill/>
          </a:ln>
        </p:spPr>
      </p:pic>
      <p:pic>
        <p:nvPicPr>
          <p:cNvPr id="457" name="Google Shape;457;p36"/>
          <p:cNvPicPr preferRelativeResize="0"/>
          <p:nvPr/>
        </p:nvPicPr>
        <p:blipFill>
          <a:blip r:embed="rId11">
            <a:alphaModFix/>
          </a:blip>
          <a:stretch>
            <a:fillRect/>
          </a:stretch>
        </p:blipFill>
        <p:spPr>
          <a:xfrm>
            <a:off x="5348075" y="1820700"/>
            <a:ext cx="2484000" cy="1813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37"/>
          <p:cNvPicPr preferRelativeResize="0"/>
          <p:nvPr/>
        </p:nvPicPr>
        <p:blipFill rotWithShape="1">
          <a:blip r:embed="rId3">
            <a:alphaModFix/>
          </a:blip>
          <a:srcRect b="15568" l="14376" r="12497" t="11305"/>
          <a:stretch/>
        </p:blipFill>
        <p:spPr>
          <a:xfrm>
            <a:off x="4851250" y="1695025"/>
            <a:ext cx="3272550" cy="2968200"/>
          </a:xfrm>
          <a:prstGeom prst="rect">
            <a:avLst/>
          </a:prstGeom>
          <a:noFill/>
          <a:ln>
            <a:noFill/>
          </a:ln>
        </p:spPr>
      </p:pic>
      <p:pic>
        <p:nvPicPr>
          <p:cNvPr descr="https://images.freeimg.net/rsynced_images/floor-floorboards.jpg" id="463" name="Google Shape;463;p3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64" name="Google Shape;464;p3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6" name="Google Shape;466;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67" name="Google Shape;467;p3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68" name="Google Shape;468;p3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69" name="Google Shape;469;p3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70" name="Google Shape;470;p37"/>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471" name="Google Shape;471;p3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72" name="Google Shape;472;p37"/>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73" name="Google Shape;473;p37"/>
          <p:cNvSpPr txBox="1"/>
          <p:nvPr/>
        </p:nvSpPr>
        <p:spPr>
          <a:xfrm>
            <a:off x="954825" y="842200"/>
            <a:ext cx="3896400" cy="3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highlight>
                  <a:srgbClr val="FFFFFF"/>
                </a:highlight>
                <a:latin typeface="Roboto"/>
                <a:ea typeface="Roboto"/>
                <a:cs typeface="Roboto"/>
                <a:sym typeface="Roboto"/>
              </a:rPr>
              <a:t>Remember, in order for your algorithm to work you must use provide, </a:t>
            </a:r>
            <a:r>
              <a:rPr b="1" i="1" lang="en" sz="3300">
                <a:solidFill>
                  <a:schemeClr val="dk1"/>
                </a:solidFill>
                <a:highlight>
                  <a:srgbClr val="FFFFFF"/>
                </a:highlight>
                <a:latin typeface="Roboto"/>
                <a:ea typeface="Roboto"/>
                <a:cs typeface="Roboto"/>
                <a:sym typeface="Roboto"/>
              </a:rPr>
              <a:t>clear, precise</a:t>
            </a:r>
            <a:r>
              <a:rPr lang="en" sz="3300">
                <a:solidFill>
                  <a:schemeClr val="dk1"/>
                </a:solidFill>
                <a:highlight>
                  <a:srgbClr val="FFFFFF"/>
                </a:highlight>
                <a:latin typeface="Roboto"/>
                <a:ea typeface="Roboto"/>
                <a:cs typeface="Roboto"/>
                <a:sym typeface="Roboto"/>
              </a:rPr>
              <a:t> and </a:t>
            </a:r>
            <a:r>
              <a:rPr b="1" i="1" lang="en" sz="3300">
                <a:solidFill>
                  <a:schemeClr val="dk1"/>
                </a:solidFill>
                <a:highlight>
                  <a:srgbClr val="FFFFFF"/>
                </a:highlight>
                <a:latin typeface="Roboto"/>
                <a:ea typeface="Roboto"/>
                <a:cs typeface="Roboto"/>
                <a:sym typeface="Roboto"/>
              </a:rPr>
              <a:t>efficient steps!</a:t>
            </a:r>
            <a:endParaRPr sz="3300">
              <a:solidFill>
                <a:schemeClr val="dk1"/>
              </a:solidFill>
              <a:latin typeface="Roboto"/>
              <a:ea typeface="Roboto"/>
              <a:cs typeface="Roboto"/>
              <a:sym typeface="Roboto"/>
            </a:endParaRPr>
          </a:p>
          <a:p>
            <a:pPr indent="0" lvl="0" marL="0" rtl="0" algn="l">
              <a:spcBef>
                <a:spcPts val="0"/>
              </a:spcBef>
              <a:spcAft>
                <a:spcPts val="0"/>
              </a:spcAft>
              <a:buNone/>
            </a:pPr>
            <a:r>
              <a:t/>
            </a:r>
            <a:endParaRPr sz="3300">
              <a:solidFill>
                <a:schemeClr val="dk1"/>
              </a:solidFill>
              <a:latin typeface="Roboto"/>
              <a:ea typeface="Roboto"/>
              <a:cs typeface="Roboto"/>
              <a:sym typeface="Roboto"/>
            </a:endParaRPr>
          </a:p>
          <a:p>
            <a:pPr indent="0" lvl="0" marL="0" rtl="0" algn="l">
              <a:spcBef>
                <a:spcPts val="0"/>
              </a:spcBef>
              <a:spcAft>
                <a:spcPts val="0"/>
              </a:spcAft>
              <a:buNone/>
            </a:pPr>
            <a:r>
              <a:t/>
            </a:r>
            <a:endParaRPr sz="3300">
              <a:solidFill>
                <a:schemeClr val="dk1"/>
              </a:solidFill>
              <a:latin typeface="Roboto"/>
              <a:ea typeface="Roboto"/>
              <a:cs typeface="Roboto"/>
              <a:sym typeface="Roboto"/>
            </a:endParaRPr>
          </a:p>
        </p:txBody>
      </p:sp>
      <p:sp>
        <p:nvSpPr>
          <p:cNvPr id="474" name="Google Shape;474;p37"/>
          <p:cNvSpPr txBox="1"/>
          <p:nvPr/>
        </p:nvSpPr>
        <p:spPr>
          <a:xfrm>
            <a:off x="5192200" y="4224575"/>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1</a:t>
            </a:r>
            <a:endParaRPr b="1" sz="1800">
              <a:solidFill>
                <a:srgbClr val="FFFFFF"/>
              </a:solidFill>
            </a:endParaRPr>
          </a:p>
        </p:txBody>
      </p:sp>
      <p:sp>
        <p:nvSpPr>
          <p:cNvPr id="475" name="Google Shape;475;p37"/>
          <p:cNvSpPr txBox="1"/>
          <p:nvPr/>
        </p:nvSpPr>
        <p:spPr>
          <a:xfrm>
            <a:off x="5412800" y="3967850"/>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2</a:t>
            </a:r>
            <a:endParaRPr b="1" sz="1800">
              <a:solidFill>
                <a:srgbClr val="FFFFFF"/>
              </a:solidFill>
            </a:endParaRPr>
          </a:p>
        </p:txBody>
      </p:sp>
      <p:sp>
        <p:nvSpPr>
          <p:cNvPr id="476" name="Google Shape;476;p37"/>
          <p:cNvSpPr txBox="1"/>
          <p:nvPr/>
        </p:nvSpPr>
        <p:spPr>
          <a:xfrm>
            <a:off x="6277950" y="3005363"/>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a:t>
            </a:r>
            <a:endParaRPr b="1" sz="1800">
              <a:solidFill>
                <a:srgbClr val="FFFFFF"/>
              </a:solidFill>
            </a:endParaRPr>
          </a:p>
        </p:txBody>
      </p:sp>
      <p:sp>
        <p:nvSpPr>
          <p:cNvPr id="477" name="Google Shape;477;p37"/>
          <p:cNvSpPr txBox="1"/>
          <p:nvPr/>
        </p:nvSpPr>
        <p:spPr>
          <a:xfrm>
            <a:off x="6035600" y="3334025"/>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4</a:t>
            </a:r>
            <a:endParaRPr b="1" sz="1800">
              <a:solidFill>
                <a:srgbClr val="FFFFFF"/>
              </a:solidFill>
            </a:endParaRPr>
          </a:p>
        </p:txBody>
      </p:sp>
      <p:sp>
        <p:nvSpPr>
          <p:cNvPr id="478" name="Google Shape;478;p37"/>
          <p:cNvSpPr txBox="1"/>
          <p:nvPr/>
        </p:nvSpPr>
        <p:spPr>
          <a:xfrm>
            <a:off x="5649400" y="3614975"/>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3</a:t>
            </a:r>
            <a:endParaRPr b="1" sz="18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descr="https://images.freeimg.net/rsynced_images/floor-floorboards.jpg" id="483" name="Google Shape;483;p3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84" name="Google Shape;484;p3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6" name="Google Shape;486;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87" name="Google Shape;487;p3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88" name="Google Shape;488;p3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89" name="Google Shape;489;p3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90" name="Google Shape;490;p3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91" name="Google Shape;491;p3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92" name="Google Shape;492;p38"/>
          <p:cNvSpPr/>
          <p:nvPr/>
        </p:nvSpPr>
        <p:spPr>
          <a:xfrm>
            <a:off x="201825" y="1012075"/>
            <a:ext cx="7679205" cy="191626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descr="https://images.freeimg.net/rsynced_images/floor-floorboards.jpg" id="497" name="Google Shape;497;p3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98" name="Google Shape;498;p3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0" name="Google Shape;500;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01" name="Google Shape;501;p3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02" name="Google Shape;502;p3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03" name="Google Shape;503;p3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04" name="Google Shape;504;p3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05" name="Google Shape;505;p3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06" name="Google Shape;506;p39"/>
          <p:cNvSpPr txBox="1"/>
          <p:nvPr/>
        </p:nvSpPr>
        <p:spPr>
          <a:xfrm>
            <a:off x="981075" y="1152525"/>
            <a:ext cx="6543900" cy="34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Control structures</a:t>
            </a:r>
            <a:r>
              <a:rPr lang="en" sz="3300">
                <a:latin typeface="Roboto"/>
                <a:ea typeface="Roboto"/>
                <a:cs typeface="Roboto"/>
                <a:sym typeface="Roboto"/>
              </a:rPr>
              <a:t> allow you to </a:t>
            </a:r>
            <a:r>
              <a:rPr i="1" lang="en" sz="3300">
                <a:latin typeface="Roboto"/>
                <a:ea typeface="Roboto"/>
                <a:cs typeface="Roboto"/>
                <a:sym typeface="Roboto"/>
              </a:rPr>
              <a:t>change the flow of execution in your code</a:t>
            </a:r>
            <a:r>
              <a:rPr lang="en" sz="3300">
                <a:latin typeface="Roboto"/>
                <a:ea typeface="Roboto"/>
                <a:cs typeface="Roboto"/>
                <a:sym typeface="Roboto"/>
              </a:rPr>
              <a:t>. They enable you to make decisions, repeat blocks of code, and perform different actions based on conditions. </a:t>
            </a:r>
            <a:endParaRPr sz="3300">
              <a:latin typeface="Roboto"/>
              <a:ea typeface="Roboto"/>
              <a:cs typeface="Roboto"/>
              <a:sym typeface="Roboto"/>
            </a:endParaRPr>
          </a:p>
        </p:txBody>
      </p:sp>
      <p:sp>
        <p:nvSpPr>
          <p:cNvPr id="507" name="Google Shape;507;p39"/>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descr="https://images.freeimg.net/rsynced_images/floor-floorboards.jpg" id="512" name="Google Shape;512;p4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13" name="Google Shape;513;p4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15" name="Google Shape;515;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16" name="Google Shape;516;p4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17" name="Google Shape;517;p4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18" name="Google Shape;518;p4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19" name="Google Shape;519;p4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20" name="Google Shape;520;p4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21" name="Google Shape;521;p40"/>
          <p:cNvSpPr txBox="1"/>
          <p:nvPr/>
        </p:nvSpPr>
        <p:spPr>
          <a:xfrm>
            <a:off x="628650" y="1127575"/>
            <a:ext cx="7495200" cy="31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The three primary control structures we will discuss are: </a:t>
            </a:r>
            <a:endParaRPr sz="3300">
              <a:latin typeface="Roboto"/>
              <a:ea typeface="Roboto"/>
              <a:cs typeface="Roboto"/>
              <a:sym typeface="Roboto"/>
            </a:endParaRPr>
          </a:p>
          <a:p>
            <a:pPr indent="-419100" lvl="0" marL="914400" rtl="0" algn="l">
              <a:spcBef>
                <a:spcPts val="0"/>
              </a:spcBef>
              <a:spcAft>
                <a:spcPts val="0"/>
              </a:spcAft>
              <a:buSzPts val="3000"/>
              <a:buFont typeface="Roboto"/>
              <a:buChar char="➢"/>
            </a:pPr>
            <a:r>
              <a:rPr b="1" lang="en" sz="3000">
                <a:latin typeface="Roboto"/>
                <a:ea typeface="Roboto"/>
                <a:cs typeface="Roboto"/>
                <a:sym typeface="Roboto"/>
              </a:rPr>
              <a:t>Sequential Structure</a:t>
            </a:r>
            <a:endParaRPr b="1" sz="3000">
              <a:latin typeface="Roboto"/>
              <a:ea typeface="Roboto"/>
              <a:cs typeface="Roboto"/>
              <a:sym typeface="Roboto"/>
            </a:endParaRPr>
          </a:p>
          <a:p>
            <a:pPr indent="-419100" lvl="0" marL="914400" rtl="0" algn="l">
              <a:spcBef>
                <a:spcPts val="0"/>
              </a:spcBef>
              <a:spcAft>
                <a:spcPts val="0"/>
              </a:spcAft>
              <a:buSzPts val="3000"/>
              <a:buFont typeface="Roboto"/>
              <a:buChar char="➢"/>
            </a:pPr>
            <a:r>
              <a:rPr b="1" lang="en" sz="3000">
                <a:latin typeface="Roboto"/>
                <a:ea typeface="Roboto"/>
                <a:cs typeface="Roboto"/>
                <a:sym typeface="Roboto"/>
              </a:rPr>
              <a:t>Selection Structure </a:t>
            </a:r>
            <a:r>
              <a:rPr lang="en" sz="3000">
                <a:latin typeface="Roboto"/>
                <a:ea typeface="Roboto"/>
                <a:cs typeface="Roboto"/>
                <a:sym typeface="Roboto"/>
              </a:rPr>
              <a:t>(Conditional Statements)</a:t>
            </a:r>
            <a:endParaRPr sz="3000">
              <a:latin typeface="Roboto"/>
              <a:ea typeface="Roboto"/>
              <a:cs typeface="Roboto"/>
              <a:sym typeface="Roboto"/>
            </a:endParaRPr>
          </a:p>
          <a:p>
            <a:pPr indent="-419100" lvl="0" marL="914400" rtl="0" algn="l">
              <a:spcBef>
                <a:spcPts val="0"/>
              </a:spcBef>
              <a:spcAft>
                <a:spcPts val="0"/>
              </a:spcAft>
              <a:buSzPts val="3000"/>
              <a:buFont typeface="Roboto"/>
              <a:buChar char="➢"/>
            </a:pPr>
            <a:r>
              <a:rPr b="1" lang="en" sz="3000">
                <a:latin typeface="Roboto"/>
                <a:ea typeface="Roboto"/>
                <a:cs typeface="Roboto"/>
                <a:sym typeface="Roboto"/>
              </a:rPr>
              <a:t>Repetition Structure </a:t>
            </a:r>
            <a:r>
              <a:rPr lang="en" sz="3000">
                <a:latin typeface="Roboto"/>
                <a:ea typeface="Roboto"/>
                <a:cs typeface="Roboto"/>
                <a:sym typeface="Roboto"/>
              </a:rPr>
              <a:t>(Loops)</a:t>
            </a:r>
            <a:endParaRPr sz="3000">
              <a:latin typeface="Roboto"/>
              <a:ea typeface="Roboto"/>
              <a:cs typeface="Roboto"/>
              <a:sym typeface="Roboto"/>
            </a:endParaRPr>
          </a:p>
        </p:txBody>
      </p:sp>
      <p:sp>
        <p:nvSpPr>
          <p:cNvPr id="522" name="Google Shape;522;p40"/>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41"/>
          <p:cNvPicPr preferRelativeResize="0"/>
          <p:nvPr/>
        </p:nvPicPr>
        <p:blipFill>
          <a:blip r:embed="rId3">
            <a:alphaModFix/>
          </a:blip>
          <a:stretch>
            <a:fillRect/>
          </a:stretch>
        </p:blipFill>
        <p:spPr>
          <a:xfrm>
            <a:off x="4882713" y="1714500"/>
            <a:ext cx="3124638" cy="3343275"/>
          </a:xfrm>
          <a:prstGeom prst="rect">
            <a:avLst/>
          </a:prstGeom>
          <a:noFill/>
          <a:ln cap="flat" cmpd="sng" w="19050">
            <a:solidFill>
              <a:srgbClr val="595959"/>
            </a:solidFill>
            <a:prstDash val="solid"/>
            <a:round/>
            <a:headEnd len="sm" w="sm" type="none"/>
            <a:tailEnd len="sm" w="sm" type="none"/>
          </a:ln>
        </p:spPr>
      </p:pic>
      <p:pic>
        <p:nvPicPr>
          <p:cNvPr descr="https://images.freeimg.net/rsynced_images/floor-floorboards.jpg" id="528" name="Google Shape;528;p4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29" name="Google Shape;529;p4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1" name="Google Shape;531;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32" name="Google Shape;532;p4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33" name="Google Shape;533;p4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34" name="Google Shape;534;p4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35" name="Google Shape;535;p41"/>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536" name="Google Shape;536;p4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37" name="Google Shape;537;p4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38" name="Google Shape;538;p41"/>
          <p:cNvSpPr txBox="1"/>
          <p:nvPr/>
        </p:nvSpPr>
        <p:spPr>
          <a:xfrm>
            <a:off x="847725" y="1154913"/>
            <a:ext cx="4075800" cy="32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300">
                <a:solidFill>
                  <a:schemeClr val="dk1"/>
                </a:solidFill>
                <a:latin typeface="Roboto"/>
                <a:ea typeface="Roboto"/>
                <a:cs typeface="Roboto"/>
                <a:sym typeface="Roboto"/>
              </a:rPr>
              <a:t>Sequential Structure</a:t>
            </a:r>
            <a:endParaRPr b="1" sz="28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2500">
                <a:solidFill>
                  <a:schemeClr val="dk1"/>
                </a:solidFill>
                <a:latin typeface="Roboto"/>
                <a:ea typeface="Roboto"/>
                <a:cs typeface="Roboto"/>
                <a:sym typeface="Roboto"/>
              </a:rPr>
              <a:t>This is the default structure or </a:t>
            </a:r>
            <a:r>
              <a:rPr b="1" i="1" lang="en" sz="2500">
                <a:solidFill>
                  <a:schemeClr val="dk1"/>
                </a:solidFill>
                <a:latin typeface="Roboto"/>
                <a:ea typeface="Roboto"/>
                <a:cs typeface="Roboto"/>
                <a:sym typeface="Roboto"/>
              </a:rPr>
              <a:t>simple algorithm </a:t>
            </a:r>
            <a:r>
              <a:rPr lang="en" sz="2500">
                <a:solidFill>
                  <a:schemeClr val="dk1"/>
                </a:solidFill>
                <a:latin typeface="Roboto"/>
                <a:ea typeface="Roboto"/>
                <a:cs typeface="Roboto"/>
                <a:sym typeface="Roboto"/>
              </a:rPr>
              <a:t>where statements are executed one after the other in the order they appear in the code.</a:t>
            </a:r>
            <a:endParaRPr b="1" sz="2500">
              <a:latin typeface="Roboto"/>
              <a:ea typeface="Roboto"/>
              <a:cs typeface="Roboto"/>
              <a:sym typeface="Roboto"/>
            </a:endParaRPr>
          </a:p>
        </p:txBody>
      </p:sp>
      <p:sp>
        <p:nvSpPr>
          <p:cNvPr id="539" name="Google Shape;539;p41"/>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10275" y="50"/>
            <a:ext cx="933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2100" u="sng">
                <a:latin typeface="Roboto"/>
                <a:ea typeface="Roboto"/>
                <a:cs typeface="Roboto"/>
                <a:sym typeface="Roboto"/>
              </a:rPr>
              <a:t>Core Concept  </a:t>
            </a:r>
            <a:r>
              <a:rPr b="1" lang="en" sz="2200" u="sng">
                <a:latin typeface="Roboto"/>
                <a:ea typeface="Roboto"/>
                <a:cs typeface="Roboto"/>
                <a:sym typeface="Roboto"/>
              </a:rPr>
              <a:t>8.1.5</a:t>
            </a:r>
            <a:r>
              <a:rPr b="1" lang="en" sz="2200" u="sng">
                <a:latin typeface="Roboto"/>
                <a:ea typeface="Roboto"/>
                <a:cs typeface="Roboto"/>
                <a:sym typeface="Roboto"/>
              </a:rPr>
              <a:t> </a:t>
            </a:r>
            <a:r>
              <a:rPr b="1" lang="en" sz="2200" u="sng">
                <a:latin typeface="Roboto"/>
                <a:ea typeface="Roboto"/>
                <a:cs typeface="Roboto"/>
                <a:sym typeface="Roboto"/>
              </a:rPr>
              <a:t>Algorithms &amp; Programming</a:t>
            </a:r>
            <a:r>
              <a:rPr lang="en" sz="2500">
                <a:solidFill>
                  <a:schemeClr val="dk1"/>
                </a:solidFill>
                <a:latin typeface="Roboto"/>
                <a:ea typeface="Roboto"/>
                <a:cs typeface="Roboto"/>
                <a:sym typeface="Roboto"/>
              </a:rPr>
              <a:t>  </a:t>
            </a:r>
            <a:endParaRPr sz="2500">
              <a:latin typeface="Roboto"/>
              <a:ea typeface="Roboto"/>
              <a:cs typeface="Roboto"/>
              <a:sym typeface="Roboto"/>
            </a:endParaRPr>
          </a:p>
        </p:txBody>
      </p:sp>
      <p:sp>
        <p:nvSpPr>
          <p:cNvPr id="105" name="Google Shape;105;p15"/>
          <p:cNvSpPr txBox="1"/>
          <p:nvPr/>
        </p:nvSpPr>
        <p:spPr>
          <a:xfrm>
            <a:off x="81655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t/>
            </a:r>
            <a:endParaRPr sz="11000">
              <a:solidFill>
                <a:schemeClr val="lt1"/>
              </a:solidFill>
              <a:latin typeface="Roboto Black"/>
              <a:ea typeface="Roboto Black"/>
              <a:cs typeface="Roboto Black"/>
              <a:sym typeface="Roboto Black"/>
            </a:endParaRPr>
          </a:p>
        </p:txBody>
      </p:sp>
      <p:sp>
        <p:nvSpPr>
          <p:cNvPr id="106" name="Google Shape;106;p15"/>
          <p:cNvSpPr txBox="1"/>
          <p:nvPr/>
        </p:nvSpPr>
        <p:spPr>
          <a:xfrm>
            <a:off x="8237850"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10273" cy="459575"/>
          </a:xfrm>
          <a:prstGeom prst="rect">
            <a:avLst/>
          </a:prstGeom>
          <a:noFill/>
          <a:ln>
            <a:noFill/>
          </a:ln>
        </p:spPr>
      </p:pic>
      <p:sp>
        <p:nvSpPr>
          <p:cNvPr id="108" name="Google Shape;108;p15"/>
          <p:cNvSpPr txBox="1"/>
          <p:nvPr/>
        </p:nvSpPr>
        <p:spPr>
          <a:xfrm>
            <a:off x="1380000" y="781050"/>
            <a:ext cx="5933400" cy="35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chemeClr val="dk1"/>
                </a:solidFill>
                <a:latin typeface="Roboto"/>
                <a:ea typeface="Roboto"/>
                <a:cs typeface="Roboto"/>
                <a:sym typeface="Roboto"/>
              </a:rPr>
              <a:t>An algorithm is a sequence of steps designed to accomplish a specific task. Algorithms are translated into programs, or code, to provide instructions for computing devices. Algorithms and programming control all computing systems, empowering people to communicate with the world in new ways and solve compelling problems.</a:t>
            </a:r>
            <a:endParaRPr sz="25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500">
              <a:solidFill>
                <a:schemeClr val="dk1"/>
              </a:solidFill>
              <a:latin typeface="Roboto"/>
              <a:ea typeface="Roboto"/>
              <a:cs typeface="Roboto"/>
              <a:sym typeface="Roboto"/>
            </a:endParaRPr>
          </a:p>
          <a:p>
            <a:pPr indent="0" lvl="0" marL="0" rtl="0" algn="l">
              <a:spcBef>
                <a:spcPts val="0"/>
              </a:spcBef>
              <a:spcAft>
                <a:spcPts val="0"/>
              </a:spcAft>
              <a:buNone/>
            </a:pPr>
            <a:r>
              <a:t/>
            </a:r>
            <a:endParaRPr sz="25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p42"/>
          <p:cNvPicPr preferRelativeResize="0"/>
          <p:nvPr/>
        </p:nvPicPr>
        <p:blipFill>
          <a:blip r:embed="rId3">
            <a:alphaModFix/>
          </a:blip>
          <a:stretch>
            <a:fillRect/>
          </a:stretch>
        </p:blipFill>
        <p:spPr>
          <a:xfrm>
            <a:off x="4846150" y="1695650"/>
            <a:ext cx="3200675" cy="3447900"/>
          </a:xfrm>
          <a:prstGeom prst="rect">
            <a:avLst/>
          </a:prstGeom>
          <a:noFill/>
          <a:ln cap="flat" cmpd="sng" w="19050">
            <a:solidFill>
              <a:srgbClr val="595959"/>
            </a:solidFill>
            <a:prstDash val="solid"/>
            <a:round/>
            <a:headEnd len="sm" w="sm" type="none"/>
            <a:tailEnd len="sm" w="sm" type="none"/>
          </a:ln>
        </p:spPr>
      </p:pic>
      <p:pic>
        <p:nvPicPr>
          <p:cNvPr descr="https://images.freeimg.net/rsynced_images/floor-floorboards.jpg" id="545" name="Google Shape;545;p4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46" name="Google Shape;546;p4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8" name="Google Shape;548;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49" name="Google Shape;549;p4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50" name="Google Shape;550;p4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51" name="Google Shape;551;p4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52" name="Google Shape;552;p42"/>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553" name="Google Shape;553;p4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54" name="Google Shape;554;p4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55" name="Google Shape;555;p42"/>
          <p:cNvSpPr txBox="1"/>
          <p:nvPr/>
        </p:nvSpPr>
        <p:spPr>
          <a:xfrm>
            <a:off x="905925" y="1063725"/>
            <a:ext cx="3904200" cy="26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300">
                <a:solidFill>
                  <a:schemeClr val="dk1"/>
                </a:solidFill>
                <a:latin typeface="Roboto"/>
                <a:ea typeface="Roboto"/>
                <a:cs typeface="Roboto"/>
                <a:sym typeface="Roboto"/>
              </a:rPr>
              <a:t>Selection Structure </a:t>
            </a:r>
            <a:r>
              <a:rPr b="1" lang="en" sz="2500">
                <a:solidFill>
                  <a:schemeClr val="dk1"/>
                </a:solidFill>
                <a:latin typeface="Roboto"/>
                <a:ea typeface="Roboto"/>
                <a:cs typeface="Roboto"/>
                <a:sym typeface="Roboto"/>
              </a:rPr>
              <a:t>(Conditional Statements)</a:t>
            </a:r>
            <a:endParaRPr b="1" sz="25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2500">
                <a:solidFill>
                  <a:schemeClr val="dk1"/>
                </a:solidFill>
                <a:latin typeface="Roboto"/>
                <a:ea typeface="Roboto"/>
                <a:cs typeface="Roboto"/>
                <a:sym typeface="Roboto"/>
              </a:rPr>
              <a:t>These structures allow you to execute different blocks of code based on certain conditions.</a:t>
            </a:r>
            <a:endParaRPr b="1" sz="25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556" name="Google Shape;556;p42"/>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p43"/>
          <p:cNvPicPr preferRelativeResize="0"/>
          <p:nvPr/>
        </p:nvPicPr>
        <p:blipFill>
          <a:blip r:embed="rId3">
            <a:alphaModFix/>
          </a:blip>
          <a:stretch>
            <a:fillRect/>
          </a:stretch>
        </p:blipFill>
        <p:spPr>
          <a:xfrm>
            <a:off x="847725" y="2455700"/>
            <a:ext cx="6630600" cy="2619925"/>
          </a:xfrm>
          <a:prstGeom prst="rect">
            <a:avLst/>
          </a:prstGeom>
          <a:noFill/>
          <a:ln>
            <a:noFill/>
          </a:ln>
        </p:spPr>
      </p:pic>
      <p:pic>
        <p:nvPicPr>
          <p:cNvPr descr="https://images.freeimg.net/rsynced_images/floor-floorboards.jpg" id="562" name="Google Shape;562;p4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63" name="Google Shape;563;p4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65" name="Google Shape;565;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66" name="Google Shape;566;p4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67" name="Google Shape;567;p4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68" name="Google Shape;568;p4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69" name="Google Shape;569;p43"/>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570" name="Google Shape;570;p4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71" name="Google Shape;571;p4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72" name="Google Shape;572;p43"/>
          <p:cNvSpPr txBox="1"/>
          <p:nvPr/>
        </p:nvSpPr>
        <p:spPr>
          <a:xfrm>
            <a:off x="446625" y="781050"/>
            <a:ext cx="7432800" cy="17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200">
                <a:latin typeface="Roboto"/>
                <a:ea typeface="Roboto"/>
                <a:cs typeface="Roboto"/>
                <a:sym typeface="Roboto"/>
              </a:rPr>
              <a:t>Decision Making </a:t>
            </a:r>
            <a:r>
              <a:rPr b="1" lang="en" sz="2700">
                <a:latin typeface="Roboto"/>
                <a:ea typeface="Roboto"/>
                <a:cs typeface="Roboto"/>
                <a:sym typeface="Roboto"/>
              </a:rPr>
              <a:t>or Conditional Statements</a:t>
            </a:r>
            <a:r>
              <a:rPr b="1" lang="en" sz="3200">
                <a:latin typeface="Roboto"/>
                <a:ea typeface="Roboto"/>
                <a:cs typeface="Roboto"/>
                <a:sym typeface="Roboto"/>
              </a:rPr>
              <a:t> </a:t>
            </a:r>
            <a:r>
              <a:rPr lang="en" sz="2400">
                <a:latin typeface="Roboto"/>
                <a:ea typeface="Roboto"/>
                <a:cs typeface="Roboto"/>
                <a:sym typeface="Roboto"/>
              </a:rPr>
              <a:t>allow selection, making different things happen based on different conditions. You use this process everyday to make decisions.</a:t>
            </a:r>
            <a:endParaRPr b="1" sz="24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573" name="Google Shape;573;p43"/>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descr="https://images.freeimg.net/rsynced_images/floor-floorboards.jpg" id="578" name="Google Shape;578;p4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79" name="Google Shape;579;p4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81" name="Google Shape;581;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82" name="Google Shape;582;p4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83" name="Google Shape;583;p4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84" name="Google Shape;584;p4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85" name="Google Shape;585;p4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86" name="Google Shape;586;p4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87" name="Google Shape;587;p44"/>
          <p:cNvSpPr txBox="1"/>
          <p:nvPr/>
        </p:nvSpPr>
        <p:spPr>
          <a:xfrm>
            <a:off x="892600" y="890900"/>
            <a:ext cx="71235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Repetition Structure (Loops)</a:t>
            </a:r>
            <a:endParaRPr b="1" sz="3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These structures allow you to repeat a block of code multiple times until a certain condition is met. The main types of loops include:</a:t>
            </a:r>
            <a:endParaRPr sz="20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for loop: </a:t>
            </a:r>
            <a:r>
              <a:rPr lang="en" sz="2000">
                <a:latin typeface="Roboto"/>
                <a:ea typeface="Roboto"/>
                <a:cs typeface="Roboto"/>
                <a:sym typeface="Roboto"/>
              </a:rPr>
              <a:t>It executes a block of code a specified number of times.</a:t>
            </a:r>
            <a:endParaRPr sz="20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while loop:</a:t>
            </a:r>
            <a:r>
              <a:rPr lang="en" sz="2000">
                <a:latin typeface="Roboto"/>
                <a:ea typeface="Roboto"/>
                <a:cs typeface="Roboto"/>
                <a:sym typeface="Roboto"/>
              </a:rPr>
              <a:t> It repeats a block of code as long as a specified condition is true.</a:t>
            </a:r>
            <a:endParaRPr sz="20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do-while loop:</a:t>
            </a:r>
            <a:r>
              <a:rPr lang="en" sz="2000">
                <a:latin typeface="Roboto"/>
                <a:ea typeface="Roboto"/>
                <a:cs typeface="Roboto"/>
                <a:sym typeface="Roboto"/>
              </a:rPr>
              <a:t> Similar to a while loop, but it guarantees that the block of code is executed at least once before the condition is checked.</a:t>
            </a:r>
            <a:endParaRPr sz="2000">
              <a:latin typeface="Roboto"/>
              <a:ea typeface="Roboto"/>
              <a:cs typeface="Roboto"/>
              <a:sym typeface="Roboto"/>
            </a:endParaRPr>
          </a:p>
        </p:txBody>
      </p:sp>
      <p:sp>
        <p:nvSpPr>
          <p:cNvPr id="588" name="Google Shape;588;p44"/>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45"/>
          <p:cNvPicPr preferRelativeResize="0"/>
          <p:nvPr/>
        </p:nvPicPr>
        <p:blipFill rotWithShape="1">
          <a:blip r:embed="rId3">
            <a:alphaModFix/>
          </a:blip>
          <a:srcRect b="0" l="0" r="0" t="23722"/>
          <a:stretch/>
        </p:blipFill>
        <p:spPr>
          <a:xfrm>
            <a:off x="1496175" y="1880100"/>
            <a:ext cx="4611123" cy="2838876"/>
          </a:xfrm>
          <a:prstGeom prst="rect">
            <a:avLst/>
          </a:prstGeom>
          <a:noFill/>
          <a:ln cap="flat" cmpd="sng" w="76200">
            <a:solidFill>
              <a:srgbClr val="595959"/>
            </a:solidFill>
            <a:prstDash val="solid"/>
            <a:round/>
            <a:headEnd len="sm" w="sm" type="none"/>
            <a:tailEnd len="sm" w="sm" type="none"/>
          </a:ln>
        </p:spPr>
      </p:pic>
      <p:pic>
        <p:nvPicPr>
          <p:cNvPr descr="https://images.freeimg.net/rsynced_images/floor-floorboards.jpg" id="594" name="Google Shape;594;p45">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95" name="Google Shape;595;p4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7" name="Google Shape;597;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98" name="Google Shape;598;p45">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99" name="Google Shape;599;p45">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00" name="Google Shape;600;p4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01" name="Google Shape;601;p45"/>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602" name="Google Shape;602;p4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03" name="Google Shape;603;p4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04" name="Google Shape;604;p45"/>
          <p:cNvSpPr txBox="1"/>
          <p:nvPr/>
        </p:nvSpPr>
        <p:spPr>
          <a:xfrm>
            <a:off x="812175" y="781050"/>
            <a:ext cx="6971400" cy="12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latin typeface="Roboto"/>
                <a:ea typeface="Roboto"/>
                <a:cs typeface="Roboto"/>
                <a:sym typeface="Roboto"/>
              </a:rPr>
              <a:t>Repetitive Algorithms </a:t>
            </a:r>
            <a:r>
              <a:rPr lang="en" sz="3000">
                <a:latin typeface="Roboto"/>
                <a:ea typeface="Roboto"/>
                <a:cs typeface="Roboto"/>
                <a:sym typeface="Roboto"/>
              </a:rPr>
              <a:t>requires a program to run until a condition is met.</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605" name="Google Shape;605;p45"/>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descr="https://images.freeimg.net/rsynced_images/floor-floorboards.jpg" id="610" name="Google Shape;610;p4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11" name="Google Shape;611;p4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13" name="Google Shape;613;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14" name="Google Shape;614;p4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15" name="Google Shape;615;p4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16" name="Google Shape;616;p4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17" name="Google Shape;617;p4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18" name="Google Shape;618;p4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19" name="Google Shape;619;p46"/>
          <p:cNvSpPr txBox="1"/>
          <p:nvPr/>
        </p:nvSpPr>
        <p:spPr>
          <a:xfrm>
            <a:off x="868150" y="1050663"/>
            <a:ext cx="7172400" cy="3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Control structures</a:t>
            </a:r>
            <a:r>
              <a:rPr lang="en" sz="3000">
                <a:latin typeface="Roboto"/>
                <a:ea typeface="Roboto"/>
                <a:cs typeface="Roboto"/>
                <a:sym typeface="Roboto"/>
              </a:rPr>
              <a:t> are fundamental in programming because they enable the creation of algorithms and programs that respond to different situations and inputs. </a:t>
            </a:r>
            <a:r>
              <a:rPr b="1" i="1" lang="en" sz="3000">
                <a:latin typeface="Roboto"/>
                <a:ea typeface="Roboto"/>
                <a:cs typeface="Roboto"/>
                <a:sym typeface="Roboto"/>
              </a:rPr>
              <a:t>They are essential for building logic and enabling your programs to perform complex tasks.</a:t>
            </a:r>
            <a:endParaRPr b="1" i="1"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620" name="Google Shape;620;p46"/>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pic>
        <p:nvPicPr>
          <p:cNvPr descr="https://images.freeimg.net/rsynced_images/floor-floorboards.jpg" id="625" name="Google Shape;625;p4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26" name="Google Shape;626;p4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8" name="Google Shape;628;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29" name="Google Shape;629;p4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30" name="Google Shape;630;p4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31" name="Google Shape;631;p4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32" name="Google Shape;632;p4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33" name="Google Shape;633;p4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34" name="Google Shape;634;p47"/>
          <p:cNvSpPr/>
          <p:nvPr/>
        </p:nvSpPr>
        <p:spPr>
          <a:xfrm>
            <a:off x="381550" y="890900"/>
            <a:ext cx="7428954" cy="221425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Pseudocode</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descr="https://images.freeimg.net/rsynced_images/floor-floorboards.jpg" id="639" name="Google Shape;639;p4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40" name="Google Shape;640;p4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2" name="Google Shape;642;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43" name="Google Shape;643;p4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44" name="Google Shape;644;p4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45" name="Google Shape;645;p4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46" name="Google Shape;646;p4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47" name="Google Shape;647;p4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48" name="Google Shape;648;p48"/>
          <p:cNvSpPr/>
          <p:nvPr/>
        </p:nvSpPr>
        <p:spPr>
          <a:xfrm>
            <a:off x="1091050" y="146300"/>
            <a:ext cx="6882069"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
        <p:nvSpPr>
          <p:cNvPr id="649" name="Google Shape;649;p4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650" name="Google Shape;650;p48"/>
          <p:cNvPicPr preferRelativeResize="0"/>
          <p:nvPr/>
        </p:nvPicPr>
        <p:blipFill rotWithShape="1">
          <a:blip r:embed="rId10">
            <a:alphaModFix/>
          </a:blip>
          <a:srcRect b="0" l="0" r="32432" t="0"/>
          <a:stretch/>
        </p:blipFill>
        <p:spPr>
          <a:xfrm>
            <a:off x="4266775" y="1097850"/>
            <a:ext cx="3097774" cy="3821650"/>
          </a:xfrm>
          <a:prstGeom prst="rect">
            <a:avLst/>
          </a:prstGeom>
          <a:noFill/>
          <a:ln>
            <a:noFill/>
          </a:ln>
        </p:spPr>
      </p:pic>
      <p:sp>
        <p:nvSpPr>
          <p:cNvPr id="651" name="Google Shape;651;p48"/>
          <p:cNvSpPr/>
          <p:nvPr/>
        </p:nvSpPr>
        <p:spPr>
          <a:xfrm>
            <a:off x="1285875" y="959100"/>
            <a:ext cx="2980800" cy="1831500"/>
          </a:xfrm>
          <a:prstGeom prst="wedgeRectCallout">
            <a:avLst>
              <a:gd fmla="val 80075" name="adj1"/>
              <a:gd fmla="val 30605"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Sooooo!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rPr b="1" lang="en" sz="3600">
                <a:solidFill>
                  <a:srgbClr val="FFFFFF"/>
                </a:solidFill>
                <a:latin typeface="Roboto"/>
                <a:ea typeface="Roboto"/>
                <a:cs typeface="Roboto"/>
                <a:sym typeface="Roboto"/>
              </a:rPr>
              <a:t>What is pseudocode</a:t>
            </a:r>
            <a:endParaRPr b="1" sz="3600">
              <a:solidFill>
                <a:srgbClr val="FFFFFF"/>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p49"/>
          <p:cNvPicPr preferRelativeResize="0"/>
          <p:nvPr/>
        </p:nvPicPr>
        <p:blipFill>
          <a:blip r:embed="rId3">
            <a:alphaModFix/>
          </a:blip>
          <a:stretch>
            <a:fillRect/>
          </a:stretch>
        </p:blipFill>
        <p:spPr>
          <a:xfrm>
            <a:off x="5442850" y="1038575"/>
            <a:ext cx="2639999" cy="3563101"/>
          </a:xfrm>
          <a:prstGeom prst="rect">
            <a:avLst/>
          </a:prstGeom>
          <a:noFill/>
          <a:ln>
            <a:noFill/>
          </a:ln>
        </p:spPr>
      </p:pic>
      <p:pic>
        <p:nvPicPr>
          <p:cNvPr descr="https://images.freeimg.net/rsynced_images/floor-floorboards.jpg" id="657" name="Google Shape;657;p4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58" name="Google Shape;658;p4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0" name="Google Shape;660;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61" name="Google Shape;661;p4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62" name="Google Shape;662;p4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63" name="Google Shape;663;p4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64" name="Google Shape;664;p49"/>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665" name="Google Shape;665;p4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66" name="Google Shape;666;p49"/>
          <p:cNvSpPr txBox="1"/>
          <p:nvPr/>
        </p:nvSpPr>
        <p:spPr>
          <a:xfrm>
            <a:off x="905925" y="965075"/>
            <a:ext cx="5496300" cy="3563100"/>
          </a:xfrm>
          <a:prstGeom prst="rect">
            <a:avLst/>
          </a:prstGeom>
          <a:noFill/>
          <a:ln>
            <a:noFill/>
          </a:ln>
        </p:spPr>
        <p:txBody>
          <a:bodyPr anchorCtr="0" anchor="t" bIns="91425" lIns="91425" spcFirstLastPara="1" rIns="91425" wrap="square" tIns="91425">
            <a:noAutofit/>
          </a:bodyPr>
          <a:lstStyle/>
          <a:p>
            <a:pPr indent="0" lvl="0" marL="0" marR="190500" rtl="0" algn="l">
              <a:lnSpc>
                <a:spcPct val="100000"/>
              </a:lnSpc>
              <a:spcBef>
                <a:spcPts val="0"/>
              </a:spcBef>
              <a:spcAft>
                <a:spcPts val="0"/>
              </a:spcAft>
              <a:buClr>
                <a:schemeClr val="dk1"/>
              </a:buClr>
              <a:buSzPts val="688"/>
              <a:buFont typeface="Arial"/>
              <a:buNone/>
            </a:pPr>
            <a:r>
              <a:rPr lang="en" sz="3300">
                <a:solidFill>
                  <a:srgbClr val="202124"/>
                </a:solidFill>
                <a:latin typeface="Roboto"/>
                <a:ea typeface="Roboto"/>
                <a:cs typeface="Roboto"/>
                <a:sym typeface="Roboto"/>
              </a:rPr>
              <a:t>Imagine you have to explain to a friend how to make a sandwich without using any specific language, just simple steps. That's kind of </a:t>
            </a:r>
            <a:endParaRPr sz="3300">
              <a:solidFill>
                <a:srgbClr val="202124"/>
              </a:solidFill>
              <a:latin typeface="Roboto"/>
              <a:ea typeface="Roboto"/>
              <a:cs typeface="Roboto"/>
              <a:sym typeface="Roboto"/>
            </a:endParaRPr>
          </a:p>
          <a:p>
            <a:pPr indent="0" lvl="0" marL="0" marR="190500" rtl="0" algn="l">
              <a:lnSpc>
                <a:spcPct val="100000"/>
              </a:lnSpc>
              <a:spcBef>
                <a:spcPts val="0"/>
              </a:spcBef>
              <a:spcAft>
                <a:spcPts val="0"/>
              </a:spcAft>
              <a:buClr>
                <a:schemeClr val="dk1"/>
              </a:buClr>
              <a:buSzPts val="688"/>
              <a:buFont typeface="Arial"/>
              <a:buNone/>
            </a:pPr>
            <a:r>
              <a:rPr lang="en" sz="3300">
                <a:solidFill>
                  <a:srgbClr val="202124"/>
                </a:solidFill>
                <a:latin typeface="Roboto"/>
                <a:ea typeface="Roboto"/>
                <a:cs typeface="Roboto"/>
                <a:sym typeface="Roboto"/>
              </a:rPr>
              <a:t>what pseudocode is like.</a:t>
            </a:r>
            <a:endParaRPr sz="3300">
              <a:solidFill>
                <a:srgbClr val="202124"/>
              </a:solidFill>
              <a:latin typeface="Roboto"/>
              <a:ea typeface="Roboto"/>
              <a:cs typeface="Roboto"/>
              <a:sym typeface="Roboto"/>
            </a:endParaRPr>
          </a:p>
        </p:txBody>
      </p:sp>
      <p:sp>
        <p:nvSpPr>
          <p:cNvPr id="667" name="Google Shape;667;p49"/>
          <p:cNvSpPr/>
          <p:nvPr/>
        </p:nvSpPr>
        <p:spPr>
          <a:xfrm>
            <a:off x="1024250" y="5710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descr="https://images.freeimg.net/rsynced_images/floor-floorboards.jpg" id="672" name="Google Shape;672;p5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73" name="Google Shape;673;p5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5" name="Google Shape;675;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76" name="Google Shape;676;p5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77" name="Google Shape;677;p5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78" name="Google Shape;678;p5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79" name="Google Shape;679;p5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80" name="Google Shape;680;p5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81" name="Google Shape;681;p50"/>
          <p:cNvSpPr txBox="1"/>
          <p:nvPr/>
        </p:nvSpPr>
        <p:spPr>
          <a:xfrm>
            <a:off x="847725" y="972300"/>
            <a:ext cx="7058700" cy="3074700"/>
          </a:xfrm>
          <a:prstGeom prst="rect">
            <a:avLst/>
          </a:prstGeom>
          <a:noFill/>
          <a:ln>
            <a:noFill/>
          </a:ln>
        </p:spPr>
        <p:txBody>
          <a:bodyPr anchorCtr="0" anchor="t" bIns="91425" lIns="91425" spcFirstLastPara="1" rIns="91425" wrap="square" tIns="91425">
            <a:noAutofit/>
          </a:bodyPr>
          <a:lstStyle/>
          <a:p>
            <a:pPr indent="0" lvl="0" marL="0" marR="190500" rtl="0" algn="l">
              <a:spcBef>
                <a:spcPts val="0"/>
              </a:spcBef>
              <a:spcAft>
                <a:spcPts val="0"/>
              </a:spcAft>
              <a:buClr>
                <a:schemeClr val="dk1"/>
              </a:buClr>
              <a:buSzPts val="1100"/>
              <a:buFont typeface="Arial"/>
              <a:buNone/>
            </a:pPr>
            <a:r>
              <a:rPr b="1" lang="en" sz="3300">
                <a:solidFill>
                  <a:srgbClr val="202124"/>
                </a:solidFill>
                <a:latin typeface="Roboto"/>
                <a:ea typeface="Roboto"/>
                <a:cs typeface="Roboto"/>
                <a:sym typeface="Roboto"/>
              </a:rPr>
              <a:t>Pseudocode</a:t>
            </a:r>
            <a:r>
              <a:rPr lang="en" sz="3300">
                <a:solidFill>
                  <a:srgbClr val="202124"/>
                </a:solidFill>
                <a:latin typeface="Roboto"/>
                <a:ea typeface="Roboto"/>
                <a:cs typeface="Roboto"/>
                <a:sym typeface="Roboto"/>
              </a:rPr>
              <a:t> is a way to write down the steps of a computer program in simple, easy to understand steps, without a programming language. It's like writing down the recipe for a computer to follow.</a:t>
            </a:r>
            <a:endParaRPr sz="3300">
              <a:solidFill>
                <a:srgbClr val="202124"/>
              </a:solidFill>
              <a:latin typeface="Roboto"/>
              <a:ea typeface="Roboto"/>
              <a:cs typeface="Roboto"/>
              <a:sym typeface="Roboto"/>
            </a:endParaRPr>
          </a:p>
          <a:p>
            <a:pPr indent="0" lvl="0" marL="0" marR="190500" rtl="0" algn="l">
              <a:lnSpc>
                <a:spcPct val="100000"/>
              </a:lnSpc>
              <a:spcBef>
                <a:spcPts val="0"/>
              </a:spcBef>
              <a:spcAft>
                <a:spcPts val="0"/>
              </a:spcAft>
              <a:buClr>
                <a:schemeClr val="dk1"/>
              </a:buClr>
              <a:buSzPts val="688"/>
              <a:buFont typeface="Arial"/>
              <a:buNone/>
            </a:pPr>
            <a:r>
              <a:t/>
            </a:r>
            <a:endParaRPr sz="3300">
              <a:solidFill>
                <a:srgbClr val="202124"/>
              </a:solidFill>
              <a:latin typeface="Roboto"/>
              <a:ea typeface="Roboto"/>
              <a:cs typeface="Roboto"/>
              <a:sym typeface="Roboto"/>
            </a:endParaRPr>
          </a:p>
        </p:txBody>
      </p:sp>
      <p:sp>
        <p:nvSpPr>
          <p:cNvPr id="682" name="Google Shape;682;p50"/>
          <p:cNvSpPr/>
          <p:nvPr/>
        </p:nvSpPr>
        <p:spPr>
          <a:xfrm>
            <a:off x="1024250" y="101700"/>
            <a:ext cx="6882069"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pic>
        <p:nvPicPr>
          <p:cNvPr descr="https://images.freeimg.net/rsynced_images/floor-floorboards.jpg" id="687" name="Google Shape;687;p5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8" name="Google Shape;688;p5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0" name="Google Shape;690;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91" name="Google Shape;691;p5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92" name="Google Shape;692;p5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93" name="Google Shape;693;p5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94" name="Google Shape;694;p5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95" name="Google Shape;695;p5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96" name="Google Shape;696;p51"/>
          <p:cNvSpPr txBox="1"/>
          <p:nvPr/>
        </p:nvSpPr>
        <p:spPr>
          <a:xfrm>
            <a:off x="847725" y="893925"/>
            <a:ext cx="7318500" cy="3679800"/>
          </a:xfrm>
          <a:prstGeom prst="rect">
            <a:avLst/>
          </a:prstGeom>
          <a:noFill/>
          <a:ln>
            <a:noFill/>
          </a:ln>
        </p:spPr>
        <p:txBody>
          <a:bodyPr anchorCtr="0" anchor="t" bIns="91425" lIns="91425" spcFirstLastPara="1" rIns="91425" wrap="square" tIns="91425">
            <a:noAutofit/>
          </a:bodyPr>
          <a:lstStyle/>
          <a:p>
            <a:pPr indent="0" lvl="0" marL="0" marR="190500" rtl="0" algn="l">
              <a:lnSpc>
                <a:spcPct val="100000"/>
              </a:lnSpc>
              <a:spcBef>
                <a:spcPts val="0"/>
              </a:spcBef>
              <a:spcAft>
                <a:spcPts val="0"/>
              </a:spcAft>
              <a:buClr>
                <a:schemeClr val="dk1"/>
              </a:buClr>
              <a:buSzPts val="688"/>
              <a:buFont typeface="Arial"/>
              <a:buNone/>
            </a:pPr>
            <a:r>
              <a:rPr lang="en" sz="3300">
                <a:solidFill>
                  <a:srgbClr val="202124"/>
                </a:solidFill>
                <a:latin typeface="Roboto"/>
                <a:ea typeface="Roboto"/>
                <a:cs typeface="Roboto"/>
                <a:sym typeface="Roboto"/>
              </a:rPr>
              <a:t>People use </a:t>
            </a:r>
            <a:r>
              <a:rPr b="1" lang="en" sz="3300">
                <a:solidFill>
                  <a:srgbClr val="202124"/>
                </a:solidFill>
                <a:latin typeface="Roboto"/>
                <a:ea typeface="Roboto"/>
                <a:cs typeface="Roboto"/>
                <a:sym typeface="Roboto"/>
              </a:rPr>
              <a:t>pseudocode</a:t>
            </a:r>
            <a:r>
              <a:rPr lang="en" sz="3300">
                <a:solidFill>
                  <a:srgbClr val="202124"/>
                </a:solidFill>
                <a:latin typeface="Roboto"/>
                <a:ea typeface="Roboto"/>
                <a:cs typeface="Roboto"/>
                <a:sym typeface="Roboto"/>
              </a:rPr>
              <a:t> to </a:t>
            </a:r>
            <a:r>
              <a:rPr b="1" i="1" lang="en" sz="3300">
                <a:solidFill>
                  <a:srgbClr val="202124"/>
                </a:solidFill>
                <a:latin typeface="Roboto"/>
                <a:ea typeface="Roboto"/>
                <a:cs typeface="Roboto"/>
                <a:sym typeface="Roboto"/>
              </a:rPr>
              <a:t>create and assess an algorithm before coding.</a:t>
            </a:r>
            <a:r>
              <a:rPr lang="en" sz="3300">
                <a:solidFill>
                  <a:srgbClr val="202124"/>
                </a:solidFill>
                <a:latin typeface="Roboto"/>
                <a:ea typeface="Roboto"/>
                <a:cs typeface="Roboto"/>
                <a:sym typeface="Roboto"/>
              </a:rPr>
              <a:t> It a way to break down what you want the computer to do into simple steps that anyone can understand, even if they don't know a particular programming language.</a:t>
            </a:r>
            <a:endParaRPr sz="3300">
              <a:solidFill>
                <a:srgbClr val="202124"/>
              </a:solidFill>
              <a:latin typeface="Roboto"/>
              <a:ea typeface="Roboto"/>
              <a:cs typeface="Roboto"/>
              <a:sym typeface="Roboto"/>
            </a:endParaRPr>
          </a:p>
          <a:p>
            <a:pPr indent="0" lvl="0" marL="0" marR="190500" rtl="0" algn="l">
              <a:lnSpc>
                <a:spcPct val="100000"/>
              </a:lnSpc>
              <a:spcBef>
                <a:spcPts val="0"/>
              </a:spcBef>
              <a:spcAft>
                <a:spcPts val="0"/>
              </a:spcAft>
              <a:buClr>
                <a:schemeClr val="dk1"/>
              </a:buClr>
              <a:buSzPts val="688"/>
              <a:buFont typeface="Arial"/>
              <a:buNone/>
            </a:pPr>
            <a:r>
              <a:t/>
            </a:r>
            <a:endParaRPr sz="3300">
              <a:solidFill>
                <a:srgbClr val="202124"/>
              </a:solidFill>
              <a:latin typeface="Roboto"/>
              <a:ea typeface="Roboto"/>
              <a:cs typeface="Roboto"/>
              <a:sym typeface="Roboto"/>
            </a:endParaRPr>
          </a:p>
        </p:txBody>
      </p:sp>
      <p:sp>
        <p:nvSpPr>
          <p:cNvPr id="697" name="Google Shape;697;p5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98" name="Google Shape;698;p51"/>
          <p:cNvSpPr/>
          <p:nvPr/>
        </p:nvSpPr>
        <p:spPr>
          <a:xfrm>
            <a:off x="1024250" y="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043300" y="50"/>
            <a:ext cx="11007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2230275" y="340175"/>
            <a:ext cx="4768200" cy="39480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3100">
                <a:latin typeface="Roboto"/>
                <a:ea typeface="Roboto"/>
                <a:cs typeface="Roboto"/>
                <a:sym typeface="Roboto"/>
              </a:rPr>
              <a:t>Topics Covered</a:t>
            </a:r>
            <a:endParaRPr sz="26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Communication Between Humans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Algorithms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Control Structures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Pseudocode</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Decomposition</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Debugging</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5"/>
              </a:rPr>
              <a:t>Data Types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6"/>
              </a:rPr>
              <a:t>Variables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7"/>
              </a:rPr>
              <a:t>Programming</a:t>
            </a:r>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8"/>
              </a:rPr>
              <a:t>Computer Programming</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9"/>
              </a:rPr>
              <a:t>Works Cited</a:t>
            </a:r>
            <a:endParaRPr sz="1800">
              <a:latin typeface="Roboto"/>
              <a:ea typeface="Roboto"/>
              <a:cs typeface="Roboto"/>
              <a:sym typeface="Roboto"/>
            </a:endParaRPr>
          </a:p>
        </p:txBody>
      </p:sp>
      <p:sp>
        <p:nvSpPr>
          <p:cNvPr id="121" name="Google Shape;121;p16"/>
          <p:cNvSpPr txBox="1"/>
          <p:nvPr/>
        </p:nvSpPr>
        <p:spPr>
          <a:xfrm>
            <a:off x="81040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22" name="Google Shape;122;p16"/>
          <p:cNvPicPr preferRelativeResize="0"/>
          <p:nvPr/>
        </p:nvPicPr>
        <p:blipFill>
          <a:blip r:embed="rId20">
            <a:alphaModFix/>
          </a:blip>
          <a:stretch>
            <a:fillRect/>
          </a:stretch>
        </p:blipFill>
        <p:spPr>
          <a:xfrm>
            <a:off x="0" y="4663225"/>
            <a:ext cx="8043300" cy="459575"/>
          </a:xfrm>
          <a:prstGeom prst="rect">
            <a:avLst/>
          </a:prstGeom>
          <a:noFill/>
          <a:ln>
            <a:noFill/>
          </a:ln>
        </p:spPr>
      </p:pic>
      <p:sp>
        <p:nvSpPr>
          <p:cNvPr id="123" name="Google Shape;123;p16"/>
          <p:cNvSpPr txBox="1"/>
          <p:nvPr/>
        </p:nvSpPr>
        <p:spPr>
          <a:xfrm>
            <a:off x="80983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pic>
        <p:nvPicPr>
          <p:cNvPr descr="https://images.freeimg.net/rsynced_images/floor-floorboards.jpg" id="703" name="Google Shape;703;p5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04" name="Google Shape;704;p5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6" name="Google Shape;706;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07" name="Google Shape;707;p5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sp>
        <p:nvSpPr>
          <p:cNvPr id="708" name="Google Shape;708;p5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09" name="Google Shape;709;p52"/>
          <p:cNvPicPr preferRelativeResize="0"/>
          <p:nvPr/>
        </p:nvPicPr>
        <p:blipFill>
          <a:blip r:embed="rId7">
            <a:alphaModFix/>
          </a:blip>
          <a:stretch>
            <a:fillRect/>
          </a:stretch>
        </p:blipFill>
        <p:spPr>
          <a:xfrm>
            <a:off x="0" y="4663225"/>
            <a:ext cx="8082852" cy="459575"/>
          </a:xfrm>
          <a:prstGeom prst="rect">
            <a:avLst/>
          </a:prstGeom>
          <a:noFill/>
          <a:ln>
            <a:noFill/>
          </a:ln>
        </p:spPr>
      </p:pic>
      <p:sp>
        <p:nvSpPr>
          <p:cNvPr id="710" name="Google Shape;710;p5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11" name="Google Shape;711;p5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712" name="Google Shape;712;p52"/>
          <p:cNvPicPr preferRelativeResize="0"/>
          <p:nvPr/>
        </p:nvPicPr>
        <p:blipFill>
          <a:blip r:embed="rId8">
            <a:alphaModFix/>
          </a:blip>
          <a:stretch>
            <a:fillRect/>
          </a:stretch>
        </p:blipFill>
        <p:spPr>
          <a:xfrm>
            <a:off x="847725" y="962300"/>
            <a:ext cx="6677025" cy="3585388"/>
          </a:xfrm>
          <a:prstGeom prst="rect">
            <a:avLst/>
          </a:prstGeom>
          <a:noFill/>
          <a:ln>
            <a:noFill/>
          </a:ln>
        </p:spPr>
      </p:pic>
      <p:pic>
        <p:nvPicPr>
          <p:cNvPr descr="https://publicdomainvectors.org/photos/Pflanze-coloured.png" id="713" name="Google Shape;713;p52">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714" name="Google Shape;714;p52"/>
          <p:cNvSpPr/>
          <p:nvPr/>
        </p:nvSpPr>
        <p:spPr>
          <a:xfrm>
            <a:off x="1024250" y="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id="719" name="Google Shape;719;p53"/>
          <p:cNvPicPr preferRelativeResize="0"/>
          <p:nvPr/>
        </p:nvPicPr>
        <p:blipFill>
          <a:blip r:embed="rId3">
            <a:alphaModFix/>
          </a:blip>
          <a:stretch>
            <a:fillRect/>
          </a:stretch>
        </p:blipFill>
        <p:spPr>
          <a:xfrm>
            <a:off x="876575" y="1370725"/>
            <a:ext cx="7167225" cy="3230949"/>
          </a:xfrm>
          <a:prstGeom prst="rect">
            <a:avLst/>
          </a:prstGeom>
          <a:noFill/>
          <a:ln>
            <a:noFill/>
          </a:ln>
        </p:spPr>
      </p:pic>
      <p:pic>
        <p:nvPicPr>
          <p:cNvPr descr="https://images.freeimg.net/rsynced_images/floor-floorboards.jpg" id="720" name="Google Shape;720;p5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721" name="Google Shape;721;p5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3" name="Google Shape;723;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24" name="Google Shape;724;p5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25" name="Google Shape;725;p5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26" name="Google Shape;726;p5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27" name="Google Shape;727;p53"/>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728" name="Google Shape;728;p5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29" name="Google Shape;729;p5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30" name="Google Shape;730;p53"/>
          <p:cNvSpPr/>
          <p:nvPr/>
        </p:nvSpPr>
        <p:spPr>
          <a:xfrm>
            <a:off x="1024250" y="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pic>
        <p:nvPicPr>
          <p:cNvPr id="735" name="Google Shape;735;p54"/>
          <p:cNvPicPr preferRelativeResize="0"/>
          <p:nvPr/>
        </p:nvPicPr>
        <p:blipFill>
          <a:blip r:embed="rId3">
            <a:alphaModFix/>
          </a:blip>
          <a:stretch>
            <a:fillRect/>
          </a:stretch>
        </p:blipFill>
        <p:spPr>
          <a:xfrm>
            <a:off x="968650" y="949250"/>
            <a:ext cx="6697700" cy="3713975"/>
          </a:xfrm>
          <a:prstGeom prst="rect">
            <a:avLst/>
          </a:prstGeom>
          <a:noFill/>
          <a:ln>
            <a:noFill/>
          </a:ln>
        </p:spPr>
      </p:pic>
      <p:pic>
        <p:nvPicPr>
          <p:cNvPr descr="https://images.freeimg.net/rsynced_images/floor-floorboards.jpg" id="736" name="Google Shape;736;p5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737" name="Google Shape;737;p5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9" name="Google Shape;739;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40" name="Google Shape;740;p5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41" name="Google Shape;741;p5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42" name="Google Shape;742;p5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43" name="Google Shape;743;p54"/>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744" name="Google Shape;744;p5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45" name="Google Shape;745;p5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46" name="Google Shape;746;p54"/>
          <p:cNvSpPr/>
          <p:nvPr/>
        </p:nvSpPr>
        <p:spPr>
          <a:xfrm>
            <a:off x="968638" y="10170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pic>
        <p:nvPicPr>
          <p:cNvPr id="751" name="Google Shape;751;p55"/>
          <p:cNvPicPr preferRelativeResize="0"/>
          <p:nvPr/>
        </p:nvPicPr>
        <p:blipFill rotWithShape="1">
          <a:blip r:embed="rId3">
            <a:alphaModFix/>
          </a:blip>
          <a:srcRect b="0" l="50000" r="0" t="0"/>
          <a:stretch/>
        </p:blipFill>
        <p:spPr>
          <a:xfrm>
            <a:off x="4821275" y="2529925"/>
            <a:ext cx="3162477" cy="2232826"/>
          </a:xfrm>
          <a:prstGeom prst="rect">
            <a:avLst/>
          </a:prstGeom>
          <a:noFill/>
          <a:ln>
            <a:noFill/>
          </a:ln>
        </p:spPr>
      </p:pic>
      <p:pic>
        <p:nvPicPr>
          <p:cNvPr id="752" name="Google Shape;752;p55"/>
          <p:cNvPicPr preferRelativeResize="0"/>
          <p:nvPr/>
        </p:nvPicPr>
        <p:blipFill>
          <a:blip r:embed="rId4">
            <a:alphaModFix/>
          </a:blip>
          <a:stretch>
            <a:fillRect/>
          </a:stretch>
        </p:blipFill>
        <p:spPr>
          <a:xfrm>
            <a:off x="905925" y="2307350"/>
            <a:ext cx="3567799" cy="2619925"/>
          </a:xfrm>
          <a:prstGeom prst="rect">
            <a:avLst/>
          </a:prstGeom>
          <a:noFill/>
          <a:ln>
            <a:noFill/>
          </a:ln>
        </p:spPr>
      </p:pic>
      <p:pic>
        <p:nvPicPr>
          <p:cNvPr descr="https://images.freeimg.net/rsynced_images/floor-floorboards.jpg" id="753" name="Google Shape;753;p55">
            <a:hlinkClick r:id="rId5"/>
          </p:cNvPr>
          <p:cNvPicPr preferRelativeResize="0"/>
          <p:nvPr/>
        </p:nvPicPr>
        <p:blipFill rotWithShape="1">
          <a:blip r:embed="rId6">
            <a:alphaModFix/>
          </a:blip>
          <a:srcRect b="0" l="0" r="0" t="82640"/>
          <a:stretch/>
        </p:blipFill>
        <p:spPr>
          <a:xfrm>
            <a:off x="0" y="4601675"/>
            <a:ext cx="9144001" cy="541825"/>
          </a:xfrm>
          <a:prstGeom prst="rect">
            <a:avLst/>
          </a:prstGeom>
          <a:noFill/>
          <a:ln>
            <a:noFill/>
          </a:ln>
        </p:spPr>
      </p:pic>
      <p:sp>
        <p:nvSpPr>
          <p:cNvPr id="754" name="Google Shape;754;p5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6" name="Google Shape;756;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57" name="Google Shape;757;p55">
            <a:hlinkClick r:id="rId7"/>
          </p:cNvPr>
          <p:cNvPicPr preferRelativeResize="0"/>
          <p:nvPr/>
        </p:nvPicPr>
        <p:blipFill>
          <a:blip r:embed="rId8">
            <a:alphaModFix/>
          </a:blip>
          <a:stretch>
            <a:fillRect/>
          </a:stretch>
        </p:blipFill>
        <p:spPr>
          <a:xfrm>
            <a:off x="103125" y="146300"/>
            <a:ext cx="744601" cy="744601"/>
          </a:xfrm>
          <a:prstGeom prst="rect">
            <a:avLst/>
          </a:prstGeom>
          <a:noFill/>
          <a:ln>
            <a:noFill/>
          </a:ln>
        </p:spPr>
      </p:pic>
      <p:pic>
        <p:nvPicPr>
          <p:cNvPr descr="https://publicdomainvectors.org/photos/Pflanze-coloured.png" id="758" name="Google Shape;758;p55">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759" name="Google Shape;759;p5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760" name="Google Shape;760;p55"/>
          <p:cNvPicPr preferRelativeResize="0"/>
          <p:nvPr/>
        </p:nvPicPr>
        <p:blipFill>
          <a:blip r:embed="rId11">
            <a:alphaModFix/>
          </a:blip>
          <a:stretch>
            <a:fillRect/>
          </a:stretch>
        </p:blipFill>
        <p:spPr>
          <a:xfrm>
            <a:off x="0" y="4663225"/>
            <a:ext cx="8082852" cy="459575"/>
          </a:xfrm>
          <a:prstGeom prst="rect">
            <a:avLst/>
          </a:prstGeom>
          <a:noFill/>
          <a:ln>
            <a:noFill/>
          </a:ln>
        </p:spPr>
      </p:pic>
      <p:sp>
        <p:nvSpPr>
          <p:cNvPr id="761" name="Google Shape;761;p5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62" name="Google Shape;762;p55"/>
          <p:cNvSpPr txBox="1"/>
          <p:nvPr/>
        </p:nvSpPr>
        <p:spPr>
          <a:xfrm>
            <a:off x="250600" y="739225"/>
            <a:ext cx="7655700" cy="17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latin typeface="Roboto"/>
                <a:ea typeface="Roboto"/>
                <a:cs typeface="Roboto"/>
                <a:sym typeface="Roboto"/>
              </a:rPr>
              <a:t>Decision Making or Conditional Statements </a:t>
            </a:r>
            <a:r>
              <a:rPr lang="en" sz="2400">
                <a:latin typeface="Roboto"/>
                <a:ea typeface="Roboto"/>
                <a:cs typeface="Roboto"/>
                <a:sym typeface="Roboto"/>
              </a:rPr>
              <a:t>allow selection, making different things happen based on different conditions. You use this process everyday to make decisions.</a:t>
            </a:r>
            <a:endParaRPr b="1" sz="24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763" name="Google Shape;763;p55"/>
          <p:cNvSpPr/>
          <p:nvPr/>
        </p:nvSpPr>
        <p:spPr>
          <a:xfrm>
            <a:off x="1024250" y="5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cxnSp>
        <p:nvCxnSpPr>
          <p:cNvPr id="764" name="Google Shape;764;p55"/>
          <p:cNvCxnSpPr/>
          <p:nvPr/>
        </p:nvCxnSpPr>
        <p:spPr>
          <a:xfrm flipH="1" rot="10800000">
            <a:off x="4378249" y="3589963"/>
            <a:ext cx="610200" cy="13200"/>
          </a:xfrm>
          <a:prstGeom prst="straightConnector1">
            <a:avLst/>
          </a:prstGeom>
          <a:noFill/>
          <a:ln cap="flat" cmpd="sng" w="38100">
            <a:solidFill>
              <a:schemeClr val="dk2"/>
            </a:solidFill>
            <a:prstDash val="solid"/>
            <a:round/>
            <a:headEnd len="med" w="med" type="none"/>
            <a:tailEnd len="med" w="med" type="triangle"/>
          </a:ln>
        </p:spPr>
      </p:cxnSp>
      <p:sp>
        <p:nvSpPr>
          <p:cNvPr id="765" name="Google Shape;765;p55"/>
          <p:cNvSpPr/>
          <p:nvPr/>
        </p:nvSpPr>
        <p:spPr>
          <a:xfrm>
            <a:off x="5485852" y="2068213"/>
            <a:ext cx="1833331" cy="461700"/>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F0000"/>
                </a:solidFill>
                <a:latin typeface="Roboto"/>
              </a:rPr>
              <a:t>Pseudocode</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56"/>
          <p:cNvSpPr txBox="1"/>
          <p:nvPr/>
        </p:nvSpPr>
        <p:spPr>
          <a:xfrm>
            <a:off x="2885425" y="1085813"/>
            <a:ext cx="5089800" cy="3437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p:txBody>
      </p:sp>
      <p:pic>
        <p:nvPicPr>
          <p:cNvPr descr="https://images.freeimg.net/rsynced_images/floor-floorboards.jpg" id="771" name="Google Shape;771;p5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72" name="Google Shape;772;p5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4" name="Google Shape;774;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75" name="Google Shape;775;p5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76" name="Google Shape;776;p5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77" name="Google Shape;777;p5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78" name="Google Shape;778;p5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79" name="Google Shape;779;p5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80" name="Google Shape;780;p5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81" name="Google Shape;781;p56"/>
          <p:cNvSpPr txBox="1"/>
          <p:nvPr/>
        </p:nvSpPr>
        <p:spPr>
          <a:xfrm>
            <a:off x="738925" y="1062725"/>
            <a:ext cx="2146500" cy="348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latin typeface="Roboto"/>
                <a:ea typeface="Roboto"/>
                <a:cs typeface="Roboto"/>
                <a:sym typeface="Roboto"/>
              </a:rPr>
              <a:t>Use pseudocode to write a dance algorithm that makes your human robot dance. Remember to use loops and conditional statements to make it more efficient.</a:t>
            </a:r>
            <a:endParaRPr sz="3300">
              <a:latin typeface="Roboto"/>
              <a:ea typeface="Roboto"/>
              <a:cs typeface="Roboto"/>
              <a:sym typeface="Roboto"/>
            </a:endParaRPr>
          </a:p>
        </p:txBody>
      </p:sp>
      <p:sp>
        <p:nvSpPr>
          <p:cNvPr id="782" name="Google Shape;782;p56"/>
          <p:cNvSpPr txBox="1"/>
          <p:nvPr/>
        </p:nvSpPr>
        <p:spPr>
          <a:xfrm>
            <a:off x="4146900" y="1117950"/>
            <a:ext cx="28785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Roboto Black"/>
                <a:ea typeface="Roboto Black"/>
                <a:cs typeface="Roboto Black"/>
                <a:sym typeface="Roboto Black"/>
              </a:rPr>
              <a:t>Dance Algorithm</a:t>
            </a:r>
            <a:endParaRPr sz="2600">
              <a:latin typeface="Roboto Black"/>
              <a:ea typeface="Roboto Black"/>
              <a:cs typeface="Roboto Black"/>
              <a:sym typeface="Roboto Black"/>
            </a:endParaRPr>
          </a:p>
        </p:txBody>
      </p:sp>
      <p:sp>
        <p:nvSpPr>
          <p:cNvPr id="783" name="Google Shape;783;p56"/>
          <p:cNvSpPr/>
          <p:nvPr/>
        </p:nvSpPr>
        <p:spPr>
          <a:xfrm>
            <a:off x="1024250" y="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descr="https://images.freeimg.net/rsynced_images/floor-floorboards.jpg" id="788" name="Google Shape;788;p5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89" name="Google Shape;789;p5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91" name="Google Shape;791;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92" name="Google Shape;792;p5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93" name="Google Shape;793;p5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94" name="Google Shape;794;p5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95" name="Google Shape;795;p5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96" name="Google Shape;796;p5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97" name="Google Shape;797;p57"/>
          <p:cNvSpPr/>
          <p:nvPr/>
        </p:nvSpPr>
        <p:spPr>
          <a:xfrm>
            <a:off x="322725" y="978875"/>
            <a:ext cx="7437407" cy="23902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Decomposition</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pic>
        <p:nvPicPr>
          <p:cNvPr descr="https://images.freeimg.net/rsynced_images/floor-floorboards.jpg" id="802" name="Google Shape;802;p5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03" name="Google Shape;803;p5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5" name="Google Shape;805;p5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06" name="Google Shape;806;p5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07" name="Google Shape;807;p5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08" name="Google Shape;808;p5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09" name="Google Shape;809;p5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10" name="Google Shape;810;p5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11" name="Google Shape;811;p58"/>
          <p:cNvSpPr txBox="1"/>
          <p:nvPr/>
        </p:nvSpPr>
        <p:spPr>
          <a:xfrm>
            <a:off x="1065050" y="781050"/>
            <a:ext cx="64596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Sometimes, </a:t>
            </a:r>
            <a:r>
              <a:rPr i="1" lang="en" sz="3300">
                <a:latin typeface="Roboto"/>
                <a:ea typeface="Roboto"/>
                <a:cs typeface="Roboto"/>
                <a:sym typeface="Roboto"/>
              </a:rPr>
              <a:t>computer programmers come across </a:t>
            </a:r>
            <a:r>
              <a:rPr lang="en" sz="3300">
                <a:latin typeface="Roboto"/>
                <a:ea typeface="Roboto"/>
                <a:cs typeface="Roboto"/>
                <a:sym typeface="Roboto"/>
              </a:rPr>
              <a:t>big, </a:t>
            </a:r>
            <a:r>
              <a:rPr i="1" lang="en" sz="3300">
                <a:latin typeface="Roboto"/>
                <a:ea typeface="Roboto"/>
                <a:cs typeface="Roboto"/>
                <a:sym typeface="Roboto"/>
              </a:rPr>
              <a:t>complex problems to solve. </a:t>
            </a:r>
            <a:r>
              <a:rPr lang="en" sz="3300">
                <a:latin typeface="Roboto"/>
                <a:ea typeface="Roboto"/>
                <a:cs typeface="Roboto"/>
                <a:sym typeface="Roboto"/>
              </a:rPr>
              <a:t>In this case, programmers will  </a:t>
            </a:r>
            <a:r>
              <a:rPr b="1" lang="en" sz="3300">
                <a:latin typeface="Roboto"/>
                <a:ea typeface="Roboto"/>
                <a:cs typeface="Roboto"/>
                <a:sym typeface="Roboto"/>
              </a:rPr>
              <a:t>decompose</a:t>
            </a:r>
            <a:r>
              <a:rPr lang="en" sz="3300">
                <a:latin typeface="Roboto"/>
                <a:ea typeface="Roboto"/>
                <a:cs typeface="Roboto"/>
                <a:sym typeface="Roboto"/>
              </a:rPr>
              <a:t> or </a:t>
            </a:r>
            <a:r>
              <a:rPr i="1" lang="en" sz="3300">
                <a:latin typeface="Roboto"/>
                <a:ea typeface="Roboto"/>
                <a:cs typeface="Roboto"/>
                <a:sym typeface="Roboto"/>
              </a:rPr>
              <a:t>break down a problem or task into smaller, more manageable parts.</a:t>
            </a:r>
            <a:endParaRPr sz="3300">
              <a:latin typeface="Roboto"/>
              <a:ea typeface="Roboto"/>
              <a:cs typeface="Roboto"/>
              <a:sym typeface="Roboto"/>
            </a:endParaRPr>
          </a:p>
        </p:txBody>
      </p:sp>
      <p:sp>
        <p:nvSpPr>
          <p:cNvPr id="812" name="Google Shape;812;p5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13" name="Google Shape;813;p58"/>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descr="https://images.freeimg.net/rsynced_images/floor-floorboards.jpg" id="818" name="Google Shape;818;p5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19" name="Google Shape;819;p5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1" name="Google Shape;821;p5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22" name="Google Shape;822;p5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23" name="Google Shape;823;p5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24" name="Google Shape;824;p5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25" name="Google Shape;825;p5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26" name="Google Shape;826;p5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27" name="Google Shape;827;p59"/>
          <p:cNvSpPr txBox="1"/>
          <p:nvPr/>
        </p:nvSpPr>
        <p:spPr>
          <a:xfrm>
            <a:off x="847725" y="890900"/>
            <a:ext cx="6880500" cy="27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This commonly used approach in software development will: </a:t>
            </a:r>
            <a:endParaRPr sz="3300">
              <a:latin typeface="Roboto"/>
              <a:ea typeface="Roboto"/>
              <a:cs typeface="Roboto"/>
              <a:sym typeface="Roboto"/>
            </a:endParaRPr>
          </a:p>
          <a:p>
            <a:pPr indent="0" lvl="0" marL="457200" rtl="0" algn="l">
              <a:spcBef>
                <a:spcPts val="0"/>
              </a:spcBef>
              <a:spcAft>
                <a:spcPts val="0"/>
              </a:spcAft>
              <a:buNone/>
            </a:pPr>
            <a:r>
              <a:rPr lang="en" sz="3000">
                <a:latin typeface="Roboto"/>
                <a:ea typeface="Roboto"/>
                <a:cs typeface="Roboto"/>
                <a:sym typeface="Roboto"/>
              </a:rPr>
              <a:t>a) simplify the design, </a:t>
            </a:r>
            <a:endParaRPr sz="3000">
              <a:latin typeface="Roboto"/>
              <a:ea typeface="Roboto"/>
              <a:cs typeface="Roboto"/>
              <a:sym typeface="Roboto"/>
            </a:endParaRPr>
          </a:p>
          <a:p>
            <a:pPr indent="0" lvl="0" marL="457200" rtl="0" algn="l">
              <a:spcBef>
                <a:spcPts val="0"/>
              </a:spcBef>
              <a:spcAft>
                <a:spcPts val="0"/>
              </a:spcAft>
              <a:buNone/>
            </a:pPr>
            <a:r>
              <a:rPr lang="en" sz="3000">
                <a:latin typeface="Roboto"/>
                <a:ea typeface="Roboto"/>
                <a:cs typeface="Roboto"/>
                <a:sym typeface="Roboto"/>
              </a:rPr>
              <a:t>b) simplify implementation, and </a:t>
            </a:r>
            <a:endParaRPr sz="3000">
              <a:latin typeface="Roboto"/>
              <a:ea typeface="Roboto"/>
              <a:cs typeface="Roboto"/>
              <a:sym typeface="Roboto"/>
            </a:endParaRPr>
          </a:p>
          <a:p>
            <a:pPr indent="0" lvl="0" marL="457200" rtl="0" algn="l">
              <a:spcBef>
                <a:spcPts val="0"/>
              </a:spcBef>
              <a:spcAft>
                <a:spcPts val="0"/>
              </a:spcAft>
              <a:buNone/>
            </a:pPr>
            <a:r>
              <a:rPr lang="en" sz="3000">
                <a:latin typeface="Roboto"/>
                <a:ea typeface="Roboto"/>
                <a:cs typeface="Roboto"/>
                <a:sym typeface="Roboto"/>
              </a:rPr>
              <a:t>c) simplify maintenance.</a:t>
            </a:r>
            <a:endParaRPr sz="3000">
              <a:latin typeface="Roboto"/>
              <a:ea typeface="Roboto"/>
              <a:cs typeface="Roboto"/>
              <a:sym typeface="Roboto"/>
            </a:endParaRPr>
          </a:p>
          <a:p>
            <a:pPr indent="0" lvl="0" marL="0" rtl="0" algn="l">
              <a:spcBef>
                <a:spcPts val="0"/>
              </a:spcBef>
              <a:spcAft>
                <a:spcPts val="0"/>
              </a:spcAft>
              <a:buNone/>
            </a:pPr>
            <a:r>
              <a:t/>
            </a:r>
            <a:endParaRPr sz="3300">
              <a:latin typeface="Roboto"/>
              <a:ea typeface="Roboto"/>
              <a:cs typeface="Roboto"/>
              <a:sym typeface="Roboto"/>
            </a:endParaRPr>
          </a:p>
        </p:txBody>
      </p:sp>
      <p:sp>
        <p:nvSpPr>
          <p:cNvPr id="828" name="Google Shape;828;p5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29" name="Google Shape;829;p59"/>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pic>
        <p:nvPicPr>
          <p:cNvPr id="834" name="Google Shape;834;p60"/>
          <p:cNvPicPr preferRelativeResize="0"/>
          <p:nvPr/>
        </p:nvPicPr>
        <p:blipFill>
          <a:blip r:embed="rId3">
            <a:alphaModFix/>
          </a:blip>
          <a:stretch>
            <a:fillRect/>
          </a:stretch>
        </p:blipFill>
        <p:spPr>
          <a:xfrm rot="-2001493">
            <a:off x="6000971" y="2935018"/>
            <a:ext cx="1448909" cy="1035963"/>
          </a:xfrm>
          <a:prstGeom prst="rect">
            <a:avLst/>
          </a:prstGeom>
          <a:noFill/>
          <a:ln>
            <a:noFill/>
          </a:ln>
        </p:spPr>
      </p:pic>
      <p:pic>
        <p:nvPicPr>
          <p:cNvPr id="835" name="Google Shape;835;p60"/>
          <p:cNvPicPr preferRelativeResize="0"/>
          <p:nvPr/>
        </p:nvPicPr>
        <p:blipFill>
          <a:blip r:embed="rId3">
            <a:alphaModFix/>
          </a:blip>
          <a:stretch>
            <a:fillRect/>
          </a:stretch>
        </p:blipFill>
        <p:spPr>
          <a:xfrm rot="-2001493">
            <a:off x="872671" y="649468"/>
            <a:ext cx="1448909" cy="1035963"/>
          </a:xfrm>
          <a:prstGeom prst="rect">
            <a:avLst/>
          </a:prstGeom>
          <a:noFill/>
          <a:ln>
            <a:noFill/>
          </a:ln>
        </p:spPr>
      </p:pic>
      <p:pic>
        <p:nvPicPr>
          <p:cNvPr id="836" name="Google Shape;836;p60"/>
          <p:cNvPicPr preferRelativeResize="0"/>
          <p:nvPr/>
        </p:nvPicPr>
        <p:blipFill>
          <a:blip r:embed="rId3">
            <a:alphaModFix/>
          </a:blip>
          <a:stretch>
            <a:fillRect/>
          </a:stretch>
        </p:blipFill>
        <p:spPr>
          <a:xfrm rot="-2001492">
            <a:off x="3763340" y="1884281"/>
            <a:ext cx="792367" cy="566539"/>
          </a:xfrm>
          <a:prstGeom prst="rect">
            <a:avLst/>
          </a:prstGeom>
          <a:noFill/>
          <a:ln>
            <a:noFill/>
          </a:ln>
        </p:spPr>
      </p:pic>
      <p:pic>
        <p:nvPicPr>
          <p:cNvPr descr="https://images.freeimg.net/rsynced_images/floor-floorboards.jpg" id="837" name="Google Shape;837;p6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838" name="Google Shape;838;p6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6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0" name="Google Shape;840;p6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41" name="Google Shape;841;p6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842" name="Google Shape;842;p6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843" name="Google Shape;843;p6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44" name="Google Shape;844;p60"/>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845" name="Google Shape;845;p6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46" name="Google Shape;846;p60"/>
          <p:cNvSpPr/>
          <p:nvPr/>
        </p:nvSpPr>
        <p:spPr>
          <a:xfrm>
            <a:off x="103125" y="959800"/>
            <a:ext cx="7653999" cy="24154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descr="https://images.freeimg.net/rsynced_images/floor-floorboards.jpg" id="851" name="Google Shape;851;p6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52" name="Google Shape;852;p6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6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4" name="Google Shape;854;p6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55" name="Google Shape;855;p6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56" name="Google Shape;856;p6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57" name="Google Shape;857;p6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58" name="Google Shape;858;p6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59" name="Google Shape;859;p6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60" name="Google Shape;860;p6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61" name="Google Shape;861;p61"/>
          <p:cNvSpPr txBox="1"/>
          <p:nvPr/>
        </p:nvSpPr>
        <p:spPr>
          <a:xfrm>
            <a:off x="905925" y="1194000"/>
            <a:ext cx="6651600" cy="26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Debugging </a:t>
            </a:r>
            <a:r>
              <a:rPr lang="en" sz="3300">
                <a:latin typeface="Roboto"/>
                <a:ea typeface="Roboto"/>
                <a:cs typeface="Roboto"/>
                <a:sym typeface="Roboto"/>
              </a:rPr>
              <a:t>is the process of finding and fixing errors. A bug is present anytime your program does not function as expected. </a:t>
            </a:r>
            <a:endParaRPr sz="3300">
              <a:latin typeface="Roboto"/>
              <a:ea typeface="Roboto"/>
              <a:cs typeface="Roboto"/>
              <a:sym typeface="Roboto"/>
            </a:endParaRPr>
          </a:p>
        </p:txBody>
      </p:sp>
      <p:sp>
        <p:nvSpPr>
          <p:cNvPr id="862" name="Google Shape;862;p61"/>
          <p:cNvSpPr/>
          <p:nvPr/>
        </p:nvSpPr>
        <p:spPr>
          <a:xfrm>
            <a:off x="1038500" y="45575"/>
            <a:ext cx="6683754" cy="1022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s://images.freeimg.net/rsynced_images/floor-floorboards.jpg" id="128" name="Google Shape;128;p1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9" name="Google Shape;129;p1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 name="Google Shape;132;p1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3" name="Google Shape;133;p1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 name="Google Shape;134;p1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35" name="Google Shape;135;p1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6" name="Google Shape;136;p1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7" name="Google Shape;137;p17"/>
          <p:cNvSpPr/>
          <p:nvPr/>
        </p:nvSpPr>
        <p:spPr>
          <a:xfrm>
            <a:off x="228576" y="837775"/>
            <a:ext cx="7333383" cy="19011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a:t>
            </a:r>
          </a:p>
        </p:txBody>
      </p:sp>
      <p:sp>
        <p:nvSpPr>
          <p:cNvPr id="138" name="Google Shape;138;p17"/>
          <p:cNvSpPr/>
          <p:nvPr/>
        </p:nvSpPr>
        <p:spPr>
          <a:xfrm>
            <a:off x="1156975" y="2830525"/>
            <a:ext cx="5652275" cy="6954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Between Humans</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pic>
        <p:nvPicPr>
          <p:cNvPr descr="https://images.freeimg.net/rsynced_images/floor-floorboards.jpg" id="867" name="Google Shape;867;p6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68" name="Google Shape;868;p6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6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70" name="Google Shape;870;p6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71" name="Google Shape;871;p6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72" name="Google Shape;872;p6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73" name="Google Shape;873;p6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74" name="Google Shape;874;p6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75" name="Google Shape;875;p6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76" name="Google Shape;876;p6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77" name="Google Shape;877;p62"/>
          <p:cNvSpPr txBox="1"/>
          <p:nvPr/>
        </p:nvSpPr>
        <p:spPr>
          <a:xfrm>
            <a:off x="847725" y="1068475"/>
            <a:ext cx="7167300" cy="36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Errors stop your program from working correctly. Possible errors could be:</a:t>
            </a:r>
            <a:endParaRPr sz="3300">
              <a:latin typeface="Roboto"/>
              <a:ea typeface="Roboto"/>
              <a:cs typeface="Roboto"/>
              <a:sym typeface="Roboto"/>
            </a:endParaRPr>
          </a:p>
          <a:p>
            <a:pPr indent="0" lvl="0" marL="457200" rtl="0" algn="l">
              <a:spcBef>
                <a:spcPts val="0"/>
              </a:spcBef>
              <a:spcAft>
                <a:spcPts val="0"/>
              </a:spcAft>
              <a:buNone/>
            </a:pPr>
            <a:r>
              <a:rPr b="1" lang="en" sz="3300">
                <a:latin typeface="Roboto"/>
                <a:ea typeface="Roboto"/>
                <a:cs typeface="Roboto"/>
                <a:sym typeface="Roboto"/>
              </a:rPr>
              <a:t>Logic </a:t>
            </a:r>
            <a:r>
              <a:rPr lang="en" sz="2500">
                <a:latin typeface="Roboto"/>
                <a:ea typeface="Roboto"/>
                <a:cs typeface="Roboto"/>
                <a:sym typeface="Roboto"/>
              </a:rPr>
              <a:t>- testing for being to hot when you meant to test for being too cold.</a:t>
            </a:r>
            <a:endParaRPr sz="2500">
              <a:latin typeface="Roboto"/>
              <a:ea typeface="Roboto"/>
              <a:cs typeface="Roboto"/>
              <a:sym typeface="Roboto"/>
            </a:endParaRPr>
          </a:p>
          <a:p>
            <a:pPr indent="0" lvl="0" marL="457200" rtl="0" algn="l">
              <a:spcBef>
                <a:spcPts val="0"/>
              </a:spcBef>
              <a:spcAft>
                <a:spcPts val="0"/>
              </a:spcAft>
              <a:buNone/>
            </a:pPr>
            <a:r>
              <a:rPr b="1" lang="en" sz="3300">
                <a:latin typeface="Roboto"/>
                <a:ea typeface="Roboto"/>
                <a:cs typeface="Roboto"/>
                <a:sym typeface="Roboto"/>
              </a:rPr>
              <a:t>Sequence</a:t>
            </a:r>
            <a:r>
              <a:rPr lang="en" sz="3300">
                <a:latin typeface="Roboto"/>
                <a:ea typeface="Roboto"/>
                <a:cs typeface="Roboto"/>
                <a:sym typeface="Roboto"/>
              </a:rPr>
              <a:t> </a:t>
            </a:r>
            <a:r>
              <a:rPr lang="en" sz="2500">
                <a:latin typeface="Roboto"/>
                <a:ea typeface="Roboto"/>
                <a:cs typeface="Roboto"/>
                <a:sym typeface="Roboto"/>
              </a:rPr>
              <a:t>- steps are in the wrong order.</a:t>
            </a:r>
            <a:endParaRPr sz="2500">
              <a:latin typeface="Roboto"/>
              <a:ea typeface="Roboto"/>
              <a:cs typeface="Roboto"/>
              <a:sym typeface="Roboto"/>
            </a:endParaRPr>
          </a:p>
          <a:p>
            <a:pPr indent="0" lvl="0" marL="457200" rtl="0" algn="l">
              <a:spcBef>
                <a:spcPts val="0"/>
              </a:spcBef>
              <a:spcAft>
                <a:spcPts val="0"/>
              </a:spcAft>
              <a:buNone/>
            </a:pPr>
            <a:r>
              <a:rPr b="1" lang="en" sz="3300">
                <a:latin typeface="Roboto"/>
                <a:ea typeface="Roboto"/>
                <a:cs typeface="Roboto"/>
                <a:sym typeface="Roboto"/>
              </a:rPr>
              <a:t>Spelling </a:t>
            </a:r>
            <a:r>
              <a:rPr lang="en" sz="2500">
                <a:latin typeface="Roboto"/>
                <a:ea typeface="Roboto"/>
                <a:cs typeface="Roboto"/>
                <a:sym typeface="Roboto"/>
              </a:rPr>
              <a:t>mistakes</a:t>
            </a:r>
            <a:endParaRPr sz="2500">
              <a:latin typeface="Roboto"/>
              <a:ea typeface="Roboto"/>
              <a:cs typeface="Roboto"/>
              <a:sym typeface="Roboto"/>
            </a:endParaRPr>
          </a:p>
          <a:p>
            <a:pPr indent="0" lvl="0" marL="0" rtl="0" algn="l">
              <a:spcBef>
                <a:spcPts val="0"/>
              </a:spcBef>
              <a:spcAft>
                <a:spcPts val="0"/>
              </a:spcAft>
              <a:buNone/>
            </a:pPr>
            <a:r>
              <a:t/>
            </a:r>
            <a:endParaRPr sz="3300">
              <a:latin typeface="Roboto"/>
              <a:ea typeface="Roboto"/>
              <a:cs typeface="Roboto"/>
              <a:sym typeface="Roboto"/>
            </a:endParaRPr>
          </a:p>
        </p:txBody>
      </p:sp>
      <p:sp>
        <p:nvSpPr>
          <p:cNvPr id="878" name="Google Shape;878;p62"/>
          <p:cNvSpPr/>
          <p:nvPr/>
        </p:nvSpPr>
        <p:spPr>
          <a:xfrm>
            <a:off x="1038500" y="45575"/>
            <a:ext cx="6683754" cy="1022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pic>
        <p:nvPicPr>
          <p:cNvPr descr="https://images.freeimg.net/rsynced_images/floor-floorboards.jpg" id="883" name="Google Shape;883;p6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84" name="Google Shape;884;p6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6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86" name="Google Shape;886;p6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87" name="Google Shape;887;p6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88" name="Google Shape;888;p6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89" name="Google Shape;889;p6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90" name="Google Shape;890;p6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91" name="Google Shape;891;p6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92" name="Google Shape;892;p63"/>
          <p:cNvSpPr/>
          <p:nvPr/>
        </p:nvSpPr>
        <p:spPr>
          <a:xfrm>
            <a:off x="773000" y="851250"/>
            <a:ext cx="6722655" cy="18709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pic>
        <p:nvPicPr>
          <p:cNvPr descr="https://images.freeimg.net/rsynced_images/floor-floorboards.jpg" id="897" name="Google Shape;897;p6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98" name="Google Shape;898;p6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6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00" name="Google Shape;900;p6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01" name="Google Shape;901;p6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02" name="Google Shape;902;p6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03" name="Google Shape;903;p6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04" name="Google Shape;904;p6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05" name="Google Shape;905;p6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06" name="Google Shape;906;p64"/>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907" name="Google Shape;907;p64"/>
          <p:cNvSpPr txBox="1"/>
          <p:nvPr/>
        </p:nvSpPr>
        <p:spPr>
          <a:xfrm>
            <a:off x="898950" y="887750"/>
            <a:ext cx="6937200" cy="3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2"/>
                </a:solidFill>
                <a:latin typeface="Roboto"/>
                <a:ea typeface="Roboto"/>
                <a:cs typeface="Roboto"/>
                <a:sym typeface="Roboto"/>
              </a:rPr>
              <a:t>In programming, </a:t>
            </a:r>
            <a:r>
              <a:rPr b="1" lang="en" sz="3000">
                <a:solidFill>
                  <a:schemeClr val="dk2"/>
                </a:solidFill>
                <a:latin typeface="Roboto"/>
                <a:ea typeface="Roboto"/>
                <a:cs typeface="Roboto"/>
                <a:sym typeface="Roboto"/>
              </a:rPr>
              <a:t>data types</a:t>
            </a:r>
            <a:r>
              <a:rPr lang="en" sz="3000">
                <a:solidFill>
                  <a:schemeClr val="dk2"/>
                </a:solidFill>
                <a:latin typeface="Roboto"/>
                <a:ea typeface="Roboto"/>
                <a:cs typeface="Roboto"/>
                <a:sym typeface="Roboto"/>
              </a:rPr>
              <a:t> define the type of data that can be stored and manipulated by a program. The specific data types available can vary depending on the programming language. We will discuss some common data types found in many programming languages.</a:t>
            </a:r>
            <a:endParaRPr sz="3000">
              <a:solidFill>
                <a:schemeClr val="dk2"/>
              </a:solidFill>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pic>
        <p:nvPicPr>
          <p:cNvPr descr="https://images.freeimg.net/rsynced_images/floor-floorboards.jpg" id="912" name="Google Shape;912;p6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13" name="Google Shape;913;p6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6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5" name="Google Shape;915;p6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16" name="Google Shape;916;p6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17" name="Google Shape;917;p6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18" name="Google Shape;918;p6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19" name="Google Shape;919;p6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20" name="Google Shape;920;p6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21" name="Google Shape;921;p65"/>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922" name="Google Shape;922;p65"/>
          <p:cNvSpPr txBox="1"/>
          <p:nvPr/>
        </p:nvSpPr>
        <p:spPr>
          <a:xfrm>
            <a:off x="1059475" y="890900"/>
            <a:ext cx="3687600" cy="31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Integer (int)</a:t>
            </a:r>
            <a:endParaRPr b="1" sz="3300">
              <a:latin typeface="Roboto"/>
              <a:ea typeface="Roboto"/>
              <a:cs typeface="Roboto"/>
              <a:sym typeface="Roboto"/>
            </a:endParaRPr>
          </a:p>
          <a:p>
            <a:pPr indent="0" lvl="0" marL="0" rtl="0" algn="l">
              <a:spcBef>
                <a:spcPts val="0"/>
              </a:spcBef>
              <a:spcAft>
                <a:spcPts val="0"/>
              </a:spcAft>
              <a:buNone/>
            </a:pPr>
            <a:r>
              <a:rPr b="1" i="1" lang="en" sz="3000">
                <a:latin typeface="Roboto"/>
                <a:ea typeface="Roboto"/>
                <a:cs typeface="Roboto"/>
                <a:sym typeface="Roboto"/>
              </a:rPr>
              <a:t>Integers are whole numbers</a:t>
            </a:r>
            <a:r>
              <a:rPr lang="en" sz="3000">
                <a:latin typeface="Roboto"/>
                <a:ea typeface="Roboto"/>
                <a:cs typeface="Roboto"/>
                <a:sym typeface="Roboto"/>
              </a:rPr>
              <a:t> without any decimal points. The numbers can be positive or negative.</a:t>
            </a:r>
            <a:endParaRPr sz="3000">
              <a:latin typeface="Roboto"/>
              <a:ea typeface="Roboto"/>
              <a:cs typeface="Roboto"/>
              <a:sym typeface="Roboto"/>
            </a:endParaRPr>
          </a:p>
        </p:txBody>
      </p:sp>
      <p:graphicFrame>
        <p:nvGraphicFramePr>
          <p:cNvPr id="923" name="Google Shape;923;p65"/>
          <p:cNvGraphicFramePr/>
          <p:nvPr/>
        </p:nvGraphicFramePr>
        <p:xfrm>
          <a:off x="4834450" y="1872938"/>
          <a:ext cx="3000000" cy="3000000"/>
        </p:xfrm>
        <a:graphic>
          <a:graphicData uri="http://schemas.openxmlformats.org/drawingml/2006/table">
            <a:tbl>
              <a:tblPr>
                <a:noFill/>
                <a:tableStyleId>{E84A7D05-E5DF-4221-9A61-0AC7CB1E9582}</a:tableStyleId>
              </a:tblPr>
              <a:tblGrid>
                <a:gridCol w="1345150"/>
                <a:gridCol w="1345150"/>
              </a:tblGrid>
              <a:tr h="381000">
                <a:tc>
                  <a:txBody>
                    <a:bodyPr/>
                    <a:lstStyle/>
                    <a:p>
                      <a:pPr indent="0" lvl="0" marL="0" rtl="0" algn="ctr">
                        <a:spcBef>
                          <a:spcPts val="0"/>
                        </a:spcBef>
                        <a:spcAft>
                          <a:spcPts val="0"/>
                        </a:spcAft>
                        <a:buNone/>
                      </a:pPr>
                      <a:r>
                        <a:rPr b="1" lang="en"/>
                        <a:t>Integers</a:t>
                      </a:r>
                      <a:endParaRPr b="1"/>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b="1" lang="en"/>
                        <a:t>Not Integers</a:t>
                      </a:r>
                      <a:endParaRPr b="1"/>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Roboto Medium"/>
                          <a:ea typeface="Roboto Medium"/>
                          <a:cs typeface="Roboto Medium"/>
                          <a:sym typeface="Roboto Medium"/>
                        </a:rPr>
                        <a:t>24</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Roboto Medium"/>
                          <a:ea typeface="Roboto Medium"/>
                          <a:cs typeface="Roboto Medium"/>
                          <a:sym typeface="Roboto Medium"/>
                        </a:rPr>
                        <a:t>3/4</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Roboto Medium"/>
                          <a:ea typeface="Roboto Medium"/>
                          <a:cs typeface="Roboto Medium"/>
                          <a:sym typeface="Roboto Medium"/>
                        </a:rPr>
                        <a:t>-67</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Roboto Medium"/>
                          <a:ea typeface="Roboto Medium"/>
                          <a:cs typeface="Roboto Medium"/>
                          <a:sym typeface="Roboto Medium"/>
                        </a:rPr>
                        <a:t>24.89</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Roboto Medium"/>
                          <a:ea typeface="Roboto Medium"/>
                          <a:cs typeface="Roboto Medium"/>
                          <a:sym typeface="Roboto Medium"/>
                        </a:rPr>
                        <a:t>15</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Roboto Medium"/>
                          <a:ea typeface="Roboto Medium"/>
                          <a:cs typeface="Roboto Medium"/>
                          <a:sym typeface="Roboto Medium"/>
                        </a:rPr>
                        <a:t>-6.9</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pic>
        <p:nvPicPr>
          <p:cNvPr descr="https://images.freeimg.net/rsynced_images/floor-floorboards.jpg" id="928" name="Google Shape;928;p6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29" name="Google Shape;929;p6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31" name="Google Shape;931;p6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32" name="Google Shape;932;p6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33" name="Google Shape;933;p6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34" name="Google Shape;934;p6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35" name="Google Shape;935;p6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36" name="Google Shape;936;p6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37" name="Google Shape;937;p66"/>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938" name="Google Shape;938;p66"/>
          <p:cNvSpPr txBox="1"/>
          <p:nvPr/>
        </p:nvSpPr>
        <p:spPr>
          <a:xfrm>
            <a:off x="658950" y="1163350"/>
            <a:ext cx="70017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Floating-point (float)</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Float are </a:t>
            </a:r>
            <a:r>
              <a:rPr b="1" i="1" lang="en" sz="3000">
                <a:latin typeface="Roboto"/>
                <a:ea typeface="Roboto"/>
                <a:cs typeface="Roboto"/>
                <a:sym typeface="Roboto"/>
              </a:rPr>
              <a:t>numbers with decimal points.</a:t>
            </a:r>
            <a:r>
              <a:rPr b="1" i="1" lang="en" sz="1800">
                <a:latin typeface="Roboto"/>
                <a:ea typeface="Roboto"/>
                <a:cs typeface="Roboto"/>
                <a:sym typeface="Roboto"/>
              </a:rPr>
              <a:t> </a:t>
            </a:r>
            <a:endParaRPr b="1" i="1" sz="1800">
              <a:latin typeface="Roboto"/>
              <a:ea typeface="Roboto"/>
              <a:cs typeface="Roboto"/>
              <a:sym typeface="Roboto"/>
            </a:endParaRPr>
          </a:p>
        </p:txBody>
      </p:sp>
      <p:graphicFrame>
        <p:nvGraphicFramePr>
          <p:cNvPr id="939" name="Google Shape;939;p66"/>
          <p:cNvGraphicFramePr/>
          <p:nvPr/>
        </p:nvGraphicFramePr>
        <p:xfrm>
          <a:off x="2696275" y="2350863"/>
          <a:ext cx="3000000" cy="3000000"/>
        </p:xfrm>
        <a:graphic>
          <a:graphicData uri="http://schemas.openxmlformats.org/drawingml/2006/table">
            <a:tbl>
              <a:tblPr>
                <a:noFill/>
                <a:tableStyleId>{E84A7D05-E5DF-4221-9A61-0AC7CB1E9582}</a:tableStyleId>
              </a:tblPr>
              <a:tblGrid>
                <a:gridCol w="1345150"/>
                <a:gridCol w="1345150"/>
              </a:tblGrid>
              <a:tr h="408175">
                <a:tc>
                  <a:txBody>
                    <a:bodyPr/>
                    <a:lstStyle/>
                    <a:p>
                      <a:pPr indent="0" lvl="0" marL="0" rtl="0" algn="ctr">
                        <a:spcBef>
                          <a:spcPts val="0"/>
                        </a:spcBef>
                        <a:spcAft>
                          <a:spcPts val="0"/>
                        </a:spcAft>
                        <a:buNone/>
                      </a:pPr>
                      <a:r>
                        <a:rPr b="1" lang="en" sz="1700"/>
                        <a:t>Integers</a:t>
                      </a:r>
                      <a:endParaRPr b="1" sz="1700"/>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b="1" lang="en" sz="1700"/>
                        <a:t>Float</a:t>
                      </a:r>
                      <a:endParaRPr b="1" sz="1700"/>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408175">
                <a:tc>
                  <a:txBody>
                    <a:bodyPr/>
                    <a:lstStyle/>
                    <a:p>
                      <a:pPr indent="0" lvl="0" marL="0" rtl="0" algn="ctr">
                        <a:spcBef>
                          <a:spcPts val="0"/>
                        </a:spcBef>
                        <a:spcAft>
                          <a:spcPts val="0"/>
                        </a:spcAft>
                        <a:buNone/>
                      </a:pPr>
                      <a:r>
                        <a:rPr lang="en" sz="1700">
                          <a:latin typeface="Roboto Medium"/>
                          <a:ea typeface="Roboto Medium"/>
                          <a:cs typeface="Roboto Medium"/>
                          <a:sym typeface="Roboto Medium"/>
                        </a:rPr>
                        <a:t>24</a:t>
                      </a:r>
                      <a:endParaRPr sz="1700">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Roboto Medium"/>
                          <a:ea typeface="Roboto Medium"/>
                          <a:cs typeface="Roboto Medium"/>
                          <a:sym typeface="Roboto Medium"/>
                        </a:rPr>
                        <a:t>7.6</a:t>
                      </a:r>
                      <a:endParaRPr sz="1700">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408175">
                <a:tc>
                  <a:txBody>
                    <a:bodyPr/>
                    <a:lstStyle/>
                    <a:p>
                      <a:pPr indent="0" lvl="0" marL="0" rtl="0" algn="ctr">
                        <a:spcBef>
                          <a:spcPts val="0"/>
                        </a:spcBef>
                        <a:spcAft>
                          <a:spcPts val="0"/>
                        </a:spcAft>
                        <a:buNone/>
                      </a:pPr>
                      <a:r>
                        <a:rPr lang="en" sz="1700">
                          <a:latin typeface="Roboto Medium"/>
                          <a:ea typeface="Roboto Medium"/>
                          <a:cs typeface="Roboto Medium"/>
                          <a:sym typeface="Roboto Medium"/>
                        </a:rPr>
                        <a:t>-67</a:t>
                      </a:r>
                      <a:endParaRPr sz="1700">
                        <a:latin typeface="Roboto Medium"/>
                        <a:ea typeface="Roboto Medium"/>
                        <a:cs typeface="Roboto Medium"/>
                        <a:sym typeface="Roboto Medium"/>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Roboto Medium"/>
                          <a:ea typeface="Roboto Medium"/>
                          <a:cs typeface="Roboto Medium"/>
                          <a:sym typeface="Roboto Medium"/>
                        </a:rPr>
                        <a:t>24.89</a:t>
                      </a:r>
                      <a:endParaRPr sz="1700">
                        <a:latin typeface="Roboto Medium"/>
                        <a:ea typeface="Roboto Medium"/>
                        <a:cs typeface="Roboto Medium"/>
                        <a:sym typeface="Roboto Medium"/>
                      </a:endParaRPr>
                    </a:p>
                  </a:txBody>
                  <a:tcPr marT="91425" marB="91425" marR="91425" marL="91425">
                    <a:lnL cap="flat" cmpd="sng" w="38100">
                      <a:solidFill>
                        <a:srgbClr val="FF0000"/>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408175">
                <a:tc>
                  <a:txBody>
                    <a:bodyPr/>
                    <a:lstStyle/>
                    <a:p>
                      <a:pPr indent="0" lvl="0" marL="0" rtl="0" algn="ctr">
                        <a:spcBef>
                          <a:spcPts val="0"/>
                        </a:spcBef>
                        <a:spcAft>
                          <a:spcPts val="0"/>
                        </a:spcAft>
                        <a:buNone/>
                      </a:pPr>
                      <a:r>
                        <a:rPr lang="en" sz="1700">
                          <a:latin typeface="Roboto Medium"/>
                          <a:ea typeface="Roboto Medium"/>
                          <a:cs typeface="Roboto Medium"/>
                          <a:sym typeface="Roboto Medium"/>
                        </a:rPr>
                        <a:t>15</a:t>
                      </a:r>
                      <a:endParaRPr sz="1700">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Roboto Medium"/>
                          <a:ea typeface="Roboto Medium"/>
                          <a:cs typeface="Roboto Medium"/>
                          <a:sym typeface="Roboto Medium"/>
                        </a:rPr>
                        <a:t>-125.9</a:t>
                      </a:r>
                      <a:endParaRPr sz="1700">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pic>
        <p:nvPicPr>
          <p:cNvPr descr="https://images.freeimg.net/rsynced_images/floor-floorboards.jpg" id="944" name="Google Shape;944;p6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45" name="Google Shape;945;p6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47" name="Google Shape;947;p6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48" name="Google Shape;948;p6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49" name="Google Shape;949;p6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50" name="Google Shape;950;p6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51" name="Google Shape;951;p6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52" name="Google Shape;952;p6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53" name="Google Shape;953;p67"/>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954" name="Google Shape;954;p67"/>
          <p:cNvSpPr txBox="1"/>
          <p:nvPr/>
        </p:nvSpPr>
        <p:spPr>
          <a:xfrm>
            <a:off x="1009050" y="932950"/>
            <a:ext cx="6515700" cy="31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Boolean (bool)</a:t>
            </a:r>
            <a:endParaRPr b="1" sz="3300">
              <a:latin typeface="Roboto"/>
              <a:ea typeface="Roboto"/>
              <a:cs typeface="Roboto"/>
              <a:sym typeface="Roboto"/>
            </a:endParaRPr>
          </a:p>
          <a:p>
            <a:pPr indent="0" lvl="0" marL="0" rtl="0" algn="l">
              <a:spcBef>
                <a:spcPts val="0"/>
              </a:spcBef>
              <a:spcAft>
                <a:spcPts val="0"/>
              </a:spcAft>
              <a:buNone/>
            </a:pPr>
            <a:r>
              <a:rPr lang="en" sz="3000">
                <a:highlight>
                  <a:srgbClr val="FFFFFF"/>
                </a:highlight>
                <a:latin typeface="Roboto"/>
                <a:ea typeface="Roboto"/>
                <a:cs typeface="Roboto"/>
                <a:sym typeface="Roboto"/>
              </a:rPr>
              <a:t>A </a:t>
            </a:r>
            <a:r>
              <a:rPr b="1" i="1" lang="en" sz="3000">
                <a:highlight>
                  <a:srgbClr val="FFFFFF"/>
                </a:highlight>
                <a:latin typeface="Roboto"/>
                <a:ea typeface="Roboto"/>
                <a:cs typeface="Roboto"/>
                <a:sym typeface="Roboto"/>
              </a:rPr>
              <a:t>boolean</a:t>
            </a:r>
            <a:r>
              <a:rPr lang="en" sz="3000">
                <a:highlight>
                  <a:srgbClr val="FFFFFF"/>
                </a:highlight>
                <a:latin typeface="Roboto"/>
                <a:ea typeface="Roboto"/>
                <a:cs typeface="Roboto"/>
                <a:sym typeface="Roboto"/>
              </a:rPr>
              <a:t> is a </a:t>
            </a:r>
            <a:r>
              <a:rPr b="1" i="1" lang="en" sz="3000">
                <a:latin typeface="Roboto"/>
                <a:ea typeface="Roboto"/>
                <a:cs typeface="Roboto"/>
                <a:sym typeface="Roboto"/>
              </a:rPr>
              <a:t>binary, </a:t>
            </a:r>
            <a:r>
              <a:rPr b="1" i="1" lang="en" sz="3000">
                <a:highlight>
                  <a:srgbClr val="FFFFFF"/>
                </a:highlight>
                <a:latin typeface="Roboto"/>
                <a:ea typeface="Roboto"/>
                <a:cs typeface="Roboto"/>
                <a:sym typeface="Roboto"/>
              </a:rPr>
              <a:t>data typ</a:t>
            </a:r>
            <a:r>
              <a:rPr lang="en" sz="3000">
                <a:highlight>
                  <a:srgbClr val="FFFFFF"/>
                </a:highlight>
                <a:latin typeface="Roboto"/>
                <a:ea typeface="Roboto"/>
                <a:cs typeface="Roboto"/>
                <a:sym typeface="Roboto"/>
              </a:rPr>
              <a:t>e with </a:t>
            </a:r>
            <a:r>
              <a:rPr b="1" i="1" lang="en" sz="3000">
                <a:highlight>
                  <a:srgbClr val="FFFFFF"/>
                </a:highlight>
                <a:latin typeface="Roboto"/>
                <a:ea typeface="Roboto"/>
                <a:cs typeface="Roboto"/>
                <a:sym typeface="Roboto"/>
              </a:rPr>
              <a:t>two possible values</a:t>
            </a:r>
            <a:r>
              <a:rPr lang="en" sz="3000">
                <a:highlight>
                  <a:srgbClr val="FFFFFF"/>
                </a:highlight>
                <a:latin typeface="Roboto"/>
                <a:ea typeface="Roboto"/>
                <a:cs typeface="Roboto"/>
                <a:sym typeface="Roboto"/>
              </a:rPr>
              <a:t>: </a:t>
            </a:r>
            <a:endParaRPr sz="3000">
              <a:highlight>
                <a:srgbClr val="FFFFFF"/>
              </a:highlight>
              <a:latin typeface="Roboto"/>
              <a:ea typeface="Roboto"/>
              <a:cs typeface="Roboto"/>
              <a:sym typeface="Roboto"/>
            </a:endParaRPr>
          </a:p>
          <a:p>
            <a:pPr indent="0" lvl="0" marL="914400" rtl="0" algn="l">
              <a:spcBef>
                <a:spcPts val="0"/>
              </a:spcBef>
              <a:spcAft>
                <a:spcPts val="0"/>
              </a:spcAft>
              <a:buNone/>
            </a:pPr>
            <a:r>
              <a:rPr b="1" i="1" lang="en" sz="3300">
                <a:latin typeface="Roboto"/>
                <a:ea typeface="Roboto"/>
                <a:cs typeface="Roboto"/>
                <a:sym typeface="Roboto"/>
              </a:rPr>
              <a:t>True (1) </a:t>
            </a:r>
            <a:r>
              <a:rPr lang="en" sz="3300">
                <a:latin typeface="Roboto"/>
                <a:ea typeface="Roboto"/>
                <a:cs typeface="Roboto"/>
                <a:sym typeface="Roboto"/>
              </a:rPr>
              <a:t>or </a:t>
            </a:r>
            <a:r>
              <a:rPr b="1" i="1" lang="en" sz="3300">
                <a:latin typeface="Roboto"/>
                <a:ea typeface="Roboto"/>
                <a:cs typeface="Roboto"/>
                <a:sym typeface="Roboto"/>
              </a:rPr>
              <a:t>False (0)</a:t>
            </a:r>
            <a:r>
              <a:rPr lang="en" sz="3300">
                <a:latin typeface="Roboto"/>
                <a:ea typeface="Roboto"/>
                <a:cs typeface="Roboto"/>
                <a:sym typeface="Roboto"/>
              </a:rPr>
              <a:t>; </a:t>
            </a:r>
            <a:endParaRPr sz="3300">
              <a:latin typeface="Roboto"/>
              <a:ea typeface="Roboto"/>
              <a:cs typeface="Roboto"/>
              <a:sym typeface="Roboto"/>
            </a:endParaRPr>
          </a:p>
          <a:p>
            <a:pPr indent="0" lvl="0" marL="914400" rtl="0" algn="l">
              <a:spcBef>
                <a:spcPts val="0"/>
              </a:spcBef>
              <a:spcAft>
                <a:spcPts val="0"/>
              </a:spcAft>
              <a:buNone/>
            </a:pPr>
            <a:r>
              <a:rPr b="1" i="1" lang="en" sz="3300">
                <a:latin typeface="Roboto"/>
                <a:ea typeface="Roboto"/>
                <a:cs typeface="Roboto"/>
                <a:sym typeface="Roboto"/>
              </a:rPr>
              <a:t>Yes</a:t>
            </a:r>
            <a:r>
              <a:rPr lang="en" sz="3300">
                <a:latin typeface="Roboto"/>
                <a:ea typeface="Roboto"/>
                <a:cs typeface="Roboto"/>
                <a:sym typeface="Roboto"/>
              </a:rPr>
              <a:t> (1) or </a:t>
            </a:r>
            <a:r>
              <a:rPr b="1" i="1" lang="en" sz="3300">
                <a:latin typeface="Roboto"/>
                <a:ea typeface="Roboto"/>
                <a:cs typeface="Roboto"/>
                <a:sym typeface="Roboto"/>
              </a:rPr>
              <a:t>No (0)</a:t>
            </a:r>
            <a:r>
              <a:rPr lang="en" sz="3300">
                <a:latin typeface="Roboto"/>
                <a:ea typeface="Roboto"/>
                <a:cs typeface="Roboto"/>
                <a:sym typeface="Roboto"/>
              </a:rPr>
              <a:t>; or </a:t>
            </a:r>
            <a:endParaRPr sz="3300">
              <a:latin typeface="Roboto"/>
              <a:ea typeface="Roboto"/>
              <a:cs typeface="Roboto"/>
              <a:sym typeface="Roboto"/>
            </a:endParaRPr>
          </a:p>
          <a:p>
            <a:pPr indent="0" lvl="0" marL="914400" rtl="0" algn="l">
              <a:spcBef>
                <a:spcPts val="0"/>
              </a:spcBef>
              <a:spcAft>
                <a:spcPts val="0"/>
              </a:spcAft>
              <a:buNone/>
            </a:pPr>
            <a:r>
              <a:rPr b="1" i="1" lang="en" sz="3300">
                <a:latin typeface="Roboto"/>
                <a:ea typeface="Roboto"/>
                <a:cs typeface="Roboto"/>
                <a:sym typeface="Roboto"/>
              </a:rPr>
              <a:t>On (1)</a:t>
            </a:r>
            <a:r>
              <a:rPr lang="en" sz="3300">
                <a:latin typeface="Roboto"/>
                <a:ea typeface="Roboto"/>
                <a:cs typeface="Roboto"/>
                <a:sym typeface="Roboto"/>
              </a:rPr>
              <a:t> or </a:t>
            </a:r>
            <a:r>
              <a:rPr b="1" i="1" lang="en" sz="3300">
                <a:latin typeface="Roboto"/>
                <a:ea typeface="Roboto"/>
                <a:cs typeface="Roboto"/>
                <a:sym typeface="Roboto"/>
              </a:rPr>
              <a:t>Off (0)</a:t>
            </a:r>
            <a:r>
              <a:rPr lang="en" sz="3300">
                <a:latin typeface="Roboto"/>
                <a:ea typeface="Roboto"/>
                <a:cs typeface="Roboto"/>
                <a:sym typeface="Roboto"/>
              </a:rPr>
              <a:t>.</a:t>
            </a:r>
            <a:r>
              <a:rPr lang="en" sz="3300">
                <a:highlight>
                  <a:srgbClr val="FFFFFF"/>
                </a:highlight>
                <a:latin typeface="Roboto"/>
                <a:ea typeface="Roboto"/>
                <a:cs typeface="Roboto"/>
                <a:sym typeface="Roboto"/>
              </a:rPr>
              <a:t> </a:t>
            </a:r>
            <a:endParaRPr sz="3300">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pic>
        <p:nvPicPr>
          <p:cNvPr descr="https://images.freeimg.net/rsynced_images/floor-floorboards.jpg" id="959" name="Google Shape;959;p6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60" name="Google Shape;960;p6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62" name="Google Shape;962;p6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63" name="Google Shape;963;p6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64" name="Google Shape;964;p6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65" name="Google Shape;965;p6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66" name="Google Shape;966;p6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67" name="Google Shape;967;p6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68" name="Google Shape;968;p68"/>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969" name="Google Shape;969;p68"/>
          <p:cNvSpPr txBox="1"/>
          <p:nvPr/>
        </p:nvSpPr>
        <p:spPr>
          <a:xfrm>
            <a:off x="1010850" y="932950"/>
            <a:ext cx="4459800" cy="33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Character (char)</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Represents </a:t>
            </a:r>
            <a:r>
              <a:rPr b="1" i="1" lang="en" sz="3000">
                <a:latin typeface="Roboto"/>
                <a:ea typeface="Roboto"/>
                <a:cs typeface="Roboto"/>
                <a:sym typeface="Roboto"/>
              </a:rPr>
              <a:t>a single character</a:t>
            </a:r>
            <a:r>
              <a:rPr lang="en" sz="3000">
                <a:latin typeface="Roboto"/>
                <a:ea typeface="Roboto"/>
                <a:cs typeface="Roboto"/>
                <a:sym typeface="Roboto"/>
              </a:rPr>
              <a:t>, like upper or lowercase letters and symbols. The table provides a few examples. </a:t>
            </a:r>
            <a:endParaRPr sz="3000">
              <a:latin typeface="Roboto"/>
              <a:ea typeface="Roboto"/>
              <a:cs typeface="Roboto"/>
              <a:sym typeface="Roboto"/>
            </a:endParaRPr>
          </a:p>
        </p:txBody>
      </p:sp>
      <p:graphicFrame>
        <p:nvGraphicFramePr>
          <p:cNvPr id="970" name="Google Shape;970;p68"/>
          <p:cNvGraphicFramePr/>
          <p:nvPr/>
        </p:nvGraphicFramePr>
        <p:xfrm>
          <a:off x="5389625" y="1363800"/>
          <a:ext cx="3000000" cy="3000000"/>
        </p:xfrm>
        <a:graphic>
          <a:graphicData uri="http://schemas.openxmlformats.org/drawingml/2006/table">
            <a:tbl>
              <a:tblPr>
                <a:noFill/>
                <a:tableStyleId>{E84A7D05-E5DF-4221-9A61-0AC7CB1E9582}</a:tableStyleId>
              </a:tblPr>
              <a:tblGrid>
                <a:gridCol w="1738700"/>
              </a:tblGrid>
              <a:tr h="381000">
                <a:tc>
                  <a:txBody>
                    <a:bodyPr/>
                    <a:lstStyle/>
                    <a:p>
                      <a:pPr indent="0" lvl="0" marL="0" rtl="0" algn="ctr">
                        <a:spcBef>
                          <a:spcPts val="0"/>
                        </a:spcBef>
                        <a:spcAft>
                          <a:spcPts val="0"/>
                        </a:spcAft>
                        <a:buNone/>
                      </a:pPr>
                      <a:r>
                        <a:rPr lang="en">
                          <a:latin typeface="Roboto Black"/>
                          <a:ea typeface="Roboto Black"/>
                          <a:cs typeface="Roboto Black"/>
                          <a:sym typeface="Roboto Black"/>
                        </a:rPr>
                        <a:t>Character (char) </a:t>
                      </a:r>
                      <a:endParaRPr>
                        <a:latin typeface="Roboto Black"/>
                        <a:ea typeface="Roboto Black"/>
                        <a:cs typeface="Roboto Black"/>
                        <a:sym typeface="Roboto Black"/>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d</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E</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y</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pic>
        <p:nvPicPr>
          <p:cNvPr descr="https://images.freeimg.net/rsynced_images/floor-floorboards.jpg" id="975" name="Google Shape;975;p6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76" name="Google Shape;976;p6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6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78" name="Google Shape;978;p6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79" name="Google Shape;979;p6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80" name="Google Shape;980;p6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81" name="Google Shape;981;p6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82" name="Google Shape;982;p6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83" name="Google Shape;983;p6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84" name="Google Shape;984;p69"/>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985" name="Google Shape;985;p69"/>
          <p:cNvSpPr txBox="1"/>
          <p:nvPr/>
        </p:nvSpPr>
        <p:spPr>
          <a:xfrm>
            <a:off x="962025" y="1100050"/>
            <a:ext cx="6648300" cy="33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String</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Represents </a:t>
            </a:r>
            <a:r>
              <a:rPr b="1" i="1" lang="en" sz="3000">
                <a:latin typeface="Roboto"/>
                <a:ea typeface="Roboto"/>
                <a:cs typeface="Roboto"/>
                <a:sym typeface="Roboto"/>
              </a:rPr>
              <a:t>a sequence of characters</a:t>
            </a:r>
            <a:r>
              <a:rPr lang="en" sz="3000">
                <a:latin typeface="Roboto"/>
                <a:ea typeface="Roboto"/>
                <a:cs typeface="Roboto"/>
                <a:sym typeface="Roboto"/>
              </a:rPr>
              <a:t>. Examples include </a:t>
            </a:r>
            <a:endParaRPr sz="3000">
              <a:latin typeface="Roboto"/>
              <a:ea typeface="Roboto"/>
              <a:cs typeface="Roboto"/>
              <a:sym typeface="Roboto"/>
            </a:endParaRPr>
          </a:p>
          <a:p>
            <a:pPr indent="0" lvl="0" marL="1371600" rtl="0" algn="l">
              <a:spcBef>
                <a:spcPts val="0"/>
              </a:spcBef>
              <a:spcAft>
                <a:spcPts val="0"/>
              </a:spcAft>
              <a:buNone/>
            </a:pPr>
            <a:r>
              <a:rPr b="1" i="1" lang="en" sz="3300">
                <a:latin typeface="Roboto"/>
                <a:ea typeface="Roboto"/>
                <a:cs typeface="Roboto"/>
                <a:sym typeface="Roboto"/>
              </a:rPr>
              <a:t>"hello", </a:t>
            </a:r>
            <a:endParaRPr b="1" i="1" sz="3300">
              <a:latin typeface="Roboto"/>
              <a:ea typeface="Roboto"/>
              <a:cs typeface="Roboto"/>
              <a:sym typeface="Roboto"/>
            </a:endParaRPr>
          </a:p>
          <a:p>
            <a:pPr indent="0" lvl="0" marL="1371600" rtl="0" algn="l">
              <a:spcBef>
                <a:spcPts val="0"/>
              </a:spcBef>
              <a:spcAft>
                <a:spcPts val="0"/>
              </a:spcAft>
              <a:buNone/>
            </a:pPr>
            <a:r>
              <a:rPr b="1" i="1" lang="en" sz="3300">
                <a:latin typeface="Roboto"/>
                <a:ea typeface="Roboto"/>
                <a:cs typeface="Roboto"/>
                <a:sym typeface="Roboto"/>
              </a:rPr>
              <a:t>"goodbye", </a:t>
            </a:r>
            <a:endParaRPr b="1" i="1" sz="3300">
              <a:latin typeface="Roboto"/>
              <a:ea typeface="Roboto"/>
              <a:cs typeface="Roboto"/>
              <a:sym typeface="Roboto"/>
            </a:endParaRPr>
          </a:p>
          <a:p>
            <a:pPr indent="0" lvl="0" marL="1371600" rtl="0" algn="l">
              <a:spcBef>
                <a:spcPts val="0"/>
              </a:spcBef>
              <a:spcAft>
                <a:spcPts val="0"/>
              </a:spcAft>
              <a:buNone/>
            </a:pPr>
            <a:r>
              <a:rPr b="1" i="1" lang="en" sz="3300">
                <a:latin typeface="Roboto"/>
                <a:ea typeface="Roboto"/>
                <a:cs typeface="Roboto"/>
                <a:sym typeface="Roboto"/>
              </a:rPr>
              <a:t>"4321".</a:t>
            </a:r>
            <a:endParaRPr b="1" i="1" sz="3300">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pic>
        <p:nvPicPr>
          <p:cNvPr descr="https://images.freeimg.net/rsynced_images/floor-floorboards.jpg" id="990" name="Google Shape;990;p7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91" name="Google Shape;991;p7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7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93" name="Google Shape;993;p7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94" name="Google Shape;994;p7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95" name="Google Shape;995;p7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96" name="Google Shape;996;p7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97" name="Google Shape;997;p7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98" name="Google Shape;998;p7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99" name="Google Shape;999;p70"/>
          <p:cNvSpPr/>
          <p:nvPr/>
        </p:nvSpPr>
        <p:spPr>
          <a:xfrm>
            <a:off x="359500" y="1042800"/>
            <a:ext cx="7165254" cy="19600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Variables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pic>
        <p:nvPicPr>
          <p:cNvPr descr="https://images.freeimg.net/rsynced_images/floor-floorboards.jpg" id="1004" name="Google Shape;1004;p7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05" name="Google Shape;1005;p7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7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7" name="Google Shape;1007;p7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08" name="Google Shape;1008;p7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09" name="Google Shape;1009;p7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10" name="Google Shape;1010;p7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011" name="Google Shape;1011;p7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12" name="Google Shape;1012;p7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13" name="Google Shape;1013;p71"/>
          <p:cNvSpPr/>
          <p:nvPr/>
        </p:nvSpPr>
        <p:spPr>
          <a:xfrm>
            <a:off x="905925" y="78300"/>
            <a:ext cx="6764735" cy="702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are Variables?</a:t>
            </a:r>
          </a:p>
        </p:txBody>
      </p:sp>
      <p:sp>
        <p:nvSpPr>
          <p:cNvPr id="1014" name="Google Shape;1014;p71"/>
          <p:cNvSpPr txBox="1"/>
          <p:nvPr/>
        </p:nvSpPr>
        <p:spPr>
          <a:xfrm>
            <a:off x="969700" y="1010850"/>
            <a:ext cx="5977500" cy="27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In computer science, </a:t>
            </a:r>
            <a:r>
              <a:rPr b="1" lang="en" sz="3300">
                <a:latin typeface="Roboto"/>
                <a:ea typeface="Roboto"/>
                <a:cs typeface="Roboto"/>
                <a:sym typeface="Roboto"/>
              </a:rPr>
              <a:t>variables</a:t>
            </a:r>
            <a:r>
              <a:rPr lang="en" sz="3300">
                <a:latin typeface="Roboto"/>
                <a:ea typeface="Roboto"/>
                <a:cs typeface="Roboto"/>
                <a:sym typeface="Roboto"/>
              </a:rPr>
              <a:t> are named storage locations </a:t>
            </a:r>
            <a:r>
              <a:rPr b="1" i="1" lang="en" sz="3300">
                <a:latin typeface="Roboto"/>
                <a:ea typeface="Roboto"/>
                <a:cs typeface="Roboto"/>
                <a:sym typeface="Roboto"/>
              </a:rPr>
              <a:t>used to store data</a:t>
            </a:r>
            <a:r>
              <a:rPr lang="en" sz="3300">
                <a:latin typeface="Roboto"/>
                <a:ea typeface="Roboto"/>
                <a:cs typeface="Roboto"/>
                <a:sym typeface="Roboto"/>
              </a:rPr>
              <a:t> that </a:t>
            </a:r>
            <a:r>
              <a:rPr b="1" i="1" lang="en" sz="3300">
                <a:latin typeface="Roboto"/>
                <a:ea typeface="Roboto"/>
                <a:cs typeface="Roboto"/>
                <a:sym typeface="Roboto"/>
              </a:rPr>
              <a:t>can vary or change during the execution of a program</a:t>
            </a:r>
            <a:r>
              <a:rPr lang="en" sz="3300">
                <a:latin typeface="Roboto"/>
                <a:ea typeface="Roboto"/>
                <a:cs typeface="Roboto"/>
                <a:sym typeface="Roboto"/>
              </a:rPr>
              <a:t>.</a:t>
            </a:r>
            <a:endParaRPr sz="33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https://images.freeimg.net/rsynced_images/floor-floorboards.jpg" id="143" name="Google Shape;143;p1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4" name="Google Shape;144;p1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7" name="Google Shape;147;p1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8" name="Google Shape;148;p1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9" name="Google Shape;149;p1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50" name="Google Shape;150;p1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1" name="Google Shape;151;p1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52" name="Google Shape;152;p1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53" name="Google Shape;153;p18"/>
          <p:cNvSpPr txBox="1"/>
          <p:nvPr/>
        </p:nvSpPr>
        <p:spPr>
          <a:xfrm>
            <a:off x="847725" y="1113475"/>
            <a:ext cx="5871000" cy="3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People have always created methods to communicate in nonverbal ways. People create codes with </a:t>
            </a:r>
            <a:r>
              <a:rPr i="1" lang="en" sz="3300">
                <a:latin typeface="Roboto Black"/>
                <a:ea typeface="Roboto Black"/>
                <a:cs typeface="Roboto Black"/>
                <a:sym typeface="Roboto Black"/>
              </a:rPr>
              <a:t>pictures </a:t>
            </a:r>
            <a:r>
              <a:rPr lang="en" sz="3300">
                <a:latin typeface="Roboto"/>
                <a:ea typeface="Roboto"/>
                <a:cs typeface="Roboto"/>
                <a:sym typeface="Roboto"/>
              </a:rPr>
              <a:t>and </a:t>
            </a:r>
            <a:r>
              <a:rPr i="1" lang="en" sz="3300">
                <a:latin typeface="Roboto Black"/>
                <a:ea typeface="Roboto Black"/>
                <a:cs typeface="Roboto Black"/>
                <a:sym typeface="Roboto Black"/>
              </a:rPr>
              <a:t>symbols</a:t>
            </a:r>
            <a:r>
              <a:rPr lang="en" sz="3300">
                <a:latin typeface="Roboto"/>
                <a:ea typeface="Roboto"/>
                <a:cs typeface="Roboto"/>
                <a:sym typeface="Roboto"/>
              </a:rPr>
              <a:t> to share secret messages! </a:t>
            </a:r>
            <a:endParaRPr sz="3300">
              <a:latin typeface="Roboto"/>
              <a:ea typeface="Roboto"/>
              <a:cs typeface="Roboto"/>
              <a:sym typeface="Roboto"/>
            </a:endParaRPr>
          </a:p>
        </p:txBody>
      </p:sp>
      <p:pic>
        <p:nvPicPr>
          <p:cNvPr id="154" name="Google Shape;154;p18"/>
          <p:cNvPicPr preferRelativeResize="0"/>
          <p:nvPr/>
        </p:nvPicPr>
        <p:blipFill rotWithShape="1">
          <a:blip r:embed="rId10">
            <a:alphaModFix/>
          </a:blip>
          <a:srcRect b="0" l="10192" r="10367" t="42239"/>
          <a:stretch/>
        </p:blipFill>
        <p:spPr>
          <a:xfrm>
            <a:off x="6356225" y="2698137"/>
            <a:ext cx="1726625" cy="1903525"/>
          </a:xfrm>
          <a:prstGeom prst="rect">
            <a:avLst/>
          </a:prstGeom>
          <a:noFill/>
          <a:ln>
            <a:noFill/>
          </a:ln>
        </p:spPr>
      </p:pic>
      <p:sp>
        <p:nvSpPr>
          <p:cNvPr id="155" name="Google Shape;155;p18"/>
          <p:cNvSpPr txBox="1"/>
          <p:nvPr/>
        </p:nvSpPr>
        <p:spPr>
          <a:xfrm>
            <a:off x="6909338" y="2810475"/>
            <a:ext cx="6204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a:t>
            </a:r>
            <a:endParaRPr>
              <a:solidFill>
                <a:schemeClr val="dk2"/>
              </a:solidFill>
            </a:endParaRPr>
          </a:p>
        </p:txBody>
      </p:sp>
      <p:sp>
        <p:nvSpPr>
          <p:cNvPr id="156" name="Google Shape;156;p18"/>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pic>
        <p:nvPicPr>
          <p:cNvPr descr="https://images.freeimg.net/rsynced_images/floor-floorboards.jpg" id="1019" name="Google Shape;1019;p7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20" name="Google Shape;1020;p7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22" name="Google Shape;1022;p7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23" name="Google Shape;1023;p7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4" name="Google Shape;1024;p7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25" name="Google Shape;1025;p7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026" name="Google Shape;1026;p7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27" name="Google Shape;1027;p7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28" name="Google Shape;1028;p72"/>
          <p:cNvSpPr/>
          <p:nvPr/>
        </p:nvSpPr>
        <p:spPr>
          <a:xfrm>
            <a:off x="905925" y="78300"/>
            <a:ext cx="6764735" cy="702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are Variables?</a:t>
            </a:r>
          </a:p>
        </p:txBody>
      </p:sp>
      <p:sp>
        <p:nvSpPr>
          <p:cNvPr id="1029" name="Google Shape;1029;p72"/>
          <p:cNvSpPr txBox="1"/>
          <p:nvPr/>
        </p:nvSpPr>
        <p:spPr>
          <a:xfrm>
            <a:off x="847725" y="781050"/>
            <a:ext cx="6921900" cy="39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These data can represent various types of information such as </a:t>
            </a:r>
            <a:endParaRPr sz="3300">
              <a:latin typeface="Roboto"/>
              <a:ea typeface="Roboto"/>
              <a:cs typeface="Roboto"/>
              <a:sym typeface="Roboto"/>
            </a:endParaRPr>
          </a:p>
          <a:p>
            <a:pPr indent="-355600" lvl="0" marL="1371600" rtl="0" algn="l">
              <a:spcBef>
                <a:spcPts val="0"/>
              </a:spcBef>
              <a:spcAft>
                <a:spcPts val="0"/>
              </a:spcAft>
              <a:buSzPts val="2000"/>
              <a:buFont typeface="Roboto"/>
              <a:buChar char="➔"/>
            </a:pPr>
            <a:r>
              <a:rPr lang="en" sz="2000">
                <a:latin typeface="Roboto"/>
                <a:ea typeface="Roboto"/>
                <a:cs typeface="Roboto"/>
                <a:sym typeface="Roboto"/>
              </a:rPr>
              <a:t>numbers, </a:t>
            </a:r>
            <a:endParaRPr sz="2000">
              <a:latin typeface="Roboto"/>
              <a:ea typeface="Roboto"/>
              <a:cs typeface="Roboto"/>
              <a:sym typeface="Roboto"/>
            </a:endParaRPr>
          </a:p>
          <a:p>
            <a:pPr indent="-355600" lvl="0" marL="1371600" rtl="0" algn="l">
              <a:spcBef>
                <a:spcPts val="0"/>
              </a:spcBef>
              <a:spcAft>
                <a:spcPts val="0"/>
              </a:spcAft>
              <a:buSzPts val="2000"/>
              <a:buFont typeface="Roboto"/>
              <a:buChar char="➔"/>
            </a:pPr>
            <a:r>
              <a:rPr lang="en" sz="2000">
                <a:latin typeface="Roboto"/>
                <a:ea typeface="Roboto"/>
                <a:cs typeface="Roboto"/>
                <a:sym typeface="Roboto"/>
              </a:rPr>
              <a:t>characters, </a:t>
            </a:r>
            <a:endParaRPr sz="2000">
              <a:latin typeface="Roboto"/>
              <a:ea typeface="Roboto"/>
              <a:cs typeface="Roboto"/>
              <a:sym typeface="Roboto"/>
            </a:endParaRPr>
          </a:p>
          <a:p>
            <a:pPr indent="-355600" lvl="0" marL="1371600" rtl="0" algn="l">
              <a:spcBef>
                <a:spcPts val="0"/>
              </a:spcBef>
              <a:spcAft>
                <a:spcPts val="0"/>
              </a:spcAft>
              <a:buSzPts val="2000"/>
              <a:buFont typeface="Roboto"/>
              <a:buChar char="➔"/>
            </a:pPr>
            <a:r>
              <a:rPr lang="en" sz="2000">
                <a:latin typeface="Roboto"/>
                <a:ea typeface="Roboto"/>
                <a:cs typeface="Roboto"/>
                <a:sym typeface="Roboto"/>
              </a:rPr>
              <a:t>strings, or </a:t>
            </a:r>
            <a:endParaRPr sz="2000">
              <a:latin typeface="Roboto"/>
              <a:ea typeface="Roboto"/>
              <a:cs typeface="Roboto"/>
              <a:sym typeface="Roboto"/>
            </a:endParaRPr>
          </a:p>
          <a:p>
            <a:pPr indent="-355600" lvl="0" marL="1371600" rtl="0" algn="l">
              <a:spcBef>
                <a:spcPts val="0"/>
              </a:spcBef>
              <a:spcAft>
                <a:spcPts val="0"/>
              </a:spcAft>
              <a:buSzPts val="2000"/>
              <a:buFont typeface="Roboto"/>
              <a:buChar char="➔"/>
            </a:pPr>
            <a:r>
              <a:rPr lang="en" sz="2000">
                <a:latin typeface="Roboto"/>
                <a:ea typeface="Roboto"/>
                <a:cs typeface="Roboto"/>
                <a:sym typeface="Roboto"/>
              </a:rPr>
              <a:t>complex data structures. </a:t>
            </a:r>
            <a:endParaRPr sz="2000">
              <a:latin typeface="Roboto"/>
              <a:ea typeface="Roboto"/>
              <a:cs typeface="Roboto"/>
              <a:sym typeface="Roboto"/>
            </a:endParaRPr>
          </a:p>
          <a:p>
            <a:pPr indent="0" lvl="0" marL="0" rtl="0" algn="l">
              <a:spcBef>
                <a:spcPts val="0"/>
              </a:spcBef>
              <a:spcAft>
                <a:spcPts val="0"/>
              </a:spcAft>
              <a:buNone/>
            </a:pPr>
            <a:r>
              <a:rPr lang="en" sz="3300">
                <a:latin typeface="Roboto"/>
                <a:ea typeface="Roboto"/>
                <a:cs typeface="Roboto"/>
                <a:sym typeface="Roboto"/>
              </a:rPr>
              <a:t>Variables allow programmers to manipulate and work with data in their programs.</a:t>
            </a:r>
            <a:endParaRPr sz="3300">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pic>
        <p:nvPicPr>
          <p:cNvPr descr="https://images.freeimg.net/rsynced_images/floor-floorboards.jpg" id="1034" name="Google Shape;1034;p7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35" name="Google Shape;1035;p7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7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37" name="Google Shape;1037;p7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38" name="Google Shape;1038;p7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39" name="Google Shape;1039;p7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40" name="Google Shape;1040;p7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41" name="Google Shape;1041;p7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42" name="Google Shape;1042;p7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43" name="Google Shape;1043;p73"/>
          <p:cNvSpPr/>
          <p:nvPr/>
        </p:nvSpPr>
        <p:spPr>
          <a:xfrm>
            <a:off x="147000" y="1157000"/>
            <a:ext cx="7665877" cy="20199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pic>
        <p:nvPicPr>
          <p:cNvPr id="1048" name="Google Shape;1048;p74"/>
          <p:cNvPicPr preferRelativeResize="0"/>
          <p:nvPr/>
        </p:nvPicPr>
        <p:blipFill>
          <a:blip r:embed="rId3">
            <a:alphaModFix/>
          </a:blip>
          <a:stretch>
            <a:fillRect/>
          </a:stretch>
        </p:blipFill>
        <p:spPr>
          <a:xfrm>
            <a:off x="3944775" y="1057225"/>
            <a:ext cx="4039950" cy="3506975"/>
          </a:xfrm>
          <a:prstGeom prst="rect">
            <a:avLst/>
          </a:prstGeom>
          <a:noFill/>
          <a:ln>
            <a:noFill/>
          </a:ln>
        </p:spPr>
      </p:pic>
      <p:pic>
        <p:nvPicPr>
          <p:cNvPr descr="https://images.freeimg.net/rsynced_images/floor-floorboards.jpg" id="1049" name="Google Shape;1049;p7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050" name="Google Shape;1050;p7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52" name="Google Shape;1052;p7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53" name="Google Shape;1053;p7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054" name="Google Shape;1054;p7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055" name="Google Shape;1055;p7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56" name="Google Shape;1056;p74"/>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1057" name="Google Shape;1057;p7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58" name="Google Shape;1058;p7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059" name="Google Shape;1059;p74"/>
          <p:cNvSpPr txBox="1"/>
          <p:nvPr/>
        </p:nvSpPr>
        <p:spPr>
          <a:xfrm>
            <a:off x="764050" y="1159150"/>
            <a:ext cx="3550200" cy="23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Let’s look at the way </a:t>
            </a:r>
            <a:r>
              <a:rPr lang="en" sz="3300">
                <a:latin typeface="Roboto Black"/>
                <a:ea typeface="Roboto Black"/>
                <a:cs typeface="Roboto Black"/>
                <a:sym typeface="Roboto Black"/>
              </a:rPr>
              <a:t>people</a:t>
            </a:r>
            <a:r>
              <a:rPr lang="en" sz="3300">
                <a:latin typeface="Roboto"/>
                <a:ea typeface="Roboto"/>
                <a:cs typeface="Roboto"/>
                <a:sym typeface="Roboto"/>
              </a:rPr>
              <a:t> </a:t>
            </a:r>
            <a:r>
              <a:rPr lang="en" sz="3300">
                <a:latin typeface="Roboto Black"/>
                <a:ea typeface="Roboto Black"/>
                <a:cs typeface="Roboto Black"/>
                <a:sym typeface="Roboto Black"/>
              </a:rPr>
              <a:t>communicate</a:t>
            </a:r>
            <a:r>
              <a:rPr lang="en" sz="3300">
                <a:latin typeface="Roboto"/>
                <a:ea typeface="Roboto"/>
                <a:cs typeface="Roboto"/>
                <a:sym typeface="Roboto"/>
              </a:rPr>
              <a:t> with </a:t>
            </a:r>
            <a:r>
              <a:rPr lang="en" sz="3300">
                <a:latin typeface="Roboto Black"/>
                <a:ea typeface="Roboto Black"/>
                <a:cs typeface="Roboto Black"/>
                <a:sym typeface="Roboto Black"/>
              </a:rPr>
              <a:t>computers</a:t>
            </a:r>
            <a:r>
              <a:rPr lang="en" sz="3300">
                <a:latin typeface="Roboto"/>
                <a:ea typeface="Roboto"/>
                <a:cs typeface="Roboto"/>
                <a:sym typeface="Roboto"/>
              </a:rPr>
              <a:t>!</a:t>
            </a:r>
            <a:endParaRPr sz="3300">
              <a:latin typeface="Roboto"/>
              <a:ea typeface="Roboto"/>
              <a:cs typeface="Roboto"/>
              <a:sym typeface="Roboto"/>
            </a:endParaRPr>
          </a:p>
        </p:txBody>
      </p:sp>
      <p:sp>
        <p:nvSpPr>
          <p:cNvPr id="1060" name="Google Shape;1060;p74"/>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pic>
        <p:nvPicPr>
          <p:cNvPr descr="https://images.freeimg.net/rsynced_images/floor-floorboards.jpg" id="1065" name="Google Shape;1065;p7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66" name="Google Shape;1066;p7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7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68" name="Google Shape;1068;p7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69" name="Google Shape;1069;p7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70" name="Google Shape;1070;p7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71" name="Google Shape;1071;p7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72" name="Google Shape;1072;p7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73" name="Google Shape;1073;p7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74" name="Google Shape;1074;p75"/>
          <p:cNvSpPr txBox="1"/>
          <p:nvPr/>
        </p:nvSpPr>
        <p:spPr>
          <a:xfrm>
            <a:off x="1097075" y="1292150"/>
            <a:ext cx="6572100" cy="23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Roboto"/>
                <a:ea typeface="Roboto"/>
                <a:cs typeface="Roboto"/>
                <a:sym typeface="Roboto"/>
              </a:rPr>
              <a:t>Programs</a:t>
            </a:r>
            <a:r>
              <a:rPr lang="en" sz="3300">
                <a:solidFill>
                  <a:schemeClr val="dk1"/>
                </a:solidFill>
                <a:latin typeface="Roboto"/>
                <a:ea typeface="Roboto"/>
                <a:cs typeface="Roboto"/>
                <a:sym typeface="Roboto"/>
              </a:rPr>
              <a:t> store and manipulate data by using numbers or other symbols to represent information. Let’s go through a few examples.</a:t>
            </a:r>
            <a:endParaRPr sz="3300">
              <a:solidFill>
                <a:schemeClr val="dk1"/>
              </a:solidFill>
              <a:latin typeface="Roboto"/>
              <a:ea typeface="Roboto"/>
              <a:cs typeface="Roboto"/>
              <a:sym typeface="Roboto"/>
            </a:endParaRPr>
          </a:p>
        </p:txBody>
      </p:sp>
      <p:sp>
        <p:nvSpPr>
          <p:cNvPr id="1075" name="Google Shape;1075;p7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076" name="Google Shape;1076;p75"/>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pic>
        <p:nvPicPr>
          <p:cNvPr descr="https://images.freeimg.net/rsynced_images/floor-floorboards.jpg" id="1081" name="Google Shape;1081;p7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82" name="Google Shape;1082;p7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7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84" name="Google Shape;1084;p7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85" name="Google Shape;1085;p7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86" name="Google Shape;1086;p7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87" name="Google Shape;1087;p7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88" name="Google Shape;1088;p7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89" name="Google Shape;1089;p7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90" name="Google Shape;1090;p7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091" name="Google Shape;1091;p76"/>
          <p:cNvSpPr txBox="1"/>
          <p:nvPr/>
        </p:nvSpPr>
        <p:spPr>
          <a:xfrm>
            <a:off x="999250" y="1723450"/>
            <a:ext cx="6674100" cy="27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highlight>
                  <a:srgbClr val="FFFFFF"/>
                </a:highlight>
                <a:latin typeface="Roboto"/>
                <a:ea typeface="Roboto"/>
                <a:cs typeface="Roboto"/>
                <a:sym typeface="Roboto"/>
              </a:rPr>
              <a:t>ASCII </a:t>
            </a:r>
            <a:r>
              <a:rPr lang="en" sz="3300">
                <a:highlight>
                  <a:srgbClr val="FFFFFF"/>
                </a:highlight>
                <a:latin typeface="Roboto"/>
                <a:ea typeface="Roboto"/>
                <a:cs typeface="Roboto"/>
                <a:sym typeface="Roboto"/>
              </a:rPr>
              <a:t>(American Standard Code for Information Interchange) </a:t>
            </a:r>
            <a:r>
              <a:rPr b="1" i="1" lang="en" sz="3300">
                <a:highlight>
                  <a:srgbClr val="FFFFFF"/>
                </a:highlight>
                <a:latin typeface="Roboto"/>
                <a:ea typeface="Roboto"/>
                <a:cs typeface="Roboto"/>
                <a:sym typeface="Roboto"/>
              </a:rPr>
              <a:t>is the most common character encoding format for text data in computers and on the internet. </a:t>
            </a:r>
            <a:endParaRPr sz="3300">
              <a:latin typeface="Roboto"/>
              <a:ea typeface="Roboto"/>
              <a:cs typeface="Roboto"/>
              <a:sym typeface="Roboto"/>
            </a:endParaRPr>
          </a:p>
        </p:txBody>
      </p:sp>
      <p:sp>
        <p:nvSpPr>
          <p:cNvPr id="1092" name="Google Shape;1092;p76"/>
          <p:cNvSpPr/>
          <p:nvPr/>
        </p:nvSpPr>
        <p:spPr>
          <a:xfrm>
            <a:off x="1025850" y="1136525"/>
            <a:ext cx="6354885" cy="541825"/>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093" name="Google Shape;1093;p76"/>
          <p:cNvSpPr/>
          <p:nvPr/>
        </p:nvSpPr>
        <p:spPr>
          <a:xfrm>
            <a:off x="999250" y="8042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pic>
        <p:nvPicPr>
          <p:cNvPr descr="https://images.freeimg.net/rsynced_images/floor-floorboards.jpg" id="1098" name="Google Shape;1098;p7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99" name="Google Shape;1099;p7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7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01" name="Google Shape;1101;p7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02" name="Google Shape;1102;p7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03" name="Google Shape;1103;p7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04" name="Google Shape;1104;p7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105" name="Google Shape;1105;p7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06" name="Google Shape;1106;p7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07" name="Google Shape;1107;p77"/>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1108" name="Google Shape;1108;p77"/>
          <p:cNvPicPr preferRelativeResize="0"/>
          <p:nvPr/>
        </p:nvPicPr>
        <p:blipFill rotWithShape="1">
          <a:blip r:embed="rId10">
            <a:alphaModFix/>
          </a:blip>
          <a:srcRect b="0" l="0" r="0" t="0"/>
          <a:stretch/>
        </p:blipFill>
        <p:spPr>
          <a:xfrm>
            <a:off x="1224638" y="1078325"/>
            <a:ext cx="5981401" cy="3335799"/>
          </a:xfrm>
          <a:prstGeom prst="rect">
            <a:avLst/>
          </a:prstGeom>
          <a:noFill/>
          <a:ln cap="flat" cmpd="sng" w="38100">
            <a:solidFill>
              <a:schemeClr val="dk2"/>
            </a:solidFill>
            <a:prstDash val="solid"/>
            <a:round/>
            <a:headEnd len="sm" w="sm" type="none"/>
            <a:tailEnd len="sm" w="sm" type="none"/>
          </a:ln>
        </p:spPr>
      </p:pic>
      <p:sp>
        <p:nvSpPr>
          <p:cNvPr id="1109" name="Google Shape;1109;p77"/>
          <p:cNvSpPr/>
          <p:nvPr/>
        </p:nvSpPr>
        <p:spPr>
          <a:xfrm>
            <a:off x="3212975" y="1414875"/>
            <a:ext cx="3937800" cy="3049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0" name="Google Shape;1110;p77"/>
          <p:cNvSpPr/>
          <p:nvPr/>
        </p:nvSpPr>
        <p:spPr>
          <a:xfrm>
            <a:off x="968650" y="607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pic>
        <p:nvPicPr>
          <p:cNvPr descr="https://images.freeimg.net/rsynced_images/floor-floorboards.jpg" id="1115" name="Google Shape;1115;p7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16" name="Google Shape;1116;p7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7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18" name="Google Shape;1118;p7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19" name="Google Shape;1119;p7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20" name="Google Shape;1120;p7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21" name="Google Shape;1121;p7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122" name="Google Shape;1122;p7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23" name="Google Shape;1123;p7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24" name="Google Shape;1124;p7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25" name="Google Shape;1125;p78"/>
          <p:cNvSpPr txBox="1"/>
          <p:nvPr/>
        </p:nvSpPr>
        <p:spPr>
          <a:xfrm>
            <a:off x="1038500" y="1646775"/>
            <a:ext cx="6676800" cy="288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333333"/>
                </a:solidFill>
                <a:latin typeface="Roboto"/>
                <a:ea typeface="Roboto"/>
                <a:cs typeface="Roboto"/>
                <a:sym typeface="Roboto"/>
              </a:rPr>
              <a:t>Binary code </a:t>
            </a:r>
            <a:r>
              <a:rPr lang="en" sz="3000">
                <a:solidFill>
                  <a:srgbClr val="333333"/>
                </a:solidFill>
                <a:latin typeface="Roboto"/>
                <a:ea typeface="Roboto"/>
                <a:cs typeface="Roboto"/>
                <a:sym typeface="Roboto"/>
              </a:rPr>
              <a:t>is one type of coding that uses only</a:t>
            </a:r>
            <a:r>
              <a:rPr b="1" lang="en" sz="3000">
                <a:solidFill>
                  <a:srgbClr val="333333"/>
                </a:solidFill>
                <a:latin typeface="Roboto"/>
                <a:ea typeface="Roboto"/>
                <a:cs typeface="Roboto"/>
                <a:sym typeface="Roboto"/>
              </a:rPr>
              <a:t> 0</a:t>
            </a:r>
            <a:r>
              <a:rPr lang="en" sz="3000">
                <a:solidFill>
                  <a:srgbClr val="333333"/>
                </a:solidFill>
                <a:latin typeface="Roboto"/>
                <a:ea typeface="Roboto"/>
                <a:cs typeface="Roboto"/>
                <a:sym typeface="Roboto"/>
              </a:rPr>
              <a:t> and</a:t>
            </a:r>
            <a:r>
              <a:rPr b="1" lang="en" sz="3000">
                <a:solidFill>
                  <a:srgbClr val="333333"/>
                </a:solidFill>
                <a:latin typeface="Roboto"/>
                <a:ea typeface="Roboto"/>
                <a:cs typeface="Roboto"/>
                <a:sym typeface="Roboto"/>
              </a:rPr>
              <a:t> 1</a:t>
            </a:r>
            <a:r>
              <a:rPr lang="en" sz="3000">
                <a:solidFill>
                  <a:srgbClr val="333333"/>
                </a:solidFill>
                <a:latin typeface="Roboto"/>
                <a:ea typeface="Roboto"/>
                <a:cs typeface="Roboto"/>
                <a:sym typeface="Roboto"/>
              </a:rPr>
              <a:t> to represent letters, numbers, and symbols. It is called binary code because it’s made of only two symbols. The “</a:t>
            </a:r>
            <a:r>
              <a:rPr b="1" i="1" lang="en" sz="3000">
                <a:solidFill>
                  <a:srgbClr val="333333"/>
                </a:solidFill>
                <a:latin typeface="Roboto"/>
                <a:ea typeface="Roboto"/>
                <a:cs typeface="Roboto"/>
                <a:sym typeface="Roboto"/>
              </a:rPr>
              <a:t>bi</a:t>
            </a:r>
            <a:r>
              <a:rPr lang="en" sz="3000">
                <a:solidFill>
                  <a:srgbClr val="333333"/>
                </a:solidFill>
                <a:latin typeface="Roboto"/>
                <a:ea typeface="Roboto"/>
                <a:cs typeface="Roboto"/>
                <a:sym typeface="Roboto"/>
              </a:rPr>
              <a:t>” in binary </a:t>
            </a:r>
            <a:r>
              <a:rPr b="1" i="1" lang="en" sz="3000">
                <a:solidFill>
                  <a:srgbClr val="333333"/>
                </a:solidFill>
                <a:latin typeface="Roboto"/>
                <a:ea typeface="Roboto"/>
                <a:cs typeface="Roboto"/>
                <a:sym typeface="Roboto"/>
              </a:rPr>
              <a:t>means two!</a:t>
            </a:r>
            <a:endParaRPr b="1" i="1" sz="3000">
              <a:latin typeface="Roboto"/>
              <a:ea typeface="Roboto"/>
              <a:cs typeface="Roboto"/>
              <a:sym typeface="Roboto"/>
            </a:endParaRPr>
          </a:p>
        </p:txBody>
      </p:sp>
      <p:sp>
        <p:nvSpPr>
          <p:cNvPr id="1126" name="Google Shape;1126;p78"/>
          <p:cNvSpPr/>
          <p:nvPr/>
        </p:nvSpPr>
        <p:spPr>
          <a:xfrm>
            <a:off x="1119950" y="1084050"/>
            <a:ext cx="6354885" cy="541825"/>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127" name="Google Shape;1127;p78"/>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pic>
        <p:nvPicPr>
          <p:cNvPr descr="https://images.freeimg.net/rsynced_images/floor-floorboards.jpg" id="1132" name="Google Shape;1132;p7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33" name="Google Shape;1133;p7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7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35" name="Google Shape;1135;p7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36" name="Google Shape;1136;p7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37" name="Google Shape;1137;p7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38" name="Google Shape;1138;p7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139" name="Google Shape;1139;p7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40" name="Google Shape;1140;p7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41" name="Google Shape;1141;p7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42" name="Google Shape;1142;p79"/>
          <p:cNvSpPr txBox="1"/>
          <p:nvPr/>
        </p:nvSpPr>
        <p:spPr>
          <a:xfrm>
            <a:off x="1025850" y="1723450"/>
            <a:ext cx="6905400" cy="284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highlight>
                  <a:srgbClr val="FFFFFF"/>
                </a:highlight>
                <a:latin typeface="Roboto"/>
                <a:ea typeface="Roboto"/>
                <a:cs typeface="Roboto"/>
                <a:sym typeface="Roboto"/>
              </a:rPr>
              <a:t>The hardware of computers has only two electrical states, on or off. These can be represented by</a:t>
            </a:r>
            <a:endParaRPr sz="3000">
              <a:highlight>
                <a:srgbClr val="FFFFFF"/>
              </a:highlight>
              <a:latin typeface="Roboto"/>
              <a:ea typeface="Roboto"/>
              <a:cs typeface="Roboto"/>
              <a:sym typeface="Roboto"/>
            </a:endParaRPr>
          </a:p>
          <a:p>
            <a:pPr indent="-457200" lvl="0" marL="1371600" rtl="0" algn="l">
              <a:lnSpc>
                <a:spcPct val="100000"/>
              </a:lnSpc>
              <a:spcBef>
                <a:spcPts val="0"/>
              </a:spcBef>
              <a:spcAft>
                <a:spcPts val="0"/>
              </a:spcAft>
              <a:buSzPts val="3600"/>
              <a:buFont typeface="Roboto"/>
              <a:buChar char="●"/>
            </a:pPr>
            <a:r>
              <a:rPr lang="en" sz="3600">
                <a:highlight>
                  <a:srgbClr val="FFFFFF"/>
                </a:highlight>
                <a:latin typeface="Roboto"/>
                <a:ea typeface="Roboto"/>
                <a:cs typeface="Roboto"/>
                <a:sym typeface="Roboto"/>
              </a:rPr>
              <a:t>0 or zero (off), </a:t>
            </a:r>
            <a:r>
              <a:rPr i="1" lang="en" sz="3100">
                <a:highlight>
                  <a:srgbClr val="FFFFFF"/>
                </a:highlight>
                <a:latin typeface="Roboto"/>
                <a:ea typeface="Roboto"/>
                <a:cs typeface="Roboto"/>
                <a:sym typeface="Roboto"/>
              </a:rPr>
              <a:t>or </a:t>
            </a:r>
            <a:endParaRPr i="1" sz="3100">
              <a:highlight>
                <a:srgbClr val="FFFFFF"/>
              </a:highlight>
              <a:latin typeface="Roboto"/>
              <a:ea typeface="Roboto"/>
              <a:cs typeface="Roboto"/>
              <a:sym typeface="Roboto"/>
            </a:endParaRPr>
          </a:p>
          <a:p>
            <a:pPr indent="-457200" lvl="0" marL="1371600" rtl="0" algn="l">
              <a:lnSpc>
                <a:spcPct val="100000"/>
              </a:lnSpc>
              <a:spcBef>
                <a:spcPts val="0"/>
              </a:spcBef>
              <a:spcAft>
                <a:spcPts val="0"/>
              </a:spcAft>
              <a:buSzPts val="3600"/>
              <a:buFont typeface="Roboto"/>
              <a:buChar char="●"/>
            </a:pPr>
            <a:r>
              <a:rPr lang="en" sz="3600">
                <a:highlight>
                  <a:srgbClr val="FFFFFF"/>
                </a:highlight>
                <a:latin typeface="Roboto"/>
                <a:ea typeface="Roboto"/>
                <a:cs typeface="Roboto"/>
                <a:sym typeface="Roboto"/>
              </a:rPr>
              <a:t>1 or one (on). </a:t>
            </a:r>
            <a:endParaRPr sz="3900">
              <a:highlight>
                <a:srgbClr val="FFFFFF"/>
              </a:highlight>
              <a:latin typeface="Roboto"/>
              <a:ea typeface="Roboto"/>
              <a:cs typeface="Roboto"/>
              <a:sym typeface="Roboto"/>
            </a:endParaRPr>
          </a:p>
        </p:txBody>
      </p:sp>
      <p:sp>
        <p:nvSpPr>
          <p:cNvPr id="1143" name="Google Shape;1143;p79"/>
          <p:cNvSpPr/>
          <p:nvPr/>
        </p:nvSpPr>
        <p:spPr>
          <a:xfrm>
            <a:off x="1109475" y="105620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144" name="Google Shape;1144;p79"/>
          <p:cNvSpPr/>
          <p:nvPr/>
        </p:nvSpPr>
        <p:spPr>
          <a:xfrm>
            <a:off x="979275" y="22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pic>
        <p:nvPicPr>
          <p:cNvPr descr="https://images.freeimg.net/rsynced_images/floor-floorboards.jpg" id="1149" name="Google Shape;1149;p8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50" name="Google Shape;1150;p8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8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52" name="Google Shape;1152;p8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53" name="Google Shape;1153;p8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54" name="Google Shape;1154;p8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55" name="Google Shape;1155;p8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156" name="Google Shape;1156;p8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57" name="Google Shape;1157;p8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58" name="Google Shape;1158;p8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59" name="Google Shape;1159;p80"/>
          <p:cNvSpPr txBox="1"/>
          <p:nvPr/>
        </p:nvSpPr>
        <p:spPr>
          <a:xfrm>
            <a:off x="954875" y="1667675"/>
            <a:ext cx="6809100" cy="284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highlight>
                  <a:srgbClr val="FFFFFF"/>
                </a:highlight>
                <a:latin typeface="Roboto"/>
                <a:ea typeface="Roboto"/>
                <a:cs typeface="Roboto"/>
                <a:sym typeface="Roboto"/>
              </a:rPr>
              <a:t>Letters, numbers, and symbols are </a:t>
            </a:r>
            <a:r>
              <a:rPr lang="en" sz="3300" u="sng">
                <a:highlight>
                  <a:srgbClr val="FFFFFF"/>
                </a:highlight>
                <a:latin typeface="Roboto"/>
                <a:ea typeface="Roboto"/>
                <a:cs typeface="Roboto"/>
                <a:sym typeface="Roboto"/>
                <a:hlinkClick r:id="rId10"/>
              </a:rPr>
              <a:t>translated to eight-character binary numbers</a:t>
            </a:r>
            <a:r>
              <a:rPr lang="en" sz="3300">
                <a:highlight>
                  <a:srgbClr val="FFFFFF"/>
                </a:highlight>
                <a:latin typeface="Roboto"/>
                <a:ea typeface="Roboto"/>
                <a:cs typeface="Roboto"/>
                <a:sym typeface="Roboto"/>
              </a:rPr>
              <a:t> (0 and </a:t>
            </a:r>
            <a:r>
              <a:rPr lang="en" sz="3300">
                <a:highlight>
                  <a:srgbClr val="FFFFFF"/>
                </a:highlight>
                <a:latin typeface="Roboto"/>
                <a:ea typeface="Roboto"/>
                <a:cs typeface="Roboto"/>
                <a:sym typeface="Roboto"/>
              </a:rPr>
              <a:t>1</a:t>
            </a:r>
            <a:r>
              <a:rPr lang="en" sz="3300">
                <a:highlight>
                  <a:srgbClr val="FFFFFF"/>
                </a:highlight>
                <a:latin typeface="Roboto"/>
                <a:ea typeface="Roboto"/>
                <a:cs typeface="Roboto"/>
                <a:sym typeface="Roboto"/>
              </a:rPr>
              <a:t>) as you work with them through the software on your computer.</a:t>
            </a:r>
            <a:endParaRPr sz="3300">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3300">
              <a:highlight>
                <a:srgbClr val="FFFFFF"/>
              </a:highlight>
              <a:latin typeface="Roboto"/>
              <a:ea typeface="Roboto"/>
              <a:cs typeface="Roboto"/>
              <a:sym typeface="Roboto"/>
            </a:endParaRPr>
          </a:p>
        </p:txBody>
      </p:sp>
      <p:sp>
        <p:nvSpPr>
          <p:cNvPr id="1160" name="Google Shape;1160;p80"/>
          <p:cNvSpPr/>
          <p:nvPr/>
        </p:nvSpPr>
        <p:spPr>
          <a:xfrm>
            <a:off x="1098438" y="105620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161" name="Google Shape;1161;p80"/>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pic>
        <p:nvPicPr>
          <p:cNvPr descr="https://images.freeimg.net/rsynced_images/floor-floorboards.jpg" id="1166" name="Google Shape;1166;p8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67" name="Google Shape;1167;p8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8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9" name="Google Shape;1169;p8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0" name="Google Shape;1170;p8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71" name="Google Shape;1171;p8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72" name="Google Shape;1172;p8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173" name="Google Shape;1173;p8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74" name="Google Shape;1174;p8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75" name="Google Shape;1175;p8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1176" name="Google Shape;1176;p81"/>
          <p:cNvPicPr preferRelativeResize="0"/>
          <p:nvPr/>
        </p:nvPicPr>
        <p:blipFill rotWithShape="1">
          <a:blip r:embed="rId10">
            <a:alphaModFix/>
          </a:blip>
          <a:srcRect b="5431" l="0" r="0" t="7239"/>
          <a:stretch/>
        </p:blipFill>
        <p:spPr>
          <a:xfrm>
            <a:off x="1151750" y="1650550"/>
            <a:ext cx="2161450" cy="2673398"/>
          </a:xfrm>
          <a:prstGeom prst="rect">
            <a:avLst/>
          </a:prstGeom>
          <a:noFill/>
          <a:ln cap="flat" cmpd="sng" w="38100">
            <a:solidFill>
              <a:schemeClr val="dk2"/>
            </a:solidFill>
            <a:prstDash val="solid"/>
            <a:round/>
            <a:headEnd len="sm" w="sm" type="none"/>
            <a:tailEnd len="sm" w="sm" type="none"/>
          </a:ln>
        </p:spPr>
      </p:pic>
      <p:pic>
        <p:nvPicPr>
          <p:cNvPr id="1177" name="Google Shape;1177;p81"/>
          <p:cNvPicPr preferRelativeResize="0"/>
          <p:nvPr/>
        </p:nvPicPr>
        <p:blipFill>
          <a:blip r:embed="rId11">
            <a:alphaModFix/>
          </a:blip>
          <a:stretch>
            <a:fillRect/>
          </a:stretch>
        </p:blipFill>
        <p:spPr>
          <a:xfrm>
            <a:off x="3976225" y="1650550"/>
            <a:ext cx="3265151" cy="2725775"/>
          </a:xfrm>
          <a:prstGeom prst="rect">
            <a:avLst/>
          </a:prstGeom>
          <a:noFill/>
          <a:ln cap="flat" cmpd="sng" w="38100">
            <a:solidFill>
              <a:schemeClr val="dk2"/>
            </a:solidFill>
            <a:prstDash val="solid"/>
            <a:round/>
            <a:headEnd len="sm" w="sm" type="none"/>
            <a:tailEnd len="sm" w="sm" type="none"/>
          </a:ln>
        </p:spPr>
      </p:pic>
      <p:sp>
        <p:nvSpPr>
          <p:cNvPr id="1178" name="Google Shape;1178;p81"/>
          <p:cNvSpPr/>
          <p:nvPr/>
        </p:nvSpPr>
        <p:spPr>
          <a:xfrm>
            <a:off x="1025850" y="10197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179" name="Google Shape;1179;p81"/>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9"/>
          <p:cNvPicPr preferRelativeResize="0"/>
          <p:nvPr/>
        </p:nvPicPr>
        <p:blipFill>
          <a:blip r:embed="rId3">
            <a:alphaModFix/>
          </a:blip>
          <a:stretch>
            <a:fillRect/>
          </a:stretch>
        </p:blipFill>
        <p:spPr>
          <a:xfrm>
            <a:off x="4976275" y="1387000"/>
            <a:ext cx="3106576" cy="3248150"/>
          </a:xfrm>
          <a:prstGeom prst="rect">
            <a:avLst/>
          </a:prstGeom>
          <a:noFill/>
          <a:ln>
            <a:noFill/>
          </a:ln>
        </p:spPr>
      </p:pic>
      <p:pic>
        <p:nvPicPr>
          <p:cNvPr descr="https://images.freeimg.net/rsynced_images/floor-floorboards.jpg" id="162" name="Google Shape;162;p1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63" name="Google Shape;163;p1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5" name="Google Shape;165;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6" name="Google Shape;166;p1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7" name="Google Shape;167;p1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8" name="Google Shape;168;p1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169" name="Google Shape;169;p19"/>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170" name="Google Shape;170;p1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71" name="Google Shape;171;p1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72" name="Google Shape;172;p19"/>
          <p:cNvSpPr txBox="1"/>
          <p:nvPr/>
        </p:nvSpPr>
        <p:spPr>
          <a:xfrm>
            <a:off x="644425" y="1287822"/>
            <a:ext cx="4373700" cy="22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People use </a:t>
            </a:r>
            <a:r>
              <a:rPr lang="en" sz="3300">
                <a:latin typeface="Roboto Black"/>
                <a:ea typeface="Roboto Black"/>
                <a:cs typeface="Roboto Black"/>
                <a:sym typeface="Roboto Black"/>
              </a:rPr>
              <a:t>flashlights</a:t>
            </a:r>
            <a:r>
              <a:rPr lang="en" sz="3300">
                <a:latin typeface="Roboto"/>
                <a:ea typeface="Roboto"/>
                <a:cs typeface="Roboto"/>
                <a:sym typeface="Roboto"/>
              </a:rPr>
              <a:t> in the dark to send and receive secret messages! </a:t>
            </a:r>
            <a:endParaRPr sz="3300">
              <a:latin typeface="Roboto"/>
              <a:ea typeface="Roboto"/>
              <a:cs typeface="Roboto"/>
              <a:sym typeface="Roboto"/>
            </a:endParaRPr>
          </a:p>
        </p:txBody>
      </p:sp>
      <p:sp>
        <p:nvSpPr>
          <p:cNvPr id="173" name="Google Shape;173;p19"/>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pic>
        <p:nvPicPr>
          <p:cNvPr descr="https://images.freeimg.net/rsynced_images/floor-floorboards.jpg" id="1184" name="Google Shape;1184;p8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85" name="Google Shape;1185;p8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8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87" name="Google Shape;1187;p8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88" name="Google Shape;1188;p8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9" name="Google Shape;1189;p8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90" name="Google Shape;1190;p8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191" name="Google Shape;1191;p8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92" name="Google Shape;1192;p8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93" name="Google Shape;1193;p8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94" name="Google Shape;1194;p82"/>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195" name="Google Shape;1195;p82"/>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1196" name="Google Shape;1196;p82"/>
          <p:cNvSpPr txBox="1"/>
          <p:nvPr/>
        </p:nvSpPr>
        <p:spPr>
          <a:xfrm>
            <a:off x="1025850" y="1678350"/>
            <a:ext cx="6626700" cy="28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Unicode</a:t>
            </a:r>
            <a:r>
              <a:rPr lang="en" sz="3000">
                <a:latin typeface="Roboto"/>
                <a:ea typeface="Roboto"/>
                <a:cs typeface="Roboto"/>
                <a:sym typeface="Roboto"/>
              </a:rPr>
              <a:t> provides a </a:t>
            </a:r>
            <a:r>
              <a:rPr b="1" i="1" lang="en" sz="3000">
                <a:latin typeface="Roboto"/>
                <a:ea typeface="Roboto"/>
                <a:cs typeface="Roboto"/>
                <a:sym typeface="Roboto"/>
              </a:rPr>
              <a:t>unique number</a:t>
            </a:r>
            <a:r>
              <a:rPr lang="en" sz="3000">
                <a:latin typeface="Roboto"/>
                <a:ea typeface="Roboto"/>
                <a:cs typeface="Roboto"/>
                <a:sym typeface="Roboto"/>
              </a:rPr>
              <a:t>. This means that text can be shared and displayed across different systems without loss of information or character corruption. </a:t>
            </a:r>
            <a:endParaRPr sz="3000">
              <a:latin typeface="Roboto"/>
              <a:ea typeface="Roboto"/>
              <a:cs typeface="Roboto"/>
              <a:sym typeface="Roboto"/>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pic>
        <p:nvPicPr>
          <p:cNvPr descr="https://images.freeimg.net/rsynced_images/floor-floorboards.jpg" id="1201" name="Google Shape;1201;p8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02" name="Google Shape;1202;p8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8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04" name="Google Shape;1204;p8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05" name="Google Shape;1205;p8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06" name="Google Shape;1206;p8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07" name="Google Shape;1207;p8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208" name="Google Shape;1208;p8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209" name="Google Shape;1209;p8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10" name="Google Shape;1210;p8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11" name="Google Shape;1211;p83"/>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212" name="Google Shape;1212;p83"/>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1213" name="Google Shape;1213;p83"/>
          <p:cNvSpPr txBox="1"/>
          <p:nvPr/>
        </p:nvSpPr>
        <p:spPr>
          <a:xfrm>
            <a:off x="1025850" y="1721525"/>
            <a:ext cx="6914400" cy="26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Unicode</a:t>
            </a:r>
            <a:r>
              <a:rPr lang="en" sz="3000">
                <a:latin typeface="Roboto"/>
                <a:ea typeface="Roboto"/>
                <a:cs typeface="Roboto"/>
                <a:sym typeface="Roboto"/>
              </a:rPr>
              <a:t> assigns each character a unique code point. Look at the example below:</a:t>
            </a:r>
            <a:endParaRPr sz="3000">
              <a:latin typeface="Roboto"/>
              <a:ea typeface="Roboto"/>
              <a:cs typeface="Roboto"/>
              <a:sym typeface="Roboto"/>
            </a:endParaRPr>
          </a:p>
          <a:p>
            <a:pPr indent="0" lvl="0" marL="0" rtl="0" algn="ctr">
              <a:spcBef>
                <a:spcPts val="0"/>
              </a:spcBef>
              <a:spcAft>
                <a:spcPts val="0"/>
              </a:spcAft>
              <a:buNone/>
            </a:pPr>
            <a:r>
              <a:rPr b="1" lang="en" sz="7200">
                <a:latin typeface="Roboto"/>
                <a:ea typeface="Roboto"/>
                <a:cs typeface="Roboto"/>
                <a:sym typeface="Roboto"/>
              </a:rPr>
              <a:t>"A" is U+0041</a:t>
            </a:r>
            <a:endParaRPr b="1" sz="7200">
              <a:latin typeface="Roboto"/>
              <a:ea typeface="Roboto"/>
              <a:cs typeface="Roboto"/>
              <a:sym typeface="Robot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pic>
        <p:nvPicPr>
          <p:cNvPr id="1218" name="Google Shape;1218;p84"/>
          <p:cNvPicPr preferRelativeResize="0"/>
          <p:nvPr/>
        </p:nvPicPr>
        <p:blipFill>
          <a:blip r:embed="rId3">
            <a:alphaModFix/>
          </a:blip>
          <a:stretch>
            <a:fillRect/>
          </a:stretch>
        </p:blipFill>
        <p:spPr>
          <a:xfrm>
            <a:off x="967738" y="1623975"/>
            <a:ext cx="7053300" cy="2949200"/>
          </a:xfrm>
          <a:prstGeom prst="rect">
            <a:avLst/>
          </a:prstGeom>
          <a:noFill/>
          <a:ln>
            <a:noFill/>
          </a:ln>
        </p:spPr>
      </p:pic>
      <p:pic>
        <p:nvPicPr>
          <p:cNvPr descr="https://images.freeimg.net/rsynced_images/floor-floorboards.jpg" id="1219" name="Google Shape;1219;p8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220" name="Google Shape;1220;p8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8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22" name="Google Shape;1222;p8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23" name="Google Shape;1223;p8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224" name="Google Shape;1224;p8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225" name="Google Shape;1225;p8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1226" name="Google Shape;1226;p84"/>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1227" name="Google Shape;1227;p8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28" name="Google Shape;1228;p8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29" name="Google Shape;1229;p84"/>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230" name="Google Shape;1230;p84"/>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pic>
        <p:nvPicPr>
          <p:cNvPr descr="https://images.freeimg.net/rsynced_images/floor-floorboards.jpg" id="1235" name="Google Shape;1235;p8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36" name="Google Shape;1236;p8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8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38" name="Google Shape;1238;p8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39" name="Google Shape;1239;p8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40" name="Google Shape;1240;p8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41" name="Google Shape;1241;p8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242" name="Google Shape;1242;p8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243" name="Google Shape;1243;p8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44" name="Google Shape;1244;p8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45" name="Google Shape;1245;p85"/>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246" name="Google Shape;1246;p85"/>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1247" name="Google Shape;1247;p85"/>
          <p:cNvSpPr txBox="1"/>
          <p:nvPr/>
        </p:nvSpPr>
        <p:spPr>
          <a:xfrm>
            <a:off x="1025850" y="1721525"/>
            <a:ext cx="6626700" cy="23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Unicode</a:t>
            </a:r>
            <a:r>
              <a:rPr lang="en" sz="3000">
                <a:latin typeface="Roboto"/>
                <a:ea typeface="Roboto"/>
                <a:cs typeface="Roboto"/>
                <a:sym typeface="Roboto"/>
              </a:rPr>
              <a:t> supports over a million code points, which can represent characters from various scripts, symbols, emoji, and more.</a:t>
            </a:r>
            <a:endParaRPr sz="3000">
              <a:latin typeface="Roboto"/>
              <a:ea typeface="Roboto"/>
              <a:cs typeface="Roboto"/>
              <a:sym typeface="Roboto"/>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pic>
        <p:nvPicPr>
          <p:cNvPr descr="https://images.freeimg.net/rsynced_images/floor-floorboards.jpg" id="1252" name="Google Shape;1252;p8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53" name="Google Shape;1253;p8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8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55" name="Google Shape;1255;p8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56" name="Google Shape;1256;p8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57" name="Google Shape;1257;p8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58" name="Google Shape;1258;p8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259" name="Google Shape;1259;p8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260" name="Google Shape;1260;p8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61" name="Google Shape;1261;p8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62" name="Google Shape;1262;p86"/>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263" name="Google Shape;1263;p86"/>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1264" name="Google Shape;1264;p86"/>
          <p:cNvSpPr txBox="1"/>
          <p:nvPr/>
        </p:nvSpPr>
        <p:spPr>
          <a:xfrm>
            <a:off x="958725" y="1721525"/>
            <a:ext cx="6999000" cy="28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oboto"/>
                <a:ea typeface="Roboto"/>
                <a:cs typeface="Roboto"/>
                <a:sym typeface="Roboto"/>
              </a:rPr>
              <a:t>One of the key advantages of </a:t>
            </a:r>
            <a:r>
              <a:rPr b="1" lang="en" sz="2800">
                <a:latin typeface="Roboto"/>
                <a:ea typeface="Roboto"/>
                <a:cs typeface="Roboto"/>
                <a:sym typeface="Roboto"/>
              </a:rPr>
              <a:t>Unicode </a:t>
            </a:r>
            <a:r>
              <a:rPr lang="en" sz="2800">
                <a:latin typeface="Roboto"/>
                <a:ea typeface="Roboto"/>
                <a:cs typeface="Roboto"/>
                <a:sym typeface="Roboto"/>
              </a:rPr>
              <a:t>is its universality and inclusivity, allowing for the representation of text in numerous languages and scripts, including those that are not traditionally supported by older encoding standards like ASCII.</a:t>
            </a:r>
            <a:endParaRPr sz="2800">
              <a:latin typeface="Roboto"/>
              <a:ea typeface="Roboto"/>
              <a:cs typeface="Roboto"/>
              <a:sym typeface="Robo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pic>
        <p:nvPicPr>
          <p:cNvPr descr="https://images.freeimg.net/rsynced_images/floor-floorboards.jpg" id="1269" name="Google Shape;1269;p8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70" name="Google Shape;1270;p8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8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72" name="Google Shape;1272;p8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73" name="Google Shape;1273;p8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74" name="Google Shape;1274;p8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75" name="Google Shape;1275;p8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276" name="Google Shape;1276;p8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277" name="Google Shape;1277;p8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78" name="Google Shape;1278;p87"/>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79" name="Google Shape;1279;p87"/>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280" name="Google Shape;1280;p87"/>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1281" name="Google Shape;1281;p87"/>
          <p:cNvSpPr txBox="1"/>
          <p:nvPr/>
        </p:nvSpPr>
        <p:spPr>
          <a:xfrm>
            <a:off x="958725" y="1721525"/>
            <a:ext cx="6115500" cy="26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This makes Unicode very important for multilingual computing, internationalization, and globalization of software and content.</a:t>
            </a:r>
            <a:endParaRPr sz="3300">
              <a:latin typeface="Roboto"/>
              <a:ea typeface="Roboto"/>
              <a:cs typeface="Roboto"/>
              <a:sym typeface="Roboto"/>
            </a:endParaRPr>
          </a:p>
          <a:p>
            <a:pPr indent="0" lvl="0" marL="0" rtl="0" algn="l">
              <a:spcBef>
                <a:spcPts val="0"/>
              </a:spcBef>
              <a:spcAft>
                <a:spcPts val="0"/>
              </a:spcAft>
              <a:buNone/>
            </a:pPr>
            <a:r>
              <a:t/>
            </a:r>
            <a:endParaRPr sz="3300">
              <a:latin typeface="Roboto"/>
              <a:ea typeface="Roboto"/>
              <a:cs typeface="Roboto"/>
              <a:sym typeface="Roboto"/>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pic>
        <p:nvPicPr>
          <p:cNvPr descr="https://images.freeimg.net/rsynced_images/floor-floorboards.jpg" id="1286" name="Google Shape;1286;p8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87" name="Google Shape;1287;p8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8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89" name="Google Shape;1289;p8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90" name="Google Shape;1290;p8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91" name="Google Shape;1291;p8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92" name="Google Shape;1292;p8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293" name="Google Shape;1293;p8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294" name="Google Shape;1294;p8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95" name="Google Shape;1295;p88"/>
          <p:cNvSpPr/>
          <p:nvPr/>
        </p:nvSpPr>
        <p:spPr>
          <a:xfrm>
            <a:off x="905925" y="230075"/>
            <a:ext cx="6823295" cy="32686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a:t>
            </a:r>
            <a:br>
              <a:rPr b="0" i="0">
                <a:ln cap="flat" cmpd="sng" w="9525">
                  <a:solidFill>
                    <a:srgbClr val="FF0000"/>
                  </a:solidFill>
                  <a:prstDash val="solid"/>
                  <a:round/>
                  <a:headEnd len="sm" w="sm" type="none"/>
                  <a:tailEnd len="sm" w="sm" type="none"/>
                </a:ln>
                <a:solidFill>
                  <a:srgbClr val="000000"/>
                </a:solidFill>
                <a:latin typeface="Roboto;900"/>
              </a:rPr>
            </a:b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9" name="Shape 1299"/>
        <p:cNvGrpSpPr/>
        <p:nvPr/>
      </p:nvGrpSpPr>
      <p:grpSpPr>
        <a:xfrm>
          <a:off x="0" y="0"/>
          <a:ext cx="0" cy="0"/>
          <a:chOff x="0" y="0"/>
          <a:chExt cx="0" cy="0"/>
        </a:xfrm>
      </p:grpSpPr>
      <p:pic>
        <p:nvPicPr>
          <p:cNvPr descr="https://images.freeimg.net/rsynced_images/floor-floorboards.jpg" id="1300" name="Google Shape;1300;p8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01" name="Google Shape;1301;p8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8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03" name="Google Shape;1303;p8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04" name="Google Shape;1304;p8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05" name="Google Shape;1305;p8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06" name="Google Shape;1306;p8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307" name="Google Shape;1307;p8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08" name="Google Shape;1308;p8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09" name="Google Shape;1309;p8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310" name="Google Shape;1310;p89"/>
          <p:cNvSpPr/>
          <p:nvPr/>
        </p:nvSpPr>
        <p:spPr>
          <a:xfrm>
            <a:off x="958725" y="9825"/>
            <a:ext cx="700681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Programming</a:t>
            </a:r>
          </a:p>
        </p:txBody>
      </p:sp>
      <p:sp>
        <p:nvSpPr>
          <p:cNvPr id="1311" name="Google Shape;1311;p89"/>
          <p:cNvSpPr txBox="1"/>
          <p:nvPr/>
        </p:nvSpPr>
        <p:spPr>
          <a:xfrm>
            <a:off x="1143050" y="1594400"/>
            <a:ext cx="6381600" cy="28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latin typeface="Roboto"/>
                <a:ea typeface="Roboto"/>
                <a:cs typeface="Roboto"/>
                <a:sym typeface="Roboto"/>
              </a:rPr>
              <a:t>Imagine you have a big box of colorful building blocks. Each block is like a little instruction for the computer to follow. When you put these blocks together in a certain order, they tell the computer what to do, just like when you follow the steps to build a tower with your blocks. </a:t>
            </a:r>
            <a:endParaRPr sz="2500">
              <a:latin typeface="Roboto"/>
              <a:ea typeface="Roboto"/>
              <a:cs typeface="Roboto"/>
              <a:sym typeface="Roboto"/>
            </a:endParaRPr>
          </a:p>
        </p:txBody>
      </p:sp>
      <p:sp>
        <p:nvSpPr>
          <p:cNvPr id="1312" name="Google Shape;1312;p89"/>
          <p:cNvSpPr/>
          <p:nvPr/>
        </p:nvSpPr>
        <p:spPr>
          <a:xfrm>
            <a:off x="1067675" y="956950"/>
            <a:ext cx="6160117" cy="637453"/>
          </a:xfrm>
          <a:prstGeom prst="rect">
            <a:avLst/>
          </a:prstGeom>
        </p:spPr>
        <p:txBody>
          <a:bodyPr>
            <a:prstTxWarp prst="textPlain"/>
          </a:bodyPr>
          <a:lstStyle/>
          <a:p>
            <a:pPr lvl="0" algn="ctr"/>
            <a:r>
              <a:rPr b="0" i="0">
                <a:ln>
                  <a:noFill/>
                </a:ln>
                <a:solidFill>
                  <a:srgbClr val="000000"/>
                </a:solidFill>
                <a:latin typeface="Roboto;900"/>
              </a:rPr>
              <a:t>What is Computer Programming?</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pic>
        <p:nvPicPr>
          <p:cNvPr descr="https://images.freeimg.net/rsynced_images/floor-floorboards.jpg" id="1317" name="Google Shape;1317;p9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18" name="Google Shape;1318;p9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9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20" name="Google Shape;1320;p9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1" name="Google Shape;1321;p9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22" name="Google Shape;1322;p9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23" name="Google Shape;1323;p9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324" name="Google Shape;1324;p9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25" name="Google Shape;1325;p9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26" name="Google Shape;1326;p9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327" name="Google Shape;1327;p90"/>
          <p:cNvSpPr/>
          <p:nvPr/>
        </p:nvSpPr>
        <p:spPr>
          <a:xfrm>
            <a:off x="958725" y="9825"/>
            <a:ext cx="700681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Programming</a:t>
            </a:r>
          </a:p>
        </p:txBody>
      </p:sp>
      <p:sp>
        <p:nvSpPr>
          <p:cNvPr id="1328" name="Google Shape;1328;p90"/>
          <p:cNvSpPr txBox="1"/>
          <p:nvPr/>
        </p:nvSpPr>
        <p:spPr>
          <a:xfrm>
            <a:off x="932338" y="1477175"/>
            <a:ext cx="7059600" cy="31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Now, these blocks are special because they're made for the computer. They tell it how to do things like play a game, draw a picture, or even talk to other computers far away. When you press a button on the computer or a tablet, it follows the instructions from these blocks to do what you want, like open a game or show a video.</a:t>
            </a:r>
            <a:endParaRPr sz="2500">
              <a:latin typeface="Roboto"/>
              <a:ea typeface="Roboto"/>
              <a:cs typeface="Roboto"/>
              <a:sym typeface="Roboto"/>
            </a:endParaRPr>
          </a:p>
        </p:txBody>
      </p:sp>
      <p:sp>
        <p:nvSpPr>
          <p:cNvPr id="1329" name="Google Shape;1329;p90"/>
          <p:cNvSpPr/>
          <p:nvPr/>
        </p:nvSpPr>
        <p:spPr>
          <a:xfrm>
            <a:off x="1067675" y="956950"/>
            <a:ext cx="6160117" cy="637453"/>
          </a:xfrm>
          <a:prstGeom prst="rect">
            <a:avLst/>
          </a:prstGeom>
        </p:spPr>
        <p:txBody>
          <a:bodyPr>
            <a:prstTxWarp prst="textPlain"/>
          </a:bodyPr>
          <a:lstStyle/>
          <a:p>
            <a:pPr lvl="0" algn="ctr"/>
            <a:r>
              <a:rPr b="0" i="0">
                <a:ln>
                  <a:noFill/>
                </a:ln>
                <a:solidFill>
                  <a:srgbClr val="000000"/>
                </a:solidFill>
                <a:latin typeface="Roboto;900"/>
              </a:rPr>
              <a:t>What is Computer Programming?</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pic>
        <p:nvPicPr>
          <p:cNvPr descr="https://images.freeimg.net/rsynced_images/floor-floorboards.jpg" id="1334" name="Google Shape;1334;p9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35" name="Google Shape;1335;p9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9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37" name="Google Shape;1337;p9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38" name="Google Shape;1338;p9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39" name="Google Shape;1339;p9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0" name="Google Shape;1340;p9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341" name="Google Shape;1341;p9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42" name="Google Shape;1342;p9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43" name="Google Shape;1343;p9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344" name="Google Shape;1344;p91"/>
          <p:cNvSpPr/>
          <p:nvPr/>
        </p:nvSpPr>
        <p:spPr>
          <a:xfrm>
            <a:off x="958725" y="9825"/>
            <a:ext cx="700681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Programming</a:t>
            </a:r>
          </a:p>
        </p:txBody>
      </p:sp>
      <p:sp>
        <p:nvSpPr>
          <p:cNvPr id="1345" name="Google Shape;1345;p91"/>
          <p:cNvSpPr txBox="1"/>
          <p:nvPr/>
        </p:nvSpPr>
        <p:spPr>
          <a:xfrm>
            <a:off x="999650" y="1623525"/>
            <a:ext cx="4225200" cy="26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So, </a:t>
            </a:r>
            <a:r>
              <a:rPr b="1" i="1" lang="en" sz="2500">
                <a:latin typeface="Roboto"/>
                <a:ea typeface="Roboto"/>
                <a:cs typeface="Roboto"/>
                <a:sym typeface="Roboto"/>
              </a:rPr>
              <a:t>computer programs are like sets of instructions</a:t>
            </a:r>
            <a:r>
              <a:rPr lang="en" sz="2500">
                <a:latin typeface="Roboto"/>
                <a:ea typeface="Roboto"/>
                <a:cs typeface="Roboto"/>
                <a:sym typeface="Roboto"/>
              </a:rPr>
              <a:t> </a:t>
            </a:r>
            <a:r>
              <a:rPr b="1" i="1" lang="en" sz="2500">
                <a:latin typeface="Roboto"/>
                <a:ea typeface="Roboto"/>
                <a:cs typeface="Roboto"/>
                <a:sym typeface="Roboto"/>
              </a:rPr>
              <a:t>that tell the computer what to do</a:t>
            </a:r>
            <a:r>
              <a:rPr lang="en" sz="2500">
                <a:latin typeface="Roboto"/>
                <a:ea typeface="Roboto"/>
                <a:cs typeface="Roboto"/>
                <a:sym typeface="Roboto"/>
              </a:rPr>
              <a:t>, just like you use instructions to build something with your building blocks!</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
        <p:nvSpPr>
          <p:cNvPr id="1346" name="Google Shape;1346;p91"/>
          <p:cNvSpPr/>
          <p:nvPr/>
        </p:nvSpPr>
        <p:spPr>
          <a:xfrm>
            <a:off x="961363" y="923350"/>
            <a:ext cx="6160117" cy="637453"/>
          </a:xfrm>
          <a:prstGeom prst="rect">
            <a:avLst/>
          </a:prstGeom>
        </p:spPr>
        <p:txBody>
          <a:bodyPr>
            <a:prstTxWarp prst="textPlain"/>
          </a:bodyPr>
          <a:lstStyle/>
          <a:p>
            <a:pPr lvl="0" algn="ctr"/>
            <a:r>
              <a:rPr b="0" i="0">
                <a:ln>
                  <a:noFill/>
                </a:ln>
                <a:solidFill>
                  <a:srgbClr val="000000"/>
                </a:solidFill>
                <a:latin typeface="Roboto;900"/>
              </a:rPr>
              <a:t>What is Computer Programming?</a:t>
            </a:r>
          </a:p>
        </p:txBody>
      </p:sp>
      <p:sp>
        <p:nvSpPr>
          <p:cNvPr id="1347" name="Google Shape;1347;p91"/>
          <p:cNvSpPr txBox="1"/>
          <p:nvPr/>
        </p:nvSpPr>
        <p:spPr>
          <a:xfrm>
            <a:off x="5396100" y="1665088"/>
            <a:ext cx="2515500" cy="28323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400"/>
              <a:t>// Function to collect numbers from the user</a:t>
            </a:r>
            <a:endParaRPr b="1" sz="400"/>
          </a:p>
          <a:p>
            <a:pPr indent="0" lvl="0" marL="0" rtl="0" algn="l">
              <a:spcBef>
                <a:spcPts val="0"/>
              </a:spcBef>
              <a:spcAft>
                <a:spcPts val="0"/>
              </a:spcAft>
              <a:buNone/>
            </a:pPr>
            <a:r>
              <a:rPr b="1" lang="en" sz="400"/>
              <a:t>function collectNumbers() {</a:t>
            </a:r>
            <a:endParaRPr b="1" sz="400"/>
          </a:p>
          <a:p>
            <a:pPr indent="0" lvl="0" marL="0" rtl="0" algn="l">
              <a:spcBef>
                <a:spcPts val="0"/>
              </a:spcBef>
              <a:spcAft>
                <a:spcPts val="0"/>
              </a:spcAft>
              <a:buNone/>
            </a:pPr>
            <a:r>
              <a:rPr b="1" lang="en" sz="400"/>
              <a:t>    let numbers = [];</a:t>
            </a:r>
            <a:endParaRPr b="1" sz="400"/>
          </a:p>
          <a:p>
            <a:pPr indent="0" lvl="0" marL="0" rtl="0" algn="l">
              <a:spcBef>
                <a:spcPts val="0"/>
              </a:spcBef>
              <a:spcAft>
                <a:spcPts val="0"/>
              </a:spcAft>
              <a:buNone/>
            </a:pPr>
            <a:r>
              <a:rPr b="1" lang="en" sz="400"/>
              <a:t>    for (let i = 1; i &lt;= 4; i++) {</a:t>
            </a:r>
            <a:endParaRPr b="1" sz="400"/>
          </a:p>
          <a:p>
            <a:pPr indent="0" lvl="0" marL="0" rtl="0" algn="l">
              <a:spcBef>
                <a:spcPts val="0"/>
              </a:spcBef>
              <a:spcAft>
                <a:spcPts val="0"/>
              </a:spcAft>
              <a:buNone/>
            </a:pPr>
            <a:r>
              <a:rPr b="1" lang="en" sz="400"/>
              <a:t>        let input = prompt("Enter number " + i + ":");</a:t>
            </a:r>
            <a:endParaRPr b="1" sz="400"/>
          </a:p>
          <a:p>
            <a:pPr indent="0" lvl="0" marL="0" rtl="0" algn="l">
              <a:spcBef>
                <a:spcPts val="0"/>
              </a:spcBef>
              <a:spcAft>
                <a:spcPts val="0"/>
              </a:spcAft>
              <a:buNone/>
            </a:pPr>
            <a:r>
              <a:rPr b="1" lang="en" sz="400"/>
              <a:t>        let number = parseFloat(input);</a:t>
            </a:r>
            <a:endParaRPr b="1" sz="400"/>
          </a:p>
          <a:p>
            <a:pPr indent="0" lvl="0" marL="0" rtl="0" algn="l">
              <a:spcBef>
                <a:spcPts val="0"/>
              </a:spcBef>
              <a:spcAft>
                <a:spcPts val="0"/>
              </a:spcAft>
              <a:buNone/>
            </a:pPr>
            <a:r>
              <a:rPr b="1" lang="en" sz="400"/>
              <a:t>        if (!isNaN(number)) {</a:t>
            </a:r>
            <a:endParaRPr b="1" sz="400"/>
          </a:p>
          <a:p>
            <a:pPr indent="0" lvl="0" marL="0" rtl="0" algn="l">
              <a:spcBef>
                <a:spcPts val="0"/>
              </a:spcBef>
              <a:spcAft>
                <a:spcPts val="0"/>
              </a:spcAft>
              <a:buNone/>
            </a:pPr>
            <a:r>
              <a:rPr b="1" lang="en" sz="400"/>
              <a:t>            numbers.push(number);</a:t>
            </a:r>
            <a:endParaRPr b="1" sz="400"/>
          </a:p>
          <a:p>
            <a:pPr indent="0" lvl="0" marL="0" rtl="0" algn="l">
              <a:spcBef>
                <a:spcPts val="0"/>
              </a:spcBef>
              <a:spcAft>
                <a:spcPts val="0"/>
              </a:spcAft>
              <a:buNone/>
            </a:pPr>
            <a:r>
              <a:rPr b="1" lang="en" sz="400"/>
              <a:t>        } else {</a:t>
            </a:r>
            <a:endParaRPr b="1" sz="400"/>
          </a:p>
          <a:p>
            <a:pPr indent="0" lvl="0" marL="0" rtl="0" algn="l">
              <a:spcBef>
                <a:spcPts val="0"/>
              </a:spcBef>
              <a:spcAft>
                <a:spcPts val="0"/>
              </a:spcAft>
              <a:buNone/>
            </a:pPr>
            <a:r>
              <a:rPr b="1" lang="en" sz="400"/>
              <a:t>            alert("Invalid input. Please enter a valid number.");</a:t>
            </a:r>
            <a:endParaRPr b="1" sz="400"/>
          </a:p>
          <a:p>
            <a:pPr indent="0" lvl="0" marL="0" rtl="0" algn="l">
              <a:spcBef>
                <a:spcPts val="0"/>
              </a:spcBef>
              <a:spcAft>
                <a:spcPts val="0"/>
              </a:spcAft>
              <a:buNone/>
            </a:pPr>
            <a:r>
              <a:rPr b="1" lang="en" sz="400"/>
              <a:t>            return null;</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    return numbers;</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Function to calculate sum of numbers</a:t>
            </a:r>
            <a:endParaRPr b="1" sz="400"/>
          </a:p>
          <a:p>
            <a:pPr indent="0" lvl="0" marL="0" rtl="0" algn="l">
              <a:spcBef>
                <a:spcPts val="0"/>
              </a:spcBef>
              <a:spcAft>
                <a:spcPts val="0"/>
              </a:spcAft>
              <a:buNone/>
            </a:pPr>
            <a:r>
              <a:rPr b="1" lang="en" sz="400"/>
              <a:t>function calculateSum(numbers) {</a:t>
            </a:r>
            <a:endParaRPr b="1" sz="400"/>
          </a:p>
          <a:p>
            <a:pPr indent="0" lvl="0" marL="0" rtl="0" algn="l">
              <a:spcBef>
                <a:spcPts val="0"/>
              </a:spcBef>
              <a:spcAft>
                <a:spcPts val="0"/>
              </a:spcAft>
              <a:buNone/>
            </a:pPr>
            <a:r>
              <a:rPr b="1" lang="en" sz="400"/>
              <a:t>    let sum = 0;</a:t>
            </a:r>
            <a:endParaRPr b="1" sz="400"/>
          </a:p>
          <a:p>
            <a:pPr indent="0" lvl="0" marL="0" rtl="0" algn="l">
              <a:spcBef>
                <a:spcPts val="0"/>
              </a:spcBef>
              <a:spcAft>
                <a:spcPts val="0"/>
              </a:spcAft>
              <a:buNone/>
            </a:pPr>
            <a:r>
              <a:rPr b="1" lang="en" sz="400"/>
              <a:t>    for (let number of numbers) {</a:t>
            </a:r>
            <a:endParaRPr b="1" sz="400"/>
          </a:p>
          <a:p>
            <a:pPr indent="0" lvl="0" marL="0" rtl="0" algn="l">
              <a:spcBef>
                <a:spcPts val="0"/>
              </a:spcBef>
              <a:spcAft>
                <a:spcPts val="0"/>
              </a:spcAft>
              <a:buNone/>
            </a:pPr>
            <a:r>
              <a:rPr b="1" lang="en" sz="400"/>
              <a:t>        sum += number;</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    return sum;</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Function to calculate average of numbers</a:t>
            </a:r>
            <a:endParaRPr b="1" sz="400"/>
          </a:p>
          <a:p>
            <a:pPr indent="0" lvl="0" marL="0" rtl="0" algn="l">
              <a:spcBef>
                <a:spcPts val="0"/>
              </a:spcBef>
              <a:spcAft>
                <a:spcPts val="0"/>
              </a:spcAft>
              <a:buNone/>
            </a:pPr>
            <a:r>
              <a:rPr b="1" lang="en" sz="400"/>
              <a:t>function calculateAverage(numbers) {</a:t>
            </a:r>
            <a:endParaRPr b="1" sz="400"/>
          </a:p>
          <a:p>
            <a:pPr indent="0" lvl="0" marL="0" rtl="0" algn="l">
              <a:spcBef>
                <a:spcPts val="0"/>
              </a:spcBef>
              <a:spcAft>
                <a:spcPts val="0"/>
              </a:spcAft>
              <a:buNone/>
            </a:pPr>
            <a:r>
              <a:rPr b="1" lang="en" sz="400"/>
              <a:t>    let sum = calculateSum(numbers);</a:t>
            </a:r>
            <a:endParaRPr b="1" sz="400"/>
          </a:p>
          <a:p>
            <a:pPr indent="0" lvl="0" marL="0" rtl="0" algn="l">
              <a:spcBef>
                <a:spcPts val="0"/>
              </a:spcBef>
              <a:spcAft>
                <a:spcPts val="0"/>
              </a:spcAft>
              <a:buNone/>
            </a:pPr>
            <a:r>
              <a:rPr b="1" lang="en" sz="400"/>
              <a:t>    return sum / numbers.length;</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Main function</a:t>
            </a:r>
            <a:endParaRPr b="1" sz="400"/>
          </a:p>
          <a:p>
            <a:pPr indent="0" lvl="0" marL="0" rtl="0" algn="l">
              <a:spcBef>
                <a:spcPts val="0"/>
              </a:spcBef>
              <a:spcAft>
                <a:spcPts val="0"/>
              </a:spcAft>
              <a:buNone/>
            </a:pPr>
            <a:r>
              <a:rPr b="1" lang="en" sz="400"/>
              <a:t>function main() {</a:t>
            </a:r>
            <a:endParaRPr b="1" sz="400"/>
          </a:p>
          <a:p>
            <a:pPr indent="0" lvl="0" marL="0" rtl="0" algn="l">
              <a:spcBef>
                <a:spcPts val="0"/>
              </a:spcBef>
              <a:spcAft>
                <a:spcPts val="0"/>
              </a:spcAft>
              <a:buNone/>
            </a:pPr>
            <a:r>
              <a:rPr b="1" lang="en" sz="400"/>
              <a:t>    let numbers = collectNumbers();</a:t>
            </a:r>
            <a:endParaRPr b="1" sz="400"/>
          </a:p>
          <a:p>
            <a:pPr indent="0" lvl="0" marL="0" rtl="0" algn="l">
              <a:spcBef>
                <a:spcPts val="0"/>
              </a:spcBef>
              <a:spcAft>
                <a:spcPts val="0"/>
              </a:spcAft>
              <a:buNone/>
            </a:pPr>
            <a:r>
              <a:rPr b="1" lang="en" sz="400"/>
              <a:t>    if (numbers !== null) {</a:t>
            </a:r>
            <a:endParaRPr b="1" sz="400"/>
          </a:p>
          <a:p>
            <a:pPr indent="0" lvl="0" marL="0" rtl="0" algn="l">
              <a:spcBef>
                <a:spcPts val="0"/>
              </a:spcBef>
              <a:spcAft>
                <a:spcPts val="0"/>
              </a:spcAft>
              <a:buNone/>
            </a:pPr>
            <a:r>
              <a:rPr b="1" lang="en" sz="400"/>
              <a:t>        let sum = calculateSum(numbers);</a:t>
            </a:r>
            <a:endParaRPr b="1" sz="400"/>
          </a:p>
          <a:p>
            <a:pPr indent="0" lvl="0" marL="0" rtl="0" algn="l">
              <a:spcBef>
                <a:spcPts val="0"/>
              </a:spcBef>
              <a:spcAft>
                <a:spcPts val="0"/>
              </a:spcAft>
              <a:buNone/>
            </a:pPr>
            <a:r>
              <a:rPr b="1" lang="en" sz="400"/>
              <a:t>        let average = calculateAverage(numbers);</a:t>
            </a:r>
            <a:endParaRPr b="1" sz="400"/>
          </a:p>
          <a:p>
            <a:pPr indent="0" lvl="0" marL="0" rtl="0" algn="l">
              <a:spcBef>
                <a:spcPts val="0"/>
              </a:spcBef>
              <a:spcAft>
                <a:spcPts val="0"/>
              </a:spcAft>
              <a:buNone/>
            </a:pPr>
            <a:r>
              <a:rPr b="1" lang="en" sz="400"/>
              <a:t>        alert("Sum: " + sum + "\nAverage: " + average);</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Call the main function</a:t>
            </a:r>
            <a:endParaRPr b="1" sz="400"/>
          </a:p>
          <a:p>
            <a:pPr indent="0" lvl="0" marL="0" rtl="0" algn="l">
              <a:spcBef>
                <a:spcPts val="0"/>
              </a:spcBef>
              <a:spcAft>
                <a:spcPts val="0"/>
              </a:spcAft>
              <a:buNone/>
            </a:pPr>
            <a:r>
              <a:rPr b="1" lang="en" sz="400"/>
              <a:t>main();</a:t>
            </a:r>
            <a:endParaRPr b="1" sz="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0"/>
          <p:cNvPicPr preferRelativeResize="0"/>
          <p:nvPr/>
        </p:nvPicPr>
        <p:blipFill>
          <a:blip r:embed="rId3">
            <a:alphaModFix/>
          </a:blip>
          <a:stretch>
            <a:fillRect/>
          </a:stretch>
        </p:blipFill>
        <p:spPr>
          <a:xfrm>
            <a:off x="4572000" y="1387000"/>
            <a:ext cx="3504323" cy="3185076"/>
          </a:xfrm>
          <a:prstGeom prst="rect">
            <a:avLst/>
          </a:prstGeom>
          <a:noFill/>
          <a:ln>
            <a:noFill/>
          </a:ln>
        </p:spPr>
      </p:pic>
      <p:pic>
        <p:nvPicPr>
          <p:cNvPr descr="https://images.freeimg.net/rsynced_images/floor-floorboards.jpg" id="179" name="Google Shape;179;p2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80" name="Google Shape;180;p2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3" name="Google Shape;183;p2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84" name="Google Shape;184;p2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85" name="Google Shape;185;p2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186" name="Google Shape;186;p20"/>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187" name="Google Shape;187;p2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88" name="Google Shape;188;p2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89" name="Google Shape;189;p20"/>
          <p:cNvSpPr txBox="1"/>
          <p:nvPr/>
        </p:nvSpPr>
        <p:spPr>
          <a:xfrm>
            <a:off x="952275" y="1387000"/>
            <a:ext cx="4065900" cy="28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Black"/>
                <a:ea typeface="Roboto Black"/>
                <a:cs typeface="Roboto Black"/>
                <a:sym typeface="Roboto Black"/>
              </a:rPr>
              <a:t>Fire</a:t>
            </a:r>
            <a:r>
              <a:rPr lang="en" sz="3300">
                <a:latin typeface="Roboto"/>
                <a:ea typeface="Roboto"/>
                <a:cs typeface="Roboto"/>
                <a:sym typeface="Roboto"/>
              </a:rPr>
              <a:t> and </a:t>
            </a:r>
            <a:r>
              <a:rPr lang="en" sz="3300">
                <a:latin typeface="Roboto Black"/>
                <a:ea typeface="Roboto Black"/>
                <a:cs typeface="Roboto Black"/>
                <a:sym typeface="Roboto Black"/>
              </a:rPr>
              <a:t>smoke signals</a:t>
            </a:r>
            <a:r>
              <a:rPr lang="en" sz="3300">
                <a:latin typeface="Roboto"/>
                <a:ea typeface="Roboto"/>
                <a:cs typeface="Roboto"/>
                <a:sym typeface="Roboto"/>
              </a:rPr>
              <a:t> have bee</a:t>
            </a:r>
            <a:r>
              <a:rPr lang="en" sz="3300">
                <a:latin typeface="Roboto"/>
                <a:ea typeface="Roboto"/>
                <a:cs typeface="Roboto"/>
                <a:sym typeface="Roboto"/>
              </a:rPr>
              <a:t>n used share secret messages! </a:t>
            </a:r>
            <a:endParaRPr sz="3300">
              <a:latin typeface="Roboto"/>
              <a:ea typeface="Roboto"/>
              <a:cs typeface="Roboto"/>
              <a:sym typeface="Roboto"/>
            </a:endParaRPr>
          </a:p>
        </p:txBody>
      </p:sp>
      <p:sp>
        <p:nvSpPr>
          <p:cNvPr id="190" name="Google Shape;190;p20"/>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pic>
        <p:nvPicPr>
          <p:cNvPr descr="https://images.freeimg.net/rsynced_images/floor-floorboards.jpg" id="1352" name="Google Shape;1352;p9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53" name="Google Shape;1353;p9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9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55" name="Google Shape;1355;p9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56" name="Google Shape;1356;p9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57" name="Google Shape;1357;p9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58" name="Google Shape;1358;p9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359" name="Google Shape;1359;p9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60" name="Google Shape;1360;p9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61" name="Google Shape;1361;p92"/>
          <p:cNvSpPr/>
          <p:nvPr/>
        </p:nvSpPr>
        <p:spPr>
          <a:xfrm>
            <a:off x="847725" y="146300"/>
            <a:ext cx="7146354" cy="9201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Works Cited</a:t>
            </a:r>
          </a:p>
        </p:txBody>
      </p:sp>
      <p:sp>
        <p:nvSpPr>
          <p:cNvPr id="1362" name="Google Shape;1362;p92"/>
          <p:cNvSpPr txBox="1"/>
          <p:nvPr/>
        </p:nvSpPr>
        <p:spPr>
          <a:xfrm>
            <a:off x="982750" y="1289425"/>
            <a:ext cx="6760500" cy="25299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Roboto"/>
              <a:buAutoNum type="arabicPeriod"/>
            </a:pPr>
            <a:r>
              <a:rPr lang="en" sz="1800">
                <a:solidFill>
                  <a:srgbClr val="0D0D0D"/>
                </a:solidFill>
                <a:highlight>
                  <a:srgbClr val="FFFFFF"/>
                </a:highlight>
                <a:latin typeface="Roboto"/>
                <a:ea typeface="Roboto"/>
                <a:cs typeface="Roboto"/>
                <a:sym typeface="Roboto"/>
              </a:rPr>
              <a:t>OpenAI. 2024. ChatGPT (2023) Algorithms &amp; Programming. Retrieved from</a:t>
            </a:r>
            <a:r>
              <a:rPr lang="en" sz="1800">
                <a:solidFill>
                  <a:srgbClr val="0D0D0D"/>
                </a:solidFill>
                <a:highlight>
                  <a:srgbClr val="FFFFFF"/>
                </a:highlight>
                <a:uFill>
                  <a:noFill/>
                </a:uFill>
                <a:latin typeface="Roboto"/>
                <a:ea typeface="Roboto"/>
                <a:cs typeface="Roboto"/>
                <a:sym typeface="Roboto"/>
                <a:hlinkClick r:id="rId10">
                  <a:extLst>
                    <a:ext uri="{A12FA001-AC4F-418D-AE19-62706E023703}">
                      <ahyp:hlinkClr val="tx"/>
                    </a:ext>
                  </a:extLst>
                </a:hlinkClick>
              </a:rPr>
              <a:t> </a:t>
            </a:r>
            <a:r>
              <a:rPr lang="en" sz="1800">
                <a:solidFill>
                  <a:schemeClr val="hlink"/>
                </a:solidFill>
                <a:highlight>
                  <a:srgbClr val="FFFFFF"/>
                </a:highlight>
                <a:uFill>
                  <a:noFill/>
                </a:uFill>
                <a:latin typeface="Roboto"/>
                <a:ea typeface="Roboto"/>
                <a:cs typeface="Roboto"/>
                <a:sym typeface="Roboto"/>
                <a:hlinkClick r:id="rId11"/>
              </a:rPr>
              <a:t>https://www.openai.com/</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AutoNum type="arabicPeriod"/>
            </a:pPr>
            <a:r>
              <a:rPr lang="en" sz="1800" u="sng">
                <a:solidFill>
                  <a:schemeClr val="hlink"/>
                </a:solidFill>
                <a:latin typeface="Roboto"/>
                <a:ea typeface="Roboto"/>
                <a:cs typeface="Roboto"/>
                <a:sym typeface="Roboto"/>
                <a:hlinkClick r:id="rId12"/>
              </a:rPr>
              <a:t>What is Braille?</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AutoNum type="arabicPeriod"/>
            </a:pPr>
            <a:r>
              <a:rPr lang="en" sz="1800" u="sng">
                <a:solidFill>
                  <a:schemeClr val="hlink"/>
                </a:solidFill>
                <a:latin typeface="Roboto"/>
                <a:ea typeface="Roboto"/>
                <a:cs typeface="Roboto"/>
                <a:sym typeface="Roboto"/>
                <a:hlinkClick r:id="rId13"/>
              </a:rPr>
              <a:t>What is Sign Language?</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AutoNum type="arabicPeriod"/>
            </a:pPr>
            <a:r>
              <a:rPr lang="en" sz="1800" u="sng">
                <a:solidFill>
                  <a:schemeClr val="hlink"/>
                </a:solidFill>
                <a:latin typeface="Roboto"/>
                <a:ea typeface="Roboto"/>
                <a:cs typeface="Roboto"/>
                <a:sym typeface="Roboto"/>
                <a:hlinkClick r:id="rId14"/>
              </a:rPr>
              <a:t>What is ASCII?</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AutoNum type="arabicPeriod"/>
            </a:pPr>
            <a:r>
              <a:rPr lang="en" sz="1800" u="sng">
                <a:solidFill>
                  <a:schemeClr val="hlink"/>
                </a:solidFill>
                <a:latin typeface="Roboto"/>
                <a:ea typeface="Roboto"/>
                <a:cs typeface="Roboto"/>
                <a:sym typeface="Roboto"/>
                <a:hlinkClick r:id="rId15"/>
              </a:rPr>
              <a:t>What is Binary Code?</a:t>
            </a:r>
            <a:endParaRPr sz="18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1"/>
          <p:cNvPicPr preferRelativeResize="0"/>
          <p:nvPr/>
        </p:nvPicPr>
        <p:blipFill>
          <a:blip r:embed="rId3">
            <a:alphaModFix/>
          </a:blip>
          <a:stretch>
            <a:fillRect/>
          </a:stretch>
        </p:blipFill>
        <p:spPr>
          <a:xfrm>
            <a:off x="4997175" y="1414900"/>
            <a:ext cx="3047401" cy="3137399"/>
          </a:xfrm>
          <a:prstGeom prst="rect">
            <a:avLst/>
          </a:prstGeom>
          <a:noFill/>
          <a:ln cap="flat" cmpd="sng" w="38100">
            <a:solidFill>
              <a:schemeClr val="dk2"/>
            </a:solidFill>
            <a:prstDash val="solid"/>
            <a:round/>
            <a:headEnd len="sm" w="sm" type="none"/>
            <a:tailEnd len="sm" w="sm" type="none"/>
          </a:ln>
        </p:spPr>
      </p:pic>
      <p:pic>
        <p:nvPicPr>
          <p:cNvPr descr="https://images.freeimg.net/rsynced_images/floor-floorboards.jpg" id="196" name="Google Shape;196;p2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97" name="Google Shape;197;p2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9" name="Google Shape;199;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00" name="Google Shape;200;p2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01" name="Google Shape;201;p2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02" name="Google Shape;202;p2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203" name="Google Shape;203;p21"/>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204" name="Google Shape;204;p2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05" name="Google Shape;205;p2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06" name="Google Shape;206;p21"/>
          <p:cNvSpPr/>
          <p:nvPr/>
        </p:nvSpPr>
        <p:spPr>
          <a:xfrm>
            <a:off x="1025850" y="50175"/>
            <a:ext cx="6738225" cy="969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Writing Algorithms</a:t>
            </a:r>
          </a:p>
        </p:txBody>
      </p:sp>
      <p:sp>
        <p:nvSpPr>
          <p:cNvPr id="207" name="Google Shape;207;p21"/>
          <p:cNvSpPr txBox="1"/>
          <p:nvPr/>
        </p:nvSpPr>
        <p:spPr>
          <a:xfrm>
            <a:off x="847725" y="1112775"/>
            <a:ext cx="4149300" cy="32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highlight>
                  <a:srgbClr val="FFFFFF"/>
                </a:highlight>
                <a:latin typeface="Roboto"/>
                <a:ea typeface="Roboto"/>
                <a:cs typeface="Roboto"/>
                <a:sym typeface="Roboto"/>
              </a:rPr>
              <a:t>People create and use </a:t>
            </a:r>
            <a:r>
              <a:rPr b="1" i="1" lang="en" sz="3300">
                <a:solidFill>
                  <a:schemeClr val="dk1"/>
                </a:solidFill>
                <a:highlight>
                  <a:srgbClr val="FFFFFF"/>
                </a:highlight>
                <a:latin typeface="Roboto"/>
                <a:ea typeface="Roboto"/>
                <a:cs typeface="Roboto"/>
                <a:sym typeface="Roboto"/>
              </a:rPr>
              <a:t>p</a:t>
            </a:r>
            <a:r>
              <a:rPr b="1" i="1" lang="en" sz="3300">
                <a:solidFill>
                  <a:schemeClr val="dk1"/>
                </a:solidFill>
                <a:highlight>
                  <a:srgbClr val="FFFFFF"/>
                </a:highlight>
                <a:latin typeface="Roboto"/>
                <a:ea typeface="Roboto"/>
                <a:cs typeface="Roboto"/>
                <a:sym typeface="Roboto"/>
              </a:rPr>
              <a:t>ictographs</a:t>
            </a:r>
            <a:r>
              <a:rPr lang="en" sz="3300">
                <a:solidFill>
                  <a:schemeClr val="dk1"/>
                </a:solidFill>
                <a:highlight>
                  <a:srgbClr val="FFFFFF"/>
                </a:highlight>
                <a:latin typeface="Roboto"/>
                <a:ea typeface="Roboto"/>
                <a:cs typeface="Roboto"/>
                <a:sym typeface="Roboto"/>
              </a:rPr>
              <a:t> to represent letters or words in order to share secret messages.</a:t>
            </a:r>
            <a:endParaRPr sz="33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