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Lst>
  <p:sldSz cy="5143500" cx="9144000"/>
  <p:notesSz cx="6858000" cy="9144000"/>
  <p:embeddedFontLst>
    <p:embeddedFont>
      <p:font typeface="Roboto Black"/>
      <p:bold r:id="rId78"/>
      <p:boldItalic r:id="rId79"/>
    </p:embeddedFont>
    <p:embeddedFont>
      <p:font typeface="Roboto"/>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EC276C-63B8-4EDB-B652-F4563B5805FE}">
  <a:tblStyle styleId="{9EEC276C-63B8-4EDB-B652-F4563B5805F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3" Type="http://schemas.openxmlformats.org/officeDocument/2006/relationships/font" Target="fonts/Roboto-boldItalic.fntdata"/><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Roboto-regular.fntdata"/><Relationship Id="rId82" Type="http://schemas.openxmlformats.org/officeDocument/2006/relationships/font" Target="fonts/Roboto-italic.fntdata"/><Relationship Id="rId81"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RobotoBlack-boldItalic.fntdata"/><Relationship Id="rId34" Type="http://schemas.openxmlformats.org/officeDocument/2006/relationships/slide" Target="slides/slide28.xml"/><Relationship Id="rId78" Type="http://schemas.openxmlformats.org/officeDocument/2006/relationships/font" Target="fonts/RobotoBlack-bold.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94ef727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94ef727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94ef727a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94ef727a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b9daeada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b9daeada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9daeada7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9daeada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9daeada7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9daeada7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94ef727a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b94ef727a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b94ef727a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b94ef727a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94ef727a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b94ef727a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9daeada7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9daeada7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b9daeada7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b9daeada7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9daeada7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9daeada7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b9daeada7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b9daeada7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b9daeada7b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b9daeada7b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9daeada7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9daeada7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94ef727a8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b94ef727a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b9daeada7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b9daeada7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94ef727a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b94ef727a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94ef727a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b94ef727a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b94ef727a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b94ef727a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b94ef727a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b94ef727a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b94ef727a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b94ef727a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b94ef727a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b94ef727a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b94ef727a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2b94ef727a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94ef727a8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b94ef727a8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b94ef727a8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b94ef727a8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b94ef727a8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b94ef727a8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b94ef727a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b94ef727a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b89309a34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b89309a34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b89309a34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b89309a34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b89309a34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b89309a34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63cc187d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63cc187d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b89309a34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b89309a34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b8c3faa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b8c3faa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b89309a34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b89309a34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b89309a340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2b89309a340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b89309a34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2b89309a34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b8c3faabf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b8c3faabf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b8c3faab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b8c3faab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2b8c3faabf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2b8c3faabf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b8c3faabf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b8c3faabf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b8c3faabf7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2b8c3faabf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b8c3faabf7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b8c3faabf7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b8c3faabf7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2b8c3faabf7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b8c3faabf7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2b8c3faabf7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b8c3faabf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2b8c3faabf7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b8c3faabf7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2b8c3faabf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2b8c3faabf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2b8c3faabf7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b8c3faabf7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b8c3faabf7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b89309a34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2b89309a34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2b89309a34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2b89309a34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b8c3faabf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b8c3faabf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94ef727a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94ef727a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2b8c3faab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2b8c3faab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b8c3faabf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b8c3faabf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2b8c3faabf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2b8c3faabf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b8c3faabf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b8c3faabf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b8c3faabf7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2b8c3faabf7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b8c3faabf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2b8c3faabf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2b8c3faabf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2b8c3faabf7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2b8c3faabf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2b8c3faabf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2b8c3faabf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2b8c3faabf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b8c3faabf7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2b8c3faabf7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9daeada7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9daeada7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b8c3faabf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2b8c3faabf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2b89309a3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2b89309a3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94ef727a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94ef727a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9daeada7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9daeada7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4.png"/><Relationship Id="rId13" Type="http://schemas.openxmlformats.org/officeDocument/2006/relationships/hyperlink" Target="https://publicdomainvectors.org/photos/laptop.png" TargetMode="External"/><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6.png"/><Relationship Id="rId17" Type="http://schemas.openxmlformats.org/officeDocument/2006/relationships/image" Target="../media/image24.jp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18" Type="http://schemas.openxmlformats.org/officeDocument/2006/relationships/image" Target="../media/image1.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7.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1.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2.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3.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5.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36.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39.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3.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4.xml.rels><?xml version="1.0" encoding="UTF-8" standalone="yes"?><Relationships xmlns="http://schemas.openxmlformats.org/package/2006/relationships"><Relationship Id="rId11" Type="http://schemas.openxmlformats.org/officeDocument/2006/relationships/slide" Target="/ppt/slides/slide46.xml"/><Relationship Id="rId10" Type="http://schemas.openxmlformats.org/officeDocument/2006/relationships/slide" Target="/ppt/slides/slide37.xml"/><Relationship Id="rId13" Type="http://schemas.openxmlformats.org/officeDocument/2006/relationships/slide" Target="/ppt/slides/slide69.xml"/><Relationship Id="rId12" Type="http://schemas.openxmlformats.org/officeDocument/2006/relationships/slide" Target="/ppt/slides/slide57.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slide" Target="/ppt/slides/slide5.xml"/><Relationship Id="rId15" Type="http://schemas.openxmlformats.org/officeDocument/2006/relationships/image" Target="../media/image1.png"/><Relationship Id="rId14" Type="http://schemas.openxmlformats.org/officeDocument/2006/relationships/slide" Target="/ppt/slides/slide71.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23.gif"/><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7.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5.png"/></Relationships>
</file>

<file path=ppt/slides/_rels/slide42.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png"/><Relationship Id="rId12"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43.xml.rels><?xml version="1.0" encoding="UTF-8" standalone="yes"?><Relationships xmlns="http://schemas.openxmlformats.org/package/2006/relationships"><Relationship Id="rId10"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4.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3.gif"/><Relationship Id="rId4" Type="http://schemas.openxmlformats.org/officeDocument/2006/relationships/hyperlink" Target="https://images.freeimg.net/rsynced_images/floor-floorboards.jpg" TargetMode="External"/><Relationship Id="rId9" Type="http://schemas.openxmlformats.org/officeDocument/2006/relationships/image" Target="../media/image8.png"/><Relationship Id="rId5" Type="http://schemas.openxmlformats.org/officeDocument/2006/relationships/image" Target="../media/image7.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5.png"/><Relationship Id="rId8" Type="http://schemas.openxmlformats.org/officeDocument/2006/relationships/hyperlink" Target="https://publicdomainvectors.org/photos/Pflanze-coloured.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8.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59.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71.xml.rels><?xml version="1.0" encoding="UTF-8" standalone="yes"?><Relationships xmlns="http://schemas.openxmlformats.org/package/2006/relationships"><Relationship Id="rId11" Type="http://schemas.openxmlformats.org/officeDocument/2006/relationships/hyperlink" Target="https://www.openai.com/chatgpt" TargetMode="External"/><Relationship Id="rId10" Type="http://schemas.openxmlformats.org/officeDocument/2006/relationships/hyperlink" Target="https://www.openai.com/chatgpt" TargetMode="External"/><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7.jpg"/><Relationship Id="rId9" Type="http://schemas.openxmlformats.org/officeDocument/2006/relationships/image" Target="../media/image1.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5.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3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8.1.5</a:t>
            </a:r>
            <a:r>
              <a:rPr lang="en" sz="2700">
                <a:solidFill>
                  <a:srgbClr val="FFFFFF"/>
                </a:solidFill>
                <a:latin typeface="Roboto Black"/>
                <a:ea typeface="Roboto Black"/>
                <a:cs typeface="Roboto Black"/>
                <a:sym typeface="Roboto Black"/>
              </a:rPr>
              <a:t>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Data  &amp; Analysis</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s://images.freeimg.net/rsynced_images/floor-floorboards.jpg" id="203" name="Google Shape;203;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4" name="Google Shape;204;p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7" name="Google Shape;207;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08" name="Google Shape;208;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09" name="Google Shape;209;p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10" name="Google Shape;210;p2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11" name="Google Shape;211;p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12" name="Google Shape;212;p22"/>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13" name="Google Shape;213;p22"/>
          <p:cNvSpPr txBox="1"/>
          <p:nvPr/>
        </p:nvSpPr>
        <p:spPr>
          <a:xfrm>
            <a:off x="1087450" y="1168725"/>
            <a:ext cx="6420300" cy="20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Observation</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Data collectors</a:t>
            </a:r>
            <a:r>
              <a:rPr lang="en" sz="3000">
                <a:solidFill>
                  <a:schemeClr val="dk1"/>
                </a:solidFill>
                <a:latin typeface="Roboto"/>
                <a:ea typeface="Roboto"/>
                <a:cs typeface="Roboto"/>
                <a:sym typeface="Roboto"/>
              </a:rPr>
              <a:t> can observe or look at people or phenomena directly.</a:t>
            </a:r>
            <a:endParaRPr sz="30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https://images.freeimg.net/rsynced_images/floor-floorboards.jpg" id="218" name="Google Shape;218;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19" name="Google Shape;219;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2" name="Google Shape;222;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23" name="Google Shape;223;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24" name="Google Shape;224;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25" name="Google Shape;225;p2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26" name="Google Shape;226;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27" name="Google Shape;227;p23"/>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28" name="Google Shape;228;p23"/>
          <p:cNvSpPr txBox="1"/>
          <p:nvPr/>
        </p:nvSpPr>
        <p:spPr>
          <a:xfrm>
            <a:off x="921550" y="933000"/>
            <a:ext cx="6752100" cy="238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Interviews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Similar to surveys, interviews involve asking people questions and recording their anwer. Interviews are often more in-depth and allow for follow-up questions.</a:t>
            </a:r>
            <a:endParaRPr sz="25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https://images.freeimg.net/rsynced_images/floor-floorboards.jpg" id="233" name="Google Shape;233;p2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34" name="Google Shape;234;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37" name="Google Shape;237;p2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38" name="Google Shape;238;p2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39" name="Google Shape;239;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40" name="Google Shape;240;p2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41" name="Google Shape;241;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42" name="Google Shape;242;p24"/>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43" name="Google Shape;243;p24"/>
          <p:cNvSpPr txBox="1"/>
          <p:nvPr/>
        </p:nvSpPr>
        <p:spPr>
          <a:xfrm>
            <a:off x="1062000" y="1105200"/>
            <a:ext cx="6428400" cy="255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Experiments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In controlled settings, researchers manipulate variables to observe the effects on outcomes. This method is common in psychology, medicine, and the natural sciences.</a:t>
            </a:r>
            <a:endParaRPr sz="25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https://images.freeimg.net/rsynced_images/floor-floorboards.jpg" id="248" name="Google Shape;248;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49" name="Google Shape;249;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2" name="Google Shape;252;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3" name="Google Shape;253;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54" name="Google Shape;254;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55" name="Google Shape;255;p2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56" name="Google Shape;256;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57" name="Google Shape;257;p25"/>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58" name="Google Shape;258;p25"/>
          <p:cNvSpPr txBox="1"/>
          <p:nvPr/>
        </p:nvSpPr>
        <p:spPr>
          <a:xfrm>
            <a:off x="1062000" y="1105200"/>
            <a:ext cx="6287700" cy="190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Focus Groups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000">
                <a:solidFill>
                  <a:srgbClr val="0D0D0D"/>
                </a:solidFill>
                <a:highlight>
                  <a:srgbClr val="FFFFFF"/>
                </a:highlight>
                <a:latin typeface="Roboto"/>
                <a:ea typeface="Roboto"/>
                <a:cs typeface="Roboto"/>
                <a:sym typeface="Roboto"/>
              </a:rPr>
              <a:t>A group of people is brought together to discuss a particular topic under the guidance of a moderator. This method is often used in market research to understand consumer opinions and preferences.</a:t>
            </a:r>
            <a:endParaRPr sz="35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https://images.freeimg.net/rsynced_images/floor-floorboards.jpg" id="263" name="Google Shape;263;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64" name="Google Shape;264;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66" name="Google Shape;266;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7" name="Google Shape;267;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68" name="Google Shape;268;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9" name="Google Shape;269;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270" name="Google Shape;270;p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71" name="Google Shape;271;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72" name="Google Shape;272;p26"/>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73" name="Google Shape;273;p26"/>
          <p:cNvSpPr txBox="1"/>
          <p:nvPr/>
        </p:nvSpPr>
        <p:spPr>
          <a:xfrm>
            <a:off x="984400" y="1021375"/>
            <a:ext cx="6442200" cy="220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Sensor Data</a:t>
            </a:r>
            <a:endParaRPr b="1" sz="25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With advancements in technology, various sensors can collect data automatically. This includes data from smartphones, fitness trackers, environmental sensors, and more.</a:t>
            </a:r>
            <a:endParaRPr sz="25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https://images.freeimg.net/rsynced_images/floor-floorboards.jpg" id="278" name="Google Shape;278;p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79" name="Google Shape;279;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82" name="Google Shape;282;p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83" name="Google Shape;283;p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84" name="Google Shape;284;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285" name="Google Shape;285;p2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86" name="Google Shape;286;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287" name="Google Shape;287;p27"/>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288" name="Google Shape;288;p27"/>
          <p:cNvSpPr txBox="1"/>
          <p:nvPr/>
        </p:nvSpPr>
        <p:spPr>
          <a:xfrm>
            <a:off x="1067400" y="1107750"/>
            <a:ext cx="6283800" cy="32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Each method has its good parts and not so good parts. Sometimes data collectors use several methods together in order to get data that is detailed and reliable.  </a:t>
            </a:r>
            <a:endParaRPr sz="33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https://images.freeimg.net/rsynced_images/floor-floorboards.jpg" id="293" name="Google Shape;293;p2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94" name="Google Shape;294;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6" name="Google Shape;296;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7" name="Google Shape;297;p2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98" name="Google Shape;298;p2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99" name="Google Shape;299;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00" name="Google Shape;300;p2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01" name="Google Shape;301;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02" name="Google Shape;302;p28"/>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03" name="Google Shape;303;p28"/>
          <p:cNvSpPr txBox="1"/>
          <p:nvPr/>
        </p:nvSpPr>
        <p:spPr>
          <a:xfrm>
            <a:off x="982075" y="1080100"/>
            <a:ext cx="6466500" cy="2724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chemeClr val="dk1"/>
                </a:solidFill>
                <a:latin typeface="Roboto"/>
                <a:ea typeface="Roboto"/>
                <a:cs typeface="Roboto"/>
                <a:sym typeface="Roboto"/>
              </a:rPr>
              <a:t>After data is collected it is stored in a safe place until you are ready </a:t>
            </a:r>
            <a:r>
              <a:rPr lang="en" sz="3300">
                <a:solidFill>
                  <a:schemeClr val="dk1"/>
                </a:solidFill>
                <a:latin typeface="Roboto"/>
                <a:ea typeface="Roboto"/>
                <a:cs typeface="Roboto"/>
                <a:sym typeface="Roboto"/>
              </a:rPr>
              <a:t>to</a:t>
            </a:r>
            <a:r>
              <a:rPr lang="en" sz="3300">
                <a:solidFill>
                  <a:schemeClr val="dk1"/>
                </a:solidFill>
                <a:latin typeface="Roboto"/>
                <a:ea typeface="Roboto"/>
                <a:cs typeface="Roboto"/>
                <a:sym typeface="Roboto"/>
              </a:rPr>
              <a:t> use it. </a:t>
            </a:r>
            <a:r>
              <a:rPr lang="en" sz="3300">
                <a:solidFill>
                  <a:srgbClr val="0D0D0D"/>
                </a:solidFill>
                <a:highlight>
                  <a:srgbClr val="FFFFFF"/>
                </a:highlight>
                <a:latin typeface="Roboto"/>
                <a:ea typeface="Roboto"/>
                <a:cs typeface="Roboto"/>
                <a:sym typeface="Roboto"/>
              </a:rPr>
              <a:t>Data can be stored in various ways based on the type and amount. </a:t>
            </a:r>
            <a:endParaRPr sz="3300">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https://images.freeimg.net/rsynced_images/floor-floorboards.jpg" id="308" name="Google Shape;308;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09" name="Google Shape;309;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2" name="Google Shape;312;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13" name="Google Shape;313;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14" name="Google Shape;314;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315" name="Google Shape;315;p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16" name="Google Shape;316;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17" name="Google Shape;317;p29"/>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18" name="Google Shape;318;p29"/>
          <p:cNvSpPr txBox="1"/>
          <p:nvPr/>
        </p:nvSpPr>
        <p:spPr>
          <a:xfrm>
            <a:off x="648925" y="1111225"/>
            <a:ext cx="7277700" cy="261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The five methods we will review are: </a:t>
            </a:r>
            <a:endParaRPr sz="33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Databases</a:t>
            </a:r>
            <a:endParaRPr sz="25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File Systems</a:t>
            </a:r>
            <a:endParaRPr sz="25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Cloud Storage</a:t>
            </a:r>
            <a:endParaRPr sz="25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Storage Area Network (SAN)</a:t>
            </a:r>
            <a:endParaRPr sz="2500">
              <a:solidFill>
                <a:srgbClr val="0D0D0D"/>
              </a:solidFill>
              <a:highlight>
                <a:srgbClr val="FFFFFF"/>
              </a:highlight>
              <a:latin typeface="Roboto"/>
              <a:ea typeface="Roboto"/>
              <a:cs typeface="Roboto"/>
              <a:sym typeface="Roboto"/>
            </a:endParaRPr>
          </a:p>
          <a:p>
            <a:pPr indent="-387350" lvl="0" marL="1371600" rtl="0" algn="l">
              <a:lnSpc>
                <a:spcPct val="100000"/>
              </a:lnSpc>
              <a:spcBef>
                <a:spcPts val="0"/>
              </a:spcBef>
              <a:spcAft>
                <a:spcPts val="0"/>
              </a:spcAft>
              <a:buClr>
                <a:srgbClr val="0D0D0D"/>
              </a:buClr>
              <a:buSzPts val="2500"/>
              <a:buFont typeface="Roboto"/>
              <a:buChar char="➢"/>
            </a:pPr>
            <a:r>
              <a:rPr lang="en" sz="2500">
                <a:solidFill>
                  <a:srgbClr val="0D0D0D"/>
                </a:solidFill>
                <a:highlight>
                  <a:srgbClr val="FFFFFF"/>
                </a:highlight>
                <a:latin typeface="Roboto"/>
                <a:ea typeface="Roboto"/>
                <a:cs typeface="Roboto"/>
                <a:sym typeface="Roboto"/>
              </a:rPr>
              <a:t>External Hard Drives and Flash Drives</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descr="https://images.freeimg.net/rsynced_images/floor-floorboards.jpg" id="323" name="Google Shape;323;p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24" name="Google Shape;324;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27" name="Google Shape;327;p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28" name="Google Shape;328;p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29" name="Google Shape;329;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30" name="Google Shape;330;p3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31" name="Google Shape;331;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32" name="Google Shape;332;p30"/>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33" name="Google Shape;333;p30"/>
          <p:cNvSpPr txBox="1"/>
          <p:nvPr/>
        </p:nvSpPr>
        <p:spPr>
          <a:xfrm>
            <a:off x="982100" y="1019100"/>
            <a:ext cx="62340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Databases</a:t>
            </a:r>
            <a:endParaRPr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Databases are collections of data that are organized in a way that allows for efficient storage, retrieval, and manipulation. </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https://images.freeimg.net/rsynced_images/floor-floorboards.jpg" id="338" name="Google Shape;338;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39" name="Google Shape;339;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2" name="Google Shape;342;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3" name="Google Shape;343;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4" name="Google Shape;344;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45" name="Google Shape;345;p3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46" name="Google Shape;346;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47" name="Google Shape;347;p31"/>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48" name="Google Shape;348;p31"/>
          <p:cNvSpPr txBox="1"/>
          <p:nvPr/>
        </p:nvSpPr>
        <p:spPr>
          <a:xfrm>
            <a:off x="982088" y="1019100"/>
            <a:ext cx="6466500" cy="2232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File Systems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 can be stored in files on disk drives. File systems organize data into directories and files and provide mechanisms for reading, writing, and managing data.</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31450"/>
            <a:ext cx="5146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Roboto Black"/>
                <a:ea typeface="Roboto Black"/>
                <a:cs typeface="Roboto Black"/>
                <a:sym typeface="Roboto Black"/>
              </a:rPr>
              <a:t>New Jersey Student Learning Standards</a:t>
            </a:r>
            <a:endParaRPr sz="1800">
              <a:solidFill>
                <a:schemeClr val="lt1"/>
              </a:solidFill>
              <a:latin typeface="Roboto Black"/>
              <a:ea typeface="Roboto Black"/>
              <a:cs typeface="Roboto Black"/>
              <a:sym typeface="Roboto Black"/>
            </a:endParaRPr>
          </a:p>
        </p:txBody>
      </p:sp>
      <p:sp>
        <p:nvSpPr>
          <p:cNvPr id="74" name="Google Shape;74;p14"/>
          <p:cNvSpPr txBox="1"/>
          <p:nvPr/>
        </p:nvSpPr>
        <p:spPr>
          <a:xfrm>
            <a:off x="1608775" y="251450"/>
            <a:ext cx="52791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Roboto"/>
                <a:ea typeface="Roboto"/>
                <a:cs typeface="Roboto"/>
                <a:sym typeface="Roboto"/>
              </a:rPr>
              <a:t>Technology:</a:t>
            </a:r>
            <a:endParaRPr b="1">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8.1.5.DA.1: </a:t>
            </a:r>
            <a:r>
              <a:rPr lang="en" sz="1100">
                <a:solidFill>
                  <a:srgbClr val="FFFFFF"/>
                </a:solidFill>
                <a:latin typeface="Roboto"/>
                <a:ea typeface="Roboto"/>
                <a:cs typeface="Roboto"/>
                <a:sym typeface="Roboto"/>
              </a:rPr>
              <a:t>Collect, organize, and display data in order to highlight relationships or support a claim. The type of data being stored affects the storage requirements.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8.1.5.DA.2: </a:t>
            </a:r>
            <a:r>
              <a:rPr lang="en" sz="1100">
                <a:solidFill>
                  <a:srgbClr val="FFFFFF"/>
                </a:solidFill>
                <a:latin typeface="Roboto"/>
                <a:ea typeface="Roboto"/>
                <a:cs typeface="Roboto"/>
                <a:sym typeface="Roboto"/>
              </a:rPr>
              <a:t>Compare the amount of storage space required for different types of data.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8.1.5.DA.3: </a:t>
            </a:r>
            <a:r>
              <a:rPr lang="en" sz="1100">
                <a:solidFill>
                  <a:srgbClr val="FFFFFF"/>
                </a:solidFill>
                <a:latin typeface="Roboto"/>
                <a:ea typeface="Roboto"/>
                <a:cs typeface="Roboto"/>
                <a:sym typeface="Roboto"/>
              </a:rPr>
              <a:t>Organize and present collected data visually to communicate insights gained from different views of the data.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8.1.5.DA.4:</a:t>
            </a:r>
            <a:r>
              <a:rPr lang="en" sz="1100">
                <a:solidFill>
                  <a:srgbClr val="FFFFFF"/>
                </a:solidFill>
                <a:latin typeface="Roboto"/>
                <a:ea typeface="Roboto"/>
                <a:cs typeface="Roboto"/>
                <a:sym typeface="Roboto"/>
              </a:rPr>
              <a:t> Organize and present climate change data visually to highlight relationships or support a claim.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8.1.5.DA.5: </a:t>
            </a:r>
            <a:r>
              <a:rPr lang="en" sz="1100">
                <a:solidFill>
                  <a:srgbClr val="FFFFFF"/>
                </a:solidFill>
                <a:latin typeface="Roboto"/>
                <a:ea typeface="Roboto"/>
                <a:cs typeface="Roboto"/>
                <a:sym typeface="Roboto"/>
              </a:rPr>
              <a:t>Propose cause and effect relationships, predict outcomes, or communicate ideas using data. </a:t>
            </a:r>
            <a:endParaRPr>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700"/>
            <a:ext cx="8153400" cy="54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https://images.freeimg.net/rsynced_images/floor-floorboards.jpg" id="353" name="Google Shape;353;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54" name="Google Shape;354;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57" name="Google Shape;357;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58" name="Google Shape;358;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59" name="Google Shape;359;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60" name="Google Shape;360;p3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61" name="Google Shape;361;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62" name="Google Shape;362;p32"/>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63" name="Google Shape;363;p32"/>
          <p:cNvSpPr txBox="1"/>
          <p:nvPr/>
        </p:nvSpPr>
        <p:spPr>
          <a:xfrm>
            <a:off x="959674" y="1019100"/>
            <a:ext cx="62031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Cloud Storage</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Cloud storage services like Google Cloud Storage and Dropbox provide allow users to store and access data from anywhere. </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https://images.freeimg.net/rsynced_images/floor-floorboards.jpg" id="368" name="Google Shape;368;p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69" name="Google Shape;369;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72" name="Google Shape;372;p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73" name="Google Shape;373;p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74" name="Google Shape;374;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75" name="Google Shape;375;p3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76" name="Google Shape;376;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77" name="Google Shape;377;p33"/>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78" name="Google Shape;378;p33"/>
          <p:cNvSpPr txBox="1"/>
          <p:nvPr/>
        </p:nvSpPr>
        <p:spPr>
          <a:xfrm>
            <a:off x="982088" y="1019100"/>
            <a:ext cx="6466500" cy="2616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Storage Area Network (SAN)</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SAN is a dedicated network that provides access to consolidated, </a:t>
            </a:r>
            <a:r>
              <a:rPr b="1" i="1" lang="en" sz="2500">
                <a:solidFill>
                  <a:srgbClr val="0D0D0D"/>
                </a:solidFill>
                <a:highlight>
                  <a:srgbClr val="FFFFFF"/>
                </a:highlight>
                <a:latin typeface="Roboto"/>
                <a:ea typeface="Roboto"/>
                <a:cs typeface="Roboto"/>
                <a:sym typeface="Roboto"/>
              </a:rPr>
              <a:t>block-level storage</a:t>
            </a:r>
            <a:r>
              <a:rPr lang="en" sz="2500">
                <a:solidFill>
                  <a:srgbClr val="0D0D0D"/>
                </a:solidFill>
                <a:highlight>
                  <a:srgbClr val="FFFFFF"/>
                </a:highlight>
                <a:latin typeface="Roboto"/>
                <a:ea typeface="Roboto"/>
                <a:cs typeface="Roboto"/>
                <a:sym typeface="Roboto"/>
              </a:rPr>
              <a:t>. </a:t>
            </a:r>
            <a:r>
              <a:rPr b="1" i="1" lang="en" sz="2500">
                <a:solidFill>
                  <a:srgbClr val="0D0D0D"/>
                </a:solidFill>
                <a:highlight>
                  <a:srgbClr val="FFFFFF"/>
                </a:highlight>
                <a:latin typeface="Roboto"/>
                <a:ea typeface="Roboto"/>
                <a:cs typeface="Roboto"/>
                <a:sym typeface="Roboto"/>
              </a:rPr>
              <a:t>Block-level storage</a:t>
            </a:r>
            <a:r>
              <a:rPr lang="en" sz="2500">
                <a:solidFill>
                  <a:srgbClr val="0D0D0D"/>
                </a:solidFill>
                <a:highlight>
                  <a:srgbClr val="FFFFFF"/>
                </a:highlight>
                <a:latin typeface="Roboto"/>
                <a:ea typeface="Roboto"/>
                <a:cs typeface="Roboto"/>
                <a:sym typeface="Roboto"/>
              </a:rPr>
              <a:t> </a:t>
            </a:r>
            <a:r>
              <a:rPr b="1" i="1" lang="en" sz="2500">
                <a:solidFill>
                  <a:srgbClr val="0D0D0D"/>
                </a:solidFill>
                <a:highlight>
                  <a:srgbClr val="FFFFFF"/>
                </a:highlight>
                <a:latin typeface="Roboto"/>
                <a:ea typeface="Roboto"/>
                <a:cs typeface="Roboto"/>
                <a:sym typeface="Roboto"/>
              </a:rPr>
              <a:t>is</a:t>
            </a:r>
            <a:r>
              <a:rPr lang="en" sz="2500">
                <a:solidFill>
                  <a:srgbClr val="0D0D0D"/>
                </a:solidFill>
                <a:highlight>
                  <a:srgbClr val="FFFFFF"/>
                </a:highlight>
                <a:latin typeface="Roboto"/>
                <a:ea typeface="Roboto"/>
                <a:cs typeface="Roboto"/>
                <a:sym typeface="Roboto"/>
              </a:rPr>
              <a:t> a type of data storage where </a:t>
            </a:r>
            <a:r>
              <a:rPr b="1" i="1" lang="en" sz="2500">
                <a:solidFill>
                  <a:srgbClr val="0D0D0D"/>
                </a:solidFill>
                <a:highlight>
                  <a:srgbClr val="FFFFFF"/>
                </a:highlight>
                <a:latin typeface="Roboto"/>
                <a:ea typeface="Roboto"/>
                <a:cs typeface="Roboto"/>
                <a:sym typeface="Roboto"/>
              </a:rPr>
              <a:t>data is stored and retrieved in fixed-sized blocks or chunks</a:t>
            </a:r>
            <a:r>
              <a:rPr lang="en" sz="2500">
                <a:solidFill>
                  <a:srgbClr val="0D0D0D"/>
                </a:solidFill>
                <a:highlight>
                  <a:srgbClr val="FFFFFF"/>
                </a:highlight>
                <a:latin typeface="Roboto"/>
                <a:ea typeface="Roboto"/>
                <a:cs typeface="Roboto"/>
                <a:sym typeface="Roboto"/>
              </a:rPr>
              <a:t>. </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https://images.freeimg.net/rsynced_images/floor-floorboards.jpg" id="383" name="Google Shape;383;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84" name="Google Shape;384;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7" name="Google Shape;387;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8" name="Google Shape;388;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9" name="Google Shape;389;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390" name="Google Shape;390;p3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91" name="Google Shape;391;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392" name="Google Shape;392;p34"/>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393" name="Google Shape;393;p34"/>
          <p:cNvSpPr txBox="1"/>
          <p:nvPr/>
        </p:nvSpPr>
        <p:spPr>
          <a:xfrm>
            <a:off x="396250" y="1156250"/>
            <a:ext cx="7261800" cy="184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External Hard Drives and Flash Drives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Data can be stored on </a:t>
            </a:r>
            <a:r>
              <a:rPr b="1" i="1" lang="en" sz="2500">
                <a:solidFill>
                  <a:srgbClr val="0D0D0D"/>
                </a:solidFill>
                <a:highlight>
                  <a:srgbClr val="FFFFFF"/>
                </a:highlight>
                <a:latin typeface="Roboto"/>
                <a:ea typeface="Roboto"/>
                <a:cs typeface="Roboto"/>
                <a:sym typeface="Roboto"/>
              </a:rPr>
              <a:t>external hard disk drives</a:t>
            </a:r>
            <a:r>
              <a:rPr lang="en" sz="2500">
                <a:solidFill>
                  <a:srgbClr val="0D0D0D"/>
                </a:solidFill>
                <a:highlight>
                  <a:srgbClr val="FFFFFF"/>
                </a:highlight>
                <a:latin typeface="Roboto"/>
                <a:ea typeface="Roboto"/>
                <a:cs typeface="Roboto"/>
                <a:sym typeface="Roboto"/>
              </a:rPr>
              <a:t> (HDDs) or solid-state drives (SSDs) connected to a computer via USB or other interfaces.</a:t>
            </a:r>
            <a:endParaRPr sz="25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https://images.freeimg.net/rsynced_images/floor-floorboards.jpg" id="398" name="Google Shape;398;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99" name="Google Shape;399;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2" name="Google Shape;402;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03" name="Google Shape;403;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04" name="Google Shape;404;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405" name="Google Shape;405;p3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06" name="Google Shape;406;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07" name="Google Shape;407;p35"/>
          <p:cNvSpPr/>
          <p:nvPr/>
        </p:nvSpPr>
        <p:spPr>
          <a:xfrm>
            <a:off x="1229125" y="228700"/>
            <a:ext cx="657770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Storage</a:t>
            </a:r>
          </a:p>
        </p:txBody>
      </p:sp>
      <p:sp>
        <p:nvSpPr>
          <p:cNvPr id="408" name="Google Shape;408;p35"/>
          <p:cNvSpPr txBox="1"/>
          <p:nvPr/>
        </p:nvSpPr>
        <p:spPr>
          <a:xfrm>
            <a:off x="982100" y="1019100"/>
            <a:ext cx="6824700" cy="302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1500"/>
              </a:spcAft>
              <a:buNone/>
            </a:pPr>
            <a:r>
              <a:rPr lang="en" sz="3300">
                <a:solidFill>
                  <a:srgbClr val="0D0D0D"/>
                </a:solidFill>
                <a:highlight>
                  <a:srgbClr val="FFFFFF"/>
                </a:highlight>
                <a:latin typeface="Roboto"/>
                <a:ea typeface="Roboto"/>
                <a:cs typeface="Roboto"/>
                <a:sym typeface="Roboto"/>
              </a:rPr>
              <a:t>Each storage method has its advantages and limitations. Most  organizations use a combination of storage technologies to meet their data storage needs effectively.</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descr="https://images.freeimg.net/rsynced_images/floor-floorboards.jpg" id="413" name="Google Shape;413;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14" name="Google Shape;414;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7" name="Google Shape;417;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18" name="Google Shape;418;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19" name="Google Shape;419;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20" name="Google Shape;420;p3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21" name="Google Shape;421;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22" name="Google Shape;422;p36"/>
          <p:cNvSpPr/>
          <p:nvPr/>
        </p:nvSpPr>
        <p:spPr>
          <a:xfrm>
            <a:off x="1079525" y="228700"/>
            <a:ext cx="686850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
        <p:nvSpPr>
          <p:cNvPr id="423" name="Google Shape;423;p36"/>
          <p:cNvSpPr txBox="1"/>
          <p:nvPr/>
        </p:nvSpPr>
        <p:spPr>
          <a:xfrm>
            <a:off x="1031875" y="1000550"/>
            <a:ext cx="6687300" cy="31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rgbClr val="0D0D0D"/>
                </a:solidFill>
                <a:highlight>
                  <a:srgbClr val="FFFFFF"/>
                </a:highlight>
                <a:latin typeface="Roboto"/>
                <a:ea typeface="Roboto"/>
                <a:cs typeface="Roboto"/>
                <a:sym typeface="Roboto"/>
              </a:rPr>
              <a:t>Data analysis</a:t>
            </a:r>
            <a:r>
              <a:rPr lang="en" sz="3300">
                <a:solidFill>
                  <a:srgbClr val="0D0D0D"/>
                </a:solidFill>
                <a:highlight>
                  <a:srgbClr val="FFFFFF"/>
                </a:highlight>
                <a:latin typeface="Roboto"/>
                <a:ea typeface="Roboto"/>
                <a:cs typeface="Roboto"/>
                <a:sym typeface="Roboto"/>
              </a:rPr>
              <a:t> involves the process of inspecting, transforming, and modeling data with the goal of discovering useful information, informing conclusions, and supporting decision-making.</a:t>
            </a:r>
            <a:endParaRPr sz="3300">
              <a:solidFill>
                <a:schemeClr val="dk2"/>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https://images.freeimg.net/rsynced_images/floor-floorboards.jpg" id="428" name="Google Shape;428;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29" name="Google Shape;429;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2" name="Google Shape;432;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3" name="Google Shape;433;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4" name="Google Shape;434;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435" name="Google Shape;435;p3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36" name="Google Shape;436;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37" name="Google Shape;437;p37"/>
          <p:cNvSpPr/>
          <p:nvPr/>
        </p:nvSpPr>
        <p:spPr>
          <a:xfrm>
            <a:off x="1079525" y="228700"/>
            <a:ext cx="686850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Analysis</a:t>
            </a:r>
          </a:p>
        </p:txBody>
      </p:sp>
      <p:sp>
        <p:nvSpPr>
          <p:cNvPr id="438" name="Google Shape;438;p37"/>
          <p:cNvSpPr txBox="1"/>
          <p:nvPr/>
        </p:nvSpPr>
        <p:spPr>
          <a:xfrm>
            <a:off x="847725" y="1000550"/>
            <a:ext cx="6598800" cy="32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We look at tables, charts, and graphs to find meaning in the data. The goal is to find</a:t>
            </a:r>
            <a:r>
              <a:rPr lang="en" sz="3300">
                <a:highlight>
                  <a:srgbClr val="FFFFFF"/>
                </a:highlight>
                <a:latin typeface="Roboto"/>
                <a:ea typeface="Roboto"/>
                <a:cs typeface="Roboto"/>
                <a:sym typeface="Roboto"/>
              </a:rPr>
              <a:t> patterns so that we can make </a:t>
            </a:r>
            <a:r>
              <a:rPr b="1" lang="en" sz="3300">
                <a:highlight>
                  <a:srgbClr val="FFFFFF"/>
                </a:highlight>
                <a:latin typeface="Roboto"/>
                <a:ea typeface="Roboto"/>
                <a:cs typeface="Roboto"/>
                <a:sym typeface="Roboto"/>
              </a:rPr>
              <a:t>predictions</a:t>
            </a:r>
            <a:r>
              <a:rPr lang="en" sz="3300">
                <a:highlight>
                  <a:srgbClr val="FFFFFF"/>
                </a:highlight>
                <a:latin typeface="Roboto"/>
                <a:ea typeface="Roboto"/>
                <a:cs typeface="Roboto"/>
                <a:sym typeface="Roboto"/>
              </a:rPr>
              <a:t>. </a:t>
            </a:r>
            <a:r>
              <a:rPr i="1" lang="en" sz="3300">
                <a:highlight>
                  <a:srgbClr val="FFFFFF"/>
                </a:highlight>
                <a:latin typeface="Roboto"/>
                <a:ea typeface="Roboto"/>
                <a:cs typeface="Roboto"/>
                <a:sym typeface="Roboto"/>
              </a:rPr>
              <a:t>A </a:t>
            </a:r>
            <a:r>
              <a:rPr b="1" lang="en" sz="3300">
                <a:highlight>
                  <a:srgbClr val="FFFFFF"/>
                </a:highlight>
                <a:latin typeface="Roboto"/>
                <a:ea typeface="Roboto"/>
                <a:cs typeface="Roboto"/>
                <a:sym typeface="Roboto"/>
              </a:rPr>
              <a:t>prediction</a:t>
            </a:r>
            <a:r>
              <a:rPr i="1" lang="en" sz="3300">
                <a:highlight>
                  <a:srgbClr val="FFFFFF"/>
                </a:highlight>
                <a:latin typeface="Roboto"/>
                <a:ea typeface="Roboto"/>
                <a:cs typeface="Roboto"/>
                <a:sym typeface="Roboto"/>
              </a:rPr>
              <a:t> is a really good guess.</a:t>
            </a:r>
            <a:endParaRPr i="1" sz="3300">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pic>
        <p:nvPicPr>
          <p:cNvPr descr="https://images.freeimg.net/rsynced_images/floor-floorboards.jpg" id="443" name="Google Shape;443;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4" name="Google Shape;444;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6" name="Google Shape;446;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7" name="Google Shape;447;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48" name="Google Shape;448;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49" name="Google Shape;449;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50" name="Google Shape;450;p3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51" name="Google Shape;451;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52" name="Google Shape;452;p38"/>
          <p:cNvSpPr/>
          <p:nvPr/>
        </p:nvSpPr>
        <p:spPr>
          <a:xfrm>
            <a:off x="1061475" y="146300"/>
            <a:ext cx="6903332" cy="77185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453" name="Google Shape;453;p38"/>
          <p:cNvSpPr txBox="1"/>
          <p:nvPr/>
        </p:nvSpPr>
        <p:spPr>
          <a:xfrm>
            <a:off x="982088" y="1019100"/>
            <a:ext cx="6466500" cy="244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rPr b="1" lang="en" sz="3300">
                <a:solidFill>
                  <a:srgbClr val="0D0D0D"/>
                </a:solidFill>
                <a:highlight>
                  <a:srgbClr val="FFFFFF"/>
                </a:highlight>
                <a:latin typeface="Roboto"/>
                <a:ea typeface="Roboto"/>
                <a:cs typeface="Roboto"/>
                <a:sym typeface="Roboto"/>
              </a:rPr>
              <a:t>Spreadsheet programs</a:t>
            </a:r>
            <a:r>
              <a:rPr lang="en" sz="3300">
                <a:solidFill>
                  <a:srgbClr val="0D0D0D"/>
                </a:solidFill>
                <a:highlight>
                  <a:srgbClr val="FFFFFF"/>
                </a:highlight>
                <a:latin typeface="Roboto"/>
                <a:ea typeface="Roboto"/>
                <a:cs typeface="Roboto"/>
                <a:sym typeface="Roboto"/>
              </a:rPr>
              <a:t> are a type of software </a:t>
            </a:r>
            <a:r>
              <a:rPr lang="en" sz="3300">
                <a:solidFill>
                  <a:srgbClr val="0D0D0D"/>
                </a:solidFill>
                <a:highlight>
                  <a:srgbClr val="FFFFFF"/>
                </a:highlight>
                <a:latin typeface="Roboto"/>
                <a:ea typeface="Roboto"/>
                <a:cs typeface="Roboto"/>
                <a:sym typeface="Roboto"/>
              </a:rPr>
              <a:t>applications program used to organize, analyze, and change and display data.</a:t>
            </a:r>
            <a:endParaRPr sz="3300">
              <a:solidFill>
                <a:srgbClr val="0D0D0D"/>
              </a:solidFill>
              <a:highlight>
                <a:srgbClr val="FFFFFF"/>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https://images.freeimg.net/rsynced_images/floor-floorboards.jpg" id="458" name="Google Shape;458;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59" name="Google Shape;459;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2" name="Google Shape;462;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63" name="Google Shape;463;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64" name="Google Shape;464;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65" name="Google Shape;465;p3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66" name="Google Shape;466;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67" name="Google Shape;467;p39"/>
          <p:cNvSpPr/>
          <p:nvPr/>
        </p:nvSpPr>
        <p:spPr>
          <a:xfrm>
            <a:off x="1013625" y="228700"/>
            <a:ext cx="6903332" cy="77185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468" name="Google Shape;468;p39"/>
          <p:cNvSpPr txBox="1"/>
          <p:nvPr/>
        </p:nvSpPr>
        <p:spPr>
          <a:xfrm>
            <a:off x="959225" y="1000550"/>
            <a:ext cx="5850600" cy="221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Two</a:t>
            </a:r>
            <a:r>
              <a:rPr lang="en" sz="3300">
                <a:solidFill>
                  <a:srgbClr val="0D0D0D"/>
                </a:solidFill>
                <a:highlight>
                  <a:srgbClr val="FFFFFF"/>
                </a:highlight>
                <a:latin typeface="Roboto"/>
                <a:ea typeface="Roboto"/>
                <a:cs typeface="Roboto"/>
                <a:sym typeface="Roboto"/>
              </a:rPr>
              <a:t> popular spreadsheet programs used in school </a:t>
            </a:r>
            <a:endParaRPr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3300">
                <a:solidFill>
                  <a:srgbClr val="0D0D0D"/>
                </a:solidFill>
                <a:highlight>
                  <a:srgbClr val="FFFFFF"/>
                </a:highlight>
                <a:latin typeface="Roboto"/>
                <a:ea typeface="Roboto"/>
                <a:cs typeface="Roboto"/>
                <a:sym typeface="Roboto"/>
              </a:rPr>
              <a:t>are </a:t>
            </a:r>
            <a:r>
              <a:rPr b="1" lang="en" sz="3300">
                <a:solidFill>
                  <a:srgbClr val="0D0D0D"/>
                </a:solidFill>
                <a:highlight>
                  <a:srgbClr val="FFFFFF"/>
                </a:highlight>
                <a:latin typeface="Roboto"/>
                <a:ea typeface="Roboto"/>
                <a:cs typeface="Roboto"/>
                <a:sym typeface="Roboto"/>
              </a:rPr>
              <a:t>Microsoft Excel </a:t>
            </a:r>
            <a:endParaRPr b="1" sz="3300">
              <a:solidFill>
                <a:srgbClr val="0D0D0D"/>
              </a:solidFill>
              <a:highlight>
                <a:srgbClr val="FFFFFF"/>
              </a:highlight>
              <a:latin typeface="Roboto"/>
              <a:ea typeface="Roboto"/>
              <a:cs typeface="Roboto"/>
              <a:sym typeface="Roboto"/>
            </a:endParaRPr>
          </a:p>
          <a:p>
            <a:pPr indent="0" lvl="0" marL="0" rtl="0" algn="l">
              <a:lnSpc>
                <a:spcPct val="115000"/>
              </a:lnSpc>
              <a:spcBef>
                <a:spcPts val="0"/>
              </a:spcBef>
              <a:spcAft>
                <a:spcPts val="1500"/>
              </a:spcAft>
              <a:buNone/>
            </a:pPr>
            <a:r>
              <a:rPr lang="en" sz="3300">
                <a:solidFill>
                  <a:srgbClr val="0D0D0D"/>
                </a:solidFill>
                <a:highlight>
                  <a:srgbClr val="FFFFFF"/>
                </a:highlight>
                <a:latin typeface="Roboto"/>
                <a:ea typeface="Roboto"/>
                <a:cs typeface="Roboto"/>
                <a:sym typeface="Roboto"/>
              </a:rPr>
              <a:t>and </a:t>
            </a:r>
            <a:r>
              <a:rPr b="1" lang="en" sz="3300">
                <a:solidFill>
                  <a:srgbClr val="0D0D0D"/>
                </a:solidFill>
                <a:highlight>
                  <a:srgbClr val="FFFFFF"/>
                </a:highlight>
                <a:latin typeface="Roboto"/>
                <a:ea typeface="Roboto"/>
                <a:cs typeface="Roboto"/>
                <a:sym typeface="Roboto"/>
              </a:rPr>
              <a:t>Google Sheets</a:t>
            </a:r>
            <a:r>
              <a:rPr lang="en" sz="3300">
                <a:solidFill>
                  <a:srgbClr val="0D0D0D"/>
                </a:solidFill>
                <a:highlight>
                  <a:srgbClr val="FFFFFF"/>
                </a:highlight>
                <a:latin typeface="Roboto"/>
                <a:ea typeface="Roboto"/>
                <a:cs typeface="Roboto"/>
                <a:sym typeface="Roboto"/>
              </a:rPr>
              <a:t>.</a:t>
            </a:r>
            <a:endParaRPr sz="3300">
              <a:solidFill>
                <a:srgbClr val="0D0D0D"/>
              </a:solidFill>
              <a:highlight>
                <a:srgbClr val="FFFFFF"/>
              </a:highlight>
              <a:latin typeface="Roboto"/>
              <a:ea typeface="Roboto"/>
              <a:cs typeface="Roboto"/>
              <a:sym typeface="Roboto"/>
            </a:endParaRPr>
          </a:p>
        </p:txBody>
      </p:sp>
      <p:pic>
        <p:nvPicPr>
          <p:cNvPr id="469" name="Google Shape;469;p39"/>
          <p:cNvPicPr preferRelativeResize="0"/>
          <p:nvPr/>
        </p:nvPicPr>
        <p:blipFill>
          <a:blip r:embed="rId10">
            <a:alphaModFix/>
          </a:blip>
          <a:stretch>
            <a:fillRect/>
          </a:stretch>
        </p:blipFill>
        <p:spPr>
          <a:xfrm>
            <a:off x="4873975" y="2072175"/>
            <a:ext cx="3101625" cy="1890225"/>
          </a:xfrm>
          <a:prstGeom prst="rect">
            <a:avLst/>
          </a:prstGeom>
          <a:noFill/>
          <a:ln cap="flat" cmpd="sng" w="25400">
            <a:solidFill>
              <a:srgbClr val="000000"/>
            </a:solidFill>
            <a:prstDash val="solid"/>
            <a:miter lim="8000"/>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https://images.freeimg.net/rsynced_images/floor-floorboards.jpg" id="474" name="Google Shape;474;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75" name="Google Shape;475;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7" name="Google Shape;477;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78" name="Google Shape;478;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79" name="Google Shape;479;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80" name="Google Shape;480;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81" name="Google Shape;481;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82" name="Google Shape;482;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83" name="Google Shape;483;p40"/>
          <p:cNvSpPr/>
          <p:nvPr/>
        </p:nvSpPr>
        <p:spPr>
          <a:xfrm>
            <a:off x="1013625" y="139925"/>
            <a:ext cx="6903332" cy="77185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484" name="Google Shape;484;p40"/>
          <p:cNvSpPr txBox="1"/>
          <p:nvPr/>
        </p:nvSpPr>
        <p:spPr>
          <a:xfrm>
            <a:off x="879725" y="1054550"/>
            <a:ext cx="6869700" cy="3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P</a:t>
            </a:r>
            <a:r>
              <a:rPr lang="en" sz="3300">
                <a:latin typeface="Roboto"/>
                <a:ea typeface="Roboto"/>
                <a:cs typeface="Roboto"/>
                <a:sym typeface="Roboto"/>
              </a:rPr>
              <a:t>eople use a spreadsheet for the following.</a:t>
            </a:r>
            <a:endParaRPr sz="3300">
              <a:latin typeface="Roboto"/>
              <a:ea typeface="Roboto"/>
              <a:cs typeface="Roboto"/>
              <a:sym typeface="Roboto"/>
            </a:endParaRPr>
          </a:p>
          <a:p>
            <a:pPr indent="-387350" lvl="0" marL="914400" rtl="0" algn="l">
              <a:spcBef>
                <a:spcPts val="0"/>
              </a:spcBef>
              <a:spcAft>
                <a:spcPts val="0"/>
              </a:spcAft>
              <a:buSzPts val="2500"/>
              <a:buFont typeface="Roboto"/>
              <a:buAutoNum type="arabicPeriod"/>
            </a:pPr>
            <a:r>
              <a:rPr lang="en" sz="2500">
                <a:latin typeface="Roboto"/>
                <a:ea typeface="Roboto"/>
                <a:cs typeface="Roboto"/>
                <a:sym typeface="Roboto"/>
              </a:rPr>
              <a:t>Create, order, and sort </a:t>
            </a:r>
            <a:r>
              <a:rPr b="1" i="1" lang="en" sz="2500">
                <a:latin typeface="Roboto"/>
                <a:ea typeface="Roboto"/>
                <a:cs typeface="Roboto"/>
                <a:sym typeface="Roboto"/>
              </a:rPr>
              <a:t>lists in table form</a:t>
            </a:r>
            <a:r>
              <a:rPr lang="en" sz="2500">
                <a:latin typeface="Roboto"/>
                <a:ea typeface="Roboto"/>
                <a:cs typeface="Roboto"/>
                <a:sym typeface="Roboto"/>
              </a:rPr>
              <a:t>.</a:t>
            </a:r>
            <a:endParaRPr sz="2500">
              <a:latin typeface="Roboto"/>
              <a:ea typeface="Roboto"/>
              <a:cs typeface="Roboto"/>
              <a:sym typeface="Roboto"/>
            </a:endParaRPr>
          </a:p>
          <a:p>
            <a:pPr indent="-387350" lvl="0" marL="914400" rtl="0" algn="l">
              <a:spcBef>
                <a:spcPts val="0"/>
              </a:spcBef>
              <a:spcAft>
                <a:spcPts val="0"/>
              </a:spcAft>
              <a:buSzPts val="2500"/>
              <a:buFont typeface="Roboto"/>
              <a:buAutoNum type="arabicPeriod"/>
            </a:pPr>
            <a:r>
              <a:rPr lang="en" sz="2500">
                <a:latin typeface="Roboto"/>
                <a:ea typeface="Roboto"/>
                <a:cs typeface="Roboto"/>
                <a:sym typeface="Roboto"/>
              </a:rPr>
              <a:t>Perform </a:t>
            </a:r>
            <a:r>
              <a:rPr b="1" i="1" lang="en" sz="2500">
                <a:latin typeface="Roboto"/>
                <a:ea typeface="Roboto"/>
                <a:cs typeface="Roboto"/>
                <a:sym typeface="Roboto"/>
              </a:rPr>
              <a:t>math</a:t>
            </a:r>
            <a:r>
              <a:rPr lang="en" sz="2500">
                <a:latin typeface="Roboto"/>
                <a:ea typeface="Roboto"/>
                <a:cs typeface="Roboto"/>
                <a:sym typeface="Roboto"/>
              </a:rPr>
              <a:t> calculations.</a:t>
            </a:r>
            <a:endParaRPr sz="2500">
              <a:latin typeface="Roboto"/>
              <a:ea typeface="Roboto"/>
              <a:cs typeface="Roboto"/>
              <a:sym typeface="Roboto"/>
            </a:endParaRPr>
          </a:p>
          <a:p>
            <a:pPr indent="-387350" lvl="0" marL="914400" rtl="0" algn="l">
              <a:spcBef>
                <a:spcPts val="0"/>
              </a:spcBef>
              <a:spcAft>
                <a:spcPts val="0"/>
              </a:spcAft>
              <a:buSzPts val="2500"/>
              <a:buFont typeface="Roboto"/>
              <a:buAutoNum type="arabicPeriod"/>
            </a:pPr>
            <a:r>
              <a:rPr b="1" i="1" lang="en" sz="2500">
                <a:latin typeface="Roboto"/>
                <a:ea typeface="Roboto"/>
                <a:cs typeface="Roboto"/>
                <a:sym typeface="Roboto"/>
              </a:rPr>
              <a:t>Convert</a:t>
            </a:r>
            <a:r>
              <a:rPr lang="en" sz="2500">
                <a:latin typeface="Roboto"/>
                <a:ea typeface="Roboto"/>
                <a:cs typeface="Roboto"/>
                <a:sym typeface="Roboto"/>
              </a:rPr>
              <a:t> a data </a:t>
            </a:r>
            <a:r>
              <a:rPr b="1" i="1" lang="en" sz="2500">
                <a:latin typeface="Roboto"/>
                <a:ea typeface="Roboto"/>
                <a:cs typeface="Roboto"/>
                <a:sym typeface="Roboto"/>
              </a:rPr>
              <a:t>table</a:t>
            </a:r>
            <a:r>
              <a:rPr lang="en" sz="2500">
                <a:latin typeface="Roboto"/>
                <a:ea typeface="Roboto"/>
                <a:cs typeface="Roboto"/>
                <a:sym typeface="Roboto"/>
              </a:rPr>
              <a:t> into a </a:t>
            </a:r>
            <a:r>
              <a:rPr b="1" i="1" lang="en" sz="2500">
                <a:latin typeface="Roboto"/>
                <a:ea typeface="Roboto"/>
                <a:cs typeface="Roboto"/>
                <a:sym typeface="Roboto"/>
              </a:rPr>
              <a:t>chart</a:t>
            </a:r>
            <a:r>
              <a:rPr lang="en" sz="2500">
                <a:latin typeface="Roboto"/>
                <a:ea typeface="Roboto"/>
                <a:cs typeface="Roboto"/>
                <a:sym typeface="Roboto"/>
              </a:rPr>
              <a:t> or </a:t>
            </a:r>
            <a:r>
              <a:rPr b="1" i="1" lang="en" sz="2500">
                <a:latin typeface="Roboto"/>
                <a:ea typeface="Roboto"/>
                <a:cs typeface="Roboto"/>
                <a:sym typeface="Roboto"/>
              </a:rPr>
              <a:t>graph</a:t>
            </a:r>
            <a:r>
              <a:rPr lang="en" sz="2500">
                <a:latin typeface="Roboto"/>
                <a:ea typeface="Roboto"/>
                <a:cs typeface="Roboto"/>
                <a:sym typeface="Roboto"/>
              </a:rPr>
              <a:t>. </a:t>
            </a:r>
            <a:endParaRPr sz="25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descr="https://images.freeimg.net/rsynced_images/floor-floorboards.jpg" id="489" name="Google Shape;489;p4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0" name="Google Shape;490;p4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2" name="Google Shape;492;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3" name="Google Shape;493;p4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94" name="Google Shape;494;p4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95" name="Google Shape;495;p4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496" name="Google Shape;496;p4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97" name="Google Shape;497;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498" name="Google Shape;498;p41"/>
          <p:cNvSpPr/>
          <p:nvPr/>
        </p:nvSpPr>
        <p:spPr>
          <a:xfrm>
            <a:off x="1079525" y="228700"/>
            <a:ext cx="6445228"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499" name="Google Shape;499;p41"/>
          <p:cNvSpPr txBox="1"/>
          <p:nvPr/>
        </p:nvSpPr>
        <p:spPr>
          <a:xfrm>
            <a:off x="982100" y="1019100"/>
            <a:ext cx="6445200" cy="3370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0D0D0D"/>
                </a:solidFill>
                <a:latin typeface="Roboto"/>
                <a:ea typeface="Roboto"/>
                <a:cs typeface="Roboto"/>
                <a:sym typeface="Roboto"/>
              </a:rPr>
              <a:t>Data Displays</a:t>
            </a:r>
            <a:endParaRPr b="1" sz="3300">
              <a:solidFill>
                <a:srgbClr val="0D0D0D"/>
              </a:solidFill>
              <a:latin typeface="Roboto"/>
              <a:ea typeface="Roboto"/>
              <a:cs typeface="Roboto"/>
              <a:sym typeface="Roboto"/>
            </a:endParaRPr>
          </a:p>
          <a:p>
            <a:pPr indent="0" lvl="0" marL="0" rtl="0" algn="l">
              <a:lnSpc>
                <a:spcPct val="100000"/>
              </a:lnSpc>
              <a:spcBef>
                <a:spcPts val="0"/>
              </a:spcBef>
              <a:spcAft>
                <a:spcPts val="0"/>
              </a:spcAft>
              <a:buNone/>
            </a:pPr>
            <a:r>
              <a:rPr lang="en" sz="2900">
                <a:solidFill>
                  <a:srgbClr val="0D0D0D"/>
                </a:solidFill>
                <a:latin typeface="Roboto"/>
                <a:ea typeface="Roboto"/>
                <a:cs typeface="Roboto"/>
                <a:sym typeface="Roboto"/>
              </a:rPr>
              <a:t>Spreadsheets can create visual representations of data through charts and graphs. This allows users to visualize trends, patterns, and relationships within the data more easily. Let’s look at visualizations!</a:t>
            </a:r>
            <a:endParaRPr sz="2900">
              <a:solidFill>
                <a:srgbClr val="0D0D0D"/>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500" u="sng">
                <a:latin typeface="Roboto"/>
                <a:ea typeface="Roboto"/>
                <a:cs typeface="Roboto"/>
                <a:sym typeface="Roboto"/>
              </a:rPr>
              <a:t>Core Concept  </a:t>
            </a:r>
            <a:r>
              <a:rPr b="1" lang="en" sz="2500" u="sng">
                <a:latin typeface="Roboto"/>
                <a:ea typeface="Roboto"/>
                <a:cs typeface="Roboto"/>
                <a:sym typeface="Roboto"/>
              </a:rPr>
              <a:t>8.1.5</a:t>
            </a:r>
            <a:r>
              <a:rPr b="1" lang="en" sz="2500" u="sng">
                <a:latin typeface="Roboto"/>
                <a:ea typeface="Roboto"/>
                <a:cs typeface="Roboto"/>
                <a:sym typeface="Roboto"/>
              </a:rPr>
              <a:t> </a:t>
            </a:r>
            <a:r>
              <a:rPr b="1" lang="en" sz="2500" u="sng">
                <a:latin typeface="Roboto"/>
                <a:ea typeface="Roboto"/>
                <a:cs typeface="Roboto"/>
                <a:sym typeface="Roboto"/>
              </a:rPr>
              <a:t>Data &amp; Analysis</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331975" y="890900"/>
            <a:ext cx="5867400" cy="31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systems exist to process data. The amount of digital data generated in the world is rapidly expanding, so the need to process data effectively is increasingly important. Data is collected and stored so that it can be analyzed to better understand the world and make more accurate predictions.</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descr="https://images.freeimg.net/rsynced_images/floor-floorboards.jpg" id="504" name="Google Shape;504;p4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05" name="Google Shape;505;p4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7" name="Google Shape;507;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8" name="Google Shape;508;p4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09" name="Google Shape;509;p4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10" name="Google Shape;510;p4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11" name="Google Shape;511;p4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12" name="Google Shape;512;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13" name="Google Shape;513;p42"/>
          <p:cNvSpPr/>
          <p:nvPr/>
        </p:nvSpPr>
        <p:spPr>
          <a:xfrm>
            <a:off x="1069100" y="228700"/>
            <a:ext cx="6903332" cy="77185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514" name="Google Shape;514;p42"/>
          <p:cNvSpPr txBox="1"/>
          <p:nvPr/>
        </p:nvSpPr>
        <p:spPr>
          <a:xfrm>
            <a:off x="799250" y="955500"/>
            <a:ext cx="4725300" cy="341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0D0D0D"/>
                </a:solidFill>
                <a:highlight>
                  <a:srgbClr val="FFFFFF"/>
                </a:highlight>
                <a:latin typeface="Roboto"/>
                <a:ea typeface="Roboto"/>
                <a:cs typeface="Roboto"/>
                <a:sym typeface="Roboto"/>
              </a:rPr>
              <a:t>Spreadsheets arrange data in rows and columns. The intersection, where a column and row meet is called a </a:t>
            </a:r>
            <a:r>
              <a:rPr b="1" lang="en" sz="3000">
                <a:solidFill>
                  <a:srgbClr val="0D0D0D"/>
                </a:solidFill>
                <a:highlight>
                  <a:srgbClr val="FFFFFF"/>
                </a:highlight>
                <a:latin typeface="Roboto"/>
                <a:ea typeface="Roboto"/>
                <a:cs typeface="Roboto"/>
                <a:sym typeface="Roboto"/>
              </a:rPr>
              <a:t>cell</a:t>
            </a:r>
            <a:r>
              <a:rPr lang="en" sz="3000">
                <a:solidFill>
                  <a:srgbClr val="0D0D0D"/>
                </a:solidFill>
                <a:highlight>
                  <a:srgbClr val="FFFFFF"/>
                </a:highlight>
                <a:latin typeface="Roboto"/>
                <a:ea typeface="Roboto"/>
                <a:cs typeface="Roboto"/>
                <a:sym typeface="Roboto"/>
              </a:rPr>
              <a:t>. Each cell can contain text, numbers, formulas, or functions.</a:t>
            </a:r>
            <a:endParaRPr sz="3000">
              <a:solidFill>
                <a:srgbClr val="0D0D0D"/>
              </a:solidFill>
              <a:highlight>
                <a:srgbClr val="FFFFFF"/>
              </a:highlight>
              <a:latin typeface="Roboto"/>
              <a:ea typeface="Roboto"/>
              <a:cs typeface="Roboto"/>
              <a:sym typeface="Roboto"/>
            </a:endParaRPr>
          </a:p>
        </p:txBody>
      </p:sp>
      <p:pic>
        <p:nvPicPr>
          <p:cNvPr id="515" name="Google Shape;515;p42"/>
          <p:cNvPicPr preferRelativeResize="0"/>
          <p:nvPr/>
        </p:nvPicPr>
        <p:blipFill>
          <a:blip r:embed="rId10">
            <a:alphaModFix/>
          </a:blip>
          <a:stretch>
            <a:fillRect/>
          </a:stretch>
        </p:blipFill>
        <p:spPr>
          <a:xfrm>
            <a:off x="5412450" y="1751225"/>
            <a:ext cx="2620925" cy="2621275"/>
          </a:xfrm>
          <a:prstGeom prst="rect">
            <a:avLst/>
          </a:prstGeom>
          <a:noFill/>
          <a:ln>
            <a:noFill/>
          </a:ln>
        </p:spPr>
      </p:pic>
      <p:sp>
        <p:nvSpPr>
          <p:cNvPr id="516" name="Google Shape;516;p42"/>
          <p:cNvSpPr/>
          <p:nvPr/>
        </p:nvSpPr>
        <p:spPr>
          <a:xfrm>
            <a:off x="5699750" y="2526750"/>
            <a:ext cx="373500" cy="274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17" name="Google Shape;517;p42"/>
          <p:cNvCxnSpPr>
            <a:endCxn id="516" idx="2"/>
          </p:cNvCxnSpPr>
          <p:nvPr/>
        </p:nvCxnSpPr>
        <p:spPr>
          <a:xfrm flipH="1" rot="10800000">
            <a:off x="2872850" y="2664000"/>
            <a:ext cx="2826900" cy="4221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https://images.freeimg.net/rsynced_images/floor-floorboards.jpg" id="522" name="Google Shape;522;p4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23" name="Google Shape;523;p4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26" name="Google Shape;526;p4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7" name="Google Shape;527;p4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8" name="Google Shape;528;p4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29" name="Google Shape;529;p4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30" name="Google Shape;530;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31" name="Google Shape;531;p43"/>
          <p:cNvSpPr/>
          <p:nvPr/>
        </p:nvSpPr>
        <p:spPr>
          <a:xfrm>
            <a:off x="905925" y="230175"/>
            <a:ext cx="6903332" cy="77185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pic>
        <p:nvPicPr>
          <p:cNvPr id="532" name="Google Shape;532;p43"/>
          <p:cNvPicPr preferRelativeResize="0"/>
          <p:nvPr/>
        </p:nvPicPr>
        <p:blipFill>
          <a:blip r:embed="rId10">
            <a:alphaModFix/>
          </a:blip>
          <a:stretch>
            <a:fillRect/>
          </a:stretch>
        </p:blipFill>
        <p:spPr>
          <a:xfrm>
            <a:off x="5151125" y="1594750"/>
            <a:ext cx="2755525" cy="2527675"/>
          </a:xfrm>
          <a:prstGeom prst="rect">
            <a:avLst/>
          </a:prstGeom>
          <a:noFill/>
          <a:ln>
            <a:noFill/>
          </a:ln>
        </p:spPr>
      </p:pic>
      <p:sp>
        <p:nvSpPr>
          <p:cNvPr id="533" name="Google Shape;533;p43"/>
          <p:cNvSpPr txBox="1"/>
          <p:nvPr/>
        </p:nvSpPr>
        <p:spPr>
          <a:xfrm>
            <a:off x="802000" y="1085488"/>
            <a:ext cx="4387200" cy="3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Each </a:t>
            </a:r>
            <a:r>
              <a:rPr b="1" i="1" lang="en" sz="3000">
                <a:latin typeface="Roboto"/>
                <a:ea typeface="Roboto"/>
                <a:cs typeface="Roboto"/>
                <a:sym typeface="Roboto"/>
              </a:rPr>
              <a:t>column</a:t>
            </a:r>
            <a:r>
              <a:rPr lang="en" sz="3000">
                <a:latin typeface="Roboto"/>
                <a:ea typeface="Roboto"/>
                <a:cs typeface="Roboto"/>
                <a:sym typeface="Roboto"/>
              </a:rPr>
              <a:t> is labeled with a capital letter.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Every </a:t>
            </a:r>
            <a:r>
              <a:rPr b="1" i="1" lang="en" sz="3000">
                <a:latin typeface="Roboto"/>
                <a:ea typeface="Roboto"/>
                <a:cs typeface="Roboto"/>
                <a:sym typeface="Roboto"/>
              </a:rPr>
              <a:t>row</a:t>
            </a:r>
            <a:r>
              <a:rPr lang="en" sz="3000">
                <a:latin typeface="Roboto"/>
                <a:ea typeface="Roboto"/>
                <a:cs typeface="Roboto"/>
                <a:sym typeface="Roboto"/>
              </a:rPr>
              <a:t> is labeled with a number.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Every page in a spreadsheet is called a </a:t>
            </a:r>
            <a:r>
              <a:rPr b="1" lang="en" sz="3000">
                <a:latin typeface="Roboto"/>
                <a:ea typeface="Roboto"/>
                <a:cs typeface="Roboto"/>
                <a:sym typeface="Roboto"/>
              </a:rPr>
              <a:t>sheet</a:t>
            </a:r>
            <a:r>
              <a:rPr lang="en" sz="3000">
                <a:latin typeface="Roboto"/>
                <a:ea typeface="Roboto"/>
                <a:cs typeface="Roboto"/>
                <a:sym typeface="Roboto"/>
              </a:rPr>
              <a:t>. </a:t>
            </a:r>
            <a:endParaRPr sz="3000">
              <a:latin typeface="Roboto"/>
              <a:ea typeface="Roboto"/>
              <a:cs typeface="Roboto"/>
              <a:sym typeface="Roboto"/>
            </a:endParaRPr>
          </a:p>
        </p:txBody>
      </p:sp>
      <p:cxnSp>
        <p:nvCxnSpPr>
          <p:cNvPr id="534" name="Google Shape;534;p43"/>
          <p:cNvCxnSpPr/>
          <p:nvPr/>
        </p:nvCxnSpPr>
        <p:spPr>
          <a:xfrm>
            <a:off x="4191000" y="1866900"/>
            <a:ext cx="1150500" cy="91500"/>
          </a:xfrm>
          <a:prstGeom prst="straightConnector1">
            <a:avLst/>
          </a:prstGeom>
          <a:noFill/>
          <a:ln cap="flat" cmpd="sng" w="38100">
            <a:solidFill>
              <a:srgbClr val="FF0000"/>
            </a:solidFill>
            <a:prstDash val="solid"/>
            <a:round/>
            <a:headEnd len="med" w="med" type="none"/>
            <a:tailEnd len="med" w="med" type="stealth"/>
          </a:ln>
        </p:spPr>
      </p:cxnSp>
      <p:cxnSp>
        <p:nvCxnSpPr>
          <p:cNvPr id="535" name="Google Shape;535;p43"/>
          <p:cNvCxnSpPr/>
          <p:nvPr/>
        </p:nvCxnSpPr>
        <p:spPr>
          <a:xfrm flipH="1" rot="10800000">
            <a:off x="2674625" y="2746200"/>
            <a:ext cx="2514600" cy="111300"/>
          </a:xfrm>
          <a:prstGeom prst="straightConnector1">
            <a:avLst/>
          </a:prstGeom>
          <a:noFill/>
          <a:ln cap="flat" cmpd="sng" w="28575">
            <a:solidFill>
              <a:srgbClr val="FF0000"/>
            </a:solidFill>
            <a:prstDash val="solid"/>
            <a:round/>
            <a:headEnd len="med" w="med" type="none"/>
            <a:tailEnd len="med" w="med" type="stealth"/>
          </a:ln>
        </p:spPr>
      </p:cxnSp>
      <p:cxnSp>
        <p:nvCxnSpPr>
          <p:cNvPr id="536" name="Google Shape;536;p43"/>
          <p:cNvCxnSpPr/>
          <p:nvPr/>
        </p:nvCxnSpPr>
        <p:spPr>
          <a:xfrm flipH="1" rot="10800000">
            <a:off x="1996450" y="3954850"/>
            <a:ext cx="3451800" cy="175200"/>
          </a:xfrm>
          <a:prstGeom prst="straightConnector1">
            <a:avLst/>
          </a:prstGeom>
          <a:noFill/>
          <a:ln cap="flat" cmpd="sng" w="19050">
            <a:solidFill>
              <a:srgbClr val="FF0000"/>
            </a:solidFill>
            <a:prstDash val="solid"/>
            <a:round/>
            <a:headEnd len="med" w="med" type="none"/>
            <a:tailEnd len="med" w="med" type="stealth"/>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descr="https://images.freeimg.net/rsynced_images/floor-floorboards.jpg" id="541" name="Google Shape;541;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42" name="Google Shape;542;p4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5" name="Google Shape;545;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46" name="Google Shape;546;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47" name="Google Shape;547;p4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48" name="Google Shape;548;p4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49" name="Google Shape;549;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50" name="Google Shape;550;p44"/>
          <p:cNvSpPr/>
          <p:nvPr/>
        </p:nvSpPr>
        <p:spPr>
          <a:xfrm>
            <a:off x="1079525" y="228700"/>
            <a:ext cx="6487129"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pic>
        <p:nvPicPr>
          <p:cNvPr id="551" name="Google Shape;551;p44"/>
          <p:cNvPicPr preferRelativeResize="0"/>
          <p:nvPr/>
        </p:nvPicPr>
        <p:blipFill>
          <a:blip r:embed="rId10">
            <a:alphaModFix/>
          </a:blip>
          <a:stretch>
            <a:fillRect/>
          </a:stretch>
        </p:blipFill>
        <p:spPr>
          <a:xfrm>
            <a:off x="3451850" y="1074275"/>
            <a:ext cx="4072899" cy="3290976"/>
          </a:xfrm>
          <a:prstGeom prst="rect">
            <a:avLst/>
          </a:prstGeom>
          <a:noFill/>
          <a:ln cap="flat" cmpd="sng" w="38100">
            <a:solidFill>
              <a:schemeClr val="dk2"/>
            </a:solidFill>
            <a:prstDash val="solid"/>
            <a:round/>
            <a:headEnd len="sm" w="sm" type="none"/>
            <a:tailEnd len="sm" w="sm" type="none"/>
          </a:ln>
        </p:spPr>
      </p:pic>
      <p:sp>
        <p:nvSpPr>
          <p:cNvPr id="552" name="Google Shape;552;p44"/>
          <p:cNvSpPr txBox="1"/>
          <p:nvPr/>
        </p:nvSpPr>
        <p:spPr>
          <a:xfrm>
            <a:off x="905925" y="1036175"/>
            <a:ext cx="2423700" cy="26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2"/>
                </a:solidFill>
                <a:latin typeface="Roboto"/>
                <a:ea typeface="Roboto"/>
                <a:cs typeface="Roboto"/>
                <a:sym typeface="Roboto"/>
              </a:rPr>
              <a:t>Here is a spreadsheet that contains data on student test scores. It is a </a:t>
            </a:r>
            <a:r>
              <a:rPr b="1" i="1" lang="en" sz="2500">
                <a:solidFill>
                  <a:schemeClr val="dk2"/>
                </a:solidFill>
                <a:latin typeface="Roboto"/>
                <a:ea typeface="Roboto"/>
                <a:cs typeface="Roboto"/>
                <a:sym typeface="Roboto"/>
              </a:rPr>
              <a:t>tabular form</a:t>
            </a:r>
            <a:r>
              <a:rPr lang="en" sz="2500">
                <a:solidFill>
                  <a:schemeClr val="dk2"/>
                </a:solidFill>
                <a:latin typeface="Roboto"/>
                <a:ea typeface="Roboto"/>
                <a:cs typeface="Roboto"/>
                <a:sym typeface="Roboto"/>
              </a:rPr>
              <a:t>.</a:t>
            </a:r>
            <a:endParaRPr sz="2500">
              <a:solidFill>
                <a:schemeClr val="dk2"/>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45" title="Chart"/>
          <p:cNvPicPr preferRelativeResize="0"/>
          <p:nvPr/>
        </p:nvPicPr>
        <p:blipFill>
          <a:blip r:embed="rId3">
            <a:alphaModFix/>
          </a:blip>
          <a:stretch>
            <a:fillRect/>
          </a:stretch>
        </p:blipFill>
        <p:spPr>
          <a:xfrm>
            <a:off x="847725" y="990325"/>
            <a:ext cx="7005126" cy="2845726"/>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558" name="Google Shape;558;p4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59" name="Google Shape;559;p4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1" name="Google Shape;561;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62" name="Google Shape;562;p4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63" name="Google Shape;563;p4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64" name="Google Shape;564;p4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65" name="Google Shape;565;p45"/>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66" name="Google Shape;566;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67" name="Google Shape;567;p45"/>
          <p:cNvSpPr/>
          <p:nvPr/>
        </p:nvSpPr>
        <p:spPr>
          <a:xfrm>
            <a:off x="1079525" y="228700"/>
            <a:ext cx="6773324"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568" name="Google Shape;568;p45"/>
          <p:cNvSpPr txBox="1"/>
          <p:nvPr/>
        </p:nvSpPr>
        <p:spPr>
          <a:xfrm>
            <a:off x="984350" y="3916275"/>
            <a:ext cx="68685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the same data shown as a </a:t>
            </a:r>
            <a:r>
              <a:rPr b="1" i="1" lang="en" sz="2500">
                <a:latin typeface="Roboto"/>
                <a:ea typeface="Roboto"/>
                <a:cs typeface="Roboto"/>
                <a:sym typeface="Roboto"/>
              </a:rPr>
              <a:t>line chart</a:t>
            </a:r>
            <a:r>
              <a:rPr lang="en" sz="2500">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descr="https://images.freeimg.net/rsynced_images/floor-floorboards.jpg" id="573" name="Google Shape;573;p4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4" name="Google Shape;574;p4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6" name="Google Shape;576;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7" name="Google Shape;577;p4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78" name="Google Shape;578;p4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79" name="Google Shape;579;p4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80" name="Google Shape;580;p4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81" name="Google Shape;581;p4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582" name="Google Shape;582;p46"/>
          <p:cNvSpPr/>
          <p:nvPr/>
        </p:nvSpPr>
        <p:spPr>
          <a:xfrm>
            <a:off x="1079525" y="228700"/>
            <a:ext cx="6519303"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Displays</a:t>
            </a:r>
          </a:p>
        </p:txBody>
      </p:sp>
      <p:sp>
        <p:nvSpPr>
          <p:cNvPr id="583" name="Google Shape;583;p46"/>
          <p:cNvSpPr txBox="1"/>
          <p:nvPr/>
        </p:nvSpPr>
        <p:spPr>
          <a:xfrm>
            <a:off x="719775" y="1037200"/>
            <a:ext cx="6519300" cy="3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Roboto"/>
                <a:ea typeface="Roboto"/>
                <a:cs typeface="Roboto"/>
                <a:sym typeface="Roboto"/>
              </a:rPr>
              <a:t>When examining line charts, look for the following line behaviors:</a:t>
            </a:r>
            <a:endParaRPr sz="32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Increase is when the line goes up.</a:t>
            </a:r>
            <a:endParaRPr sz="2500">
              <a:latin typeface="Roboto"/>
              <a:ea typeface="Roboto"/>
              <a:cs typeface="Roboto"/>
              <a:sym typeface="Roboto"/>
            </a:endParaRPr>
          </a:p>
          <a:p>
            <a:pPr indent="-387350" lvl="0" marL="457200" rtl="0" algn="l">
              <a:lnSpc>
                <a:spcPct val="200000"/>
              </a:lnSpc>
              <a:spcBef>
                <a:spcPts val="0"/>
              </a:spcBef>
              <a:spcAft>
                <a:spcPts val="0"/>
              </a:spcAft>
              <a:buSzPts val="2500"/>
              <a:buFont typeface="Roboto"/>
              <a:buAutoNum type="arabicPeriod"/>
            </a:pPr>
            <a:r>
              <a:rPr lang="en" sz="2500">
                <a:latin typeface="Roboto"/>
                <a:ea typeface="Roboto"/>
                <a:cs typeface="Roboto"/>
                <a:sym typeface="Roboto"/>
              </a:rPr>
              <a:t>Decrease is when the line goes down.</a:t>
            </a:r>
            <a:endParaRPr sz="2500">
              <a:latin typeface="Roboto"/>
              <a:ea typeface="Roboto"/>
              <a:cs typeface="Roboto"/>
              <a:sym typeface="Roboto"/>
            </a:endParaRPr>
          </a:p>
          <a:p>
            <a:pPr indent="-387350" lvl="0" marL="457200" rtl="0" algn="l">
              <a:lnSpc>
                <a:spcPct val="100000"/>
              </a:lnSpc>
              <a:spcBef>
                <a:spcPts val="0"/>
              </a:spcBef>
              <a:spcAft>
                <a:spcPts val="0"/>
              </a:spcAft>
              <a:buSzPts val="2500"/>
              <a:buFont typeface="Roboto"/>
              <a:buAutoNum type="arabicPeriod"/>
            </a:pPr>
            <a:r>
              <a:rPr lang="en" sz="2500">
                <a:latin typeface="Roboto"/>
                <a:ea typeface="Roboto"/>
                <a:cs typeface="Roboto"/>
                <a:sym typeface="Roboto"/>
              </a:rPr>
              <a:t>Steady state is when the line stays the same.</a:t>
            </a:r>
            <a:endParaRPr sz="2500">
              <a:latin typeface="Roboto"/>
              <a:ea typeface="Roboto"/>
              <a:cs typeface="Roboto"/>
              <a:sym typeface="Roboto"/>
            </a:endParaRPr>
          </a:p>
        </p:txBody>
      </p:sp>
      <p:cxnSp>
        <p:nvCxnSpPr>
          <p:cNvPr id="584" name="Google Shape;584;p46"/>
          <p:cNvCxnSpPr/>
          <p:nvPr/>
        </p:nvCxnSpPr>
        <p:spPr>
          <a:xfrm flipH="1" rot="10800000">
            <a:off x="2275425" y="2502675"/>
            <a:ext cx="2889300" cy="359700"/>
          </a:xfrm>
          <a:prstGeom prst="straightConnector1">
            <a:avLst/>
          </a:prstGeom>
          <a:noFill/>
          <a:ln cap="flat" cmpd="sng" w="76200">
            <a:solidFill>
              <a:srgbClr val="000000"/>
            </a:solidFill>
            <a:prstDash val="solid"/>
            <a:round/>
            <a:headEnd len="med" w="med" type="none"/>
            <a:tailEnd len="med" w="med" type="none"/>
          </a:ln>
        </p:spPr>
      </p:cxnSp>
      <p:cxnSp>
        <p:nvCxnSpPr>
          <p:cNvPr id="585" name="Google Shape;585;p46"/>
          <p:cNvCxnSpPr/>
          <p:nvPr/>
        </p:nvCxnSpPr>
        <p:spPr>
          <a:xfrm>
            <a:off x="3037425" y="3306950"/>
            <a:ext cx="2423400" cy="381000"/>
          </a:xfrm>
          <a:prstGeom prst="straightConnector1">
            <a:avLst/>
          </a:prstGeom>
          <a:noFill/>
          <a:ln cap="flat" cmpd="sng" w="76200">
            <a:solidFill>
              <a:srgbClr val="000000"/>
            </a:solidFill>
            <a:prstDash val="solid"/>
            <a:round/>
            <a:headEnd len="med" w="med" type="none"/>
            <a:tailEnd len="med" w="med" type="none"/>
          </a:ln>
        </p:spPr>
      </p:cxnSp>
      <p:cxnSp>
        <p:nvCxnSpPr>
          <p:cNvPr id="586" name="Google Shape;586;p46"/>
          <p:cNvCxnSpPr/>
          <p:nvPr/>
        </p:nvCxnSpPr>
        <p:spPr>
          <a:xfrm flipH="1" rot="10800000">
            <a:off x="3164475" y="4291275"/>
            <a:ext cx="2338800" cy="21000"/>
          </a:xfrm>
          <a:prstGeom prst="straightConnector1">
            <a:avLst/>
          </a:prstGeom>
          <a:noFill/>
          <a:ln cap="flat" cmpd="sng" w="76200">
            <a:solidFill>
              <a:srgbClr val="000000"/>
            </a:solidFill>
            <a:prstDash val="solid"/>
            <a:round/>
            <a:headEnd len="med" w="med" type="none"/>
            <a:tailEnd len="med" w="med"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47" title="Chart"/>
          <p:cNvPicPr preferRelativeResize="0"/>
          <p:nvPr/>
        </p:nvPicPr>
        <p:blipFill>
          <a:blip r:embed="rId3">
            <a:alphaModFix/>
          </a:blip>
          <a:stretch>
            <a:fillRect/>
          </a:stretch>
        </p:blipFill>
        <p:spPr>
          <a:xfrm>
            <a:off x="3390925" y="1162575"/>
            <a:ext cx="4450074" cy="3114374"/>
          </a:xfrm>
          <a:prstGeom prst="rect">
            <a:avLst/>
          </a:prstGeom>
          <a:noFill/>
          <a:ln cap="flat" cmpd="sng" w="38100">
            <a:solidFill>
              <a:schemeClr val="dk2"/>
            </a:solidFill>
            <a:prstDash val="solid"/>
            <a:round/>
            <a:headEnd len="sm" w="sm" type="none"/>
            <a:tailEnd len="sm" w="sm" type="none"/>
          </a:ln>
        </p:spPr>
      </p:pic>
      <p:pic>
        <p:nvPicPr>
          <p:cNvPr descr="https://images.freeimg.net/rsynced_images/floor-floorboards.jpg" id="592" name="Google Shape;592;p4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93" name="Google Shape;593;p4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5" name="Google Shape;595;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6" name="Google Shape;596;p4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97" name="Google Shape;597;p4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98" name="Google Shape;598;p4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599" name="Google Shape;599;p4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00" name="Google Shape;600;p4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01" name="Google Shape;601;p47"/>
          <p:cNvSpPr/>
          <p:nvPr/>
        </p:nvSpPr>
        <p:spPr>
          <a:xfrm>
            <a:off x="1079525" y="228700"/>
            <a:ext cx="6761479"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a:t>
            </a:r>
          </a:p>
        </p:txBody>
      </p:sp>
      <p:sp>
        <p:nvSpPr>
          <p:cNvPr id="602" name="Google Shape;602;p47"/>
          <p:cNvSpPr txBox="1"/>
          <p:nvPr/>
        </p:nvSpPr>
        <p:spPr>
          <a:xfrm>
            <a:off x="694800" y="1467375"/>
            <a:ext cx="2513100" cy="19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the student </a:t>
            </a:r>
            <a:r>
              <a:rPr lang="en" sz="2500">
                <a:latin typeface="Roboto"/>
                <a:ea typeface="Roboto"/>
                <a:cs typeface="Roboto"/>
                <a:sym typeface="Roboto"/>
              </a:rPr>
              <a:t>average</a:t>
            </a:r>
            <a:r>
              <a:rPr lang="en" sz="2500">
                <a:latin typeface="Roboto"/>
                <a:ea typeface="Roboto"/>
                <a:cs typeface="Roboto"/>
                <a:sym typeface="Roboto"/>
              </a:rPr>
              <a:t> column shown as a </a:t>
            </a:r>
            <a:r>
              <a:rPr b="1" i="1" lang="en" sz="2500">
                <a:latin typeface="Roboto"/>
                <a:ea typeface="Roboto"/>
                <a:cs typeface="Roboto"/>
                <a:sym typeface="Roboto"/>
              </a:rPr>
              <a:t>bar chart</a:t>
            </a:r>
            <a:r>
              <a:rPr lang="en" sz="2500">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48" title="Chart"/>
          <p:cNvPicPr preferRelativeResize="0"/>
          <p:nvPr/>
        </p:nvPicPr>
        <p:blipFill>
          <a:blip r:embed="rId3">
            <a:alphaModFix/>
          </a:blip>
          <a:stretch>
            <a:fillRect/>
          </a:stretch>
        </p:blipFill>
        <p:spPr>
          <a:xfrm>
            <a:off x="3596525" y="1071600"/>
            <a:ext cx="4121850" cy="2408274"/>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608" name="Google Shape;608;p4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09" name="Google Shape;609;p4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1" name="Google Shape;611;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2" name="Google Shape;612;p4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13" name="Google Shape;613;p4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14" name="Google Shape;614;p4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15" name="Google Shape;615;p4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16" name="Google Shape;616;p4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17" name="Google Shape;617;p48"/>
          <p:cNvSpPr/>
          <p:nvPr/>
        </p:nvSpPr>
        <p:spPr>
          <a:xfrm>
            <a:off x="900762" y="190600"/>
            <a:ext cx="6570946" cy="7718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Display</a:t>
            </a:r>
          </a:p>
        </p:txBody>
      </p:sp>
      <p:sp>
        <p:nvSpPr>
          <p:cNvPr id="618" name="Google Shape;618;p48"/>
          <p:cNvSpPr txBox="1"/>
          <p:nvPr/>
        </p:nvSpPr>
        <p:spPr>
          <a:xfrm>
            <a:off x="1770225" y="3550925"/>
            <a:ext cx="4737300" cy="9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Here is survey data from the table shown as a pie chart.</a:t>
            </a:r>
            <a:endParaRPr sz="2500">
              <a:latin typeface="Roboto"/>
              <a:ea typeface="Roboto"/>
              <a:cs typeface="Roboto"/>
              <a:sym typeface="Roboto"/>
            </a:endParaRPr>
          </a:p>
        </p:txBody>
      </p:sp>
      <p:graphicFrame>
        <p:nvGraphicFramePr>
          <p:cNvPr id="619" name="Google Shape;619;p48"/>
          <p:cNvGraphicFramePr/>
          <p:nvPr/>
        </p:nvGraphicFramePr>
        <p:xfrm>
          <a:off x="599550" y="1100525"/>
          <a:ext cx="3000000" cy="3000000"/>
        </p:xfrm>
        <a:graphic>
          <a:graphicData uri="http://schemas.openxmlformats.org/drawingml/2006/table">
            <a:tbl>
              <a:tblPr>
                <a:noFill/>
                <a:tableStyleId>{9EEC276C-63B8-4EDB-B652-F4563B5805FE}</a:tableStyleId>
              </a:tblPr>
              <a:tblGrid>
                <a:gridCol w="1365275"/>
                <a:gridCol w="731300"/>
              </a:tblGrid>
              <a:tr h="413075">
                <a:tc gridSpan="2">
                  <a:txBody>
                    <a:bodyPr/>
                    <a:lstStyle/>
                    <a:p>
                      <a:pPr indent="0" lvl="0" marL="0" rtl="0" algn="ctr">
                        <a:lnSpc>
                          <a:spcPct val="115000"/>
                        </a:lnSpc>
                        <a:spcBef>
                          <a:spcPts val="0"/>
                        </a:spcBef>
                        <a:spcAft>
                          <a:spcPts val="0"/>
                        </a:spcAft>
                        <a:buNone/>
                      </a:pPr>
                      <a:r>
                        <a:rPr lang="en" sz="2000">
                          <a:latin typeface="Roboto Black"/>
                          <a:ea typeface="Roboto Black"/>
                          <a:cs typeface="Roboto Black"/>
                          <a:sym typeface="Roboto Black"/>
                        </a:rPr>
                        <a:t>Favorite Fruit</a:t>
                      </a:r>
                      <a:endParaRPr sz="20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hMerge="1"/>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54</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banana</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67</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grapes</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32</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r h="413075">
                <a:tc>
                  <a:txBody>
                    <a:bodyPr/>
                    <a:lstStyle/>
                    <a:p>
                      <a:pPr indent="0" lvl="0" marL="0" rtl="0" algn="ctr">
                        <a:lnSpc>
                          <a:spcPct val="115000"/>
                        </a:lnSpc>
                        <a:spcBef>
                          <a:spcPts val="0"/>
                        </a:spcBef>
                        <a:spcAft>
                          <a:spcPts val="0"/>
                        </a:spcAft>
                        <a:buNone/>
                      </a:pPr>
                      <a:r>
                        <a:rPr lang="en" sz="1900">
                          <a:latin typeface="Roboto Black"/>
                          <a:ea typeface="Roboto Black"/>
                          <a:cs typeface="Roboto Black"/>
                          <a:sym typeface="Roboto Black"/>
                        </a:rPr>
                        <a:t>pineapple</a:t>
                      </a:r>
                      <a:endParaRPr sz="19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800">
                          <a:latin typeface="Roboto Black"/>
                          <a:ea typeface="Roboto Black"/>
                          <a:cs typeface="Roboto Black"/>
                          <a:sym typeface="Roboto Black"/>
                        </a:rPr>
                        <a:t>15</a:t>
                      </a:r>
                      <a:endParaRPr sz="1800">
                        <a:latin typeface="Roboto Black"/>
                        <a:ea typeface="Roboto Black"/>
                        <a:cs typeface="Roboto Black"/>
                        <a:sym typeface="Roboto Black"/>
                      </a:endParaRPr>
                    </a:p>
                  </a:txBody>
                  <a:tcPr marT="19050" marB="19050" marR="28575" marL="28575" anchor="b">
                    <a:lnL cap="flat" cmpd="sng" w="26450">
                      <a:solidFill>
                        <a:srgbClr val="000000"/>
                      </a:solidFill>
                      <a:prstDash val="solid"/>
                      <a:round/>
                      <a:headEnd len="sm" w="sm" type="none"/>
                      <a:tailEnd len="sm" w="sm" type="none"/>
                    </a:lnL>
                    <a:lnR cap="flat" cmpd="sng" w="26450">
                      <a:solidFill>
                        <a:srgbClr val="000000"/>
                      </a:solidFill>
                      <a:prstDash val="solid"/>
                      <a:round/>
                      <a:headEnd len="sm" w="sm" type="none"/>
                      <a:tailEnd len="sm" w="sm" type="none"/>
                    </a:lnR>
                    <a:lnT cap="flat" cmpd="sng" w="26450">
                      <a:solidFill>
                        <a:srgbClr val="000000"/>
                      </a:solidFill>
                      <a:prstDash val="solid"/>
                      <a:round/>
                      <a:headEnd len="sm" w="sm" type="none"/>
                      <a:tailEnd len="sm" w="sm" type="none"/>
                    </a:lnT>
                    <a:lnB cap="flat" cmpd="sng" w="26450">
                      <a:solidFill>
                        <a:srgbClr val="000000"/>
                      </a:solidFill>
                      <a:prstDash val="solid"/>
                      <a:round/>
                      <a:headEnd len="sm" w="sm" type="none"/>
                      <a:tailEnd len="sm" w="sm" type="none"/>
                    </a:lnB>
                  </a:tcPr>
                </a:tc>
              </a:tr>
            </a:tbl>
          </a:graphicData>
        </a:graphic>
      </p:graphicFrame>
      <p:cxnSp>
        <p:nvCxnSpPr>
          <p:cNvPr id="620" name="Google Shape;620;p48"/>
          <p:cNvCxnSpPr/>
          <p:nvPr/>
        </p:nvCxnSpPr>
        <p:spPr>
          <a:xfrm>
            <a:off x="2712725" y="2148850"/>
            <a:ext cx="883800" cy="153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descr="https://images.freeimg.net/rsynced_images/floor-floorboards.jpg" id="625" name="Google Shape;625;p4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26" name="Google Shape;626;p4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8" name="Google Shape;628;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9" name="Google Shape;629;p4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30" name="Google Shape;630;p4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31" name="Google Shape;631;p4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32" name="Google Shape;632;p4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633" name="Google Shape;633;p4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34" name="Google Shape;634;p49"/>
          <p:cNvSpPr/>
          <p:nvPr/>
        </p:nvSpPr>
        <p:spPr>
          <a:xfrm>
            <a:off x="103125" y="1208700"/>
            <a:ext cx="7421632" cy="14300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50"/>
          <p:cNvPicPr preferRelativeResize="0"/>
          <p:nvPr/>
        </p:nvPicPr>
        <p:blipFill rotWithShape="1">
          <a:blip r:embed="rId3">
            <a:alphaModFix/>
          </a:blip>
          <a:srcRect b="0" l="0" r="0" t="13741"/>
          <a:stretch/>
        </p:blipFill>
        <p:spPr>
          <a:xfrm>
            <a:off x="4914900" y="2847350"/>
            <a:ext cx="3454400" cy="1815874"/>
          </a:xfrm>
          <a:prstGeom prst="rect">
            <a:avLst/>
          </a:prstGeom>
          <a:noFill/>
          <a:ln>
            <a:noFill/>
          </a:ln>
        </p:spPr>
      </p:pic>
      <p:pic>
        <p:nvPicPr>
          <p:cNvPr descr="https://images.freeimg.net/rsynced_images/floor-floorboards.jpg" id="640" name="Google Shape;640;p5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41" name="Google Shape;641;p5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3" name="Google Shape;643;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4" name="Google Shape;644;p5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45" name="Google Shape;645;p5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46" name="Google Shape;646;p50"/>
          <p:cNvSpPr txBox="1"/>
          <p:nvPr/>
        </p:nvSpPr>
        <p:spPr>
          <a:xfrm>
            <a:off x="8119300" y="32548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47" name="Google Shape;647;p50"/>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648" name="Google Shape;648;p50"/>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49" name="Google Shape;649;p50"/>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50" name="Google Shape;650;p50"/>
          <p:cNvSpPr txBox="1"/>
          <p:nvPr/>
        </p:nvSpPr>
        <p:spPr>
          <a:xfrm>
            <a:off x="905925" y="781050"/>
            <a:ext cx="6618900" cy="33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Let’s suppose you are sleeping and your caregiver comes in and places a lot of extra blankets on you. At first you are OK but over time you get warmer and warmer. You get so hot that you feel as though you are burning up and all you want to do it push the blankets off you to release the heat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and cool down! </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id="655" name="Google Shape;655;p51"/>
          <p:cNvPicPr preferRelativeResize="0"/>
          <p:nvPr/>
        </p:nvPicPr>
        <p:blipFill rotWithShape="1">
          <a:blip r:embed="rId3">
            <a:alphaModFix/>
          </a:blip>
          <a:srcRect b="0" l="15654" r="16193" t="0"/>
          <a:stretch/>
        </p:blipFill>
        <p:spPr>
          <a:xfrm>
            <a:off x="5602450" y="2328224"/>
            <a:ext cx="2680250" cy="2265950"/>
          </a:xfrm>
          <a:prstGeom prst="rect">
            <a:avLst/>
          </a:prstGeom>
          <a:noFill/>
          <a:ln>
            <a:noFill/>
          </a:ln>
        </p:spPr>
      </p:pic>
      <p:pic>
        <p:nvPicPr>
          <p:cNvPr descr="https://images.freeimg.net/rsynced_images/floor-floorboards.jpg" id="656" name="Google Shape;656;p5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57" name="Google Shape;657;p5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9" name="Google Shape;659;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0" name="Google Shape;660;p5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61" name="Google Shape;661;p5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62" name="Google Shape;662;p51"/>
          <p:cNvSpPr txBox="1"/>
          <p:nvPr/>
        </p:nvSpPr>
        <p:spPr>
          <a:xfrm>
            <a:off x="8164750" y="32802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63" name="Google Shape;663;p51"/>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664" name="Google Shape;664;p51"/>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65" name="Google Shape;665;p51"/>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66" name="Google Shape;666;p51"/>
          <p:cNvSpPr txBox="1"/>
          <p:nvPr/>
        </p:nvSpPr>
        <p:spPr>
          <a:xfrm>
            <a:off x="1017075" y="921000"/>
            <a:ext cx="6427800" cy="330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Surrounding the </a:t>
            </a:r>
            <a:r>
              <a:rPr lang="en" sz="2500">
                <a:latin typeface="Roboto"/>
                <a:ea typeface="Roboto"/>
                <a:cs typeface="Roboto"/>
                <a:sym typeface="Roboto"/>
              </a:rPr>
              <a:t>Earth is a big layer that acts as a blanket covering our planet. We call it our </a:t>
            </a:r>
            <a:r>
              <a:rPr b="1" i="1" lang="en" sz="2500">
                <a:latin typeface="Roboto"/>
                <a:ea typeface="Roboto"/>
                <a:cs typeface="Roboto"/>
                <a:sym typeface="Roboto"/>
              </a:rPr>
              <a:t>atmosphere</a:t>
            </a:r>
            <a:r>
              <a:rPr lang="en" sz="2500">
                <a:latin typeface="Roboto"/>
                <a:ea typeface="Roboto"/>
                <a:cs typeface="Roboto"/>
                <a:sym typeface="Roboto"/>
              </a:rPr>
              <a:t>. The atmosphere is made up of gases like carbon dioxide,</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m</a:t>
            </a:r>
            <a:r>
              <a:rPr lang="en" sz="2500">
                <a:latin typeface="Roboto"/>
                <a:ea typeface="Roboto"/>
                <a:cs typeface="Roboto"/>
                <a:sym typeface="Roboto"/>
              </a:rPr>
              <a:t>ethane, and water vapor,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which helps keep our planet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warm, just like a blanket</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keeps you warm at night.</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1905625" y="237850"/>
            <a:ext cx="5225400" cy="370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300" u="sng">
                <a:latin typeface="Roboto"/>
                <a:ea typeface="Roboto"/>
                <a:cs typeface="Roboto"/>
                <a:sym typeface="Roboto"/>
              </a:rPr>
              <a:t>Topics Covered</a:t>
            </a:r>
            <a:endParaRPr sz="1800">
              <a:latin typeface="Roboto"/>
              <a:ea typeface="Roboto"/>
              <a:cs typeface="Roboto"/>
              <a:sym typeface="Roboto"/>
            </a:endParaRPr>
          </a:p>
          <a:p>
            <a:pPr indent="-342900" lvl="0" marL="457200" rtl="0" algn="l">
              <a:lnSpc>
                <a:spcPct val="10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Data Collection, Storage, Analysis &amp; Display</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Climate Change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Extreme Weather</a:t>
            </a:r>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Pollution</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Student Challenge</a:t>
            </a:r>
            <a:endParaRPr sz="1800">
              <a:latin typeface="Roboto"/>
              <a:ea typeface="Roboto"/>
              <a:cs typeface="Roboto"/>
              <a:sym typeface="Roboto"/>
            </a:endParaRPr>
          </a:p>
          <a:p>
            <a:pPr indent="-342900" lvl="0" marL="457200" rtl="0" algn="l">
              <a:lnSpc>
                <a:spcPct val="150000"/>
              </a:lnSpc>
              <a:spcBef>
                <a:spcPts val="100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Works Cited</a:t>
            </a:r>
            <a:endParaRPr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15">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433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52"/>
          <p:cNvPicPr preferRelativeResize="0"/>
          <p:nvPr/>
        </p:nvPicPr>
        <p:blipFill rotWithShape="1">
          <a:blip r:embed="rId3">
            <a:alphaModFix/>
          </a:blip>
          <a:srcRect b="0" l="15654" r="16193" t="0"/>
          <a:stretch/>
        </p:blipFill>
        <p:spPr>
          <a:xfrm>
            <a:off x="5066775" y="1763200"/>
            <a:ext cx="2102950" cy="1811750"/>
          </a:xfrm>
          <a:prstGeom prst="rect">
            <a:avLst/>
          </a:prstGeom>
          <a:noFill/>
          <a:ln>
            <a:noFill/>
          </a:ln>
        </p:spPr>
      </p:pic>
      <p:pic>
        <p:nvPicPr>
          <p:cNvPr descr="https://images.freeimg.net/rsynced_images/floor-floorboards.jpg" id="672" name="Google Shape;672;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73" name="Google Shape;673;p52"/>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5" name="Google Shape;675;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76" name="Google Shape;676;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77" name="Google Shape;677;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78" name="Google Shape;678;p52"/>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79" name="Google Shape;679;p52"/>
          <p:cNvPicPr preferRelativeResize="0"/>
          <p:nvPr/>
        </p:nvPicPr>
        <p:blipFill>
          <a:blip r:embed="rId10">
            <a:alphaModFix/>
          </a:blip>
          <a:stretch>
            <a:fillRect/>
          </a:stretch>
        </p:blipFill>
        <p:spPr>
          <a:xfrm>
            <a:off x="0" y="4663225"/>
            <a:ext cx="8153349" cy="459575"/>
          </a:xfrm>
          <a:prstGeom prst="rect">
            <a:avLst/>
          </a:prstGeom>
          <a:noFill/>
          <a:ln>
            <a:noFill/>
          </a:ln>
        </p:spPr>
      </p:pic>
      <p:sp>
        <p:nvSpPr>
          <p:cNvPr id="680" name="Google Shape;680;p52"/>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81" name="Google Shape;681;p52"/>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682" name="Google Shape;682;p52"/>
          <p:cNvSpPr txBox="1"/>
          <p:nvPr/>
        </p:nvSpPr>
        <p:spPr>
          <a:xfrm>
            <a:off x="978188" y="892000"/>
            <a:ext cx="3467700" cy="25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O</a:t>
            </a:r>
            <a:r>
              <a:rPr lang="en" sz="2500">
                <a:latin typeface="Roboto"/>
                <a:ea typeface="Roboto"/>
                <a:cs typeface="Roboto"/>
                <a:sym typeface="Roboto"/>
              </a:rPr>
              <a:t>ver time, people all around the world have been doing things that </a:t>
            </a:r>
            <a:r>
              <a:rPr b="1" i="1" lang="en" sz="2500">
                <a:latin typeface="Roboto"/>
                <a:ea typeface="Roboto"/>
                <a:cs typeface="Roboto"/>
                <a:sym typeface="Roboto"/>
              </a:rPr>
              <a:t>add extra blankets</a:t>
            </a:r>
            <a:r>
              <a:rPr lang="en" sz="2500">
                <a:latin typeface="Roboto"/>
                <a:ea typeface="Roboto"/>
                <a:cs typeface="Roboto"/>
                <a:sym typeface="Roboto"/>
              </a:rPr>
              <a:t> to our planet. </a:t>
            </a:r>
            <a:endParaRPr sz="2500">
              <a:latin typeface="Roboto"/>
              <a:ea typeface="Roboto"/>
              <a:cs typeface="Roboto"/>
              <a:sym typeface="Roboto"/>
            </a:endParaRPr>
          </a:p>
        </p:txBody>
      </p:sp>
      <p:pic>
        <p:nvPicPr>
          <p:cNvPr id="683" name="Google Shape;683;p52"/>
          <p:cNvPicPr preferRelativeResize="0"/>
          <p:nvPr/>
        </p:nvPicPr>
        <p:blipFill>
          <a:blip r:embed="rId11">
            <a:alphaModFix/>
          </a:blip>
          <a:stretch>
            <a:fillRect/>
          </a:stretch>
        </p:blipFill>
        <p:spPr>
          <a:xfrm>
            <a:off x="4572000" y="1221250"/>
            <a:ext cx="3200201" cy="28956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53"/>
          <p:cNvPicPr preferRelativeResize="0"/>
          <p:nvPr/>
        </p:nvPicPr>
        <p:blipFill rotWithShape="1">
          <a:blip r:embed="rId3">
            <a:alphaModFix/>
          </a:blip>
          <a:srcRect b="0" l="0" r="0" t="58329"/>
          <a:stretch/>
        </p:blipFill>
        <p:spPr>
          <a:xfrm>
            <a:off x="1017075" y="3827375"/>
            <a:ext cx="5032373" cy="821225"/>
          </a:xfrm>
          <a:prstGeom prst="rect">
            <a:avLst/>
          </a:prstGeom>
          <a:noFill/>
          <a:ln>
            <a:noFill/>
          </a:ln>
        </p:spPr>
      </p:pic>
      <p:pic>
        <p:nvPicPr>
          <p:cNvPr id="689" name="Google Shape;689;p53"/>
          <p:cNvPicPr preferRelativeResize="0"/>
          <p:nvPr/>
        </p:nvPicPr>
        <p:blipFill rotWithShape="1">
          <a:blip r:embed="rId4">
            <a:alphaModFix/>
          </a:blip>
          <a:srcRect b="0" l="15654" r="16193" t="0"/>
          <a:stretch/>
        </p:blipFill>
        <p:spPr>
          <a:xfrm>
            <a:off x="6049450" y="2677677"/>
            <a:ext cx="2233250" cy="1924000"/>
          </a:xfrm>
          <a:prstGeom prst="rect">
            <a:avLst/>
          </a:prstGeom>
          <a:noFill/>
          <a:ln>
            <a:noFill/>
          </a:ln>
        </p:spPr>
      </p:pic>
      <p:pic>
        <p:nvPicPr>
          <p:cNvPr descr="https://images.freeimg.net/rsynced_images/floor-floorboards.jpg" id="690" name="Google Shape;690;p53">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691" name="Google Shape;691;p53"/>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3" name="Google Shape;693;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94" name="Google Shape;694;p53">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695" name="Google Shape;695;p53">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96" name="Google Shape;696;p53"/>
          <p:cNvSpPr txBox="1"/>
          <p:nvPr/>
        </p:nvSpPr>
        <p:spPr>
          <a:xfrm>
            <a:off x="8119300" y="32294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697" name="Google Shape;697;p53"/>
          <p:cNvPicPr preferRelativeResize="0"/>
          <p:nvPr/>
        </p:nvPicPr>
        <p:blipFill>
          <a:blip r:embed="rId11">
            <a:alphaModFix/>
          </a:blip>
          <a:stretch>
            <a:fillRect/>
          </a:stretch>
        </p:blipFill>
        <p:spPr>
          <a:xfrm>
            <a:off x="0" y="4663225"/>
            <a:ext cx="8153349" cy="459575"/>
          </a:xfrm>
          <a:prstGeom prst="rect">
            <a:avLst/>
          </a:prstGeom>
          <a:noFill/>
          <a:ln>
            <a:noFill/>
          </a:ln>
        </p:spPr>
      </p:pic>
      <p:sp>
        <p:nvSpPr>
          <p:cNvPr id="698" name="Google Shape;698;p53"/>
          <p:cNvSpPr txBox="1"/>
          <p:nvPr/>
        </p:nvSpPr>
        <p:spPr>
          <a:xfrm>
            <a:off x="8113600" y="5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699" name="Google Shape;699;p53"/>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00" name="Google Shape;700;p53"/>
          <p:cNvSpPr txBox="1"/>
          <p:nvPr/>
        </p:nvSpPr>
        <p:spPr>
          <a:xfrm>
            <a:off x="964625" y="781050"/>
            <a:ext cx="5825100" cy="3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Human activities like </a:t>
            </a:r>
            <a:endParaRPr sz="25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burning coal, oil, and gas for energy, </a:t>
            </a:r>
            <a:endParaRPr b="1" i="1" sz="2200">
              <a:latin typeface="Roboto"/>
              <a:ea typeface="Roboto"/>
              <a:cs typeface="Roboto"/>
              <a:sym typeface="Roboto"/>
            </a:endParaRPr>
          </a:p>
          <a:p>
            <a:pPr indent="-368300" lvl="0" marL="914400" rtl="0" algn="l">
              <a:spcBef>
                <a:spcPts val="0"/>
              </a:spcBef>
              <a:spcAft>
                <a:spcPts val="0"/>
              </a:spcAft>
              <a:buSzPts val="2200"/>
              <a:buFont typeface="Roboto"/>
              <a:buChar char="●"/>
            </a:pPr>
            <a:r>
              <a:rPr b="1" i="1" lang="en" sz="2200">
                <a:latin typeface="Roboto"/>
                <a:ea typeface="Roboto"/>
                <a:cs typeface="Roboto"/>
                <a:sym typeface="Roboto"/>
              </a:rPr>
              <a:t>reducing the size of our forest, and </a:t>
            </a:r>
            <a:endParaRPr b="1" i="1" sz="2200">
              <a:latin typeface="Roboto"/>
              <a:ea typeface="Roboto"/>
              <a:cs typeface="Roboto"/>
              <a:sym typeface="Roboto"/>
            </a:endParaRPr>
          </a:p>
          <a:p>
            <a:pPr indent="-387350" lvl="0" marL="914400" rtl="0" algn="l">
              <a:spcBef>
                <a:spcPts val="0"/>
              </a:spcBef>
              <a:spcAft>
                <a:spcPts val="0"/>
              </a:spcAft>
              <a:buSzPts val="2500"/>
              <a:buFont typeface="Roboto"/>
              <a:buChar char="●"/>
            </a:pPr>
            <a:r>
              <a:rPr b="1" i="1" lang="en" sz="2200">
                <a:latin typeface="Roboto"/>
                <a:ea typeface="Roboto"/>
                <a:cs typeface="Roboto"/>
                <a:sym typeface="Roboto"/>
              </a:rPr>
              <a:t>industrialization (manufacturing)</a:t>
            </a:r>
            <a:r>
              <a:rPr lang="en" sz="2500">
                <a:latin typeface="Roboto"/>
                <a:ea typeface="Roboto"/>
                <a:cs typeface="Roboto"/>
                <a:sym typeface="Roboto"/>
              </a:rPr>
              <a:t>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h</a:t>
            </a:r>
            <a:r>
              <a:rPr lang="en" sz="2500">
                <a:latin typeface="Roboto"/>
                <a:ea typeface="Roboto"/>
                <a:cs typeface="Roboto"/>
                <a:sym typeface="Roboto"/>
              </a:rPr>
              <a:t>ave released extra gases into</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air. The effect is like adding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extra blankets. This has made the </a:t>
            </a:r>
            <a:endParaRPr sz="25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Earth warmer than it should be.</a:t>
            </a:r>
            <a:endParaRPr sz="25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54"/>
          <p:cNvPicPr preferRelativeResize="0"/>
          <p:nvPr/>
        </p:nvPicPr>
        <p:blipFill>
          <a:blip r:embed="rId3">
            <a:alphaModFix/>
          </a:blip>
          <a:stretch>
            <a:fillRect/>
          </a:stretch>
        </p:blipFill>
        <p:spPr>
          <a:xfrm>
            <a:off x="5845050" y="3558550"/>
            <a:ext cx="2319698" cy="978725"/>
          </a:xfrm>
          <a:prstGeom prst="rect">
            <a:avLst/>
          </a:prstGeom>
          <a:noFill/>
          <a:ln>
            <a:noFill/>
          </a:ln>
        </p:spPr>
      </p:pic>
      <p:pic>
        <p:nvPicPr>
          <p:cNvPr descr="https://images.freeimg.net/rsynced_images/floor-floorboards.jpg" id="706" name="Google Shape;706;p5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07" name="Google Shape;707;p5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9" name="Google Shape;709;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0" name="Google Shape;710;p5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11" name="Google Shape;711;p5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12" name="Google Shape;712;p54"/>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13" name="Google Shape;713;p54"/>
          <p:cNvPicPr preferRelativeResize="0"/>
          <p:nvPr/>
        </p:nvPicPr>
        <p:blipFill>
          <a:blip r:embed="rId10">
            <a:alphaModFix/>
          </a:blip>
          <a:stretch>
            <a:fillRect/>
          </a:stretch>
        </p:blipFill>
        <p:spPr>
          <a:xfrm>
            <a:off x="0" y="4663225"/>
            <a:ext cx="8164751" cy="459575"/>
          </a:xfrm>
          <a:prstGeom prst="rect">
            <a:avLst/>
          </a:prstGeom>
          <a:noFill/>
          <a:ln>
            <a:noFill/>
          </a:ln>
        </p:spPr>
      </p:pic>
      <p:sp>
        <p:nvSpPr>
          <p:cNvPr id="714" name="Google Shape;714;p54"/>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15" name="Google Shape;715;p54"/>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16" name="Google Shape;716;p54"/>
          <p:cNvSpPr txBox="1"/>
          <p:nvPr/>
        </p:nvSpPr>
        <p:spPr>
          <a:xfrm>
            <a:off x="847725" y="821250"/>
            <a:ext cx="69882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As our </a:t>
            </a:r>
            <a:r>
              <a:rPr lang="en" sz="2500">
                <a:latin typeface="Roboto"/>
                <a:ea typeface="Roboto"/>
                <a:cs typeface="Roboto"/>
                <a:sym typeface="Roboto"/>
              </a:rPr>
              <a:t>Earth gets warmer, all sorts of problems begin to happen. Look at the example below.</a:t>
            </a:r>
            <a:endParaRPr sz="2500">
              <a:latin typeface="Roboto"/>
              <a:ea typeface="Roboto"/>
              <a:cs typeface="Roboto"/>
              <a:sym typeface="Roboto"/>
            </a:endParaRPr>
          </a:p>
        </p:txBody>
      </p:sp>
      <p:sp>
        <p:nvSpPr>
          <p:cNvPr id="717" name="Google Shape;717;p54"/>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18" name="Google Shape;718;p54"/>
          <p:cNvPicPr preferRelativeResize="0"/>
          <p:nvPr/>
        </p:nvPicPr>
        <p:blipFill rotWithShape="1">
          <a:blip r:embed="rId11">
            <a:alphaModFix/>
          </a:blip>
          <a:srcRect b="23371" l="0" r="0" t="0"/>
          <a:stretch/>
        </p:blipFill>
        <p:spPr>
          <a:xfrm>
            <a:off x="847725" y="2358275"/>
            <a:ext cx="2408225" cy="2164000"/>
          </a:xfrm>
          <a:prstGeom prst="rect">
            <a:avLst/>
          </a:prstGeom>
          <a:noFill/>
          <a:ln>
            <a:noFill/>
          </a:ln>
        </p:spPr>
      </p:pic>
      <p:pic>
        <p:nvPicPr>
          <p:cNvPr id="719" name="Google Shape;719;p54"/>
          <p:cNvPicPr preferRelativeResize="0"/>
          <p:nvPr/>
        </p:nvPicPr>
        <p:blipFill>
          <a:blip r:embed="rId12">
            <a:alphaModFix/>
          </a:blip>
          <a:stretch>
            <a:fillRect/>
          </a:stretch>
        </p:blipFill>
        <p:spPr>
          <a:xfrm>
            <a:off x="3255950" y="2923550"/>
            <a:ext cx="2610876" cy="1613725"/>
          </a:xfrm>
          <a:prstGeom prst="rect">
            <a:avLst/>
          </a:prstGeom>
          <a:noFill/>
          <a:ln>
            <a:noFill/>
          </a:ln>
        </p:spPr>
      </p:pic>
      <p:sp>
        <p:nvSpPr>
          <p:cNvPr id="720" name="Google Shape;720;p54"/>
          <p:cNvSpPr/>
          <p:nvPr/>
        </p:nvSpPr>
        <p:spPr>
          <a:xfrm>
            <a:off x="847725" y="1863125"/>
            <a:ext cx="2363141" cy="495149"/>
          </a:xfrm>
          <a:prstGeom prst="rect">
            <a:avLst/>
          </a:prstGeom>
        </p:spPr>
        <p:txBody>
          <a:bodyPr>
            <a:prstTxWarp prst="textPlain"/>
          </a:bodyPr>
          <a:lstStyle/>
          <a:p>
            <a:pPr lvl="0" algn="ctr"/>
            <a:r>
              <a:rPr b="0" i="0">
                <a:ln>
                  <a:noFill/>
                </a:ln>
                <a:solidFill>
                  <a:srgbClr val="FF0000"/>
                </a:solidFill>
                <a:latin typeface="Roboto;500"/>
              </a:rPr>
              <a:t>Melting ice at North and South Pole.</a:t>
            </a:r>
          </a:p>
        </p:txBody>
      </p:sp>
      <p:sp>
        <p:nvSpPr>
          <p:cNvPr id="721" name="Google Shape;721;p54"/>
          <p:cNvSpPr/>
          <p:nvPr/>
        </p:nvSpPr>
        <p:spPr>
          <a:xfrm>
            <a:off x="3396900" y="2513938"/>
            <a:ext cx="1948054" cy="377101"/>
          </a:xfrm>
          <a:prstGeom prst="rect">
            <a:avLst/>
          </a:prstGeom>
        </p:spPr>
        <p:txBody>
          <a:bodyPr>
            <a:prstTxWarp prst="textPlain"/>
          </a:bodyPr>
          <a:lstStyle/>
          <a:p>
            <a:pPr lvl="0" algn="ctr"/>
            <a:r>
              <a:rPr b="0" i="0">
                <a:ln>
                  <a:noFill/>
                </a:ln>
                <a:solidFill>
                  <a:srgbClr val="FF0000"/>
                </a:solidFill>
                <a:latin typeface="Roboto;500"/>
              </a:rPr>
              <a:t>Sea level rises.</a:t>
            </a:r>
          </a:p>
        </p:txBody>
      </p:sp>
      <p:sp>
        <p:nvSpPr>
          <p:cNvPr id="722" name="Google Shape;722;p54"/>
          <p:cNvSpPr/>
          <p:nvPr/>
        </p:nvSpPr>
        <p:spPr>
          <a:xfrm>
            <a:off x="5892525" y="3126800"/>
            <a:ext cx="2272187" cy="392800"/>
          </a:xfrm>
          <a:prstGeom prst="rect">
            <a:avLst/>
          </a:prstGeom>
        </p:spPr>
        <p:txBody>
          <a:bodyPr>
            <a:prstTxWarp prst="textPlain"/>
          </a:bodyPr>
          <a:lstStyle/>
          <a:p>
            <a:pPr lvl="0" algn="ctr"/>
            <a:r>
              <a:rPr b="0" i="0">
                <a:ln>
                  <a:noFill/>
                </a:ln>
                <a:solidFill>
                  <a:srgbClr val="FF0000"/>
                </a:solidFill>
                <a:latin typeface="Roboto;500"/>
              </a:rPr>
              <a:t>Pollution and extreme weather.</a:t>
            </a:r>
          </a:p>
        </p:txBody>
      </p:sp>
      <p:sp>
        <p:nvSpPr>
          <p:cNvPr id="723" name="Google Shape;723;p54"/>
          <p:cNvSpPr/>
          <p:nvPr/>
        </p:nvSpPr>
        <p:spPr>
          <a:xfrm rot="5401662">
            <a:off x="3491900" y="1686150"/>
            <a:ext cx="620700" cy="10923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p54"/>
          <p:cNvSpPr/>
          <p:nvPr/>
        </p:nvSpPr>
        <p:spPr>
          <a:xfrm rot="5401984">
            <a:off x="6035300" y="2006200"/>
            <a:ext cx="519900" cy="1643400"/>
          </a:xfrm>
          <a:prstGeom prst="bentArrow">
            <a:avLst>
              <a:gd fmla="val 25000" name="adj1"/>
              <a:gd fmla="val 25000" name="adj2"/>
              <a:gd fmla="val 25000" name="adj3"/>
              <a:gd fmla="val 43750" name="adj4"/>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descr="https://images.freeimg.net/rsynced_images/floor-floorboards.jpg" id="729" name="Google Shape;729;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30" name="Google Shape;730;p5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2" name="Google Shape;732;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3" name="Google Shape;733;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34" name="Google Shape;734;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5" name="Google Shape;735;p55"/>
          <p:cNvSpPr txBox="1"/>
          <p:nvPr/>
        </p:nvSpPr>
        <p:spPr>
          <a:xfrm>
            <a:off x="81647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36" name="Google Shape;736;p5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37" name="Google Shape;737;p55"/>
          <p:cNvSpPr txBox="1"/>
          <p:nvPr/>
        </p:nvSpPr>
        <p:spPr>
          <a:xfrm>
            <a:off x="81136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38" name="Google Shape;738;p55"/>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39" name="Google Shape;739;p55"/>
          <p:cNvSpPr txBox="1"/>
          <p:nvPr/>
        </p:nvSpPr>
        <p:spPr>
          <a:xfrm>
            <a:off x="1085925" y="936938"/>
            <a:ext cx="3729600" cy="36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Think of it like leaving a bowl of ice cream outside on a summer day. Your ice cream melts after a while, it loses it taste and no matter what you do, it does not taste the same anymore. </a:t>
            </a:r>
            <a:endParaRPr sz="2500">
              <a:latin typeface="Roboto"/>
              <a:ea typeface="Roboto"/>
              <a:cs typeface="Roboto"/>
              <a:sym typeface="Roboto"/>
            </a:endParaRPr>
          </a:p>
        </p:txBody>
      </p:sp>
      <p:sp>
        <p:nvSpPr>
          <p:cNvPr id="740" name="Google Shape;740;p55"/>
          <p:cNvSpPr txBox="1"/>
          <p:nvPr/>
        </p:nvSpPr>
        <p:spPr>
          <a:xfrm>
            <a:off x="4150350" y="2021850"/>
            <a:ext cx="1231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741" name="Google Shape;741;p55"/>
          <p:cNvPicPr preferRelativeResize="0"/>
          <p:nvPr/>
        </p:nvPicPr>
        <p:blipFill>
          <a:blip r:embed="rId10">
            <a:alphaModFix/>
          </a:blip>
          <a:stretch>
            <a:fillRect/>
          </a:stretch>
        </p:blipFill>
        <p:spPr>
          <a:xfrm>
            <a:off x="4815525" y="2027188"/>
            <a:ext cx="3565375" cy="250946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pic>
        <p:nvPicPr>
          <p:cNvPr id="746" name="Google Shape;746;p56"/>
          <p:cNvPicPr preferRelativeResize="0"/>
          <p:nvPr/>
        </p:nvPicPr>
        <p:blipFill rotWithShape="1">
          <a:blip r:embed="rId3">
            <a:alphaModFix/>
          </a:blip>
          <a:srcRect b="0" l="15654" r="16193" t="0"/>
          <a:stretch/>
        </p:blipFill>
        <p:spPr>
          <a:xfrm>
            <a:off x="5961775" y="2737350"/>
            <a:ext cx="2267825" cy="2028950"/>
          </a:xfrm>
          <a:prstGeom prst="rect">
            <a:avLst/>
          </a:prstGeom>
          <a:noFill/>
          <a:ln>
            <a:noFill/>
          </a:ln>
        </p:spPr>
      </p:pic>
      <p:pic>
        <p:nvPicPr>
          <p:cNvPr descr="https://images.freeimg.net/rsynced_images/floor-floorboards.jpg" id="747" name="Google Shape;747;p5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48" name="Google Shape;748;p56"/>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0" name="Google Shape;750;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51" name="Google Shape;751;p5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52" name="Google Shape;752;p5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53" name="Google Shape;753;p56"/>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54" name="Google Shape;754;p56"/>
          <p:cNvPicPr preferRelativeResize="0"/>
          <p:nvPr/>
        </p:nvPicPr>
        <p:blipFill>
          <a:blip r:embed="rId10">
            <a:alphaModFix/>
          </a:blip>
          <a:stretch>
            <a:fillRect/>
          </a:stretch>
        </p:blipFill>
        <p:spPr>
          <a:xfrm>
            <a:off x="0" y="4663225"/>
            <a:ext cx="8133550" cy="459575"/>
          </a:xfrm>
          <a:prstGeom prst="rect">
            <a:avLst/>
          </a:prstGeom>
          <a:noFill/>
          <a:ln>
            <a:noFill/>
          </a:ln>
        </p:spPr>
      </p:pic>
      <p:sp>
        <p:nvSpPr>
          <p:cNvPr id="755" name="Google Shape;755;p56"/>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56" name="Google Shape;756;p56"/>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57" name="Google Shape;757;p56"/>
          <p:cNvSpPr txBox="1"/>
          <p:nvPr/>
        </p:nvSpPr>
        <p:spPr>
          <a:xfrm>
            <a:off x="847725" y="781050"/>
            <a:ext cx="6183900" cy="3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And so! </a:t>
            </a:r>
            <a:r>
              <a:rPr b="1" i="1" lang="en" sz="2500">
                <a:latin typeface="Roboto"/>
                <a:ea typeface="Roboto"/>
                <a:cs typeface="Roboto"/>
                <a:sym typeface="Roboto"/>
              </a:rPr>
              <a:t>C</a:t>
            </a:r>
            <a:r>
              <a:rPr b="1" i="1" lang="en" sz="2500">
                <a:latin typeface="Roboto"/>
                <a:ea typeface="Roboto"/>
                <a:cs typeface="Roboto"/>
                <a:sym typeface="Roboto"/>
              </a:rPr>
              <a:t>limate change is the permanent </a:t>
            </a:r>
            <a:r>
              <a:rPr b="1" i="1" lang="en" sz="2500">
                <a:latin typeface="Roboto"/>
                <a:ea typeface="Roboto"/>
                <a:cs typeface="Roboto"/>
                <a:sym typeface="Roboto"/>
              </a:rPr>
              <a:t>change</a:t>
            </a:r>
            <a:r>
              <a:rPr b="1" i="1" lang="en" sz="2500">
                <a:latin typeface="Roboto"/>
                <a:ea typeface="Roboto"/>
                <a:cs typeface="Roboto"/>
                <a:sym typeface="Roboto"/>
              </a:rPr>
              <a:t> in the Earth’s weather pattern caused by human activity.</a:t>
            </a:r>
            <a:r>
              <a:rPr lang="en" sz="2500">
                <a:latin typeface="Roboto"/>
                <a:ea typeface="Roboto"/>
                <a:cs typeface="Roboto"/>
                <a:sym typeface="Roboto"/>
              </a:rPr>
              <a:t>  It adversely impacts </a:t>
            </a:r>
            <a:r>
              <a:rPr b="1" i="1" lang="en" sz="2500">
                <a:latin typeface="Roboto"/>
                <a:ea typeface="Roboto"/>
                <a:cs typeface="Roboto"/>
                <a:sym typeface="Roboto"/>
              </a:rPr>
              <a:t>all living things</a:t>
            </a:r>
            <a:r>
              <a:rPr lang="en" sz="2500">
                <a:latin typeface="Roboto"/>
                <a:ea typeface="Roboto"/>
                <a:cs typeface="Roboto"/>
                <a:sym typeface="Roboto"/>
              </a:rPr>
              <a:t> and can result in:</a:t>
            </a:r>
            <a:endParaRPr sz="25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rising temperatures,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sea level rise,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extreme weather events,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shifts in ecosystems,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disruptions to agriculture, and </a:t>
            </a:r>
            <a:endParaRPr sz="2100">
              <a:latin typeface="Roboto"/>
              <a:ea typeface="Roboto"/>
              <a:cs typeface="Roboto"/>
              <a:sym typeface="Roboto"/>
            </a:endParaRPr>
          </a:p>
          <a:p>
            <a:pPr indent="-361950" lvl="0" marL="914400" rtl="0" algn="l">
              <a:spcBef>
                <a:spcPts val="0"/>
              </a:spcBef>
              <a:spcAft>
                <a:spcPts val="0"/>
              </a:spcAft>
              <a:buSzPts val="2100"/>
              <a:buFont typeface="Roboto"/>
              <a:buChar char="➢"/>
            </a:pPr>
            <a:r>
              <a:rPr lang="en" sz="2100">
                <a:latin typeface="Roboto"/>
                <a:ea typeface="Roboto"/>
                <a:cs typeface="Roboto"/>
                <a:sym typeface="Roboto"/>
              </a:rPr>
              <a:t>problems with local economies.</a:t>
            </a:r>
            <a:endParaRPr sz="21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descr="https://images.freeimg.net/rsynced_images/floor-floorboards.jpg" id="762" name="Google Shape;762;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63" name="Google Shape;763;p57"/>
          <p:cNvSpPr/>
          <p:nvPr/>
        </p:nvSpPr>
        <p:spPr>
          <a:xfrm>
            <a:off x="8113600" y="50"/>
            <a:ext cx="10305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5" name="Google Shape;765;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6" name="Google Shape;766;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7" name="Google Shape;767;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8" name="Google Shape;768;p57"/>
          <p:cNvSpPr txBox="1"/>
          <p:nvPr/>
        </p:nvSpPr>
        <p:spPr>
          <a:xfrm>
            <a:off x="81392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69" name="Google Shape;769;p57"/>
          <p:cNvPicPr preferRelativeResize="0"/>
          <p:nvPr/>
        </p:nvPicPr>
        <p:blipFill>
          <a:blip r:embed="rId9">
            <a:alphaModFix/>
          </a:blip>
          <a:stretch>
            <a:fillRect/>
          </a:stretch>
        </p:blipFill>
        <p:spPr>
          <a:xfrm>
            <a:off x="0" y="4663225"/>
            <a:ext cx="8133550" cy="459575"/>
          </a:xfrm>
          <a:prstGeom prst="rect">
            <a:avLst/>
          </a:prstGeom>
          <a:noFill/>
          <a:ln>
            <a:noFill/>
          </a:ln>
        </p:spPr>
      </p:pic>
      <p:sp>
        <p:nvSpPr>
          <p:cNvPr id="770" name="Google Shape;770;p57"/>
          <p:cNvSpPr txBox="1"/>
          <p:nvPr/>
        </p:nvSpPr>
        <p:spPr>
          <a:xfrm>
            <a:off x="81335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71" name="Google Shape;771;p57"/>
          <p:cNvSpPr/>
          <p:nvPr/>
        </p:nvSpPr>
        <p:spPr>
          <a:xfrm>
            <a:off x="1017075" y="0"/>
            <a:ext cx="7096517" cy="89198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Climate Change?</a:t>
            </a:r>
          </a:p>
        </p:txBody>
      </p:sp>
      <p:sp>
        <p:nvSpPr>
          <p:cNvPr id="772" name="Google Shape;772;p57"/>
          <p:cNvSpPr txBox="1"/>
          <p:nvPr/>
        </p:nvSpPr>
        <p:spPr>
          <a:xfrm>
            <a:off x="905925" y="781050"/>
            <a:ext cx="7042800" cy="29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500">
                <a:latin typeface="Roboto"/>
                <a:ea typeface="Roboto"/>
                <a:cs typeface="Roboto"/>
                <a:sym typeface="Roboto"/>
              </a:rPr>
              <a:t>Climate change causes </a:t>
            </a:r>
            <a:r>
              <a:rPr b="1" i="1" lang="en" sz="3000">
                <a:latin typeface="Roboto"/>
                <a:ea typeface="Roboto"/>
                <a:cs typeface="Roboto"/>
                <a:sym typeface="Roboto"/>
              </a:rPr>
              <a:t>Global warming</a:t>
            </a:r>
            <a:r>
              <a:rPr b="1" i="1" lang="en" sz="2500">
                <a:latin typeface="Roboto"/>
                <a:ea typeface="Roboto"/>
                <a:cs typeface="Roboto"/>
                <a:sym typeface="Roboto"/>
              </a:rPr>
              <a:t>, </a:t>
            </a:r>
            <a:r>
              <a:rPr lang="en" sz="2500">
                <a:latin typeface="Roboto"/>
                <a:ea typeface="Roboto"/>
                <a:cs typeface="Roboto"/>
                <a:sym typeface="Roboto"/>
              </a:rPr>
              <a:t> the </a:t>
            </a:r>
            <a:r>
              <a:rPr lang="en" sz="2500">
                <a:solidFill>
                  <a:srgbClr val="0D0D0D"/>
                </a:solidFill>
                <a:latin typeface="Roboto"/>
                <a:ea typeface="Roboto"/>
                <a:cs typeface="Roboto"/>
                <a:sym typeface="Roboto"/>
              </a:rPr>
              <a:t>long-term increase in Earth's average surface temperature, primarily due to human activities that release greenhouse gases into the atmosphere. These greenhouse gases, trap heat from the sun in the Earth's atmosphere, leading to a warming</a:t>
            </a:r>
            <a:r>
              <a:rPr lang="en" sz="2500">
                <a:solidFill>
                  <a:srgbClr val="0D0D0D"/>
                </a:solidFill>
                <a:highlight>
                  <a:srgbClr val="FFFFFF"/>
                </a:highlight>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descr="https://images.freeimg.net/rsynced_images/floor-floorboards.jpg" id="777" name="Google Shape;777;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8" name="Google Shape;778;p5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0" name="Google Shape;780;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81" name="Google Shape;781;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82" name="Google Shape;782;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83" name="Google Shape;783;p5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84" name="Google Shape;784;p5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85" name="Google Shape;785;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786" name="Google Shape;786;p58"/>
          <p:cNvSpPr/>
          <p:nvPr/>
        </p:nvSpPr>
        <p:spPr>
          <a:xfrm>
            <a:off x="278475" y="1079025"/>
            <a:ext cx="7495227" cy="16137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Extreme Weather</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pic>
        <p:nvPicPr>
          <p:cNvPr descr="https://images.freeimg.net/rsynced_images/floor-floorboards.jpg" id="791" name="Google Shape;791;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92" name="Google Shape;792;p5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4" name="Google Shape;794;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95" name="Google Shape;795;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96" name="Google Shape;796;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7" name="Google Shape;797;p5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798" name="Google Shape;798;p5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799" name="Google Shape;799;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00" name="Google Shape;800;p59"/>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01" name="Google Shape;801;p59"/>
          <p:cNvSpPr txBox="1"/>
          <p:nvPr/>
        </p:nvSpPr>
        <p:spPr>
          <a:xfrm>
            <a:off x="922688" y="1118375"/>
            <a:ext cx="6585300" cy="27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The word</a:t>
            </a:r>
            <a:r>
              <a:rPr b="1" lang="en" sz="2500">
                <a:latin typeface="Roboto"/>
                <a:ea typeface="Roboto"/>
                <a:cs typeface="Roboto"/>
                <a:sym typeface="Roboto"/>
              </a:rPr>
              <a:t> extreme</a:t>
            </a:r>
            <a:r>
              <a:rPr lang="en" sz="2500">
                <a:latin typeface="Roboto"/>
                <a:ea typeface="Roboto"/>
                <a:cs typeface="Roboto"/>
                <a:sym typeface="Roboto"/>
              </a:rPr>
              <a:t> means reaching the maximum or highest amount. </a:t>
            </a:r>
            <a:r>
              <a:rPr b="1" lang="en" sz="2500">
                <a:latin typeface="Roboto"/>
                <a:ea typeface="Roboto"/>
                <a:cs typeface="Roboto"/>
                <a:sym typeface="Roboto"/>
              </a:rPr>
              <a:t>Extreme weather</a:t>
            </a:r>
            <a:r>
              <a:rPr lang="en" sz="2500">
                <a:latin typeface="Roboto"/>
                <a:ea typeface="Roboto"/>
                <a:cs typeface="Roboto"/>
                <a:sym typeface="Roboto"/>
              </a:rPr>
              <a:t> refers to severe or unusual weather events that are very different from is expected for a town, state, country or  time of year. </a:t>
            </a:r>
            <a:endParaRPr sz="25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descr="https://images.freeimg.net/rsynced_images/floor-floorboards.jpg" id="806" name="Google Shape;806;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7" name="Google Shape;807;p6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9" name="Google Shape;809;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10" name="Google Shape;810;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11" name="Google Shape;811;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12" name="Google Shape;812;p6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13" name="Google Shape;813;p6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14" name="Google Shape;814;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15" name="Google Shape;815;p60"/>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16" name="Google Shape;816;p60"/>
          <p:cNvSpPr txBox="1"/>
          <p:nvPr/>
        </p:nvSpPr>
        <p:spPr>
          <a:xfrm>
            <a:off x="638950" y="1052075"/>
            <a:ext cx="7443900" cy="3779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2500">
                <a:latin typeface="Roboto"/>
                <a:ea typeface="Roboto"/>
                <a:cs typeface="Roboto"/>
                <a:sym typeface="Roboto"/>
              </a:rPr>
              <a:t>These events often involve extreme temperatures, precipitation, wind speeds, or other weather conditions. Examples of extreme weather events include:</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Heatwaves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Cold snaps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Heavy rainfall</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Droughts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Hurricanes, typhoons, and cyclones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Tornadoes</a:t>
            </a:r>
            <a:endParaRPr sz="1800">
              <a:latin typeface="Roboto"/>
              <a:ea typeface="Roboto"/>
              <a:cs typeface="Roboto"/>
              <a:sym typeface="Roboto"/>
            </a:endParaRPr>
          </a:p>
          <a:p>
            <a:pPr indent="-342900" lvl="0" marL="914400" rtl="0" algn="l">
              <a:spcBef>
                <a:spcPts val="0"/>
              </a:spcBef>
              <a:spcAft>
                <a:spcPts val="0"/>
              </a:spcAft>
              <a:buSzPts val="1800"/>
              <a:buFont typeface="Roboto"/>
              <a:buAutoNum type="arabicPeriod"/>
            </a:pPr>
            <a:r>
              <a:rPr lang="en" sz="1800">
                <a:latin typeface="Roboto"/>
                <a:ea typeface="Roboto"/>
                <a:cs typeface="Roboto"/>
                <a:sym typeface="Roboto"/>
              </a:rPr>
              <a:t>Thunderstorms</a:t>
            </a:r>
            <a:endParaRPr sz="18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descr="https://images.freeimg.net/rsynced_images/floor-floorboards.jpg" id="821" name="Google Shape;821;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22" name="Google Shape;822;p6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4" name="Google Shape;824;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25" name="Google Shape;825;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26" name="Google Shape;826;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7" name="Google Shape;827;p6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28" name="Google Shape;828;p6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29" name="Google Shape;829;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30" name="Google Shape;830;p61"/>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31" name="Google Shape;831;p61"/>
          <p:cNvSpPr txBox="1"/>
          <p:nvPr/>
        </p:nvSpPr>
        <p:spPr>
          <a:xfrm>
            <a:off x="981188" y="1217700"/>
            <a:ext cx="64683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Heatwaves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Prolonged periods of unusually high temperatures, often accompanied by high humidity, which can pose health risks and lead to heat-related illnesses and deaths.</a:t>
            </a:r>
            <a:endParaRPr sz="25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2040350" y="146305"/>
            <a:ext cx="4849874" cy="22576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a:t>
            </a:r>
          </a:p>
        </p:txBody>
      </p:sp>
      <p:sp>
        <p:nvSpPr>
          <p:cNvPr id="138" name="Google Shape;138;p17"/>
          <p:cNvSpPr/>
          <p:nvPr/>
        </p:nvSpPr>
        <p:spPr>
          <a:xfrm>
            <a:off x="783175" y="2478125"/>
            <a:ext cx="6699690" cy="9980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Collection, Storage, Analysis &amp; Display</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pic>
        <p:nvPicPr>
          <p:cNvPr descr="https://images.freeimg.net/rsynced_images/floor-floorboards.jpg" id="836" name="Google Shape;836;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7" name="Google Shape;837;p6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9" name="Google Shape;839;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40" name="Google Shape;840;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41" name="Google Shape;841;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42" name="Google Shape;842;p6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43" name="Google Shape;843;p6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44" name="Google Shape;844;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45" name="Google Shape;845;p62"/>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46" name="Google Shape;846;p62"/>
          <p:cNvSpPr txBox="1"/>
          <p:nvPr/>
        </p:nvSpPr>
        <p:spPr>
          <a:xfrm>
            <a:off x="965075" y="1276125"/>
            <a:ext cx="6234600" cy="18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Cold Snaps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Sudden and severe drops in temperature, resulting in freezing conditions, frost, and sometimes blizzards or ice storms.</a:t>
            </a:r>
            <a:endParaRPr sz="25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pic>
        <p:nvPicPr>
          <p:cNvPr descr="https://images.freeimg.net/rsynced_images/floor-floorboards.jpg" id="851" name="Google Shape;851;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52" name="Google Shape;852;p6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4" name="Google Shape;854;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5" name="Google Shape;855;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6" name="Google Shape;856;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7" name="Google Shape;857;p6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58" name="Google Shape;858;p6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59" name="Google Shape;859;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60" name="Google Shape;860;p63"/>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61" name="Google Shape;861;p63"/>
          <p:cNvSpPr txBox="1"/>
          <p:nvPr/>
        </p:nvSpPr>
        <p:spPr>
          <a:xfrm>
            <a:off x="944925" y="1305350"/>
            <a:ext cx="64587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Heavy Rainfall</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Intense and prolonged periods of rain leading to flooding, landslides, and waterlogged infrastructure.</a:t>
            </a:r>
            <a:endParaRPr sz="25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descr="https://images.freeimg.net/rsynced_images/floor-floorboards.jpg" id="866" name="Google Shape;866;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7" name="Google Shape;867;p6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9" name="Google Shape;869;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70" name="Google Shape;870;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71" name="Google Shape;871;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72" name="Google Shape;872;p6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73" name="Google Shape;873;p6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74" name="Google Shape;874;p6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75" name="Google Shape;875;p64"/>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76" name="Google Shape;876;p64"/>
          <p:cNvSpPr txBox="1"/>
          <p:nvPr/>
        </p:nvSpPr>
        <p:spPr>
          <a:xfrm>
            <a:off x="916325" y="1324825"/>
            <a:ext cx="63321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Droughts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Extended periods of abnormally low rainfall, resulting in water shortages, crop failures, and ecological stress.</a:t>
            </a:r>
            <a:endParaRPr sz="25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pic>
        <p:nvPicPr>
          <p:cNvPr descr="https://images.freeimg.net/rsynced_images/floor-floorboards.jpg" id="881" name="Google Shape;881;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82" name="Google Shape;882;p6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4" name="Google Shape;884;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5" name="Google Shape;885;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6" name="Google Shape;886;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7" name="Google Shape;887;p6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888" name="Google Shape;888;p6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889" name="Google Shape;889;p6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890" name="Google Shape;890;p65"/>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891" name="Google Shape;891;p65"/>
          <p:cNvSpPr txBox="1"/>
          <p:nvPr/>
        </p:nvSpPr>
        <p:spPr>
          <a:xfrm>
            <a:off x="750100" y="1305350"/>
            <a:ext cx="7072500" cy="21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Hurricanes, typhoons, and cyclones:</a:t>
            </a:r>
            <a:r>
              <a:rPr lang="en" sz="1800">
                <a:latin typeface="Roboto"/>
                <a:ea typeface="Roboto"/>
                <a:cs typeface="Roboto"/>
                <a:sym typeface="Roboto"/>
              </a:rPr>
              <a:t> </a:t>
            </a:r>
            <a:r>
              <a:rPr lang="en" sz="2500">
                <a:latin typeface="Roboto"/>
                <a:ea typeface="Roboto"/>
                <a:cs typeface="Roboto"/>
                <a:sym typeface="Roboto"/>
              </a:rPr>
              <a:t>Powerful tropical storms characterized by strong winds, heavy rainfall, and storm surges, which can cause widespread devastation and loss of life.</a:t>
            </a:r>
            <a:endParaRPr sz="25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descr="https://images.freeimg.net/rsynced_images/floor-floorboards.jpg" id="896" name="Google Shape;896;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7" name="Google Shape;897;p6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9" name="Google Shape;899;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00" name="Google Shape;900;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01" name="Google Shape;901;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02" name="Google Shape;902;p6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03" name="Google Shape;903;p6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04" name="Google Shape;904;p6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05" name="Google Shape;905;p66"/>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906" name="Google Shape;906;p66"/>
          <p:cNvSpPr txBox="1"/>
          <p:nvPr/>
        </p:nvSpPr>
        <p:spPr>
          <a:xfrm>
            <a:off x="932438" y="1305350"/>
            <a:ext cx="65658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Tornadoes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Violently rotating columns of air that extend from thunderstorms to the ground, capable of causing severe damage to buildings and infrastructure in their path.</a:t>
            </a:r>
            <a:endParaRPr sz="2500">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pic>
        <p:nvPicPr>
          <p:cNvPr descr="https://images.freeimg.net/rsynced_images/floor-floorboards.jpg" id="911" name="Google Shape;911;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12" name="Google Shape;912;p6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4" name="Google Shape;914;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5" name="Google Shape;915;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6" name="Google Shape;916;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7" name="Google Shape;917;p6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18" name="Google Shape;918;p6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19" name="Google Shape;919;p6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20" name="Google Shape;920;p67"/>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921" name="Google Shape;921;p67"/>
          <p:cNvSpPr txBox="1"/>
          <p:nvPr/>
        </p:nvSpPr>
        <p:spPr>
          <a:xfrm>
            <a:off x="750100" y="1305350"/>
            <a:ext cx="7072500" cy="22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Thunderstorms</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Storms characterized by lightning, thunder, heavy rain, and sometimes hail or strong winds, which can result in localized flooding, property damage, and power outages.</a:t>
            </a:r>
            <a:endParaRPr sz="1800">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pic>
        <p:nvPicPr>
          <p:cNvPr descr="https://images.freeimg.net/rsynced_images/floor-floorboards.jpg" id="926" name="Google Shape;926;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7" name="Google Shape;927;p6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9" name="Google Shape;929;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30" name="Google Shape;930;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31" name="Google Shape;931;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32" name="Google Shape;932;p6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33" name="Google Shape;933;p6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34" name="Google Shape;934;p6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35" name="Google Shape;935;p68"/>
          <p:cNvSpPr/>
          <p:nvPr/>
        </p:nvSpPr>
        <p:spPr>
          <a:xfrm>
            <a:off x="987575" y="54750"/>
            <a:ext cx="6980945" cy="997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Extreme Weather?</a:t>
            </a:r>
          </a:p>
        </p:txBody>
      </p:sp>
      <p:sp>
        <p:nvSpPr>
          <p:cNvPr id="936" name="Google Shape;936;p68"/>
          <p:cNvSpPr txBox="1"/>
          <p:nvPr/>
        </p:nvSpPr>
        <p:spPr>
          <a:xfrm>
            <a:off x="987575" y="1052075"/>
            <a:ext cx="7095300" cy="3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Roboto"/>
                <a:ea typeface="Roboto"/>
                <a:cs typeface="Roboto"/>
                <a:sym typeface="Roboto"/>
              </a:rPr>
              <a:t>Extreme weather </a:t>
            </a:r>
            <a:r>
              <a:rPr lang="en" sz="2500">
                <a:latin typeface="Roboto"/>
                <a:ea typeface="Roboto"/>
                <a:cs typeface="Roboto"/>
                <a:sym typeface="Roboto"/>
              </a:rPr>
              <a:t>events are associated with </a:t>
            </a:r>
            <a:r>
              <a:rPr b="1" i="1" lang="en" sz="2500">
                <a:latin typeface="Roboto"/>
                <a:ea typeface="Roboto"/>
                <a:cs typeface="Roboto"/>
                <a:sym typeface="Roboto"/>
              </a:rPr>
              <a:t>climate change,</a:t>
            </a:r>
            <a:r>
              <a:rPr lang="en" sz="2500">
                <a:latin typeface="Roboto"/>
                <a:ea typeface="Roboto"/>
                <a:cs typeface="Roboto"/>
                <a:sym typeface="Roboto"/>
              </a:rPr>
              <a:t> as rising global temperatures can lead to changes in weather patterns, increased frequency and intensity of extreme events, and changes to regional climates. Managing and mitigating the impacts of extreme weather require preparedness, resilience, and effective disaster response strategies at the local, national, and global levels.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descr="https://images.freeimg.net/rsynced_images/floor-floorboards.jpg" id="941" name="Google Shape;941;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42" name="Google Shape;942;p6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44" name="Google Shape;944;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5" name="Google Shape;945;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6" name="Google Shape;946;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47" name="Google Shape;947;p6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48" name="Google Shape;948;p6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49" name="Google Shape;949;p6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50" name="Google Shape;950;p69"/>
          <p:cNvSpPr/>
          <p:nvPr/>
        </p:nvSpPr>
        <p:spPr>
          <a:xfrm>
            <a:off x="458125" y="995375"/>
            <a:ext cx="7134799" cy="15763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Pollution</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pic>
        <p:nvPicPr>
          <p:cNvPr descr="https://images.freeimg.net/rsynced_images/floor-floorboards.jpg" id="955" name="Google Shape;955;p7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56" name="Google Shape;956;p7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8" name="Google Shape;958;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59" name="Google Shape;959;p7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60" name="Google Shape;960;p7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61" name="Google Shape;961;p7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62" name="Google Shape;962;p7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63" name="Google Shape;963;p7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64" name="Google Shape;964;p70"/>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65" name="Google Shape;965;p70"/>
          <p:cNvSpPr txBox="1"/>
          <p:nvPr/>
        </p:nvSpPr>
        <p:spPr>
          <a:xfrm>
            <a:off x="1102400" y="1032050"/>
            <a:ext cx="5474700" cy="24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Roboto"/>
                <a:ea typeface="Roboto"/>
                <a:cs typeface="Roboto"/>
                <a:sym typeface="Roboto"/>
              </a:rPr>
              <a:t>Pollution</a:t>
            </a:r>
            <a:r>
              <a:rPr lang="en" sz="2500">
                <a:latin typeface="Roboto"/>
                <a:ea typeface="Roboto"/>
                <a:cs typeface="Roboto"/>
                <a:sym typeface="Roboto"/>
              </a:rPr>
              <a:t> is when something harmful is added to the </a:t>
            </a:r>
            <a:r>
              <a:rPr lang="en" sz="2500">
                <a:latin typeface="Roboto"/>
                <a:ea typeface="Roboto"/>
                <a:cs typeface="Roboto"/>
                <a:sym typeface="Roboto"/>
              </a:rPr>
              <a:t>environment</a:t>
            </a:r>
            <a:r>
              <a:rPr lang="en" sz="2500">
                <a:latin typeface="Roboto"/>
                <a:ea typeface="Roboto"/>
                <a:cs typeface="Roboto"/>
                <a:sym typeface="Roboto"/>
              </a:rPr>
              <a:t> that is harmful or has a poisonous effect. Pollutants can make humans, wildlife, trees, and even our food sources unhealthy or sick. </a:t>
            </a:r>
            <a:endParaRPr sz="2500">
              <a:latin typeface="Roboto"/>
              <a:ea typeface="Roboto"/>
              <a:cs typeface="Roboto"/>
              <a:sym typeface="Roboto"/>
            </a:endParaRPr>
          </a:p>
        </p:txBody>
      </p:sp>
      <p:pic>
        <p:nvPicPr>
          <p:cNvPr id="966" name="Google Shape;966;p70"/>
          <p:cNvPicPr preferRelativeResize="0"/>
          <p:nvPr/>
        </p:nvPicPr>
        <p:blipFill>
          <a:blip r:embed="rId10">
            <a:alphaModFix/>
          </a:blip>
          <a:stretch>
            <a:fillRect/>
          </a:stretch>
        </p:blipFill>
        <p:spPr>
          <a:xfrm>
            <a:off x="6201650" y="2493825"/>
            <a:ext cx="1814477" cy="2026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pic>
        <p:nvPicPr>
          <p:cNvPr descr="https://images.freeimg.net/rsynced_images/floor-floorboards.jpg" id="971" name="Google Shape;971;p7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72" name="Google Shape;972;p7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4" name="Google Shape;974;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5" name="Google Shape;975;p7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76" name="Google Shape;976;p7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77" name="Google Shape;977;p7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78" name="Google Shape;978;p7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79" name="Google Shape;979;p7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80" name="Google Shape;980;p71"/>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81" name="Google Shape;981;p71"/>
          <p:cNvSpPr txBox="1"/>
          <p:nvPr/>
        </p:nvSpPr>
        <p:spPr>
          <a:xfrm>
            <a:off x="1005400" y="935600"/>
            <a:ext cx="6716400" cy="32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Pollution can be grouped based on where it comes from, its impact, and the environment it affects. Some of the main types of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1. Air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2. Water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3. Soil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4. Noise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5. Light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6. Thermal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7. Plastic Pollution</a:t>
            </a:r>
            <a:endParaRPr b="1" sz="2000">
              <a:latin typeface="Roboto"/>
              <a:ea typeface="Roboto"/>
              <a:cs typeface="Roboto"/>
              <a:sym typeface="Roboto"/>
            </a:endParaRPr>
          </a:p>
          <a:p>
            <a:pPr indent="0" lvl="0" marL="1371600" rtl="0" algn="l">
              <a:spcBef>
                <a:spcPts val="0"/>
              </a:spcBef>
              <a:spcAft>
                <a:spcPts val="0"/>
              </a:spcAft>
              <a:buNone/>
            </a:pPr>
            <a:r>
              <a:rPr b="1" lang="en" sz="2000">
                <a:latin typeface="Roboto"/>
                <a:ea typeface="Roboto"/>
                <a:cs typeface="Roboto"/>
                <a:sym typeface="Roboto"/>
              </a:rPr>
              <a:t>8. </a:t>
            </a:r>
            <a:r>
              <a:rPr b="1" lang="en" sz="2000">
                <a:latin typeface="Roboto"/>
                <a:ea typeface="Roboto"/>
                <a:cs typeface="Roboto"/>
                <a:sym typeface="Roboto"/>
              </a:rPr>
              <a:t>e-Waste</a:t>
            </a:r>
            <a:r>
              <a:rPr b="1" lang="en" sz="2000">
                <a:latin typeface="Roboto"/>
                <a:ea typeface="Roboto"/>
                <a:cs typeface="Roboto"/>
                <a:sym typeface="Roboto"/>
              </a:rPr>
              <a:t> Pollution</a:t>
            </a:r>
            <a:endParaRPr b="1" sz="2000">
              <a:latin typeface="Roboto"/>
              <a:ea typeface="Roboto"/>
              <a:cs typeface="Roboto"/>
              <a:sym typeface="Roboto"/>
            </a:endParaRPr>
          </a:p>
        </p:txBody>
      </p:sp>
      <p:pic>
        <p:nvPicPr>
          <p:cNvPr id="982" name="Google Shape;982;p71"/>
          <p:cNvPicPr preferRelativeResize="0"/>
          <p:nvPr/>
        </p:nvPicPr>
        <p:blipFill>
          <a:blip r:embed="rId10">
            <a:alphaModFix/>
          </a:blip>
          <a:stretch>
            <a:fillRect/>
          </a:stretch>
        </p:blipFill>
        <p:spPr>
          <a:xfrm>
            <a:off x="6201650" y="2493825"/>
            <a:ext cx="1814477" cy="2026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https://images.freeimg.net/rsynced_images/floor-floorboards.jpg" id="143" name="Google Shape;143;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 name="Google Shape;144;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 name="Google Shape;147;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 name="Google Shape;148;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 name="Google Shape;149;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50" name="Google Shape;150;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 name="Google Shape;151;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52" name="Google Shape;152;p18"/>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53" name="Google Shape;153;p18"/>
          <p:cNvSpPr txBox="1"/>
          <p:nvPr/>
        </p:nvSpPr>
        <p:spPr>
          <a:xfrm>
            <a:off x="905925" y="1017050"/>
            <a:ext cx="6956700" cy="3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People collect data about other people and the world around them. People collect data in different ways depending on </a:t>
            </a:r>
            <a:r>
              <a:rPr lang="en" sz="3300">
                <a:solidFill>
                  <a:schemeClr val="dk1"/>
                </a:solidFill>
                <a:latin typeface="Roboto"/>
                <a:ea typeface="Roboto"/>
                <a:cs typeface="Roboto"/>
                <a:sym typeface="Roboto"/>
              </a:rPr>
              <a:t>what</a:t>
            </a:r>
            <a:r>
              <a:rPr lang="en" sz="3300">
                <a:solidFill>
                  <a:schemeClr val="dk1"/>
                </a:solidFill>
                <a:latin typeface="Roboto"/>
                <a:ea typeface="Roboto"/>
                <a:cs typeface="Roboto"/>
                <a:sym typeface="Roboto"/>
              </a:rPr>
              <a:t> information  they need and the material or resources available to them. </a:t>
            </a:r>
            <a:endParaRPr sz="3300">
              <a:solidFill>
                <a:schemeClr val="dk1"/>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pic>
        <p:nvPicPr>
          <p:cNvPr descr="https://images.freeimg.net/rsynced_images/floor-floorboards.jpg" id="987" name="Google Shape;987;p7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8" name="Google Shape;988;p7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0" name="Google Shape;990;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91" name="Google Shape;991;p7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92" name="Google Shape;992;p7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93" name="Google Shape;993;p7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994" name="Google Shape;994;p7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995" name="Google Shape;995;p7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996" name="Google Shape;996;p72"/>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997" name="Google Shape;997;p72"/>
          <p:cNvSpPr txBox="1"/>
          <p:nvPr/>
        </p:nvSpPr>
        <p:spPr>
          <a:xfrm>
            <a:off x="847725" y="1048450"/>
            <a:ext cx="6965100" cy="3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Air Pollution</a:t>
            </a:r>
            <a:endParaRPr b="1" sz="30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This type of pollution occurs when </a:t>
            </a:r>
            <a:r>
              <a:rPr b="1" i="1" lang="en" sz="2400">
                <a:latin typeface="Roboto"/>
                <a:ea typeface="Roboto"/>
                <a:cs typeface="Roboto"/>
                <a:sym typeface="Roboto"/>
              </a:rPr>
              <a:t>harmful substances</a:t>
            </a:r>
            <a:r>
              <a:rPr i="1" lang="en" sz="2400">
                <a:latin typeface="Roboto"/>
                <a:ea typeface="Roboto"/>
                <a:cs typeface="Roboto"/>
                <a:sym typeface="Roboto"/>
              </a:rPr>
              <a:t>,</a:t>
            </a:r>
            <a:r>
              <a:rPr lang="en" sz="2400">
                <a:latin typeface="Roboto"/>
                <a:ea typeface="Roboto"/>
                <a:cs typeface="Roboto"/>
                <a:sym typeface="Roboto"/>
              </a:rPr>
              <a:t> such as gases, particulate matter, and chemicals, </a:t>
            </a:r>
            <a:r>
              <a:rPr b="1" i="1" lang="en" sz="2400">
                <a:latin typeface="Roboto"/>
                <a:ea typeface="Roboto"/>
                <a:cs typeface="Roboto"/>
                <a:sym typeface="Roboto"/>
              </a:rPr>
              <a:t>are released into the air</a:t>
            </a:r>
            <a:r>
              <a:rPr lang="en" sz="2400">
                <a:latin typeface="Roboto"/>
                <a:ea typeface="Roboto"/>
                <a:cs typeface="Roboto"/>
                <a:sym typeface="Roboto"/>
              </a:rPr>
              <a:t>. Common sources include </a:t>
            </a:r>
            <a:r>
              <a:rPr lang="en" sz="2400">
                <a:latin typeface="Roboto"/>
                <a:ea typeface="Roboto"/>
                <a:cs typeface="Roboto"/>
                <a:sym typeface="Roboto"/>
              </a:rPr>
              <a:t>vehicle emission</a:t>
            </a:r>
            <a:r>
              <a:rPr lang="en" sz="2400">
                <a:latin typeface="Roboto"/>
                <a:ea typeface="Roboto"/>
                <a:cs typeface="Roboto"/>
                <a:sym typeface="Roboto"/>
              </a:rPr>
              <a:t>s, industrial activities, and burning of fossil fuels like coal oil and methane gas. Air pollution can lead to respiratory problems, cardiovascular diseases, and environmental damage.</a:t>
            </a:r>
            <a:endParaRPr sz="24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pic>
        <p:nvPicPr>
          <p:cNvPr descr="https://images.freeimg.net/rsynced_images/floor-floorboards.jpg" id="1002" name="Google Shape;1002;p7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03" name="Google Shape;1003;p73"/>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5" name="Google Shape;1005;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06" name="Google Shape;1006;p7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07" name="Google Shape;1007;p7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08" name="Google Shape;1008;p73"/>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09" name="Google Shape;1009;p73"/>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10" name="Google Shape;1010;p7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11" name="Google Shape;1011;p73"/>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12" name="Google Shape;1012;p73"/>
          <p:cNvSpPr txBox="1"/>
          <p:nvPr/>
        </p:nvSpPr>
        <p:spPr>
          <a:xfrm>
            <a:off x="847725" y="1021775"/>
            <a:ext cx="7185600" cy="36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Water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Water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chemicals, sewage, and waste, </a:t>
            </a:r>
            <a:r>
              <a:rPr b="1" i="1" lang="en" sz="2500">
                <a:latin typeface="Roboto"/>
                <a:ea typeface="Roboto"/>
                <a:cs typeface="Roboto"/>
                <a:sym typeface="Roboto"/>
              </a:rPr>
              <a:t>enter bodies of water like rivers, lakes, and oceans.</a:t>
            </a:r>
            <a:r>
              <a:rPr lang="en" sz="2500">
                <a:latin typeface="Roboto"/>
                <a:ea typeface="Roboto"/>
                <a:cs typeface="Roboto"/>
                <a:sym typeface="Roboto"/>
              </a:rPr>
              <a:t> Sources of water pollution include industrial discharge, agricultural runoff, and improper waste disposal. Water pollution can harm aquatic ecosystems, affect drinking water quality, and pose risks to human health.</a:t>
            </a:r>
            <a:endParaRPr sz="2500">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pic>
        <p:nvPicPr>
          <p:cNvPr descr="https://images.freeimg.net/rsynced_images/floor-floorboards.jpg" id="1017" name="Google Shape;1017;p7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18" name="Google Shape;1018;p74"/>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0" name="Google Shape;1020;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21" name="Google Shape;1021;p7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2" name="Google Shape;1022;p7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23" name="Google Shape;1023;p74"/>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24" name="Google Shape;1024;p74"/>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25" name="Google Shape;1025;p7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26" name="Google Shape;1026;p74"/>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27" name="Google Shape;1027;p74"/>
          <p:cNvSpPr txBox="1"/>
          <p:nvPr/>
        </p:nvSpPr>
        <p:spPr>
          <a:xfrm>
            <a:off x="1054025" y="1052100"/>
            <a:ext cx="7070400" cy="3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Soil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Soil pollution occurs when </a:t>
            </a:r>
            <a:r>
              <a:rPr b="1" i="1" lang="en" sz="2500">
                <a:latin typeface="Roboto"/>
                <a:ea typeface="Roboto"/>
                <a:cs typeface="Roboto"/>
                <a:sym typeface="Roboto"/>
              </a:rPr>
              <a:t>contaminants,</a:t>
            </a:r>
            <a:r>
              <a:rPr lang="en" sz="2500">
                <a:latin typeface="Roboto"/>
                <a:ea typeface="Roboto"/>
                <a:cs typeface="Roboto"/>
                <a:sym typeface="Roboto"/>
              </a:rPr>
              <a:t> such as heavy metals, pesticides, and industrial chemicals, </a:t>
            </a:r>
            <a:r>
              <a:rPr b="1" i="1" lang="en" sz="2500">
                <a:latin typeface="Roboto"/>
                <a:ea typeface="Roboto"/>
                <a:cs typeface="Roboto"/>
                <a:sym typeface="Roboto"/>
              </a:rPr>
              <a:t>accumulate in the soil</a:t>
            </a:r>
            <a:r>
              <a:rPr lang="en" sz="2500">
                <a:latin typeface="Roboto"/>
                <a:ea typeface="Roboto"/>
                <a:cs typeface="Roboto"/>
                <a:sym typeface="Roboto"/>
              </a:rPr>
              <a:t>. This can result from activities like improper waste disposal, agricultural practices, and industrial activities. Soil pollution can degrade soil quality, harm plants and animals, and affect food safety.</a:t>
            </a:r>
            <a:endParaRPr sz="25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pic>
        <p:nvPicPr>
          <p:cNvPr descr="https://images.freeimg.net/rsynced_images/floor-floorboards.jpg" id="1032" name="Google Shape;1032;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33" name="Google Shape;1033;p75"/>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5" name="Google Shape;1035;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6" name="Google Shape;1036;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37" name="Google Shape;1037;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38" name="Google Shape;1038;p75"/>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39" name="Google Shape;1039;p75"/>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40" name="Google Shape;1040;p7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41" name="Google Shape;1041;p75"/>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42" name="Google Shape;1042;p75"/>
          <p:cNvSpPr txBox="1"/>
          <p:nvPr/>
        </p:nvSpPr>
        <p:spPr>
          <a:xfrm>
            <a:off x="847725" y="954675"/>
            <a:ext cx="7134600" cy="364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Noise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Noise pollution refers to </a:t>
            </a:r>
            <a:r>
              <a:rPr b="1" i="1" lang="en" sz="2500">
                <a:latin typeface="Roboto"/>
                <a:ea typeface="Roboto"/>
                <a:cs typeface="Roboto"/>
                <a:sym typeface="Roboto"/>
              </a:rPr>
              <a:t>excessive or disruptive noise that interferes with normal activities and causes discomfort or harm to humans and animals</a:t>
            </a:r>
            <a:r>
              <a:rPr lang="en" sz="2500">
                <a:latin typeface="Roboto"/>
                <a:ea typeface="Roboto"/>
                <a:cs typeface="Roboto"/>
                <a:sym typeface="Roboto"/>
              </a:rPr>
              <a:t>. Sources of noise pollution include transportation, industrial machinery, construction activities, and urbanization. Exposure to long periods of high noise levels can lead to hearing loss, stress, and other health problems.</a:t>
            </a:r>
            <a:endParaRPr sz="25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pic>
        <p:nvPicPr>
          <p:cNvPr descr="https://images.freeimg.net/rsynced_images/floor-floorboards.jpg" id="1047" name="Google Shape;1047;p7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48" name="Google Shape;1048;p76"/>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50" name="Google Shape;1050;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51" name="Google Shape;1051;p7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52" name="Google Shape;1052;p7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53" name="Google Shape;1053;p76"/>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54" name="Google Shape;1054;p76"/>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55" name="Google Shape;1055;p7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56" name="Google Shape;1056;p76"/>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57" name="Google Shape;1057;p76"/>
          <p:cNvSpPr txBox="1"/>
          <p:nvPr/>
        </p:nvSpPr>
        <p:spPr>
          <a:xfrm>
            <a:off x="905925" y="935200"/>
            <a:ext cx="7218600" cy="40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Light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Light pollution occurs when </a:t>
            </a:r>
            <a:r>
              <a:rPr b="1" i="1" lang="en" sz="2500">
                <a:latin typeface="Roboto"/>
                <a:ea typeface="Roboto"/>
                <a:cs typeface="Roboto"/>
                <a:sym typeface="Roboto"/>
              </a:rPr>
              <a:t>artificial light sources</a:t>
            </a:r>
            <a:r>
              <a:rPr lang="en" sz="2500">
                <a:latin typeface="Roboto"/>
                <a:ea typeface="Roboto"/>
                <a:cs typeface="Roboto"/>
                <a:sym typeface="Roboto"/>
              </a:rPr>
              <a:t>, such as streetlights and billboards, </a:t>
            </a:r>
            <a:r>
              <a:rPr b="1" i="1" lang="en" sz="2500">
                <a:latin typeface="Roboto"/>
                <a:ea typeface="Roboto"/>
                <a:cs typeface="Roboto"/>
                <a:sym typeface="Roboto"/>
              </a:rPr>
              <a:t>disrupt natural light cycles and cause excessive brightness at night.</a:t>
            </a:r>
            <a:r>
              <a:rPr lang="en" sz="2500">
                <a:latin typeface="Roboto"/>
                <a:ea typeface="Roboto"/>
                <a:cs typeface="Roboto"/>
                <a:sym typeface="Roboto"/>
              </a:rPr>
              <a:t> This can affect wildlife behavior, disrupt ecosystems, and interfere with astronomical observations. Light pollution can also contribute to energy waste and affect human health and sleep patterns.</a:t>
            </a:r>
            <a:endParaRPr sz="25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pic>
        <p:nvPicPr>
          <p:cNvPr descr="https://images.freeimg.net/rsynced_images/floor-floorboards.jpg" id="1062" name="Google Shape;1062;p7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63" name="Google Shape;1063;p77"/>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65" name="Google Shape;1065;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66" name="Google Shape;1066;p7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67" name="Google Shape;1067;p7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68" name="Google Shape;1068;p77"/>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69" name="Google Shape;1069;p77"/>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70" name="Google Shape;1070;p7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71" name="Google Shape;1071;p77"/>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72" name="Google Shape;1072;p77"/>
          <p:cNvSpPr txBox="1"/>
          <p:nvPr/>
        </p:nvSpPr>
        <p:spPr>
          <a:xfrm>
            <a:off x="926438" y="993900"/>
            <a:ext cx="6577800" cy="29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Thermal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Thermal pollution refers to the </a:t>
            </a:r>
            <a:r>
              <a:rPr b="1" i="1" lang="en" sz="2500">
                <a:latin typeface="Roboto"/>
                <a:ea typeface="Roboto"/>
                <a:cs typeface="Roboto"/>
                <a:sym typeface="Roboto"/>
              </a:rPr>
              <a:t>excessive heat released into water bodies</a:t>
            </a:r>
            <a:r>
              <a:rPr lang="en" sz="2500">
                <a:latin typeface="Roboto"/>
                <a:ea typeface="Roboto"/>
                <a:cs typeface="Roboto"/>
                <a:sym typeface="Roboto"/>
              </a:rPr>
              <a:t> from industrial processes, power plants, and urban runoff. This can </a:t>
            </a:r>
            <a:r>
              <a:rPr b="1" i="1" lang="en" sz="2500">
                <a:latin typeface="Roboto"/>
                <a:ea typeface="Roboto"/>
                <a:cs typeface="Roboto"/>
                <a:sym typeface="Roboto"/>
              </a:rPr>
              <a:t>disrupt aquatic ecosystems</a:t>
            </a:r>
            <a:r>
              <a:rPr lang="en" sz="2500">
                <a:latin typeface="Roboto"/>
                <a:ea typeface="Roboto"/>
                <a:cs typeface="Roboto"/>
                <a:sym typeface="Roboto"/>
              </a:rPr>
              <a:t>, </a:t>
            </a:r>
            <a:r>
              <a:rPr b="1" i="1" lang="en" sz="2500">
                <a:latin typeface="Roboto"/>
                <a:ea typeface="Roboto"/>
                <a:cs typeface="Roboto"/>
                <a:sym typeface="Roboto"/>
              </a:rPr>
              <a:t>decrease oxygen levels in water</a:t>
            </a:r>
            <a:r>
              <a:rPr lang="en" sz="2500">
                <a:latin typeface="Roboto"/>
                <a:ea typeface="Roboto"/>
                <a:cs typeface="Roboto"/>
                <a:sym typeface="Roboto"/>
              </a:rPr>
              <a:t>, and </a:t>
            </a:r>
            <a:r>
              <a:rPr b="1" i="1" lang="en" sz="2500">
                <a:latin typeface="Roboto"/>
                <a:ea typeface="Roboto"/>
                <a:cs typeface="Roboto"/>
                <a:sym typeface="Roboto"/>
              </a:rPr>
              <a:t>harm aquatic organisms.</a:t>
            </a:r>
            <a:endParaRPr b="1" i="1" sz="2500">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pic>
        <p:nvPicPr>
          <p:cNvPr descr="https://images.freeimg.net/rsynced_images/floor-floorboards.jpg" id="1077" name="Google Shape;1077;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78" name="Google Shape;1078;p78"/>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80" name="Google Shape;1080;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81" name="Google Shape;1081;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82" name="Google Shape;1082;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83" name="Google Shape;1083;p78"/>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84" name="Google Shape;1084;p78"/>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085" name="Google Shape;1085;p7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086" name="Google Shape;1086;p78"/>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087" name="Google Shape;1087;p78"/>
          <p:cNvSpPr txBox="1"/>
          <p:nvPr/>
        </p:nvSpPr>
        <p:spPr>
          <a:xfrm>
            <a:off x="1005325" y="1091050"/>
            <a:ext cx="6894900" cy="3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Plastic Pollution</a:t>
            </a:r>
            <a:endParaRPr b="1" sz="3000">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Plastic pollution occurs when </a:t>
            </a:r>
            <a:r>
              <a:rPr b="1" i="1" lang="en" sz="2500">
                <a:latin typeface="Roboto"/>
                <a:ea typeface="Roboto"/>
                <a:cs typeface="Roboto"/>
                <a:sym typeface="Roboto"/>
              </a:rPr>
              <a:t>plastic materials accumulate in the environment</a:t>
            </a:r>
            <a:r>
              <a:rPr lang="en" sz="2500">
                <a:latin typeface="Roboto"/>
                <a:ea typeface="Roboto"/>
                <a:cs typeface="Roboto"/>
                <a:sym typeface="Roboto"/>
              </a:rPr>
              <a:t>, particularly in oceans, rivers, and landfills. This </a:t>
            </a:r>
            <a:r>
              <a:rPr b="1" i="1" lang="en" sz="2500">
                <a:latin typeface="Roboto"/>
                <a:ea typeface="Roboto"/>
                <a:cs typeface="Roboto"/>
                <a:sym typeface="Roboto"/>
              </a:rPr>
              <a:t>can harm wildlife, marine ecosystems, and human health. </a:t>
            </a:r>
            <a:r>
              <a:rPr lang="en" sz="2500">
                <a:latin typeface="Roboto"/>
                <a:ea typeface="Roboto"/>
                <a:cs typeface="Roboto"/>
                <a:sym typeface="Roboto"/>
              </a:rPr>
              <a:t>Plastic pollution also contributes to environmental degradation and the spread of microplastics throughout the food chain.</a:t>
            </a:r>
            <a:endParaRPr sz="2500">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pic>
        <p:nvPicPr>
          <p:cNvPr descr="https://images.freeimg.net/rsynced_images/floor-floorboards.jpg" id="1092" name="Google Shape;1092;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93" name="Google Shape;1093;p79"/>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95" name="Google Shape;1095;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96" name="Google Shape;1096;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97" name="Google Shape;1097;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98" name="Google Shape;1098;p79"/>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099" name="Google Shape;1099;p79"/>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00" name="Google Shape;1100;p7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01" name="Google Shape;1101;p79"/>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02" name="Google Shape;1102;p79"/>
          <p:cNvSpPr txBox="1"/>
          <p:nvPr/>
        </p:nvSpPr>
        <p:spPr>
          <a:xfrm>
            <a:off x="847725" y="947813"/>
            <a:ext cx="7285500" cy="365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E-waste Pollution</a:t>
            </a:r>
            <a:endParaRPr b="1" sz="3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E-waste is short for </a:t>
            </a:r>
            <a:r>
              <a:rPr b="1" i="1" lang="en" sz="2000">
                <a:latin typeface="Roboto"/>
                <a:ea typeface="Roboto"/>
                <a:cs typeface="Roboto"/>
                <a:sym typeface="Roboto"/>
              </a:rPr>
              <a:t>electronic waste.</a:t>
            </a:r>
            <a:r>
              <a:rPr lang="en" sz="2000">
                <a:latin typeface="Roboto"/>
                <a:ea typeface="Roboto"/>
                <a:cs typeface="Roboto"/>
                <a:sym typeface="Roboto"/>
              </a:rPr>
              <a:t> E-waste pollution </a:t>
            </a:r>
            <a:r>
              <a:rPr b="1" i="1" lang="en" sz="2000">
                <a:latin typeface="Roboto"/>
                <a:ea typeface="Roboto"/>
                <a:cs typeface="Roboto"/>
                <a:sym typeface="Roboto"/>
              </a:rPr>
              <a:t>occurs when discarded electronic devices</a:t>
            </a:r>
            <a:r>
              <a:rPr lang="en" sz="2000">
                <a:latin typeface="Roboto"/>
                <a:ea typeface="Roboto"/>
                <a:cs typeface="Roboto"/>
                <a:sym typeface="Roboto"/>
              </a:rPr>
              <a:t> (old computers, laptops, mobile phones, televisions) </a:t>
            </a:r>
            <a:r>
              <a:rPr b="1" i="1" lang="en" sz="2000">
                <a:latin typeface="Roboto"/>
                <a:ea typeface="Roboto"/>
                <a:cs typeface="Roboto"/>
                <a:sym typeface="Roboto"/>
              </a:rPr>
              <a:t>or appliances</a:t>
            </a:r>
            <a:r>
              <a:rPr lang="en" sz="2000">
                <a:latin typeface="Roboto"/>
                <a:ea typeface="Roboto"/>
                <a:cs typeface="Roboto"/>
                <a:sym typeface="Roboto"/>
              </a:rPr>
              <a:t> (refrigerators, washers, dryers) are </a:t>
            </a:r>
            <a:r>
              <a:rPr b="1" i="1" lang="en" sz="2000">
                <a:latin typeface="Roboto"/>
                <a:ea typeface="Roboto"/>
                <a:cs typeface="Roboto"/>
                <a:sym typeface="Roboto"/>
              </a:rPr>
              <a:t>thrown in dumps, landfills or incinerated </a:t>
            </a:r>
            <a:r>
              <a:rPr lang="en" sz="2000">
                <a:latin typeface="Roboto"/>
                <a:ea typeface="Roboto"/>
                <a:cs typeface="Roboto"/>
                <a:sym typeface="Roboto"/>
              </a:rPr>
              <a:t>(burned). This is a significant environmental concern due to the toxic materials like lead, mercury, cadmium, and hazardous chemicals.  such as brominated flame retardants. Improper disposal of e-waste </a:t>
            </a:r>
            <a:r>
              <a:rPr b="1" i="1" lang="en" sz="2000">
                <a:latin typeface="Roboto"/>
                <a:ea typeface="Roboto"/>
                <a:cs typeface="Roboto"/>
                <a:sym typeface="Roboto"/>
              </a:rPr>
              <a:t>can lead to the release of these harmful substances into the environment, contaminating soil, water, and air, and posing risks to human health and ecosystems.</a:t>
            </a:r>
            <a:endParaRPr b="1" i="1" sz="2000">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pic>
        <p:nvPicPr>
          <p:cNvPr descr="https://images.freeimg.net/rsynced_images/floor-floorboards.jpg" id="1107" name="Google Shape;1107;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08" name="Google Shape;1108;p80"/>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0" name="Google Shape;1110;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11" name="Google Shape;1111;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12" name="Google Shape;1112;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13" name="Google Shape;1113;p80"/>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14" name="Google Shape;1114;p80"/>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15" name="Google Shape;1115;p8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16" name="Google Shape;1116;p80"/>
          <p:cNvSpPr/>
          <p:nvPr/>
        </p:nvSpPr>
        <p:spPr>
          <a:xfrm>
            <a:off x="1005325" y="146300"/>
            <a:ext cx="6716270"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Pollution?</a:t>
            </a:r>
          </a:p>
        </p:txBody>
      </p:sp>
      <p:sp>
        <p:nvSpPr>
          <p:cNvPr id="1117" name="Google Shape;1117;p80"/>
          <p:cNvSpPr txBox="1"/>
          <p:nvPr/>
        </p:nvSpPr>
        <p:spPr>
          <a:xfrm>
            <a:off x="924800" y="1069025"/>
            <a:ext cx="65811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rgbClr val="0D0D0D"/>
                </a:solidFill>
                <a:highlight>
                  <a:srgbClr val="FFFFFF"/>
                </a:highlight>
                <a:latin typeface="Roboto"/>
                <a:ea typeface="Roboto"/>
                <a:cs typeface="Roboto"/>
                <a:sym typeface="Roboto"/>
              </a:rPr>
              <a:t>These are some of the main types of pollution, each with its own sources, impacts, and challenges. </a:t>
            </a:r>
            <a:endParaRPr sz="3300">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pic>
        <p:nvPicPr>
          <p:cNvPr descr="https://images.freeimg.net/rsynced_images/floor-floorboards.jpg" id="1122" name="Google Shape;1122;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23" name="Google Shape;1123;p81"/>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25" name="Google Shape;1125;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26" name="Google Shape;1126;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7" name="Google Shape;1127;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8" name="Google Shape;1128;p81"/>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29" name="Google Shape;1129;p81"/>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30" name="Google Shape;1130;p8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31" name="Google Shape;1131;p81"/>
          <p:cNvSpPr/>
          <p:nvPr/>
        </p:nvSpPr>
        <p:spPr>
          <a:xfrm>
            <a:off x="169225" y="1062450"/>
            <a:ext cx="7826294" cy="19870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Student Challenge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https://images.freeimg.net/rsynced_images/floor-floorboards.jpg" id="158" name="Google Shape;158;p1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9" name="Google Shape;159;p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1" name="Google Shape;161;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 name="Google Shape;162;p1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3" name="Google Shape;163;p1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4" name="Google Shape;164;p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165" name="Google Shape;165;p1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6" name="Google Shape;166;p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67" name="Google Shape;167;p19"/>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68" name="Google Shape;168;p19"/>
          <p:cNvSpPr txBox="1"/>
          <p:nvPr/>
        </p:nvSpPr>
        <p:spPr>
          <a:xfrm>
            <a:off x="847725" y="968050"/>
            <a:ext cx="6783300" cy="35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Here are six common methods used by students like you:</a:t>
            </a:r>
            <a:endParaRPr sz="3300">
              <a:solidFill>
                <a:schemeClr val="dk1"/>
              </a:solidFill>
              <a:latin typeface="Roboto"/>
              <a:ea typeface="Roboto"/>
              <a:cs typeface="Roboto"/>
              <a:sym typeface="Roboto"/>
            </a:endParaRPr>
          </a:p>
          <a:p>
            <a:pPr indent="-355600" lvl="0" marL="1371600" rtl="0" algn="l">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Surveys and Questionnaires</a:t>
            </a:r>
            <a:endParaRPr sz="2000">
              <a:solidFill>
                <a:schemeClr val="dk1"/>
              </a:solidFill>
              <a:latin typeface="Roboto"/>
              <a:ea typeface="Roboto"/>
              <a:cs typeface="Roboto"/>
              <a:sym typeface="Roboto"/>
            </a:endParaRPr>
          </a:p>
          <a:p>
            <a:pPr indent="-355600" lvl="0" marL="1371600" rtl="0" algn="l">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Observation</a:t>
            </a:r>
            <a:endParaRPr sz="2000">
              <a:solidFill>
                <a:schemeClr val="dk1"/>
              </a:solidFill>
              <a:latin typeface="Roboto"/>
              <a:ea typeface="Roboto"/>
              <a:cs typeface="Roboto"/>
              <a:sym typeface="Roboto"/>
            </a:endParaRPr>
          </a:p>
          <a:p>
            <a:pPr indent="-355600" lvl="0" marL="1371600" rtl="0" algn="l">
              <a:lnSpc>
                <a:spcPct val="115000"/>
              </a:lnSpc>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Interviews</a:t>
            </a:r>
            <a:endParaRPr sz="2000">
              <a:solidFill>
                <a:schemeClr val="dk1"/>
              </a:solidFill>
              <a:latin typeface="Roboto"/>
              <a:ea typeface="Roboto"/>
              <a:cs typeface="Roboto"/>
              <a:sym typeface="Roboto"/>
            </a:endParaRPr>
          </a:p>
          <a:p>
            <a:pPr indent="-355600" lvl="0" marL="1371600" rtl="0" algn="l">
              <a:lnSpc>
                <a:spcPct val="115000"/>
              </a:lnSpc>
              <a:spcBef>
                <a:spcPts val="0"/>
              </a:spcBef>
              <a:spcAft>
                <a:spcPts val="0"/>
              </a:spcAft>
              <a:buClr>
                <a:srgbClr val="0D0D0D"/>
              </a:buClr>
              <a:buSzPts val="2000"/>
              <a:buFont typeface="Roboto"/>
              <a:buChar char="➢"/>
            </a:pPr>
            <a:r>
              <a:rPr lang="en" sz="2000">
                <a:solidFill>
                  <a:srgbClr val="0D0D0D"/>
                </a:solidFill>
                <a:highlight>
                  <a:srgbClr val="FFFFFF"/>
                </a:highlight>
                <a:latin typeface="Roboto"/>
                <a:ea typeface="Roboto"/>
                <a:cs typeface="Roboto"/>
                <a:sym typeface="Roboto"/>
              </a:rPr>
              <a:t>Experiments</a:t>
            </a:r>
            <a:endParaRPr sz="2000">
              <a:solidFill>
                <a:srgbClr val="0D0D0D"/>
              </a:solidFill>
              <a:highlight>
                <a:srgbClr val="FFFFFF"/>
              </a:highlight>
              <a:latin typeface="Roboto"/>
              <a:ea typeface="Roboto"/>
              <a:cs typeface="Roboto"/>
              <a:sym typeface="Roboto"/>
            </a:endParaRPr>
          </a:p>
          <a:p>
            <a:pPr indent="-355600" lvl="0" marL="1371600" rtl="0" algn="l">
              <a:lnSpc>
                <a:spcPct val="115000"/>
              </a:lnSpc>
              <a:spcBef>
                <a:spcPts val="0"/>
              </a:spcBef>
              <a:spcAft>
                <a:spcPts val="0"/>
              </a:spcAft>
              <a:buClr>
                <a:srgbClr val="0D0D0D"/>
              </a:buClr>
              <a:buSzPts val="2000"/>
              <a:buFont typeface="Roboto"/>
              <a:buChar char="➢"/>
            </a:pPr>
            <a:r>
              <a:rPr lang="en" sz="2000">
                <a:solidFill>
                  <a:srgbClr val="0D0D0D"/>
                </a:solidFill>
                <a:highlight>
                  <a:srgbClr val="FFFFFF"/>
                </a:highlight>
                <a:latin typeface="Roboto"/>
                <a:ea typeface="Roboto"/>
                <a:cs typeface="Roboto"/>
                <a:sym typeface="Roboto"/>
              </a:rPr>
              <a:t>Focus Group</a:t>
            </a:r>
            <a:r>
              <a:rPr lang="en" sz="2000">
                <a:solidFill>
                  <a:srgbClr val="0D0D0D"/>
                </a:solidFill>
                <a:highlight>
                  <a:srgbClr val="FFFFFF"/>
                </a:highlight>
                <a:latin typeface="Roboto"/>
                <a:ea typeface="Roboto"/>
                <a:cs typeface="Roboto"/>
                <a:sym typeface="Roboto"/>
              </a:rPr>
              <a:t>s</a:t>
            </a:r>
            <a:endParaRPr sz="2000">
              <a:solidFill>
                <a:srgbClr val="0D0D0D"/>
              </a:solidFill>
              <a:highlight>
                <a:srgbClr val="FFFFFF"/>
              </a:highlight>
              <a:latin typeface="Roboto"/>
              <a:ea typeface="Roboto"/>
              <a:cs typeface="Roboto"/>
              <a:sym typeface="Roboto"/>
            </a:endParaRPr>
          </a:p>
          <a:p>
            <a:pPr indent="-355600" lvl="0" marL="1371600" rtl="0" algn="l">
              <a:lnSpc>
                <a:spcPct val="115000"/>
              </a:lnSpc>
              <a:spcBef>
                <a:spcPts val="0"/>
              </a:spcBef>
              <a:spcAft>
                <a:spcPts val="0"/>
              </a:spcAft>
              <a:buClr>
                <a:srgbClr val="0D0D0D"/>
              </a:buClr>
              <a:buSzPts val="2000"/>
              <a:buFont typeface="Roboto"/>
              <a:buChar char="➢"/>
            </a:pPr>
            <a:r>
              <a:rPr lang="en" sz="2000">
                <a:solidFill>
                  <a:srgbClr val="0D0D0D"/>
                </a:solidFill>
                <a:highlight>
                  <a:srgbClr val="FFFFFF"/>
                </a:highlight>
                <a:latin typeface="Roboto"/>
                <a:ea typeface="Roboto"/>
                <a:cs typeface="Roboto"/>
                <a:sym typeface="Roboto"/>
              </a:rPr>
              <a:t>Secondary Data Analysis</a:t>
            </a:r>
            <a:endParaRPr sz="2000">
              <a:solidFill>
                <a:srgbClr val="0D0D0D"/>
              </a:solidFill>
              <a:highlight>
                <a:srgbClr val="FFFFFF"/>
              </a:highlight>
              <a:latin typeface="Roboto"/>
              <a:ea typeface="Roboto"/>
              <a:cs typeface="Roboto"/>
              <a:sym typeface="Roboto"/>
            </a:endParaRPr>
          </a:p>
          <a:p>
            <a:pPr indent="-355600" lvl="0" marL="1371600" rtl="0" algn="l">
              <a:lnSpc>
                <a:spcPct val="115000"/>
              </a:lnSpc>
              <a:spcBef>
                <a:spcPts val="0"/>
              </a:spcBef>
              <a:spcAft>
                <a:spcPts val="0"/>
              </a:spcAft>
              <a:buClr>
                <a:srgbClr val="0D0D0D"/>
              </a:buClr>
              <a:buSzPts val="2000"/>
              <a:buFont typeface="Roboto"/>
              <a:buChar char="➢"/>
            </a:pPr>
            <a:r>
              <a:rPr lang="en" sz="2000">
                <a:solidFill>
                  <a:srgbClr val="0D0D0D"/>
                </a:solidFill>
                <a:highlight>
                  <a:srgbClr val="FFFFFF"/>
                </a:highlight>
                <a:latin typeface="Roboto"/>
                <a:ea typeface="Roboto"/>
                <a:cs typeface="Roboto"/>
                <a:sym typeface="Roboto"/>
              </a:rPr>
              <a:t>Sensor</a:t>
            </a:r>
            <a:endParaRPr sz="2000">
              <a:solidFill>
                <a:schemeClr val="dk1"/>
              </a:solidFill>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pic>
        <p:nvPicPr>
          <p:cNvPr descr="https://images.freeimg.net/rsynced_images/floor-floorboards.jpg" id="1136" name="Google Shape;1136;p8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7" name="Google Shape;1137;p82"/>
          <p:cNvSpPr/>
          <p:nvPr/>
        </p:nvSpPr>
        <p:spPr>
          <a:xfrm>
            <a:off x="8164750" y="50"/>
            <a:ext cx="979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8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9" name="Google Shape;1139;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40" name="Google Shape;1140;p8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41" name="Google Shape;1141;p8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42" name="Google Shape;1142;p82"/>
          <p:cNvSpPr txBox="1"/>
          <p:nvPr/>
        </p:nvSpPr>
        <p:spPr>
          <a:xfrm>
            <a:off x="8164750" y="32675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43" name="Google Shape;1143;p82"/>
          <p:cNvPicPr preferRelativeResize="0"/>
          <p:nvPr/>
        </p:nvPicPr>
        <p:blipFill>
          <a:blip r:embed="rId9">
            <a:alphaModFix/>
          </a:blip>
          <a:stretch>
            <a:fillRect/>
          </a:stretch>
        </p:blipFill>
        <p:spPr>
          <a:xfrm>
            <a:off x="0" y="4663225"/>
            <a:ext cx="8164751" cy="459575"/>
          </a:xfrm>
          <a:prstGeom prst="rect">
            <a:avLst/>
          </a:prstGeom>
          <a:noFill/>
          <a:ln>
            <a:noFill/>
          </a:ln>
        </p:spPr>
      </p:pic>
      <p:sp>
        <p:nvSpPr>
          <p:cNvPr id="1144" name="Google Shape;1144;p8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45" name="Google Shape;1145;p82"/>
          <p:cNvSpPr/>
          <p:nvPr/>
        </p:nvSpPr>
        <p:spPr>
          <a:xfrm>
            <a:off x="1005325" y="146300"/>
            <a:ext cx="7011730" cy="9434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Climate Change Project</a:t>
            </a:r>
          </a:p>
        </p:txBody>
      </p:sp>
      <p:sp>
        <p:nvSpPr>
          <p:cNvPr id="1146" name="Google Shape;1146;p82"/>
          <p:cNvSpPr txBox="1"/>
          <p:nvPr/>
        </p:nvSpPr>
        <p:spPr>
          <a:xfrm>
            <a:off x="905925" y="1129650"/>
            <a:ext cx="6794700" cy="28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D0D0D"/>
                </a:solidFill>
                <a:highlight>
                  <a:srgbClr val="FFFFFF"/>
                </a:highlight>
                <a:latin typeface="Roboto"/>
                <a:ea typeface="Roboto"/>
                <a:cs typeface="Roboto"/>
                <a:sym typeface="Roboto"/>
              </a:rPr>
              <a:t>Each of us can positively contribute to making our environment a better place. You will participate in a climate change project. We will use the scientific method to study a problem, collect data, recommend solutions and present our findings.</a:t>
            </a:r>
            <a:endParaRPr sz="2400">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pic>
        <p:nvPicPr>
          <p:cNvPr descr="https://images.freeimg.net/rsynced_images/floor-floorboards.jpg" id="1151" name="Google Shape;1151;p8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52" name="Google Shape;1152;p83"/>
          <p:cNvSpPr/>
          <p:nvPr/>
        </p:nvSpPr>
        <p:spPr>
          <a:xfrm>
            <a:off x="8039100" y="50"/>
            <a:ext cx="11049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8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54" name="Google Shape;1154;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55" name="Google Shape;1155;p8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56" name="Google Shape;1156;p8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57" name="Google Shape;1157;p83"/>
          <p:cNvSpPr txBox="1"/>
          <p:nvPr/>
        </p:nvSpPr>
        <p:spPr>
          <a:xfrm>
            <a:off x="8101950" y="3254875"/>
            <a:ext cx="979200" cy="6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158" name="Google Shape;1158;p83"/>
          <p:cNvPicPr preferRelativeResize="0"/>
          <p:nvPr/>
        </p:nvPicPr>
        <p:blipFill>
          <a:blip r:embed="rId9">
            <a:alphaModFix/>
          </a:blip>
          <a:stretch>
            <a:fillRect/>
          </a:stretch>
        </p:blipFill>
        <p:spPr>
          <a:xfrm>
            <a:off x="0" y="4663225"/>
            <a:ext cx="8039101" cy="459575"/>
          </a:xfrm>
          <a:prstGeom prst="rect">
            <a:avLst/>
          </a:prstGeom>
          <a:noFill/>
          <a:ln>
            <a:noFill/>
          </a:ln>
        </p:spPr>
      </p:pic>
      <p:sp>
        <p:nvSpPr>
          <p:cNvPr id="1159" name="Google Shape;1159;p83"/>
          <p:cNvSpPr txBox="1"/>
          <p:nvPr/>
        </p:nvSpPr>
        <p:spPr>
          <a:xfrm>
            <a:off x="80962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160" name="Google Shape;1160;p83"/>
          <p:cNvSpPr/>
          <p:nvPr/>
        </p:nvSpPr>
        <p:spPr>
          <a:xfrm>
            <a:off x="1714275" y="69850"/>
            <a:ext cx="5131029" cy="7076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161" name="Google Shape;1161;p83"/>
          <p:cNvSpPr txBox="1"/>
          <p:nvPr>
            <p:ph idx="4294967295" type="subTitle"/>
          </p:nvPr>
        </p:nvSpPr>
        <p:spPr>
          <a:xfrm>
            <a:off x="847725" y="875325"/>
            <a:ext cx="6772200" cy="36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D0D0D"/>
                </a:solidFill>
                <a:highlight>
                  <a:srgbClr val="FFFFFF"/>
                </a:highlight>
                <a:latin typeface="Roboto"/>
                <a:ea typeface="Roboto"/>
                <a:cs typeface="Roboto"/>
                <a:sym typeface="Roboto"/>
              </a:rPr>
              <a:t>Gore, Al (2007) An Inconvenient Truth: The Crisis of Global Warming. Penguin Books Ltd.</a:t>
            </a:r>
            <a:endParaRPr sz="1200">
              <a:solidFill>
                <a:srgbClr val="0D0D0D"/>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200">
                <a:solidFill>
                  <a:srgbClr val="0D0D0D"/>
                </a:solidFill>
                <a:highlight>
                  <a:srgbClr val="FFFFFF"/>
                </a:highlight>
                <a:latin typeface="Roboto"/>
                <a:ea typeface="Roboto"/>
                <a:cs typeface="Roboto"/>
                <a:sym typeface="Roboto"/>
              </a:rPr>
              <a:t>OpenAI. (Year). ChatGPT [Computer software]. Retrieved from</a:t>
            </a:r>
            <a:r>
              <a:rPr lang="en" sz="12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200">
                <a:solidFill>
                  <a:schemeClr val="hlink"/>
                </a:solidFill>
                <a:highlight>
                  <a:srgbClr val="FFFFFF"/>
                </a:highlight>
                <a:uFill>
                  <a:noFill/>
                </a:uFill>
                <a:latin typeface="Roboto"/>
                <a:ea typeface="Roboto"/>
                <a:cs typeface="Roboto"/>
                <a:sym typeface="Roboto"/>
                <a:hlinkClick r:id="rId11"/>
              </a:rPr>
              <a:t>https://www.openai.com/chatgpt</a:t>
            </a:r>
            <a:endParaRPr sz="1200">
              <a:solidFill>
                <a:srgbClr val="0D0D0D"/>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https://images.freeimg.net/rsynced_images/floor-floorboards.jpg" id="173" name="Google Shape;173;p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4" name="Google Shape;174;p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7" name="Google Shape;177;p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8" name="Google Shape;178;p2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9" name="Google Shape;179;p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80" name="Google Shape;180;p2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1" name="Google Shape;181;p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82" name="Google Shape;182;p20"/>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83" name="Google Shape;183;p20"/>
          <p:cNvSpPr txBox="1"/>
          <p:nvPr/>
        </p:nvSpPr>
        <p:spPr>
          <a:xfrm>
            <a:off x="847725" y="993450"/>
            <a:ext cx="7020000" cy="3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Surveys and Questionnaires</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chemeClr val="dk1"/>
                </a:solidFill>
                <a:latin typeface="Roboto"/>
                <a:ea typeface="Roboto"/>
                <a:cs typeface="Roboto"/>
                <a:sym typeface="Roboto"/>
              </a:rPr>
              <a:t>These collection methods involve asking people questions either in person, over the phone, through mail, or online. </a:t>
            </a:r>
            <a:r>
              <a:rPr lang="en" sz="3000">
                <a:solidFill>
                  <a:schemeClr val="dk1"/>
                </a:solidFill>
                <a:latin typeface="Roboto"/>
                <a:ea typeface="Roboto"/>
                <a:cs typeface="Roboto"/>
                <a:sym typeface="Roboto"/>
              </a:rPr>
              <a:t>Surveys can be structured (with fixed-choice answers) or unstructured (open-ended questions).</a:t>
            </a:r>
            <a:endParaRPr sz="30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https://images.freeimg.net/rsynced_images/floor-floorboards.jpg" id="188" name="Google Shape;188;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9" name="Google Shape;189;p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2" name="Google Shape;192;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93" name="Google Shape;193;p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94" name="Google Shape;194;p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 </a:t>
            </a:r>
            <a:r>
              <a:rPr b="1" lang="en" sz="3300">
                <a:solidFill>
                  <a:schemeClr val="lt1"/>
                </a:solidFill>
              </a:rPr>
              <a:t>   </a:t>
            </a:r>
            <a:endParaRPr b="1" sz="3300">
              <a:solidFill>
                <a:schemeClr val="lt1"/>
              </a:solidFill>
            </a:endParaRPr>
          </a:p>
        </p:txBody>
      </p:sp>
      <p:pic>
        <p:nvPicPr>
          <p:cNvPr id="195" name="Google Shape;195;p2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96" name="Google Shape;196;p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D</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a:t>
            </a:r>
            <a:endParaRPr sz="10500">
              <a:solidFill>
                <a:schemeClr val="lt1"/>
              </a:solidFill>
              <a:latin typeface="Roboto Black"/>
              <a:ea typeface="Roboto Black"/>
              <a:cs typeface="Roboto Black"/>
              <a:sym typeface="Roboto Black"/>
            </a:endParaRPr>
          </a:p>
        </p:txBody>
      </p:sp>
      <p:sp>
        <p:nvSpPr>
          <p:cNvPr id="197" name="Google Shape;197;p21"/>
          <p:cNvSpPr/>
          <p:nvPr/>
        </p:nvSpPr>
        <p:spPr>
          <a:xfrm>
            <a:off x="905925" y="219650"/>
            <a:ext cx="6783353"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Collection</a:t>
            </a:r>
          </a:p>
        </p:txBody>
      </p:sp>
      <p:sp>
        <p:nvSpPr>
          <p:cNvPr id="198" name="Google Shape;198;p21"/>
          <p:cNvSpPr txBox="1"/>
          <p:nvPr/>
        </p:nvSpPr>
        <p:spPr>
          <a:xfrm>
            <a:off x="847725" y="1036625"/>
            <a:ext cx="6406500" cy="2689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0D0D0D"/>
                </a:solidFill>
                <a:highlight>
                  <a:srgbClr val="FFFFFF"/>
                </a:highlight>
                <a:latin typeface="Roboto"/>
                <a:ea typeface="Roboto"/>
                <a:cs typeface="Roboto"/>
                <a:sym typeface="Roboto"/>
              </a:rPr>
              <a:t>Secondary Data Analysis</a:t>
            </a:r>
            <a:endParaRPr b="1" sz="33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0D0D0D"/>
                </a:solidFill>
                <a:highlight>
                  <a:srgbClr val="FFFFFF"/>
                </a:highlight>
                <a:latin typeface="Roboto"/>
                <a:ea typeface="Roboto"/>
                <a:cs typeface="Roboto"/>
                <a:sym typeface="Roboto"/>
              </a:rPr>
              <a:t>Researchers analyze data that has already been collected by others. This could include government data, organizational records, academic studies, or publicly available datasets.</a:t>
            </a:r>
            <a:endParaRPr sz="25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