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Lst>
  <p:sldSz cy="5143500" cx="9144000"/>
  <p:notesSz cx="6858000" cy="9144000"/>
  <p:embeddedFontLst>
    <p:embeddedFont>
      <p:font typeface="Roboto Black"/>
      <p:bold r:id="rId110"/>
      <p:boldItalic r:id="rId111"/>
    </p:embeddedFont>
    <p:embeddedFont>
      <p:font typeface="Roboto"/>
      <p:regular r:id="rId112"/>
      <p:bold r:id="rId113"/>
      <p:italic r:id="rId114"/>
      <p:boldItalic r:id="rId115"/>
    </p:embeddedFont>
    <p:embeddedFont>
      <p:font typeface="Roboto Medium"/>
      <p:regular r:id="rId116"/>
      <p:bold r:id="rId117"/>
      <p:italic r:id="rId118"/>
      <p:boldItalic r:id="rId1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105C3E-3F7A-436F-903F-1BF81B26549C}">
  <a:tblStyle styleId="{F1105C3E-3F7A-436F-903F-1BF81B26549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RobotoMedium-italic.fntdata"/><Relationship Id="rId117" Type="http://schemas.openxmlformats.org/officeDocument/2006/relationships/font" Target="fonts/RobotoMedium-bold.fntdata"/><Relationship Id="rId116" Type="http://schemas.openxmlformats.org/officeDocument/2006/relationships/font" Target="fonts/RobotoMedium-regular.fntdata"/><Relationship Id="rId115" Type="http://schemas.openxmlformats.org/officeDocument/2006/relationships/font" Target="fonts/Roboto-boldItalic.fntdata"/><Relationship Id="rId119" Type="http://schemas.openxmlformats.org/officeDocument/2006/relationships/font" Target="fonts/RobotoMedium-boldItalic.fntdata"/><Relationship Id="rId15" Type="http://schemas.openxmlformats.org/officeDocument/2006/relationships/slide" Target="slides/slide9.xml"/><Relationship Id="rId110" Type="http://schemas.openxmlformats.org/officeDocument/2006/relationships/font" Target="fonts/RobotoBlack-bold.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Roboto-italic.fntdata"/><Relationship Id="rId18" Type="http://schemas.openxmlformats.org/officeDocument/2006/relationships/slide" Target="slides/slide12.xml"/><Relationship Id="rId113" Type="http://schemas.openxmlformats.org/officeDocument/2006/relationships/font" Target="fonts/Roboto-bold.fntdata"/><Relationship Id="rId112" Type="http://schemas.openxmlformats.org/officeDocument/2006/relationships/font" Target="fonts/Roboto-regular.fntdata"/><Relationship Id="rId111" Type="http://schemas.openxmlformats.org/officeDocument/2006/relationships/font" Target="fonts/RobotoBlack-bold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bc04148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bc041481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bbc041481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bbc041481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to teacher: After a few minutes have students share </a:t>
            </a:r>
            <a:r>
              <a:rPr lang="en"/>
              <a:t>their list. Write ideas on the smartboard.</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2bc4ca631c7_0_6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2bc4ca631c7_0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2bc4ca631c7_0_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6" name="Google Shape;1666;g2bc4ca631c7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g2bc4ca631c7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3" name="Google Shape;1683;g2bc4ca631c7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9" name="Shape 1699"/>
        <p:cNvGrpSpPr/>
        <p:nvPr/>
      </p:nvGrpSpPr>
      <p:grpSpPr>
        <a:xfrm>
          <a:off x="0" y="0"/>
          <a:ext cx="0" cy="0"/>
          <a:chOff x="0" y="0"/>
          <a:chExt cx="0" cy="0"/>
        </a:xfrm>
      </p:grpSpPr>
      <p:sp>
        <p:nvSpPr>
          <p:cNvPr id="1700" name="Google Shape;1700;g2bc4ca631c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1" name="Google Shape;1701;g2bc4ca631c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bc0414859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bbc041485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bc041485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bc041485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bbc041485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bbc041485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bc0414859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bbc041485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bbc041485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bbc041485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bbc0414859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bbc0414859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bbc0414859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bbc0414859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bbc0414859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bbc0414859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bbc041485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bbc041485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bc041481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bc041481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bddecb9a6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bddecb9a6e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bddecb9a6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bddecb9a6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bebadaeed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bebadaeed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bc4ca631c7_0_6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bc4ca631c7_0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bc4ca631c7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bc4ca631c7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bebadaeed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bebadaeed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bc5f339d5a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bc5f339d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bef7b8efe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bef7b8efe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bddecb9a6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bddecb9a6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bebadaeed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2bebadaeed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bc041481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bc041481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bc5f339d5a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bc5f339d5a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bddecb9a6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bddecb9a6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bebadaeed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bebadaeed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bddecb9a6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2bddecb9a6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bddecb9a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bddecb9a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bbc041485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2bbc041485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bddecb9a6e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bddecb9a6e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2bddecb9a6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2bddecb9a6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bc5f339d5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2bc5f339d5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bc5f339d5a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bc5f339d5a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work in teams to develop an algorithm. Pick several  teams to use theirs on the rest of the class.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bc041481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bc041481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bc5f339d5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2bc5f339d5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bc5f339d5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bc5f339d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2bc4ca631c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2bc4ca631c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work in teams to develop </a:t>
            </a:r>
            <a:r>
              <a:rPr lang="en"/>
              <a:t>an algorithm</a:t>
            </a:r>
            <a:r>
              <a:rPr lang="en"/>
              <a:t>. Pick several  teams to use theirs on the rest of the class.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be577ce7f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be577ce7f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bddecb9a6e_1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 name="Google Shape;759;g2bddecb9a6e_1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bddecb9a6e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bddecb9a6e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bc5f339d5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2bc5f339d5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bddecb9a6e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1" name="Google Shape;811;g2bddecb9a6e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work in teams to develop an algorithm. Pick several  teams to use theirs on the rest of the class.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bc4ca631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2bc4ca631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bc4ca631c7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bc4ca631c7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be577ce7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be577ce7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be577ce7f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be577ce7f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be577ce7f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2be577ce7f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be577ce7f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2be577ce7f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2be577ce7f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2be577ce7f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be577ce7f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2be577ce7f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2be577ce7ff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2be577ce7f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2be577ce7f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2be577ce7f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2be577ce7ff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2be577ce7ff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g2be577ce7f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g2be577ce7f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2bc4ca631c7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2bc4ca631c7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ddecb9a6e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ddecb9a6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bc4ca631c7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bc4ca631c7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2be577ce7f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2be577ce7f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2be577ce7ff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2be577ce7ff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2bc5f339d5a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2bc5f339d5a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work in teams to develop an algorithm. Pick several  teams to use theirs on the rest of the class.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bc4ca631c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2bc4ca631c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2bc4ca631c7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2bc4ca631c7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2bc4ca631c7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3" name="Google Shape;1113;g2bc4ca631c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2bc4ca631c7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2bc4ca631c7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2bc4ca631c7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2bc4ca631c7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2bc4ca631c7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2bc4ca631c7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bddecb9a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bddecb9a6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g2bc4ca631c7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1" name="Google Shape;1181;g2bc4ca631c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bef7b8efe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2bef7b8efe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2bef7b8efe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2bef7b8efe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2bc4ca631c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2" name="Google Shape;1232;g2bc4ca631c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2bc4ca631c7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2bc4ca631c7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bc5f339d5a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6" name="Google Shape;1266;g2bc5f339d5a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2bc4ca631c7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2bc4ca631c7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2bc4ca631c7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2bc4ca631c7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5" name="Shape 1315"/>
        <p:cNvGrpSpPr/>
        <p:nvPr/>
      </p:nvGrpSpPr>
      <p:grpSpPr>
        <a:xfrm>
          <a:off x="0" y="0"/>
          <a:ext cx="0" cy="0"/>
          <a:chOff x="0" y="0"/>
          <a:chExt cx="0" cy="0"/>
        </a:xfrm>
      </p:grpSpPr>
      <p:sp>
        <p:nvSpPr>
          <p:cNvPr id="1316" name="Google Shape;1316;g2bc4ca631c7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7" name="Google Shape;1317;g2bc4ca631c7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students come up with a third option. For example a triangle for Yes and a circle for No.</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2bc4ca631c7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4" name="Google Shape;1334;g2bc4ca631c7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bed1aab9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bed1aab9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the completed list discuss how we usually complete task the same way every time. Have students write the steps for one of their tasks. Have several students share with class.</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2be577ce7ff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2be577ce7ff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2be577ce7ff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2be577ce7ff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2be577ce7ff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2be577ce7ff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g2be577ce7ff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5" name="Google Shape;1395;g2be577ce7ff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2be577ce7ff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2be577ce7ff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2be577ce7ff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6" name="Google Shape;1426;g2be577ce7ff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9" name="Shape 1439"/>
        <p:cNvGrpSpPr/>
        <p:nvPr/>
      </p:nvGrpSpPr>
      <p:grpSpPr>
        <a:xfrm>
          <a:off x="0" y="0"/>
          <a:ext cx="0" cy="0"/>
          <a:chOff x="0" y="0"/>
          <a:chExt cx="0" cy="0"/>
        </a:xfrm>
      </p:grpSpPr>
      <p:sp>
        <p:nvSpPr>
          <p:cNvPr id="1440" name="Google Shape;1440;g2be577ce7ff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1" name="Google Shape;1441;g2be577ce7ff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2be577ce7ff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6" name="Google Shape;1456;g2be577ce7ff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2be577ce7ff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2be577ce7ff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2be577ce7ff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2be577ce7ff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c4ca631c7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bc4ca631c7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9" name="Shape 1499"/>
        <p:cNvGrpSpPr/>
        <p:nvPr/>
      </p:nvGrpSpPr>
      <p:grpSpPr>
        <a:xfrm>
          <a:off x="0" y="0"/>
          <a:ext cx="0" cy="0"/>
          <a:chOff x="0" y="0"/>
          <a:chExt cx="0" cy="0"/>
        </a:xfrm>
      </p:grpSpPr>
      <p:sp>
        <p:nvSpPr>
          <p:cNvPr id="1500" name="Google Shape;1500;g2be577ce7ff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1" name="Google Shape;1501;g2be577ce7ff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2be577ce7ff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5" name="Google Shape;1515;g2be577ce7ff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2be577ce7ff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0" name="Google Shape;1530;g2be577ce7ff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2be577ce7ff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2be577ce7ff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g2be577ce7ff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0" name="Google Shape;1560;g2be577ce7ff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2be577ce7ff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2be577ce7ff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2be577ce7ff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2be577ce7ff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g2be577ce7ff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5" name="Google Shape;1605;g2be577ce7ff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2be577ce7ff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0" name="Google Shape;1620;g2be577ce7ff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3" name="Shape 1633"/>
        <p:cNvGrpSpPr/>
        <p:nvPr/>
      </p:nvGrpSpPr>
      <p:grpSpPr>
        <a:xfrm>
          <a:off x="0" y="0"/>
          <a:ext cx="0" cy="0"/>
          <a:chOff x="0" y="0"/>
          <a:chExt cx="0" cy="0"/>
        </a:xfrm>
      </p:grpSpPr>
      <p:sp>
        <p:nvSpPr>
          <p:cNvPr id="1634" name="Google Shape;1634;g2be577ce7ff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5" name="Google Shape;1635;g2be577ce7ff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10.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103.xml.rels><?xml version="1.0" encoding="UTF-8" standalone="yes"?><Relationships xmlns="http://schemas.openxmlformats.org/package/2006/relationships"><Relationship Id="rId11" Type="http://schemas.openxmlformats.org/officeDocument/2006/relationships/hyperlink" Target="https://www.openai.com/" TargetMode="External"/><Relationship Id="rId10" Type="http://schemas.openxmlformats.org/officeDocument/2006/relationships/hyperlink" Target="https://www.openai.com/" TargetMode="External"/><Relationship Id="rId13" Type="http://schemas.openxmlformats.org/officeDocument/2006/relationships/hyperlink" Target="https://littlebinsforlittlehands.com/what-is-binary-code/" TargetMode="External"/><Relationship Id="rId12" Type="http://schemas.openxmlformats.org/officeDocument/2006/relationships/hyperlink" Target="https://www.techtarget.com/whatis/definition/ASCII-American-Standard-Code-for-Information-Interchange" TargetMode="External"/><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15" Type="http://schemas.openxmlformats.org/officeDocument/2006/relationships/hyperlink" Target="https://study.com/academy/lesson/multi-dimensional-arrays-in-c-programming-definition-example.html#:~:text=A%20multi%2Ddimensional%20array%20is%20an%20array%20with%20more%20than,array%20of%20arrays%20of%20arrays." TargetMode="External"/><Relationship Id="rId14" Type="http://schemas.openxmlformats.org/officeDocument/2006/relationships/hyperlink" Target="https://stackoverflow.com/questions/19212306/whats-the-difference-between-ascii-and-unicode" TargetMode="External"/><Relationship Id="rId17" Type="http://schemas.openxmlformats.org/officeDocument/2006/relationships/hyperlink" Target="https://www.sciencefriday.com/educational-resources/write-your-name-in-binary-code/" TargetMode="External"/><Relationship Id="rId16" Type="http://schemas.openxmlformats.org/officeDocument/2006/relationships/hyperlink" Target="https://www.capterra.com/glossary/"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11.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2.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4.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15.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17.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18.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19.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2.png"/><Relationship Id="rId13" Type="http://schemas.openxmlformats.org/officeDocument/2006/relationships/hyperlink" Target="https://publicdomainvectors.org/photos/laptop.png" TargetMode="External"/><Relationship Id="rId12"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10.png"/><Relationship Id="rId17" Type="http://schemas.openxmlformats.org/officeDocument/2006/relationships/image" Target="../media/image4.png"/><Relationship Id="rId16" Type="http://schemas.openxmlformats.org/officeDocument/2006/relationships/image" Target="../media/image1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18" Type="http://schemas.openxmlformats.org/officeDocument/2006/relationships/image" Target="../media/image5.jp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23.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24.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27.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28.xml.rels><?xml version="1.0" encoding="UTF-8" standalone="yes"?><Relationships xmlns="http://schemas.openxmlformats.org/package/2006/relationships"><Relationship Id="rId10" Type="http://schemas.openxmlformats.org/officeDocument/2006/relationships/image" Target="../media/image20.jpg"/><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31.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4.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5.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5.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38.xml.rels><?xml version="1.0" encoding="UTF-8" standalone="yes"?><Relationships xmlns="http://schemas.openxmlformats.org/package/2006/relationships"><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hyperlink" Target="https://publicdomainvectors.org/photos/Pflanze-coloured.png"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image" Target="../media/image4.png"/><Relationship Id="rId8" Type="http://schemas.openxmlformats.org/officeDocument/2006/relationships/image" Target="../media/image17.jpg"/></Relationships>
</file>

<file path=ppt/slides/_rels/slide39.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8.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4.xml.rels><?xml version="1.0" encoding="UTF-8" standalone="yes"?><Relationships xmlns="http://schemas.openxmlformats.org/package/2006/relationships"><Relationship Id="rId20" Type="http://schemas.openxmlformats.org/officeDocument/2006/relationships/slide" Target="/ppt/slides/slide103.xml"/><Relationship Id="rId11" Type="http://schemas.openxmlformats.org/officeDocument/2006/relationships/slide" Target="/ppt/slides/slide20.xml"/><Relationship Id="rId10" Type="http://schemas.openxmlformats.org/officeDocument/2006/relationships/slide" Target="/ppt/slides/slide9.xml"/><Relationship Id="rId21" Type="http://schemas.openxmlformats.org/officeDocument/2006/relationships/image" Target="../media/image4.png"/><Relationship Id="rId13" Type="http://schemas.openxmlformats.org/officeDocument/2006/relationships/slide" Target="/ppt/slides/slide43.xml"/><Relationship Id="rId12" Type="http://schemas.openxmlformats.org/officeDocument/2006/relationships/slide" Target="/ppt/slides/slide33.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slide" Target="/ppt/slides/slide5.xml"/><Relationship Id="rId15" Type="http://schemas.openxmlformats.org/officeDocument/2006/relationships/slide" Target="/ppt/slides/slide58.xml"/><Relationship Id="rId14" Type="http://schemas.openxmlformats.org/officeDocument/2006/relationships/slide" Target="/ppt/slides/slide48.xml"/><Relationship Id="rId17" Type="http://schemas.openxmlformats.org/officeDocument/2006/relationships/slide" Target="/ppt/slides/slide79.xml"/><Relationship Id="rId16" Type="http://schemas.openxmlformats.org/officeDocument/2006/relationships/slide" Target="/ppt/slides/slide64.xml"/><Relationship Id="rId5" Type="http://schemas.openxmlformats.org/officeDocument/2006/relationships/hyperlink" Target="https://cdn.pixabay.com/photo/2012/04/14/13/46/clock-33989_960_720.png" TargetMode="External"/><Relationship Id="rId19" Type="http://schemas.openxmlformats.org/officeDocument/2006/relationships/slide" Target="/ppt/slides/slide99.xml"/><Relationship Id="rId6" Type="http://schemas.openxmlformats.org/officeDocument/2006/relationships/image" Target="../media/image6.png"/><Relationship Id="rId18" Type="http://schemas.openxmlformats.org/officeDocument/2006/relationships/slide" Target="/ppt/slides/slide90.xml"/><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0.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41.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4.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5.xml.rels><?xml version="1.0" encoding="UTF-8" standalone="yes"?><Relationships xmlns="http://schemas.openxmlformats.org/package/2006/relationships"><Relationship Id="rId10"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6.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1.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8.xml.rels><?xml version="1.0" encoding="UTF-8" standalone="yes"?><Relationships xmlns="http://schemas.openxmlformats.org/package/2006/relationships"><Relationship Id="rId10" Type="http://schemas.openxmlformats.org/officeDocument/2006/relationships/image" Target="../media/image27.png"/><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5.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0.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7.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0.xml.rels><?xml version="1.0" encoding="UTF-8" standalone="yes"?><Relationships xmlns="http://schemas.openxmlformats.org/package/2006/relationships"><Relationship Id="rId10" Type="http://schemas.openxmlformats.org/officeDocument/2006/relationships/hyperlink" Target="https://kidscodecs.com/a-binary-numbers-tutorial-with-1-and-0/" TargetMode="External"/><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2.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5.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4.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3.png"/><Relationship Id="rId5" Type="http://schemas.openxmlformats.org/officeDocument/2006/relationships/image" Target="../media/image3.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6.png"/><Relationship Id="rId8" Type="http://schemas.openxmlformats.org/officeDocument/2006/relationships/hyperlink" Target="https://publicdomainvectors.org/photos/Pflanze-coloured.png"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3.jpg"/><Relationship Id="rId9" Type="http://schemas.openxmlformats.org/officeDocument/2006/relationships/image" Target="../media/image4.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6.png"/><Relationship Id="rId7" Type="http://schemas.openxmlformats.org/officeDocument/2006/relationships/hyperlink" Target="https://publicdomainvectors.org/photos/Pflanze-coloured.png" TargetMode="External"/><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701375" y="1261100"/>
            <a:ext cx="6867750" cy="3219974"/>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1870375" y="1500200"/>
            <a:ext cx="4348800" cy="149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8.1.8</a:t>
            </a:r>
            <a:r>
              <a:rPr lang="en" sz="2700">
                <a:solidFill>
                  <a:srgbClr val="FFFFFF"/>
                </a:solidFill>
                <a:latin typeface="Roboto Black"/>
                <a:ea typeface="Roboto Black"/>
                <a:cs typeface="Roboto Black"/>
                <a:sym typeface="Roboto Black"/>
              </a:rPr>
              <a:t>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600">
                <a:solidFill>
                  <a:srgbClr val="FFFFFF"/>
                </a:solidFill>
                <a:latin typeface="Roboto Black"/>
                <a:ea typeface="Roboto Black"/>
                <a:cs typeface="Roboto Black"/>
                <a:sym typeface="Roboto Black"/>
              </a:rPr>
              <a:t>Algorithms &amp; Programming</a:t>
            </a:r>
            <a:endParaRPr sz="26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1000">
              <a:solidFill>
                <a:schemeClr val="lt1"/>
              </a:solidFill>
              <a:latin typeface="Roboto Black"/>
              <a:ea typeface="Roboto Black"/>
              <a:cs typeface="Roboto Black"/>
              <a:sym typeface="Roboto Black"/>
            </a:endParaRPr>
          </a:p>
        </p:txBody>
      </p:sp>
      <p:sp>
        <p:nvSpPr>
          <p:cNvPr id="60" name="Google Shape;60;p13"/>
          <p:cNvSpPr txBox="1"/>
          <p:nvPr/>
        </p:nvSpPr>
        <p:spPr>
          <a:xfrm>
            <a:off x="8008675" y="31915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8008673"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2"/>
          <p:cNvPicPr preferRelativeResize="0"/>
          <p:nvPr/>
        </p:nvPicPr>
        <p:blipFill>
          <a:blip r:embed="rId3">
            <a:alphaModFix/>
          </a:blip>
          <a:stretch>
            <a:fillRect/>
          </a:stretch>
        </p:blipFill>
        <p:spPr>
          <a:xfrm>
            <a:off x="4948750" y="1081700"/>
            <a:ext cx="2640000" cy="3519988"/>
          </a:xfrm>
          <a:prstGeom prst="rect">
            <a:avLst/>
          </a:prstGeom>
          <a:noFill/>
          <a:ln>
            <a:noFill/>
          </a:ln>
        </p:spPr>
      </p:pic>
      <p:pic>
        <p:nvPicPr>
          <p:cNvPr descr="https://images.freeimg.net/rsynced_images/floor-floorboards.jpg" id="205" name="Google Shape;205;p2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06" name="Google Shape;206;p2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09" name="Google Shape;209;p2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10" name="Google Shape;210;p2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11" name="Google Shape;211;p2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12" name="Google Shape;212;p2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13" name="Google Shape;213;p2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14" name="Google Shape;214;p22"/>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215" name="Google Shape;215;p22"/>
          <p:cNvSpPr txBox="1"/>
          <p:nvPr/>
        </p:nvSpPr>
        <p:spPr>
          <a:xfrm>
            <a:off x="982200" y="1148375"/>
            <a:ext cx="3589800" cy="18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List three tasks or things you do everyday?</a:t>
            </a:r>
            <a:endParaRPr sz="3300">
              <a:solidFill>
                <a:schemeClr val="dk1"/>
              </a:solidFill>
              <a:latin typeface="Roboto"/>
              <a:ea typeface="Roboto"/>
              <a:cs typeface="Roboto"/>
              <a:sym typeface="Roboto"/>
            </a:endParaRPr>
          </a:p>
        </p:txBody>
      </p:sp>
      <p:sp>
        <p:nvSpPr>
          <p:cNvPr id="216" name="Google Shape;216;p2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pic>
        <p:nvPicPr>
          <p:cNvPr descr="https://images.freeimg.net/rsynced_images/floor-floorboards.jpg" id="1651" name="Google Shape;1651;p11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52" name="Google Shape;1652;p11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1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54" name="Google Shape;1654;p11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55" name="Google Shape;1655;p11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56" name="Google Shape;1656;p11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57" name="Google Shape;1657;p11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58" name="Google Shape;1658;p11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59" name="Google Shape;1659;p11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60" name="Google Shape;1660;p11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661" name="Google Shape;1661;p112"/>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1662" name="Google Shape;1662;p112"/>
          <p:cNvSpPr txBox="1"/>
          <p:nvPr/>
        </p:nvSpPr>
        <p:spPr>
          <a:xfrm>
            <a:off x="1143050" y="1594400"/>
            <a:ext cx="6381600" cy="280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500">
                <a:latin typeface="Roboto"/>
                <a:ea typeface="Roboto"/>
                <a:cs typeface="Roboto"/>
                <a:sym typeface="Roboto"/>
              </a:rPr>
              <a:t>Imagine you have a big box of colorful building blocks. Each block is like a little instruction for the computer to follow. When you put these blocks together in a certain order, they tell the computer what to do, just like when you follow the steps to build a tower with your blocks. </a:t>
            </a:r>
            <a:endParaRPr sz="2500">
              <a:latin typeface="Roboto"/>
              <a:ea typeface="Roboto"/>
              <a:cs typeface="Roboto"/>
              <a:sym typeface="Roboto"/>
            </a:endParaRPr>
          </a:p>
        </p:txBody>
      </p:sp>
      <p:sp>
        <p:nvSpPr>
          <p:cNvPr id="1663" name="Google Shape;1663;p112"/>
          <p:cNvSpPr/>
          <p:nvPr/>
        </p:nvSpPr>
        <p:spPr>
          <a:xfrm>
            <a:off x="1067675" y="9569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7" name="Shape 1667"/>
        <p:cNvGrpSpPr/>
        <p:nvPr/>
      </p:nvGrpSpPr>
      <p:grpSpPr>
        <a:xfrm>
          <a:off x="0" y="0"/>
          <a:ext cx="0" cy="0"/>
          <a:chOff x="0" y="0"/>
          <a:chExt cx="0" cy="0"/>
        </a:xfrm>
      </p:grpSpPr>
      <p:pic>
        <p:nvPicPr>
          <p:cNvPr descr="https://images.freeimg.net/rsynced_images/floor-floorboards.jpg" id="1668" name="Google Shape;1668;p11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69" name="Google Shape;1669;p11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1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71" name="Google Shape;1671;p11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72" name="Google Shape;1672;p11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73" name="Google Shape;1673;p11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74" name="Google Shape;1674;p11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75" name="Google Shape;1675;p11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76" name="Google Shape;1676;p11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77" name="Google Shape;1677;p11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678" name="Google Shape;1678;p113"/>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1679" name="Google Shape;1679;p113"/>
          <p:cNvSpPr txBox="1"/>
          <p:nvPr/>
        </p:nvSpPr>
        <p:spPr>
          <a:xfrm>
            <a:off x="932338" y="1477175"/>
            <a:ext cx="7059600" cy="31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Now, these blocks are special because they're made for the computer. They tell it how to do things like play a game, draw a picture, or even talk to other computers far away. When you press a button on the computer or a tablet, it follows the instructions from these blocks to do what you want, like open a game or show a video.</a:t>
            </a:r>
            <a:endParaRPr sz="2500">
              <a:latin typeface="Roboto"/>
              <a:ea typeface="Roboto"/>
              <a:cs typeface="Roboto"/>
              <a:sym typeface="Roboto"/>
            </a:endParaRPr>
          </a:p>
        </p:txBody>
      </p:sp>
      <p:sp>
        <p:nvSpPr>
          <p:cNvPr id="1680" name="Google Shape;1680;p113"/>
          <p:cNvSpPr/>
          <p:nvPr/>
        </p:nvSpPr>
        <p:spPr>
          <a:xfrm>
            <a:off x="1067675" y="9569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4" name="Shape 1684"/>
        <p:cNvGrpSpPr/>
        <p:nvPr/>
      </p:nvGrpSpPr>
      <p:grpSpPr>
        <a:xfrm>
          <a:off x="0" y="0"/>
          <a:ext cx="0" cy="0"/>
          <a:chOff x="0" y="0"/>
          <a:chExt cx="0" cy="0"/>
        </a:xfrm>
      </p:grpSpPr>
      <p:pic>
        <p:nvPicPr>
          <p:cNvPr descr="https://images.freeimg.net/rsynced_images/floor-floorboards.jpg" id="1685" name="Google Shape;1685;p1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86" name="Google Shape;1686;p11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88" name="Google Shape;1688;p1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89" name="Google Shape;1689;p1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90" name="Google Shape;1690;p11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91" name="Google Shape;1691;p11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92" name="Google Shape;1692;p11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93" name="Google Shape;1693;p11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94" name="Google Shape;1694;p11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695" name="Google Shape;1695;p114"/>
          <p:cNvSpPr/>
          <p:nvPr/>
        </p:nvSpPr>
        <p:spPr>
          <a:xfrm>
            <a:off x="958725" y="9825"/>
            <a:ext cx="700681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Programming</a:t>
            </a:r>
          </a:p>
        </p:txBody>
      </p:sp>
      <p:sp>
        <p:nvSpPr>
          <p:cNvPr id="1696" name="Google Shape;1696;p114"/>
          <p:cNvSpPr txBox="1"/>
          <p:nvPr/>
        </p:nvSpPr>
        <p:spPr>
          <a:xfrm>
            <a:off x="999650" y="1623525"/>
            <a:ext cx="4225200" cy="26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So, </a:t>
            </a:r>
            <a:r>
              <a:rPr b="1" i="1" lang="en" sz="2500">
                <a:latin typeface="Roboto"/>
                <a:ea typeface="Roboto"/>
                <a:cs typeface="Roboto"/>
                <a:sym typeface="Roboto"/>
              </a:rPr>
              <a:t>computer programs are like sets of instructions</a:t>
            </a:r>
            <a:r>
              <a:rPr lang="en" sz="2500">
                <a:latin typeface="Roboto"/>
                <a:ea typeface="Roboto"/>
                <a:cs typeface="Roboto"/>
                <a:sym typeface="Roboto"/>
              </a:rPr>
              <a:t> </a:t>
            </a:r>
            <a:r>
              <a:rPr b="1" i="1" lang="en" sz="2500">
                <a:latin typeface="Roboto"/>
                <a:ea typeface="Roboto"/>
                <a:cs typeface="Roboto"/>
                <a:sym typeface="Roboto"/>
              </a:rPr>
              <a:t>that tell the computer what to do</a:t>
            </a:r>
            <a:r>
              <a:rPr lang="en" sz="2500">
                <a:latin typeface="Roboto"/>
                <a:ea typeface="Roboto"/>
                <a:cs typeface="Roboto"/>
                <a:sym typeface="Roboto"/>
              </a:rPr>
              <a:t>, just like you use instructions to build something with your building blocks!</a:t>
            </a:r>
            <a:endParaRPr sz="2500">
              <a:latin typeface="Roboto"/>
              <a:ea typeface="Roboto"/>
              <a:cs typeface="Roboto"/>
              <a:sym typeface="Roboto"/>
            </a:endParaRPr>
          </a:p>
          <a:p>
            <a:pPr indent="0" lvl="0" marL="0" rtl="0" algn="l">
              <a:spcBef>
                <a:spcPts val="0"/>
              </a:spcBef>
              <a:spcAft>
                <a:spcPts val="0"/>
              </a:spcAft>
              <a:buNone/>
            </a:pPr>
            <a:r>
              <a:t/>
            </a:r>
            <a:endParaRPr sz="2500">
              <a:latin typeface="Roboto"/>
              <a:ea typeface="Roboto"/>
              <a:cs typeface="Roboto"/>
              <a:sym typeface="Roboto"/>
            </a:endParaRPr>
          </a:p>
        </p:txBody>
      </p:sp>
      <p:sp>
        <p:nvSpPr>
          <p:cNvPr id="1697" name="Google Shape;1697;p114"/>
          <p:cNvSpPr/>
          <p:nvPr/>
        </p:nvSpPr>
        <p:spPr>
          <a:xfrm>
            <a:off x="961363" y="923350"/>
            <a:ext cx="6160117" cy="637453"/>
          </a:xfrm>
          <a:prstGeom prst="rect">
            <a:avLst/>
          </a:prstGeom>
        </p:spPr>
        <p:txBody>
          <a:bodyPr>
            <a:prstTxWarp prst="textPlain"/>
          </a:bodyPr>
          <a:lstStyle/>
          <a:p>
            <a:pPr lvl="0" algn="ctr"/>
            <a:r>
              <a:rPr b="0" i="0">
                <a:ln>
                  <a:noFill/>
                </a:ln>
                <a:solidFill>
                  <a:srgbClr val="000000"/>
                </a:solidFill>
                <a:latin typeface="Roboto;900"/>
              </a:rPr>
              <a:t>What is Computer Programming?</a:t>
            </a:r>
          </a:p>
        </p:txBody>
      </p:sp>
      <p:sp>
        <p:nvSpPr>
          <p:cNvPr id="1698" name="Google Shape;1698;p114"/>
          <p:cNvSpPr txBox="1"/>
          <p:nvPr/>
        </p:nvSpPr>
        <p:spPr>
          <a:xfrm>
            <a:off x="5396100" y="1665088"/>
            <a:ext cx="2515500" cy="2832300"/>
          </a:xfrm>
          <a:prstGeom prst="rect">
            <a:avLst/>
          </a:prstGeom>
          <a:solidFill>
            <a:srgbClr val="EFEFEF"/>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400"/>
              <a:t>// Function to collect numbers from the user</a:t>
            </a:r>
            <a:endParaRPr b="1" sz="400"/>
          </a:p>
          <a:p>
            <a:pPr indent="0" lvl="0" marL="0" rtl="0" algn="l">
              <a:spcBef>
                <a:spcPts val="0"/>
              </a:spcBef>
              <a:spcAft>
                <a:spcPts val="0"/>
              </a:spcAft>
              <a:buNone/>
            </a:pPr>
            <a:r>
              <a:rPr b="1" lang="en" sz="400"/>
              <a:t>function collectNumbers() {</a:t>
            </a:r>
            <a:endParaRPr b="1" sz="400"/>
          </a:p>
          <a:p>
            <a:pPr indent="0" lvl="0" marL="0" rtl="0" algn="l">
              <a:spcBef>
                <a:spcPts val="0"/>
              </a:spcBef>
              <a:spcAft>
                <a:spcPts val="0"/>
              </a:spcAft>
              <a:buNone/>
            </a:pPr>
            <a:r>
              <a:rPr b="1" lang="en" sz="400"/>
              <a:t>    let numbers = [];</a:t>
            </a:r>
            <a:endParaRPr b="1" sz="400"/>
          </a:p>
          <a:p>
            <a:pPr indent="0" lvl="0" marL="0" rtl="0" algn="l">
              <a:spcBef>
                <a:spcPts val="0"/>
              </a:spcBef>
              <a:spcAft>
                <a:spcPts val="0"/>
              </a:spcAft>
              <a:buNone/>
            </a:pPr>
            <a:r>
              <a:rPr b="1" lang="en" sz="400"/>
              <a:t>    for (let i = 1; i &lt;= 4; i++) {</a:t>
            </a:r>
            <a:endParaRPr b="1" sz="400"/>
          </a:p>
          <a:p>
            <a:pPr indent="0" lvl="0" marL="0" rtl="0" algn="l">
              <a:spcBef>
                <a:spcPts val="0"/>
              </a:spcBef>
              <a:spcAft>
                <a:spcPts val="0"/>
              </a:spcAft>
              <a:buNone/>
            </a:pPr>
            <a:r>
              <a:rPr b="1" lang="en" sz="400"/>
              <a:t>        let input = prompt("Enter number " + i + ":");</a:t>
            </a:r>
            <a:endParaRPr b="1" sz="400"/>
          </a:p>
          <a:p>
            <a:pPr indent="0" lvl="0" marL="0" rtl="0" algn="l">
              <a:spcBef>
                <a:spcPts val="0"/>
              </a:spcBef>
              <a:spcAft>
                <a:spcPts val="0"/>
              </a:spcAft>
              <a:buNone/>
            </a:pPr>
            <a:r>
              <a:rPr b="1" lang="en" sz="400"/>
              <a:t>        let number = parseFloat(input);</a:t>
            </a:r>
            <a:endParaRPr b="1" sz="400"/>
          </a:p>
          <a:p>
            <a:pPr indent="0" lvl="0" marL="0" rtl="0" algn="l">
              <a:spcBef>
                <a:spcPts val="0"/>
              </a:spcBef>
              <a:spcAft>
                <a:spcPts val="0"/>
              </a:spcAft>
              <a:buNone/>
            </a:pPr>
            <a:r>
              <a:rPr b="1" lang="en" sz="400"/>
              <a:t>        if (!isNaN(number)) {</a:t>
            </a:r>
            <a:endParaRPr b="1" sz="400"/>
          </a:p>
          <a:p>
            <a:pPr indent="0" lvl="0" marL="0" rtl="0" algn="l">
              <a:spcBef>
                <a:spcPts val="0"/>
              </a:spcBef>
              <a:spcAft>
                <a:spcPts val="0"/>
              </a:spcAft>
              <a:buNone/>
            </a:pPr>
            <a:r>
              <a:rPr b="1" lang="en" sz="400"/>
              <a:t>            numbers.push(number);</a:t>
            </a:r>
            <a:endParaRPr b="1" sz="400"/>
          </a:p>
          <a:p>
            <a:pPr indent="0" lvl="0" marL="0" rtl="0" algn="l">
              <a:spcBef>
                <a:spcPts val="0"/>
              </a:spcBef>
              <a:spcAft>
                <a:spcPts val="0"/>
              </a:spcAft>
              <a:buNone/>
            </a:pPr>
            <a:r>
              <a:rPr b="1" lang="en" sz="400"/>
              <a:t>        } else {</a:t>
            </a:r>
            <a:endParaRPr b="1" sz="400"/>
          </a:p>
          <a:p>
            <a:pPr indent="0" lvl="0" marL="0" rtl="0" algn="l">
              <a:spcBef>
                <a:spcPts val="0"/>
              </a:spcBef>
              <a:spcAft>
                <a:spcPts val="0"/>
              </a:spcAft>
              <a:buNone/>
            </a:pPr>
            <a:r>
              <a:rPr b="1" lang="en" sz="400"/>
              <a:t>            alert("Invalid input. Please enter a valid number.");</a:t>
            </a:r>
            <a:endParaRPr b="1" sz="400"/>
          </a:p>
          <a:p>
            <a:pPr indent="0" lvl="0" marL="0" rtl="0" algn="l">
              <a:spcBef>
                <a:spcPts val="0"/>
              </a:spcBef>
              <a:spcAft>
                <a:spcPts val="0"/>
              </a:spcAft>
              <a:buNone/>
            </a:pPr>
            <a:r>
              <a:rPr b="1" lang="en" sz="400"/>
              <a:t>            return null;</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return numbers;</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Function to calculate sum of numbers</a:t>
            </a:r>
            <a:endParaRPr b="1" sz="400"/>
          </a:p>
          <a:p>
            <a:pPr indent="0" lvl="0" marL="0" rtl="0" algn="l">
              <a:spcBef>
                <a:spcPts val="0"/>
              </a:spcBef>
              <a:spcAft>
                <a:spcPts val="0"/>
              </a:spcAft>
              <a:buNone/>
            </a:pPr>
            <a:r>
              <a:rPr b="1" lang="en" sz="400"/>
              <a:t>function calculateSum(numbers) {</a:t>
            </a:r>
            <a:endParaRPr b="1" sz="400"/>
          </a:p>
          <a:p>
            <a:pPr indent="0" lvl="0" marL="0" rtl="0" algn="l">
              <a:spcBef>
                <a:spcPts val="0"/>
              </a:spcBef>
              <a:spcAft>
                <a:spcPts val="0"/>
              </a:spcAft>
              <a:buNone/>
            </a:pPr>
            <a:r>
              <a:rPr b="1" lang="en" sz="400"/>
              <a:t>    let sum = 0;</a:t>
            </a:r>
            <a:endParaRPr b="1" sz="400"/>
          </a:p>
          <a:p>
            <a:pPr indent="0" lvl="0" marL="0" rtl="0" algn="l">
              <a:spcBef>
                <a:spcPts val="0"/>
              </a:spcBef>
              <a:spcAft>
                <a:spcPts val="0"/>
              </a:spcAft>
              <a:buNone/>
            </a:pPr>
            <a:r>
              <a:rPr b="1" lang="en" sz="400"/>
              <a:t>    for (let number of numbers) {</a:t>
            </a:r>
            <a:endParaRPr b="1" sz="400"/>
          </a:p>
          <a:p>
            <a:pPr indent="0" lvl="0" marL="0" rtl="0" algn="l">
              <a:spcBef>
                <a:spcPts val="0"/>
              </a:spcBef>
              <a:spcAft>
                <a:spcPts val="0"/>
              </a:spcAft>
              <a:buNone/>
            </a:pPr>
            <a:r>
              <a:rPr b="1" lang="en" sz="400"/>
              <a:t>        sum += number;</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    return sum;</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Function to calculate average of numbers</a:t>
            </a:r>
            <a:endParaRPr b="1" sz="400"/>
          </a:p>
          <a:p>
            <a:pPr indent="0" lvl="0" marL="0" rtl="0" algn="l">
              <a:spcBef>
                <a:spcPts val="0"/>
              </a:spcBef>
              <a:spcAft>
                <a:spcPts val="0"/>
              </a:spcAft>
              <a:buNone/>
            </a:pPr>
            <a:r>
              <a:rPr b="1" lang="en" sz="400"/>
              <a:t>function calculateAverage(numbers) {</a:t>
            </a:r>
            <a:endParaRPr b="1" sz="400"/>
          </a:p>
          <a:p>
            <a:pPr indent="0" lvl="0" marL="0" rtl="0" algn="l">
              <a:spcBef>
                <a:spcPts val="0"/>
              </a:spcBef>
              <a:spcAft>
                <a:spcPts val="0"/>
              </a:spcAft>
              <a:buNone/>
            </a:pPr>
            <a:r>
              <a:rPr b="1" lang="en" sz="400"/>
              <a:t>    let sum = calculateSum(numbers);</a:t>
            </a:r>
            <a:endParaRPr b="1" sz="400"/>
          </a:p>
          <a:p>
            <a:pPr indent="0" lvl="0" marL="0" rtl="0" algn="l">
              <a:spcBef>
                <a:spcPts val="0"/>
              </a:spcBef>
              <a:spcAft>
                <a:spcPts val="0"/>
              </a:spcAft>
              <a:buNone/>
            </a:pPr>
            <a:r>
              <a:rPr b="1" lang="en" sz="400"/>
              <a:t>    return sum / numbers.length;</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Main function</a:t>
            </a:r>
            <a:endParaRPr b="1" sz="400"/>
          </a:p>
          <a:p>
            <a:pPr indent="0" lvl="0" marL="0" rtl="0" algn="l">
              <a:spcBef>
                <a:spcPts val="0"/>
              </a:spcBef>
              <a:spcAft>
                <a:spcPts val="0"/>
              </a:spcAft>
              <a:buNone/>
            </a:pPr>
            <a:r>
              <a:rPr b="1" lang="en" sz="400"/>
              <a:t>function main() {</a:t>
            </a:r>
            <a:endParaRPr b="1" sz="400"/>
          </a:p>
          <a:p>
            <a:pPr indent="0" lvl="0" marL="0" rtl="0" algn="l">
              <a:spcBef>
                <a:spcPts val="0"/>
              </a:spcBef>
              <a:spcAft>
                <a:spcPts val="0"/>
              </a:spcAft>
              <a:buNone/>
            </a:pPr>
            <a:r>
              <a:rPr b="1" lang="en" sz="400"/>
              <a:t>    let numbers = collectNumbers();</a:t>
            </a:r>
            <a:endParaRPr b="1" sz="400"/>
          </a:p>
          <a:p>
            <a:pPr indent="0" lvl="0" marL="0" rtl="0" algn="l">
              <a:spcBef>
                <a:spcPts val="0"/>
              </a:spcBef>
              <a:spcAft>
                <a:spcPts val="0"/>
              </a:spcAft>
              <a:buNone/>
            </a:pPr>
            <a:r>
              <a:rPr b="1" lang="en" sz="400"/>
              <a:t>    if (numbers !== null) {</a:t>
            </a:r>
            <a:endParaRPr b="1" sz="400"/>
          </a:p>
          <a:p>
            <a:pPr indent="0" lvl="0" marL="0" rtl="0" algn="l">
              <a:spcBef>
                <a:spcPts val="0"/>
              </a:spcBef>
              <a:spcAft>
                <a:spcPts val="0"/>
              </a:spcAft>
              <a:buNone/>
            </a:pPr>
            <a:r>
              <a:rPr b="1" lang="en" sz="400"/>
              <a:t>        let sum = calculateSum(numbers);</a:t>
            </a:r>
            <a:endParaRPr b="1" sz="400"/>
          </a:p>
          <a:p>
            <a:pPr indent="0" lvl="0" marL="0" rtl="0" algn="l">
              <a:spcBef>
                <a:spcPts val="0"/>
              </a:spcBef>
              <a:spcAft>
                <a:spcPts val="0"/>
              </a:spcAft>
              <a:buNone/>
            </a:pPr>
            <a:r>
              <a:rPr b="1" lang="en" sz="400"/>
              <a:t>        let average = calculateAverage(numbers);</a:t>
            </a:r>
            <a:endParaRPr b="1" sz="400"/>
          </a:p>
          <a:p>
            <a:pPr indent="0" lvl="0" marL="0" rtl="0" algn="l">
              <a:spcBef>
                <a:spcPts val="0"/>
              </a:spcBef>
              <a:spcAft>
                <a:spcPts val="0"/>
              </a:spcAft>
              <a:buNone/>
            </a:pPr>
            <a:r>
              <a:rPr b="1" lang="en" sz="400"/>
              <a:t>        alert("Sum: " + sum + "\nAverage: " + average);</a:t>
            </a:r>
            <a:endParaRPr b="1" sz="400"/>
          </a:p>
          <a:p>
            <a:pPr indent="0" lvl="0" marL="0" rtl="0" algn="l">
              <a:spcBef>
                <a:spcPts val="0"/>
              </a:spcBef>
              <a:spcAft>
                <a:spcPts val="0"/>
              </a:spcAft>
              <a:buNone/>
            </a:pPr>
            <a:r>
              <a:rPr b="1" lang="en" sz="400"/>
              <a:t>    }</a:t>
            </a:r>
            <a:endParaRPr b="1" sz="400"/>
          </a:p>
          <a:p>
            <a:pPr indent="0" lvl="0" marL="0" rtl="0" algn="l">
              <a:spcBef>
                <a:spcPts val="0"/>
              </a:spcBef>
              <a:spcAft>
                <a:spcPts val="0"/>
              </a:spcAft>
              <a:buNone/>
            </a:pPr>
            <a:r>
              <a:rPr b="1" lang="en" sz="400"/>
              <a:t>}</a:t>
            </a:r>
            <a:endParaRPr b="1" sz="400"/>
          </a:p>
          <a:p>
            <a:pPr indent="0" lvl="0" marL="0" rtl="0" algn="l">
              <a:spcBef>
                <a:spcPts val="0"/>
              </a:spcBef>
              <a:spcAft>
                <a:spcPts val="0"/>
              </a:spcAft>
              <a:buNone/>
            </a:pPr>
            <a:r>
              <a:t/>
            </a:r>
            <a:endParaRPr b="1" sz="400"/>
          </a:p>
          <a:p>
            <a:pPr indent="0" lvl="0" marL="0" rtl="0" algn="l">
              <a:spcBef>
                <a:spcPts val="0"/>
              </a:spcBef>
              <a:spcAft>
                <a:spcPts val="0"/>
              </a:spcAft>
              <a:buNone/>
            </a:pPr>
            <a:r>
              <a:rPr b="1" lang="en" sz="400"/>
              <a:t>// Call the main function</a:t>
            </a:r>
            <a:endParaRPr b="1" sz="400"/>
          </a:p>
          <a:p>
            <a:pPr indent="0" lvl="0" marL="0" rtl="0" algn="l">
              <a:spcBef>
                <a:spcPts val="0"/>
              </a:spcBef>
              <a:spcAft>
                <a:spcPts val="0"/>
              </a:spcAft>
              <a:buNone/>
            </a:pPr>
            <a:r>
              <a:rPr b="1" lang="en" sz="400"/>
              <a:t>main();</a:t>
            </a:r>
            <a:endParaRPr b="1" sz="4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2" name="Shape 1702"/>
        <p:cNvGrpSpPr/>
        <p:nvPr/>
      </p:nvGrpSpPr>
      <p:grpSpPr>
        <a:xfrm>
          <a:off x="0" y="0"/>
          <a:ext cx="0" cy="0"/>
          <a:chOff x="0" y="0"/>
          <a:chExt cx="0" cy="0"/>
        </a:xfrm>
      </p:grpSpPr>
      <p:pic>
        <p:nvPicPr>
          <p:cNvPr descr="https://images.freeimg.net/rsynced_images/floor-floorboards.jpg" id="1703" name="Google Shape;1703;p1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04" name="Google Shape;1704;p11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1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06" name="Google Shape;1706;p1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07" name="Google Shape;1707;p1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08" name="Google Shape;1708;p11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709" name="Google Shape;1709;p11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710" name="Google Shape;1710;p11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711" name="Google Shape;1711;p11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712" name="Google Shape;1712;p115"/>
          <p:cNvSpPr/>
          <p:nvPr/>
        </p:nvSpPr>
        <p:spPr>
          <a:xfrm>
            <a:off x="1050575" y="72075"/>
            <a:ext cx="6817077" cy="8188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1713" name="Google Shape;1713;p115"/>
          <p:cNvSpPr txBox="1"/>
          <p:nvPr/>
        </p:nvSpPr>
        <p:spPr>
          <a:xfrm>
            <a:off x="1166875" y="883250"/>
            <a:ext cx="6239100" cy="36636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SzPts val="1900"/>
              <a:buFont typeface="Roboto"/>
              <a:buAutoNum type="arabicPeriod"/>
            </a:pPr>
            <a:r>
              <a:rPr lang="en" sz="1900">
                <a:solidFill>
                  <a:srgbClr val="0D0D0D"/>
                </a:solidFill>
                <a:highlight>
                  <a:srgbClr val="FFFFFF"/>
                </a:highlight>
                <a:latin typeface="Roboto"/>
                <a:ea typeface="Roboto"/>
                <a:cs typeface="Roboto"/>
                <a:sym typeface="Roboto"/>
              </a:rPr>
              <a:t>OpenAI. 2024. ChatGPT (2023) Algorithms &amp; Programming. Retrieved from</a:t>
            </a:r>
            <a:r>
              <a:rPr lang="en" sz="1900">
                <a:solidFill>
                  <a:srgbClr val="0D0D0D"/>
                </a:solidFill>
                <a:highlight>
                  <a:srgbClr val="FFFFFF"/>
                </a:highlight>
                <a:uFill>
                  <a:noFill/>
                </a:uFill>
                <a:latin typeface="Roboto"/>
                <a:ea typeface="Roboto"/>
                <a:cs typeface="Roboto"/>
                <a:sym typeface="Roboto"/>
                <a:hlinkClick r:id="rId10">
                  <a:extLst>
                    <a:ext uri="{A12FA001-AC4F-418D-AE19-62706E023703}">
                      <ahyp:hlinkClr val="tx"/>
                    </a:ext>
                  </a:extLst>
                </a:hlinkClick>
              </a:rPr>
              <a:t> </a:t>
            </a:r>
            <a:r>
              <a:rPr lang="en" sz="1900">
                <a:solidFill>
                  <a:schemeClr val="hlink"/>
                </a:solidFill>
                <a:highlight>
                  <a:srgbClr val="FFFFFF"/>
                </a:highlight>
                <a:uFill>
                  <a:noFill/>
                </a:uFill>
                <a:latin typeface="Roboto"/>
                <a:ea typeface="Roboto"/>
                <a:cs typeface="Roboto"/>
                <a:sym typeface="Roboto"/>
                <a:hlinkClick r:id="rId11"/>
              </a:rPr>
              <a:t>https://www.openai.com/</a:t>
            </a:r>
            <a:endParaRPr sz="1900">
              <a:solidFill>
                <a:schemeClr val="dk2"/>
              </a:solidFill>
              <a:latin typeface="Roboto"/>
              <a:ea typeface="Roboto"/>
              <a:cs typeface="Roboto"/>
              <a:sym typeface="Roboto"/>
            </a:endParaRPr>
          </a:p>
          <a:p>
            <a:pPr indent="0" lvl="0" marL="457200" rtl="0" algn="l">
              <a:lnSpc>
                <a:spcPct val="100000"/>
              </a:lnSpc>
              <a:spcBef>
                <a:spcPts val="0"/>
              </a:spcBef>
              <a:spcAft>
                <a:spcPts val="0"/>
              </a:spcAft>
              <a:buNone/>
            </a:pPr>
            <a:r>
              <a:t/>
            </a:r>
            <a:endParaRPr sz="1000">
              <a:solidFill>
                <a:schemeClr val="dk2"/>
              </a:solidFill>
              <a:latin typeface="Roboto"/>
              <a:ea typeface="Roboto"/>
              <a:cs typeface="Roboto"/>
              <a:sym typeface="Roboto"/>
            </a:endParaRPr>
          </a:p>
          <a:p>
            <a:pPr indent="-349250" lvl="0" marL="457200" rtl="0" algn="l">
              <a:lnSpc>
                <a:spcPct val="150000"/>
              </a:lnSpc>
              <a:spcBef>
                <a:spcPts val="0"/>
              </a:spcBef>
              <a:spcAft>
                <a:spcPts val="0"/>
              </a:spcAft>
              <a:buClr>
                <a:schemeClr val="dk2"/>
              </a:buClr>
              <a:buSzPts val="1900"/>
              <a:buFont typeface="Roboto"/>
              <a:buAutoNum type="arabicPeriod"/>
            </a:pPr>
            <a:r>
              <a:rPr lang="en" sz="1900" u="sng">
                <a:solidFill>
                  <a:schemeClr val="hlink"/>
                </a:solidFill>
                <a:latin typeface="Roboto"/>
                <a:ea typeface="Roboto"/>
                <a:cs typeface="Roboto"/>
                <a:sym typeface="Roboto"/>
                <a:hlinkClick r:id="rId12"/>
              </a:rPr>
              <a:t>What is ASCII?</a:t>
            </a:r>
            <a:endParaRPr sz="1900">
              <a:solidFill>
                <a:schemeClr val="dk2"/>
              </a:solidFill>
              <a:latin typeface="Roboto"/>
              <a:ea typeface="Roboto"/>
              <a:cs typeface="Roboto"/>
              <a:sym typeface="Roboto"/>
            </a:endParaRPr>
          </a:p>
          <a:p>
            <a:pPr indent="-349250" lvl="0" marL="457200" rtl="0" algn="l">
              <a:lnSpc>
                <a:spcPct val="150000"/>
              </a:lnSpc>
              <a:spcBef>
                <a:spcPts val="0"/>
              </a:spcBef>
              <a:spcAft>
                <a:spcPts val="0"/>
              </a:spcAft>
              <a:buClr>
                <a:schemeClr val="dk2"/>
              </a:buClr>
              <a:buSzPts val="1900"/>
              <a:buFont typeface="Roboto"/>
              <a:buAutoNum type="arabicPeriod"/>
            </a:pPr>
            <a:r>
              <a:rPr lang="en" sz="1900" u="sng">
                <a:solidFill>
                  <a:schemeClr val="hlink"/>
                </a:solidFill>
                <a:latin typeface="Roboto"/>
                <a:ea typeface="Roboto"/>
                <a:cs typeface="Roboto"/>
                <a:sym typeface="Roboto"/>
                <a:hlinkClick r:id="rId13"/>
              </a:rPr>
              <a:t>What is Binary Code?</a:t>
            </a:r>
            <a:endParaRPr sz="1900">
              <a:solidFill>
                <a:schemeClr val="dk2"/>
              </a:solidFill>
              <a:latin typeface="Roboto"/>
              <a:ea typeface="Roboto"/>
              <a:cs typeface="Roboto"/>
              <a:sym typeface="Roboto"/>
            </a:endParaRPr>
          </a:p>
          <a:p>
            <a:pPr indent="-349250" lvl="0" marL="457200" rtl="0" algn="l">
              <a:lnSpc>
                <a:spcPct val="150000"/>
              </a:lnSpc>
              <a:spcBef>
                <a:spcPts val="0"/>
              </a:spcBef>
              <a:spcAft>
                <a:spcPts val="0"/>
              </a:spcAft>
              <a:buClr>
                <a:schemeClr val="dk2"/>
              </a:buClr>
              <a:buSzPts val="1900"/>
              <a:buFont typeface="Roboto"/>
              <a:buAutoNum type="arabicPeriod"/>
            </a:pPr>
            <a:r>
              <a:rPr lang="en" sz="1900" u="sng">
                <a:solidFill>
                  <a:schemeClr val="hlink"/>
                </a:solidFill>
                <a:latin typeface="Roboto"/>
                <a:ea typeface="Roboto"/>
                <a:cs typeface="Roboto"/>
                <a:sym typeface="Roboto"/>
                <a:hlinkClick r:id="rId14"/>
              </a:rPr>
              <a:t>The Difference Between ASCII and Unicode</a:t>
            </a:r>
            <a:endParaRPr sz="1900">
              <a:solidFill>
                <a:schemeClr val="dk2"/>
              </a:solidFill>
              <a:latin typeface="Roboto"/>
              <a:ea typeface="Roboto"/>
              <a:cs typeface="Roboto"/>
              <a:sym typeface="Roboto"/>
            </a:endParaRPr>
          </a:p>
          <a:p>
            <a:pPr indent="-349250" lvl="0" marL="457200" rtl="0" algn="l">
              <a:lnSpc>
                <a:spcPct val="150000"/>
              </a:lnSpc>
              <a:spcBef>
                <a:spcPts val="0"/>
              </a:spcBef>
              <a:spcAft>
                <a:spcPts val="0"/>
              </a:spcAft>
              <a:buClr>
                <a:schemeClr val="dk2"/>
              </a:buClr>
              <a:buSzPts val="1900"/>
              <a:buFont typeface="Roboto"/>
              <a:buAutoNum type="arabicPeriod"/>
            </a:pPr>
            <a:r>
              <a:rPr lang="en" sz="1900" u="sng">
                <a:solidFill>
                  <a:schemeClr val="hlink"/>
                </a:solidFill>
                <a:latin typeface="Roboto"/>
                <a:ea typeface="Roboto"/>
                <a:cs typeface="Roboto"/>
                <a:sym typeface="Roboto"/>
                <a:hlinkClick r:id="rId15"/>
              </a:rPr>
              <a:t>Multi-dimensional Array</a:t>
            </a:r>
            <a:endParaRPr sz="1900">
              <a:solidFill>
                <a:schemeClr val="dk2"/>
              </a:solidFill>
              <a:latin typeface="Roboto"/>
              <a:ea typeface="Roboto"/>
              <a:cs typeface="Roboto"/>
              <a:sym typeface="Roboto"/>
            </a:endParaRPr>
          </a:p>
          <a:p>
            <a:pPr indent="-349250" lvl="0" marL="457200" rtl="0" algn="l">
              <a:lnSpc>
                <a:spcPct val="150000"/>
              </a:lnSpc>
              <a:spcBef>
                <a:spcPts val="0"/>
              </a:spcBef>
              <a:spcAft>
                <a:spcPts val="0"/>
              </a:spcAft>
              <a:buClr>
                <a:schemeClr val="dk2"/>
              </a:buClr>
              <a:buSzPts val="1900"/>
              <a:buFont typeface="Roboto"/>
              <a:buAutoNum type="arabicPeriod"/>
            </a:pPr>
            <a:r>
              <a:rPr lang="en" sz="1900" u="sng">
                <a:solidFill>
                  <a:schemeClr val="hlink"/>
                </a:solidFill>
                <a:latin typeface="Roboto"/>
                <a:ea typeface="Roboto"/>
                <a:cs typeface="Roboto"/>
                <a:sym typeface="Roboto"/>
                <a:hlinkClick r:id="rId16"/>
              </a:rPr>
              <a:t>Capterra Glossary</a:t>
            </a:r>
            <a:endParaRPr sz="1900">
              <a:solidFill>
                <a:schemeClr val="dk2"/>
              </a:solidFill>
              <a:latin typeface="Roboto"/>
              <a:ea typeface="Roboto"/>
              <a:cs typeface="Roboto"/>
              <a:sym typeface="Roboto"/>
            </a:endParaRPr>
          </a:p>
          <a:p>
            <a:pPr indent="-349250" lvl="0" marL="457200" rtl="0" algn="l">
              <a:lnSpc>
                <a:spcPct val="150000"/>
              </a:lnSpc>
              <a:spcBef>
                <a:spcPts val="0"/>
              </a:spcBef>
              <a:spcAft>
                <a:spcPts val="0"/>
              </a:spcAft>
              <a:buClr>
                <a:schemeClr val="dk2"/>
              </a:buClr>
              <a:buSzPts val="1900"/>
              <a:buFont typeface="Roboto"/>
              <a:buAutoNum type="arabicPeriod"/>
            </a:pPr>
            <a:r>
              <a:rPr lang="en" sz="1900" u="sng">
                <a:solidFill>
                  <a:schemeClr val="hlink"/>
                </a:solidFill>
                <a:latin typeface="Roboto"/>
                <a:ea typeface="Roboto"/>
                <a:cs typeface="Roboto"/>
                <a:sym typeface="Roboto"/>
                <a:hlinkClick r:id="rId17"/>
              </a:rPr>
              <a:t>Science Friday Binary Code</a:t>
            </a:r>
            <a:endParaRPr sz="1900">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23"/>
          <p:cNvPicPr preferRelativeResize="0"/>
          <p:nvPr/>
        </p:nvPicPr>
        <p:blipFill>
          <a:blip r:embed="rId3">
            <a:alphaModFix/>
          </a:blip>
          <a:stretch>
            <a:fillRect/>
          </a:stretch>
        </p:blipFill>
        <p:spPr>
          <a:xfrm>
            <a:off x="5886450" y="1438350"/>
            <a:ext cx="2000250" cy="3163325"/>
          </a:xfrm>
          <a:prstGeom prst="rect">
            <a:avLst/>
          </a:prstGeom>
          <a:noFill/>
          <a:ln>
            <a:noFill/>
          </a:ln>
        </p:spPr>
      </p:pic>
      <p:pic>
        <p:nvPicPr>
          <p:cNvPr descr="https://images.freeimg.net/rsynced_images/floor-floorboards.jpg" id="222" name="Google Shape;222;p2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23" name="Google Shape;223;p2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26" name="Google Shape;226;p2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27" name="Google Shape;227;p2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28" name="Google Shape;228;p2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29" name="Google Shape;229;p2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30" name="Google Shape;230;p2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31" name="Google Shape;231;p23"/>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232" name="Google Shape;232;p23"/>
          <p:cNvSpPr txBox="1"/>
          <p:nvPr/>
        </p:nvSpPr>
        <p:spPr>
          <a:xfrm>
            <a:off x="847725" y="962950"/>
            <a:ext cx="5105400" cy="35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highlight>
                  <a:srgbClr val="FFFFFF"/>
                </a:highlight>
                <a:latin typeface="Roboto"/>
                <a:ea typeface="Roboto"/>
                <a:cs typeface="Roboto"/>
                <a:sym typeface="Roboto"/>
              </a:rPr>
              <a:t>Examples of Daily Tasks</a:t>
            </a:r>
            <a:r>
              <a:rPr lang="en" sz="2800">
                <a:solidFill>
                  <a:schemeClr val="dk1"/>
                </a:solidFill>
                <a:highlight>
                  <a:srgbClr val="FFFFFF"/>
                </a:highlight>
                <a:latin typeface="Roboto"/>
                <a:ea typeface="Roboto"/>
                <a:cs typeface="Roboto"/>
                <a:sym typeface="Roboto"/>
              </a:rPr>
              <a:t> </a:t>
            </a:r>
            <a:endParaRPr sz="2800">
              <a:solidFill>
                <a:schemeClr val="dk1"/>
              </a:solidFill>
              <a:highlight>
                <a:srgbClr val="FFFFFF"/>
              </a:highlight>
              <a:latin typeface="Roboto"/>
              <a:ea typeface="Roboto"/>
              <a:cs typeface="Roboto"/>
              <a:sym typeface="Roboto"/>
            </a:endParaRPr>
          </a:p>
          <a:p>
            <a:pPr indent="-374650" lvl="0" marL="914400" rtl="0" algn="l">
              <a:lnSpc>
                <a:spcPct val="115000"/>
              </a:lnSpc>
              <a:spcBef>
                <a:spcPts val="0"/>
              </a:spcBef>
              <a:spcAft>
                <a:spcPts val="0"/>
              </a:spcAft>
              <a:buClr>
                <a:schemeClr val="dk1"/>
              </a:buClr>
              <a:buSzPts val="2300"/>
              <a:buFont typeface="Roboto"/>
              <a:buChar char="★"/>
            </a:pPr>
            <a:r>
              <a:rPr lang="en" sz="2300">
                <a:solidFill>
                  <a:schemeClr val="dk1"/>
                </a:solidFill>
                <a:highlight>
                  <a:srgbClr val="FFFFFF"/>
                </a:highlight>
                <a:latin typeface="Roboto"/>
                <a:ea typeface="Roboto"/>
                <a:cs typeface="Roboto"/>
                <a:sym typeface="Roboto"/>
              </a:rPr>
              <a:t>G</a:t>
            </a:r>
            <a:r>
              <a:rPr lang="en" sz="2300">
                <a:solidFill>
                  <a:schemeClr val="dk1"/>
                </a:solidFill>
                <a:highlight>
                  <a:srgbClr val="FFFFFF"/>
                </a:highlight>
                <a:latin typeface="Roboto"/>
                <a:ea typeface="Roboto"/>
                <a:cs typeface="Roboto"/>
                <a:sym typeface="Roboto"/>
              </a:rPr>
              <a:t>etting ready for school.</a:t>
            </a:r>
            <a:endParaRPr sz="2300">
              <a:solidFill>
                <a:schemeClr val="dk1"/>
              </a:solidFill>
              <a:highlight>
                <a:srgbClr val="FFFFFF"/>
              </a:highlight>
              <a:latin typeface="Roboto"/>
              <a:ea typeface="Roboto"/>
              <a:cs typeface="Roboto"/>
              <a:sym typeface="Roboto"/>
            </a:endParaRPr>
          </a:p>
          <a:p>
            <a:pPr indent="-374650" lvl="0" marL="914400" rtl="0" algn="l">
              <a:lnSpc>
                <a:spcPct val="115000"/>
              </a:lnSpc>
              <a:spcBef>
                <a:spcPts val="0"/>
              </a:spcBef>
              <a:spcAft>
                <a:spcPts val="0"/>
              </a:spcAft>
              <a:buClr>
                <a:schemeClr val="dk1"/>
              </a:buClr>
              <a:buSzPts val="2300"/>
              <a:buFont typeface="Roboto"/>
              <a:buChar char="★"/>
            </a:pPr>
            <a:r>
              <a:rPr lang="en" sz="2300">
                <a:solidFill>
                  <a:schemeClr val="dk1"/>
                </a:solidFill>
                <a:highlight>
                  <a:srgbClr val="FFFFFF"/>
                </a:highlight>
                <a:latin typeface="Roboto"/>
                <a:ea typeface="Roboto"/>
                <a:cs typeface="Roboto"/>
                <a:sym typeface="Roboto"/>
              </a:rPr>
              <a:t>B</a:t>
            </a:r>
            <a:r>
              <a:rPr lang="en" sz="2300">
                <a:solidFill>
                  <a:schemeClr val="dk1"/>
                </a:solidFill>
                <a:highlight>
                  <a:srgbClr val="FFFFFF"/>
                </a:highlight>
                <a:latin typeface="Roboto"/>
                <a:ea typeface="Roboto"/>
                <a:cs typeface="Roboto"/>
                <a:sym typeface="Roboto"/>
              </a:rPr>
              <a:t>rushing teeth.</a:t>
            </a:r>
            <a:endParaRPr sz="2300">
              <a:solidFill>
                <a:schemeClr val="dk1"/>
              </a:solidFill>
              <a:highlight>
                <a:srgbClr val="FFFFFF"/>
              </a:highlight>
              <a:latin typeface="Roboto"/>
              <a:ea typeface="Roboto"/>
              <a:cs typeface="Roboto"/>
              <a:sym typeface="Roboto"/>
            </a:endParaRPr>
          </a:p>
          <a:p>
            <a:pPr indent="-374650" lvl="0" marL="914400" rtl="0" algn="l">
              <a:lnSpc>
                <a:spcPct val="115000"/>
              </a:lnSpc>
              <a:spcBef>
                <a:spcPts val="0"/>
              </a:spcBef>
              <a:spcAft>
                <a:spcPts val="0"/>
              </a:spcAft>
              <a:buClr>
                <a:schemeClr val="dk1"/>
              </a:buClr>
              <a:buSzPts val="2300"/>
              <a:buFont typeface="Roboto"/>
              <a:buChar char="★"/>
            </a:pPr>
            <a:r>
              <a:rPr lang="en" sz="2300">
                <a:solidFill>
                  <a:schemeClr val="dk1"/>
                </a:solidFill>
                <a:highlight>
                  <a:srgbClr val="FFFFFF"/>
                </a:highlight>
                <a:latin typeface="Roboto"/>
                <a:ea typeface="Roboto"/>
                <a:cs typeface="Roboto"/>
                <a:sym typeface="Roboto"/>
              </a:rPr>
              <a:t>T</a:t>
            </a:r>
            <a:r>
              <a:rPr lang="en" sz="2300">
                <a:solidFill>
                  <a:schemeClr val="dk1"/>
                </a:solidFill>
                <a:highlight>
                  <a:srgbClr val="FFFFFF"/>
                </a:highlight>
                <a:latin typeface="Roboto"/>
                <a:ea typeface="Roboto"/>
                <a:cs typeface="Roboto"/>
                <a:sym typeface="Roboto"/>
              </a:rPr>
              <a:t>ying sneaker strings.</a:t>
            </a:r>
            <a:endParaRPr sz="2300">
              <a:solidFill>
                <a:schemeClr val="dk1"/>
              </a:solidFill>
              <a:highlight>
                <a:srgbClr val="FFFFFF"/>
              </a:highlight>
              <a:latin typeface="Roboto"/>
              <a:ea typeface="Roboto"/>
              <a:cs typeface="Roboto"/>
              <a:sym typeface="Roboto"/>
            </a:endParaRPr>
          </a:p>
          <a:p>
            <a:pPr indent="-374650" lvl="0" marL="914400" rtl="0" algn="l">
              <a:lnSpc>
                <a:spcPct val="115000"/>
              </a:lnSpc>
              <a:spcBef>
                <a:spcPts val="0"/>
              </a:spcBef>
              <a:spcAft>
                <a:spcPts val="0"/>
              </a:spcAft>
              <a:buClr>
                <a:schemeClr val="dk1"/>
              </a:buClr>
              <a:buSzPts val="2300"/>
              <a:buFont typeface="Roboto"/>
              <a:buChar char="★"/>
            </a:pPr>
            <a:r>
              <a:rPr lang="en" sz="2300">
                <a:solidFill>
                  <a:schemeClr val="dk1"/>
                </a:solidFill>
                <a:highlight>
                  <a:srgbClr val="FFFFFF"/>
                </a:highlight>
                <a:latin typeface="Roboto"/>
                <a:ea typeface="Roboto"/>
                <a:cs typeface="Roboto"/>
                <a:sym typeface="Roboto"/>
              </a:rPr>
              <a:t>T</a:t>
            </a:r>
            <a:r>
              <a:rPr lang="en" sz="2300">
                <a:solidFill>
                  <a:schemeClr val="dk1"/>
                </a:solidFill>
                <a:highlight>
                  <a:srgbClr val="FFFFFF"/>
                </a:highlight>
                <a:latin typeface="Roboto"/>
                <a:ea typeface="Roboto"/>
                <a:cs typeface="Roboto"/>
                <a:sym typeface="Roboto"/>
              </a:rPr>
              <a:t>ravelling to or from school.</a:t>
            </a:r>
            <a:endParaRPr sz="2300">
              <a:solidFill>
                <a:schemeClr val="dk1"/>
              </a:solidFill>
              <a:highlight>
                <a:srgbClr val="FFFFFF"/>
              </a:highlight>
              <a:latin typeface="Roboto"/>
              <a:ea typeface="Roboto"/>
              <a:cs typeface="Roboto"/>
              <a:sym typeface="Roboto"/>
            </a:endParaRPr>
          </a:p>
          <a:p>
            <a:pPr indent="-374650" lvl="0" marL="914400" rtl="0" algn="l">
              <a:lnSpc>
                <a:spcPct val="115000"/>
              </a:lnSpc>
              <a:spcBef>
                <a:spcPts val="0"/>
              </a:spcBef>
              <a:spcAft>
                <a:spcPts val="0"/>
              </a:spcAft>
              <a:buClr>
                <a:schemeClr val="dk1"/>
              </a:buClr>
              <a:buSzPts val="2300"/>
              <a:buFont typeface="Roboto"/>
              <a:buChar char="★"/>
            </a:pPr>
            <a:r>
              <a:rPr lang="en" sz="2300">
                <a:solidFill>
                  <a:schemeClr val="dk1"/>
                </a:solidFill>
                <a:highlight>
                  <a:srgbClr val="FFFFFF"/>
                </a:highlight>
                <a:latin typeface="Roboto"/>
                <a:ea typeface="Roboto"/>
                <a:cs typeface="Roboto"/>
                <a:sym typeface="Roboto"/>
              </a:rPr>
              <a:t> School day.</a:t>
            </a:r>
            <a:endParaRPr sz="2300">
              <a:solidFill>
                <a:schemeClr val="dk1"/>
              </a:solidFill>
              <a:highlight>
                <a:srgbClr val="FFFFFF"/>
              </a:highlight>
              <a:latin typeface="Roboto"/>
              <a:ea typeface="Roboto"/>
              <a:cs typeface="Roboto"/>
              <a:sym typeface="Roboto"/>
            </a:endParaRPr>
          </a:p>
          <a:p>
            <a:pPr indent="-374650" lvl="0" marL="914400" rtl="0" algn="l">
              <a:lnSpc>
                <a:spcPct val="115000"/>
              </a:lnSpc>
              <a:spcBef>
                <a:spcPts val="0"/>
              </a:spcBef>
              <a:spcAft>
                <a:spcPts val="0"/>
              </a:spcAft>
              <a:buClr>
                <a:schemeClr val="dk1"/>
              </a:buClr>
              <a:buSzPts val="2300"/>
              <a:buFont typeface="Roboto"/>
              <a:buChar char="★"/>
            </a:pPr>
            <a:r>
              <a:rPr lang="en" sz="2300">
                <a:solidFill>
                  <a:schemeClr val="dk1"/>
                </a:solidFill>
                <a:highlight>
                  <a:srgbClr val="FFFFFF"/>
                </a:highlight>
                <a:latin typeface="Roboto"/>
                <a:ea typeface="Roboto"/>
                <a:cs typeface="Roboto"/>
                <a:sym typeface="Roboto"/>
              </a:rPr>
              <a:t>S</a:t>
            </a:r>
            <a:r>
              <a:rPr lang="en" sz="2300">
                <a:solidFill>
                  <a:schemeClr val="dk1"/>
                </a:solidFill>
                <a:highlight>
                  <a:srgbClr val="FFFFFF"/>
                </a:highlight>
                <a:latin typeface="Roboto"/>
                <a:ea typeface="Roboto"/>
                <a:cs typeface="Roboto"/>
                <a:sym typeface="Roboto"/>
              </a:rPr>
              <a:t>tructure of a class.</a:t>
            </a:r>
            <a:endParaRPr sz="2300">
              <a:solidFill>
                <a:schemeClr val="dk1"/>
              </a:solidFill>
              <a:highlight>
                <a:srgbClr val="FFFFFF"/>
              </a:highlight>
              <a:latin typeface="Roboto"/>
              <a:ea typeface="Roboto"/>
              <a:cs typeface="Roboto"/>
              <a:sym typeface="Roboto"/>
            </a:endParaRPr>
          </a:p>
          <a:p>
            <a:pPr indent="-374650" lvl="0" marL="914400" rtl="0" algn="l">
              <a:lnSpc>
                <a:spcPct val="115000"/>
              </a:lnSpc>
              <a:spcBef>
                <a:spcPts val="0"/>
              </a:spcBef>
              <a:spcAft>
                <a:spcPts val="0"/>
              </a:spcAft>
              <a:buClr>
                <a:schemeClr val="dk1"/>
              </a:buClr>
              <a:buSzPts val="2300"/>
              <a:buFont typeface="Roboto"/>
              <a:buChar char="★"/>
            </a:pPr>
            <a:r>
              <a:rPr lang="en" sz="2300">
                <a:solidFill>
                  <a:schemeClr val="dk1"/>
                </a:solidFill>
                <a:highlight>
                  <a:srgbClr val="FFFFFF"/>
                </a:highlight>
                <a:latin typeface="Roboto"/>
                <a:ea typeface="Roboto"/>
                <a:cs typeface="Roboto"/>
                <a:sym typeface="Roboto"/>
              </a:rPr>
              <a:t>Participating in clean-up time.</a:t>
            </a:r>
            <a:endParaRPr sz="4500">
              <a:solidFill>
                <a:schemeClr val="dk1"/>
              </a:solidFill>
              <a:latin typeface="Roboto"/>
              <a:ea typeface="Roboto"/>
              <a:cs typeface="Roboto"/>
              <a:sym typeface="Roboto"/>
            </a:endParaRPr>
          </a:p>
        </p:txBody>
      </p:sp>
      <p:sp>
        <p:nvSpPr>
          <p:cNvPr id="233" name="Google Shape;233;p2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4"/>
          <p:cNvPicPr preferRelativeResize="0"/>
          <p:nvPr/>
        </p:nvPicPr>
        <p:blipFill>
          <a:blip r:embed="rId3">
            <a:alphaModFix/>
          </a:blip>
          <a:stretch>
            <a:fillRect/>
          </a:stretch>
        </p:blipFill>
        <p:spPr>
          <a:xfrm>
            <a:off x="5779550" y="1595015"/>
            <a:ext cx="2212150" cy="2949513"/>
          </a:xfrm>
          <a:prstGeom prst="rect">
            <a:avLst/>
          </a:prstGeom>
          <a:noFill/>
          <a:ln>
            <a:noFill/>
          </a:ln>
        </p:spPr>
      </p:pic>
      <p:pic>
        <p:nvPicPr>
          <p:cNvPr descr="https://images.freeimg.net/rsynced_images/floor-floorboards.jpg" id="239" name="Google Shape;239;p2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40" name="Google Shape;240;p2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43" name="Google Shape;243;p2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44" name="Google Shape;244;p2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45" name="Google Shape;245;p2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46" name="Google Shape;246;p24"/>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47" name="Google Shape;247;p2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48" name="Google Shape;248;p24"/>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249" name="Google Shape;249;p24"/>
          <p:cNvSpPr txBox="1"/>
          <p:nvPr/>
        </p:nvSpPr>
        <p:spPr>
          <a:xfrm>
            <a:off x="1114425" y="1271625"/>
            <a:ext cx="4219500" cy="22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Take one item from your list and write the steps you use to complete that task.</a:t>
            </a:r>
            <a:endParaRPr sz="3300">
              <a:solidFill>
                <a:schemeClr val="dk1"/>
              </a:solidFill>
              <a:latin typeface="Roboto"/>
              <a:ea typeface="Roboto"/>
              <a:cs typeface="Roboto"/>
              <a:sym typeface="Roboto"/>
            </a:endParaRPr>
          </a:p>
        </p:txBody>
      </p:sp>
      <p:sp>
        <p:nvSpPr>
          <p:cNvPr id="250" name="Google Shape;250;p2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25"/>
          <p:cNvPicPr preferRelativeResize="0"/>
          <p:nvPr/>
        </p:nvPicPr>
        <p:blipFill>
          <a:blip r:embed="rId3">
            <a:alphaModFix/>
          </a:blip>
          <a:stretch>
            <a:fillRect/>
          </a:stretch>
        </p:blipFill>
        <p:spPr>
          <a:xfrm rot="1631573">
            <a:off x="2652117" y="722893"/>
            <a:ext cx="1660817" cy="1953065"/>
          </a:xfrm>
          <a:prstGeom prst="rect">
            <a:avLst/>
          </a:prstGeom>
          <a:noFill/>
          <a:ln>
            <a:noFill/>
          </a:ln>
        </p:spPr>
      </p:pic>
      <p:pic>
        <p:nvPicPr>
          <p:cNvPr descr="https://images.freeimg.net/rsynced_images/floor-floorboards.jpg" id="256" name="Google Shape;256;p2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57" name="Google Shape;257;p2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60" name="Google Shape;260;p2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61" name="Google Shape;261;p2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62" name="Google Shape;262;p2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63" name="Google Shape;263;p25"/>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64" name="Google Shape;264;p2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65" name="Google Shape;265;p25"/>
          <p:cNvSpPr/>
          <p:nvPr/>
        </p:nvSpPr>
        <p:spPr>
          <a:xfrm>
            <a:off x="922400" y="209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266" name="Google Shape;266;p25"/>
          <p:cNvSpPr txBox="1"/>
          <p:nvPr/>
        </p:nvSpPr>
        <p:spPr>
          <a:xfrm>
            <a:off x="3985725" y="1742625"/>
            <a:ext cx="4179900" cy="197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chemeClr val="dk1"/>
                </a:solidFill>
                <a:latin typeface="Roboto"/>
                <a:ea typeface="Roboto"/>
                <a:cs typeface="Roboto"/>
                <a:sym typeface="Roboto"/>
              </a:rPr>
              <a:t>Congratulations</a:t>
            </a:r>
            <a:r>
              <a:rPr b="1" lang="en" sz="3300">
                <a:solidFill>
                  <a:schemeClr val="dk1"/>
                </a:solidFill>
                <a:latin typeface="Roboto"/>
                <a:ea typeface="Roboto"/>
                <a:cs typeface="Roboto"/>
                <a:sym typeface="Roboto"/>
              </a:rPr>
              <a:t>!</a:t>
            </a:r>
            <a:r>
              <a:rPr lang="en" sz="3300">
                <a:solidFill>
                  <a:schemeClr val="dk1"/>
                </a:solidFill>
                <a:latin typeface="Roboto"/>
                <a:ea typeface="Roboto"/>
                <a:cs typeface="Roboto"/>
                <a:sym typeface="Roboto"/>
              </a:rPr>
              <a:t> You have just created your first algorithm!</a:t>
            </a:r>
            <a:endParaRPr sz="3300">
              <a:solidFill>
                <a:schemeClr val="dk1"/>
              </a:solidFill>
              <a:latin typeface="Roboto"/>
              <a:ea typeface="Roboto"/>
              <a:cs typeface="Roboto"/>
              <a:sym typeface="Roboto"/>
            </a:endParaRPr>
          </a:p>
        </p:txBody>
      </p:sp>
      <p:sp>
        <p:nvSpPr>
          <p:cNvPr id="267" name="Google Shape;267;p2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268" name="Google Shape;268;p25"/>
          <p:cNvPicPr preferRelativeResize="0"/>
          <p:nvPr/>
        </p:nvPicPr>
        <p:blipFill>
          <a:blip r:embed="rId11">
            <a:alphaModFix/>
          </a:blip>
          <a:stretch>
            <a:fillRect/>
          </a:stretch>
        </p:blipFill>
        <p:spPr>
          <a:xfrm>
            <a:off x="847725" y="1798825"/>
            <a:ext cx="2303552" cy="2864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https://images.freeimg.net/rsynced_images/floor-floorboards.jpg" id="273" name="Google Shape;273;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74" name="Google Shape;274;p2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76" name="Google Shape;276;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77" name="Google Shape;277;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78" name="Google Shape;278;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79" name="Google Shape;279;p2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80" name="Google Shape;280;p2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281" name="Google Shape;281;p2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282" name="Google Shape;282;p26"/>
          <p:cNvSpPr/>
          <p:nvPr/>
        </p:nvSpPr>
        <p:spPr>
          <a:xfrm>
            <a:off x="922400" y="209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283" name="Google Shape;283;p2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284" name="Google Shape;284;p26"/>
          <p:cNvPicPr preferRelativeResize="0"/>
          <p:nvPr/>
        </p:nvPicPr>
        <p:blipFill rotWithShape="1">
          <a:blip r:embed="rId10">
            <a:alphaModFix/>
          </a:blip>
          <a:srcRect b="0" l="0" r="32432" t="0"/>
          <a:stretch/>
        </p:blipFill>
        <p:spPr>
          <a:xfrm>
            <a:off x="4266775" y="1097850"/>
            <a:ext cx="3097774" cy="3821650"/>
          </a:xfrm>
          <a:prstGeom prst="rect">
            <a:avLst/>
          </a:prstGeom>
          <a:noFill/>
          <a:ln>
            <a:noFill/>
          </a:ln>
        </p:spPr>
      </p:pic>
      <p:sp>
        <p:nvSpPr>
          <p:cNvPr id="285" name="Google Shape;285;p26"/>
          <p:cNvSpPr/>
          <p:nvPr/>
        </p:nvSpPr>
        <p:spPr>
          <a:xfrm>
            <a:off x="1578175" y="959100"/>
            <a:ext cx="2688600" cy="1831500"/>
          </a:xfrm>
          <a:prstGeom prst="wedgeRectCallout">
            <a:avLst>
              <a:gd fmla="val 80075" name="adj1"/>
              <a:gd fmla="val 30605"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Sooooo!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rPr b="1" lang="en" sz="3600">
                <a:solidFill>
                  <a:srgbClr val="FFFFFF"/>
                </a:solidFill>
                <a:latin typeface="Roboto"/>
                <a:ea typeface="Roboto"/>
                <a:cs typeface="Roboto"/>
                <a:sym typeface="Roboto"/>
              </a:rPr>
              <a:t>What is an algorithm?</a:t>
            </a:r>
            <a:endParaRPr b="1" sz="3600">
              <a:solidFill>
                <a:srgbClr val="FFFFFF"/>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27"/>
          <p:cNvPicPr preferRelativeResize="0"/>
          <p:nvPr/>
        </p:nvPicPr>
        <p:blipFill rotWithShape="1">
          <a:blip r:embed="rId3">
            <a:alphaModFix/>
          </a:blip>
          <a:srcRect b="10411" l="13324" r="14022" t="13646"/>
          <a:stretch/>
        </p:blipFill>
        <p:spPr>
          <a:xfrm>
            <a:off x="4941425" y="975800"/>
            <a:ext cx="3419625" cy="4041401"/>
          </a:xfrm>
          <a:prstGeom prst="rect">
            <a:avLst/>
          </a:prstGeom>
          <a:noFill/>
          <a:ln>
            <a:noFill/>
          </a:ln>
        </p:spPr>
      </p:pic>
      <p:pic>
        <p:nvPicPr>
          <p:cNvPr descr="https://images.freeimg.net/rsynced_images/floor-floorboards.jpg" id="291" name="Google Shape;291;p2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92" name="Google Shape;292;p2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94" name="Google Shape;294;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95" name="Google Shape;295;p2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96" name="Google Shape;296;p2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97" name="Google Shape;297;p2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98" name="Google Shape;298;p2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299" name="Google Shape;299;p2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00" name="Google Shape;300;p27"/>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01" name="Google Shape;301;p27"/>
          <p:cNvSpPr txBox="1"/>
          <p:nvPr/>
        </p:nvSpPr>
        <p:spPr>
          <a:xfrm>
            <a:off x="968800" y="832450"/>
            <a:ext cx="45450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Roboto"/>
                <a:ea typeface="Roboto"/>
                <a:cs typeface="Roboto"/>
                <a:sym typeface="Roboto"/>
              </a:rPr>
              <a:t>An </a:t>
            </a:r>
            <a:r>
              <a:rPr b="1" lang="en" sz="2500">
                <a:solidFill>
                  <a:schemeClr val="dk1"/>
                </a:solidFill>
                <a:latin typeface="Roboto"/>
                <a:ea typeface="Roboto"/>
                <a:cs typeface="Roboto"/>
                <a:sym typeface="Roboto"/>
              </a:rPr>
              <a:t>algorithm</a:t>
            </a:r>
            <a:r>
              <a:rPr lang="en" sz="2500">
                <a:solidFill>
                  <a:schemeClr val="dk1"/>
                </a:solidFill>
                <a:latin typeface="Roboto"/>
                <a:ea typeface="Roboto"/>
                <a:cs typeface="Roboto"/>
                <a:sym typeface="Roboto"/>
              </a:rPr>
              <a:t> is a recipe book! In the recipe book, you have list the </a:t>
            </a:r>
            <a:r>
              <a:rPr b="1" i="1" lang="en" sz="2500">
                <a:solidFill>
                  <a:schemeClr val="dk1"/>
                </a:solidFill>
                <a:latin typeface="Roboto"/>
                <a:ea typeface="Roboto"/>
                <a:cs typeface="Roboto"/>
                <a:sym typeface="Roboto"/>
              </a:rPr>
              <a:t>step by step instructions</a:t>
            </a:r>
            <a:r>
              <a:rPr lang="en" sz="2500">
                <a:solidFill>
                  <a:schemeClr val="dk1"/>
                </a:solidFill>
                <a:latin typeface="Roboto"/>
                <a:ea typeface="Roboto"/>
                <a:cs typeface="Roboto"/>
                <a:sym typeface="Roboto"/>
              </a:rPr>
              <a:t> on how to make your favorite sandwich.</a:t>
            </a:r>
            <a:endParaRPr sz="2500">
              <a:solidFill>
                <a:schemeClr val="dk1"/>
              </a:solidFill>
              <a:latin typeface="Roboto"/>
              <a:ea typeface="Roboto"/>
              <a:cs typeface="Roboto"/>
              <a:sym typeface="Roboto"/>
            </a:endParaRPr>
          </a:p>
          <a:p>
            <a:pPr indent="0" lvl="0" marL="0" rtl="0" algn="l">
              <a:spcBef>
                <a:spcPts val="0"/>
              </a:spcBef>
              <a:spcAft>
                <a:spcPts val="0"/>
              </a:spcAft>
              <a:buNone/>
            </a:pPr>
            <a:r>
              <a:t/>
            </a:r>
            <a:endParaRPr sz="2000">
              <a:solidFill>
                <a:schemeClr val="dk1"/>
              </a:solidFill>
              <a:latin typeface="Roboto"/>
              <a:ea typeface="Roboto"/>
              <a:cs typeface="Roboto"/>
              <a:sym typeface="Roboto"/>
            </a:endParaRPr>
          </a:p>
          <a:p>
            <a:pPr indent="0" lvl="0" marL="0" rtl="0" algn="l">
              <a:spcBef>
                <a:spcPts val="0"/>
              </a:spcBef>
              <a:spcAft>
                <a:spcPts val="0"/>
              </a:spcAft>
              <a:buNone/>
            </a:pPr>
            <a:r>
              <a:rPr lang="en" sz="2500">
                <a:latin typeface="Roboto"/>
                <a:ea typeface="Roboto"/>
                <a:cs typeface="Roboto"/>
                <a:sym typeface="Roboto"/>
              </a:rPr>
              <a:t>The </a:t>
            </a:r>
            <a:r>
              <a:rPr b="1" lang="en" sz="2500">
                <a:latin typeface="Roboto"/>
                <a:ea typeface="Roboto"/>
                <a:cs typeface="Roboto"/>
                <a:sym typeface="Roboto"/>
              </a:rPr>
              <a:t>s</a:t>
            </a:r>
            <a:r>
              <a:rPr b="1" lang="en" sz="2500">
                <a:latin typeface="Roboto"/>
                <a:ea typeface="Roboto"/>
                <a:cs typeface="Roboto"/>
                <a:sym typeface="Roboto"/>
              </a:rPr>
              <a:t>equence</a:t>
            </a:r>
            <a:r>
              <a:rPr lang="en" sz="2500">
                <a:latin typeface="Roboto"/>
                <a:ea typeface="Roboto"/>
                <a:cs typeface="Roboto"/>
                <a:sym typeface="Roboto"/>
              </a:rPr>
              <a:t> is the </a:t>
            </a:r>
            <a:r>
              <a:rPr b="1" i="1" lang="en" sz="2500">
                <a:latin typeface="Roboto"/>
                <a:ea typeface="Roboto"/>
                <a:cs typeface="Roboto"/>
                <a:sym typeface="Roboto"/>
              </a:rPr>
              <a:t>specific order instruction of your instructions.</a:t>
            </a:r>
            <a:endParaRPr b="1" i="1" sz="2500">
              <a:latin typeface="Roboto"/>
              <a:ea typeface="Roboto"/>
              <a:cs typeface="Roboto"/>
              <a:sym typeface="Roboto"/>
            </a:endParaRPr>
          </a:p>
          <a:p>
            <a:pPr indent="0" lvl="0" marL="0" rtl="0" algn="l">
              <a:spcBef>
                <a:spcPts val="0"/>
              </a:spcBef>
              <a:spcAft>
                <a:spcPts val="0"/>
              </a:spcAft>
              <a:buNone/>
            </a:pPr>
            <a:r>
              <a:t/>
            </a:r>
            <a:endParaRPr sz="2400">
              <a:latin typeface="Roboto"/>
              <a:ea typeface="Roboto"/>
              <a:cs typeface="Roboto"/>
              <a:sym typeface="Roboto"/>
            </a:endParaRPr>
          </a:p>
        </p:txBody>
      </p:sp>
      <p:sp>
        <p:nvSpPr>
          <p:cNvPr id="302" name="Google Shape;302;p2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28"/>
          <p:cNvPicPr preferRelativeResize="0"/>
          <p:nvPr/>
        </p:nvPicPr>
        <p:blipFill>
          <a:blip r:embed="rId3">
            <a:alphaModFix/>
          </a:blip>
          <a:stretch>
            <a:fillRect/>
          </a:stretch>
        </p:blipFill>
        <p:spPr>
          <a:xfrm>
            <a:off x="4734700" y="1100775"/>
            <a:ext cx="3257001" cy="3500899"/>
          </a:xfrm>
          <a:prstGeom prst="rect">
            <a:avLst/>
          </a:prstGeom>
          <a:noFill/>
          <a:ln>
            <a:noFill/>
          </a:ln>
        </p:spPr>
      </p:pic>
      <p:pic>
        <p:nvPicPr>
          <p:cNvPr descr="https://images.freeimg.net/rsynced_images/floor-floorboards.jpg" id="308" name="Google Shape;308;p2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09" name="Google Shape;309;p2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2" name="Google Shape;312;p2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13" name="Google Shape;313;p2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14" name="Google Shape;314;p2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15" name="Google Shape;315;p28"/>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16" name="Google Shape;316;p2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17" name="Google Shape;317;p28"/>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18" name="Google Shape;318;p28"/>
          <p:cNvSpPr txBox="1"/>
          <p:nvPr/>
        </p:nvSpPr>
        <p:spPr>
          <a:xfrm>
            <a:off x="774975" y="1001563"/>
            <a:ext cx="4568700" cy="276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Roboto"/>
                <a:ea typeface="Roboto"/>
                <a:cs typeface="Roboto"/>
                <a:sym typeface="Roboto"/>
              </a:rPr>
              <a:t>In fact, the instructions are so good, that anyone who follows the </a:t>
            </a:r>
            <a:r>
              <a:rPr lang="en" sz="3200">
                <a:solidFill>
                  <a:schemeClr val="dk1"/>
                </a:solidFill>
                <a:latin typeface="Roboto"/>
                <a:ea typeface="Roboto"/>
                <a:cs typeface="Roboto"/>
                <a:sym typeface="Roboto"/>
              </a:rPr>
              <a:t>recipe</a:t>
            </a:r>
            <a:r>
              <a:rPr lang="en" sz="3200">
                <a:solidFill>
                  <a:schemeClr val="dk1"/>
                </a:solidFill>
                <a:latin typeface="Roboto"/>
                <a:ea typeface="Roboto"/>
                <a:cs typeface="Roboto"/>
                <a:sym typeface="Roboto"/>
              </a:rPr>
              <a:t> can make the same, exact sandwich!  </a:t>
            </a:r>
            <a:endParaRPr sz="3200">
              <a:solidFill>
                <a:schemeClr val="dk1"/>
              </a:solidFill>
              <a:latin typeface="Roboto"/>
              <a:ea typeface="Roboto"/>
              <a:cs typeface="Roboto"/>
              <a:sym typeface="Roboto"/>
            </a:endParaRPr>
          </a:p>
        </p:txBody>
      </p:sp>
      <p:sp>
        <p:nvSpPr>
          <p:cNvPr id="319" name="Google Shape;319;p2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https://images.freeimg.net/rsynced_images/floor-floorboards.jpg" id="324" name="Google Shape;324;p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25" name="Google Shape;325;p2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7" name="Google Shape;327;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28" name="Google Shape;328;p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29" name="Google Shape;329;p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30" name="Google Shape;330;p2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31" name="Google Shape;331;p2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32" name="Google Shape;332;p2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33" name="Google Shape;333;p29"/>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34" name="Google Shape;334;p29"/>
          <p:cNvSpPr txBox="1"/>
          <p:nvPr/>
        </p:nvSpPr>
        <p:spPr>
          <a:xfrm>
            <a:off x="905925" y="939600"/>
            <a:ext cx="5562300" cy="27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chemeClr val="dk1"/>
                </a:solidFill>
                <a:latin typeface="Roboto"/>
                <a:ea typeface="Roboto"/>
                <a:cs typeface="Roboto"/>
                <a:sym typeface="Roboto"/>
              </a:rPr>
              <a:t>A</a:t>
            </a:r>
            <a:r>
              <a:rPr lang="en" sz="3400">
                <a:solidFill>
                  <a:schemeClr val="dk1"/>
                </a:solidFill>
                <a:latin typeface="Roboto"/>
                <a:ea typeface="Roboto"/>
                <a:cs typeface="Roboto"/>
                <a:sym typeface="Roboto"/>
              </a:rPr>
              <a:t> </a:t>
            </a:r>
            <a:r>
              <a:rPr b="1" lang="en" sz="4200">
                <a:solidFill>
                  <a:schemeClr val="dk1"/>
                </a:solidFill>
                <a:latin typeface="Roboto"/>
                <a:ea typeface="Roboto"/>
                <a:cs typeface="Roboto"/>
                <a:sym typeface="Roboto"/>
              </a:rPr>
              <a:t>computer algorithm</a:t>
            </a:r>
            <a:r>
              <a:rPr lang="en" sz="4200">
                <a:solidFill>
                  <a:schemeClr val="dk1"/>
                </a:solidFill>
                <a:latin typeface="Roboto"/>
                <a:ea typeface="Roboto"/>
                <a:cs typeface="Roboto"/>
                <a:sym typeface="Roboto"/>
              </a:rPr>
              <a:t> </a:t>
            </a:r>
            <a:r>
              <a:rPr lang="en" sz="3200">
                <a:solidFill>
                  <a:schemeClr val="dk1"/>
                </a:solidFill>
                <a:latin typeface="Roboto"/>
                <a:ea typeface="Roboto"/>
                <a:cs typeface="Roboto"/>
                <a:sym typeface="Roboto"/>
              </a:rPr>
              <a:t>is like a </a:t>
            </a:r>
            <a:r>
              <a:rPr b="1" i="1" lang="en" sz="3200">
                <a:solidFill>
                  <a:schemeClr val="dk1"/>
                </a:solidFill>
                <a:latin typeface="Roboto"/>
                <a:ea typeface="Roboto"/>
                <a:cs typeface="Roboto"/>
                <a:sym typeface="Roboto"/>
              </a:rPr>
              <a:t>set of</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instructions that tell</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the computer what to</a:t>
            </a:r>
            <a:endParaRPr b="1" i="1" sz="3200">
              <a:solidFill>
                <a:schemeClr val="dk1"/>
              </a:solidFill>
              <a:latin typeface="Roboto"/>
              <a:ea typeface="Roboto"/>
              <a:cs typeface="Roboto"/>
              <a:sym typeface="Roboto"/>
            </a:endParaRPr>
          </a:p>
          <a:p>
            <a:pPr indent="0" lvl="0" marL="0" rtl="0" algn="l">
              <a:spcBef>
                <a:spcPts val="0"/>
              </a:spcBef>
              <a:spcAft>
                <a:spcPts val="0"/>
              </a:spcAft>
              <a:buNone/>
            </a:pPr>
            <a:r>
              <a:rPr b="1" i="1" lang="en" sz="3200">
                <a:solidFill>
                  <a:schemeClr val="dk1"/>
                </a:solidFill>
                <a:latin typeface="Roboto"/>
                <a:ea typeface="Roboto"/>
                <a:cs typeface="Roboto"/>
                <a:sym typeface="Roboto"/>
              </a:rPr>
              <a:t>do</a:t>
            </a:r>
            <a:r>
              <a:rPr lang="en" sz="3200">
                <a:solidFill>
                  <a:schemeClr val="dk1"/>
                </a:solidFill>
                <a:latin typeface="Roboto"/>
                <a:ea typeface="Roboto"/>
                <a:cs typeface="Roboto"/>
                <a:sym typeface="Roboto"/>
              </a:rPr>
              <a:t>!</a:t>
            </a:r>
            <a:endParaRPr sz="3200">
              <a:solidFill>
                <a:schemeClr val="dk1"/>
              </a:solidFill>
              <a:latin typeface="Roboto"/>
              <a:ea typeface="Roboto"/>
              <a:cs typeface="Roboto"/>
              <a:sym typeface="Roboto"/>
            </a:endParaRPr>
          </a:p>
          <a:p>
            <a:pPr indent="0" lvl="0" marL="0" rtl="0" algn="l">
              <a:spcBef>
                <a:spcPts val="0"/>
              </a:spcBef>
              <a:spcAft>
                <a:spcPts val="0"/>
              </a:spcAft>
              <a:buNone/>
            </a:pPr>
            <a:r>
              <a:t/>
            </a:r>
            <a:endParaRPr sz="4200">
              <a:solidFill>
                <a:schemeClr val="dk1"/>
              </a:solidFill>
              <a:latin typeface="Roboto"/>
              <a:ea typeface="Roboto"/>
              <a:cs typeface="Roboto"/>
              <a:sym typeface="Roboto"/>
            </a:endParaRPr>
          </a:p>
          <a:p>
            <a:pPr indent="0" lvl="0" marL="0" rtl="0" algn="l">
              <a:spcBef>
                <a:spcPts val="0"/>
              </a:spcBef>
              <a:spcAft>
                <a:spcPts val="0"/>
              </a:spcAft>
              <a:buNone/>
            </a:pPr>
            <a:r>
              <a:t/>
            </a:r>
            <a:endParaRPr sz="4200">
              <a:solidFill>
                <a:schemeClr val="dk1"/>
              </a:solidFill>
              <a:latin typeface="Roboto"/>
              <a:ea typeface="Roboto"/>
              <a:cs typeface="Roboto"/>
              <a:sym typeface="Roboto"/>
            </a:endParaRPr>
          </a:p>
        </p:txBody>
      </p:sp>
      <p:pic>
        <p:nvPicPr>
          <p:cNvPr id="335" name="Google Shape;335;p29"/>
          <p:cNvPicPr preferRelativeResize="0"/>
          <p:nvPr/>
        </p:nvPicPr>
        <p:blipFill rotWithShape="1">
          <a:blip r:embed="rId10">
            <a:alphaModFix/>
          </a:blip>
          <a:srcRect b="24891" l="37075" r="4720" t="0"/>
          <a:stretch/>
        </p:blipFill>
        <p:spPr>
          <a:xfrm>
            <a:off x="5129219" y="1679125"/>
            <a:ext cx="2953631" cy="2984100"/>
          </a:xfrm>
          <a:prstGeom prst="rect">
            <a:avLst/>
          </a:prstGeom>
          <a:noFill/>
          <a:ln>
            <a:noFill/>
          </a:ln>
        </p:spPr>
      </p:pic>
      <p:pic>
        <p:nvPicPr>
          <p:cNvPr id="336" name="Google Shape;336;p29"/>
          <p:cNvPicPr preferRelativeResize="0"/>
          <p:nvPr/>
        </p:nvPicPr>
        <p:blipFill>
          <a:blip r:embed="rId11">
            <a:alphaModFix/>
          </a:blip>
          <a:stretch>
            <a:fillRect/>
          </a:stretch>
        </p:blipFill>
        <p:spPr>
          <a:xfrm>
            <a:off x="5348075" y="1820700"/>
            <a:ext cx="2484000" cy="1813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https://images.freeimg.net/rsynced_images/floor-floorboards.jpg" id="341" name="Google Shape;341;p3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42" name="Google Shape;342;p3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4" name="Google Shape;344;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5" name="Google Shape;345;p3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46" name="Google Shape;346;p3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47" name="Google Shape;347;p3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48" name="Google Shape;348;p3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49" name="Google Shape;349;p3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50" name="Google Shape;350;p30"/>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51" name="Google Shape;351;p30"/>
          <p:cNvSpPr txBox="1"/>
          <p:nvPr/>
        </p:nvSpPr>
        <p:spPr>
          <a:xfrm>
            <a:off x="847725" y="781050"/>
            <a:ext cx="52368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latin typeface="Roboto"/>
                <a:ea typeface="Roboto"/>
                <a:cs typeface="Roboto"/>
                <a:sym typeface="Roboto"/>
              </a:rPr>
              <a:t>So, just like your recipe book tells you how to make a sandwich, a </a:t>
            </a:r>
            <a:r>
              <a:rPr b="1" i="1" lang="en" sz="3000">
                <a:solidFill>
                  <a:schemeClr val="dk1"/>
                </a:solidFill>
                <a:latin typeface="Roboto"/>
                <a:ea typeface="Roboto"/>
                <a:cs typeface="Roboto"/>
                <a:sym typeface="Roboto"/>
              </a:rPr>
              <a:t>computer algorithm </a:t>
            </a:r>
            <a:r>
              <a:rPr lang="en" sz="2593">
                <a:solidFill>
                  <a:srgbClr val="202124"/>
                </a:solidFill>
                <a:highlight>
                  <a:schemeClr val="lt1"/>
                </a:highlight>
                <a:latin typeface="Roboto"/>
                <a:ea typeface="Roboto"/>
                <a:cs typeface="Roboto"/>
                <a:sym typeface="Roboto"/>
              </a:rPr>
              <a:t>is a</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list of step by step</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instructions that a computer</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program follows in order to </a:t>
            </a:r>
            <a:endParaRPr sz="2593">
              <a:solidFill>
                <a:srgbClr val="202124"/>
              </a:solidFill>
              <a:highlight>
                <a:schemeClr val="lt1"/>
              </a:highlight>
              <a:latin typeface="Roboto"/>
              <a:ea typeface="Roboto"/>
              <a:cs typeface="Roboto"/>
              <a:sym typeface="Roboto"/>
            </a:endParaRPr>
          </a:p>
          <a:p>
            <a:pPr indent="0" lvl="0" marL="0" rtl="0" algn="l">
              <a:spcBef>
                <a:spcPts val="0"/>
              </a:spcBef>
              <a:spcAft>
                <a:spcPts val="0"/>
              </a:spcAft>
              <a:buNone/>
            </a:pPr>
            <a:r>
              <a:rPr lang="en" sz="2593">
                <a:solidFill>
                  <a:srgbClr val="202124"/>
                </a:solidFill>
                <a:highlight>
                  <a:schemeClr val="lt1"/>
                </a:highlight>
                <a:latin typeface="Roboto"/>
                <a:ea typeface="Roboto"/>
                <a:cs typeface="Roboto"/>
                <a:sym typeface="Roboto"/>
              </a:rPr>
              <a:t>complete a task (run a  program).</a:t>
            </a:r>
            <a:endParaRPr b="1" i="1" sz="3000">
              <a:solidFill>
                <a:schemeClr val="dk1"/>
              </a:solidFill>
              <a:latin typeface="Roboto"/>
              <a:ea typeface="Roboto"/>
              <a:cs typeface="Roboto"/>
              <a:sym typeface="Roboto"/>
            </a:endParaRPr>
          </a:p>
          <a:p>
            <a:pPr indent="0" lvl="0" marL="0" rtl="0" algn="l">
              <a:spcBef>
                <a:spcPts val="0"/>
              </a:spcBef>
              <a:spcAft>
                <a:spcPts val="0"/>
              </a:spcAft>
              <a:buNone/>
            </a:pPr>
            <a:r>
              <a:t/>
            </a:r>
            <a:endParaRPr sz="3000">
              <a:solidFill>
                <a:schemeClr val="dk1"/>
              </a:solidFill>
              <a:latin typeface="Roboto"/>
              <a:ea typeface="Roboto"/>
              <a:cs typeface="Roboto"/>
              <a:sym typeface="Roboto"/>
            </a:endParaRPr>
          </a:p>
        </p:txBody>
      </p:sp>
      <p:pic>
        <p:nvPicPr>
          <p:cNvPr id="352" name="Google Shape;352;p30"/>
          <p:cNvPicPr preferRelativeResize="0"/>
          <p:nvPr/>
        </p:nvPicPr>
        <p:blipFill rotWithShape="1">
          <a:blip r:embed="rId10">
            <a:alphaModFix/>
          </a:blip>
          <a:srcRect b="24891" l="37075" r="4720" t="0"/>
          <a:stretch/>
        </p:blipFill>
        <p:spPr>
          <a:xfrm>
            <a:off x="5129219" y="1679125"/>
            <a:ext cx="2953631" cy="2984100"/>
          </a:xfrm>
          <a:prstGeom prst="rect">
            <a:avLst/>
          </a:prstGeom>
          <a:noFill/>
          <a:ln>
            <a:noFill/>
          </a:ln>
        </p:spPr>
      </p:pic>
      <p:pic>
        <p:nvPicPr>
          <p:cNvPr id="353" name="Google Shape;353;p30"/>
          <p:cNvPicPr preferRelativeResize="0"/>
          <p:nvPr/>
        </p:nvPicPr>
        <p:blipFill>
          <a:blip r:embed="rId11">
            <a:alphaModFix/>
          </a:blip>
          <a:stretch>
            <a:fillRect/>
          </a:stretch>
        </p:blipFill>
        <p:spPr>
          <a:xfrm>
            <a:off x="5324475" y="1815813"/>
            <a:ext cx="2523549" cy="18787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31"/>
          <p:cNvPicPr preferRelativeResize="0"/>
          <p:nvPr/>
        </p:nvPicPr>
        <p:blipFill rotWithShape="1">
          <a:blip r:embed="rId3">
            <a:alphaModFix/>
          </a:blip>
          <a:srcRect b="15568" l="14376" r="12497" t="11305"/>
          <a:stretch/>
        </p:blipFill>
        <p:spPr>
          <a:xfrm>
            <a:off x="4851250" y="1695025"/>
            <a:ext cx="3272550" cy="2968200"/>
          </a:xfrm>
          <a:prstGeom prst="rect">
            <a:avLst/>
          </a:prstGeom>
          <a:noFill/>
          <a:ln>
            <a:noFill/>
          </a:ln>
        </p:spPr>
      </p:pic>
      <p:pic>
        <p:nvPicPr>
          <p:cNvPr descr="https://images.freeimg.net/rsynced_images/floor-floorboards.jpg" id="359" name="Google Shape;359;p3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60" name="Google Shape;360;p3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2" name="Google Shape;362;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63" name="Google Shape;363;p3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64" name="Google Shape;364;p3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65" name="Google Shape;365;p3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66" name="Google Shape;366;p3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367" name="Google Shape;367;p3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68" name="Google Shape;368;p31"/>
          <p:cNvSpPr/>
          <p:nvPr/>
        </p:nvSpPr>
        <p:spPr>
          <a:xfrm>
            <a:off x="905925" y="50675"/>
            <a:ext cx="7085779" cy="8402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An Algorithm?</a:t>
            </a:r>
          </a:p>
        </p:txBody>
      </p:sp>
      <p:sp>
        <p:nvSpPr>
          <p:cNvPr id="369" name="Google Shape;369;p31"/>
          <p:cNvSpPr txBox="1"/>
          <p:nvPr/>
        </p:nvSpPr>
        <p:spPr>
          <a:xfrm>
            <a:off x="905925" y="1137675"/>
            <a:ext cx="4198200" cy="27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highlight>
                  <a:srgbClr val="FFFFFF"/>
                </a:highlight>
                <a:latin typeface="Roboto"/>
                <a:ea typeface="Roboto"/>
                <a:cs typeface="Roboto"/>
                <a:sym typeface="Roboto"/>
              </a:rPr>
              <a:t>Remember, in order for your algorithm to work you must use provide, </a:t>
            </a:r>
            <a:r>
              <a:rPr b="1" i="1" lang="en" sz="3300">
                <a:solidFill>
                  <a:schemeClr val="dk1"/>
                </a:solidFill>
                <a:highlight>
                  <a:srgbClr val="FFFFFF"/>
                </a:highlight>
                <a:latin typeface="Roboto"/>
                <a:ea typeface="Roboto"/>
                <a:cs typeface="Roboto"/>
                <a:sym typeface="Roboto"/>
              </a:rPr>
              <a:t>clear, precise</a:t>
            </a:r>
            <a:r>
              <a:rPr lang="en" sz="3300">
                <a:solidFill>
                  <a:schemeClr val="dk1"/>
                </a:solidFill>
                <a:highlight>
                  <a:srgbClr val="FFFFFF"/>
                </a:highlight>
                <a:latin typeface="Roboto"/>
                <a:ea typeface="Roboto"/>
                <a:cs typeface="Roboto"/>
                <a:sym typeface="Roboto"/>
              </a:rPr>
              <a:t> and </a:t>
            </a:r>
            <a:r>
              <a:rPr b="1" i="1" lang="en" sz="3300">
                <a:solidFill>
                  <a:schemeClr val="dk1"/>
                </a:solidFill>
                <a:highlight>
                  <a:srgbClr val="FFFFFF"/>
                </a:highlight>
                <a:latin typeface="Roboto"/>
                <a:ea typeface="Roboto"/>
                <a:cs typeface="Roboto"/>
                <a:sym typeface="Roboto"/>
              </a:rPr>
              <a:t>efficient steps!</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a:p>
            <a:pPr indent="0" lvl="0" marL="0" rtl="0" algn="l">
              <a:spcBef>
                <a:spcPts val="0"/>
              </a:spcBef>
              <a:spcAft>
                <a:spcPts val="0"/>
              </a:spcAft>
              <a:buNone/>
            </a:pPr>
            <a:r>
              <a:t/>
            </a:r>
            <a:endParaRPr sz="3300">
              <a:solidFill>
                <a:schemeClr val="dk1"/>
              </a:solidFill>
              <a:latin typeface="Roboto"/>
              <a:ea typeface="Roboto"/>
              <a:cs typeface="Roboto"/>
              <a:sym typeface="Roboto"/>
            </a:endParaRPr>
          </a:p>
        </p:txBody>
      </p:sp>
      <p:sp>
        <p:nvSpPr>
          <p:cNvPr id="370" name="Google Shape;370;p31"/>
          <p:cNvSpPr txBox="1"/>
          <p:nvPr/>
        </p:nvSpPr>
        <p:spPr>
          <a:xfrm>
            <a:off x="5192200" y="422457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1</a:t>
            </a:r>
            <a:endParaRPr b="1" sz="1800">
              <a:solidFill>
                <a:srgbClr val="FFFFFF"/>
              </a:solidFill>
            </a:endParaRPr>
          </a:p>
        </p:txBody>
      </p:sp>
      <p:sp>
        <p:nvSpPr>
          <p:cNvPr id="371" name="Google Shape;371;p31"/>
          <p:cNvSpPr txBox="1"/>
          <p:nvPr/>
        </p:nvSpPr>
        <p:spPr>
          <a:xfrm>
            <a:off x="5412800" y="3967850"/>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2</a:t>
            </a:r>
            <a:endParaRPr b="1" sz="1800">
              <a:solidFill>
                <a:srgbClr val="FFFFFF"/>
              </a:solidFill>
            </a:endParaRPr>
          </a:p>
        </p:txBody>
      </p:sp>
      <p:sp>
        <p:nvSpPr>
          <p:cNvPr id="372" name="Google Shape;372;p31"/>
          <p:cNvSpPr txBox="1"/>
          <p:nvPr/>
        </p:nvSpPr>
        <p:spPr>
          <a:xfrm>
            <a:off x="6277950" y="3005363"/>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a:t>
            </a:r>
            <a:endParaRPr b="1" sz="1800">
              <a:solidFill>
                <a:srgbClr val="FFFFFF"/>
              </a:solidFill>
            </a:endParaRPr>
          </a:p>
        </p:txBody>
      </p:sp>
      <p:sp>
        <p:nvSpPr>
          <p:cNvPr id="373" name="Google Shape;373;p31"/>
          <p:cNvSpPr txBox="1"/>
          <p:nvPr/>
        </p:nvSpPr>
        <p:spPr>
          <a:xfrm>
            <a:off x="6035600" y="333402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4</a:t>
            </a:r>
            <a:endParaRPr b="1" sz="1800">
              <a:solidFill>
                <a:srgbClr val="FFFFFF"/>
              </a:solidFill>
            </a:endParaRPr>
          </a:p>
        </p:txBody>
      </p:sp>
      <p:sp>
        <p:nvSpPr>
          <p:cNvPr id="374" name="Google Shape;374;p31"/>
          <p:cNvSpPr txBox="1"/>
          <p:nvPr/>
        </p:nvSpPr>
        <p:spPr>
          <a:xfrm>
            <a:off x="5649400" y="3614975"/>
            <a:ext cx="1246800" cy="3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rPr>
              <a:t>STEP 3</a:t>
            </a:r>
            <a:endParaRPr b="1"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153350" y="50"/>
            <a:ext cx="990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824525" y="2350"/>
            <a:ext cx="5715025" cy="3158924"/>
          </a:xfrm>
          <a:prstGeom prst="rect">
            <a:avLst/>
          </a:prstGeom>
          <a:noFill/>
          <a:ln>
            <a:noFill/>
          </a:ln>
        </p:spPr>
      </p:pic>
      <p:sp>
        <p:nvSpPr>
          <p:cNvPr id="73" name="Google Shape;73;p14"/>
          <p:cNvSpPr txBox="1"/>
          <p:nvPr/>
        </p:nvSpPr>
        <p:spPr>
          <a:xfrm>
            <a:off x="2060113" y="23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2060125" y="315775"/>
            <a:ext cx="53514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Roboto"/>
                <a:ea typeface="Roboto"/>
                <a:cs typeface="Roboto"/>
                <a:sym typeface="Roboto"/>
              </a:rPr>
              <a:t>Technology:</a:t>
            </a:r>
            <a:endParaRPr b="1" sz="1000">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8.1.8.AP.1: Design and illustrate algorithms that solve complex problems using flowcharts and/or pseudocode. </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8.1.8.AP.2: Create clearly named variables that represent different data types and perform operations on their values. </a:t>
            </a:r>
            <a:endParaRPr i="1" sz="1000" u="sng">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8.1.8.AP.3: Design and iteratively develop programs that combine control structures, including nested loops and compound conditionals.</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8.1.8.AP.4: Decompose problems and subproblems into parts to facilitate the design, implementation, and review of programs.</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8.1.8.AP.5: Create procedures with parameters to organize code and make it easier to reuse.</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8.1.8.AP.6: Refine a solution that meets users’ needs by incorporating feedback from team members and users. </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8.1.8.AP.7: Design programs, incorporating existing code, media, and libraries, and give attribution. </a:t>
            </a:r>
            <a:endParaRPr sz="1000">
              <a:solidFill>
                <a:srgbClr val="FFFFFF"/>
              </a:solidFill>
              <a:latin typeface="Roboto"/>
              <a:ea typeface="Roboto"/>
              <a:cs typeface="Roboto"/>
              <a:sym typeface="Roboto"/>
            </a:endParaRPr>
          </a:p>
          <a:p>
            <a:pPr indent="0" lvl="0" marL="0" rtl="0" algn="l">
              <a:spcBef>
                <a:spcPts val="0"/>
              </a:spcBef>
              <a:spcAft>
                <a:spcPts val="0"/>
              </a:spcAft>
              <a:buNone/>
            </a:pPr>
            <a:r>
              <a:rPr lang="en" sz="1000">
                <a:solidFill>
                  <a:srgbClr val="FFFFFF"/>
                </a:solidFill>
                <a:latin typeface="Roboto"/>
                <a:ea typeface="Roboto"/>
                <a:cs typeface="Roboto"/>
                <a:sym typeface="Roboto"/>
              </a:rPr>
              <a:t>8.1.8.AP.8: Systematically test and refine programs using a range of test cases and users. 8.1.8.AP.9: Document programs in order to make them easier to follow, test, and debug. </a:t>
            </a:r>
            <a:endParaRPr sz="10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308500" y="3028100"/>
            <a:ext cx="1778751" cy="2090950"/>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175873" y="370432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553800" y="2465573"/>
            <a:ext cx="918000" cy="837226"/>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0" y="3278300"/>
            <a:ext cx="861000" cy="1346050"/>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089850" y="0"/>
            <a:ext cx="9180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0" name="Google Shape;90;p14"/>
          <p:cNvSpPr txBox="1"/>
          <p:nvPr/>
        </p:nvSpPr>
        <p:spPr>
          <a:xfrm>
            <a:off x="81896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a:blip r:embed="rId17">
            <a:alphaModFix/>
          </a:blip>
          <a:stretch>
            <a:fillRect/>
          </a:stretch>
        </p:blipFill>
        <p:spPr>
          <a:xfrm>
            <a:off x="0" y="4601700"/>
            <a:ext cx="8153400" cy="541775"/>
          </a:xfrm>
          <a:prstGeom prst="rect">
            <a:avLst/>
          </a:prstGeom>
          <a:noFill/>
          <a:ln>
            <a:noFill/>
          </a:ln>
        </p:spPr>
      </p:pic>
      <p:pic>
        <p:nvPicPr>
          <p:cNvPr id="92" name="Google Shape;92;p14"/>
          <p:cNvPicPr preferRelativeResize="0"/>
          <p:nvPr/>
        </p:nvPicPr>
        <p:blipFill>
          <a:blip r:embed="rId18">
            <a:alphaModFix/>
          </a:blip>
          <a:stretch>
            <a:fillRect/>
          </a:stretch>
        </p:blipFill>
        <p:spPr>
          <a:xfrm>
            <a:off x="707625" y="2495319"/>
            <a:ext cx="610675" cy="41834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https://images.freeimg.net/rsynced_images/floor-floorboards.jpg" id="379" name="Google Shape;379;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80" name="Google Shape;380;p3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2" name="Google Shape;382;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83" name="Google Shape;383;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84" name="Google Shape;384;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85" name="Google Shape;385;p3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386" name="Google Shape;386;p3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387" name="Google Shape;387;p3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388" name="Google Shape;388;p32"/>
          <p:cNvSpPr/>
          <p:nvPr/>
        </p:nvSpPr>
        <p:spPr>
          <a:xfrm>
            <a:off x="201825" y="1012075"/>
            <a:ext cx="7679205" cy="1916262"/>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https://images.freeimg.net/rsynced_images/floor-floorboards.jpg" id="393" name="Google Shape;393;p3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94" name="Google Shape;394;p3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6" name="Google Shape;396;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97" name="Google Shape;397;p3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98" name="Google Shape;398;p3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99" name="Google Shape;399;p3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00" name="Google Shape;400;p3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01" name="Google Shape;401;p3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02" name="Google Shape;402;p33"/>
          <p:cNvSpPr txBox="1"/>
          <p:nvPr/>
        </p:nvSpPr>
        <p:spPr>
          <a:xfrm>
            <a:off x="981075" y="1152525"/>
            <a:ext cx="6543900" cy="3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Control structures</a:t>
            </a:r>
            <a:r>
              <a:rPr lang="en" sz="3300">
                <a:latin typeface="Roboto"/>
                <a:ea typeface="Roboto"/>
                <a:cs typeface="Roboto"/>
                <a:sym typeface="Roboto"/>
              </a:rPr>
              <a:t> allow you to </a:t>
            </a:r>
            <a:r>
              <a:rPr i="1" lang="en" sz="3300">
                <a:latin typeface="Roboto"/>
                <a:ea typeface="Roboto"/>
                <a:cs typeface="Roboto"/>
                <a:sym typeface="Roboto"/>
              </a:rPr>
              <a:t>change the flow of execution in your code</a:t>
            </a:r>
            <a:r>
              <a:rPr lang="en" sz="3300">
                <a:latin typeface="Roboto"/>
                <a:ea typeface="Roboto"/>
                <a:cs typeface="Roboto"/>
                <a:sym typeface="Roboto"/>
              </a:rPr>
              <a:t>. They enable you to make decisions, repeat blocks of code, and perform different actions based on conditions. </a:t>
            </a:r>
            <a:endParaRPr sz="3300">
              <a:latin typeface="Roboto"/>
              <a:ea typeface="Roboto"/>
              <a:cs typeface="Roboto"/>
              <a:sym typeface="Roboto"/>
            </a:endParaRPr>
          </a:p>
        </p:txBody>
      </p:sp>
      <p:sp>
        <p:nvSpPr>
          <p:cNvPr id="403" name="Google Shape;403;p33"/>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descr="https://images.freeimg.net/rsynced_images/floor-floorboards.jpg" id="408" name="Google Shape;408;p3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09" name="Google Shape;409;p3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1" name="Google Shape;411;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12" name="Google Shape;412;p3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13" name="Google Shape;413;p3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14" name="Google Shape;414;p3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15" name="Google Shape;415;p3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16" name="Google Shape;416;p3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17" name="Google Shape;417;p34"/>
          <p:cNvSpPr txBox="1"/>
          <p:nvPr/>
        </p:nvSpPr>
        <p:spPr>
          <a:xfrm>
            <a:off x="628650" y="1127575"/>
            <a:ext cx="7495200" cy="310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The three primary control structures we will discuss are: </a:t>
            </a:r>
            <a:endParaRPr sz="3300">
              <a:latin typeface="Roboto"/>
              <a:ea typeface="Roboto"/>
              <a:cs typeface="Roboto"/>
              <a:sym typeface="Roboto"/>
            </a:endParaRPr>
          </a:p>
          <a:p>
            <a:pPr indent="-419100" lvl="0" marL="914400" rtl="0" algn="l">
              <a:spcBef>
                <a:spcPts val="0"/>
              </a:spcBef>
              <a:spcAft>
                <a:spcPts val="0"/>
              </a:spcAft>
              <a:buSzPts val="3000"/>
              <a:buFont typeface="Roboto"/>
              <a:buChar char="➢"/>
            </a:pPr>
            <a:r>
              <a:rPr b="1" lang="en" sz="3000">
                <a:latin typeface="Roboto"/>
                <a:ea typeface="Roboto"/>
                <a:cs typeface="Roboto"/>
                <a:sym typeface="Roboto"/>
              </a:rPr>
              <a:t>Sequential Structure</a:t>
            </a:r>
            <a:endParaRPr b="1" sz="3000">
              <a:latin typeface="Roboto"/>
              <a:ea typeface="Roboto"/>
              <a:cs typeface="Roboto"/>
              <a:sym typeface="Roboto"/>
            </a:endParaRPr>
          </a:p>
          <a:p>
            <a:pPr indent="-419100" lvl="0" marL="914400" rtl="0" algn="l">
              <a:spcBef>
                <a:spcPts val="0"/>
              </a:spcBef>
              <a:spcAft>
                <a:spcPts val="0"/>
              </a:spcAft>
              <a:buSzPts val="3000"/>
              <a:buFont typeface="Roboto"/>
              <a:buChar char="➢"/>
            </a:pPr>
            <a:r>
              <a:rPr b="1" lang="en" sz="3000">
                <a:latin typeface="Roboto"/>
                <a:ea typeface="Roboto"/>
                <a:cs typeface="Roboto"/>
                <a:sym typeface="Roboto"/>
              </a:rPr>
              <a:t>Selection Structure </a:t>
            </a:r>
            <a:r>
              <a:rPr lang="en" sz="3000">
                <a:latin typeface="Roboto"/>
                <a:ea typeface="Roboto"/>
                <a:cs typeface="Roboto"/>
                <a:sym typeface="Roboto"/>
              </a:rPr>
              <a:t>(Conditional Statements)</a:t>
            </a:r>
            <a:endParaRPr sz="3000">
              <a:latin typeface="Roboto"/>
              <a:ea typeface="Roboto"/>
              <a:cs typeface="Roboto"/>
              <a:sym typeface="Roboto"/>
            </a:endParaRPr>
          </a:p>
          <a:p>
            <a:pPr indent="-419100" lvl="0" marL="914400" rtl="0" algn="l">
              <a:spcBef>
                <a:spcPts val="0"/>
              </a:spcBef>
              <a:spcAft>
                <a:spcPts val="0"/>
              </a:spcAft>
              <a:buSzPts val="3000"/>
              <a:buFont typeface="Roboto"/>
              <a:buChar char="➢"/>
            </a:pPr>
            <a:r>
              <a:rPr b="1" lang="en" sz="3000">
                <a:latin typeface="Roboto"/>
                <a:ea typeface="Roboto"/>
                <a:cs typeface="Roboto"/>
                <a:sym typeface="Roboto"/>
              </a:rPr>
              <a:t>Repetition Structure </a:t>
            </a:r>
            <a:r>
              <a:rPr lang="en" sz="3000">
                <a:latin typeface="Roboto"/>
                <a:ea typeface="Roboto"/>
                <a:cs typeface="Roboto"/>
                <a:sym typeface="Roboto"/>
              </a:rPr>
              <a:t>(Loops)</a:t>
            </a:r>
            <a:endParaRPr sz="3000">
              <a:latin typeface="Roboto"/>
              <a:ea typeface="Roboto"/>
              <a:cs typeface="Roboto"/>
              <a:sym typeface="Roboto"/>
            </a:endParaRPr>
          </a:p>
        </p:txBody>
      </p:sp>
      <p:sp>
        <p:nvSpPr>
          <p:cNvPr id="418" name="Google Shape;418;p34"/>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35"/>
          <p:cNvPicPr preferRelativeResize="0"/>
          <p:nvPr/>
        </p:nvPicPr>
        <p:blipFill>
          <a:blip r:embed="rId3">
            <a:alphaModFix/>
          </a:blip>
          <a:stretch>
            <a:fillRect/>
          </a:stretch>
        </p:blipFill>
        <p:spPr>
          <a:xfrm>
            <a:off x="4882713" y="1714500"/>
            <a:ext cx="3124638" cy="3343275"/>
          </a:xfrm>
          <a:prstGeom prst="rect">
            <a:avLst/>
          </a:prstGeom>
          <a:noFill/>
          <a:ln cap="flat" cmpd="sng" w="19050">
            <a:solidFill>
              <a:srgbClr val="595959"/>
            </a:solidFill>
            <a:prstDash val="solid"/>
            <a:round/>
            <a:headEnd len="sm" w="sm" type="none"/>
            <a:tailEnd len="sm" w="sm" type="none"/>
          </a:ln>
        </p:spPr>
      </p:pic>
      <p:pic>
        <p:nvPicPr>
          <p:cNvPr descr="https://images.freeimg.net/rsynced_images/floor-floorboards.jpg" id="424" name="Google Shape;424;p3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25" name="Google Shape;425;p3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27" name="Google Shape;427;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28" name="Google Shape;428;p3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29" name="Google Shape;429;p3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30" name="Google Shape;430;p3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31" name="Google Shape;431;p35"/>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32" name="Google Shape;432;p3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33" name="Google Shape;433;p3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34" name="Google Shape;434;p35"/>
          <p:cNvSpPr txBox="1"/>
          <p:nvPr/>
        </p:nvSpPr>
        <p:spPr>
          <a:xfrm>
            <a:off x="847725" y="1154913"/>
            <a:ext cx="4075800" cy="326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300">
                <a:solidFill>
                  <a:schemeClr val="dk1"/>
                </a:solidFill>
                <a:latin typeface="Roboto"/>
                <a:ea typeface="Roboto"/>
                <a:cs typeface="Roboto"/>
                <a:sym typeface="Roboto"/>
              </a:rPr>
              <a:t>Sequential Structure</a:t>
            </a:r>
            <a:endParaRPr b="1" sz="28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500">
                <a:solidFill>
                  <a:schemeClr val="dk1"/>
                </a:solidFill>
                <a:latin typeface="Roboto"/>
                <a:ea typeface="Roboto"/>
                <a:cs typeface="Roboto"/>
                <a:sym typeface="Roboto"/>
              </a:rPr>
              <a:t>This is the default structure or </a:t>
            </a:r>
            <a:r>
              <a:rPr b="1" i="1" lang="en" sz="2500">
                <a:solidFill>
                  <a:schemeClr val="dk1"/>
                </a:solidFill>
                <a:latin typeface="Roboto"/>
                <a:ea typeface="Roboto"/>
                <a:cs typeface="Roboto"/>
                <a:sym typeface="Roboto"/>
              </a:rPr>
              <a:t>simple algorithm </a:t>
            </a:r>
            <a:r>
              <a:rPr lang="en" sz="2500">
                <a:solidFill>
                  <a:schemeClr val="dk1"/>
                </a:solidFill>
                <a:latin typeface="Roboto"/>
                <a:ea typeface="Roboto"/>
                <a:cs typeface="Roboto"/>
                <a:sym typeface="Roboto"/>
              </a:rPr>
              <a:t>where statements are executed one after the other in the order they appear in the code.</a:t>
            </a:r>
            <a:endParaRPr b="1" sz="2500">
              <a:latin typeface="Roboto"/>
              <a:ea typeface="Roboto"/>
              <a:cs typeface="Roboto"/>
              <a:sym typeface="Roboto"/>
            </a:endParaRPr>
          </a:p>
        </p:txBody>
      </p:sp>
      <p:sp>
        <p:nvSpPr>
          <p:cNvPr id="435" name="Google Shape;435;p35"/>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36"/>
          <p:cNvPicPr preferRelativeResize="0"/>
          <p:nvPr/>
        </p:nvPicPr>
        <p:blipFill>
          <a:blip r:embed="rId3">
            <a:alphaModFix/>
          </a:blip>
          <a:stretch>
            <a:fillRect/>
          </a:stretch>
        </p:blipFill>
        <p:spPr>
          <a:xfrm>
            <a:off x="4846150" y="1695650"/>
            <a:ext cx="3200675" cy="3447900"/>
          </a:xfrm>
          <a:prstGeom prst="rect">
            <a:avLst/>
          </a:prstGeom>
          <a:noFill/>
          <a:ln cap="flat" cmpd="sng" w="19050">
            <a:solidFill>
              <a:srgbClr val="595959"/>
            </a:solidFill>
            <a:prstDash val="solid"/>
            <a:round/>
            <a:headEnd len="sm" w="sm" type="none"/>
            <a:tailEnd len="sm" w="sm" type="none"/>
          </a:ln>
        </p:spPr>
      </p:pic>
      <p:pic>
        <p:nvPicPr>
          <p:cNvPr descr="https://images.freeimg.net/rsynced_images/floor-floorboards.jpg" id="441" name="Google Shape;441;p3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42" name="Google Shape;442;p3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4" name="Google Shape;444;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45" name="Google Shape;445;p3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46" name="Google Shape;446;p3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47" name="Google Shape;447;p3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48" name="Google Shape;448;p36"/>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49" name="Google Shape;449;p3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50" name="Google Shape;450;p3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51" name="Google Shape;451;p36"/>
          <p:cNvSpPr txBox="1"/>
          <p:nvPr/>
        </p:nvSpPr>
        <p:spPr>
          <a:xfrm>
            <a:off x="905925" y="1063725"/>
            <a:ext cx="3904200" cy="26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300">
                <a:solidFill>
                  <a:schemeClr val="dk1"/>
                </a:solidFill>
                <a:latin typeface="Roboto"/>
                <a:ea typeface="Roboto"/>
                <a:cs typeface="Roboto"/>
                <a:sym typeface="Roboto"/>
              </a:rPr>
              <a:t>Selection Structure </a:t>
            </a:r>
            <a:r>
              <a:rPr b="1" lang="en" sz="2500">
                <a:solidFill>
                  <a:schemeClr val="dk1"/>
                </a:solidFill>
                <a:latin typeface="Roboto"/>
                <a:ea typeface="Roboto"/>
                <a:cs typeface="Roboto"/>
                <a:sym typeface="Roboto"/>
              </a:rPr>
              <a:t>(Conditional Statements)</a:t>
            </a:r>
            <a:endParaRPr b="1" sz="25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500">
                <a:solidFill>
                  <a:schemeClr val="dk1"/>
                </a:solidFill>
                <a:latin typeface="Roboto"/>
                <a:ea typeface="Roboto"/>
                <a:cs typeface="Roboto"/>
                <a:sym typeface="Roboto"/>
              </a:rPr>
              <a:t>These structures allow you to execute different blocks of code based on certain conditions.</a:t>
            </a:r>
            <a:endParaRPr b="1" sz="25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452" name="Google Shape;452;p36"/>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https://images.freeimg.net/rsynced_images/floor-floorboards.jpg" id="457" name="Google Shape;457;p3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58" name="Google Shape;458;p3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1" name="Google Shape;461;p3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62" name="Google Shape;462;p3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63" name="Google Shape;463;p3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64" name="Google Shape;464;p3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65" name="Google Shape;465;p3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66" name="Google Shape;466;p37"/>
          <p:cNvSpPr txBox="1"/>
          <p:nvPr/>
        </p:nvSpPr>
        <p:spPr>
          <a:xfrm>
            <a:off x="847725" y="1001225"/>
            <a:ext cx="7046700" cy="3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latin typeface="Roboto"/>
                <a:ea typeface="Roboto"/>
                <a:cs typeface="Roboto"/>
                <a:sym typeface="Roboto"/>
              </a:rPr>
              <a:t>The most common </a:t>
            </a:r>
            <a:r>
              <a:rPr b="1" i="1" lang="en" sz="2500">
                <a:latin typeface="Roboto"/>
                <a:ea typeface="Roboto"/>
                <a:cs typeface="Roboto"/>
                <a:sym typeface="Roboto"/>
              </a:rPr>
              <a:t>conditional statements</a:t>
            </a:r>
            <a:r>
              <a:rPr lang="en" sz="2500">
                <a:latin typeface="Roboto"/>
                <a:ea typeface="Roboto"/>
                <a:cs typeface="Roboto"/>
                <a:sym typeface="Roboto"/>
              </a:rPr>
              <a:t> are:</a:t>
            </a:r>
            <a:endParaRPr sz="2500">
              <a:latin typeface="Roboto"/>
              <a:ea typeface="Roboto"/>
              <a:cs typeface="Roboto"/>
              <a:sym typeface="Roboto"/>
            </a:endParaRPr>
          </a:p>
          <a:p>
            <a:pPr indent="0" lvl="0" marL="457200" rtl="0" algn="l">
              <a:spcBef>
                <a:spcPts val="0"/>
              </a:spcBef>
              <a:spcAft>
                <a:spcPts val="0"/>
              </a:spcAft>
              <a:buNone/>
            </a:pPr>
            <a:r>
              <a:rPr b="1" lang="en" sz="2500">
                <a:latin typeface="Roboto"/>
                <a:ea typeface="Roboto"/>
                <a:cs typeface="Roboto"/>
                <a:sym typeface="Roboto"/>
              </a:rPr>
              <a:t>if statement: </a:t>
            </a:r>
            <a:r>
              <a:rPr lang="en" sz="2300">
                <a:latin typeface="Roboto"/>
                <a:ea typeface="Roboto"/>
                <a:cs typeface="Roboto"/>
                <a:sym typeface="Roboto"/>
              </a:rPr>
              <a:t>It allows you to execute a block of code if a specified condition is true.</a:t>
            </a:r>
            <a:endParaRPr sz="2300">
              <a:latin typeface="Roboto"/>
              <a:ea typeface="Roboto"/>
              <a:cs typeface="Roboto"/>
              <a:sym typeface="Roboto"/>
            </a:endParaRPr>
          </a:p>
          <a:p>
            <a:pPr indent="0" lvl="0" marL="457200" rtl="0" algn="l">
              <a:spcBef>
                <a:spcPts val="0"/>
              </a:spcBef>
              <a:spcAft>
                <a:spcPts val="0"/>
              </a:spcAft>
              <a:buNone/>
            </a:pPr>
            <a:r>
              <a:rPr b="1" lang="en" sz="2500">
                <a:latin typeface="Roboto"/>
                <a:ea typeface="Roboto"/>
                <a:cs typeface="Roboto"/>
                <a:sym typeface="Roboto"/>
              </a:rPr>
              <a:t>if-else statement: </a:t>
            </a:r>
            <a:r>
              <a:rPr lang="en" sz="2300">
                <a:latin typeface="Roboto"/>
                <a:ea typeface="Roboto"/>
                <a:cs typeface="Roboto"/>
                <a:sym typeface="Roboto"/>
              </a:rPr>
              <a:t>It allows you to execute one block of code if the condition is true and another block if the condition is false.</a:t>
            </a:r>
            <a:endParaRPr sz="2300">
              <a:latin typeface="Roboto"/>
              <a:ea typeface="Roboto"/>
              <a:cs typeface="Roboto"/>
              <a:sym typeface="Roboto"/>
            </a:endParaRPr>
          </a:p>
          <a:p>
            <a:pPr indent="0" lvl="0" marL="457200" rtl="0" algn="l">
              <a:spcBef>
                <a:spcPts val="0"/>
              </a:spcBef>
              <a:spcAft>
                <a:spcPts val="0"/>
              </a:spcAft>
              <a:buNone/>
            </a:pPr>
            <a:r>
              <a:rPr b="1" lang="en" sz="2500">
                <a:latin typeface="Roboto"/>
                <a:ea typeface="Roboto"/>
                <a:cs typeface="Roboto"/>
                <a:sym typeface="Roboto"/>
              </a:rPr>
              <a:t>nested if-else statement:</a:t>
            </a:r>
            <a:r>
              <a:rPr lang="en" sz="2500">
                <a:latin typeface="Roboto"/>
                <a:ea typeface="Roboto"/>
                <a:cs typeface="Roboto"/>
                <a:sym typeface="Roboto"/>
              </a:rPr>
              <a:t> </a:t>
            </a:r>
            <a:r>
              <a:rPr lang="en" sz="2400">
                <a:latin typeface="Roboto"/>
                <a:ea typeface="Roboto"/>
                <a:cs typeface="Roboto"/>
                <a:sym typeface="Roboto"/>
              </a:rPr>
              <a:t>You can have if-else statements inside other if-else statements, enabling more complex condition checks.</a:t>
            </a:r>
            <a:endParaRPr sz="2400">
              <a:latin typeface="Roboto"/>
              <a:ea typeface="Roboto"/>
              <a:cs typeface="Roboto"/>
              <a:sym typeface="Roboto"/>
            </a:endParaRPr>
          </a:p>
        </p:txBody>
      </p:sp>
      <p:sp>
        <p:nvSpPr>
          <p:cNvPr id="467" name="Google Shape;467;p37"/>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descr="https://images.freeimg.net/rsynced_images/floor-floorboards.jpg" id="472" name="Google Shape;472;p3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73" name="Google Shape;473;p3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5" name="Google Shape;475;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76" name="Google Shape;476;p3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77" name="Google Shape;477;p3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78" name="Google Shape;478;p3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479" name="Google Shape;479;p3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480" name="Google Shape;480;p3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81" name="Google Shape;481;p3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82" name="Google Shape;482;p38"/>
          <p:cNvSpPr txBox="1"/>
          <p:nvPr/>
        </p:nvSpPr>
        <p:spPr>
          <a:xfrm>
            <a:off x="847725" y="822350"/>
            <a:ext cx="6905100" cy="37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300">
                <a:latin typeface="Roboto"/>
                <a:ea typeface="Roboto"/>
                <a:cs typeface="Roboto"/>
                <a:sym typeface="Roboto"/>
              </a:rPr>
              <a:t>Selection Sort</a:t>
            </a:r>
            <a:r>
              <a:rPr b="1" lang="en" sz="3200">
                <a:latin typeface="Roboto"/>
                <a:ea typeface="Roboto"/>
                <a:cs typeface="Roboto"/>
                <a:sym typeface="Roboto"/>
              </a:rPr>
              <a:t> </a:t>
            </a:r>
            <a:r>
              <a:rPr lang="en" sz="2400">
                <a:latin typeface="Roboto"/>
                <a:ea typeface="Roboto"/>
                <a:cs typeface="Roboto"/>
                <a:sym typeface="Roboto"/>
              </a:rPr>
              <a:t>works by repeatedly finding the minimum element from the unsorted portion of the list and moving it to the beginning. It maintains two sublists: one sorted and one unsorted. </a:t>
            </a:r>
            <a:endParaRPr b="1" sz="2100">
              <a:latin typeface="Roboto"/>
              <a:ea typeface="Roboto"/>
              <a:cs typeface="Roboto"/>
              <a:sym typeface="Roboto"/>
            </a:endParaRPr>
          </a:p>
          <a:p>
            <a:pPr indent="-368300" lvl="0" marL="1371600" rtl="0" algn="l">
              <a:spcBef>
                <a:spcPts val="0"/>
              </a:spcBef>
              <a:spcAft>
                <a:spcPts val="0"/>
              </a:spcAft>
              <a:buSzPts val="2200"/>
              <a:buFont typeface="Roboto"/>
              <a:buChar char="➢"/>
            </a:pPr>
            <a:r>
              <a:rPr b="1" lang="en" sz="2200">
                <a:latin typeface="Roboto"/>
                <a:ea typeface="Roboto"/>
                <a:cs typeface="Roboto"/>
                <a:sym typeface="Roboto"/>
              </a:rPr>
              <a:t>Ascending Order A to Z</a:t>
            </a:r>
            <a:r>
              <a:rPr lang="en" sz="2200">
                <a:latin typeface="Roboto"/>
                <a:ea typeface="Roboto"/>
                <a:cs typeface="Roboto"/>
                <a:sym typeface="Roboto"/>
              </a:rPr>
              <a:t> sorts alphabetically or from lowest to highest.</a:t>
            </a:r>
            <a:endParaRPr sz="2200">
              <a:latin typeface="Roboto"/>
              <a:ea typeface="Roboto"/>
              <a:cs typeface="Roboto"/>
              <a:sym typeface="Roboto"/>
            </a:endParaRPr>
          </a:p>
          <a:p>
            <a:pPr indent="-368300" lvl="0" marL="1371600" rtl="0" algn="l">
              <a:spcBef>
                <a:spcPts val="0"/>
              </a:spcBef>
              <a:spcAft>
                <a:spcPts val="0"/>
              </a:spcAft>
              <a:buSzPts val="2200"/>
              <a:buFont typeface="Roboto"/>
              <a:buChar char="➢"/>
            </a:pPr>
            <a:r>
              <a:rPr b="1" lang="en" sz="2200">
                <a:latin typeface="Roboto"/>
                <a:ea typeface="Roboto"/>
                <a:cs typeface="Roboto"/>
                <a:sym typeface="Roboto"/>
              </a:rPr>
              <a:t>Descending Order Z to A</a:t>
            </a:r>
            <a:r>
              <a:rPr lang="en" sz="2200">
                <a:latin typeface="Roboto"/>
                <a:ea typeface="Roboto"/>
                <a:cs typeface="Roboto"/>
                <a:sym typeface="Roboto"/>
              </a:rPr>
              <a:t> sorts alphabetically backwards from Z to A and from highest to lowest. </a:t>
            </a:r>
            <a:endParaRPr sz="2200">
              <a:latin typeface="Roboto"/>
              <a:ea typeface="Roboto"/>
              <a:cs typeface="Roboto"/>
              <a:sym typeface="Roboto"/>
            </a:endParaRPr>
          </a:p>
        </p:txBody>
      </p:sp>
      <p:sp>
        <p:nvSpPr>
          <p:cNvPr id="483" name="Google Shape;483;p38"/>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39"/>
          <p:cNvPicPr preferRelativeResize="0"/>
          <p:nvPr/>
        </p:nvPicPr>
        <p:blipFill>
          <a:blip r:embed="rId3">
            <a:alphaModFix/>
          </a:blip>
          <a:stretch>
            <a:fillRect/>
          </a:stretch>
        </p:blipFill>
        <p:spPr>
          <a:xfrm>
            <a:off x="847725" y="2455700"/>
            <a:ext cx="6630600" cy="2619925"/>
          </a:xfrm>
          <a:prstGeom prst="rect">
            <a:avLst/>
          </a:prstGeom>
          <a:noFill/>
          <a:ln>
            <a:noFill/>
          </a:ln>
        </p:spPr>
      </p:pic>
      <p:pic>
        <p:nvPicPr>
          <p:cNvPr descr="https://images.freeimg.net/rsynced_images/floor-floorboards.jpg" id="489" name="Google Shape;489;p3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490" name="Google Shape;490;p3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2" name="Google Shape;492;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93" name="Google Shape;493;p3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494" name="Google Shape;494;p3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495" name="Google Shape;495;p3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96" name="Google Shape;496;p39"/>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497" name="Google Shape;497;p3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498" name="Google Shape;498;p3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99" name="Google Shape;499;p39"/>
          <p:cNvSpPr txBox="1"/>
          <p:nvPr/>
        </p:nvSpPr>
        <p:spPr>
          <a:xfrm>
            <a:off x="446625" y="781050"/>
            <a:ext cx="7432800" cy="179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200">
                <a:latin typeface="Roboto"/>
                <a:ea typeface="Roboto"/>
                <a:cs typeface="Roboto"/>
                <a:sym typeface="Roboto"/>
              </a:rPr>
              <a:t>Decision Making </a:t>
            </a:r>
            <a:r>
              <a:rPr b="1" lang="en" sz="2700">
                <a:latin typeface="Roboto"/>
                <a:ea typeface="Roboto"/>
                <a:cs typeface="Roboto"/>
                <a:sym typeface="Roboto"/>
              </a:rPr>
              <a:t>or Conditional Statements</a:t>
            </a:r>
            <a:r>
              <a:rPr b="1" lang="en" sz="3200">
                <a:latin typeface="Roboto"/>
                <a:ea typeface="Roboto"/>
                <a:cs typeface="Roboto"/>
                <a:sym typeface="Roboto"/>
              </a:rPr>
              <a:t> </a:t>
            </a:r>
            <a:r>
              <a:rPr lang="en" sz="2400">
                <a:latin typeface="Roboto"/>
                <a:ea typeface="Roboto"/>
                <a:cs typeface="Roboto"/>
                <a:sym typeface="Roboto"/>
              </a:rPr>
              <a:t>allow selection, making different things happen based on different conditions. You use this process everyday to make decisions.</a:t>
            </a:r>
            <a:endParaRPr b="1" sz="24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00" name="Google Shape;500;p39"/>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descr="https://images.freeimg.net/rsynced_images/floor-floorboards.jpg" id="505" name="Google Shape;505;p4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06" name="Google Shape;506;p4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8" name="Google Shape;508;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09" name="Google Shape;509;p4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10" name="Google Shape;510;p4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11" name="Google Shape;511;p4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12" name="Google Shape;512;p4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13" name="Google Shape;513;p4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14" name="Google Shape;514;p4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15" name="Google Shape;515;p40"/>
          <p:cNvSpPr txBox="1"/>
          <p:nvPr/>
        </p:nvSpPr>
        <p:spPr>
          <a:xfrm>
            <a:off x="743275" y="781050"/>
            <a:ext cx="6907500" cy="13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latin typeface="Roboto"/>
                <a:ea typeface="Roboto"/>
                <a:cs typeface="Roboto"/>
                <a:sym typeface="Roboto"/>
              </a:rPr>
              <a:t>Compound </a:t>
            </a:r>
            <a:r>
              <a:rPr b="1" lang="en" sz="3000">
                <a:latin typeface="Roboto"/>
                <a:ea typeface="Roboto"/>
                <a:cs typeface="Roboto"/>
                <a:sym typeface="Roboto"/>
              </a:rPr>
              <a:t>Conditionals</a:t>
            </a:r>
            <a:r>
              <a:rPr b="1" lang="en" sz="3000">
                <a:latin typeface="Roboto"/>
                <a:ea typeface="Roboto"/>
                <a:cs typeface="Roboto"/>
                <a:sym typeface="Roboto"/>
              </a:rPr>
              <a:t> </a:t>
            </a:r>
            <a:r>
              <a:rPr b="1" lang="en" sz="2700">
                <a:latin typeface="Roboto"/>
                <a:ea typeface="Roboto"/>
                <a:cs typeface="Roboto"/>
                <a:sym typeface="Roboto"/>
              </a:rPr>
              <a:t>or Compound Boolean Expressions</a:t>
            </a:r>
            <a:r>
              <a:rPr lang="en" sz="2400">
                <a:latin typeface="Roboto"/>
                <a:ea typeface="Roboto"/>
                <a:cs typeface="Roboto"/>
                <a:sym typeface="Roboto"/>
              </a:rPr>
              <a:t> </a:t>
            </a:r>
            <a:r>
              <a:rPr lang="en" sz="2000">
                <a:latin typeface="Roboto"/>
                <a:ea typeface="Roboto"/>
                <a:cs typeface="Roboto"/>
                <a:sym typeface="Roboto"/>
              </a:rPr>
              <a:t>involve combining multiple conditions using logical operators like </a:t>
            </a:r>
            <a:r>
              <a:rPr b="1" lang="en" sz="2000">
                <a:latin typeface="Roboto"/>
                <a:ea typeface="Roboto"/>
                <a:cs typeface="Roboto"/>
                <a:sym typeface="Roboto"/>
              </a:rPr>
              <a:t>`and</a:t>
            </a:r>
            <a:r>
              <a:rPr lang="en" sz="2000">
                <a:latin typeface="Roboto"/>
                <a:ea typeface="Roboto"/>
                <a:cs typeface="Roboto"/>
                <a:sym typeface="Roboto"/>
              </a:rPr>
              <a:t>`, </a:t>
            </a:r>
            <a:r>
              <a:rPr b="1" lang="en" sz="2000">
                <a:latin typeface="Roboto"/>
                <a:ea typeface="Roboto"/>
                <a:cs typeface="Roboto"/>
                <a:sym typeface="Roboto"/>
              </a:rPr>
              <a:t>`o</a:t>
            </a:r>
            <a:r>
              <a:rPr lang="en" sz="2000">
                <a:latin typeface="Roboto"/>
                <a:ea typeface="Roboto"/>
                <a:cs typeface="Roboto"/>
                <a:sym typeface="Roboto"/>
              </a:rPr>
              <a:t>r`, and `</a:t>
            </a:r>
            <a:r>
              <a:rPr b="1" lang="en" sz="2000">
                <a:latin typeface="Roboto"/>
                <a:ea typeface="Roboto"/>
                <a:cs typeface="Roboto"/>
                <a:sym typeface="Roboto"/>
              </a:rPr>
              <a:t>not`</a:t>
            </a:r>
            <a:r>
              <a:rPr lang="en" sz="2000">
                <a:latin typeface="Roboto"/>
                <a:ea typeface="Roboto"/>
                <a:cs typeface="Roboto"/>
                <a:sym typeface="Roboto"/>
              </a:rPr>
              <a:t>. </a:t>
            </a:r>
            <a:endParaRPr sz="2000">
              <a:latin typeface="Roboto"/>
              <a:ea typeface="Roboto"/>
              <a:cs typeface="Roboto"/>
              <a:sym typeface="Roboto"/>
            </a:endParaRPr>
          </a:p>
        </p:txBody>
      </p:sp>
      <p:pic>
        <p:nvPicPr>
          <p:cNvPr id="516" name="Google Shape;516;p40"/>
          <p:cNvPicPr preferRelativeResize="0"/>
          <p:nvPr/>
        </p:nvPicPr>
        <p:blipFill>
          <a:blip r:embed="rId10">
            <a:alphaModFix/>
          </a:blip>
          <a:stretch>
            <a:fillRect/>
          </a:stretch>
        </p:blipFill>
        <p:spPr>
          <a:xfrm>
            <a:off x="1387450" y="2104725"/>
            <a:ext cx="5262425" cy="2434250"/>
          </a:xfrm>
          <a:prstGeom prst="rect">
            <a:avLst/>
          </a:prstGeom>
          <a:noFill/>
          <a:ln cap="flat" cmpd="sng" w="28575">
            <a:solidFill>
              <a:schemeClr val="dk2"/>
            </a:solidFill>
            <a:prstDash val="solid"/>
            <a:round/>
            <a:headEnd len="sm" w="sm" type="none"/>
            <a:tailEnd len="sm" w="sm" type="none"/>
          </a:ln>
        </p:spPr>
      </p:pic>
      <p:sp>
        <p:nvSpPr>
          <p:cNvPr id="517" name="Google Shape;517;p40"/>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descr="https://images.freeimg.net/rsynced_images/floor-floorboards.jpg" id="522" name="Google Shape;522;p4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23" name="Google Shape;523;p4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5" name="Google Shape;525;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26" name="Google Shape;526;p4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27" name="Google Shape;527;p4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28" name="Google Shape;528;p4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29" name="Google Shape;529;p4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30" name="Google Shape;530;p4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31" name="Google Shape;531;p41"/>
          <p:cNvSpPr txBox="1"/>
          <p:nvPr/>
        </p:nvSpPr>
        <p:spPr>
          <a:xfrm>
            <a:off x="892600" y="890900"/>
            <a:ext cx="71235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Repetition Structure (Loops)</a:t>
            </a:r>
            <a:endParaRPr b="1" sz="3000">
              <a:latin typeface="Roboto"/>
              <a:ea typeface="Roboto"/>
              <a:cs typeface="Roboto"/>
              <a:sym typeface="Roboto"/>
            </a:endParaRPr>
          </a:p>
          <a:p>
            <a:pPr indent="0" lvl="0" marL="0" rtl="0" algn="l">
              <a:spcBef>
                <a:spcPts val="0"/>
              </a:spcBef>
              <a:spcAft>
                <a:spcPts val="0"/>
              </a:spcAft>
              <a:buNone/>
            </a:pPr>
            <a:r>
              <a:rPr lang="en" sz="2000">
                <a:latin typeface="Roboto"/>
                <a:ea typeface="Roboto"/>
                <a:cs typeface="Roboto"/>
                <a:sym typeface="Roboto"/>
              </a:rPr>
              <a:t>These structures allow you to repeat a block of code multiple times until a certain condition is met. The main types of loops include:</a:t>
            </a:r>
            <a:endParaRPr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for loop: </a:t>
            </a:r>
            <a:r>
              <a:rPr lang="en" sz="2000">
                <a:latin typeface="Roboto"/>
                <a:ea typeface="Roboto"/>
                <a:cs typeface="Roboto"/>
                <a:sym typeface="Roboto"/>
              </a:rPr>
              <a:t>It executes a block of code a specified number of times.</a:t>
            </a:r>
            <a:endParaRPr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while loop:</a:t>
            </a:r>
            <a:r>
              <a:rPr lang="en" sz="2000">
                <a:latin typeface="Roboto"/>
                <a:ea typeface="Roboto"/>
                <a:cs typeface="Roboto"/>
                <a:sym typeface="Roboto"/>
              </a:rPr>
              <a:t> It repeats a block of code as long as a specified condition is true.</a:t>
            </a:r>
            <a:endParaRPr sz="2000">
              <a:latin typeface="Roboto"/>
              <a:ea typeface="Roboto"/>
              <a:cs typeface="Roboto"/>
              <a:sym typeface="Roboto"/>
            </a:endParaRPr>
          </a:p>
          <a:p>
            <a:pPr indent="0" lvl="0" marL="457200" rtl="0" algn="l">
              <a:spcBef>
                <a:spcPts val="0"/>
              </a:spcBef>
              <a:spcAft>
                <a:spcPts val="0"/>
              </a:spcAft>
              <a:buNone/>
            </a:pPr>
            <a:r>
              <a:rPr b="1" lang="en" sz="2000">
                <a:latin typeface="Roboto"/>
                <a:ea typeface="Roboto"/>
                <a:cs typeface="Roboto"/>
                <a:sym typeface="Roboto"/>
              </a:rPr>
              <a:t>do-while loop:</a:t>
            </a:r>
            <a:r>
              <a:rPr lang="en" sz="2000">
                <a:latin typeface="Roboto"/>
                <a:ea typeface="Roboto"/>
                <a:cs typeface="Roboto"/>
                <a:sym typeface="Roboto"/>
              </a:rPr>
              <a:t> Similar to a while loop, but it guarantees that the block of code is executed at least once before the condition is checked.</a:t>
            </a:r>
            <a:endParaRPr sz="2000">
              <a:latin typeface="Roboto"/>
              <a:ea typeface="Roboto"/>
              <a:cs typeface="Roboto"/>
              <a:sym typeface="Roboto"/>
            </a:endParaRPr>
          </a:p>
        </p:txBody>
      </p:sp>
      <p:sp>
        <p:nvSpPr>
          <p:cNvPr id="532" name="Google Shape;532;p41"/>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10275" y="50"/>
            <a:ext cx="9336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100" u="sng">
                <a:latin typeface="Roboto"/>
                <a:ea typeface="Roboto"/>
                <a:cs typeface="Roboto"/>
                <a:sym typeface="Roboto"/>
              </a:rPr>
              <a:t>Core Concept  </a:t>
            </a:r>
            <a:r>
              <a:rPr b="1" lang="en" sz="2200" u="sng">
                <a:latin typeface="Roboto"/>
                <a:ea typeface="Roboto"/>
                <a:cs typeface="Roboto"/>
                <a:sym typeface="Roboto"/>
              </a:rPr>
              <a:t>8.1.8</a:t>
            </a:r>
            <a:r>
              <a:rPr b="1" lang="en" sz="2200" u="sng">
                <a:latin typeface="Roboto"/>
                <a:ea typeface="Roboto"/>
                <a:cs typeface="Roboto"/>
                <a:sym typeface="Roboto"/>
              </a:rPr>
              <a:t> </a:t>
            </a:r>
            <a:r>
              <a:rPr b="1" lang="en" sz="2200" u="sng">
                <a:latin typeface="Roboto"/>
                <a:ea typeface="Roboto"/>
                <a:cs typeface="Roboto"/>
                <a:sym typeface="Roboto"/>
              </a:rPr>
              <a:t>Algorithms &amp; Programming</a:t>
            </a:r>
            <a:r>
              <a:rPr lang="en" sz="2500">
                <a:solidFill>
                  <a:schemeClr val="dk1"/>
                </a:solidFill>
                <a:latin typeface="Roboto"/>
                <a:ea typeface="Roboto"/>
                <a:cs typeface="Roboto"/>
                <a:sym typeface="Roboto"/>
              </a:rPr>
              <a:t>  </a:t>
            </a:r>
            <a:endParaRPr sz="2500">
              <a:latin typeface="Roboto"/>
              <a:ea typeface="Roboto"/>
              <a:cs typeface="Roboto"/>
              <a:sym typeface="Roboto"/>
            </a:endParaRPr>
          </a:p>
        </p:txBody>
      </p:sp>
      <p:sp>
        <p:nvSpPr>
          <p:cNvPr id="105" name="Google Shape;105;p15"/>
          <p:cNvSpPr txBox="1"/>
          <p:nvPr/>
        </p:nvSpPr>
        <p:spPr>
          <a:xfrm>
            <a:off x="81655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37850"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10273" cy="459575"/>
          </a:xfrm>
          <a:prstGeom prst="rect">
            <a:avLst/>
          </a:prstGeom>
          <a:noFill/>
          <a:ln>
            <a:noFill/>
          </a:ln>
        </p:spPr>
      </p:pic>
      <p:sp>
        <p:nvSpPr>
          <p:cNvPr id="108" name="Google Shape;108;p15"/>
          <p:cNvSpPr txBox="1"/>
          <p:nvPr/>
        </p:nvSpPr>
        <p:spPr>
          <a:xfrm>
            <a:off x="1380000" y="781050"/>
            <a:ext cx="5933400" cy="35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An algorithm is a sequence of steps designed to accomplish a specific task. Algorithms are translated into programs, or code, to provide instructions for computing devices. Algorithms and programming control all computing systems, empowering people to communicate with the world in new ways and solve compelling problems.</a:t>
            </a:r>
            <a:endParaRPr sz="24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42"/>
          <p:cNvPicPr preferRelativeResize="0"/>
          <p:nvPr/>
        </p:nvPicPr>
        <p:blipFill rotWithShape="1">
          <a:blip r:embed="rId3">
            <a:alphaModFix/>
          </a:blip>
          <a:srcRect b="0" l="0" r="0" t="23722"/>
          <a:stretch/>
        </p:blipFill>
        <p:spPr>
          <a:xfrm>
            <a:off x="1496175" y="1880100"/>
            <a:ext cx="4611123" cy="2838876"/>
          </a:xfrm>
          <a:prstGeom prst="rect">
            <a:avLst/>
          </a:prstGeom>
          <a:noFill/>
          <a:ln cap="flat" cmpd="sng" w="76200">
            <a:solidFill>
              <a:srgbClr val="595959"/>
            </a:solidFill>
            <a:prstDash val="solid"/>
            <a:round/>
            <a:headEnd len="sm" w="sm" type="none"/>
            <a:tailEnd len="sm" w="sm" type="none"/>
          </a:ln>
        </p:spPr>
      </p:pic>
      <p:pic>
        <p:nvPicPr>
          <p:cNvPr descr="https://images.freeimg.net/rsynced_images/floor-floorboards.jpg" id="538" name="Google Shape;538;p4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39" name="Google Shape;539;p4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41" name="Google Shape;541;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42" name="Google Shape;542;p4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43" name="Google Shape;543;p4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44" name="Google Shape;544;p4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545" name="Google Shape;545;p4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46" name="Google Shape;546;p4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47" name="Google Shape;547;p4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48" name="Google Shape;548;p42"/>
          <p:cNvSpPr txBox="1"/>
          <p:nvPr/>
        </p:nvSpPr>
        <p:spPr>
          <a:xfrm>
            <a:off x="812175" y="781050"/>
            <a:ext cx="6971400" cy="12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latin typeface="Roboto"/>
                <a:ea typeface="Roboto"/>
                <a:cs typeface="Roboto"/>
                <a:sym typeface="Roboto"/>
              </a:rPr>
              <a:t>Repetitive </a:t>
            </a:r>
            <a:r>
              <a:rPr b="1" lang="en" sz="3000">
                <a:latin typeface="Roboto"/>
                <a:ea typeface="Roboto"/>
                <a:cs typeface="Roboto"/>
                <a:sym typeface="Roboto"/>
              </a:rPr>
              <a:t>Algorithms </a:t>
            </a:r>
            <a:r>
              <a:rPr lang="en" sz="3000">
                <a:latin typeface="Roboto"/>
                <a:ea typeface="Roboto"/>
                <a:cs typeface="Roboto"/>
                <a:sym typeface="Roboto"/>
              </a:rPr>
              <a:t>requires a program to run until a condition is met</a:t>
            </a:r>
            <a:r>
              <a:rPr lang="en" sz="3000">
                <a:latin typeface="Roboto"/>
                <a:ea typeface="Roboto"/>
                <a:cs typeface="Roboto"/>
                <a:sym typeface="Roboto"/>
              </a:rPr>
              <a:t>.</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49" name="Google Shape;549;p42"/>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43"/>
          <p:cNvPicPr preferRelativeResize="0"/>
          <p:nvPr/>
        </p:nvPicPr>
        <p:blipFill>
          <a:blip r:embed="rId3">
            <a:alphaModFix/>
          </a:blip>
          <a:stretch>
            <a:fillRect/>
          </a:stretch>
        </p:blipFill>
        <p:spPr>
          <a:xfrm>
            <a:off x="3270425" y="1000900"/>
            <a:ext cx="4500374" cy="3472225"/>
          </a:xfrm>
          <a:prstGeom prst="rect">
            <a:avLst/>
          </a:prstGeom>
          <a:noFill/>
          <a:ln cap="flat" cmpd="sng" w="28575">
            <a:solidFill>
              <a:schemeClr val="dk2"/>
            </a:solidFill>
            <a:prstDash val="solid"/>
            <a:round/>
            <a:headEnd len="sm" w="sm" type="none"/>
            <a:tailEnd len="sm" w="sm" type="none"/>
          </a:ln>
        </p:spPr>
      </p:pic>
      <p:pic>
        <p:nvPicPr>
          <p:cNvPr descr="https://images.freeimg.net/rsynced_images/floor-floorboards.jpg" id="555" name="Google Shape;555;p4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56" name="Google Shape;556;p4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8" name="Google Shape;558;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59" name="Google Shape;559;p4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60" name="Google Shape;560;p4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61" name="Google Shape;561;p4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62" name="Google Shape;562;p4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563" name="Google Shape;563;p4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64" name="Google Shape;564;p4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565" name="Google Shape;565;p43"/>
          <p:cNvSpPr txBox="1"/>
          <p:nvPr/>
        </p:nvSpPr>
        <p:spPr>
          <a:xfrm>
            <a:off x="766625" y="954725"/>
            <a:ext cx="2503800" cy="3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000">
                <a:latin typeface="Roboto"/>
                <a:ea typeface="Roboto"/>
                <a:cs typeface="Roboto"/>
                <a:sym typeface="Roboto"/>
              </a:rPr>
              <a:t>Nested Loop</a:t>
            </a:r>
            <a:r>
              <a:rPr b="1" lang="en" sz="2000">
                <a:latin typeface="Roboto"/>
                <a:ea typeface="Roboto"/>
                <a:cs typeface="Roboto"/>
                <a:sym typeface="Roboto"/>
              </a:rPr>
              <a:t> </a:t>
            </a:r>
            <a:r>
              <a:rPr lang="en" sz="2000">
                <a:latin typeface="Roboto"/>
                <a:ea typeface="Roboto"/>
                <a:cs typeface="Roboto"/>
                <a:sym typeface="Roboto"/>
              </a:rPr>
              <a:t>contains an outer and inner condition</a:t>
            </a:r>
            <a:r>
              <a:rPr lang="en" sz="2000">
                <a:latin typeface="Roboto"/>
                <a:ea typeface="Roboto"/>
                <a:cs typeface="Roboto"/>
                <a:sym typeface="Roboto"/>
              </a:rPr>
              <a:t>. </a:t>
            </a:r>
            <a:r>
              <a:rPr lang="en" sz="2000">
                <a:latin typeface="Roboto"/>
                <a:ea typeface="Roboto"/>
                <a:cs typeface="Roboto"/>
                <a:sym typeface="Roboto"/>
              </a:rPr>
              <a:t>The inner loop executes completely for each iteration of the outer loop, resulting in a total of 9 pairs of values being printed.</a:t>
            </a:r>
            <a:endParaRPr sz="2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66" name="Google Shape;566;p43"/>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descr="https://images.freeimg.net/rsynced_images/floor-floorboards.jpg" id="571" name="Google Shape;571;p4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72" name="Google Shape;572;p4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74" name="Google Shape;574;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75" name="Google Shape;575;p4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76" name="Google Shape;576;p4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77" name="Google Shape;577;p4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78" name="Google Shape;578;p4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79" name="Google Shape;579;p4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80" name="Google Shape;580;p44"/>
          <p:cNvSpPr txBox="1"/>
          <p:nvPr/>
        </p:nvSpPr>
        <p:spPr>
          <a:xfrm>
            <a:off x="868150" y="1050663"/>
            <a:ext cx="7172400" cy="3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Control structures</a:t>
            </a:r>
            <a:r>
              <a:rPr lang="en" sz="3000">
                <a:latin typeface="Roboto"/>
                <a:ea typeface="Roboto"/>
                <a:cs typeface="Roboto"/>
                <a:sym typeface="Roboto"/>
              </a:rPr>
              <a:t> are fundamental in programming because they enable the creation of algorithms and programs that respond to different situations and inputs. </a:t>
            </a:r>
            <a:r>
              <a:rPr b="1" i="1" lang="en" sz="3000">
                <a:latin typeface="Roboto"/>
                <a:ea typeface="Roboto"/>
                <a:cs typeface="Roboto"/>
                <a:sym typeface="Roboto"/>
              </a:rPr>
              <a:t>They are essential for building logic and enabling your programs to perform complex tasks.</a:t>
            </a:r>
            <a:endParaRPr b="1" i="1"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
        <p:nvSpPr>
          <p:cNvPr id="581" name="Google Shape;581;p44"/>
          <p:cNvSpPr/>
          <p:nvPr/>
        </p:nvSpPr>
        <p:spPr>
          <a:xfrm>
            <a:off x="1152525" y="-4050"/>
            <a:ext cx="6603653" cy="9777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Control Structures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descr="https://images.freeimg.net/rsynced_images/floor-floorboards.jpg" id="586" name="Google Shape;586;p4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87" name="Google Shape;587;p4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9" name="Google Shape;589;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90" name="Google Shape;590;p4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91" name="Google Shape;591;p4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92" name="Google Shape;592;p4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93" name="Google Shape;593;p4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594" name="Google Shape;594;p4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595" name="Google Shape;595;p45"/>
          <p:cNvSpPr/>
          <p:nvPr/>
        </p:nvSpPr>
        <p:spPr>
          <a:xfrm>
            <a:off x="381550" y="890900"/>
            <a:ext cx="7428954" cy="221425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Pseudocode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descr="https://images.freeimg.net/rsynced_images/floor-floorboards.jpg" id="600" name="Google Shape;600;p4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01" name="Google Shape;601;p4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3" name="Google Shape;603;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04" name="Google Shape;604;p4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05" name="Google Shape;605;p4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06" name="Google Shape;606;p4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07" name="Google Shape;607;p4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08" name="Google Shape;608;p4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09" name="Google Shape;609;p46"/>
          <p:cNvSpPr/>
          <p:nvPr/>
        </p:nvSpPr>
        <p:spPr>
          <a:xfrm>
            <a:off x="1091050" y="146300"/>
            <a:ext cx="6882069" cy="6665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
        <p:nvSpPr>
          <p:cNvPr id="610" name="Google Shape;610;p4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611" name="Google Shape;611;p46"/>
          <p:cNvPicPr preferRelativeResize="0"/>
          <p:nvPr/>
        </p:nvPicPr>
        <p:blipFill rotWithShape="1">
          <a:blip r:embed="rId10">
            <a:alphaModFix/>
          </a:blip>
          <a:srcRect b="0" l="0" r="32432" t="0"/>
          <a:stretch/>
        </p:blipFill>
        <p:spPr>
          <a:xfrm>
            <a:off x="4266775" y="1097850"/>
            <a:ext cx="3097774" cy="3821650"/>
          </a:xfrm>
          <a:prstGeom prst="rect">
            <a:avLst/>
          </a:prstGeom>
          <a:noFill/>
          <a:ln>
            <a:noFill/>
          </a:ln>
        </p:spPr>
      </p:pic>
      <p:sp>
        <p:nvSpPr>
          <p:cNvPr id="612" name="Google Shape;612;p46"/>
          <p:cNvSpPr/>
          <p:nvPr/>
        </p:nvSpPr>
        <p:spPr>
          <a:xfrm>
            <a:off x="1285875" y="959100"/>
            <a:ext cx="2980800" cy="1831500"/>
          </a:xfrm>
          <a:prstGeom prst="wedgeRectCallout">
            <a:avLst>
              <a:gd fmla="val 80075" name="adj1"/>
              <a:gd fmla="val 30605"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FFFFFF"/>
                </a:solidFill>
                <a:latin typeface="Roboto"/>
                <a:ea typeface="Roboto"/>
                <a:cs typeface="Roboto"/>
                <a:sym typeface="Roboto"/>
              </a:rPr>
              <a:t>Sooooo! </a:t>
            </a:r>
            <a:endParaRPr b="1" sz="3600">
              <a:solidFill>
                <a:srgbClr val="FFFFFF"/>
              </a:solidFill>
              <a:latin typeface="Roboto"/>
              <a:ea typeface="Roboto"/>
              <a:cs typeface="Roboto"/>
              <a:sym typeface="Roboto"/>
            </a:endParaRPr>
          </a:p>
          <a:p>
            <a:pPr indent="0" lvl="0" marL="0" rtl="0" algn="ctr">
              <a:spcBef>
                <a:spcPts val="0"/>
              </a:spcBef>
              <a:spcAft>
                <a:spcPts val="0"/>
              </a:spcAft>
              <a:buNone/>
            </a:pPr>
            <a:r>
              <a:rPr b="1" lang="en" sz="3600">
                <a:solidFill>
                  <a:srgbClr val="FFFFFF"/>
                </a:solidFill>
                <a:latin typeface="Roboto"/>
                <a:ea typeface="Roboto"/>
                <a:cs typeface="Roboto"/>
                <a:sym typeface="Roboto"/>
              </a:rPr>
              <a:t>What is pseudocode</a:t>
            </a:r>
            <a:endParaRPr b="1" sz="3600">
              <a:solidFill>
                <a:srgbClr val="FFFFFF"/>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p47"/>
          <p:cNvPicPr preferRelativeResize="0"/>
          <p:nvPr/>
        </p:nvPicPr>
        <p:blipFill>
          <a:blip r:embed="rId3">
            <a:alphaModFix/>
          </a:blip>
          <a:stretch>
            <a:fillRect/>
          </a:stretch>
        </p:blipFill>
        <p:spPr>
          <a:xfrm>
            <a:off x="5442850" y="1038575"/>
            <a:ext cx="2639999" cy="3563101"/>
          </a:xfrm>
          <a:prstGeom prst="rect">
            <a:avLst/>
          </a:prstGeom>
          <a:noFill/>
          <a:ln>
            <a:noFill/>
          </a:ln>
        </p:spPr>
      </p:pic>
      <p:pic>
        <p:nvPicPr>
          <p:cNvPr descr="https://images.freeimg.net/rsynced_images/floor-floorboards.jpg" id="618" name="Google Shape;618;p4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19" name="Google Shape;619;p4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21" name="Google Shape;621;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22" name="Google Shape;622;p4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23" name="Google Shape;623;p4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24" name="Google Shape;624;p4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625" name="Google Shape;625;p4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26" name="Google Shape;626;p4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27" name="Google Shape;627;p47"/>
          <p:cNvSpPr txBox="1"/>
          <p:nvPr/>
        </p:nvSpPr>
        <p:spPr>
          <a:xfrm>
            <a:off x="905925" y="965075"/>
            <a:ext cx="5496300" cy="3563100"/>
          </a:xfrm>
          <a:prstGeom prst="rect">
            <a:avLst/>
          </a:prstGeom>
          <a:noFill/>
          <a:ln>
            <a:noFill/>
          </a:ln>
        </p:spPr>
        <p:txBody>
          <a:bodyPr anchorCtr="0" anchor="t" bIns="91425" lIns="91425" spcFirstLastPara="1" rIns="91425" wrap="square" tIns="91425">
            <a:noAutofit/>
          </a:bodyPr>
          <a:lstStyle/>
          <a:p>
            <a:pPr indent="0" lvl="0" marL="0" marR="190500" rtl="0" algn="l">
              <a:lnSpc>
                <a:spcPct val="100000"/>
              </a:lnSpc>
              <a:spcBef>
                <a:spcPts val="0"/>
              </a:spcBef>
              <a:spcAft>
                <a:spcPts val="0"/>
              </a:spcAft>
              <a:buClr>
                <a:schemeClr val="dk1"/>
              </a:buClr>
              <a:buSzPts val="688"/>
              <a:buFont typeface="Arial"/>
              <a:buNone/>
            </a:pPr>
            <a:r>
              <a:rPr lang="en" sz="3300">
                <a:solidFill>
                  <a:srgbClr val="202124"/>
                </a:solidFill>
                <a:latin typeface="Roboto"/>
                <a:ea typeface="Roboto"/>
                <a:cs typeface="Roboto"/>
                <a:sym typeface="Roboto"/>
              </a:rPr>
              <a:t>Imagine you have to explain to a friend how to make a sandwich without using any specific language, just simple steps. That's kind of </a:t>
            </a:r>
            <a:endParaRPr sz="3300">
              <a:solidFill>
                <a:srgbClr val="202124"/>
              </a:solidFill>
              <a:latin typeface="Roboto"/>
              <a:ea typeface="Roboto"/>
              <a:cs typeface="Roboto"/>
              <a:sym typeface="Roboto"/>
            </a:endParaRPr>
          </a:p>
          <a:p>
            <a:pPr indent="0" lvl="0" marL="0" marR="190500" rtl="0" algn="l">
              <a:lnSpc>
                <a:spcPct val="100000"/>
              </a:lnSpc>
              <a:spcBef>
                <a:spcPts val="0"/>
              </a:spcBef>
              <a:spcAft>
                <a:spcPts val="0"/>
              </a:spcAft>
              <a:buClr>
                <a:schemeClr val="dk1"/>
              </a:buClr>
              <a:buSzPts val="688"/>
              <a:buFont typeface="Arial"/>
              <a:buNone/>
            </a:pPr>
            <a:r>
              <a:rPr lang="en" sz="3300">
                <a:solidFill>
                  <a:srgbClr val="202124"/>
                </a:solidFill>
                <a:latin typeface="Roboto"/>
                <a:ea typeface="Roboto"/>
                <a:cs typeface="Roboto"/>
                <a:sym typeface="Roboto"/>
              </a:rPr>
              <a:t>what pseudocode is like.</a:t>
            </a:r>
            <a:endParaRPr sz="3300">
              <a:solidFill>
                <a:srgbClr val="202124"/>
              </a:solidFill>
              <a:latin typeface="Roboto"/>
              <a:ea typeface="Roboto"/>
              <a:cs typeface="Roboto"/>
              <a:sym typeface="Roboto"/>
            </a:endParaRPr>
          </a:p>
        </p:txBody>
      </p:sp>
      <p:sp>
        <p:nvSpPr>
          <p:cNvPr id="628" name="Google Shape;628;p47"/>
          <p:cNvSpPr/>
          <p:nvPr/>
        </p:nvSpPr>
        <p:spPr>
          <a:xfrm>
            <a:off x="1024250" y="5710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https://images.freeimg.net/rsynced_images/floor-floorboards.jpg" id="633" name="Google Shape;633;p4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34" name="Google Shape;634;p4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6" name="Google Shape;636;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37" name="Google Shape;637;p4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38" name="Google Shape;638;p4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39" name="Google Shape;639;p4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40" name="Google Shape;640;p4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41" name="Google Shape;641;p4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42" name="Google Shape;642;p48"/>
          <p:cNvSpPr txBox="1"/>
          <p:nvPr/>
        </p:nvSpPr>
        <p:spPr>
          <a:xfrm>
            <a:off x="847725" y="972300"/>
            <a:ext cx="7058700" cy="3074700"/>
          </a:xfrm>
          <a:prstGeom prst="rect">
            <a:avLst/>
          </a:prstGeom>
          <a:noFill/>
          <a:ln>
            <a:noFill/>
          </a:ln>
        </p:spPr>
        <p:txBody>
          <a:bodyPr anchorCtr="0" anchor="t" bIns="91425" lIns="91425" spcFirstLastPara="1" rIns="91425" wrap="square" tIns="91425">
            <a:noAutofit/>
          </a:bodyPr>
          <a:lstStyle/>
          <a:p>
            <a:pPr indent="0" lvl="0" marL="0" marR="190500" rtl="0" algn="l">
              <a:spcBef>
                <a:spcPts val="0"/>
              </a:spcBef>
              <a:spcAft>
                <a:spcPts val="0"/>
              </a:spcAft>
              <a:buClr>
                <a:schemeClr val="dk1"/>
              </a:buClr>
              <a:buSzPts val="1100"/>
              <a:buFont typeface="Arial"/>
              <a:buNone/>
            </a:pPr>
            <a:r>
              <a:rPr b="1" lang="en" sz="3300">
                <a:solidFill>
                  <a:srgbClr val="202124"/>
                </a:solidFill>
                <a:latin typeface="Roboto"/>
                <a:ea typeface="Roboto"/>
                <a:cs typeface="Roboto"/>
                <a:sym typeface="Roboto"/>
              </a:rPr>
              <a:t>Pseudocode</a:t>
            </a:r>
            <a:r>
              <a:rPr lang="en" sz="3300">
                <a:solidFill>
                  <a:srgbClr val="202124"/>
                </a:solidFill>
                <a:latin typeface="Roboto"/>
                <a:ea typeface="Roboto"/>
                <a:cs typeface="Roboto"/>
                <a:sym typeface="Roboto"/>
              </a:rPr>
              <a:t> is a way to write down the steps of a computer program in simple, easy to </a:t>
            </a:r>
            <a:r>
              <a:rPr lang="en" sz="3300">
                <a:solidFill>
                  <a:srgbClr val="202124"/>
                </a:solidFill>
                <a:latin typeface="Roboto"/>
                <a:ea typeface="Roboto"/>
                <a:cs typeface="Roboto"/>
                <a:sym typeface="Roboto"/>
              </a:rPr>
              <a:t>understand</a:t>
            </a:r>
            <a:r>
              <a:rPr lang="en" sz="3300">
                <a:solidFill>
                  <a:srgbClr val="202124"/>
                </a:solidFill>
                <a:latin typeface="Roboto"/>
                <a:ea typeface="Roboto"/>
                <a:cs typeface="Roboto"/>
                <a:sym typeface="Roboto"/>
              </a:rPr>
              <a:t> steps, without a programming language. It's like writing down the recipe for a computer to follow.</a:t>
            </a:r>
            <a:endParaRPr sz="3300">
              <a:solidFill>
                <a:srgbClr val="202124"/>
              </a:solidFill>
              <a:latin typeface="Roboto"/>
              <a:ea typeface="Roboto"/>
              <a:cs typeface="Roboto"/>
              <a:sym typeface="Roboto"/>
            </a:endParaRPr>
          </a:p>
          <a:p>
            <a:pPr indent="0" lvl="0" marL="0" marR="190500" rtl="0" algn="l">
              <a:lnSpc>
                <a:spcPct val="100000"/>
              </a:lnSpc>
              <a:spcBef>
                <a:spcPts val="0"/>
              </a:spcBef>
              <a:spcAft>
                <a:spcPts val="0"/>
              </a:spcAft>
              <a:buClr>
                <a:schemeClr val="dk1"/>
              </a:buClr>
              <a:buSzPts val="688"/>
              <a:buFont typeface="Arial"/>
              <a:buNone/>
            </a:pPr>
            <a:r>
              <a:t/>
            </a:r>
            <a:endParaRPr sz="3300">
              <a:solidFill>
                <a:srgbClr val="202124"/>
              </a:solidFill>
              <a:latin typeface="Roboto"/>
              <a:ea typeface="Roboto"/>
              <a:cs typeface="Roboto"/>
              <a:sym typeface="Roboto"/>
            </a:endParaRPr>
          </a:p>
        </p:txBody>
      </p:sp>
      <p:sp>
        <p:nvSpPr>
          <p:cNvPr id="643" name="Google Shape;643;p48"/>
          <p:cNvSpPr/>
          <p:nvPr/>
        </p:nvSpPr>
        <p:spPr>
          <a:xfrm>
            <a:off x="1024250" y="101700"/>
            <a:ext cx="6882069"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descr="https://images.freeimg.net/rsynced_images/floor-floorboards.jpg" id="648" name="Google Shape;648;p4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49" name="Google Shape;649;p4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51" name="Google Shape;651;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52" name="Google Shape;652;p4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653" name="Google Shape;653;p4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654" name="Google Shape;654;p4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55" name="Google Shape;655;p4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656" name="Google Shape;656;p4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57" name="Google Shape;657;p49"/>
          <p:cNvSpPr txBox="1"/>
          <p:nvPr/>
        </p:nvSpPr>
        <p:spPr>
          <a:xfrm>
            <a:off x="847725" y="893925"/>
            <a:ext cx="7318500" cy="3679800"/>
          </a:xfrm>
          <a:prstGeom prst="rect">
            <a:avLst/>
          </a:prstGeom>
          <a:noFill/>
          <a:ln>
            <a:noFill/>
          </a:ln>
        </p:spPr>
        <p:txBody>
          <a:bodyPr anchorCtr="0" anchor="t" bIns="91425" lIns="91425" spcFirstLastPara="1" rIns="91425" wrap="square" tIns="91425">
            <a:noAutofit/>
          </a:bodyPr>
          <a:lstStyle/>
          <a:p>
            <a:pPr indent="0" lvl="0" marL="0" marR="190500" rtl="0" algn="l">
              <a:lnSpc>
                <a:spcPct val="100000"/>
              </a:lnSpc>
              <a:spcBef>
                <a:spcPts val="0"/>
              </a:spcBef>
              <a:spcAft>
                <a:spcPts val="0"/>
              </a:spcAft>
              <a:buClr>
                <a:schemeClr val="dk1"/>
              </a:buClr>
              <a:buSzPts val="688"/>
              <a:buFont typeface="Arial"/>
              <a:buNone/>
            </a:pPr>
            <a:r>
              <a:rPr lang="en" sz="3300">
                <a:solidFill>
                  <a:srgbClr val="202124"/>
                </a:solidFill>
                <a:latin typeface="Roboto"/>
                <a:ea typeface="Roboto"/>
                <a:cs typeface="Roboto"/>
                <a:sym typeface="Roboto"/>
              </a:rPr>
              <a:t>People use </a:t>
            </a:r>
            <a:r>
              <a:rPr b="1" lang="en" sz="3300">
                <a:solidFill>
                  <a:srgbClr val="202124"/>
                </a:solidFill>
                <a:latin typeface="Roboto"/>
                <a:ea typeface="Roboto"/>
                <a:cs typeface="Roboto"/>
                <a:sym typeface="Roboto"/>
              </a:rPr>
              <a:t>pseudocode</a:t>
            </a:r>
            <a:r>
              <a:rPr lang="en" sz="3300">
                <a:solidFill>
                  <a:srgbClr val="202124"/>
                </a:solidFill>
                <a:latin typeface="Roboto"/>
                <a:ea typeface="Roboto"/>
                <a:cs typeface="Roboto"/>
                <a:sym typeface="Roboto"/>
              </a:rPr>
              <a:t> to </a:t>
            </a:r>
            <a:r>
              <a:rPr b="1" i="1" lang="en" sz="3300">
                <a:solidFill>
                  <a:srgbClr val="202124"/>
                </a:solidFill>
                <a:latin typeface="Roboto"/>
                <a:ea typeface="Roboto"/>
                <a:cs typeface="Roboto"/>
                <a:sym typeface="Roboto"/>
              </a:rPr>
              <a:t>create and assess an algorithm before coding.</a:t>
            </a:r>
            <a:r>
              <a:rPr lang="en" sz="3300">
                <a:solidFill>
                  <a:srgbClr val="202124"/>
                </a:solidFill>
                <a:latin typeface="Roboto"/>
                <a:ea typeface="Roboto"/>
                <a:cs typeface="Roboto"/>
                <a:sym typeface="Roboto"/>
              </a:rPr>
              <a:t> It a way to break down what you want the computer to do into simple steps that anyone can understand, even if they don't know a particular programming language.</a:t>
            </a:r>
            <a:endParaRPr sz="3300">
              <a:solidFill>
                <a:srgbClr val="202124"/>
              </a:solidFill>
              <a:latin typeface="Roboto"/>
              <a:ea typeface="Roboto"/>
              <a:cs typeface="Roboto"/>
              <a:sym typeface="Roboto"/>
            </a:endParaRPr>
          </a:p>
          <a:p>
            <a:pPr indent="0" lvl="0" marL="0" marR="190500" rtl="0" algn="l">
              <a:lnSpc>
                <a:spcPct val="100000"/>
              </a:lnSpc>
              <a:spcBef>
                <a:spcPts val="0"/>
              </a:spcBef>
              <a:spcAft>
                <a:spcPts val="0"/>
              </a:spcAft>
              <a:buClr>
                <a:schemeClr val="dk1"/>
              </a:buClr>
              <a:buSzPts val="688"/>
              <a:buFont typeface="Arial"/>
              <a:buNone/>
            </a:pPr>
            <a:r>
              <a:t/>
            </a:r>
            <a:endParaRPr sz="3300">
              <a:solidFill>
                <a:srgbClr val="202124"/>
              </a:solidFill>
              <a:latin typeface="Roboto"/>
              <a:ea typeface="Roboto"/>
              <a:cs typeface="Roboto"/>
              <a:sym typeface="Roboto"/>
            </a:endParaRPr>
          </a:p>
        </p:txBody>
      </p:sp>
      <p:sp>
        <p:nvSpPr>
          <p:cNvPr id="658" name="Google Shape;658;p4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59" name="Google Shape;659;p49"/>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descr="https://images.freeimg.net/rsynced_images/floor-floorboards.jpg" id="664" name="Google Shape;664;p5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65" name="Google Shape;665;p5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7" name="Google Shape;667;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68" name="Google Shape;668;p5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sp>
        <p:nvSpPr>
          <p:cNvPr id="669" name="Google Shape;669;p5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670" name="Google Shape;670;p50"/>
          <p:cNvPicPr preferRelativeResize="0"/>
          <p:nvPr/>
        </p:nvPicPr>
        <p:blipFill>
          <a:blip r:embed="rId7">
            <a:alphaModFix/>
          </a:blip>
          <a:stretch>
            <a:fillRect/>
          </a:stretch>
        </p:blipFill>
        <p:spPr>
          <a:xfrm>
            <a:off x="0" y="4663225"/>
            <a:ext cx="8082852" cy="459575"/>
          </a:xfrm>
          <a:prstGeom prst="rect">
            <a:avLst/>
          </a:prstGeom>
          <a:noFill/>
          <a:ln>
            <a:noFill/>
          </a:ln>
        </p:spPr>
      </p:pic>
      <p:sp>
        <p:nvSpPr>
          <p:cNvPr id="671" name="Google Shape;671;p5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72" name="Google Shape;672;p5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673" name="Google Shape;673;p50"/>
          <p:cNvPicPr preferRelativeResize="0"/>
          <p:nvPr/>
        </p:nvPicPr>
        <p:blipFill>
          <a:blip r:embed="rId8">
            <a:alphaModFix/>
          </a:blip>
          <a:stretch>
            <a:fillRect/>
          </a:stretch>
        </p:blipFill>
        <p:spPr>
          <a:xfrm>
            <a:off x="847725" y="962300"/>
            <a:ext cx="6677025" cy="3585388"/>
          </a:xfrm>
          <a:prstGeom prst="rect">
            <a:avLst/>
          </a:prstGeom>
          <a:noFill/>
          <a:ln>
            <a:noFill/>
          </a:ln>
        </p:spPr>
      </p:pic>
      <p:pic>
        <p:nvPicPr>
          <p:cNvPr descr="https://publicdomainvectors.org/photos/Pflanze-coloured.png" id="674" name="Google Shape;674;p50">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675" name="Google Shape;675;p50"/>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pic>
        <p:nvPicPr>
          <p:cNvPr id="680" name="Google Shape;680;p51"/>
          <p:cNvPicPr preferRelativeResize="0"/>
          <p:nvPr/>
        </p:nvPicPr>
        <p:blipFill>
          <a:blip r:embed="rId3">
            <a:alphaModFix/>
          </a:blip>
          <a:stretch>
            <a:fillRect/>
          </a:stretch>
        </p:blipFill>
        <p:spPr>
          <a:xfrm>
            <a:off x="876575" y="1370725"/>
            <a:ext cx="7167225" cy="3230949"/>
          </a:xfrm>
          <a:prstGeom prst="rect">
            <a:avLst/>
          </a:prstGeom>
          <a:noFill/>
          <a:ln>
            <a:noFill/>
          </a:ln>
        </p:spPr>
      </p:pic>
      <p:pic>
        <p:nvPicPr>
          <p:cNvPr descr="https://images.freeimg.net/rsynced_images/floor-floorboards.jpg" id="681" name="Google Shape;681;p5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82" name="Google Shape;682;p5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4" name="Google Shape;684;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85" name="Google Shape;685;p5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86" name="Google Shape;686;p5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87" name="Google Shape;687;p5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688" name="Google Shape;688;p51"/>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689" name="Google Shape;689;p5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690" name="Google Shape;690;p5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691" name="Google Shape;691;p51"/>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043300" y="50"/>
            <a:ext cx="11007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388400" y="323850"/>
            <a:ext cx="4650600" cy="3863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300" u="sng">
                <a:latin typeface="Roboto"/>
                <a:ea typeface="Roboto"/>
                <a:cs typeface="Roboto"/>
                <a:sym typeface="Roboto"/>
              </a:rPr>
              <a:t>Topics Covered</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Pre Planning</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Algorithms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Control Structures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Pseudocode</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Flowchart</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Decomposition</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5"/>
              </a:rPr>
              <a:t>Debugging</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6"/>
              </a:rPr>
              <a:t>Programming</a:t>
            </a:r>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7"/>
              </a:rPr>
              <a:t>Data Types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8"/>
              </a:rPr>
              <a:t>Variables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9"/>
              </a:rPr>
              <a:t>Computer Programming</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20"/>
              </a:rPr>
              <a:t>Works Cited</a:t>
            </a:r>
            <a:endParaRPr sz="1800">
              <a:latin typeface="Roboto"/>
              <a:ea typeface="Roboto"/>
              <a:cs typeface="Roboto"/>
              <a:sym typeface="Roboto"/>
            </a:endParaRPr>
          </a:p>
        </p:txBody>
      </p:sp>
      <p:sp>
        <p:nvSpPr>
          <p:cNvPr id="121" name="Google Shape;121;p16"/>
          <p:cNvSpPr txBox="1"/>
          <p:nvPr/>
        </p:nvSpPr>
        <p:spPr>
          <a:xfrm>
            <a:off x="8104050" y="33056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21">
            <a:alphaModFix/>
          </a:blip>
          <a:stretch>
            <a:fillRect/>
          </a:stretch>
        </p:blipFill>
        <p:spPr>
          <a:xfrm>
            <a:off x="0" y="4663225"/>
            <a:ext cx="8043300" cy="459575"/>
          </a:xfrm>
          <a:prstGeom prst="rect">
            <a:avLst/>
          </a:prstGeom>
          <a:noFill/>
          <a:ln>
            <a:noFill/>
          </a:ln>
        </p:spPr>
      </p:pic>
      <p:sp>
        <p:nvSpPr>
          <p:cNvPr id="123" name="Google Shape;123;p16"/>
          <p:cNvSpPr txBox="1"/>
          <p:nvPr/>
        </p:nvSpPr>
        <p:spPr>
          <a:xfrm>
            <a:off x="80983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id="696" name="Google Shape;696;p52"/>
          <p:cNvPicPr preferRelativeResize="0"/>
          <p:nvPr/>
        </p:nvPicPr>
        <p:blipFill>
          <a:blip r:embed="rId3">
            <a:alphaModFix/>
          </a:blip>
          <a:stretch>
            <a:fillRect/>
          </a:stretch>
        </p:blipFill>
        <p:spPr>
          <a:xfrm>
            <a:off x="968650" y="949250"/>
            <a:ext cx="6697700" cy="3713975"/>
          </a:xfrm>
          <a:prstGeom prst="rect">
            <a:avLst/>
          </a:prstGeom>
          <a:noFill/>
          <a:ln>
            <a:noFill/>
          </a:ln>
        </p:spPr>
      </p:pic>
      <p:pic>
        <p:nvPicPr>
          <p:cNvPr descr="https://images.freeimg.net/rsynced_images/floor-floorboards.jpg" id="697" name="Google Shape;697;p5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98" name="Google Shape;698;p5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0" name="Google Shape;700;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01" name="Google Shape;701;p5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02" name="Google Shape;702;p5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03" name="Google Shape;703;p5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704" name="Google Shape;704;p52"/>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705" name="Google Shape;705;p5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06" name="Google Shape;706;p5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07" name="Google Shape;707;p52"/>
          <p:cNvSpPr/>
          <p:nvPr/>
        </p:nvSpPr>
        <p:spPr>
          <a:xfrm>
            <a:off x="968638" y="10170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id="712" name="Google Shape;712;p53"/>
          <p:cNvPicPr preferRelativeResize="0"/>
          <p:nvPr/>
        </p:nvPicPr>
        <p:blipFill rotWithShape="1">
          <a:blip r:embed="rId3">
            <a:alphaModFix/>
          </a:blip>
          <a:srcRect b="0" l="50000" r="0" t="0"/>
          <a:stretch/>
        </p:blipFill>
        <p:spPr>
          <a:xfrm>
            <a:off x="761988" y="1206188"/>
            <a:ext cx="3549625" cy="3080200"/>
          </a:xfrm>
          <a:prstGeom prst="rect">
            <a:avLst/>
          </a:prstGeom>
          <a:noFill/>
          <a:ln>
            <a:noFill/>
          </a:ln>
        </p:spPr>
      </p:pic>
      <p:pic>
        <p:nvPicPr>
          <p:cNvPr descr="https://images.freeimg.net/rsynced_images/floor-floorboards.jpg" id="713" name="Google Shape;713;p5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14" name="Google Shape;714;p5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6" name="Google Shape;716;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7" name="Google Shape;717;p5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18" name="Google Shape;718;p5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19" name="Google Shape;719;p5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720" name="Google Shape;720;p53"/>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721" name="Google Shape;721;p5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22" name="Google Shape;722;p5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23" name="Google Shape;723;p53"/>
          <p:cNvSpPr/>
          <p:nvPr/>
        </p:nvSpPr>
        <p:spPr>
          <a:xfrm>
            <a:off x="4311625" y="1436675"/>
            <a:ext cx="3631855" cy="1569075"/>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F0000"/>
                </a:solidFill>
                <a:latin typeface="Roboto"/>
              </a:rPr>
              <a:t>Pseudocode</a:t>
            </a:r>
          </a:p>
        </p:txBody>
      </p:sp>
      <p:sp>
        <p:nvSpPr>
          <p:cNvPr id="724" name="Google Shape;724;p53"/>
          <p:cNvSpPr/>
          <p:nvPr/>
        </p:nvSpPr>
        <p:spPr>
          <a:xfrm>
            <a:off x="1024250" y="10170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4"/>
          <p:cNvSpPr txBox="1"/>
          <p:nvPr/>
        </p:nvSpPr>
        <p:spPr>
          <a:xfrm>
            <a:off x="2885425" y="1085813"/>
            <a:ext cx="5089800" cy="3437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pic>
        <p:nvPicPr>
          <p:cNvPr descr="https://images.freeimg.net/rsynced_images/floor-floorboards.jpg" id="730" name="Google Shape;730;p5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31" name="Google Shape;731;p5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33" name="Google Shape;733;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34" name="Google Shape;734;p5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35" name="Google Shape;735;p5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36" name="Google Shape;736;p5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737" name="Google Shape;737;p5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38" name="Google Shape;738;p5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39" name="Google Shape;739;p5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40" name="Google Shape;740;p54"/>
          <p:cNvSpPr txBox="1"/>
          <p:nvPr/>
        </p:nvSpPr>
        <p:spPr>
          <a:xfrm>
            <a:off x="738925" y="1062725"/>
            <a:ext cx="2146500" cy="348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latin typeface="Roboto"/>
                <a:ea typeface="Roboto"/>
                <a:cs typeface="Roboto"/>
                <a:sym typeface="Roboto"/>
              </a:rPr>
              <a:t>Use pseudocode to write a dance algorithm that makes your human robot dance. Remember to use loops and conditional statements to make it more efficient.</a:t>
            </a:r>
            <a:endParaRPr sz="3300">
              <a:latin typeface="Roboto"/>
              <a:ea typeface="Roboto"/>
              <a:cs typeface="Roboto"/>
              <a:sym typeface="Roboto"/>
            </a:endParaRPr>
          </a:p>
        </p:txBody>
      </p:sp>
      <p:sp>
        <p:nvSpPr>
          <p:cNvPr id="741" name="Google Shape;741;p54"/>
          <p:cNvSpPr txBox="1"/>
          <p:nvPr/>
        </p:nvSpPr>
        <p:spPr>
          <a:xfrm>
            <a:off x="4146900" y="1117950"/>
            <a:ext cx="28785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Roboto Black"/>
                <a:ea typeface="Roboto Black"/>
                <a:cs typeface="Roboto Black"/>
                <a:sym typeface="Roboto Black"/>
              </a:rPr>
              <a:t>Dance Algorithm</a:t>
            </a:r>
            <a:endParaRPr sz="2600">
              <a:latin typeface="Roboto Black"/>
              <a:ea typeface="Roboto Black"/>
              <a:cs typeface="Roboto Black"/>
              <a:sym typeface="Roboto Black"/>
            </a:endParaRPr>
          </a:p>
        </p:txBody>
      </p:sp>
      <p:sp>
        <p:nvSpPr>
          <p:cNvPr id="742" name="Google Shape;742;p54"/>
          <p:cNvSpPr/>
          <p:nvPr/>
        </p:nvSpPr>
        <p:spPr>
          <a:xfrm>
            <a:off x="1024250" y="0"/>
            <a:ext cx="6882069"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Pseudocode?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pic>
        <p:nvPicPr>
          <p:cNvPr descr="https://images.freeimg.net/rsynced_images/floor-floorboards.jpg" id="747" name="Google Shape;747;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48" name="Google Shape;748;p5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0" name="Google Shape;750;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51" name="Google Shape;751;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52" name="Google Shape;752;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53" name="Google Shape;753;p5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54" name="Google Shape;754;p5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55" name="Google Shape;755;p5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56" name="Google Shape;756;p55"/>
          <p:cNvSpPr/>
          <p:nvPr/>
        </p:nvSpPr>
        <p:spPr>
          <a:xfrm>
            <a:off x="381550" y="1012075"/>
            <a:ext cx="7189997" cy="191625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Flowchart</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pic>
        <p:nvPicPr>
          <p:cNvPr descr="https://images.freeimg.net/rsynced_images/floor-floorboards.jpg" id="761" name="Google Shape;761;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62" name="Google Shape;762;p5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64" name="Google Shape;764;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65" name="Google Shape;765;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66" name="Google Shape;766;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7" name="Google Shape;767;p5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68" name="Google Shape;768;p5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69" name="Google Shape;769;p5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70" name="Google Shape;770;p5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71" name="Google Shape;771;p56"/>
          <p:cNvSpPr/>
          <p:nvPr/>
        </p:nvSpPr>
        <p:spPr>
          <a:xfrm>
            <a:off x="1024250" y="101700"/>
            <a:ext cx="6929051"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Flowchart?</a:t>
            </a:r>
          </a:p>
        </p:txBody>
      </p:sp>
      <p:sp>
        <p:nvSpPr>
          <p:cNvPr id="772" name="Google Shape;772;p56"/>
          <p:cNvSpPr txBox="1"/>
          <p:nvPr/>
        </p:nvSpPr>
        <p:spPr>
          <a:xfrm>
            <a:off x="1119875" y="1149600"/>
            <a:ext cx="6342600" cy="322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latin typeface="Roboto"/>
                <a:ea typeface="Roboto"/>
                <a:cs typeface="Roboto"/>
                <a:sym typeface="Roboto"/>
              </a:rPr>
              <a:t>A </a:t>
            </a:r>
            <a:r>
              <a:rPr b="1" lang="en" sz="3300">
                <a:solidFill>
                  <a:schemeClr val="dk1"/>
                </a:solidFill>
                <a:latin typeface="Roboto"/>
                <a:ea typeface="Roboto"/>
                <a:cs typeface="Roboto"/>
                <a:sym typeface="Roboto"/>
              </a:rPr>
              <a:t>flowchart</a:t>
            </a:r>
            <a:r>
              <a:rPr lang="en" sz="2500">
                <a:solidFill>
                  <a:schemeClr val="dk1"/>
                </a:solidFill>
                <a:latin typeface="Roboto"/>
                <a:ea typeface="Roboto"/>
                <a:cs typeface="Roboto"/>
                <a:sym typeface="Roboto"/>
              </a:rPr>
              <a:t> to a </a:t>
            </a:r>
            <a:r>
              <a:rPr b="1" i="1" lang="en" sz="2500">
                <a:solidFill>
                  <a:schemeClr val="dk1"/>
                </a:solidFill>
                <a:highlight>
                  <a:srgbClr val="FFFFFF"/>
                </a:highlight>
                <a:latin typeface="Roboto"/>
                <a:ea typeface="Roboto"/>
                <a:cs typeface="Roboto"/>
                <a:sym typeface="Roboto"/>
              </a:rPr>
              <a:t>visualization tool </a:t>
            </a:r>
            <a:r>
              <a:rPr lang="en" sz="2500">
                <a:solidFill>
                  <a:schemeClr val="dk1"/>
                </a:solidFill>
                <a:highlight>
                  <a:srgbClr val="FFFFFF"/>
                </a:highlight>
                <a:latin typeface="Roboto"/>
                <a:ea typeface="Roboto"/>
                <a:cs typeface="Roboto"/>
                <a:sym typeface="Roboto"/>
              </a:rPr>
              <a:t>programmers use when creating new applications. It helps the programmer and non-programmers understand the process, workflow or algorithm. Geometric shapes are used to represent steps and arrows show the directional flow.</a:t>
            </a:r>
            <a:endParaRPr sz="2500">
              <a:solidFill>
                <a:schemeClr val="dk1"/>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pic>
        <p:nvPicPr>
          <p:cNvPr descr="https://images.freeimg.net/rsynced_images/floor-floorboards.jpg" id="777" name="Google Shape;777;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8" name="Google Shape;778;p5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0" name="Google Shape;780;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81" name="Google Shape;781;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82" name="Google Shape;782;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83" name="Google Shape;783;p5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84" name="Google Shape;784;p5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785" name="Google Shape;785;p5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786" name="Google Shape;786;p5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787" name="Google Shape;787;p57"/>
          <p:cNvSpPr/>
          <p:nvPr/>
        </p:nvSpPr>
        <p:spPr>
          <a:xfrm>
            <a:off x="984600" y="112975"/>
            <a:ext cx="6929051" cy="8338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Flowchart?</a:t>
            </a:r>
          </a:p>
        </p:txBody>
      </p:sp>
      <p:sp>
        <p:nvSpPr>
          <p:cNvPr id="788" name="Google Shape;788;p57"/>
          <p:cNvSpPr txBox="1"/>
          <p:nvPr/>
        </p:nvSpPr>
        <p:spPr>
          <a:xfrm>
            <a:off x="317150" y="1238800"/>
            <a:ext cx="1962300" cy="1810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Sometime you may see the Start symbol colored in green and the End symbol in red. </a:t>
            </a:r>
            <a:endParaRPr sz="1800">
              <a:latin typeface="Roboto"/>
              <a:ea typeface="Roboto"/>
              <a:cs typeface="Roboto"/>
              <a:sym typeface="Roboto"/>
            </a:endParaRPr>
          </a:p>
        </p:txBody>
      </p:sp>
      <p:sp>
        <p:nvSpPr>
          <p:cNvPr id="789" name="Google Shape;789;p57"/>
          <p:cNvSpPr txBox="1"/>
          <p:nvPr/>
        </p:nvSpPr>
        <p:spPr>
          <a:xfrm>
            <a:off x="905925" y="3235088"/>
            <a:ext cx="1581600" cy="1181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Roboto"/>
                <a:ea typeface="Roboto"/>
                <a:cs typeface="Roboto"/>
                <a:sym typeface="Roboto"/>
              </a:rPr>
              <a:t>The Decision symbol might have True and False.</a:t>
            </a:r>
            <a:endParaRPr sz="1800">
              <a:latin typeface="Roboto"/>
              <a:ea typeface="Roboto"/>
              <a:cs typeface="Roboto"/>
              <a:sym typeface="Roboto"/>
            </a:endParaRPr>
          </a:p>
        </p:txBody>
      </p:sp>
      <p:pic>
        <p:nvPicPr>
          <p:cNvPr id="790" name="Google Shape;790;p57"/>
          <p:cNvPicPr preferRelativeResize="0"/>
          <p:nvPr/>
        </p:nvPicPr>
        <p:blipFill>
          <a:blip r:embed="rId10">
            <a:alphaModFix/>
          </a:blip>
          <a:stretch>
            <a:fillRect/>
          </a:stretch>
        </p:blipFill>
        <p:spPr>
          <a:xfrm>
            <a:off x="2884014" y="1095250"/>
            <a:ext cx="4594263" cy="3419475"/>
          </a:xfrm>
          <a:prstGeom prst="rect">
            <a:avLst/>
          </a:prstGeom>
          <a:noFill/>
          <a:ln>
            <a:noFill/>
          </a:ln>
        </p:spPr>
      </p:pic>
      <p:cxnSp>
        <p:nvCxnSpPr>
          <p:cNvPr id="791" name="Google Shape;791;p57"/>
          <p:cNvCxnSpPr/>
          <p:nvPr/>
        </p:nvCxnSpPr>
        <p:spPr>
          <a:xfrm flipH="1" rot="10800000">
            <a:off x="2304238" y="1863050"/>
            <a:ext cx="876900" cy="208800"/>
          </a:xfrm>
          <a:prstGeom prst="straightConnector1">
            <a:avLst/>
          </a:prstGeom>
          <a:noFill/>
          <a:ln cap="flat" cmpd="sng" w="28575">
            <a:solidFill>
              <a:schemeClr val="dk2"/>
            </a:solidFill>
            <a:prstDash val="solid"/>
            <a:round/>
            <a:headEnd len="med" w="med" type="none"/>
            <a:tailEnd len="med" w="med" type="triangle"/>
          </a:ln>
        </p:spPr>
      </p:cxnSp>
      <p:cxnSp>
        <p:nvCxnSpPr>
          <p:cNvPr id="792" name="Google Shape;792;p57"/>
          <p:cNvCxnSpPr/>
          <p:nvPr/>
        </p:nvCxnSpPr>
        <p:spPr>
          <a:xfrm flipH="1" rot="10800000">
            <a:off x="2457550" y="3597550"/>
            <a:ext cx="991200" cy="1287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58"/>
          <p:cNvPicPr preferRelativeResize="0"/>
          <p:nvPr/>
        </p:nvPicPr>
        <p:blipFill>
          <a:blip r:embed="rId3">
            <a:alphaModFix/>
          </a:blip>
          <a:stretch>
            <a:fillRect/>
          </a:stretch>
        </p:blipFill>
        <p:spPr>
          <a:xfrm>
            <a:off x="905925" y="879300"/>
            <a:ext cx="6874100" cy="3676950"/>
          </a:xfrm>
          <a:prstGeom prst="rect">
            <a:avLst/>
          </a:prstGeom>
          <a:noFill/>
          <a:ln cap="flat" cmpd="sng" w="76200">
            <a:solidFill>
              <a:schemeClr val="dk2"/>
            </a:solidFill>
            <a:prstDash val="solid"/>
            <a:round/>
            <a:headEnd len="sm" w="sm" type="none"/>
            <a:tailEnd len="sm" w="sm" type="none"/>
          </a:ln>
        </p:spPr>
      </p:pic>
      <p:pic>
        <p:nvPicPr>
          <p:cNvPr descr="https://images.freeimg.net/rsynced_images/floor-floorboards.jpg" id="798" name="Google Shape;798;p5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99" name="Google Shape;799;p5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1" name="Google Shape;801;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02" name="Google Shape;802;p5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803" name="Google Shape;803;p5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804" name="Google Shape;804;p5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805" name="Google Shape;805;p58"/>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806" name="Google Shape;806;p5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07" name="Google Shape;807;p5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08" name="Google Shape;808;p58"/>
          <p:cNvSpPr/>
          <p:nvPr/>
        </p:nvSpPr>
        <p:spPr>
          <a:xfrm>
            <a:off x="1054150" y="75"/>
            <a:ext cx="6929051" cy="7047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Flowchart?</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59"/>
          <p:cNvSpPr txBox="1"/>
          <p:nvPr/>
        </p:nvSpPr>
        <p:spPr>
          <a:xfrm>
            <a:off x="3106150" y="1085825"/>
            <a:ext cx="4869000" cy="34374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pic>
        <p:nvPicPr>
          <p:cNvPr descr="https://images.freeimg.net/rsynced_images/floor-floorboards.jpg" id="814" name="Google Shape;814;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5" name="Google Shape;815;p5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7" name="Google Shape;817;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18" name="Google Shape;818;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19" name="Google Shape;819;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0" name="Google Shape;820;p5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21" name="Google Shape;821;p5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22" name="Google Shape;822;p5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23" name="Google Shape;823;p5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24" name="Google Shape;824;p59"/>
          <p:cNvSpPr txBox="1"/>
          <p:nvPr/>
        </p:nvSpPr>
        <p:spPr>
          <a:xfrm>
            <a:off x="905925" y="1085825"/>
            <a:ext cx="2183400" cy="3437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700">
                <a:latin typeface="Roboto"/>
                <a:ea typeface="Roboto"/>
                <a:cs typeface="Roboto"/>
                <a:sym typeface="Roboto"/>
              </a:rPr>
              <a:t>Create a flowchart that will enable your human robot to move from one place in the classroom to another</a:t>
            </a:r>
            <a:r>
              <a:rPr lang="en" sz="1700">
                <a:latin typeface="Roboto"/>
                <a:ea typeface="Roboto"/>
                <a:cs typeface="Roboto"/>
                <a:sym typeface="Roboto"/>
              </a:rPr>
              <a:t>. Remember to use loops and conditional statements to make it more efficient.</a:t>
            </a:r>
            <a:endParaRPr sz="3200">
              <a:latin typeface="Roboto"/>
              <a:ea typeface="Roboto"/>
              <a:cs typeface="Roboto"/>
              <a:sym typeface="Roboto"/>
            </a:endParaRPr>
          </a:p>
        </p:txBody>
      </p:sp>
      <p:sp>
        <p:nvSpPr>
          <p:cNvPr id="825" name="Google Shape;825;p59"/>
          <p:cNvSpPr txBox="1"/>
          <p:nvPr/>
        </p:nvSpPr>
        <p:spPr>
          <a:xfrm>
            <a:off x="4146900" y="1117950"/>
            <a:ext cx="28785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Roboto Black"/>
                <a:ea typeface="Roboto Black"/>
                <a:cs typeface="Roboto Black"/>
                <a:sym typeface="Roboto Black"/>
              </a:rPr>
              <a:t>Dance Algorithm</a:t>
            </a:r>
            <a:endParaRPr sz="2600">
              <a:latin typeface="Roboto Black"/>
              <a:ea typeface="Roboto Black"/>
              <a:cs typeface="Roboto Black"/>
              <a:sym typeface="Roboto Black"/>
            </a:endParaRPr>
          </a:p>
        </p:txBody>
      </p:sp>
      <p:sp>
        <p:nvSpPr>
          <p:cNvPr id="826" name="Google Shape;826;p59"/>
          <p:cNvSpPr/>
          <p:nvPr/>
        </p:nvSpPr>
        <p:spPr>
          <a:xfrm>
            <a:off x="1000750" y="57100"/>
            <a:ext cx="6929051" cy="8887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Flowchart?</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pic>
        <p:nvPicPr>
          <p:cNvPr descr="https://images.freeimg.net/rsynced_images/floor-floorboards.jpg" id="831" name="Google Shape;831;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32" name="Google Shape;832;p6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4" name="Google Shape;834;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35" name="Google Shape;835;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36" name="Google Shape;836;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37" name="Google Shape;837;p6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838" name="Google Shape;838;p6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39" name="Google Shape;839;p6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40" name="Google Shape;840;p60"/>
          <p:cNvSpPr/>
          <p:nvPr/>
        </p:nvSpPr>
        <p:spPr>
          <a:xfrm>
            <a:off x="322725" y="978875"/>
            <a:ext cx="7437407" cy="23902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Decomposition</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descr="https://images.freeimg.net/rsynced_images/floor-floorboards.jpg" id="845" name="Google Shape;845;p6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46" name="Google Shape;846;p6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8" name="Google Shape;848;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49" name="Google Shape;849;p6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50" name="Google Shape;850;p6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51" name="Google Shape;851;p6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852" name="Google Shape;852;p6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53" name="Google Shape;853;p6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54" name="Google Shape;854;p61"/>
          <p:cNvSpPr txBox="1"/>
          <p:nvPr/>
        </p:nvSpPr>
        <p:spPr>
          <a:xfrm>
            <a:off x="1065050" y="781050"/>
            <a:ext cx="6459600" cy="3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Sometimes, </a:t>
            </a:r>
            <a:r>
              <a:rPr i="1" lang="en" sz="3300">
                <a:latin typeface="Roboto"/>
                <a:ea typeface="Roboto"/>
                <a:cs typeface="Roboto"/>
                <a:sym typeface="Roboto"/>
              </a:rPr>
              <a:t>computer programmers come across </a:t>
            </a:r>
            <a:r>
              <a:rPr lang="en" sz="3300">
                <a:latin typeface="Roboto"/>
                <a:ea typeface="Roboto"/>
                <a:cs typeface="Roboto"/>
                <a:sym typeface="Roboto"/>
              </a:rPr>
              <a:t>big, </a:t>
            </a:r>
            <a:r>
              <a:rPr i="1" lang="en" sz="3300">
                <a:latin typeface="Roboto"/>
                <a:ea typeface="Roboto"/>
                <a:cs typeface="Roboto"/>
                <a:sym typeface="Roboto"/>
              </a:rPr>
              <a:t>complex problems to solve. </a:t>
            </a:r>
            <a:r>
              <a:rPr lang="en" sz="3300">
                <a:latin typeface="Roboto"/>
                <a:ea typeface="Roboto"/>
                <a:cs typeface="Roboto"/>
                <a:sym typeface="Roboto"/>
              </a:rPr>
              <a:t>In this case, programmers will  </a:t>
            </a:r>
            <a:r>
              <a:rPr b="1" lang="en" sz="3300">
                <a:latin typeface="Roboto"/>
                <a:ea typeface="Roboto"/>
                <a:cs typeface="Roboto"/>
                <a:sym typeface="Roboto"/>
              </a:rPr>
              <a:t>decompose</a:t>
            </a:r>
            <a:r>
              <a:rPr lang="en" sz="3300">
                <a:latin typeface="Roboto"/>
                <a:ea typeface="Roboto"/>
                <a:cs typeface="Roboto"/>
                <a:sym typeface="Roboto"/>
              </a:rPr>
              <a:t> or </a:t>
            </a:r>
            <a:r>
              <a:rPr i="1" lang="en" sz="3300">
                <a:latin typeface="Roboto"/>
                <a:ea typeface="Roboto"/>
                <a:cs typeface="Roboto"/>
                <a:sym typeface="Roboto"/>
              </a:rPr>
              <a:t>break down a problem or task into smaller, more manageable parts.</a:t>
            </a:r>
            <a:endParaRPr sz="3300">
              <a:latin typeface="Roboto"/>
              <a:ea typeface="Roboto"/>
              <a:cs typeface="Roboto"/>
              <a:sym typeface="Roboto"/>
            </a:endParaRPr>
          </a:p>
        </p:txBody>
      </p:sp>
      <p:sp>
        <p:nvSpPr>
          <p:cNvPr id="855" name="Google Shape;855;p6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56" name="Google Shape;856;p61"/>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https://images.freeimg.net/rsynced_images/floor-floorboards.jpg" id="128" name="Google Shape;128;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9" name="Google Shape;129;p1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 name="Google Shape;132;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3" name="Google Shape;133;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 name="Google Shape;134;p1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5" name="Google Shape;135;p1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6" name="Google Shape;136;p1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7" name="Google Shape;137;p17"/>
          <p:cNvSpPr/>
          <p:nvPr/>
        </p:nvSpPr>
        <p:spPr>
          <a:xfrm>
            <a:off x="162600" y="1123325"/>
            <a:ext cx="7362150" cy="24154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Pre Planning</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descr="https://images.freeimg.net/rsynced_images/floor-floorboards.jpg" id="861" name="Google Shape;861;p6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2" name="Google Shape;862;p6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4" name="Google Shape;864;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65" name="Google Shape;865;p6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66" name="Google Shape;866;p6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67" name="Google Shape;867;p6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68" name="Google Shape;868;p6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69" name="Google Shape;869;p6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70" name="Google Shape;870;p62"/>
          <p:cNvSpPr txBox="1"/>
          <p:nvPr/>
        </p:nvSpPr>
        <p:spPr>
          <a:xfrm>
            <a:off x="889300" y="781050"/>
            <a:ext cx="6880500" cy="388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This </a:t>
            </a:r>
            <a:r>
              <a:rPr lang="en" sz="3300">
                <a:latin typeface="Roboto"/>
                <a:ea typeface="Roboto"/>
                <a:cs typeface="Roboto"/>
                <a:sym typeface="Roboto"/>
              </a:rPr>
              <a:t>commonly</a:t>
            </a:r>
            <a:r>
              <a:rPr lang="en" sz="3300">
                <a:latin typeface="Roboto"/>
                <a:ea typeface="Roboto"/>
                <a:cs typeface="Roboto"/>
                <a:sym typeface="Roboto"/>
              </a:rPr>
              <a:t> </a:t>
            </a:r>
            <a:r>
              <a:rPr lang="en" sz="3300">
                <a:latin typeface="Roboto"/>
                <a:ea typeface="Roboto"/>
                <a:cs typeface="Roboto"/>
                <a:sym typeface="Roboto"/>
              </a:rPr>
              <a:t>used </a:t>
            </a:r>
            <a:r>
              <a:rPr lang="en" sz="3300">
                <a:latin typeface="Roboto"/>
                <a:ea typeface="Roboto"/>
                <a:cs typeface="Roboto"/>
                <a:sym typeface="Roboto"/>
              </a:rPr>
              <a:t>approach in software development will: </a:t>
            </a:r>
            <a:endParaRPr sz="3300">
              <a:latin typeface="Roboto"/>
              <a:ea typeface="Roboto"/>
              <a:cs typeface="Roboto"/>
              <a:sym typeface="Roboto"/>
            </a:endParaRPr>
          </a:p>
          <a:p>
            <a:pPr indent="0" lvl="0" marL="457200" rtl="0" algn="l">
              <a:spcBef>
                <a:spcPts val="0"/>
              </a:spcBef>
              <a:spcAft>
                <a:spcPts val="0"/>
              </a:spcAft>
              <a:buNone/>
            </a:pPr>
            <a:r>
              <a:rPr lang="en" sz="2300">
                <a:latin typeface="Roboto"/>
                <a:ea typeface="Roboto"/>
                <a:cs typeface="Roboto"/>
                <a:sym typeface="Roboto"/>
              </a:rPr>
              <a:t>a) simplify the design, </a:t>
            </a:r>
            <a:endParaRPr sz="2300">
              <a:latin typeface="Roboto"/>
              <a:ea typeface="Roboto"/>
              <a:cs typeface="Roboto"/>
              <a:sym typeface="Roboto"/>
            </a:endParaRPr>
          </a:p>
          <a:p>
            <a:pPr indent="0" lvl="0" marL="457200" rtl="0" algn="l">
              <a:spcBef>
                <a:spcPts val="0"/>
              </a:spcBef>
              <a:spcAft>
                <a:spcPts val="0"/>
              </a:spcAft>
              <a:buNone/>
            </a:pPr>
            <a:r>
              <a:rPr lang="en" sz="2300">
                <a:latin typeface="Roboto"/>
                <a:ea typeface="Roboto"/>
                <a:cs typeface="Roboto"/>
                <a:sym typeface="Roboto"/>
              </a:rPr>
              <a:t>b) simplify implementation, and </a:t>
            </a:r>
            <a:endParaRPr sz="2300">
              <a:latin typeface="Roboto"/>
              <a:ea typeface="Roboto"/>
              <a:cs typeface="Roboto"/>
              <a:sym typeface="Roboto"/>
            </a:endParaRPr>
          </a:p>
          <a:p>
            <a:pPr indent="0" lvl="0" marL="457200" rtl="0" algn="l">
              <a:spcBef>
                <a:spcPts val="0"/>
              </a:spcBef>
              <a:spcAft>
                <a:spcPts val="0"/>
              </a:spcAft>
              <a:buNone/>
            </a:pPr>
            <a:r>
              <a:rPr lang="en" sz="2300">
                <a:latin typeface="Roboto"/>
                <a:ea typeface="Roboto"/>
                <a:cs typeface="Roboto"/>
                <a:sym typeface="Roboto"/>
              </a:rPr>
              <a:t>c) simplify maintenance.</a:t>
            </a:r>
            <a:endParaRPr sz="23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Some benefits of decomposition are discussed on the following slides.</a:t>
            </a:r>
            <a:endParaRPr sz="3300">
              <a:latin typeface="Roboto"/>
              <a:ea typeface="Roboto"/>
              <a:cs typeface="Roboto"/>
              <a:sym typeface="Roboto"/>
            </a:endParaRPr>
          </a:p>
        </p:txBody>
      </p:sp>
      <p:sp>
        <p:nvSpPr>
          <p:cNvPr id="871" name="Google Shape;871;p6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72" name="Google Shape;872;p62"/>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pic>
        <p:nvPicPr>
          <p:cNvPr descr="https://images.freeimg.net/rsynced_images/floor-floorboards.jpg" id="877" name="Google Shape;877;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78" name="Google Shape;878;p6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80" name="Google Shape;880;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81" name="Google Shape;881;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2" name="Google Shape;882;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3" name="Google Shape;883;p6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84" name="Google Shape;884;p6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885" name="Google Shape;885;p6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886" name="Google Shape;886;p63"/>
          <p:cNvSpPr txBox="1"/>
          <p:nvPr/>
        </p:nvSpPr>
        <p:spPr>
          <a:xfrm>
            <a:off x="1065050" y="781050"/>
            <a:ext cx="6459600" cy="3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Simplify Complexity</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Large problems can be daunting to tackle all at once. </a:t>
            </a:r>
            <a:r>
              <a:rPr b="1" i="1" lang="en" sz="3000">
                <a:latin typeface="Roboto"/>
                <a:ea typeface="Roboto"/>
                <a:cs typeface="Roboto"/>
                <a:sym typeface="Roboto"/>
              </a:rPr>
              <a:t>Decomposition breaks them down into smaller, more manageable sub-problems that are easier to understand and solve.</a:t>
            </a:r>
            <a:endParaRPr b="1" i="1" sz="3000">
              <a:latin typeface="Roboto"/>
              <a:ea typeface="Roboto"/>
              <a:cs typeface="Roboto"/>
              <a:sym typeface="Roboto"/>
            </a:endParaRPr>
          </a:p>
        </p:txBody>
      </p:sp>
      <p:sp>
        <p:nvSpPr>
          <p:cNvPr id="887" name="Google Shape;887;p6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888" name="Google Shape;888;p63"/>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pic>
        <p:nvPicPr>
          <p:cNvPr descr="https://images.freeimg.net/rsynced_images/floor-floorboards.jpg" id="893" name="Google Shape;893;p6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4" name="Google Shape;894;p6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6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6" name="Google Shape;896;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97" name="Google Shape;897;p6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98" name="Google Shape;898;p6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99" name="Google Shape;899;p6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00" name="Google Shape;900;p6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01" name="Google Shape;901;p6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02" name="Google Shape;902;p64"/>
          <p:cNvSpPr txBox="1"/>
          <p:nvPr/>
        </p:nvSpPr>
        <p:spPr>
          <a:xfrm>
            <a:off x="847725" y="781050"/>
            <a:ext cx="6880500" cy="37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Modularize Code</a:t>
            </a:r>
            <a:endParaRPr b="1" sz="3300">
              <a:latin typeface="Roboto"/>
              <a:ea typeface="Roboto"/>
              <a:cs typeface="Roboto"/>
              <a:sym typeface="Roboto"/>
            </a:endParaRPr>
          </a:p>
          <a:p>
            <a:pPr indent="0" lvl="0" marL="0" rtl="0" algn="l">
              <a:spcBef>
                <a:spcPts val="0"/>
              </a:spcBef>
              <a:spcAft>
                <a:spcPts val="0"/>
              </a:spcAft>
              <a:buNone/>
            </a:pPr>
            <a:r>
              <a:rPr b="1" i="1" lang="en" sz="3000">
                <a:latin typeface="Roboto"/>
                <a:ea typeface="Roboto"/>
                <a:cs typeface="Roboto"/>
                <a:sym typeface="Roboto"/>
              </a:rPr>
              <a:t>Breaking a problem into smaller parts, allows each part to be implemented  separately.</a:t>
            </a:r>
            <a:r>
              <a:rPr lang="en" sz="3000">
                <a:latin typeface="Roboto"/>
                <a:ea typeface="Roboto"/>
                <a:cs typeface="Roboto"/>
                <a:sym typeface="Roboto"/>
              </a:rPr>
              <a:t> This modular approach promotes code reuse, maintainability, and makes it easier to collaborate on development tasks.</a:t>
            </a:r>
            <a:endParaRPr sz="3300">
              <a:latin typeface="Roboto"/>
              <a:ea typeface="Roboto"/>
              <a:cs typeface="Roboto"/>
              <a:sym typeface="Roboto"/>
            </a:endParaRPr>
          </a:p>
          <a:p>
            <a:pPr indent="0" lvl="0" marL="0" marR="190500" rtl="0" algn="l">
              <a:lnSpc>
                <a:spcPct val="100000"/>
              </a:lnSpc>
              <a:spcBef>
                <a:spcPts val="0"/>
              </a:spcBef>
              <a:spcAft>
                <a:spcPts val="0"/>
              </a:spcAft>
              <a:buNone/>
            </a:pPr>
            <a:r>
              <a:t/>
            </a:r>
            <a:endParaRPr sz="3300">
              <a:latin typeface="Roboto"/>
              <a:ea typeface="Roboto"/>
              <a:cs typeface="Roboto"/>
              <a:sym typeface="Roboto"/>
            </a:endParaRPr>
          </a:p>
        </p:txBody>
      </p:sp>
      <p:sp>
        <p:nvSpPr>
          <p:cNvPr id="903" name="Google Shape;903;p6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04" name="Google Shape;904;p64"/>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pic>
        <p:nvPicPr>
          <p:cNvPr descr="https://images.freeimg.net/rsynced_images/floor-floorboards.jpg" id="909" name="Google Shape;909;p6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10" name="Google Shape;910;p6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6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12" name="Google Shape;912;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13" name="Google Shape;913;p6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4" name="Google Shape;914;p6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5" name="Google Shape;915;p6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16" name="Google Shape;916;p6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17" name="Google Shape;917;p6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18" name="Google Shape;918;p65"/>
          <p:cNvSpPr txBox="1"/>
          <p:nvPr/>
        </p:nvSpPr>
        <p:spPr>
          <a:xfrm>
            <a:off x="989025" y="781050"/>
            <a:ext cx="6820500" cy="36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Encapsulate Complexity</a:t>
            </a:r>
            <a:endParaRPr b="1" sz="33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Each part encapsulates a specific functionality or responsibility, hiding its internal details from the rest of the program. This helps in managing complexity and makes the codebase easy to understand.</a:t>
            </a:r>
            <a:endParaRPr sz="3300">
              <a:latin typeface="Roboto"/>
              <a:ea typeface="Roboto"/>
              <a:cs typeface="Roboto"/>
              <a:sym typeface="Roboto"/>
            </a:endParaRPr>
          </a:p>
        </p:txBody>
      </p:sp>
      <p:sp>
        <p:nvSpPr>
          <p:cNvPr id="919" name="Google Shape;919;p6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20" name="Google Shape;920;p65"/>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pic>
        <p:nvPicPr>
          <p:cNvPr descr="https://images.freeimg.net/rsynced_images/floor-floorboards.jpg" id="925" name="Google Shape;925;p6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26" name="Google Shape;926;p6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8" name="Google Shape;928;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29" name="Google Shape;929;p6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30" name="Google Shape;930;p6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31" name="Google Shape;931;p6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32" name="Google Shape;932;p6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33" name="Google Shape;933;p6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34" name="Google Shape;934;p66"/>
          <p:cNvSpPr txBox="1"/>
          <p:nvPr/>
        </p:nvSpPr>
        <p:spPr>
          <a:xfrm>
            <a:off x="989025" y="781050"/>
            <a:ext cx="6376500" cy="367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Improve Readability</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Decomposing a problem often results in more readable and understandable code. Each part can focus on a specific aspect of the problem, making it easier for other developers to comprehend.</a:t>
            </a:r>
            <a:endParaRPr sz="3300">
              <a:latin typeface="Roboto"/>
              <a:ea typeface="Roboto"/>
              <a:cs typeface="Roboto"/>
              <a:sym typeface="Roboto"/>
            </a:endParaRPr>
          </a:p>
        </p:txBody>
      </p:sp>
      <p:sp>
        <p:nvSpPr>
          <p:cNvPr id="935" name="Google Shape;935;p6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36" name="Google Shape;936;p66"/>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pic>
        <p:nvPicPr>
          <p:cNvPr descr="https://images.freeimg.net/rsynced_images/floor-floorboards.jpg" id="941" name="Google Shape;941;p6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42" name="Google Shape;942;p6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44" name="Google Shape;944;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45" name="Google Shape;945;p6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46" name="Google Shape;946;p6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47" name="Google Shape;947;p6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48" name="Google Shape;948;p6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49" name="Google Shape;949;p6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50" name="Google Shape;950;p67"/>
          <p:cNvSpPr txBox="1"/>
          <p:nvPr/>
        </p:nvSpPr>
        <p:spPr>
          <a:xfrm>
            <a:off x="1068325" y="836550"/>
            <a:ext cx="5849100" cy="3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Facilitate Testing</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Smaller, modular components are easier to test. Unit tests can be written for individual modules, allowing for more thorough and targeted testing of the software.</a:t>
            </a:r>
            <a:endParaRPr sz="3000">
              <a:latin typeface="Roboto"/>
              <a:ea typeface="Roboto"/>
              <a:cs typeface="Roboto"/>
              <a:sym typeface="Roboto"/>
            </a:endParaRPr>
          </a:p>
        </p:txBody>
      </p:sp>
      <p:sp>
        <p:nvSpPr>
          <p:cNvPr id="951" name="Google Shape;951;p67"/>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pic>
        <p:nvPicPr>
          <p:cNvPr descr="https://images.freeimg.net/rsynced_images/floor-floorboards.jpg" id="956" name="Google Shape;956;p6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57" name="Google Shape;957;p6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59" name="Google Shape;959;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60" name="Google Shape;960;p6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61" name="Google Shape;961;p6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62" name="Google Shape;962;p6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63" name="Google Shape;963;p6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64" name="Google Shape;964;p6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65" name="Google Shape;965;p68"/>
          <p:cNvSpPr txBox="1"/>
          <p:nvPr/>
        </p:nvSpPr>
        <p:spPr>
          <a:xfrm>
            <a:off x="1032575" y="890900"/>
            <a:ext cx="6017700" cy="26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Enable Parallel Development</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Decomposition allows different parts of a system to be developed independently by different teams or individuals at the same time.</a:t>
            </a:r>
            <a:endParaRPr sz="3000">
              <a:latin typeface="Roboto"/>
              <a:ea typeface="Roboto"/>
              <a:cs typeface="Roboto"/>
              <a:sym typeface="Roboto"/>
            </a:endParaRPr>
          </a:p>
        </p:txBody>
      </p:sp>
      <p:sp>
        <p:nvSpPr>
          <p:cNvPr id="966" name="Google Shape;966;p6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67" name="Google Shape;967;p68"/>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pic>
        <p:nvPicPr>
          <p:cNvPr descr="https://images.freeimg.net/rsynced_images/floor-floorboards.jpg" id="972" name="Google Shape;972;p6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73" name="Google Shape;973;p6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75" name="Google Shape;975;p6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76" name="Google Shape;976;p6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77" name="Google Shape;977;p6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78" name="Google Shape;978;p6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79" name="Google Shape;979;p6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80" name="Google Shape;980;p6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81" name="Google Shape;981;p69"/>
          <p:cNvSpPr txBox="1"/>
          <p:nvPr/>
        </p:nvSpPr>
        <p:spPr>
          <a:xfrm>
            <a:off x="963200" y="781038"/>
            <a:ext cx="6275400" cy="382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Overall, </a:t>
            </a:r>
            <a:r>
              <a:rPr b="1" lang="en" sz="3300">
                <a:latin typeface="Roboto"/>
                <a:ea typeface="Roboto"/>
                <a:cs typeface="Roboto"/>
                <a:sym typeface="Roboto"/>
              </a:rPr>
              <a:t>decomposition</a:t>
            </a:r>
            <a:r>
              <a:rPr lang="en" sz="3300">
                <a:latin typeface="Roboto"/>
                <a:ea typeface="Roboto"/>
                <a:cs typeface="Roboto"/>
                <a:sym typeface="Roboto"/>
              </a:rPr>
              <a:t> is a fundamental technique in computer programming that helps</a:t>
            </a:r>
            <a:r>
              <a:rPr lang="en" sz="3300">
                <a:latin typeface="Roboto"/>
                <a:ea typeface="Roboto"/>
                <a:cs typeface="Roboto"/>
                <a:sym typeface="Roboto"/>
              </a:rPr>
              <a:t> </a:t>
            </a:r>
            <a:r>
              <a:rPr i="1" lang="en" sz="3300">
                <a:latin typeface="Roboto"/>
                <a:ea typeface="Roboto"/>
                <a:cs typeface="Roboto"/>
                <a:sym typeface="Roboto"/>
              </a:rPr>
              <a:t>manage complexity</a:t>
            </a:r>
            <a:r>
              <a:rPr lang="en" sz="3300">
                <a:latin typeface="Roboto"/>
                <a:ea typeface="Roboto"/>
                <a:cs typeface="Roboto"/>
                <a:sym typeface="Roboto"/>
              </a:rPr>
              <a:t>,</a:t>
            </a:r>
            <a:r>
              <a:rPr lang="en" sz="3300">
                <a:latin typeface="Roboto"/>
                <a:ea typeface="Roboto"/>
                <a:cs typeface="Roboto"/>
                <a:sym typeface="Roboto"/>
              </a:rPr>
              <a:t> </a:t>
            </a:r>
            <a:r>
              <a:rPr i="1" lang="en" sz="3300">
                <a:latin typeface="Roboto"/>
                <a:ea typeface="Roboto"/>
                <a:cs typeface="Roboto"/>
                <a:sym typeface="Roboto"/>
              </a:rPr>
              <a:t>promote code reuse</a:t>
            </a:r>
            <a:r>
              <a:rPr lang="en" sz="3300">
                <a:latin typeface="Roboto"/>
                <a:ea typeface="Roboto"/>
                <a:cs typeface="Roboto"/>
                <a:sym typeface="Roboto"/>
              </a:rPr>
              <a:t>, and </a:t>
            </a:r>
            <a:r>
              <a:rPr i="1" lang="en" sz="3300">
                <a:latin typeface="Roboto"/>
                <a:ea typeface="Roboto"/>
                <a:cs typeface="Roboto"/>
                <a:sym typeface="Roboto"/>
              </a:rPr>
              <a:t>facilitate collaboration</a:t>
            </a:r>
            <a:r>
              <a:rPr lang="en" sz="3300">
                <a:latin typeface="Roboto"/>
                <a:ea typeface="Roboto"/>
                <a:cs typeface="Roboto"/>
                <a:sym typeface="Roboto"/>
              </a:rPr>
              <a:t> in software development projects.</a:t>
            </a:r>
            <a:endParaRPr sz="33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a:p>
            <a:pPr indent="0" lvl="0" marL="0" marR="190500" rtl="0" algn="l">
              <a:lnSpc>
                <a:spcPct val="100000"/>
              </a:lnSpc>
              <a:spcBef>
                <a:spcPts val="0"/>
              </a:spcBef>
              <a:spcAft>
                <a:spcPts val="0"/>
              </a:spcAft>
              <a:buNone/>
            </a:pPr>
            <a:r>
              <a:t/>
            </a:r>
            <a:endParaRPr sz="3300">
              <a:latin typeface="Roboto"/>
              <a:ea typeface="Roboto"/>
              <a:cs typeface="Roboto"/>
              <a:sym typeface="Roboto"/>
            </a:endParaRPr>
          </a:p>
        </p:txBody>
      </p:sp>
      <p:sp>
        <p:nvSpPr>
          <p:cNvPr id="982" name="Google Shape;982;p6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983" name="Google Shape;983;p69"/>
          <p:cNvSpPr/>
          <p:nvPr/>
        </p:nvSpPr>
        <p:spPr>
          <a:xfrm>
            <a:off x="1019450" y="40325"/>
            <a:ext cx="6880458" cy="7407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Decomposition?</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pic>
        <p:nvPicPr>
          <p:cNvPr descr="https://images.freeimg.net/rsynced_images/floor-floorboards.jpg" id="988" name="Google Shape;988;p7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9" name="Google Shape;989;p7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7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91" name="Google Shape;991;p7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92" name="Google Shape;992;p7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93" name="Google Shape;993;p7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94" name="Google Shape;994;p7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95" name="Google Shape;995;p7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996" name="Google Shape;996;p7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997" name="Google Shape;997;p70"/>
          <p:cNvSpPr/>
          <p:nvPr/>
        </p:nvSpPr>
        <p:spPr>
          <a:xfrm>
            <a:off x="348000" y="1064750"/>
            <a:ext cx="7386848" cy="24154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pic>
        <p:nvPicPr>
          <p:cNvPr id="998" name="Google Shape;998;p70"/>
          <p:cNvPicPr preferRelativeResize="0"/>
          <p:nvPr/>
        </p:nvPicPr>
        <p:blipFill>
          <a:blip r:embed="rId10">
            <a:alphaModFix/>
          </a:blip>
          <a:stretch>
            <a:fillRect/>
          </a:stretch>
        </p:blipFill>
        <p:spPr>
          <a:xfrm flipH="1">
            <a:off x="5490201" y="1007612"/>
            <a:ext cx="608399" cy="5418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pic>
        <p:nvPicPr>
          <p:cNvPr descr="https://images.freeimg.net/rsynced_images/floor-floorboards.jpg" id="1003" name="Google Shape;1003;p7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04" name="Google Shape;1004;p7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7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6" name="Google Shape;1006;p7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07" name="Google Shape;1007;p7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08" name="Google Shape;1008;p7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09" name="Google Shape;1009;p7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10" name="Google Shape;1010;p7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11" name="Google Shape;1011;p7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12" name="Google Shape;1012;p7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13" name="Google Shape;1013;p71"/>
          <p:cNvSpPr txBox="1"/>
          <p:nvPr/>
        </p:nvSpPr>
        <p:spPr>
          <a:xfrm>
            <a:off x="905925" y="1194000"/>
            <a:ext cx="6651600" cy="3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Debugging </a:t>
            </a:r>
            <a:r>
              <a:rPr lang="en" sz="3300">
                <a:latin typeface="Roboto"/>
                <a:ea typeface="Roboto"/>
                <a:cs typeface="Roboto"/>
                <a:sym typeface="Roboto"/>
              </a:rPr>
              <a:t>is the process of finding and fixing errors</a:t>
            </a:r>
            <a:r>
              <a:rPr lang="en" sz="3300">
                <a:solidFill>
                  <a:srgbClr val="0D0D0D"/>
                </a:solidFill>
                <a:highlight>
                  <a:srgbClr val="FFFFFF"/>
                </a:highlight>
                <a:latin typeface="Roboto"/>
                <a:ea typeface="Roboto"/>
                <a:cs typeface="Roboto"/>
                <a:sym typeface="Roboto"/>
              </a:rPr>
              <a:t> or "bugs," in software code</a:t>
            </a:r>
            <a:r>
              <a:rPr lang="en" sz="3300">
                <a:latin typeface="Roboto"/>
                <a:ea typeface="Roboto"/>
                <a:cs typeface="Roboto"/>
                <a:sym typeface="Roboto"/>
              </a:rPr>
              <a:t>. </a:t>
            </a:r>
            <a:r>
              <a:rPr lang="en" sz="3300">
                <a:solidFill>
                  <a:srgbClr val="0D0D0D"/>
                </a:solidFill>
                <a:highlight>
                  <a:srgbClr val="FFFFFF"/>
                </a:highlight>
                <a:latin typeface="Roboto"/>
                <a:ea typeface="Roboto"/>
                <a:cs typeface="Roboto"/>
                <a:sym typeface="Roboto"/>
              </a:rPr>
              <a:t>It's an essential skill for developers, as even small errors can cause significant issues in the functionality of a program.</a:t>
            </a:r>
            <a:endParaRPr sz="3300">
              <a:latin typeface="Roboto"/>
              <a:ea typeface="Roboto"/>
              <a:cs typeface="Roboto"/>
              <a:sym typeface="Roboto"/>
            </a:endParaRPr>
          </a:p>
        </p:txBody>
      </p:sp>
      <p:sp>
        <p:nvSpPr>
          <p:cNvPr id="1014" name="Google Shape;1014;p71"/>
          <p:cNvSpPr/>
          <p:nvPr/>
        </p:nvSpPr>
        <p:spPr>
          <a:xfrm>
            <a:off x="1038500" y="45575"/>
            <a:ext cx="6683754" cy="1022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https://images.freeimg.net/rsynced_images/floor-floorboards.jpg" id="142" name="Google Shape;142;p1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3" name="Google Shape;143;p1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5" name="Google Shape;145;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6" name="Google Shape;146;p1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7" name="Google Shape;147;p1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8" name="Google Shape;148;p1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9" name="Google Shape;149;p1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0" name="Google Shape;150;p1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1" name="Google Shape;151;p18"/>
          <p:cNvSpPr txBox="1"/>
          <p:nvPr/>
        </p:nvSpPr>
        <p:spPr>
          <a:xfrm>
            <a:off x="584700" y="721175"/>
            <a:ext cx="7080000" cy="38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latin typeface="Roboto"/>
                <a:ea typeface="Roboto"/>
                <a:cs typeface="Roboto"/>
                <a:sym typeface="Roboto"/>
              </a:rPr>
              <a:t>Computer programmers use </a:t>
            </a:r>
            <a:r>
              <a:rPr b="1" lang="en" sz="2300">
                <a:latin typeface="Roboto"/>
                <a:ea typeface="Roboto"/>
                <a:cs typeface="Roboto"/>
                <a:sym typeface="Roboto"/>
              </a:rPr>
              <a:t>algorithms </a:t>
            </a:r>
            <a:r>
              <a:rPr lang="en" sz="2300">
                <a:latin typeface="Roboto"/>
                <a:ea typeface="Roboto"/>
                <a:cs typeface="Roboto"/>
                <a:sym typeface="Roboto"/>
              </a:rPr>
              <a:t>or  </a:t>
            </a:r>
            <a:r>
              <a:rPr b="1" lang="en" sz="2300">
                <a:latin typeface="Roboto"/>
                <a:ea typeface="Roboto"/>
                <a:cs typeface="Roboto"/>
                <a:sym typeface="Roboto"/>
              </a:rPr>
              <a:t>pseudocode</a:t>
            </a:r>
            <a:r>
              <a:rPr lang="en" sz="2300">
                <a:latin typeface="Roboto"/>
                <a:ea typeface="Roboto"/>
                <a:cs typeface="Roboto"/>
                <a:sym typeface="Roboto"/>
              </a:rPr>
              <a:t> and </a:t>
            </a:r>
            <a:r>
              <a:rPr b="1" lang="en" sz="2300">
                <a:latin typeface="Roboto"/>
                <a:ea typeface="Roboto"/>
                <a:cs typeface="Roboto"/>
                <a:sym typeface="Roboto"/>
              </a:rPr>
              <a:t>flowcharts</a:t>
            </a:r>
            <a:r>
              <a:rPr lang="en" sz="2300">
                <a:latin typeface="Roboto"/>
                <a:ea typeface="Roboto"/>
                <a:cs typeface="Roboto"/>
                <a:sym typeface="Roboto"/>
              </a:rPr>
              <a:t> to map how they want their program to work. This saves time and money </a:t>
            </a:r>
            <a:r>
              <a:rPr lang="en" sz="2300">
                <a:latin typeface="Roboto"/>
                <a:ea typeface="Roboto"/>
                <a:cs typeface="Roboto"/>
                <a:sym typeface="Roboto"/>
              </a:rPr>
              <a:t>because</a:t>
            </a:r>
            <a:r>
              <a:rPr lang="en" sz="2300">
                <a:latin typeface="Roboto"/>
                <a:ea typeface="Roboto"/>
                <a:cs typeface="Roboto"/>
                <a:sym typeface="Roboto"/>
              </a:rPr>
              <a:t> they can:</a:t>
            </a:r>
            <a:endParaRPr sz="2300">
              <a:latin typeface="Roboto"/>
              <a:ea typeface="Roboto"/>
              <a:cs typeface="Roboto"/>
              <a:sym typeface="Roboto"/>
            </a:endParaRPr>
          </a:p>
          <a:p>
            <a:pPr indent="-374650" lvl="0" marL="914400" rtl="0" algn="l">
              <a:spcBef>
                <a:spcPts val="0"/>
              </a:spcBef>
              <a:spcAft>
                <a:spcPts val="0"/>
              </a:spcAft>
              <a:buSzPts val="2300"/>
              <a:buFont typeface="Roboto"/>
              <a:buAutoNum type="arabicPeriod"/>
            </a:pPr>
            <a:r>
              <a:rPr lang="en" sz="2300">
                <a:latin typeface="Roboto"/>
                <a:ea typeface="Roboto"/>
                <a:cs typeface="Roboto"/>
                <a:sym typeface="Roboto"/>
              </a:rPr>
              <a:t> </a:t>
            </a:r>
            <a:r>
              <a:rPr b="1" lang="en" sz="2300">
                <a:latin typeface="Roboto"/>
                <a:ea typeface="Roboto"/>
                <a:cs typeface="Roboto"/>
                <a:sym typeface="Roboto"/>
              </a:rPr>
              <a:t>Decompose</a:t>
            </a:r>
            <a:r>
              <a:rPr lang="en" sz="2300">
                <a:latin typeface="Roboto"/>
                <a:ea typeface="Roboto"/>
                <a:cs typeface="Roboto"/>
                <a:sym typeface="Roboto"/>
              </a:rPr>
              <a:t> or break complex problems down into more manageable parts. </a:t>
            </a:r>
            <a:endParaRPr sz="2300">
              <a:latin typeface="Roboto"/>
              <a:ea typeface="Roboto"/>
              <a:cs typeface="Roboto"/>
              <a:sym typeface="Roboto"/>
            </a:endParaRPr>
          </a:p>
          <a:p>
            <a:pPr indent="-374650" lvl="0" marL="914400" rtl="0" algn="l">
              <a:spcBef>
                <a:spcPts val="0"/>
              </a:spcBef>
              <a:spcAft>
                <a:spcPts val="0"/>
              </a:spcAft>
              <a:buSzPts val="2300"/>
              <a:buFont typeface="Roboto"/>
              <a:buAutoNum type="arabicPeriod"/>
            </a:pPr>
            <a:r>
              <a:rPr b="1" lang="en" sz="2300">
                <a:latin typeface="Roboto"/>
                <a:ea typeface="Roboto"/>
                <a:cs typeface="Roboto"/>
                <a:sym typeface="Roboto"/>
              </a:rPr>
              <a:t>Debug</a:t>
            </a:r>
            <a:r>
              <a:rPr lang="en" sz="2300">
                <a:latin typeface="Roboto"/>
                <a:ea typeface="Roboto"/>
                <a:cs typeface="Roboto"/>
                <a:sym typeface="Roboto"/>
              </a:rPr>
              <a:t>, or fix problems that might occur before actually </a:t>
            </a:r>
            <a:r>
              <a:rPr lang="en" sz="2300">
                <a:latin typeface="Roboto"/>
                <a:ea typeface="Roboto"/>
                <a:cs typeface="Roboto"/>
                <a:sym typeface="Roboto"/>
              </a:rPr>
              <a:t>coding</a:t>
            </a:r>
            <a:r>
              <a:rPr lang="en" sz="2300">
                <a:latin typeface="Roboto"/>
                <a:ea typeface="Roboto"/>
                <a:cs typeface="Roboto"/>
                <a:sym typeface="Roboto"/>
              </a:rPr>
              <a:t>. </a:t>
            </a:r>
            <a:endParaRPr sz="2300">
              <a:latin typeface="Roboto"/>
              <a:ea typeface="Roboto"/>
              <a:cs typeface="Roboto"/>
              <a:sym typeface="Roboto"/>
            </a:endParaRPr>
          </a:p>
          <a:p>
            <a:pPr indent="-374650" lvl="0" marL="914400" rtl="0" algn="l">
              <a:spcBef>
                <a:spcPts val="0"/>
              </a:spcBef>
              <a:spcAft>
                <a:spcPts val="0"/>
              </a:spcAft>
              <a:buSzPts val="2300"/>
              <a:buFont typeface="Roboto"/>
              <a:buAutoNum type="arabicPeriod"/>
            </a:pPr>
            <a:r>
              <a:rPr lang="en" sz="2300">
                <a:latin typeface="Roboto"/>
                <a:ea typeface="Roboto"/>
                <a:cs typeface="Roboto"/>
                <a:sym typeface="Roboto"/>
              </a:rPr>
              <a:t>Allow non-programmers to view and evaluate the program without having to know anything about coding.</a:t>
            </a:r>
            <a:endParaRPr sz="2300">
              <a:latin typeface="Roboto"/>
              <a:ea typeface="Roboto"/>
              <a:cs typeface="Roboto"/>
              <a:sym typeface="Roboto"/>
            </a:endParaRPr>
          </a:p>
        </p:txBody>
      </p:sp>
      <p:sp>
        <p:nvSpPr>
          <p:cNvPr id="152" name="Google Shape;152;p18"/>
          <p:cNvSpPr/>
          <p:nvPr/>
        </p:nvSpPr>
        <p:spPr>
          <a:xfrm>
            <a:off x="1030699" y="146300"/>
            <a:ext cx="6634103" cy="673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Pre Planning Programs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pic>
        <p:nvPicPr>
          <p:cNvPr descr="https://images.freeimg.net/rsynced_images/floor-floorboards.jpg" id="1019" name="Google Shape;1019;p7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20" name="Google Shape;1020;p7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7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22" name="Google Shape;1022;p7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23" name="Google Shape;1023;p7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4" name="Google Shape;1024;p7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25" name="Google Shape;1025;p7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26" name="Google Shape;1026;p7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27" name="Google Shape;1027;p7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28" name="Google Shape;1028;p7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29" name="Google Shape;1029;p72"/>
          <p:cNvSpPr txBox="1"/>
          <p:nvPr/>
        </p:nvSpPr>
        <p:spPr>
          <a:xfrm>
            <a:off x="905925" y="972575"/>
            <a:ext cx="6427800" cy="36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Possible errors could be:</a:t>
            </a:r>
            <a:endParaRPr sz="3300">
              <a:latin typeface="Roboto"/>
              <a:ea typeface="Roboto"/>
              <a:cs typeface="Roboto"/>
              <a:sym typeface="Roboto"/>
            </a:endParaRPr>
          </a:p>
          <a:p>
            <a:pPr indent="0" lvl="0" marL="457200" rtl="0" algn="l">
              <a:spcBef>
                <a:spcPts val="0"/>
              </a:spcBef>
              <a:spcAft>
                <a:spcPts val="0"/>
              </a:spcAft>
              <a:buNone/>
            </a:pPr>
            <a:r>
              <a:rPr b="1" lang="en" sz="3300">
                <a:latin typeface="Roboto"/>
                <a:ea typeface="Roboto"/>
                <a:cs typeface="Roboto"/>
                <a:sym typeface="Roboto"/>
              </a:rPr>
              <a:t>Logic </a:t>
            </a:r>
            <a:r>
              <a:rPr lang="en" sz="3300">
                <a:latin typeface="Roboto"/>
                <a:ea typeface="Roboto"/>
                <a:cs typeface="Roboto"/>
                <a:sym typeface="Roboto"/>
              </a:rPr>
              <a:t>- </a:t>
            </a:r>
            <a:r>
              <a:rPr lang="en" sz="3000">
                <a:latin typeface="Roboto"/>
                <a:ea typeface="Roboto"/>
                <a:cs typeface="Roboto"/>
                <a:sym typeface="Roboto"/>
              </a:rPr>
              <a:t>testing for being to hot when you meant to test for being too cold.</a:t>
            </a:r>
            <a:endParaRPr sz="3000">
              <a:latin typeface="Roboto"/>
              <a:ea typeface="Roboto"/>
              <a:cs typeface="Roboto"/>
              <a:sym typeface="Roboto"/>
            </a:endParaRPr>
          </a:p>
          <a:p>
            <a:pPr indent="0" lvl="0" marL="457200" rtl="0" algn="l">
              <a:spcBef>
                <a:spcPts val="0"/>
              </a:spcBef>
              <a:spcAft>
                <a:spcPts val="0"/>
              </a:spcAft>
              <a:buNone/>
            </a:pPr>
            <a:r>
              <a:rPr b="1" lang="en" sz="3300">
                <a:latin typeface="Roboto"/>
                <a:ea typeface="Roboto"/>
                <a:cs typeface="Roboto"/>
                <a:sym typeface="Roboto"/>
              </a:rPr>
              <a:t>Sequence</a:t>
            </a:r>
            <a:r>
              <a:rPr lang="en" sz="3300">
                <a:latin typeface="Roboto"/>
                <a:ea typeface="Roboto"/>
                <a:cs typeface="Roboto"/>
                <a:sym typeface="Roboto"/>
              </a:rPr>
              <a:t> - </a:t>
            </a:r>
            <a:r>
              <a:rPr lang="en" sz="3000">
                <a:latin typeface="Roboto"/>
                <a:ea typeface="Roboto"/>
                <a:cs typeface="Roboto"/>
                <a:sym typeface="Roboto"/>
              </a:rPr>
              <a:t>steps are in the wrong order.</a:t>
            </a:r>
            <a:endParaRPr sz="3000">
              <a:latin typeface="Roboto"/>
              <a:ea typeface="Roboto"/>
              <a:cs typeface="Roboto"/>
              <a:sym typeface="Roboto"/>
            </a:endParaRPr>
          </a:p>
          <a:p>
            <a:pPr indent="0" lvl="0" marL="457200" rtl="0" algn="l">
              <a:spcBef>
                <a:spcPts val="0"/>
              </a:spcBef>
              <a:spcAft>
                <a:spcPts val="0"/>
              </a:spcAft>
              <a:buNone/>
            </a:pPr>
            <a:r>
              <a:rPr b="1" lang="en" sz="3300">
                <a:latin typeface="Roboto"/>
                <a:ea typeface="Roboto"/>
                <a:cs typeface="Roboto"/>
                <a:sym typeface="Roboto"/>
              </a:rPr>
              <a:t>Spelling </a:t>
            </a:r>
            <a:r>
              <a:rPr lang="en" sz="3000">
                <a:latin typeface="Roboto"/>
                <a:ea typeface="Roboto"/>
                <a:cs typeface="Roboto"/>
                <a:sym typeface="Roboto"/>
              </a:rPr>
              <a:t>mistakes.</a:t>
            </a:r>
            <a:endParaRPr sz="30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
        <p:nvSpPr>
          <p:cNvPr id="1030" name="Google Shape;1030;p72"/>
          <p:cNvSpPr/>
          <p:nvPr/>
        </p:nvSpPr>
        <p:spPr>
          <a:xfrm>
            <a:off x="1048425" y="7150"/>
            <a:ext cx="6683754" cy="1022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pic>
        <p:nvPicPr>
          <p:cNvPr descr="https://images.freeimg.net/rsynced_images/floor-floorboards.jpg" id="1035" name="Google Shape;1035;p7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36" name="Google Shape;1036;p7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7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38" name="Google Shape;1038;p7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39" name="Google Shape;1039;p7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40" name="Google Shape;1040;p7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41" name="Google Shape;1041;p7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42" name="Google Shape;1042;p7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43" name="Google Shape;1043;p7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44" name="Google Shape;1044;p7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45" name="Google Shape;1045;p73"/>
          <p:cNvSpPr txBox="1"/>
          <p:nvPr/>
        </p:nvSpPr>
        <p:spPr>
          <a:xfrm>
            <a:off x="1090150" y="1304775"/>
            <a:ext cx="5549700" cy="26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highlight>
                  <a:srgbClr val="FFFFFF"/>
                </a:highlight>
                <a:latin typeface="Roboto"/>
                <a:ea typeface="Roboto"/>
                <a:cs typeface="Roboto"/>
                <a:sym typeface="Roboto"/>
              </a:rPr>
              <a:t>Debugging</a:t>
            </a:r>
            <a:r>
              <a:rPr lang="en" sz="3300">
                <a:solidFill>
                  <a:schemeClr val="dk1"/>
                </a:solidFill>
                <a:highlight>
                  <a:srgbClr val="FFFFFF"/>
                </a:highlight>
                <a:latin typeface="Roboto"/>
                <a:ea typeface="Roboto"/>
                <a:cs typeface="Roboto"/>
                <a:sym typeface="Roboto"/>
              </a:rPr>
              <a:t> can be a time-consuming process, especially for complex issues.</a:t>
            </a:r>
            <a:endParaRPr sz="33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
        <p:nvSpPr>
          <p:cNvPr id="1046" name="Google Shape;1046;p73"/>
          <p:cNvSpPr/>
          <p:nvPr/>
        </p:nvSpPr>
        <p:spPr>
          <a:xfrm>
            <a:off x="1038500" y="45575"/>
            <a:ext cx="6683754" cy="1022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pic>
        <p:nvPicPr>
          <p:cNvPr descr="https://images.freeimg.net/rsynced_images/floor-floorboards.jpg" id="1051" name="Google Shape;1051;p7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52" name="Google Shape;1052;p7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7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54" name="Google Shape;1054;p7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55" name="Google Shape;1055;p7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56" name="Google Shape;1056;p7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57" name="Google Shape;1057;p7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58" name="Google Shape;1058;p7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59" name="Google Shape;1059;p7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60" name="Google Shape;1060;p7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61" name="Google Shape;1061;p74"/>
          <p:cNvSpPr txBox="1"/>
          <p:nvPr/>
        </p:nvSpPr>
        <p:spPr>
          <a:xfrm>
            <a:off x="1381600" y="1266050"/>
            <a:ext cx="5199000" cy="26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highlight>
                  <a:srgbClr val="FFFFFF"/>
                </a:highlight>
                <a:latin typeface="Roboto"/>
                <a:ea typeface="Roboto"/>
                <a:cs typeface="Roboto"/>
                <a:sym typeface="Roboto"/>
              </a:rPr>
              <a:t>Patience, persistence, and attention to detail are key attributes of successful debuggers.</a:t>
            </a:r>
            <a:endParaRPr sz="33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
        <p:nvSpPr>
          <p:cNvPr id="1062" name="Google Shape;1062;p74"/>
          <p:cNvSpPr/>
          <p:nvPr/>
        </p:nvSpPr>
        <p:spPr>
          <a:xfrm>
            <a:off x="1038500" y="45575"/>
            <a:ext cx="6683754" cy="1022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75"/>
          <p:cNvSpPr txBox="1"/>
          <p:nvPr/>
        </p:nvSpPr>
        <p:spPr>
          <a:xfrm>
            <a:off x="3093450" y="1085825"/>
            <a:ext cx="4881900" cy="3515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595959"/>
              </a:solidFill>
            </a:endParaRPr>
          </a:p>
        </p:txBody>
      </p:sp>
      <p:pic>
        <p:nvPicPr>
          <p:cNvPr descr="https://images.freeimg.net/rsynced_images/floor-floorboards.jpg" id="1068" name="Google Shape;1068;p7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69" name="Google Shape;1069;p7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7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71" name="Google Shape;1071;p7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72" name="Google Shape;1072;p7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73" name="Google Shape;1073;p7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74" name="Google Shape;1074;p7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75" name="Google Shape;1075;p7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76" name="Google Shape;1076;p7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77" name="Google Shape;1077;p7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078" name="Google Shape;1078;p75"/>
          <p:cNvSpPr txBox="1"/>
          <p:nvPr/>
        </p:nvSpPr>
        <p:spPr>
          <a:xfrm>
            <a:off x="847725" y="1115875"/>
            <a:ext cx="2288700" cy="280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1800">
                <a:latin typeface="Roboto"/>
                <a:ea typeface="Roboto"/>
                <a:cs typeface="Roboto"/>
                <a:sym typeface="Roboto"/>
              </a:rPr>
              <a:t>Debugging </a:t>
            </a:r>
            <a:r>
              <a:rPr b="1" lang="en" sz="1800">
                <a:latin typeface="Roboto"/>
                <a:ea typeface="Roboto"/>
                <a:cs typeface="Roboto"/>
                <a:sym typeface="Roboto"/>
              </a:rPr>
              <a:t>your dance algorithm</a:t>
            </a:r>
            <a:r>
              <a:rPr lang="en" sz="1800">
                <a:latin typeface="Roboto"/>
                <a:ea typeface="Roboto"/>
                <a:cs typeface="Roboto"/>
                <a:sym typeface="Roboto"/>
              </a:rPr>
              <a:t>. Were there any parts that confused your human robot? Go through and clarify, DEBUG confusing steps.</a:t>
            </a:r>
            <a:endParaRPr sz="3300">
              <a:latin typeface="Roboto"/>
              <a:ea typeface="Roboto"/>
              <a:cs typeface="Roboto"/>
              <a:sym typeface="Roboto"/>
            </a:endParaRPr>
          </a:p>
        </p:txBody>
      </p:sp>
      <p:sp>
        <p:nvSpPr>
          <p:cNvPr id="1079" name="Google Shape;1079;p75"/>
          <p:cNvSpPr txBox="1"/>
          <p:nvPr/>
        </p:nvSpPr>
        <p:spPr>
          <a:xfrm>
            <a:off x="2885425" y="1100700"/>
            <a:ext cx="4929600" cy="10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600">
                <a:latin typeface="Roboto Black"/>
                <a:ea typeface="Roboto Black"/>
                <a:cs typeface="Roboto Black"/>
                <a:sym typeface="Roboto Black"/>
              </a:rPr>
              <a:t>Dance Algorithm Revision#2</a:t>
            </a:r>
            <a:endParaRPr sz="2600">
              <a:latin typeface="Roboto Black"/>
              <a:ea typeface="Roboto Black"/>
              <a:cs typeface="Roboto Black"/>
              <a:sym typeface="Roboto Black"/>
            </a:endParaRPr>
          </a:p>
          <a:p>
            <a:pPr indent="0" lvl="0" marL="0" rtl="0" algn="ctr">
              <a:spcBef>
                <a:spcPts val="0"/>
              </a:spcBef>
              <a:spcAft>
                <a:spcPts val="0"/>
              </a:spcAft>
              <a:buNone/>
            </a:pPr>
            <a:r>
              <a:rPr lang="en" sz="2600">
                <a:latin typeface="Roboto Black"/>
                <a:ea typeface="Roboto Black"/>
                <a:cs typeface="Roboto Black"/>
                <a:sym typeface="Roboto Black"/>
              </a:rPr>
              <a:t>DEBUGGING</a:t>
            </a:r>
            <a:endParaRPr sz="2600">
              <a:latin typeface="Roboto Black"/>
              <a:ea typeface="Roboto Black"/>
              <a:cs typeface="Roboto Black"/>
              <a:sym typeface="Roboto Black"/>
            </a:endParaRPr>
          </a:p>
        </p:txBody>
      </p:sp>
      <p:sp>
        <p:nvSpPr>
          <p:cNvPr id="1080" name="Google Shape;1080;p75"/>
          <p:cNvSpPr/>
          <p:nvPr/>
        </p:nvSpPr>
        <p:spPr>
          <a:xfrm>
            <a:off x="1666875" y="95938"/>
            <a:ext cx="5810254" cy="845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Debugging</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pic>
        <p:nvPicPr>
          <p:cNvPr descr="https://images.freeimg.net/rsynced_images/floor-floorboards.jpg" id="1085" name="Google Shape;1085;p7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86" name="Google Shape;1086;p7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7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88" name="Google Shape;1088;p7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89" name="Google Shape;1089;p7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90" name="Google Shape;1090;p7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91" name="Google Shape;1091;p7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92" name="Google Shape;1092;p7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093" name="Google Shape;1093;p7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094" name="Google Shape;1094;p76"/>
          <p:cNvSpPr/>
          <p:nvPr/>
        </p:nvSpPr>
        <p:spPr>
          <a:xfrm>
            <a:off x="147000" y="1157000"/>
            <a:ext cx="7665877" cy="20199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pic>
        <p:nvPicPr>
          <p:cNvPr id="1099" name="Google Shape;1099;p77"/>
          <p:cNvPicPr preferRelativeResize="0"/>
          <p:nvPr/>
        </p:nvPicPr>
        <p:blipFill>
          <a:blip r:embed="rId3">
            <a:alphaModFix/>
          </a:blip>
          <a:stretch>
            <a:fillRect/>
          </a:stretch>
        </p:blipFill>
        <p:spPr>
          <a:xfrm>
            <a:off x="4769750" y="1716800"/>
            <a:ext cx="3512950" cy="3049500"/>
          </a:xfrm>
          <a:prstGeom prst="rect">
            <a:avLst/>
          </a:prstGeom>
          <a:noFill/>
          <a:ln>
            <a:noFill/>
          </a:ln>
        </p:spPr>
      </p:pic>
      <p:pic>
        <p:nvPicPr>
          <p:cNvPr descr="https://images.freeimg.net/rsynced_images/floor-floorboards.jpg" id="1100" name="Google Shape;1100;p7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101" name="Google Shape;1101;p7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7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3" name="Google Shape;1103;p7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04" name="Google Shape;1104;p7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105" name="Google Shape;1105;p7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106" name="Google Shape;1106;p7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07" name="Google Shape;1107;p7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108" name="Google Shape;1108;p7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09" name="Google Shape;1109;p77"/>
          <p:cNvSpPr txBox="1"/>
          <p:nvPr/>
        </p:nvSpPr>
        <p:spPr>
          <a:xfrm>
            <a:off x="847725" y="1027375"/>
            <a:ext cx="5022300" cy="321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Programs</a:t>
            </a:r>
            <a:r>
              <a:rPr lang="en" sz="3300">
                <a:solidFill>
                  <a:schemeClr val="dk1"/>
                </a:solidFill>
                <a:latin typeface="Roboto"/>
                <a:ea typeface="Roboto"/>
                <a:cs typeface="Roboto"/>
                <a:sym typeface="Roboto"/>
              </a:rPr>
              <a:t> store and manipulate data by using numbers or other symbols to represent information. Let’s go through a few examples.</a:t>
            </a:r>
            <a:endParaRPr sz="3300">
              <a:solidFill>
                <a:schemeClr val="dk1"/>
              </a:solidFill>
              <a:latin typeface="Roboto"/>
              <a:ea typeface="Roboto"/>
              <a:cs typeface="Roboto"/>
              <a:sym typeface="Roboto"/>
            </a:endParaRPr>
          </a:p>
        </p:txBody>
      </p:sp>
      <p:sp>
        <p:nvSpPr>
          <p:cNvPr id="1110" name="Google Shape;1110;p77"/>
          <p:cNvSpPr/>
          <p:nvPr/>
        </p:nvSpPr>
        <p:spPr>
          <a:xfrm>
            <a:off x="1035650" y="982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pic>
        <p:nvPicPr>
          <p:cNvPr descr="https://images.freeimg.net/rsynced_images/floor-floorboards.jpg" id="1115" name="Google Shape;1115;p7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16" name="Google Shape;1116;p7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7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18" name="Google Shape;1118;p7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19" name="Google Shape;1119;p7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20" name="Google Shape;1120;p7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21" name="Google Shape;1121;p7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22" name="Google Shape;1122;p7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23" name="Google Shape;1123;p7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24" name="Google Shape;1124;p7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25" name="Google Shape;1125;p78"/>
          <p:cNvSpPr txBox="1"/>
          <p:nvPr/>
        </p:nvSpPr>
        <p:spPr>
          <a:xfrm>
            <a:off x="999250" y="1723450"/>
            <a:ext cx="6674100" cy="27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highlight>
                  <a:srgbClr val="FFFFFF"/>
                </a:highlight>
                <a:latin typeface="Roboto"/>
                <a:ea typeface="Roboto"/>
                <a:cs typeface="Roboto"/>
                <a:sym typeface="Roboto"/>
              </a:rPr>
              <a:t>ASCII </a:t>
            </a:r>
            <a:r>
              <a:rPr lang="en" sz="3300">
                <a:highlight>
                  <a:srgbClr val="FFFFFF"/>
                </a:highlight>
                <a:latin typeface="Roboto"/>
                <a:ea typeface="Roboto"/>
                <a:cs typeface="Roboto"/>
                <a:sym typeface="Roboto"/>
              </a:rPr>
              <a:t>(American Standard Code for Information Interchange) </a:t>
            </a:r>
            <a:r>
              <a:rPr b="1" i="1" lang="en" sz="3300">
                <a:highlight>
                  <a:srgbClr val="FFFFFF"/>
                </a:highlight>
                <a:latin typeface="Roboto"/>
                <a:ea typeface="Roboto"/>
                <a:cs typeface="Roboto"/>
                <a:sym typeface="Roboto"/>
              </a:rPr>
              <a:t>is the most common character encoding format for text data in computers and on the internet. </a:t>
            </a:r>
            <a:endParaRPr sz="3300">
              <a:latin typeface="Roboto"/>
              <a:ea typeface="Roboto"/>
              <a:cs typeface="Roboto"/>
              <a:sym typeface="Roboto"/>
            </a:endParaRPr>
          </a:p>
        </p:txBody>
      </p:sp>
      <p:sp>
        <p:nvSpPr>
          <p:cNvPr id="1126" name="Google Shape;1126;p78"/>
          <p:cNvSpPr/>
          <p:nvPr/>
        </p:nvSpPr>
        <p:spPr>
          <a:xfrm>
            <a:off x="1025850" y="1136525"/>
            <a:ext cx="6354885" cy="541825"/>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27" name="Google Shape;1127;p78"/>
          <p:cNvSpPr/>
          <p:nvPr/>
        </p:nvSpPr>
        <p:spPr>
          <a:xfrm>
            <a:off x="999250" y="8042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pic>
        <p:nvPicPr>
          <p:cNvPr descr="https://images.freeimg.net/rsynced_images/floor-floorboards.jpg" id="1132" name="Google Shape;1132;p7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33" name="Google Shape;1133;p7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7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35" name="Google Shape;1135;p7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36" name="Google Shape;1136;p7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37" name="Google Shape;1137;p7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38" name="Google Shape;1138;p7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39" name="Google Shape;1139;p7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40" name="Google Shape;1140;p7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41" name="Google Shape;1141;p7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1142" name="Google Shape;1142;p79"/>
          <p:cNvPicPr preferRelativeResize="0"/>
          <p:nvPr/>
        </p:nvPicPr>
        <p:blipFill rotWithShape="1">
          <a:blip r:embed="rId10">
            <a:alphaModFix/>
          </a:blip>
          <a:srcRect b="0" l="0" r="0" t="0"/>
          <a:stretch/>
        </p:blipFill>
        <p:spPr>
          <a:xfrm>
            <a:off x="1224638" y="1078325"/>
            <a:ext cx="5981401" cy="3335799"/>
          </a:xfrm>
          <a:prstGeom prst="rect">
            <a:avLst/>
          </a:prstGeom>
          <a:noFill/>
          <a:ln cap="flat" cmpd="sng" w="38100">
            <a:solidFill>
              <a:schemeClr val="dk2"/>
            </a:solidFill>
            <a:prstDash val="solid"/>
            <a:round/>
            <a:headEnd len="sm" w="sm" type="none"/>
            <a:tailEnd len="sm" w="sm" type="none"/>
          </a:ln>
        </p:spPr>
      </p:pic>
      <p:sp>
        <p:nvSpPr>
          <p:cNvPr id="1143" name="Google Shape;1143;p79"/>
          <p:cNvSpPr/>
          <p:nvPr/>
        </p:nvSpPr>
        <p:spPr>
          <a:xfrm>
            <a:off x="3212975" y="1414875"/>
            <a:ext cx="3937800" cy="3049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4" name="Google Shape;1144;p79"/>
          <p:cNvSpPr/>
          <p:nvPr/>
        </p:nvSpPr>
        <p:spPr>
          <a:xfrm>
            <a:off x="968650" y="607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pic>
        <p:nvPicPr>
          <p:cNvPr descr="https://images.freeimg.net/rsynced_images/floor-floorboards.jpg" id="1149" name="Google Shape;1149;p8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50" name="Google Shape;1150;p8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8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52" name="Google Shape;1152;p8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53" name="Google Shape;1153;p8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54" name="Google Shape;1154;p8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55" name="Google Shape;1155;p8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56" name="Google Shape;1156;p8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57" name="Google Shape;1157;p8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58" name="Google Shape;1158;p8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59" name="Google Shape;1159;p80"/>
          <p:cNvSpPr txBox="1"/>
          <p:nvPr/>
        </p:nvSpPr>
        <p:spPr>
          <a:xfrm>
            <a:off x="1038500" y="1646775"/>
            <a:ext cx="6676800" cy="2883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rgbClr val="333333"/>
                </a:solidFill>
                <a:latin typeface="Roboto"/>
                <a:ea typeface="Roboto"/>
                <a:cs typeface="Roboto"/>
                <a:sym typeface="Roboto"/>
              </a:rPr>
              <a:t>Binary code </a:t>
            </a:r>
            <a:r>
              <a:rPr lang="en" sz="3000">
                <a:solidFill>
                  <a:srgbClr val="333333"/>
                </a:solidFill>
                <a:latin typeface="Roboto"/>
                <a:ea typeface="Roboto"/>
                <a:cs typeface="Roboto"/>
                <a:sym typeface="Roboto"/>
              </a:rPr>
              <a:t>is one type of coding that uses only</a:t>
            </a:r>
            <a:r>
              <a:rPr b="1" lang="en" sz="3000">
                <a:solidFill>
                  <a:srgbClr val="333333"/>
                </a:solidFill>
                <a:latin typeface="Roboto"/>
                <a:ea typeface="Roboto"/>
                <a:cs typeface="Roboto"/>
                <a:sym typeface="Roboto"/>
              </a:rPr>
              <a:t> 0</a:t>
            </a:r>
            <a:r>
              <a:rPr lang="en" sz="3000">
                <a:solidFill>
                  <a:srgbClr val="333333"/>
                </a:solidFill>
                <a:latin typeface="Roboto"/>
                <a:ea typeface="Roboto"/>
                <a:cs typeface="Roboto"/>
                <a:sym typeface="Roboto"/>
              </a:rPr>
              <a:t> and</a:t>
            </a:r>
            <a:r>
              <a:rPr b="1" lang="en" sz="3000">
                <a:solidFill>
                  <a:srgbClr val="333333"/>
                </a:solidFill>
                <a:latin typeface="Roboto"/>
                <a:ea typeface="Roboto"/>
                <a:cs typeface="Roboto"/>
                <a:sym typeface="Roboto"/>
              </a:rPr>
              <a:t> 1</a:t>
            </a:r>
            <a:r>
              <a:rPr lang="en" sz="3000">
                <a:solidFill>
                  <a:srgbClr val="333333"/>
                </a:solidFill>
                <a:latin typeface="Roboto"/>
                <a:ea typeface="Roboto"/>
                <a:cs typeface="Roboto"/>
                <a:sym typeface="Roboto"/>
              </a:rPr>
              <a:t> to represent letters, numbers, and symbols. It is called binary code because it’s made of only two symbols. The “</a:t>
            </a:r>
            <a:r>
              <a:rPr b="1" i="1" lang="en" sz="3000">
                <a:solidFill>
                  <a:srgbClr val="333333"/>
                </a:solidFill>
                <a:latin typeface="Roboto"/>
                <a:ea typeface="Roboto"/>
                <a:cs typeface="Roboto"/>
                <a:sym typeface="Roboto"/>
              </a:rPr>
              <a:t>bi</a:t>
            </a:r>
            <a:r>
              <a:rPr lang="en" sz="3000">
                <a:solidFill>
                  <a:srgbClr val="333333"/>
                </a:solidFill>
                <a:latin typeface="Roboto"/>
                <a:ea typeface="Roboto"/>
                <a:cs typeface="Roboto"/>
                <a:sym typeface="Roboto"/>
              </a:rPr>
              <a:t>” in binary </a:t>
            </a:r>
            <a:r>
              <a:rPr b="1" i="1" lang="en" sz="3000">
                <a:solidFill>
                  <a:srgbClr val="333333"/>
                </a:solidFill>
                <a:latin typeface="Roboto"/>
                <a:ea typeface="Roboto"/>
                <a:cs typeface="Roboto"/>
                <a:sym typeface="Roboto"/>
              </a:rPr>
              <a:t>means two!</a:t>
            </a:r>
            <a:endParaRPr b="1" i="1" sz="3000">
              <a:latin typeface="Roboto"/>
              <a:ea typeface="Roboto"/>
              <a:cs typeface="Roboto"/>
              <a:sym typeface="Roboto"/>
            </a:endParaRPr>
          </a:p>
        </p:txBody>
      </p:sp>
      <p:sp>
        <p:nvSpPr>
          <p:cNvPr id="1160" name="Google Shape;1160;p80"/>
          <p:cNvSpPr/>
          <p:nvPr/>
        </p:nvSpPr>
        <p:spPr>
          <a:xfrm>
            <a:off x="1119950" y="1084050"/>
            <a:ext cx="6354885" cy="541825"/>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61" name="Google Shape;1161;p80"/>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pic>
        <p:nvPicPr>
          <p:cNvPr descr="https://images.freeimg.net/rsynced_images/floor-floorboards.jpg" id="1166" name="Google Shape;1166;p8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67" name="Google Shape;1167;p8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8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9" name="Google Shape;1169;p8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0" name="Google Shape;1170;p8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71" name="Google Shape;1171;p8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72" name="Google Shape;1172;p8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73" name="Google Shape;1173;p8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74" name="Google Shape;1174;p8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75" name="Google Shape;1175;p81"/>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76" name="Google Shape;1176;p81"/>
          <p:cNvSpPr txBox="1"/>
          <p:nvPr/>
        </p:nvSpPr>
        <p:spPr>
          <a:xfrm>
            <a:off x="1025850" y="1723450"/>
            <a:ext cx="6905400" cy="284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highlight>
                  <a:srgbClr val="FFFFFF"/>
                </a:highlight>
                <a:latin typeface="Roboto"/>
                <a:ea typeface="Roboto"/>
                <a:cs typeface="Roboto"/>
                <a:sym typeface="Roboto"/>
              </a:rPr>
              <a:t>The hardware of computers has only two electrical states, on or off. These can be represented by</a:t>
            </a:r>
            <a:endParaRPr sz="3000">
              <a:highlight>
                <a:srgbClr val="FFFFFF"/>
              </a:highlight>
              <a:latin typeface="Roboto"/>
              <a:ea typeface="Roboto"/>
              <a:cs typeface="Roboto"/>
              <a:sym typeface="Roboto"/>
            </a:endParaRPr>
          </a:p>
          <a:p>
            <a:pPr indent="-457200" lvl="0" marL="1371600" rtl="0" algn="l">
              <a:lnSpc>
                <a:spcPct val="100000"/>
              </a:lnSpc>
              <a:spcBef>
                <a:spcPts val="0"/>
              </a:spcBef>
              <a:spcAft>
                <a:spcPts val="0"/>
              </a:spcAft>
              <a:buSzPts val="3600"/>
              <a:buFont typeface="Roboto"/>
              <a:buChar char="●"/>
            </a:pPr>
            <a:r>
              <a:rPr lang="en" sz="3600">
                <a:highlight>
                  <a:srgbClr val="FFFFFF"/>
                </a:highlight>
                <a:latin typeface="Roboto"/>
                <a:ea typeface="Roboto"/>
                <a:cs typeface="Roboto"/>
                <a:sym typeface="Roboto"/>
              </a:rPr>
              <a:t>0 or zero (off), </a:t>
            </a:r>
            <a:r>
              <a:rPr i="1" lang="en" sz="3100">
                <a:highlight>
                  <a:srgbClr val="FFFFFF"/>
                </a:highlight>
                <a:latin typeface="Roboto"/>
                <a:ea typeface="Roboto"/>
                <a:cs typeface="Roboto"/>
                <a:sym typeface="Roboto"/>
              </a:rPr>
              <a:t>or </a:t>
            </a:r>
            <a:endParaRPr i="1" sz="3100">
              <a:highlight>
                <a:srgbClr val="FFFFFF"/>
              </a:highlight>
              <a:latin typeface="Roboto"/>
              <a:ea typeface="Roboto"/>
              <a:cs typeface="Roboto"/>
              <a:sym typeface="Roboto"/>
            </a:endParaRPr>
          </a:p>
          <a:p>
            <a:pPr indent="-457200" lvl="0" marL="1371600" rtl="0" algn="l">
              <a:lnSpc>
                <a:spcPct val="100000"/>
              </a:lnSpc>
              <a:spcBef>
                <a:spcPts val="0"/>
              </a:spcBef>
              <a:spcAft>
                <a:spcPts val="0"/>
              </a:spcAft>
              <a:buSzPts val="3600"/>
              <a:buFont typeface="Roboto"/>
              <a:buChar char="●"/>
            </a:pPr>
            <a:r>
              <a:rPr lang="en" sz="3600">
                <a:highlight>
                  <a:srgbClr val="FFFFFF"/>
                </a:highlight>
                <a:latin typeface="Roboto"/>
                <a:ea typeface="Roboto"/>
                <a:cs typeface="Roboto"/>
                <a:sym typeface="Roboto"/>
              </a:rPr>
              <a:t>1 or one (on). </a:t>
            </a:r>
            <a:endParaRPr sz="3900">
              <a:highlight>
                <a:srgbClr val="FFFFFF"/>
              </a:highlight>
              <a:latin typeface="Roboto"/>
              <a:ea typeface="Roboto"/>
              <a:cs typeface="Roboto"/>
              <a:sym typeface="Roboto"/>
            </a:endParaRPr>
          </a:p>
        </p:txBody>
      </p:sp>
      <p:sp>
        <p:nvSpPr>
          <p:cNvPr id="1177" name="Google Shape;1177;p81"/>
          <p:cNvSpPr/>
          <p:nvPr/>
        </p:nvSpPr>
        <p:spPr>
          <a:xfrm>
            <a:off x="1109475" y="105620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78" name="Google Shape;1178;p81"/>
          <p:cNvSpPr/>
          <p:nvPr/>
        </p:nvSpPr>
        <p:spPr>
          <a:xfrm>
            <a:off x="979275" y="22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https://images.freeimg.net/rsynced_images/floor-floorboards.jpg" id="157" name="Google Shape;157;p1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8" name="Google Shape;158;p1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0" name="Google Shape;160;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1" name="Google Shape;161;p1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2" name="Google Shape;162;p1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3" name="Google Shape;163;p1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4" name="Google Shape;164;p1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5" name="Google Shape;165;p1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6" name="Google Shape;166;p1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67" name="Google Shape;167;p19"/>
          <p:cNvSpPr/>
          <p:nvPr/>
        </p:nvSpPr>
        <p:spPr>
          <a:xfrm>
            <a:off x="1943551" y="992413"/>
            <a:ext cx="4808404" cy="5418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Algorithms Vs. Flowcharts</a:t>
            </a:r>
          </a:p>
        </p:txBody>
      </p:sp>
      <p:sp>
        <p:nvSpPr>
          <p:cNvPr id="168" name="Google Shape;168;p19"/>
          <p:cNvSpPr txBox="1"/>
          <p:nvPr/>
        </p:nvSpPr>
        <p:spPr>
          <a:xfrm>
            <a:off x="1030700" y="1534250"/>
            <a:ext cx="6634200" cy="272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rgbClr val="4D5156"/>
                </a:solidFill>
                <a:highlight>
                  <a:srgbClr val="FFFFFF"/>
                </a:highlight>
                <a:latin typeface="Roboto"/>
                <a:ea typeface="Roboto"/>
                <a:cs typeface="Roboto"/>
                <a:sym typeface="Roboto"/>
              </a:rPr>
              <a:t> </a:t>
            </a:r>
            <a:r>
              <a:rPr lang="en" sz="3300">
                <a:solidFill>
                  <a:srgbClr val="040C28"/>
                </a:solidFill>
                <a:latin typeface="Roboto"/>
                <a:ea typeface="Roboto"/>
                <a:cs typeface="Roboto"/>
                <a:sym typeface="Roboto"/>
              </a:rPr>
              <a:t>An </a:t>
            </a:r>
            <a:r>
              <a:rPr b="1" lang="en" sz="3300">
                <a:solidFill>
                  <a:srgbClr val="040C28"/>
                </a:solidFill>
                <a:latin typeface="Roboto"/>
                <a:ea typeface="Roboto"/>
                <a:cs typeface="Roboto"/>
                <a:sym typeface="Roboto"/>
              </a:rPr>
              <a:t>algorithm</a:t>
            </a:r>
            <a:r>
              <a:rPr lang="en" sz="3300">
                <a:solidFill>
                  <a:srgbClr val="040C28"/>
                </a:solidFill>
                <a:latin typeface="Roboto"/>
                <a:ea typeface="Roboto"/>
                <a:cs typeface="Roboto"/>
                <a:sym typeface="Roboto"/>
              </a:rPr>
              <a:t> is a </a:t>
            </a:r>
            <a:r>
              <a:rPr b="1" i="1" lang="en" sz="3300">
                <a:solidFill>
                  <a:srgbClr val="040C28"/>
                </a:solidFill>
                <a:latin typeface="Roboto"/>
                <a:ea typeface="Roboto"/>
                <a:cs typeface="Roboto"/>
                <a:sym typeface="Roboto"/>
              </a:rPr>
              <a:t>step-by-step summary of the procedure</a:t>
            </a:r>
            <a:r>
              <a:rPr lang="en" sz="3300">
                <a:solidFill>
                  <a:srgbClr val="040C28"/>
                </a:solidFill>
                <a:latin typeface="Roboto"/>
                <a:ea typeface="Roboto"/>
                <a:cs typeface="Roboto"/>
                <a:sym typeface="Roboto"/>
              </a:rPr>
              <a:t>, while on the other hand, a </a:t>
            </a:r>
            <a:r>
              <a:rPr b="1" lang="en" sz="3300">
                <a:solidFill>
                  <a:srgbClr val="040C28"/>
                </a:solidFill>
                <a:latin typeface="Roboto"/>
                <a:ea typeface="Roboto"/>
                <a:cs typeface="Roboto"/>
                <a:sym typeface="Roboto"/>
              </a:rPr>
              <a:t>flowchar</a:t>
            </a:r>
            <a:r>
              <a:rPr lang="en" sz="3300">
                <a:solidFill>
                  <a:srgbClr val="040C28"/>
                </a:solidFill>
                <a:latin typeface="Roboto"/>
                <a:ea typeface="Roboto"/>
                <a:cs typeface="Roboto"/>
                <a:sym typeface="Roboto"/>
              </a:rPr>
              <a:t>t </a:t>
            </a:r>
            <a:r>
              <a:rPr b="1" i="1" lang="en" sz="3300">
                <a:solidFill>
                  <a:srgbClr val="040C28"/>
                </a:solidFill>
                <a:latin typeface="Roboto"/>
                <a:ea typeface="Roboto"/>
                <a:cs typeface="Roboto"/>
                <a:sym typeface="Roboto"/>
              </a:rPr>
              <a:t>illustrates the steps of a program graphicall</a:t>
            </a:r>
            <a:r>
              <a:rPr b="1" i="1" lang="en" sz="3300">
                <a:latin typeface="Roboto"/>
                <a:ea typeface="Roboto"/>
                <a:cs typeface="Roboto"/>
                <a:sym typeface="Roboto"/>
              </a:rPr>
              <a:t>y</a:t>
            </a:r>
            <a:r>
              <a:rPr lang="en" sz="3300">
                <a:latin typeface="Roboto"/>
                <a:ea typeface="Roboto"/>
                <a:cs typeface="Roboto"/>
                <a:sym typeface="Roboto"/>
              </a:rPr>
              <a:t>. Let’s examine both!</a:t>
            </a:r>
            <a:endParaRPr sz="3300">
              <a:latin typeface="Roboto"/>
              <a:ea typeface="Roboto"/>
              <a:cs typeface="Roboto"/>
              <a:sym typeface="Roboto"/>
            </a:endParaRPr>
          </a:p>
        </p:txBody>
      </p:sp>
      <p:sp>
        <p:nvSpPr>
          <p:cNvPr id="169" name="Google Shape;169;p19"/>
          <p:cNvSpPr/>
          <p:nvPr/>
        </p:nvSpPr>
        <p:spPr>
          <a:xfrm>
            <a:off x="1030699" y="107150"/>
            <a:ext cx="6634103" cy="673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Pre Planning Programs</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2" name="Shape 1182"/>
        <p:cNvGrpSpPr/>
        <p:nvPr/>
      </p:nvGrpSpPr>
      <p:grpSpPr>
        <a:xfrm>
          <a:off x="0" y="0"/>
          <a:ext cx="0" cy="0"/>
          <a:chOff x="0" y="0"/>
          <a:chExt cx="0" cy="0"/>
        </a:xfrm>
      </p:grpSpPr>
      <p:pic>
        <p:nvPicPr>
          <p:cNvPr descr="https://images.freeimg.net/rsynced_images/floor-floorboards.jpg" id="1183" name="Google Shape;1183;p8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84" name="Google Shape;1184;p8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8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86" name="Google Shape;1186;p8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87" name="Google Shape;1187;p8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8" name="Google Shape;1188;p8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89" name="Google Shape;1189;p8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190" name="Google Shape;1190;p8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191" name="Google Shape;1191;p8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192" name="Google Shape;1192;p82"/>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193" name="Google Shape;1193;p82"/>
          <p:cNvSpPr txBox="1"/>
          <p:nvPr/>
        </p:nvSpPr>
        <p:spPr>
          <a:xfrm>
            <a:off x="954875" y="1667675"/>
            <a:ext cx="6809100" cy="284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highlight>
                  <a:srgbClr val="FFFFFF"/>
                </a:highlight>
                <a:latin typeface="Roboto"/>
                <a:ea typeface="Roboto"/>
                <a:cs typeface="Roboto"/>
                <a:sym typeface="Roboto"/>
              </a:rPr>
              <a:t>Letters, numbers, and symbols are </a:t>
            </a:r>
            <a:r>
              <a:rPr lang="en" sz="3300" u="sng">
                <a:highlight>
                  <a:srgbClr val="FFFFFF"/>
                </a:highlight>
                <a:latin typeface="Roboto"/>
                <a:ea typeface="Roboto"/>
                <a:cs typeface="Roboto"/>
                <a:sym typeface="Roboto"/>
                <a:hlinkClick r:id="rId10"/>
              </a:rPr>
              <a:t>translated to eight-character binary numbers</a:t>
            </a:r>
            <a:r>
              <a:rPr lang="en" sz="3300">
                <a:highlight>
                  <a:srgbClr val="FFFFFF"/>
                </a:highlight>
                <a:latin typeface="Roboto"/>
                <a:ea typeface="Roboto"/>
                <a:cs typeface="Roboto"/>
                <a:sym typeface="Roboto"/>
              </a:rPr>
              <a:t> (0 and </a:t>
            </a:r>
            <a:r>
              <a:rPr lang="en" sz="3300">
                <a:highlight>
                  <a:srgbClr val="FFFFFF"/>
                </a:highlight>
                <a:latin typeface="Roboto"/>
                <a:ea typeface="Roboto"/>
                <a:cs typeface="Roboto"/>
                <a:sym typeface="Roboto"/>
              </a:rPr>
              <a:t>1</a:t>
            </a:r>
            <a:r>
              <a:rPr lang="en" sz="3300">
                <a:highlight>
                  <a:srgbClr val="FFFFFF"/>
                </a:highlight>
                <a:latin typeface="Roboto"/>
                <a:ea typeface="Roboto"/>
                <a:cs typeface="Roboto"/>
                <a:sym typeface="Roboto"/>
              </a:rPr>
              <a:t>) as you work with them through the software on your computer.</a:t>
            </a:r>
            <a:endParaRPr sz="3300">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t/>
            </a:r>
            <a:endParaRPr sz="3300">
              <a:highlight>
                <a:srgbClr val="FFFFFF"/>
              </a:highlight>
              <a:latin typeface="Roboto"/>
              <a:ea typeface="Roboto"/>
              <a:cs typeface="Roboto"/>
              <a:sym typeface="Roboto"/>
            </a:endParaRPr>
          </a:p>
        </p:txBody>
      </p:sp>
      <p:sp>
        <p:nvSpPr>
          <p:cNvPr id="1194" name="Google Shape;1194;p82"/>
          <p:cNvSpPr/>
          <p:nvPr/>
        </p:nvSpPr>
        <p:spPr>
          <a:xfrm>
            <a:off x="1098438" y="105620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195" name="Google Shape;1195;p82"/>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pic>
        <p:nvPicPr>
          <p:cNvPr descr="https://images.freeimg.net/rsynced_images/floor-floorboards.jpg" id="1200" name="Google Shape;1200;p8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01" name="Google Shape;1201;p8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8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03" name="Google Shape;1203;p8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04" name="Google Shape;1204;p8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05" name="Google Shape;1205;p8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06" name="Google Shape;1206;p8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07" name="Google Shape;1207;p8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08" name="Google Shape;1208;p8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09" name="Google Shape;1209;p83"/>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10" name="Google Shape;1210;p83"/>
          <p:cNvSpPr txBox="1"/>
          <p:nvPr/>
        </p:nvSpPr>
        <p:spPr>
          <a:xfrm>
            <a:off x="905925" y="999300"/>
            <a:ext cx="6809100" cy="74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highlight>
                  <a:srgbClr val="FFFFFF"/>
                </a:highlight>
                <a:latin typeface="Roboto"/>
                <a:ea typeface="Roboto"/>
                <a:cs typeface="Roboto"/>
                <a:sym typeface="Roboto"/>
              </a:rPr>
              <a:t>Byte</a:t>
            </a:r>
            <a:r>
              <a:rPr lang="en" sz="3300">
                <a:highlight>
                  <a:srgbClr val="FFFFFF"/>
                </a:highlight>
                <a:latin typeface="Roboto"/>
                <a:ea typeface="Roboto"/>
                <a:cs typeface="Roboto"/>
                <a:sym typeface="Roboto"/>
              </a:rPr>
              <a:t> is equal to 8 bits. </a:t>
            </a:r>
            <a:endParaRPr sz="3300">
              <a:highlight>
                <a:srgbClr val="FFFFFF"/>
              </a:highlight>
              <a:latin typeface="Roboto"/>
              <a:ea typeface="Roboto"/>
              <a:cs typeface="Roboto"/>
              <a:sym typeface="Roboto"/>
            </a:endParaRPr>
          </a:p>
        </p:txBody>
      </p:sp>
      <p:sp>
        <p:nvSpPr>
          <p:cNvPr id="1211" name="Google Shape;1211;p83"/>
          <p:cNvSpPr/>
          <p:nvPr/>
        </p:nvSpPr>
        <p:spPr>
          <a:xfrm>
            <a:off x="1038500" y="4557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graphicFrame>
        <p:nvGraphicFramePr>
          <p:cNvPr id="1212" name="Google Shape;1212;p83"/>
          <p:cNvGraphicFramePr/>
          <p:nvPr/>
        </p:nvGraphicFramePr>
        <p:xfrm>
          <a:off x="2163850" y="1664513"/>
          <a:ext cx="3000000" cy="3000000"/>
        </p:xfrm>
        <a:graphic>
          <a:graphicData uri="http://schemas.openxmlformats.org/drawingml/2006/table">
            <a:tbl>
              <a:tblPr>
                <a:noFill/>
                <a:tableStyleId>{F1105C3E-3F7A-436F-903F-1BF81B26549C}</a:tableStyleId>
              </a:tblPr>
              <a:tblGrid>
                <a:gridCol w="1625500"/>
                <a:gridCol w="2289900"/>
              </a:tblGrid>
              <a:tr h="566400">
                <a:tc gridSpan="2">
                  <a:txBody>
                    <a:bodyPr/>
                    <a:lstStyle/>
                    <a:p>
                      <a:pPr indent="0" lvl="0" marL="0" rtl="0" algn="ctr">
                        <a:spcBef>
                          <a:spcPts val="0"/>
                        </a:spcBef>
                        <a:spcAft>
                          <a:spcPts val="0"/>
                        </a:spcAft>
                        <a:buNone/>
                      </a:pPr>
                      <a:r>
                        <a:rPr b="1" lang="en" sz="2400">
                          <a:latin typeface="Roboto"/>
                          <a:ea typeface="Roboto"/>
                          <a:cs typeface="Roboto"/>
                          <a:sym typeface="Roboto"/>
                        </a:rPr>
                        <a:t>Illustrations as Bytes</a:t>
                      </a:r>
                      <a:endParaRPr b="1" sz="2400">
                        <a:latin typeface="Roboto"/>
                        <a:ea typeface="Roboto"/>
                        <a:cs typeface="Roboto"/>
                        <a:sym typeface="Roboto"/>
                      </a:endParaRPr>
                    </a:p>
                  </a:txBody>
                  <a:tcPr marT="91425" marB="91425" marR="91425" marL="91425"/>
                </a:tc>
                <a:tc hMerge="1"/>
              </a:tr>
              <a:tr h="381000">
                <a:tc>
                  <a:txBody>
                    <a:bodyPr/>
                    <a:lstStyle/>
                    <a:p>
                      <a:pPr indent="0" lvl="0" marL="0" rtl="0" algn="ctr">
                        <a:spcBef>
                          <a:spcPts val="0"/>
                        </a:spcBef>
                        <a:spcAft>
                          <a:spcPts val="0"/>
                        </a:spcAft>
                        <a:buNone/>
                      </a:pPr>
                      <a:r>
                        <a:rPr b="1" lang="en" sz="2400">
                          <a:latin typeface="Roboto"/>
                          <a:ea typeface="Roboto"/>
                          <a:cs typeface="Roboto"/>
                          <a:sym typeface="Roboto"/>
                        </a:rPr>
                        <a:t>A</a:t>
                      </a:r>
                      <a:endParaRPr b="1" sz="24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2400">
                          <a:solidFill>
                            <a:srgbClr val="040C28"/>
                          </a:solidFill>
                          <a:latin typeface="Roboto"/>
                          <a:ea typeface="Roboto"/>
                          <a:cs typeface="Roboto"/>
                          <a:sym typeface="Roboto"/>
                        </a:rPr>
                        <a:t>01000001</a:t>
                      </a:r>
                      <a:endParaRPr sz="24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b="1" lang="en" sz="2400">
                          <a:latin typeface="Roboto"/>
                          <a:ea typeface="Roboto"/>
                          <a:cs typeface="Roboto"/>
                          <a:sym typeface="Roboto"/>
                        </a:rPr>
                        <a:t>n</a:t>
                      </a:r>
                      <a:endParaRPr b="1" sz="2400">
                        <a:latin typeface="Roboto"/>
                        <a:ea typeface="Roboto"/>
                        <a:cs typeface="Roboto"/>
                        <a:sym typeface="Roboto"/>
                      </a:endParaRPr>
                    </a:p>
                  </a:txBody>
                  <a:tcPr marT="91425" marB="91425" marR="91425" marL="91425"/>
                </a:tc>
                <a:tc>
                  <a:txBody>
                    <a:bodyPr/>
                    <a:lstStyle/>
                    <a:p>
                      <a:pPr indent="0" lvl="0" marL="0" rtl="0" algn="l">
                        <a:lnSpc>
                          <a:spcPct val="115000"/>
                        </a:lnSpc>
                        <a:spcBef>
                          <a:spcPts val="900"/>
                        </a:spcBef>
                        <a:spcAft>
                          <a:spcPts val="0"/>
                        </a:spcAft>
                        <a:buNone/>
                      </a:pPr>
                      <a:r>
                        <a:rPr lang="en" sz="2400">
                          <a:solidFill>
                            <a:srgbClr val="2D2D2D"/>
                          </a:solidFill>
                          <a:latin typeface="Roboto"/>
                          <a:ea typeface="Roboto"/>
                          <a:cs typeface="Roboto"/>
                          <a:sym typeface="Roboto"/>
                        </a:rPr>
                        <a:t>01101110</a:t>
                      </a:r>
                      <a:endParaRPr sz="24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b="1" lang="en" sz="2400">
                          <a:latin typeface="Roboto"/>
                          <a:ea typeface="Roboto"/>
                          <a:cs typeface="Roboto"/>
                          <a:sym typeface="Roboto"/>
                        </a:rPr>
                        <a:t>2</a:t>
                      </a:r>
                      <a:endParaRPr b="1" sz="24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2400">
                          <a:latin typeface="Roboto"/>
                          <a:ea typeface="Roboto"/>
                          <a:cs typeface="Roboto"/>
                          <a:sym typeface="Roboto"/>
                        </a:rPr>
                        <a:t>00110010</a:t>
                      </a:r>
                      <a:endParaRPr sz="2400">
                        <a:latin typeface="Roboto"/>
                        <a:ea typeface="Roboto"/>
                        <a:cs typeface="Roboto"/>
                        <a:sym typeface="Roboto"/>
                      </a:endParaRPr>
                    </a:p>
                  </a:txBody>
                  <a:tcPr marT="91425" marB="91425" marR="91425" marL="91425"/>
                </a:tc>
              </a:tr>
              <a:tr h="381000">
                <a:tc>
                  <a:txBody>
                    <a:bodyPr/>
                    <a:lstStyle/>
                    <a:p>
                      <a:pPr indent="0" lvl="0" marL="0" rtl="0" algn="ctr">
                        <a:spcBef>
                          <a:spcPts val="0"/>
                        </a:spcBef>
                        <a:spcAft>
                          <a:spcPts val="0"/>
                        </a:spcAft>
                        <a:buNone/>
                      </a:pPr>
                      <a:r>
                        <a:rPr b="1" lang="en" sz="2400">
                          <a:latin typeface="Roboto"/>
                          <a:ea typeface="Roboto"/>
                          <a:cs typeface="Roboto"/>
                          <a:sym typeface="Roboto"/>
                        </a:rPr>
                        <a:t>?</a:t>
                      </a:r>
                      <a:endParaRPr b="1" sz="2400">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2400">
                          <a:latin typeface="Roboto"/>
                          <a:ea typeface="Roboto"/>
                          <a:cs typeface="Roboto"/>
                          <a:sym typeface="Roboto"/>
                        </a:rPr>
                        <a:t>00111111</a:t>
                      </a:r>
                      <a:endParaRPr sz="2400">
                        <a:latin typeface="Roboto"/>
                        <a:ea typeface="Roboto"/>
                        <a:cs typeface="Roboto"/>
                        <a:sym typeface="Roboto"/>
                      </a:endParaRPr>
                    </a:p>
                  </a:txBody>
                  <a:tcPr marT="91425" marB="91425" marR="91425" marL="91425"/>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pic>
        <p:nvPicPr>
          <p:cNvPr descr="https://images.freeimg.net/rsynced_images/floor-floorboards.jpg" id="1217" name="Google Shape;1217;p8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18" name="Google Shape;1218;p8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8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0" name="Google Shape;1220;p8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21" name="Google Shape;1221;p8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22" name="Google Shape;1222;p8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23" name="Google Shape;1223;p8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24" name="Google Shape;1224;p8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25" name="Google Shape;1225;p8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26" name="Google Shape;1226;p84"/>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27" name="Google Shape;1227;p84"/>
          <p:cNvSpPr txBox="1"/>
          <p:nvPr/>
        </p:nvSpPr>
        <p:spPr>
          <a:xfrm>
            <a:off x="739000" y="1015950"/>
            <a:ext cx="6785700" cy="54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000">
                <a:highlight>
                  <a:srgbClr val="FFFFFF"/>
                </a:highlight>
                <a:latin typeface="Roboto"/>
                <a:ea typeface="Roboto"/>
                <a:cs typeface="Roboto"/>
                <a:sym typeface="Roboto"/>
              </a:rPr>
              <a:t>Use the chart below to write your first name in binary code.</a:t>
            </a:r>
            <a:endParaRPr sz="2000">
              <a:highlight>
                <a:srgbClr val="FFFFFF"/>
              </a:highlight>
              <a:latin typeface="Roboto"/>
              <a:ea typeface="Roboto"/>
              <a:cs typeface="Roboto"/>
              <a:sym typeface="Roboto"/>
            </a:endParaRPr>
          </a:p>
        </p:txBody>
      </p:sp>
      <p:sp>
        <p:nvSpPr>
          <p:cNvPr id="1228" name="Google Shape;1228;p84"/>
          <p:cNvSpPr/>
          <p:nvPr/>
        </p:nvSpPr>
        <p:spPr>
          <a:xfrm>
            <a:off x="905925" y="9825"/>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pic>
        <p:nvPicPr>
          <p:cNvPr id="1229" name="Google Shape;1229;p84"/>
          <p:cNvPicPr preferRelativeResize="0"/>
          <p:nvPr/>
        </p:nvPicPr>
        <p:blipFill>
          <a:blip r:embed="rId10">
            <a:alphaModFix/>
          </a:blip>
          <a:stretch>
            <a:fillRect/>
          </a:stretch>
        </p:blipFill>
        <p:spPr>
          <a:xfrm>
            <a:off x="974887" y="1492525"/>
            <a:ext cx="6496513" cy="30495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pic>
        <p:nvPicPr>
          <p:cNvPr descr="https://images.freeimg.net/rsynced_images/floor-floorboards.jpg" id="1234" name="Google Shape;1234;p8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35" name="Google Shape;1235;p8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8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37" name="Google Shape;1237;p8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38" name="Google Shape;1238;p8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39" name="Google Shape;1239;p8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40" name="Google Shape;1240;p8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41" name="Google Shape;1241;p8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42" name="Google Shape;1242;p8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43" name="Google Shape;1243;p85"/>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44" name="Google Shape;1244;p85"/>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45" name="Google Shape;1245;p85"/>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246" name="Google Shape;1246;p85"/>
          <p:cNvSpPr txBox="1"/>
          <p:nvPr/>
        </p:nvSpPr>
        <p:spPr>
          <a:xfrm>
            <a:off x="1025850" y="1678350"/>
            <a:ext cx="6626700" cy="28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Unicode</a:t>
            </a:r>
            <a:r>
              <a:rPr lang="en" sz="3000">
                <a:latin typeface="Roboto"/>
                <a:ea typeface="Roboto"/>
                <a:cs typeface="Roboto"/>
                <a:sym typeface="Roboto"/>
              </a:rPr>
              <a:t> provides a </a:t>
            </a:r>
            <a:r>
              <a:rPr b="1" i="1" lang="en" sz="3000">
                <a:latin typeface="Roboto"/>
                <a:ea typeface="Roboto"/>
                <a:cs typeface="Roboto"/>
                <a:sym typeface="Roboto"/>
              </a:rPr>
              <a:t>unique number</a:t>
            </a:r>
            <a:r>
              <a:rPr lang="en" sz="3000">
                <a:latin typeface="Roboto"/>
                <a:ea typeface="Roboto"/>
                <a:cs typeface="Roboto"/>
                <a:sym typeface="Roboto"/>
              </a:rPr>
              <a:t>. This means that text can be shared and displayed across different systems without loss of information or character corruption. </a:t>
            </a:r>
            <a:endParaRPr sz="3000">
              <a:latin typeface="Roboto"/>
              <a:ea typeface="Roboto"/>
              <a:cs typeface="Roboto"/>
              <a:sym typeface="Roboto"/>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pic>
        <p:nvPicPr>
          <p:cNvPr descr="https://images.freeimg.net/rsynced_images/floor-floorboards.jpg" id="1251" name="Google Shape;1251;p8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52" name="Google Shape;1252;p8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8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54" name="Google Shape;1254;p8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55" name="Google Shape;1255;p8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56" name="Google Shape;1256;p8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57" name="Google Shape;1257;p8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58" name="Google Shape;1258;p8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59" name="Google Shape;1259;p8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60" name="Google Shape;1260;p86"/>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61" name="Google Shape;1261;p86"/>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62" name="Google Shape;1262;p86"/>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263" name="Google Shape;1263;p86"/>
          <p:cNvSpPr txBox="1"/>
          <p:nvPr/>
        </p:nvSpPr>
        <p:spPr>
          <a:xfrm>
            <a:off x="1025850" y="1721525"/>
            <a:ext cx="6914400" cy="26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Unicode</a:t>
            </a:r>
            <a:r>
              <a:rPr lang="en" sz="3000">
                <a:latin typeface="Roboto"/>
                <a:ea typeface="Roboto"/>
                <a:cs typeface="Roboto"/>
                <a:sym typeface="Roboto"/>
              </a:rPr>
              <a:t> assigns each character a unique code point. Look at the example below:</a:t>
            </a:r>
            <a:endParaRPr sz="3000">
              <a:latin typeface="Roboto"/>
              <a:ea typeface="Roboto"/>
              <a:cs typeface="Roboto"/>
              <a:sym typeface="Roboto"/>
            </a:endParaRPr>
          </a:p>
          <a:p>
            <a:pPr indent="0" lvl="0" marL="0" rtl="0" algn="ctr">
              <a:spcBef>
                <a:spcPts val="0"/>
              </a:spcBef>
              <a:spcAft>
                <a:spcPts val="0"/>
              </a:spcAft>
              <a:buNone/>
            </a:pPr>
            <a:r>
              <a:rPr b="1" lang="en" sz="7200">
                <a:latin typeface="Roboto"/>
                <a:ea typeface="Roboto"/>
                <a:cs typeface="Roboto"/>
                <a:sym typeface="Roboto"/>
              </a:rPr>
              <a:t>"A" is U+0041</a:t>
            </a:r>
            <a:endParaRPr b="1" sz="7200">
              <a:latin typeface="Roboto"/>
              <a:ea typeface="Roboto"/>
              <a:cs typeface="Roboto"/>
              <a:sym typeface="Roboto"/>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pic>
        <p:nvPicPr>
          <p:cNvPr id="1268" name="Google Shape;1268;p87"/>
          <p:cNvPicPr preferRelativeResize="0"/>
          <p:nvPr/>
        </p:nvPicPr>
        <p:blipFill>
          <a:blip r:embed="rId3">
            <a:alphaModFix/>
          </a:blip>
          <a:stretch>
            <a:fillRect/>
          </a:stretch>
        </p:blipFill>
        <p:spPr>
          <a:xfrm>
            <a:off x="967750" y="1623975"/>
            <a:ext cx="6938001" cy="2949200"/>
          </a:xfrm>
          <a:prstGeom prst="rect">
            <a:avLst/>
          </a:prstGeom>
          <a:noFill/>
          <a:ln cap="flat" cmpd="sng" w="19050">
            <a:solidFill>
              <a:schemeClr val="dk2"/>
            </a:solidFill>
            <a:prstDash val="solid"/>
            <a:round/>
            <a:headEnd len="sm" w="sm" type="none"/>
            <a:tailEnd len="sm" w="sm" type="none"/>
          </a:ln>
        </p:spPr>
      </p:pic>
      <p:pic>
        <p:nvPicPr>
          <p:cNvPr descr="https://images.freeimg.net/rsynced_images/floor-floorboards.jpg" id="1269" name="Google Shape;1269;p8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270" name="Google Shape;1270;p8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8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72" name="Google Shape;1272;p8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73" name="Google Shape;1273;p8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274" name="Google Shape;1274;p8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275" name="Google Shape;1275;p8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76" name="Google Shape;1276;p87"/>
          <p:cNvPicPr preferRelativeResize="0"/>
          <p:nvPr/>
        </p:nvPicPr>
        <p:blipFill>
          <a:blip r:embed="rId10">
            <a:alphaModFix/>
          </a:blip>
          <a:stretch>
            <a:fillRect/>
          </a:stretch>
        </p:blipFill>
        <p:spPr>
          <a:xfrm>
            <a:off x="0" y="4663225"/>
            <a:ext cx="8082852" cy="459575"/>
          </a:xfrm>
          <a:prstGeom prst="rect">
            <a:avLst/>
          </a:prstGeom>
          <a:noFill/>
          <a:ln>
            <a:noFill/>
          </a:ln>
        </p:spPr>
      </p:pic>
      <p:sp>
        <p:nvSpPr>
          <p:cNvPr id="1277" name="Google Shape;1277;p8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78" name="Google Shape;1278;p87"/>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79" name="Google Shape;1279;p87"/>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80" name="Google Shape;1280;p87"/>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pic>
        <p:nvPicPr>
          <p:cNvPr descr="https://images.freeimg.net/rsynced_images/floor-floorboards.jpg" id="1285" name="Google Shape;1285;p8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86" name="Google Shape;1286;p8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8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8" name="Google Shape;1288;p8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89" name="Google Shape;1289;p8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90" name="Google Shape;1290;p8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91" name="Google Shape;1291;p8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292" name="Google Shape;1292;p8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293" name="Google Shape;1293;p8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294" name="Google Shape;1294;p88"/>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295" name="Google Shape;1295;p88"/>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296" name="Google Shape;1296;p88"/>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297" name="Google Shape;1297;p88"/>
          <p:cNvSpPr txBox="1"/>
          <p:nvPr/>
        </p:nvSpPr>
        <p:spPr>
          <a:xfrm>
            <a:off x="1025850" y="1721525"/>
            <a:ext cx="6626700" cy="23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Unicode</a:t>
            </a:r>
            <a:r>
              <a:rPr lang="en" sz="3000">
                <a:latin typeface="Roboto"/>
                <a:ea typeface="Roboto"/>
                <a:cs typeface="Roboto"/>
                <a:sym typeface="Roboto"/>
              </a:rPr>
              <a:t> supports over a million code points, which can represent characters from various scripts, symbols, emoji, and more.</a:t>
            </a:r>
            <a:endParaRPr sz="3000">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pic>
        <p:nvPicPr>
          <p:cNvPr descr="https://images.freeimg.net/rsynced_images/floor-floorboards.jpg" id="1302" name="Google Shape;1302;p8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03" name="Google Shape;1303;p8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8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05" name="Google Shape;1305;p8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06" name="Google Shape;1306;p8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07" name="Google Shape;1307;p8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08" name="Google Shape;1308;p8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09" name="Google Shape;1309;p8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10" name="Google Shape;1310;p8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11" name="Google Shape;1311;p89"/>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12" name="Google Shape;1312;p89"/>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313" name="Google Shape;1313;p89"/>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314" name="Google Shape;1314;p89"/>
          <p:cNvSpPr txBox="1"/>
          <p:nvPr/>
        </p:nvSpPr>
        <p:spPr>
          <a:xfrm>
            <a:off x="958725" y="1721525"/>
            <a:ext cx="6999000" cy="28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oboto"/>
                <a:ea typeface="Roboto"/>
                <a:cs typeface="Roboto"/>
                <a:sym typeface="Roboto"/>
              </a:rPr>
              <a:t>One of the key advantages of </a:t>
            </a:r>
            <a:r>
              <a:rPr b="1" lang="en" sz="2800">
                <a:latin typeface="Roboto"/>
                <a:ea typeface="Roboto"/>
                <a:cs typeface="Roboto"/>
                <a:sym typeface="Roboto"/>
              </a:rPr>
              <a:t>Unicode </a:t>
            </a:r>
            <a:r>
              <a:rPr b="1" i="1" lang="en" sz="2800">
                <a:latin typeface="Roboto"/>
                <a:ea typeface="Roboto"/>
                <a:cs typeface="Roboto"/>
                <a:sym typeface="Roboto"/>
              </a:rPr>
              <a:t>is</a:t>
            </a:r>
            <a:r>
              <a:rPr lang="en" sz="2800">
                <a:latin typeface="Roboto"/>
                <a:ea typeface="Roboto"/>
                <a:cs typeface="Roboto"/>
                <a:sym typeface="Roboto"/>
              </a:rPr>
              <a:t> its </a:t>
            </a:r>
            <a:r>
              <a:rPr b="1" i="1" lang="en" sz="2800">
                <a:latin typeface="Roboto"/>
                <a:ea typeface="Roboto"/>
                <a:cs typeface="Roboto"/>
                <a:sym typeface="Roboto"/>
              </a:rPr>
              <a:t>universality </a:t>
            </a:r>
            <a:r>
              <a:rPr lang="en" sz="2800">
                <a:latin typeface="Roboto"/>
                <a:ea typeface="Roboto"/>
                <a:cs typeface="Roboto"/>
                <a:sym typeface="Roboto"/>
              </a:rPr>
              <a:t>and</a:t>
            </a:r>
            <a:r>
              <a:rPr b="1" i="1" lang="en" sz="2800">
                <a:latin typeface="Roboto"/>
                <a:ea typeface="Roboto"/>
                <a:cs typeface="Roboto"/>
                <a:sym typeface="Roboto"/>
              </a:rPr>
              <a:t> inclusivity</a:t>
            </a:r>
            <a:r>
              <a:rPr lang="en" sz="2800">
                <a:latin typeface="Roboto"/>
                <a:ea typeface="Roboto"/>
                <a:cs typeface="Roboto"/>
                <a:sym typeface="Roboto"/>
              </a:rPr>
              <a:t>, allowing for the representation of text in numerous languages and scripts, including those that are not traditionally supported by older encoding standards like ASCII.</a:t>
            </a:r>
            <a:endParaRPr sz="2800">
              <a:latin typeface="Roboto"/>
              <a:ea typeface="Roboto"/>
              <a:cs typeface="Roboto"/>
              <a:sym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8" name="Shape 1318"/>
        <p:cNvGrpSpPr/>
        <p:nvPr/>
      </p:nvGrpSpPr>
      <p:grpSpPr>
        <a:xfrm>
          <a:off x="0" y="0"/>
          <a:ext cx="0" cy="0"/>
          <a:chOff x="0" y="0"/>
          <a:chExt cx="0" cy="0"/>
        </a:xfrm>
      </p:grpSpPr>
      <p:pic>
        <p:nvPicPr>
          <p:cNvPr descr="https://images.freeimg.net/rsynced_images/floor-floorboards.jpg" id="1319" name="Google Shape;1319;p9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20" name="Google Shape;1320;p9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9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22" name="Google Shape;1322;p9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3" name="Google Shape;1323;p9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24" name="Google Shape;1324;p9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25" name="Google Shape;1325;p9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26" name="Google Shape;1326;p9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27" name="Google Shape;1327;p9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28" name="Google Shape;1328;p9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329" name="Google Shape;1329;p90"/>
          <p:cNvSpPr/>
          <p:nvPr/>
        </p:nvSpPr>
        <p:spPr>
          <a:xfrm>
            <a:off x="1025850" y="1047550"/>
            <a:ext cx="6354885" cy="630799"/>
          </a:xfrm>
          <a:prstGeom prst="rect">
            <a:avLst/>
          </a:prstGeom>
        </p:spPr>
        <p:txBody>
          <a:bodyPr>
            <a:prstTxWarp prst="textPlain"/>
          </a:bodyPr>
          <a:lstStyle/>
          <a:p>
            <a:pPr lvl="0" algn="ctr"/>
            <a:r>
              <a:rPr b="0" i="0">
                <a:ln>
                  <a:noFill/>
                </a:ln>
                <a:solidFill>
                  <a:srgbClr val="000000"/>
                </a:solidFill>
                <a:latin typeface="Roboto;900"/>
              </a:rPr>
              <a:t>Human-Computer Communication</a:t>
            </a:r>
          </a:p>
        </p:txBody>
      </p:sp>
      <p:sp>
        <p:nvSpPr>
          <p:cNvPr id="1330" name="Google Shape;1330;p90"/>
          <p:cNvSpPr/>
          <p:nvPr/>
        </p:nvSpPr>
        <p:spPr>
          <a:xfrm>
            <a:off x="958725" y="30000"/>
            <a:ext cx="6859274" cy="10175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Programming</a:t>
            </a:r>
          </a:p>
        </p:txBody>
      </p:sp>
      <p:sp>
        <p:nvSpPr>
          <p:cNvPr id="1331" name="Google Shape;1331;p90"/>
          <p:cNvSpPr txBox="1"/>
          <p:nvPr/>
        </p:nvSpPr>
        <p:spPr>
          <a:xfrm>
            <a:off x="905925" y="1721525"/>
            <a:ext cx="7232700" cy="21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This makes </a:t>
            </a:r>
            <a:r>
              <a:rPr b="1" i="1" lang="en" sz="3300">
                <a:latin typeface="Roboto"/>
                <a:ea typeface="Roboto"/>
                <a:cs typeface="Roboto"/>
                <a:sym typeface="Roboto"/>
              </a:rPr>
              <a:t>Unicode very important for multilingual computing</a:t>
            </a:r>
            <a:r>
              <a:rPr lang="en" sz="3300">
                <a:latin typeface="Roboto"/>
                <a:ea typeface="Roboto"/>
                <a:cs typeface="Roboto"/>
                <a:sym typeface="Roboto"/>
              </a:rPr>
              <a:t>, </a:t>
            </a:r>
            <a:r>
              <a:rPr b="1" i="1" lang="en" sz="3300">
                <a:latin typeface="Roboto"/>
                <a:ea typeface="Roboto"/>
                <a:cs typeface="Roboto"/>
                <a:sym typeface="Roboto"/>
              </a:rPr>
              <a:t>internationalization</a:t>
            </a:r>
            <a:r>
              <a:rPr lang="en" sz="3300">
                <a:latin typeface="Roboto"/>
                <a:ea typeface="Roboto"/>
                <a:cs typeface="Roboto"/>
                <a:sym typeface="Roboto"/>
              </a:rPr>
              <a:t>, and </a:t>
            </a:r>
            <a:r>
              <a:rPr b="1" i="1" lang="en" sz="3300">
                <a:latin typeface="Roboto"/>
                <a:ea typeface="Roboto"/>
                <a:cs typeface="Roboto"/>
                <a:sym typeface="Roboto"/>
              </a:rPr>
              <a:t>globalization </a:t>
            </a:r>
            <a:r>
              <a:rPr lang="en" sz="3300">
                <a:latin typeface="Roboto"/>
                <a:ea typeface="Roboto"/>
                <a:cs typeface="Roboto"/>
                <a:sym typeface="Roboto"/>
              </a:rPr>
              <a:t>of software and content.</a:t>
            </a:r>
            <a:endParaRPr sz="33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pic>
        <p:nvPicPr>
          <p:cNvPr descr="https://images.freeimg.net/rsynced_images/floor-floorboards.jpg" id="1336" name="Google Shape;1336;p9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37" name="Google Shape;1337;p9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9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9" name="Google Shape;1339;p9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40" name="Google Shape;1340;p9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41" name="Google Shape;1341;p9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42" name="Google Shape;1342;p9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343" name="Google Shape;1343;p9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44" name="Google Shape;1344;p9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45" name="Google Shape;1345;p91"/>
          <p:cNvSpPr/>
          <p:nvPr/>
        </p:nvSpPr>
        <p:spPr>
          <a:xfrm>
            <a:off x="773000" y="851250"/>
            <a:ext cx="6722655" cy="187092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https://images.freeimg.net/rsynced_images/floor-floorboards.jpg" id="174" name="Google Shape;174;p2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75" name="Google Shape;175;p2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7" name="Google Shape;177;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8" name="Google Shape;178;p2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79" name="Google Shape;179;p2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0" name="Google Shape;180;p2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1" name="Google Shape;181;p2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82" name="Google Shape;182;p2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83" name="Google Shape;183;p20"/>
          <p:cNvSpPr txBox="1"/>
          <p:nvPr/>
        </p:nvSpPr>
        <p:spPr>
          <a:xfrm>
            <a:off x="6526800" y="3506925"/>
            <a:ext cx="264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84" name="Google Shape;184;p20"/>
          <p:cNvSpPr txBox="1"/>
          <p:nvPr/>
        </p:nvSpPr>
        <p:spPr>
          <a:xfrm>
            <a:off x="975188" y="851938"/>
            <a:ext cx="64803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solidFill>
                  <a:srgbClr val="040C28"/>
                </a:solidFill>
                <a:latin typeface="Roboto"/>
                <a:ea typeface="Roboto"/>
                <a:cs typeface="Roboto"/>
                <a:sym typeface="Roboto"/>
              </a:rPr>
              <a:t>Attribution</a:t>
            </a:r>
            <a:r>
              <a:rPr lang="en" sz="3300">
                <a:solidFill>
                  <a:srgbClr val="040C28"/>
                </a:solidFill>
                <a:latin typeface="Roboto"/>
                <a:ea typeface="Roboto"/>
                <a:cs typeface="Roboto"/>
                <a:sym typeface="Roboto"/>
              </a:rPr>
              <a:t> </a:t>
            </a:r>
            <a:r>
              <a:rPr lang="en" sz="3300">
                <a:solidFill>
                  <a:srgbClr val="202124"/>
                </a:solidFill>
                <a:highlight>
                  <a:srgbClr val="FFFFFF"/>
                </a:highlight>
                <a:latin typeface="Roboto"/>
                <a:ea typeface="Roboto"/>
                <a:cs typeface="Roboto"/>
                <a:sym typeface="Roboto"/>
              </a:rPr>
              <a:t>is the act of giving credit to a person or source for using their material. As you develop your program and incorporate or use existing code, media, and libraries; make sure you provide attribution.</a:t>
            </a:r>
            <a:endParaRPr sz="3300">
              <a:latin typeface="Roboto"/>
              <a:ea typeface="Roboto"/>
              <a:cs typeface="Roboto"/>
              <a:sym typeface="Roboto"/>
            </a:endParaRPr>
          </a:p>
        </p:txBody>
      </p:sp>
      <p:sp>
        <p:nvSpPr>
          <p:cNvPr id="185" name="Google Shape;185;p20"/>
          <p:cNvSpPr/>
          <p:nvPr/>
        </p:nvSpPr>
        <p:spPr>
          <a:xfrm>
            <a:off x="1030699" y="107150"/>
            <a:ext cx="6634103" cy="673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Pre Planning Programs</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pic>
        <p:nvPicPr>
          <p:cNvPr descr="https://images.freeimg.net/rsynced_images/floor-floorboards.jpg" id="1350" name="Google Shape;1350;p9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51" name="Google Shape;1351;p9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9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53" name="Google Shape;1353;p9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54" name="Google Shape;1354;p9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55" name="Google Shape;1355;p9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56" name="Google Shape;1356;p9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57" name="Google Shape;1357;p9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58" name="Google Shape;1358;p9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59" name="Google Shape;1359;p92"/>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360" name="Google Shape;1360;p92"/>
          <p:cNvSpPr txBox="1"/>
          <p:nvPr/>
        </p:nvSpPr>
        <p:spPr>
          <a:xfrm>
            <a:off x="898950" y="887750"/>
            <a:ext cx="6937200" cy="3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In programming, </a:t>
            </a:r>
            <a:r>
              <a:rPr b="1" lang="en" sz="3000">
                <a:solidFill>
                  <a:schemeClr val="dk2"/>
                </a:solidFill>
                <a:latin typeface="Roboto"/>
                <a:ea typeface="Roboto"/>
                <a:cs typeface="Roboto"/>
                <a:sym typeface="Roboto"/>
              </a:rPr>
              <a:t>data types</a:t>
            </a:r>
            <a:r>
              <a:rPr lang="en" sz="3000">
                <a:solidFill>
                  <a:schemeClr val="dk2"/>
                </a:solidFill>
                <a:latin typeface="Roboto"/>
                <a:ea typeface="Roboto"/>
                <a:cs typeface="Roboto"/>
                <a:sym typeface="Roboto"/>
              </a:rPr>
              <a:t> define the type of data that can be stored and manipulated by a program. The specific data types available can vary depending on the programming language. We will discuss some common data types found in many programming languages.</a:t>
            </a:r>
            <a:endParaRPr sz="3000">
              <a:solidFill>
                <a:schemeClr val="dk2"/>
              </a:solidFill>
              <a:latin typeface="Roboto"/>
              <a:ea typeface="Roboto"/>
              <a:cs typeface="Roboto"/>
              <a:sym typeface="Roboto"/>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pic>
        <p:nvPicPr>
          <p:cNvPr descr="https://images.freeimg.net/rsynced_images/floor-floorboards.jpg" id="1365" name="Google Shape;1365;p9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66" name="Google Shape;1366;p9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9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68" name="Google Shape;1368;p9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69" name="Google Shape;1369;p9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70" name="Google Shape;1370;p9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71" name="Google Shape;1371;p9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72" name="Google Shape;1372;p9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73" name="Google Shape;1373;p9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74" name="Google Shape;1374;p93"/>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375" name="Google Shape;1375;p93"/>
          <p:cNvSpPr txBox="1"/>
          <p:nvPr/>
        </p:nvSpPr>
        <p:spPr>
          <a:xfrm>
            <a:off x="1059475" y="890900"/>
            <a:ext cx="3687600" cy="315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Integer (int)</a:t>
            </a:r>
            <a:endParaRPr b="1" sz="3300">
              <a:latin typeface="Roboto"/>
              <a:ea typeface="Roboto"/>
              <a:cs typeface="Roboto"/>
              <a:sym typeface="Roboto"/>
            </a:endParaRPr>
          </a:p>
          <a:p>
            <a:pPr indent="0" lvl="0" marL="0" rtl="0" algn="l">
              <a:spcBef>
                <a:spcPts val="0"/>
              </a:spcBef>
              <a:spcAft>
                <a:spcPts val="0"/>
              </a:spcAft>
              <a:buNone/>
            </a:pPr>
            <a:r>
              <a:rPr b="1" i="1" lang="en" sz="3000">
                <a:latin typeface="Roboto"/>
                <a:ea typeface="Roboto"/>
                <a:cs typeface="Roboto"/>
                <a:sym typeface="Roboto"/>
              </a:rPr>
              <a:t>Integers are</a:t>
            </a:r>
            <a:r>
              <a:rPr b="1" i="1" lang="en" sz="3000">
                <a:latin typeface="Roboto"/>
                <a:ea typeface="Roboto"/>
                <a:cs typeface="Roboto"/>
                <a:sym typeface="Roboto"/>
              </a:rPr>
              <a:t> whole numbers</a:t>
            </a:r>
            <a:r>
              <a:rPr lang="en" sz="3000">
                <a:latin typeface="Roboto"/>
                <a:ea typeface="Roboto"/>
                <a:cs typeface="Roboto"/>
                <a:sym typeface="Roboto"/>
              </a:rPr>
              <a:t> without any decimal points. The numbers can be positive or negative</a:t>
            </a:r>
            <a:r>
              <a:rPr lang="en" sz="3000">
                <a:latin typeface="Roboto"/>
                <a:ea typeface="Roboto"/>
                <a:cs typeface="Roboto"/>
                <a:sym typeface="Roboto"/>
              </a:rPr>
              <a:t>.</a:t>
            </a:r>
            <a:endParaRPr sz="3000">
              <a:latin typeface="Roboto"/>
              <a:ea typeface="Roboto"/>
              <a:cs typeface="Roboto"/>
              <a:sym typeface="Roboto"/>
            </a:endParaRPr>
          </a:p>
        </p:txBody>
      </p:sp>
      <p:graphicFrame>
        <p:nvGraphicFramePr>
          <p:cNvPr id="1376" name="Google Shape;1376;p93"/>
          <p:cNvGraphicFramePr/>
          <p:nvPr/>
        </p:nvGraphicFramePr>
        <p:xfrm>
          <a:off x="4834450" y="1872938"/>
          <a:ext cx="3000000" cy="3000000"/>
        </p:xfrm>
        <a:graphic>
          <a:graphicData uri="http://schemas.openxmlformats.org/drawingml/2006/table">
            <a:tbl>
              <a:tblPr>
                <a:noFill/>
                <a:tableStyleId>{F1105C3E-3F7A-436F-903F-1BF81B26549C}</a:tableStyleId>
              </a:tblPr>
              <a:tblGrid>
                <a:gridCol w="1345150"/>
                <a:gridCol w="1345150"/>
              </a:tblGrid>
              <a:tr h="381000">
                <a:tc>
                  <a:txBody>
                    <a:bodyPr/>
                    <a:lstStyle/>
                    <a:p>
                      <a:pPr indent="0" lvl="0" marL="0" rtl="0" algn="ctr">
                        <a:spcBef>
                          <a:spcPts val="0"/>
                        </a:spcBef>
                        <a:spcAft>
                          <a:spcPts val="0"/>
                        </a:spcAft>
                        <a:buNone/>
                      </a:pPr>
                      <a:r>
                        <a:rPr b="1" lang="en"/>
                        <a:t>Integers</a:t>
                      </a:r>
                      <a:endParaRPr b="1"/>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b="1" lang="en"/>
                        <a:t>Not Integers</a:t>
                      </a:r>
                      <a:endParaRPr b="1"/>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Roboto Medium"/>
                          <a:ea typeface="Roboto Medium"/>
                          <a:cs typeface="Roboto Medium"/>
                          <a:sym typeface="Roboto Medium"/>
                        </a:rPr>
                        <a:t>24</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Roboto Medium"/>
                          <a:ea typeface="Roboto Medium"/>
                          <a:cs typeface="Roboto Medium"/>
                          <a:sym typeface="Roboto Medium"/>
                        </a:rPr>
                        <a:t>3/4</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Roboto Medium"/>
                          <a:ea typeface="Roboto Medium"/>
                          <a:cs typeface="Roboto Medium"/>
                          <a:sym typeface="Roboto Medium"/>
                        </a:rPr>
                        <a:t>-67</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Roboto Medium"/>
                          <a:ea typeface="Roboto Medium"/>
                          <a:cs typeface="Roboto Medium"/>
                          <a:sym typeface="Roboto Medium"/>
                        </a:rPr>
                        <a:t>24.89</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a:latin typeface="Roboto Medium"/>
                          <a:ea typeface="Roboto Medium"/>
                          <a:cs typeface="Roboto Medium"/>
                          <a:sym typeface="Roboto Medium"/>
                        </a:rPr>
                        <a:t>15</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Roboto Medium"/>
                          <a:ea typeface="Roboto Medium"/>
                          <a:cs typeface="Roboto Medium"/>
                          <a:sym typeface="Roboto Medium"/>
                        </a:rPr>
                        <a:t>-6.9</a:t>
                      </a:r>
                      <a:endParaRPr>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pic>
        <p:nvPicPr>
          <p:cNvPr descr="https://images.freeimg.net/rsynced_images/floor-floorboards.jpg" id="1381" name="Google Shape;1381;p9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82" name="Google Shape;1382;p9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9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84" name="Google Shape;1384;p9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85" name="Google Shape;1385;p9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86" name="Google Shape;1386;p9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87" name="Google Shape;1387;p9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88" name="Google Shape;1388;p9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389" name="Google Shape;1389;p9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390" name="Google Shape;1390;p94"/>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391" name="Google Shape;1391;p94"/>
          <p:cNvSpPr txBox="1"/>
          <p:nvPr/>
        </p:nvSpPr>
        <p:spPr>
          <a:xfrm>
            <a:off x="658950" y="1163350"/>
            <a:ext cx="7001700" cy="161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Floating-point (float)</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Float are</a:t>
            </a:r>
            <a:r>
              <a:rPr lang="en" sz="3000">
                <a:latin typeface="Roboto"/>
                <a:ea typeface="Roboto"/>
                <a:cs typeface="Roboto"/>
                <a:sym typeface="Roboto"/>
              </a:rPr>
              <a:t> </a:t>
            </a:r>
            <a:r>
              <a:rPr b="1" i="1" lang="en" sz="3000">
                <a:latin typeface="Roboto"/>
                <a:ea typeface="Roboto"/>
                <a:cs typeface="Roboto"/>
                <a:sym typeface="Roboto"/>
              </a:rPr>
              <a:t>numbers with decimal points.</a:t>
            </a:r>
            <a:r>
              <a:rPr b="1" i="1" lang="en" sz="1800">
                <a:latin typeface="Roboto"/>
                <a:ea typeface="Roboto"/>
                <a:cs typeface="Roboto"/>
                <a:sym typeface="Roboto"/>
              </a:rPr>
              <a:t> </a:t>
            </a:r>
            <a:endParaRPr b="1" i="1" sz="1800">
              <a:latin typeface="Roboto"/>
              <a:ea typeface="Roboto"/>
              <a:cs typeface="Roboto"/>
              <a:sym typeface="Roboto"/>
            </a:endParaRPr>
          </a:p>
        </p:txBody>
      </p:sp>
      <p:graphicFrame>
        <p:nvGraphicFramePr>
          <p:cNvPr id="1392" name="Google Shape;1392;p94"/>
          <p:cNvGraphicFramePr/>
          <p:nvPr/>
        </p:nvGraphicFramePr>
        <p:xfrm>
          <a:off x="2696275" y="2350863"/>
          <a:ext cx="3000000" cy="3000000"/>
        </p:xfrm>
        <a:graphic>
          <a:graphicData uri="http://schemas.openxmlformats.org/drawingml/2006/table">
            <a:tbl>
              <a:tblPr>
                <a:noFill/>
                <a:tableStyleId>{F1105C3E-3F7A-436F-903F-1BF81B26549C}</a:tableStyleId>
              </a:tblPr>
              <a:tblGrid>
                <a:gridCol w="1345150"/>
                <a:gridCol w="1345150"/>
              </a:tblGrid>
              <a:tr h="408175">
                <a:tc>
                  <a:txBody>
                    <a:bodyPr/>
                    <a:lstStyle/>
                    <a:p>
                      <a:pPr indent="0" lvl="0" marL="0" rtl="0" algn="ctr">
                        <a:spcBef>
                          <a:spcPts val="0"/>
                        </a:spcBef>
                        <a:spcAft>
                          <a:spcPts val="0"/>
                        </a:spcAft>
                        <a:buNone/>
                      </a:pPr>
                      <a:r>
                        <a:rPr b="1" lang="en" sz="1700"/>
                        <a:t>Integers</a:t>
                      </a:r>
                      <a:endParaRPr b="1" sz="1700"/>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b="1" lang="en" sz="1700"/>
                        <a:t>Float</a:t>
                      </a:r>
                      <a:endParaRPr b="1" sz="1700"/>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408175">
                <a:tc>
                  <a:txBody>
                    <a:bodyPr/>
                    <a:lstStyle/>
                    <a:p>
                      <a:pPr indent="0" lvl="0" marL="0" rtl="0" algn="ctr">
                        <a:spcBef>
                          <a:spcPts val="0"/>
                        </a:spcBef>
                        <a:spcAft>
                          <a:spcPts val="0"/>
                        </a:spcAft>
                        <a:buNone/>
                      </a:pPr>
                      <a:r>
                        <a:rPr lang="en" sz="1700">
                          <a:latin typeface="Roboto Medium"/>
                          <a:ea typeface="Roboto Medium"/>
                          <a:cs typeface="Roboto Medium"/>
                          <a:sym typeface="Roboto Medium"/>
                        </a:rPr>
                        <a:t>24</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Roboto Medium"/>
                          <a:ea typeface="Roboto Medium"/>
                          <a:cs typeface="Roboto Medium"/>
                          <a:sym typeface="Roboto Medium"/>
                        </a:rPr>
                        <a:t>7.6</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408175">
                <a:tc>
                  <a:txBody>
                    <a:bodyPr/>
                    <a:lstStyle/>
                    <a:p>
                      <a:pPr indent="0" lvl="0" marL="0" rtl="0" algn="ctr">
                        <a:spcBef>
                          <a:spcPts val="0"/>
                        </a:spcBef>
                        <a:spcAft>
                          <a:spcPts val="0"/>
                        </a:spcAft>
                        <a:buNone/>
                      </a:pPr>
                      <a:r>
                        <a:rPr lang="en" sz="1700">
                          <a:latin typeface="Roboto Medium"/>
                          <a:ea typeface="Roboto Medium"/>
                          <a:cs typeface="Roboto Medium"/>
                          <a:sym typeface="Roboto Medium"/>
                        </a:rPr>
                        <a:t>-67</a:t>
                      </a:r>
                      <a:endParaRPr sz="1700">
                        <a:latin typeface="Roboto Medium"/>
                        <a:ea typeface="Roboto Medium"/>
                        <a:cs typeface="Roboto Medium"/>
                        <a:sym typeface="Roboto Medium"/>
                      </a:endParaRPr>
                    </a:p>
                  </a:txBody>
                  <a:tcPr marT="91425" marB="91425" marR="91425" marL="91425">
                    <a:lnL cap="flat" cmpd="sng" w="38100">
                      <a:solidFill>
                        <a:srgbClr val="FF0000"/>
                      </a:solidFill>
                      <a:prstDash val="solid"/>
                      <a:round/>
                      <a:headEnd len="sm" w="sm" type="none"/>
                      <a:tailEnd len="sm" w="sm" type="none"/>
                    </a:lnL>
                    <a:lnR cap="flat" cmpd="sng" w="38100">
                      <a:solidFill>
                        <a:srgbClr val="FF0000"/>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FF0000"/>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Roboto Medium"/>
                          <a:ea typeface="Roboto Medium"/>
                          <a:cs typeface="Roboto Medium"/>
                          <a:sym typeface="Roboto Medium"/>
                        </a:rPr>
                        <a:t>24.89</a:t>
                      </a:r>
                      <a:endParaRPr sz="1700">
                        <a:latin typeface="Roboto Medium"/>
                        <a:ea typeface="Roboto Medium"/>
                        <a:cs typeface="Roboto Medium"/>
                        <a:sym typeface="Roboto Medium"/>
                      </a:endParaRPr>
                    </a:p>
                  </a:txBody>
                  <a:tcPr marT="91425" marB="91425" marR="91425" marL="91425">
                    <a:lnL cap="flat" cmpd="sng" w="38100">
                      <a:solidFill>
                        <a:srgbClr val="FF0000"/>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r h="408175">
                <a:tc>
                  <a:txBody>
                    <a:bodyPr/>
                    <a:lstStyle/>
                    <a:p>
                      <a:pPr indent="0" lvl="0" marL="0" rtl="0" algn="ctr">
                        <a:spcBef>
                          <a:spcPts val="0"/>
                        </a:spcBef>
                        <a:spcAft>
                          <a:spcPts val="0"/>
                        </a:spcAft>
                        <a:buNone/>
                      </a:pPr>
                      <a:r>
                        <a:rPr lang="en" sz="1700">
                          <a:latin typeface="Roboto Medium"/>
                          <a:ea typeface="Roboto Medium"/>
                          <a:cs typeface="Roboto Medium"/>
                          <a:sym typeface="Roboto Medium"/>
                        </a:rPr>
                        <a:t>15</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FF0000"/>
                      </a:solidFill>
                      <a:prstDash val="solid"/>
                      <a:round/>
                      <a:headEnd len="sm" w="sm" type="none"/>
                      <a:tailEnd len="sm" w="sm" type="none"/>
                    </a:lnT>
                    <a:lnB cap="flat" cmpd="sng" w="38100">
                      <a:solidFill>
                        <a:srgbClr val="0D0D0D"/>
                      </a:solidFill>
                      <a:prstDash val="solid"/>
                      <a:round/>
                      <a:headEnd len="sm" w="sm" type="none"/>
                      <a:tailEnd len="sm" w="sm" type="none"/>
                    </a:lnB>
                  </a:tcPr>
                </a:tc>
                <a:tc>
                  <a:txBody>
                    <a:bodyPr/>
                    <a:lstStyle/>
                    <a:p>
                      <a:pPr indent="0" lvl="0" marL="0" rtl="0" algn="ctr">
                        <a:spcBef>
                          <a:spcPts val="0"/>
                        </a:spcBef>
                        <a:spcAft>
                          <a:spcPts val="0"/>
                        </a:spcAft>
                        <a:buNone/>
                      </a:pPr>
                      <a:r>
                        <a:rPr lang="en" sz="1700">
                          <a:latin typeface="Roboto Medium"/>
                          <a:ea typeface="Roboto Medium"/>
                          <a:cs typeface="Roboto Medium"/>
                          <a:sym typeface="Roboto Medium"/>
                        </a:rPr>
                        <a:t>-125.9</a:t>
                      </a:r>
                      <a:endParaRPr sz="1700">
                        <a:latin typeface="Roboto Medium"/>
                        <a:ea typeface="Roboto Medium"/>
                        <a:cs typeface="Roboto Medium"/>
                        <a:sym typeface="Roboto Medium"/>
                      </a:endParaRPr>
                    </a:p>
                  </a:txBody>
                  <a:tcPr marT="91425" marB="91425" marR="91425" marL="91425">
                    <a:lnL cap="flat" cmpd="sng" w="38100">
                      <a:solidFill>
                        <a:srgbClr val="0D0D0D"/>
                      </a:solidFill>
                      <a:prstDash val="solid"/>
                      <a:round/>
                      <a:headEnd len="sm" w="sm" type="none"/>
                      <a:tailEnd len="sm" w="sm" type="none"/>
                    </a:lnL>
                    <a:lnR cap="flat" cmpd="sng" w="38100">
                      <a:solidFill>
                        <a:srgbClr val="0D0D0D"/>
                      </a:solidFill>
                      <a:prstDash val="solid"/>
                      <a:round/>
                      <a:headEnd len="sm" w="sm" type="none"/>
                      <a:tailEnd len="sm" w="sm" type="none"/>
                    </a:lnR>
                    <a:lnT cap="flat" cmpd="sng" w="38100">
                      <a:solidFill>
                        <a:srgbClr val="0D0D0D"/>
                      </a:solidFill>
                      <a:prstDash val="solid"/>
                      <a:round/>
                      <a:headEnd len="sm" w="sm" type="none"/>
                      <a:tailEnd len="sm" w="sm" type="none"/>
                    </a:lnT>
                    <a:lnB cap="flat" cmpd="sng" w="38100">
                      <a:solidFill>
                        <a:srgbClr val="0D0D0D"/>
                      </a:solidFill>
                      <a:prstDash val="solid"/>
                      <a:round/>
                      <a:headEnd len="sm" w="sm" type="none"/>
                      <a:tailEnd len="sm" w="sm" type="none"/>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pic>
        <p:nvPicPr>
          <p:cNvPr descr="https://images.freeimg.net/rsynced_images/floor-floorboards.jpg" id="1397" name="Google Shape;1397;p9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98" name="Google Shape;1398;p9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9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00" name="Google Shape;1400;p9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01" name="Google Shape;1401;p9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02" name="Google Shape;1402;p9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03" name="Google Shape;1403;p9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04" name="Google Shape;1404;p9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05" name="Google Shape;1405;p9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406" name="Google Shape;1406;p95"/>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407" name="Google Shape;1407;p95"/>
          <p:cNvSpPr txBox="1"/>
          <p:nvPr/>
        </p:nvSpPr>
        <p:spPr>
          <a:xfrm>
            <a:off x="1009050" y="932950"/>
            <a:ext cx="6515700" cy="31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Boolean (bool)</a:t>
            </a:r>
            <a:endParaRPr b="1" sz="3300">
              <a:latin typeface="Roboto"/>
              <a:ea typeface="Roboto"/>
              <a:cs typeface="Roboto"/>
              <a:sym typeface="Roboto"/>
            </a:endParaRPr>
          </a:p>
          <a:p>
            <a:pPr indent="0" lvl="0" marL="0" rtl="0" algn="l">
              <a:spcBef>
                <a:spcPts val="0"/>
              </a:spcBef>
              <a:spcAft>
                <a:spcPts val="0"/>
              </a:spcAft>
              <a:buNone/>
            </a:pPr>
            <a:r>
              <a:rPr lang="en" sz="3000">
                <a:highlight>
                  <a:srgbClr val="FFFFFF"/>
                </a:highlight>
                <a:latin typeface="Roboto"/>
                <a:ea typeface="Roboto"/>
                <a:cs typeface="Roboto"/>
                <a:sym typeface="Roboto"/>
              </a:rPr>
              <a:t>A </a:t>
            </a:r>
            <a:r>
              <a:rPr b="1" i="1" lang="en" sz="3000">
                <a:highlight>
                  <a:srgbClr val="FFFFFF"/>
                </a:highlight>
                <a:latin typeface="Roboto"/>
                <a:ea typeface="Roboto"/>
                <a:cs typeface="Roboto"/>
                <a:sym typeface="Roboto"/>
              </a:rPr>
              <a:t>boolean</a:t>
            </a:r>
            <a:r>
              <a:rPr lang="en" sz="3000">
                <a:highlight>
                  <a:srgbClr val="FFFFFF"/>
                </a:highlight>
                <a:latin typeface="Roboto"/>
                <a:ea typeface="Roboto"/>
                <a:cs typeface="Roboto"/>
                <a:sym typeface="Roboto"/>
              </a:rPr>
              <a:t> is a </a:t>
            </a:r>
            <a:r>
              <a:rPr b="1" i="1" lang="en" sz="3000">
                <a:latin typeface="Roboto"/>
                <a:ea typeface="Roboto"/>
                <a:cs typeface="Roboto"/>
                <a:sym typeface="Roboto"/>
              </a:rPr>
              <a:t>binary, </a:t>
            </a:r>
            <a:r>
              <a:rPr b="1" i="1" lang="en" sz="3000">
                <a:highlight>
                  <a:srgbClr val="FFFFFF"/>
                </a:highlight>
                <a:latin typeface="Roboto"/>
                <a:ea typeface="Roboto"/>
                <a:cs typeface="Roboto"/>
                <a:sym typeface="Roboto"/>
              </a:rPr>
              <a:t>data typ</a:t>
            </a:r>
            <a:r>
              <a:rPr lang="en" sz="3000">
                <a:highlight>
                  <a:srgbClr val="FFFFFF"/>
                </a:highlight>
                <a:latin typeface="Roboto"/>
                <a:ea typeface="Roboto"/>
                <a:cs typeface="Roboto"/>
                <a:sym typeface="Roboto"/>
              </a:rPr>
              <a:t>e with </a:t>
            </a:r>
            <a:r>
              <a:rPr b="1" i="1" lang="en" sz="3000">
                <a:highlight>
                  <a:srgbClr val="FFFFFF"/>
                </a:highlight>
                <a:latin typeface="Roboto"/>
                <a:ea typeface="Roboto"/>
                <a:cs typeface="Roboto"/>
                <a:sym typeface="Roboto"/>
              </a:rPr>
              <a:t>two possible values</a:t>
            </a:r>
            <a:r>
              <a:rPr lang="en" sz="3000">
                <a:highlight>
                  <a:srgbClr val="FFFFFF"/>
                </a:highlight>
                <a:latin typeface="Roboto"/>
                <a:ea typeface="Roboto"/>
                <a:cs typeface="Roboto"/>
                <a:sym typeface="Roboto"/>
              </a:rPr>
              <a:t>: </a:t>
            </a:r>
            <a:endParaRPr sz="3000">
              <a:highlight>
                <a:srgbClr val="FFFFFF"/>
              </a:highlight>
              <a:latin typeface="Roboto"/>
              <a:ea typeface="Roboto"/>
              <a:cs typeface="Roboto"/>
              <a:sym typeface="Roboto"/>
            </a:endParaRPr>
          </a:p>
          <a:p>
            <a:pPr indent="0" lvl="0" marL="914400" rtl="0" algn="l">
              <a:spcBef>
                <a:spcPts val="0"/>
              </a:spcBef>
              <a:spcAft>
                <a:spcPts val="0"/>
              </a:spcAft>
              <a:buNone/>
            </a:pPr>
            <a:r>
              <a:rPr b="1" i="1" lang="en" sz="3300">
                <a:latin typeface="Roboto"/>
                <a:ea typeface="Roboto"/>
                <a:cs typeface="Roboto"/>
                <a:sym typeface="Roboto"/>
              </a:rPr>
              <a:t>True (1) </a:t>
            </a:r>
            <a:r>
              <a:rPr lang="en" sz="3300">
                <a:latin typeface="Roboto"/>
                <a:ea typeface="Roboto"/>
                <a:cs typeface="Roboto"/>
                <a:sym typeface="Roboto"/>
              </a:rPr>
              <a:t>or </a:t>
            </a:r>
            <a:r>
              <a:rPr b="1" i="1" lang="en" sz="3300">
                <a:latin typeface="Roboto"/>
                <a:ea typeface="Roboto"/>
                <a:cs typeface="Roboto"/>
                <a:sym typeface="Roboto"/>
              </a:rPr>
              <a:t>False (0)</a:t>
            </a:r>
            <a:r>
              <a:rPr lang="en" sz="3300">
                <a:latin typeface="Roboto"/>
                <a:ea typeface="Roboto"/>
                <a:cs typeface="Roboto"/>
                <a:sym typeface="Roboto"/>
              </a:rPr>
              <a:t>; </a:t>
            </a:r>
            <a:endParaRPr sz="3300">
              <a:latin typeface="Roboto"/>
              <a:ea typeface="Roboto"/>
              <a:cs typeface="Roboto"/>
              <a:sym typeface="Roboto"/>
            </a:endParaRPr>
          </a:p>
          <a:p>
            <a:pPr indent="0" lvl="0" marL="914400" rtl="0" algn="l">
              <a:spcBef>
                <a:spcPts val="0"/>
              </a:spcBef>
              <a:spcAft>
                <a:spcPts val="0"/>
              </a:spcAft>
              <a:buNone/>
            </a:pPr>
            <a:r>
              <a:rPr b="1" i="1" lang="en" sz="3300">
                <a:latin typeface="Roboto"/>
                <a:ea typeface="Roboto"/>
                <a:cs typeface="Roboto"/>
                <a:sym typeface="Roboto"/>
              </a:rPr>
              <a:t>Yes</a:t>
            </a:r>
            <a:r>
              <a:rPr lang="en" sz="3300">
                <a:latin typeface="Roboto"/>
                <a:ea typeface="Roboto"/>
                <a:cs typeface="Roboto"/>
                <a:sym typeface="Roboto"/>
              </a:rPr>
              <a:t> (1) or </a:t>
            </a:r>
            <a:r>
              <a:rPr b="1" i="1" lang="en" sz="3300">
                <a:latin typeface="Roboto"/>
                <a:ea typeface="Roboto"/>
                <a:cs typeface="Roboto"/>
                <a:sym typeface="Roboto"/>
              </a:rPr>
              <a:t>No (0)</a:t>
            </a:r>
            <a:r>
              <a:rPr lang="en" sz="3300">
                <a:latin typeface="Roboto"/>
                <a:ea typeface="Roboto"/>
                <a:cs typeface="Roboto"/>
                <a:sym typeface="Roboto"/>
              </a:rPr>
              <a:t>; or </a:t>
            </a:r>
            <a:endParaRPr sz="3300">
              <a:latin typeface="Roboto"/>
              <a:ea typeface="Roboto"/>
              <a:cs typeface="Roboto"/>
              <a:sym typeface="Roboto"/>
            </a:endParaRPr>
          </a:p>
          <a:p>
            <a:pPr indent="0" lvl="0" marL="914400" rtl="0" algn="l">
              <a:spcBef>
                <a:spcPts val="0"/>
              </a:spcBef>
              <a:spcAft>
                <a:spcPts val="0"/>
              </a:spcAft>
              <a:buNone/>
            </a:pPr>
            <a:r>
              <a:rPr b="1" i="1" lang="en" sz="3300">
                <a:latin typeface="Roboto"/>
                <a:ea typeface="Roboto"/>
                <a:cs typeface="Roboto"/>
                <a:sym typeface="Roboto"/>
              </a:rPr>
              <a:t>On (1)</a:t>
            </a:r>
            <a:r>
              <a:rPr lang="en" sz="3300">
                <a:latin typeface="Roboto"/>
                <a:ea typeface="Roboto"/>
                <a:cs typeface="Roboto"/>
                <a:sym typeface="Roboto"/>
              </a:rPr>
              <a:t> or </a:t>
            </a:r>
            <a:r>
              <a:rPr b="1" i="1" lang="en" sz="3300">
                <a:latin typeface="Roboto"/>
                <a:ea typeface="Roboto"/>
                <a:cs typeface="Roboto"/>
                <a:sym typeface="Roboto"/>
              </a:rPr>
              <a:t>Off (0)</a:t>
            </a:r>
            <a:r>
              <a:rPr lang="en" sz="3300">
                <a:latin typeface="Roboto"/>
                <a:ea typeface="Roboto"/>
                <a:cs typeface="Roboto"/>
                <a:sym typeface="Roboto"/>
              </a:rPr>
              <a:t>.</a:t>
            </a:r>
            <a:r>
              <a:rPr lang="en" sz="3300">
                <a:highlight>
                  <a:srgbClr val="FFFFFF"/>
                </a:highlight>
                <a:latin typeface="Roboto"/>
                <a:ea typeface="Roboto"/>
                <a:cs typeface="Roboto"/>
                <a:sym typeface="Roboto"/>
              </a:rPr>
              <a:t> </a:t>
            </a:r>
            <a:endParaRPr sz="3300">
              <a:latin typeface="Roboto"/>
              <a:ea typeface="Roboto"/>
              <a:cs typeface="Roboto"/>
              <a:sym typeface="Roboto"/>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pic>
        <p:nvPicPr>
          <p:cNvPr descr="https://images.freeimg.net/rsynced_images/floor-floorboards.jpg" id="1412" name="Google Shape;1412;p9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13" name="Google Shape;1413;p9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9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15" name="Google Shape;1415;p9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16" name="Google Shape;1416;p9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17" name="Google Shape;1417;p9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18" name="Google Shape;1418;p9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19" name="Google Shape;1419;p9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20" name="Google Shape;1420;p9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421" name="Google Shape;1421;p96"/>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422" name="Google Shape;1422;p96"/>
          <p:cNvSpPr txBox="1"/>
          <p:nvPr/>
        </p:nvSpPr>
        <p:spPr>
          <a:xfrm>
            <a:off x="1010850" y="932950"/>
            <a:ext cx="4459800" cy="33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Character (char)</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Represents </a:t>
            </a:r>
            <a:r>
              <a:rPr b="1" i="1" lang="en" sz="3000">
                <a:latin typeface="Roboto"/>
                <a:ea typeface="Roboto"/>
                <a:cs typeface="Roboto"/>
                <a:sym typeface="Roboto"/>
              </a:rPr>
              <a:t>a single character</a:t>
            </a:r>
            <a:r>
              <a:rPr lang="en" sz="3000">
                <a:latin typeface="Roboto"/>
                <a:ea typeface="Roboto"/>
                <a:cs typeface="Roboto"/>
                <a:sym typeface="Roboto"/>
              </a:rPr>
              <a:t>, like upper or lowercase letters and symbols. The </a:t>
            </a:r>
            <a:r>
              <a:rPr lang="en" sz="3000">
                <a:latin typeface="Roboto"/>
                <a:ea typeface="Roboto"/>
                <a:cs typeface="Roboto"/>
                <a:sym typeface="Roboto"/>
              </a:rPr>
              <a:t>table</a:t>
            </a:r>
            <a:r>
              <a:rPr lang="en" sz="3000">
                <a:latin typeface="Roboto"/>
                <a:ea typeface="Roboto"/>
                <a:cs typeface="Roboto"/>
                <a:sym typeface="Roboto"/>
              </a:rPr>
              <a:t> provides a few examples. </a:t>
            </a:r>
            <a:endParaRPr sz="3000">
              <a:latin typeface="Roboto"/>
              <a:ea typeface="Roboto"/>
              <a:cs typeface="Roboto"/>
              <a:sym typeface="Roboto"/>
            </a:endParaRPr>
          </a:p>
        </p:txBody>
      </p:sp>
      <p:graphicFrame>
        <p:nvGraphicFramePr>
          <p:cNvPr id="1423" name="Google Shape;1423;p96"/>
          <p:cNvGraphicFramePr/>
          <p:nvPr/>
        </p:nvGraphicFramePr>
        <p:xfrm>
          <a:off x="5389625" y="1363800"/>
          <a:ext cx="3000000" cy="3000000"/>
        </p:xfrm>
        <a:graphic>
          <a:graphicData uri="http://schemas.openxmlformats.org/drawingml/2006/table">
            <a:tbl>
              <a:tblPr>
                <a:noFill/>
                <a:tableStyleId>{F1105C3E-3F7A-436F-903F-1BF81B26549C}</a:tableStyleId>
              </a:tblPr>
              <a:tblGrid>
                <a:gridCol w="1738700"/>
              </a:tblGrid>
              <a:tr h="381000">
                <a:tc>
                  <a:txBody>
                    <a:bodyPr/>
                    <a:lstStyle/>
                    <a:p>
                      <a:pPr indent="0" lvl="0" marL="0" rtl="0" algn="ctr">
                        <a:spcBef>
                          <a:spcPts val="0"/>
                        </a:spcBef>
                        <a:spcAft>
                          <a:spcPts val="0"/>
                        </a:spcAft>
                        <a:buNone/>
                      </a:pPr>
                      <a:r>
                        <a:rPr lang="en">
                          <a:latin typeface="Roboto Black"/>
                          <a:ea typeface="Roboto Black"/>
                          <a:cs typeface="Roboto Black"/>
                          <a:sym typeface="Roboto Black"/>
                        </a:rPr>
                        <a:t>Character (char) </a:t>
                      </a:r>
                      <a:endParaRPr>
                        <a:latin typeface="Roboto Black"/>
                        <a:ea typeface="Roboto Black"/>
                        <a:cs typeface="Roboto Black"/>
                        <a:sym typeface="Roboto Black"/>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d</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E</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y</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 sz="1700">
                          <a:latin typeface="Roboto"/>
                          <a:ea typeface="Roboto"/>
                          <a:cs typeface="Roboto"/>
                          <a:sym typeface="Roboto"/>
                        </a:rPr>
                        <a:t>%</a:t>
                      </a:r>
                      <a:endParaRPr b="1" sz="1700">
                        <a:latin typeface="Roboto"/>
                        <a:ea typeface="Roboto"/>
                        <a:cs typeface="Roboto"/>
                        <a:sym typeface="Roboto"/>
                      </a:endParaRPr>
                    </a:p>
                  </a:txBody>
                  <a:tcPr marT="91425" marB="91425" marR="91425" marL="91425">
                    <a:lnL cap="flat" cmpd="sng" w="28575">
                      <a:solidFill>
                        <a:srgbClr val="FF0000"/>
                      </a:solidFill>
                      <a:prstDash val="solid"/>
                      <a:round/>
                      <a:headEnd len="sm" w="sm" type="none"/>
                      <a:tailEnd len="sm" w="sm" type="none"/>
                    </a:lnL>
                    <a:lnR cap="flat" cmpd="sng" w="28575">
                      <a:solidFill>
                        <a:srgbClr val="FF0000"/>
                      </a:solidFill>
                      <a:prstDash val="solid"/>
                      <a:round/>
                      <a:headEnd len="sm" w="sm" type="none"/>
                      <a:tailEnd len="sm" w="sm" type="none"/>
                    </a:lnR>
                    <a:lnT cap="flat" cmpd="sng" w="28575">
                      <a:solidFill>
                        <a:srgbClr val="FF0000"/>
                      </a:solidFill>
                      <a:prstDash val="solid"/>
                      <a:round/>
                      <a:headEnd len="sm" w="sm" type="none"/>
                      <a:tailEnd len="sm" w="sm" type="none"/>
                    </a:lnT>
                    <a:lnB cap="flat" cmpd="sng" w="28575">
                      <a:solidFill>
                        <a:srgbClr val="FF0000"/>
                      </a:solidFill>
                      <a:prstDash val="solid"/>
                      <a:round/>
                      <a:headEnd len="sm" w="sm" type="none"/>
                      <a:tailEnd len="sm" w="sm" type="none"/>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pic>
        <p:nvPicPr>
          <p:cNvPr descr="https://images.freeimg.net/rsynced_images/floor-floorboards.jpg" id="1428" name="Google Shape;1428;p9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29" name="Google Shape;1429;p9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9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1" name="Google Shape;1431;p9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32" name="Google Shape;1432;p9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33" name="Google Shape;1433;p9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34" name="Google Shape;1434;p9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35" name="Google Shape;1435;p9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36" name="Google Shape;1436;p9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437" name="Google Shape;1437;p97"/>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438" name="Google Shape;1438;p97"/>
          <p:cNvSpPr txBox="1"/>
          <p:nvPr/>
        </p:nvSpPr>
        <p:spPr>
          <a:xfrm>
            <a:off x="962025" y="1100050"/>
            <a:ext cx="6648300" cy="333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String</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Represents </a:t>
            </a:r>
            <a:r>
              <a:rPr b="1" i="1" lang="en" sz="3000">
                <a:latin typeface="Roboto"/>
                <a:ea typeface="Roboto"/>
                <a:cs typeface="Roboto"/>
                <a:sym typeface="Roboto"/>
              </a:rPr>
              <a:t>a sequence of characters</a:t>
            </a:r>
            <a:r>
              <a:rPr lang="en" sz="3000">
                <a:latin typeface="Roboto"/>
                <a:ea typeface="Roboto"/>
                <a:cs typeface="Roboto"/>
                <a:sym typeface="Roboto"/>
              </a:rPr>
              <a:t>. Examples include </a:t>
            </a:r>
            <a:endParaRPr sz="3000">
              <a:latin typeface="Roboto"/>
              <a:ea typeface="Roboto"/>
              <a:cs typeface="Roboto"/>
              <a:sym typeface="Roboto"/>
            </a:endParaRPr>
          </a:p>
          <a:p>
            <a:pPr indent="0" lvl="0" marL="1371600" rtl="0" algn="l">
              <a:spcBef>
                <a:spcPts val="0"/>
              </a:spcBef>
              <a:spcAft>
                <a:spcPts val="0"/>
              </a:spcAft>
              <a:buNone/>
            </a:pPr>
            <a:r>
              <a:rPr b="1" i="1" lang="en" sz="3300">
                <a:latin typeface="Roboto"/>
                <a:ea typeface="Roboto"/>
                <a:cs typeface="Roboto"/>
                <a:sym typeface="Roboto"/>
              </a:rPr>
              <a:t>"hello", </a:t>
            </a:r>
            <a:endParaRPr b="1" i="1" sz="3300">
              <a:latin typeface="Roboto"/>
              <a:ea typeface="Roboto"/>
              <a:cs typeface="Roboto"/>
              <a:sym typeface="Roboto"/>
            </a:endParaRPr>
          </a:p>
          <a:p>
            <a:pPr indent="0" lvl="0" marL="1371600" rtl="0" algn="l">
              <a:spcBef>
                <a:spcPts val="0"/>
              </a:spcBef>
              <a:spcAft>
                <a:spcPts val="0"/>
              </a:spcAft>
              <a:buNone/>
            </a:pPr>
            <a:r>
              <a:rPr b="1" i="1" lang="en" sz="3300">
                <a:latin typeface="Roboto"/>
                <a:ea typeface="Roboto"/>
                <a:cs typeface="Roboto"/>
                <a:sym typeface="Roboto"/>
              </a:rPr>
              <a:t>"goodbye", </a:t>
            </a:r>
            <a:endParaRPr b="1" i="1" sz="3300">
              <a:latin typeface="Roboto"/>
              <a:ea typeface="Roboto"/>
              <a:cs typeface="Roboto"/>
              <a:sym typeface="Roboto"/>
            </a:endParaRPr>
          </a:p>
          <a:p>
            <a:pPr indent="0" lvl="0" marL="1371600" rtl="0" algn="l">
              <a:spcBef>
                <a:spcPts val="0"/>
              </a:spcBef>
              <a:spcAft>
                <a:spcPts val="0"/>
              </a:spcAft>
              <a:buNone/>
            </a:pPr>
            <a:r>
              <a:rPr b="1" i="1" lang="en" sz="3300">
                <a:latin typeface="Roboto"/>
                <a:ea typeface="Roboto"/>
                <a:cs typeface="Roboto"/>
                <a:sym typeface="Roboto"/>
              </a:rPr>
              <a:t>"4321".</a:t>
            </a:r>
            <a:endParaRPr b="1" i="1" sz="3300">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2" name="Shape 1442"/>
        <p:cNvGrpSpPr/>
        <p:nvPr/>
      </p:nvGrpSpPr>
      <p:grpSpPr>
        <a:xfrm>
          <a:off x="0" y="0"/>
          <a:ext cx="0" cy="0"/>
          <a:chOff x="0" y="0"/>
          <a:chExt cx="0" cy="0"/>
        </a:xfrm>
      </p:grpSpPr>
      <p:pic>
        <p:nvPicPr>
          <p:cNvPr descr="https://images.freeimg.net/rsynced_images/floor-floorboards.jpg" id="1443" name="Google Shape;1443;p9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44" name="Google Shape;1444;p9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9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46" name="Google Shape;1446;p9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47" name="Google Shape;1447;p9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48" name="Google Shape;1448;p9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49" name="Google Shape;1449;p9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50" name="Google Shape;1450;p9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51" name="Google Shape;1451;p9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452" name="Google Shape;1452;p98"/>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453" name="Google Shape;1453;p98"/>
          <p:cNvSpPr txBox="1"/>
          <p:nvPr/>
        </p:nvSpPr>
        <p:spPr>
          <a:xfrm>
            <a:off x="1100050" y="1100050"/>
            <a:ext cx="5639100" cy="29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Array</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Represents a </a:t>
            </a:r>
            <a:r>
              <a:rPr b="1" i="1" lang="en" sz="3000">
                <a:latin typeface="Roboto"/>
                <a:ea typeface="Roboto"/>
                <a:cs typeface="Roboto"/>
                <a:sym typeface="Roboto"/>
              </a:rPr>
              <a:t>collection of elements of the same data type</a:t>
            </a:r>
            <a:r>
              <a:rPr lang="en" sz="3000">
                <a:latin typeface="Roboto"/>
                <a:ea typeface="Roboto"/>
                <a:cs typeface="Roboto"/>
                <a:sym typeface="Roboto"/>
              </a:rPr>
              <a:t>, accessed by index. Arrays can be one-dimensional, multi-dimensional, or jagged.</a:t>
            </a:r>
            <a:endParaRPr sz="3000">
              <a:latin typeface="Roboto"/>
              <a:ea typeface="Roboto"/>
              <a:cs typeface="Roboto"/>
              <a:sym typeface="Robot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pic>
        <p:nvPicPr>
          <p:cNvPr descr="https://images.freeimg.net/rsynced_images/floor-floorboards.jpg" id="1458" name="Google Shape;1458;p9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59" name="Google Shape;1459;p9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9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1" name="Google Shape;1461;p9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62" name="Google Shape;1462;p9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63" name="Google Shape;1463;p9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64" name="Google Shape;1464;p9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65" name="Google Shape;1465;p9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66" name="Google Shape;1466;p9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467" name="Google Shape;1467;p99"/>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468" name="Google Shape;1468;p99"/>
          <p:cNvSpPr txBox="1"/>
          <p:nvPr/>
        </p:nvSpPr>
        <p:spPr>
          <a:xfrm>
            <a:off x="951375" y="822575"/>
            <a:ext cx="6659700" cy="3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1"/>
                </a:solidFill>
                <a:latin typeface="Roboto"/>
                <a:ea typeface="Roboto"/>
                <a:cs typeface="Roboto"/>
                <a:sym typeface="Roboto"/>
              </a:rPr>
              <a:t>Tuple</a:t>
            </a:r>
            <a:endParaRPr b="1" sz="3300">
              <a:solidFill>
                <a:schemeClr val="dk1"/>
              </a:solidFill>
              <a:latin typeface="Roboto"/>
              <a:ea typeface="Roboto"/>
              <a:cs typeface="Roboto"/>
              <a:sym typeface="Roboto"/>
            </a:endParaRPr>
          </a:p>
          <a:p>
            <a:pPr indent="0" lvl="0" marL="0" rtl="0" algn="l">
              <a:spcBef>
                <a:spcPts val="0"/>
              </a:spcBef>
              <a:spcAft>
                <a:spcPts val="0"/>
              </a:spcAft>
              <a:buNone/>
            </a:pPr>
            <a:r>
              <a:rPr lang="en" sz="3000">
                <a:solidFill>
                  <a:srgbClr val="202124"/>
                </a:solidFill>
                <a:highlight>
                  <a:srgbClr val="FFFFFF"/>
                </a:highlight>
                <a:latin typeface="Roboto"/>
                <a:ea typeface="Roboto"/>
                <a:cs typeface="Roboto"/>
                <a:sym typeface="Roboto"/>
              </a:rPr>
              <a:t>Describes </a:t>
            </a:r>
            <a:r>
              <a:rPr b="1" i="1" lang="en" sz="3000">
                <a:solidFill>
                  <a:srgbClr val="202124"/>
                </a:solidFill>
                <a:highlight>
                  <a:srgbClr val="FFFFFF"/>
                </a:highlight>
                <a:latin typeface="Roboto"/>
                <a:ea typeface="Roboto"/>
                <a:cs typeface="Roboto"/>
                <a:sym typeface="Roboto"/>
              </a:rPr>
              <a:t>an ordered set of values that store multiple data types.</a:t>
            </a:r>
            <a:r>
              <a:rPr lang="en" sz="3000">
                <a:solidFill>
                  <a:srgbClr val="202124"/>
                </a:solidFill>
                <a:highlight>
                  <a:srgbClr val="FFFFFF"/>
                </a:highlight>
                <a:latin typeface="Roboto"/>
                <a:ea typeface="Roboto"/>
                <a:cs typeface="Roboto"/>
                <a:sym typeface="Roboto"/>
              </a:rPr>
              <a:t> For instance, </a:t>
            </a:r>
            <a:r>
              <a:rPr lang="en" sz="3000">
                <a:solidFill>
                  <a:srgbClr val="040C28"/>
                </a:solidFill>
                <a:latin typeface="Roboto"/>
                <a:ea typeface="Roboto"/>
                <a:cs typeface="Roboto"/>
                <a:sym typeface="Roboto"/>
              </a:rPr>
              <a:t>“(2.0, 3.4, 5.0)</a:t>
            </a:r>
            <a:r>
              <a:rPr lang="en" sz="3000">
                <a:solidFill>
                  <a:srgbClr val="202124"/>
                </a:solidFill>
                <a:highlight>
                  <a:srgbClr val="FFFFFF"/>
                </a:highlight>
                <a:latin typeface="Roboto"/>
                <a:ea typeface="Roboto"/>
                <a:cs typeface="Roboto"/>
                <a:sym typeface="Roboto"/>
              </a:rPr>
              <a:t>” is an example of a 3-tuple containing the three numerical objects listed by commas inside the parenthesis.</a:t>
            </a:r>
            <a:endParaRPr sz="3000">
              <a:solidFill>
                <a:schemeClr val="dk1"/>
              </a:solidFill>
              <a:latin typeface="Roboto"/>
              <a:ea typeface="Roboto"/>
              <a:cs typeface="Roboto"/>
              <a:sym typeface="Robot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pic>
        <p:nvPicPr>
          <p:cNvPr descr="https://images.freeimg.net/rsynced_images/floor-floorboards.jpg" id="1473" name="Google Shape;1473;p10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74" name="Google Shape;1474;p10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0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76" name="Google Shape;1476;p10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77" name="Google Shape;1477;p10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78" name="Google Shape;1478;p10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79" name="Google Shape;1479;p10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80" name="Google Shape;1480;p10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81" name="Google Shape;1481;p10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482" name="Google Shape;1482;p100"/>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483" name="Google Shape;1483;p100"/>
          <p:cNvSpPr txBox="1"/>
          <p:nvPr/>
        </p:nvSpPr>
        <p:spPr>
          <a:xfrm>
            <a:off x="914675" y="1045650"/>
            <a:ext cx="6253500" cy="21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Set</a:t>
            </a:r>
            <a:endParaRPr b="1" sz="33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Represents </a:t>
            </a:r>
            <a:r>
              <a:rPr b="1" i="1" lang="en" sz="3000">
                <a:latin typeface="Roboto"/>
                <a:ea typeface="Roboto"/>
                <a:cs typeface="Roboto"/>
                <a:sym typeface="Roboto"/>
              </a:rPr>
              <a:t>an unordered collection of unique elements</a:t>
            </a:r>
            <a:r>
              <a:rPr lang="en" sz="3000">
                <a:latin typeface="Roboto"/>
                <a:ea typeface="Roboto"/>
                <a:cs typeface="Roboto"/>
                <a:sym typeface="Roboto"/>
              </a:rPr>
              <a:t>. </a:t>
            </a:r>
            <a:r>
              <a:rPr b="1" i="1" lang="en" sz="3000">
                <a:latin typeface="Roboto"/>
                <a:ea typeface="Roboto"/>
                <a:cs typeface="Roboto"/>
                <a:sym typeface="Roboto"/>
              </a:rPr>
              <a:t>Sets do not allow duplicate elements</a:t>
            </a:r>
            <a:r>
              <a:rPr lang="en" sz="3000">
                <a:latin typeface="Roboto"/>
                <a:ea typeface="Roboto"/>
                <a:cs typeface="Roboto"/>
                <a:sym typeface="Roboto"/>
              </a:rPr>
              <a:t>.</a:t>
            </a:r>
            <a:endParaRPr sz="3000">
              <a:latin typeface="Roboto"/>
              <a:ea typeface="Roboto"/>
              <a:cs typeface="Roboto"/>
              <a:sym typeface="Robot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7" name="Shape 1487"/>
        <p:cNvGrpSpPr/>
        <p:nvPr/>
      </p:nvGrpSpPr>
      <p:grpSpPr>
        <a:xfrm>
          <a:off x="0" y="0"/>
          <a:ext cx="0" cy="0"/>
          <a:chOff x="0" y="0"/>
          <a:chExt cx="0" cy="0"/>
        </a:xfrm>
      </p:grpSpPr>
      <p:pic>
        <p:nvPicPr>
          <p:cNvPr descr="https://images.freeimg.net/rsynced_images/floor-floorboards.jpg" id="1488" name="Google Shape;1488;p10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89" name="Google Shape;1489;p10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0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91" name="Google Shape;1491;p10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92" name="Google Shape;1492;p10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93" name="Google Shape;1493;p10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94" name="Google Shape;1494;p10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95" name="Google Shape;1495;p10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496" name="Google Shape;1496;p10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497" name="Google Shape;1497;p101"/>
          <p:cNvSpPr/>
          <p:nvPr/>
        </p:nvSpPr>
        <p:spPr>
          <a:xfrm>
            <a:off x="1327975" y="104250"/>
            <a:ext cx="6079150" cy="8287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Data Types</a:t>
            </a:r>
          </a:p>
        </p:txBody>
      </p:sp>
      <p:sp>
        <p:nvSpPr>
          <p:cNvPr id="1498" name="Google Shape;1498;p101"/>
          <p:cNvSpPr txBox="1"/>
          <p:nvPr/>
        </p:nvSpPr>
        <p:spPr>
          <a:xfrm>
            <a:off x="1055250" y="890900"/>
            <a:ext cx="6469500" cy="35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Roboto"/>
                <a:ea typeface="Roboto"/>
                <a:cs typeface="Roboto"/>
                <a:sym typeface="Roboto"/>
              </a:rPr>
              <a:t>These are some basic,  common, data types.  The programming language you use will have many more data types or variations of these basic types. Additionally, some languages support user-defined data types, allowing programmers to create custom data types tailored to their specific needs.</a:t>
            </a:r>
            <a:endParaRPr sz="2800">
              <a:latin typeface="Roboto"/>
              <a:ea typeface="Roboto"/>
              <a:cs typeface="Roboto"/>
              <a:sym typeface="Roboto"/>
            </a:endParaRPr>
          </a:p>
          <a:p>
            <a:pPr indent="0" lvl="0" marL="0" rtl="0" algn="l">
              <a:spcBef>
                <a:spcPts val="0"/>
              </a:spcBef>
              <a:spcAft>
                <a:spcPts val="0"/>
              </a:spcAft>
              <a:buNone/>
            </a:pPr>
            <a:r>
              <a:t/>
            </a:r>
            <a:endParaRPr sz="28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https://images.freeimg.net/rsynced_images/floor-floorboards.jpg" id="190" name="Google Shape;190;p2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91" name="Google Shape;191;p2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3" name="Google Shape;193;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94" name="Google Shape;194;p2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95" name="Google Shape;195;p2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96" name="Google Shape;196;p2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97" name="Google Shape;197;p2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98" name="Google Shape;198;p2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99" name="Google Shape;199;p21"/>
          <p:cNvSpPr/>
          <p:nvPr/>
        </p:nvSpPr>
        <p:spPr>
          <a:xfrm>
            <a:off x="190850" y="1076400"/>
            <a:ext cx="7701125" cy="224197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Algorithms</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2" name="Shape 1502"/>
        <p:cNvGrpSpPr/>
        <p:nvPr/>
      </p:nvGrpSpPr>
      <p:grpSpPr>
        <a:xfrm>
          <a:off x="0" y="0"/>
          <a:ext cx="0" cy="0"/>
          <a:chOff x="0" y="0"/>
          <a:chExt cx="0" cy="0"/>
        </a:xfrm>
      </p:grpSpPr>
      <p:pic>
        <p:nvPicPr>
          <p:cNvPr descr="https://images.freeimg.net/rsynced_images/floor-floorboards.jpg" id="1503" name="Google Shape;1503;p10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04" name="Google Shape;1504;p102"/>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0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06" name="Google Shape;1506;p10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07" name="Google Shape;1507;p10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08" name="Google Shape;1508;p10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09" name="Google Shape;1509;p102"/>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10" name="Google Shape;1510;p102"/>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11" name="Google Shape;1511;p102"/>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12" name="Google Shape;1512;p102"/>
          <p:cNvSpPr/>
          <p:nvPr/>
        </p:nvSpPr>
        <p:spPr>
          <a:xfrm>
            <a:off x="359500" y="1042800"/>
            <a:ext cx="7165254" cy="19600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Variables</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pic>
        <p:nvPicPr>
          <p:cNvPr descr="https://images.freeimg.net/rsynced_images/floor-floorboards.jpg" id="1517" name="Google Shape;1517;p10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18" name="Google Shape;1518;p103"/>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0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20" name="Google Shape;1520;p10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21" name="Google Shape;1521;p10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22" name="Google Shape;1522;p10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23" name="Google Shape;1523;p103"/>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24" name="Google Shape;1524;p103"/>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25" name="Google Shape;1525;p103"/>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26" name="Google Shape;1526;p103"/>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527" name="Google Shape;1527;p103"/>
          <p:cNvSpPr txBox="1"/>
          <p:nvPr/>
        </p:nvSpPr>
        <p:spPr>
          <a:xfrm>
            <a:off x="969700" y="1010850"/>
            <a:ext cx="5977500" cy="270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In computer science, </a:t>
            </a:r>
            <a:r>
              <a:rPr b="1" lang="en" sz="3300">
                <a:latin typeface="Roboto"/>
                <a:ea typeface="Roboto"/>
                <a:cs typeface="Roboto"/>
                <a:sym typeface="Roboto"/>
              </a:rPr>
              <a:t>variables</a:t>
            </a:r>
            <a:r>
              <a:rPr lang="en" sz="3300">
                <a:latin typeface="Roboto"/>
                <a:ea typeface="Roboto"/>
                <a:cs typeface="Roboto"/>
                <a:sym typeface="Roboto"/>
              </a:rPr>
              <a:t> are named storage locations </a:t>
            </a:r>
            <a:r>
              <a:rPr b="1" i="1" lang="en" sz="3300">
                <a:latin typeface="Roboto"/>
                <a:ea typeface="Roboto"/>
                <a:cs typeface="Roboto"/>
                <a:sym typeface="Roboto"/>
              </a:rPr>
              <a:t>used to store data</a:t>
            </a:r>
            <a:r>
              <a:rPr lang="en" sz="3300">
                <a:latin typeface="Roboto"/>
                <a:ea typeface="Roboto"/>
                <a:cs typeface="Roboto"/>
                <a:sym typeface="Roboto"/>
              </a:rPr>
              <a:t> that </a:t>
            </a:r>
            <a:r>
              <a:rPr b="1" i="1" lang="en" sz="3300">
                <a:latin typeface="Roboto"/>
                <a:ea typeface="Roboto"/>
                <a:cs typeface="Roboto"/>
                <a:sym typeface="Roboto"/>
              </a:rPr>
              <a:t>can vary or change during the execution of a program</a:t>
            </a:r>
            <a:r>
              <a:rPr lang="en" sz="3300">
                <a:latin typeface="Roboto"/>
                <a:ea typeface="Roboto"/>
                <a:cs typeface="Roboto"/>
                <a:sym typeface="Roboto"/>
              </a:rPr>
              <a:t>.</a:t>
            </a:r>
            <a:endParaRPr sz="3300">
              <a:latin typeface="Roboto"/>
              <a:ea typeface="Roboto"/>
              <a:cs typeface="Roboto"/>
              <a:sym typeface="Roboto"/>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pic>
        <p:nvPicPr>
          <p:cNvPr descr="https://images.freeimg.net/rsynced_images/floor-floorboards.jpg" id="1532" name="Google Shape;1532;p10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33" name="Google Shape;1533;p104"/>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0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35" name="Google Shape;1535;p10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36" name="Google Shape;1536;p10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37" name="Google Shape;1537;p10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38" name="Google Shape;1538;p104"/>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39" name="Google Shape;1539;p104"/>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40" name="Google Shape;1540;p104"/>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41" name="Google Shape;1541;p104"/>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542" name="Google Shape;1542;p104"/>
          <p:cNvSpPr txBox="1"/>
          <p:nvPr/>
        </p:nvSpPr>
        <p:spPr>
          <a:xfrm>
            <a:off x="847725" y="781050"/>
            <a:ext cx="6921900" cy="39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These data can represent various types of information such as </a:t>
            </a:r>
            <a:endParaRPr sz="33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numbers, </a:t>
            </a:r>
            <a:endParaRPr sz="20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characters, </a:t>
            </a:r>
            <a:endParaRPr sz="20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strings, or </a:t>
            </a:r>
            <a:endParaRPr sz="2000">
              <a:latin typeface="Roboto"/>
              <a:ea typeface="Roboto"/>
              <a:cs typeface="Roboto"/>
              <a:sym typeface="Roboto"/>
            </a:endParaRPr>
          </a:p>
          <a:p>
            <a:pPr indent="-355600" lvl="0" marL="1371600" rtl="0" algn="l">
              <a:spcBef>
                <a:spcPts val="0"/>
              </a:spcBef>
              <a:spcAft>
                <a:spcPts val="0"/>
              </a:spcAft>
              <a:buSzPts val="2000"/>
              <a:buFont typeface="Roboto"/>
              <a:buChar char="➔"/>
            </a:pPr>
            <a:r>
              <a:rPr lang="en" sz="2000">
                <a:latin typeface="Roboto"/>
                <a:ea typeface="Roboto"/>
                <a:cs typeface="Roboto"/>
                <a:sym typeface="Roboto"/>
              </a:rPr>
              <a:t>complex data structures. </a:t>
            </a:r>
            <a:endParaRPr sz="20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Variables allow programmers to manipulate and work with data in their programs.</a:t>
            </a:r>
            <a:endParaRPr sz="3300">
              <a:latin typeface="Roboto"/>
              <a:ea typeface="Roboto"/>
              <a:cs typeface="Roboto"/>
              <a:sym typeface="Roboto"/>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pic>
        <p:nvPicPr>
          <p:cNvPr descr="https://images.freeimg.net/rsynced_images/floor-floorboards.jpg" id="1547" name="Google Shape;1547;p10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48" name="Google Shape;1548;p105"/>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0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50" name="Google Shape;1550;p10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51" name="Google Shape;1551;p10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52" name="Google Shape;1552;p10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53" name="Google Shape;1553;p105"/>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54" name="Google Shape;1554;p105"/>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55" name="Google Shape;1555;p105"/>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56" name="Google Shape;1556;p105"/>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557" name="Google Shape;1557;p105"/>
          <p:cNvSpPr txBox="1"/>
          <p:nvPr/>
        </p:nvSpPr>
        <p:spPr>
          <a:xfrm>
            <a:off x="802750" y="890900"/>
            <a:ext cx="7006800" cy="344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Name</a:t>
            </a:r>
            <a:endParaRPr b="1" sz="3300">
              <a:latin typeface="Roboto"/>
              <a:ea typeface="Roboto"/>
              <a:cs typeface="Roboto"/>
              <a:sym typeface="Roboto"/>
            </a:endParaRPr>
          </a:p>
          <a:p>
            <a:pPr indent="0" lvl="0" marL="0" rtl="0" algn="l">
              <a:spcBef>
                <a:spcPts val="0"/>
              </a:spcBef>
              <a:spcAft>
                <a:spcPts val="0"/>
              </a:spcAft>
              <a:buNone/>
            </a:pPr>
            <a:r>
              <a:rPr b="1" i="1" lang="en" sz="3000">
                <a:latin typeface="Roboto"/>
                <a:ea typeface="Roboto"/>
                <a:cs typeface="Roboto"/>
                <a:sym typeface="Roboto"/>
              </a:rPr>
              <a:t>Each variable has a unique identifier</a:t>
            </a:r>
            <a:r>
              <a:rPr lang="en" sz="3000">
                <a:latin typeface="Roboto"/>
                <a:ea typeface="Roboto"/>
                <a:cs typeface="Roboto"/>
                <a:sym typeface="Roboto"/>
              </a:rPr>
              <a:t>, known as its name, which is used to refer to it within the program's code. </a:t>
            </a:r>
            <a:r>
              <a:rPr i="1" lang="en" sz="3000">
                <a:latin typeface="Roboto"/>
                <a:ea typeface="Roboto"/>
                <a:cs typeface="Roboto"/>
                <a:sym typeface="Roboto"/>
              </a:rPr>
              <a:t>Variable names typically follow certain rules and conventions</a:t>
            </a:r>
            <a:r>
              <a:rPr lang="en" sz="3000">
                <a:latin typeface="Roboto"/>
                <a:ea typeface="Roboto"/>
                <a:cs typeface="Roboto"/>
                <a:sym typeface="Roboto"/>
              </a:rPr>
              <a:t> depending on the programming language being used.</a:t>
            </a:r>
            <a:endParaRPr sz="3000">
              <a:latin typeface="Roboto"/>
              <a:ea typeface="Roboto"/>
              <a:cs typeface="Roboto"/>
              <a:sym typeface="Roboto"/>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1" name="Shape 1561"/>
        <p:cNvGrpSpPr/>
        <p:nvPr/>
      </p:nvGrpSpPr>
      <p:grpSpPr>
        <a:xfrm>
          <a:off x="0" y="0"/>
          <a:ext cx="0" cy="0"/>
          <a:chOff x="0" y="0"/>
          <a:chExt cx="0" cy="0"/>
        </a:xfrm>
      </p:grpSpPr>
      <p:pic>
        <p:nvPicPr>
          <p:cNvPr descr="https://images.freeimg.net/rsynced_images/floor-floorboards.jpg" id="1562" name="Google Shape;1562;p10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63" name="Google Shape;1563;p106"/>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0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65" name="Google Shape;1565;p10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66" name="Google Shape;1566;p10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67" name="Google Shape;1567;p10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68" name="Google Shape;1568;p106"/>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69" name="Google Shape;1569;p106"/>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70" name="Google Shape;1570;p106"/>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71" name="Google Shape;1571;p106"/>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572" name="Google Shape;1572;p106"/>
          <p:cNvSpPr txBox="1"/>
          <p:nvPr/>
        </p:nvSpPr>
        <p:spPr>
          <a:xfrm>
            <a:off x="871250" y="842375"/>
            <a:ext cx="6630000" cy="34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Data Type</a:t>
            </a:r>
            <a:endParaRPr b="1" sz="3300">
              <a:latin typeface="Roboto"/>
              <a:ea typeface="Roboto"/>
              <a:cs typeface="Roboto"/>
              <a:sym typeface="Roboto"/>
            </a:endParaRPr>
          </a:p>
          <a:p>
            <a:pPr indent="0" lvl="0" marL="0" rtl="0" algn="l">
              <a:spcBef>
                <a:spcPts val="0"/>
              </a:spcBef>
              <a:spcAft>
                <a:spcPts val="0"/>
              </a:spcAft>
              <a:buNone/>
            </a:pPr>
            <a:r>
              <a:rPr b="1" i="1" lang="en" sz="2600">
                <a:latin typeface="Roboto"/>
                <a:ea typeface="Roboto"/>
                <a:cs typeface="Roboto"/>
                <a:sym typeface="Roboto"/>
              </a:rPr>
              <a:t>Variables</a:t>
            </a:r>
            <a:r>
              <a:rPr lang="en" sz="2600">
                <a:latin typeface="Roboto"/>
                <a:ea typeface="Roboto"/>
                <a:cs typeface="Roboto"/>
                <a:sym typeface="Roboto"/>
              </a:rPr>
              <a:t> are associated with a particular </a:t>
            </a:r>
            <a:r>
              <a:rPr b="1" i="1" lang="en" sz="2600">
                <a:latin typeface="Roboto"/>
                <a:ea typeface="Roboto"/>
                <a:cs typeface="Roboto"/>
                <a:sym typeface="Roboto"/>
              </a:rPr>
              <a:t>data type</a:t>
            </a:r>
            <a:r>
              <a:rPr lang="en" sz="2600">
                <a:latin typeface="Roboto"/>
                <a:ea typeface="Roboto"/>
                <a:cs typeface="Roboto"/>
                <a:sym typeface="Roboto"/>
              </a:rPr>
              <a:t>, which defines the kind of data that can be stored in them and the operations that can be performed on that data. Common data types include i</a:t>
            </a:r>
            <a:r>
              <a:rPr b="1" i="1" lang="en" sz="2600">
                <a:latin typeface="Roboto"/>
                <a:ea typeface="Roboto"/>
                <a:cs typeface="Roboto"/>
                <a:sym typeface="Roboto"/>
              </a:rPr>
              <a:t>ntegers, floating-point numbers, characters, strings, and boolean values</a:t>
            </a:r>
            <a:r>
              <a:rPr lang="en" sz="2600">
                <a:latin typeface="Roboto"/>
                <a:ea typeface="Roboto"/>
                <a:cs typeface="Roboto"/>
                <a:sym typeface="Roboto"/>
              </a:rPr>
              <a:t>, among others.</a:t>
            </a:r>
            <a:endParaRPr sz="2600">
              <a:latin typeface="Roboto"/>
              <a:ea typeface="Roboto"/>
              <a:cs typeface="Roboto"/>
              <a:sym typeface="Roboto"/>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pic>
        <p:nvPicPr>
          <p:cNvPr descr="https://images.freeimg.net/rsynced_images/floor-floorboards.jpg" id="1577" name="Google Shape;1577;p10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78" name="Google Shape;1578;p107"/>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0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80" name="Google Shape;1580;p10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81" name="Google Shape;1581;p10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82" name="Google Shape;1582;p10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83" name="Google Shape;1583;p107"/>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84" name="Google Shape;1584;p107"/>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585" name="Google Shape;1585;p107"/>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586" name="Google Shape;1586;p107"/>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587" name="Google Shape;1587;p107"/>
          <p:cNvSpPr txBox="1"/>
          <p:nvPr/>
        </p:nvSpPr>
        <p:spPr>
          <a:xfrm>
            <a:off x="847725" y="953925"/>
            <a:ext cx="6630000" cy="32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Value</a:t>
            </a:r>
            <a:endParaRPr b="1" sz="3300">
              <a:latin typeface="Roboto"/>
              <a:ea typeface="Roboto"/>
              <a:cs typeface="Roboto"/>
              <a:sym typeface="Roboto"/>
            </a:endParaRPr>
          </a:p>
          <a:p>
            <a:pPr indent="0" lvl="0" marL="0" rtl="0" algn="l">
              <a:spcBef>
                <a:spcPts val="0"/>
              </a:spcBef>
              <a:spcAft>
                <a:spcPts val="0"/>
              </a:spcAft>
              <a:buNone/>
            </a:pPr>
            <a:r>
              <a:rPr b="1" i="1" lang="en" sz="3000">
                <a:latin typeface="Roboto"/>
                <a:ea typeface="Roboto"/>
                <a:cs typeface="Roboto"/>
                <a:sym typeface="Roboto"/>
              </a:rPr>
              <a:t>Variables hold a value</a:t>
            </a:r>
            <a:r>
              <a:rPr lang="en" sz="3000">
                <a:latin typeface="Roboto"/>
                <a:ea typeface="Roboto"/>
                <a:cs typeface="Roboto"/>
                <a:sym typeface="Roboto"/>
              </a:rPr>
              <a:t>, which can be assigned or changed during the execution of a program. The value stored in a variable can be retrieved and manipulated as needed.</a:t>
            </a:r>
            <a:endParaRPr sz="3000">
              <a:latin typeface="Roboto"/>
              <a:ea typeface="Roboto"/>
              <a:cs typeface="Roboto"/>
              <a:sym typeface="Roboto"/>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pic>
        <p:nvPicPr>
          <p:cNvPr descr="https://images.freeimg.net/rsynced_images/floor-floorboards.jpg" id="1592" name="Google Shape;1592;p10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93" name="Google Shape;1593;p108"/>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0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95" name="Google Shape;1595;p10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96" name="Google Shape;1596;p10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97" name="Google Shape;1597;p10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98" name="Google Shape;1598;p108"/>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99" name="Google Shape;1599;p108"/>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00" name="Google Shape;1600;p108"/>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01" name="Google Shape;1601;p108"/>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602" name="Google Shape;1602;p108"/>
          <p:cNvSpPr txBox="1"/>
          <p:nvPr/>
        </p:nvSpPr>
        <p:spPr>
          <a:xfrm>
            <a:off x="726425" y="890900"/>
            <a:ext cx="7231500" cy="3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Scope</a:t>
            </a:r>
            <a:endParaRPr b="1" sz="3000">
              <a:latin typeface="Roboto"/>
              <a:ea typeface="Roboto"/>
              <a:cs typeface="Roboto"/>
              <a:sym typeface="Roboto"/>
            </a:endParaRPr>
          </a:p>
          <a:p>
            <a:pPr indent="0" lvl="0" marL="0" rtl="0" algn="l">
              <a:spcBef>
                <a:spcPts val="0"/>
              </a:spcBef>
              <a:spcAft>
                <a:spcPts val="0"/>
              </a:spcAft>
              <a:buNone/>
            </a:pPr>
            <a:r>
              <a:rPr lang="en" sz="2700">
                <a:latin typeface="Roboto"/>
                <a:ea typeface="Roboto"/>
                <a:cs typeface="Roboto"/>
                <a:sym typeface="Roboto"/>
              </a:rPr>
              <a:t>Variables have a scope that </a:t>
            </a:r>
            <a:r>
              <a:rPr b="1" i="1" lang="en" sz="2700">
                <a:latin typeface="Roboto"/>
                <a:ea typeface="Roboto"/>
                <a:cs typeface="Roboto"/>
                <a:sym typeface="Roboto"/>
              </a:rPr>
              <a:t>defines where in the program they can be accessed</a:t>
            </a:r>
            <a:r>
              <a:rPr lang="en" sz="2700">
                <a:latin typeface="Roboto"/>
                <a:ea typeface="Roboto"/>
                <a:cs typeface="Roboto"/>
                <a:sym typeface="Roboto"/>
              </a:rPr>
              <a:t>. The scope of a variable is determined by where it is declared within the code. </a:t>
            </a:r>
            <a:r>
              <a:rPr b="1" i="1" lang="en" sz="2700">
                <a:latin typeface="Roboto"/>
                <a:ea typeface="Roboto"/>
                <a:cs typeface="Roboto"/>
                <a:sym typeface="Roboto"/>
              </a:rPr>
              <a:t>Local variables</a:t>
            </a:r>
            <a:r>
              <a:rPr lang="en" sz="2700">
                <a:latin typeface="Roboto"/>
                <a:ea typeface="Roboto"/>
                <a:cs typeface="Roboto"/>
                <a:sym typeface="Roboto"/>
              </a:rPr>
              <a:t> are accessible only within the block of code in which they are declared, while </a:t>
            </a:r>
            <a:r>
              <a:rPr b="1" i="1" lang="en" sz="2700">
                <a:latin typeface="Roboto"/>
                <a:ea typeface="Roboto"/>
                <a:cs typeface="Roboto"/>
                <a:sym typeface="Roboto"/>
              </a:rPr>
              <a:t>global variables</a:t>
            </a:r>
            <a:r>
              <a:rPr lang="en" sz="2700">
                <a:latin typeface="Roboto"/>
                <a:ea typeface="Roboto"/>
                <a:cs typeface="Roboto"/>
                <a:sym typeface="Roboto"/>
              </a:rPr>
              <a:t> are accessible throughout the entire program.</a:t>
            </a:r>
            <a:endParaRPr sz="2700">
              <a:latin typeface="Roboto"/>
              <a:ea typeface="Roboto"/>
              <a:cs typeface="Roboto"/>
              <a:sym typeface="Roboto"/>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pic>
        <p:nvPicPr>
          <p:cNvPr descr="https://images.freeimg.net/rsynced_images/floor-floorboards.jpg" id="1607" name="Google Shape;1607;p10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08" name="Google Shape;1608;p109"/>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0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10" name="Google Shape;1610;p10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11" name="Google Shape;1611;p10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12" name="Google Shape;1612;p10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13" name="Google Shape;1613;p109"/>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14" name="Google Shape;1614;p109"/>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15" name="Google Shape;1615;p109"/>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16" name="Google Shape;1616;p109"/>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617" name="Google Shape;1617;p109"/>
          <p:cNvSpPr txBox="1"/>
          <p:nvPr/>
        </p:nvSpPr>
        <p:spPr>
          <a:xfrm>
            <a:off x="905925" y="890900"/>
            <a:ext cx="6450600" cy="3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latin typeface="Roboto"/>
                <a:ea typeface="Roboto"/>
                <a:cs typeface="Roboto"/>
                <a:sym typeface="Roboto"/>
              </a:rPr>
              <a:t>Lifetime</a:t>
            </a:r>
            <a:endParaRPr b="1" sz="3300">
              <a:latin typeface="Roboto"/>
              <a:ea typeface="Roboto"/>
              <a:cs typeface="Roboto"/>
              <a:sym typeface="Roboto"/>
            </a:endParaRPr>
          </a:p>
          <a:p>
            <a:pPr indent="0" lvl="0" marL="0" rtl="0" algn="l">
              <a:spcBef>
                <a:spcPts val="0"/>
              </a:spcBef>
              <a:spcAft>
                <a:spcPts val="0"/>
              </a:spcAft>
              <a:buNone/>
            </a:pPr>
            <a:r>
              <a:rPr lang="en" sz="2300">
                <a:latin typeface="Roboto"/>
                <a:ea typeface="Roboto"/>
                <a:cs typeface="Roboto"/>
                <a:sym typeface="Roboto"/>
              </a:rPr>
              <a:t>The lifetime of a variable refers to the</a:t>
            </a:r>
            <a:r>
              <a:rPr b="1" i="1" lang="en" sz="2300">
                <a:latin typeface="Roboto"/>
                <a:ea typeface="Roboto"/>
                <a:cs typeface="Roboto"/>
                <a:sym typeface="Roboto"/>
              </a:rPr>
              <a:t> duration for which it exists in memory</a:t>
            </a:r>
            <a:r>
              <a:rPr lang="en" sz="2300">
                <a:latin typeface="Roboto"/>
                <a:ea typeface="Roboto"/>
                <a:cs typeface="Roboto"/>
                <a:sym typeface="Roboto"/>
              </a:rPr>
              <a:t>. Variables can be </a:t>
            </a:r>
            <a:r>
              <a:rPr b="1" i="1" lang="en" sz="2300">
                <a:latin typeface="Roboto"/>
                <a:ea typeface="Roboto"/>
                <a:cs typeface="Roboto"/>
                <a:sym typeface="Roboto"/>
              </a:rPr>
              <a:t>created (initialized)</a:t>
            </a:r>
            <a:r>
              <a:rPr lang="en" sz="2300">
                <a:latin typeface="Roboto"/>
                <a:ea typeface="Roboto"/>
                <a:cs typeface="Roboto"/>
                <a:sym typeface="Roboto"/>
              </a:rPr>
              <a:t> and </a:t>
            </a:r>
            <a:r>
              <a:rPr b="1" i="1" lang="en" sz="2300">
                <a:latin typeface="Roboto"/>
                <a:ea typeface="Roboto"/>
                <a:cs typeface="Roboto"/>
                <a:sym typeface="Roboto"/>
              </a:rPr>
              <a:t>destroyed (deallocated)</a:t>
            </a:r>
            <a:r>
              <a:rPr lang="en" sz="2300">
                <a:latin typeface="Roboto"/>
                <a:ea typeface="Roboto"/>
                <a:cs typeface="Roboto"/>
                <a:sym typeface="Roboto"/>
              </a:rPr>
              <a:t> at specific points during program execution. </a:t>
            </a:r>
            <a:r>
              <a:rPr b="1" i="1" lang="en" sz="2300">
                <a:latin typeface="Roboto"/>
                <a:ea typeface="Roboto"/>
                <a:cs typeface="Roboto"/>
                <a:sym typeface="Roboto"/>
              </a:rPr>
              <a:t>Local variables typically have a shorter lifetime</a:t>
            </a:r>
            <a:r>
              <a:rPr lang="en" sz="2300">
                <a:latin typeface="Roboto"/>
                <a:ea typeface="Roboto"/>
                <a:cs typeface="Roboto"/>
                <a:sym typeface="Roboto"/>
              </a:rPr>
              <a:t>, while </a:t>
            </a:r>
            <a:r>
              <a:rPr b="1" i="1" lang="en" sz="2300">
                <a:latin typeface="Roboto"/>
                <a:ea typeface="Roboto"/>
                <a:cs typeface="Roboto"/>
                <a:sym typeface="Roboto"/>
              </a:rPr>
              <a:t>global variables may persist for the entire duration </a:t>
            </a:r>
            <a:r>
              <a:rPr lang="en" sz="2300">
                <a:latin typeface="Roboto"/>
                <a:ea typeface="Roboto"/>
                <a:cs typeface="Roboto"/>
                <a:sym typeface="Roboto"/>
              </a:rPr>
              <a:t>of the program's execution.</a:t>
            </a:r>
            <a:endParaRPr sz="2300">
              <a:latin typeface="Roboto"/>
              <a:ea typeface="Roboto"/>
              <a:cs typeface="Roboto"/>
              <a:sym typeface="Roboto"/>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pic>
        <p:nvPicPr>
          <p:cNvPr descr="https://images.freeimg.net/rsynced_images/floor-floorboards.jpg" id="1622" name="Google Shape;1622;p11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23" name="Google Shape;1623;p110"/>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1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25" name="Google Shape;1625;p11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26" name="Google Shape;1626;p11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27" name="Google Shape;1627;p11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28" name="Google Shape;1628;p110"/>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29" name="Google Shape;1629;p110"/>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30" name="Google Shape;1630;p110"/>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31" name="Google Shape;1631;p110"/>
          <p:cNvSpPr/>
          <p:nvPr/>
        </p:nvSpPr>
        <p:spPr>
          <a:xfrm>
            <a:off x="905925" y="78300"/>
            <a:ext cx="6764735" cy="70274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are Variables?</a:t>
            </a:r>
          </a:p>
        </p:txBody>
      </p:sp>
      <p:sp>
        <p:nvSpPr>
          <p:cNvPr id="1632" name="Google Shape;1632;p110"/>
          <p:cNvSpPr txBox="1"/>
          <p:nvPr/>
        </p:nvSpPr>
        <p:spPr>
          <a:xfrm>
            <a:off x="847725" y="890900"/>
            <a:ext cx="6822900" cy="350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Variables play a very important role in programming, allowing developers to write flexible and dynamic code that can handle different data inputs and perform various computations and operations.</a:t>
            </a:r>
            <a:endParaRPr sz="3300">
              <a:latin typeface="Roboto"/>
              <a:ea typeface="Roboto"/>
              <a:cs typeface="Roboto"/>
              <a:sym typeface="Roboto"/>
            </a:endParaRPr>
          </a:p>
          <a:p>
            <a:pPr indent="0" lvl="0" marL="0" rtl="0" algn="l">
              <a:spcBef>
                <a:spcPts val="0"/>
              </a:spcBef>
              <a:spcAft>
                <a:spcPts val="0"/>
              </a:spcAft>
              <a:buNone/>
            </a:pPr>
            <a:r>
              <a:t/>
            </a:r>
            <a:endParaRPr sz="3300">
              <a:latin typeface="Roboto"/>
              <a:ea typeface="Roboto"/>
              <a:cs typeface="Roboto"/>
              <a:sym typeface="Roboto"/>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6" name="Shape 1636"/>
        <p:cNvGrpSpPr/>
        <p:nvPr/>
      </p:nvGrpSpPr>
      <p:grpSpPr>
        <a:xfrm>
          <a:off x="0" y="0"/>
          <a:ext cx="0" cy="0"/>
          <a:chOff x="0" y="0"/>
          <a:chExt cx="0" cy="0"/>
        </a:xfrm>
      </p:grpSpPr>
      <p:pic>
        <p:nvPicPr>
          <p:cNvPr descr="https://images.freeimg.net/rsynced_images/floor-floorboards.jpg" id="1637" name="Google Shape;1637;p11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38" name="Google Shape;1638;p111"/>
          <p:cNvSpPr/>
          <p:nvPr/>
        </p:nvSpPr>
        <p:spPr>
          <a:xfrm>
            <a:off x="8082850" y="50"/>
            <a:ext cx="10611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1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40" name="Google Shape;1640;p11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41" name="Google Shape;1641;p11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42" name="Google Shape;1642;p11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43" name="Google Shape;1643;p111"/>
          <p:cNvSpPr txBox="1"/>
          <p:nvPr/>
        </p:nvSpPr>
        <p:spPr>
          <a:xfrm>
            <a:off x="8123800" y="33183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44" name="Google Shape;1644;p111"/>
          <p:cNvPicPr preferRelativeResize="0"/>
          <p:nvPr/>
        </p:nvPicPr>
        <p:blipFill>
          <a:blip r:embed="rId9">
            <a:alphaModFix/>
          </a:blip>
          <a:stretch>
            <a:fillRect/>
          </a:stretch>
        </p:blipFill>
        <p:spPr>
          <a:xfrm>
            <a:off x="0" y="4663225"/>
            <a:ext cx="8082852" cy="459575"/>
          </a:xfrm>
          <a:prstGeom prst="rect">
            <a:avLst/>
          </a:prstGeom>
          <a:noFill/>
          <a:ln>
            <a:noFill/>
          </a:ln>
        </p:spPr>
      </p:pic>
      <p:sp>
        <p:nvSpPr>
          <p:cNvPr id="1645" name="Google Shape;1645;p111"/>
          <p:cNvSpPr txBox="1"/>
          <p:nvPr/>
        </p:nvSpPr>
        <p:spPr>
          <a:xfrm>
            <a:off x="808285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AP</a:t>
            </a:r>
            <a:endParaRPr sz="10500">
              <a:solidFill>
                <a:schemeClr val="lt1"/>
              </a:solidFill>
              <a:latin typeface="Roboto Black"/>
              <a:ea typeface="Roboto Black"/>
              <a:cs typeface="Roboto Black"/>
              <a:sym typeface="Roboto Black"/>
            </a:endParaRPr>
          </a:p>
        </p:txBody>
      </p:sp>
      <p:sp>
        <p:nvSpPr>
          <p:cNvPr id="1646" name="Google Shape;1646;p111"/>
          <p:cNvSpPr/>
          <p:nvPr/>
        </p:nvSpPr>
        <p:spPr>
          <a:xfrm>
            <a:off x="905925" y="230075"/>
            <a:ext cx="6823295" cy="3268699"/>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a:t>
            </a:r>
            <a:br>
              <a:rPr b="0" i="0">
                <a:ln cap="flat" cmpd="sng" w="9525">
                  <a:solidFill>
                    <a:srgbClr val="FF0000"/>
                  </a:solidFill>
                  <a:prstDash val="solid"/>
                  <a:round/>
                  <a:headEnd len="sm" w="sm" type="none"/>
                  <a:tailEnd len="sm" w="sm" type="none"/>
                </a:ln>
                <a:solidFill>
                  <a:srgbClr val="000000"/>
                </a:solidFill>
                <a:latin typeface="Roboto;900"/>
              </a:rPr>
            </a:br>
            <a:r>
              <a:rPr b="0" i="0">
                <a:ln cap="flat" cmpd="sng" w="9525">
                  <a:solidFill>
                    <a:srgbClr val="FF0000"/>
                  </a:solidFill>
                  <a:prstDash val="solid"/>
                  <a:round/>
                  <a:headEnd len="sm" w="sm" type="none"/>
                  <a:tailEnd len="sm" w="sm" type="none"/>
                </a:ln>
                <a:solidFill>
                  <a:srgbClr val="000000"/>
                </a:solidFill>
                <a:latin typeface="Roboto;900"/>
              </a:rPr>
              <a:t>Programming</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