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Lst>
  <p:sldSz cy="5143500" cx="9144000"/>
  <p:notesSz cx="6858000" cy="9144000"/>
  <p:embeddedFontLst>
    <p:embeddedFont>
      <p:font typeface="Roboto Black"/>
      <p:bold r:id="rId128"/>
      <p:boldItalic r:id="rId129"/>
    </p:embeddedFont>
    <p:embeddedFont>
      <p:font typeface="Roboto"/>
      <p:regular r:id="rId130"/>
      <p:bold r:id="rId131"/>
      <p:italic r:id="rId132"/>
      <p:boldItalic r:id="rId1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FC67CB7-AF13-4C63-A674-8685A55C3241}">
  <a:tblStyle styleId="{FFC67CB7-AF13-4C63-A674-8685A55C324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29" Type="http://schemas.openxmlformats.org/officeDocument/2006/relationships/font" Target="fonts/RobotoBlack-boldItalic.fntdata"/><Relationship Id="rId128" Type="http://schemas.openxmlformats.org/officeDocument/2006/relationships/font" Target="fonts/RobotoBlack-bold.fntdata"/><Relationship Id="rId127" Type="http://schemas.openxmlformats.org/officeDocument/2006/relationships/slide" Target="slides/slide121.xml"/><Relationship Id="rId126" Type="http://schemas.openxmlformats.org/officeDocument/2006/relationships/slide" Target="slides/slide120.xml"/><Relationship Id="rId26" Type="http://schemas.openxmlformats.org/officeDocument/2006/relationships/slide" Target="slides/slide20.xml"/><Relationship Id="rId121" Type="http://schemas.openxmlformats.org/officeDocument/2006/relationships/slide" Target="slides/slide115.xml"/><Relationship Id="rId25" Type="http://schemas.openxmlformats.org/officeDocument/2006/relationships/slide" Target="slides/slide19.xml"/><Relationship Id="rId120" Type="http://schemas.openxmlformats.org/officeDocument/2006/relationships/slide" Target="slides/slide114.xml"/><Relationship Id="rId28" Type="http://schemas.openxmlformats.org/officeDocument/2006/relationships/slide" Target="slides/slide22.xml"/><Relationship Id="rId27" Type="http://schemas.openxmlformats.org/officeDocument/2006/relationships/slide" Target="slides/slide21.xml"/><Relationship Id="rId125" Type="http://schemas.openxmlformats.org/officeDocument/2006/relationships/slide" Target="slides/slide119.xml"/><Relationship Id="rId29" Type="http://schemas.openxmlformats.org/officeDocument/2006/relationships/slide" Target="slides/slide23.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9" Type="http://schemas.openxmlformats.org/officeDocument/2006/relationships/slide" Target="slides/slide113.xml"/><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slide" Target="slides/slide108.xml"/><Relationship Id="rId18" Type="http://schemas.openxmlformats.org/officeDocument/2006/relationships/slide" Target="slides/slide12.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2" Type="http://schemas.openxmlformats.org/officeDocument/2006/relationships/font" Target="fonts/Roboto-italic.fntdata"/><Relationship Id="rId131" Type="http://schemas.openxmlformats.org/officeDocument/2006/relationships/font" Target="fonts/Roboto-bold.fntdata"/><Relationship Id="rId130" Type="http://schemas.openxmlformats.org/officeDocument/2006/relationships/font" Target="fonts/Roboto-regular.fntdata"/><Relationship Id="rId133" Type="http://schemas.openxmlformats.org/officeDocument/2006/relationships/font" Target="fonts/Roboto-boldItalic.fntdata"/><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b63cc187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b63cc187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b94ef727a8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b94ef727a8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3" name="Shape 1563"/>
        <p:cNvGrpSpPr/>
        <p:nvPr/>
      </p:nvGrpSpPr>
      <p:grpSpPr>
        <a:xfrm>
          <a:off x="0" y="0"/>
          <a:ext cx="0" cy="0"/>
          <a:chOff x="0" y="0"/>
          <a:chExt cx="0" cy="0"/>
        </a:xfrm>
      </p:grpSpPr>
      <p:sp>
        <p:nvSpPr>
          <p:cNvPr id="1564" name="Google Shape;1564;g2b94ef727a8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5" name="Google Shape;1565;g2b94ef727a8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2" name="Shape 1582"/>
        <p:cNvGrpSpPr/>
        <p:nvPr/>
      </p:nvGrpSpPr>
      <p:grpSpPr>
        <a:xfrm>
          <a:off x="0" y="0"/>
          <a:ext cx="0" cy="0"/>
          <a:chOff x="0" y="0"/>
          <a:chExt cx="0" cy="0"/>
        </a:xfrm>
      </p:grpSpPr>
      <p:sp>
        <p:nvSpPr>
          <p:cNvPr id="1583" name="Google Shape;1583;g2b94ef727a8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4" name="Google Shape;1584;g2b94ef727a8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0" name="Shape 1600"/>
        <p:cNvGrpSpPr/>
        <p:nvPr/>
      </p:nvGrpSpPr>
      <p:grpSpPr>
        <a:xfrm>
          <a:off x="0" y="0"/>
          <a:ext cx="0" cy="0"/>
          <a:chOff x="0" y="0"/>
          <a:chExt cx="0" cy="0"/>
        </a:xfrm>
      </p:grpSpPr>
      <p:sp>
        <p:nvSpPr>
          <p:cNvPr id="1601" name="Google Shape;1601;g2bb050e15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2" name="Google Shape;1602;g2bb050e15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8" name="Shape 1618"/>
        <p:cNvGrpSpPr/>
        <p:nvPr/>
      </p:nvGrpSpPr>
      <p:grpSpPr>
        <a:xfrm>
          <a:off x="0" y="0"/>
          <a:ext cx="0" cy="0"/>
          <a:chOff x="0" y="0"/>
          <a:chExt cx="0" cy="0"/>
        </a:xfrm>
      </p:grpSpPr>
      <p:sp>
        <p:nvSpPr>
          <p:cNvPr id="1619" name="Google Shape;1619;g2b94ef727a8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0" name="Google Shape;1620;g2b94ef727a8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4" name="Shape 1634"/>
        <p:cNvGrpSpPr/>
        <p:nvPr/>
      </p:nvGrpSpPr>
      <p:grpSpPr>
        <a:xfrm>
          <a:off x="0" y="0"/>
          <a:ext cx="0" cy="0"/>
          <a:chOff x="0" y="0"/>
          <a:chExt cx="0" cy="0"/>
        </a:xfrm>
      </p:grpSpPr>
      <p:sp>
        <p:nvSpPr>
          <p:cNvPr id="1635" name="Google Shape;1635;g2b94ef727a8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6" name="Google Shape;1636;g2b94ef727a8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0" name="Shape 1650"/>
        <p:cNvGrpSpPr/>
        <p:nvPr/>
      </p:nvGrpSpPr>
      <p:grpSpPr>
        <a:xfrm>
          <a:off x="0" y="0"/>
          <a:ext cx="0" cy="0"/>
          <a:chOff x="0" y="0"/>
          <a:chExt cx="0" cy="0"/>
        </a:xfrm>
      </p:grpSpPr>
      <p:sp>
        <p:nvSpPr>
          <p:cNvPr id="1651" name="Google Shape;1651;g2b94ef727a8_0_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2" name="Google Shape;1652;g2b94ef727a8_0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8" name="Shape 1668"/>
        <p:cNvGrpSpPr/>
        <p:nvPr/>
      </p:nvGrpSpPr>
      <p:grpSpPr>
        <a:xfrm>
          <a:off x="0" y="0"/>
          <a:ext cx="0" cy="0"/>
          <a:chOff x="0" y="0"/>
          <a:chExt cx="0" cy="0"/>
        </a:xfrm>
      </p:grpSpPr>
      <p:sp>
        <p:nvSpPr>
          <p:cNvPr id="1669" name="Google Shape;1669;g2b94ef727a8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0" name="Google Shape;1670;g2b94ef727a8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4" name="Shape 1684"/>
        <p:cNvGrpSpPr/>
        <p:nvPr/>
      </p:nvGrpSpPr>
      <p:grpSpPr>
        <a:xfrm>
          <a:off x="0" y="0"/>
          <a:ext cx="0" cy="0"/>
          <a:chOff x="0" y="0"/>
          <a:chExt cx="0" cy="0"/>
        </a:xfrm>
      </p:grpSpPr>
      <p:sp>
        <p:nvSpPr>
          <p:cNvPr id="1685" name="Google Shape;1685;g2b94ef727a8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6" name="Google Shape;1686;g2b94ef727a8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2" name="Shape 1702"/>
        <p:cNvGrpSpPr/>
        <p:nvPr/>
      </p:nvGrpSpPr>
      <p:grpSpPr>
        <a:xfrm>
          <a:off x="0" y="0"/>
          <a:ext cx="0" cy="0"/>
          <a:chOff x="0" y="0"/>
          <a:chExt cx="0" cy="0"/>
        </a:xfrm>
      </p:grpSpPr>
      <p:sp>
        <p:nvSpPr>
          <p:cNvPr id="1703" name="Google Shape;1703;g2ba06ab8605_0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4" name="Google Shape;1704;g2ba06ab8605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7" name="Shape 1717"/>
        <p:cNvGrpSpPr/>
        <p:nvPr/>
      </p:nvGrpSpPr>
      <p:grpSpPr>
        <a:xfrm>
          <a:off x="0" y="0"/>
          <a:ext cx="0" cy="0"/>
          <a:chOff x="0" y="0"/>
          <a:chExt cx="0" cy="0"/>
        </a:xfrm>
      </p:grpSpPr>
      <p:sp>
        <p:nvSpPr>
          <p:cNvPr id="1718" name="Google Shape;1718;g2ba9779c5dc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9" name="Google Shape;1719;g2ba9779c5dc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b94ef727a8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b94ef727a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2" name="Shape 1732"/>
        <p:cNvGrpSpPr/>
        <p:nvPr/>
      </p:nvGrpSpPr>
      <p:grpSpPr>
        <a:xfrm>
          <a:off x="0" y="0"/>
          <a:ext cx="0" cy="0"/>
          <a:chOff x="0" y="0"/>
          <a:chExt cx="0" cy="0"/>
        </a:xfrm>
      </p:grpSpPr>
      <p:sp>
        <p:nvSpPr>
          <p:cNvPr id="1733" name="Google Shape;1733;g2ba06ab8605_0_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4" name="Google Shape;1734;g2ba06ab8605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7" name="Shape 1747"/>
        <p:cNvGrpSpPr/>
        <p:nvPr/>
      </p:nvGrpSpPr>
      <p:grpSpPr>
        <a:xfrm>
          <a:off x="0" y="0"/>
          <a:ext cx="0" cy="0"/>
          <a:chOff x="0" y="0"/>
          <a:chExt cx="0" cy="0"/>
        </a:xfrm>
      </p:grpSpPr>
      <p:sp>
        <p:nvSpPr>
          <p:cNvPr id="1748" name="Google Shape;1748;g2ba06ab8605_0_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9" name="Google Shape;1749;g2ba06ab8605_0_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2" name="Shape 1762"/>
        <p:cNvGrpSpPr/>
        <p:nvPr/>
      </p:nvGrpSpPr>
      <p:grpSpPr>
        <a:xfrm>
          <a:off x="0" y="0"/>
          <a:ext cx="0" cy="0"/>
          <a:chOff x="0" y="0"/>
          <a:chExt cx="0" cy="0"/>
        </a:xfrm>
      </p:grpSpPr>
      <p:sp>
        <p:nvSpPr>
          <p:cNvPr id="1763" name="Google Shape;1763;g2ba9779c5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4" name="Google Shape;1764;g2ba9779c5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7" name="Shape 1777"/>
        <p:cNvGrpSpPr/>
        <p:nvPr/>
      </p:nvGrpSpPr>
      <p:grpSpPr>
        <a:xfrm>
          <a:off x="0" y="0"/>
          <a:ext cx="0" cy="0"/>
          <a:chOff x="0" y="0"/>
          <a:chExt cx="0" cy="0"/>
        </a:xfrm>
      </p:grpSpPr>
      <p:sp>
        <p:nvSpPr>
          <p:cNvPr id="1778" name="Google Shape;1778;g2ba9779c5d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9" name="Google Shape;1779;g2ba9779c5d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2" name="Shape 1792"/>
        <p:cNvGrpSpPr/>
        <p:nvPr/>
      </p:nvGrpSpPr>
      <p:grpSpPr>
        <a:xfrm>
          <a:off x="0" y="0"/>
          <a:ext cx="0" cy="0"/>
          <a:chOff x="0" y="0"/>
          <a:chExt cx="0" cy="0"/>
        </a:xfrm>
      </p:grpSpPr>
      <p:sp>
        <p:nvSpPr>
          <p:cNvPr id="1793" name="Google Shape;1793;g2ba9779c5d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4" name="Google Shape;1794;g2ba9779c5d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7" name="Shape 1807"/>
        <p:cNvGrpSpPr/>
        <p:nvPr/>
      </p:nvGrpSpPr>
      <p:grpSpPr>
        <a:xfrm>
          <a:off x="0" y="0"/>
          <a:ext cx="0" cy="0"/>
          <a:chOff x="0" y="0"/>
          <a:chExt cx="0" cy="0"/>
        </a:xfrm>
      </p:grpSpPr>
      <p:sp>
        <p:nvSpPr>
          <p:cNvPr id="1808" name="Google Shape;1808;g2ba9779c5dc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9" name="Google Shape;1809;g2ba9779c5d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2" name="Shape 1822"/>
        <p:cNvGrpSpPr/>
        <p:nvPr/>
      </p:nvGrpSpPr>
      <p:grpSpPr>
        <a:xfrm>
          <a:off x="0" y="0"/>
          <a:ext cx="0" cy="0"/>
          <a:chOff x="0" y="0"/>
          <a:chExt cx="0" cy="0"/>
        </a:xfrm>
      </p:grpSpPr>
      <p:sp>
        <p:nvSpPr>
          <p:cNvPr id="1823" name="Google Shape;1823;g2ba06ab8605_0_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4" name="Google Shape;1824;g2ba06ab8605_0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7" name="Shape 1837"/>
        <p:cNvGrpSpPr/>
        <p:nvPr/>
      </p:nvGrpSpPr>
      <p:grpSpPr>
        <a:xfrm>
          <a:off x="0" y="0"/>
          <a:ext cx="0" cy="0"/>
          <a:chOff x="0" y="0"/>
          <a:chExt cx="0" cy="0"/>
        </a:xfrm>
      </p:grpSpPr>
      <p:sp>
        <p:nvSpPr>
          <p:cNvPr id="1838" name="Google Shape;1838;g2ba06ab8605_0_4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9" name="Google Shape;1839;g2ba06ab8605_0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2" name="Shape 1852"/>
        <p:cNvGrpSpPr/>
        <p:nvPr/>
      </p:nvGrpSpPr>
      <p:grpSpPr>
        <a:xfrm>
          <a:off x="0" y="0"/>
          <a:ext cx="0" cy="0"/>
          <a:chOff x="0" y="0"/>
          <a:chExt cx="0" cy="0"/>
        </a:xfrm>
      </p:grpSpPr>
      <p:sp>
        <p:nvSpPr>
          <p:cNvPr id="1853" name="Google Shape;1853;g2ba06ab8605_0_4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4" name="Google Shape;1854;g2ba06ab8605_0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7" name="Shape 1867"/>
        <p:cNvGrpSpPr/>
        <p:nvPr/>
      </p:nvGrpSpPr>
      <p:grpSpPr>
        <a:xfrm>
          <a:off x="0" y="0"/>
          <a:ext cx="0" cy="0"/>
          <a:chOff x="0" y="0"/>
          <a:chExt cx="0" cy="0"/>
        </a:xfrm>
      </p:grpSpPr>
      <p:sp>
        <p:nvSpPr>
          <p:cNvPr id="1868" name="Google Shape;1868;g2b8c3faabf7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9" name="Google Shape;1869;g2b8c3faabf7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b9daeada7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b9daeada7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1" name="Shape 1881"/>
        <p:cNvGrpSpPr/>
        <p:nvPr/>
      </p:nvGrpSpPr>
      <p:grpSpPr>
        <a:xfrm>
          <a:off x="0" y="0"/>
          <a:ext cx="0" cy="0"/>
          <a:chOff x="0" y="0"/>
          <a:chExt cx="0" cy="0"/>
        </a:xfrm>
      </p:grpSpPr>
      <p:sp>
        <p:nvSpPr>
          <p:cNvPr id="1882" name="Google Shape;1882;g2b8c3faabf7_0_4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3" name="Google Shape;1883;g2b8c3faabf7_0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6" name="Shape 1896"/>
        <p:cNvGrpSpPr/>
        <p:nvPr/>
      </p:nvGrpSpPr>
      <p:grpSpPr>
        <a:xfrm>
          <a:off x="0" y="0"/>
          <a:ext cx="0" cy="0"/>
          <a:chOff x="0" y="0"/>
          <a:chExt cx="0" cy="0"/>
        </a:xfrm>
      </p:grpSpPr>
      <p:sp>
        <p:nvSpPr>
          <p:cNvPr id="1897" name="Google Shape;1897;g2b89309a340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8" name="Google Shape;1898;g2b89309a34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b9daeada7b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b9daeada7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b9daeada7b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b9daeada7b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ba06ab860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ba06ab860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ba06ab860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ba06ab860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ba06ab860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ba06ab860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b94ef727a8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b94ef727a8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b94ef727a8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b94ef727a8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b63cc187d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b63cc187d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b94ef727a8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2b94ef727a8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b9daeada7b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b9daeada7b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b9daeada7b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2b9daeada7b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b9daeada7b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2b9daeada7b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b9daeada7b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2b9daeada7b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b9daeada7b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2b9daeada7b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ba06ab8605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2ba06ab8605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b9daeada7b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2b9daeada7b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ba06ab8605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2ba06ab8605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b89309a34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2b89309a34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b63cc187d0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b63cc187d0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ba06ab8605_0_5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2ba06ab8605_0_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2ba06ab8605_0_5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2ba06ab8605_0_5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2ba06ab8605_0_5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2ba06ab8605_0_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2ba06ab8605_0_6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2ba06ab8605_0_6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2ba06ab8605_0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2ba06ab8605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2ba06ab8605_0_6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2ba06ab8605_0_6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2ba06ab8605_0_6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0" name="Google Shape;590;g2ba06ab8605_0_6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2ba06ab8605_0_7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2ba06ab8605_0_7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2ba06ab8605_0_7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0" name="Google Shape;620;g2ba06ab8605_0_7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2ba06ab8605_0_7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2ba06ab8605_0_7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b63cc187d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b63cc187d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2ba06ab8605_0_6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0" name="Google Shape;650;g2ba06ab8605_0_6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2ba06ab8605_0_7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2ba06ab8605_0_7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2ba06ab8605_0_7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2ba06ab8605_0_7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2ba06ab8605_0_7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2ba06ab8605_0_7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2ba9779c5dc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0" name="Google Shape;710;g2ba9779c5dc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2b94ef727a8_0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4" name="Google Shape;724;g2b94ef727a8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2b9daeada7b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2b9daeada7b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2ba06ab8605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4" name="Google Shape;754;g2ba06ab8605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2ba06ab8605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8" name="Google Shape;768;g2ba06ab8605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2ba06ab8605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3" name="Google Shape;783;g2ba06ab8605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b63cc187d0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b63cc187d0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2ba06ab8605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2ba06ab8605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g2ba06ab8605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3" name="Google Shape;813;g2ba06ab8605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g2ba06ab8605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8" name="Google Shape;828;g2ba06ab8605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2ba06ab8605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3" name="Google Shape;843;g2ba06ab8605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2ba06ab8605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8" name="Google Shape;858;g2ba06ab8605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2ba06ab8605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3" name="Google Shape;873;g2ba06ab8605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g2ba06ab8605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8" name="Google Shape;888;g2ba06ab8605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2ba06ab8605_0_5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3" name="Google Shape;903;g2ba06ab8605_0_5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g2b89309a340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7" name="Google Shape;917;g2b89309a34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g2b89309a340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3" name="Google Shape;933;g2b89309a340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b94ef727a8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b94ef727a8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g2b89309a340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9" name="Google Shape;949;g2b89309a340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g2b8c3faabf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6" name="Google Shape;966;g2b8c3faab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g2b89309a340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3" name="Google Shape;983;g2b89309a340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g2b89309a340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7" name="Google Shape;1007;g2b89309a340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2" name="Shape 1022"/>
        <p:cNvGrpSpPr/>
        <p:nvPr/>
      </p:nvGrpSpPr>
      <p:grpSpPr>
        <a:xfrm>
          <a:off x="0" y="0"/>
          <a:ext cx="0" cy="0"/>
          <a:chOff x="0" y="0"/>
          <a:chExt cx="0" cy="0"/>
        </a:xfrm>
      </p:grpSpPr>
      <p:sp>
        <p:nvSpPr>
          <p:cNvPr id="1023" name="Google Shape;1023;g2b89309a340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4" name="Google Shape;1024;g2b89309a340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g2b8c3faabf7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0" name="Google Shape;1040;g2b8c3faabf7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3" name="Shape 1053"/>
        <p:cNvGrpSpPr/>
        <p:nvPr/>
      </p:nvGrpSpPr>
      <p:grpSpPr>
        <a:xfrm>
          <a:off x="0" y="0"/>
          <a:ext cx="0" cy="0"/>
          <a:chOff x="0" y="0"/>
          <a:chExt cx="0" cy="0"/>
        </a:xfrm>
      </p:grpSpPr>
      <p:sp>
        <p:nvSpPr>
          <p:cNvPr id="1054" name="Google Shape;1054;g2b89309a340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5" name="Google Shape;1055;g2b89309a340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g2b89309a34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9" name="Google Shape;1069;g2b89309a34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 name="Shape 1083"/>
        <p:cNvGrpSpPr/>
        <p:nvPr/>
      </p:nvGrpSpPr>
      <p:grpSpPr>
        <a:xfrm>
          <a:off x="0" y="0"/>
          <a:ext cx="0" cy="0"/>
          <a:chOff x="0" y="0"/>
          <a:chExt cx="0" cy="0"/>
        </a:xfrm>
      </p:grpSpPr>
      <p:sp>
        <p:nvSpPr>
          <p:cNvPr id="1084" name="Google Shape;1084;g2b8c3faabf7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5" name="Google Shape;1085;g2b8c3faabf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g2b8c3faabf7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1" name="Google Shape;1101;g2b8c3faabf7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b9daeada7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b9daeada7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g2b8c3faabf7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6" name="Google Shape;1116;g2b8c3faabf7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9" name="Shape 1129"/>
        <p:cNvGrpSpPr/>
        <p:nvPr/>
      </p:nvGrpSpPr>
      <p:grpSpPr>
        <a:xfrm>
          <a:off x="0" y="0"/>
          <a:ext cx="0" cy="0"/>
          <a:chOff x="0" y="0"/>
          <a:chExt cx="0" cy="0"/>
        </a:xfrm>
      </p:grpSpPr>
      <p:sp>
        <p:nvSpPr>
          <p:cNvPr id="1130" name="Google Shape;1130;g2b8c3faabf7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1" name="Google Shape;1131;g2b8c3faabf7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g2b8c3faabf7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6" name="Google Shape;1146;g2b8c3faabf7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9" name="Shape 1159"/>
        <p:cNvGrpSpPr/>
        <p:nvPr/>
      </p:nvGrpSpPr>
      <p:grpSpPr>
        <a:xfrm>
          <a:off x="0" y="0"/>
          <a:ext cx="0" cy="0"/>
          <a:chOff x="0" y="0"/>
          <a:chExt cx="0" cy="0"/>
        </a:xfrm>
      </p:grpSpPr>
      <p:sp>
        <p:nvSpPr>
          <p:cNvPr id="1160" name="Google Shape;1160;g2b8c3faabf7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1" name="Google Shape;1161;g2b8c3faabf7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4" name="Shape 1174"/>
        <p:cNvGrpSpPr/>
        <p:nvPr/>
      </p:nvGrpSpPr>
      <p:grpSpPr>
        <a:xfrm>
          <a:off x="0" y="0"/>
          <a:ext cx="0" cy="0"/>
          <a:chOff x="0" y="0"/>
          <a:chExt cx="0" cy="0"/>
        </a:xfrm>
      </p:grpSpPr>
      <p:sp>
        <p:nvSpPr>
          <p:cNvPr id="1175" name="Google Shape;1175;g2b8c3faabf7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6" name="Google Shape;1176;g2b8c3faabf7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9" name="Shape 1189"/>
        <p:cNvGrpSpPr/>
        <p:nvPr/>
      </p:nvGrpSpPr>
      <p:grpSpPr>
        <a:xfrm>
          <a:off x="0" y="0"/>
          <a:ext cx="0" cy="0"/>
          <a:chOff x="0" y="0"/>
          <a:chExt cx="0" cy="0"/>
        </a:xfrm>
      </p:grpSpPr>
      <p:sp>
        <p:nvSpPr>
          <p:cNvPr id="1190" name="Google Shape;1190;g2b8c3faabf7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1" name="Google Shape;1191;g2b8c3faabf7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4" name="Shape 1204"/>
        <p:cNvGrpSpPr/>
        <p:nvPr/>
      </p:nvGrpSpPr>
      <p:grpSpPr>
        <a:xfrm>
          <a:off x="0" y="0"/>
          <a:ext cx="0" cy="0"/>
          <a:chOff x="0" y="0"/>
          <a:chExt cx="0" cy="0"/>
        </a:xfrm>
      </p:grpSpPr>
      <p:sp>
        <p:nvSpPr>
          <p:cNvPr id="1205" name="Google Shape;1205;g2b8c3faabf7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6" name="Google Shape;1206;g2b8c3faabf7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9" name="Shape 1219"/>
        <p:cNvGrpSpPr/>
        <p:nvPr/>
      </p:nvGrpSpPr>
      <p:grpSpPr>
        <a:xfrm>
          <a:off x="0" y="0"/>
          <a:ext cx="0" cy="0"/>
          <a:chOff x="0" y="0"/>
          <a:chExt cx="0" cy="0"/>
        </a:xfrm>
      </p:grpSpPr>
      <p:sp>
        <p:nvSpPr>
          <p:cNvPr id="1220" name="Google Shape;1220;g2b8c3faabf7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1" name="Google Shape;1221;g2b8c3faabf7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4" name="Shape 1234"/>
        <p:cNvGrpSpPr/>
        <p:nvPr/>
      </p:nvGrpSpPr>
      <p:grpSpPr>
        <a:xfrm>
          <a:off x="0" y="0"/>
          <a:ext cx="0" cy="0"/>
          <a:chOff x="0" y="0"/>
          <a:chExt cx="0" cy="0"/>
        </a:xfrm>
      </p:grpSpPr>
      <p:sp>
        <p:nvSpPr>
          <p:cNvPr id="1235" name="Google Shape;1235;g2b8c3faabf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6" name="Google Shape;1236;g2b8c3faabf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8" name="Shape 1248"/>
        <p:cNvGrpSpPr/>
        <p:nvPr/>
      </p:nvGrpSpPr>
      <p:grpSpPr>
        <a:xfrm>
          <a:off x="0" y="0"/>
          <a:ext cx="0" cy="0"/>
          <a:chOff x="0" y="0"/>
          <a:chExt cx="0" cy="0"/>
        </a:xfrm>
      </p:grpSpPr>
      <p:sp>
        <p:nvSpPr>
          <p:cNvPr id="1249" name="Google Shape;1249;g2b8c3faabf7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0" name="Google Shape;1250;g2b8c3faabf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b9daeada7b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b9daeada7b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g2b8c3faabf7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5" name="Google Shape;1265;g2b8c3faabf7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8" name="Shape 1278"/>
        <p:cNvGrpSpPr/>
        <p:nvPr/>
      </p:nvGrpSpPr>
      <p:grpSpPr>
        <a:xfrm>
          <a:off x="0" y="0"/>
          <a:ext cx="0" cy="0"/>
          <a:chOff x="0" y="0"/>
          <a:chExt cx="0" cy="0"/>
        </a:xfrm>
      </p:grpSpPr>
      <p:sp>
        <p:nvSpPr>
          <p:cNvPr id="1279" name="Google Shape;1279;g2b8c3faabf7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0" name="Google Shape;1280;g2b8c3faabf7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3" name="Shape 1293"/>
        <p:cNvGrpSpPr/>
        <p:nvPr/>
      </p:nvGrpSpPr>
      <p:grpSpPr>
        <a:xfrm>
          <a:off x="0" y="0"/>
          <a:ext cx="0" cy="0"/>
          <a:chOff x="0" y="0"/>
          <a:chExt cx="0" cy="0"/>
        </a:xfrm>
      </p:grpSpPr>
      <p:sp>
        <p:nvSpPr>
          <p:cNvPr id="1294" name="Google Shape;1294;g2b8c3faabf7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5" name="Google Shape;1295;g2b8c3faabf7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8" name="Shape 1308"/>
        <p:cNvGrpSpPr/>
        <p:nvPr/>
      </p:nvGrpSpPr>
      <p:grpSpPr>
        <a:xfrm>
          <a:off x="0" y="0"/>
          <a:ext cx="0" cy="0"/>
          <a:chOff x="0" y="0"/>
          <a:chExt cx="0" cy="0"/>
        </a:xfrm>
      </p:grpSpPr>
      <p:sp>
        <p:nvSpPr>
          <p:cNvPr id="1309" name="Google Shape;1309;g2b8c3faabf7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0" name="Google Shape;1310;g2b8c3faabf7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3" name="Shape 1323"/>
        <p:cNvGrpSpPr/>
        <p:nvPr/>
      </p:nvGrpSpPr>
      <p:grpSpPr>
        <a:xfrm>
          <a:off x="0" y="0"/>
          <a:ext cx="0" cy="0"/>
          <a:chOff x="0" y="0"/>
          <a:chExt cx="0" cy="0"/>
        </a:xfrm>
      </p:grpSpPr>
      <p:sp>
        <p:nvSpPr>
          <p:cNvPr id="1324" name="Google Shape;1324;g2b8c3faabf7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5" name="Google Shape;1325;g2b8c3faabf7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8" name="Shape 1338"/>
        <p:cNvGrpSpPr/>
        <p:nvPr/>
      </p:nvGrpSpPr>
      <p:grpSpPr>
        <a:xfrm>
          <a:off x="0" y="0"/>
          <a:ext cx="0" cy="0"/>
          <a:chOff x="0" y="0"/>
          <a:chExt cx="0" cy="0"/>
        </a:xfrm>
      </p:grpSpPr>
      <p:sp>
        <p:nvSpPr>
          <p:cNvPr id="1339" name="Google Shape;1339;g2b8c3faabf7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0" name="Google Shape;1340;g2b8c3faabf7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3" name="Shape 1353"/>
        <p:cNvGrpSpPr/>
        <p:nvPr/>
      </p:nvGrpSpPr>
      <p:grpSpPr>
        <a:xfrm>
          <a:off x="0" y="0"/>
          <a:ext cx="0" cy="0"/>
          <a:chOff x="0" y="0"/>
          <a:chExt cx="0" cy="0"/>
        </a:xfrm>
      </p:grpSpPr>
      <p:sp>
        <p:nvSpPr>
          <p:cNvPr id="1354" name="Google Shape;1354;g2b8c3faabf7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5" name="Google Shape;1355;g2b8c3faabf7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8" name="Shape 1368"/>
        <p:cNvGrpSpPr/>
        <p:nvPr/>
      </p:nvGrpSpPr>
      <p:grpSpPr>
        <a:xfrm>
          <a:off x="0" y="0"/>
          <a:ext cx="0" cy="0"/>
          <a:chOff x="0" y="0"/>
          <a:chExt cx="0" cy="0"/>
        </a:xfrm>
      </p:grpSpPr>
      <p:sp>
        <p:nvSpPr>
          <p:cNvPr id="1369" name="Google Shape;1369;g2b8c3faabf7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0" name="Google Shape;1370;g2b8c3faabf7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3" name="Shape 1383"/>
        <p:cNvGrpSpPr/>
        <p:nvPr/>
      </p:nvGrpSpPr>
      <p:grpSpPr>
        <a:xfrm>
          <a:off x="0" y="0"/>
          <a:ext cx="0" cy="0"/>
          <a:chOff x="0" y="0"/>
          <a:chExt cx="0" cy="0"/>
        </a:xfrm>
      </p:grpSpPr>
      <p:sp>
        <p:nvSpPr>
          <p:cNvPr id="1384" name="Google Shape;1384;g2b8c3faabf7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5" name="Google Shape;1385;g2b8c3faabf7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8" name="Shape 1398"/>
        <p:cNvGrpSpPr/>
        <p:nvPr/>
      </p:nvGrpSpPr>
      <p:grpSpPr>
        <a:xfrm>
          <a:off x="0" y="0"/>
          <a:ext cx="0" cy="0"/>
          <a:chOff x="0" y="0"/>
          <a:chExt cx="0" cy="0"/>
        </a:xfrm>
      </p:grpSpPr>
      <p:sp>
        <p:nvSpPr>
          <p:cNvPr id="1399" name="Google Shape;1399;g2ba06ab8605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0" name="Google Shape;1400;g2ba06ab8605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b94ef727a8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b94ef727a8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2" name="Shape 1412"/>
        <p:cNvGrpSpPr/>
        <p:nvPr/>
      </p:nvGrpSpPr>
      <p:grpSpPr>
        <a:xfrm>
          <a:off x="0" y="0"/>
          <a:ext cx="0" cy="0"/>
          <a:chOff x="0" y="0"/>
          <a:chExt cx="0" cy="0"/>
        </a:xfrm>
      </p:grpSpPr>
      <p:sp>
        <p:nvSpPr>
          <p:cNvPr id="1413" name="Google Shape;1413;g2b94ef727a8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4" name="Google Shape;1414;g2b94ef727a8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7" name="Shape 1427"/>
        <p:cNvGrpSpPr/>
        <p:nvPr/>
      </p:nvGrpSpPr>
      <p:grpSpPr>
        <a:xfrm>
          <a:off x="0" y="0"/>
          <a:ext cx="0" cy="0"/>
          <a:chOff x="0" y="0"/>
          <a:chExt cx="0" cy="0"/>
        </a:xfrm>
      </p:grpSpPr>
      <p:sp>
        <p:nvSpPr>
          <p:cNvPr id="1428" name="Google Shape;1428;g2b94ef727a8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9" name="Google Shape;1429;g2b94ef727a8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3" name="Shape 1443"/>
        <p:cNvGrpSpPr/>
        <p:nvPr/>
      </p:nvGrpSpPr>
      <p:grpSpPr>
        <a:xfrm>
          <a:off x="0" y="0"/>
          <a:ext cx="0" cy="0"/>
          <a:chOff x="0" y="0"/>
          <a:chExt cx="0" cy="0"/>
        </a:xfrm>
      </p:grpSpPr>
      <p:sp>
        <p:nvSpPr>
          <p:cNvPr id="1444" name="Google Shape;1444;g2b94ef727a8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5" name="Google Shape;1445;g2b94ef727a8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8" name="Shape 1458"/>
        <p:cNvGrpSpPr/>
        <p:nvPr/>
      </p:nvGrpSpPr>
      <p:grpSpPr>
        <a:xfrm>
          <a:off x="0" y="0"/>
          <a:ext cx="0" cy="0"/>
          <a:chOff x="0" y="0"/>
          <a:chExt cx="0" cy="0"/>
        </a:xfrm>
      </p:grpSpPr>
      <p:sp>
        <p:nvSpPr>
          <p:cNvPr id="1459" name="Google Shape;1459;g2ba06ab8605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0" name="Google Shape;1460;g2ba06ab8605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3" name="Shape 1473"/>
        <p:cNvGrpSpPr/>
        <p:nvPr/>
      </p:nvGrpSpPr>
      <p:grpSpPr>
        <a:xfrm>
          <a:off x="0" y="0"/>
          <a:ext cx="0" cy="0"/>
          <a:chOff x="0" y="0"/>
          <a:chExt cx="0" cy="0"/>
        </a:xfrm>
      </p:grpSpPr>
      <p:sp>
        <p:nvSpPr>
          <p:cNvPr id="1474" name="Google Shape;1474;g2ba06ab8605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5" name="Google Shape;1475;g2ba06ab8605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8" name="Shape 1488"/>
        <p:cNvGrpSpPr/>
        <p:nvPr/>
      </p:nvGrpSpPr>
      <p:grpSpPr>
        <a:xfrm>
          <a:off x="0" y="0"/>
          <a:ext cx="0" cy="0"/>
          <a:chOff x="0" y="0"/>
          <a:chExt cx="0" cy="0"/>
        </a:xfrm>
      </p:grpSpPr>
      <p:sp>
        <p:nvSpPr>
          <p:cNvPr id="1489" name="Google Shape;1489;g2ba06ab8605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0" name="Google Shape;1490;g2ba06ab8605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3" name="Shape 1503"/>
        <p:cNvGrpSpPr/>
        <p:nvPr/>
      </p:nvGrpSpPr>
      <p:grpSpPr>
        <a:xfrm>
          <a:off x="0" y="0"/>
          <a:ext cx="0" cy="0"/>
          <a:chOff x="0" y="0"/>
          <a:chExt cx="0" cy="0"/>
        </a:xfrm>
      </p:grpSpPr>
      <p:sp>
        <p:nvSpPr>
          <p:cNvPr id="1504" name="Google Shape;1504;g2ba06ab8605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5" name="Google Shape;1505;g2ba06ab8605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8" name="Shape 1518"/>
        <p:cNvGrpSpPr/>
        <p:nvPr/>
      </p:nvGrpSpPr>
      <p:grpSpPr>
        <a:xfrm>
          <a:off x="0" y="0"/>
          <a:ext cx="0" cy="0"/>
          <a:chOff x="0" y="0"/>
          <a:chExt cx="0" cy="0"/>
        </a:xfrm>
      </p:grpSpPr>
      <p:sp>
        <p:nvSpPr>
          <p:cNvPr id="1519" name="Google Shape;1519;g2ba06ab8605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0" name="Google Shape;1520;g2ba06ab8605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3" name="Shape 1533"/>
        <p:cNvGrpSpPr/>
        <p:nvPr/>
      </p:nvGrpSpPr>
      <p:grpSpPr>
        <a:xfrm>
          <a:off x="0" y="0"/>
          <a:ext cx="0" cy="0"/>
          <a:chOff x="0" y="0"/>
          <a:chExt cx="0" cy="0"/>
        </a:xfrm>
      </p:grpSpPr>
      <p:sp>
        <p:nvSpPr>
          <p:cNvPr id="1534" name="Google Shape;1534;g2ba06ab8605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5" name="Google Shape;1535;g2ba06ab8605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8" name="Shape 1548"/>
        <p:cNvGrpSpPr/>
        <p:nvPr/>
      </p:nvGrpSpPr>
      <p:grpSpPr>
        <a:xfrm>
          <a:off x="0" y="0"/>
          <a:ext cx="0" cy="0"/>
          <a:chOff x="0" y="0"/>
          <a:chExt cx="0" cy="0"/>
        </a:xfrm>
      </p:grpSpPr>
      <p:sp>
        <p:nvSpPr>
          <p:cNvPr id="1549" name="Google Shape;1549;g2b94ef727a8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0" name="Google Shape;1550;g2b94ef727a8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s://publicdomainvectors.org/photos/laptop.png" TargetMode="External"/><Relationship Id="rId4" Type="http://schemas.openxmlformats.org/officeDocument/2006/relationships/image" Target="../media/image6.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00.xml.rels><?xml version="1.0" encoding="UTF-8" standalone="yes"?><Relationships xmlns="http://schemas.openxmlformats.org/package/2006/relationships"><Relationship Id="rId10"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10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01.xml.rels><?xml version="1.0" encoding="UTF-8" standalone="yes"?><Relationships xmlns="http://schemas.openxmlformats.org/package/2006/relationships"><Relationship Id="rId10"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10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02.xml.rels><?xml version="1.0" encoding="UTF-8" standalone="yes"?><Relationships xmlns="http://schemas.openxmlformats.org/package/2006/relationships"><Relationship Id="rId10"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10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03.xml.rels><?xml version="1.0" encoding="UTF-8" standalone="yes"?><Relationships xmlns="http://schemas.openxmlformats.org/package/2006/relationships"><Relationship Id="rId10"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notesSlide" Target="../notesSlides/notesSlide10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04.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104.xml"/><Relationship Id="rId3" Type="http://schemas.openxmlformats.org/officeDocument/2006/relationships/image" Target="../media/image17.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5.png"/><Relationship Id="rId8" Type="http://schemas.openxmlformats.org/officeDocument/2006/relationships/hyperlink" Target="https://publicdomainvectors.org/photos/Pflanze-coloured.png"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06.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106.xml"/><Relationship Id="rId3" Type="http://schemas.openxmlformats.org/officeDocument/2006/relationships/image" Target="../media/image22.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5.png"/><Relationship Id="rId8" Type="http://schemas.openxmlformats.org/officeDocument/2006/relationships/hyperlink" Target="https://publicdomainvectors.org/photos/Pflanze-coloured.png" TargetMode="External"/></Relationships>
</file>

<file path=ppt/slides/_rels/slide107.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107.xml"/><Relationship Id="rId3" Type="http://schemas.openxmlformats.org/officeDocument/2006/relationships/image" Target="../media/image21.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5.png"/><Relationship Id="rId8" Type="http://schemas.openxmlformats.org/officeDocument/2006/relationships/hyperlink" Target="https://publicdomainvectors.org/photos/Pflanze-coloured.png" TargetMode="Externa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21.xml.rels><?xml version="1.0" encoding="UTF-8" standalone="yes"?><Relationships xmlns="http://schemas.openxmlformats.org/package/2006/relationships"><Relationship Id="rId11" Type="http://schemas.openxmlformats.org/officeDocument/2006/relationships/hyperlink" Target="https://www.openai.com/chatgpt" TargetMode="External"/><Relationship Id="rId10" Type="http://schemas.openxmlformats.org/officeDocument/2006/relationships/hyperlink" Target="https://www.openai.com/chatgpt" TargetMode="External"/><Relationship Id="rId12" Type="http://schemas.openxmlformats.org/officeDocument/2006/relationships/hyperlink" Target="https://zapier.com/blog/google-sheets-tutorial/" TargetMode="External"/><Relationship Id="rId1" Type="http://schemas.openxmlformats.org/officeDocument/2006/relationships/slideLayout" Target="../slideLayouts/slideLayout3.xml"/><Relationship Id="rId2" Type="http://schemas.openxmlformats.org/officeDocument/2006/relationships/notesSlide" Target="../notesSlides/notesSlide12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2.xml.rels><?xml version="1.0" encoding="UTF-8" standalone="yes"?><Relationships xmlns="http://schemas.openxmlformats.org/package/2006/relationships"><Relationship Id="rId11" Type="http://schemas.openxmlformats.org/officeDocument/2006/relationships/hyperlink" Target="https://freesvg.org/img/stool-01.png" TargetMode="External"/><Relationship Id="rId10" Type="http://schemas.openxmlformats.org/officeDocument/2006/relationships/image" Target="../media/image1.png"/><Relationship Id="rId13" Type="http://schemas.openxmlformats.org/officeDocument/2006/relationships/hyperlink" Target="https://publicdomainvectors.org/photos/laptop.png" TargetMode="External"/><Relationship Id="rId12"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hyperlink" Target="https://freesvg.org/img/round-table.png" TargetMode="External"/><Relationship Id="rId15" Type="http://schemas.openxmlformats.org/officeDocument/2006/relationships/hyperlink" Target="https://publicdomainvectors.org/photos/Pflanze-coloured.png" TargetMode="External"/><Relationship Id="rId14" Type="http://schemas.openxmlformats.org/officeDocument/2006/relationships/image" Target="../media/image6.png"/><Relationship Id="rId17" Type="http://schemas.openxmlformats.org/officeDocument/2006/relationships/image" Target="../media/image24.jpg"/><Relationship Id="rId16" Type="http://schemas.openxmlformats.org/officeDocument/2006/relationships/image" Target="../media/image8.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18" Type="http://schemas.openxmlformats.org/officeDocument/2006/relationships/image" Target="../media/image2.png"/><Relationship Id="rId7" Type="http://schemas.openxmlformats.org/officeDocument/2006/relationships/hyperlink" Target="https://www.publicdomainpictures.net/pictures/70000/velka/tv-isolated-background-clipart.jpg" TargetMode="External"/><Relationship Id="rId8"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4.xml.rels><?xml version="1.0" encoding="UTF-8" standalone="yes"?><Relationships xmlns="http://schemas.openxmlformats.org/package/2006/relationships"><Relationship Id="rId11" Type="http://schemas.openxmlformats.org/officeDocument/2006/relationships/slide" Target="/ppt/slides/slide44.xml"/><Relationship Id="rId10" Type="http://schemas.openxmlformats.org/officeDocument/2006/relationships/slide" Target="/ppt/slides/slide29.xml"/><Relationship Id="rId13" Type="http://schemas.openxmlformats.org/officeDocument/2006/relationships/slide" Target="/ppt/slides/slide57.xml"/><Relationship Id="rId12" Type="http://schemas.openxmlformats.org/officeDocument/2006/relationships/slide" Target="/ppt/slides/slide47.xml"/><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slide" Target="/ppt/slides/slide5.xml"/><Relationship Id="rId15" Type="http://schemas.openxmlformats.org/officeDocument/2006/relationships/slide" Target="/ppt/slides/slide78.xml"/><Relationship Id="rId14" Type="http://schemas.openxmlformats.org/officeDocument/2006/relationships/slide" Target="/ppt/slides/slide66.xml"/><Relationship Id="rId17" Type="http://schemas.openxmlformats.org/officeDocument/2006/relationships/slide" Target="/ppt/slides/slide119.xml"/><Relationship Id="rId16" Type="http://schemas.openxmlformats.org/officeDocument/2006/relationships/slide" Target="/ppt/slides/slide89.xml"/><Relationship Id="rId5" Type="http://schemas.openxmlformats.org/officeDocument/2006/relationships/hyperlink" Target="https://cdn.pixabay.com/photo/2012/04/14/13/46/clock-33989_960_720.png" TargetMode="External"/><Relationship Id="rId19" Type="http://schemas.openxmlformats.org/officeDocument/2006/relationships/image" Target="../media/image2.png"/><Relationship Id="rId6" Type="http://schemas.openxmlformats.org/officeDocument/2006/relationships/image" Target="../media/image5.png"/><Relationship Id="rId18" Type="http://schemas.openxmlformats.org/officeDocument/2006/relationships/slide" Target="/ppt/slides/slide121.xml"/><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8.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20.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5.png"/><Relationship Id="rId8" Type="http://schemas.openxmlformats.org/officeDocument/2006/relationships/hyperlink" Target="https://publicdomainvectors.org/photos/Pflanze-coloured.png" TargetMode="External"/></Relationships>
</file>

<file path=ppt/slides/_rels/slide59.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15.gif"/><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5.png"/><Relationship Id="rId8" Type="http://schemas.openxmlformats.org/officeDocument/2006/relationships/hyperlink" Target="https://publicdomainvectors.org/photos/Pflanze-coloured.p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0.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15.gif"/><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5.png"/><Relationship Id="rId8" Type="http://schemas.openxmlformats.org/officeDocument/2006/relationships/hyperlink" Target="https://publicdomainvectors.org/photos/Pflanze-coloured.png" TargetMode="External"/></Relationships>
</file>

<file path=ppt/slides/_rels/slide61.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13.jpg"/><Relationship Id="rId4" Type="http://schemas.openxmlformats.org/officeDocument/2006/relationships/image" Target="../media/image15.gif"/><Relationship Id="rId9" Type="http://schemas.openxmlformats.org/officeDocument/2006/relationships/hyperlink" Target="https://publicdomainvectors.org/photos/Pflanze-coloured.png" TargetMode="External"/><Relationship Id="rId5" Type="http://schemas.openxmlformats.org/officeDocument/2006/relationships/hyperlink" Target="https://images.freeimg.net/rsynced_images/floor-floorboards.jpg" TargetMode="External"/><Relationship Id="rId6" Type="http://schemas.openxmlformats.org/officeDocument/2006/relationships/image" Target="../media/image3.jpg"/><Relationship Id="rId7" Type="http://schemas.openxmlformats.org/officeDocument/2006/relationships/hyperlink" Target="https://cdn.pixabay.com/photo/2012/04/14/13/46/clock-33989_960_720.png" TargetMode="External"/><Relationship Id="rId8" Type="http://schemas.openxmlformats.org/officeDocument/2006/relationships/image" Target="../media/image5.png"/></Relationships>
</file>

<file path=ppt/slides/_rels/slide62.xml.rels><?xml version="1.0" encoding="UTF-8" standalone="yes"?><Relationships xmlns="http://schemas.openxmlformats.org/package/2006/relationships"><Relationship Id="rId11" Type="http://schemas.openxmlformats.org/officeDocument/2006/relationships/image" Target="../media/image9.jpg"/><Relationship Id="rId10" Type="http://schemas.openxmlformats.org/officeDocument/2006/relationships/image" Target="../media/image2.png"/><Relationship Id="rId12" Type="http://schemas.openxmlformats.org/officeDocument/2006/relationships/image" Target="../media/image16.jpg"/><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14.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5.png"/><Relationship Id="rId8" Type="http://schemas.openxmlformats.org/officeDocument/2006/relationships/hyperlink" Target="https://publicdomainvectors.org/photos/Pflanze-coloured.png" TargetMode="External"/></Relationships>
</file>

<file path=ppt/slides/_rels/slide63.xml.rels><?xml version="1.0" encoding="UTF-8" standalone="yes"?><Relationships xmlns="http://schemas.openxmlformats.org/package/2006/relationships"><Relationship Id="rId10" Type="http://schemas.openxmlformats.org/officeDocument/2006/relationships/image" Target="../media/image10.jpg"/><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4.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15.gif"/><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5.png"/><Relationship Id="rId8" Type="http://schemas.openxmlformats.org/officeDocument/2006/relationships/hyperlink" Target="https://publicdomainvectors.org/photos/Pflanze-coloured.png"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7.xml.rels><?xml version="1.0" encoding="UTF-8" standalone="yes"?><Relationships xmlns="http://schemas.openxmlformats.org/package/2006/relationships"><Relationship Id="rId10"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8.xml.rels><?xml version="1.0" encoding="UTF-8" standalone="yes"?><Relationships xmlns="http://schemas.openxmlformats.org/package/2006/relationships"><Relationship Id="rId10"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91.xml.rels><?xml version="1.0" encoding="UTF-8" standalone="yes"?><Relationships xmlns="http://schemas.openxmlformats.org/package/2006/relationships"><Relationship Id="rId10"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9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descr="https://publicdomainvectors.org/photos/laptop.png" id="54" name="Google Shape;54;p13">
            <a:hlinkClick r:id="rId3"/>
          </p:cNvPr>
          <p:cNvPicPr preferRelativeResize="0"/>
          <p:nvPr/>
        </p:nvPicPr>
        <p:blipFill>
          <a:blip r:embed="rId4">
            <a:alphaModFix/>
          </a:blip>
          <a:stretch>
            <a:fillRect/>
          </a:stretch>
        </p:blipFill>
        <p:spPr>
          <a:xfrm>
            <a:off x="1293279" y="1261100"/>
            <a:ext cx="6034071" cy="3148750"/>
          </a:xfrm>
          <a:prstGeom prst="rect">
            <a:avLst/>
          </a:prstGeom>
          <a:noFill/>
          <a:ln>
            <a:noFill/>
          </a:ln>
        </p:spPr>
      </p:pic>
      <p:sp>
        <p:nvSpPr>
          <p:cNvPr id="55" name="Google Shape;55;p13"/>
          <p:cNvSpPr/>
          <p:nvPr/>
        </p:nvSpPr>
        <p:spPr>
          <a:xfrm>
            <a:off x="8008675" y="-20700"/>
            <a:ext cx="1135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rot="-5400000">
            <a:off x="7154300" y="1786425"/>
            <a:ext cx="1415325" cy="1006825"/>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268825" y="155975"/>
            <a:ext cx="7585679" cy="10425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FF0000"/>
                </a:solidFill>
                <a:latin typeface="Roboto;900"/>
              </a:rPr>
              <a:t>The New Jersey Student Learning Standards</a:t>
            </a:r>
          </a:p>
        </p:txBody>
      </p:sp>
      <p:sp>
        <p:nvSpPr>
          <p:cNvPr id="58" name="Google Shape;58;p13"/>
          <p:cNvSpPr txBox="1"/>
          <p:nvPr/>
        </p:nvSpPr>
        <p:spPr>
          <a:xfrm>
            <a:off x="2251275" y="1657700"/>
            <a:ext cx="3967800" cy="133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oboto Black"/>
                <a:ea typeface="Roboto Black"/>
                <a:cs typeface="Roboto Black"/>
                <a:sym typeface="Roboto Black"/>
              </a:rPr>
              <a:t>Computer Science &amp; Design Thinking</a:t>
            </a:r>
            <a:endParaRPr sz="16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2700">
                <a:solidFill>
                  <a:srgbClr val="FFFFFF"/>
                </a:solidFill>
                <a:latin typeface="Roboto Black"/>
                <a:ea typeface="Roboto Black"/>
                <a:cs typeface="Roboto Black"/>
                <a:sym typeface="Roboto Black"/>
              </a:rPr>
              <a:t>8.1.8</a:t>
            </a:r>
            <a:r>
              <a:rPr lang="en" sz="2700">
                <a:solidFill>
                  <a:srgbClr val="FFFFFF"/>
                </a:solidFill>
                <a:latin typeface="Roboto Black"/>
                <a:ea typeface="Roboto Black"/>
                <a:cs typeface="Roboto Black"/>
                <a:sym typeface="Roboto Black"/>
              </a:rPr>
              <a:t> </a:t>
            </a:r>
            <a:endParaRPr sz="27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2700">
                <a:solidFill>
                  <a:srgbClr val="FFFFFF"/>
                </a:solidFill>
                <a:latin typeface="Roboto Black"/>
                <a:ea typeface="Roboto Black"/>
                <a:cs typeface="Roboto Black"/>
                <a:sym typeface="Roboto Black"/>
              </a:rPr>
              <a:t>Data  &amp; Analysis</a:t>
            </a:r>
            <a:endParaRPr sz="2700">
              <a:solidFill>
                <a:srgbClr val="FFFFFF"/>
              </a:solidFill>
              <a:latin typeface="Roboto Black"/>
              <a:ea typeface="Roboto Black"/>
              <a:cs typeface="Roboto Black"/>
              <a:sym typeface="Roboto Black"/>
            </a:endParaRPr>
          </a:p>
        </p:txBody>
      </p:sp>
      <p:sp>
        <p:nvSpPr>
          <p:cNvPr id="59" name="Google Shape;59;p13"/>
          <p:cNvSpPr txBox="1"/>
          <p:nvPr/>
        </p:nvSpPr>
        <p:spPr>
          <a:xfrm>
            <a:off x="8008675"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1000">
              <a:solidFill>
                <a:schemeClr val="lt1"/>
              </a:solidFill>
              <a:latin typeface="Roboto Black"/>
              <a:ea typeface="Roboto Black"/>
              <a:cs typeface="Roboto Black"/>
              <a:sym typeface="Roboto Black"/>
            </a:endParaRPr>
          </a:p>
        </p:txBody>
      </p:sp>
      <p:sp>
        <p:nvSpPr>
          <p:cNvPr id="60" name="Google Shape;60;p13"/>
          <p:cNvSpPr txBox="1"/>
          <p:nvPr/>
        </p:nvSpPr>
        <p:spPr>
          <a:xfrm>
            <a:off x="8008675" y="3191525"/>
            <a:ext cx="1135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endParaRPr b="1" sz="2500">
              <a:solidFill>
                <a:schemeClr val="lt1"/>
              </a:solidFill>
            </a:endParaRPr>
          </a:p>
        </p:txBody>
      </p:sp>
      <p:sp>
        <p:nvSpPr>
          <p:cNvPr id="61" name="Google Shape;61;p13"/>
          <p:cNvSpPr txBox="1"/>
          <p:nvPr>
            <p:ph idx="12" type="sldNum"/>
          </p:nvPr>
        </p:nvSpPr>
        <p:spPr>
          <a:xfrm>
            <a:off x="7959875" y="4696200"/>
            <a:ext cx="11838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2" name="Google Shape;62;p13"/>
          <p:cNvPicPr preferRelativeResize="0"/>
          <p:nvPr/>
        </p:nvPicPr>
        <p:blipFill>
          <a:blip r:embed="rId5">
            <a:alphaModFix/>
          </a:blip>
          <a:stretch>
            <a:fillRect/>
          </a:stretch>
        </p:blipFill>
        <p:spPr>
          <a:xfrm>
            <a:off x="0" y="4663225"/>
            <a:ext cx="8008673" cy="459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descr="https://images.freeimg.net/rsynced_images/floor-floorboards.jpg" id="203" name="Google Shape;203;p2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04" name="Google Shape;204;p22"/>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06" name="Google Shape;206;p2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07" name="Google Shape;207;p2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08" name="Google Shape;208;p2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09" name="Google Shape;209;p22"/>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210" name="Google Shape;210;p22"/>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211" name="Google Shape;211;p2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212" name="Google Shape;212;p22"/>
          <p:cNvSpPr/>
          <p:nvPr/>
        </p:nvSpPr>
        <p:spPr>
          <a:xfrm>
            <a:off x="905925" y="219650"/>
            <a:ext cx="6783353" cy="666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Collection</a:t>
            </a:r>
          </a:p>
        </p:txBody>
      </p:sp>
      <p:sp>
        <p:nvSpPr>
          <p:cNvPr id="213" name="Google Shape;213;p22"/>
          <p:cNvSpPr txBox="1"/>
          <p:nvPr/>
        </p:nvSpPr>
        <p:spPr>
          <a:xfrm>
            <a:off x="1087450" y="1168725"/>
            <a:ext cx="6420300" cy="209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chemeClr val="dk1"/>
                </a:solidFill>
                <a:latin typeface="Roboto"/>
                <a:ea typeface="Roboto"/>
                <a:cs typeface="Roboto"/>
                <a:sym typeface="Roboto"/>
              </a:rPr>
              <a:t>Observation</a:t>
            </a:r>
            <a:endParaRPr b="1" sz="3300">
              <a:solidFill>
                <a:schemeClr val="dk1"/>
              </a:solidFill>
              <a:latin typeface="Roboto"/>
              <a:ea typeface="Roboto"/>
              <a:cs typeface="Roboto"/>
              <a:sym typeface="Roboto"/>
            </a:endParaRPr>
          </a:p>
          <a:p>
            <a:pPr indent="0" lvl="0" marL="0" rtl="0" algn="l">
              <a:spcBef>
                <a:spcPts val="0"/>
              </a:spcBef>
              <a:spcAft>
                <a:spcPts val="0"/>
              </a:spcAft>
              <a:buNone/>
            </a:pPr>
            <a:r>
              <a:rPr lang="en" sz="3000">
                <a:solidFill>
                  <a:schemeClr val="dk1"/>
                </a:solidFill>
                <a:latin typeface="Roboto"/>
                <a:ea typeface="Roboto"/>
                <a:cs typeface="Roboto"/>
                <a:sym typeface="Roboto"/>
              </a:rPr>
              <a:t>Data collectors</a:t>
            </a:r>
            <a:r>
              <a:rPr lang="en" sz="3000">
                <a:solidFill>
                  <a:schemeClr val="dk1"/>
                </a:solidFill>
                <a:latin typeface="Roboto"/>
                <a:ea typeface="Roboto"/>
                <a:cs typeface="Roboto"/>
                <a:sym typeface="Roboto"/>
              </a:rPr>
              <a:t> can observe or look at people or phenomena directly.</a:t>
            </a:r>
            <a:endParaRPr sz="3000">
              <a:solidFill>
                <a:schemeClr val="dk1"/>
              </a:solidFill>
              <a:latin typeface="Roboto"/>
              <a:ea typeface="Roboto"/>
              <a:cs typeface="Roboto"/>
              <a:sym typeface="Roboto"/>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6" name="Shape 1566"/>
        <p:cNvGrpSpPr/>
        <p:nvPr/>
      </p:nvGrpSpPr>
      <p:grpSpPr>
        <a:xfrm>
          <a:off x="0" y="0"/>
          <a:ext cx="0" cy="0"/>
          <a:chOff x="0" y="0"/>
          <a:chExt cx="0" cy="0"/>
        </a:xfrm>
      </p:grpSpPr>
      <p:pic>
        <p:nvPicPr>
          <p:cNvPr descr="https://images.freeimg.net/rsynced_images/floor-floorboards.jpg" id="1567" name="Google Shape;1567;p11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568" name="Google Shape;1568;p112"/>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11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70" name="Google Shape;1570;p11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571" name="Google Shape;1571;p11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572" name="Google Shape;1572;p11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573" name="Google Shape;1573;p112"/>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574" name="Google Shape;1574;p112"/>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575" name="Google Shape;1575;p11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pic>
        <p:nvPicPr>
          <p:cNvPr id="1576" name="Google Shape;1576;p112"/>
          <p:cNvPicPr preferRelativeResize="0"/>
          <p:nvPr/>
        </p:nvPicPr>
        <p:blipFill>
          <a:blip r:embed="rId10">
            <a:alphaModFix/>
          </a:blip>
          <a:stretch>
            <a:fillRect/>
          </a:stretch>
        </p:blipFill>
        <p:spPr>
          <a:xfrm>
            <a:off x="5151125" y="1594750"/>
            <a:ext cx="2755525" cy="2527675"/>
          </a:xfrm>
          <a:prstGeom prst="rect">
            <a:avLst/>
          </a:prstGeom>
          <a:noFill/>
          <a:ln>
            <a:noFill/>
          </a:ln>
        </p:spPr>
      </p:pic>
      <p:sp>
        <p:nvSpPr>
          <p:cNvPr id="1577" name="Google Shape;1577;p112"/>
          <p:cNvSpPr txBox="1"/>
          <p:nvPr/>
        </p:nvSpPr>
        <p:spPr>
          <a:xfrm>
            <a:off x="802000" y="1085488"/>
            <a:ext cx="4387200" cy="33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Roboto"/>
                <a:ea typeface="Roboto"/>
                <a:cs typeface="Roboto"/>
                <a:sym typeface="Roboto"/>
              </a:rPr>
              <a:t>Each </a:t>
            </a:r>
            <a:r>
              <a:rPr b="1" i="1" lang="en" sz="3000">
                <a:latin typeface="Roboto"/>
                <a:ea typeface="Roboto"/>
                <a:cs typeface="Roboto"/>
                <a:sym typeface="Roboto"/>
              </a:rPr>
              <a:t>column</a:t>
            </a:r>
            <a:r>
              <a:rPr lang="en" sz="3000">
                <a:latin typeface="Roboto"/>
                <a:ea typeface="Roboto"/>
                <a:cs typeface="Roboto"/>
                <a:sym typeface="Roboto"/>
              </a:rPr>
              <a:t> is labeled with a capital letter. </a:t>
            </a:r>
            <a:endParaRPr sz="3000">
              <a:latin typeface="Roboto"/>
              <a:ea typeface="Roboto"/>
              <a:cs typeface="Roboto"/>
              <a:sym typeface="Roboto"/>
            </a:endParaRPr>
          </a:p>
          <a:p>
            <a:pPr indent="0" lvl="0" marL="0" rtl="0" algn="l">
              <a:spcBef>
                <a:spcPts val="0"/>
              </a:spcBef>
              <a:spcAft>
                <a:spcPts val="0"/>
              </a:spcAft>
              <a:buNone/>
            </a:pPr>
            <a:r>
              <a:rPr lang="en" sz="3000">
                <a:latin typeface="Roboto"/>
                <a:ea typeface="Roboto"/>
                <a:cs typeface="Roboto"/>
                <a:sym typeface="Roboto"/>
              </a:rPr>
              <a:t>Every </a:t>
            </a:r>
            <a:r>
              <a:rPr b="1" i="1" lang="en" sz="3000">
                <a:latin typeface="Roboto"/>
                <a:ea typeface="Roboto"/>
                <a:cs typeface="Roboto"/>
                <a:sym typeface="Roboto"/>
              </a:rPr>
              <a:t>row</a:t>
            </a:r>
            <a:r>
              <a:rPr lang="en" sz="3000">
                <a:latin typeface="Roboto"/>
                <a:ea typeface="Roboto"/>
                <a:cs typeface="Roboto"/>
                <a:sym typeface="Roboto"/>
              </a:rPr>
              <a:t> is labeled with a number. </a:t>
            </a:r>
            <a:endParaRPr sz="3000">
              <a:latin typeface="Roboto"/>
              <a:ea typeface="Roboto"/>
              <a:cs typeface="Roboto"/>
              <a:sym typeface="Roboto"/>
            </a:endParaRPr>
          </a:p>
          <a:p>
            <a:pPr indent="0" lvl="0" marL="0" rtl="0" algn="l">
              <a:spcBef>
                <a:spcPts val="0"/>
              </a:spcBef>
              <a:spcAft>
                <a:spcPts val="0"/>
              </a:spcAft>
              <a:buNone/>
            </a:pPr>
            <a:r>
              <a:rPr lang="en" sz="3000">
                <a:latin typeface="Roboto"/>
                <a:ea typeface="Roboto"/>
                <a:cs typeface="Roboto"/>
                <a:sym typeface="Roboto"/>
              </a:rPr>
              <a:t>Every page in a spreadsheet is called a </a:t>
            </a:r>
            <a:r>
              <a:rPr b="1" lang="en" sz="3000">
                <a:latin typeface="Roboto"/>
                <a:ea typeface="Roboto"/>
                <a:cs typeface="Roboto"/>
                <a:sym typeface="Roboto"/>
              </a:rPr>
              <a:t>sheet</a:t>
            </a:r>
            <a:r>
              <a:rPr lang="en" sz="3000">
                <a:latin typeface="Roboto"/>
                <a:ea typeface="Roboto"/>
                <a:cs typeface="Roboto"/>
                <a:sym typeface="Roboto"/>
              </a:rPr>
              <a:t>. </a:t>
            </a:r>
            <a:endParaRPr sz="3000">
              <a:latin typeface="Roboto"/>
              <a:ea typeface="Roboto"/>
              <a:cs typeface="Roboto"/>
              <a:sym typeface="Roboto"/>
            </a:endParaRPr>
          </a:p>
        </p:txBody>
      </p:sp>
      <p:cxnSp>
        <p:nvCxnSpPr>
          <p:cNvPr id="1578" name="Google Shape;1578;p112"/>
          <p:cNvCxnSpPr/>
          <p:nvPr/>
        </p:nvCxnSpPr>
        <p:spPr>
          <a:xfrm>
            <a:off x="4191000" y="1866900"/>
            <a:ext cx="1150500" cy="91500"/>
          </a:xfrm>
          <a:prstGeom prst="straightConnector1">
            <a:avLst/>
          </a:prstGeom>
          <a:noFill/>
          <a:ln cap="flat" cmpd="sng" w="38100">
            <a:solidFill>
              <a:srgbClr val="FF0000"/>
            </a:solidFill>
            <a:prstDash val="solid"/>
            <a:round/>
            <a:headEnd len="med" w="med" type="none"/>
            <a:tailEnd len="med" w="med" type="stealth"/>
          </a:ln>
        </p:spPr>
      </p:cxnSp>
      <p:cxnSp>
        <p:nvCxnSpPr>
          <p:cNvPr id="1579" name="Google Shape;1579;p112"/>
          <p:cNvCxnSpPr/>
          <p:nvPr/>
        </p:nvCxnSpPr>
        <p:spPr>
          <a:xfrm flipH="1" rot="10800000">
            <a:off x="2674625" y="2746200"/>
            <a:ext cx="2514600" cy="111300"/>
          </a:xfrm>
          <a:prstGeom prst="straightConnector1">
            <a:avLst/>
          </a:prstGeom>
          <a:noFill/>
          <a:ln cap="flat" cmpd="sng" w="28575">
            <a:solidFill>
              <a:srgbClr val="FF0000"/>
            </a:solidFill>
            <a:prstDash val="solid"/>
            <a:round/>
            <a:headEnd len="med" w="med" type="none"/>
            <a:tailEnd len="med" w="med" type="stealth"/>
          </a:ln>
        </p:spPr>
      </p:cxnSp>
      <p:cxnSp>
        <p:nvCxnSpPr>
          <p:cNvPr id="1580" name="Google Shape;1580;p112"/>
          <p:cNvCxnSpPr/>
          <p:nvPr/>
        </p:nvCxnSpPr>
        <p:spPr>
          <a:xfrm flipH="1" rot="10800000">
            <a:off x="1996450" y="3954850"/>
            <a:ext cx="3451800" cy="175200"/>
          </a:xfrm>
          <a:prstGeom prst="straightConnector1">
            <a:avLst/>
          </a:prstGeom>
          <a:noFill/>
          <a:ln cap="flat" cmpd="sng" w="19050">
            <a:solidFill>
              <a:srgbClr val="FF0000"/>
            </a:solidFill>
            <a:prstDash val="solid"/>
            <a:round/>
            <a:headEnd len="med" w="med" type="none"/>
            <a:tailEnd len="med" w="med" type="stealth"/>
          </a:ln>
        </p:spPr>
      </p:cxnSp>
      <p:sp>
        <p:nvSpPr>
          <p:cNvPr id="1581" name="Google Shape;1581;p112"/>
          <p:cNvSpPr/>
          <p:nvPr/>
        </p:nvSpPr>
        <p:spPr>
          <a:xfrm>
            <a:off x="1061475" y="146300"/>
            <a:ext cx="6844579" cy="763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Spreadsheets</a:t>
            </a: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5" name="Shape 1585"/>
        <p:cNvGrpSpPr/>
        <p:nvPr/>
      </p:nvGrpSpPr>
      <p:grpSpPr>
        <a:xfrm>
          <a:off x="0" y="0"/>
          <a:ext cx="0" cy="0"/>
          <a:chOff x="0" y="0"/>
          <a:chExt cx="0" cy="0"/>
        </a:xfrm>
      </p:grpSpPr>
      <p:pic>
        <p:nvPicPr>
          <p:cNvPr descr="https://images.freeimg.net/rsynced_images/floor-floorboards.jpg" id="1586" name="Google Shape;1586;p11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587" name="Google Shape;1587;p113"/>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11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89" name="Google Shape;1589;p11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590" name="Google Shape;1590;p11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591" name="Google Shape;1591;p11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592" name="Google Shape;1592;p113"/>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593" name="Google Shape;1593;p113"/>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594" name="Google Shape;1594;p11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595" name="Google Shape;1595;p113"/>
          <p:cNvSpPr txBox="1"/>
          <p:nvPr/>
        </p:nvSpPr>
        <p:spPr>
          <a:xfrm>
            <a:off x="799250" y="955500"/>
            <a:ext cx="4725300" cy="3417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3000">
                <a:solidFill>
                  <a:srgbClr val="0D0D0D"/>
                </a:solidFill>
                <a:highlight>
                  <a:srgbClr val="FFFFFF"/>
                </a:highlight>
                <a:latin typeface="Roboto"/>
                <a:ea typeface="Roboto"/>
                <a:cs typeface="Roboto"/>
                <a:sym typeface="Roboto"/>
              </a:rPr>
              <a:t>Spreadsheets arrange data in rows and columns. The intersection, where a column and row meet is called a </a:t>
            </a:r>
            <a:r>
              <a:rPr b="1" lang="en" sz="3000">
                <a:solidFill>
                  <a:srgbClr val="0D0D0D"/>
                </a:solidFill>
                <a:highlight>
                  <a:srgbClr val="FFFFFF"/>
                </a:highlight>
                <a:latin typeface="Roboto"/>
                <a:ea typeface="Roboto"/>
                <a:cs typeface="Roboto"/>
                <a:sym typeface="Roboto"/>
              </a:rPr>
              <a:t>cell</a:t>
            </a:r>
            <a:r>
              <a:rPr lang="en" sz="3000">
                <a:solidFill>
                  <a:srgbClr val="0D0D0D"/>
                </a:solidFill>
                <a:highlight>
                  <a:srgbClr val="FFFFFF"/>
                </a:highlight>
                <a:latin typeface="Roboto"/>
                <a:ea typeface="Roboto"/>
                <a:cs typeface="Roboto"/>
                <a:sym typeface="Roboto"/>
              </a:rPr>
              <a:t>. Each cell can contain text, numbers, formulas, or functions.</a:t>
            </a:r>
            <a:endParaRPr sz="3000">
              <a:solidFill>
                <a:srgbClr val="0D0D0D"/>
              </a:solidFill>
              <a:highlight>
                <a:srgbClr val="FFFFFF"/>
              </a:highlight>
              <a:latin typeface="Roboto"/>
              <a:ea typeface="Roboto"/>
              <a:cs typeface="Roboto"/>
              <a:sym typeface="Roboto"/>
            </a:endParaRPr>
          </a:p>
        </p:txBody>
      </p:sp>
      <p:pic>
        <p:nvPicPr>
          <p:cNvPr id="1596" name="Google Shape;1596;p113"/>
          <p:cNvPicPr preferRelativeResize="0"/>
          <p:nvPr/>
        </p:nvPicPr>
        <p:blipFill>
          <a:blip r:embed="rId10">
            <a:alphaModFix/>
          </a:blip>
          <a:stretch>
            <a:fillRect/>
          </a:stretch>
        </p:blipFill>
        <p:spPr>
          <a:xfrm>
            <a:off x="5412450" y="1751225"/>
            <a:ext cx="2620925" cy="2621275"/>
          </a:xfrm>
          <a:prstGeom prst="rect">
            <a:avLst/>
          </a:prstGeom>
          <a:noFill/>
          <a:ln>
            <a:noFill/>
          </a:ln>
        </p:spPr>
      </p:pic>
      <p:sp>
        <p:nvSpPr>
          <p:cNvPr id="1597" name="Google Shape;1597;p113"/>
          <p:cNvSpPr/>
          <p:nvPr/>
        </p:nvSpPr>
        <p:spPr>
          <a:xfrm>
            <a:off x="5699750" y="2526750"/>
            <a:ext cx="373500" cy="2745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598" name="Google Shape;1598;p113"/>
          <p:cNvCxnSpPr>
            <a:endCxn id="1597" idx="2"/>
          </p:cNvCxnSpPr>
          <p:nvPr/>
        </p:nvCxnSpPr>
        <p:spPr>
          <a:xfrm flipH="1" rot="10800000">
            <a:off x="2872850" y="2664000"/>
            <a:ext cx="2826900" cy="422100"/>
          </a:xfrm>
          <a:prstGeom prst="straightConnector1">
            <a:avLst/>
          </a:prstGeom>
          <a:noFill/>
          <a:ln cap="flat" cmpd="sng" w="38100">
            <a:solidFill>
              <a:srgbClr val="FF0000"/>
            </a:solidFill>
            <a:prstDash val="solid"/>
            <a:round/>
            <a:headEnd len="med" w="med" type="none"/>
            <a:tailEnd len="med" w="med" type="triangle"/>
          </a:ln>
        </p:spPr>
      </p:cxnSp>
      <p:sp>
        <p:nvSpPr>
          <p:cNvPr id="1599" name="Google Shape;1599;p113"/>
          <p:cNvSpPr/>
          <p:nvPr/>
        </p:nvSpPr>
        <p:spPr>
          <a:xfrm>
            <a:off x="1061475" y="146300"/>
            <a:ext cx="6844579" cy="763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Spreadsheets</a:t>
            </a: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3" name="Shape 1603"/>
        <p:cNvGrpSpPr/>
        <p:nvPr/>
      </p:nvGrpSpPr>
      <p:grpSpPr>
        <a:xfrm>
          <a:off x="0" y="0"/>
          <a:ext cx="0" cy="0"/>
          <a:chOff x="0" y="0"/>
          <a:chExt cx="0" cy="0"/>
        </a:xfrm>
      </p:grpSpPr>
      <p:pic>
        <p:nvPicPr>
          <p:cNvPr descr="https://images.freeimg.net/rsynced_images/floor-floorboards.jpg" id="1604" name="Google Shape;1604;p11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605" name="Google Shape;1605;p114"/>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11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07" name="Google Shape;1607;p11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608" name="Google Shape;1608;p11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609" name="Google Shape;1609;p11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610" name="Google Shape;1610;p114"/>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611" name="Google Shape;1611;p114"/>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612" name="Google Shape;1612;p11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613" name="Google Shape;1613;p114"/>
          <p:cNvSpPr txBox="1"/>
          <p:nvPr/>
        </p:nvSpPr>
        <p:spPr>
          <a:xfrm>
            <a:off x="799250" y="955500"/>
            <a:ext cx="4725300" cy="2955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3000">
                <a:solidFill>
                  <a:srgbClr val="0D0D0D"/>
                </a:solidFill>
                <a:highlight>
                  <a:srgbClr val="FFFFFF"/>
                </a:highlight>
                <a:latin typeface="Roboto"/>
                <a:ea typeface="Roboto"/>
                <a:cs typeface="Roboto"/>
                <a:sym typeface="Roboto"/>
              </a:rPr>
              <a:t>Each </a:t>
            </a:r>
            <a:r>
              <a:rPr b="1" lang="en" sz="3000">
                <a:solidFill>
                  <a:srgbClr val="0D0D0D"/>
                </a:solidFill>
                <a:highlight>
                  <a:srgbClr val="FFFFFF"/>
                </a:highlight>
                <a:latin typeface="Roboto"/>
                <a:ea typeface="Roboto"/>
                <a:cs typeface="Roboto"/>
                <a:sym typeface="Roboto"/>
              </a:rPr>
              <a:t>cell has a unique name </a:t>
            </a:r>
            <a:r>
              <a:rPr lang="en" sz="3000">
                <a:solidFill>
                  <a:srgbClr val="0D0D0D"/>
                </a:solidFill>
                <a:highlight>
                  <a:srgbClr val="FFFFFF"/>
                </a:highlight>
                <a:latin typeface="Roboto"/>
                <a:ea typeface="Roboto"/>
                <a:cs typeface="Roboto"/>
                <a:sym typeface="Roboto"/>
              </a:rPr>
              <a:t>which is its </a:t>
            </a:r>
            <a:r>
              <a:rPr b="1" lang="en" sz="3000">
                <a:solidFill>
                  <a:srgbClr val="0D0D0D"/>
                </a:solidFill>
                <a:highlight>
                  <a:srgbClr val="FFFFFF"/>
                </a:highlight>
                <a:latin typeface="Roboto"/>
                <a:ea typeface="Roboto"/>
                <a:cs typeface="Roboto"/>
                <a:sym typeface="Roboto"/>
              </a:rPr>
              <a:t>column heading  (capital letter)</a:t>
            </a:r>
            <a:r>
              <a:rPr lang="en" sz="3000">
                <a:solidFill>
                  <a:srgbClr val="0D0D0D"/>
                </a:solidFill>
                <a:highlight>
                  <a:srgbClr val="FFFFFF"/>
                </a:highlight>
                <a:latin typeface="Roboto"/>
                <a:ea typeface="Roboto"/>
                <a:cs typeface="Roboto"/>
                <a:sym typeface="Roboto"/>
              </a:rPr>
              <a:t> followed by the </a:t>
            </a:r>
            <a:r>
              <a:rPr b="1" lang="en" sz="3000">
                <a:solidFill>
                  <a:srgbClr val="0D0D0D"/>
                </a:solidFill>
                <a:highlight>
                  <a:srgbClr val="FFFFFF"/>
                </a:highlight>
                <a:latin typeface="Roboto"/>
                <a:ea typeface="Roboto"/>
                <a:cs typeface="Roboto"/>
                <a:sym typeface="Roboto"/>
              </a:rPr>
              <a:t>row heading </a:t>
            </a:r>
            <a:r>
              <a:rPr lang="en" sz="3000">
                <a:solidFill>
                  <a:srgbClr val="0D0D0D"/>
                </a:solidFill>
                <a:highlight>
                  <a:srgbClr val="FFFFFF"/>
                </a:highlight>
                <a:latin typeface="Roboto"/>
                <a:ea typeface="Roboto"/>
                <a:cs typeface="Roboto"/>
                <a:sym typeface="Roboto"/>
              </a:rPr>
              <a:t>(number). The circled cell is named B6.</a:t>
            </a:r>
            <a:endParaRPr sz="3000">
              <a:solidFill>
                <a:srgbClr val="0D0D0D"/>
              </a:solidFill>
              <a:highlight>
                <a:srgbClr val="FFFFFF"/>
              </a:highlight>
              <a:latin typeface="Roboto"/>
              <a:ea typeface="Roboto"/>
              <a:cs typeface="Roboto"/>
              <a:sym typeface="Roboto"/>
            </a:endParaRPr>
          </a:p>
        </p:txBody>
      </p:sp>
      <p:pic>
        <p:nvPicPr>
          <p:cNvPr id="1614" name="Google Shape;1614;p114"/>
          <p:cNvPicPr preferRelativeResize="0"/>
          <p:nvPr/>
        </p:nvPicPr>
        <p:blipFill>
          <a:blip r:embed="rId10">
            <a:alphaModFix/>
          </a:blip>
          <a:stretch>
            <a:fillRect/>
          </a:stretch>
        </p:blipFill>
        <p:spPr>
          <a:xfrm>
            <a:off x="5412450" y="1751225"/>
            <a:ext cx="2620925" cy="2621275"/>
          </a:xfrm>
          <a:prstGeom prst="rect">
            <a:avLst/>
          </a:prstGeom>
          <a:noFill/>
          <a:ln>
            <a:noFill/>
          </a:ln>
        </p:spPr>
      </p:pic>
      <p:sp>
        <p:nvSpPr>
          <p:cNvPr id="1615" name="Google Shape;1615;p114"/>
          <p:cNvSpPr/>
          <p:nvPr/>
        </p:nvSpPr>
        <p:spPr>
          <a:xfrm>
            <a:off x="5699750" y="2526750"/>
            <a:ext cx="373500" cy="2745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616" name="Google Shape;1616;p114"/>
          <p:cNvCxnSpPr>
            <a:endCxn id="1615" idx="2"/>
          </p:cNvCxnSpPr>
          <p:nvPr/>
        </p:nvCxnSpPr>
        <p:spPr>
          <a:xfrm flipH="1" rot="10800000">
            <a:off x="2872850" y="2664000"/>
            <a:ext cx="2826900" cy="422100"/>
          </a:xfrm>
          <a:prstGeom prst="straightConnector1">
            <a:avLst/>
          </a:prstGeom>
          <a:noFill/>
          <a:ln cap="flat" cmpd="sng" w="38100">
            <a:solidFill>
              <a:srgbClr val="FF0000"/>
            </a:solidFill>
            <a:prstDash val="solid"/>
            <a:round/>
            <a:headEnd len="med" w="med" type="none"/>
            <a:tailEnd len="med" w="med" type="triangle"/>
          </a:ln>
        </p:spPr>
      </p:cxnSp>
      <p:sp>
        <p:nvSpPr>
          <p:cNvPr id="1617" name="Google Shape;1617;p114"/>
          <p:cNvSpPr/>
          <p:nvPr/>
        </p:nvSpPr>
        <p:spPr>
          <a:xfrm>
            <a:off x="1061475" y="146300"/>
            <a:ext cx="6844579" cy="763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Spreadsheets</a:t>
            </a: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1" name="Shape 1621"/>
        <p:cNvGrpSpPr/>
        <p:nvPr/>
      </p:nvGrpSpPr>
      <p:grpSpPr>
        <a:xfrm>
          <a:off x="0" y="0"/>
          <a:ext cx="0" cy="0"/>
          <a:chOff x="0" y="0"/>
          <a:chExt cx="0" cy="0"/>
        </a:xfrm>
      </p:grpSpPr>
      <p:pic>
        <p:nvPicPr>
          <p:cNvPr descr="https://images.freeimg.net/rsynced_images/floor-floorboards.jpg" id="1622" name="Google Shape;1622;p11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623" name="Google Shape;1623;p115"/>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11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25" name="Google Shape;1625;p11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626" name="Google Shape;1626;p11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627" name="Google Shape;1627;p11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628" name="Google Shape;1628;p115"/>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629" name="Google Shape;1629;p115"/>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630" name="Google Shape;1630;p11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pic>
        <p:nvPicPr>
          <p:cNvPr id="1631" name="Google Shape;1631;p115"/>
          <p:cNvPicPr preferRelativeResize="0"/>
          <p:nvPr/>
        </p:nvPicPr>
        <p:blipFill>
          <a:blip r:embed="rId10">
            <a:alphaModFix/>
          </a:blip>
          <a:stretch>
            <a:fillRect/>
          </a:stretch>
        </p:blipFill>
        <p:spPr>
          <a:xfrm>
            <a:off x="3451850" y="1074275"/>
            <a:ext cx="4072899" cy="3290976"/>
          </a:xfrm>
          <a:prstGeom prst="rect">
            <a:avLst/>
          </a:prstGeom>
          <a:noFill/>
          <a:ln cap="flat" cmpd="sng" w="38100">
            <a:solidFill>
              <a:schemeClr val="dk2"/>
            </a:solidFill>
            <a:prstDash val="solid"/>
            <a:round/>
            <a:headEnd len="sm" w="sm" type="none"/>
            <a:tailEnd len="sm" w="sm" type="none"/>
          </a:ln>
        </p:spPr>
      </p:pic>
      <p:sp>
        <p:nvSpPr>
          <p:cNvPr id="1632" name="Google Shape;1632;p115"/>
          <p:cNvSpPr txBox="1"/>
          <p:nvPr/>
        </p:nvSpPr>
        <p:spPr>
          <a:xfrm>
            <a:off x="905925" y="1036175"/>
            <a:ext cx="2423700" cy="26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dk2"/>
                </a:solidFill>
                <a:latin typeface="Roboto"/>
                <a:ea typeface="Roboto"/>
                <a:cs typeface="Roboto"/>
                <a:sym typeface="Roboto"/>
              </a:rPr>
              <a:t>Here is a spreadsheet that contains data on student test scores. It is a </a:t>
            </a:r>
            <a:r>
              <a:rPr b="1" i="1" lang="en" sz="2500">
                <a:solidFill>
                  <a:schemeClr val="dk2"/>
                </a:solidFill>
                <a:latin typeface="Roboto"/>
                <a:ea typeface="Roboto"/>
                <a:cs typeface="Roboto"/>
                <a:sym typeface="Roboto"/>
              </a:rPr>
              <a:t>tabular form</a:t>
            </a:r>
            <a:r>
              <a:rPr lang="en" sz="2500">
                <a:solidFill>
                  <a:schemeClr val="dk2"/>
                </a:solidFill>
                <a:latin typeface="Roboto"/>
                <a:ea typeface="Roboto"/>
                <a:cs typeface="Roboto"/>
                <a:sym typeface="Roboto"/>
              </a:rPr>
              <a:t>.</a:t>
            </a:r>
            <a:endParaRPr sz="2500">
              <a:solidFill>
                <a:schemeClr val="dk2"/>
              </a:solidFill>
              <a:latin typeface="Roboto"/>
              <a:ea typeface="Roboto"/>
              <a:cs typeface="Roboto"/>
              <a:sym typeface="Roboto"/>
            </a:endParaRPr>
          </a:p>
        </p:txBody>
      </p:sp>
      <p:sp>
        <p:nvSpPr>
          <p:cNvPr id="1633" name="Google Shape;1633;p115"/>
          <p:cNvSpPr/>
          <p:nvPr/>
        </p:nvSpPr>
        <p:spPr>
          <a:xfrm>
            <a:off x="1061475" y="146300"/>
            <a:ext cx="6844579" cy="763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Spreadsheets</a:t>
            </a: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7" name="Shape 1637"/>
        <p:cNvGrpSpPr/>
        <p:nvPr/>
      </p:nvGrpSpPr>
      <p:grpSpPr>
        <a:xfrm>
          <a:off x="0" y="0"/>
          <a:ext cx="0" cy="0"/>
          <a:chOff x="0" y="0"/>
          <a:chExt cx="0" cy="0"/>
        </a:xfrm>
      </p:grpSpPr>
      <p:pic>
        <p:nvPicPr>
          <p:cNvPr id="1638" name="Google Shape;1638;p116" title="Chart"/>
          <p:cNvPicPr preferRelativeResize="0"/>
          <p:nvPr/>
        </p:nvPicPr>
        <p:blipFill>
          <a:blip r:embed="rId3">
            <a:alphaModFix/>
          </a:blip>
          <a:stretch>
            <a:fillRect/>
          </a:stretch>
        </p:blipFill>
        <p:spPr>
          <a:xfrm>
            <a:off x="847725" y="990325"/>
            <a:ext cx="7005126" cy="2845726"/>
          </a:xfrm>
          <a:prstGeom prst="rect">
            <a:avLst/>
          </a:prstGeom>
          <a:noFill/>
          <a:ln cap="flat" cmpd="sng" w="38100">
            <a:solidFill>
              <a:schemeClr val="dk2"/>
            </a:solidFill>
            <a:prstDash val="solid"/>
            <a:round/>
            <a:headEnd len="sm" w="sm" type="none"/>
            <a:tailEnd len="sm" w="sm" type="none"/>
          </a:ln>
        </p:spPr>
      </p:pic>
      <p:pic>
        <p:nvPicPr>
          <p:cNvPr descr="https://images.freeimg.net/rsynced_images/floor-floorboards.jpg" id="1639" name="Google Shape;1639;p116">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640" name="Google Shape;1640;p116"/>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11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42" name="Google Shape;1642;p11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643" name="Google Shape;1643;p116">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644" name="Google Shape;1644;p116">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645" name="Google Shape;1645;p116"/>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646" name="Google Shape;1646;p116"/>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1647" name="Google Shape;1647;p11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648" name="Google Shape;1648;p116"/>
          <p:cNvSpPr txBox="1"/>
          <p:nvPr/>
        </p:nvSpPr>
        <p:spPr>
          <a:xfrm>
            <a:off x="984350" y="3916275"/>
            <a:ext cx="6868500" cy="54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Here is the same data shown as a </a:t>
            </a:r>
            <a:r>
              <a:rPr b="1" i="1" lang="en" sz="2500">
                <a:latin typeface="Roboto"/>
                <a:ea typeface="Roboto"/>
                <a:cs typeface="Roboto"/>
                <a:sym typeface="Roboto"/>
              </a:rPr>
              <a:t>line chart</a:t>
            </a:r>
            <a:r>
              <a:rPr lang="en" sz="2500">
                <a:latin typeface="Roboto"/>
                <a:ea typeface="Roboto"/>
                <a:cs typeface="Roboto"/>
                <a:sym typeface="Roboto"/>
              </a:rPr>
              <a:t>.</a:t>
            </a:r>
            <a:endParaRPr sz="2500">
              <a:latin typeface="Roboto"/>
              <a:ea typeface="Roboto"/>
              <a:cs typeface="Roboto"/>
              <a:sym typeface="Roboto"/>
            </a:endParaRPr>
          </a:p>
        </p:txBody>
      </p:sp>
      <p:sp>
        <p:nvSpPr>
          <p:cNvPr id="1649" name="Google Shape;1649;p116"/>
          <p:cNvSpPr/>
          <p:nvPr/>
        </p:nvSpPr>
        <p:spPr>
          <a:xfrm>
            <a:off x="1061475" y="146300"/>
            <a:ext cx="6844579" cy="763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Spreadsheets</a:t>
            </a: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3" name="Shape 1653"/>
        <p:cNvGrpSpPr/>
        <p:nvPr/>
      </p:nvGrpSpPr>
      <p:grpSpPr>
        <a:xfrm>
          <a:off x="0" y="0"/>
          <a:ext cx="0" cy="0"/>
          <a:chOff x="0" y="0"/>
          <a:chExt cx="0" cy="0"/>
        </a:xfrm>
      </p:grpSpPr>
      <p:pic>
        <p:nvPicPr>
          <p:cNvPr descr="https://images.freeimg.net/rsynced_images/floor-floorboards.jpg" id="1654" name="Google Shape;1654;p11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655" name="Google Shape;1655;p11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11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57" name="Google Shape;1657;p11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658" name="Google Shape;1658;p11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659" name="Google Shape;1659;p11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660" name="Google Shape;1660;p11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661" name="Google Shape;1661;p117"/>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662" name="Google Shape;1662;p11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663" name="Google Shape;1663;p117"/>
          <p:cNvSpPr txBox="1"/>
          <p:nvPr/>
        </p:nvSpPr>
        <p:spPr>
          <a:xfrm>
            <a:off x="719775" y="1037200"/>
            <a:ext cx="6519300" cy="34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latin typeface="Roboto"/>
                <a:ea typeface="Roboto"/>
                <a:cs typeface="Roboto"/>
                <a:sym typeface="Roboto"/>
              </a:rPr>
              <a:t>When examining line charts, look for the following line behaviors:</a:t>
            </a:r>
            <a:endParaRPr sz="3200">
              <a:latin typeface="Roboto"/>
              <a:ea typeface="Roboto"/>
              <a:cs typeface="Roboto"/>
              <a:sym typeface="Roboto"/>
            </a:endParaRPr>
          </a:p>
          <a:p>
            <a:pPr indent="-387350" lvl="0" marL="457200" rtl="0" algn="l">
              <a:lnSpc>
                <a:spcPct val="200000"/>
              </a:lnSpc>
              <a:spcBef>
                <a:spcPts val="0"/>
              </a:spcBef>
              <a:spcAft>
                <a:spcPts val="0"/>
              </a:spcAft>
              <a:buSzPts val="2500"/>
              <a:buFont typeface="Roboto"/>
              <a:buAutoNum type="arabicPeriod"/>
            </a:pPr>
            <a:r>
              <a:rPr lang="en" sz="2500">
                <a:latin typeface="Roboto"/>
                <a:ea typeface="Roboto"/>
                <a:cs typeface="Roboto"/>
                <a:sym typeface="Roboto"/>
              </a:rPr>
              <a:t>Increase is when the line goes up.</a:t>
            </a:r>
            <a:endParaRPr sz="2500">
              <a:latin typeface="Roboto"/>
              <a:ea typeface="Roboto"/>
              <a:cs typeface="Roboto"/>
              <a:sym typeface="Roboto"/>
            </a:endParaRPr>
          </a:p>
          <a:p>
            <a:pPr indent="-387350" lvl="0" marL="457200" rtl="0" algn="l">
              <a:lnSpc>
                <a:spcPct val="200000"/>
              </a:lnSpc>
              <a:spcBef>
                <a:spcPts val="0"/>
              </a:spcBef>
              <a:spcAft>
                <a:spcPts val="0"/>
              </a:spcAft>
              <a:buSzPts val="2500"/>
              <a:buFont typeface="Roboto"/>
              <a:buAutoNum type="arabicPeriod"/>
            </a:pPr>
            <a:r>
              <a:rPr lang="en" sz="2500">
                <a:latin typeface="Roboto"/>
                <a:ea typeface="Roboto"/>
                <a:cs typeface="Roboto"/>
                <a:sym typeface="Roboto"/>
              </a:rPr>
              <a:t>Decrease is when the line goes down.</a:t>
            </a:r>
            <a:endParaRPr sz="2500">
              <a:latin typeface="Roboto"/>
              <a:ea typeface="Roboto"/>
              <a:cs typeface="Roboto"/>
              <a:sym typeface="Roboto"/>
            </a:endParaRPr>
          </a:p>
          <a:p>
            <a:pPr indent="-387350" lvl="0" marL="457200" rtl="0" algn="l">
              <a:lnSpc>
                <a:spcPct val="100000"/>
              </a:lnSpc>
              <a:spcBef>
                <a:spcPts val="0"/>
              </a:spcBef>
              <a:spcAft>
                <a:spcPts val="0"/>
              </a:spcAft>
              <a:buSzPts val="2500"/>
              <a:buFont typeface="Roboto"/>
              <a:buAutoNum type="arabicPeriod"/>
            </a:pPr>
            <a:r>
              <a:rPr lang="en" sz="2500">
                <a:latin typeface="Roboto"/>
                <a:ea typeface="Roboto"/>
                <a:cs typeface="Roboto"/>
                <a:sym typeface="Roboto"/>
              </a:rPr>
              <a:t>Steady state is when the line stays the same.</a:t>
            </a:r>
            <a:endParaRPr sz="2500">
              <a:latin typeface="Roboto"/>
              <a:ea typeface="Roboto"/>
              <a:cs typeface="Roboto"/>
              <a:sym typeface="Roboto"/>
            </a:endParaRPr>
          </a:p>
        </p:txBody>
      </p:sp>
      <p:cxnSp>
        <p:nvCxnSpPr>
          <p:cNvPr id="1664" name="Google Shape;1664;p117"/>
          <p:cNvCxnSpPr/>
          <p:nvPr/>
        </p:nvCxnSpPr>
        <p:spPr>
          <a:xfrm flipH="1" rot="10800000">
            <a:off x="2275425" y="2502675"/>
            <a:ext cx="2889300" cy="359700"/>
          </a:xfrm>
          <a:prstGeom prst="straightConnector1">
            <a:avLst/>
          </a:prstGeom>
          <a:noFill/>
          <a:ln cap="flat" cmpd="sng" w="76200">
            <a:solidFill>
              <a:srgbClr val="000000"/>
            </a:solidFill>
            <a:prstDash val="solid"/>
            <a:round/>
            <a:headEnd len="med" w="med" type="none"/>
            <a:tailEnd len="med" w="med" type="none"/>
          </a:ln>
        </p:spPr>
      </p:cxnSp>
      <p:cxnSp>
        <p:nvCxnSpPr>
          <p:cNvPr id="1665" name="Google Shape;1665;p117"/>
          <p:cNvCxnSpPr/>
          <p:nvPr/>
        </p:nvCxnSpPr>
        <p:spPr>
          <a:xfrm>
            <a:off x="3037425" y="3306950"/>
            <a:ext cx="2423400" cy="381000"/>
          </a:xfrm>
          <a:prstGeom prst="straightConnector1">
            <a:avLst/>
          </a:prstGeom>
          <a:noFill/>
          <a:ln cap="flat" cmpd="sng" w="76200">
            <a:solidFill>
              <a:srgbClr val="000000"/>
            </a:solidFill>
            <a:prstDash val="solid"/>
            <a:round/>
            <a:headEnd len="med" w="med" type="none"/>
            <a:tailEnd len="med" w="med" type="none"/>
          </a:ln>
        </p:spPr>
      </p:cxnSp>
      <p:cxnSp>
        <p:nvCxnSpPr>
          <p:cNvPr id="1666" name="Google Shape;1666;p117"/>
          <p:cNvCxnSpPr/>
          <p:nvPr/>
        </p:nvCxnSpPr>
        <p:spPr>
          <a:xfrm flipH="1" rot="10800000">
            <a:off x="3164475" y="4291275"/>
            <a:ext cx="2338800" cy="21000"/>
          </a:xfrm>
          <a:prstGeom prst="straightConnector1">
            <a:avLst/>
          </a:prstGeom>
          <a:noFill/>
          <a:ln cap="flat" cmpd="sng" w="76200">
            <a:solidFill>
              <a:srgbClr val="000000"/>
            </a:solidFill>
            <a:prstDash val="solid"/>
            <a:round/>
            <a:headEnd len="med" w="med" type="none"/>
            <a:tailEnd len="med" w="med" type="none"/>
          </a:ln>
        </p:spPr>
      </p:cxnSp>
      <p:sp>
        <p:nvSpPr>
          <p:cNvPr id="1667" name="Google Shape;1667;p117"/>
          <p:cNvSpPr/>
          <p:nvPr/>
        </p:nvSpPr>
        <p:spPr>
          <a:xfrm>
            <a:off x="1061475" y="146300"/>
            <a:ext cx="6844579" cy="763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Spreadsheets</a:t>
            </a: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1" name="Shape 1671"/>
        <p:cNvGrpSpPr/>
        <p:nvPr/>
      </p:nvGrpSpPr>
      <p:grpSpPr>
        <a:xfrm>
          <a:off x="0" y="0"/>
          <a:ext cx="0" cy="0"/>
          <a:chOff x="0" y="0"/>
          <a:chExt cx="0" cy="0"/>
        </a:xfrm>
      </p:grpSpPr>
      <p:pic>
        <p:nvPicPr>
          <p:cNvPr id="1672" name="Google Shape;1672;p118" title="Chart"/>
          <p:cNvPicPr preferRelativeResize="0"/>
          <p:nvPr/>
        </p:nvPicPr>
        <p:blipFill>
          <a:blip r:embed="rId3">
            <a:alphaModFix/>
          </a:blip>
          <a:stretch>
            <a:fillRect/>
          </a:stretch>
        </p:blipFill>
        <p:spPr>
          <a:xfrm>
            <a:off x="3390925" y="1162575"/>
            <a:ext cx="4450074" cy="3114374"/>
          </a:xfrm>
          <a:prstGeom prst="rect">
            <a:avLst/>
          </a:prstGeom>
          <a:noFill/>
          <a:ln cap="flat" cmpd="sng" w="38100">
            <a:solidFill>
              <a:schemeClr val="dk2"/>
            </a:solidFill>
            <a:prstDash val="solid"/>
            <a:round/>
            <a:headEnd len="sm" w="sm" type="none"/>
            <a:tailEnd len="sm" w="sm" type="none"/>
          </a:ln>
        </p:spPr>
      </p:pic>
      <p:pic>
        <p:nvPicPr>
          <p:cNvPr descr="https://images.freeimg.net/rsynced_images/floor-floorboards.jpg" id="1673" name="Google Shape;1673;p118">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674" name="Google Shape;1674;p11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11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76" name="Google Shape;1676;p11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677" name="Google Shape;1677;p118">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678" name="Google Shape;1678;p118">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679" name="Google Shape;1679;p11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680" name="Google Shape;1680;p118"/>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1681" name="Google Shape;1681;p11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682" name="Google Shape;1682;p118"/>
          <p:cNvSpPr txBox="1"/>
          <p:nvPr/>
        </p:nvSpPr>
        <p:spPr>
          <a:xfrm>
            <a:off x="694800" y="1467375"/>
            <a:ext cx="2513100" cy="198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Here is the student </a:t>
            </a:r>
            <a:r>
              <a:rPr lang="en" sz="2500">
                <a:latin typeface="Roboto"/>
                <a:ea typeface="Roboto"/>
                <a:cs typeface="Roboto"/>
                <a:sym typeface="Roboto"/>
              </a:rPr>
              <a:t>average</a:t>
            </a:r>
            <a:r>
              <a:rPr lang="en" sz="2500">
                <a:latin typeface="Roboto"/>
                <a:ea typeface="Roboto"/>
                <a:cs typeface="Roboto"/>
                <a:sym typeface="Roboto"/>
              </a:rPr>
              <a:t> column shown as a </a:t>
            </a:r>
            <a:r>
              <a:rPr b="1" i="1" lang="en" sz="2500">
                <a:latin typeface="Roboto"/>
                <a:ea typeface="Roboto"/>
                <a:cs typeface="Roboto"/>
                <a:sym typeface="Roboto"/>
              </a:rPr>
              <a:t>bar chart</a:t>
            </a:r>
            <a:r>
              <a:rPr lang="en" sz="2500">
                <a:latin typeface="Roboto"/>
                <a:ea typeface="Roboto"/>
                <a:cs typeface="Roboto"/>
                <a:sym typeface="Roboto"/>
              </a:rPr>
              <a:t>.</a:t>
            </a:r>
            <a:endParaRPr sz="2500">
              <a:latin typeface="Roboto"/>
              <a:ea typeface="Roboto"/>
              <a:cs typeface="Roboto"/>
              <a:sym typeface="Roboto"/>
            </a:endParaRPr>
          </a:p>
        </p:txBody>
      </p:sp>
      <p:sp>
        <p:nvSpPr>
          <p:cNvPr id="1683" name="Google Shape;1683;p118"/>
          <p:cNvSpPr/>
          <p:nvPr/>
        </p:nvSpPr>
        <p:spPr>
          <a:xfrm>
            <a:off x="1061475" y="146300"/>
            <a:ext cx="6844579" cy="763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Spreadsheets</a:t>
            </a: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7" name="Shape 1687"/>
        <p:cNvGrpSpPr/>
        <p:nvPr/>
      </p:nvGrpSpPr>
      <p:grpSpPr>
        <a:xfrm>
          <a:off x="0" y="0"/>
          <a:ext cx="0" cy="0"/>
          <a:chOff x="0" y="0"/>
          <a:chExt cx="0" cy="0"/>
        </a:xfrm>
      </p:grpSpPr>
      <p:pic>
        <p:nvPicPr>
          <p:cNvPr id="1688" name="Google Shape;1688;p119" title="Chart"/>
          <p:cNvPicPr preferRelativeResize="0"/>
          <p:nvPr/>
        </p:nvPicPr>
        <p:blipFill>
          <a:blip r:embed="rId3">
            <a:alphaModFix/>
          </a:blip>
          <a:stretch>
            <a:fillRect/>
          </a:stretch>
        </p:blipFill>
        <p:spPr>
          <a:xfrm>
            <a:off x="3596525" y="1071600"/>
            <a:ext cx="4121850" cy="2408274"/>
          </a:xfrm>
          <a:prstGeom prst="rect">
            <a:avLst/>
          </a:prstGeom>
          <a:noFill/>
          <a:ln cap="flat" cmpd="sng" w="28575">
            <a:solidFill>
              <a:schemeClr val="dk2"/>
            </a:solidFill>
            <a:prstDash val="solid"/>
            <a:round/>
            <a:headEnd len="sm" w="sm" type="none"/>
            <a:tailEnd len="sm" w="sm" type="none"/>
          </a:ln>
        </p:spPr>
      </p:pic>
      <p:pic>
        <p:nvPicPr>
          <p:cNvPr descr="https://images.freeimg.net/rsynced_images/floor-floorboards.jpg" id="1689" name="Google Shape;1689;p119">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690" name="Google Shape;1690;p11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11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92" name="Google Shape;1692;p11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693" name="Google Shape;1693;p119">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694" name="Google Shape;1694;p119">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695" name="Google Shape;1695;p11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696" name="Google Shape;1696;p119"/>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1697" name="Google Shape;1697;p11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698" name="Google Shape;1698;p119"/>
          <p:cNvSpPr txBox="1"/>
          <p:nvPr/>
        </p:nvSpPr>
        <p:spPr>
          <a:xfrm>
            <a:off x="1770225" y="3550925"/>
            <a:ext cx="4737300" cy="9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Here is survey data from the table shown as a pie chart.</a:t>
            </a:r>
            <a:endParaRPr sz="2500">
              <a:latin typeface="Roboto"/>
              <a:ea typeface="Roboto"/>
              <a:cs typeface="Roboto"/>
              <a:sym typeface="Roboto"/>
            </a:endParaRPr>
          </a:p>
        </p:txBody>
      </p:sp>
      <p:graphicFrame>
        <p:nvGraphicFramePr>
          <p:cNvPr id="1699" name="Google Shape;1699;p119"/>
          <p:cNvGraphicFramePr/>
          <p:nvPr/>
        </p:nvGraphicFramePr>
        <p:xfrm>
          <a:off x="599550" y="1100525"/>
          <a:ext cx="3000000" cy="3000000"/>
        </p:xfrm>
        <a:graphic>
          <a:graphicData uri="http://schemas.openxmlformats.org/drawingml/2006/table">
            <a:tbl>
              <a:tblPr>
                <a:noFill/>
                <a:tableStyleId>{FFC67CB7-AF13-4C63-A674-8685A55C3241}</a:tableStyleId>
              </a:tblPr>
              <a:tblGrid>
                <a:gridCol w="1365275"/>
                <a:gridCol w="731300"/>
              </a:tblGrid>
              <a:tr h="413075">
                <a:tc gridSpan="2">
                  <a:txBody>
                    <a:bodyPr/>
                    <a:lstStyle/>
                    <a:p>
                      <a:pPr indent="0" lvl="0" marL="0" rtl="0" algn="ctr">
                        <a:lnSpc>
                          <a:spcPct val="115000"/>
                        </a:lnSpc>
                        <a:spcBef>
                          <a:spcPts val="0"/>
                        </a:spcBef>
                        <a:spcAft>
                          <a:spcPts val="0"/>
                        </a:spcAft>
                        <a:buNone/>
                      </a:pPr>
                      <a:r>
                        <a:rPr lang="en" sz="2000">
                          <a:latin typeface="Roboto Black"/>
                          <a:ea typeface="Roboto Black"/>
                          <a:cs typeface="Roboto Black"/>
                          <a:sym typeface="Roboto Black"/>
                        </a:rPr>
                        <a:t>Favorite Fruit</a:t>
                      </a:r>
                      <a:endParaRPr sz="2000">
                        <a:latin typeface="Roboto Black"/>
                        <a:ea typeface="Roboto Black"/>
                        <a:cs typeface="Roboto Black"/>
                        <a:sym typeface="Roboto Black"/>
                      </a:endParaRPr>
                    </a:p>
                  </a:txBody>
                  <a:tcPr marT="19050" marB="19050" marR="28575" marL="28575" anchor="b">
                    <a:lnL cap="flat" cmpd="sng" w="26450">
                      <a:solidFill>
                        <a:srgbClr val="000000"/>
                      </a:solidFill>
                      <a:prstDash val="solid"/>
                      <a:round/>
                      <a:headEnd len="sm" w="sm" type="none"/>
                      <a:tailEnd len="sm" w="sm" type="none"/>
                    </a:lnL>
                    <a:lnR cap="flat" cmpd="sng" w="26450">
                      <a:solidFill>
                        <a:srgbClr val="000000"/>
                      </a:solidFill>
                      <a:prstDash val="solid"/>
                      <a:round/>
                      <a:headEnd len="sm" w="sm" type="none"/>
                      <a:tailEnd len="sm" w="sm" type="none"/>
                    </a:lnR>
                    <a:lnT cap="flat" cmpd="sng" w="26450">
                      <a:solidFill>
                        <a:srgbClr val="000000"/>
                      </a:solidFill>
                      <a:prstDash val="solid"/>
                      <a:round/>
                      <a:headEnd len="sm" w="sm" type="none"/>
                      <a:tailEnd len="sm" w="sm" type="none"/>
                    </a:lnT>
                    <a:lnB cap="flat" cmpd="sng" w="26450">
                      <a:solidFill>
                        <a:srgbClr val="000000"/>
                      </a:solidFill>
                      <a:prstDash val="solid"/>
                      <a:round/>
                      <a:headEnd len="sm" w="sm" type="none"/>
                      <a:tailEnd len="sm" w="sm" type="none"/>
                    </a:lnB>
                  </a:tcPr>
                </a:tc>
                <a:tc hMerge="1"/>
              </a:tr>
              <a:tr h="413075">
                <a:tc>
                  <a:txBody>
                    <a:bodyPr/>
                    <a:lstStyle/>
                    <a:p>
                      <a:pPr indent="0" lvl="0" marL="0" rtl="0" algn="ctr">
                        <a:lnSpc>
                          <a:spcPct val="115000"/>
                        </a:lnSpc>
                        <a:spcBef>
                          <a:spcPts val="0"/>
                        </a:spcBef>
                        <a:spcAft>
                          <a:spcPts val="0"/>
                        </a:spcAft>
                        <a:buNone/>
                      </a:pPr>
                      <a:r>
                        <a:rPr lang="en" sz="1900">
                          <a:latin typeface="Roboto Black"/>
                          <a:ea typeface="Roboto Black"/>
                          <a:cs typeface="Roboto Black"/>
                          <a:sym typeface="Roboto Black"/>
                        </a:rPr>
                        <a:t>apple</a:t>
                      </a:r>
                      <a:endParaRPr sz="1900">
                        <a:latin typeface="Roboto Black"/>
                        <a:ea typeface="Roboto Black"/>
                        <a:cs typeface="Roboto Black"/>
                        <a:sym typeface="Roboto Black"/>
                      </a:endParaRPr>
                    </a:p>
                  </a:txBody>
                  <a:tcPr marT="19050" marB="19050" marR="28575" marL="28575" anchor="b">
                    <a:lnL cap="flat" cmpd="sng" w="26450">
                      <a:solidFill>
                        <a:srgbClr val="000000"/>
                      </a:solidFill>
                      <a:prstDash val="solid"/>
                      <a:round/>
                      <a:headEnd len="sm" w="sm" type="none"/>
                      <a:tailEnd len="sm" w="sm" type="none"/>
                    </a:lnL>
                    <a:lnR cap="flat" cmpd="sng" w="26450">
                      <a:solidFill>
                        <a:srgbClr val="000000"/>
                      </a:solidFill>
                      <a:prstDash val="solid"/>
                      <a:round/>
                      <a:headEnd len="sm" w="sm" type="none"/>
                      <a:tailEnd len="sm" w="sm" type="none"/>
                    </a:lnR>
                    <a:lnT cap="flat" cmpd="sng" w="26450">
                      <a:solidFill>
                        <a:srgbClr val="000000"/>
                      </a:solidFill>
                      <a:prstDash val="solid"/>
                      <a:round/>
                      <a:headEnd len="sm" w="sm" type="none"/>
                      <a:tailEnd len="sm" w="sm" type="none"/>
                    </a:lnT>
                    <a:lnB cap="flat" cmpd="sng" w="264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800">
                          <a:latin typeface="Roboto Black"/>
                          <a:ea typeface="Roboto Black"/>
                          <a:cs typeface="Roboto Black"/>
                          <a:sym typeface="Roboto Black"/>
                        </a:rPr>
                        <a:t>54</a:t>
                      </a:r>
                      <a:endParaRPr sz="1800">
                        <a:latin typeface="Roboto Black"/>
                        <a:ea typeface="Roboto Black"/>
                        <a:cs typeface="Roboto Black"/>
                        <a:sym typeface="Roboto Black"/>
                      </a:endParaRPr>
                    </a:p>
                  </a:txBody>
                  <a:tcPr marT="19050" marB="19050" marR="28575" marL="28575" anchor="b">
                    <a:lnL cap="flat" cmpd="sng" w="26450">
                      <a:solidFill>
                        <a:srgbClr val="000000"/>
                      </a:solidFill>
                      <a:prstDash val="solid"/>
                      <a:round/>
                      <a:headEnd len="sm" w="sm" type="none"/>
                      <a:tailEnd len="sm" w="sm" type="none"/>
                    </a:lnL>
                    <a:lnR cap="flat" cmpd="sng" w="26450">
                      <a:solidFill>
                        <a:srgbClr val="000000"/>
                      </a:solidFill>
                      <a:prstDash val="solid"/>
                      <a:round/>
                      <a:headEnd len="sm" w="sm" type="none"/>
                      <a:tailEnd len="sm" w="sm" type="none"/>
                    </a:lnR>
                    <a:lnT cap="flat" cmpd="sng" w="26450">
                      <a:solidFill>
                        <a:srgbClr val="000000"/>
                      </a:solidFill>
                      <a:prstDash val="solid"/>
                      <a:round/>
                      <a:headEnd len="sm" w="sm" type="none"/>
                      <a:tailEnd len="sm" w="sm" type="none"/>
                    </a:lnT>
                    <a:lnB cap="flat" cmpd="sng" w="26450">
                      <a:solidFill>
                        <a:srgbClr val="000000"/>
                      </a:solidFill>
                      <a:prstDash val="solid"/>
                      <a:round/>
                      <a:headEnd len="sm" w="sm" type="none"/>
                      <a:tailEnd len="sm" w="sm" type="none"/>
                    </a:lnB>
                  </a:tcPr>
                </a:tc>
              </a:tr>
              <a:tr h="413075">
                <a:tc>
                  <a:txBody>
                    <a:bodyPr/>
                    <a:lstStyle/>
                    <a:p>
                      <a:pPr indent="0" lvl="0" marL="0" rtl="0" algn="ctr">
                        <a:lnSpc>
                          <a:spcPct val="115000"/>
                        </a:lnSpc>
                        <a:spcBef>
                          <a:spcPts val="0"/>
                        </a:spcBef>
                        <a:spcAft>
                          <a:spcPts val="0"/>
                        </a:spcAft>
                        <a:buNone/>
                      </a:pPr>
                      <a:r>
                        <a:rPr lang="en" sz="1900">
                          <a:latin typeface="Roboto Black"/>
                          <a:ea typeface="Roboto Black"/>
                          <a:cs typeface="Roboto Black"/>
                          <a:sym typeface="Roboto Black"/>
                        </a:rPr>
                        <a:t>banana</a:t>
                      </a:r>
                      <a:endParaRPr sz="1900">
                        <a:latin typeface="Roboto Black"/>
                        <a:ea typeface="Roboto Black"/>
                        <a:cs typeface="Roboto Black"/>
                        <a:sym typeface="Roboto Black"/>
                      </a:endParaRPr>
                    </a:p>
                  </a:txBody>
                  <a:tcPr marT="19050" marB="19050" marR="28575" marL="28575" anchor="b">
                    <a:lnL cap="flat" cmpd="sng" w="26450">
                      <a:solidFill>
                        <a:srgbClr val="000000"/>
                      </a:solidFill>
                      <a:prstDash val="solid"/>
                      <a:round/>
                      <a:headEnd len="sm" w="sm" type="none"/>
                      <a:tailEnd len="sm" w="sm" type="none"/>
                    </a:lnL>
                    <a:lnR cap="flat" cmpd="sng" w="26450">
                      <a:solidFill>
                        <a:srgbClr val="000000"/>
                      </a:solidFill>
                      <a:prstDash val="solid"/>
                      <a:round/>
                      <a:headEnd len="sm" w="sm" type="none"/>
                      <a:tailEnd len="sm" w="sm" type="none"/>
                    </a:lnR>
                    <a:lnT cap="flat" cmpd="sng" w="26450">
                      <a:solidFill>
                        <a:srgbClr val="000000"/>
                      </a:solidFill>
                      <a:prstDash val="solid"/>
                      <a:round/>
                      <a:headEnd len="sm" w="sm" type="none"/>
                      <a:tailEnd len="sm" w="sm" type="none"/>
                    </a:lnT>
                    <a:lnB cap="flat" cmpd="sng" w="264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800">
                          <a:latin typeface="Roboto Black"/>
                          <a:ea typeface="Roboto Black"/>
                          <a:cs typeface="Roboto Black"/>
                          <a:sym typeface="Roboto Black"/>
                        </a:rPr>
                        <a:t>67</a:t>
                      </a:r>
                      <a:endParaRPr sz="1800">
                        <a:latin typeface="Roboto Black"/>
                        <a:ea typeface="Roboto Black"/>
                        <a:cs typeface="Roboto Black"/>
                        <a:sym typeface="Roboto Black"/>
                      </a:endParaRPr>
                    </a:p>
                  </a:txBody>
                  <a:tcPr marT="19050" marB="19050" marR="28575" marL="28575" anchor="b">
                    <a:lnL cap="flat" cmpd="sng" w="26450">
                      <a:solidFill>
                        <a:srgbClr val="000000"/>
                      </a:solidFill>
                      <a:prstDash val="solid"/>
                      <a:round/>
                      <a:headEnd len="sm" w="sm" type="none"/>
                      <a:tailEnd len="sm" w="sm" type="none"/>
                    </a:lnL>
                    <a:lnR cap="flat" cmpd="sng" w="26450">
                      <a:solidFill>
                        <a:srgbClr val="000000"/>
                      </a:solidFill>
                      <a:prstDash val="solid"/>
                      <a:round/>
                      <a:headEnd len="sm" w="sm" type="none"/>
                      <a:tailEnd len="sm" w="sm" type="none"/>
                    </a:lnR>
                    <a:lnT cap="flat" cmpd="sng" w="26450">
                      <a:solidFill>
                        <a:srgbClr val="000000"/>
                      </a:solidFill>
                      <a:prstDash val="solid"/>
                      <a:round/>
                      <a:headEnd len="sm" w="sm" type="none"/>
                      <a:tailEnd len="sm" w="sm" type="none"/>
                    </a:lnT>
                    <a:lnB cap="flat" cmpd="sng" w="26450">
                      <a:solidFill>
                        <a:srgbClr val="000000"/>
                      </a:solidFill>
                      <a:prstDash val="solid"/>
                      <a:round/>
                      <a:headEnd len="sm" w="sm" type="none"/>
                      <a:tailEnd len="sm" w="sm" type="none"/>
                    </a:lnB>
                  </a:tcPr>
                </a:tc>
              </a:tr>
              <a:tr h="413075">
                <a:tc>
                  <a:txBody>
                    <a:bodyPr/>
                    <a:lstStyle/>
                    <a:p>
                      <a:pPr indent="0" lvl="0" marL="0" rtl="0" algn="ctr">
                        <a:lnSpc>
                          <a:spcPct val="115000"/>
                        </a:lnSpc>
                        <a:spcBef>
                          <a:spcPts val="0"/>
                        </a:spcBef>
                        <a:spcAft>
                          <a:spcPts val="0"/>
                        </a:spcAft>
                        <a:buNone/>
                      </a:pPr>
                      <a:r>
                        <a:rPr lang="en" sz="1900">
                          <a:latin typeface="Roboto Black"/>
                          <a:ea typeface="Roboto Black"/>
                          <a:cs typeface="Roboto Black"/>
                          <a:sym typeface="Roboto Black"/>
                        </a:rPr>
                        <a:t>grapes</a:t>
                      </a:r>
                      <a:endParaRPr sz="1900">
                        <a:latin typeface="Roboto Black"/>
                        <a:ea typeface="Roboto Black"/>
                        <a:cs typeface="Roboto Black"/>
                        <a:sym typeface="Roboto Black"/>
                      </a:endParaRPr>
                    </a:p>
                  </a:txBody>
                  <a:tcPr marT="19050" marB="19050" marR="28575" marL="28575" anchor="b">
                    <a:lnL cap="flat" cmpd="sng" w="26450">
                      <a:solidFill>
                        <a:srgbClr val="000000"/>
                      </a:solidFill>
                      <a:prstDash val="solid"/>
                      <a:round/>
                      <a:headEnd len="sm" w="sm" type="none"/>
                      <a:tailEnd len="sm" w="sm" type="none"/>
                    </a:lnL>
                    <a:lnR cap="flat" cmpd="sng" w="26450">
                      <a:solidFill>
                        <a:srgbClr val="000000"/>
                      </a:solidFill>
                      <a:prstDash val="solid"/>
                      <a:round/>
                      <a:headEnd len="sm" w="sm" type="none"/>
                      <a:tailEnd len="sm" w="sm" type="none"/>
                    </a:lnR>
                    <a:lnT cap="flat" cmpd="sng" w="26450">
                      <a:solidFill>
                        <a:srgbClr val="000000"/>
                      </a:solidFill>
                      <a:prstDash val="solid"/>
                      <a:round/>
                      <a:headEnd len="sm" w="sm" type="none"/>
                      <a:tailEnd len="sm" w="sm" type="none"/>
                    </a:lnT>
                    <a:lnB cap="flat" cmpd="sng" w="264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800">
                          <a:latin typeface="Roboto Black"/>
                          <a:ea typeface="Roboto Black"/>
                          <a:cs typeface="Roboto Black"/>
                          <a:sym typeface="Roboto Black"/>
                        </a:rPr>
                        <a:t>32</a:t>
                      </a:r>
                      <a:endParaRPr sz="1800">
                        <a:latin typeface="Roboto Black"/>
                        <a:ea typeface="Roboto Black"/>
                        <a:cs typeface="Roboto Black"/>
                        <a:sym typeface="Roboto Black"/>
                      </a:endParaRPr>
                    </a:p>
                  </a:txBody>
                  <a:tcPr marT="19050" marB="19050" marR="28575" marL="28575" anchor="b">
                    <a:lnL cap="flat" cmpd="sng" w="26450">
                      <a:solidFill>
                        <a:srgbClr val="000000"/>
                      </a:solidFill>
                      <a:prstDash val="solid"/>
                      <a:round/>
                      <a:headEnd len="sm" w="sm" type="none"/>
                      <a:tailEnd len="sm" w="sm" type="none"/>
                    </a:lnL>
                    <a:lnR cap="flat" cmpd="sng" w="26450">
                      <a:solidFill>
                        <a:srgbClr val="000000"/>
                      </a:solidFill>
                      <a:prstDash val="solid"/>
                      <a:round/>
                      <a:headEnd len="sm" w="sm" type="none"/>
                      <a:tailEnd len="sm" w="sm" type="none"/>
                    </a:lnR>
                    <a:lnT cap="flat" cmpd="sng" w="26450">
                      <a:solidFill>
                        <a:srgbClr val="000000"/>
                      </a:solidFill>
                      <a:prstDash val="solid"/>
                      <a:round/>
                      <a:headEnd len="sm" w="sm" type="none"/>
                      <a:tailEnd len="sm" w="sm" type="none"/>
                    </a:lnT>
                    <a:lnB cap="flat" cmpd="sng" w="26450">
                      <a:solidFill>
                        <a:srgbClr val="000000"/>
                      </a:solidFill>
                      <a:prstDash val="solid"/>
                      <a:round/>
                      <a:headEnd len="sm" w="sm" type="none"/>
                      <a:tailEnd len="sm" w="sm" type="none"/>
                    </a:lnB>
                  </a:tcPr>
                </a:tc>
              </a:tr>
              <a:tr h="413075">
                <a:tc>
                  <a:txBody>
                    <a:bodyPr/>
                    <a:lstStyle/>
                    <a:p>
                      <a:pPr indent="0" lvl="0" marL="0" rtl="0" algn="ctr">
                        <a:lnSpc>
                          <a:spcPct val="115000"/>
                        </a:lnSpc>
                        <a:spcBef>
                          <a:spcPts val="0"/>
                        </a:spcBef>
                        <a:spcAft>
                          <a:spcPts val="0"/>
                        </a:spcAft>
                        <a:buNone/>
                      </a:pPr>
                      <a:r>
                        <a:rPr lang="en" sz="1900">
                          <a:latin typeface="Roboto Black"/>
                          <a:ea typeface="Roboto Black"/>
                          <a:cs typeface="Roboto Black"/>
                          <a:sym typeface="Roboto Black"/>
                        </a:rPr>
                        <a:t>pineapple</a:t>
                      </a:r>
                      <a:endParaRPr sz="1900">
                        <a:latin typeface="Roboto Black"/>
                        <a:ea typeface="Roboto Black"/>
                        <a:cs typeface="Roboto Black"/>
                        <a:sym typeface="Roboto Black"/>
                      </a:endParaRPr>
                    </a:p>
                  </a:txBody>
                  <a:tcPr marT="19050" marB="19050" marR="28575" marL="28575" anchor="b">
                    <a:lnL cap="flat" cmpd="sng" w="26450">
                      <a:solidFill>
                        <a:srgbClr val="000000"/>
                      </a:solidFill>
                      <a:prstDash val="solid"/>
                      <a:round/>
                      <a:headEnd len="sm" w="sm" type="none"/>
                      <a:tailEnd len="sm" w="sm" type="none"/>
                    </a:lnL>
                    <a:lnR cap="flat" cmpd="sng" w="26450">
                      <a:solidFill>
                        <a:srgbClr val="000000"/>
                      </a:solidFill>
                      <a:prstDash val="solid"/>
                      <a:round/>
                      <a:headEnd len="sm" w="sm" type="none"/>
                      <a:tailEnd len="sm" w="sm" type="none"/>
                    </a:lnR>
                    <a:lnT cap="flat" cmpd="sng" w="26450">
                      <a:solidFill>
                        <a:srgbClr val="000000"/>
                      </a:solidFill>
                      <a:prstDash val="solid"/>
                      <a:round/>
                      <a:headEnd len="sm" w="sm" type="none"/>
                      <a:tailEnd len="sm" w="sm" type="none"/>
                    </a:lnT>
                    <a:lnB cap="flat" cmpd="sng" w="264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800">
                          <a:latin typeface="Roboto Black"/>
                          <a:ea typeface="Roboto Black"/>
                          <a:cs typeface="Roboto Black"/>
                          <a:sym typeface="Roboto Black"/>
                        </a:rPr>
                        <a:t>15</a:t>
                      </a:r>
                      <a:endParaRPr sz="1800">
                        <a:latin typeface="Roboto Black"/>
                        <a:ea typeface="Roboto Black"/>
                        <a:cs typeface="Roboto Black"/>
                        <a:sym typeface="Roboto Black"/>
                      </a:endParaRPr>
                    </a:p>
                  </a:txBody>
                  <a:tcPr marT="19050" marB="19050" marR="28575" marL="28575" anchor="b">
                    <a:lnL cap="flat" cmpd="sng" w="26450">
                      <a:solidFill>
                        <a:srgbClr val="000000"/>
                      </a:solidFill>
                      <a:prstDash val="solid"/>
                      <a:round/>
                      <a:headEnd len="sm" w="sm" type="none"/>
                      <a:tailEnd len="sm" w="sm" type="none"/>
                    </a:lnL>
                    <a:lnR cap="flat" cmpd="sng" w="26450">
                      <a:solidFill>
                        <a:srgbClr val="000000"/>
                      </a:solidFill>
                      <a:prstDash val="solid"/>
                      <a:round/>
                      <a:headEnd len="sm" w="sm" type="none"/>
                      <a:tailEnd len="sm" w="sm" type="none"/>
                    </a:lnR>
                    <a:lnT cap="flat" cmpd="sng" w="26450">
                      <a:solidFill>
                        <a:srgbClr val="000000"/>
                      </a:solidFill>
                      <a:prstDash val="solid"/>
                      <a:round/>
                      <a:headEnd len="sm" w="sm" type="none"/>
                      <a:tailEnd len="sm" w="sm" type="none"/>
                    </a:lnT>
                    <a:lnB cap="flat" cmpd="sng" w="26450">
                      <a:solidFill>
                        <a:srgbClr val="000000"/>
                      </a:solidFill>
                      <a:prstDash val="solid"/>
                      <a:round/>
                      <a:headEnd len="sm" w="sm" type="none"/>
                      <a:tailEnd len="sm" w="sm" type="none"/>
                    </a:lnB>
                  </a:tcPr>
                </a:tc>
              </a:tr>
            </a:tbl>
          </a:graphicData>
        </a:graphic>
      </p:graphicFrame>
      <p:cxnSp>
        <p:nvCxnSpPr>
          <p:cNvPr id="1700" name="Google Shape;1700;p119"/>
          <p:cNvCxnSpPr/>
          <p:nvPr/>
        </p:nvCxnSpPr>
        <p:spPr>
          <a:xfrm>
            <a:off x="2712725" y="2148850"/>
            <a:ext cx="883800" cy="15300"/>
          </a:xfrm>
          <a:prstGeom prst="straightConnector1">
            <a:avLst/>
          </a:prstGeom>
          <a:noFill/>
          <a:ln cap="flat" cmpd="sng" w="76200">
            <a:solidFill>
              <a:srgbClr val="FF0000"/>
            </a:solidFill>
            <a:prstDash val="solid"/>
            <a:round/>
            <a:headEnd len="med" w="med" type="none"/>
            <a:tailEnd len="med" w="med" type="triangle"/>
          </a:ln>
        </p:spPr>
      </p:cxnSp>
      <p:sp>
        <p:nvSpPr>
          <p:cNvPr id="1701" name="Google Shape;1701;p119"/>
          <p:cNvSpPr/>
          <p:nvPr/>
        </p:nvSpPr>
        <p:spPr>
          <a:xfrm>
            <a:off x="1061475" y="146300"/>
            <a:ext cx="6844579" cy="763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Spreadsheets</a:t>
            </a: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5" name="Shape 1705"/>
        <p:cNvGrpSpPr/>
        <p:nvPr/>
      </p:nvGrpSpPr>
      <p:grpSpPr>
        <a:xfrm>
          <a:off x="0" y="0"/>
          <a:ext cx="0" cy="0"/>
          <a:chOff x="0" y="0"/>
          <a:chExt cx="0" cy="0"/>
        </a:xfrm>
      </p:grpSpPr>
      <p:pic>
        <p:nvPicPr>
          <p:cNvPr descr="https://images.freeimg.net/rsynced_images/floor-floorboards.jpg" id="1706" name="Google Shape;1706;p12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707" name="Google Shape;1707;p12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12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09" name="Google Shape;1709;p12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710" name="Google Shape;1710;p12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711" name="Google Shape;1711;p12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712" name="Google Shape;1712;p12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713" name="Google Shape;1713;p120"/>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714" name="Google Shape;1714;p12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715" name="Google Shape;1715;p120"/>
          <p:cNvSpPr txBox="1"/>
          <p:nvPr/>
        </p:nvSpPr>
        <p:spPr>
          <a:xfrm>
            <a:off x="922950" y="890900"/>
            <a:ext cx="6333000" cy="36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Roboto"/>
                <a:ea typeface="Roboto"/>
                <a:cs typeface="Roboto"/>
                <a:sym typeface="Roboto"/>
              </a:rPr>
              <a:t>Spreadsheet programs include lots of math and analytical formulas and functions that are used to evaluate data to make predictions. </a:t>
            </a:r>
            <a:r>
              <a:rPr lang="en" sz="3000">
                <a:latin typeface="Roboto"/>
                <a:ea typeface="Roboto"/>
                <a:cs typeface="Roboto"/>
                <a:sym typeface="Roboto"/>
              </a:rPr>
              <a:t>Formulas</a:t>
            </a:r>
            <a:r>
              <a:rPr lang="en" sz="3000">
                <a:latin typeface="Roboto"/>
                <a:ea typeface="Roboto"/>
                <a:cs typeface="Roboto"/>
                <a:sym typeface="Roboto"/>
              </a:rPr>
              <a:t> and functions are categorized. </a:t>
            </a:r>
            <a:endParaRPr sz="3000">
              <a:latin typeface="Roboto"/>
              <a:ea typeface="Roboto"/>
              <a:cs typeface="Roboto"/>
              <a:sym typeface="Roboto"/>
            </a:endParaRPr>
          </a:p>
        </p:txBody>
      </p:sp>
      <p:sp>
        <p:nvSpPr>
          <p:cNvPr id="1716" name="Google Shape;1716;p120"/>
          <p:cNvSpPr/>
          <p:nvPr/>
        </p:nvSpPr>
        <p:spPr>
          <a:xfrm>
            <a:off x="958725" y="136700"/>
            <a:ext cx="6881813" cy="7638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Spreadsheets Formulas</a:t>
            </a: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0" name="Shape 1720"/>
        <p:cNvGrpSpPr/>
        <p:nvPr/>
      </p:nvGrpSpPr>
      <p:grpSpPr>
        <a:xfrm>
          <a:off x="0" y="0"/>
          <a:ext cx="0" cy="0"/>
          <a:chOff x="0" y="0"/>
          <a:chExt cx="0" cy="0"/>
        </a:xfrm>
      </p:grpSpPr>
      <p:pic>
        <p:nvPicPr>
          <p:cNvPr descr="https://images.freeimg.net/rsynced_images/floor-floorboards.jpg" id="1721" name="Google Shape;1721;p12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722" name="Google Shape;1722;p121"/>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12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24" name="Google Shape;1724;p12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725" name="Google Shape;1725;p12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726" name="Google Shape;1726;p12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727" name="Google Shape;1727;p121"/>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728" name="Google Shape;1728;p121"/>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729" name="Google Shape;1729;p12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730" name="Google Shape;1730;p121"/>
          <p:cNvSpPr txBox="1"/>
          <p:nvPr/>
        </p:nvSpPr>
        <p:spPr>
          <a:xfrm>
            <a:off x="847725" y="843850"/>
            <a:ext cx="6881700" cy="371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Roboto"/>
                <a:ea typeface="Roboto"/>
                <a:cs typeface="Roboto"/>
                <a:sym typeface="Roboto"/>
              </a:rPr>
              <a:t>We will examine the following </a:t>
            </a:r>
            <a:r>
              <a:rPr lang="en" sz="3000">
                <a:latin typeface="Roboto"/>
                <a:ea typeface="Roboto"/>
                <a:cs typeface="Roboto"/>
                <a:sym typeface="Roboto"/>
              </a:rPr>
              <a:t>common formulas and functions:</a:t>
            </a:r>
            <a:endParaRPr sz="3000">
              <a:latin typeface="Roboto"/>
              <a:ea typeface="Roboto"/>
              <a:cs typeface="Roboto"/>
              <a:sym typeface="Roboto"/>
            </a:endParaRPr>
          </a:p>
          <a:p>
            <a:pPr indent="-368300" lvl="0" marL="2286000" rtl="0" algn="l">
              <a:spcBef>
                <a:spcPts val="0"/>
              </a:spcBef>
              <a:spcAft>
                <a:spcPts val="0"/>
              </a:spcAft>
              <a:buSzPts val="2200"/>
              <a:buFont typeface="Roboto"/>
              <a:buChar char="➢"/>
            </a:pPr>
            <a:r>
              <a:rPr b="1" lang="en" sz="2200">
                <a:latin typeface="Roboto"/>
                <a:ea typeface="Roboto"/>
                <a:cs typeface="Roboto"/>
                <a:sym typeface="Roboto"/>
              </a:rPr>
              <a:t>Sum</a:t>
            </a:r>
            <a:endParaRPr b="1" sz="2200">
              <a:latin typeface="Roboto"/>
              <a:ea typeface="Roboto"/>
              <a:cs typeface="Roboto"/>
              <a:sym typeface="Roboto"/>
            </a:endParaRPr>
          </a:p>
          <a:p>
            <a:pPr indent="-368300" lvl="0" marL="2286000" rtl="0" algn="l">
              <a:spcBef>
                <a:spcPts val="0"/>
              </a:spcBef>
              <a:spcAft>
                <a:spcPts val="0"/>
              </a:spcAft>
              <a:buSzPts val="2200"/>
              <a:buFont typeface="Roboto"/>
              <a:buChar char="➢"/>
            </a:pPr>
            <a:r>
              <a:rPr b="1" lang="en" sz="2200">
                <a:latin typeface="Roboto"/>
                <a:ea typeface="Roboto"/>
                <a:cs typeface="Roboto"/>
                <a:sym typeface="Roboto"/>
              </a:rPr>
              <a:t>Average</a:t>
            </a:r>
            <a:endParaRPr b="1" sz="2200">
              <a:latin typeface="Roboto"/>
              <a:ea typeface="Roboto"/>
              <a:cs typeface="Roboto"/>
              <a:sym typeface="Roboto"/>
            </a:endParaRPr>
          </a:p>
          <a:p>
            <a:pPr indent="-368300" lvl="0" marL="2286000" rtl="0" algn="l">
              <a:spcBef>
                <a:spcPts val="0"/>
              </a:spcBef>
              <a:spcAft>
                <a:spcPts val="0"/>
              </a:spcAft>
              <a:buSzPts val="2200"/>
              <a:buFont typeface="Roboto"/>
              <a:buChar char="➢"/>
            </a:pPr>
            <a:r>
              <a:rPr b="1" lang="en" sz="2200">
                <a:latin typeface="Roboto"/>
                <a:ea typeface="Roboto"/>
                <a:cs typeface="Roboto"/>
                <a:sym typeface="Roboto"/>
              </a:rPr>
              <a:t>Maximum</a:t>
            </a:r>
            <a:endParaRPr b="1" sz="2200">
              <a:latin typeface="Roboto"/>
              <a:ea typeface="Roboto"/>
              <a:cs typeface="Roboto"/>
              <a:sym typeface="Roboto"/>
            </a:endParaRPr>
          </a:p>
          <a:p>
            <a:pPr indent="-368300" lvl="0" marL="2286000" rtl="0" algn="l">
              <a:spcBef>
                <a:spcPts val="0"/>
              </a:spcBef>
              <a:spcAft>
                <a:spcPts val="0"/>
              </a:spcAft>
              <a:buSzPts val="2200"/>
              <a:buFont typeface="Roboto"/>
              <a:buChar char="➢"/>
            </a:pPr>
            <a:r>
              <a:rPr b="1" lang="en" sz="2200">
                <a:latin typeface="Roboto"/>
                <a:ea typeface="Roboto"/>
                <a:cs typeface="Roboto"/>
                <a:sym typeface="Roboto"/>
              </a:rPr>
              <a:t>Minimum</a:t>
            </a:r>
            <a:endParaRPr b="1" sz="2200">
              <a:latin typeface="Roboto"/>
              <a:ea typeface="Roboto"/>
              <a:cs typeface="Roboto"/>
              <a:sym typeface="Roboto"/>
            </a:endParaRPr>
          </a:p>
          <a:p>
            <a:pPr indent="-368300" lvl="0" marL="2286000" rtl="0" algn="l">
              <a:spcBef>
                <a:spcPts val="0"/>
              </a:spcBef>
              <a:spcAft>
                <a:spcPts val="0"/>
              </a:spcAft>
              <a:buSzPts val="2200"/>
              <a:buFont typeface="Roboto"/>
              <a:buChar char="➢"/>
            </a:pPr>
            <a:r>
              <a:rPr b="1" lang="en" sz="2200">
                <a:latin typeface="Roboto"/>
                <a:ea typeface="Roboto"/>
                <a:cs typeface="Roboto"/>
                <a:sym typeface="Roboto"/>
              </a:rPr>
              <a:t>Mode</a:t>
            </a:r>
            <a:endParaRPr b="1" sz="2200">
              <a:latin typeface="Roboto"/>
              <a:ea typeface="Roboto"/>
              <a:cs typeface="Roboto"/>
              <a:sym typeface="Roboto"/>
            </a:endParaRPr>
          </a:p>
          <a:p>
            <a:pPr indent="-368300" lvl="0" marL="2286000" rtl="0" algn="l">
              <a:spcBef>
                <a:spcPts val="0"/>
              </a:spcBef>
              <a:spcAft>
                <a:spcPts val="0"/>
              </a:spcAft>
              <a:buSzPts val="2200"/>
              <a:buFont typeface="Roboto"/>
              <a:buChar char="➢"/>
            </a:pPr>
            <a:r>
              <a:rPr b="1" lang="en" sz="2200">
                <a:latin typeface="Roboto"/>
                <a:ea typeface="Roboto"/>
                <a:cs typeface="Roboto"/>
                <a:sym typeface="Roboto"/>
              </a:rPr>
              <a:t>Count</a:t>
            </a:r>
            <a:endParaRPr b="1" sz="2200">
              <a:latin typeface="Roboto"/>
              <a:ea typeface="Roboto"/>
              <a:cs typeface="Roboto"/>
              <a:sym typeface="Roboto"/>
            </a:endParaRPr>
          </a:p>
          <a:p>
            <a:pPr indent="-368300" lvl="0" marL="2286000" rtl="0" algn="l">
              <a:spcBef>
                <a:spcPts val="0"/>
              </a:spcBef>
              <a:spcAft>
                <a:spcPts val="0"/>
              </a:spcAft>
              <a:buSzPts val="2200"/>
              <a:buFont typeface="Roboto"/>
              <a:buChar char="➢"/>
            </a:pPr>
            <a:r>
              <a:rPr b="1" lang="en" sz="2200">
                <a:latin typeface="Roboto"/>
                <a:ea typeface="Roboto"/>
                <a:cs typeface="Roboto"/>
                <a:sym typeface="Roboto"/>
              </a:rPr>
              <a:t>If</a:t>
            </a:r>
            <a:endParaRPr b="1" sz="2200">
              <a:latin typeface="Roboto"/>
              <a:ea typeface="Roboto"/>
              <a:cs typeface="Roboto"/>
              <a:sym typeface="Roboto"/>
            </a:endParaRPr>
          </a:p>
          <a:p>
            <a:pPr indent="-368300" lvl="0" marL="2286000" rtl="0" algn="l">
              <a:spcBef>
                <a:spcPts val="0"/>
              </a:spcBef>
              <a:spcAft>
                <a:spcPts val="0"/>
              </a:spcAft>
              <a:buSzPts val="2200"/>
              <a:buFont typeface="Roboto"/>
              <a:buChar char="➢"/>
            </a:pPr>
            <a:r>
              <a:rPr b="1" lang="en" sz="2200">
                <a:latin typeface="Roboto"/>
                <a:ea typeface="Roboto"/>
                <a:cs typeface="Roboto"/>
                <a:sym typeface="Roboto"/>
              </a:rPr>
              <a:t>Forecast</a:t>
            </a:r>
            <a:endParaRPr b="1" sz="2200">
              <a:latin typeface="Roboto"/>
              <a:ea typeface="Roboto"/>
              <a:cs typeface="Roboto"/>
              <a:sym typeface="Roboto"/>
            </a:endParaRPr>
          </a:p>
        </p:txBody>
      </p:sp>
      <p:sp>
        <p:nvSpPr>
          <p:cNvPr id="1731" name="Google Shape;1731;p121"/>
          <p:cNvSpPr/>
          <p:nvPr/>
        </p:nvSpPr>
        <p:spPr>
          <a:xfrm>
            <a:off x="958725" y="136700"/>
            <a:ext cx="6881813" cy="7638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Spreadsheets Formulas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descr="https://images.freeimg.net/rsynced_images/floor-floorboards.jpg" id="218" name="Google Shape;218;p2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19" name="Google Shape;219;p23"/>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21" name="Google Shape;221;p2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22" name="Google Shape;222;p2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23" name="Google Shape;223;p2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24" name="Google Shape;224;p23"/>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225" name="Google Shape;225;p23"/>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226" name="Google Shape;226;p2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227" name="Google Shape;227;p23"/>
          <p:cNvSpPr/>
          <p:nvPr/>
        </p:nvSpPr>
        <p:spPr>
          <a:xfrm>
            <a:off x="905925" y="219650"/>
            <a:ext cx="6783353" cy="666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Collection</a:t>
            </a:r>
          </a:p>
        </p:txBody>
      </p:sp>
      <p:sp>
        <p:nvSpPr>
          <p:cNvPr id="228" name="Google Shape;228;p23"/>
          <p:cNvSpPr txBox="1"/>
          <p:nvPr/>
        </p:nvSpPr>
        <p:spPr>
          <a:xfrm>
            <a:off x="921550" y="933000"/>
            <a:ext cx="6752100" cy="238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300">
                <a:solidFill>
                  <a:srgbClr val="0D0D0D"/>
                </a:solidFill>
                <a:highlight>
                  <a:srgbClr val="FFFFFF"/>
                </a:highlight>
                <a:latin typeface="Roboto"/>
                <a:ea typeface="Roboto"/>
                <a:cs typeface="Roboto"/>
                <a:sym typeface="Roboto"/>
              </a:rPr>
              <a:t>Interviews</a:t>
            </a:r>
            <a:endParaRPr b="1" sz="33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0D0D0D"/>
                </a:solidFill>
                <a:highlight>
                  <a:srgbClr val="FFFFFF"/>
                </a:highlight>
                <a:latin typeface="Roboto"/>
                <a:ea typeface="Roboto"/>
                <a:cs typeface="Roboto"/>
                <a:sym typeface="Roboto"/>
              </a:rPr>
              <a:t>Similar to surveys, interviews involve asking people questions and recording their anwer. Interviews are often more in-depth and allow for follow-up questions.</a:t>
            </a:r>
            <a:endParaRPr sz="2500">
              <a:solidFill>
                <a:schemeClr val="dk1"/>
              </a:solidFill>
              <a:latin typeface="Roboto"/>
              <a:ea typeface="Roboto"/>
              <a:cs typeface="Roboto"/>
              <a:sym typeface="Roboto"/>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5" name="Shape 1735"/>
        <p:cNvGrpSpPr/>
        <p:nvPr/>
      </p:nvGrpSpPr>
      <p:grpSpPr>
        <a:xfrm>
          <a:off x="0" y="0"/>
          <a:ext cx="0" cy="0"/>
          <a:chOff x="0" y="0"/>
          <a:chExt cx="0" cy="0"/>
        </a:xfrm>
      </p:grpSpPr>
      <p:pic>
        <p:nvPicPr>
          <p:cNvPr descr="https://images.freeimg.net/rsynced_images/floor-floorboards.jpg" id="1736" name="Google Shape;1736;p12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737" name="Google Shape;1737;p122"/>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12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39" name="Google Shape;1739;p12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740" name="Google Shape;1740;p12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741" name="Google Shape;1741;p12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742" name="Google Shape;1742;p122"/>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743" name="Google Shape;1743;p122"/>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744" name="Google Shape;1744;p12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745" name="Google Shape;1745;p122"/>
          <p:cNvSpPr txBox="1"/>
          <p:nvPr/>
        </p:nvSpPr>
        <p:spPr>
          <a:xfrm>
            <a:off x="958725" y="984550"/>
            <a:ext cx="6953400" cy="353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SUM</a:t>
            </a:r>
            <a:endParaRPr b="1" sz="33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The SUM formula adds up the values in a range of cells. We </a:t>
            </a:r>
            <a:r>
              <a:rPr b="1" i="1" lang="en" sz="2500">
                <a:latin typeface="Roboto"/>
                <a:ea typeface="Roboto"/>
                <a:cs typeface="Roboto"/>
                <a:sym typeface="Roboto"/>
              </a:rPr>
              <a:t>use the word SUM not add</a:t>
            </a:r>
            <a:r>
              <a:rPr lang="en" sz="2500">
                <a:latin typeface="Roboto"/>
                <a:ea typeface="Roboto"/>
                <a:cs typeface="Roboto"/>
                <a:sym typeface="Roboto"/>
              </a:rPr>
              <a:t>! It's often used to calculate totals, subtotals, or to simply add up a list of numbers.</a:t>
            </a:r>
            <a:endParaRPr sz="3300">
              <a:latin typeface="Roboto"/>
              <a:ea typeface="Roboto"/>
              <a:cs typeface="Roboto"/>
              <a:sym typeface="Roboto"/>
            </a:endParaRPr>
          </a:p>
          <a:p>
            <a:pPr indent="0" lvl="0" marL="0" rtl="0" algn="ctr">
              <a:spcBef>
                <a:spcPts val="0"/>
              </a:spcBef>
              <a:spcAft>
                <a:spcPts val="0"/>
              </a:spcAft>
              <a:buNone/>
            </a:pPr>
            <a:r>
              <a:rPr lang="en" sz="3300">
                <a:latin typeface="Roboto"/>
                <a:ea typeface="Roboto"/>
                <a:cs typeface="Roboto"/>
                <a:sym typeface="Roboto"/>
              </a:rPr>
              <a:t>   Example:=SUM(A1:A10)</a:t>
            </a:r>
            <a:endParaRPr sz="3300">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This formula adds up the values in cells A1 through A10.</a:t>
            </a:r>
            <a:endParaRPr sz="3300">
              <a:latin typeface="Roboto"/>
              <a:ea typeface="Roboto"/>
              <a:cs typeface="Roboto"/>
              <a:sym typeface="Roboto"/>
            </a:endParaRPr>
          </a:p>
        </p:txBody>
      </p:sp>
      <p:sp>
        <p:nvSpPr>
          <p:cNvPr id="1746" name="Google Shape;1746;p122"/>
          <p:cNvSpPr/>
          <p:nvPr/>
        </p:nvSpPr>
        <p:spPr>
          <a:xfrm>
            <a:off x="958725" y="136700"/>
            <a:ext cx="6881813" cy="7638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Spreadsheets Formulas</a:t>
            </a: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0" name="Shape 1750"/>
        <p:cNvGrpSpPr/>
        <p:nvPr/>
      </p:nvGrpSpPr>
      <p:grpSpPr>
        <a:xfrm>
          <a:off x="0" y="0"/>
          <a:ext cx="0" cy="0"/>
          <a:chOff x="0" y="0"/>
          <a:chExt cx="0" cy="0"/>
        </a:xfrm>
      </p:grpSpPr>
      <p:pic>
        <p:nvPicPr>
          <p:cNvPr descr="https://images.freeimg.net/rsynced_images/floor-floorboards.jpg" id="1751" name="Google Shape;1751;p12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752" name="Google Shape;1752;p123"/>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12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54" name="Google Shape;1754;p12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755" name="Google Shape;1755;p12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756" name="Google Shape;1756;p12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757" name="Google Shape;1757;p123"/>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758" name="Google Shape;1758;p123"/>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759" name="Google Shape;1759;p12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760" name="Google Shape;1760;p123"/>
          <p:cNvSpPr txBox="1"/>
          <p:nvPr/>
        </p:nvSpPr>
        <p:spPr>
          <a:xfrm>
            <a:off x="958725" y="984550"/>
            <a:ext cx="6953400" cy="317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 AVERAGE</a:t>
            </a:r>
            <a:endParaRPr b="1" sz="33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The </a:t>
            </a:r>
            <a:r>
              <a:rPr b="1" lang="en" sz="2500">
                <a:latin typeface="Roboto"/>
                <a:ea typeface="Roboto"/>
                <a:cs typeface="Roboto"/>
                <a:sym typeface="Roboto"/>
              </a:rPr>
              <a:t>AVERAGE</a:t>
            </a:r>
            <a:r>
              <a:rPr lang="en" sz="2500">
                <a:latin typeface="Roboto"/>
                <a:ea typeface="Roboto"/>
                <a:cs typeface="Roboto"/>
                <a:sym typeface="Roboto"/>
              </a:rPr>
              <a:t> formula calculates the arithmetic </a:t>
            </a:r>
            <a:r>
              <a:rPr b="1" lang="en" sz="2500">
                <a:latin typeface="Roboto"/>
                <a:ea typeface="Roboto"/>
                <a:cs typeface="Roboto"/>
                <a:sym typeface="Roboto"/>
              </a:rPr>
              <a:t>mean </a:t>
            </a:r>
            <a:r>
              <a:rPr lang="en" sz="2500">
                <a:latin typeface="Roboto"/>
                <a:ea typeface="Roboto"/>
                <a:cs typeface="Roboto"/>
                <a:sym typeface="Roboto"/>
              </a:rPr>
              <a:t>of a range of cells, providing the average value of the selected data points.</a:t>
            </a:r>
            <a:endParaRPr sz="2500">
              <a:latin typeface="Roboto"/>
              <a:ea typeface="Roboto"/>
              <a:cs typeface="Roboto"/>
              <a:sym typeface="Roboto"/>
            </a:endParaRPr>
          </a:p>
          <a:p>
            <a:pPr indent="0" lvl="0" marL="0" rtl="0" algn="ctr">
              <a:spcBef>
                <a:spcPts val="0"/>
              </a:spcBef>
              <a:spcAft>
                <a:spcPts val="0"/>
              </a:spcAft>
              <a:buNone/>
            </a:pPr>
            <a:r>
              <a:rPr lang="en" sz="3300">
                <a:latin typeface="Roboto"/>
                <a:ea typeface="Roboto"/>
                <a:cs typeface="Roboto"/>
                <a:sym typeface="Roboto"/>
              </a:rPr>
              <a:t> Example: =AVERAGE(B1:B10)</a:t>
            </a:r>
            <a:endParaRPr sz="33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This formula calculates the average of the values in cells B1 through B10.</a:t>
            </a:r>
            <a:endParaRPr sz="3300">
              <a:latin typeface="Roboto"/>
              <a:ea typeface="Roboto"/>
              <a:cs typeface="Roboto"/>
              <a:sym typeface="Roboto"/>
            </a:endParaRPr>
          </a:p>
        </p:txBody>
      </p:sp>
      <p:sp>
        <p:nvSpPr>
          <p:cNvPr id="1761" name="Google Shape;1761;p123"/>
          <p:cNvSpPr/>
          <p:nvPr/>
        </p:nvSpPr>
        <p:spPr>
          <a:xfrm>
            <a:off x="958725" y="136700"/>
            <a:ext cx="6881813" cy="7638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Spreadsheets Formulas</a:t>
            </a: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5" name="Shape 1765"/>
        <p:cNvGrpSpPr/>
        <p:nvPr/>
      </p:nvGrpSpPr>
      <p:grpSpPr>
        <a:xfrm>
          <a:off x="0" y="0"/>
          <a:ext cx="0" cy="0"/>
          <a:chOff x="0" y="0"/>
          <a:chExt cx="0" cy="0"/>
        </a:xfrm>
      </p:grpSpPr>
      <p:pic>
        <p:nvPicPr>
          <p:cNvPr descr="https://images.freeimg.net/rsynced_images/floor-floorboards.jpg" id="1766" name="Google Shape;1766;p12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767" name="Google Shape;1767;p124"/>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12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69" name="Google Shape;1769;p12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770" name="Google Shape;1770;p12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771" name="Google Shape;1771;p12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772" name="Google Shape;1772;p124"/>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773" name="Google Shape;1773;p124"/>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774" name="Google Shape;1774;p12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775" name="Google Shape;1775;p124"/>
          <p:cNvSpPr txBox="1"/>
          <p:nvPr/>
        </p:nvSpPr>
        <p:spPr>
          <a:xfrm>
            <a:off x="958725" y="984550"/>
            <a:ext cx="6953400" cy="317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Maximum</a:t>
            </a:r>
            <a:endParaRPr b="1" sz="33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The </a:t>
            </a:r>
            <a:r>
              <a:rPr b="1" lang="en" sz="2500">
                <a:latin typeface="Roboto"/>
                <a:ea typeface="Roboto"/>
                <a:cs typeface="Roboto"/>
                <a:sym typeface="Roboto"/>
              </a:rPr>
              <a:t>Max</a:t>
            </a:r>
            <a:r>
              <a:rPr lang="en" sz="2500">
                <a:latin typeface="Roboto"/>
                <a:ea typeface="Roboto"/>
                <a:cs typeface="Roboto"/>
                <a:sym typeface="Roboto"/>
              </a:rPr>
              <a:t> formula looks through a range of cells, and provides the largest number.</a:t>
            </a:r>
            <a:endParaRPr sz="2500">
              <a:latin typeface="Roboto"/>
              <a:ea typeface="Roboto"/>
              <a:cs typeface="Roboto"/>
              <a:sym typeface="Roboto"/>
            </a:endParaRPr>
          </a:p>
          <a:p>
            <a:pPr indent="0" lvl="0" marL="0" rtl="0" algn="ctr">
              <a:spcBef>
                <a:spcPts val="0"/>
              </a:spcBef>
              <a:spcAft>
                <a:spcPts val="0"/>
              </a:spcAft>
              <a:buNone/>
            </a:pPr>
            <a:r>
              <a:rPr lang="en" sz="3300">
                <a:latin typeface="Roboto"/>
                <a:ea typeface="Roboto"/>
                <a:cs typeface="Roboto"/>
                <a:sym typeface="Roboto"/>
              </a:rPr>
              <a:t> Example: =Max(A4:D20)</a:t>
            </a:r>
            <a:endParaRPr sz="33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This formula returns the largest </a:t>
            </a:r>
            <a:r>
              <a:rPr lang="en" sz="2500">
                <a:latin typeface="Roboto"/>
                <a:ea typeface="Roboto"/>
                <a:cs typeface="Roboto"/>
                <a:sym typeface="Roboto"/>
              </a:rPr>
              <a:t>number</a:t>
            </a:r>
            <a:r>
              <a:rPr lang="en" sz="2500">
                <a:latin typeface="Roboto"/>
                <a:ea typeface="Roboto"/>
                <a:cs typeface="Roboto"/>
                <a:sym typeface="Roboto"/>
              </a:rPr>
              <a:t> in cells A4 through D20.</a:t>
            </a:r>
            <a:endParaRPr sz="3300">
              <a:latin typeface="Roboto"/>
              <a:ea typeface="Roboto"/>
              <a:cs typeface="Roboto"/>
              <a:sym typeface="Roboto"/>
            </a:endParaRPr>
          </a:p>
        </p:txBody>
      </p:sp>
      <p:sp>
        <p:nvSpPr>
          <p:cNvPr id="1776" name="Google Shape;1776;p124"/>
          <p:cNvSpPr/>
          <p:nvPr/>
        </p:nvSpPr>
        <p:spPr>
          <a:xfrm>
            <a:off x="958725" y="136700"/>
            <a:ext cx="6881813" cy="7638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Spreadsheets Formulas</a:t>
            </a: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0" name="Shape 1780"/>
        <p:cNvGrpSpPr/>
        <p:nvPr/>
      </p:nvGrpSpPr>
      <p:grpSpPr>
        <a:xfrm>
          <a:off x="0" y="0"/>
          <a:ext cx="0" cy="0"/>
          <a:chOff x="0" y="0"/>
          <a:chExt cx="0" cy="0"/>
        </a:xfrm>
      </p:grpSpPr>
      <p:pic>
        <p:nvPicPr>
          <p:cNvPr descr="https://images.freeimg.net/rsynced_images/floor-floorboards.jpg" id="1781" name="Google Shape;1781;p12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782" name="Google Shape;1782;p125"/>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12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84" name="Google Shape;1784;p12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785" name="Google Shape;1785;p12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786" name="Google Shape;1786;p12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787" name="Google Shape;1787;p125"/>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788" name="Google Shape;1788;p125"/>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789" name="Google Shape;1789;p12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790" name="Google Shape;1790;p125"/>
          <p:cNvSpPr txBox="1"/>
          <p:nvPr/>
        </p:nvSpPr>
        <p:spPr>
          <a:xfrm>
            <a:off x="958725" y="984550"/>
            <a:ext cx="6953400" cy="317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Minimum</a:t>
            </a:r>
            <a:endParaRPr b="1" sz="33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The </a:t>
            </a:r>
            <a:r>
              <a:rPr b="1" lang="en" sz="2500">
                <a:latin typeface="Roboto"/>
                <a:ea typeface="Roboto"/>
                <a:cs typeface="Roboto"/>
                <a:sym typeface="Roboto"/>
              </a:rPr>
              <a:t>Min</a:t>
            </a:r>
            <a:r>
              <a:rPr lang="en" sz="2500">
                <a:latin typeface="Roboto"/>
                <a:ea typeface="Roboto"/>
                <a:cs typeface="Roboto"/>
                <a:sym typeface="Roboto"/>
              </a:rPr>
              <a:t> formula looks through a range of cells, and provides the smallest number.</a:t>
            </a:r>
            <a:endParaRPr sz="2500">
              <a:latin typeface="Roboto"/>
              <a:ea typeface="Roboto"/>
              <a:cs typeface="Roboto"/>
              <a:sym typeface="Roboto"/>
            </a:endParaRPr>
          </a:p>
          <a:p>
            <a:pPr indent="0" lvl="0" marL="0" rtl="0" algn="ctr">
              <a:spcBef>
                <a:spcPts val="0"/>
              </a:spcBef>
              <a:spcAft>
                <a:spcPts val="0"/>
              </a:spcAft>
              <a:buNone/>
            </a:pPr>
            <a:r>
              <a:rPr lang="en" sz="3300">
                <a:latin typeface="Roboto"/>
                <a:ea typeface="Roboto"/>
                <a:cs typeface="Roboto"/>
                <a:sym typeface="Roboto"/>
              </a:rPr>
              <a:t> Example: =Min(A1:F20)</a:t>
            </a:r>
            <a:endParaRPr sz="33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This formula returns the largest number in cells A1 through F20.</a:t>
            </a:r>
            <a:endParaRPr sz="3300">
              <a:latin typeface="Roboto"/>
              <a:ea typeface="Roboto"/>
              <a:cs typeface="Roboto"/>
              <a:sym typeface="Roboto"/>
            </a:endParaRPr>
          </a:p>
        </p:txBody>
      </p:sp>
      <p:sp>
        <p:nvSpPr>
          <p:cNvPr id="1791" name="Google Shape;1791;p125"/>
          <p:cNvSpPr/>
          <p:nvPr/>
        </p:nvSpPr>
        <p:spPr>
          <a:xfrm>
            <a:off x="958725" y="136700"/>
            <a:ext cx="6881813" cy="7638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Spreadsheets Formulas</a:t>
            </a: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5" name="Shape 1795"/>
        <p:cNvGrpSpPr/>
        <p:nvPr/>
      </p:nvGrpSpPr>
      <p:grpSpPr>
        <a:xfrm>
          <a:off x="0" y="0"/>
          <a:ext cx="0" cy="0"/>
          <a:chOff x="0" y="0"/>
          <a:chExt cx="0" cy="0"/>
        </a:xfrm>
      </p:grpSpPr>
      <p:pic>
        <p:nvPicPr>
          <p:cNvPr descr="https://images.freeimg.net/rsynced_images/floor-floorboards.jpg" id="1796" name="Google Shape;1796;p12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797" name="Google Shape;1797;p126"/>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12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99" name="Google Shape;1799;p12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800" name="Google Shape;1800;p12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801" name="Google Shape;1801;p12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802" name="Google Shape;1802;p126"/>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803" name="Google Shape;1803;p126"/>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804" name="Google Shape;1804;p12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805" name="Google Shape;1805;p126"/>
          <p:cNvSpPr txBox="1"/>
          <p:nvPr/>
        </p:nvSpPr>
        <p:spPr>
          <a:xfrm>
            <a:off x="958725" y="984550"/>
            <a:ext cx="6953400" cy="317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Mode</a:t>
            </a:r>
            <a:endParaRPr b="1" sz="33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The </a:t>
            </a:r>
            <a:r>
              <a:rPr b="1" lang="en" sz="2500">
                <a:latin typeface="Roboto"/>
                <a:ea typeface="Roboto"/>
                <a:cs typeface="Roboto"/>
                <a:sym typeface="Roboto"/>
              </a:rPr>
              <a:t>Mode </a:t>
            </a:r>
            <a:r>
              <a:rPr lang="en" sz="2500">
                <a:latin typeface="Roboto"/>
                <a:ea typeface="Roboto"/>
                <a:cs typeface="Roboto"/>
                <a:sym typeface="Roboto"/>
              </a:rPr>
              <a:t>formula looks through a range of cells, and provides the number that appears most often.</a:t>
            </a:r>
            <a:endParaRPr sz="2500">
              <a:latin typeface="Roboto"/>
              <a:ea typeface="Roboto"/>
              <a:cs typeface="Roboto"/>
              <a:sym typeface="Roboto"/>
            </a:endParaRPr>
          </a:p>
          <a:p>
            <a:pPr indent="0" lvl="0" marL="0" rtl="0" algn="ctr">
              <a:spcBef>
                <a:spcPts val="0"/>
              </a:spcBef>
              <a:spcAft>
                <a:spcPts val="0"/>
              </a:spcAft>
              <a:buNone/>
            </a:pPr>
            <a:r>
              <a:rPr lang="en" sz="3300">
                <a:latin typeface="Roboto"/>
                <a:ea typeface="Roboto"/>
                <a:cs typeface="Roboto"/>
                <a:sym typeface="Roboto"/>
              </a:rPr>
              <a:t> Example: =Mode(A1:G35)</a:t>
            </a:r>
            <a:endParaRPr sz="33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This formula returns the </a:t>
            </a:r>
            <a:r>
              <a:rPr lang="en" sz="2500">
                <a:latin typeface="Roboto"/>
                <a:ea typeface="Roboto"/>
                <a:cs typeface="Roboto"/>
                <a:sym typeface="Roboto"/>
              </a:rPr>
              <a:t>number</a:t>
            </a:r>
            <a:r>
              <a:rPr lang="en" sz="2500">
                <a:latin typeface="Roboto"/>
                <a:ea typeface="Roboto"/>
                <a:cs typeface="Roboto"/>
                <a:sym typeface="Roboto"/>
              </a:rPr>
              <a:t> that appears </a:t>
            </a:r>
            <a:r>
              <a:rPr lang="en" sz="2500">
                <a:latin typeface="Roboto"/>
                <a:ea typeface="Roboto"/>
                <a:cs typeface="Roboto"/>
                <a:sym typeface="Roboto"/>
              </a:rPr>
              <a:t>most often</a:t>
            </a:r>
            <a:r>
              <a:rPr lang="en" sz="2500">
                <a:latin typeface="Roboto"/>
                <a:ea typeface="Roboto"/>
                <a:cs typeface="Roboto"/>
                <a:sym typeface="Roboto"/>
              </a:rPr>
              <a:t> in cells A1 through G35.</a:t>
            </a:r>
            <a:endParaRPr sz="3300">
              <a:latin typeface="Roboto"/>
              <a:ea typeface="Roboto"/>
              <a:cs typeface="Roboto"/>
              <a:sym typeface="Roboto"/>
            </a:endParaRPr>
          </a:p>
        </p:txBody>
      </p:sp>
      <p:sp>
        <p:nvSpPr>
          <p:cNvPr id="1806" name="Google Shape;1806;p126"/>
          <p:cNvSpPr/>
          <p:nvPr/>
        </p:nvSpPr>
        <p:spPr>
          <a:xfrm>
            <a:off x="958725" y="136700"/>
            <a:ext cx="6881813" cy="7638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Spreadsheets Formulas</a:t>
            </a: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0" name="Shape 1810"/>
        <p:cNvGrpSpPr/>
        <p:nvPr/>
      </p:nvGrpSpPr>
      <p:grpSpPr>
        <a:xfrm>
          <a:off x="0" y="0"/>
          <a:ext cx="0" cy="0"/>
          <a:chOff x="0" y="0"/>
          <a:chExt cx="0" cy="0"/>
        </a:xfrm>
      </p:grpSpPr>
      <p:pic>
        <p:nvPicPr>
          <p:cNvPr descr="https://images.freeimg.net/rsynced_images/floor-floorboards.jpg" id="1811" name="Google Shape;1811;p12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812" name="Google Shape;1812;p12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12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814" name="Google Shape;1814;p12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815" name="Google Shape;1815;p12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816" name="Google Shape;1816;p12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817" name="Google Shape;1817;p12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818" name="Google Shape;1818;p127"/>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819" name="Google Shape;1819;p12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820" name="Google Shape;1820;p127"/>
          <p:cNvSpPr txBox="1"/>
          <p:nvPr/>
        </p:nvSpPr>
        <p:spPr>
          <a:xfrm>
            <a:off x="958725" y="984550"/>
            <a:ext cx="6953400" cy="317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Count</a:t>
            </a:r>
            <a:endParaRPr b="1" sz="33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The </a:t>
            </a:r>
            <a:r>
              <a:rPr b="1" lang="en" sz="2500">
                <a:latin typeface="Roboto"/>
                <a:ea typeface="Roboto"/>
                <a:cs typeface="Roboto"/>
                <a:sym typeface="Roboto"/>
              </a:rPr>
              <a:t>Count</a:t>
            </a:r>
            <a:r>
              <a:rPr b="1" lang="en" sz="2500">
                <a:latin typeface="Roboto"/>
                <a:ea typeface="Roboto"/>
                <a:cs typeface="Roboto"/>
                <a:sym typeface="Roboto"/>
              </a:rPr>
              <a:t> </a:t>
            </a:r>
            <a:r>
              <a:rPr lang="en" sz="2500">
                <a:latin typeface="Roboto"/>
                <a:ea typeface="Roboto"/>
                <a:cs typeface="Roboto"/>
                <a:sym typeface="Roboto"/>
              </a:rPr>
              <a:t>formula looks through a range of cells, and provides the number of numbers or number of objects in the list.  </a:t>
            </a:r>
            <a:endParaRPr sz="2500">
              <a:latin typeface="Roboto"/>
              <a:ea typeface="Roboto"/>
              <a:cs typeface="Roboto"/>
              <a:sym typeface="Roboto"/>
            </a:endParaRPr>
          </a:p>
          <a:p>
            <a:pPr indent="0" lvl="0" marL="0" rtl="0" algn="ctr">
              <a:spcBef>
                <a:spcPts val="0"/>
              </a:spcBef>
              <a:spcAft>
                <a:spcPts val="0"/>
              </a:spcAft>
              <a:buNone/>
            </a:pPr>
            <a:r>
              <a:rPr lang="en" sz="3300">
                <a:latin typeface="Roboto"/>
                <a:ea typeface="Roboto"/>
                <a:cs typeface="Roboto"/>
                <a:sym typeface="Roboto"/>
              </a:rPr>
              <a:t> Example: =Count(A1:B20)</a:t>
            </a:r>
            <a:endParaRPr sz="33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This formula returns the number of numbers or objects in cells A1 through B20.</a:t>
            </a:r>
            <a:endParaRPr sz="3300">
              <a:latin typeface="Roboto"/>
              <a:ea typeface="Roboto"/>
              <a:cs typeface="Roboto"/>
              <a:sym typeface="Roboto"/>
            </a:endParaRPr>
          </a:p>
        </p:txBody>
      </p:sp>
      <p:sp>
        <p:nvSpPr>
          <p:cNvPr id="1821" name="Google Shape;1821;p127"/>
          <p:cNvSpPr/>
          <p:nvPr/>
        </p:nvSpPr>
        <p:spPr>
          <a:xfrm>
            <a:off x="958725" y="136700"/>
            <a:ext cx="6881813" cy="7638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Spreadsheets Formulas</a:t>
            </a: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5" name="Shape 1825"/>
        <p:cNvGrpSpPr/>
        <p:nvPr/>
      </p:nvGrpSpPr>
      <p:grpSpPr>
        <a:xfrm>
          <a:off x="0" y="0"/>
          <a:ext cx="0" cy="0"/>
          <a:chOff x="0" y="0"/>
          <a:chExt cx="0" cy="0"/>
        </a:xfrm>
      </p:grpSpPr>
      <p:pic>
        <p:nvPicPr>
          <p:cNvPr descr="https://images.freeimg.net/rsynced_images/floor-floorboards.jpg" id="1826" name="Google Shape;1826;p12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827" name="Google Shape;1827;p12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12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829" name="Google Shape;1829;p12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830" name="Google Shape;1830;p12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831" name="Google Shape;1831;p12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832" name="Google Shape;1832;p12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833" name="Google Shape;1833;p128"/>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834" name="Google Shape;1834;p12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835" name="Google Shape;1835;p128"/>
          <p:cNvSpPr txBox="1"/>
          <p:nvPr/>
        </p:nvSpPr>
        <p:spPr>
          <a:xfrm>
            <a:off x="775700" y="805250"/>
            <a:ext cx="7196100" cy="37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IF</a:t>
            </a:r>
            <a:endParaRPr b="1" sz="33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The IF formula performs a logical test and returns one value if the test evaluates to TRUE and another value if the test evaluates to FALSE. It's useful for conditional calculations or formatting.</a:t>
            </a:r>
            <a:endParaRPr sz="2500">
              <a:latin typeface="Roboto"/>
              <a:ea typeface="Roboto"/>
              <a:cs typeface="Roboto"/>
              <a:sym typeface="Roboto"/>
            </a:endParaRPr>
          </a:p>
          <a:p>
            <a:pPr indent="0" lvl="0" marL="0" rtl="0" algn="ctr">
              <a:spcBef>
                <a:spcPts val="0"/>
              </a:spcBef>
              <a:spcAft>
                <a:spcPts val="0"/>
              </a:spcAft>
              <a:buNone/>
            </a:pPr>
            <a:r>
              <a:rPr lang="en" sz="3300">
                <a:latin typeface="Roboto"/>
                <a:ea typeface="Roboto"/>
                <a:cs typeface="Roboto"/>
                <a:sym typeface="Roboto"/>
              </a:rPr>
              <a:t>Example: =IF(A1&gt;10, "Yes", "No")  </a:t>
            </a:r>
            <a:endParaRPr sz="33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This formula checks if the value in cell A1 is greater than 10. If true, it returns "Yes"; otherwise, it returns "No".</a:t>
            </a:r>
            <a:endParaRPr sz="3300">
              <a:latin typeface="Roboto"/>
              <a:ea typeface="Roboto"/>
              <a:cs typeface="Roboto"/>
              <a:sym typeface="Roboto"/>
            </a:endParaRPr>
          </a:p>
        </p:txBody>
      </p:sp>
      <p:sp>
        <p:nvSpPr>
          <p:cNvPr id="1836" name="Google Shape;1836;p128"/>
          <p:cNvSpPr/>
          <p:nvPr/>
        </p:nvSpPr>
        <p:spPr>
          <a:xfrm>
            <a:off x="970650" y="75175"/>
            <a:ext cx="6881813" cy="7638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Spreadsheets Formulas</a:t>
            </a: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0" name="Shape 1840"/>
        <p:cNvGrpSpPr/>
        <p:nvPr/>
      </p:nvGrpSpPr>
      <p:grpSpPr>
        <a:xfrm>
          <a:off x="0" y="0"/>
          <a:ext cx="0" cy="0"/>
          <a:chOff x="0" y="0"/>
          <a:chExt cx="0" cy="0"/>
        </a:xfrm>
      </p:grpSpPr>
      <p:pic>
        <p:nvPicPr>
          <p:cNvPr descr="https://images.freeimg.net/rsynced_images/floor-floorboards.jpg" id="1841" name="Google Shape;1841;p12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842" name="Google Shape;1842;p12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12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844" name="Google Shape;1844;p12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845" name="Google Shape;1845;p12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846" name="Google Shape;1846;p12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847" name="Google Shape;1847;p12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848" name="Google Shape;1848;p129"/>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849" name="Google Shape;1849;p12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850" name="Google Shape;1850;p129"/>
          <p:cNvSpPr txBox="1"/>
          <p:nvPr/>
        </p:nvSpPr>
        <p:spPr>
          <a:xfrm>
            <a:off x="847725" y="984550"/>
            <a:ext cx="7183800" cy="347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500">
                <a:solidFill>
                  <a:srgbClr val="0D0D0D"/>
                </a:solidFill>
                <a:highlight>
                  <a:srgbClr val="FFFFFF"/>
                </a:highlight>
                <a:latin typeface="Roboto"/>
                <a:ea typeface="Roboto"/>
                <a:cs typeface="Roboto"/>
                <a:sym typeface="Roboto"/>
              </a:rPr>
              <a:t>Forecast </a:t>
            </a:r>
            <a:r>
              <a:rPr lang="en" sz="2500">
                <a:solidFill>
                  <a:srgbClr val="0D0D0D"/>
                </a:solidFill>
                <a:highlight>
                  <a:srgbClr val="FFFFFF"/>
                </a:highlight>
                <a:latin typeface="Roboto"/>
                <a:ea typeface="Roboto"/>
                <a:cs typeface="Roboto"/>
                <a:sym typeface="Roboto"/>
              </a:rPr>
              <a:t>is a function used to calculate the expected value of a future observation based on historical data. You can forecast one value of multiple future values. For one future value    </a:t>
            </a:r>
            <a:endParaRPr sz="25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0D0D0D"/>
                </a:solidFill>
                <a:highlight>
                  <a:srgbClr val="FFFFFF"/>
                </a:highlight>
                <a:latin typeface="Roboto"/>
                <a:ea typeface="Roboto"/>
                <a:cs typeface="Roboto"/>
                <a:sym typeface="Roboto"/>
              </a:rPr>
              <a:t>        </a:t>
            </a:r>
            <a:r>
              <a:rPr b="1" lang="en" sz="2500">
                <a:solidFill>
                  <a:srgbClr val="0D0D0D"/>
                </a:solidFill>
                <a:highlight>
                  <a:srgbClr val="FFFFFF"/>
                </a:highlight>
                <a:latin typeface="Roboto"/>
                <a:ea typeface="Roboto"/>
                <a:cs typeface="Roboto"/>
                <a:sym typeface="Roboto"/>
              </a:rPr>
              <a:t>FORECAST(A17, B:2:B16, A2:A16)</a:t>
            </a:r>
            <a:endParaRPr b="1" sz="2500">
              <a:solidFill>
                <a:srgbClr val="0D0D0D"/>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2500">
                <a:solidFill>
                  <a:srgbClr val="0D0D0D"/>
                </a:solidFill>
                <a:highlight>
                  <a:srgbClr val="FFFFFF"/>
                </a:highlight>
                <a:latin typeface="Roboto"/>
                <a:ea typeface="Roboto"/>
                <a:cs typeface="Roboto"/>
                <a:sym typeface="Roboto"/>
              </a:rPr>
              <a:t>Where, A17 represents the future value you want to forecast, B2:B16 is historical data, and A2:A16 are the corresponding dates or time </a:t>
            </a:r>
            <a:r>
              <a:rPr lang="en" sz="2500">
                <a:solidFill>
                  <a:srgbClr val="0D0D0D"/>
                </a:solidFill>
                <a:highlight>
                  <a:srgbClr val="FFFFFF"/>
                </a:highlight>
                <a:latin typeface="Roboto"/>
                <a:ea typeface="Roboto"/>
                <a:cs typeface="Roboto"/>
                <a:sym typeface="Roboto"/>
              </a:rPr>
              <a:t>periods</a:t>
            </a:r>
            <a:r>
              <a:rPr lang="en" sz="2500">
                <a:solidFill>
                  <a:srgbClr val="0D0D0D"/>
                </a:solidFill>
                <a:highlight>
                  <a:srgbClr val="FFFFFF"/>
                </a:highlight>
                <a:latin typeface="Roboto"/>
                <a:ea typeface="Roboto"/>
                <a:cs typeface="Roboto"/>
                <a:sym typeface="Roboto"/>
              </a:rPr>
              <a:t>.</a:t>
            </a:r>
            <a:endParaRPr sz="2500">
              <a:solidFill>
                <a:srgbClr val="0D0D0D"/>
              </a:solidFill>
              <a:highlight>
                <a:srgbClr val="FFFFFF"/>
              </a:highlight>
              <a:latin typeface="Roboto"/>
              <a:ea typeface="Roboto"/>
              <a:cs typeface="Roboto"/>
              <a:sym typeface="Roboto"/>
            </a:endParaRPr>
          </a:p>
          <a:p>
            <a:pPr indent="0" lvl="0" marL="0" rtl="0" algn="l">
              <a:lnSpc>
                <a:spcPct val="115000"/>
              </a:lnSpc>
              <a:spcBef>
                <a:spcPts val="1500"/>
              </a:spcBef>
              <a:spcAft>
                <a:spcPts val="1500"/>
              </a:spcAft>
              <a:buNone/>
            </a:pPr>
            <a:r>
              <a:t/>
            </a:r>
            <a:endParaRPr sz="2500">
              <a:solidFill>
                <a:srgbClr val="0D0D0D"/>
              </a:solidFill>
              <a:highlight>
                <a:srgbClr val="FFFFFF"/>
              </a:highlight>
              <a:latin typeface="Roboto"/>
              <a:ea typeface="Roboto"/>
              <a:cs typeface="Roboto"/>
              <a:sym typeface="Roboto"/>
            </a:endParaRPr>
          </a:p>
        </p:txBody>
      </p:sp>
      <p:sp>
        <p:nvSpPr>
          <p:cNvPr id="1851" name="Google Shape;1851;p129"/>
          <p:cNvSpPr/>
          <p:nvPr/>
        </p:nvSpPr>
        <p:spPr>
          <a:xfrm>
            <a:off x="958725" y="136700"/>
            <a:ext cx="6881813" cy="7638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Spreadsheets Formulas</a:t>
            </a: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5" name="Shape 1855"/>
        <p:cNvGrpSpPr/>
        <p:nvPr/>
      </p:nvGrpSpPr>
      <p:grpSpPr>
        <a:xfrm>
          <a:off x="0" y="0"/>
          <a:ext cx="0" cy="0"/>
          <a:chOff x="0" y="0"/>
          <a:chExt cx="0" cy="0"/>
        </a:xfrm>
      </p:grpSpPr>
      <p:pic>
        <p:nvPicPr>
          <p:cNvPr descr="https://images.freeimg.net/rsynced_images/floor-floorboards.jpg" id="1856" name="Google Shape;1856;p13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857" name="Google Shape;1857;p13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13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859" name="Google Shape;1859;p13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860" name="Google Shape;1860;p13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861" name="Google Shape;1861;p13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862" name="Google Shape;1862;p13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863" name="Google Shape;1863;p130"/>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864" name="Google Shape;1864;p13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865" name="Google Shape;1865;p130"/>
          <p:cNvSpPr txBox="1"/>
          <p:nvPr/>
        </p:nvSpPr>
        <p:spPr>
          <a:xfrm>
            <a:off x="799575" y="984550"/>
            <a:ext cx="7041000" cy="322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These are just a few examples of common spreadsheet formulas in Microsoft Excel and Google Sheets. A wide range of built-in functions for performing various calculations, manipulations, and analyses on data. Familiarizing oneself with these functions can greatly enhance productivity and efficiency in working with spreadsheets.</a:t>
            </a:r>
            <a:endParaRPr sz="2500">
              <a:latin typeface="Roboto"/>
              <a:ea typeface="Roboto"/>
              <a:cs typeface="Roboto"/>
              <a:sym typeface="Roboto"/>
            </a:endParaRPr>
          </a:p>
          <a:p>
            <a:pPr indent="0" lvl="0" marL="0" rtl="0" algn="l">
              <a:spcBef>
                <a:spcPts val="0"/>
              </a:spcBef>
              <a:spcAft>
                <a:spcPts val="0"/>
              </a:spcAft>
              <a:buNone/>
            </a:pPr>
            <a:r>
              <a:t/>
            </a:r>
            <a:endParaRPr sz="2500">
              <a:latin typeface="Roboto"/>
              <a:ea typeface="Roboto"/>
              <a:cs typeface="Roboto"/>
              <a:sym typeface="Roboto"/>
            </a:endParaRPr>
          </a:p>
        </p:txBody>
      </p:sp>
      <p:sp>
        <p:nvSpPr>
          <p:cNvPr id="1866" name="Google Shape;1866;p130"/>
          <p:cNvSpPr/>
          <p:nvPr/>
        </p:nvSpPr>
        <p:spPr>
          <a:xfrm>
            <a:off x="958725" y="136700"/>
            <a:ext cx="6881813" cy="7638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Spreadsheets Formulas</a:t>
            </a: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0" name="Shape 1870"/>
        <p:cNvGrpSpPr/>
        <p:nvPr/>
      </p:nvGrpSpPr>
      <p:grpSpPr>
        <a:xfrm>
          <a:off x="0" y="0"/>
          <a:ext cx="0" cy="0"/>
          <a:chOff x="0" y="0"/>
          <a:chExt cx="0" cy="0"/>
        </a:xfrm>
      </p:grpSpPr>
      <p:pic>
        <p:nvPicPr>
          <p:cNvPr descr="https://images.freeimg.net/rsynced_images/floor-floorboards.jpg" id="1871" name="Google Shape;1871;p13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872" name="Google Shape;1872;p131"/>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13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874" name="Google Shape;1874;p13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875" name="Google Shape;1875;p13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876" name="Google Shape;1876;p13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877" name="Google Shape;1877;p131"/>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878" name="Google Shape;1878;p131"/>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879" name="Google Shape;1879;p13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880" name="Google Shape;1880;p131"/>
          <p:cNvSpPr/>
          <p:nvPr/>
        </p:nvSpPr>
        <p:spPr>
          <a:xfrm>
            <a:off x="169225" y="1062450"/>
            <a:ext cx="7826294" cy="19870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Student Challenge</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descr="https://images.freeimg.net/rsynced_images/floor-floorboards.jpg" id="233" name="Google Shape;233;p2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34" name="Google Shape;234;p24"/>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36" name="Google Shape;236;p2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37" name="Google Shape;237;p2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38" name="Google Shape;238;p2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39" name="Google Shape;239;p24"/>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240" name="Google Shape;240;p24"/>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241" name="Google Shape;241;p2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242" name="Google Shape;242;p24"/>
          <p:cNvSpPr/>
          <p:nvPr/>
        </p:nvSpPr>
        <p:spPr>
          <a:xfrm>
            <a:off x="905925" y="219650"/>
            <a:ext cx="6783353" cy="666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Collection</a:t>
            </a:r>
          </a:p>
        </p:txBody>
      </p:sp>
      <p:sp>
        <p:nvSpPr>
          <p:cNvPr id="243" name="Google Shape;243;p24"/>
          <p:cNvSpPr txBox="1"/>
          <p:nvPr/>
        </p:nvSpPr>
        <p:spPr>
          <a:xfrm>
            <a:off x="1062000" y="1105200"/>
            <a:ext cx="6428400" cy="255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300">
                <a:solidFill>
                  <a:srgbClr val="0D0D0D"/>
                </a:solidFill>
                <a:highlight>
                  <a:srgbClr val="FFFFFF"/>
                </a:highlight>
                <a:latin typeface="Roboto"/>
                <a:ea typeface="Roboto"/>
                <a:cs typeface="Roboto"/>
                <a:sym typeface="Roboto"/>
              </a:rPr>
              <a:t>Experiments</a:t>
            </a:r>
            <a:endParaRPr b="1" sz="33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0D0D0D"/>
                </a:solidFill>
                <a:highlight>
                  <a:srgbClr val="FFFFFF"/>
                </a:highlight>
                <a:latin typeface="Roboto"/>
                <a:ea typeface="Roboto"/>
                <a:cs typeface="Roboto"/>
                <a:sym typeface="Roboto"/>
              </a:rPr>
              <a:t>In controlled settings, researchers manipulate variables to observe the effects on outcomes. This method is common in psychology, medicine, and the natural sciences.</a:t>
            </a:r>
            <a:endParaRPr sz="2500">
              <a:solidFill>
                <a:schemeClr val="dk1"/>
              </a:solidFill>
              <a:latin typeface="Roboto"/>
              <a:ea typeface="Roboto"/>
              <a:cs typeface="Roboto"/>
              <a:sym typeface="Roboto"/>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4" name="Shape 1884"/>
        <p:cNvGrpSpPr/>
        <p:nvPr/>
      </p:nvGrpSpPr>
      <p:grpSpPr>
        <a:xfrm>
          <a:off x="0" y="0"/>
          <a:ext cx="0" cy="0"/>
          <a:chOff x="0" y="0"/>
          <a:chExt cx="0" cy="0"/>
        </a:xfrm>
      </p:grpSpPr>
      <p:pic>
        <p:nvPicPr>
          <p:cNvPr descr="https://images.freeimg.net/rsynced_images/floor-floorboards.jpg" id="1885" name="Google Shape;1885;p13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886" name="Google Shape;1886;p132"/>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13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888" name="Google Shape;1888;p13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889" name="Google Shape;1889;p13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890" name="Google Shape;1890;p13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891" name="Google Shape;1891;p132"/>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892" name="Google Shape;1892;p132"/>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893" name="Google Shape;1893;p13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894" name="Google Shape;1894;p132"/>
          <p:cNvSpPr/>
          <p:nvPr/>
        </p:nvSpPr>
        <p:spPr>
          <a:xfrm>
            <a:off x="1005325" y="146300"/>
            <a:ext cx="7011730" cy="9434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Climate Change Project</a:t>
            </a:r>
          </a:p>
        </p:txBody>
      </p:sp>
      <p:sp>
        <p:nvSpPr>
          <p:cNvPr id="1895" name="Google Shape;1895;p132"/>
          <p:cNvSpPr txBox="1"/>
          <p:nvPr/>
        </p:nvSpPr>
        <p:spPr>
          <a:xfrm>
            <a:off x="905925" y="1129650"/>
            <a:ext cx="6794700" cy="288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rgbClr val="0D0D0D"/>
                </a:solidFill>
                <a:highlight>
                  <a:srgbClr val="FFFFFF"/>
                </a:highlight>
                <a:latin typeface="Roboto"/>
                <a:ea typeface="Roboto"/>
                <a:cs typeface="Roboto"/>
                <a:sym typeface="Roboto"/>
              </a:rPr>
              <a:t>Each of us can positively contribute to making our environment a better place. You will complete a project on some aspect of climate change. We will use the scientific method to study the problem, collect data, recommend solutions and present our findings.</a:t>
            </a:r>
            <a:endParaRPr sz="2500">
              <a:latin typeface="Roboto"/>
              <a:ea typeface="Roboto"/>
              <a:cs typeface="Roboto"/>
              <a:sym typeface="Roboto"/>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9" name="Shape 1899"/>
        <p:cNvGrpSpPr/>
        <p:nvPr/>
      </p:nvGrpSpPr>
      <p:grpSpPr>
        <a:xfrm>
          <a:off x="0" y="0"/>
          <a:ext cx="0" cy="0"/>
          <a:chOff x="0" y="0"/>
          <a:chExt cx="0" cy="0"/>
        </a:xfrm>
      </p:grpSpPr>
      <p:pic>
        <p:nvPicPr>
          <p:cNvPr descr="https://images.freeimg.net/rsynced_images/floor-floorboards.jpg" id="1900" name="Google Shape;1900;p13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901" name="Google Shape;1901;p133"/>
          <p:cNvSpPr/>
          <p:nvPr/>
        </p:nvSpPr>
        <p:spPr>
          <a:xfrm>
            <a:off x="8039100" y="50"/>
            <a:ext cx="11049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13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903" name="Google Shape;1903;p13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904" name="Google Shape;1904;p13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905" name="Google Shape;1905;p13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906" name="Google Shape;1906;p133"/>
          <p:cNvSpPr txBox="1"/>
          <p:nvPr/>
        </p:nvSpPr>
        <p:spPr>
          <a:xfrm>
            <a:off x="8101950" y="3254875"/>
            <a:ext cx="979200" cy="63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907" name="Google Shape;1907;p133"/>
          <p:cNvPicPr preferRelativeResize="0"/>
          <p:nvPr/>
        </p:nvPicPr>
        <p:blipFill>
          <a:blip r:embed="rId9">
            <a:alphaModFix/>
          </a:blip>
          <a:stretch>
            <a:fillRect/>
          </a:stretch>
        </p:blipFill>
        <p:spPr>
          <a:xfrm>
            <a:off x="0" y="4663225"/>
            <a:ext cx="8039101" cy="459575"/>
          </a:xfrm>
          <a:prstGeom prst="rect">
            <a:avLst/>
          </a:prstGeom>
          <a:noFill/>
          <a:ln>
            <a:noFill/>
          </a:ln>
        </p:spPr>
      </p:pic>
      <p:sp>
        <p:nvSpPr>
          <p:cNvPr id="1908" name="Google Shape;1908;p133"/>
          <p:cNvSpPr txBox="1"/>
          <p:nvPr/>
        </p:nvSpPr>
        <p:spPr>
          <a:xfrm>
            <a:off x="80962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909" name="Google Shape;1909;p133"/>
          <p:cNvSpPr/>
          <p:nvPr/>
        </p:nvSpPr>
        <p:spPr>
          <a:xfrm>
            <a:off x="1714275" y="69850"/>
            <a:ext cx="5131029" cy="7076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Works Cited</a:t>
            </a:r>
          </a:p>
        </p:txBody>
      </p:sp>
      <p:sp>
        <p:nvSpPr>
          <p:cNvPr id="1910" name="Google Shape;1910;p133"/>
          <p:cNvSpPr txBox="1"/>
          <p:nvPr>
            <p:ph idx="4294967295" type="subTitle"/>
          </p:nvPr>
        </p:nvSpPr>
        <p:spPr>
          <a:xfrm>
            <a:off x="847725" y="875325"/>
            <a:ext cx="6772200" cy="362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D0D0D"/>
                </a:solidFill>
                <a:highlight>
                  <a:srgbClr val="FFFFFF"/>
                </a:highlight>
                <a:latin typeface="Roboto"/>
                <a:ea typeface="Roboto"/>
                <a:cs typeface="Roboto"/>
                <a:sym typeface="Roboto"/>
              </a:rPr>
              <a:t>Gore, Al (2007) An Inconvenient Truth: The Crisis of Global Warming. Penguin Books Ltd.</a:t>
            </a:r>
            <a:endParaRPr sz="1200">
              <a:solidFill>
                <a:srgbClr val="0D0D0D"/>
              </a:solidFill>
              <a:highlight>
                <a:srgbClr val="FFFFFF"/>
              </a:highlight>
              <a:latin typeface="Roboto"/>
              <a:ea typeface="Roboto"/>
              <a:cs typeface="Roboto"/>
              <a:sym typeface="Roboto"/>
            </a:endParaRPr>
          </a:p>
          <a:p>
            <a:pPr indent="0" lvl="0" marL="0" rtl="0" algn="l">
              <a:spcBef>
                <a:spcPts val="1200"/>
              </a:spcBef>
              <a:spcAft>
                <a:spcPts val="0"/>
              </a:spcAft>
              <a:buNone/>
            </a:pPr>
            <a:r>
              <a:rPr lang="en" sz="1200">
                <a:solidFill>
                  <a:srgbClr val="0D0D0D"/>
                </a:solidFill>
                <a:highlight>
                  <a:srgbClr val="FFFFFF"/>
                </a:highlight>
                <a:latin typeface="Roboto"/>
                <a:ea typeface="Roboto"/>
                <a:cs typeface="Roboto"/>
                <a:sym typeface="Roboto"/>
              </a:rPr>
              <a:t>OpenAI. (Year). ChatGPT [Computer software]. Retrieved from</a:t>
            </a:r>
            <a:r>
              <a:rPr lang="en" sz="1200">
                <a:solidFill>
                  <a:srgbClr val="0D0D0D"/>
                </a:solidFill>
                <a:highlight>
                  <a:srgbClr val="FFFFFF"/>
                </a:highlight>
                <a:uFill>
                  <a:noFill/>
                </a:uFill>
                <a:latin typeface="Roboto"/>
                <a:ea typeface="Roboto"/>
                <a:cs typeface="Roboto"/>
                <a:sym typeface="Roboto"/>
                <a:hlinkClick r:id="rId10">
                  <a:extLst>
                    <a:ext uri="{A12FA001-AC4F-418D-AE19-62706E023703}">
                      <ahyp:hlinkClr val="tx"/>
                    </a:ext>
                  </a:extLst>
                </a:hlinkClick>
              </a:rPr>
              <a:t> </a:t>
            </a:r>
            <a:r>
              <a:rPr lang="en" sz="1200">
                <a:solidFill>
                  <a:schemeClr val="hlink"/>
                </a:solidFill>
                <a:highlight>
                  <a:srgbClr val="FFFFFF"/>
                </a:highlight>
                <a:uFill>
                  <a:noFill/>
                </a:uFill>
                <a:latin typeface="Roboto"/>
                <a:ea typeface="Roboto"/>
                <a:cs typeface="Roboto"/>
                <a:sym typeface="Roboto"/>
                <a:hlinkClick r:id="rId11"/>
              </a:rPr>
              <a:t>https://www.openai.com/chatgpt</a:t>
            </a:r>
            <a:endParaRPr sz="1200">
              <a:solidFill>
                <a:srgbClr val="0D0D0D"/>
              </a:solidFill>
              <a:highlight>
                <a:srgbClr val="FFFFFF"/>
              </a:highlight>
              <a:latin typeface="Roboto"/>
              <a:ea typeface="Roboto"/>
              <a:cs typeface="Roboto"/>
              <a:sym typeface="Roboto"/>
            </a:endParaRPr>
          </a:p>
          <a:p>
            <a:pPr indent="0" lvl="0" marL="0" rtl="0" algn="l">
              <a:spcBef>
                <a:spcPts val="1200"/>
              </a:spcBef>
              <a:spcAft>
                <a:spcPts val="1200"/>
              </a:spcAft>
              <a:buNone/>
            </a:pPr>
            <a:r>
              <a:rPr lang="en" sz="1200" u="sng">
                <a:solidFill>
                  <a:schemeClr val="hlink"/>
                </a:solidFill>
                <a:highlight>
                  <a:srgbClr val="FFFFFF"/>
                </a:highlight>
                <a:latin typeface="Roboto"/>
                <a:ea typeface="Roboto"/>
                <a:cs typeface="Roboto"/>
                <a:sym typeface="Roboto"/>
                <a:hlinkClick r:id="rId12"/>
              </a:rPr>
              <a:t>How to Use Google Sheets</a:t>
            </a:r>
            <a:endParaRPr sz="1200">
              <a:solidFill>
                <a:srgbClr val="0D0D0D"/>
              </a:solidFill>
              <a:highlight>
                <a:srgbClr val="FFFFFF"/>
              </a:highlight>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descr="https://images.freeimg.net/rsynced_images/floor-floorboards.jpg" id="248" name="Google Shape;248;p2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49" name="Google Shape;249;p25"/>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51" name="Google Shape;251;p2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52" name="Google Shape;252;p2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53" name="Google Shape;253;p2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54" name="Google Shape;254;p25"/>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255" name="Google Shape;255;p25"/>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256" name="Google Shape;256;p2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257" name="Google Shape;257;p25"/>
          <p:cNvSpPr/>
          <p:nvPr/>
        </p:nvSpPr>
        <p:spPr>
          <a:xfrm>
            <a:off x="905925" y="219650"/>
            <a:ext cx="6783353" cy="666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Collection</a:t>
            </a:r>
          </a:p>
        </p:txBody>
      </p:sp>
      <p:sp>
        <p:nvSpPr>
          <p:cNvPr id="258" name="Google Shape;258;p25"/>
          <p:cNvSpPr txBox="1"/>
          <p:nvPr/>
        </p:nvSpPr>
        <p:spPr>
          <a:xfrm>
            <a:off x="1062000" y="1105200"/>
            <a:ext cx="6287700" cy="1904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300">
                <a:solidFill>
                  <a:srgbClr val="0D0D0D"/>
                </a:solidFill>
                <a:highlight>
                  <a:srgbClr val="FFFFFF"/>
                </a:highlight>
                <a:latin typeface="Roboto"/>
                <a:ea typeface="Roboto"/>
                <a:cs typeface="Roboto"/>
                <a:sym typeface="Roboto"/>
              </a:rPr>
              <a:t>Focus Groups</a:t>
            </a:r>
            <a:endParaRPr b="1" sz="33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2000">
                <a:solidFill>
                  <a:srgbClr val="0D0D0D"/>
                </a:solidFill>
                <a:highlight>
                  <a:srgbClr val="FFFFFF"/>
                </a:highlight>
                <a:latin typeface="Roboto"/>
                <a:ea typeface="Roboto"/>
                <a:cs typeface="Roboto"/>
                <a:sym typeface="Roboto"/>
              </a:rPr>
              <a:t>A group of people is brought together to discuss a particular topic under the guidance of a moderator. This method is often used in market research to understand consumer opinions and preferences.</a:t>
            </a:r>
            <a:endParaRPr sz="3500">
              <a:solidFill>
                <a:schemeClr val="dk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descr="https://images.freeimg.net/rsynced_images/floor-floorboards.jpg" id="263" name="Google Shape;263;p2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64" name="Google Shape;264;p26"/>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66" name="Google Shape;266;p2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67" name="Google Shape;267;p2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68" name="Google Shape;268;p2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69" name="Google Shape;269;p26"/>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270" name="Google Shape;270;p26"/>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271" name="Google Shape;271;p2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272" name="Google Shape;272;p26"/>
          <p:cNvSpPr/>
          <p:nvPr/>
        </p:nvSpPr>
        <p:spPr>
          <a:xfrm>
            <a:off x="905925" y="219650"/>
            <a:ext cx="6783353" cy="666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Collection</a:t>
            </a:r>
          </a:p>
        </p:txBody>
      </p:sp>
      <p:sp>
        <p:nvSpPr>
          <p:cNvPr id="273" name="Google Shape;273;p26"/>
          <p:cNvSpPr txBox="1"/>
          <p:nvPr/>
        </p:nvSpPr>
        <p:spPr>
          <a:xfrm>
            <a:off x="984400" y="1021375"/>
            <a:ext cx="6442200" cy="2209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300">
                <a:solidFill>
                  <a:srgbClr val="0D0D0D"/>
                </a:solidFill>
                <a:highlight>
                  <a:srgbClr val="FFFFFF"/>
                </a:highlight>
                <a:latin typeface="Roboto"/>
                <a:ea typeface="Roboto"/>
                <a:cs typeface="Roboto"/>
                <a:sym typeface="Roboto"/>
              </a:rPr>
              <a:t>Sensor Data</a:t>
            </a:r>
            <a:endParaRPr b="1" sz="25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0D0D0D"/>
                </a:solidFill>
                <a:highlight>
                  <a:srgbClr val="FFFFFF"/>
                </a:highlight>
                <a:latin typeface="Roboto"/>
                <a:ea typeface="Roboto"/>
                <a:cs typeface="Roboto"/>
                <a:sym typeface="Roboto"/>
              </a:rPr>
              <a:t>With advancements in technology, various sensors can collect data automatically. This includes data from smartphones, fitness trackers, environmental sensors, and more.</a:t>
            </a:r>
            <a:endParaRPr sz="2500">
              <a:solidFill>
                <a:schemeClr val="dk1"/>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descr="https://images.freeimg.net/rsynced_images/floor-floorboards.jpg" id="278" name="Google Shape;278;p2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79" name="Google Shape;279;p2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81" name="Google Shape;281;p2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82" name="Google Shape;282;p2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83" name="Google Shape;283;p2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84" name="Google Shape;284;p2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285" name="Google Shape;285;p27"/>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286" name="Google Shape;286;p2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287" name="Google Shape;287;p27"/>
          <p:cNvSpPr/>
          <p:nvPr/>
        </p:nvSpPr>
        <p:spPr>
          <a:xfrm>
            <a:off x="905925" y="219650"/>
            <a:ext cx="6783353" cy="666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Collection</a:t>
            </a:r>
          </a:p>
        </p:txBody>
      </p:sp>
      <p:sp>
        <p:nvSpPr>
          <p:cNvPr id="288" name="Google Shape;288;p27"/>
          <p:cNvSpPr txBox="1"/>
          <p:nvPr/>
        </p:nvSpPr>
        <p:spPr>
          <a:xfrm>
            <a:off x="994238" y="1108875"/>
            <a:ext cx="6442200" cy="2209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300">
                <a:solidFill>
                  <a:srgbClr val="0D0D0D"/>
                </a:solidFill>
                <a:highlight>
                  <a:srgbClr val="FFFFFF"/>
                </a:highlight>
                <a:latin typeface="Roboto"/>
                <a:ea typeface="Roboto"/>
                <a:cs typeface="Roboto"/>
                <a:sym typeface="Roboto"/>
              </a:rPr>
              <a:t>Social Media Monitoring</a:t>
            </a:r>
            <a:endParaRPr b="1" sz="33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0D0D0D"/>
                </a:solidFill>
                <a:highlight>
                  <a:srgbClr val="FFFFFF"/>
                </a:highlight>
                <a:latin typeface="Roboto"/>
                <a:ea typeface="Roboto"/>
                <a:cs typeface="Roboto"/>
                <a:sym typeface="Roboto"/>
              </a:rPr>
              <a:t>Researchers analyze data from social media platforms to understand trends, opinions, and behaviors of individuals or groups.</a:t>
            </a:r>
            <a:endParaRPr sz="25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t/>
            </a:r>
            <a:endParaRPr b="1" sz="3300">
              <a:solidFill>
                <a:srgbClr val="0D0D0D"/>
              </a:solidFill>
              <a:highlight>
                <a:srgbClr val="FFFFFF"/>
              </a:highlight>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descr="https://images.freeimg.net/rsynced_images/floor-floorboards.jpg" id="293" name="Google Shape;293;p2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94" name="Google Shape;294;p2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96" name="Google Shape;296;p2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97" name="Google Shape;297;p2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98" name="Google Shape;298;p2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99" name="Google Shape;299;p2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300" name="Google Shape;300;p28"/>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301" name="Google Shape;301;p2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302" name="Google Shape;302;p28"/>
          <p:cNvSpPr/>
          <p:nvPr/>
        </p:nvSpPr>
        <p:spPr>
          <a:xfrm>
            <a:off x="905925" y="219650"/>
            <a:ext cx="6783353" cy="666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Collection</a:t>
            </a:r>
          </a:p>
        </p:txBody>
      </p:sp>
      <p:sp>
        <p:nvSpPr>
          <p:cNvPr id="303" name="Google Shape;303;p28"/>
          <p:cNvSpPr txBox="1"/>
          <p:nvPr/>
        </p:nvSpPr>
        <p:spPr>
          <a:xfrm>
            <a:off x="1023425" y="1108875"/>
            <a:ext cx="6036000" cy="2209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300">
                <a:solidFill>
                  <a:srgbClr val="0D0D0D"/>
                </a:solidFill>
                <a:highlight>
                  <a:srgbClr val="FFFFFF"/>
                </a:highlight>
                <a:latin typeface="Roboto"/>
                <a:ea typeface="Roboto"/>
                <a:cs typeface="Roboto"/>
                <a:sym typeface="Roboto"/>
              </a:rPr>
              <a:t>Case Studies</a:t>
            </a:r>
            <a:endParaRPr b="1" sz="33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0D0D0D"/>
                </a:solidFill>
                <a:highlight>
                  <a:srgbClr val="FFFFFF"/>
                </a:highlight>
                <a:latin typeface="Roboto"/>
                <a:ea typeface="Roboto"/>
                <a:cs typeface="Roboto"/>
                <a:sym typeface="Roboto"/>
              </a:rPr>
              <a:t>Researchers deeply investigate a particular case or situation to understand its complexities and dynamics.</a:t>
            </a:r>
            <a:endParaRPr b="1" sz="2500">
              <a:solidFill>
                <a:srgbClr val="0D0D0D"/>
              </a:solidFill>
              <a:highlight>
                <a:srgbClr val="FFFFFF"/>
              </a:highlight>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descr="https://images.freeimg.net/rsynced_images/floor-floorboards.jpg" id="308" name="Google Shape;308;p2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09" name="Google Shape;309;p2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11" name="Google Shape;311;p2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12" name="Google Shape;312;p2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13" name="Google Shape;313;p2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14" name="Google Shape;314;p2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315" name="Google Shape;315;p29"/>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316" name="Google Shape;316;p2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317" name="Google Shape;317;p29"/>
          <p:cNvSpPr/>
          <p:nvPr/>
        </p:nvSpPr>
        <p:spPr>
          <a:xfrm>
            <a:off x="905925" y="219650"/>
            <a:ext cx="6783353" cy="666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Collection</a:t>
            </a:r>
          </a:p>
        </p:txBody>
      </p:sp>
      <p:sp>
        <p:nvSpPr>
          <p:cNvPr id="318" name="Google Shape;318;p29"/>
          <p:cNvSpPr txBox="1"/>
          <p:nvPr/>
        </p:nvSpPr>
        <p:spPr>
          <a:xfrm>
            <a:off x="970850" y="1108875"/>
            <a:ext cx="5968200" cy="2209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300">
                <a:solidFill>
                  <a:srgbClr val="0D0D0D"/>
                </a:solidFill>
                <a:highlight>
                  <a:srgbClr val="FFFFFF"/>
                </a:highlight>
                <a:latin typeface="Roboto"/>
                <a:ea typeface="Roboto"/>
                <a:cs typeface="Roboto"/>
                <a:sym typeface="Roboto"/>
              </a:rPr>
              <a:t>Ethnography</a:t>
            </a:r>
            <a:endParaRPr b="1" sz="33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0D0D0D"/>
                </a:solidFill>
                <a:highlight>
                  <a:srgbClr val="FFFFFF"/>
                </a:highlight>
                <a:latin typeface="Roboto"/>
                <a:ea typeface="Roboto"/>
                <a:cs typeface="Roboto"/>
                <a:sym typeface="Roboto"/>
              </a:rPr>
              <a:t>Researchers immerse themselves in a particular culture or community for an extended period to understand its practices, beliefs, and behaviors.</a:t>
            </a:r>
            <a:endParaRPr sz="25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t/>
            </a:r>
            <a:endParaRPr b="1" sz="3300">
              <a:solidFill>
                <a:srgbClr val="0D0D0D"/>
              </a:solidFill>
              <a:highlight>
                <a:srgbClr val="FFFFFF"/>
              </a:highlight>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descr="https://images.freeimg.net/rsynced_images/floor-floorboards.jpg" id="323" name="Google Shape;323;p3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24" name="Google Shape;324;p3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26" name="Google Shape;326;p3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27" name="Google Shape;327;p3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28" name="Google Shape;328;p3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29" name="Google Shape;329;p3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330" name="Google Shape;330;p30"/>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331" name="Google Shape;331;p3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332" name="Google Shape;332;p30"/>
          <p:cNvSpPr/>
          <p:nvPr/>
        </p:nvSpPr>
        <p:spPr>
          <a:xfrm>
            <a:off x="905925" y="219650"/>
            <a:ext cx="6783353" cy="666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Collection</a:t>
            </a:r>
          </a:p>
        </p:txBody>
      </p:sp>
      <p:sp>
        <p:nvSpPr>
          <p:cNvPr id="333" name="Google Shape;333;p30"/>
          <p:cNvSpPr txBox="1"/>
          <p:nvPr/>
        </p:nvSpPr>
        <p:spPr>
          <a:xfrm>
            <a:off x="1067400" y="1107750"/>
            <a:ext cx="6283800" cy="326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dk1"/>
                </a:solidFill>
                <a:latin typeface="Roboto"/>
                <a:ea typeface="Roboto"/>
                <a:cs typeface="Roboto"/>
                <a:sym typeface="Roboto"/>
              </a:rPr>
              <a:t>Each method has its good parts and not so good parts. Sometimes data collectors use several methods together in order to get data that is detailed and reliable.  </a:t>
            </a:r>
            <a:endParaRPr sz="3300">
              <a:solidFill>
                <a:schemeClr val="dk1"/>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descr="https://images.freeimg.net/rsynced_images/floor-floorboards.jpg" id="338" name="Google Shape;338;p3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39" name="Google Shape;339;p31"/>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41" name="Google Shape;341;p3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42" name="Google Shape;342;p3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43" name="Google Shape;343;p3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44" name="Google Shape;344;p31"/>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345" name="Google Shape;345;p31"/>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346" name="Google Shape;346;p3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347" name="Google Shape;347;p31"/>
          <p:cNvSpPr/>
          <p:nvPr/>
        </p:nvSpPr>
        <p:spPr>
          <a:xfrm>
            <a:off x="1229125" y="228700"/>
            <a:ext cx="6577704" cy="7446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Storage</a:t>
            </a:r>
          </a:p>
        </p:txBody>
      </p:sp>
      <p:sp>
        <p:nvSpPr>
          <p:cNvPr id="348" name="Google Shape;348;p31"/>
          <p:cNvSpPr txBox="1"/>
          <p:nvPr/>
        </p:nvSpPr>
        <p:spPr>
          <a:xfrm>
            <a:off x="982075" y="1080100"/>
            <a:ext cx="6466500" cy="2724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3300">
                <a:solidFill>
                  <a:schemeClr val="dk1"/>
                </a:solidFill>
                <a:latin typeface="Roboto"/>
                <a:ea typeface="Roboto"/>
                <a:cs typeface="Roboto"/>
                <a:sym typeface="Roboto"/>
              </a:rPr>
              <a:t>After data is collected it is stored in a safe place until you are ready </a:t>
            </a:r>
            <a:r>
              <a:rPr lang="en" sz="3300">
                <a:solidFill>
                  <a:schemeClr val="dk1"/>
                </a:solidFill>
                <a:latin typeface="Roboto"/>
                <a:ea typeface="Roboto"/>
                <a:cs typeface="Roboto"/>
                <a:sym typeface="Roboto"/>
              </a:rPr>
              <a:t>to</a:t>
            </a:r>
            <a:r>
              <a:rPr lang="en" sz="3300">
                <a:solidFill>
                  <a:schemeClr val="dk1"/>
                </a:solidFill>
                <a:latin typeface="Roboto"/>
                <a:ea typeface="Roboto"/>
                <a:cs typeface="Roboto"/>
                <a:sym typeface="Roboto"/>
              </a:rPr>
              <a:t> use it. </a:t>
            </a:r>
            <a:r>
              <a:rPr lang="en" sz="3300">
                <a:solidFill>
                  <a:srgbClr val="0D0D0D"/>
                </a:solidFill>
                <a:highlight>
                  <a:srgbClr val="FFFFFF"/>
                </a:highlight>
                <a:latin typeface="Roboto"/>
                <a:ea typeface="Roboto"/>
                <a:cs typeface="Roboto"/>
                <a:sym typeface="Roboto"/>
              </a:rPr>
              <a:t>Data can be stored in various ways based on the type and amount. </a:t>
            </a:r>
            <a:endParaRPr sz="3300">
              <a:solidFill>
                <a:schemeClr val="dk2"/>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descr="https://images.freeimg.net/rsynced_images/floor-floorboards.jpg" id="67" name="Google Shape;67;p1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8" name="Google Shape;68;p14"/>
          <p:cNvSpPr/>
          <p:nvPr/>
        </p:nvSpPr>
        <p:spPr>
          <a:xfrm>
            <a:off x="8153350" y="50"/>
            <a:ext cx="9906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0" name="Google Shape;70;p1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1" name="Google Shape;71;p1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www.publicdomainpictures.net/pictures/70000/velka/tv-isolated-background-clipart.jpg" id="72" name="Google Shape;72;p14">
            <a:hlinkClick r:id="rId7"/>
          </p:cNvPr>
          <p:cNvPicPr preferRelativeResize="0"/>
          <p:nvPr/>
        </p:nvPicPr>
        <p:blipFill rotWithShape="1">
          <a:blip r:embed="rId8">
            <a:alphaModFix/>
          </a:blip>
          <a:srcRect b="21364" l="9334" r="9987" t="16620"/>
          <a:stretch/>
        </p:blipFill>
        <p:spPr>
          <a:xfrm>
            <a:off x="1417812" y="69550"/>
            <a:ext cx="5528738" cy="2303775"/>
          </a:xfrm>
          <a:prstGeom prst="rect">
            <a:avLst/>
          </a:prstGeom>
          <a:noFill/>
          <a:ln>
            <a:noFill/>
          </a:ln>
        </p:spPr>
      </p:pic>
      <p:sp>
        <p:nvSpPr>
          <p:cNvPr id="73" name="Google Shape;73;p14"/>
          <p:cNvSpPr txBox="1"/>
          <p:nvPr/>
        </p:nvSpPr>
        <p:spPr>
          <a:xfrm>
            <a:off x="1608775" y="31450"/>
            <a:ext cx="5146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Roboto Black"/>
                <a:ea typeface="Roboto Black"/>
                <a:cs typeface="Roboto Black"/>
                <a:sym typeface="Roboto Black"/>
              </a:rPr>
              <a:t>New Jersey Student Learning Standards</a:t>
            </a:r>
            <a:endParaRPr sz="1800">
              <a:solidFill>
                <a:schemeClr val="lt1"/>
              </a:solidFill>
              <a:latin typeface="Roboto Black"/>
              <a:ea typeface="Roboto Black"/>
              <a:cs typeface="Roboto Black"/>
              <a:sym typeface="Roboto Black"/>
            </a:endParaRPr>
          </a:p>
        </p:txBody>
      </p:sp>
      <p:sp>
        <p:nvSpPr>
          <p:cNvPr id="74" name="Google Shape;74;p14"/>
          <p:cNvSpPr txBox="1"/>
          <p:nvPr/>
        </p:nvSpPr>
        <p:spPr>
          <a:xfrm>
            <a:off x="1608775" y="251450"/>
            <a:ext cx="5227200" cy="209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Roboto"/>
                <a:ea typeface="Roboto"/>
                <a:cs typeface="Roboto"/>
                <a:sym typeface="Roboto"/>
              </a:rPr>
              <a:t>Technology</a:t>
            </a:r>
            <a:endParaRPr b="1">
              <a:solidFill>
                <a:srgbClr val="FFFFFF"/>
              </a:solidFill>
              <a:latin typeface="Roboto"/>
              <a:ea typeface="Roboto"/>
              <a:cs typeface="Roboto"/>
              <a:sym typeface="Roboto"/>
            </a:endParaRPr>
          </a:p>
          <a:p>
            <a:pPr indent="0" lvl="0" marL="0" rtl="0" algn="l">
              <a:spcBef>
                <a:spcPts val="0"/>
              </a:spcBef>
              <a:spcAft>
                <a:spcPts val="0"/>
              </a:spcAft>
              <a:buNone/>
            </a:pPr>
            <a:r>
              <a:rPr b="1" lang="en" sz="1100">
                <a:solidFill>
                  <a:srgbClr val="FFFFFF"/>
                </a:solidFill>
                <a:latin typeface="Roboto"/>
                <a:ea typeface="Roboto"/>
                <a:cs typeface="Roboto"/>
                <a:sym typeface="Roboto"/>
              </a:rPr>
              <a:t>8.1.8.DA.1: </a:t>
            </a:r>
            <a:r>
              <a:rPr lang="en" sz="1100">
                <a:solidFill>
                  <a:srgbClr val="FFFFFF"/>
                </a:solidFill>
                <a:latin typeface="Roboto"/>
                <a:ea typeface="Roboto"/>
                <a:cs typeface="Roboto"/>
                <a:sym typeface="Roboto"/>
              </a:rPr>
              <a:t>Organize and transform data collected using computational tools to make it usable for a specific purpose.</a:t>
            </a:r>
            <a:endParaRPr i="1" sz="1100" u="sng">
              <a:solidFill>
                <a:srgbClr val="FFFFFF"/>
              </a:solidFill>
              <a:latin typeface="Roboto"/>
              <a:ea typeface="Roboto"/>
              <a:cs typeface="Roboto"/>
              <a:sym typeface="Roboto"/>
            </a:endParaRPr>
          </a:p>
          <a:p>
            <a:pPr indent="0" lvl="0" marL="0" rtl="0" algn="l">
              <a:spcBef>
                <a:spcPts val="0"/>
              </a:spcBef>
              <a:spcAft>
                <a:spcPts val="0"/>
              </a:spcAft>
              <a:buNone/>
            </a:pPr>
            <a:r>
              <a:rPr b="1" lang="en" sz="1100">
                <a:solidFill>
                  <a:srgbClr val="FFFFFF"/>
                </a:solidFill>
                <a:latin typeface="Roboto"/>
                <a:ea typeface="Roboto"/>
                <a:cs typeface="Roboto"/>
                <a:sym typeface="Roboto"/>
              </a:rPr>
              <a:t>8.1.8.DA.2:</a:t>
            </a:r>
            <a:r>
              <a:rPr lang="en" sz="1100">
                <a:solidFill>
                  <a:srgbClr val="FFFFFF"/>
                </a:solidFill>
                <a:latin typeface="Roboto"/>
                <a:ea typeface="Roboto"/>
                <a:cs typeface="Roboto"/>
                <a:sym typeface="Roboto"/>
              </a:rPr>
              <a:t> Explain the difference between how the computer stores data as bits and how the data is displayed. </a:t>
            </a:r>
            <a:endParaRPr sz="1100">
              <a:solidFill>
                <a:srgbClr val="FFFFFF"/>
              </a:solidFill>
              <a:latin typeface="Roboto"/>
              <a:ea typeface="Roboto"/>
              <a:cs typeface="Roboto"/>
              <a:sym typeface="Roboto"/>
            </a:endParaRPr>
          </a:p>
          <a:p>
            <a:pPr indent="0" lvl="0" marL="0" rtl="0" algn="l">
              <a:spcBef>
                <a:spcPts val="0"/>
              </a:spcBef>
              <a:spcAft>
                <a:spcPts val="0"/>
              </a:spcAft>
              <a:buNone/>
            </a:pPr>
            <a:r>
              <a:rPr b="1" lang="en" sz="1100">
                <a:solidFill>
                  <a:srgbClr val="FFFFFF"/>
                </a:solidFill>
                <a:latin typeface="Roboto"/>
                <a:ea typeface="Roboto"/>
                <a:cs typeface="Roboto"/>
                <a:sym typeface="Roboto"/>
              </a:rPr>
              <a:t>8.1.8.DA.3: </a:t>
            </a:r>
            <a:r>
              <a:rPr lang="en" sz="1100">
                <a:solidFill>
                  <a:srgbClr val="FFFFFF"/>
                </a:solidFill>
                <a:latin typeface="Roboto"/>
                <a:ea typeface="Roboto"/>
                <a:cs typeface="Roboto"/>
                <a:sym typeface="Roboto"/>
              </a:rPr>
              <a:t>Identify the appropriate tool to access data based on its file format.</a:t>
            </a:r>
            <a:endParaRPr i="1" sz="1100" u="sng">
              <a:solidFill>
                <a:srgbClr val="FFFFFF"/>
              </a:solidFill>
              <a:latin typeface="Roboto"/>
              <a:ea typeface="Roboto"/>
              <a:cs typeface="Roboto"/>
              <a:sym typeface="Roboto"/>
            </a:endParaRPr>
          </a:p>
          <a:p>
            <a:pPr indent="0" lvl="0" marL="0" rtl="0" algn="l">
              <a:spcBef>
                <a:spcPts val="0"/>
              </a:spcBef>
              <a:spcAft>
                <a:spcPts val="0"/>
              </a:spcAft>
              <a:buNone/>
            </a:pPr>
            <a:r>
              <a:rPr b="1" lang="en" sz="1100">
                <a:solidFill>
                  <a:srgbClr val="FFFFFF"/>
                </a:solidFill>
                <a:latin typeface="Roboto"/>
                <a:ea typeface="Roboto"/>
                <a:cs typeface="Roboto"/>
                <a:sym typeface="Roboto"/>
              </a:rPr>
              <a:t>8.1.8.DA.4: </a:t>
            </a:r>
            <a:r>
              <a:rPr lang="en" sz="1100">
                <a:solidFill>
                  <a:srgbClr val="FFFFFF"/>
                </a:solidFill>
                <a:latin typeface="Roboto"/>
                <a:ea typeface="Roboto"/>
                <a:cs typeface="Roboto"/>
                <a:sym typeface="Roboto"/>
              </a:rPr>
              <a:t>Transform data to remove errors and improve the accuracy of the data for analysis</a:t>
            </a:r>
            <a:endParaRPr sz="1100">
              <a:solidFill>
                <a:srgbClr val="FFFFFF"/>
              </a:solidFill>
              <a:latin typeface="Roboto"/>
              <a:ea typeface="Roboto"/>
              <a:cs typeface="Roboto"/>
              <a:sym typeface="Roboto"/>
            </a:endParaRPr>
          </a:p>
          <a:p>
            <a:pPr indent="0" lvl="0" marL="0" rtl="0" algn="l">
              <a:spcBef>
                <a:spcPts val="0"/>
              </a:spcBef>
              <a:spcAft>
                <a:spcPts val="0"/>
              </a:spcAft>
              <a:buNone/>
            </a:pPr>
            <a:r>
              <a:rPr b="1" lang="en" sz="1100">
                <a:solidFill>
                  <a:srgbClr val="FFFFFF"/>
                </a:solidFill>
                <a:latin typeface="Roboto"/>
                <a:ea typeface="Roboto"/>
                <a:cs typeface="Roboto"/>
                <a:sym typeface="Roboto"/>
              </a:rPr>
              <a:t>8.1.8.DA.5: </a:t>
            </a:r>
            <a:r>
              <a:rPr lang="en" sz="1100">
                <a:solidFill>
                  <a:srgbClr val="FFFFFF"/>
                </a:solidFill>
                <a:latin typeface="Roboto"/>
                <a:ea typeface="Roboto"/>
                <a:cs typeface="Roboto"/>
                <a:sym typeface="Roboto"/>
              </a:rPr>
              <a:t>Test, analyze, and refine computational models.</a:t>
            </a:r>
            <a:endParaRPr sz="1100">
              <a:solidFill>
                <a:srgbClr val="FFFFFF"/>
              </a:solidFill>
              <a:latin typeface="Roboto"/>
              <a:ea typeface="Roboto"/>
              <a:cs typeface="Roboto"/>
              <a:sym typeface="Roboto"/>
            </a:endParaRPr>
          </a:p>
          <a:p>
            <a:pPr indent="0" lvl="0" marL="0" rtl="0" algn="l">
              <a:spcBef>
                <a:spcPts val="0"/>
              </a:spcBef>
              <a:spcAft>
                <a:spcPts val="0"/>
              </a:spcAft>
              <a:buNone/>
            </a:pPr>
            <a:r>
              <a:rPr b="1" lang="en" sz="1100">
                <a:solidFill>
                  <a:srgbClr val="FFFFFF"/>
                </a:solidFill>
                <a:latin typeface="Roboto"/>
                <a:ea typeface="Roboto"/>
                <a:cs typeface="Roboto"/>
                <a:sym typeface="Roboto"/>
              </a:rPr>
              <a:t>8.1.8.DA.6: </a:t>
            </a:r>
            <a:r>
              <a:rPr lang="en" sz="1100">
                <a:solidFill>
                  <a:srgbClr val="FFFFFF"/>
                </a:solidFill>
                <a:latin typeface="Roboto"/>
                <a:ea typeface="Roboto"/>
                <a:cs typeface="Roboto"/>
                <a:sym typeface="Roboto"/>
              </a:rPr>
              <a:t>Analyze climate change computational models and propose refinements.</a:t>
            </a:r>
            <a:endParaRPr sz="1100">
              <a:solidFill>
                <a:srgbClr val="FFFFFF"/>
              </a:solidFill>
              <a:latin typeface="Roboto"/>
              <a:ea typeface="Roboto"/>
              <a:cs typeface="Roboto"/>
              <a:sym typeface="Roboto"/>
            </a:endParaRPr>
          </a:p>
        </p:txBody>
      </p:sp>
      <p:pic>
        <p:nvPicPr>
          <p:cNvPr descr="https://freesvg.org/img/round-table.png" id="75" name="Google Shape;75;p14">
            <a:hlinkClick r:id="rId9"/>
          </p:cNvPr>
          <p:cNvPicPr preferRelativeResize="0"/>
          <p:nvPr/>
        </p:nvPicPr>
        <p:blipFill rotWithShape="1">
          <a:blip r:embed="rId10">
            <a:alphaModFix/>
          </a:blip>
          <a:srcRect b="22105" l="0" r="0" t="21661"/>
          <a:stretch/>
        </p:blipFill>
        <p:spPr>
          <a:xfrm>
            <a:off x="1209875" y="3049613"/>
            <a:ext cx="2655675" cy="2090974"/>
          </a:xfrm>
          <a:prstGeom prst="rect">
            <a:avLst/>
          </a:prstGeom>
          <a:noFill/>
          <a:ln>
            <a:noFill/>
          </a:ln>
        </p:spPr>
      </p:pic>
      <p:pic>
        <p:nvPicPr>
          <p:cNvPr descr="https://freesvg.org/img/stool-01.png" id="76" name="Google Shape;76;p14">
            <a:hlinkClick r:id="rId11"/>
          </p:cNvPr>
          <p:cNvPicPr preferRelativeResize="0"/>
          <p:nvPr/>
        </p:nvPicPr>
        <p:blipFill rotWithShape="1">
          <a:blip r:embed="rId12">
            <a:alphaModFix/>
          </a:blip>
          <a:srcRect b="0" l="20084" r="18832" t="0"/>
          <a:stretch/>
        </p:blipFill>
        <p:spPr>
          <a:xfrm>
            <a:off x="1257798" y="3817075"/>
            <a:ext cx="990600" cy="1346050"/>
          </a:xfrm>
          <a:prstGeom prst="rect">
            <a:avLst/>
          </a:prstGeom>
          <a:noFill/>
          <a:ln>
            <a:noFill/>
          </a:ln>
        </p:spPr>
      </p:pic>
      <p:pic>
        <p:nvPicPr>
          <p:cNvPr descr="https://publicdomainvectors.org/photos/laptop.png" id="77" name="Google Shape;77;p14">
            <a:hlinkClick r:id="rId13"/>
          </p:cNvPr>
          <p:cNvPicPr preferRelativeResize="0"/>
          <p:nvPr/>
        </p:nvPicPr>
        <p:blipFill>
          <a:blip r:embed="rId14">
            <a:alphaModFix/>
          </a:blip>
          <a:stretch>
            <a:fillRect/>
          </a:stretch>
        </p:blipFill>
        <p:spPr>
          <a:xfrm>
            <a:off x="1888875" y="2404300"/>
            <a:ext cx="1369975" cy="952700"/>
          </a:xfrm>
          <a:prstGeom prst="rect">
            <a:avLst/>
          </a:prstGeom>
          <a:noFill/>
          <a:ln>
            <a:noFill/>
          </a:ln>
        </p:spPr>
      </p:pic>
      <p:pic>
        <p:nvPicPr>
          <p:cNvPr descr="https://publicdomainvectors.org/photos/Pflanze-coloured.png" id="78" name="Google Shape;78;p14">
            <a:hlinkClick r:id="rId15"/>
          </p:cNvPr>
          <p:cNvPicPr preferRelativeResize="0"/>
          <p:nvPr/>
        </p:nvPicPr>
        <p:blipFill rotWithShape="1">
          <a:blip r:embed="rId16">
            <a:alphaModFix/>
          </a:blip>
          <a:srcRect b="0" l="7070" r="7429" t="0"/>
          <a:stretch/>
        </p:blipFill>
        <p:spPr>
          <a:xfrm>
            <a:off x="145600" y="2808050"/>
            <a:ext cx="861000" cy="1899125"/>
          </a:xfrm>
          <a:prstGeom prst="rect">
            <a:avLst/>
          </a:prstGeom>
          <a:noFill/>
          <a:ln>
            <a:noFill/>
          </a:ln>
        </p:spPr>
      </p:pic>
      <p:sp>
        <p:nvSpPr>
          <p:cNvPr id="79" name="Google Shape;79;p14"/>
          <p:cNvSpPr/>
          <p:nvPr/>
        </p:nvSpPr>
        <p:spPr>
          <a:xfrm>
            <a:off x="4154450" y="3161275"/>
            <a:ext cx="366300" cy="1580100"/>
          </a:xfrm>
          <a:prstGeom prst="cube">
            <a:avLst>
              <a:gd fmla="val 25000" name="adj"/>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a:off x="7668600" y="3195475"/>
            <a:ext cx="366300" cy="1511700"/>
          </a:xfrm>
          <a:prstGeom prst="cube">
            <a:avLst>
              <a:gd fmla="val 25000" name="adj"/>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p:nvPr/>
        </p:nvSpPr>
        <p:spPr>
          <a:xfrm>
            <a:off x="4520750" y="3999925"/>
            <a:ext cx="3222000" cy="1473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a:off x="4597975" y="3302788"/>
            <a:ext cx="1710300" cy="665400"/>
          </a:xfrm>
          <a:prstGeom prst="bevel">
            <a:avLst>
              <a:gd fmla="val 12500" name="adj"/>
            </a:avLst>
          </a:prstGeom>
          <a:solidFill>
            <a:srgbClr val="FF9900"/>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a:off x="5925325" y="3302800"/>
            <a:ext cx="1710300" cy="665400"/>
          </a:xfrm>
          <a:prstGeom prst="bevel">
            <a:avLst>
              <a:gd fmla="val 12500" name="adj"/>
            </a:avLst>
          </a:prstGeom>
          <a:solidFill>
            <a:srgbClr val="FFFF00"/>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a:off x="4526175" y="4106450"/>
            <a:ext cx="703500" cy="541800"/>
          </a:xfrm>
          <a:prstGeom prst="bevel">
            <a:avLst>
              <a:gd fmla="val 12500" name="adj"/>
            </a:avLst>
          </a:prstGeom>
          <a:solidFill>
            <a:srgbClr val="CC0000"/>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p:nvPr/>
        </p:nvSpPr>
        <p:spPr>
          <a:xfrm>
            <a:off x="6050088" y="4106450"/>
            <a:ext cx="703500" cy="541800"/>
          </a:xfrm>
          <a:prstGeom prst="bevel">
            <a:avLst>
              <a:gd fmla="val 12500" name="adj"/>
            </a:avLst>
          </a:prstGeom>
          <a:solidFill>
            <a:srgbClr val="8E7CC3"/>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a:off x="6836038" y="4106450"/>
            <a:ext cx="703500" cy="541800"/>
          </a:xfrm>
          <a:prstGeom prst="bevel">
            <a:avLst>
              <a:gd fmla="val 12500" name="adj"/>
            </a:avLst>
          </a:prstGeom>
          <a:solidFill>
            <a:srgbClr val="A64D79"/>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a:off x="5271038" y="4130400"/>
            <a:ext cx="703500" cy="541800"/>
          </a:xfrm>
          <a:prstGeom prst="bevel">
            <a:avLst>
              <a:gd fmla="val 12500" name="adj"/>
            </a:avLst>
          </a:prstGeom>
          <a:solidFill>
            <a:srgbClr val="38761D"/>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a:off x="4205875" y="3123750"/>
            <a:ext cx="3708900" cy="1473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txBox="1"/>
          <p:nvPr/>
        </p:nvSpPr>
        <p:spPr>
          <a:xfrm>
            <a:off x="8089850" y="0"/>
            <a:ext cx="9180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90" name="Google Shape;90;p14"/>
          <p:cNvSpPr txBox="1"/>
          <p:nvPr/>
        </p:nvSpPr>
        <p:spPr>
          <a:xfrm>
            <a:off x="8189650" y="3271050"/>
            <a:ext cx="918000" cy="5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100">
                <a:solidFill>
                  <a:schemeClr val="lt1"/>
                </a:solidFill>
              </a:rPr>
              <a:t>   </a:t>
            </a:r>
            <a:endParaRPr b="1" sz="3100">
              <a:solidFill>
                <a:schemeClr val="lt1"/>
              </a:solidFill>
            </a:endParaRPr>
          </a:p>
        </p:txBody>
      </p:sp>
      <p:pic>
        <p:nvPicPr>
          <p:cNvPr id="91" name="Google Shape;91;p14"/>
          <p:cNvPicPr preferRelativeResize="0"/>
          <p:nvPr/>
        </p:nvPicPr>
        <p:blipFill rotWithShape="1">
          <a:blip r:embed="rId17">
            <a:alphaModFix/>
          </a:blip>
          <a:srcRect b="29512" l="44205" r="0" t="0"/>
          <a:stretch/>
        </p:blipFill>
        <p:spPr>
          <a:xfrm>
            <a:off x="2116225" y="2503100"/>
            <a:ext cx="810875" cy="377101"/>
          </a:xfrm>
          <a:prstGeom prst="rect">
            <a:avLst/>
          </a:prstGeom>
          <a:noFill/>
          <a:ln>
            <a:noFill/>
          </a:ln>
        </p:spPr>
      </p:pic>
      <p:pic>
        <p:nvPicPr>
          <p:cNvPr id="92" name="Google Shape;92;p14"/>
          <p:cNvPicPr preferRelativeResize="0"/>
          <p:nvPr/>
        </p:nvPicPr>
        <p:blipFill>
          <a:blip r:embed="rId18">
            <a:alphaModFix/>
          </a:blip>
          <a:stretch>
            <a:fillRect/>
          </a:stretch>
        </p:blipFill>
        <p:spPr>
          <a:xfrm>
            <a:off x="0" y="4601700"/>
            <a:ext cx="8153400" cy="541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2"/>
          <p:cNvSpPr txBox="1"/>
          <p:nvPr/>
        </p:nvSpPr>
        <p:spPr>
          <a:xfrm>
            <a:off x="365250" y="781050"/>
            <a:ext cx="7574700" cy="3894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3300">
                <a:solidFill>
                  <a:srgbClr val="0D0D0D"/>
                </a:solidFill>
                <a:highlight>
                  <a:srgbClr val="FFFFFF"/>
                </a:highlight>
                <a:latin typeface="Roboto"/>
                <a:ea typeface="Roboto"/>
                <a:cs typeface="Roboto"/>
                <a:sym typeface="Roboto"/>
              </a:rPr>
              <a:t>We will examine the storage </a:t>
            </a:r>
            <a:r>
              <a:rPr lang="en" sz="3300">
                <a:solidFill>
                  <a:srgbClr val="0D0D0D"/>
                </a:solidFill>
                <a:highlight>
                  <a:srgbClr val="FFFFFF"/>
                </a:highlight>
                <a:latin typeface="Roboto"/>
                <a:ea typeface="Roboto"/>
                <a:cs typeface="Roboto"/>
                <a:sym typeface="Roboto"/>
              </a:rPr>
              <a:t>methods listed below:</a:t>
            </a:r>
            <a:endParaRPr sz="3300">
              <a:solidFill>
                <a:srgbClr val="0D0D0D"/>
              </a:solidFill>
              <a:highlight>
                <a:srgbClr val="FFFFFF"/>
              </a:highlight>
              <a:latin typeface="Roboto"/>
              <a:ea typeface="Roboto"/>
              <a:cs typeface="Roboto"/>
              <a:sym typeface="Roboto"/>
            </a:endParaRPr>
          </a:p>
          <a:p>
            <a:pPr indent="-387350" lvl="0" marL="1371600" rtl="0" algn="l">
              <a:lnSpc>
                <a:spcPct val="100000"/>
              </a:lnSpc>
              <a:spcBef>
                <a:spcPts val="0"/>
              </a:spcBef>
              <a:spcAft>
                <a:spcPts val="0"/>
              </a:spcAft>
              <a:buClr>
                <a:srgbClr val="0D0D0D"/>
              </a:buClr>
              <a:buSzPts val="2500"/>
              <a:buFont typeface="Roboto"/>
              <a:buChar char="➢"/>
            </a:pPr>
            <a:r>
              <a:rPr lang="en" sz="2500">
                <a:solidFill>
                  <a:srgbClr val="0D0D0D"/>
                </a:solidFill>
                <a:latin typeface="Roboto"/>
                <a:ea typeface="Roboto"/>
                <a:cs typeface="Roboto"/>
                <a:sym typeface="Roboto"/>
              </a:rPr>
              <a:t>Databases</a:t>
            </a:r>
            <a:endParaRPr sz="2500">
              <a:solidFill>
                <a:srgbClr val="0D0D0D"/>
              </a:solidFill>
              <a:latin typeface="Roboto"/>
              <a:ea typeface="Roboto"/>
              <a:cs typeface="Roboto"/>
              <a:sym typeface="Roboto"/>
            </a:endParaRPr>
          </a:p>
          <a:p>
            <a:pPr indent="-387350" lvl="0" marL="1371600" rtl="0" algn="l">
              <a:lnSpc>
                <a:spcPct val="100000"/>
              </a:lnSpc>
              <a:spcBef>
                <a:spcPts val="0"/>
              </a:spcBef>
              <a:spcAft>
                <a:spcPts val="0"/>
              </a:spcAft>
              <a:buClr>
                <a:srgbClr val="0D0D0D"/>
              </a:buClr>
              <a:buSzPts val="2500"/>
              <a:buFont typeface="Roboto"/>
              <a:buChar char="➢"/>
            </a:pPr>
            <a:r>
              <a:rPr lang="en" sz="2500">
                <a:solidFill>
                  <a:srgbClr val="0D0D0D"/>
                </a:solidFill>
                <a:latin typeface="Roboto"/>
                <a:ea typeface="Roboto"/>
                <a:cs typeface="Roboto"/>
                <a:sym typeface="Roboto"/>
              </a:rPr>
              <a:t>File Systems</a:t>
            </a:r>
            <a:endParaRPr sz="2500">
              <a:solidFill>
                <a:srgbClr val="0D0D0D"/>
              </a:solidFill>
              <a:latin typeface="Roboto"/>
              <a:ea typeface="Roboto"/>
              <a:cs typeface="Roboto"/>
              <a:sym typeface="Roboto"/>
            </a:endParaRPr>
          </a:p>
          <a:p>
            <a:pPr indent="-387350" lvl="0" marL="1371600" rtl="0" algn="l">
              <a:lnSpc>
                <a:spcPct val="100000"/>
              </a:lnSpc>
              <a:spcBef>
                <a:spcPts val="0"/>
              </a:spcBef>
              <a:spcAft>
                <a:spcPts val="0"/>
              </a:spcAft>
              <a:buClr>
                <a:srgbClr val="0D0D0D"/>
              </a:buClr>
              <a:buSzPts val="2500"/>
              <a:buFont typeface="Roboto"/>
              <a:buChar char="➢"/>
            </a:pPr>
            <a:r>
              <a:rPr lang="en" sz="2500">
                <a:solidFill>
                  <a:srgbClr val="0D0D0D"/>
                </a:solidFill>
                <a:latin typeface="Roboto"/>
                <a:ea typeface="Roboto"/>
                <a:cs typeface="Roboto"/>
                <a:sym typeface="Roboto"/>
              </a:rPr>
              <a:t>Cloud Storage</a:t>
            </a:r>
            <a:endParaRPr sz="2500">
              <a:solidFill>
                <a:srgbClr val="0D0D0D"/>
              </a:solidFill>
              <a:latin typeface="Roboto"/>
              <a:ea typeface="Roboto"/>
              <a:cs typeface="Roboto"/>
              <a:sym typeface="Roboto"/>
            </a:endParaRPr>
          </a:p>
          <a:p>
            <a:pPr indent="-387350" lvl="0" marL="1371600" rtl="0" algn="l">
              <a:lnSpc>
                <a:spcPct val="100000"/>
              </a:lnSpc>
              <a:spcBef>
                <a:spcPts val="0"/>
              </a:spcBef>
              <a:spcAft>
                <a:spcPts val="0"/>
              </a:spcAft>
              <a:buClr>
                <a:srgbClr val="0D0D0D"/>
              </a:buClr>
              <a:buSzPts val="2500"/>
              <a:buFont typeface="Roboto"/>
              <a:buChar char="➢"/>
            </a:pPr>
            <a:r>
              <a:rPr lang="en" sz="2500">
                <a:solidFill>
                  <a:srgbClr val="0D0D0D"/>
                </a:solidFill>
                <a:latin typeface="Roboto"/>
                <a:ea typeface="Roboto"/>
                <a:cs typeface="Roboto"/>
                <a:sym typeface="Roboto"/>
              </a:rPr>
              <a:t>Storage Area Network (SAN)</a:t>
            </a:r>
            <a:endParaRPr sz="2500">
              <a:solidFill>
                <a:srgbClr val="0D0D0D"/>
              </a:solidFill>
              <a:latin typeface="Roboto"/>
              <a:ea typeface="Roboto"/>
              <a:cs typeface="Roboto"/>
              <a:sym typeface="Roboto"/>
            </a:endParaRPr>
          </a:p>
          <a:p>
            <a:pPr indent="-387350" lvl="0" marL="1371600" rtl="0" algn="l">
              <a:lnSpc>
                <a:spcPct val="100000"/>
              </a:lnSpc>
              <a:spcBef>
                <a:spcPts val="0"/>
              </a:spcBef>
              <a:spcAft>
                <a:spcPts val="0"/>
              </a:spcAft>
              <a:buClr>
                <a:srgbClr val="0D0D0D"/>
              </a:buClr>
              <a:buSzPts val="2500"/>
              <a:buFont typeface="Roboto"/>
              <a:buChar char="➢"/>
            </a:pPr>
            <a:r>
              <a:rPr lang="en" sz="2500">
                <a:solidFill>
                  <a:srgbClr val="0D0D0D"/>
                </a:solidFill>
                <a:latin typeface="Roboto"/>
                <a:ea typeface="Roboto"/>
                <a:cs typeface="Roboto"/>
                <a:sym typeface="Roboto"/>
              </a:rPr>
              <a:t>External Hard Drives and Flash Drives</a:t>
            </a:r>
            <a:endParaRPr sz="2500">
              <a:solidFill>
                <a:srgbClr val="0D0D0D"/>
              </a:solidFill>
              <a:latin typeface="Roboto"/>
              <a:ea typeface="Roboto"/>
              <a:cs typeface="Roboto"/>
              <a:sym typeface="Roboto"/>
            </a:endParaRPr>
          </a:p>
          <a:p>
            <a:pPr indent="-387350" lvl="0" marL="1371600" rtl="0" algn="l">
              <a:lnSpc>
                <a:spcPct val="100000"/>
              </a:lnSpc>
              <a:spcBef>
                <a:spcPts val="0"/>
              </a:spcBef>
              <a:spcAft>
                <a:spcPts val="0"/>
              </a:spcAft>
              <a:buClr>
                <a:srgbClr val="0D0D0D"/>
              </a:buClr>
              <a:buSzPts val="2500"/>
              <a:buFont typeface="Roboto"/>
              <a:buChar char="➢"/>
            </a:pPr>
            <a:r>
              <a:rPr lang="en" sz="2500">
                <a:solidFill>
                  <a:srgbClr val="0D0D0D"/>
                </a:solidFill>
                <a:latin typeface="Roboto"/>
                <a:ea typeface="Roboto"/>
                <a:cs typeface="Roboto"/>
                <a:sym typeface="Roboto"/>
              </a:rPr>
              <a:t>Object Storage</a:t>
            </a:r>
            <a:endParaRPr sz="2500">
              <a:solidFill>
                <a:srgbClr val="0D0D0D"/>
              </a:solidFill>
              <a:latin typeface="Roboto"/>
              <a:ea typeface="Roboto"/>
              <a:cs typeface="Roboto"/>
              <a:sym typeface="Roboto"/>
            </a:endParaRPr>
          </a:p>
          <a:p>
            <a:pPr indent="-387350" lvl="0" marL="1371600" rtl="0" algn="l">
              <a:lnSpc>
                <a:spcPct val="100000"/>
              </a:lnSpc>
              <a:spcBef>
                <a:spcPts val="0"/>
              </a:spcBef>
              <a:spcAft>
                <a:spcPts val="0"/>
              </a:spcAft>
              <a:buClr>
                <a:srgbClr val="0D0D0D"/>
              </a:buClr>
              <a:buSzPts val="2500"/>
              <a:buFont typeface="Roboto"/>
              <a:buChar char="➢"/>
            </a:pPr>
            <a:r>
              <a:rPr lang="en" sz="2500">
                <a:solidFill>
                  <a:srgbClr val="0D0D0D"/>
                </a:solidFill>
                <a:latin typeface="Roboto"/>
                <a:ea typeface="Roboto"/>
                <a:cs typeface="Roboto"/>
                <a:sym typeface="Roboto"/>
              </a:rPr>
              <a:t>Tape Storage</a:t>
            </a:r>
            <a:endParaRPr sz="2500">
              <a:solidFill>
                <a:srgbClr val="0D0D0D"/>
              </a:solidFill>
              <a:latin typeface="Roboto"/>
              <a:ea typeface="Roboto"/>
              <a:cs typeface="Roboto"/>
              <a:sym typeface="Roboto"/>
            </a:endParaRPr>
          </a:p>
        </p:txBody>
      </p:sp>
      <p:pic>
        <p:nvPicPr>
          <p:cNvPr descr="https://images.freeimg.net/rsynced_images/floor-floorboards.jpg" id="354" name="Google Shape;354;p3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55" name="Google Shape;355;p32"/>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57" name="Google Shape;357;p3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58" name="Google Shape;358;p3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59" name="Google Shape;359;p3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60" name="Google Shape;360;p32"/>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361" name="Google Shape;361;p32"/>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362" name="Google Shape;362;p3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363" name="Google Shape;363;p32"/>
          <p:cNvSpPr/>
          <p:nvPr/>
        </p:nvSpPr>
        <p:spPr>
          <a:xfrm>
            <a:off x="1229125" y="228700"/>
            <a:ext cx="6577704" cy="7446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Storage</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descr="https://images.freeimg.net/rsynced_images/floor-floorboards.jpg" id="368" name="Google Shape;368;p3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69" name="Google Shape;369;p33"/>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71" name="Google Shape;371;p3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72" name="Google Shape;372;p3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73" name="Google Shape;373;p3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74" name="Google Shape;374;p33"/>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375" name="Google Shape;375;p33"/>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376" name="Google Shape;376;p3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377" name="Google Shape;377;p33"/>
          <p:cNvSpPr/>
          <p:nvPr/>
        </p:nvSpPr>
        <p:spPr>
          <a:xfrm>
            <a:off x="1229125" y="228700"/>
            <a:ext cx="6577704" cy="7446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Storage</a:t>
            </a:r>
          </a:p>
        </p:txBody>
      </p:sp>
      <p:sp>
        <p:nvSpPr>
          <p:cNvPr id="378" name="Google Shape;378;p33"/>
          <p:cNvSpPr txBox="1"/>
          <p:nvPr/>
        </p:nvSpPr>
        <p:spPr>
          <a:xfrm>
            <a:off x="982100" y="1019100"/>
            <a:ext cx="6234000" cy="1847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3300">
                <a:solidFill>
                  <a:srgbClr val="0D0D0D"/>
                </a:solidFill>
                <a:highlight>
                  <a:srgbClr val="FFFFFF"/>
                </a:highlight>
                <a:latin typeface="Roboto"/>
                <a:ea typeface="Roboto"/>
                <a:cs typeface="Roboto"/>
                <a:sym typeface="Roboto"/>
              </a:rPr>
              <a:t>Databases</a:t>
            </a:r>
            <a:endParaRPr b="1" sz="33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0D0D0D"/>
                </a:solidFill>
                <a:highlight>
                  <a:srgbClr val="FFFFFF"/>
                </a:highlight>
                <a:latin typeface="Roboto"/>
                <a:ea typeface="Roboto"/>
                <a:cs typeface="Roboto"/>
                <a:sym typeface="Roboto"/>
              </a:rPr>
              <a:t>Databases are collections of data that are organized in a way that allows for efficient storage, retrieval, and manipulation. </a:t>
            </a:r>
            <a:endParaRPr sz="3300">
              <a:solidFill>
                <a:srgbClr val="0D0D0D"/>
              </a:solidFill>
              <a:highlight>
                <a:srgbClr val="FFFFFF"/>
              </a:highlight>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pic>
        <p:nvPicPr>
          <p:cNvPr descr="https://images.freeimg.net/rsynced_images/floor-floorboards.jpg" id="383" name="Google Shape;383;p3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84" name="Google Shape;384;p34"/>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86" name="Google Shape;386;p3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87" name="Google Shape;387;p3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88" name="Google Shape;388;p3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89" name="Google Shape;389;p34"/>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390" name="Google Shape;390;p34"/>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391" name="Google Shape;391;p3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392" name="Google Shape;392;p34"/>
          <p:cNvSpPr/>
          <p:nvPr/>
        </p:nvSpPr>
        <p:spPr>
          <a:xfrm>
            <a:off x="1229125" y="228700"/>
            <a:ext cx="6577704" cy="7446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Storage</a:t>
            </a:r>
          </a:p>
        </p:txBody>
      </p:sp>
      <p:sp>
        <p:nvSpPr>
          <p:cNvPr id="393" name="Google Shape;393;p34"/>
          <p:cNvSpPr txBox="1"/>
          <p:nvPr/>
        </p:nvSpPr>
        <p:spPr>
          <a:xfrm>
            <a:off x="982088" y="1019100"/>
            <a:ext cx="6466500" cy="2232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3300">
                <a:solidFill>
                  <a:srgbClr val="0D0D0D"/>
                </a:solidFill>
                <a:highlight>
                  <a:srgbClr val="FFFFFF"/>
                </a:highlight>
                <a:latin typeface="Roboto"/>
                <a:ea typeface="Roboto"/>
                <a:cs typeface="Roboto"/>
                <a:sym typeface="Roboto"/>
              </a:rPr>
              <a:t>File Systems</a:t>
            </a:r>
            <a:endParaRPr b="1" sz="33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0D0D0D"/>
                </a:solidFill>
                <a:highlight>
                  <a:srgbClr val="FFFFFF"/>
                </a:highlight>
                <a:latin typeface="Roboto"/>
                <a:ea typeface="Roboto"/>
                <a:cs typeface="Roboto"/>
                <a:sym typeface="Roboto"/>
              </a:rPr>
              <a:t>Data can be stored in files on disk drives. File systems organize data into directories and files and provide mechanisms for reading, writing, and managing data.</a:t>
            </a:r>
            <a:endParaRPr sz="2500">
              <a:solidFill>
                <a:srgbClr val="0D0D0D"/>
              </a:solidFill>
              <a:highlight>
                <a:srgbClr val="FFFFFF"/>
              </a:highlight>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pic>
        <p:nvPicPr>
          <p:cNvPr descr="https://images.freeimg.net/rsynced_images/floor-floorboards.jpg" id="398" name="Google Shape;398;p3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99" name="Google Shape;399;p35"/>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01" name="Google Shape;401;p3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02" name="Google Shape;402;p3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03" name="Google Shape;403;p3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04" name="Google Shape;404;p35"/>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405" name="Google Shape;405;p35"/>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406" name="Google Shape;406;p3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407" name="Google Shape;407;p35"/>
          <p:cNvSpPr/>
          <p:nvPr/>
        </p:nvSpPr>
        <p:spPr>
          <a:xfrm>
            <a:off x="1229125" y="228700"/>
            <a:ext cx="6577704" cy="7446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Storage</a:t>
            </a:r>
          </a:p>
        </p:txBody>
      </p:sp>
      <p:sp>
        <p:nvSpPr>
          <p:cNvPr id="408" name="Google Shape;408;p35"/>
          <p:cNvSpPr txBox="1"/>
          <p:nvPr/>
        </p:nvSpPr>
        <p:spPr>
          <a:xfrm>
            <a:off x="959674" y="1019100"/>
            <a:ext cx="6203100" cy="1847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3300">
                <a:solidFill>
                  <a:srgbClr val="0D0D0D"/>
                </a:solidFill>
                <a:highlight>
                  <a:srgbClr val="FFFFFF"/>
                </a:highlight>
                <a:latin typeface="Roboto"/>
                <a:ea typeface="Roboto"/>
                <a:cs typeface="Roboto"/>
                <a:sym typeface="Roboto"/>
              </a:rPr>
              <a:t>Cloud Storage</a:t>
            </a:r>
            <a:endParaRPr b="1" sz="33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0D0D0D"/>
                </a:solidFill>
                <a:highlight>
                  <a:srgbClr val="FFFFFF"/>
                </a:highlight>
                <a:latin typeface="Roboto"/>
                <a:ea typeface="Roboto"/>
                <a:cs typeface="Roboto"/>
                <a:sym typeface="Roboto"/>
              </a:rPr>
              <a:t>Cloud storage services like Google Cloud Storage and Dropbox provide allow users to store and access data from anywhere. </a:t>
            </a:r>
            <a:endParaRPr sz="2500">
              <a:solidFill>
                <a:srgbClr val="0D0D0D"/>
              </a:solidFill>
              <a:highlight>
                <a:srgbClr val="FFFFFF"/>
              </a:highlight>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descr="https://images.freeimg.net/rsynced_images/floor-floorboards.jpg" id="413" name="Google Shape;413;p3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14" name="Google Shape;414;p36"/>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16" name="Google Shape;416;p3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17" name="Google Shape;417;p3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18" name="Google Shape;418;p3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19" name="Google Shape;419;p36"/>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420" name="Google Shape;420;p36"/>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421" name="Google Shape;421;p3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422" name="Google Shape;422;p36"/>
          <p:cNvSpPr/>
          <p:nvPr/>
        </p:nvSpPr>
        <p:spPr>
          <a:xfrm>
            <a:off x="1229125" y="228700"/>
            <a:ext cx="6577704" cy="7446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Storage</a:t>
            </a:r>
          </a:p>
        </p:txBody>
      </p:sp>
      <p:sp>
        <p:nvSpPr>
          <p:cNvPr id="423" name="Google Shape;423;p36"/>
          <p:cNvSpPr txBox="1"/>
          <p:nvPr/>
        </p:nvSpPr>
        <p:spPr>
          <a:xfrm>
            <a:off x="982088" y="1019100"/>
            <a:ext cx="6466500" cy="2616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3300">
                <a:solidFill>
                  <a:srgbClr val="0D0D0D"/>
                </a:solidFill>
                <a:highlight>
                  <a:srgbClr val="FFFFFF"/>
                </a:highlight>
                <a:latin typeface="Roboto"/>
                <a:ea typeface="Roboto"/>
                <a:cs typeface="Roboto"/>
                <a:sym typeface="Roboto"/>
              </a:rPr>
              <a:t>Storage Area Network (SAN)</a:t>
            </a:r>
            <a:endParaRPr b="1" sz="33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0D0D0D"/>
                </a:solidFill>
                <a:highlight>
                  <a:srgbClr val="FFFFFF"/>
                </a:highlight>
                <a:latin typeface="Roboto"/>
                <a:ea typeface="Roboto"/>
                <a:cs typeface="Roboto"/>
                <a:sym typeface="Roboto"/>
              </a:rPr>
              <a:t>SAN is a dedicated network that provides access to consolidated, </a:t>
            </a:r>
            <a:r>
              <a:rPr b="1" i="1" lang="en" sz="2500">
                <a:solidFill>
                  <a:srgbClr val="0D0D0D"/>
                </a:solidFill>
                <a:highlight>
                  <a:srgbClr val="FFFFFF"/>
                </a:highlight>
                <a:latin typeface="Roboto"/>
                <a:ea typeface="Roboto"/>
                <a:cs typeface="Roboto"/>
                <a:sym typeface="Roboto"/>
              </a:rPr>
              <a:t>block-level storage</a:t>
            </a:r>
            <a:r>
              <a:rPr lang="en" sz="2500">
                <a:solidFill>
                  <a:srgbClr val="0D0D0D"/>
                </a:solidFill>
                <a:highlight>
                  <a:srgbClr val="FFFFFF"/>
                </a:highlight>
                <a:latin typeface="Roboto"/>
                <a:ea typeface="Roboto"/>
                <a:cs typeface="Roboto"/>
                <a:sym typeface="Roboto"/>
              </a:rPr>
              <a:t>. </a:t>
            </a:r>
            <a:r>
              <a:rPr lang="en" sz="2500">
                <a:solidFill>
                  <a:srgbClr val="0D0D0D"/>
                </a:solidFill>
                <a:highlight>
                  <a:srgbClr val="FFFFFF"/>
                </a:highlight>
                <a:latin typeface="Roboto"/>
                <a:ea typeface="Roboto"/>
                <a:cs typeface="Roboto"/>
                <a:sym typeface="Roboto"/>
              </a:rPr>
              <a:t>Block-level storage </a:t>
            </a:r>
            <a:r>
              <a:rPr b="1" i="1" lang="en" sz="2500">
                <a:solidFill>
                  <a:srgbClr val="0D0D0D"/>
                </a:solidFill>
                <a:highlight>
                  <a:srgbClr val="FFFFFF"/>
                </a:highlight>
                <a:latin typeface="Roboto"/>
                <a:ea typeface="Roboto"/>
                <a:cs typeface="Roboto"/>
                <a:sym typeface="Roboto"/>
              </a:rPr>
              <a:t>is</a:t>
            </a:r>
            <a:r>
              <a:rPr lang="en" sz="2500">
                <a:solidFill>
                  <a:srgbClr val="0D0D0D"/>
                </a:solidFill>
                <a:highlight>
                  <a:srgbClr val="FFFFFF"/>
                </a:highlight>
                <a:latin typeface="Roboto"/>
                <a:ea typeface="Roboto"/>
                <a:cs typeface="Roboto"/>
                <a:sym typeface="Roboto"/>
              </a:rPr>
              <a:t> a type of data storage where </a:t>
            </a:r>
            <a:r>
              <a:rPr b="1" i="1" lang="en" sz="2500">
                <a:solidFill>
                  <a:srgbClr val="0D0D0D"/>
                </a:solidFill>
                <a:highlight>
                  <a:srgbClr val="FFFFFF"/>
                </a:highlight>
                <a:latin typeface="Roboto"/>
                <a:ea typeface="Roboto"/>
                <a:cs typeface="Roboto"/>
                <a:sym typeface="Roboto"/>
              </a:rPr>
              <a:t>data is stored and retrieved in fixed-sized blocks or chunks</a:t>
            </a:r>
            <a:r>
              <a:rPr lang="en" sz="2500">
                <a:solidFill>
                  <a:srgbClr val="0D0D0D"/>
                </a:solidFill>
                <a:highlight>
                  <a:srgbClr val="FFFFFF"/>
                </a:highlight>
                <a:latin typeface="Roboto"/>
                <a:ea typeface="Roboto"/>
                <a:cs typeface="Roboto"/>
                <a:sym typeface="Roboto"/>
              </a:rPr>
              <a:t>. </a:t>
            </a:r>
            <a:endParaRPr sz="2500">
              <a:solidFill>
                <a:srgbClr val="0D0D0D"/>
              </a:solidFill>
              <a:highlight>
                <a:srgbClr val="FFFFFF"/>
              </a:highlight>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pic>
        <p:nvPicPr>
          <p:cNvPr descr="https://images.freeimg.net/rsynced_images/floor-floorboards.jpg" id="428" name="Google Shape;428;p3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29" name="Google Shape;429;p3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31" name="Google Shape;431;p3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32" name="Google Shape;432;p3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33" name="Google Shape;433;p3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34" name="Google Shape;434;p3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435" name="Google Shape;435;p37"/>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436" name="Google Shape;436;p3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437" name="Google Shape;437;p37"/>
          <p:cNvSpPr/>
          <p:nvPr/>
        </p:nvSpPr>
        <p:spPr>
          <a:xfrm>
            <a:off x="1229125" y="228700"/>
            <a:ext cx="6577704" cy="7446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Storage</a:t>
            </a:r>
          </a:p>
        </p:txBody>
      </p:sp>
      <p:sp>
        <p:nvSpPr>
          <p:cNvPr id="438" name="Google Shape;438;p37"/>
          <p:cNvSpPr txBox="1"/>
          <p:nvPr/>
        </p:nvSpPr>
        <p:spPr>
          <a:xfrm>
            <a:off x="396250" y="1156250"/>
            <a:ext cx="7261800" cy="1847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3300">
                <a:solidFill>
                  <a:srgbClr val="0D0D0D"/>
                </a:solidFill>
                <a:highlight>
                  <a:srgbClr val="FFFFFF"/>
                </a:highlight>
                <a:latin typeface="Roboto"/>
                <a:ea typeface="Roboto"/>
                <a:cs typeface="Roboto"/>
                <a:sym typeface="Roboto"/>
              </a:rPr>
              <a:t>External Hard Drives and Flash Drives</a:t>
            </a:r>
            <a:endParaRPr b="1" sz="33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0D0D0D"/>
                </a:solidFill>
                <a:highlight>
                  <a:srgbClr val="FFFFFF"/>
                </a:highlight>
                <a:latin typeface="Roboto"/>
                <a:ea typeface="Roboto"/>
                <a:cs typeface="Roboto"/>
                <a:sym typeface="Roboto"/>
              </a:rPr>
              <a:t>Data can be stored on </a:t>
            </a:r>
            <a:r>
              <a:rPr b="1" i="1" lang="en" sz="2500">
                <a:solidFill>
                  <a:srgbClr val="0D0D0D"/>
                </a:solidFill>
                <a:highlight>
                  <a:srgbClr val="FFFFFF"/>
                </a:highlight>
                <a:latin typeface="Roboto"/>
                <a:ea typeface="Roboto"/>
                <a:cs typeface="Roboto"/>
                <a:sym typeface="Roboto"/>
              </a:rPr>
              <a:t>external hard disk drives</a:t>
            </a:r>
            <a:r>
              <a:rPr lang="en" sz="2500">
                <a:solidFill>
                  <a:srgbClr val="0D0D0D"/>
                </a:solidFill>
                <a:highlight>
                  <a:srgbClr val="FFFFFF"/>
                </a:highlight>
                <a:latin typeface="Roboto"/>
                <a:ea typeface="Roboto"/>
                <a:cs typeface="Roboto"/>
                <a:sym typeface="Roboto"/>
              </a:rPr>
              <a:t> (HDDs) or solid-state drives (SSDs) connected to a computer via USB or other interfaces.</a:t>
            </a:r>
            <a:endParaRPr sz="2500">
              <a:solidFill>
                <a:srgbClr val="0D0D0D"/>
              </a:solidFill>
              <a:highlight>
                <a:srgbClr val="FFFFFF"/>
              </a:highlight>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pic>
        <p:nvPicPr>
          <p:cNvPr descr="https://images.freeimg.net/rsynced_images/floor-floorboards.jpg" id="443" name="Google Shape;443;p3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44" name="Google Shape;444;p3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46" name="Google Shape;446;p3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47" name="Google Shape;447;p3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48" name="Google Shape;448;p3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49" name="Google Shape;449;p3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450" name="Google Shape;450;p38"/>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451" name="Google Shape;451;p3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452" name="Google Shape;452;p38"/>
          <p:cNvSpPr/>
          <p:nvPr/>
        </p:nvSpPr>
        <p:spPr>
          <a:xfrm>
            <a:off x="1229125" y="228700"/>
            <a:ext cx="6577704" cy="7446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Storage</a:t>
            </a:r>
          </a:p>
        </p:txBody>
      </p:sp>
      <p:sp>
        <p:nvSpPr>
          <p:cNvPr id="453" name="Google Shape;453;p38"/>
          <p:cNvSpPr txBox="1"/>
          <p:nvPr/>
        </p:nvSpPr>
        <p:spPr>
          <a:xfrm>
            <a:off x="847725" y="1156250"/>
            <a:ext cx="6810300" cy="3386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3300">
                <a:solidFill>
                  <a:srgbClr val="0D0D0D"/>
                </a:solidFill>
                <a:highlight>
                  <a:srgbClr val="FFFFFF"/>
                </a:highlight>
                <a:latin typeface="Roboto"/>
                <a:ea typeface="Roboto"/>
                <a:cs typeface="Roboto"/>
                <a:sym typeface="Roboto"/>
              </a:rPr>
              <a:t>Object Storage</a:t>
            </a:r>
            <a:endParaRPr b="1" sz="33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b="1" i="1" lang="en" sz="2500">
                <a:solidFill>
                  <a:srgbClr val="0D0D0D"/>
                </a:solidFill>
                <a:highlight>
                  <a:srgbClr val="FFFFFF"/>
                </a:highlight>
                <a:latin typeface="Roboto"/>
                <a:ea typeface="Roboto"/>
                <a:cs typeface="Roboto"/>
                <a:sym typeface="Roboto"/>
              </a:rPr>
              <a:t>Object storage </a:t>
            </a:r>
            <a:r>
              <a:rPr lang="en" sz="2500">
                <a:solidFill>
                  <a:srgbClr val="0D0D0D"/>
                </a:solidFill>
                <a:highlight>
                  <a:srgbClr val="FFFFFF"/>
                </a:highlight>
                <a:latin typeface="Roboto"/>
                <a:ea typeface="Roboto"/>
                <a:cs typeface="Roboto"/>
                <a:sym typeface="Roboto"/>
              </a:rPr>
              <a:t>is a type of storage infrastructure that manages data as objects rather than files or blocks. Each object typically includes the data itself, metadata, and a unique identifier. Examples of object storage systems include Amazon S3 and Google Cloud Storage.</a:t>
            </a:r>
            <a:endParaRPr sz="2500">
              <a:solidFill>
                <a:srgbClr val="0D0D0D"/>
              </a:solidFill>
              <a:highlight>
                <a:srgbClr val="FFFFFF"/>
              </a:highlight>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pic>
        <p:nvPicPr>
          <p:cNvPr descr="https://images.freeimg.net/rsynced_images/floor-floorboards.jpg" id="458" name="Google Shape;458;p3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59" name="Google Shape;459;p3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61" name="Google Shape;461;p3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62" name="Google Shape;462;p3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63" name="Google Shape;463;p3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64" name="Google Shape;464;p3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465" name="Google Shape;465;p39"/>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466" name="Google Shape;466;p3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467" name="Google Shape;467;p39"/>
          <p:cNvSpPr/>
          <p:nvPr/>
        </p:nvSpPr>
        <p:spPr>
          <a:xfrm>
            <a:off x="1229125" y="228700"/>
            <a:ext cx="6577704" cy="7446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Storage</a:t>
            </a:r>
          </a:p>
        </p:txBody>
      </p:sp>
      <p:sp>
        <p:nvSpPr>
          <p:cNvPr id="468" name="Google Shape;468;p39"/>
          <p:cNvSpPr txBox="1"/>
          <p:nvPr/>
        </p:nvSpPr>
        <p:spPr>
          <a:xfrm>
            <a:off x="1004588" y="1071000"/>
            <a:ext cx="6421500" cy="30015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3300">
                <a:solidFill>
                  <a:srgbClr val="0D0D0D"/>
                </a:solidFill>
                <a:highlight>
                  <a:srgbClr val="FFFFFF"/>
                </a:highlight>
                <a:latin typeface="Roboto"/>
                <a:ea typeface="Roboto"/>
                <a:cs typeface="Roboto"/>
                <a:sym typeface="Roboto"/>
              </a:rPr>
              <a:t>Tape Storage</a:t>
            </a:r>
            <a:endParaRPr b="1" sz="33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b="1" i="1" lang="en" sz="2500">
                <a:solidFill>
                  <a:srgbClr val="0D0D0D"/>
                </a:solidFill>
                <a:highlight>
                  <a:srgbClr val="FFFFFF"/>
                </a:highlight>
                <a:latin typeface="Roboto"/>
                <a:ea typeface="Roboto"/>
                <a:cs typeface="Roboto"/>
                <a:sym typeface="Roboto"/>
              </a:rPr>
              <a:t>Tape storage</a:t>
            </a:r>
            <a:r>
              <a:rPr lang="en" sz="2500">
                <a:solidFill>
                  <a:srgbClr val="0D0D0D"/>
                </a:solidFill>
                <a:highlight>
                  <a:srgbClr val="FFFFFF"/>
                </a:highlight>
                <a:latin typeface="Roboto"/>
                <a:ea typeface="Roboto"/>
                <a:cs typeface="Roboto"/>
                <a:sym typeface="Roboto"/>
              </a:rPr>
              <a:t> involves storing data on magnetic tapes, which offer high capacity and low cost per gigabyte compared to disk storage. Tape storage is often used for long-term archival purposes due to its durability and low energy consumption.</a:t>
            </a:r>
            <a:endParaRPr sz="2500">
              <a:solidFill>
                <a:srgbClr val="0D0D0D"/>
              </a:solidFill>
              <a:highlight>
                <a:srgbClr val="FFFFFF"/>
              </a:highlight>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pic>
        <p:nvPicPr>
          <p:cNvPr descr="https://images.freeimg.net/rsynced_images/floor-floorboards.jpg" id="473" name="Google Shape;473;p4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74" name="Google Shape;474;p4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76" name="Google Shape;476;p4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77" name="Google Shape;477;p4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78" name="Google Shape;478;p4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79" name="Google Shape;479;p4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480" name="Google Shape;480;p40"/>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481" name="Google Shape;481;p4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482" name="Google Shape;482;p40"/>
          <p:cNvSpPr/>
          <p:nvPr/>
        </p:nvSpPr>
        <p:spPr>
          <a:xfrm>
            <a:off x="1229125" y="228700"/>
            <a:ext cx="6577704" cy="7446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Storage</a:t>
            </a:r>
          </a:p>
        </p:txBody>
      </p:sp>
      <p:sp>
        <p:nvSpPr>
          <p:cNvPr id="483" name="Google Shape;483;p40"/>
          <p:cNvSpPr txBox="1"/>
          <p:nvPr/>
        </p:nvSpPr>
        <p:spPr>
          <a:xfrm>
            <a:off x="982100" y="1019100"/>
            <a:ext cx="6824700" cy="302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1500"/>
              </a:spcAft>
              <a:buNone/>
            </a:pPr>
            <a:r>
              <a:rPr lang="en" sz="3300">
                <a:solidFill>
                  <a:srgbClr val="0D0D0D"/>
                </a:solidFill>
                <a:highlight>
                  <a:srgbClr val="FFFFFF"/>
                </a:highlight>
                <a:latin typeface="Roboto"/>
                <a:ea typeface="Roboto"/>
                <a:cs typeface="Roboto"/>
                <a:sym typeface="Roboto"/>
              </a:rPr>
              <a:t>Each storage method has its advantages and limitations. Most  organizations use a combination of storage technologies to meet their data storage needs effectively.</a:t>
            </a:r>
            <a:endParaRPr sz="3300">
              <a:solidFill>
                <a:srgbClr val="0D0D0D"/>
              </a:solidFill>
              <a:highlight>
                <a:srgbClr val="FFFFFF"/>
              </a:highlight>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pic>
        <p:nvPicPr>
          <p:cNvPr descr="https://images.freeimg.net/rsynced_images/floor-floorboards.jpg" id="488" name="Google Shape;488;p4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89" name="Google Shape;489;p41"/>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91" name="Google Shape;491;p4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92" name="Google Shape;492;p4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93" name="Google Shape;493;p4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94" name="Google Shape;494;p41"/>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495" name="Google Shape;495;p41"/>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496" name="Google Shape;496;p4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497" name="Google Shape;497;p41"/>
          <p:cNvSpPr/>
          <p:nvPr/>
        </p:nvSpPr>
        <p:spPr>
          <a:xfrm>
            <a:off x="239675" y="1110950"/>
            <a:ext cx="7685399" cy="215662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Storage &amp; Screen Display</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https://images.freeimg.net/rsynced_images/floor-floorboards.jpg" id="97" name="Google Shape;97;p1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8" name="Google Shape;98;p15"/>
          <p:cNvSpPr/>
          <p:nvPr/>
        </p:nvSpPr>
        <p:spPr>
          <a:xfrm>
            <a:off x="8210275" y="50"/>
            <a:ext cx="9336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5"/>
          <p:cNvSpPr txBox="1"/>
          <p:nvPr>
            <p:ph idx="12" type="sldNum"/>
          </p:nvPr>
        </p:nvSpPr>
        <p:spPr>
          <a:xfrm>
            <a:off x="8322600" y="4766300"/>
            <a:ext cx="8211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0" name="Google Shape;100;p1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1" name="Google Shape;101;p1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2" name="Google Shape;102;p15">
            <a:hlinkClick r:id="rId7"/>
          </p:cNvPr>
          <p:cNvPicPr preferRelativeResize="0"/>
          <p:nvPr/>
        </p:nvPicPr>
        <p:blipFill rotWithShape="1">
          <a:blip r:embed="rId8">
            <a:alphaModFix/>
          </a:blip>
          <a:srcRect b="0" l="7070" r="7429" t="0"/>
          <a:stretch/>
        </p:blipFill>
        <p:spPr>
          <a:xfrm>
            <a:off x="145600" y="2808050"/>
            <a:ext cx="861000" cy="1899125"/>
          </a:xfrm>
          <a:prstGeom prst="rect">
            <a:avLst/>
          </a:prstGeom>
          <a:noFill/>
          <a:ln>
            <a:noFill/>
          </a:ln>
        </p:spPr>
      </p:pic>
      <p:sp>
        <p:nvSpPr>
          <p:cNvPr id="103" name="Google Shape;103;p15"/>
          <p:cNvSpPr/>
          <p:nvPr/>
        </p:nvSpPr>
        <p:spPr>
          <a:xfrm>
            <a:off x="1118825" y="155100"/>
            <a:ext cx="6293700" cy="4330500"/>
          </a:xfrm>
          <a:prstGeom prst="rect">
            <a:avLst/>
          </a:prstGeom>
          <a:solidFill>
            <a:schemeClr val="lt2"/>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txBox="1"/>
          <p:nvPr/>
        </p:nvSpPr>
        <p:spPr>
          <a:xfrm>
            <a:off x="1217975" y="233900"/>
            <a:ext cx="6095400" cy="5694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b="1" lang="en" sz="2500" u="sng">
                <a:latin typeface="Roboto"/>
                <a:ea typeface="Roboto"/>
                <a:cs typeface="Roboto"/>
                <a:sym typeface="Roboto"/>
              </a:rPr>
              <a:t>Core Concept  </a:t>
            </a:r>
            <a:r>
              <a:rPr b="1" lang="en" sz="2500" u="sng">
                <a:latin typeface="Roboto"/>
                <a:ea typeface="Roboto"/>
                <a:cs typeface="Roboto"/>
                <a:sym typeface="Roboto"/>
              </a:rPr>
              <a:t>8.1.8</a:t>
            </a:r>
            <a:r>
              <a:rPr b="1" lang="en" sz="2500" u="sng">
                <a:latin typeface="Roboto"/>
                <a:ea typeface="Roboto"/>
                <a:cs typeface="Roboto"/>
                <a:sym typeface="Roboto"/>
              </a:rPr>
              <a:t> </a:t>
            </a:r>
            <a:r>
              <a:rPr b="1" lang="en" sz="2500" u="sng">
                <a:latin typeface="Roboto"/>
                <a:ea typeface="Roboto"/>
                <a:cs typeface="Roboto"/>
                <a:sym typeface="Roboto"/>
              </a:rPr>
              <a:t>Data &amp; Analysis</a:t>
            </a:r>
            <a:r>
              <a:rPr lang="en" sz="2500">
                <a:solidFill>
                  <a:schemeClr val="dk1"/>
                </a:solidFill>
                <a:latin typeface="Roboto"/>
                <a:ea typeface="Roboto"/>
                <a:cs typeface="Roboto"/>
                <a:sym typeface="Roboto"/>
              </a:rPr>
              <a:t>  </a:t>
            </a:r>
            <a:endParaRPr sz="2500">
              <a:latin typeface="Roboto"/>
              <a:ea typeface="Roboto"/>
              <a:cs typeface="Roboto"/>
              <a:sym typeface="Roboto"/>
            </a:endParaRPr>
          </a:p>
        </p:txBody>
      </p:sp>
      <p:sp>
        <p:nvSpPr>
          <p:cNvPr id="105" name="Google Shape;105;p15"/>
          <p:cNvSpPr txBox="1"/>
          <p:nvPr/>
        </p:nvSpPr>
        <p:spPr>
          <a:xfrm>
            <a:off x="81655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t/>
            </a:r>
            <a:endParaRPr sz="11000">
              <a:solidFill>
                <a:schemeClr val="lt1"/>
              </a:solidFill>
              <a:latin typeface="Roboto Black"/>
              <a:ea typeface="Roboto Black"/>
              <a:cs typeface="Roboto Black"/>
              <a:sym typeface="Roboto Black"/>
            </a:endParaRPr>
          </a:p>
        </p:txBody>
      </p:sp>
      <p:sp>
        <p:nvSpPr>
          <p:cNvPr id="106" name="Google Shape;106;p15"/>
          <p:cNvSpPr txBox="1"/>
          <p:nvPr/>
        </p:nvSpPr>
        <p:spPr>
          <a:xfrm>
            <a:off x="8237850" y="3255025"/>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07" name="Google Shape;107;p15"/>
          <p:cNvPicPr preferRelativeResize="0"/>
          <p:nvPr/>
        </p:nvPicPr>
        <p:blipFill>
          <a:blip r:embed="rId9">
            <a:alphaModFix/>
          </a:blip>
          <a:stretch>
            <a:fillRect/>
          </a:stretch>
        </p:blipFill>
        <p:spPr>
          <a:xfrm>
            <a:off x="0" y="4663225"/>
            <a:ext cx="8210273" cy="459575"/>
          </a:xfrm>
          <a:prstGeom prst="rect">
            <a:avLst/>
          </a:prstGeom>
          <a:noFill/>
          <a:ln>
            <a:noFill/>
          </a:ln>
        </p:spPr>
      </p:pic>
      <p:sp>
        <p:nvSpPr>
          <p:cNvPr id="108" name="Google Shape;108;p15"/>
          <p:cNvSpPr txBox="1"/>
          <p:nvPr/>
        </p:nvSpPr>
        <p:spPr>
          <a:xfrm>
            <a:off x="1331975" y="890900"/>
            <a:ext cx="5867400" cy="316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chemeClr val="dk1"/>
                </a:solidFill>
                <a:latin typeface="Roboto"/>
                <a:ea typeface="Roboto"/>
                <a:cs typeface="Roboto"/>
                <a:sym typeface="Roboto"/>
              </a:rPr>
              <a:t>Computing systems exist to process data. The amount of digital data generated in the world is rapidly expanding, so the need to process data effectively is increasingly important. Data is collected and stored so that it can be analyzed to better understand the world and make more accurate predictions.</a:t>
            </a:r>
            <a:endParaRPr sz="2400">
              <a:solidFill>
                <a:schemeClr val="dk1"/>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pic>
        <p:nvPicPr>
          <p:cNvPr descr="https://images.freeimg.net/rsynced_images/floor-floorboards.jpg" id="502" name="Google Shape;502;p4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503" name="Google Shape;503;p42"/>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05" name="Google Shape;505;p4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06" name="Google Shape;506;p4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507" name="Google Shape;507;p4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508" name="Google Shape;508;p42"/>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509" name="Google Shape;509;p42"/>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510" name="Google Shape;510;p4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511" name="Google Shape;511;p42"/>
          <p:cNvSpPr/>
          <p:nvPr/>
        </p:nvSpPr>
        <p:spPr>
          <a:xfrm>
            <a:off x="1194588" y="146300"/>
            <a:ext cx="6645960" cy="915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As Bits &amp; Screen Display</a:t>
            </a:r>
          </a:p>
        </p:txBody>
      </p:sp>
      <p:sp>
        <p:nvSpPr>
          <p:cNvPr id="512" name="Google Shape;512;p42"/>
          <p:cNvSpPr txBox="1"/>
          <p:nvPr/>
        </p:nvSpPr>
        <p:spPr>
          <a:xfrm>
            <a:off x="787850" y="1139700"/>
            <a:ext cx="7052700" cy="28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The difference between how a </a:t>
            </a:r>
            <a:r>
              <a:rPr b="1" lang="en" sz="3300">
                <a:latin typeface="Roboto"/>
                <a:ea typeface="Roboto"/>
                <a:cs typeface="Roboto"/>
                <a:sym typeface="Roboto"/>
              </a:rPr>
              <a:t>computer stores data as bits</a:t>
            </a:r>
            <a:r>
              <a:rPr lang="en" sz="3300">
                <a:latin typeface="Roboto"/>
                <a:ea typeface="Roboto"/>
                <a:cs typeface="Roboto"/>
                <a:sym typeface="Roboto"/>
              </a:rPr>
              <a:t> and </a:t>
            </a:r>
            <a:r>
              <a:rPr b="1" lang="en" sz="3300">
                <a:latin typeface="Roboto"/>
                <a:ea typeface="Roboto"/>
                <a:cs typeface="Roboto"/>
                <a:sym typeface="Roboto"/>
              </a:rPr>
              <a:t>how the data is displayed</a:t>
            </a:r>
            <a:r>
              <a:rPr lang="en" sz="3300">
                <a:latin typeface="Roboto"/>
                <a:ea typeface="Roboto"/>
                <a:cs typeface="Roboto"/>
                <a:sym typeface="Roboto"/>
              </a:rPr>
              <a:t> lies in the representation and interpretation of information. </a:t>
            </a:r>
            <a:endParaRPr sz="3300">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pic>
        <p:nvPicPr>
          <p:cNvPr descr="https://images.freeimg.net/rsynced_images/floor-floorboards.jpg" id="517" name="Google Shape;517;p4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518" name="Google Shape;518;p43"/>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4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20" name="Google Shape;520;p4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21" name="Google Shape;521;p4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522" name="Google Shape;522;p4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523" name="Google Shape;523;p43"/>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524" name="Google Shape;524;p43"/>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525" name="Google Shape;525;p4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526" name="Google Shape;526;p43"/>
          <p:cNvSpPr/>
          <p:nvPr/>
        </p:nvSpPr>
        <p:spPr>
          <a:xfrm>
            <a:off x="1194588" y="146300"/>
            <a:ext cx="6645960" cy="915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As Bits &amp; Screen Display</a:t>
            </a:r>
          </a:p>
        </p:txBody>
      </p:sp>
      <p:sp>
        <p:nvSpPr>
          <p:cNvPr id="527" name="Google Shape;527;p43"/>
          <p:cNvSpPr txBox="1"/>
          <p:nvPr/>
        </p:nvSpPr>
        <p:spPr>
          <a:xfrm>
            <a:off x="787850" y="1139700"/>
            <a:ext cx="7052700" cy="28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Data Storage as Bits</a:t>
            </a:r>
            <a:endParaRPr b="1" sz="3300">
              <a:latin typeface="Roboto"/>
              <a:ea typeface="Roboto"/>
              <a:cs typeface="Roboto"/>
              <a:sym typeface="Roboto"/>
            </a:endParaRPr>
          </a:p>
          <a:p>
            <a:pPr indent="0" lvl="0" marL="0" rtl="0" algn="l">
              <a:spcBef>
                <a:spcPts val="0"/>
              </a:spcBef>
              <a:spcAft>
                <a:spcPts val="0"/>
              </a:spcAft>
              <a:buNone/>
            </a:pPr>
            <a:r>
              <a:rPr lang="en" sz="3300">
                <a:latin typeface="Roboto"/>
                <a:ea typeface="Roboto"/>
                <a:cs typeface="Roboto"/>
                <a:sym typeface="Roboto"/>
              </a:rPr>
              <a:t>Inside a computer's memory, data is stored in the form of </a:t>
            </a:r>
            <a:r>
              <a:rPr b="1" i="1" lang="en" sz="3300">
                <a:latin typeface="Roboto"/>
                <a:ea typeface="Roboto"/>
                <a:cs typeface="Roboto"/>
                <a:sym typeface="Roboto"/>
              </a:rPr>
              <a:t>binary digits</a:t>
            </a:r>
            <a:r>
              <a:rPr lang="en" sz="3300">
                <a:latin typeface="Roboto"/>
                <a:ea typeface="Roboto"/>
                <a:cs typeface="Roboto"/>
                <a:sym typeface="Roboto"/>
              </a:rPr>
              <a:t>, commonly referred to as bits.</a:t>
            </a:r>
            <a:endParaRPr sz="3300">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pic>
        <p:nvPicPr>
          <p:cNvPr descr="https://images.freeimg.net/rsynced_images/floor-floorboards.jpg" id="532" name="Google Shape;532;p4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533" name="Google Shape;533;p44"/>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4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35" name="Google Shape;535;p4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36" name="Google Shape;536;p4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537" name="Google Shape;537;p4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538" name="Google Shape;538;p44"/>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539" name="Google Shape;539;p44"/>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540" name="Google Shape;540;p4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541" name="Google Shape;541;p44"/>
          <p:cNvSpPr/>
          <p:nvPr/>
        </p:nvSpPr>
        <p:spPr>
          <a:xfrm>
            <a:off x="1194588" y="146300"/>
            <a:ext cx="6645960" cy="915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As Bits &amp; Screen Display</a:t>
            </a:r>
          </a:p>
        </p:txBody>
      </p:sp>
      <p:sp>
        <p:nvSpPr>
          <p:cNvPr id="542" name="Google Shape;542;p44"/>
          <p:cNvSpPr txBox="1"/>
          <p:nvPr/>
        </p:nvSpPr>
        <p:spPr>
          <a:xfrm>
            <a:off x="1109850" y="1097925"/>
            <a:ext cx="6563700" cy="28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Data Storage as Bits</a:t>
            </a:r>
            <a:endParaRPr b="1" sz="33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G</a:t>
            </a:r>
            <a:r>
              <a:rPr lang="en" sz="2500">
                <a:latin typeface="Roboto"/>
                <a:ea typeface="Roboto"/>
                <a:cs typeface="Roboto"/>
                <a:sym typeface="Roboto"/>
              </a:rPr>
              <a:t>roups of bits are used to represent more complex data types. For example, </a:t>
            </a:r>
            <a:r>
              <a:rPr b="1" lang="en" sz="2500">
                <a:latin typeface="Roboto"/>
                <a:ea typeface="Roboto"/>
                <a:cs typeface="Roboto"/>
                <a:sym typeface="Roboto"/>
              </a:rPr>
              <a:t>a byte consists of 8 bits </a:t>
            </a:r>
            <a:r>
              <a:rPr lang="en" sz="2500">
                <a:latin typeface="Roboto"/>
                <a:ea typeface="Roboto"/>
                <a:cs typeface="Roboto"/>
                <a:sym typeface="Roboto"/>
              </a:rPr>
              <a:t>and can represent values from 0 to 255 (2^8 possible combinations).</a:t>
            </a:r>
            <a:endParaRPr sz="25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   </a:t>
            </a:r>
            <a:endParaRPr sz="1800">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pic>
        <p:nvPicPr>
          <p:cNvPr descr="https://images.freeimg.net/rsynced_images/floor-floorboards.jpg" id="547" name="Google Shape;547;p4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548" name="Google Shape;548;p45"/>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4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50" name="Google Shape;550;p4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51" name="Google Shape;551;p4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552" name="Google Shape;552;p4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553" name="Google Shape;553;p45"/>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554" name="Google Shape;554;p45"/>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555" name="Google Shape;555;p4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556" name="Google Shape;556;p45"/>
          <p:cNvSpPr/>
          <p:nvPr/>
        </p:nvSpPr>
        <p:spPr>
          <a:xfrm>
            <a:off x="1194588" y="146300"/>
            <a:ext cx="6645960" cy="915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As Bits &amp; Screen Display</a:t>
            </a:r>
          </a:p>
        </p:txBody>
      </p:sp>
      <p:sp>
        <p:nvSpPr>
          <p:cNvPr id="557" name="Google Shape;557;p45"/>
          <p:cNvSpPr txBox="1"/>
          <p:nvPr/>
        </p:nvSpPr>
        <p:spPr>
          <a:xfrm>
            <a:off x="1109850" y="1097925"/>
            <a:ext cx="6214200" cy="335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Data Storage as Bits</a:t>
            </a:r>
            <a:endParaRPr b="1" sz="33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Computers use various storage devices such as </a:t>
            </a:r>
            <a:r>
              <a:rPr b="1" i="1" lang="en" sz="2500">
                <a:latin typeface="Roboto"/>
                <a:ea typeface="Roboto"/>
                <a:cs typeface="Roboto"/>
                <a:sym typeface="Roboto"/>
              </a:rPr>
              <a:t>RAM (Random Access Memory)</a:t>
            </a:r>
            <a:r>
              <a:rPr lang="en" sz="2500">
                <a:latin typeface="Roboto"/>
                <a:ea typeface="Roboto"/>
                <a:cs typeface="Roboto"/>
                <a:sym typeface="Roboto"/>
              </a:rPr>
              <a:t> and </a:t>
            </a:r>
            <a:r>
              <a:rPr b="1" lang="en" sz="2500">
                <a:latin typeface="Roboto"/>
                <a:ea typeface="Roboto"/>
                <a:cs typeface="Roboto"/>
                <a:sym typeface="Roboto"/>
              </a:rPr>
              <a:t>hard drives</a:t>
            </a:r>
            <a:r>
              <a:rPr lang="en" sz="2500">
                <a:latin typeface="Roboto"/>
                <a:ea typeface="Roboto"/>
                <a:cs typeface="Roboto"/>
                <a:sym typeface="Roboto"/>
              </a:rPr>
              <a:t> to store data in binary form.</a:t>
            </a:r>
            <a:endParaRPr sz="2500">
              <a:latin typeface="Roboto"/>
              <a:ea typeface="Roboto"/>
              <a:cs typeface="Roboto"/>
              <a:sym typeface="Roboto"/>
            </a:endParaRPr>
          </a:p>
          <a:p>
            <a:pPr indent="0" lvl="0" marL="0" rtl="0" algn="l">
              <a:spcBef>
                <a:spcPts val="0"/>
              </a:spcBef>
              <a:spcAft>
                <a:spcPts val="0"/>
              </a:spcAft>
              <a:buNone/>
            </a:pPr>
            <a:r>
              <a:t/>
            </a:r>
            <a:endParaRPr sz="25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Information in its </a:t>
            </a:r>
            <a:r>
              <a:rPr b="1" i="1" lang="en" sz="2500">
                <a:latin typeface="Roboto"/>
                <a:ea typeface="Roboto"/>
                <a:cs typeface="Roboto"/>
                <a:sym typeface="Roboto"/>
              </a:rPr>
              <a:t>binary</a:t>
            </a:r>
            <a:r>
              <a:rPr lang="en" sz="2500">
                <a:latin typeface="Roboto"/>
                <a:ea typeface="Roboto"/>
                <a:cs typeface="Roboto"/>
                <a:sym typeface="Roboto"/>
              </a:rPr>
              <a:t> form is abstract and </a:t>
            </a:r>
            <a:r>
              <a:rPr b="1" i="1" lang="en" sz="2500">
                <a:latin typeface="Roboto"/>
                <a:ea typeface="Roboto"/>
                <a:cs typeface="Roboto"/>
                <a:sym typeface="Roboto"/>
              </a:rPr>
              <a:t>not understandable by humans.</a:t>
            </a:r>
            <a:endParaRPr b="1" i="1" sz="1800">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pic>
        <p:nvPicPr>
          <p:cNvPr descr="https://images.freeimg.net/rsynced_images/floor-floorboards.jpg" id="562" name="Google Shape;562;p4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563" name="Google Shape;563;p46"/>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4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65" name="Google Shape;565;p4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66" name="Google Shape;566;p4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567" name="Google Shape;567;p4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568" name="Google Shape;568;p46"/>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569" name="Google Shape;569;p46"/>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570" name="Google Shape;570;p4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571" name="Google Shape;571;p46"/>
          <p:cNvSpPr/>
          <p:nvPr/>
        </p:nvSpPr>
        <p:spPr>
          <a:xfrm>
            <a:off x="1194588" y="146300"/>
            <a:ext cx="6645960" cy="915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As Bits &amp; Screen Display</a:t>
            </a:r>
          </a:p>
        </p:txBody>
      </p:sp>
      <p:sp>
        <p:nvSpPr>
          <p:cNvPr id="572" name="Google Shape;572;p46"/>
          <p:cNvSpPr txBox="1"/>
          <p:nvPr/>
        </p:nvSpPr>
        <p:spPr>
          <a:xfrm>
            <a:off x="1109850" y="1097925"/>
            <a:ext cx="6773700" cy="227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Data Display</a:t>
            </a:r>
            <a:endParaRPr b="1" sz="33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Data is displayed to users in a human-readable format through various output devices such as monitors, printers, speakers, etc..</a:t>
            </a:r>
            <a:endParaRPr sz="1800">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pic>
        <p:nvPicPr>
          <p:cNvPr descr="https://images.freeimg.net/rsynced_images/floor-floorboards.jpg" id="577" name="Google Shape;577;p4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578" name="Google Shape;578;p47"/>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4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80" name="Google Shape;580;p4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81" name="Google Shape;581;p4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582" name="Google Shape;582;p4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583" name="Google Shape;583;p47"/>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584" name="Google Shape;584;p47"/>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585" name="Google Shape;585;p4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586" name="Google Shape;586;p47"/>
          <p:cNvSpPr/>
          <p:nvPr/>
        </p:nvSpPr>
        <p:spPr>
          <a:xfrm>
            <a:off x="1194588" y="146300"/>
            <a:ext cx="6645960" cy="915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As Bits &amp; Screen Display</a:t>
            </a:r>
          </a:p>
        </p:txBody>
      </p:sp>
      <p:sp>
        <p:nvSpPr>
          <p:cNvPr id="587" name="Google Shape;587;p47"/>
          <p:cNvSpPr txBox="1"/>
          <p:nvPr/>
        </p:nvSpPr>
        <p:spPr>
          <a:xfrm>
            <a:off x="1109850" y="1097925"/>
            <a:ext cx="6773700" cy="28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Data Display</a:t>
            </a:r>
            <a:endParaRPr b="1" sz="33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To make data understandable to humans, it needs to be converted from its binary representation to a format that can be interpreted visually, audibly, or otherwise.</a:t>
            </a:r>
            <a:endParaRPr sz="1800">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pic>
        <p:nvPicPr>
          <p:cNvPr descr="https://images.freeimg.net/rsynced_images/floor-floorboards.jpg" id="592" name="Google Shape;592;p4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593" name="Google Shape;593;p48"/>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4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95" name="Google Shape;595;p4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96" name="Google Shape;596;p4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597" name="Google Shape;597;p4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598" name="Google Shape;598;p48"/>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599" name="Google Shape;599;p48"/>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600" name="Google Shape;600;p4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601" name="Google Shape;601;p48"/>
          <p:cNvSpPr/>
          <p:nvPr/>
        </p:nvSpPr>
        <p:spPr>
          <a:xfrm>
            <a:off x="1194588" y="146300"/>
            <a:ext cx="6645960" cy="915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As Bits &amp; Screen Display</a:t>
            </a:r>
          </a:p>
        </p:txBody>
      </p:sp>
      <p:sp>
        <p:nvSpPr>
          <p:cNvPr id="602" name="Google Shape;602;p48"/>
          <p:cNvSpPr txBox="1"/>
          <p:nvPr/>
        </p:nvSpPr>
        <p:spPr>
          <a:xfrm>
            <a:off x="1107538" y="890900"/>
            <a:ext cx="6773700" cy="28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Data Display</a:t>
            </a:r>
            <a:endParaRPr b="1" sz="33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This conversion process involves interpreting the binary data according to predefined rules and conventions. For example:Text data is typically represented using character encoding schemes like </a:t>
            </a:r>
            <a:r>
              <a:rPr b="1" lang="en" sz="2500">
                <a:latin typeface="Roboto"/>
                <a:ea typeface="Roboto"/>
                <a:cs typeface="Roboto"/>
                <a:sym typeface="Roboto"/>
              </a:rPr>
              <a:t>ASCII</a:t>
            </a:r>
            <a:r>
              <a:rPr lang="en" sz="2500">
                <a:latin typeface="Roboto"/>
                <a:ea typeface="Roboto"/>
                <a:cs typeface="Roboto"/>
                <a:sym typeface="Roboto"/>
              </a:rPr>
              <a:t> or </a:t>
            </a:r>
            <a:r>
              <a:rPr b="1" lang="en" sz="2500">
                <a:latin typeface="Roboto"/>
                <a:ea typeface="Roboto"/>
                <a:cs typeface="Roboto"/>
                <a:sym typeface="Roboto"/>
              </a:rPr>
              <a:t>Unicode</a:t>
            </a:r>
            <a:r>
              <a:rPr lang="en" sz="2500">
                <a:latin typeface="Roboto"/>
                <a:ea typeface="Roboto"/>
                <a:cs typeface="Roboto"/>
                <a:sym typeface="Roboto"/>
              </a:rPr>
              <a:t>, where each character is mapped to a specific binary code.</a:t>
            </a:r>
            <a:endParaRPr sz="2500">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pic>
        <p:nvPicPr>
          <p:cNvPr descr="https://images.freeimg.net/rsynced_images/floor-floorboards.jpg" id="607" name="Google Shape;607;p4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08" name="Google Shape;608;p49"/>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10" name="Google Shape;610;p4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11" name="Google Shape;611;p4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612" name="Google Shape;612;p4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613" name="Google Shape;613;p49"/>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614" name="Google Shape;614;p49"/>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615" name="Google Shape;615;p4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616" name="Google Shape;616;p49"/>
          <p:cNvSpPr/>
          <p:nvPr/>
        </p:nvSpPr>
        <p:spPr>
          <a:xfrm>
            <a:off x="1194588" y="146300"/>
            <a:ext cx="6645960" cy="915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As Bits &amp; Screen Display</a:t>
            </a:r>
          </a:p>
        </p:txBody>
      </p:sp>
      <p:sp>
        <p:nvSpPr>
          <p:cNvPr id="617" name="Google Shape;617;p49"/>
          <p:cNvSpPr txBox="1"/>
          <p:nvPr/>
        </p:nvSpPr>
        <p:spPr>
          <a:xfrm>
            <a:off x="787626" y="890900"/>
            <a:ext cx="7093500" cy="28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Data Display ASCII</a:t>
            </a:r>
            <a:endParaRPr b="1" sz="3300">
              <a:latin typeface="Roboto"/>
              <a:ea typeface="Roboto"/>
              <a:cs typeface="Roboto"/>
              <a:sym typeface="Roboto"/>
            </a:endParaRPr>
          </a:p>
          <a:p>
            <a:pPr indent="0" lvl="0" marL="0" rtl="0" algn="l">
              <a:spcBef>
                <a:spcPts val="0"/>
              </a:spcBef>
              <a:spcAft>
                <a:spcPts val="0"/>
              </a:spcAft>
              <a:buNone/>
            </a:pPr>
            <a:r>
              <a:rPr lang="en" sz="2000">
                <a:latin typeface="Roboto"/>
                <a:ea typeface="Roboto"/>
                <a:cs typeface="Roboto"/>
                <a:sym typeface="Roboto"/>
              </a:rPr>
              <a:t>ASCII (American Standard Code for Information Interchange) data represents text characters using a 8-bit binary code. Each character is assigned a unique numeric value, allowing computers to store and manipulate textual data. Here's an example of how ASCII data might look:</a:t>
            </a:r>
            <a:endParaRPr sz="2000">
              <a:latin typeface="Roboto"/>
              <a:ea typeface="Roboto"/>
              <a:cs typeface="Roboto"/>
              <a:sym typeface="Roboto"/>
            </a:endParaRPr>
          </a:p>
          <a:p>
            <a:pPr indent="0" lvl="0" marL="0" rtl="0" algn="l">
              <a:spcBef>
                <a:spcPts val="0"/>
              </a:spcBef>
              <a:spcAft>
                <a:spcPts val="0"/>
              </a:spcAft>
              <a:buNone/>
            </a:pPr>
            <a:r>
              <a:rPr lang="en" sz="2000">
                <a:latin typeface="Roboto"/>
                <a:ea typeface="Roboto"/>
                <a:cs typeface="Roboto"/>
                <a:sym typeface="Roboto"/>
              </a:rPr>
              <a:t>     </a:t>
            </a:r>
            <a:r>
              <a:rPr b="1" lang="en" sz="2000">
                <a:latin typeface="Roboto"/>
                <a:ea typeface="Roboto"/>
                <a:cs typeface="Roboto"/>
                <a:sym typeface="Roboto"/>
              </a:rPr>
              <a:t>01000001 01000010 01000011 01000100 01000101</a:t>
            </a:r>
            <a:endParaRPr sz="2000">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pic>
        <p:nvPicPr>
          <p:cNvPr descr="https://images.freeimg.net/rsynced_images/floor-floorboards.jpg" id="622" name="Google Shape;622;p5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23" name="Google Shape;623;p50"/>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5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25" name="Google Shape;625;p5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26" name="Google Shape;626;p5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627" name="Google Shape;627;p5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628" name="Google Shape;628;p50"/>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629" name="Google Shape;629;p50"/>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630" name="Google Shape;630;p5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631" name="Google Shape;631;p50"/>
          <p:cNvSpPr/>
          <p:nvPr/>
        </p:nvSpPr>
        <p:spPr>
          <a:xfrm>
            <a:off x="1194588" y="146300"/>
            <a:ext cx="6645960" cy="915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As Bits &amp; Screen Display</a:t>
            </a:r>
          </a:p>
        </p:txBody>
      </p:sp>
      <p:sp>
        <p:nvSpPr>
          <p:cNvPr id="632" name="Google Shape;632;p50"/>
          <p:cNvSpPr txBox="1"/>
          <p:nvPr/>
        </p:nvSpPr>
        <p:spPr>
          <a:xfrm>
            <a:off x="787625" y="890900"/>
            <a:ext cx="7093500" cy="371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Data Display ASCII</a:t>
            </a:r>
            <a:endParaRPr b="1" sz="33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This binary sequence represents the ASCII characters 'A', 'B', 'C', 'D', and 'E', respectively. Here's how it breaks down:</a:t>
            </a:r>
            <a:endParaRPr sz="2500">
              <a:latin typeface="Roboto"/>
              <a:ea typeface="Roboto"/>
              <a:cs typeface="Roboto"/>
              <a:sym typeface="Roboto"/>
            </a:endParaRPr>
          </a:p>
          <a:p>
            <a:pPr indent="0" lvl="0" marL="457200" rtl="0" algn="l">
              <a:spcBef>
                <a:spcPts val="0"/>
              </a:spcBef>
              <a:spcAft>
                <a:spcPts val="0"/>
              </a:spcAft>
              <a:buNone/>
            </a:pPr>
            <a:r>
              <a:rPr b="1" lang="en" sz="2000">
                <a:latin typeface="Roboto"/>
                <a:ea typeface="Roboto"/>
                <a:cs typeface="Roboto"/>
                <a:sym typeface="Roboto"/>
              </a:rPr>
              <a:t>- 'A' corresponds to the binary sequence: 01000001</a:t>
            </a:r>
            <a:endParaRPr b="1" sz="2000">
              <a:latin typeface="Roboto"/>
              <a:ea typeface="Roboto"/>
              <a:cs typeface="Roboto"/>
              <a:sym typeface="Roboto"/>
            </a:endParaRPr>
          </a:p>
          <a:p>
            <a:pPr indent="0" lvl="0" marL="457200" rtl="0" algn="l">
              <a:spcBef>
                <a:spcPts val="0"/>
              </a:spcBef>
              <a:spcAft>
                <a:spcPts val="0"/>
              </a:spcAft>
              <a:buNone/>
            </a:pPr>
            <a:r>
              <a:rPr b="1" lang="en" sz="2000">
                <a:latin typeface="Roboto"/>
                <a:ea typeface="Roboto"/>
                <a:cs typeface="Roboto"/>
                <a:sym typeface="Roboto"/>
              </a:rPr>
              <a:t>- 'B' corresponds to the binary sequence: 01000010</a:t>
            </a:r>
            <a:endParaRPr b="1" sz="2000">
              <a:latin typeface="Roboto"/>
              <a:ea typeface="Roboto"/>
              <a:cs typeface="Roboto"/>
              <a:sym typeface="Roboto"/>
            </a:endParaRPr>
          </a:p>
          <a:p>
            <a:pPr indent="0" lvl="0" marL="457200" rtl="0" algn="l">
              <a:spcBef>
                <a:spcPts val="0"/>
              </a:spcBef>
              <a:spcAft>
                <a:spcPts val="0"/>
              </a:spcAft>
              <a:buNone/>
            </a:pPr>
            <a:r>
              <a:rPr b="1" lang="en" sz="2000">
                <a:latin typeface="Roboto"/>
                <a:ea typeface="Roboto"/>
                <a:cs typeface="Roboto"/>
                <a:sym typeface="Roboto"/>
              </a:rPr>
              <a:t>- 'C' corresponds to the binary sequence: 01000011</a:t>
            </a:r>
            <a:endParaRPr b="1" sz="2000">
              <a:latin typeface="Roboto"/>
              <a:ea typeface="Roboto"/>
              <a:cs typeface="Roboto"/>
              <a:sym typeface="Roboto"/>
            </a:endParaRPr>
          </a:p>
          <a:p>
            <a:pPr indent="0" lvl="0" marL="457200" rtl="0" algn="l">
              <a:spcBef>
                <a:spcPts val="0"/>
              </a:spcBef>
              <a:spcAft>
                <a:spcPts val="0"/>
              </a:spcAft>
              <a:buNone/>
            </a:pPr>
            <a:r>
              <a:rPr b="1" lang="en" sz="2000">
                <a:latin typeface="Roboto"/>
                <a:ea typeface="Roboto"/>
                <a:cs typeface="Roboto"/>
                <a:sym typeface="Roboto"/>
              </a:rPr>
              <a:t>- 'D' corresponds to the binary sequence: 01000100</a:t>
            </a:r>
            <a:endParaRPr b="1" sz="2000">
              <a:latin typeface="Roboto"/>
              <a:ea typeface="Roboto"/>
              <a:cs typeface="Roboto"/>
              <a:sym typeface="Roboto"/>
            </a:endParaRPr>
          </a:p>
          <a:p>
            <a:pPr indent="0" lvl="0" marL="457200" rtl="0" algn="l">
              <a:spcBef>
                <a:spcPts val="0"/>
              </a:spcBef>
              <a:spcAft>
                <a:spcPts val="0"/>
              </a:spcAft>
              <a:buNone/>
            </a:pPr>
            <a:r>
              <a:rPr b="1" lang="en" sz="2000">
                <a:latin typeface="Roboto"/>
                <a:ea typeface="Roboto"/>
                <a:cs typeface="Roboto"/>
                <a:sym typeface="Roboto"/>
              </a:rPr>
              <a:t>- 'E' corresponds to the binary sequence: 01000101</a:t>
            </a:r>
            <a:endParaRPr sz="2000">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pic>
        <p:nvPicPr>
          <p:cNvPr descr="https://images.freeimg.net/rsynced_images/floor-floorboards.jpg" id="637" name="Google Shape;637;p5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38" name="Google Shape;638;p51"/>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5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40" name="Google Shape;640;p5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41" name="Google Shape;641;p5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642" name="Google Shape;642;p5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643" name="Google Shape;643;p51"/>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644" name="Google Shape;644;p51"/>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645" name="Google Shape;645;p5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646" name="Google Shape;646;p51"/>
          <p:cNvSpPr/>
          <p:nvPr/>
        </p:nvSpPr>
        <p:spPr>
          <a:xfrm>
            <a:off x="1194588" y="146300"/>
            <a:ext cx="6645960" cy="915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As Bits &amp; Screen Display</a:t>
            </a:r>
          </a:p>
        </p:txBody>
      </p:sp>
      <p:sp>
        <p:nvSpPr>
          <p:cNvPr id="647" name="Google Shape;647;p51"/>
          <p:cNvSpPr txBox="1"/>
          <p:nvPr/>
        </p:nvSpPr>
        <p:spPr>
          <a:xfrm>
            <a:off x="787625" y="890900"/>
            <a:ext cx="7093500" cy="326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Data Display ASCII</a:t>
            </a:r>
            <a:endParaRPr sz="2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When this binary data is interpreted according to the ASCII encoding standard, it translates to the characters 'A', 'B', 'C', 'D', and 'E'. Keep in mind that this is just a small example, and ASCII data can represent a wide range of characters including letters, numbers, punctuation marks, and control characters.</a:t>
            </a:r>
            <a:endParaRPr sz="2500">
              <a:latin typeface="Roboto"/>
              <a:ea typeface="Roboto"/>
              <a:cs typeface="Roboto"/>
              <a:sym typeface="Roboto"/>
            </a:endParaRPr>
          </a:p>
          <a:p>
            <a:pPr indent="0" lvl="0" marL="0" rtl="0" algn="l">
              <a:spcBef>
                <a:spcPts val="0"/>
              </a:spcBef>
              <a:spcAft>
                <a:spcPts val="0"/>
              </a:spcAft>
              <a:buNone/>
            </a:pPr>
            <a:r>
              <a:t/>
            </a:r>
            <a:endParaRPr sz="20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https://images.freeimg.net/rsynced_images/floor-floorboards.jpg" id="113" name="Google Shape;113;p1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4" name="Google Shape;114;p16"/>
          <p:cNvSpPr/>
          <p:nvPr/>
        </p:nvSpPr>
        <p:spPr>
          <a:xfrm>
            <a:off x="8043300" y="50"/>
            <a:ext cx="11007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6" name="Google Shape;116;p1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7" name="Google Shape;117;p1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8" name="Google Shape;118;p16">
            <a:hlinkClick r:id="rId7"/>
          </p:cNvPr>
          <p:cNvPicPr preferRelativeResize="0"/>
          <p:nvPr/>
        </p:nvPicPr>
        <p:blipFill rotWithShape="1">
          <a:blip r:embed="rId8">
            <a:alphaModFix/>
          </a:blip>
          <a:srcRect b="0" l="7070" r="7429" t="0"/>
          <a:stretch/>
        </p:blipFill>
        <p:spPr>
          <a:xfrm>
            <a:off x="145600" y="2808050"/>
            <a:ext cx="861000" cy="1899125"/>
          </a:xfrm>
          <a:prstGeom prst="rect">
            <a:avLst/>
          </a:prstGeom>
          <a:noFill/>
          <a:ln>
            <a:noFill/>
          </a:ln>
        </p:spPr>
      </p:pic>
      <p:sp>
        <p:nvSpPr>
          <p:cNvPr id="119" name="Google Shape;119;p16"/>
          <p:cNvSpPr/>
          <p:nvPr/>
        </p:nvSpPr>
        <p:spPr>
          <a:xfrm>
            <a:off x="1715750" y="146300"/>
            <a:ext cx="5618400" cy="4330500"/>
          </a:xfrm>
          <a:prstGeom prst="rect">
            <a:avLst/>
          </a:prstGeom>
          <a:solidFill>
            <a:srgbClr val="F1EAEA"/>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txBox="1"/>
          <p:nvPr/>
        </p:nvSpPr>
        <p:spPr>
          <a:xfrm>
            <a:off x="1942625" y="369125"/>
            <a:ext cx="5225400" cy="40116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 sz="3600" u="sng">
                <a:latin typeface="Roboto"/>
                <a:ea typeface="Roboto"/>
                <a:cs typeface="Roboto"/>
                <a:sym typeface="Roboto"/>
              </a:rPr>
              <a:t>Topics Covered</a:t>
            </a:r>
            <a:endParaRPr sz="3600">
              <a:latin typeface="Roboto"/>
              <a:ea typeface="Roboto"/>
              <a:cs typeface="Roboto"/>
              <a:sym typeface="Roboto"/>
            </a:endParaRPr>
          </a:p>
          <a:p>
            <a:pPr indent="-342900" lvl="0" marL="457200" rtl="0" algn="l">
              <a:lnSpc>
                <a:spcPct val="115000"/>
              </a:lnSpc>
              <a:spcBef>
                <a:spcPts val="1000"/>
              </a:spcBef>
              <a:spcAft>
                <a:spcPts val="0"/>
              </a:spcAft>
              <a:buSzPts val="1800"/>
              <a:buFont typeface="Roboto"/>
              <a:buChar char="➢"/>
            </a:pPr>
            <a:r>
              <a:rPr b="1" lang="en" sz="1800" u="sng">
                <a:solidFill>
                  <a:schemeClr val="hlink"/>
                </a:solidFill>
                <a:latin typeface="Roboto"/>
                <a:ea typeface="Roboto"/>
                <a:cs typeface="Roboto"/>
                <a:sym typeface="Roboto"/>
                <a:hlinkClick action="ppaction://hlinksldjump" r:id="rId9"/>
              </a:rPr>
              <a:t>Data Collection, Storage, Analysis &amp; Display</a:t>
            </a:r>
            <a:endParaRPr b="1" sz="1800">
              <a:latin typeface="Roboto"/>
              <a:ea typeface="Roboto"/>
              <a:cs typeface="Roboto"/>
              <a:sym typeface="Roboto"/>
            </a:endParaRPr>
          </a:p>
          <a:p>
            <a:pPr indent="-342900" lvl="0" marL="457200" rtl="0" algn="l">
              <a:lnSpc>
                <a:spcPct val="115000"/>
              </a:lnSpc>
              <a:spcBef>
                <a:spcPts val="0"/>
              </a:spcBef>
              <a:spcAft>
                <a:spcPts val="0"/>
              </a:spcAft>
              <a:buSzPts val="1800"/>
              <a:buFont typeface="Roboto"/>
              <a:buChar char="➢"/>
            </a:pPr>
            <a:r>
              <a:rPr b="1" lang="en" sz="1800" u="sng">
                <a:solidFill>
                  <a:schemeClr val="hlink"/>
                </a:solidFill>
                <a:latin typeface="Roboto"/>
                <a:ea typeface="Roboto"/>
                <a:cs typeface="Roboto"/>
                <a:sym typeface="Roboto"/>
                <a:hlinkClick action="ppaction://hlinksldjump" r:id="rId10"/>
              </a:rPr>
              <a:t>Data Storage &amp; Screen Display</a:t>
            </a:r>
            <a:endParaRPr b="1" sz="1800">
              <a:latin typeface="Roboto"/>
              <a:ea typeface="Roboto"/>
              <a:cs typeface="Roboto"/>
              <a:sym typeface="Roboto"/>
            </a:endParaRPr>
          </a:p>
          <a:p>
            <a:pPr indent="-342900" lvl="0" marL="457200" rtl="0" algn="l">
              <a:lnSpc>
                <a:spcPct val="115000"/>
              </a:lnSpc>
              <a:spcBef>
                <a:spcPts val="0"/>
              </a:spcBef>
              <a:spcAft>
                <a:spcPts val="0"/>
              </a:spcAft>
              <a:buSzPts val="1800"/>
              <a:buFont typeface="Roboto"/>
              <a:buChar char="➢"/>
            </a:pPr>
            <a:r>
              <a:rPr b="1" lang="en" sz="1800" u="sng">
                <a:solidFill>
                  <a:schemeClr val="hlink"/>
                </a:solidFill>
                <a:latin typeface="Roboto"/>
                <a:ea typeface="Roboto"/>
                <a:cs typeface="Roboto"/>
                <a:sym typeface="Roboto"/>
                <a:hlinkClick action="ppaction://hlinksldjump" r:id="rId11"/>
              </a:rPr>
              <a:t>Data Analysis</a:t>
            </a:r>
            <a:endParaRPr b="1" sz="1800">
              <a:latin typeface="Roboto"/>
              <a:ea typeface="Roboto"/>
              <a:cs typeface="Roboto"/>
              <a:sym typeface="Roboto"/>
            </a:endParaRPr>
          </a:p>
          <a:p>
            <a:pPr indent="-342900" lvl="0" marL="457200" rtl="0" algn="l">
              <a:lnSpc>
                <a:spcPct val="115000"/>
              </a:lnSpc>
              <a:spcBef>
                <a:spcPts val="0"/>
              </a:spcBef>
              <a:spcAft>
                <a:spcPts val="0"/>
              </a:spcAft>
              <a:buSzPts val="1800"/>
              <a:buFont typeface="Roboto"/>
              <a:buChar char="➢"/>
            </a:pPr>
            <a:r>
              <a:rPr b="1" lang="en" sz="1800" u="sng">
                <a:solidFill>
                  <a:schemeClr val="hlink"/>
                </a:solidFill>
                <a:latin typeface="Roboto"/>
                <a:ea typeface="Roboto"/>
                <a:cs typeface="Roboto"/>
                <a:sym typeface="Roboto"/>
                <a:hlinkClick action="ppaction://hlinksldjump" r:id="rId12"/>
              </a:rPr>
              <a:t>Data Cleaning</a:t>
            </a:r>
            <a:endParaRPr b="1" sz="1800">
              <a:latin typeface="Roboto"/>
              <a:ea typeface="Roboto"/>
              <a:cs typeface="Roboto"/>
              <a:sym typeface="Roboto"/>
            </a:endParaRPr>
          </a:p>
          <a:p>
            <a:pPr indent="-342900" lvl="0" marL="457200" rtl="0" algn="l">
              <a:lnSpc>
                <a:spcPct val="115000"/>
              </a:lnSpc>
              <a:spcBef>
                <a:spcPts val="0"/>
              </a:spcBef>
              <a:spcAft>
                <a:spcPts val="0"/>
              </a:spcAft>
              <a:buSzPts val="1800"/>
              <a:buFont typeface="Roboto"/>
              <a:buChar char="➢"/>
            </a:pPr>
            <a:r>
              <a:rPr b="1" lang="en" sz="1800" u="sng">
                <a:solidFill>
                  <a:schemeClr val="hlink"/>
                </a:solidFill>
                <a:latin typeface="Roboto"/>
                <a:ea typeface="Roboto"/>
                <a:cs typeface="Roboto"/>
                <a:sym typeface="Roboto"/>
                <a:hlinkClick action="ppaction://hlinksldjump" r:id="rId13"/>
              </a:rPr>
              <a:t>Climate Change</a:t>
            </a:r>
            <a:endParaRPr/>
          </a:p>
          <a:p>
            <a:pPr indent="-342900" lvl="0" marL="457200" rtl="0" algn="l">
              <a:lnSpc>
                <a:spcPct val="115000"/>
              </a:lnSpc>
              <a:spcBef>
                <a:spcPts val="0"/>
              </a:spcBef>
              <a:spcAft>
                <a:spcPts val="0"/>
              </a:spcAft>
              <a:buSzPts val="1800"/>
              <a:buFont typeface="Roboto"/>
              <a:buChar char="➢"/>
            </a:pPr>
            <a:r>
              <a:rPr b="1" lang="en" sz="1800" u="sng">
                <a:solidFill>
                  <a:schemeClr val="hlink"/>
                </a:solidFill>
                <a:latin typeface="Roboto"/>
                <a:ea typeface="Roboto"/>
                <a:cs typeface="Roboto"/>
                <a:sym typeface="Roboto"/>
                <a:hlinkClick action="ppaction://hlinksldjump" r:id="rId14"/>
              </a:rPr>
              <a:t>Pollution</a:t>
            </a:r>
            <a:endParaRPr/>
          </a:p>
          <a:p>
            <a:pPr indent="-342900" lvl="0" marL="457200" rtl="0" algn="l">
              <a:lnSpc>
                <a:spcPct val="115000"/>
              </a:lnSpc>
              <a:spcBef>
                <a:spcPts val="0"/>
              </a:spcBef>
              <a:spcAft>
                <a:spcPts val="0"/>
              </a:spcAft>
              <a:buSzPts val="1800"/>
              <a:buFont typeface="Roboto"/>
              <a:buChar char="➢"/>
            </a:pPr>
            <a:r>
              <a:rPr b="1" lang="en" sz="1800" u="sng">
                <a:solidFill>
                  <a:schemeClr val="hlink"/>
                </a:solidFill>
                <a:latin typeface="Roboto"/>
                <a:ea typeface="Roboto"/>
                <a:cs typeface="Roboto"/>
                <a:sym typeface="Roboto"/>
                <a:hlinkClick action="ppaction://hlinksldjump" r:id="rId15"/>
              </a:rPr>
              <a:t>Extreme Weather</a:t>
            </a:r>
            <a:endParaRPr/>
          </a:p>
          <a:p>
            <a:pPr indent="-342900" lvl="0" marL="457200" rtl="0" algn="l">
              <a:lnSpc>
                <a:spcPct val="115000"/>
              </a:lnSpc>
              <a:spcBef>
                <a:spcPts val="0"/>
              </a:spcBef>
              <a:spcAft>
                <a:spcPts val="0"/>
              </a:spcAft>
              <a:buSzPts val="1800"/>
              <a:buFont typeface="Roboto"/>
              <a:buChar char="➢"/>
            </a:pPr>
            <a:r>
              <a:rPr b="1" lang="en" sz="1800" u="sng">
                <a:solidFill>
                  <a:schemeClr val="hlink"/>
                </a:solidFill>
                <a:latin typeface="Roboto"/>
                <a:ea typeface="Roboto"/>
                <a:cs typeface="Roboto"/>
                <a:sym typeface="Roboto"/>
                <a:hlinkClick action="ppaction://hlinksldjump" r:id="rId16"/>
              </a:rPr>
              <a:t>Spreadsheets</a:t>
            </a:r>
            <a:endParaRPr b="1" sz="1800">
              <a:latin typeface="Roboto"/>
              <a:ea typeface="Roboto"/>
              <a:cs typeface="Roboto"/>
              <a:sym typeface="Roboto"/>
            </a:endParaRPr>
          </a:p>
          <a:p>
            <a:pPr indent="-342900" lvl="0" marL="457200" rtl="0" algn="l">
              <a:lnSpc>
                <a:spcPct val="115000"/>
              </a:lnSpc>
              <a:spcBef>
                <a:spcPts val="0"/>
              </a:spcBef>
              <a:spcAft>
                <a:spcPts val="0"/>
              </a:spcAft>
              <a:buSzPts val="1800"/>
              <a:buFont typeface="Roboto"/>
              <a:buChar char="➢"/>
            </a:pPr>
            <a:r>
              <a:rPr b="1" lang="en" sz="1800" u="sng">
                <a:solidFill>
                  <a:schemeClr val="hlink"/>
                </a:solidFill>
                <a:latin typeface="Roboto"/>
                <a:ea typeface="Roboto"/>
                <a:cs typeface="Roboto"/>
                <a:sym typeface="Roboto"/>
                <a:hlinkClick action="ppaction://hlinksldjump" r:id="rId17"/>
              </a:rPr>
              <a:t>Student Challenge</a:t>
            </a:r>
            <a:endParaRPr b="1" sz="1800">
              <a:latin typeface="Roboto"/>
              <a:ea typeface="Roboto"/>
              <a:cs typeface="Roboto"/>
              <a:sym typeface="Roboto"/>
            </a:endParaRPr>
          </a:p>
          <a:p>
            <a:pPr indent="-342900" lvl="0" marL="457200" rtl="0" algn="l">
              <a:lnSpc>
                <a:spcPct val="115000"/>
              </a:lnSpc>
              <a:spcBef>
                <a:spcPts val="0"/>
              </a:spcBef>
              <a:spcAft>
                <a:spcPts val="0"/>
              </a:spcAft>
              <a:buSzPts val="1800"/>
              <a:buFont typeface="Roboto"/>
              <a:buChar char="➢"/>
            </a:pPr>
            <a:r>
              <a:rPr b="1" lang="en" sz="1800" u="sng">
                <a:solidFill>
                  <a:schemeClr val="hlink"/>
                </a:solidFill>
                <a:latin typeface="Roboto"/>
                <a:ea typeface="Roboto"/>
                <a:cs typeface="Roboto"/>
                <a:sym typeface="Roboto"/>
                <a:hlinkClick action="ppaction://hlinksldjump" r:id="rId18"/>
              </a:rPr>
              <a:t>Works Cited</a:t>
            </a:r>
            <a:endParaRPr b="1" sz="1800">
              <a:latin typeface="Roboto"/>
              <a:ea typeface="Roboto"/>
              <a:cs typeface="Roboto"/>
              <a:sym typeface="Roboto"/>
            </a:endParaRPr>
          </a:p>
        </p:txBody>
      </p:sp>
      <p:sp>
        <p:nvSpPr>
          <p:cNvPr id="121" name="Google Shape;121;p16"/>
          <p:cNvSpPr txBox="1"/>
          <p:nvPr/>
        </p:nvSpPr>
        <p:spPr>
          <a:xfrm>
            <a:off x="8104050" y="33056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22" name="Google Shape;122;p16"/>
          <p:cNvPicPr preferRelativeResize="0"/>
          <p:nvPr/>
        </p:nvPicPr>
        <p:blipFill>
          <a:blip r:embed="rId19">
            <a:alphaModFix/>
          </a:blip>
          <a:stretch>
            <a:fillRect/>
          </a:stretch>
        </p:blipFill>
        <p:spPr>
          <a:xfrm>
            <a:off x="0" y="4663225"/>
            <a:ext cx="8043300" cy="459575"/>
          </a:xfrm>
          <a:prstGeom prst="rect">
            <a:avLst/>
          </a:prstGeom>
          <a:noFill/>
          <a:ln>
            <a:noFill/>
          </a:ln>
        </p:spPr>
      </p:pic>
      <p:sp>
        <p:nvSpPr>
          <p:cNvPr id="123" name="Google Shape;123;p16"/>
          <p:cNvSpPr txBox="1"/>
          <p:nvPr/>
        </p:nvSpPr>
        <p:spPr>
          <a:xfrm>
            <a:off x="80433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pic>
        <p:nvPicPr>
          <p:cNvPr descr="https://images.freeimg.net/rsynced_images/floor-floorboards.jpg" id="652" name="Google Shape;652;p5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53" name="Google Shape;653;p52"/>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5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55" name="Google Shape;655;p5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56" name="Google Shape;656;p5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657" name="Google Shape;657;p5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658" name="Google Shape;658;p52"/>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659" name="Google Shape;659;p52"/>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660" name="Google Shape;660;p5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661" name="Google Shape;661;p52"/>
          <p:cNvSpPr/>
          <p:nvPr/>
        </p:nvSpPr>
        <p:spPr>
          <a:xfrm>
            <a:off x="1194588" y="146300"/>
            <a:ext cx="6645960" cy="915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As Bits &amp; Screen Display</a:t>
            </a:r>
          </a:p>
        </p:txBody>
      </p:sp>
      <p:sp>
        <p:nvSpPr>
          <p:cNvPr id="662" name="Google Shape;662;p52"/>
          <p:cNvSpPr txBox="1"/>
          <p:nvPr/>
        </p:nvSpPr>
        <p:spPr>
          <a:xfrm>
            <a:off x="905925" y="890900"/>
            <a:ext cx="7086300" cy="342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Data Display as Unicode</a:t>
            </a:r>
            <a:endParaRPr b="1" sz="33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Unicode is a </a:t>
            </a:r>
            <a:r>
              <a:rPr b="1" lang="en" sz="2500">
                <a:latin typeface="Roboto"/>
                <a:ea typeface="Roboto"/>
                <a:cs typeface="Roboto"/>
                <a:sym typeface="Roboto"/>
              </a:rPr>
              <a:t>character encoding standard that aims to represent every character from every language and script in the world.</a:t>
            </a:r>
            <a:r>
              <a:rPr lang="en" sz="2500">
                <a:latin typeface="Roboto"/>
                <a:ea typeface="Roboto"/>
                <a:cs typeface="Roboto"/>
                <a:sym typeface="Roboto"/>
              </a:rPr>
              <a:t> Unlike ASCII, which uses 8 bits to represent characters, </a:t>
            </a:r>
            <a:r>
              <a:rPr b="1" i="1" lang="en" sz="2500">
                <a:latin typeface="Roboto"/>
                <a:ea typeface="Roboto"/>
                <a:cs typeface="Roboto"/>
                <a:sym typeface="Roboto"/>
              </a:rPr>
              <a:t>Unicode typically uses 16 bits or more</a:t>
            </a:r>
            <a:r>
              <a:rPr lang="en" sz="2500">
                <a:latin typeface="Roboto"/>
                <a:ea typeface="Roboto"/>
                <a:cs typeface="Roboto"/>
                <a:sym typeface="Roboto"/>
              </a:rPr>
              <a:t>, allowing for a much broader range of characters to be represented. </a:t>
            </a:r>
            <a:endParaRPr sz="2500">
              <a:latin typeface="Roboto"/>
              <a:ea typeface="Roboto"/>
              <a:cs typeface="Roboto"/>
              <a:sym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pic>
        <p:nvPicPr>
          <p:cNvPr descr="https://images.freeimg.net/rsynced_images/floor-floorboards.jpg" id="667" name="Google Shape;667;p5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68" name="Google Shape;668;p53"/>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5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70" name="Google Shape;670;p5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71" name="Google Shape;671;p5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672" name="Google Shape;672;p5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673" name="Google Shape;673;p53"/>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674" name="Google Shape;674;p53"/>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675" name="Google Shape;675;p5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676" name="Google Shape;676;p53"/>
          <p:cNvSpPr/>
          <p:nvPr/>
        </p:nvSpPr>
        <p:spPr>
          <a:xfrm>
            <a:off x="1194588" y="146300"/>
            <a:ext cx="6645960" cy="915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As Bits &amp; Screen Display</a:t>
            </a:r>
          </a:p>
        </p:txBody>
      </p:sp>
      <p:sp>
        <p:nvSpPr>
          <p:cNvPr id="677" name="Google Shape;677;p53"/>
          <p:cNvSpPr txBox="1"/>
          <p:nvPr/>
        </p:nvSpPr>
        <p:spPr>
          <a:xfrm>
            <a:off x="905925" y="890900"/>
            <a:ext cx="7376700" cy="333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Data Display as Unicode</a:t>
            </a:r>
            <a:endParaRPr b="1" sz="33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Here's an example of Unicode data:</a:t>
            </a:r>
            <a:endParaRPr sz="25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       U+0041 U+0042 U+0043 U+0044 U+0045</a:t>
            </a:r>
            <a:endParaRPr sz="25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In this example:</a:t>
            </a:r>
            <a:endParaRPr sz="2400">
              <a:latin typeface="Roboto"/>
              <a:ea typeface="Roboto"/>
              <a:cs typeface="Roboto"/>
              <a:sym typeface="Roboto"/>
            </a:endParaRPr>
          </a:p>
          <a:p>
            <a:pPr indent="0" lvl="0" marL="0" rtl="0" algn="l">
              <a:spcBef>
                <a:spcPts val="0"/>
              </a:spcBef>
              <a:spcAft>
                <a:spcPts val="0"/>
              </a:spcAft>
              <a:buNone/>
            </a:pPr>
            <a:r>
              <a:rPr b="1" lang="en" sz="1900">
                <a:latin typeface="Roboto"/>
                <a:ea typeface="Roboto"/>
                <a:cs typeface="Roboto"/>
                <a:sym typeface="Roboto"/>
              </a:rPr>
              <a:t>- U+0041 represents the Unicode code point for the character 'A'.</a:t>
            </a:r>
            <a:endParaRPr b="1" sz="1900">
              <a:latin typeface="Roboto"/>
              <a:ea typeface="Roboto"/>
              <a:cs typeface="Roboto"/>
              <a:sym typeface="Roboto"/>
            </a:endParaRPr>
          </a:p>
          <a:p>
            <a:pPr indent="0" lvl="0" marL="0" rtl="0" algn="l">
              <a:spcBef>
                <a:spcPts val="0"/>
              </a:spcBef>
              <a:spcAft>
                <a:spcPts val="0"/>
              </a:spcAft>
              <a:buNone/>
            </a:pPr>
            <a:r>
              <a:rPr b="1" lang="en" sz="1900">
                <a:latin typeface="Roboto"/>
                <a:ea typeface="Roboto"/>
                <a:cs typeface="Roboto"/>
                <a:sym typeface="Roboto"/>
              </a:rPr>
              <a:t>- U+0042 represents the Unicode code point for the character 'B'.</a:t>
            </a:r>
            <a:endParaRPr b="1" sz="1900">
              <a:latin typeface="Roboto"/>
              <a:ea typeface="Roboto"/>
              <a:cs typeface="Roboto"/>
              <a:sym typeface="Roboto"/>
            </a:endParaRPr>
          </a:p>
          <a:p>
            <a:pPr indent="0" lvl="0" marL="0" rtl="0" algn="l">
              <a:spcBef>
                <a:spcPts val="0"/>
              </a:spcBef>
              <a:spcAft>
                <a:spcPts val="0"/>
              </a:spcAft>
              <a:buNone/>
            </a:pPr>
            <a:r>
              <a:rPr b="1" lang="en" sz="1900">
                <a:latin typeface="Roboto"/>
                <a:ea typeface="Roboto"/>
                <a:cs typeface="Roboto"/>
                <a:sym typeface="Roboto"/>
              </a:rPr>
              <a:t>- U+0043 represents the Unicode code point for the character 'C'.</a:t>
            </a:r>
            <a:endParaRPr b="1" sz="1900">
              <a:latin typeface="Roboto"/>
              <a:ea typeface="Roboto"/>
              <a:cs typeface="Roboto"/>
              <a:sym typeface="Roboto"/>
            </a:endParaRPr>
          </a:p>
          <a:p>
            <a:pPr indent="0" lvl="0" marL="0" rtl="0" algn="l">
              <a:spcBef>
                <a:spcPts val="0"/>
              </a:spcBef>
              <a:spcAft>
                <a:spcPts val="0"/>
              </a:spcAft>
              <a:buNone/>
            </a:pPr>
            <a:r>
              <a:rPr b="1" lang="en" sz="1900">
                <a:latin typeface="Roboto"/>
                <a:ea typeface="Roboto"/>
                <a:cs typeface="Roboto"/>
                <a:sym typeface="Roboto"/>
              </a:rPr>
              <a:t>- U+0044 represents the Unicode code point for the character 'D'.</a:t>
            </a:r>
            <a:endParaRPr b="1" sz="1900">
              <a:latin typeface="Roboto"/>
              <a:ea typeface="Roboto"/>
              <a:cs typeface="Roboto"/>
              <a:sym typeface="Roboto"/>
            </a:endParaRPr>
          </a:p>
          <a:p>
            <a:pPr indent="0" lvl="0" marL="0" rtl="0" algn="l">
              <a:spcBef>
                <a:spcPts val="0"/>
              </a:spcBef>
              <a:spcAft>
                <a:spcPts val="0"/>
              </a:spcAft>
              <a:buNone/>
            </a:pPr>
            <a:r>
              <a:rPr b="1" lang="en" sz="1900">
                <a:latin typeface="Roboto"/>
                <a:ea typeface="Roboto"/>
                <a:cs typeface="Roboto"/>
                <a:sym typeface="Roboto"/>
              </a:rPr>
              <a:t>- U+0045 represents the Unicode code point for the character 'E'.</a:t>
            </a:r>
            <a:endParaRPr b="1" sz="1900">
              <a:latin typeface="Roboto"/>
              <a:ea typeface="Roboto"/>
              <a:cs typeface="Roboto"/>
              <a:sym typeface="Roboto"/>
            </a:endParaRPr>
          </a:p>
          <a:p>
            <a:pPr indent="0" lvl="0" marL="0" rtl="0" algn="l">
              <a:spcBef>
                <a:spcPts val="0"/>
              </a:spcBef>
              <a:spcAft>
                <a:spcPts val="0"/>
              </a:spcAft>
              <a:buNone/>
            </a:pPr>
            <a:r>
              <a:t/>
            </a:r>
            <a:endParaRPr sz="2500">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pic>
        <p:nvPicPr>
          <p:cNvPr descr="https://images.freeimg.net/rsynced_images/floor-floorboards.jpg" id="682" name="Google Shape;682;p5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83" name="Google Shape;683;p54"/>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5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85" name="Google Shape;685;p5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86" name="Google Shape;686;p5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687" name="Google Shape;687;p5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688" name="Google Shape;688;p54"/>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689" name="Google Shape;689;p54"/>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690" name="Google Shape;690;p5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691" name="Google Shape;691;p54"/>
          <p:cNvSpPr/>
          <p:nvPr/>
        </p:nvSpPr>
        <p:spPr>
          <a:xfrm>
            <a:off x="1194588" y="146300"/>
            <a:ext cx="6645960" cy="915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As Bits &amp; Screen Display</a:t>
            </a:r>
          </a:p>
        </p:txBody>
      </p:sp>
      <p:sp>
        <p:nvSpPr>
          <p:cNvPr id="692" name="Google Shape;692;p54"/>
          <p:cNvSpPr txBox="1"/>
          <p:nvPr/>
        </p:nvSpPr>
        <p:spPr>
          <a:xfrm>
            <a:off x="1050175" y="1084500"/>
            <a:ext cx="7210200" cy="29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Data Display as Unicode</a:t>
            </a:r>
            <a:endParaRPr b="1" sz="33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Each Unicode code point uniquely identifies a character, and it can be represented in various formats, including hexadecimal or decimal notation. The 'U+' prefix indicates that the following characters represent Unicode code points. </a:t>
            </a:r>
            <a:endParaRPr sz="2500">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pic>
        <p:nvPicPr>
          <p:cNvPr descr="https://images.freeimg.net/rsynced_images/floor-floorboards.jpg" id="697" name="Google Shape;697;p5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98" name="Google Shape;698;p55"/>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5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00" name="Google Shape;700;p5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01" name="Google Shape;701;p5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02" name="Google Shape;702;p5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03" name="Google Shape;703;p55"/>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704" name="Google Shape;704;p55"/>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705" name="Google Shape;705;p5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706" name="Google Shape;706;p55"/>
          <p:cNvSpPr/>
          <p:nvPr/>
        </p:nvSpPr>
        <p:spPr>
          <a:xfrm>
            <a:off x="1194588" y="146300"/>
            <a:ext cx="6645960" cy="915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As Bits &amp; Screen Display</a:t>
            </a:r>
          </a:p>
        </p:txBody>
      </p:sp>
      <p:sp>
        <p:nvSpPr>
          <p:cNvPr id="707" name="Google Shape;707;p55"/>
          <p:cNvSpPr txBox="1"/>
          <p:nvPr/>
        </p:nvSpPr>
        <p:spPr>
          <a:xfrm>
            <a:off x="905925" y="1062125"/>
            <a:ext cx="6934500" cy="289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Data Display as Unicode</a:t>
            </a:r>
            <a:endParaRPr b="1" sz="33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Unicode supports a vast range of characters beyond those found in ASCII, including characters from various writing systems, symbols, emojis, and special characters used in different languages and contexts.</a:t>
            </a:r>
            <a:endParaRPr sz="2500">
              <a:latin typeface="Roboto"/>
              <a:ea typeface="Roboto"/>
              <a:cs typeface="Roboto"/>
              <a:sym typeface="Robot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pic>
        <p:nvPicPr>
          <p:cNvPr descr="https://images.freeimg.net/rsynced_images/floor-floorboards.jpg" id="712" name="Google Shape;712;p5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13" name="Google Shape;713;p56"/>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5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15" name="Google Shape;715;p5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16" name="Google Shape;716;p5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17" name="Google Shape;717;p5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18" name="Google Shape;718;p56"/>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719" name="Google Shape;719;p56"/>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720" name="Google Shape;720;p5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721" name="Google Shape;721;p56"/>
          <p:cNvSpPr/>
          <p:nvPr/>
        </p:nvSpPr>
        <p:spPr>
          <a:xfrm>
            <a:off x="351500" y="1110950"/>
            <a:ext cx="7173256" cy="215662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Analysis</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pic>
        <p:nvPicPr>
          <p:cNvPr descr="https://images.freeimg.net/rsynced_images/floor-floorboards.jpg" id="726" name="Google Shape;726;p5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27" name="Google Shape;727;p5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5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29" name="Google Shape;729;p5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30" name="Google Shape;730;p5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31" name="Google Shape;731;p5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32" name="Google Shape;732;p5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733" name="Google Shape;733;p57"/>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734" name="Google Shape;734;p5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735" name="Google Shape;735;p57"/>
          <p:cNvSpPr/>
          <p:nvPr/>
        </p:nvSpPr>
        <p:spPr>
          <a:xfrm>
            <a:off x="1079525" y="228700"/>
            <a:ext cx="6868504" cy="7718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Analysis</a:t>
            </a:r>
          </a:p>
        </p:txBody>
      </p:sp>
      <p:sp>
        <p:nvSpPr>
          <p:cNvPr id="736" name="Google Shape;736;p57"/>
          <p:cNvSpPr txBox="1"/>
          <p:nvPr/>
        </p:nvSpPr>
        <p:spPr>
          <a:xfrm>
            <a:off x="1031875" y="1000550"/>
            <a:ext cx="6687300" cy="318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rgbClr val="0D0D0D"/>
                </a:solidFill>
                <a:highlight>
                  <a:srgbClr val="FFFFFF"/>
                </a:highlight>
                <a:latin typeface="Roboto"/>
                <a:ea typeface="Roboto"/>
                <a:cs typeface="Roboto"/>
                <a:sym typeface="Roboto"/>
              </a:rPr>
              <a:t>Data analysis</a:t>
            </a:r>
            <a:r>
              <a:rPr lang="en" sz="3300">
                <a:solidFill>
                  <a:srgbClr val="0D0D0D"/>
                </a:solidFill>
                <a:highlight>
                  <a:srgbClr val="FFFFFF"/>
                </a:highlight>
                <a:latin typeface="Roboto"/>
                <a:ea typeface="Roboto"/>
                <a:cs typeface="Roboto"/>
                <a:sym typeface="Roboto"/>
              </a:rPr>
              <a:t> involves the process of inspecting, transforming, and modeling data with the goal of discovering useful information, informing conclusions, and supporting decision-making.</a:t>
            </a:r>
            <a:endParaRPr sz="3300">
              <a:solidFill>
                <a:schemeClr val="dk2"/>
              </a:solidFill>
              <a:latin typeface="Roboto"/>
              <a:ea typeface="Roboto"/>
              <a:cs typeface="Roboto"/>
              <a:sym typeface="Robot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pic>
        <p:nvPicPr>
          <p:cNvPr descr="https://images.freeimg.net/rsynced_images/floor-floorboards.jpg" id="741" name="Google Shape;741;p5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42" name="Google Shape;742;p5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5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44" name="Google Shape;744;p5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45" name="Google Shape;745;p5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46" name="Google Shape;746;p5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47" name="Google Shape;747;p5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748" name="Google Shape;748;p58"/>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749" name="Google Shape;749;p5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750" name="Google Shape;750;p58"/>
          <p:cNvSpPr/>
          <p:nvPr/>
        </p:nvSpPr>
        <p:spPr>
          <a:xfrm>
            <a:off x="1079525" y="228700"/>
            <a:ext cx="6868504" cy="7718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Analysis</a:t>
            </a:r>
          </a:p>
        </p:txBody>
      </p:sp>
      <p:sp>
        <p:nvSpPr>
          <p:cNvPr id="751" name="Google Shape;751;p58"/>
          <p:cNvSpPr txBox="1"/>
          <p:nvPr/>
        </p:nvSpPr>
        <p:spPr>
          <a:xfrm>
            <a:off x="847725" y="1000550"/>
            <a:ext cx="6598800" cy="32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We look at tables, charts, and graphs to find meaning in the data. The goal is to find</a:t>
            </a:r>
            <a:r>
              <a:rPr lang="en" sz="3300">
                <a:highlight>
                  <a:srgbClr val="FFFFFF"/>
                </a:highlight>
                <a:latin typeface="Roboto"/>
                <a:ea typeface="Roboto"/>
                <a:cs typeface="Roboto"/>
                <a:sym typeface="Roboto"/>
              </a:rPr>
              <a:t> patterns so that we can make </a:t>
            </a:r>
            <a:r>
              <a:rPr b="1" lang="en" sz="3300">
                <a:highlight>
                  <a:srgbClr val="FFFFFF"/>
                </a:highlight>
                <a:latin typeface="Roboto"/>
                <a:ea typeface="Roboto"/>
                <a:cs typeface="Roboto"/>
                <a:sym typeface="Roboto"/>
              </a:rPr>
              <a:t>predictions</a:t>
            </a:r>
            <a:r>
              <a:rPr lang="en" sz="3300">
                <a:highlight>
                  <a:srgbClr val="FFFFFF"/>
                </a:highlight>
                <a:latin typeface="Roboto"/>
                <a:ea typeface="Roboto"/>
                <a:cs typeface="Roboto"/>
                <a:sym typeface="Roboto"/>
              </a:rPr>
              <a:t>. </a:t>
            </a:r>
            <a:r>
              <a:rPr i="1" lang="en" sz="3300">
                <a:highlight>
                  <a:srgbClr val="FFFFFF"/>
                </a:highlight>
                <a:latin typeface="Roboto"/>
                <a:ea typeface="Roboto"/>
                <a:cs typeface="Roboto"/>
                <a:sym typeface="Roboto"/>
              </a:rPr>
              <a:t>A </a:t>
            </a:r>
            <a:r>
              <a:rPr b="1" lang="en" sz="3300">
                <a:highlight>
                  <a:srgbClr val="FFFFFF"/>
                </a:highlight>
                <a:latin typeface="Roboto"/>
                <a:ea typeface="Roboto"/>
                <a:cs typeface="Roboto"/>
                <a:sym typeface="Roboto"/>
              </a:rPr>
              <a:t>prediction</a:t>
            </a:r>
            <a:r>
              <a:rPr i="1" lang="en" sz="3300">
                <a:highlight>
                  <a:srgbClr val="FFFFFF"/>
                </a:highlight>
                <a:latin typeface="Roboto"/>
                <a:ea typeface="Roboto"/>
                <a:cs typeface="Roboto"/>
                <a:sym typeface="Roboto"/>
              </a:rPr>
              <a:t> is a really good guess.</a:t>
            </a:r>
            <a:endParaRPr i="1" sz="3300">
              <a:latin typeface="Roboto"/>
              <a:ea typeface="Roboto"/>
              <a:cs typeface="Roboto"/>
              <a:sym typeface="Roboto"/>
            </a:endParaRPr>
          </a:p>
          <a:p>
            <a:pPr indent="0" lvl="0" marL="0" rtl="0" algn="l">
              <a:spcBef>
                <a:spcPts val="0"/>
              </a:spcBef>
              <a:spcAft>
                <a:spcPts val="0"/>
              </a:spcAft>
              <a:buNone/>
            </a:pPr>
            <a:r>
              <a:t/>
            </a:r>
            <a:endParaRPr sz="3300">
              <a:solidFill>
                <a:schemeClr val="dk2"/>
              </a:solidFill>
              <a:latin typeface="Roboto"/>
              <a:ea typeface="Roboto"/>
              <a:cs typeface="Roboto"/>
              <a:sym typeface="Roboto"/>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pic>
        <p:nvPicPr>
          <p:cNvPr descr="https://images.freeimg.net/rsynced_images/floor-floorboards.jpg" id="756" name="Google Shape;756;p5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57" name="Google Shape;757;p5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5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59" name="Google Shape;759;p5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60" name="Google Shape;760;p5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61" name="Google Shape;761;p5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62" name="Google Shape;762;p5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763" name="Google Shape;763;p59"/>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764" name="Google Shape;764;p5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765" name="Google Shape;765;p59"/>
          <p:cNvSpPr/>
          <p:nvPr/>
        </p:nvSpPr>
        <p:spPr>
          <a:xfrm>
            <a:off x="467650" y="982975"/>
            <a:ext cx="7147575" cy="228689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Cleaning</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pic>
        <p:nvPicPr>
          <p:cNvPr descr="https://images.freeimg.net/rsynced_images/floor-floorboards.jpg" id="770" name="Google Shape;770;p6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71" name="Google Shape;771;p6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6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73" name="Google Shape;773;p6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74" name="Google Shape;774;p6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75" name="Google Shape;775;p6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76" name="Google Shape;776;p6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777" name="Google Shape;777;p60"/>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778" name="Google Shape;778;p6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779" name="Google Shape;779;p60"/>
          <p:cNvSpPr/>
          <p:nvPr/>
        </p:nvSpPr>
        <p:spPr>
          <a:xfrm>
            <a:off x="961925" y="134675"/>
            <a:ext cx="7006735" cy="767842"/>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Cleaning</a:t>
            </a:r>
          </a:p>
        </p:txBody>
      </p:sp>
      <p:sp>
        <p:nvSpPr>
          <p:cNvPr id="780" name="Google Shape;780;p60"/>
          <p:cNvSpPr txBox="1"/>
          <p:nvPr/>
        </p:nvSpPr>
        <p:spPr>
          <a:xfrm>
            <a:off x="847725" y="1000550"/>
            <a:ext cx="6909300" cy="32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0D0D0D"/>
                </a:solidFill>
                <a:highlight>
                  <a:srgbClr val="FFFFFF"/>
                </a:highlight>
                <a:latin typeface="Roboto"/>
                <a:ea typeface="Roboto"/>
                <a:cs typeface="Roboto"/>
                <a:sym typeface="Roboto"/>
              </a:rPr>
              <a:t>Data cleaning</a:t>
            </a:r>
            <a:r>
              <a:rPr lang="en" sz="3000">
                <a:solidFill>
                  <a:srgbClr val="0D0D0D"/>
                </a:solidFill>
                <a:highlight>
                  <a:srgbClr val="FFFFFF"/>
                </a:highlight>
                <a:latin typeface="Roboto"/>
                <a:ea typeface="Roboto"/>
                <a:cs typeface="Roboto"/>
                <a:sym typeface="Roboto"/>
              </a:rPr>
              <a:t>, also known as data cleansing or data scrubbing, is the </a:t>
            </a:r>
            <a:r>
              <a:rPr b="1" i="1" lang="en" sz="3000">
                <a:solidFill>
                  <a:srgbClr val="0D0D0D"/>
                </a:solidFill>
                <a:highlight>
                  <a:srgbClr val="FFFFFF"/>
                </a:highlight>
                <a:latin typeface="Roboto"/>
                <a:ea typeface="Roboto"/>
                <a:cs typeface="Roboto"/>
                <a:sym typeface="Roboto"/>
              </a:rPr>
              <a:t>process of detecting and correcting errors, inconsistencies, and inaccuracies</a:t>
            </a:r>
            <a:r>
              <a:rPr lang="en" sz="3000">
                <a:solidFill>
                  <a:srgbClr val="0D0D0D"/>
                </a:solidFill>
                <a:highlight>
                  <a:srgbClr val="FFFFFF"/>
                </a:highlight>
                <a:latin typeface="Roboto"/>
                <a:ea typeface="Roboto"/>
                <a:cs typeface="Roboto"/>
                <a:sym typeface="Roboto"/>
              </a:rPr>
              <a:t> in a dataset to improve its quality, reliability, and usability for analysis or other purposes. </a:t>
            </a:r>
            <a:endParaRPr sz="3000">
              <a:solidFill>
                <a:schemeClr val="dk2"/>
              </a:solidFill>
              <a:latin typeface="Roboto"/>
              <a:ea typeface="Roboto"/>
              <a:cs typeface="Roboto"/>
              <a:sym typeface="Roboto"/>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pic>
        <p:nvPicPr>
          <p:cNvPr descr="https://images.freeimg.net/rsynced_images/floor-floorboards.jpg" id="785" name="Google Shape;785;p6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86" name="Google Shape;786;p61"/>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6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88" name="Google Shape;788;p6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89" name="Google Shape;789;p6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90" name="Google Shape;790;p6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91" name="Google Shape;791;p61"/>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792" name="Google Shape;792;p61"/>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793" name="Google Shape;793;p6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794" name="Google Shape;794;p61"/>
          <p:cNvSpPr/>
          <p:nvPr/>
        </p:nvSpPr>
        <p:spPr>
          <a:xfrm>
            <a:off x="961925" y="134675"/>
            <a:ext cx="7006735" cy="767842"/>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Cleaning</a:t>
            </a:r>
          </a:p>
        </p:txBody>
      </p:sp>
      <p:sp>
        <p:nvSpPr>
          <p:cNvPr id="795" name="Google Shape;795;p61"/>
          <p:cNvSpPr txBox="1"/>
          <p:nvPr/>
        </p:nvSpPr>
        <p:spPr>
          <a:xfrm>
            <a:off x="847725" y="1000550"/>
            <a:ext cx="6837600" cy="32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3300">
                <a:solidFill>
                  <a:srgbClr val="0D0D0D"/>
                </a:solidFill>
                <a:highlight>
                  <a:srgbClr val="FFFFFF"/>
                </a:highlight>
                <a:latin typeface="Roboto"/>
                <a:ea typeface="Roboto"/>
                <a:cs typeface="Roboto"/>
                <a:sym typeface="Roboto"/>
              </a:rPr>
              <a:t>Data cleaning </a:t>
            </a:r>
            <a:r>
              <a:rPr lang="en" sz="3300">
                <a:solidFill>
                  <a:srgbClr val="0D0D0D"/>
                </a:solidFill>
                <a:highlight>
                  <a:srgbClr val="FFFFFF"/>
                </a:highlight>
                <a:latin typeface="Roboto"/>
                <a:ea typeface="Roboto"/>
                <a:cs typeface="Roboto"/>
                <a:sym typeface="Roboto"/>
              </a:rPr>
              <a:t>is an important step in the data preparation pipeline and is essential for ensuring that analytical results are accurate and reliable. </a:t>
            </a:r>
            <a:endParaRPr sz="3300">
              <a:solidFill>
                <a:schemeClr val="dk2"/>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https://images.freeimg.net/rsynced_images/floor-floorboards.jpg" id="128" name="Google Shape;128;p1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29" name="Google Shape;129;p1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1" name="Google Shape;131;p1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32" name="Google Shape;132;p1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33" name="Google Shape;133;p1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34" name="Google Shape;134;p1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35" name="Google Shape;135;p17"/>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36" name="Google Shape;136;p1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37" name="Google Shape;137;p17"/>
          <p:cNvSpPr/>
          <p:nvPr/>
        </p:nvSpPr>
        <p:spPr>
          <a:xfrm>
            <a:off x="2040350" y="146305"/>
            <a:ext cx="4849874" cy="22576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a:t>
            </a:r>
          </a:p>
        </p:txBody>
      </p:sp>
      <p:sp>
        <p:nvSpPr>
          <p:cNvPr id="138" name="Google Shape;138;p17"/>
          <p:cNvSpPr/>
          <p:nvPr/>
        </p:nvSpPr>
        <p:spPr>
          <a:xfrm>
            <a:off x="783175" y="2478125"/>
            <a:ext cx="6699690" cy="99809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Collection, Storage, Analysis &amp; Display</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pic>
        <p:nvPicPr>
          <p:cNvPr descr="https://images.freeimg.net/rsynced_images/floor-floorboards.jpg" id="800" name="Google Shape;800;p6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01" name="Google Shape;801;p62"/>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6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03" name="Google Shape;803;p6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04" name="Google Shape;804;p6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05" name="Google Shape;805;p6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06" name="Google Shape;806;p62"/>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807" name="Google Shape;807;p62"/>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808" name="Google Shape;808;p6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809" name="Google Shape;809;p62"/>
          <p:cNvSpPr/>
          <p:nvPr/>
        </p:nvSpPr>
        <p:spPr>
          <a:xfrm>
            <a:off x="961925" y="134675"/>
            <a:ext cx="7006735" cy="767842"/>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Cleaning</a:t>
            </a:r>
          </a:p>
        </p:txBody>
      </p:sp>
      <p:sp>
        <p:nvSpPr>
          <p:cNvPr id="810" name="Google Shape;810;p62"/>
          <p:cNvSpPr txBox="1"/>
          <p:nvPr/>
        </p:nvSpPr>
        <p:spPr>
          <a:xfrm>
            <a:off x="751825" y="1050175"/>
            <a:ext cx="7132200" cy="325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D0D0D"/>
                </a:solidFill>
                <a:highlight>
                  <a:srgbClr val="FFFFFF"/>
                </a:highlight>
                <a:latin typeface="Roboto"/>
                <a:ea typeface="Roboto"/>
                <a:cs typeface="Roboto"/>
                <a:sym typeface="Roboto"/>
              </a:rPr>
              <a:t>Here are some common tasks involved in data cleaning:</a:t>
            </a:r>
            <a:endParaRPr sz="3000">
              <a:solidFill>
                <a:srgbClr val="0D0D0D"/>
              </a:solidFill>
              <a:highlight>
                <a:srgbClr val="FFFFFF"/>
              </a:highlight>
              <a:latin typeface="Roboto"/>
              <a:ea typeface="Roboto"/>
              <a:cs typeface="Roboto"/>
              <a:sym typeface="Roboto"/>
            </a:endParaRPr>
          </a:p>
          <a:p>
            <a:pPr indent="-381000" lvl="0" marL="914400" rtl="0" algn="l">
              <a:lnSpc>
                <a:spcPct val="100000"/>
              </a:lnSpc>
              <a:spcBef>
                <a:spcPts val="0"/>
              </a:spcBef>
              <a:spcAft>
                <a:spcPts val="0"/>
              </a:spcAft>
              <a:buClr>
                <a:srgbClr val="0D0D0D"/>
              </a:buClr>
              <a:buSzPts val="2400"/>
              <a:buFont typeface="Roboto"/>
              <a:buChar char="➢"/>
            </a:pPr>
            <a:r>
              <a:rPr lang="en" sz="2400">
                <a:solidFill>
                  <a:srgbClr val="0D0D0D"/>
                </a:solidFill>
                <a:highlight>
                  <a:srgbClr val="FFFFFF"/>
                </a:highlight>
                <a:latin typeface="Roboto"/>
                <a:ea typeface="Roboto"/>
                <a:cs typeface="Roboto"/>
                <a:sym typeface="Roboto"/>
              </a:rPr>
              <a:t>Handling Missing Values</a:t>
            </a:r>
            <a:endParaRPr sz="2400">
              <a:solidFill>
                <a:srgbClr val="0D0D0D"/>
              </a:solidFill>
              <a:highlight>
                <a:srgbClr val="FFFFFF"/>
              </a:highlight>
              <a:latin typeface="Roboto"/>
              <a:ea typeface="Roboto"/>
              <a:cs typeface="Roboto"/>
              <a:sym typeface="Roboto"/>
            </a:endParaRPr>
          </a:p>
          <a:p>
            <a:pPr indent="-381000" lvl="0" marL="914400" rtl="0" algn="l">
              <a:lnSpc>
                <a:spcPct val="100000"/>
              </a:lnSpc>
              <a:spcBef>
                <a:spcPts val="0"/>
              </a:spcBef>
              <a:spcAft>
                <a:spcPts val="0"/>
              </a:spcAft>
              <a:buClr>
                <a:srgbClr val="0D0D0D"/>
              </a:buClr>
              <a:buSzPts val="2400"/>
              <a:buFont typeface="Roboto"/>
              <a:buChar char="➢"/>
            </a:pPr>
            <a:r>
              <a:rPr lang="en" sz="2400">
                <a:solidFill>
                  <a:srgbClr val="0D0D0D"/>
                </a:solidFill>
                <a:highlight>
                  <a:srgbClr val="FFFFFF"/>
                </a:highlight>
                <a:latin typeface="Roboto"/>
                <a:ea typeface="Roboto"/>
                <a:cs typeface="Roboto"/>
                <a:sym typeface="Roboto"/>
              </a:rPr>
              <a:t>Removing Duplicates</a:t>
            </a:r>
            <a:endParaRPr sz="2400">
              <a:solidFill>
                <a:srgbClr val="0D0D0D"/>
              </a:solidFill>
              <a:highlight>
                <a:srgbClr val="FFFFFF"/>
              </a:highlight>
              <a:latin typeface="Roboto"/>
              <a:ea typeface="Roboto"/>
              <a:cs typeface="Roboto"/>
              <a:sym typeface="Roboto"/>
            </a:endParaRPr>
          </a:p>
          <a:p>
            <a:pPr indent="-381000" lvl="0" marL="914400" rtl="0" algn="l">
              <a:lnSpc>
                <a:spcPct val="100000"/>
              </a:lnSpc>
              <a:spcBef>
                <a:spcPts val="0"/>
              </a:spcBef>
              <a:spcAft>
                <a:spcPts val="0"/>
              </a:spcAft>
              <a:buClr>
                <a:srgbClr val="0D0D0D"/>
              </a:buClr>
              <a:buSzPts val="2400"/>
              <a:buFont typeface="Roboto"/>
              <a:buChar char="➢"/>
            </a:pPr>
            <a:r>
              <a:rPr lang="en" sz="2400">
                <a:solidFill>
                  <a:srgbClr val="0D0D0D"/>
                </a:solidFill>
                <a:highlight>
                  <a:srgbClr val="FFFFFF"/>
                </a:highlight>
                <a:latin typeface="Roboto"/>
                <a:ea typeface="Roboto"/>
                <a:cs typeface="Roboto"/>
                <a:sym typeface="Roboto"/>
              </a:rPr>
              <a:t>Standardizing Data</a:t>
            </a:r>
            <a:endParaRPr sz="2400">
              <a:solidFill>
                <a:srgbClr val="0D0D0D"/>
              </a:solidFill>
              <a:highlight>
                <a:srgbClr val="FFFFFF"/>
              </a:highlight>
              <a:latin typeface="Roboto"/>
              <a:ea typeface="Roboto"/>
              <a:cs typeface="Roboto"/>
              <a:sym typeface="Roboto"/>
            </a:endParaRPr>
          </a:p>
          <a:p>
            <a:pPr indent="-381000" lvl="0" marL="914400" rtl="0" algn="l">
              <a:lnSpc>
                <a:spcPct val="100000"/>
              </a:lnSpc>
              <a:spcBef>
                <a:spcPts val="0"/>
              </a:spcBef>
              <a:spcAft>
                <a:spcPts val="0"/>
              </a:spcAft>
              <a:buClr>
                <a:srgbClr val="0D0D0D"/>
              </a:buClr>
              <a:buSzPts val="2400"/>
              <a:buFont typeface="Roboto"/>
              <a:buChar char="➢"/>
            </a:pPr>
            <a:r>
              <a:rPr lang="en" sz="2400">
                <a:solidFill>
                  <a:srgbClr val="0D0D0D"/>
                </a:solidFill>
                <a:highlight>
                  <a:srgbClr val="FFFFFF"/>
                </a:highlight>
                <a:latin typeface="Roboto"/>
                <a:ea typeface="Roboto"/>
                <a:cs typeface="Roboto"/>
                <a:sym typeface="Roboto"/>
              </a:rPr>
              <a:t>Correcting Errors</a:t>
            </a:r>
            <a:endParaRPr sz="2400">
              <a:solidFill>
                <a:srgbClr val="0D0D0D"/>
              </a:solidFill>
              <a:highlight>
                <a:srgbClr val="FFFFFF"/>
              </a:highlight>
              <a:latin typeface="Roboto"/>
              <a:ea typeface="Roboto"/>
              <a:cs typeface="Roboto"/>
              <a:sym typeface="Roboto"/>
            </a:endParaRPr>
          </a:p>
          <a:p>
            <a:pPr indent="-381000" lvl="0" marL="914400" rtl="0" algn="l">
              <a:lnSpc>
                <a:spcPct val="100000"/>
              </a:lnSpc>
              <a:spcBef>
                <a:spcPts val="0"/>
              </a:spcBef>
              <a:spcAft>
                <a:spcPts val="0"/>
              </a:spcAft>
              <a:buClr>
                <a:srgbClr val="0D0D0D"/>
              </a:buClr>
              <a:buSzPts val="2400"/>
              <a:buFont typeface="Roboto"/>
              <a:buChar char="➢"/>
            </a:pPr>
            <a:r>
              <a:rPr lang="en" sz="2400">
                <a:solidFill>
                  <a:srgbClr val="0D0D0D"/>
                </a:solidFill>
                <a:highlight>
                  <a:srgbClr val="FFFFFF"/>
                </a:highlight>
                <a:latin typeface="Roboto"/>
                <a:ea typeface="Roboto"/>
                <a:cs typeface="Roboto"/>
                <a:sym typeface="Roboto"/>
              </a:rPr>
              <a:t>Addressing Data Integrity Issues</a:t>
            </a:r>
            <a:endParaRPr sz="2400">
              <a:solidFill>
                <a:schemeClr val="dk2"/>
              </a:solidFill>
              <a:latin typeface="Roboto"/>
              <a:ea typeface="Roboto"/>
              <a:cs typeface="Roboto"/>
              <a:sym typeface="Roboto"/>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pic>
        <p:nvPicPr>
          <p:cNvPr descr="https://images.freeimg.net/rsynced_images/floor-floorboards.jpg" id="815" name="Google Shape;815;p6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16" name="Google Shape;816;p63"/>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6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18" name="Google Shape;818;p6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19" name="Google Shape;819;p6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20" name="Google Shape;820;p6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21" name="Google Shape;821;p63"/>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822" name="Google Shape;822;p63"/>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823" name="Google Shape;823;p6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824" name="Google Shape;824;p63"/>
          <p:cNvSpPr/>
          <p:nvPr/>
        </p:nvSpPr>
        <p:spPr>
          <a:xfrm>
            <a:off x="961925" y="134675"/>
            <a:ext cx="7006735" cy="767842"/>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Cleaning</a:t>
            </a:r>
          </a:p>
        </p:txBody>
      </p:sp>
      <p:sp>
        <p:nvSpPr>
          <p:cNvPr id="825" name="Google Shape;825;p63"/>
          <p:cNvSpPr txBox="1"/>
          <p:nvPr/>
        </p:nvSpPr>
        <p:spPr>
          <a:xfrm>
            <a:off x="905913" y="946100"/>
            <a:ext cx="6837600" cy="325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000">
                <a:solidFill>
                  <a:srgbClr val="0D0D0D"/>
                </a:solidFill>
                <a:highlight>
                  <a:srgbClr val="FFFFFF"/>
                </a:highlight>
                <a:latin typeface="Roboto"/>
                <a:ea typeface="Roboto"/>
                <a:cs typeface="Roboto"/>
                <a:sym typeface="Roboto"/>
              </a:rPr>
              <a:t>Handling Missing Values</a:t>
            </a:r>
            <a:endParaRPr b="1" sz="30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0D0D0D"/>
                </a:solidFill>
                <a:highlight>
                  <a:srgbClr val="FFFFFF"/>
                </a:highlight>
                <a:latin typeface="Roboto"/>
                <a:ea typeface="Roboto"/>
                <a:cs typeface="Roboto"/>
                <a:sym typeface="Roboto"/>
              </a:rPr>
              <a:t>Identify and handle missing values in the dataset. This may i</a:t>
            </a:r>
            <a:r>
              <a:rPr b="1" lang="en" sz="2500">
                <a:solidFill>
                  <a:srgbClr val="0D0D0D"/>
                </a:solidFill>
                <a:highlight>
                  <a:srgbClr val="FFFFFF"/>
                </a:highlight>
                <a:latin typeface="Roboto"/>
                <a:ea typeface="Roboto"/>
                <a:cs typeface="Roboto"/>
                <a:sym typeface="Roboto"/>
              </a:rPr>
              <a:t>nvolve imputing missing values using statistical methods</a:t>
            </a:r>
            <a:r>
              <a:rPr lang="en" sz="2500">
                <a:solidFill>
                  <a:srgbClr val="0D0D0D"/>
                </a:solidFill>
                <a:highlight>
                  <a:srgbClr val="FFFFFF"/>
                </a:highlight>
                <a:latin typeface="Roboto"/>
                <a:ea typeface="Roboto"/>
                <a:cs typeface="Roboto"/>
                <a:sym typeface="Roboto"/>
              </a:rPr>
              <a:t> (e.g., mean, median, mode), filling missing values with default values, or removing records with missing values.</a:t>
            </a:r>
            <a:endParaRPr sz="2500">
              <a:solidFill>
                <a:schemeClr val="dk2"/>
              </a:solidFill>
              <a:latin typeface="Roboto"/>
              <a:ea typeface="Roboto"/>
              <a:cs typeface="Roboto"/>
              <a:sym typeface="Roboto"/>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pic>
        <p:nvPicPr>
          <p:cNvPr descr="https://images.freeimg.net/rsynced_images/floor-floorboards.jpg" id="830" name="Google Shape;830;p6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31" name="Google Shape;831;p64"/>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6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33" name="Google Shape;833;p6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34" name="Google Shape;834;p6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35" name="Google Shape;835;p6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36" name="Google Shape;836;p64"/>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837" name="Google Shape;837;p64"/>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838" name="Google Shape;838;p6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839" name="Google Shape;839;p64"/>
          <p:cNvSpPr/>
          <p:nvPr/>
        </p:nvSpPr>
        <p:spPr>
          <a:xfrm>
            <a:off x="961925" y="134675"/>
            <a:ext cx="7006735" cy="767842"/>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Cleaning</a:t>
            </a:r>
          </a:p>
        </p:txBody>
      </p:sp>
      <p:sp>
        <p:nvSpPr>
          <p:cNvPr id="840" name="Google Shape;840;p64"/>
          <p:cNvSpPr txBox="1"/>
          <p:nvPr/>
        </p:nvSpPr>
        <p:spPr>
          <a:xfrm>
            <a:off x="847725" y="946050"/>
            <a:ext cx="6467700" cy="22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300">
                <a:solidFill>
                  <a:srgbClr val="0D0D0D"/>
                </a:solidFill>
                <a:highlight>
                  <a:srgbClr val="FFFFFF"/>
                </a:highlight>
                <a:latin typeface="Roboto"/>
                <a:ea typeface="Roboto"/>
                <a:cs typeface="Roboto"/>
                <a:sym typeface="Roboto"/>
              </a:rPr>
              <a:t>Removing Duplicates</a:t>
            </a:r>
            <a:endParaRPr b="1" sz="33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0D0D0D"/>
                </a:solidFill>
                <a:highlight>
                  <a:srgbClr val="FFFFFF"/>
                </a:highlight>
                <a:latin typeface="Roboto"/>
                <a:ea typeface="Roboto"/>
                <a:cs typeface="Roboto"/>
                <a:sym typeface="Roboto"/>
              </a:rPr>
              <a:t>I</a:t>
            </a:r>
            <a:r>
              <a:rPr b="1" i="1" lang="en" sz="2500">
                <a:solidFill>
                  <a:srgbClr val="0D0D0D"/>
                </a:solidFill>
                <a:highlight>
                  <a:srgbClr val="FFFFFF"/>
                </a:highlight>
                <a:latin typeface="Roboto"/>
                <a:ea typeface="Roboto"/>
                <a:cs typeface="Roboto"/>
                <a:sym typeface="Roboto"/>
              </a:rPr>
              <a:t>dentify and remove duplicate records or entries in the dataset.</a:t>
            </a:r>
            <a:r>
              <a:rPr lang="en" sz="2500">
                <a:solidFill>
                  <a:srgbClr val="0D0D0D"/>
                </a:solidFill>
                <a:highlight>
                  <a:srgbClr val="FFFFFF"/>
                </a:highlight>
                <a:latin typeface="Roboto"/>
                <a:ea typeface="Roboto"/>
                <a:cs typeface="Roboto"/>
                <a:sym typeface="Roboto"/>
              </a:rPr>
              <a:t> Duplicate data can skew analysis results and lead to incorrect conclusions.</a:t>
            </a:r>
            <a:endParaRPr sz="2500">
              <a:solidFill>
                <a:schemeClr val="dk2"/>
              </a:solidFill>
              <a:latin typeface="Roboto"/>
              <a:ea typeface="Roboto"/>
              <a:cs typeface="Roboto"/>
              <a:sym typeface="Roboto"/>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pic>
        <p:nvPicPr>
          <p:cNvPr descr="https://images.freeimg.net/rsynced_images/floor-floorboards.jpg" id="845" name="Google Shape;845;p6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46" name="Google Shape;846;p65"/>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6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48" name="Google Shape;848;p6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49" name="Google Shape;849;p6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50" name="Google Shape;850;p6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51" name="Google Shape;851;p65"/>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852" name="Google Shape;852;p65"/>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853" name="Google Shape;853;p6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854" name="Google Shape;854;p65"/>
          <p:cNvSpPr/>
          <p:nvPr/>
        </p:nvSpPr>
        <p:spPr>
          <a:xfrm>
            <a:off x="961925" y="134675"/>
            <a:ext cx="7006735" cy="767842"/>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Cleaning</a:t>
            </a:r>
          </a:p>
        </p:txBody>
      </p:sp>
      <p:sp>
        <p:nvSpPr>
          <p:cNvPr id="855" name="Google Shape;855;p65"/>
          <p:cNvSpPr txBox="1"/>
          <p:nvPr/>
        </p:nvSpPr>
        <p:spPr>
          <a:xfrm>
            <a:off x="847725" y="974425"/>
            <a:ext cx="6837600" cy="3049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300">
                <a:solidFill>
                  <a:srgbClr val="0D0D0D"/>
                </a:solidFill>
                <a:highlight>
                  <a:srgbClr val="FFFFFF"/>
                </a:highlight>
                <a:latin typeface="Roboto"/>
                <a:ea typeface="Roboto"/>
                <a:cs typeface="Roboto"/>
                <a:sym typeface="Roboto"/>
              </a:rPr>
              <a:t>Standardizing Data</a:t>
            </a:r>
            <a:endParaRPr b="1" sz="33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b="1" i="1" lang="en" sz="2400">
                <a:solidFill>
                  <a:srgbClr val="0D0D0D"/>
                </a:solidFill>
                <a:highlight>
                  <a:srgbClr val="FFFFFF"/>
                </a:highlight>
                <a:latin typeface="Roboto"/>
                <a:ea typeface="Roboto"/>
                <a:cs typeface="Roboto"/>
                <a:sym typeface="Roboto"/>
              </a:rPr>
              <a:t>Standardize data formats, units, and representations to ensure consistency across the dataset.</a:t>
            </a:r>
            <a:r>
              <a:rPr lang="en" sz="2400">
                <a:solidFill>
                  <a:srgbClr val="0D0D0D"/>
                </a:solidFill>
                <a:highlight>
                  <a:srgbClr val="FFFFFF"/>
                </a:highlight>
                <a:latin typeface="Roboto"/>
                <a:ea typeface="Roboto"/>
                <a:cs typeface="Roboto"/>
                <a:sym typeface="Roboto"/>
              </a:rPr>
              <a:t> For example, convert date and time formats to a standard format, normalize numerical values, and ensure consistent naming conventions for categorical variables.</a:t>
            </a:r>
            <a:endParaRPr sz="2400">
              <a:solidFill>
                <a:schemeClr val="dk2"/>
              </a:solidFill>
              <a:latin typeface="Roboto"/>
              <a:ea typeface="Roboto"/>
              <a:cs typeface="Roboto"/>
              <a:sym typeface="Roboto"/>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pic>
        <p:nvPicPr>
          <p:cNvPr descr="https://images.freeimg.net/rsynced_images/floor-floorboards.jpg" id="860" name="Google Shape;860;p6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61" name="Google Shape;861;p66"/>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6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63" name="Google Shape;863;p6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64" name="Google Shape;864;p6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65" name="Google Shape;865;p6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66" name="Google Shape;866;p66"/>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867" name="Google Shape;867;p66"/>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868" name="Google Shape;868;p6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869" name="Google Shape;869;p66"/>
          <p:cNvSpPr/>
          <p:nvPr/>
        </p:nvSpPr>
        <p:spPr>
          <a:xfrm>
            <a:off x="961925" y="134675"/>
            <a:ext cx="7006735" cy="767842"/>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Cleaning</a:t>
            </a:r>
          </a:p>
        </p:txBody>
      </p:sp>
      <p:sp>
        <p:nvSpPr>
          <p:cNvPr id="870" name="Google Shape;870;p66"/>
          <p:cNvSpPr txBox="1"/>
          <p:nvPr/>
        </p:nvSpPr>
        <p:spPr>
          <a:xfrm>
            <a:off x="905925" y="1047369"/>
            <a:ext cx="6837600" cy="286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000">
                <a:solidFill>
                  <a:srgbClr val="0D0D0D"/>
                </a:solidFill>
                <a:highlight>
                  <a:srgbClr val="FFFFFF"/>
                </a:highlight>
                <a:latin typeface="Roboto"/>
                <a:ea typeface="Roboto"/>
                <a:cs typeface="Roboto"/>
                <a:sym typeface="Roboto"/>
              </a:rPr>
              <a:t>Correcting Errors</a:t>
            </a:r>
            <a:endParaRPr b="1" sz="30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0D0D0D"/>
                </a:solidFill>
                <a:highlight>
                  <a:srgbClr val="FFFFFF"/>
                </a:highlight>
                <a:latin typeface="Roboto"/>
                <a:ea typeface="Roboto"/>
                <a:cs typeface="Roboto"/>
                <a:sym typeface="Roboto"/>
              </a:rPr>
              <a:t>Identify and </a:t>
            </a:r>
            <a:r>
              <a:rPr b="1" i="1" lang="en" sz="2500">
                <a:solidFill>
                  <a:srgbClr val="0D0D0D"/>
                </a:solidFill>
                <a:highlight>
                  <a:srgbClr val="FFFFFF"/>
                </a:highlight>
                <a:latin typeface="Roboto"/>
                <a:ea typeface="Roboto"/>
                <a:cs typeface="Roboto"/>
                <a:sym typeface="Roboto"/>
              </a:rPr>
              <a:t>correct errors in the dataset</a:t>
            </a:r>
            <a:r>
              <a:rPr lang="en" sz="2500">
                <a:solidFill>
                  <a:srgbClr val="0D0D0D"/>
                </a:solidFill>
                <a:highlight>
                  <a:srgbClr val="FFFFFF"/>
                </a:highlight>
                <a:latin typeface="Roboto"/>
                <a:ea typeface="Roboto"/>
                <a:cs typeface="Roboto"/>
                <a:sym typeface="Roboto"/>
              </a:rPr>
              <a:t>, such as typos, spelling mistakes, and incorrect values. This may involve manual inspection, data validation rules, or automated algorithms for error detection and correction.</a:t>
            </a:r>
            <a:endParaRPr sz="2500">
              <a:solidFill>
                <a:schemeClr val="dk2"/>
              </a:solidFill>
              <a:latin typeface="Roboto"/>
              <a:ea typeface="Roboto"/>
              <a:cs typeface="Roboto"/>
              <a:sym typeface="Roboto"/>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pic>
        <p:nvPicPr>
          <p:cNvPr descr="https://images.freeimg.net/rsynced_images/floor-floorboards.jpg" id="875" name="Google Shape;875;p6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76" name="Google Shape;876;p6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6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78" name="Google Shape;878;p6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79" name="Google Shape;879;p6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80" name="Google Shape;880;p6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81" name="Google Shape;881;p6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882" name="Google Shape;882;p67"/>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883" name="Google Shape;883;p6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884" name="Google Shape;884;p67"/>
          <p:cNvSpPr/>
          <p:nvPr/>
        </p:nvSpPr>
        <p:spPr>
          <a:xfrm>
            <a:off x="961925" y="134675"/>
            <a:ext cx="7006735" cy="767842"/>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Cleaning</a:t>
            </a:r>
          </a:p>
        </p:txBody>
      </p:sp>
      <p:sp>
        <p:nvSpPr>
          <p:cNvPr id="885" name="Google Shape;885;p67"/>
          <p:cNvSpPr txBox="1"/>
          <p:nvPr/>
        </p:nvSpPr>
        <p:spPr>
          <a:xfrm>
            <a:off x="788050" y="990502"/>
            <a:ext cx="6837600" cy="279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000">
                <a:solidFill>
                  <a:srgbClr val="0D0D0D"/>
                </a:solidFill>
                <a:highlight>
                  <a:srgbClr val="FFFFFF"/>
                </a:highlight>
                <a:latin typeface="Roboto"/>
                <a:ea typeface="Roboto"/>
                <a:cs typeface="Roboto"/>
                <a:sym typeface="Roboto"/>
              </a:rPr>
              <a:t>Addressing Data Integrity Issues</a:t>
            </a:r>
            <a:endParaRPr b="1" sz="30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2400">
                <a:solidFill>
                  <a:srgbClr val="0D0D0D"/>
                </a:solidFill>
                <a:highlight>
                  <a:srgbClr val="FFFFFF"/>
                </a:highlight>
                <a:latin typeface="Roboto"/>
                <a:ea typeface="Roboto"/>
                <a:cs typeface="Roboto"/>
                <a:sym typeface="Roboto"/>
              </a:rPr>
              <a:t>Ensure data integrity by enforcing referential integrity constraints, primary key constraints, and other integrity constraints in relational databases. This helps maintain the consistency and accuracy of data across different tables or datasets.</a:t>
            </a:r>
            <a:endParaRPr sz="2400">
              <a:solidFill>
                <a:schemeClr val="dk2"/>
              </a:solidFill>
              <a:latin typeface="Roboto"/>
              <a:ea typeface="Roboto"/>
              <a:cs typeface="Roboto"/>
              <a:sym typeface="Roboto"/>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pic>
        <p:nvPicPr>
          <p:cNvPr descr="https://images.freeimg.net/rsynced_images/floor-floorboards.jpg" id="890" name="Google Shape;890;p6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91" name="Google Shape;891;p6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6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93" name="Google Shape;893;p6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94" name="Google Shape;894;p6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95" name="Google Shape;895;p6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96" name="Google Shape;896;p6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897" name="Google Shape;897;p68"/>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898" name="Google Shape;898;p6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899" name="Google Shape;899;p68"/>
          <p:cNvSpPr/>
          <p:nvPr/>
        </p:nvSpPr>
        <p:spPr>
          <a:xfrm>
            <a:off x="961925" y="134675"/>
            <a:ext cx="7006735" cy="767842"/>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Cleaning</a:t>
            </a:r>
          </a:p>
        </p:txBody>
      </p:sp>
      <p:sp>
        <p:nvSpPr>
          <p:cNvPr id="900" name="Google Shape;900;p68"/>
          <p:cNvSpPr txBox="1"/>
          <p:nvPr/>
        </p:nvSpPr>
        <p:spPr>
          <a:xfrm>
            <a:off x="961925" y="942800"/>
            <a:ext cx="6902400" cy="325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500"/>
              </a:spcBef>
              <a:spcAft>
                <a:spcPts val="0"/>
              </a:spcAft>
              <a:buNone/>
            </a:pPr>
            <a:r>
              <a:rPr lang="en" sz="3000">
                <a:solidFill>
                  <a:srgbClr val="0D0D0D"/>
                </a:solidFill>
                <a:highlight>
                  <a:srgbClr val="FFFFFF"/>
                </a:highlight>
                <a:latin typeface="Roboto"/>
                <a:ea typeface="Roboto"/>
                <a:cs typeface="Roboto"/>
                <a:sym typeface="Roboto"/>
              </a:rPr>
              <a:t>Overall, data cleaning is a continuous process that requires careful attention to detail. Effective data cleaning practices are </a:t>
            </a:r>
            <a:r>
              <a:rPr b="1" i="1" lang="en" sz="3000">
                <a:solidFill>
                  <a:srgbClr val="0D0D0D"/>
                </a:solidFill>
                <a:highlight>
                  <a:srgbClr val="FFFFFF"/>
                </a:highlight>
                <a:latin typeface="Roboto"/>
                <a:ea typeface="Roboto"/>
                <a:cs typeface="Roboto"/>
                <a:sym typeface="Roboto"/>
              </a:rPr>
              <a:t>essential for producing high-quality, reliable, and actionable insights</a:t>
            </a:r>
            <a:r>
              <a:rPr lang="en" sz="3000">
                <a:solidFill>
                  <a:srgbClr val="0D0D0D"/>
                </a:solidFill>
                <a:highlight>
                  <a:srgbClr val="FFFFFF"/>
                </a:highlight>
                <a:latin typeface="Roboto"/>
                <a:ea typeface="Roboto"/>
                <a:cs typeface="Roboto"/>
                <a:sym typeface="Roboto"/>
              </a:rPr>
              <a:t> from data analysis.</a:t>
            </a:r>
            <a:endParaRPr sz="3000">
              <a:solidFill>
                <a:srgbClr val="0D0D0D"/>
              </a:solidFill>
              <a:highlight>
                <a:srgbClr val="FFFFFF"/>
              </a:highlight>
              <a:latin typeface="Roboto"/>
              <a:ea typeface="Roboto"/>
              <a:cs typeface="Roboto"/>
              <a:sym typeface="Roboto"/>
            </a:endParaRPr>
          </a:p>
          <a:p>
            <a:pPr indent="0" lvl="0" marL="0" rtl="0" algn="l">
              <a:spcBef>
                <a:spcPts val="1500"/>
              </a:spcBef>
              <a:spcAft>
                <a:spcPts val="0"/>
              </a:spcAft>
              <a:buNone/>
            </a:pPr>
            <a:r>
              <a:t/>
            </a:r>
            <a:endParaRPr sz="3000">
              <a:solidFill>
                <a:srgbClr val="0D0D0D"/>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3000">
              <a:solidFill>
                <a:schemeClr val="dk2"/>
              </a:solidFill>
              <a:latin typeface="Roboto"/>
              <a:ea typeface="Roboto"/>
              <a:cs typeface="Roboto"/>
              <a:sym typeface="Roboto"/>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pic>
        <p:nvPicPr>
          <p:cNvPr descr="https://images.freeimg.net/rsynced_images/floor-floorboards.jpg" id="905" name="Google Shape;905;p6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06" name="Google Shape;906;p69"/>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6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08" name="Google Shape;908;p6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09" name="Google Shape;909;p6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10" name="Google Shape;910;p6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11" name="Google Shape;911;p69"/>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912" name="Google Shape;912;p69"/>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913" name="Google Shape;913;p6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914" name="Google Shape;914;p69"/>
          <p:cNvSpPr/>
          <p:nvPr/>
        </p:nvSpPr>
        <p:spPr>
          <a:xfrm>
            <a:off x="103125" y="1208700"/>
            <a:ext cx="7421632" cy="14300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Climate Change</a:t>
            </a: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pic>
        <p:nvPicPr>
          <p:cNvPr id="919" name="Google Shape;919;p70"/>
          <p:cNvPicPr preferRelativeResize="0"/>
          <p:nvPr/>
        </p:nvPicPr>
        <p:blipFill rotWithShape="1">
          <a:blip r:embed="rId3">
            <a:alphaModFix/>
          </a:blip>
          <a:srcRect b="0" l="0" r="0" t="13741"/>
          <a:stretch/>
        </p:blipFill>
        <p:spPr>
          <a:xfrm>
            <a:off x="4914900" y="2847350"/>
            <a:ext cx="3454400" cy="1815874"/>
          </a:xfrm>
          <a:prstGeom prst="rect">
            <a:avLst/>
          </a:prstGeom>
          <a:noFill/>
          <a:ln>
            <a:noFill/>
          </a:ln>
        </p:spPr>
      </p:pic>
      <p:pic>
        <p:nvPicPr>
          <p:cNvPr descr="https://images.freeimg.net/rsynced_images/floor-floorboards.jpg" id="920" name="Google Shape;920;p70">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921" name="Google Shape;921;p70"/>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7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23" name="Google Shape;923;p7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24" name="Google Shape;924;p70">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925" name="Google Shape;925;p70">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926" name="Google Shape;926;p70"/>
          <p:cNvSpPr txBox="1"/>
          <p:nvPr/>
        </p:nvSpPr>
        <p:spPr>
          <a:xfrm>
            <a:off x="8119300" y="32548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927" name="Google Shape;927;p70"/>
          <p:cNvPicPr preferRelativeResize="0"/>
          <p:nvPr/>
        </p:nvPicPr>
        <p:blipFill>
          <a:blip r:embed="rId10">
            <a:alphaModFix/>
          </a:blip>
          <a:stretch>
            <a:fillRect/>
          </a:stretch>
        </p:blipFill>
        <p:spPr>
          <a:xfrm>
            <a:off x="0" y="4663225"/>
            <a:ext cx="8164751" cy="459575"/>
          </a:xfrm>
          <a:prstGeom prst="rect">
            <a:avLst/>
          </a:prstGeom>
          <a:noFill/>
          <a:ln>
            <a:noFill/>
          </a:ln>
        </p:spPr>
      </p:pic>
      <p:sp>
        <p:nvSpPr>
          <p:cNvPr id="928" name="Google Shape;928;p70"/>
          <p:cNvSpPr txBox="1"/>
          <p:nvPr/>
        </p:nvSpPr>
        <p:spPr>
          <a:xfrm>
            <a:off x="81136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929" name="Google Shape;929;p70"/>
          <p:cNvSpPr/>
          <p:nvPr/>
        </p:nvSpPr>
        <p:spPr>
          <a:xfrm>
            <a:off x="1017075" y="0"/>
            <a:ext cx="7096517" cy="89198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Climate Change?</a:t>
            </a:r>
          </a:p>
        </p:txBody>
      </p:sp>
      <p:sp>
        <p:nvSpPr>
          <p:cNvPr id="930" name="Google Shape;930;p70"/>
          <p:cNvSpPr txBox="1"/>
          <p:nvPr/>
        </p:nvSpPr>
        <p:spPr>
          <a:xfrm>
            <a:off x="905925" y="781050"/>
            <a:ext cx="6618900" cy="33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Let’s suppose you are sleeping and your caregiver comes in and places a lot of extra blankets on you. At first you are OK but over time you get warmer and warmer. You get so hot that you feel as though you are burning up and all you want to do it push the blankets off you to release the heat </a:t>
            </a:r>
            <a:endParaRPr sz="25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and cool down! </a:t>
            </a:r>
            <a:endParaRPr sz="2500">
              <a:latin typeface="Roboto"/>
              <a:ea typeface="Roboto"/>
              <a:cs typeface="Roboto"/>
              <a:sym typeface="Roboto"/>
            </a:endParaRPr>
          </a:p>
          <a:p>
            <a:pPr indent="0" lvl="0" marL="0" rtl="0" algn="l">
              <a:spcBef>
                <a:spcPts val="0"/>
              </a:spcBef>
              <a:spcAft>
                <a:spcPts val="0"/>
              </a:spcAft>
              <a:buNone/>
            </a:pPr>
            <a:r>
              <a:t/>
            </a:r>
            <a:endParaRPr sz="2500">
              <a:latin typeface="Roboto"/>
              <a:ea typeface="Roboto"/>
              <a:cs typeface="Roboto"/>
              <a:sym typeface="Roboto"/>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pic>
        <p:nvPicPr>
          <p:cNvPr id="935" name="Google Shape;935;p71"/>
          <p:cNvPicPr preferRelativeResize="0"/>
          <p:nvPr/>
        </p:nvPicPr>
        <p:blipFill rotWithShape="1">
          <a:blip r:embed="rId3">
            <a:alphaModFix/>
          </a:blip>
          <a:srcRect b="0" l="15654" r="16193" t="0"/>
          <a:stretch/>
        </p:blipFill>
        <p:spPr>
          <a:xfrm>
            <a:off x="5602450" y="2328224"/>
            <a:ext cx="2680250" cy="2265950"/>
          </a:xfrm>
          <a:prstGeom prst="rect">
            <a:avLst/>
          </a:prstGeom>
          <a:noFill/>
          <a:ln>
            <a:noFill/>
          </a:ln>
        </p:spPr>
      </p:pic>
      <p:pic>
        <p:nvPicPr>
          <p:cNvPr descr="https://images.freeimg.net/rsynced_images/floor-floorboards.jpg" id="936" name="Google Shape;936;p71">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937" name="Google Shape;937;p71"/>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7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39" name="Google Shape;939;p7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40" name="Google Shape;940;p71">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941" name="Google Shape;941;p71">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942" name="Google Shape;942;p71"/>
          <p:cNvSpPr txBox="1"/>
          <p:nvPr/>
        </p:nvSpPr>
        <p:spPr>
          <a:xfrm>
            <a:off x="8164750" y="32802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943" name="Google Shape;943;p71"/>
          <p:cNvPicPr preferRelativeResize="0"/>
          <p:nvPr/>
        </p:nvPicPr>
        <p:blipFill>
          <a:blip r:embed="rId10">
            <a:alphaModFix/>
          </a:blip>
          <a:stretch>
            <a:fillRect/>
          </a:stretch>
        </p:blipFill>
        <p:spPr>
          <a:xfrm>
            <a:off x="0" y="4663225"/>
            <a:ext cx="8164751" cy="459575"/>
          </a:xfrm>
          <a:prstGeom prst="rect">
            <a:avLst/>
          </a:prstGeom>
          <a:noFill/>
          <a:ln>
            <a:noFill/>
          </a:ln>
        </p:spPr>
      </p:pic>
      <p:sp>
        <p:nvSpPr>
          <p:cNvPr id="944" name="Google Shape;944;p71"/>
          <p:cNvSpPr txBox="1"/>
          <p:nvPr/>
        </p:nvSpPr>
        <p:spPr>
          <a:xfrm>
            <a:off x="81136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945" name="Google Shape;945;p71"/>
          <p:cNvSpPr/>
          <p:nvPr/>
        </p:nvSpPr>
        <p:spPr>
          <a:xfrm>
            <a:off x="1017075" y="0"/>
            <a:ext cx="7096517" cy="89198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Climate Change?</a:t>
            </a:r>
          </a:p>
        </p:txBody>
      </p:sp>
      <p:sp>
        <p:nvSpPr>
          <p:cNvPr id="946" name="Google Shape;946;p71"/>
          <p:cNvSpPr txBox="1"/>
          <p:nvPr/>
        </p:nvSpPr>
        <p:spPr>
          <a:xfrm>
            <a:off x="1017075" y="921000"/>
            <a:ext cx="6427800" cy="330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Surrounding the </a:t>
            </a:r>
            <a:r>
              <a:rPr lang="en" sz="2500">
                <a:latin typeface="Roboto"/>
                <a:ea typeface="Roboto"/>
                <a:cs typeface="Roboto"/>
                <a:sym typeface="Roboto"/>
              </a:rPr>
              <a:t>Earth is a big layer that acts as a blanket covering our planet. We call it our </a:t>
            </a:r>
            <a:r>
              <a:rPr b="1" i="1" lang="en" sz="2500">
                <a:latin typeface="Roboto"/>
                <a:ea typeface="Roboto"/>
                <a:cs typeface="Roboto"/>
                <a:sym typeface="Roboto"/>
              </a:rPr>
              <a:t>atmosphere</a:t>
            </a:r>
            <a:r>
              <a:rPr lang="en" sz="2500">
                <a:latin typeface="Roboto"/>
                <a:ea typeface="Roboto"/>
                <a:cs typeface="Roboto"/>
                <a:sym typeface="Roboto"/>
              </a:rPr>
              <a:t>. The atmosphere is made up of gases like carbon dioxide,</a:t>
            </a:r>
            <a:endParaRPr sz="25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m</a:t>
            </a:r>
            <a:r>
              <a:rPr lang="en" sz="2500">
                <a:latin typeface="Roboto"/>
                <a:ea typeface="Roboto"/>
                <a:cs typeface="Roboto"/>
                <a:sym typeface="Roboto"/>
              </a:rPr>
              <a:t>ethane, and water vapor, </a:t>
            </a:r>
            <a:endParaRPr sz="25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which helps keep our planet </a:t>
            </a:r>
            <a:endParaRPr sz="25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warm, just like a blanket</a:t>
            </a:r>
            <a:endParaRPr sz="25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keeps you warm at night.</a:t>
            </a:r>
            <a:endParaRPr sz="2500">
              <a:latin typeface="Roboto"/>
              <a:ea typeface="Roboto"/>
              <a:cs typeface="Roboto"/>
              <a:sym typeface="Roboto"/>
            </a:endParaRPr>
          </a:p>
          <a:p>
            <a:pPr indent="0" lvl="0" marL="0" rtl="0" algn="l">
              <a:spcBef>
                <a:spcPts val="0"/>
              </a:spcBef>
              <a:spcAft>
                <a:spcPts val="0"/>
              </a:spcAft>
              <a:buNone/>
            </a:pPr>
            <a:r>
              <a:t/>
            </a:r>
            <a:endParaRPr sz="2500">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descr="https://images.freeimg.net/rsynced_images/floor-floorboards.jpg" id="143" name="Google Shape;143;p1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44" name="Google Shape;144;p1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6" name="Google Shape;146;p1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47" name="Google Shape;147;p1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48" name="Google Shape;148;p1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49" name="Google Shape;149;p1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50" name="Google Shape;150;p18"/>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51" name="Google Shape;151;p1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52" name="Google Shape;152;p18"/>
          <p:cNvSpPr/>
          <p:nvPr/>
        </p:nvSpPr>
        <p:spPr>
          <a:xfrm>
            <a:off x="905925" y="219650"/>
            <a:ext cx="6783353" cy="666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Collection</a:t>
            </a:r>
          </a:p>
        </p:txBody>
      </p:sp>
      <p:sp>
        <p:nvSpPr>
          <p:cNvPr id="153" name="Google Shape;153;p18"/>
          <p:cNvSpPr txBox="1"/>
          <p:nvPr/>
        </p:nvSpPr>
        <p:spPr>
          <a:xfrm>
            <a:off x="905925" y="1017050"/>
            <a:ext cx="6956700" cy="33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dk1"/>
                </a:solidFill>
                <a:latin typeface="Roboto"/>
                <a:ea typeface="Roboto"/>
                <a:cs typeface="Roboto"/>
                <a:sym typeface="Roboto"/>
              </a:rPr>
              <a:t>People collect data about other people and the world around them. People collect data in different ways depending on </a:t>
            </a:r>
            <a:r>
              <a:rPr lang="en" sz="3300">
                <a:solidFill>
                  <a:schemeClr val="dk1"/>
                </a:solidFill>
                <a:latin typeface="Roboto"/>
                <a:ea typeface="Roboto"/>
                <a:cs typeface="Roboto"/>
                <a:sym typeface="Roboto"/>
              </a:rPr>
              <a:t>what</a:t>
            </a:r>
            <a:r>
              <a:rPr lang="en" sz="3300">
                <a:solidFill>
                  <a:schemeClr val="dk1"/>
                </a:solidFill>
                <a:latin typeface="Roboto"/>
                <a:ea typeface="Roboto"/>
                <a:cs typeface="Roboto"/>
                <a:sym typeface="Roboto"/>
              </a:rPr>
              <a:t> information  they need and the material or resources available to them. </a:t>
            </a:r>
            <a:endParaRPr sz="3300">
              <a:solidFill>
                <a:schemeClr val="dk1"/>
              </a:solidFill>
              <a:latin typeface="Roboto"/>
              <a:ea typeface="Roboto"/>
              <a:cs typeface="Roboto"/>
              <a:sym typeface="Roboto"/>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pic>
        <p:nvPicPr>
          <p:cNvPr id="951" name="Google Shape;951;p72"/>
          <p:cNvPicPr preferRelativeResize="0"/>
          <p:nvPr/>
        </p:nvPicPr>
        <p:blipFill rotWithShape="1">
          <a:blip r:embed="rId3">
            <a:alphaModFix/>
          </a:blip>
          <a:srcRect b="0" l="15654" r="16193" t="0"/>
          <a:stretch/>
        </p:blipFill>
        <p:spPr>
          <a:xfrm>
            <a:off x="5066775" y="1763200"/>
            <a:ext cx="2102950" cy="1811750"/>
          </a:xfrm>
          <a:prstGeom prst="rect">
            <a:avLst/>
          </a:prstGeom>
          <a:noFill/>
          <a:ln>
            <a:noFill/>
          </a:ln>
        </p:spPr>
      </p:pic>
      <p:pic>
        <p:nvPicPr>
          <p:cNvPr descr="https://images.freeimg.net/rsynced_images/floor-floorboards.jpg" id="952" name="Google Shape;952;p72">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953" name="Google Shape;953;p72"/>
          <p:cNvSpPr/>
          <p:nvPr/>
        </p:nvSpPr>
        <p:spPr>
          <a:xfrm>
            <a:off x="8153350" y="50"/>
            <a:ext cx="9906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7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55" name="Google Shape;955;p7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56" name="Google Shape;956;p72">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957" name="Google Shape;957;p72">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958" name="Google Shape;958;p72"/>
          <p:cNvSpPr txBox="1"/>
          <p:nvPr/>
        </p:nvSpPr>
        <p:spPr>
          <a:xfrm>
            <a:off x="8119300" y="32294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959" name="Google Shape;959;p72"/>
          <p:cNvPicPr preferRelativeResize="0"/>
          <p:nvPr/>
        </p:nvPicPr>
        <p:blipFill>
          <a:blip r:embed="rId10">
            <a:alphaModFix/>
          </a:blip>
          <a:stretch>
            <a:fillRect/>
          </a:stretch>
        </p:blipFill>
        <p:spPr>
          <a:xfrm>
            <a:off x="0" y="4663225"/>
            <a:ext cx="8153349" cy="459575"/>
          </a:xfrm>
          <a:prstGeom prst="rect">
            <a:avLst/>
          </a:prstGeom>
          <a:noFill/>
          <a:ln>
            <a:noFill/>
          </a:ln>
        </p:spPr>
      </p:pic>
      <p:sp>
        <p:nvSpPr>
          <p:cNvPr id="960" name="Google Shape;960;p72"/>
          <p:cNvSpPr txBox="1"/>
          <p:nvPr/>
        </p:nvSpPr>
        <p:spPr>
          <a:xfrm>
            <a:off x="8113600" y="5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961" name="Google Shape;961;p72"/>
          <p:cNvSpPr/>
          <p:nvPr/>
        </p:nvSpPr>
        <p:spPr>
          <a:xfrm>
            <a:off x="1017075" y="0"/>
            <a:ext cx="7096517" cy="89198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Climate Change?</a:t>
            </a:r>
          </a:p>
        </p:txBody>
      </p:sp>
      <p:sp>
        <p:nvSpPr>
          <p:cNvPr id="962" name="Google Shape;962;p72"/>
          <p:cNvSpPr txBox="1"/>
          <p:nvPr/>
        </p:nvSpPr>
        <p:spPr>
          <a:xfrm>
            <a:off x="978188" y="892000"/>
            <a:ext cx="3467700" cy="256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O</a:t>
            </a:r>
            <a:r>
              <a:rPr lang="en" sz="2500">
                <a:latin typeface="Roboto"/>
                <a:ea typeface="Roboto"/>
                <a:cs typeface="Roboto"/>
                <a:sym typeface="Roboto"/>
              </a:rPr>
              <a:t>ver time, people all around the world have been doing things that </a:t>
            </a:r>
            <a:r>
              <a:rPr b="1" i="1" lang="en" sz="2500">
                <a:latin typeface="Roboto"/>
                <a:ea typeface="Roboto"/>
                <a:cs typeface="Roboto"/>
                <a:sym typeface="Roboto"/>
              </a:rPr>
              <a:t>add extra blankets</a:t>
            </a:r>
            <a:r>
              <a:rPr lang="en" sz="2500">
                <a:latin typeface="Roboto"/>
                <a:ea typeface="Roboto"/>
                <a:cs typeface="Roboto"/>
                <a:sym typeface="Roboto"/>
              </a:rPr>
              <a:t> to our planet. </a:t>
            </a:r>
            <a:endParaRPr sz="2500">
              <a:latin typeface="Roboto"/>
              <a:ea typeface="Roboto"/>
              <a:cs typeface="Roboto"/>
              <a:sym typeface="Roboto"/>
            </a:endParaRPr>
          </a:p>
        </p:txBody>
      </p:sp>
      <p:pic>
        <p:nvPicPr>
          <p:cNvPr id="963" name="Google Shape;963;p72"/>
          <p:cNvPicPr preferRelativeResize="0"/>
          <p:nvPr/>
        </p:nvPicPr>
        <p:blipFill>
          <a:blip r:embed="rId11">
            <a:alphaModFix/>
          </a:blip>
          <a:stretch>
            <a:fillRect/>
          </a:stretch>
        </p:blipFill>
        <p:spPr>
          <a:xfrm>
            <a:off x="4572000" y="1221250"/>
            <a:ext cx="3200201" cy="2895626"/>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pic>
        <p:nvPicPr>
          <p:cNvPr id="968" name="Google Shape;968;p73"/>
          <p:cNvPicPr preferRelativeResize="0"/>
          <p:nvPr/>
        </p:nvPicPr>
        <p:blipFill rotWithShape="1">
          <a:blip r:embed="rId3">
            <a:alphaModFix/>
          </a:blip>
          <a:srcRect b="0" l="0" r="0" t="58329"/>
          <a:stretch/>
        </p:blipFill>
        <p:spPr>
          <a:xfrm>
            <a:off x="1017075" y="3827375"/>
            <a:ext cx="5032373" cy="821225"/>
          </a:xfrm>
          <a:prstGeom prst="rect">
            <a:avLst/>
          </a:prstGeom>
          <a:noFill/>
          <a:ln>
            <a:noFill/>
          </a:ln>
        </p:spPr>
      </p:pic>
      <p:pic>
        <p:nvPicPr>
          <p:cNvPr id="969" name="Google Shape;969;p73"/>
          <p:cNvPicPr preferRelativeResize="0"/>
          <p:nvPr/>
        </p:nvPicPr>
        <p:blipFill rotWithShape="1">
          <a:blip r:embed="rId4">
            <a:alphaModFix/>
          </a:blip>
          <a:srcRect b="0" l="15654" r="16193" t="0"/>
          <a:stretch/>
        </p:blipFill>
        <p:spPr>
          <a:xfrm>
            <a:off x="6049450" y="2677677"/>
            <a:ext cx="2233250" cy="1924000"/>
          </a:xfrm>
          <a:prstGeom prst="rect">
            <a:avLst/>
          </a:prstGeom>
          <a:noFill/>
          <a:ln>
            <a:noFill/>
          </a:ln>
        </p:spPr>
      </p:pic>
      <p:pic>
        <p:nvPicPr>
          <p:cNvPr descr="https://images.freeimg.net/rsynced_images/floor-floorboards.jpg" id="970" name="Google Shape;970;p73">
            <a:hlinkClick r:id="rId5"/>
          </p:cNvPr>
          <p:cNvPicPr preferRelativeResize="0"/>
          <p:nvPr/>
        </p:nvPicPr>
        <p:blipFill rotWithShape="1">
          <a:blip r:embed="rId6">
            <a:alphaModFix/>
          </a:blip>
          <a:srcRect b="0" l="0" r="0" t="82640"/>
          <a:stretch/>
        </p:blipFill>
        <p:spPr>
          <a:xfrm>
            <a:off x="0" y="4601675"/>
            <a:ext cx="9144001" cy="541825"/>
          </a:xfrm>
          <a:prstGeom prst="rect">
            <a:avLst/>
          </a:prstGeom>
          <a:noFill/>
          <a:ln>
            <a:noFill/>
          </a:ln>
        </p:spPr>
      </p:pic>
      <p:sp>
        <p:nvSpPr>
          <p:cNvPr id="971" name="Google Shape;971;p73"/>
          <p:cNvSpPr/>
          <p:nvPr/>
        </p:nvSpPr>
        <p:spPr>
          <a:xfrm>
            <a:off x="8153350" y="50"/>
            <a:ext cx="9906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7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73" name="Google Shape;973;p7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74" name="Google Shape;974;p73">
            <a:hlinkClick r:id="rId7"/>
          </p:cNvPr>
          <p:cNvPicPr preferRelativeResize="0"/>
          <p:nvPr/>
        </p:nvPicPr>
        <p:blipFill>
          <a:blip r:embed="rId8">
            <a:alphaModFix/>
          </a:blip>
          <a:stretch>
            <a:fillRect/>
          </a:stretch>
        </p:blipFill>
        <p:spPr>
          <a:xfrm>
            <a:off x="103125" y="146300"/>
            <a:ext cx="744601" cy="744601"/>
          </a:xfrm>
          <a:prstGeom prst="rect">
            <a:avLst/>
          </a:prstGeom>
          <a:noFill/>
          <a:ln>
            <a:noFill/>
          </a:ln>
        </p:spPr>
      </p:pic>
      <p:pic>
        <p:nvPicPr>
          <p:cNvPr descr="https://publicdomainvectors.org/photos/Pflanze-coloured.png" id="975" name="Google Shape;975;p73">
            <a:hlinkClick r:id="rId9"/>
          </p:cNvPr>
          <p:cNvPicPr preferRelativeResize="0"/>
          <p:nvPr/>
        </p:nvPicPr>
        <p:blipFill rotWithShape="1">
          <a:blip r:embed="rId10">
            <a:alphaModFix/>
          </a:blip>
          <a:srcRect b="0" l="7070" r="7429" t="0"/>
          <a:stretch/>
        </p:blipFill>
        <p:spPr>
          <a:xfrm>
            <a:off x="44925" y="3049500"/>
            <a:ext cx="861000" cy="1613725"/>
          </a:xfrm>
          <a:prstGeom prst="rect">
            <a:avLst/>
          </a:prstGeom>
          <a:noFill/>
          <a:ln>
            <a:noFill/>
          </a:ln>
        </p:spPr>
      </p:pic>
      <p:sp>
        <p:nvSpPr>
          <p:cNvPr id="976" name="Google Shape;976;p73"/>
          <p:cNvSpPr txBox="1"/>
          <p:nvPr/>
        </p:nvSpPr>
        <p:spPr>
          <a:xfrm>
            <a:off x="8119300" y="32294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977" name="Google Shape;977;p73"/>
          <p:cNvPicPr preferRelativeResize="0"/>
          <p:nvPr/>
        </p:nvPicPr>
        <p:blipFill>
          <a:blip r:embed="rId11">
            <a:alphaModFix/>
          </a:blip>
          <a:stretch>
            <a:fillRect/>
          </a:stretch>
        </p:blipFill>
        <p:spPr>
          <a:xfrm>
            <a:off x="0" y="4663225"/>
            <a:ext cx="8153349" cy="459575"/>
          </a:xfrm>
          <a:prstGeom prst="rect">
            <a:avLst/>
          </a:prstGeom>
          <a:noFill/>
          <a:ln>
            <a:noFill/>
          </a:ln>
        </p:spPr>
      </p:pic>
      <p:sp>
        <p:nvSpPr>
          <p:cNvPr id="978" name="Google Shape;978;p73"/>
          <p:cNvSpPr txBox="1"/>
          <p:nvPr/>
        </p:nvSpPr>
        <p:spPr>
          <a:xfrm>
            <a:off x="8113600" y="5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979" name="Google Shape;979;p73"/>
          <p:cNvSpPr/>
          <p:nvPr/>
        </p:nvSpPr>
        <p:spPr>
          <a:xfrm>
            <a:off x="1017075" y="0"/>
            <a:ext cx="7096517" cy="89198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Climate Change?</a:t>
            </a:r>
          </a:p>
        </p:txBody>
      </p:sp>
      <p:sp>
        <p:nvSpPr>
          <p:cNvPr id="980" name="Google Shape;980;p73"/>
          <p:cNvSpPr txBox="1"/>
          <p:nvPr/>
        </p:nvSpPr>
        <p:spPr>
          <a:xfrm>
            <a:off x="964625" y="781050"/>
            <a:ext cx="5825100" cy="328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Human activities like </a:t>
            </a:r>
            <a:endParaRPr sz="2500">
              <a:latin typeface="Roboto"/>
              <a:ea typeface="Roboto"/>
              <a:cs typeface="Roboto"/>
              <a:sym typeface="Roboto"/>
            </a:endParaRPr>
          </a:p>
          <a:p>
            <a:pPr indent="-368300" lvl="0" marL="914400" rtl="0" algn="l">
              <a:spcBef>
                <a:spcPts val="0"/>
              </a:spcBef>
              <a:spcAft>
                <a:spcPts val="0"/>
              </a:spcAft>
              <a:buSzPts val="2200"/>
              <a:buFont typeface="Roboto"/>
              <a:buChar char="●"/>
            </a:pPr>
            <a:r>
              <a:rPr b="1" i="1" lang="en" sz="2200">
                <a:latin typeface="Roboto"/>
                <a:ea typeface="Roboto"/>
                <a:cs typeface="Roboto"/>
                <a:sym typeface="Roboto"/>
              </a:rPr>
              <a:t>burning coal, oil, and gas for energy, </a:t>
            </a:r>
            <a:endParaRPr b="1" i="1" sz="2200">
              <a:latin typeface="Roboto"/>
              <a:ea typeface="Roboto"/>
              <a:cs typeface="Roboto"/>
              <a:sym typeface="Roboto"/>
            </a:endParaRPr>
          </a:p>
          <a:p>
            <a:pPr indent="-368300" lvl="0" marL="914400" rtl="0" algn="l">
              <a:spcBef>
                <a:spcPts val="0"/>
              </a:spcBef>
              <a:spcAft>
                <a:spcPts val="0"/>
              </a:spcAft>
              <a:buSzPts val="2200"/>
              <a:buFont typeface="Roboto"/>
              <a:buChar char="●"/>
            </a:pPr>
            <a:r>
              <a:rPr b="1" i="1" lang="en" sz="2200">
                <a:latin typeface="Roboto"/>
                <a:ea typeface="Roboto"/>
                <a:cs typeface="Roboto"/>
                <a:sym typeface="Roboto"/>
              </a:rPr>
              <a:t>reducing the size of our forest, and </a:t>
            </a:r>
            <a:endParaRPr b="1" i="1" sz="2200">
              <a:latin typeface="Roboto"/>
              <a:ea typeface="Roboto"/>
              <a:cs typeface="Roboto"/>
              <a:sym typeface="Roboto"/>
            </a:endParaRPr>
          </a:p>
          <a:p>
            <a:pPr indent="-387350" lvl="0" marL="914400" rtl="0" algn="l">
              <a:spcBef>
                <a:spcPts val="0"/>
              </a:spcBef>
              <a:spcAft>
                <a:spcPts val="0"/>
              </a:spcAft>
              <a:buSzPts val="2500"/>
              <a:buFont typeface="Roboto"/>
              <a:buChar char="●"/>
            </a:pPr>
            <a:r>
              <a:rPr b="1" i="1" lang="en" sz="2200">
                <a:latin typeface="Roboto"/>
                <a:ea typeface="Roboto"/>
                <a:cs typeface="Roboto"/>
                <a:sym typeface="Roboto"/>
              </a:rPr>
              <a:t>industrialization (manufacturing)</a:t>
            </a:r>
            <a:r>
              <a:rPr lang="en" sz="2500">
                <a:latin typeface="Roboto"/>
                <a:ea typeface="Roboto"/>
                <a:cs typeface="Roboto"/>
                <a:sym typeface="Roboto"/>
              </a:rPr>
              <a:t> </a:t>
            </a:r>
            <a:endParaRPr sz="25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h</a:t>
            </a:r>
            <a:r>
              <a:rPr lang="en" sz="2500">
                <a:latin typeface="Roboto"/>
                <a:ea typeface="Roboto"/>
                <a:cs typeface="Roboto"/>
                <a:sym typeface="Roboto"/>
              </a:rPr>
              <a:t>ave released extra gases into</a:t>
            </a:r>
            <a:endParaRPr sz="25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the air. The effect is like adding </a:t>
            </a:r>
            <a:endParaRPr sz="25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extra blankets. This has made the </a:t>
            </a:r>
            <a:endParaRPr sz="25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Earth warmer than it should be.</a:t>
            </a:r>
            <a:endParaRPr sz="2500">
              <a:latin typeface="Roboto"/>
              <a:ea typeface="Roboto"/>
              <a:cs typeface="Roboto"/>
              <a:sym typeface="Roboto"/>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pic>
        <p:nvPicPr>
          <p:cNvPr id="985" name="Google Shape;985;p74"/>
          <p:cNvPicPr preferRelativeResize="0"/>
          <p:nvPr/>
        </p:nvPicPr>
        <p:blipFill>
          <a:blip r:embed="rId3">
            <a:alphaModFix/>
          </a:blip>
          <a:stretch>
            <a:fillRect/>
          </a:stretch>
        </p:blipFill>
        <p:spPr>
          <a:xfrm>
            <a:off x="5845050" y="3558550"/>
            <a:ext cx="2319698" cy="978725"/>
          </a:xfrm>
          <a:prstGeom prst="rect">
            <a:avLst/>
          </a:prstGeom>
          <a:noFill/>
          <a:ln>
            <a:noFill/>
          </a:ln>
        </p:spPr>
      </p:pic>
      <p:pic>
        <p:nvPicPr>
          <p:cNvPr descr="https://images.freeimg.net/rsynced_images/floor-floorboards.jpg" id="986" name="Google Shape;986;p74">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987" name="Google Shape;987;p74"/>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7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89" name="Google Shape;989;p7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90" name="Google Shape;990;p74">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991" name="Google Shape;991;p74">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992" name="Google Shape;992;p74"/>
          <p:cNvSpPr txBox="1"/>
          <p:nvPr/>
        </p:nvSpPr>
        <p:spPr>
          <a:xfrm>
            <a:off x="8164750" y="33056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993" name="Google Shape;993;p74"/>
          <p:cNvPicPr preferRelativeResize="0"/>
          <p:nvPr/>
        </p:nvPicPr>
        <p:blipFill>
          <a:blip r:embed="rId10">
            <a:alphaModFix/>
          </a:blip>
          <a:stretch>
            <a:fillRect/>
          </a:stretch>
        </p:blipFill>
        <p:spPr>
          <a:xfrm>
            <a:off x="0" y="4663225"/>
            <a:ext cx="8164751" cy="459575"/>
          </a:xfrm>
          <a:prstGeom prst="rect">
            <a:avLst/>
          </a:prstGeom>
          <a:noFill/>
          <a:ln>
            <a:noFill/>
          </a:ln>
        </p:spPr>
      </p:pic>
      <p:sp>
        <p:nvSpPr>
          <p:cNvPr id="994" name="Google Shape;994;p74"/>
          <p:cNvSpPr txBox="1"/>
          <p:nvPr/>
        </p:nvSpPr>
        <p:spPr>
          <a:xfrm>
            <a:off x="81136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995" name="Google Shape;995;p74"/>
          <p:cNvSpPr/>
          <p:nvPr/>
        </p:nvSpPr>
        <p:spPr>
          <a:xfrm>
            <a:off x="1017075" y="0"/>
            <a:ext cx="7096517" cy="89198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Climate Change?</a:t>
            </a:r>
          </a:p>
        </p:txBody>
      </p:sp>
      <p:sp>
        <p:nvSpPr>
          <p:cNvPr id="996" name="Google Shape;996;p74"/>
          <p:cNvSpPr txBox="1"/>
          <p:nvPr/>
        </p:nvSpPr>
        <p:spPr>
          <a:xfrm>
            <a:off x="847725" y="821250"/>
            <a:ext cx="6988200" cy="8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As our </a:t>
            </a:r>
            <a:r>
              <a:rPr lang="en" sz="2500">
                <a:latin typeface="Roboto"/>
                <a:ea typeface="Roboto"/>
                <a:cs typeface="Roboto"/>
                <a:sym typeface="Roboto"/>
              </a:rPr>
              <a:t>Earth gets warmer, all sorts of problems begin to happen. Look at the example below.</a:t>
            </a:r>
            <a:endParaRPr sz="2500">
              <a:latin typeface="Roboto"/>
              <a:ea typeface="Roboto"/>
              <a:cs typeface="Roboto"/>
              <a:sym typeface="Roboto"/>
            </a:endParaRPr>
          </a:p>
        </p:txBody>
      </p:sp>
      <p:sp>
        <p:nvSpPr>
          <p:cNvPr id="997" name="Google Shape;997;p74"/>
          <p:cNvSpPr txBox="1"/>
          <p:nvPr/>
        </p:nvSpPr>
        <p:spPr>
          <a:xfrm>
            <a:off x="4150350" y="2021850"/>
            <a:ext cx="1231800" cy="45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998" name="Google Shape;998;p74"/>
          <p:cNvPicPr preferRelativeResize="0"/>
          <p:nvPr/>
        </p:nvPicPr>
        <p:blipFill rotWithShape="1">
          <a:blip r:embed="rId11">
            <a:alphaModFix/>
          </a:blip>
          <a:srcRect b="23371" l="0" r="0" t="0"/>
          <a:stretch/>
        </p:blipFill>
        <p:spPr>
          <a:xfrm>
            <a:off x="847725" y="2358275"/>
            <a:ext cx="2408225" cy="2164000"/>
          </a:xfrm>
          <a:prstGeom prst="rect">
            <a:avLst/>
          </a:prstGeom>
          <a:noFill/>
          <a:ln>
            <a:noFill/>
          </a:ln>
        </p:spPr>
      </p:pic>
      <p:pic>
        <p:nvPicPr>
          <p:cNvPr id="999" name="Google Shape;999;p74"/>
          <p:cNvPicPr preferRelativeResize="0"/>
          <p:nvPr/>
        </p:nvPicPr>
        <p:blipFill>
          <a:blip r:embed="rId12">
            <a:alphaModFix/>
          </a:blip>
          <a:stretch>
            <a:fillRect/>
          </a:stretch>
        </p:blipFill>
        <p:spPr>
          <a:xfrm>
            <a:off x="3255950" y="2923550"/>
            <a:ext cx="2610876" cy="1613725"/>
          </a:xfrm>
          <a:prstGeom prst="rect">
            <a:avLst/>
          </a:prstGeom>
          <a:noFill/>
          <a:ln>
            <a:noFill/>
          </a:ln>
        </p:spPr>
      </p:pic>
      <p:sp>
        <p:nvSpPr>
          <p:cNvPr id="1000" name="Google Shape;1000;p74"/>
          <p:cNvSpPr/>
          <p:nvPr/>
        </p:nvSpPr>
        <p:spPr>
          <a:xfrm>
            <a:off x="847725" y="1863125"/>
            <a:ext cx="2363141" cy="495149"/>
          </a:xfrm>
          <a:prstGeom prst="rect">
            <a:avLst/>
          </a:prstGeom>
        </p:spPr>
        <p:txBody>
          <a:bodyPr>
            <a:prstTxWarp prst="textPlain"/>
          </a:bodyPr>
          <a:lstStyle/>
          <a:p>
            <a:pPr lvl="0" algn="ctr"/>
            <a:r>
              <a:rPr b="0" i="0">
                <a:ln>
                  <a:noFill/>
                </a:ln>
                <a:solidFill>
                  <a:srgbClr val="FF0000"/>
                </a:solidFill>
                <a:latin typeface="Roboto;500"/>
              </a:rPr>
              <a:t>Melting ice at North and South Pole.</a:t>
            </a:r>
          </a:p>
        </p:txBody>
      </p:sp>
      <p:sp>
        <p:nvSpPr>
          <p:cNvPr id="1001" name="Google Shape;1001;p74"/>
          <p:cNvSpPr/>
          <p:nvPr/>
        </p:nvSpPr>
        <p:spPr>
          <a:xfrm>
            <a:off x="3396900" y="2513938"/>
            <a:ext cx="1948054" cy="377101"/>
          </a:xfrm>
          <a:prstGeom prst="rect">
            <a:avLst/>
          </a:prstGeom>
        </p:spPr>
        <p:txBody>
          <a:bodyPr>
            <a:prstTxWarp prst="textPlain"/>
          </a:bodyPr>
          <a:lstStyle/>
          <a:p>
            <a:pPr lvl="0" algn="ctr"/>
            <a:r>
              <a:rPr b="0" i="0">
                <a:ln>
                  <a:noFill/>
                </a:ln>
                <a:solidFill>
                  <a:srgbClr val="FF0000"/>
                </a:solidFill>
                <a:latin typeface="Roboto;500"/>
              </a:rPr>
              <a:t>Sea level rises.</a:t>
            </a:r>
          </a:p>
        </p:txBody>
      </p:sp>
      <p:sp>
        <p:nvSpPr>
          <p:cNvPr id="1002" name="Google Shape;1002;p74"/>
          <p:cNvSpPr/>
          <p:nvPr/>
        </p:nvSpPr>
        <p:spPr>
          <a:xfrm>
            <a:off x="5892525" y="3126800"/>
            <a:ext cx="2272187" cy="392800"/>
          </a:xfrm>
          <a:prstGeom prst="rect">
            <a:avLst/>
          </a:prstGeom>
        </p:spPr>
        <p:txBody>
          <a:bodyPr>
            <a:prstTxWarp prst="textPlain"/>
          </a:bodyPr>
          <a:lstStyle/>
          <a:p>
            <a:pPr lvl="0" algn="ctr"/>
            <a:r>
              <a:rPr b="0" i="0">
                <a:ln>
                  <a:noFill/>
                </a:ln>
                <a:solidFill>
                  <a:srgbClr val="FF0000"/>
                </a:solidFill>
                <a:latin typeface="Roboto;500"/>
              </a:rPr>
              <a:t>Pollution and extreme weather.</a:t>
            </a:r>
          </a:p>
        </p:txBody>
      </p:sp>
      <p:sp>
        <p:nvSpPr>
          <p:cNvPr id="1003" name="Google Shape;1003;p74"/>
          <p:cNvSpPr/>
          <p:nvPr/>
        </p:nvSpPr>
        <p:spPr>
          <a:xfrm rot="5401662">
            <a:off x="3491900" y="1686150"/>
            <a:ext cx="620700" cy="1092300"/>
          </a:xfrm>
          <a:prstGeom prst="bentArrow">
            <a:avLst>
              <a:gd fmla="val 25000" name="adj1"/>
              <a:gd fmla="val 25000" name="adj2"/>
              <a:gd fmla="val 25000" name="adj3"/>
              <a:gd fmla="val 43750" name="adj4"/>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4" name="Google Shape;1004;p74"/>
          <p:cNvSpPr/>
          <p:nvPr/>
        </p:nvSpPr>
        <p:spPr>
          <a:xfrm rot="5401984">
            <a:off x="6035300" y="2006200"/>
            <a:ext cx="519900" cy="1643400"/>
          </a:xfrm>
          <a:prstGeom prst="bentArrow">
            <a:avLst>
              <a:gd fmla="val 25000" name="adj1"/>
              <a:gd fmla="val 25000" name="adj2"/>
              <a:gd fmla="val 25000" name="adj3"/>
              <a:gd fmla="val 43750" name="adj4"/>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pic>
        <p:nvPicPr>
          <p:cNvPr descr="https://images.freeimg.net/rsynced_images/floor-floorboards.jpg" id="1009" name="Google Shape;1009;p7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010" name="Google Shape;1010;p75"/>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7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12" name="Google Shape;1012;p7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13" name="Google Shape;1013;p7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14" name="Google Shape;1014;p7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15" name="Google Shape;1015;p75"/>
          <p:cNvSpPr txBox="1"/>
          <p:nvPr/>
        </p:nvSpPr>
        <p:spPr>
          <a:xfrm>
            <a:off x="8164750" y="33056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016" name="Google Shape;1016;p75"/>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017" name="Google Shape;1017;p75"/>
          <p:cNvSpPr txBox="1"/>
          <p:nvPr/>
        </p:nvSpPr>
        <p:spPr>
          <a:xfrm>
            <a:off x="81136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018" name="Google Shape;1018;p75"/>
          <p:cNvSpPr/>
          <p:nvPr/>
        </p:nvSpPr>
        <p:spPr>
          <a:xfrm>
            <a:off x="1017075" y="0"/>
            <a:ext cx="7096517" cy="89198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Climate Change?</a:t>
            </a:r>
          </a:p>
        </p:txBody>
      </p:sp>
      <p:sp>
        <p:nvSpPr>
          <p:cNvPr id="1019" name="Google Shape;1019;p75"/>
          <p:cNvSpPr txBox="1"/>
          <p:nvPr/>
        </p:nvSpPr>
        <p:spPr>
          <a:xfrm>
            <a:off x="1085925" y="936938"/>
            <a:ext cx="3729600" cy="36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Think of it like leaving a bowl of ice cream outside on a summer day. Your ice cream melts after a while, it loses it taste and no matter what you do, it does not taste the same anymore. </a:t>
            </a:r>
            <a:endParaRPr sz="2500">
              <a:latin typeface="Roboto"/>
              <a:ea typeface="Roboto"/>
              <a:cs typeface="Roboto"/>
              <a:sym typeface="Roboto"/>
            </a:endParaRPr>
          </a:p>
        </p:txBody>
      </p:sp>
      <p:sp>
        <p:nvSpPr>
          <p:cNvPr id="1020" name="Google Shape;1020;p75"/>
          <p:cNvSpPr txBox="1"/>
          <p:nvPr/>
        </p:nvSpPr>
        <p:spPr>
          <a:xfrm>
            <a:off x="4150350" y="2021850"/>
            <a:ext cx="1231800" cy="45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1021" name="Google Shape;1021;p75"/>
          <p:cNvPicPr preferRelativeResize="0"/>
          <p:nvPr/>
        </p:nvPicPr>
        <p:blipFill>
          <a:blip r:embed="rId10">
            <a:alphaModFix/>
          </a:blip>
          <a:stretch>
            <a:fillRect/>
          </a:stretch>
        </p:blipFill>
        <p:spPr>
          <a:xfrm>
            <a:off x="4815525" y="2027188"/>
            <a:ext cx="3565375" cy="2509462"/>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5" name="Shape 1025"/>
        <p:cNvGrpSpPr/>
        <p:nvPr/>
      </p:nvGrpSpPr>
      <p:grpSpPr>
        <a:xfrm>
          <a:off x="0" y="0"/>
          <a:ext cx="0" cy="0"/>
          <a:chOff x="0" y="0"/>
          <a:chExt cx="0" cy="0"/>
        </a:xfrm>
      </p:grpSpPr>
      <p:pic>
        <p:nvPicPr>
          <p:cNvPr id="1026" name="Google Shape;1026;p76"/>
          <p:cNvPicPr preferRelativeResize="0"/>
          <p:nvPr/>
        </p:nvPicPr>
        <p:blipFill rotWithShape="1">
          <a:blip r:embed="rId3">
            <a:alphaModFix/>
          </a:blip>
          <a:srcRect b="0" l="15654" r="16193" t="0"/>
          <a:stretch/>
        </p:blipFill>
        <p:spPr>
          <a:xfrm>
            <a:off x="5961775" y="2737350"/>
            <a:ext cx="2267825" cy="2028950"/>
          </a:xfrm>
          <a:prstGeom prst="rect">
            <a:avLst/>
          </a:prstGeom>
          <a:noFill/>
          <a:ln>
            <a:noFill/>
          </a:ln>
        </p:spPr>
      </p:pic>
      <p:pic>
        <p:nvPicPr>
          <p:cNvPr descr="https://images.freeimg.net/rsynced_images/floor-floorboards.jpg" id="1027" name="Google Shape;1027;p76">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028" name="Google Shape;1028;p76"/>
          <p:cNvSpPr/>
          <p:nvPr/>
        </p:nvSpPr>
        <p:spPr>
          <a:xfrm>
            <a:off x="8113600" y="50"/>
            <a:ext cx="10305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7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30" name="Google Shape;1030;p7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31" name="Google Shape;1031;p76">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032" name="Google Shape;1032;p76">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033" name="Google Shape;1033;p76"/>
          <p:cNvSpPr txBox="1"/>
          <p:nvPr/>
        </p:nvSpPr>
        <p:spPr>
          <a:xfrm>
            <a:off x="81392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034" name="Google Shape;1034;p76"/>
          <p:cNvPicPr preferRelativeResize="0"/>
          <p:nvPr/>
        </p:nvPicPr>
        <p:blipFill>
          <a:blip r:embed="rId10">
            <a:alphaModFix/>
          </a:blip>
          <a:stretch>
            <a:fillRect/>
          </a:stretch>
        </p:blipFill>
        <p:spPr>
          <a:xfrm>
            <a:off x="0" y="4663225"/>
            <a:ext cx="8133550" cy="459575"/>
          </a:xfrm>
          <a:prstGeom prst="rect">
            <a:avLst/>
          </a:prstGeom>
          <a:noFill/>
          <a:ln>
            <a:noFill/>
          </a:ln>
        </p:spPr>
      </p:pic>
      <p:sp>
        <p:nvSpPr>
          <p:cNvPr id="1035" name="Google Shape;1035;p76"/>
          <p:cNvSpPr txBox="1"/>
          <p:nvPr/>
        </p:nvSpPr>
        <p:spPr>
          <a:xfrm>
            <a:off x="81335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036" name="Google Shape;1036;p76"/>
          <p:cNvSpPr/>
          <p:nvPr/>
        </p:nvSpPr>
        <p:spPr>
          <a:xfrm>
            <a:off x="1017075" y="0"/>
            <a:ext cx="7096517" cy="89198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Climate Change?</a:t>
            </a:r>
          </a:p>
        </p:txBody>
      </p:sp>
      <p:sp>
        <p:nvSpPr>
          <p:cNvPr id="1037" name="Google Shape;1037;p76"/>
          <p:cNvSpPr txBox="1"/>
          <p:nvPr/>
        </p:nvSpPr>
        <p:spPr>
          <a:xfrm>
            <a:off x="847725" y="781050"/>
            <a:ext cx="6183900" cy="36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And so! </a:t>
            </a:r>
            <a:r>
              <a:rPr b="1" i="1" lang="en" sz="2500">
                <a:latin typeface="Roboto"/>
                <a:ea typeface="Roboto"/>
                <a:cs typeface="Roboto"/>
                <a:sym typeface="Roboto"/>
              </a:rPr>
              <a:t>C</a:t>
            </a:r>
            <a:r>
              <a:rPr b="1" i="1" lang="en" sz="2500">
                <a:latin typeface="Roboto"/>
                <a:ea typeface="Roboto"/>
                <a:cs typeface="Roboto"/>
                <a:sym typeface="Roboto"/>
              </a:rPr>
              <a:t>limate change is the permanent </a:t>
            </a:r>
            <a:r>
              <a:rPr b="1" i="1" lang="en" sz="2500">
                <a:latin typeface="Roboto"/>
                <a:ea typeface="Roboto"/>
                <a:cs typeface="Roboto"/>
                <a:sym typeface="Roboto"/>
              </a:rPr>
              <a:t>change</a:t>
            </a:r>
            <a:r>
              <a:rPr b="1" i="1" lang="en" sz="2500">
                <a:latin typeface="Roboto"/>
                <a:ea typeface="Roboto"/>
                <a:cs typeface="Roboto"/>
                <a:sym typeface="Roboto"/>
              </a:rPr>
              <a:t> in the Earth’s weather pattern caused by human activity.</a:t>
            </a:r>
            <a:r>
              <a:rPr lang="en" sz="2500">
                <a:latin typeface="Roboto"/>
                <a:ea typeface="Roboto"/>
                <a:cs typeface="Roboto"/>
                <a:sym typeface="Roboto"/>
              </a:rPr>
              <a:t>  It adversely impacts </a:t>
            </a:r>
            <a:r>
              <a:rPr b="1" i="1" lang="en" sz="2500">
                <a:latin typeface="Roboto"/>
                <a:ea typeface="Roboto"/>
                <a:cs typeface="Roboto"/>
                <a:sym typeface="Roboto"/>
              </a:rPr>
              <a:t>all living things</a:t>
            </a:r>
            <a:r>
              <a:rPr lang="en" sz="2500">
                <a:latin typeface="Roboto"/>
                <a:ea typeface="Roboto"/>
                <a:cs typeface="Roboto"/>
                <a:sym typeface="Roboto"/>
              </a:rPr>
              <a:t> and can result in:</a:t>
            </a:r>
            <a:endParaRPr sz="2500">
              <a:latin typeface="Roboto"/>
              <a:ea typeface="Roboto"/>
              <a:cs typeface="Roboto"/>
              <a:sym typeface="Roboto"/>
            </a:endParaRPr>
          </a:p>
          <a:p>
            <a:pPr indent="-361950" lvl="0" marL="914400" rtl="0" algn="l">
              <a:spcBef>
                <a:spcPts val="0"/>
              </a:spcBef>
              <a:spcAft>
                <a:spcPts val="0"/>
              </a:spcAft>
              <a:buSzPts val="2100"/>
              <a:buFont typeface="Roboto"/>
              <a:buChar char="➢"/>
            </a:pPr>
            <a:r>
              <a:rPr lang="en" sz="2100">
                <a:latin typeface="Roboto"/>
                <a:ea typeface="Roboto"/>
                <a:cs typeface="Roboto"/>
                <a:sym typeface="Roboto"/>
              </a:rPr>
              <a:t>rising temperatures, </a:t>
            </a:r>
            <a:endParaRPr sz="2100">
              <a:latin typeface="Roboto"/>
              <a:ea typeface="Roboto"/>
              <a:cs typeface="Roboto"/>
              <a:sym typeface="Roboto"/>
            </a:endParaRPr>
          </a:p>
          <a:p>
            <a:pPr indent="-361950" lvl="0" marL="914400" rtl="0" algn="l">
              <a:spcBef>
                <a:spcPts val="0"/>
              </a:spcBef>
              <a:spcAft>
                <a:spcPts val="0"/>
              </a:spcAft>
              <a:buSzPts val="2100"/>
              <a:buFont typeface="Roboto"/>
              <a:buChar char="➢"/>
            </a:pPr>
            <a:r>
              <a:rPr lang="en" sz="2100">
                <a:latin typeface="Roboto"/>
                <a:ea typeface="Roboto"/>
                <a:cs typeface="Roboto"/>
                <a:sym typeface="Roboto"/>
              </a:rPr>
              <a:t>sea level rise, </a:t>
            </a:r>
            <a:endParaRPr sz="2100">
              <a:latin typeface="Roboto"/>
              <a:ea typeface="Roboto"/>
              <a:cs typeface="Roboto"/>
              <a:sym typeface="Roboto"/>
            </a:endParaRPr>
          </a:p>
          <a:p>
            <a:pPr indent="-361950" lvl="0" marL="914400" rtl="0" algn="l">
              <a:spcBef>
                <a:spcPts val="0"/>
              </a:spcBef>
              <a:spcAft>
                <a:spcPts val="0"/>
              </a:spcAft>
              <a:buSzPts val="2100"/>
              <a:buFont typeface="Roboto"/>
              <a:buChar char="➢"/>
            </a:pPr>
            <a:r>
              <a:rPr lang="en" sz="2100">
                <a:latin typeface="Roboto"/>
                <a:ea typeface="Roboto"/>
                <a:cs typeface="Roboto"/>
                <a:sym typeface="Roboto"/>
              </a:rPr>
              <a:t>extreme weather events, </a:t>
            </a:r>
            <a:endParaRPr sz="2100">
              <a:latin typeface="Roboto"/>
              <a:ea typeface="Roboto"/>
              <a:cs typeface="Roboto"/>
              <a:sym typeface="Roboto"/>
            </a:endParaRPr>
          </a:p>
          <a:p>
            <a:pPr indent="-361950" lvl="0" marL="914400" rtl="0" algn="l">
              <a:spcBef>
                <a:spcPts val="0"/>
              </a:spcBef>
              <a:spcAft>
                <a:spcPts val="0"/>
              </a:spcAft>
              <a:buSzPts val="2100"/>
              <a:buFont typeface="Roboto"/>
              <a:buChar char="➢"/>
            </a:pPr>
            <a:r>
              <a:rPr lang="en" sz="2100">
                <a:latin typeface="Roboto"/>
                <a:ea typeface="Roboto"/>
                <a:cs typeface="Roboto"/>
                <a:sym typeface="Roboto"/>
              </a:rPr>
              <a:t>shifts in ecosystems, and </a:t>
            </a:r>
            <a:endParaRPr sz="2100">
              <a:latin typeface="Roboto"/>
              <a:ea typeface="Roboto"/>
              <a:cs typeface="Roboto"/>
              <a:sym typeface="Roboto"/>
            </a:endParaRPr>
          </a:p>
          <a:p>
            <a:pPr indent="-361950" lvl="0" marL="914400" rtl="0" algn="l">
              <a:spcBef>
                <a:spcPts val="0"/>
              </a:spcBef>
              <a:spcAft>
                <a:spcPts val="0"/>
              </a:spcAft>
              <a:buSzPts val="2100"/>
              <a:buFont typeface="Roboto"/>
              <a:buChar char="➢"/>
            </a:pPr>
            <a:r>
              <a:rPr lang="en" sz="2100">
                <a:latin typeface="Roboto"/>
                <a:ea typeface="Roboto"/>
                <a:cs typeface="Roboto"/>
                <a:sym typeface="Roboto"/>
              </a:rPr>
              <a:t>disruptions to agriculture, and </a:t>
            </a:r>
            <a:endParaRPr sz="2100">
              <a:latin typeface="Roboto"/>
              <a:ea typeface="Roboto"/>
              <a:cs typeface="Roboto"/>
              <a:sym typeface="Roboto"/>
            </a:endParaRPr>
          </a:p>
          <a:p>
            <a:pPr indent="-361950" lvl="0" marL="914400" rtl="0" algn="l">
              <a:spcBef>
                <a:spcPts val="0"/>
              </a:spcBef>
              <a:spcAft>
                <a:spcPts val="0"/>
              </a:spcAft>
              <a:buSzPts val="2100"/>
              <a:buFont typeface="Roboto"/>
              <a:buChar char="➢"/>
            </a:pPr>
            <a:r>
              <a:rPr lang="en" sz="2100">
                <a:latin typeface="Roboto"/>
                <a:ea typeface="Roboto"/>
                <a:cs typeface="Roboto"/>
                <a:sym typeface="Roboto"/>
              </a:rPr>
              <a:t>problems with local economies.</a:t>
            </a:r>
            <a:endParaRPr sz="2100">
              <a:latin typeface="Roboto"/>
              <a:ea typeface="Roboto"/>
              <a:cs typeface="Roboto"/>
              <a:sym typeface="Roboto"/>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pic>
        <p:nvPicPr>
          <p:cNvPr descr="https://images.freeimg.net/rsynced_images/floor-floorboards.jpg" id="1042" name="Google Shape;1042;p7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043" name="Google Shape;1043;p77"/>
          <p:cNvSpPr/>
          <p:nvPr/>
        </p:nvSpPr>
        <p:spPr>
          <a:xfrm>
            <a:off x="8113600" y="50"/>
            <a:ext cx="10305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7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45" name="Google Shape;1045;p7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46" name="Google Shape;1046;p7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47" name="Google Shape;1047;p7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48" name="Google Shape;1048;p77"/>
          <p:cNvSpPr txBox="1"/>
          <p:nvPr/>
        </p:nvSpPr>
        <p:spPr>
          <a:xfrm>
            <a:off x="81392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049" name="Google Shape;1049;p77"/>
          <p:cNvPicPr preferRelativeResize="0"/>
          <p:nvPr/>
        </p:nvPicPr>
        <p:blipFill>
          <a:blip r:embed="rId9">
            <a:alphaModFix/>
          </a:blip>
          <a:stretch>
            <a:fillRect/>
          </a:stretch>
        </p:blipFill>
        <p:spPr>
          <a:xfrm>
            <a:off x="0" y="4663225"/>
            <a:ext cx="8133550" cy="459575"/>
          </a:xfrm>
          <a:prstGeom prst="rect">
            <a:avLst/>
          </a:prstGeom>
          <a:noFill/>
          <a:ln>
            <a:noFill/>
          </a:ln>
        </p:spPr>
      </p:pic>
      <p:sp>
        <p:nvSpPr>
          <p:cNvPr id="1050" name="Google Shape;1050;p77"/>
          <p:cNvSpPr txBox="1"/>
          <p:nvPr/>
        </p:nvSpPr>
        <p:spPr>
          <a:xfrm>
            <a:off x="81335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051" name="Google Shape;1051;p77"/>
          <p:cNvSpPr/>
          <p:nvPr/>
        </p:nvSpPr>
        <p:spPr>
          <a:xfrm>
            <a:off x="1017075" y="0"/>
            <a:ext cx="7096517" cy="89198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Climate Change?</a:t>
            </a:r>
          </a:p>
        </p:txBody>
      </p:sp>
      <p:sp>
        <p:nvSpPr>
          <p:cNvPr id="1052" name="Google Shape;1052;p77"/>
          <p:cNvSpPr txBox="1"/>
          <p:nvPr/>
        </p:nvSpPr>
        <p:spPr>
          <a:xfrm>
            <a:off x="905925" y="781050"/>
            <a:ext cx="7042800" cy="29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2500">
                <a:latin typeface="Roboto"/>
                <a:ea typeface="Roboto"/>
                <a:cs typeface="Roboto"/>
                <a:sym typeface="Roboto"/>
              </a:rPr>
              <a:t>Climate change causes </a:t>
            </a:r>
            <a:r>
              <a:rPr b="1" i="1" lang="en" sz="3000">
                <a:latin typeface="Roboto"/>
                <a:ea typeface="Roboto"/>
                <a:cs typeface="Roboto"/>
                <a:sym typeface="Roboto"/>
              </a:rPr>
              <a:t>Global warming</a:t>
            </a:r>
            <a:r>
              <a:rPr b="1" i="1" lang="en" sz="2500">
                <a:latin typeface="Roboto"/>
                <a:ea typeface="Roboto"/>
                <a:cs typeface="Roboto"/>
                <a:sym typeface="Roboto"/>
              </a:rPr>
              <a:t>, </a:t>
            </a:r>
            <a:r>
              <a:rPr lang="en" sz="2500">
                <a:latin typeface="Roboto"/>
                <a:ea typeface="Roboto"/>
                <a:cs typeface="Roboto"/>
                <a:sym typeface="Roboto"/>
              </a:rPr>
              <a:t> the </a:t>
            </a:r>
            <a:r>
              <a:rPr lang="en" sz="2500">
                <a:solidFill>
                  <a:srgbClr val="0D0D0D"/>
                </a:solidFill>
                <a:latin typeface="Roboto"/>
                <a:ea typeface="Roboto"/>
                <a:cs typeface="Roboto"/>
                <a:sym typeface="Roboto"/>
              </a:rPr>
              <a:t>long-term increase in Earth's average surface temperature, primarily due to human activities that release greenhouse gases into the atmosphere. These greenhouse gases, trap heat from the sun in the Earth's atmosphere, leading to a warming</a:t>
            </a:r>
            <a:r>
              <a:rPr lang="en" sz="2500">
                <a:solidFill>
                  <a:srgbClr val="0D0D0D"/>
                </a:solidFill>
                <a:highlight>
                  <a:srgbClr val="FFFFFF"/>
                </a:highlight>
                <a:latin typeface="Roboto"/>
                <a:ea typeface="Roboto"/>
                <a:cs typeface="Roboto"/>
                <a:sym typeface="Roboto"/>
              </a:rPr>
              <a:t>.</a:t>
            </a:r>
            <a:endParaRPr sz="2500">
              <a:latin typeface="Roboto"/>
              <a:ea typeface="Roboto"/>
              <a:cs typeface="Roboto"/>
              <a:sym typeface="Roboto"/>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6" name="Shape 1056"/>
        <p:cNvGrpSpPr/>
        <p:nvPr/>
      </p:nvGrpSpPr>
      <p:grpSpPr>
        <a:xfrm>
          <a:off x="0" y="0"/>
          <a:ext cx="0" cy="0"/>
          <a:chOff x="0" y="0"/>
          <a:chExt cx="0" cy="0"/>
        </a:xfrm>
      </p:grpSpPr>
      <p:pic>
        <p:nvPicPr>
          <p:cNvPr descr="https://images.freeimg.net/rsynced_images/floor-floorboards.jpg" id="1057" name="Google Shape;1057;p7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058" name="Google Shape;1058;p78"/>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7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60" name="Google Shape;1060;p7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61" name="Google Shape;1061;p7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62" name="Google Shape;1062;p7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63" name="Google Shape;1063;p78"/>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064" name="Google Shape;1064;p78"/>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065" name="Google Shape;1065;p7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066" name="Google Shape;1066;p78"/>
          <p:cNvSpPr/>
          <p:nvPr/>
        </p:nvSpPr>
        <p:spPr>
          <a:xfrm>
            <a:off x="458125" y="995375"/>
            <a:ext cx="7134799" cy="15763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Pollution</a:t>
            </a: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0" name="Shape 1070"/>
        <p:cNvGrpSpPr/>
        <p:nvPr/>
      </p:nvGrpSpPr>
      <p:grpSpPr>
        <a:xfrm>
          <a:off x="0" y="0"/>
          <a:ext cx="0" cy="0"/>
          <a:chOff x="0" y="0"/>
          <a:chExt cx="0" cy="0"/>
        </a:xfrm>
      </p:grpSpPr>
      <p:pic>
        <p:nvPicPr>
          <p:cNvPr descr="https://images.freeimg.net/rsynced_images/floor-floorboards.jpg" id="1071" name="Google Shape;1071;p7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072" name="Google Shape;1072;p79"/>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7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74" name="Google Shape;1074;p7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75" name="Google Shape;1075;p7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76" name="Google Shape;1076;p7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77" name="Google Shape;1077;p79"/>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078" name="Google Shape;1078;p79"/>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079" name="Google Shape;1079;p7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080" name="Google Shape;1080;p79"/>
          <p:cNvSpPr/>
          <p:nvPr/>
        </p:nvSpPr>
        <p:spPr>
          <a:xfrm>
            <a:off x="1005325" y="146300"/>
            <a:ext cx="671627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Pollution?</a:t>
            </a:r>
          </a:p>
        </p:txBody>
      </p:sp>
      <p:sp>
        <p:nvSpPr>
          <p:cNvPr id="1081" name="Google Shape;1081;p79"/>
          <p:cNvSpPr txBox="1"/>
          <p:nvPr/>
        </p:nvSpPr>
        <p:spPr>
          <a:xfrm>
            <a:off x="1102400" y="1032050"/>
            <a:ext cx="5474700" cy="24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latin typeface="Roboto"/>
                <a:ea typeface="Roboto"/>
                <a:cs typeface="Roboto"/>
                <a:sym typeface="Roboto"/>
              </a:rPr>
              <a:t>Pollution</a:t>
            </a:r>
            <a:r>
              <a:rPr lang="en" sz="2500">
                <a:latin typeface="Roboto"/>
                <a:ea typeface="Roboto"/>
                <a:cs typeface="Roboto"/>
                <a:sym typeface="Roboto"/>
              </a:rPr>
              <a:t> is when something harmful is added to the </a:t>
            </a:r>
            <a:r>
              <a:rPr lang="en" sz="2500">
                <a:latin typeface="Roboto"/>
                <a:ea typeface="Roboto"/>
                <a:cs typeface="Roboto"/>
                <a:sym typeface="Roboto"/>
              </a:rPr>
              <a:t>environment</a:t>
            </a:r>
            <a:r>
              <a:rPr lang="en" sz="2500">
                <a:latin typeface="Roboto"/>
                <a:ea typeface="Roboto"/>
                <a:cs typeface="Roboto"/>
                <a:sym typeface="Roboto"/>
              </a:rPr>
              <a:t> that is harmful or has a poisonous effect. Pollutants can make humans, wildlife, trees, and even our food sources unhealthy or sick. </a:t>
            </a:r>
            <a:endParaRPr sz="2500">
              <a:latin typeface="Roboto"/>
              <a:ea typeface="Roboto"/>
              <a:cs typeface="Roboto"/>
              <a:sym typeface="Roboto"/>
            </a:endParaRPr>
          </a:p>
        </p:txBody>
      </p:sp>
      <p:pic>
        <p:nvPicPr>
          <p:cNvPr id="1082" name="Google Shape;1082;p79"/>
          <p:cNvPicPr preferRelativeResize="0"/>
          <p:nvPr/>
        </p:nvPicPr>
        <p:blipFill>
          <a:blip r:embed="rId10">
            <a:alphaModFix/>
          </a:blip>
          <a:stretch>
            <a:fillRect/>
          </a:stretch>
        </p:blipFill>
        <p:spPr>
          <a:xfrm>
            <a:off x="6201650" y="2493825"/>
            <a:ext cx="1814477" cy="2026199"/>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pic>
        <p:nvPicPr>
          <p:cNvPr descr="https://images.freeimg.net/rsynced_images/floor-floorboards.jpg" id="1087" name="Google Shape;1087;p8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088" name="Google Shape;1088;p80"/>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8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90" name="Google Shape;1090;p8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91" name="Google Shape;1091;p8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92" name="Google Shape;1092;p8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93" name="Google Shape;1093;p80"/>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094" name="Google Shape;1094;p80"/>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095" name="Google Shape;1095;p8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096" name="Google Shape;1096;p80"/>
          <p:cNvSpPr/>
          <p:nvPr/>
        </p:nvSpPr>
        <p:spPr>
          <a:xfrm>
            <a:off x="1005325" y="146300"/>
            <a:ext cx="671627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Pollution?</a:t>
            </a:r>
          </a:p>
        </p:txBody>
      </p:sp>
      <p:sp>
        <p:nvSpPr>
          <p:cNvPr id="1097" name="Google Shape;1097;p80"/>
          <p:cNvSpPr txBox="1"/>
          <p:nvPr/>
        </p:nvSpPr>
        <p:spPr>
          <a:xfrm>
            <a:off x="1005400" y="935600"/>
            <a:ext cx="6716400" cy="327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Pollution can be grouped based on where it comes from, its impact, and the environment it affects. Some of the main types of pollution:</a:t>
            </a:r>
            <a:endParaRPr b="1" sz="2000">
              <a:latin typeface="Roboto"/>
              <a:ea typeface="Roboto"/>
              <a:cs typeface="Roboto"/>
              <a:sym typeface="Roboto"/>
            </a:endParaRPr>
          </a:p>
          <a:p>
            <a:pPr indent="0" lvl="0" marL="1371600" rtl="0" algn="l">
              <a:spcBef>
                <a:spcPts val="0"/>
              </a:spcBef>
              <a:spcAft>
                <a:spcPts val="0"/>
              </a:spcAft>
              <a:buNone/>
            </a:pPr>
            <a:r>
              <a:rPr b="1" lang="en" sz="2000">
                <a:latin typeface="Roboto"/>
                <a:ea typeface="Roboto"/>
                <a:cs typeface="Roboto"/>
                <a:sym typeface="Roboto"/>
              </a:rPr>
              <a:t>1. Air Pollution</a:t>
            </a:r>
            <a:endParaRPr b="1" sz="2000">
              <a:latin typeface="Roboto"/>
              <a:ea typeface="Roboto"/>
              <a:cs typeface="Roboto"/>
              <a:sym typeface="Roboto"/>
            </a:endParaRPr>
          </a:p>
          <a:p>
            <a:pPr indent="0" lvl="0" marL="1371600" rtl="0" algn="l">
              <a:spcBef>
                <a:spcPts val="0"/>
              </a:spcBef>
              <a:spcAft>
                <a:spcPts val="0"/>
              </a:spcAft>
              <a:buNone/>
            </a:pPr>
            <a:r>
              <a:rPr b="1" lang="en" sz="2000">
                <a:latin typeface="Roboto"/>
                <a:ea typeface="Roboto"/>
                <a:cs typeface="Roboto"/>
                <a:sym typeface="Roboto"/>
              </a:rPr>
              <a:t>2. Water Pollution</a:t>
            </a:r>
            <a:endParaRPr b="1" sz="2000">
              <a:latin typeface="Roboto"/>
              <a:ea typeface="Roboto"/>
              <a:cs typeface="Roboto"/>
              <a:sym typeface="Roboto"/>
            </a:endParaRPr>
          </a:p>
          <a:p>
            <a:pPr indent="0" lvl="0" marL="1371600" rtl="0" algn="l">
              <a:spcBef>
                <a:spcPts val="0"/>
              </a:spcBef>
              <a:spcAft>
                <a:spcPts val="0"/>
              </a:spcAft>
              <a:buNone/>
            </a:pPr>
            <a:r>
              <a:rPr b="1" lang="en" sz="2000">
                <a:latin typeface="Roboto"/>
                <a:ea typeface="Roboto"/>
                <a:cs typeface="Roboto"/>
                <a:sym typeface="Roboto"/>
              </a:rPr>
              <a:t>3. Soil Pollution</a:t>
            </a:r>
            <a:endParaRPr b="1" sz="2000">
              <a:latin typeface="Roboto"/>
              <a:ea typeface="Roboto"/>
              <a:cs typeface="Roboto"/>
              <a:sym typeface="Roboto"/>
            </a:endParaRPr>
          </a:p>
          <a:p>
            <a:pPr indent="0" lvl="0" marL="1371600" rtl="0" algn="l">
              <a:spcBef>
                <a:spcPts val="0"/>
              </a:spcBef>
              <a:spcAft>
                <a:spcPts val="0"/>
              </a:spcAft>
              <a:buNone/>
            </a:pPr>
            <a:r>
              <a:rPr b="1" lang="en" sz="2000">
                <a:latin typeface="Roboto"/>
                <a:ea typeface="Roboto"/>
                <a:cs typeface="Roboto"/>
                <a:sym typeface="Roboto"/>
              </a:rPr>
              <a:t>4. Noise Pollution</a:t>
            </a:r>
            <a:endParaRPr b="1" sz="2000">
              <a:latin typeface="Roboto"/>
              <a:ea typeface="Roboto"/>
              <a:cs typeface="Roboto"/>
              <a:sym typeface="Roboto"/>
            </a:endParaRPr>
          </a:p>
          <a:p>
            <a:pPr indent="0" lvl="0" marL="1371600" rtl="0" algn="l">
              <a:spcBef>
                <a:spcPts val="0"/>
              </a:spcBef>
              <a:spcAft>
                <a:spcPts val="0"/>
              </a:spcAft>
              <a:buNone/>
            </a:pPr>
            <a:r>
              <a:rPr b="1" lang="en" sz="2000">
                <a:latin typeface="Roboto"/>
                <a:ea typeface="Roboto"/>
                <a:cs typeface="Roboto"/>
                <a:sym typeface="Roboto"/>
              </a:rPr>
              <a:t>5. Light Pollution</a:t>
            </a:r>
            <a:endParaRPr b="1" sz="2000">
              <a:latin typeface="Roboto"/>
              <a:ea typeface="Roboto"/>
              <a:cs typeface="Roboto"/>
              <a:sym typeface="Roboto"/>
            </a:endParaRPr>
          </a:p>
          <a:p>
            <a:pPr indent="0" lvl="0" marL="1371600" rtl="0" algn="l">
              <a:spcBef>
                <a:spcPts val="0"/>
              </a:spcBef>
              <a:spcAft>
                <a:spcPts val="0"/>
              </a:spcAft>
              <a:buNone/>
            </a:pPr>
            <a:r>
              <a:rPr b="1" lang="en" sz="2000">
                <a:latin typeface="Roboto"/>
                <a:ea typeface="Roboto"/>
                <a:cs typeface="Roboto"/>
                <a:sym typeface="Roboto"/>
              </a:rPr>
              <a:t>6. Thermal Pollution</a:t>
            </a:r>
            <a:endParaRPr b="1" sz="2000">
              <a:latin typeface="Roboto"/>
              <a:ea typeface="Roboto"/>
              <a:cs typeface="Roboto"/>
              <a:sym typeface="Roboto"/>
            </a:endParaRPr>
          </a:p>
          <a:p>
            <a:pPr indent="0" lvl="0" marL="1371600" rtl="0" algn="l">
              <a:spcBef>
                <a:spcPts val="0"/>
              </a:spcBef>
              <a:spcAft>
                <a:spcPts val="0"/>
              </a:spcAft>
              <a:buNone/>
            </a:pPr>
            <a:r>
              <a:rPr b="1" lang="en" sz="2000">
                <a:latin typeface="Roboto"/>
                <a:ea typeface="Roboto"/>
                <a:cs typeface="Roboto"/>
                <a:sym typeface="Roboto"/>
              </a:rPr>
              <a:t>7. Plastic Pollution</a:t>
            </a:r>
            <a:endParaRPr b="1" sz="2000">
              <a:latin typeface="Roboto"/>
              <a:ea typeface="Roboto"/>
              <a:cs typeface="Roboto"/>
              <a:sym typeface="Roboto"/>
            </a:endParaRPr>
          </a:p>
          <a:p>
            <a:pPr indent="0" lvl="0" marL="1371600" rtl="0" algn="l">
              <a:spcBef>
                <a:spcPts val="0"/>
              </a:spcBef>
              <a:spcAft>
                <a:spcPts val="0"/>
              </a:spcAft>
              <a:buNone/>
            </a:pPr>
            <a:r>
              <a:rPr b="1" lang="en" sz="2000">
                <a:latin typeface="Roboto"/>
                <a:ea typeface="Roboto"/>
                <a:cs typeface="Roboto"/>
                <a:sym typeface="Roboto"/>
              </a:rPr>
              <a:t>8. </a:t>
            </a:r>
            <a:r>
              <a:rPr b="1" lang="en" sz="2000">
                <a:latin typeface="Roboto"/>
                <a:ea typeface="Roboto"/>
                <a:cs typeface="Roboto"/>
                <a:sym typeface="Roboto"/>
              </a:rPr>
              <a:t>e-Waste</a:t>
            </a:r>
            <a:r>
              <a:rPr b="1" lang="en" sz="2000">
                <a:latin typeface="Roboto"/>
                <a:ea typeface="Roboto"/>
                <a:cs typeface="Roboto"/>
                <a:sym typeface="Roboto"/>
              </a:rPr>
              <a:t> Pollution</a:t>
            </a:r>
            <a:endParaRPr b="1" sz="2000">
              <a:latin typeface="Roboto"/>
              <a:ea typeface="Roboto"/>
              <a:cs typeface="Roboto"/>
              <a:sym typeface="Roboto"/>
            </a:endParaRPr>
          </a:p>
        </p:txBody>
      </p:sp>
      <p:pic>
        <p:nvPicPr>
          <p:cNvPr id="1098" name="Google Shape;1098;p80"/>
          <p:cNvPicPr preferRelativeResize="0"/>
          <p:nvPr/>
        </p:nvPicPr>
        <p:blipFill>
          <a:blip r:embed="rId10">
            <a:alphaModFix/>
          </a:blip>
          <a:stretch>
            <a:fillRect/>
          </a:stretch>
        </p:blipFill>
        <p:spPr>
          <a:xfrm>
            <a:off x="6201650" y="2493825"/>
            <a:ext cx="1814477" cy="2026199"/>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2" name="Shape 1102"/>
        <p:cNvGrpSpPr/>
        <p:nvPr/>
      </p:nvGrpSpPr>
      <p:grpSpPr>
        <a:xfrm>
          <a:off x="0" y="0"/>
          <a:ext cx="0" cy="0"/>
          <a:chOff x="0" y="0"/>
          <a:chExt cx="0" cy="0"/>
        </a:xfrm>
      </p:grpSpPr>
      <p:pic>
        <p:nvPicPr>
          <p:cNvPr descr="https://images.freeimg.net/rsynced_images/floor-floorboards.jpg" id="1103" name="Google Shape;1103;p8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04" name="Google Shape;1104;p81"/>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8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06" name="Google Shape;1106;p8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07" name="Google Shape;1107;p8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08" name="Google Shape;1108;p8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109" name="Google Shape;1109;p81"/>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110" name="Google Shape;1110;p81"/>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111" name="Google Shape;1111;p8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112" name="Google Shape;1112;p81"/>
          <p:cNvSpPr/>
          <p:nvPr/>
        </p:nvSpPr>
        <p:spPr>
          <a:xfrm>
            <a:off x="1005325" y="146300"/>
            <a:ext cx="671627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Pollution?</a:t>
            </a:r>
          </a:p>
        </p:txBody>
      </p:sp>
      <p:sp>
        <p:nvSpPr>
          <p:cNvPr id="1113" name="Google Shape;1113;p81"/>
          <p:cNvSpPr txBox="1"/>
          <p:nvPr/>
        </p:nvSpPr>
        <p:spPr>
          <a:xfrm>
            <a:off x="847725" y="1048450"/>
            <a:ext cx="6965100" cy="355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Air Pollution</a:t>
            </a:r>
            <a:endParaRPr b="1" sz="3000">
              <a:latin typeface="Roboto"/>
              <a:ea typeface="Roboto"/>
              <a:cs typeface="Roboto"/>
              <a:sym typeface="Roboto"/>
            </a:endParaRPr>
          </a:p>
          <a:p>
            <a:pPr indent="0" lvl="0" marL="0" rtl="0" algn="l">
              <a:spcBef>
                <a:spcPts val="0"/>
              </a:spcBef>
              <a:spcAft>
                <a:spcPts val="0"/>
              </a:spcAft>
              <a:buNone/>
            </a:pPr>
            <a:r>
              <a:rPr lang="en" sz="2400">
                <a:latin typeface="Roboto"/>
                <a:ea typeface="Roboto"/>
                <a:cs typeface="Roboto"/>
                <a:sym typeface="Roboto"/>
              </a:rPr>
              <a:t>This type of pollution occurs when </a:t>
            </a:r>
            <a:r>
              <a:rPr b="1" i="1" lang="en" sz="2400">
                <a:latin typeface="Roboto"/>
                <a:ea typeface="Roboto"/>
                <a:cs typeface="Roboto"/>
                <a:sym typeface="Roboto"/>
              </a:rPr>
              <a:t>harmful substances</a:t>
            </a:r>
            <a:r>
              <a:rPr i="1" lang="en" sz="2400">
                <a:latin typeface="Roboto"/>
                <a:ea typeface="Roboto"/>
                <a:cs typeface="Roboto"/>
                <a:sym typeface="Roboto"/>
              </a:rPr>
              <a:t>,</a:t>
            </a:r>
            <a:r>
              <a:rPr lang="en" sz="2400">
                <a:latin typeface="Roboto"/>
                <a:ea typeface="Roboto"/>
                <a:cs typeface="Roboto"/>
                <a:sym typeface="Roboto"/>
              </a:rPr>
              <a:t> such as gases, particulate matter, and chemicals, </a:t>
            </a:r>
            <a:r>
              <a:rPr b="1" i="1" lang="en" sz="2400">
                <a:latin typeface="Roboto"/>
                <a:ea typeface="Roboto"/>
                <a:cs typeface="Roboto"/>
                <a:sym typeface="Roboto"/>
              </a:rPr>
              <a:t>are released into the air</a:t>
            </a:r>
            <a:r>
              <a:rPr lang="en" sz="2400">
                <a:latin typeface="Roboto"/>
                <a:ea typeface="Roboto"/>
                <a:cs typeface="Roboto"/>
                <a:sym typeface="Roboto"/>
              </a:rPr>
              <a:t>. Common sources include </a:t>
            </a:r>
            <a:r>
              <a:rPr lang="en" sz="2400">
                <a:latin typeface="Roboto"/>
                <a:ea typeface="Roboto"/>
                <a:cs typeface="Roboto"/>
                <a:sym typeface="Roboto"/>
              </a:rPr>
              <a:t>vehicle emission</a:t>
            </a:r>
            <a:r>
              <a:rPr lang="en" sz="2400">
                <a:latin typeface="Roboto"/>
                <a:ea typeface="Roboto"/>
                <a:cs typeface="Roboto"/>
                <a:sym typeface="Roboto"/>
              </a:rPr>
              <a:t>s, industrial activities, and burning of fossil fuels like coal oil and methane gas. Air pollution can lead to respiratory problems, cardiovascular diseases, and environmental damage.</a:t>
            </a:r>
            <a:endParaRPr sz="2400">
              <a:latin typeface="Roboto"/>
              <a:ea typeface="Roboto"/>
              <a:cs typeface="Roboto"/>
              <a:sym typeface="Roboto"/>
            </a:endParaRPr>
          </a:p>
          <a:p>
            <a:pPr indent="0" lvl="0" marL="0" rtl="0" algn="l">
              <a:spcBef>
                <a:spcPts val="0"/>
              </a:spcBef>
              <a:spcAft>
                <a:spcPts val="0"/>
              </a:spcAft>
              <a:buNone/>
            </a:pPr>
            <a:r>
              <a:t/>
            </a:r>
            <a:endParaRPr sz="24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descr="https://images.freeimg.net/rsynced_images/floor-floorboards.jpg" id="158" name="Google Shape;158;p1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59" name="Google Shape;159;p1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1" name="Google Shape;161;p1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62" name="Google Shape;162;p1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63" name="Google Shape;163;p1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64" name="Google Shape;164;p1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65" name="Google Shape;165;p19"/>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66" name="Google Shape;166;p1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67" name="Google Shape;167;p19"/>
          <p:cNvSpPr/>
          <p:nvPr/>
        </p:nvSpPr>
        <p:spPr>
          <a:xfrm>
            <a:off x="905925" y="219650"/>
            <a:ext cx="6783353" cy="666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Collection</a:t>
            </a:r>
          </a:p>
        </p:txBody>
      </p:sp>
      <p:sp>
        <p:nvSpPr>
          <p:cNvPr id="168" name="Google Shape;168;p19"/>
          <p:cNvSpPr txBox="1"/>
          <p:nvPr/>
        </p:nvSpPr>
        <p:spPr>
          <a:xfrm>
            <a:off x="103125" y="970750"/>
            <a:ext cx="7918200" cy="35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Roboto"/>
                <a:ea typeface="Roboto"/>
                <a:cs typeface="Roboto"/>
                <a:sym typeface="Roboto"/>
              </a:rPr>
              <a:t>Here are six common methods used by students like you:</a:t>
            </a:r>
            <a:endParaRPr sz="2200">
              <a:solidFill>
                <a:schemeClr val="dk1"/>
              </a:solidFill>
              <a:latin typeface="Roboto"/>
              <a:ea typeface="Roboto"/>
              <a:cs typeface="Roboto"/>
              <a:sym typeface="Roboto"/>
            </a:endParaRPr>
          </a:p>
          <a:p>
            <a:pPr indent="-342900" lvl="0" marL="2286000" rtl="0" algn="l">
              <a:lnSpc>
                <a:spcPct val="115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Surveys and Questionnaires</a:t>
            </a:r>
            <a:endParaRPr sz="1800">
              <a:solidFill>
                <a:schemeClr val="dk1"/>
              </a:solidFill>
              <a:latin typeface="Roboto"/>
              <a:ea typeface="Roboto"/>
              <a:cs typeface="Roboto"/>
              <a:sym typeface="Roboto"/>
            </a:endParaRPr>
          </a:p>
          <a:p>
            <a:pPr indent="-342900" lvl="0" marL="2286000" rtl="0" algn="l">
              <a:lnSpc>
                <a:spcPct val="115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Observation</a:t>
            </a:r>
            <a:endParaRPr sz="1800">
              <a:solidFill>
                <a:schemeClr val="dk1"/>
              </a:solidFill>
              <a:latin typeface="Roboto"/>
              <a:ea typeface="Roboto"/>
              <a:cs typeface="Roboto"/>
              <a:sym typeface="Roboto"/>
            </a:endParaRPr>
          </a:p>
          <a:p>
            <a:pPr indent="-342900" lvl="0" marL="2286000" rtl="0" algn="l">
              <a:lnSpc>
                <a:spcPct val="115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Interviews</a:t>
            </a:r>
            <a:endParaRPr sz="1800">
              <a:solidFill>
                <a:schemeClr val="dk1"/>
              </a:solidFill>
              <a:latin typeface="Roboto"/>
              <a:ea typeface="Roboto"/>
              <a:cs typeface="Roboto"/>
              <a:sym typeface="Roboto"/>
            </a:endParaRPr>
          </a:p>
          <a:p>
            <a:pPr indent="-342900" lvl="0" marL="2286000" rtl="0" algn="l">
              <a:lnSpc>
                <a:spcPct val="115000"/>
              </a:lnSpc>
              <a:spcBef>
                <a:spcPts val="0"/>
              </a:spcBef>
              <a:spcAft>
                <a:spcPts val="0"/>
              </a:spcAft>
              <a:buClr>
                <a:srgbClr val="0D0D0D"/>
              </a:buClr>
              <a:buSzPts val="1800"/>
              <a:buFont typeface="Roboto"/>
              <a:buChar char="➢"/>
            </a:pPr>
            <a:r>
              <a:rPr lang="en" sz="1800">
                <a:solidFill>
                  <a:srgbClr val="0D0D0D"/>
                </a:solidFill>
                <a:highlight>
                  <a:srgbClr val="FFFFFF"/>
                </a:highlight>
                <a:latin typeface="Roboto"/>
                <a:ea typeface="Roboto"/>
                <a:cs typeface="Roboto"/>
                <a:sym typeface="Roboto"/>
              </a:rPr>
              <a:t>Experiments</a:t>
            </a:r>
            <a:endParaRPr sz="1800">
              <a:solidFill>
                <a:srgbClr val="0D0D0D"/>
              </a:solidFill>
              <a:highlight>
                <a:srgbClr val="FFFFFF"/>
              </a:highlight>
              <a:latin typeface="Roboto"/>
              <a:ea typeface="Roboto"/>
              <a:cs typeface="Roboto"/>
              <a:sym typeface="Roboto"/>
            </a:endParaRPr>
          </a:p>
          <a:p>
            <a:pPr indent="-342900" lvl="0" marL="2286000" rtl="0" algn="l">
              <a:lnSpc>
                <a:spcPct val="115000"/>
              </a:lnSpc>
              <a:spcBef>
                <a:spcPts val="0"/>
              </a:spcBef>
              <a:spcAft>
                <a:spcPts val="0"/>
              </a:spcAft>
              <a:buClr>
                <a:srgbClr val="0D0D0D"/>
              </a:buClr>
              <a:buSzPts val="1800"/>
              <a:buFont typeface="Roboto"/>
              <a:buChar char="➢"/>
            </a:pPr>
            <a:r>
              <a:rPr lang="en" sz="1800">
                <a:solidFill>
                  <a:srgbClr val="0D0D0D"/>
                </a:solidFill>
                <a:highlight>
                  <a:srgbClr val="FFFFFF"/>
                </a:highlight>
                <a:latin typeface="Roboto"/>
                <a:ea typeface="Roboto"/>
                <a:cs typeface="Roboto"/>
                <a:sym typeface="Roboto"/>
              </a:rPr>
              <a:t>Focus Group</a:t>
            </a:r>
            <a:r>
              <a:rPr lang="en" sz="1800">
                <a:solidFill>
                  <a:srgbClr val="0D0D0D"/>
                </a:solidFill>
                <a:highlight>
                  <a:srgbClr val="FFFFFF"/>
                </a:highlight>
                <a:latin typeface="Roboto"/>
                <a:ea typeface="Roboto"/>
                <a:cs typeface="Roboto"/>
                <a:sym typeface="Roboto"/>
              </a:rPr>
              <a:t>s</a:t>
            </a:r>
            <a:endParaRPr sz="1800">
              <a:solidFill>
                <a:srgbClr val="0D0D0D"/>
              </a:solidFill>
              <a:highlight>
                <a:srgbClr val="FFFFFF"/>
              </a:highlight>
              <a:latin typeface="Roboto"/>
              <a:ea typeface="Roboto"/>
              <a:cs typeface="Roboto"/>
              <a:sym typeface="Roboto"/>
            </a:endParaRPr>
          </a:p>
          <a:p>
            <a:pPr indent="-342900" lvl="0" marL="2286000" rtl="0" algn="l">
              <a:lnSpc>
                <a:spcPct val="115000"/>
              </a:lnSpc>
              <a:spcBef>
                <a:spcPts val="0"/>
              </a:spcBef>
              <a:spcAft>
                <a:spcPts val="0"/>
              </a:spcAft>
              <a:buClr>
                <a:srgbClr val="0D0D0D"/>
              </a:buClr>
              <a:buSzPts val="1800"/>
              <a:buFont typeface="Roboto"/>
              <a:buChar char="➢"/>
            </a:pPr>
            <a:r>
              <a:rPr lang="en" sz="1800">
                <a:solidFill>
                  <a:srgbClr val="0D0D0D"/>
                </a:solidFill>
                <a:highlight>
                  <a:srgbClr val="FFFFFF"/>
                </a:highlight>
                <a:latin typeface="Roboto"/>
                <a:ea typeface="Roboto"/>
                <a:cs typeface="Roboto"/>
                <a:sym typeface="Roboto"/>
              </a:rPr>
              <a:t>Secondary Data Analysis</a:t>
            </a:r>
            <a:endParaRPr sz="1800">
              <a:solidFill>
                <a:srgbClr val="0D0D0D"/>
              </a:solidFill>
              <a:highlight>
                <a:srgbClr val="FFFFFF"/>
              </a:highlight>
              <a:latin typeface="Roboto"/>
              <a:ea typeface="Roboto"/>
              <a:cs typeface="Roboto"/>
              <a:sym typeface="Roboto"/>
            </a:endParaRPr>
          </a:p>
          <a:p>
            <a:pPr indent="-342900" lvl="0" marL="2286000" rtl="0" algn="l">
              <a:lnSpc>
                <a:spcPct val="115000"/>
              </a:lnSpc>
              <a:spcBef>
                <a:spcPts val="0"/>
              </a:spcBef>
              <a:spcAft>
                <a:spcPts val="0"/>
              </a:spcAft>
              <a:buClr>
                <a:srgbClr val="0D0D0D"/>
              </a:buClr>
              <a:buSzPts val="1800"/>
              <a:buFont typeface="Roboto"/>
              <a:buChar char="➢"/>
            </a:pPr>
            <a:r>
              <a:rPr lang="en" sz="1800">
                <a:solidFill>
                  <a:srgbClr val="0D0D0D"/>
                </a:solidFill>
                <a:highlight>
                  <a:srgbClr val="FFFFFF"/>
                </a:highlight>
                <a:latin typeface="Roboto"/>
                <a:ea typeface="Roboto"/>
                <a:cs typeface="Roboto"/>
                <a:sym typeface="Roboto"/>
              </a:rPr>
              <a:t>Sensor</a:t>
            </a:r>
            <a:endParaRPr sz="1800">
              <a:solidFill>
                <a:srgbClr val="0D0D0D"/>
              </a:solidFill>
              <a:highlight>
                <a:srgbClr val="FFFFFF"/>
              </a:highlight>
              <a:latin typeface="Roboto"/>
              <a:ea typeface="Roboto"/>
              <a:cs typeface="Roboto"/>
              <a:sym typeface="Roboto"/>
            </a:endParaRPr>
          </a:p>
          <a:p>
            <a:pPr indent="-342900" lvl="0" marL="2286000" rtl="0" algn="l">
              <a:lnSpc>
                <a:spcPct val="115000"/>
              </a:lnSpc>
              <a:spcBef>
                <a:spcPts val="0"/>
              </a:spcBef>
              <a:spcAft>
                <a:spcPts val="0"/>
              </a:spcAft>
              <a:buClr>
                <a:srgbClr val="0D0D0D"/>
              </a:buClr>
              <a:buSzPts val="1800"/>
              <a:buFont typeface="Roboto"/>
              <a:buChar char="➢"/>
            </a:pPr>
            <a:r>
              <a:rPr lang="en" sz="1800">
                <a:solidFill>
                  <a:srgbClr val="0D0D0D"/>
                </a:solidFill>
                <a:highlight>
                  <a:srgbClr val="FFFFFF"/>
                </a:highlight>
                <a:latin typeface="Roboto"/>
                <a:ea typeface="Roboto"/>
                <a:cs typeface="Roboto"/>
                <a:sym typeface="Roboto"/>
              </a:rPr>
              <a:t>Social Media Monitoring</a:t>
            </a:r>
            <a:endParaRPr sz="1800">
              <a:solidFill>
                <a:srgbClr val="0D0D0D"/>
              </a:solidFill>
              <a:highlight>
                <a:srgbClr val="FFFFFF"/>
              </a:highlight>
              <a:latin typeface="Roboto"/>
              <a:ea typeface="Roboto"/>
              <a:cs typeface="Roboto"/>
              <a:sym typeface="Roboto"/>
            </a:endParaRPr>
          </a:p>
          <a:p>
            <a:pPr indent="-342900" lvl="0" marL="2286000" rtl="0" algn="l">
              <a:lnSpc>
                <a:spcPct val="115000"/>
              </a:lnSpc>
              <a:spcBef>
                <a:spcPts val="0"/>
              </a:spcBef>
              <a:spcAft>
                <a:spcPts val="0"/>
              </a:spcAft>
              <a:buClr>
                <a:srgbClr val="0D0D0D"/>
              </a:buClr>
              <a:buSzPts val="1800"/>
              <a:buFont typeface="Roboto"/>
              <a:buChar char="➢"/>
            </a:pPr>
            <a:r>
              <a:rPr lang="en" sz="1800">
                <a:solidFill>
                  <a:srgbClr val="0D0D0D"/>
                </a:solidFill>
                <a:highlight>
                  <a:srgbClr val="FFFFFF"/>
                </a:highlight>
                <a:latin typeface="Roboto"/>
                <a:ea typeface="Roboto"/>
                <a:cs typeface="Roboto"/>
                <a:sym typeface="Roboto"/>
              </a:rPr>
              <a:t>Case Studies</a:t>
            </a:r>
            <a:endParaRPr sz="1800">
              <a:solidFill>
                <a:srgbClr val="0D0D0D"/>
              </a:solidFill>
              <a:highlight>
                <a:srgbClr val="FFFFFF"/>
              </a:highlight>
              <a:latin typeface="Roboto"/>
              <a:ea typeface="Roboto"/>
              <a:cs typeface="Roboto"/>
              <a:sym typeface="Roboto"/>
            </a:endParaRPr>
          </a:p>
          <a:p>
            <a:pPr indent="-342900" lvl="0" marL="2286000" rtl="0" algn="l">
              <a:lnSpc>
                <a:spcPct val="115000"/>
              </a:lnSpc>
              <a:spcBef>
                <a:spcPts val="0"/>
              </a:spcBef>
              <a:spcAft>
                <a:spcPts val="0"/>
              </a:spcAft>
              <a:buClr>
                <a:srgbClr val="0D0D0D"/>
              </a:buClr>
              <a:buSzPts val="1800"/>
              <a:buFont typeface="Roboto"/>
              <a:buChar char="➢"/>
            </a:pPr>
            <a:r>
              <a:rPr lang="en" sz="1800">
                <a:solidFill>
                  <a:srgbClr val="0D0D0D"/>
                </a:solidFill>
                <a:highlight>
                  <a:srgbClr val="FFFFFF"/>
                </a:highlight>
                <a:latin typeface="Roboto"/>
                <a:ea typeface="Roboto"/>
                <a:cs typeface="Roboto"/>
                <a:sym typeface="Roboto"/>
              </a:rPr>
              <a:t>Ethnography</a:t>
            </a:r>
            <a:endParaRPr sz="1800">
              <a:solidFill>
                <a:srgbClr val="0D0D0D"/>
              </a:solidFill>
              <a:highlight>
                <a:srgbClr val="FFFFFF"/>
              </a:highlight>
              <a:latin typeface="Roboto"/>
              <a:ea typeface="Roboto"/>
              <a:cs typeface="Roboto"/>
              <a:sym typeface="Roboto"/>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pic>
        <p:nvPicPr>
          <p:cNvPr descr="https://images.freeimg.net/rsynced_images/floor-floorboards.jpg" id="1118" name="Google Shape;1118;p8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19" name="Google Shape;1119;p82"/>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8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21" name="Google Shape;1121;p8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22" name="Google Shape;1122;p8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23" name="Google Shape;1123;p8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124" name="Google Shape;1124;p82"/>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125" name="Google Shape;1125;p82"/>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126" name="Google Shape;1126;p8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127" name="Google Shape;1127;p82"/>
          <p:cNvSpPr/>
          <p:nvPr/>
        </p:nvSpPr>
        <p:spPr>
          <a:xfrm>
            <a:off x="1005325" y="146300"/>
            <a:ext cx="671627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Pollution?</a:t>
            </a:r>
          </a:p>
        </p:txBody>
      </p:sp>
      <p:sp>
        <p:nvSpPr>
          <p:cNvPr id="1128" name="Google Shape;1128;p82"/>
          <p:cNvSpPr txBox="1"/>
          <p:nvPr/>
        </p:nvSpPr>
        <p:spPr>
          <a:xfrm>
            <a:off x="847725" y="1021775"/>
            <a:ext cx="7185600" cy="364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Water Pollution</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Water pollution occurs when </a:t>
            </a:r>
            <a:r>
              <a:rPr b="1" i="1" lang="en" sz="2500">
                <a:latin typeface="Roboto"/>
                <a:ea typeface="Roboto"/>
                <a:cs typeface="Roboto"/>
                <a:sym typeface="Roboto"/>
              </a:rPr>
              <a:t>contaminants</a:t>
            </a:r>
            <a:r>
              <a:rPr lang="en" sz="2500">
                <a:latin typeface="Roboto"/>
                <a:ea typeface="Roboto"/>
                <a:cs typeface="Roboto"/>
                <a:sym typeface="Roboto"/>
              </a:rPr>
              <a:t>, such as chemicals, sewage, and waste, </a:t>
            </a:r>
            <a:r>
              <a:rPr b="1" i="1" lang="en" sz="2500">
                <a:latin typeface="Roboto"/>
                <a:ea typeface="Roboto"/>
                <a:cs typeface="Roboto"/>
                <a:sym typeface="Roboto"/>
              </a:rPr>
              <a:t>enter bodies of water like rivers, lakes, and oceans.</a:t>
            </a:r>
            <a:r>
              <a:rPr lang="en" sz="2500">
                <a:latin typeface="Roboto"/>
                <a:ea typeface="Roboto"/>
                <a:cs typeface="Roboto"/>
                <a:sym typeface="Roboto"/>
              </a:rPr>
              <a:t> Sources of water pollution include industrial discharge, agricultural runoff, and improper waste disposal. Water pollution can harm aquatic ecosystems, affect drinking water quality, and pose risks to human health.</a:t>
            </a:r>
            <a:endParaRPr sz="2500">
              <a:latin typeface="Roboto"/>
              <a:ea typeface="Roboto"/>
              <a:cs typeface="Roboto"/>
              <a:sym typeface="Roboto"/>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2" name="Shape 1132"/>
        <p:cNvGrpSpPr/>
        <p:nvPr/>
      </p:nvGrpSpPr>
      <p:grpSpPr>
        <a:xfrm>
          <a:off x="0" y="0"/>
          <a:ext cx="0" cy="0"/>
          <a:chOff x="0" y="0"/>
          <a:chExt cx="0" cy="0"/>
        </a:xfrm>
      </p:grpSpPr>
      <p:pic>
        <p:nvPicPr>
          <p:cNvPr descr="https://images.freeimg.net/rsynced_images/floor-floorboards.jpg" id="1133" name="Google Shape;1133;p8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34" name="Google Shape;1134;p83"/>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8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36" name="Google Shape;1136;p8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37" name="Google Shape;1137;p8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38" name="Google Shape;1138;p8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139" name="Google Shape;1139;p83"/>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140" name="Google Shape;1140;p83"/>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141" name="Google Shape;1141;p8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142" name="Google Shape;1142;p83"/>
          <p:cNvSpPr/>
          <p:nvPr/>
        </p:nvSpPr>
        <p:spPr>
          <a:xfrm>
            <a:off x="1005325" y="146300"/>
            <a:ext cx="671627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Pollution?</a:t>
            </a:r>
          </a:p>
        </p:txBody>
      </p:sp>
      <p:sp>
        <p:nvSpPr>
          <p:cNvPr id="1143" name="Google Shape;1143;p83"/>
          <p:cNvSpPr txBox="1"/>
          <p:nvPr/>
        </p:nvSpPr>
        <p:spPr>
          <a:xfrm>
            <a:off x="1054025" y="1052100"/>
            <a:ext cx="7070400" cy="3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Soil Pollution</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Soil pollution occurs when </a:t>
            </a:r>
            <a:r>
              <a:rPr b="1" i="1" lang="en" sz="2500">
                <a:latin typeface="Roboto"/>
                <a:ea typeface="Roboto"/>
                <a:cs typeface="Roboto"/>
                <a:sym typeface="Roboto"/>
              </a:rPr>
              <a:t>contaminants,</a:t>
            </a:r>
            <a:r>
              <a:rPr lang="en" sz="2500">
                <a:latin typeface="Roboto"/>
                <a:ea typeface="Roboto"/>
                <a:cs typeface="Roboto"/>
                <a:sym typeface="Roboto"/>
              </a:rPr>
              <a:t> such as heavy metals, pesticides, and industrial chemicals, </a:t>
            </a:r>
            <a:r>
              <a:rPr b="1" i="1" lang="en" sz="2500">
                <a:latin typeface="Roboto"/>
                <a:ea typeface="Roboto"/>
                <a:cs typeface="Roboto"/>
                <a:sym typeface="Roboto"/>
              </a:rPr>
              <a:t>accumulate in the soil</a:t>
            </a:r>
            <a:r>
              <a:rPr lang="en" sz="2500">
                <a:latin typeface="Roboto"/>
                <a:ea typeface="Roboto"/>
                <a:cs typeface="Roboto"/>
                <a:sym typeface="Roboto"/>
              </a:rPr>
              <a:t>. This can result from activities like improper waste disposal, agricultural practices, and industrial activities. Soil pollution can degrade soil quality, harm plants and animals, and affect food safety.</a:t>
            </a:r>
            <a:endParaRPr sz="2500">
              <a:latin typeface="Roboto"/>
              <a:ea typeface="Roboto"/>
              <a:cs typeface="Roboto"/>
              <a:sym typeface="Roboto"/>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pic>
        <p:nvPicPr>
          <p:cNvPr descr="https://images.freeimg.net/rsynced_images/floor-floorboards.jpg" id="1148" name="Google Shape;1148;p8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49" name="Google Shape;1149;p84"/>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8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51" name="Google Shape;1151;p8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52" name="Google Shape;1152;p8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53" name="Google Shape;1153;p8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154" name="Google Shape;1154;p84"/>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155" name="Google Shape;1155;p84"/>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156" name="Google Shape;1156;p8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157" name="Google Shape;1157;p84"/>
          <p:cNvSpPr/>
          <p:nvPr/>
        </p:nvSpPr>
        <p:spPr>
          <a:xfrm>
            <a:off x="1005325" y="146300"/>
            <a:ext cx="671627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Pollution?</a:t>
            </a:r>
          </a:p>
        </p:txBody>
      </p:sp>
      <p:sp>
        <p:nvSpPr>
          <p:cNvPr id="1158" name="Google Shape;1158;p84"/>
          <p:cNvSpPr txBox="1"/>
          <p:nvPr/>
        </p:nvSpPr>
        <p:spPr>
          <a:xfrm>
            <a:off x="847725" y="954675"/>
            <a:ext cx="7134600" cy="36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Noise Pollution</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Noise pollution refers to </a:t>
            </a:r>
            <a:r>
              <a:rPr b="1" i="1" lang="en" sz="2500">
                <a:latin typeface="Roboto"/>
                <a:ea typeface="Roboto"/>
                <a:cs typeface="Roboto"/>
                <a:sym typeface="Roboto"/>
              </a:rPr>
              <a:t>excessive or disruptive noise that interferes with normal activities and causes discomfort or harm to humans and animals</a:t>
            </a:r>
            <a:r>
              <a:rPr lang="en" sz="2500">
                <a:latin typeface="Roboto"/>
                <a:ea typeface="Roboto"/>
                <a:cs typeface="Roboto"/>
                <a:sym typeface="Roboto"/>
              </a:rPr>
              <a:t>. Sources of noise pollution include transportation, industrial machinery, construction activities, and urbanization. Exposure to long periods of high noise levels can lead to hearing loss, stress, and other health problems.</a:t>
            </a:r>
            <a:endParaRPr sz="2500">
              <a:latin typeface="Roboto"/>
              <a:ea typeface="Roboto"/>
              <a:cs typeface="Roboto"/>
              <a:sym typeface="Roboto"/>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2" name="Shape 1162"/>
        <p:cNvGrpSpPr/>
        <p:nvPr/>
      </p:nvGrpSpPr>
      <p:grpSpPr>
        <a:xfrm>
          <a:off x="0" y="0"/>
          <a:ext cx="0" cy="0"/>
          <a:chOff x="0" y="0"/>
          <a:chExt cx="0" cy="0"/>
        </a:xfrm>
      </p:grpSpPr>
      <p:pic>
        <p:nvPicPr>
          <p:cNvPr descr="https://images.freeimg.net/rsynced_images/floor-floorboards.jpg" id="1163" name="Google Shape;1163;p8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64" name="Google Shape;1164;p85"/>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8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66" name="Google Shape;1166;p8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67" name="Google Shape;1167;p8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68" name="Google Shape;1168;p8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169" name="Google Shape;1169;p85"/>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170" name="Google Shape;1170;p85"/>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171" name="Google Shape;1171;p8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172" name="Google Shape;1172;p85"/>
          <p:cNvSpPr/>
          <p:nvPr/>
        </p:nvSpPr>
        <p:spPr>
          <a:xfrm>
            <a:off x="1005325" y="146300"/>
            <a:ext cx="671627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Pollution?</a:t>
            </a:r>
          </a:p>
        </p:txBody>
      </p:sp>
      <p:sp>
        <p:nvSpPr>
          <p:cNvPr id="1173" name="Google Shape;1173;p85"/>
          <p:cNvSpPr txBox="1"/>
          <p:nvPr/>
        </p:nvSpPr>
        <p:spPr>
          <a:xfrm>
            <a:off x="905925" y="935200"/>
            <a:ext cx="7218600" cy="405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Light Pollution</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Light pollution occurs when </a:t>
            </a:r>
            <a:r>
              <a:rPr b="1" i="1" lang="en" sz="2500">
                <a:latin typeface="Roboto"/>
                <a:ea typeface="Roboto"/>
                <a:cs typeface="Roboto"/>
                <a:sym typeface="Roboto"/>
              </a:rPr>
              <a:t>artificial light sources</a:t>
            </a:r>
            <a:r>
              <a:rPr lang="en" sz="2500">
                <a:latin typeface="Roboto"/>
                <a:ea typeface="Roboto"/>
                <a:cs typeface="Roboto"/>
                <a:sym typeface="Roboto"/>
              </a:rPr>
              <a:t>, such as streetlights and billboards, </a:t>
            </a:r>
            <a:r>
              <a:rPr b="1" i="1" lang="en" sz="2500">
                <a:latin typeface="Roboto"/>
                <a:ea typeface="Roboto"/>
                <a:cs typeface="Roboto"/>
                <a:sym typeface="Roboto"/>
              </a:rPr>
              <a:t>disrupt natural light cycles and cause excessive brightness at night.</a:t>
            </a:r>
            <a:r>
              <a:rPr lang="en" sz="2500">
                <a:latin typeface="Roboto"/>
                <a:ea typeface="Roboto"/>
                <a:cs typeface="Roboto"/>
                <a:sym typeface="Roboto"/>
              </a:rPr>
              <a:t> This can affect wildlife behavior, disrupt ecosystems, and interfere with astronomical observations. Light pollution can also contribute to energy waste and affect human health and sleep patterns.</a:t>
            </a:r>
            <a:endParaRPr sz="2500">
              <a:latin typeface="Roboto"/>
              <a:ea typeface="Roboto"/>
              <a:cs typeface="Roboto"/>
              <a:sym typeface="Roboto"/>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7" name="Shape 1177"/>
        <p:cNvGrpSpPr/>
        <p:nvPr/>
      </p:nvGrpSpPr>
      <p:grpSpPr>
        <a:xfrm>
          <a:off x="0" y="0"/>
          <a:ext cx="0" cy="0"/>
          <a:chOff x="0" y="0"/>
          <a:chExt cx="0" cy="0"/>
        </a:xfrm>
      </p:grpSpPr>
      <p:pic>
        <p:nvPicPr>
          <p:cNvPr descr="https://images.freeimg.net/rsynced_images/floor-floorboards.jpg" id="1178" name="Google Shape;1178;p8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79" name="Google Shape;1179;p86"/>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8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81" name="Google Shape;1181;p8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82" name="Google Shape;1182;p8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83" name="Google Shape;1183;p8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184" name="Google Shape;1184;p86"/>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185" name="Google Shape;1185;p86"/>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186" name="Google Shape;1186;p8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187" name="Google Shape;1187;p86"/>
          <p:cNvSpPr/>
          <p:nvPr/>
        </p:nvSpPr>
        <p:spPr>
          <a:xfrm>
            <a:off x="1005325" y="146300"/>
            <a:ext cx="671627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Pollution?</a:t>
            </a:r>
          </a:p>
        </p:txBody>
      </p:sp>
      <p:sp>
        <p:nvSpPr>
          <p:cNvPr id="1188" name="Google Shape;1188;p86"/>
          <p:cNvSpPr txBox="1"/>
          <p:nvPr/>
        </p:nvSpPr>
        <p:spPr>
          <a:xfrm>
            <a:off x="926438" y="993900"/>
            <a:ext cx="6577800" cy="29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Thermal Pollution</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Thermal pollution refers to the </a:t>
            </a:r>
            <a:r>
              <a:rPr b="1" i="1" lang="en" sz="2500">
                <a:latin typeface="Roboto"/>
                <a:ea typeface="Roboto"/>
                <a:cs typeface="Roboto"/>
                <a:sym typeface="Roboto"/>
              </a:rPr>
              <a:t>excessive heat released into water bodies</a:t>
            </a:r>
            <a:r>
              <a:rPr lang="en" sz="2500">
                <a:latin typeface="Roboto"/>
                <a:ea typeface="Roboto"/>
                <a:cs typeface="Roboto"/>
                <a:sym typeface="Roboto"/>
              </a:rPr>
              <a:t> from industrial processes, power plants, and urban runoff. This can </a:t>
            </a:r>
            <a:r>
              <a:rPr b="1" i="1" lang="en" sz="2500">
                <a:latin typeface="Roboto"/>
                <a:ea typeface="Roboto"/>
                <a:cs typeface="Roboto"/>
                <a:sym typeface="Roboto"/>
              </a:rPr>
              <a:t>disrupt aquatic ecosystems</a:t>
            </a:r>
            <a:r>
              <a:rPr lang="en" sz="2500">
                <a:latin typeface="Roboto"/>
                <a:ea typeface="Roboto"/>
                <a:cs typeface="Roboto"/>
                <a:sym typeface="Roboto"/>
              </a:rPr>
              <a:t>, </a:t>
            </a:r>
            <a:r>
              <a:rPr b="1" i="1" lang="en" sz="2500">
                <a:latin typeface="Roboto"/>
                <a:ea typeface="Roboto"/>
                <a:cs typeface="Roboto"/>
                <a:sym typeface="Roboto"/>
              </a:rPr>
              <a:t>decrease oxygen levels in water</a:t>
            </a:r>
            <a:r>
              <a:rPr lang="en" sz="2500">
                <a:latin typeface="Roboto"/>
                <a:ea typeface="Roboto"/>
                <a:cs typeface="Roboto"/>
                <a:sym typeface="Roboto"/>
              </a:rPr>
              <a:t>, and </a:t>
            </a:r>
            <a:r>
              <a:rPr b="1" i="1" lang="en" sz="2500">
                <a:latin typeface="Roboto"/>
                <a:ea typeface="Roboto"/>
                <a:cs typeface="Roboto"/>
                <a:sym typeface="Roboto"/>
              </a:rPr>
              <a:t>harm aquatic organisms.</a:t>
            </a:r>
            <a:endParaRPr b="1" i="1" sz="2500">
              <a:latin typeface="Roboto"/>
              <a:ea typeface="Roboto"/>
              <a:cs typeface="Roboto"/>
              <a:sym typeface="Roboto"/>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2" name="Shape 1192"/>
        <p:cNvGrpSpPr/>
        <p:nvPr/>
      </p:nvGrpSpPr>
      <p:grpSpPr>
        <a:xfrm>
          <a:off x="0" y="0"/>
          <a:ext cx="0" cy="0"/>
          <a:chOff x="0" y="0"/>
          <a:chExt cx="0" cy="0"/>
        </a:xfrm>
      </p:grpSpPr>
      <p:pic>
        <p:nvPicPr>
          <p:cNvPr descr="https://images.freeimg.net/rsynced_images/floor-floorboards.jpg" id="1193" name="Google Shape;1193;p8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94" name="Google Shape;1194;p87"/>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8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96" name="Google Shape;1196;p8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97" name="Google Shape;1197;p8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98" name="Google Shape;1198;p8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199" name="Google Shape;1199;p87"/>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200" name="Google Shape;1200;p87"/>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201" name="Google Shape;1201;p8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202" name="Google Shape;1202;p87"/>
          <p:cNvSpPr/>
          <p:nvPr/>
        </p:nvSpPr>
        <p:spPr>
          <a:xfrm>
            <a:off x="1005325" y="146300"/>
            <a:ext cx="671627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Pollution?</a:t>
            </a:r>
          </a:p>
        </p:txBody>
      </p:sp>
      <p:sp>
        <p:nvSpPr>
          <p:cNvPr id="1203" name="Google Shape;1203;p87"/>
          <p:cNvSpPr txBox="1"/>
          <p:nvPr/>
        </p:nvSpPr>
        <p:spPr>
          <a:xfrm>
            <a:off x="1005325" y="1091050"/>
            <a:ext cx="6894900" cy="332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Plastic Pollution</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Plastic pollution occurs when </a:t>
            </a:r>
            <a:r>
              <a:rPr b="1" i="1" lang="en" sz="2500">
                <a:latin typeface="Roboto"/>
                <a:ea typeface="Roboto"/>
                <a:cs typeface="Roboto"/>
                <a:sym typeface="Roboto"/>
              </a:rPr>
              <a:t>plastic materials accumulate in the environment</a:t>
            </a:r>
            <a:r>
              <a:rPr lang="en" sz="2500">
                <a:latin typeface="Roboto"/>
                <a:ea typeface="Roboto"/>
                <a:cs typeface="Roboto"/>
                <a:sym typeface="Roboto"/>
              </a:rPr>
              <a:t>, particularly in oceans, rivers, and landfills. This </a:t>
            </a:r>
            <a:r>
              <a:rPr b="1" i="1" lang="en" sz="2500">
                <a:latin typeface="Roboto"/>
                <a:ea typeface="Roboto"/>
                <a:cs typeface="Roboto"/>
                <a:sym typeface="Roboto"/>
              </a:rPr>
              <a:t>can harm wildlife, marine ecosystems, and human health. </a:t>
            </a:r>
            <a:r>
              <a:rPr lang="en" sz="2500">
                <a:latin typeface="Roboto"/>
                <a:ea typeface="Roboto"/>
                <a:cs typeface="Roboto"/>
                <a:sym typeface="Roboto"/>
              </a:rPr>
              <a:t>Plastic pollution also contributes to environmental degradation and the spread of microplastics throughout the food chain.</a:t>
            </a:r>
            <a:endParaRPr sz="2500">
              <a:latin typeface="Roboto"/>
              <a:ea typeface="Roboto"/>
              <a:cs typeface="Roboto"/>
              <a:sym typeface="Roboto"/>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7" name="Shape 1207"/>
        <p:cNvGrpSpPr/>
        <p:nvPr/>
      </p:nvGrpSpPr>
      <p:grpSpPr>
        <a:xfrm>
          <a:off x="0" y="0"/>
          <a:ext cx="0" cy="0"/>
          <a:chOff x="0" y="0"/>
          <a:chExt cx="0" cy="0"/>
        </a:xfrm>
      </p:grpSpPr>
      <p:pic>
        <p:nvPicPr>
          <p:cNvPr descr="https://images.freeimg.net/rsynced_images/floor-floorboards.jpg" id="1208" name="Google Shape;1208;p8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209" name="Google Shape;1209;p88"/>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8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11" name="Google Shape;1211;p8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212" name="Google Shape;1212;p8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213" name="Google Shape;1213;p8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214" name="Google Shape;1214;p88"/>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215" name="Google Shape;1215;p88"/>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216" name="Google Shape;1216;p8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217" name="Google Shape;1217;p88"/>
          <p:cNvSpPr/>
          <p:nvPr/>
        </p:nvSpPr>
        <p:spPr>
          <a:xfrm>
            <a:off x="1005325" y="146300"/>
            <a:ext cx="671627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Pollution?</a:t>
            </a:r>
          </a:p>
        </p:txBody>
      </p:sp>
      <p:sp>
        <p:nvSpPr>
          <p:cNvPr id="1218" name="Google Shape;1218;p88"/>
          <p:cNvSpPr txBox="1"/>
          <p:nvPr/>
        </p:nvSpPr>
        <p:spPr>
          <a:xfrm>
            <a:off x="847725" y="947813"/>
            <a:ext cx="7285500" cy="365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E-waste Pollution</a:t>
            </a:r>
            <a:endParaRPr b="1" sz="3000">
              <a:latin typeface="Roboto"/>
              <a:ea typeface="Roboto"/>
              <a:cs typeface="Roboto"/>
              <a:sym typeface="Roboto"/>
            </a:endParaRPr>
          </a:p>
          <a:p>
            <a:pPr indent="0" lvl="0" marL="0" rtl="0" algn="l">
              <a:spcBef>
                <a:spcPts val="0"/>
              </a:spcBef>
              <a:spcAft>
                <a:spcPts val="0"/>
              </a:spcAft>
              <a:buNone/>
            </a:pPr>
            <a:r>
              <a:rPr lang="en" sz="2000">
                <a:latin typeface="Roboto"/>
                <a:ea typeface="Roboto"/>
                <a:cs typeface="Roboto"/>
                <a:sym typeface="Roboto"/>
              </a:rPr>
              <a:t>E-waste is short for </a:t>
            </a:r>
            <a:r>
              <a:rPr b="1" i="1" lang="en" sz="2000">
                <a:latin typeface="Roboto"/>
                <a:ea typeface="Roboto"/>
                <a:cs typeface="Roboto"/>
                <a:sym typeface="Roboto"/>
              </a:rPr>
              <a:t>electronic waste.</a:t>
            </a:r>
            <a:r>
              <a:rPr lang="en" sz="2000">
                <a:latin typeface="Roboto"/>
                <a:ea typeface="Roboto"/>
                <a:cs typeface="Roboto"/>
                <a:sym typeface="Roboto"/>
              </a:rPr>
              <a:t> E-waste pollution </a:t>
            </a:r>
            <a:r>
              <a:rPr b="1" i="1" lang="en" sz="2000">
                <a:latin typeface="Roboto"/>
                <a:ea typeface="Roboto"/>
                <a:cs typeface="Roboto"/>
                <a:sym typeface="Roboto"/>
              </a:rPr>
              <a:t>occurs when discarded electronic devices</a:t>
            </a:r>
            <a:r>
              <a:rPr lang="en" sz="2000">
                <a:latin typeface="Roboto"/>
                <a:ea typeface="Roboto"/>
                <a:cs typeface="Roboto"/>
                <a:sym typeface="Roboto"/>
              </a:rPr>
              <a:t> (old computers, laptops, mobile phones, televisions) </a:t>
            </a:r>
            <a:r>
              <a:rPr b="1" i="1" lang="en" sz="2000">
                <a:latin typeface="Roboto"/>
                <a:ea typeface="Roboto"/>
                <a:cs typeface="Roboto"/>
                <a:sym typeface="Roboto"/>
              </a:rPr>
              <a:t>or appliances</a:t>
            </a:r>
            <a:r>
              <a:rPr lang="en" sz="2000">
                <a:latin typeface="Roboto"/>
                <a:ea typeface="Roboto"/>
                <a:cs typeface="Roboto"/>
                <a:sym typeface="Roboto"/>
              </a:rPr>
              <a:t> (refrigerators, washers, dryers) are </a:t>
            </a:r>
            <a:r>
              <a:rPr b="1" i="1" lang="en" sz="2000">
                <a:latin typeface="Roboto"/>
                <a:ea typeface="Roboto"/>
                <a:cs typeface="Roboto"/>
                <a:sym typeface="Roboto"/>
              </a:rPr>
              <a:t>thrown in dumps, landfills or incinerated </a:t>
            </a:r>
            <a:r>
              <a:rPr lang="en" sz="2000">
                <a:latin typeface="Roboto"/>
                <a:ea typeface="Roboto"/>
                <a:cs typeface="Roboto"/>
                <a:sym typeface="Roboto"/>
              </a:rPr>
              <a:t>(burned). This is a significant environmental concern due to the toxic materials like lead, mercury, cadmium, and hazardous chemicals.  such as brominated flame retardants. Improper disposal of e-waste </a:t>
            </a:r>
            <a:r>
              <a:rPr b="1" i="1" lang="en" sz="2000">
                <a:latin typeface="Roboto"/>
                <a:ea typeface="Roboto"/>
                <a:cs typeface="Roboto"/>
                <a:sym typeface="Roboto"/>
              </a:rPr>
              <a:t>can lead to the release of these harmful substances into the environment, contaminating soil, water, and air, and posing risks to human health and ecosystems.</a:t>
            </a:r>
            <a:endParaRPr b="1" i="1" sz="2000">
              <a:latin typeface="Roboto"/>
              <a:ea typeface="Roboto"/>
              <a:cs typeface="Roboto"/>
              <a:sym typeface="Roboto"/>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2" name="Shape 1222"/>
        <p:cNvGrpSpPr/>
        <p:nvPr/>
      </p:nvGrpSpPr>
      <p:grpSpPr>
        <a:xfrm>
          <a:off x="0" y="0"/>
          <a:ext cx="0" cy="0"/>
          <a:chOff x="0" y="0"/>
          <a:chExt cx="0" cy="0"/>
        </a:xfrm>
      </p:grpSpPr>
      <p:pic>
        <p:nvPicPr>
          <p:cNvPr descr="https://images.freeimg.net/rsynced_images/floor-floorboards.jpg" id="1223" name="Google Shape;1223;p8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224" name="Google Shape;1224;p89"/>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8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26" name="Google Shape;1226;p8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227" name="Google Shape;1227;p8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228" name="Google Shape;1228;p8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229" name="Google Shape;1229;p89"/>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230" name="Google Shape;1230;p89"/>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231" name="Google Shape;1231;p8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232" name="Google Shape;1232;p89"/>
          <p:cNvSpPr/>
          <p:nvPr/>
        </p:nvSpPr>
        <p:spPr>
          <a:xfrm>
            <a:off x="1005325" y="146300"/>
            <a:ext cx="671627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Pollution?</a:t>
            </a:r>
          </a:p>
        </p:txBody>
      </p:sp>
      <p:sp>
        <p:nvSpPr>
          <p:cNvPr id="1233" name="Google Shape;1233;p89"/>
          <p:cNvSpPr txBox="1"/>
          <p:nvPr/>
        </p:nvSpPr>
        <p:spPr>
          <a:xfrm>
            <a:off x="924800" y="1069025"/>
            <a:ext cx="6581100" cy="17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rgbClr val="0D0D0D"/>
                </a:solidFill>
                <a:highlight>
                  <a:srgbClr val="FFFFFF"/>
                </a:highlight>
                <a:latin typeface="Roboto"/>
                <a:ea typeface="Roboto"/>
                <a:cs typeface="Roboto"/>
                <a:sym typeface="Roboto"/>
              </a:rPr>
              <a:t>These are some of the main types of pollution, each with its own sources, impacts, and challenges. </a:t>
            </a:r>
            <a:endParaRPr sz="3300">
              <a:latin typeface="Roboto"/>
              <a:ea typeface="Roboto"/>
              <a:cs typeface="Roboto"/>
              <a:sym typeface="Roboto"/>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7" name="Shape 1237"/>
        <p:cNvGrpSpPr/>
        <p:nvPr/>
      </p:nvGrpSpPr>
      <p:grpSpPr>
        <a:xfrm>
          <a:off x="0" y="0"/>
          <a:ext cx="0" cy="0"/>
          <a:chOff x="0" y="0"/>
          <a:chExt cx="0" cy="0"/>
        </a:xfrm>
      </p:grpSpPr>
      <p:pic>
        <p:nvPicPr>
          <p:cNvPr descr="https://images.freeimg.net/rsynced_images/floor-floorboards.jpg" id="1238" name="Google Shape;1238;p9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239" name="Google Shape;1239;p90"/>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9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41" name="Google Shape;1241;p9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242" name="Google Shape;1242;p9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243" name="Google Shape;1243;p9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244" name="Google Shape;1244;p90"/>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245" name="Google Shape;1245;p90"/>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246" name="Google Shape;1246;p9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247" name="Google Shape;1247;p90"/>
          <p:cNvSpPr/>
          <p:nvPr/>
        </p:nvSpPr>
        <p:spPr>
          <a:xfrm>
            <a:off x="278475" y="1079025"/>
            <a:ext cx="7495227" cy="16137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Extreme Weather</a:t>
            </a: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1" name="Shape 1251"/>
        <p:cNvGrpSpPr/>
        <p:nvPr/>
      </p:nvGrpSpPr>
      <p:grpSpPr>
        <a:xfrm>
          <a:off x="0" y="0"/>
          <a:ext cx="0" cy="0"/>
          <a:chOff x="0" y="0"/>
          <a:chExt cx="0" cy="0"/>
        </a:xfrm>
      </p:grpSpPr>
      <p:pic>
        <p:nvPicPr>
          <p:cNvPr descr="https://images.freeimg.net/rsynced_images/floor-floorboards.jpg" id="1252" name="Google Shape;1252;p9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253" name="Google Shape;1253;p91"/>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9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55" name="Google Shape;1255;p9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256" name="Google Shape;1256;p9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257" name="Google Shape;1257;p9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258" name="Google Shape;1258;p91"/>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259" name="Google Shape;1259;p91"/>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260" name="Google Shape;1260;p9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261" name="Google Shape;1261;p91"/>
          <p:cNvSpPr/>
          <p:nvPr/>
        </p:nvSpPr>
        <p:spPr>
          <a:xfrm>
            <a:off x="987575" y="54750"/>
            <a:ext cx="6980945" cy="997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Extreme Weather?</a:t>
            </a:r>
          </a:p>
        </p:txBody>
      </p:sp>
      <p:sp>
        <p:nvSpPr>
          <p:cNvPr id="1262" name="Google Shape;1262;p91"/>
          <p:cNvSpPr txBox="1"/>
          <p:nvPr/>
        </p:nvSpPr>
        <p:spPr>
          <a:xfrm>
            <a:off x="922688" y="1118375"/>
            <a:ext cx="6585300" cy="27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The word</a:t>
            </a:r>
            <a:r>
              <a:rPr b="1" lang="en" sz="2500">
                <a:latin typeface="Roboto"/>
                <a:ea typeface="Roboto"/>
                <a:cs typeface="Roboto"/>
                <a:sym typeface="Roboto"/>
              </a:rPr>
              <a:t> extreme</a:t>
            </a:r>
            <a:r>
              <a:rPr lang="en" sz="2500">
                <a:latin typeface="Roboto"/>
                <a:ea typeface="Roboto"/>
                <a:cs typeface="Roboto"/>
                <a:sym typeface="Roboto"/>
              </a:rPr>
              <a:t> means reaching the maximum or highest amount. </a:t>
            </a:r>
            <a:r>
              <a:rPr b="1" lang="en" sz="2500">
                <a:latin typeface="Roboto"/>
                <a:ea typeface="Roboto"/>
                <a:cs typeface="Roboto"/>
                <a:sym typeface="Roboto"/>
              </a:rPr>
              <a:t>Extreme weather</a:t>
            </a:r>
            <a:r>
              <a:rPr lang="en" sz="2500">
                <a:latin typeface="Roboto"/>
                <a:ea typeface="Roboto"/>
                <a:cs typeface="Roboto"/>
                <a:sym typeface="Roboto"/>
              </a:rPr>
              <a:t> refers to severe or unusual weather events that are very different from is expected for a town, state, country or  time of year. </a:t>
            </a:r>
            <a:endParaRPr sz="25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descr="https://images.freeimg.net/rsynced_images/floor-floorboards.jpg" id="173" name="Google Shape;173;p2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74" name="Google Shape;174;p2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6" name="Google Shape;176;p2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77" name="Google Shape;177;p2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78" name="Google Shape;178;p2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79" name="Google Shape;179;p2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80" name="Google Shape;180;p20"/>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81" name="Google Shape;181;p2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82" name="Google Shape;182;p20"/>
          <p:cNvSpPr/>
          <p:nvPr/>
        </p:nvSpPr>
        <p:spPr>
          <a:xfrm>
            <a:off x="905925" y="219650"/>
            <a:ext cx="6783353" cy="666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Collection</a:t>
            </a:r>
          </a:p>
        </p:txBody>
      </p:sp>
      <p:sp>
        <p:nvSpPr>
          <p:cNvPr id="183" name="Google Shape;183;p20"/>
          <p:cNvSpPr txBox="1"/>
          <p:nvPr/>
        </p:nvSpPr>
        <p:spPr>
          <a:xfrm>
            <a:off x="847725" y="1036625"/>
            <a:ext cx="6406500" cy="2689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300">
                <a:solidFill>
                  <a:srgbClr val="0D0D0D"/>
                </a:solidFill>
                <a:highlight>
                  <a:srgbClr val="FFFFFF"/>
                </a:highlight>
                <a:latin typeface="Roboto"/>
                <a:ea typeface="Roboto"/>
                <a:cs typeface="Roboto"/>
                <a:sym typeface="Roboto"/>
              </a:rPr>
              <a:t>Secondary Data Analysis</a:t>
            </a:r>
            <a:endParaRPr b="1" sz="33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0D0D0D"/>
                </a:solidFill>
                <a:highlight>
                  <a:srgbClr val="FFFFFF"/>
                </a:highlight>
                <a:latin typeface="Roboto"/>
                <a:ea typeface="Roboto"/>
                <a:cs typeface="Roboto"/>
                <a:sym typeface="Roboto"/>
              </a:rPr>
              <a:t>Researchers analyze data that has already been collected by others. This could include government data, organizational records, academic studies, or publicly available datasets.</a:t>
            </a:r>
            <a:endParaRPr sz="2500">
              <a:solidFill>
                <a:schemeClr val="dk1"/>
              </a:solidFill>
              <a:latin typeface="Roboto"/>
              <a:ea typeface="Roboto"/>
              <a:cs typeface="Roboto"/>
              <a:sym typeface="Roboto"/>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6" name="Shape 1266"/>
        <p:cNvGrpSpPr/>
        <p:nvPr/>
      </p:nvGrpSpPr>
      <p:grpSpPr>
        <a:xfrm>
          <a:off x="0" y="0"/>
          <a:ext cx="0" cy="0"/>
          <a:chOff x="0" y="0"/>
          <a:chExt cx="0" cy="0"/>
        </a:xfrm>
      </p:grpSpPr>
      <p:pic>
        <p:nvPicPr>
          <p:cNvPr descr="https://images.freeimg.net/rsynced_images/floor-floorboards.jpg" id="1267" name="Google Shape;1267;p9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268" name="Google Shape;1268;p92"/>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9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70" name="Google Shape;1270;p9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271" name="Google Shape;1271;p9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272" name="Google Shape;1272;p9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273" name="Google Shape;1273;p92"/>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274" name="Google Shape;1274;p92"/>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275" name="Google Shape;1275;p9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276" name="Google Shape;1276;p92"/>
          <p:cNvSpPr/>
          <p:nvPr/>
        </p:nvSpPr>
        <p:spPr>
          <a:xfrm>
            <a:off x="987575" y="54750"/>
            <a:ext cx="6980945" cy="997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Extreme Weather?</a:t>
            </a:r>
          </a:p>
        </p:txBody>
      </p:sp>
      <p:sp>
        <p:nvSpPr>
          <p:cNvPr id="1277" name="Google Shape;1277;p92"/>
          <p:cNvSpPr txBox="1"/>
          <p:nvPr/>
        </p:nvSpPr>
        <p:spPr>
          <a:xfrm>
            <a:off x="638950" y="1052075"/>
            <a:ext cx="7443900" cy="37797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 sz="2500">
                <a:latin typeface="Roboto"/>
                <a:ea typeface="Roboto"/>
                <a:cs typeface="Roboto"/>
                <a:sym typeface="Roboto"/>
              </a:rPr>
              <a:t>These events often involve extreme temperatures, precipitation, wind speeds, or other weather conditions. Examples of extreme weather events include:</a:t>
            </a:r>
            <a:endParaRPr sz="1800">
              <a:latin typeface="Roboto"/>
              <a:ea typeface="Roboto"/>
              <a:cs typeface="Roboto"/>
              <a:sym typeface="Roboto"/>
            </a:endParaRPr>
          </a:p>
          <a:p>
            <a:pPr indent="-342900" lvl="0" marL="914400" rtl="0" algn="l">
              <a:spcBef>
                <a:spcPts val="0"/>
              </a:spcBef>
              <a:spcAft>
                <a:spcPts val="0"/>
              </a:spcAft>
              <a:buSzPts val="1800"/>
              <a:buFont typeface="Roboto"/>
              <a:buAutoNum type="arabicPeriod"/>
            </a:pPr>
            <a:r>
              <a:rPr lang="en" sz="1800">
                <a:latin typeface="Roboto"/>
                <a:ea typeface="Roboto"/>
                <a:cs typeface="Roboto"/>
                <a:sym typeface="Roboto"/>
              </a:rPr>
              <a:t>Heatwaves</a:t>
            </a:r>
            <a:endParaRPr sz="1800">
              <a:latin typeface="Roboto"/>
              <a:ea typeface="Roboto"/>
              <a:cs typeface="Roboto"/>
              <a:sym typeface="Roboto"/>
            </a:endParaRPr>
          </a:p>
          <a:p>
            <a:pPr indent="-342900" lvl="0" marL="914400" rtl="0" algn="l">
              <a:spcBef>
                <a:spcPts val="0"/>
              </a:spcBef>
              <a:spcAft>
                <a:spcPts val="0"/>
              </a:spcAft>
              <a:buSzPts val="1800"/>
              <a:buFont typeface="Roboto"/>
              <a:buAutoNum type="arabicPeriod"/>
            </a:pPr>
            <a:r>
              <a:rPr lang="en" sz="1800">
                <a:latin typeface="Roboto"/>
                <a:ea typeface="Roboto"/>
                <a:cs typeface="Roboto"/>
                <a:sym typeface="Roboto"/>
              </a:rPr>
              <a:t>Cold snaps</a:t>
            </a:r>
            <a:endParaRPr sz="1800">
              <a:latin typeface="Roboto"/>
              <a:ea typeface="Roboto"/>
              <a:cs typeface="Roboto"/>
              <a:sym typeface="Roboto"/>
            </a:endParaRPr>
          </a:p>
          <a:p>
            <a:pPr indent="-342900" lvl="0" marL="914400" rtl="0" algn="l">
              <a:spcBef>
                <a:spcPts val="0"/>
              </a:spcBef>
              <a:spcAft>
                <a:spcPts val="0"/>
              </a:spcAft>
              <a:buSzPts val="1800"/>
              <a:buFont typeface="Roboto"/>
              <a:buAutoNum type="arabicPeriod"/>
            </a:pPr>
            <a:r>
              <a:rPr lang="en" sz="1800">
                <a:latin typeface="Roboto"/>
                <a:ea typeface="Roboto"/>
                <a:cs typeface="Roboto"/>
                <a:sym typeface="Roboto"/>
              </a:rPr>
              <a:t>Heavy rainfall</a:t>
            </a:r>
            <a:endParaRPr sz="1800">
              <a:latin typeface="Roboto"/>
              <a:ea typeface="Roboto"/>
              <a:cs typeface="Roboto"/>
              <a:sym typeface="Roboto"/>
            </a:endParaRPr>
          </a:p>
          <a:p>
            <a:pPr indent="-342900" lvl="0" marL="914400" rtl="0" algn="l">
              <a:spcBef>
                <a:spcPts val="0"/>
              </a:spcBef>
              <a:spcAft>
                <a:spcPts val="0"/>
              </a:spcAft>
              <a:buSzPts val="1800"/>
              <a:buFont typeface="Roboto"/>
              <a:buAutoNum type="arabicPeriod"/>
            </a:pPr>
            <a:r>
              <a:rPr lang="en" sz="1800">
                <a:latin typeface="Roboto"/>
                <a:ea typeface="Roboto"/>
                <a:cs typeface="Roboto"/>
                <a:sym typeface="Roboto"/>
              </a:rPr>
              <a:t>Droughts</a:t>
            </a:r>
            <a:endParaRPr sz="1800">
              <a:latin typeface="Roboto"/>
              <a:ea typeface="Roboto"/>
              <a:cs typeface="Roboto"/>
              <a:sym typeface="Roboto"/>
            </a:endParaRPr>
          </a:p>
          <a:p>
            <a:pPr indent="-342900" lvl="0" marL="914400" rtl="0" algn="l">
              <a:spcBef>
                <a:spcPts val="0"/>
              </a:spcBef>
              <a:spcAft>
                <a:spcPts val="0"/>
              </a:spcAft>
              <a:buSzPts val="1800"/>
              <a:buFont typeface="Roboto"/>
              <a:buAutoNum type="arabicPeriod"/>
            </a:pPr>
            <a:r>
              <a:rPr lang="en" sz="1800">
                <a:latin typeface="Roboto"/>
                <a:ea typeface="Roboto"/>
                <a:cs typeface="Roboto"/>
                <a:sym typeface="Roboto"/>
              </a:rPr>
              <a:t>Hurricanes, typhoons, and cyclones</a:t>
            </a:r>
            <a:endParaRPr sz="1800">
              <a:latin typeface="Roboto"/>
              <a:ea typeface="Roboto"/>
              <a:cs typeface="Roboto"/>
              <a:sym typeface="Roboto"/>
            </a:endParaRPr>
          </a:p>
          <a:p>
            <a:pPr indent="-342900" lvl="0" marL="914400" rtl="0" algn="l">
              <a:spcBef>
                <a:spcPts val="0"/>
              </a:spcBef>
              <a:spcAft>
                <a:spcPts val="0"/>
              </a:spcAft>
              <a:buSzPts val="1800"/>
              <a:buFont typeface="Roboto"/>
              <a:buAutoNum type="arabicPeriod"/>
            </a:pPr>
            <a:r>
              <a:rPr lang="en" sz="1800">
                <a:latin typeface="Roboto"/>
                <a:ea typeface="Roboto"/>
                <a:cs typeface="Roboto"/>
                <a:sym typeface="Roboto"/>
              </a:rPr>
              <a:t>Tornadoes</a:t>
            </a:r>
            <a:endParaRPr sz="1800">
              <a:latin typeface="Roboto"/>
              <a:ea typeface="Roboto"/>
              <a:cs typeface="Roboto"/>
              <a:sym typeface="Roboto"/>
            </a:endParaRPr>
          </a:p>
          <a:p>
            <a:pPr indent="-342900" lvl="0" marL="914400" rtl="0" algn="l">
              <a:spcBef>
                <a:spcPts val="0"/>
              </a:spcBef>
              <a:spcAft>
                <a:spcPts val="0"/>
              </a:spcAft>
              <a:buSzPts val="1800"/>
              <a:buFont typeface="Roboto"/>
              <a:buAutoNum type="arabicPeriod"/>
            </a:pPr>
            <a:r>
              <a:rPr lang="en" sz="1800">
                <a:latin typeface="Roboto"/>
                <a:ea typeface="Roboto"/>
                <a:cs typeface="Roboto"/>
                <a:sym typeface="Roboto"/>
              </a:rPr>
              <a:t>Thunderstorms</a:t>
            </a:r>
            <a:endParaRPr sz="1800">
              <a:latin typeface="Roboto"/>
              <a:ea typeface="Roboto"/>
              <a:cs typeface="Roboto"/>
              <a:sym typeface="Roboto"/>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1" name="Shape 1281"/>
        <p:cNvGrpSpPr/>
        <p:nvPr/>
      </p:nvGrpSpPr>
      <p:grpSpPr>
        <a:xfrm>
          <a:off x="0" y="0"/>
          <a:ext cx="0" cy="0"/>
          <a:chOff x="0" y="0"/>
          <a:chExt cx="0" cy="0"/>
        </a:xfrm>
      </p:grpSpPr>
      <p:pic>
        <p:nvPicPr>
          <p:cNvPr descr="https://images.freeimg.net/rsynced_images/floor-floorboards.jpg" id="1282" name="Google Shape;1282;p9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283" name="Google Shape;1283;p93"/>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9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85" name="Google Shape;1285;p9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286" name="Google Shape;1286;p9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287" name="Google Shape;1287;p9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288" name="Google Shape;1288;p93"/>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289" name="Google Shape;1289;p93"/>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290" name="Google Shape;1290;p9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291" name="Google Shape;1291;p93"/>
          <p:cNvSpPr/>
          <p:nvPr/>
        </p:nvSpPr>
        <p:spPr>
          <a:xfrm>
            <a:off x="987575" y="54750"/>
            <a:ext cx="6980945" cy="997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Extreme Weather?</a:t>
            </a:r>
          </a:p>
        </p:txBody>
      </p:sp>
      <p:sp>
        <p:nvSpPr>
          <p:cNvPr id="1292" name="Google Shape;1292;p93"/>
          <p:cNvSpPr txBox="1"/>
          <p:nvPr/>
        </p:nvSpPr>
        <p:spPr>
          <a:xfrm>
            <a:off x="981188" y="1217700"/>
            <a:ext cx="6468300" cy="22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Heatwaves</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Prolonged periods of unusually high temperatures, often accompanied by high humidity, which can pose health risks and lead to heat-related illnesses and deaths.</a:t>
            </a:r>
            <a:endParaRPr sz="2500">
              <a:latin typeface="Roboto"/>
              <a:ea typeface="Roboto"/>
              <a:cs typeface="Roboto"/>
              <a:sym typeface="Roboto"/>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6" name="Shape 1296"/>
        <p:cNvGrpSpPr/>
        <p:nvPr/>
      </p:nvGrpSpPr>
      <p:grpSpPr>
        <a:xfrm>
          <a:off x="0" y="0"/>
          <a:ext cx="0" cy="0"/>
          <a:chOff x="0" y="0"/>
          <a:chExt cx="0" cy="0"/>
        </a:xfrm>
      </p:grpSpPr>
      <p:pic>
        <p:nvPicPr>
          <p:cNvPr descr="https://images.freeimg.net/rsynced_images/floor-floorboards.jpg" id="1297" name="Google Shape;1297;p9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298" name="Google Shape;1298;p94"/>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9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00" name="Google Shape;1300;p9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301" name="Google Shape;1301;p9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302" name="Google Shape;1302;p9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303" name="Google Shape;1303;p94"/>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304" name="Google Shape;1304;p94"/>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305" name="Google Shape;1305;p9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306" name="Google Shape;1306;p94"/>
          <p:cNvSpPr/>
          <p:nvPr/>
        </p:nvSpPr>
        <p:spPr>
          <a:xfrm>
            <a:off x="987575" y="54750"/>
            <a:ext cx="6980945" cy="997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Extreme Weather?</a:t>
            </a:r>
          </a:p>
        </p:txBody>
      </p:sp>
      <p:sp>
        <p:nvSpPr>
          <p:cNvPr id="1307" name="Google Shape;1307;p94"/>
          <p:cNvSpPr txBox="1"/>
          <p:nvPr/>
        </p:nvSpPr>
        <p:spPr>
          <a:xfrm>
            <a:off x="965075" y="1276125"/>
            <a:ext cx="6234600" cy="186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Cold Snaps</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Sudden and severe drops in temperature, resulting in freezing conditions, frost, and sometimes blizzards or ice storms.</a:t>
            </a:r>
            <a:endParaRPr sz="2500">
              <a:latin typeface="Roboto"/>
              <a:ea typeface="Roboto"/>
              <a:cs typeface="Roboto"/>
              <a:sym typeface="Roboto"/>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1" name="Shape 1311"/>
        <p:cNvGrpSpPr/>
        <p:nvPr/>
      </p:nvGrpSpPr>
      <p:grpSpPr>
        <a:xfrm>
          <a:off x="0" y="0"/>
          <a:ext cx="0" cy="0"/>
          <a:chOff x="0" y="0"/>
          <a:chExt cx="0" cy="0"/>
        </a:xfrm>
      </p:grpSpPr>
      <p:pic>
        <p:nvPicPr>
          <p:cNvPr descr="https://images.freeimg.net/rsynced_images/floor-floorboards.jpg" id="1312" name="Google Shape;1312;p9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313" name="Google Shape;1313;p95"/>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9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15" name="Google Shape;1315;p9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316" name="Google Shape;1316;p9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317" name="Google Shape;1317;p9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318" name="Google Shape;1318;p95"/>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319" name="Google Shape;1319;p95"/>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320" name="Google Shape;1320;p9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321" name="Google Shape;1321;p95"/>
          <p:cNvSpPr/>
          <p:nvPr/>
        </p:nvSpPr>
        <p:spPr>
          <a:xfrm>
            <a:off x="987575" y="54750"/>
            <a:ext cx="6980945" cy="997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Extreme Weather?</a:t>
            </a:r>
          </a:p>
        </p:txBody>
      </p:sp>
      <p:sp>
        <p:nvSpPr>
          <p:cNvPr id="1322" name="Google Shape;1322;p95"/>
          <p:cNvSpPr txBox="1"/>
          <p:nvPr/>
        </p:nvSpPr>
        <p:spPr>
          <a:xfrm>
            <a:off x="944925" y="1305350"/>
            <a:ext cx="6458700" cy="22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Heavy Rainfall</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Intense and prolonged periods of rain leading to flooding, landslides, and waterlogged infrastructure.</a:t>
            </a:r>
            <a:endParaRPr sz="2500">
              <a:latin typeface="Roboto"/>
              <a:ea typeface="Roboto"/>
              <a:cs typeface="Roboto"/>
              <a:sym typeface="Roboto"/>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6" name="Shape 1326"/>
        <p:cNvGrpSpPr/>
        <p:nvPr/>
      </p:nvGrpSpPr>
      <p:grpSpPr>
        <a:xfrm>
          <a:off x="0" y="0"/>
          <a:ext cx="0" cy="0"/>
          <a:chOff x="0" y="0"/>
          <a:chExt cx="0" cy="0"/>
        </a:xfrm>
      </p:grpSpPr>
      <p:pic>
        <p:nvPicPr>
          <p:cNvPr descr="https://images.freeimg.net/rsynced_images/floor-floorboards.jpg" id="1327" name="Google Shape;1327;p9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328" name="Google Shape;1328;p96"/>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9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30" name="Google Shape;1330;p9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331" name="Google Shape;1331;p9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332" name="Google Shape;1332;p9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333" name="Google Shape;1333;p96"/>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334" name="Google Shape;1334;p96"/>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335" name="Google Shape;1335;p9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336" name="Google Shape;1336;p96"/>
          <p:cNvSpPr/>
          <p:nvPr/>
        </p:nvSpPr>
        <p:spPr>
          <a:xfrm>
            <a:off x="987575" y="54750"/>
            <a:ext cx="6980945" cy="997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Extreme Weather?</a:t>
            </a:r>
          </a:p>
        </p:txBody>
      </p:sp>
      <p:sp>
        <p:nvSpPr>
          <p:cNvPr id="1337" name="Google Shape;1337;p96"/>
          <p:cNvSpPr txBox="1"/>
          <p:nvPr/>
        </p:nvSpPr>
        <p:spPr>
          <a:xfrm>
            <a:off x="916325" y="1324825"/>
            <a:ext cx="6332100" cy="22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Droughts</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Extended periods of abnormally low rainfall, resulting in water shortages, crop failures, and ecological stress.</a:t>
            </a:r>
            <a:endParaRPr sz="2500">
              <a:latin typeface="Roboto"/>
              <a:ea typeface="Roboto"/>
              <a:cs typeface="Roboto"/>
              <a:sym typeface="Roboto"/>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1" name="Shape 1341"/>
        <p:cNvGrpSpPr/>
        <p:nvPr/>
      </p:nvGrpSpPr>
      <p:grpSpPr>
        <a:xfrm>
          <a:off x="0" y="0"/>
          <a:ext cx="0" cy="0"/>
          <a:chOff x="0" y="0"/>
          <a:chExt cx="0" cy="0"/>
        </a:xfrm>
      </p:grpSpPr>
      <p:pic>
        <p:nvPicPr>
          <p:cNvPr descr="https://images.freeimg.net/rsynced_images/floor-floorboards.jpg" id="1342" name="Google Shape;1342;p9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343" name="Google Shape;1343;p97"/>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9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45" name="Google Shape;1345;p9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346" name="Google Shape;1346;p9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347" name="Google Shape;1347;p9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348" name="Google Shape;1348;p97"/>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349" name="Google Shape;1349;p97"/>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350" name="Google Shape;1350;p9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351" name="Google Shape;1351;p97"/>
          <p:cNvSpPr/>
          <p:nvPr/>
        </p:nvSpPr>
        <p:spPr>
          <a:xfrm>
            <a:off x="987575" y="54750"/>
            <a:ext cx="6980945" cy="997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Extreme Weather?</a:t>
            </a:r>
          </a:p>
        </p:txBody>
      </p:sp>
      <p:sp>
        <p:nvSpPr>
          <p:cNvPr id="1352" name="Google Shape;1352;p97"/>
          <p:cNvSpPr txBox="1"/>
          <p:nvPr/>
        </p:nvSpPr>
        <p:spPr>
          <a:xfrm>
            <a:off x="750100" y="1305350"/>
            <a:ext cx="7072500" cy="213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Hurricanes, typhoons, and cyclones:</a:t>
            </a:r>
            <a:r>
              <a:rPr lang="en" sz="1800">
                <a:latin typeface="Roboto"/>
                <a:ea typeface="Roboto"/>
                <a:cs typeface="Roboto"/>
                <a:sym typeface="Roboto"/>
              </a:rPr>
              <a:t> </a:t>
            </a:r>
            <a:r>
              <a:rPr lang="en" sz="2500">
                <a:latin typeface="Roboto"/>
                <a:ea typeface="Roboto"/>
                <a:cs typeface="Roboto"/>
                <a:sym typeface="Roboto"/>
              </a:rPr>
              <a:t>Powerful tropical storms characterized by strong winds, heavy rainfall, and storm surges, which can cause widespread devastation and loss of life.</a:t>
            </a:r>
            <a:endParaRPr sz="2500">
              <a:latin typeface="Roboto"/>
              <a:ea typeface="Roboto"/>
              <a:cs typeface="Roboto"/>
              <a:sym typeface="Roboto"/>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6" name="Shape 1356"/>
        <p:cNvGrpSpPr/>
        <p:nvPr/>
      </p:nvGrpSpPr>
      <p:grpSpPr>
        <a:xfrm>
          <a:off x="0" y="0"/>
          <a:ext cx="0" cy="0"/>
          <a:chOff x="0" y="0"/>
          <a:chExt cx="0" cy="0"/>
        </a:xfrm>
      </p:grpSpPr>
      <p:pic>
        <p:nvPicPr>
          <p:cNvPr descr="https://images.freeimg.net/rsynced_images/floor-floorboards.jpg" id="1357" name="Google Shape;1357;p9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358" name="Google Shape;1358;p98"/>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9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60" name="Google Shape;1360;p9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361" name="Google Shape;1361;p9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362" name="Google Shape;1362;p9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363" name="Google Shape;1363;p98"/>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364" name="Google Shape;1364;p98"/>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365" name="Google Shape;1365;p9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366" name="Google Shape;1366;p98"/>
          <p:cNvSpPr/>
          <p:nvPr/>
        </p:nvSpPr>
        <p:spPr>
          <a:xfrm>
            <a:off x="987575" y="54750"/>
            <a:ext cx="6980945" cy="997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Extreme Weather?</a:t>
            </a:r>
          </a:p>
        </p:txBody>
      </p:sp>
      <p:sp>
        <p:nvSpPr>
          <p:cNvPr id="1367" name="Google Shape;1367;p98"/>
          <p:cNvSpPr txBox="1"/>
          <p:nvPr/>
        </p:nvSpPr>
        <p:spPr>
          <a:xfrm>
            <a:off x="932438" y="1305350"/>
            <a:ext cx="6565800" cy="22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Tornadoes</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Violently rotating columns of air that extend from thunderstorms to the ground, capable of causing severe damage to buildings and infrastructure in their path.</a:t>
            </a:r>
            <a:endParaRPr sz="2500">
              <a:latin typeface="Roboto"/>
              <a:ea typeface="Roboto"/>
              <a:cs typeface="Roboto"/>
              <a:sym typeface="Roboto"/>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1" name="Shape 1371"/>
        <p:cNvGrpSpPr/>
        <p:nvPr/>
      </p:nvGrpSpPr>
      <p:grpSpPr>
        <a:xfrm>
          <a:off x="0" y="0"/>
          <a:ext cx="0" cy="0"/>
          <a:chOff x="0" y="0"/>
          <a:chExt cx="0" cy="0"/>
        </a:xfrm>
      </p:grpSpPr>
      <p:pic>
        <p:nvPicPr>
          <p:cNvPr descr="https://images.freeimg.net/rsynced_images/floor-floorboards.jpg" id="1372" name="Google Shape;1372;p9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373" name="Google Shape;1373;p99"/>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9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75" name="Google Shape;1375;p9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376" name="Google Shape;1376;p9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377" name="Google Shape;1377;p9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378" name="Google Shape;1378;p99"/>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379" name="Google Shape;1379;p99"/>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380" name="Google Shape;1380;p9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381" name="Google Shape;1381;p99"/>
          <p:cNvSpPr/>
          <p:nvPr/>
        </p:nvSpPr>
        <p:spPr>
          <a:xfrm>
            <a:off x="987575" y="54750"/>
            <a:ext cx="6980945" cy="997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Extreme Weather?</a:t>
            </a:r>
          </a:p>
        </p:txBody>
      </p:sp>
      <p:sp>
        <p:nvSpPr>
          <p:cNvPr id="1382" name="Google Shape;1382;p99"/>
          <p:cNvSpPr txBox="1"/>
          <p:nvPr/>
        </p:nvSpPr>
        <p:spPr>
          <a:xfrm>
            <a:off x="750100" y="1305350"/>
            <a:ext cx="7072500" cy="22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Thunderstorms</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Storms characterized by lightning, thunder, heavy rain, and sometimes hail or strong winds, which can result in localized flooding, property damage, and power outages.</a:t>
            </a:r>
            <a:endParaRPr sz="1800">
              <a:latin typeface="Roboto"/>
              <a:ea typeface="Roboto"/>
              <a:cs typeface="Roboto"/>
              <a:sym typeface="Roboto"/>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6" name="Shape 1386"/>
        <p:cNvGrpSpPr/>
        <p:nvPr/>
      </p:nvGrpSpPr>
      <p:grpSpPr>
        <a:xfrm>
          <a:off x="0" y="0"/>
          <a:ext cx="0" cy="0"/>
          <a:chOff x="0" y="0"/>
          <a:chExt cx="0" cy="0"/>
        </a:xfrm>
      </p:grpSpPr>
      <p:pic>
        <p:nvPicPr>
          <p:cNvPr descr="https://images.freeimg.net/rsynced_images/floor-floorboards.jpg" id="1387" name="Google Shape;1387;p10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388" name="Google Shape;1388;p100"/>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10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90" name="Google Shape;1390;p10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391" name="Google Shape;1391;p10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392" name="Google Shape;1392;p10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393" name="Google Shape;1393;p100"/>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394" name="Google Shape;1394;p100"/>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395" name="Google Shape;1395;p10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396" name="Google Shape;1396;p100"/>
          <p:cNvSpPr/>
          <p:nvPr/>
        </p:nvSpPr>
        <p:spPr>
          <a:xfrm>
            <a:off x="987575" y="54750"/>
            <a:ext cx="6980945" cy="997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Extreme Weather?</a:t>
            </a:r>
          </a:p>
        </p:txBody>
      </p:sp>
      <p:sp>
        <p:nvSpPr>
          <p:cNvPr id="1397" name="Google Shape;1397;p100"/>
          <p:cNvSpPr txBox="1"/>
          <p:nvPr/>
        </p:nvSpPr>
        <p:spPr>
          <a:xfrm>
            <a:off x="987575" y="1052075"/>
            <a:ext cx="7095300" cy="347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latin typeface="Roboto"/>
                <a:ea typeface="Roboto"/>
                <a:cs typeface="Roboto"/>
                <a:sym typeface="Roboto"/>
              </a:rPr>
              <a:t>Extreme weather </a:t>
            </a:r>
            <a:r>
              <a:rPr lang="en" sz="2500">
                <a:latin typeface="Roboto"/>
                <a:ea typeface="Roboto"/>
                <a:cs typeface="Roboto"/>
                <a:sym typeface="Roboto"/>
              </a:rPr>
              <a:t>events are associated with </a:t>
            </a:r>
            <a:r>
              <a:rPr b="1" i="1" lang="en" sz="2500">
                <a:latin typeface="Roboto"/>
                <a:ea typeface="Roboto"/>
                <a:cs typeface="Roboto"/>
                <a:sym typeface="Roboto"/>
              </a:rPr>
              <a:t>climate change,</a:t>
            </a:r>
            <a:r>
              <a:rPr lang="en" sz="2500">
                <a:latin typeface="Roboto"/>
                <a:ea typeface="Roboto"/>
                <a:cs typeface="Roboto"/>
                <a:sym typeface="Roboto"/>
              </a:rPr>
              <a:t> as rising global temperatures can lead to changes in weather patterns, increased frequency and intensity of extreme events, and changes to regional climates. Managing and mitigating the impacts of extreme weather require preparedness, resilience, and effective disaster response strategies at the local, national, and global levels.</a:t>
            </a:r>
            <a:endParaRPr sz="2500">
              <a:latin typeface="Roboto"/>
              <a:ea typeface="Roboto"/>
              <a:cs typeface="Roboto"/>
              <a:sym typeface="Roboto"/>
            </a:endParaRPr>
          </a:p>
          <a:p>
            <a:pPr indent="0" lvl="0" marL="0" rtl="0" algn="l">
              <a:spcBef>
                <a:spcPts val="0"/>
              </a:spcBef>
              <a:spcAft>
                <a:spcPts val="0"/>
              </a:spcAft>
              <a:buNone/>
            </a:pPr>
            <a:r>
              <a:t/>
            </a:r>
            <a:endParaRPr sz="2500">
              <a:latin typeface="Roboto"/>
              <a:ea typeface="Roboto"/>
              <a:cs typeface="Roboto"/>
              <a:sym typeface="Roboto"/>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1" name="Shape 1401"/>
        <p:cNvGrpSpPr/>
        <p:nvPr/>
      </p:nvGrpSpPr>
      <p:grpSpPr>
        <a:xfrm>
          <a:off x="0" y="0"/>
          <a:ext cx="0" cy="0"/>
          <a:chOff x="0" y="0"/>
          <a:chExt cx="0" cy="0"/>
        </a:xfrm>
      </p:grpSpPr>
      <p:pic>
        <p:nvPicPr>
          <p:cNvPr descr="https://images.freeimg.net/rsynced_images/floor-floorboards.jpg" id="1402" name="Google Shape;1402;p10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403" name="Google Shape;1403;p101"/>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10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05" name="Google Shape;1405;p10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406" name="Google Shape;1406;p10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407" name="Google Shape;1407;p10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408" name="Google Shape;1408;p101"/>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409" name="Google Shape;1409;p101"/>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410" name="Google Shape;1410;p10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411" name="Google Shape;1411;p101"/>
          <p:cNvSpPr/>
          <p:nvPr/>
        </p:nvSpPr>
        <p:spPr>
          <a:xfrm>
            <a:off x="797800" y="624050"/>
            <a:ext cx="6625026" cy="24254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Spreadsheets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descr="https://images.freeimg.net/rsynced_images/floor-floorboards.jpg" id="188" name="Google Shape;188;p2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89" name="Google Shape;189;p21"/>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91" name="Google Shape;191;p2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92" name="Google Shape;192;p2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93" name="Google Shape;193;p2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94" name="Google Shape;194;p21"/>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95" name="Google Shape;195;p21"/>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96" name="Google Shape;196;p2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97" name="Google Shape;197;p21"/>
          <p:cNvSpPr/>
          <p:nvPr/>
        </p:nvSpPr>
        <p:spPr>
          <a:xfrm>
            <a:off x="905925" y="219650"/>
            <a:ext cx="6783353" cy="666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Collection</a:t>
            </a:r>
          </a:p>
        </p:txBody>
      </p:sp>
      <p:sp>
        <p:nvSpPr>
          <p:cNvPr id="198" name="Google Shape;198;p21"/>
          <p:cNvSpPr txBox="1"/>
          <p:nvPr/>
        </p:nvSpPr>
        <p:spPr>
          <a:xfrm>
            <a:off x="847725" y="993450"/>
            <a:ext cx="7020000" cy="3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chemeClr val="dk1"/>
                </a:solidFill>
                <a:latin typeface="Roboto"/>
                <a:ea typeface="Roboto"/>
                <a:cs typeface="Roboto"/>
                <a:sym typeface="Roboto"/>
              </a:rPr>
              <a:t>Surveys and Questionnaires</a:t>
            </a:r>
            <a:endParaRPr b="1" sz="3300">
              <a:solidFill>
                <a:schemeClr val="dk1"/>
              </a:solidFill>
              <a:latin typeface="Roboto"/>
              <a:ea typeface="Roboto"/>
              <a:cs typeface="Roboto"/>
              <a:sym typeface="Roboto"/>
            </a:endParaRPr>
          </a:p>
          <a:p>
            <a:pPr indent="0" lvl="0" marL="0" rtl="0" algn="l">
              <a:spcBef>
                <a:spcPts val="0"/>
              </a:spcBef>
              <a:spcAft>
                <a:spcPts val="0"/>
              </a:spcAft>
              <a:buNone/>
            </a:pPr>
            <a:r>
              <a:rPr lang="en" sz="3000">
                <a:solidFill>
                  <a:schemeClr val="dk1"/>
                </a:solidFill>
                <a:latin typeface="Roboto"/>
                <a:ea typeface="Roboto"/>
                <a:cs typeface="Roboto"/>
                <a:sym typeface="Roboto"/>
              </a:rPr>
              <a:t>These collection methods involve asking people questions either in person, over the phone, through mail, or online. </a:t>
            </a:r>
            <a:r>
              <a:rPr lang="en" sz="3000">
                <a:solidFill>
                  <a:schemeClr val="dk1"/>
                </a:solidFill>
                <a:latin typeface="Roboto"/>
                <a:ea typeface="Roboto"/>
                <a:cs typeface="Roboto"/>
                <a:sym typeface="Roboto"/>
              </a:rPr>
              <a:t>Surveys can be structured (with fixed-choice answers) or unstructured (open-ended questions).</a:t>
            </a:r>
            <a:endParaRPr sz="3000">
              <a:solidFill>
                <a:schemeClr val="dk1"/>
              </a:solidFill>
              <a:latin typeface="Roboto"/>
              <a:ea typeface="Roboto"/>
              <a:cs typeface="Roboto"/>
              <a:sym typeface="Roboto"/>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5" name="Shape 1415"/>
        <p:cNvGrpSpPr/>
        <p:nvPr/>
      </p:nvGrpSpPr>
      <p:grpSpPr>
        <a:xfrm>
          <a:off x="0" y="0"/>
          <a:ext cx="0" cy="0"/>
          <a:chOff x="0" y="0"/>
          <a:chExt cx="0" cy="0"/>
        </a:xfrm>
      </p:grpSpPr>
      <p:pic>
        <p:nvPicPr>
          <p:cNvPr descr="https://images.freeimg.net/rsynced_images/floor-floorboards.jpg" id="1416" name="Google Shape;1416;p10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417" name="Google Shape;1417;p102"/>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0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19" name="Google Shape;1419;p10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420" name="Google Shape;1420;p10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421" name="Google Shape;1421;p10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422" name="Google Shape;1422;p102"/>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423" name="Google Shape;1423;p102"/>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424" name="Google Shape;1424;p10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425" name="Google Shape;1425;p102"/>
          <p:cNvSpPr/>
          <p:nvPr/>
        </p:nvSpPr>
        <p:spPr>
          <a:xfrm>
            <a:off x="1061475" y="146300"/>
            <a:ext cx="6844579" cy="763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Spreadsheets</a:t>
            </a:r>
          </a:p>
        </p:txBody>
      </p:sp>
      <p:sp>
        <p:nvSpPr>
          <p:cNvPr id="1426" name="Google Shape;1426;p102"/>
          <p:cNvSpPr txBox="1"/>
          <p:nvPr/>
        </p:nvSpPr>
        <p:spPr>
          <a:xfrm>
            <a:off x="982088" y="1019100"/>
            <a:ext cx="6466500" cy="244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500"/>
              </a:spcAft>
              <a:buNone/>
            </a:pPr>
            <a:r>
              <a:rPr b="1" lang="en" sz="3300">
                <a:solidFill>
                  <a:srgbClr val="0D0D0D"/>
                </a:solidFill>
                <a:highlight>
                  <a:srgbClr val="FFFFFF"/>
                </a:highlight>
                <a:latin typeface="Roboto"/>
                <a:ea typeface="Roboto"/>
                <a:cs typeface="Roboto"/>
                <a:sym typeface="Roboto"/>
              </a:rPr>
              <a:t>Spreadsheet programs</a:t>
            </a:r>
            <a:r>
              <a:rPr lang="en" sz="3300">
                <a:solidFill>
                  <a:srgbClr val="0D0D0D"/>
                </a:solidFill>
                <a:highlight>
                  <a:srgbClr val="FFFFFF"/>
                </a:highlight>
                <a:latin typeface="Roboto"/>
                <a:ea typeface="Roboto"/>
                <a:cs typeface="Roboto"/>
                <a:sym typeface="Roboto"/>
              </a:rPr>
              <a:t> are a type of software </a:t>
            </a:r>
            <a:r>
              <a:rPr lang="en" sz="3300">
                <a:solidFill>
                  <a:srgbClr val="0D0D0D"/>
                </a:solidFill>
                <a:highlight>
                  <a:srgbClr val="FFFFFF"/>
                </a:highlight>
                <a:latin typeface="Roboto"/>
                <a:ea typeface="Roboto"/>
                <a:cs typeface="Roboto"/>
                <a:sym typeface="Roboto"/>
              </a:rPr>
              <a:t>applications program used to organize, analyze, and change and display data.</a:t>
            </a:r>
            <a:endParaRPr sz="3300">
              <a:solidFill>
                <a:srgbClr val="0D0D0D"/>
              </a:solidFill>
              <a:highlight>
                <a:srgbClr val="FFFFFF"/>
              </a:highlight>
              <a:latin typeface="Roboto"/>
              <a:ea typeface="Roboto"/>
              <a:cs typeface="Roboto"/>
              <a:sym typeface="Roboto"/>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0" name="Shape 1430"/>
        <p:cNvGrpSpPr/>
        <p:nvPr/>
      </p:nvGrpSpPr>
      <p:grpSpPr>
        <a:xfrm>
          <a:off x="0" y="0"/>
          <a:ext cx="0" cy="0"/>
          <a:chOff x="0" y="0"/>
          <a:chExt cx="0" cy="0"/>
        </a:xfrm>
      </p:grpSpPr>
      <p:pic>
        <p:nvPicPr>
          <p:cNvPr descr="https://images.freeimg.net/rsynced_images/floor-floorboards.jpg" id="1431" name="Google Shape;1431;p10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432" name="Google Shape;1432;p103"/>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10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34" name="Google Shape;1434;p10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435" name="Google Shape;1435;p10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436" name="Google Shape;1436;p10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437" name="Google Shape;1437;p103"/>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438" name="Google Shape;1438;p103"/>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439" name="Google Shape;1439;p10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440" name="Google Shape;1440;p103"/>
          <p:cNvSpPr txBox="1"/>
          <p:nvPr/>
        </p:nvSpPr>
        <p:spPr>
          <a:xfrm>
            <a:off x="959225" y="1000550"/>
            <a:ext cx="5850600" cy="2216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3300">
                <a:solidFill>
                  <a:srgbClr val="0D0D0D"/>
                </a:solidFill>
                <a:highlight>
                  <a:srgbClr val="FFFFFF"/>
                </a:highlight>
                <a:latin typeface="Roboto"/>
                <a:ea typeface="Roboto"/>
                <a:cs typeface="Roboto"/>
                <a:sym typeface="Roboto"/>
              </a:rPr>
              <a:t>Two</a:t>
            </a:r>
            <a:r>
              <a:rPr lang="en" sz="3300">
                <a:solidFill>
                  <a:srgbClr val="0D0D0D"/>
                </a:solidFill>
                <a:highlight>
                  <a:srgbClr val="FFFFFF"/>
                </a:highlight>
                <a:latin typeface="Roboto"/>
                <a:ea typeface="Roboto"/>
                <a:cs typeface="Roboto"/>
                <a:sym typeface="Roboto"/>
              </a:rPr>
              <a:t> popular spreadsheet programs used in school </a:t>
            </a:r>
            <a:endParaRPr sz="33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3300">
                <a:solidFill>
                  <a:srgbClr val="0D0D0D"/>
                </a:solidFill>
                <a:highlight>
                  <a:srgbClr val="FFFFFF"/>
                </a:highlight>
                <a:latin typeface="Roboto"/>
                <a:ea typeface="Roboto"/>
                <a:cs typeface="Roboto"/>
                <a:sym typeface="Roboto"/>
              </a:rPr>
              <a:t>are </a:t>
            </a:r>
            <a:r>
              <a:rPr b="1" lang="en" sz="3300">
                <a:solidFill>
                  <a:srgbClr val="0D0D0D"/>
                </a:solidFill>
                <a:highlight>
                  <a:srgbClr val="FFFFFF"/>
                </a:highlight>
                <a:latin typeface="Roboto"/>
                <a:ea typeface="Roboto"/>
                <a:cs typeface="Roboto"/>
                <a:sym typeface="Roboto"/>
              </a:rPr>
              <a:t>Microsoft Excel </a:t>
            </a:r>
            <a:endParaRPr b="1" sz="3300">
              <a:solidFill>
                <a:srgbClr val="0D0D0D"/>
              </a:solidFill>
              <a:highlight>
                <a:srgbClr val="FFFFFF"/>
              </a:highlight>
              <a:latin typeface="Roboto"/>
              <a:ea typeface="Roboto"/>
              <a:cs typeface="Roboto"/>
              <a:sym typeface="Roboto"/>
            </a:endParaRPr>
          </a:p>
          <a:p>
            <a:pPr indent="0" lvl="0" marL="0" rtl="0" algn="l">
              <a:lnSpc>
                <a:spcPct val="115000"/>
              </a:lnSpc>
              <a:spcBef>
                <a:spcPts val="0"/>
              </a:spcBef>
              <a:spcAft>
                <a:spcPts val="1500"/>
              </a:spcAft>
              <a:buNone/>
            </a:pPr>
            <a:r>
              <a:rPr lang="en" sz="3300">
                <a:solidFill>
                  <a:srgbClr val="0D0D0D"/>
                </a:solidFill>
                <a:highlight>
                  <a:srgbClr val="FFFFFF"/>
                </a:highlight>
                <a:latin typeface="Roboto"/>
                <a:ea typeface="Roboto"/>
                <a:cs typeface="Roboto"/>
                <a:sym typeface="Roboto"/>
              </a:rPr>
              <a:t>and </a:t>
            </a:r>
            <a:r>
              <a:rPr b="1" lang="en" sz="3300">
                <a:solidFill>
                  <a:srgbClr val="0D0D0D"/>
                </a:solidFill>
                <a:highlight>
                  <a:srgbClr val="FFFFFF"/>
                </a:highlight>
                <a:latin typeface="Roboto"/>
                <a:ea typeface="Roboto"/>
                <a:cs typeface="Roboto"/>
                <a:sym typeface="Roboto"/>
              </a:rPr>
              <a:t>Google Sheets</a:t>
            </a:r>
            <a:r>
              <a:rPr lang="en" sz="3300">
                <a:solidFill>
                  <a:srgbClr val="0D0D0D"/>
                </a:solidFill>
                <a:highlight>
                  <a:srgbClr val="FFFFFF"/>
                </a:highlight>
                <a:latin typeface="Roboto"/>
                <a:ea typeface="Roboto"/>
                <a:cs typeface="Roboto"/>
                <a:sym typeface="Roboto"/>
              </a:rPr>
              <a:t>.</a:t>
            </a:r>
            <a:endParaRPr sz="3300">
              <a:solidFill>
                <a:srgbClr val="0D0D0D"/>
              </a:solidFill>
              <a:highlight>
                <a:srgbClr val="FFFFFF"/>
              </a:highlight>
              <a:latin typeface="Roboto"/>
              <a:ea typeface="Roboto"/>
              <a:cs typeface="Roboto"/>
              <a:sym typeface="Roboto"/>
            </a:endParaRPr>
          </a:p>
        </p:txBody>
      </p:sp>
      <p:pic>
        <p:nvPicPr>
          <p:cNvPr id="1441" name="Google Shape;1441;p103"/>
          <p:cNvPicPr preferRelativeResize="0"/>
          <p:nvPr/>
        </p:nvPicPr>
        <p:blipFill>
          <a:blip r:embed="rId10">
            <a:alphaModFix/>
          </a:blip>
          <a:stretch>
            <a:fillRect/>
          </a:stretch>
        </p:blipFill>
        <p:spPr>
          <a:xfrm>
            <a:off x="4873975" y="2072175"/>
            <a:ext cx="3101625" cy="1890225"/>
          </a:xfrm>
          <a:prstGeom prst="rect">
            <a:avLst/>
          </a:prstGeom>
          <a:noFill/>
          <a:ln cap="flat" cmpd="sng" w="25400">
            <a:solidFill>
              <a:srgbClr val="000000"/>
            </a:solidFill>
            <a:prstDash val="solid"/>
            <a:miter lim="8000"/>
            <a:headEnd len="sm" w="sm" type="none"/>
            <a:tailEnd len="sm" w="sm" type="none"/>
          </a:ln>
        </p:spPr>
      </p:pic>
      <p:sp>
        <p:nvSpPr>
          <p:cNvPr id="1442" name="Google Shape;1442;p103"/>
          <p:cNvSpPr/>
          <p:nvPr/>
        </p:nvSpPr>
        <p:spPr>
          <a:xfrm>
            <a:off x="959225" y="136688"/>
            <a:ext cx="6844579" cy="763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Spreadsheets</a:t>
            </a: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6" name="Shape 1446"/>
        <p:cNvGrpSpPr/>
        <p:nvPr/>
      </p:nvGrpSpPr>
      <p:grpSpPr>
        <a:xfrm>
          <a:off x="0" y="0"/>
          <a:ext cx="0" cy="0"/>
          <a:chOff x="0" y="0"/>
          <a:chExt cx="0" cy="0"/>
        </a:xfrm>
      </p:grpSpPr>
      <p:pic>
        <p:nvPicPr>
          <p:cNvPr descr="https://images.freeimg.net/rsynced_images/floor-floorboards.jpg" id="1447" name="Google Shape;1447;p10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448" name="Google Shape;1448;p104"/>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10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50" name="Google Shape;1450;p10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451" name="Google Shape;1451;p10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452" name="Google Shape;1452;p10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453" name="Google Shape;1453;p104"/>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454" name="Google Shape;1454;p104"/>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455" name="Google Shape;1455;p10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456" name="Google Shape;1456;p104"/>
          <p:cNvSpPr txBox="1"/>
          <p:nvPr/>
        </p:nvSpPr>
        <p:spPr>
          <a:xfrm>
            <a:off x="767450" y="952725"/>
            <a:ext cx="6869700" cy="346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0D0D0D"/>
                </a:solidFill>
                <a:highlight>
                  <a:srgbClr val="FFFFFF"/>
                </a:highlight>
                <a:latin typeface="Roboto"/>
                <a:ea typeface="Roboto"/>
                <a:cs typeface="Roboto"/>
                <a:sym typeface="Roboto"/>
              </a:rPr>
              <a:t>Spreadsheets are commonly used for various purposes, including:</a:t>
            </a:r>
            <a:endParaRPr sz="2500">
              <a:solidFill>
                <a:srgbClr val="0D0D0D"/>
              </a:solidFill>
              <a:highlight>
                <a:srgbClr val="FFFFFF"/>
              </a:highlight>
              <a:latin typeface="Roboto"/>
              <a:ea typeface="Roboto"/>
              <a:cs typeface="Roboto"/>
              <a:sym typeface="Roboto"/>
            </a:endParaRPr>
          </a:p>
          <a:p>
            <a:pPr indent="-387350" lvl="0" marL="1828800" rtl="0" algn="l">
              <a:lnSpc>
                <a:spcPct val="100000"/>
              </a:lnSpc>
              <a:spcBef>
                <a:spcPts val="0"/>
              </a:spcBef>
              <a:spcAft>
                <a:spcPts val="0"/>
              </a:spcAft>
              <a:buClr>
                <a:srgbClr val="0D0D0D"/>
              </a:buClr>
              <a:buSzPts val="2500"/>
              <a:buFont typeface="Roboto"/>
              <a:buChar char="➢"/>
            </a:pPr>
            <a:r>
              <a:rPr lang="en" sz="2500">
                <a:solidFill>
                  <a:srgbClr val="0D0D0D"/>
                </a:solidFill>
                <a:highlight>
                  <a:srgbClr val="FFFFFF"/>
                </a:highlight>
                <a:latin typeface="Roboto"/>
                <a:ea typeface="Roboto"/>
                <a:cs typeface="Roboto"/>
                <a:sym typeface="Roboto"/>
              </a:rPr>
              <a:t>Data Entry and Organization</a:t>
            </a:r>
            <a:endParaRPr sz="2500">
              <a:solidFill>
                <a:srgbClr val="0D0D0D"/>
              </a:solidFill>
              <a:highlight>
                <a:srgbClr val="FFFFFF"/>
              </a:highlight>
              <a:latin typeface="Roboto"/>
              <a:ea typeface="Roboto"/>
              <a:cs typeface="Roboto"/>
              <a:sym typeface="Roboto"/>
            </a:endParaRPr>
          </a:p>
          <a:p>
            <a:pPr indent="-387350" lvl="0" marL="1828800" rtl="0" algn="l">
              <a:lnSpc>
                <a:spcPct val="100000"/>
              </a:lnSpc>
              <a:spcBef>
                <a:spcPts val="0"/>
              </a:spcBef>
              <a:spcAft>
                <a:spcPts val="0"/>
              </a:spcAft>
              <a:buClr>
                <a:srgbClr val="0D0D0D"/>
              </a:buClr>
              <a:buSzPts val="2500"/>
              <a:buFont typeface="Roboto"/>
              <a:buChar char="➢"/>
            </a:pPr>
            <a:r>
              <a:rPr lang="en" sz="2500">
                <a:solidFill>
                  <a:srgbClr val="0D0D0D"/>
                </a:solidFill>
                <a:highlight>
                  <a:srgbClr val="FFFFFF"/>
                </a:highlight>
                <a:latin typeface="Roboto"/>
                <a:ea typeface="Roboto"/>
                <a:cs typeface="Roboto"/>
                <a:sym typeface="Roboto"/>
              </a:rPr>
              <a:t>Data Analysis</a:t>
            </a:r>
            <a:endParaRPr sz="2500">
              <a:solidFill>
                <a:srgbClr val="0D0D0D"/>
              </a:solidFill>
              <a:highlight>
                <a:srgbClr val="FFFFFF"/>
              </a:highlight>
              <a:latin typeface="Roboto"/>
              <a:ea typeface="Roboto"/>
              <a:cs typeface="Roboto"/>
              <a:sym typeface="Roboto"/>
            </a:endParaRPr>
          </a:p>
          <a:p>
            <a:pPr indent="-387350" lvl="0" marL="1828800" rtl="0" algn="l">
              <a:lnSpc>
                <a:spcPct val="100000"/>
              </a:lnSpc>
              <a:spcBef>
                <a:spcPts val="0"/>
              </a:spcBef>
              <a:spcAft>
                <a:spcPts val="0"/>
              </a:spcAft>
              <a:buClr>
                <a:srgbClr val="0D0D0D"/>
              </a:buClr>
              <a:buSzPts val="2500"/>
              <a:buFont typeface="Roboto"/>
              <a:buChar char="➢"/>
            </a:pPr>
            <a:r>
              <a:rPr lang="en" sz="2500">
                <a:solidFill>
                  <a:srgbClr val="0D0D0D"/>
                </a:solidFill>
                <a:highlight>
                  <a:srgbClr val="FFFFFF"/>
                </a:highlight>
                <a:latin typeface="Roboto"/>
                <a:ea typeface="Roboto"/>
                <a:cs typeface="Roboto"/>
                <a:sym typeface="Roboto"/>
              </a:rPr>
              <a:t>Financial Management</a:t>
            </a:r>
            <a:endParaRPr sz="2500">
              <a:solidFill>
                <a:srgbClr val="0D0D0D"/>
              </a:solidFill>
              <a:highlight>
                <a:srgbClr val="FFFFFF"/>
              </a:highlight>
              <a:latin typeface="Roboto"/>
              <a:ea typeface="Roboto"/>
              <a:cs typeface="Roboto"/>
              <a:sym typeface="Roboto"/>
            </a:endParaRPr>
          </a:p>
          <a:p>
            <a:pPr indent="-387350" lvl="0" marL="1828800" rtl="0" algn="l">
              <a:lnSpc>
                <a:spcPct val="100000"/>
              </a:lnSpc>
              <a:spcBef>
                <a:spcPts val="0"/>
              </a:spcBef>
              <a:spcAft>
                <a:spcPts val="0"/>
              </a:spcAft>
              <a:buClr>
                <a:srgbClr val="0D0D0D"/>
              </a:buClr>
              <a:buSzPts val="2500"/>
              <a:buFont typeface="Roboto"/>
              <a:buChar char="➢"/>
            </a:pPr>
            <a:r>
              <a:rPr lang="en" sz="2500">
                <a:solidFill>
                  <a:srgbClr val="0D0D0D"/>
                </a:solidFill>
                <a:highlight>
                  <a:srgbClr val="FFFFFF"/>
                </a:highlight>
                <a:latin typeface="Roboto"/>
                <a:ea typeface="Roboto"/>
                <a:cs typeface="Roboto"/>
                <a:sym typeface="Roboto"/>
              </a:rPr>
              <a:t>Project Management</a:t>
            </a:r>
            <a:endParaRPr sz="2500">
              <a:solidFill>
                <a:srgbClr val="0D0D0D"/>
              </a:solidFill>
              <a:highlight>
                <a:srgbClr val="FFFFFF"/>
              </a:highlight>
              <a:latin typeface="Roboto"/>
              <a:ea typeface="Roboto"/>
              <a:cs typeface="Roboto"/>
              <a:sym typeface="Roboto"/>
            </a:endParaRPr>
          </a:p>
          <a:p>
            <a:pPr indent="-387350" lvl="0" marL="1828800" rtl="0" algn="l">
              <a:lnSpc>
                <a:spcPct val="100000"/>
              </a:lnSpc>
              <a:spcBef>
                <a:spcPts val="0"/>
              </a:spcBef>
              <a:spcAft>
                <a:spcPts val="0"/>
              </a:spcAft>
              <a:buClr>
                <a:srgbClr val="0D0D0D"/>
              </a:buClr>
              <a:buSzPts val="2500"/>
              <a:buFont typeface="Roboto"/>
              <a:buChar char="➢"/>
            </a:pPr>
            <a:r>
              <a:rPr lang="en" sz="2500">
                <a:solidFill>
                  <a:srgbClr val="0D0D0D"/>
                </a:solidFill>
                <a:highlight>
                  <a:srgbClr val="FFFFFF"/>
                </a:highlight>
                <a:latin typeface="Roboto"/>
                <a:ea typeface="Roboto"/>
                <a:cs typeface="Roboto"/>
                <a:sym typeface="Roboto"/>
              </a:rPr>
              <a:t>Data Visualization</a:t>
            </a:r>
            <a:endParaRPr sz="2500">
              <a:solidFill>
                <a:srgbClr val="0D0D0D"/>
              </a:solidFill>
              <a:highlight>
                <a:srgbClr val="FFFFFF"/>
              </a:highlight>
              <a:latin typeface="Roboto"/>
              <a:ea typeface="Roboto"/>
              <a:cs typeface="Roboto"/>
              <a:sym typeface="Roboto"/>
            </a:endParaRPr>
          </a:p>
          <a:p>
            <a:pPr indent="-387350" lvl="0" marL="1828800" rtl="0" algn="l">
              <a:lnSpc>
                <a:spcPct val="100000"/>
              </a:lnSpc>
              <a:spcBef>
                <a:spcPts val="0"/>
              </a:spcBef>
              <a:spcAft>
                <a:spcPts val="0"/>
              </a:spcAft>
              <a:buClr>
                <a:srgbClr val="0D0D0D"/>
              </a:buClr>
              <a:buSzPts val="2500"/>
              <a:buFont typeface="Roboto"/>
              <a:buChar char="➢"/>
            </a:pPr>
            <a:r>
              <a:rPr lang="en" sz="2500">
                <a:solidFill>
                  <a:srgbClr val="0D0D0D"/>
                </a:solidFill>
                <a:highlight>
                  <a:srgbClr val="FFFFFF"/>
                </a:highlight>
                <a:latin typeface="Roboto"/>
                <a:ea typeface="Roboto"/>
                <a:cs typeface="Roboto"/>
                <a:sym typeface="Roboto"/>
              </a:rPr>
              <a:t>Collaboration</a:t>
            </a:r>
            <a:endParaRPr sz="25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t/>
            </a:r>
            <a:endParaRPr sz="2500">
              <a:solidFill>
                <a:srgbClr val="0D0D0D"/>
              </a:solidFill>
              <a:highlight>
                <a:srgbClr val="FFFFFF"/>
              </a:highlight>
              <a:latin typeface="Roboto"/>
              <a:ea typeface="Roboto"/>
              <a:cs typeface="Roboto"/>
              <a:sym typeface="Roboto"/>
            </a:endParaRPr>
          </a:p>
        </p:txBody>
      </p:sp>
      <p:sp>
        <p:nvSpPr>
          <p:cNvPr id="1457" name="Google Shape;1457;p104"/>
          <p:cNvSpPr/>
          <p:nvPr/>
        </p:nvSpPr>
        <p:spPr>
          <a:xfrm>
            <a:off x="943900" y="146300"/>
            <a:ext cx="6844579" cy="763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Spreadsheets</a:t>
            </a: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1" name="Shape 1461"/>
        <p:cNvGrpSpPr/>
        <p:nvPr/>
      </p:nvGrpSpPr>
      <p:grpSpPr>
        <a:xfrm>
          <a:off x="0" y="0"/>
          <a:ext cx="0" cy="0"/>
          <a:chOff x="0" y="0"/>
          <a:chExt cx="0" cy="0"/>
        </a:xfrm>
      </p:grpSpPr>
      <p:pic>
        <p:nvPicPr>
          <p:cNvPr descr="https://images.freeimg.net/rsynced_images/floor-floorboards.jpg" id="1462" name="Google Shape;1462;p10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463" name="Google Shape;1463;p105"/>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10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65" name="Google Shape;1465;p10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466" name="Google Shape;1466;p10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467" name="Google Shape;1467;p10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468" name="Google Shape;1468;p105"/>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469" name="Google Shape;1469;p105"/>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470" name="Google Shape;1470;p10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471" name="Google Shape;1471;p105"/>
          <p:cNvSpPr txBox="1"/>
          <p:nvPr/>
        </p:nvSpPr>
        <p:spPr>
          <a:xfrm>
            <a:off x="847725" y="911775"/>
            <a:ext cx="6869700" cy="210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000">
                <a:solidFill>
                  <a:srgbClr val="0D0D0D"/>
                </a:solidFill>
                <a:highlight>
                  <a:srgbClr val="FFFFFF"/>
                </a:highlight>
                <a:latin typeface="Roboto"/>
                <a:ea typeface="Roboto"/>
                <a:cs typeface="Roboto"/>
                <a:sym typeface="Roboto"/>
              </a:rPr>
              <a:t>Data Entry and Organization</a:t>
            </a:r>
            <a:endParaRPr b="1" sz="30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b="1" lang="en" sz="2500">
                <a:solidFill>
                  <a:srgbClr val="0D0D0D"/>
                </a:solidFill>
                <a:highlight>
                  <a:srgbClr val="FFFFFF"/>
                </a:highlight>
                <a:latin typeface="Roboto"/>
                <a:ea typeface="Roboto"/>
                <a:cs typeface="Roboto"/>
                <a:sym typeface="Roboto"/>
              </a:rPr>
              <a:t>Spreadsheets</a:t>
            </a:r>
            <a:r>
              <a:rPr lang="en" sz="2500">
                <a:solidFill>
                  <a:srgbClr val="0D0D0D"/>
                </a:solidFill>
                <a:highlight>
                  <a:srgbClr val="FFFFFF"/>
                </a:highlight>
                <a:latin typeface="Roboto"/>
                <a:ea typeface="Roboto"/>
                <a:cs typeface="Roboto"/>
                <a:sym typeface="Roboto"/>
              </a:rPr>
              <a:t> provide a structured way to </a:t>
            </a:r>
            <a:r>
              <a:rPr b="1" i="1" lang="en" sz="2500">
                <a:solidFill>
                  <a:srgbClr val="0D0D0D"/>
                </a:solidFill>
                <a:highlight>
                  <a:srgbClr val="FFFFFF"/>
                </a:highlight>
                <a:latin typeface="Roboto"/>
                <a:ea typeface="Roboto"/>
                <a:cs typeface="Roboto"/>
                <a:sym typeface="Roboto"/>
              </a:rPr>
              <a:t>input and organize data.</a:t>
            </a:r>
            <a:r>
              <a:rPr lang="en" sz="2500">
                <a:solidFill>
                  <a:srgbClr val="0D0D0D"/>
                </a:solidFill>
                <a:highlight>
                  <a:srgbClr val="FFFFFF"/>
                </a:highlight>
                <a:latin typeface="Roboto"/>
                <a:ea typeface="Roboto"/>
                <a:cs typeface="Roboto"/>
                <a:sym typeface="Roboto"/>
              </a:rPr>
              <a:t> Users can input data into cells manually or import data from external sources such as databases or other files.</a:t>
            </a:r>
            <a:endParaRPr sz="2500">
              <a:solidFill>
                <a:srgbClr val="0D0D0D"/>
              </a:solidFill>
              <a:highlight>
                <a:srgbClr val="FFFFFF"/>
              </a:highlight>
              <a:latin typeface="Roboto"/>
              <a:ea typeface="Roboto"/>
              <a:cs typeface="Roboto"/>
              <a:sym typeface="Roboto"/>
            </a:endParaRPr>
          </a:p>
          <a:p>
            <a:pPr indent="0" lvl="0" marL="0" rtl="0" algn="l">
              <a:lnSpc>
                <a:spcPct val="100000"/>
              </a:lnSpc>
              <a:spcBef>
                <a:spcPts val="1500"/>
              </a:spcBef>
              <a:spcAft>
                <a:spcPts val="1500"/>
              </a:spcAft>
              <a:buNone/>
            </a:pPr>
            <a:r>
              <a:t/>
            </a:r>
            <a:endParaRPr sz="3300">
              <a:latin typeface="Roboto"/>
              <a:ea typeface="Roboto"/>
              <a:cs typeface="Roboto"/>
              <a:sym typeface="Roboto"/>
            </a:endParaRPr>
          </a:p>
        </p:txBody>
      </p:sp>
      <p:sp>
        <p:nvSpPr>
          <p:cNvPr id="1472" name="Google Shape;1472;p105"/>
          <p:cNvSpPr/>
          <p:nvPr/>
        </p:nvSpPr>
        <p:spPr>
          <a:xfrm>
            <a:off x="1043000" y="136688"/>
            <a:ext cx="6844579" cy="763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Spreadsheets</a:t>
            </a: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6" name="Shape 1476"/>
        <p:cNvGrpSpPr/>
        <p:nvPr/>
      </p:nvGrpSpPr>
      <p:grpSpPr>
        <a:xfrm>
          <a:off x="0" y="0"/>
          <a:ext cx="0" cy="0"/>
          <a:chOff x="0" y="0"/>
          <a:chExt cx="0" cy="0"/>
        </a:xfrm>
      </p:grpSpPr>
      <p:pic>
        <p:nvPicPr>
          <p:cNvPr descr="https://images.freeimg.net/rsynced_images/floor-floorboards.jpg" id="1477" name="Google Shape;1477;p10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478" name="Google Shape;1478;p106"/>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10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80" name="Google Shape;1480;p10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481" name="Google Shape;1481;p10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482" name="Google Shape;1482;p10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483" name="Google Shape;1483;p106"/>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484" name="Google Shape;1484;p106"/>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485" name="Google Shape;1485;p10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486" name="Google Shape;1486;p106"/>
          <p:cNvSpPr txBox="1"/>
          <p:nvPr/>
        </p:nvSpPr>
        <p:spPr>
          <a:xfrm>
            <a:off x="847725" y="911775"/>
            <a:ext cx="6869700" cy="346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000">
                <a:solidFill>
                  <a:srgbClr val="0D0D0D"/>
                </a:solidFill>
                <a:highlight>
                  <a:srgbClr val="FFFFFF"/>
                </a:highlight>
                <a:latin typeface="Roboto"/>
                <a:ea typeface="Roboto"/>
                <a:cs typeface="Roboto"/>
                <a:sym typeface="Roboto"/>
              </a:rPr>
              <a:t>Data Analysis</a:t>
            </a:r>
            <a:endParaRPr b="1" sz="30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0D0D0D"/>
                </a:solidFill>
                <a:highlight>
                  <a:srgbClr val="FFFFFF"/>
                </a:highlight>
                <a:latin typeface="Roboto"/>
                <a:ea typeface="Roboto"/>
                <a:cs typeface="Roboto"/>
                <a:sym typeface="Roboto"/>
              </a:rPr>
              <a:t>Spreadsheets offer a wide range of </a:t>
            </a:r>
            <a:r>
              <a:rPr b="1" i="1" lang="en" sz="2500">
                <a:solidFill>
                  <a:srgbClr val="0D0D0D"/>
                </a:solidFill>
                <a:highlight>
                  <a:srgbClr val="FFFFFF"/>
                </a:highlight>
                <a:latin typeface="Roboto"/>
                <a:ea typeface="Roboto"/>
                <a:cs typeface="Roboto"/>
                <a:sym typeface="Roboto"/>
              </a:rPr>
              <a:t>built-in functions and tools for analyzing data</a:t>
            </a:r>
            <a:r>
              <a:rPr lang="en" sz="2500">
                <a:solidFill>
                  <a:srgbClr val="0D0D0D"/>
                </a:solidFill>
                <a:highlight>
                  <a:srgbClr val="FFFFFF"/>
                </a:highlight>
                <a:latin typeface="Roboto"/>
                <a:ea typeface="Roboto"/>
                <a:cs typeface="Roboto"/>
                <a:sym typeface="Roboto"/>
              </a:rPr>
              <a:t>. Users can perform calculations, generate summaries, create charts and graphs, and apply statistical functions to analyze the data within the spreadsheet.</a:t>
            </a:r>
            <a:endParaRPr sz="2500">
              <a:latin typeface="Roboto"/>
              <a:ea typeface="Roboto"/>
              <a:cs typeface="Roboto"/>
              <a:sym typeface="Roboto"/>
            </a:endParaRPr>
          </a:p>
        </p:txBody>
      </p:sp>
      <p:sp>
        <p:nvSpPr>
          <p:cNvPr id="1487" name="Google Shape;1487;p106"/>
          <p:cNvSpPr/>
          <p:nvPr/>
        </p:nvSpPr>
        <p:spPr>
          <a:xfrm>
            <a:off x="1061475" y="146300"/>
            <a:ext cx="6844579" cy="763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Spreadsheets</a:t>
            </a: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1" name="Shape 1491"/>
        <p:cNvGrpSpPr/>
        <p:nvPr/>
      </p:nvGrpSpPr>
      <p:grpSpPr>
        <a:xfrm>
          <a:off x="0" y="0"/>
          <a:ext cx="0" cy="0"/>
          <a:chOff x="0" y="0"/>
          <a:chExt cx="0" cy="0"/>
        </a:xfrm>
      </p:grpSpPr>
      <p:pic>
        <p:nvPicPr>
          <p:cNvPr descr="https://images.freeimg.net/rsynced_images/floor-floorboards.jpg" id="1492" name="Google Shape;1492;p10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493" name="Google Shape;1493;p10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10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95" name="Google Shape;1495;p10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496" name="Google Shape;1496;p10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497" name="Google Shape;1497;p10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498" name="Google Shape;1498;p10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499" name="Google Shape;1499;p107"/>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500" name="Google Shape;1500;p10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501" name="Google Shape;1501;p107"/>
          <p:cNvSpPr txBox="1"/>
          <p:nvPr/>
        </p:nvSpPr>
        <p:spPr>
          <a:xfrm>
            <a:off x="847725" y="911775"/>
            <a:ext cx="6869700" cy="346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000">
                <a:solidFill>
                  <a:srgbClr val="0D0D0D"/>
                </a:solidFill>
                <a:highlight>
                  <a:srgbClr val="FFFFFF"/>
                </a:highlight>
                <a:latin typeface="Roboto"/>
                <a:ea typeface="Roboto"/>
                <a:cs typeface="Roboto"/>
                <a:sym typeface="Roboto"/>
              </a:rPr>
              <a:t>Financial Management</a:t>
            </a:r>
            <a:endParaRPr b="1" sz="30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b="1" i="1" lang="en" sz="2500">
                <a:solidFill>
                  <a:srgbClr val="0D0D0D"/>
                </a:solidFill>
                <a:highlight>
                  <a:srgbClr val="FFFFFF"/>
                </a:highlight>
                <a:latin typeface="Roboto"/>
                <a:ea typeface="Roboto"/>
                <a:cs typeface="Roboto"/>
                <a:sym typeface="Roboto"/>
              </a:rPr>
              <a:t>Spreadsheets</a:t>
            </a:r>
            <a:r>
              <a:rPr lang="en" sz="2500">
                <a:solidFill>
                  <a:srgbClr val="0D0D0D"/>
                </a:solidFill>
                <a:highlight>
                  <a:srgbClr val="FFFFFF"/>
                </a:highlight>
                <a:latin typeface="Roboto"/>
                <a:ea typeface="Roboto"/>
                <a:cs typeface="Roboto"/>
                <a:sym typeface="Roboto"/>
              </a:rPr>
              <a:t> are widely </a:t>
            </a:r>
            <a:r>
              <a:rPr b="1" i="1" lang="en" sz="2500">
                <a:solidFill>
                  <a:srgbClr val="0D0D0D"/>
                </a:solidFill>
                <a:highlight>
                  <a:srgbClr val="FFFFFF"/>
                </a:highlight>
                <a:latin typeface="Roboto"/>
                <a:ea typeface="Roboto"/>
                <a:cs typeface="Roboto"/>
                <a:sym typeface="Roboto"/>
              </a:rPr>
              <a:t>used for financial tasks</a:t>
            </a:r>
            <a:r>
              <a:rPr lang="en" sz="2500">
                <a:solidFill>
                  <a:srgbClr val="0D0D0D"/>
                </a:solidFill>
                <a:highlight>
                  <a:srgbClr val="FFFFFF"/>
                </a:highlight>
                <a:latin typeface="Roboto"/>
                <a:ea typeface="Roboto"/>
                <a:cs typeface="Roboto"/>
                <a:sym typeface="Roboto"/>
              </a:rPr>
              <a:t> such as budgeting, expense tracking, forecasting, and financial modeling. They can perform complex calculations related to taxes, investments, loans, and accounting.</a:t>
            </a:r>
            <a:endParaRPr sz="2500">
              <a:latin typeface="Roboto"/>
              <a:ea typeface="Roboto"/>
              <a:cs typeface="Roboto"/>
              <a:sym typeface="Roboto"/>
            </a:endParaRPr>
          </a:p>
        </p:txBody>
      </p:sp>
      <p:sp>
        <p:nvSpPr>
          <p:cNvPr id="1502" name="Google Shape;1502;p107"/>
          <p:cNvSpPr/>
          <p:nvPr/>
        </p:nvSpPr>
        <p:spPr>
          <a:xfrm>
            <a:off x="1061475" y="146300"/>
            <a:ext cx="6844579" cy="763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Spreadsheets</a:t>
            </a: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6" name="Shape 1506"/>
        <p:cNvGrpSpPr/>
        <p:nvPr/>
      </p:nvGrpSpPr>
      <p:grpSpPr>
        <a:xfrm>
          <a:off x="0" y="0"/>
          <a:ext cx="0" cy="0"/>
          <a:chOff x="0" y="0"/>
          <a:chExt cx="0" cy="0"/>
        </a:xfrm>
      </p:grpSpPr>
      <p:pic>
        <p:nvPicPr>
          <p:cNvPr descr="https://images.freeimg.net/rsynced_images/floor-floorboards.jpg" id="1507" name="Google Shape;1507;p10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508" name="Google Shape;1508;p10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10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10" name="Google Shape;1510;p10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511" name="Google Shape;1511;p10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512" name="Google Shape;1512;p10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513" name="Google Shape;1513;p10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514" name="Google Shape;1514;p108"/>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515" name="Google Shape;1515;p10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516" name="Google Shape;1516;p108"/>
          <p:cNvSpPr txBox="1"/>
          <p:nvPr/>
        </p:nvSpPr>
        <p:spPr>
          <a:xfrm>
            <a:off x="847725" y="911775"/>
            <a:ext cx="6869700" cy="2960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000">
                <a:solidFill>
                  <a:srgbClr val="0D0D0D"/>
                </a:solidFill>
                <a:highlight>
                  <a:srgbClr val="FFFFFF"/>
                </a:highlight>
                <a:latin typeface="Roboto"/>
                <a:ea typeface="Roboto"/>
                <a:cs typeface="Roboto"/>
                <a:sym typeface="Roboto"/>
              </a:rPr>
              <a:t>Project Management</a:t>
            </a:r>
            <a:endParaRPr b="1" sz="30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b="1" i="1" lang="en" sz="2500">
                <a:solidFill>
                  <a:srgbClr val="0D0D0D"/>
                </a:solidFill>
                <a:highlight>
                  <a:srgbClr val="FFFFFF"/>
                </a:highlight>
                <a:latin typeface="Roboto"/>
                <a:ea typeface="Roboto"/>
                <a:cs typeface="Roboto"/>
                <a:sym typeface="Roboto"/>
              </a:rPr>
              <a:t>Spreadsheets </a:t>
            </a:r>
            <a:r>
              <a:rPr lang="en" sz="2500">
                <a:solidFill>
                  <a:srgbClr val="0D0D0D"/>
                </a:solidFill>
                <a:highlight>
                  <a:srgbClr val="FFFFFF"/>
                </a:highlight>
                <a:latin typeface="Roboto"/>
                <a:ea typeface="Roboto"/>
                <a:cs typeface="Roboto"/>
                <a:sym typeface="Roboto"/>
              </a:rPr>
              <a:t>can be used </a:t>
            </a:r>
            <a:r>
              <a:rPr b="1" i="1" lang="en" sz="2500">
                <a:solidFill>
                  <a:srgbClr val="0D0D0D"/>
                </a:solidFill>
                <a:highlight>
                  <a:srgbClr val="FFFFFF"/>
                </a:highlight>
                <a:latin typeface="Roboto"/>
                <a:ea typeface="Roboto"/>
                <a:cs typeface="Roboto"/>
                <a:sym typeface="Roboto"/>
              </a:rPr>
              <a:t>for project </a:t>
            </a:r>
            <a:r>
              <a:rPr lang="en" sz="2500">
                <a:solidFill>
                  <a:srgbClr val="0D0D0D"/>
                </a:solidFill>
                <a:highlight>
                  <a:srgbClr val="FFFFFF"/>
                </a:highlight>
                <a:latin typeface="Roboto"/>
                <a:ea typeface="Roboto"/>
                <a:cs typeface="Roboto"/>
                <a:sym typeface="Roboto"/>
              </a:rPr>
              <a:t>planning, scheduling, tracking tasks, managing resources, and creating Gantt charts. Project managers often use spreadsheets to keep track of project timelines, milestones, and budgets.</a:t>
            </a:r>
            <a:endParaRPr sz="2500">
              <a:latin typeface="Roboto"/>
              <a:ea typeface="Roboto"/>
              <a:cs typeface="Roboto"/>
              <a:sym typeface="Roboto"/>
            </a:endParaRPr>
          </a:p>
        </p:txBody>
      </p:sp>
      <p:sp>
        <p:nvSpPr>
          <p:cNvPr id="1517" name="Google Shape;1517;p108"/>
          <p:cNvSpPr/>
          <p:nvPr/>
        </p:nvSpPr>
        <p:spPr>
          <a:xfrm>
            <a:off x="1061475" y="146300"/>
            <a:ext cx="6844579" cy="763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Spreadsheets</a:t>
            </a: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1" name="Shape 1521"/>
        <p:cNvGrpSpPr/>
        <p:nvPr/>
      </p:nvGrpSpPr>
      <p:grpSpPr>
        <a:xfrm>
          <a:off x="0" y="0"/>
          <a:ext cx="0" cy="0"/>
          <a:chOff x="0" y="0"/>
          <a:chExt cx="0" cy="0"/>
        </a:xfrm>
      </p:grpSpPr>
      <p:pic>
        <p:nvPicPr>
          <p:cNvPr descr="https://images.freeimg.net/rsynced_images/floor-floorboards.jpg" id="1522" name="Google Shape;1522;p10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523" name="Google Shape;1523;p10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10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25" name="Google Shape;1525;p10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526" name="Google Shape;1526;p10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527" name="Google Shape;1527;p10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528" name="Google Shape;1528;p10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529" name="Google Shape;1529;p109"/>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530" name="Google Shape;1530;p10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531" name="Google Shape;1531;p109"/>
          <p:cNvSpPr txBox="1"/>
          <p:nvPr/>
        </p:nvSpPr>
        <p:spPr>
          <a:xfrm>
            <a:off x="847725" y="911775"/>
            <a:ext cx="6715800" cy="247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000">
                <a:solidFill>
                  <a:srgbClr val="0D0D0D"/>
                </a:solidFill>
                <a:highlight>
                  <a:srgbClr val="FFFFFF"/>
                </a:highlight>
                <a:latin typeface="Roboto"/>
                <a:ea typeface="Roboto"/>
                <a:cs typeface="Roboto"/>
                <a:sym typeface="Roboto"/>
              </a:rPr>
              <a:t>Data Visualization</a:t>
            </a:r>
            <a:endParaRPr b="1" sz="30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0D0D0D"/>
                </a:solidFill>
                <a:highlight>
                  <a:srgbClr val="FFFFFF"/>
                </a:highlight>
                <a:latin typeface="Roboto"/>
                <a:ea typeface="Roboto"/>
                <a:cs typeface="Roboto"/>
                <a:sym typeface="Roboto"/>
              </a:rPr>
              <a:t>Spreadsheets can </a:t>
            </a:r>
            <a:r>
              <a:rPr b="1" i="1" lang="en" sz="2500">
                <a:solidFill>
                  <a:srgbClr val="0D0D0D"/>
                </a:solidFill>
                <a:highlight>
                  <a:srgbClr val="FFFFFF"/>
                </a:highlight>
                <a:latin typeface="Roboto"/>
                <a:ea typeface="Roboto"/>
                <a:cs typeface="Roboto"/>
                <a:sym typeface="Roboto"/>
              </a:rPr>
              <a:t>create visual representations of data through charts and graphs</a:t>
            </a:r>
            <a:r>
              <a:rPr lang="en" sz="2500">
                <a:solidFill>
                  <a:srgbClr val="0D0D0D"/>
                </a:solidFill>
                <a:highlight>
                  <a:srgbClr val="FFFFFF"/>
                </a:highlight>
                <a:latin typeface="Roboto"/>
                <a:ea typeface="Roboto"/>
                <a:cs typeface="Roboto"/>
                <a:sym typeface="Roboto"/>
              </a:rPr>
              <a:t>. This allows users to visualize trends, patterns, and relationships within the data more easily.</a:t>
            </a:r>
            <a:endParaRPr sz="2500">
              <a:latin typeface="Roboto"/>
              <a:ea typeface="Roboto"/>
              <a:cs typeface="Roboto"/>
              <a:sym typeface="Roboto"/>
            </a:endParaRPr>
          </a:p>
        </p:txBody>
      </p:sp>
      <p:sp>
        <p:nvSpPr>
          <p:cNvPr id="1532" name="Google Shape;1532;p109"/>
          <p:cNvSpPr/>
          <p:nvPr/>
        </p:nvSpPr>
        <p:spPr>
          <a:xfrm>
            <a:off x="1061475" y="146300"/>
            <a:ext cx="6844579" cy="763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Spreadsheets</a:t>
            </a: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6" name="Shape 1536"/>
        <p:cNvGrpSpPr/>
        <p:nvPr/>
      </p:nvGrpSpPr>
      <p:grpSpPr>
        <a:xfrm>
          <a:off x="0" y="0"/>
          <a:ext cx="0" cy="0"/>
          <a:chOff x="0" y="0"/>
          <a:chExt cx="0" cy="0"/>
        </a:xfrm>
      </p:grpSpPr>
      <p:pic>
        <p:nvPicPr>
          <p:cNvPr descr="https://images.freeimg.net/rsynced_images/floor-floorboards.jpg" id="1537" name="Google Shape;1537;p11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538" name="Google Shape;1538;p11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11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40" name="Google Shape;1540;p11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541" name="Google Shape;1541;p11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542" name="Google Shape;1542;p11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543" name="Google Shape;1543;p11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544" name="Google Shape;1544;p110"/>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545" name="Google Shape;1545;p11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546" name="Google Shape;1546;p110"/>
          <p:cNvSpPr txBox="1"/>
          <p:nvPr/>
        </p:nvSpPr>
        <p:spPr>
          <a:xfrm>
            <a:off x="847725" y="911775"/>
            <a:ext cx="6869700" cy="346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000">
                <a:solidFill>
                  <a:srgbClr val="0D0D0D"/>
                </a:solidFill>
                <a:highlight>
                  <a:srgbClr val="FFFFFF"/>
                </a:highlight>
                <a:latin typeface="Roboto"/>
                <a:ea typeface="Roboto"/>
                <a:cs typeface="Roboto"/>
                <a:sym typeface="Roboto"/>
              </a:rPr>
              <a:t>Collaboration</a:t>
            </a:r>
            <a:endParaRPr b="1" sz="30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0D0D0D"/>
                </a:solidFill>
                <a:highlight>
                  <a:srgbClr val="FFFFFF"/>
                </a:highlight>
                <a:latin typeface="Roboto"/>
                <a:ea typeface="Roboto"/>
                <a:cs typeface="Roboto"/>
                <a:sym typeface="Roboto"/>
              </a:rPr>
              <a:t>Many </a:t>
            </a:r>
            <a:r>
              <a:rPr b="1" i="1" lang="en" sz="2500">
                <a:solidFill>
                  <a:srgbClr val="0D0D0D"/>
                </a:solidFill>
                <a:highlight>
                  <a:srgbClr val="FFFFFF"/>
                </a:highlight>
                <a:latin typeface="Roboto"/>
                <a:ea typeface="Roboto"/>
                <a:cs typeface="Roboto"/>
                <a:sym typeface="Roboto"/>
              </a:rPr>
              <a:t>spreadsheet applications support collaboration </a:t>
            </a:r>
            <a:r>
              <a:rPr lang="en" sz="2500">
                <a:solidFill>
                  <a:srgbClr val="0D0D0D"/>
                </a:solidFill>
                <a:highlight>
                  <a:srgbClr val="FFFFFF"/>
                </a:highlight>
                <a:latin typeface="Roboto"/>
                <a:ea typeface="Roboto"/>
                <a:cs typeface="Roboto"/>
                <a:sym typeface="Roboto"/>
              </a:rPr>
              <a:t>features, allowing multiple users to work on the same spreadsheet simultaneously. Users can share, edit, and comment on spreadsheets in real-time, facilitating teamwork and communication.</a:t>
            </a:r>
            <a:endParaRPr sz="2500">
              <a:latin typeface="Roboto"/>
              <a:ea typeface="Roboto"/>
              <a:cs typeface="Roboto"/>
              <a:sym typeface="Roboto"/>
            </a:endParaRPr>
          </a:p>
        </p:txBody>
      </p:sp>
      <p:sp>
        <p:nvSpPr>
          <p:cNvPr id="1547" name="Google Shape;1547;p110"/>
          <p:cNvSpPr/>
          <p:nvPr/>
        </p:nvSpPr>
        <p:spPr>
          <a:xfrm>
            <a:off x="1061475" y="146300"/>
            <a:ext cx="6844579" cy="763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Spreadsheets</a:t>
            </a: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1" name="Shape 1551"/>
        <p:cNvGrpSpPr/>
        <p:nvPr/>
      </p:nvGrpSpPr>
      <p:grpSpPr>
        <a:xfrm>
          <a:off x="0" y="0"/>
          <a:ext cx="0" cy="0"/>
          <a:chOff x="0" y="0"/>
          <a:chExt cx="0" cy="0"/>
        </a:xfrm>
      </p:grpSpPr>
      <p:pic>
        <p:nvPicPr>
          <p:cNvPr descr="https://images.freeimg.net/rsynced_images/floor-floorboards.jpg" id="1552" name="Google Shape;1552;p11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553" name="Google Shape;1553;p111"/>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11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55" name="Google Shape;1555;p11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556" name="Google Shape;1556;p11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557" name="Google Shape;1557;p11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558" name="Google Shape;1558;p111"/>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559" name="Google Shape;1559;p111"/>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560" name="Google Shape;1560;p11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561" name="Google Shape;1561;p111"/>
          <p:cNvSpPr txBox="1"/>
          <p:nvPr/>
        </p:nvSpPr>
        <p:spPr>
          <a:xfrm>
            <a:off x="982100" y="1019100"/>
            <a:ext cx="6445200" cy="3370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3300">
                <a:solidFill>
                  <a:srgbClr val="0D0D0D"/>
                </a:solidFill>
                <a:latin typeface="Roboto"/>
                <a:ea typeface="Roboto"/>
                <a:cs typeface="Roboto"/>
                <a:sym typeface="Roboto"/>
              </a:rPr>
              <a:t>Data Displays</a:t>
            </a:r>
            <a:endParaRPr b="1" sz="3300">
              <a:solidFill>
                <a:srgbClr val="0D0D0D"/>
              </a:solidFill>
              <a:latin typeface="Roboto"/>
              <a:ea typeface="Roboto"/>
              <a:cs typeface="Roboto"/>
              <a:sym typeface="Roboto"/>
            </a:endParaRPr>
          </a:p>
          <a:p>
            <a:pPr indent="0" lvl="0" marL="0" rtl="0" algn="l">
              <a:lnSpc>
                <a:spcPct val="100000"/>
              </a:lnSpc>
              <a:spcBef>
                <a:spcPts val="0"/>
              </a:spcBef>
              <a:spcAft>
                <a:spcPts val="0"/>
              </a:spcAft>
              <a:buNone/>
            </a:pPr>
            <a:r>
              <a:rPr lang="en" sz="2900">
                <a:solidFill>
                  <a:srgbClr val="0D0D0D"/>
                </a:solidFill>
                <a:latin typeface="Roboto"/>
                <a:ea typeface="Roboto"/>
                <a:cs typeface="Roboto"/>
                <a:sym typeface="Roboto"/>
              </a:rPr>
              <a:t>Spreadsheets can create visual representations of data through charts and graphs. This allows users to visualize trends, patterns, and relationships within the data more easily. Let’s look at visualizations!</a:t>
            </a:r>
            <a:endParaRPr sz="2900">
              <a:solidFill>
                <a:srgbClr val="0D0D0D"/>
              </a:solidFill>
              <a:highlight>
                <a:srgbClr val="FFFFFF"/>
              </a:highlight>
              <a:latin typeface="Roboto"/>
              <a:ea typeface="Roboto"/>
              <a:cs typeface="Roboto"/>
              <a:sym typeface="Roboto"/>
            </a:endParaRPr>
          </a:p>
        </p:txBody>
      </p:sp>
      <p:sp>
        <p:nvSpPr>
          <p:cNvPr id="1562" name="Google Shape;1562;p111"/>
          <p:cNvSpPr/>
          <p:nvPr/>
        </p:nvSpPr>
        <p:spPr>
          <a:xfrm>
            <a:off x="1061475" y="146300"/>
            <a:ext cx="6844579" cy="763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Spreadsheets</a:t>
            </a: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