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Lst>
  <p:sldSz cy="5143500" cx="9144000"/>
  <p:notesSz cx="6858000" cy="9144000"/>
  <p:embeddedFontLst>
    <p:embeddedFont>
      <p:font typeface="Roboto Black"/>
      <p:bold r:id="rId121"/>
      <p:boldItalic r:id="rId122"/>
    </p:embeddedFont>
    <p:embeddedFont>
      <p:font typeface="Roboto"/>
      <p:regular r:id="rId123"/>
      <p:bold r:id="rId124"/>
      <p:italic r:id="rId125"/>
      <p:boldItalic r:id="rId126"/>
    </p:embeddedFont>
    <p:embeddedFont>
      <p:font typeface="Roboto Medium"/>
      <p:regular r:id="rId127"/>
      <p:bold r:id="rId128"/>
      <p:italic r:id="rId129"/>
      <p:boldItalic r:id="rId1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font" Target="fonts/RobotoMedium-italic.fntdata"/><Relationship Id="rId128" Type="http://schemas.openxmlformats.org/officeDocument/2006/relationships/font" Target="fonts/RobotoMedium-bold.fntdata"/><Relationship Id="rId127" Type="http://schemas.openxmlformats.org/officeDocument/2006/relationships/font" Target="fonts/RobotoMedium-regular.fntdata"/><Relationship Id="rId126" Type="http://schemas.openxmlformats.org/officeDocument/2006/relationships/font" Target="fonts/Roboto-boldItalic.fntdata"/><Relationship Id="rId26" Type="http://schemas.openxmlformats.org/officeDocument/2006/relationships/slide" Target="slides/slide21.xml"/><Relationship Id="rId121" Type="http://schemas.openxmlformats.org/officeDocument/2006/relationships/font" Target="fonts/RobotoBlack-bold.fntdata"/><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font" Target="fonts/Roboto-italic.fntdata"/><Relationship Id="rId29" Type="http://schemas.openxmlformats.org/officeDocument/2006/relationships/slide" Target="slides/slide24.xml"/><Relationship Id="rId124" Type="http://schemas.openxmlformats.org/officeDocument/2006/relationships/font" Target="fonts/Roboto-bold.fntdata"/><Relationship Id="rId123" Type="http://schemas.openxmlformats.org/officeDocument/2006/relationships/font" Target="fonts/Roboto-regular.fntdata"/><Relationship Id="rId122" Type="http://schemas.openxmlformats.org/officeDocument/2006/relationships/font" Target="fonts/RobotoBlack-boldItalic.fntdata"/><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0" Type="http://schemas.openxmlformats.org/officeDocument/2006/relationships/font" Target="fonts/RobotoMedium-boldItalic.fntdata"/><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b63cc187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b63cc187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63cc187d0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b63cc187d0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4" name="Shape 1614"/>
        <p:cNvGrpSpPr/>
        <p:nvPr/>
      </p:nvGrpSpPr>
      <p:grpSpPr>
        <a:xfrm>
          <a:off x="0" y="0"/>
          <a:ext cx="0" cy="0"/>
          <a:chOff x="0" y="0"/>
          <a:chExt cx="0" cy="0"/>
        </a:xfrm>
      </p:grpSpPr>
      <p:sp>
        <p:nvSpPr>
          <p:cNvPr id="1615" name="Google Shape;1615;g2b8074d1c4a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6" name="Google Shape;1616;g2b8074d1c4a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g2b8074d1c4a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2" name="Google Shape;1632;g2b8074d1c4a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g1f0b17df697_1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8" name="Google Shape;1648;g1f0b17df697_1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2b8074d1c4a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4" name="Google Shape;1664;g2b8074d1c4a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8" name="Shape 1678"/>
        <p:cNvGrpSpPr/>
        <p:nvPr/>
      </p:nvGrpSpPr>
      <p:grpSpPr>
        <a:xfrm>
          <a:off x="0" y="0"/>
          <a:ext cx="0" cy="0"/>
          <a:chOff x="0" y="0"/>
          <a:chExt cx="0" cy="0"/>
        </a:xfrm>
      </p:grpSpPr>
      <p:sp>
        <p:nvSpPr>
          <p:cNvPr id="1679" name="Google Shape;1679;g1f0b17df697_1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0" name="Google Shape;1680;g1f0b17df697_1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4" name="Shape 1694"/>
        <p:cNvGrpSpPr/>
        <p:nvPr/>
      </p:nvGrpSpPr>
      <p:grpSpPr>
        <a:xfrm>
          <a:off x="0" y="0"/>
          <a:ext cx="0" cy="0"/>
          <a:chOff x="0" y="0"/>
          <a:chExt cx="0" cy="0"/>
        </a:xfrm>
      </p:grpSpPr>
      <p:sp>
        <p:nvSpPr>
          <p:cNvPr id="1695" name="Google Shape;1695;g1f0b17df697_1_3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6" name="Google Shape;1696;g1f0b17df697_1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0" name="Shape 1710"/>
        <p:cNvGrpSpPr/>
        <p:nvPr/>
      </p:nvGrpSpPr>
      <p:grpSpPr>
        <a:xfrm>
          <a:off x="0" y="0"/>
          <a:ext cx="0" cy="0"/>
          <a:chOff x="0" y="0"/>
          <a:chExt cx="0" cy="0"/>
        </a:xfrm>
      </p:grpSpPr>
      <p:sp>
        <p:nvSpPr>
          <p:cNvPr id="1711" name="Google Shape;1711;g1f0b17df697_1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2" name="Google Shape;1712;g1f0b17df697_1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g1f0b17df697_1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8" name="Google Shape;1728;g1f0b17df697_1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2" name="Shape 1742"/>
        <p:cNvGrpSpPr/>
        <p:nvPr/>
      </p:nvGrpSpPr>
      <p:grpSpPr>
        <a:xfrm>
          <a:off x="0" y="0"/>
          <a:ext cx="0" cy="0"/>
          <a:chOff x="0" y="0"/>
          <a:chExt cx="0" cy="0"/>
        </a:xfrm>
      </p:grpSpPr>
      <p:sp>
        <p:nvSpPr>
          <p:cNvPr id="1743" name="Google Shape;1743;g1f0b17df697_1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4" name="Google Shape;1744;g1f0b17df697_1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8" name="Shape 1758"/>
        <p:cNvGrpSpPr/>
        <p:nvPr/>
      </p:nvGrpSpPr>
      <p:grpSpPr>
        <a:xfrm>
          <a:off x="0" y="0"/>
          <a:ext cx="0" cy="0"/>
          <a:chOff x="0" y="0"/>
          <a:chExt cx="0" cy="0"/>
        </a:xfrm>
      </p:grpSpPr>
      <p:sp>
        <p:nvSpPr>
          <p:cNvPr id="1759" name="Google Shape;1759;g1f0b17df697_1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0" name="Google Shape;1760;g1f0b17df697_1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b63cc187d0_0_4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b63cc187d0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4" name="Shape 1774"/>
        <p:cNvGrpSpPr/>
        <p:nvPr/>
      </p:nvGrpSpPr>
      <p:grpSpPr>
        <a:xfrm>
          <a:off x="0" y="0"/>
          <a:ext cx="0" cy="0"/>
          <a:chOff x="0" y="0"/>
          <a:chExt cx="0" cy="0"/>
        </a:xfrm>
      </p:grpSpPr>
      <p:sp>
        <p:nvSpPr>
          <p:cNvPr id="1775" name="Google Shape;1775;g1f0b17df697_1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6" name="Google Shape;1776;g1f0b17df697_1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0" name="Shape 1790"/>
        <p:cNvGrpSpPr/>
        <p:nvPr/>
      </p:nvGrpSpPr>
      <p:grpSpPr>
        <a:xfrm>
          <a:off x="0" y="0"/>
          <a:ext cx="0" cy="0"/>
          <a:chOff x="0" y="0"/>
          <a:chExt cx="0" cy="0"/>
        </a:xfrm>
      </p:grpSpPr>
      <p:sp>
        <p:nvSpPr>
          <p:cNvPr id="1791" name="Google Shape;1791;g1f0b17df697_1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2" name="Google Shape;1792;g1f0b17df697_1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g1f0b17df697_1_4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8" name="Google Shape;1808;g1f0b17df697_1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2" name="Shape 1822"/>
        <p:cNvGrpSpPr/>
        <p:nvPr/>
      </p:nvGrpSpPr>
      <p:grpSpPr>
        <a:xfrm>
          <a:off x="0" y="0"/>
          <a:ext cx="0" cy="0"/>
          <a:chOff x="0" y="0"/>
          <a:chExt cx="0" cy="0"/>
        </a:xfrm>
      </p:grpSpPr>
      <p:sp>
        <p:nvSpPr>
          <p:cNvPr id="1823" name="Google Shape;1823;g1f0b17df697_1_4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4" name="Google Shape;1824;g1f0b17df697_1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8" name="Shape 1838"/>
        <p:cNvGrpSpPr/>
        <p:nvPr/>
      </p:nvGrpSpPr>
      <p:grpSpPr>
        <a:xfrm>
          <a:off x="0" y="0"/>
          <a:ext cx="0" cy="0"/>
          <a:chOff x="0" y="0"/>
          <a:chExt cx="0" cy="0"/>
        </a:xfrm>
      </p:grpSpPr>
      <p:sp>
        <p:nvSpPr>
          <p:cNvPr id="1839" name="Google Shape;1839;g1f0b17df697_1_4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0" name="Google Shape;1840;g1f0b17df697_1_4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g2b662516faa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6" name="Google Shape;1856;g2b662516faa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b63cc187d0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b63cc187d0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b63cc187d0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b63cc187d0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b63cc187d0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b63cc187d0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b63cc187d0_0_5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b63cc187d0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b63cc187d0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2b63cc187d0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b63cc187d0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2b63cc187d0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2b63cc187d0_0_5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2b63cc187d0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b63cc187d0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2b63cc187d0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b63cc187d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b63cc187d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b63cc187d0_0_6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b63cc187d0_0_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b73c7b99d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b73c7b99d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b73c7b99d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b73c7b99d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b73c7b99de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b73c7b99de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b73c7b99de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b73c7b99de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2b73c7b99de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2b73c7b99de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2b73c7b99de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2b73c7b99de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b73c7b99de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2b73c7b99de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2b73c7b99de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2b73c7b99de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b73c7b99de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b73c7b99de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63cc187d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b63cc187d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2b73c7b99d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2b73c7b99d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2b73c7b99de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2b73c7b99de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g2b6dbc9b2e6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2b6dbc9b2e6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b63cc187d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b63cc187d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b63cc187d0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2b63cc187d0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2b73c7b99de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2b73c7b99de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b73c7b99de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2b73c7b99de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b73c7b99de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2b73c7b99de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2b73c7b99de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2b73c7b99de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b73c7b99de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2b73c7b99de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73c7b99d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73c7b99d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2b73c7b99de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2b73c7b99de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2b73c7b99de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2b73c7b99de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b73c7b99de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b73c7b99de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2b73c7b99de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8" name="Google Shape;738;g2b73c7b99de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2b73c7b99d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2b73c7b99d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2b73c7b99de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2b73c7b99de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2b73c7b99de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2b73c7b99de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2b8074d1c4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2b8074d1c4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2b6dbc9b2e6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2b6dbc9b2e6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5" name="Shape 825"/>
        <p:cNvGrpSpPr/>
        <p:nvPr/>
      </p:nvGrpSpPr>
      <p:grpSpPr>
        <a:xfrm>
          <a:off x="0" y="0"/>
          <a:ext cx="0" cy="0"/>
          <a:chOff x="0" y="0"/>
          <a:chExt cx="0" cy="0"/>
        </a:xfrm>
      </p:grpSpPr>
      <p:sp>
        <p:nvSpPr>
          <p:cNvPr id="826" name="Google Shape;826;g2b8074d1c4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7" name="Google Shape;827;g2b8074d1c4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b63cc187d0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b63cc187d0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g2b8074d1c4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3" name="Google Shape;843;g2b8074d1c4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2b73c7b99de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2b73c7b99de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2b73c7b99de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2b73c7b99de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7" name="Shape 887"/>
        <p:cNvGrpSpPr/>
        <p:nvPr/>
      </p:nvGrpSpPr>
      <p:grpSpPr>
        <a:xfrm>
          <a:off x="0" y="0"/>
          <a:ext cx="0" cy="0"/>
          <a:chOff x="0" y="0"/>
          <a:chExt cx="0" cy="0"/>
        </a:xfrm>
      </p:grpSpPr>
      <p:sp>
        <p:nvSpPr>
          <p:cNvPr id="888" name="Google Shape;888;g2b73c7b99de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9" name="Google Shape;889;g2b73c7b99de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2b73c7b99de_0_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2b73c7b99de_0_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2b73c7b99de_0_4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2b73c7b99de_0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2b8074d1c4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2b8074d1c4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7" name="Shape 947"/>
        <p:cNvGrpSpPr/>
        <p:nvPr/>
      </p:nvGrpSpPr>
      <p:grpSpPr>
        <a:xfrm>
          <a:off x="0" y="0"/>
          <a:ext cx="0" cy="0"/>
          <a:chOff x="0" y="0"/>
          <a:chExt cx="0" cy="0"/>
        </a:xfrm>
      </p:grpSpPr>
      <p:sp>
        <p:nvSpPr>
          <p:cNvPr id="948" name="Google Shape;948;g2b73c7b99de_0_4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9" name="Google Shape;949;g2b73c7b99de_0_4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2b8074d1c4a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2b8074d1c4a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g2b73ac0fb4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9" name="Google Shape;979;g2b73ac0fb4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b63cc187d0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b63cc187d0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g2b63cc187d0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2b63cc187d0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2b73c7b99de_0_4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2b73c7b99de_0_4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2" name="Shape 1022"/>
        <p:cNvGrpSpPr/>
        <p:nvPr/>
      </p:nvGrpSpPr>
      <p:grpSpPr>
        <a:xfrm>
          <a:off x="0" y="0"/>
          <a:ext cx="0" cy="0"/>
          <a:chOff x="0" y="0"/>
          <a:chExt cx="0" cy="0"/>
        </a:xfrm>
      </p:grpSpPr>
      <p:sp>
        <p:nvSpPr>
          <p:cNvPr id="1023" name="Google Shape;1023;g2b8074d1c4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4" name="Google Shape;1024;g2b8074d1c4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b73c7b99de_0_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2b73c7b99de_0_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2b73c7b99de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2b73c7b99de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9" name="Shape 1069"/>
        <p:cNvGrpSpPr/>
        <p:nvPr/>
      </p:nvGrpSpPr>
      <p:grpSpPr>
        <a:xfrm>
          <a:off x="0" y="0"/>
          <a:ext cx="0" cy="0"/>
          <a:chOff x="0" y="0"/>
          <a:chExt cx="0" cy="0"/>
        </a:xfrm>
      </p:grpSpPr>
      <p:sp>
        <p:nvSpPr>
          <p:cNvPr id="1070" name="Google Shape;1070;g2b73c7b99de_0_7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1" name="Google Shape;1071;g2b73c7b99de_0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2b73c7b99de_0_7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2b73c7b99de_0_7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9" name="Shape 1099"/>
        <p:cNvGrpSpPr/>
        <p:nvPr/>
      </p:nvGrpSpPr>
      <p:grpSpPr>
        <a:xfrm>
          <a:off x="0" y="0"/>
          <a:ext cx="0" cy="0"/>
          <a:chOff x="0" y="0"/>
          <a:chExt cx="0" cy="0"/>
        </a:xfrm>
      </p:grpSpPr>
      <p:sp>
        <p:nvSpPr>
          <p:cNvPr id="1100" name="Google Shape;1100;g2b73c7b99de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2b73c7b99de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2b73c7b99de_0_7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2b73c7b99de_0_7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2b73c7b99de_0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1" name="Google Shape;1131;g2b73c7b99de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b63cc187d0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b63cc187d0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2b73c7b99de_0_8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2b73c7b99de_0_8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2b73c7b99de_0_8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1" name="Google Shape;1161;g2b73c7b99de_0_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2b73c7b99de_0_8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g2b73c7b99de_0_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2b73c7b99de_0_6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2b73c7b99de_0_6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2b73c7b99de_0_9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8" name="Google Shape;1208;g2b73c7b99de_0_9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1f0b17df697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4" name="Google Shape;1224;g1f0b17df697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g2b73c7b99de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8" name="Google Shape;1238;g2b73c7b99de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g2b73c7b99de_0_7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4" name="Google Shape;1254;g2b73c7b99de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1f0b17df697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1f0b17df697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1f0b17df6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4" name="Google Shape;1284;g1f0b17df6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b63cc187d0_0_3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b63cc187d0_0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1f0b17df697_1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1f0b17df697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4" name="Shape 1314"/>
        <p:cNvGrpSpPr/>
        <p:nvPr/>
      </p:nvGrpSpPr>
      <p:grpSpPr>
        <a:xfrm>
          <a:off x="0" y="0"/>
          <a:ext cx="0" cy="0"/>
          <a:chOff x="0" y="0"/>
          <a:chExt cx="0" cy="0"/>
        </a:xfrm>
      </p:grpSpPr>
      <p:sp>
        <p:nvSpPr>
          <p:cNvPr id="1315" name="Google Shape;1315;g1f0b17df697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6" name="Google Shape;1316;g1f0b17df697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1f0b17df697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1f0b17df697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f0b17df697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8" name="Google Shape;1348;g1f0b17df697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2" name="Shape 1362"/>
        <p:cNvGrpSpPr/>
        <p:nvPr/>
      </p:nvGrpSpPr>
      <p:grpSpPr>
        <a:xfrm>
          <a:off x="0" y="0"/>
          <a:ext cx="0" cy="0"/>
          <a:chOff x="0" y="0"/>
          <a:chExt cx="0" cy="0"/>
        </a:xfrm>
      </p:grpSpPr>
      <p:sp>
        <p:nvSpPr>
          <p:cNvPr id="1363" name="Google Shape;1363;g1f0b17df697_1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1f0b17df697_1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1f0b17df697_1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0" name="Google Shape;1380;g1f0b17df697_1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4" name="Shape 1394"/>
        <p:cNvGrpSpPr/>
        <p:nvPr/>
      </p:nvGrpSpPr>
      <p:grpSpPr>
        <a:xfrm>
          <a:off x="0" y="0"/>
          <a:ext cx="0" cy="0"/>
          <a:chOff x="0" y="0"/>
          <a:chExt cx="0" cy="0"/>
        </a:xfrm>
      </p:grpSpPr>
      <p:sp>
        <p:nvSpPr>
          <p:cNvPr id="1395" name="Google Shape;1395;g1f0b17df697_1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6" name="Google Shape;1396;g1f0b17df697_1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g1f0b17df697_1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2" name="Google Shape;1412;g1f0b17df697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6" name="Shape 1426"/>
        <p:cNvGrpSpPr/>
        <p:nvPr/>
      </p:nvGrpSpPr>
      <p:grpSpPr>
        <a:xfrm>
          <a:off x="0" y="0"/>
          <a:ext cx="0" cy="0"/>
          <a:chOff x="0" y="0"/>
          <a:chExt cx="0" cy="0"/>
        </a:xfrm>
      </p:grpSpPr>
      <p:sp>
        <p:nvSpPr>
          <p:cNvPr id="1427" name="Google Shape;1427;g1f0b17df697_1_2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8" name="Google Shape;1428;g1f0b17df697_1_2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1f0b17df697_1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1f0b17df697_1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b63cc187d0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b63cc187d0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1f0b17df697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0" name="Google Shape;1460;g1f0b17df697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4" name="Shape 1474"/>
        <p:cNvGrpSpPr/>
        <p:nvPr/>
      </p:nvGrpSpPr>
      <p:grpSpPr>
        <a:xfrm>
          <a:off x="0" y="0"/>
          <a:ext cx="0" cy="0"/>
          <a:chOff x="0" y="0"/>
          <a:chExt cx="0" cy="0"/>
        </a:xfrm>
      </p:grpSpPr>
      <p:sp>
        <p:nvSpPr>
          <p:cNvPr id="1475" name="Google Shape;1475;g2b73c7b99de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6" name="Google Shape;1476;g2b73c7b99de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2b8074d1c4a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2b8074d1c4a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2b8074d1c4a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6" name="Google Shape;1506;g2b8074d1c4a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g2b8074d1c4a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2" name="Google Shape;1522;g2b8074d1c4a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g2b8074d1c4a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8" name="Google Shape;1538;g2b8074d1c4a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2" name="Shape 1552"/>
        <p:cNvGrpSpPr/>
        <p:nvPr/>
      </p:nvGrpSpPr>
      <p:grpSpPr>
        <a:xfrm>
          <a:off x="0" y="0"/>
          <a:ext cx="0" cy="0"/>
          <a:chOff x="0" y="0"/>
          <a:chExt cx="0" cy="0"/>
        </a:xfrm>
      </p:grpSpPr>
      <p:sp>
        <p:nvSpPr>
          <p:cNvPr id="1553" name="Google Shape;1553;g2b8074d1c4a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4" name="Google Shape;1554;g2b8074d1c4a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2b8074d1c4a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0" name="Google Shape;1570;g2b8074d1c4a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4" name="Shape 1584"/>
        <p:cNvGrpSpPr/>
        <p:nvPr/>
      </p:nvGrpSpPr>
      <p:grpSpPr>
        <a:xfrm>
          <a:off x="0" y="0"/>
          <a:ext cx="0" cy="0"/>
          <a:chOff x="0" y="0"/>
          <a:chExt cx="0" cy="0"/>
        </a:xfrm>
      </p:grpSpPr>
      <p:sp>
        <p:nvSpPr>
          <p:cNvPr id="1585" name="Google Shape;1585;g2b8074d1c4a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6" name="Google Shape;1586;g2b8074d1c4a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0" name="Shape 1600"/>
        <p:cNvGrpSpPr/>
        <p:nvPr/>
      </p:nvGrpSpPr>
      <p:grpSpPr>
        <a:xfrm>
          <a:off x="0" y="0"/>
          <a:ext cx="0" cy="0"/>
          <a:chOff x="0" y="0"/>
          <a:chExt cx="0" cy="0"/>
        </a:xfrm>
      </p:grpSpPr>
      <p:sp>
        <p:nvSpPr>
          <p:cNvPr id="1601" name="Google Shape;1601;g2b8074d1c4a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2" name="Google Shape;1602;g2b8074d1c4a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publicdomainvectors.org/photos/laptop.png" TargetMode="External"/><Relationship Id="rId4" Type="http://schemas.openxmlformats.org/officeDocument/2006/relationships/image" Target="../media/image7.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100.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01.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02.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03.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04.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05.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06.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07.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08.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09.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1.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110.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11.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12.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13.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14.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31.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15.xml.rels><?xml version="1.0" encoding="UTF-8" standalone="yes"?><Relationships xmlns="http://schemas.openxmlformats.org/package/2006/relationships"><Relationship Id="rId11" Type="http://schemas.openxmlformats.org/officeDocument/2006/relationships/hyperlink" Target="https://techterms.com/" TargetMode="External"/><Relationship Id="rId10" Type="http://schemas.openxmlformats.org/officeDocument/2006/relationships/hyperlink" Target="https://www.open.edu/openlearncreate/mod/oucontent/view.php?id=129584&amp;printable=1" TargetMode="External"/><Relationship Id="rId13" Type="http://schemas.openxmlformats.org/officeDocument/2006/relationships/hyperlink" Target="https://www.youtube.com/watch?v=bY5OfBrBg1M" TargetMode="External"/><Relationship Id="rId12" Type="http://schemas.openxmlformats.org/officeDocument/2006/relationships/hyperlink" Target="https://youtu.be/kM9ASKAni_s" TargetMode="External"/><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15" Type="http://schemas.openxmlformats.org/officeDocument/2006/relationships/hyperlink" Target="https://youtu.be/ewrBalT_eBM?si=RDzltG03TB0DQPKk" TargetMode="External"/><Relationship Id="rId14" Type="http://schemas.openxmlformats.org/officeDocument/2006/relationships/hyperlink" Target="https://youtu.be/IhlXtBNNuKs" TargetMode="External"/><Relationship Id="rId16" Type="http://schemas.openxmlformats.org/officeDocument/2006/relationships/hyperlink" Target="https://openai.com/" TargetMode="External"/><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12.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3.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30.jp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14.xml.rels><?xml version="1.0" encoding="UTF-8" standalone="yes"?><Relationships xmlns="http://schemas.openxmlformats.org/package/2006/relationships"><Relationship Id="rId10"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15.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6.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7.xml.rels><?xml version="1.0" encoding="UTF-8" standalone="yes"?><Relationships xmlns="http://schemas.openxmlformats.org/package/2006/relationships"><Relationship Id="rId10" Type="http://schemas.openxmlformats.org/officeDocument/2006/relationships/image" Target="../media/image32.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18.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19.xml.rels><?xml version="1.0" encoding="UTF-8" standalone="yes"?><Relationships xmlns="http://schemas.openxmlformats.org/package/2006/relationships"><Relationship Id="rId11" Type="http://schemas.openxmlformats.org/officeDocument/2006/relationships/image" Target="../media/image12.jpg"/><Relationship Id="rId10" Type="http://schemas.openxmlformats.org/officeDocument/2006/relationships/hyperlink" Target="http://www.youtube.com/watch?v=bY5OfBrBg1M" TargetMode="External"/><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1" Type="http://schemas.openxmlformats.org/officeDocument/2006/relationships/hyperlink" Target="https://freesvg.org/img/stool-01.png" TargetMode="External"/><Relationship Id="rId10" Type="http://schemas.openxmlformats.org/officeDocument/2006/relationships/image" Target="../media/image2.png"/><Relationship Id="rId13" Type="http://schemas.openxmlformats.org/officeDocument/2006/relationships/hyperlink" Target="https://publicdomainvectors.org/photos/laptop.png" TargetMode="External"/><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hyperlink" Target="https://freesvg.org/img/round-table.png" TargetMode="External"/><Relationship Id="rId15" Type="http://schemas.openxmlformats.org/officeDocument/2006/relationships/hyperlink" Target="https://publicdomainvectors.org/photos/Pflanze-coloured.png" TargetMode="External"/><Relationship Id="rId14" Type="http://schemas.openxmlformats.org/officeDocument/2006/relationships/image" Target="../media/image7.png"/><Relationship Id="rId17" Type="http://schemas.openxmlformats.org/officeDocument/2006/relationships/image" Target="../media/image29.jpg"/><Relationship Id="rId16" Type="http://schemas.openxmlformats.org/officeDocument/2006/relationships/image" Target="../media/image10.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18" Type="http://schemas.openxmlformats.org/officeDocument/2006/relationships/image" Target="../media/image3.png"/><Relationship Id="rId7" Type="http://schemas.openxmlformats.org/officeDocument/2006/relationships/hyperlink" Target="https://www.publicdomainpictures.net/pictures/70000/velka/tv-isolated-background-clipart.jpg" TargetMode="External"/><Relationship Id="rId8"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31.xml.rels><?xml version="1.0" encoding="UTF-8" standalone="yes"?><Relationships xmlns="http://schemas.openxmlformats.org/package/2006/relationships"><Relationship Id="rId10" Type="http://schemas.openxmlformats.org/officeDocument/2006/relationships/hyperlink" Target="https://youtu.be/4_zSIXb7tLQ?si=HaR9fHmUemwvl2S8" TargetMode="External"/><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33.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4.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cdn.pixabay.com/photo/2020/10/04/14/40/network-5626578_960_720.jpg" TargetMode="External"/><Relationship Id="rId4" Type="http://schemas.openxmlformats.org/officeDocument/2006/relationships/image" Target="../media/image24.jpg"/><Relationship Id="rId9" Type="http://schemas.openxmlformats.org/officeDocument/2006/relationships/hyperlink" Target="https://publicdomainvectors.org/photos/Pflanze-coloured.png" TargetMode="External"/><Relationship Id="rId5" Type="http://schemas.openxmlformats.org/officeDocument/2006/relationships/hyperlink" Target="https://images.freeimg.net/rsynced_images/floor-floorboards.jpg" TargetMode="External"/><Relationship Id="rId6" Type="http://schemas.openxmlformats.org/officeDocument/2006/relationships/image" Target="../media/image5.jpg"/><Relationship Id="rId7" Type="http://schemas.openxmlformats.org/officeDocument/2006/relationships/hyperlink" Target="https://cdn.pixabay.com/photo/2012/04/14/13/46/clock-33989_960_720.png" TargetMode="External"/><Relationship Id="rId8" Type="http://schemas.openxmlformats.org/officeDocument/2006/relationships/image" Target="../media/image1.png"/></Relationships>
</file>

<file path=ppt/slides/_rels/slide35.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6.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7.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8.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39.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4.xml.rels><?xml version="1.0" encoding="UTF-8" standalone="yes"?><Relationships xmlns="http://schemas.openxmlformats.org/package/2006/relationships"><Relationship Id="rId20" Type="http://schemas.openxmlformats.org/officeDocument/2006/relationships/image" Target="../media/image3.png"/><Relationship Id="rId11" Type="http://schemas.openxmlformats.org/officeDocument/2006/relationships/slide" Target="/ppt/slides/slide20.xml"/><Relationship Id="rId10" Type="http://schemas.openxmlformats.org/officeDocument/2006/relationships/slide" Target="/ppt/slides/slide9.xml"/><Relationship Id="rId21" Type="http://schemas.openxmlformats.org/officeDocument/2006/relationships/image" Target="../media/image9.png"/><Relationship Id="rId13" Type="http://schemas.openxmlformats.org/officeDocument/2006/relationships/slide" Target="/ppt/slides/slide45.xml"/><Relationship Id="rId12" Type="http://schemas.openxmlformats.org/officeDocument/2006/relationships/slide" Target="/ppt/slides/slide32.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slide" Target="/ppt/slides/slide5.xml"/><Relationship Id="rId15" Type="http://schemas.openxmlformats.org/officeDocument/2006/relationships/slide" Target="/ppt/slides/slide75.xml"/><Relationship Id="rId14" Type="http://schemas.openxmlformats.org/officeDocument/2006/relationships/slide" Target="/ppt/slides/slide60.xml"/><Relationship Id="rId17" Type="http://schemas.openxmlformats.org/officeDocument/2006/relationships/slide" Target="/ppt/slides/slide91.xml"/><Relationship Id="rId16" Type="http://schemas.openxmlformats.org/officeDocument/2006/relationships/slide" Target="/ppt/slides/slide78.xml"/><Relationship Id="rId5" Type="http://schemas.openxmlformats.org/officeDocument/2006/relationships/hyperlink" Target="https://cdn.pixabay.com/photo/2012/04/14/13/46/clock-33989_960_720.png" TargetMode="External"/><Relationship Id="rId19" Type="http://schemas.openxmlformats.org/officeDocument/2006/relationships/slide" Target="/ppt/slides/slide115.xml"/><Relationship Id="rId6" Type="http://schemas.openxmlformats.org/officeDocument/2006/relationships/image" Target="../media/image1.png"/><Relationship Id="rId18" Type="http://schemas.openxmlformats.org/officeDocument/2006/relationships/slide" Target="/ppt/slides/slide99.xml"/><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40.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41.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42.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3.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44.xml.rels><?xml version="1.0" encoding="UTF-8" standalone="yes"?><Relationships xmlns="http://schemas.openxmlformats.org/package/2006/relationships"><Relationship Id="rId11" Type="http://schemas.openxmlformats.org/officeDocument/2006/relationships/hyperlink" Target="https://youtu.be/71J3qViTnqM?si=cZ7xpSuPqN1FO5Wf" TargetMode="External"/><Relationship Id="rId10" Type="http://schemas.openxmlformats.org/officeDocument/2006/relationships/hyperlink" Target="https://youtu.be/71J3qViTnqM?si=cZ7xpSuPqN1FO5Wf" TargetMode="External"/><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49.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8.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50.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8.pn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59.xml.rels><?xml version="1.0" encoding="UTF-8" standalone="yes"?><Relationships xmlns="http://schemas.openxmlformats.org/package/2006/relationships"><Relationship Id="rId10" Type="http://schemas.openxmlformats.org/officeDocument/2006/relationships/hyperlink" Target="https://youtu.be/ewrBalT_eBM?si=RDzltG03TB0DQPKk" TargetMode="External"/><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6.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61.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publicdomainvectors.org/photos/dhcp.png" TargetMode="External"/><Relationship Id="rId4" Type="http://schemas.openxmlformats.org/officeDocument/2006/relationships/image" Target="../media/image27.png"/><Relationship Id="rId9" Type="http://schemas.openxmlformats.org/officeDocument/2006/relationships/hyperlink" Target="https://publicdomainvectors.org/photos/Pflanze-coloured.png" TargetMode="External"/><Relationship Id="rId5" Type="http://schemas.openxmlformats.org/officeDocument/2006/relationships/hyperlink" Target="https://images.freeimg.net/rsynced_images/floor-floorboards.jpg" TargetMode="External"/><Relationship Id="rId6" Type="http://schemas.openxmlformats.org/officeDocument/2006/relationships/image" Target="../media/image5.jpg"/><Relationship Id="rId7" Type="http://schemas.openxmlformats.org/officeDocument/2006/relationships/hyperlink" Target="https://cdn.pixabay.com/photo/2012/04/14/13/46/clock-33989_960_720.png" TargetMode="External"/><Relationship Id="rId8" Type="http://schemas.openxmlformats.org/officeDocument/2006/relationships/image" Target="../media/image1.png"/></Relationships>
</file>

<file path=ppt/slides/_rels/slide6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publicdomainvectors.org/photos/dhcp.png" TargetMode="External"/><Relationship Id="rId4" Type="http://schemas.openxmlformats.org/officeDocument/2006/relationships/image" Target="../media/image27.png"/><Relationship Id="rId9" Type="http://schemas.openxmlformats.org/officeDocument/2006/relationships/hyperlink" Target="https://publicdomainvectors.org/photos/Pflanze-coloured.png" TargetMode="External"/><Relationship Id="rId5" Type="http://schemas.openxmlformats.org/officeDocument/2006/relationships/hyperlink" Target="https://images.freeimg.net/rsynced_images/floor-floorboards.jpg" TargetMode="External"/><Relationship Id="rId6" Type="http://schemas.openxmlformats.org/officeDocument/2006/relationships/image" Target="../media/image5.jpg"/><Relationship Id="rId7" Type="http://schemas.openxmlformats.org/officeDocument/2006/relationships/hyperlink" Target="https://cdn.pixabay.com/photo/2012/04/14/13/46/clock-33989_960_720.png" TargetMode="External"/><Relationship Id="rId8" Type="http://schemas.openxmlformats.org/officeDocument/2006/relationships/image" Target="../media/image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3.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hyperlink" Target="https://freesvg.org/img/iconos.redes.sociales.youtube.png" TargetMode="External"/><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4.xml.rels><?xml version="1.0" encoding="UTF-8" standalone="yes"?><Relationships xmlns="http://schemas.openxmlformats.org/package/2006/relationships"><Relationship Id="rId10" Type="http://schemas.openxmlformats.org/officeDocument/2006/relationships/hyperlink" Target="https://youtu.be/ak9fzojnMaM?si=Rzqys4ZGrvqZ6mP3" TargetMode="External"/><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6.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hyperlink" Target="https://publicdomainvectors.org/photos/wifi-router.png" TargetMode="External"/><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7.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hyperlink" Target="https://upload.wikimedia.org/wikipedia/commons/thumb/0/09/BitTorrent_network.svg/1024px-BitTorrent_network.svg.png" TargetMode="External"/><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79.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8.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80.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81.xml.rels><?xml version="1.0" encoding="UTF-8" standalone="yes"?><Relationships xmlns="http://schemas.openxmlformats.org/package/2006/relationships"><Relationship Id="rId10"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82.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22.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83.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22.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84.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22.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85.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22.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86.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22.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87.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22.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88.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22.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89.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22.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90.xml.rels><?xml version="1.0" encoding="UTF-8" standalone="yes"?><Relationships xmlns="http://schemas.openxmlformats.org/package/2006/relationships"><Relationship Id="rId11" Type="http://schemas.openxmlformats.org/officeDocument/2006/relationships/image" Target="../media/image25.jpg"/><Relationship Id="rId10" Type="http://schemas.openxmlformats.org/officeDocument/2006/relationships/hyperlink" Target="http://www.youtube.com/watch?v=BPVcsOKfd34" TargetMode="External"/><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92.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2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93.xml.rels><?xml version="1.0" encoding="UTF-8" standalone="yes"?><Relationships xmlns="http://schemas.openxmlformats.org/package/2006/relationships"><Relationship Id="rId10" Type="http://schemas.openxmlformats.org/officeDocument/2006/relationships/image" Target="../media/image26.jpg"/><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94.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2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95.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2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96.xml.rels><?xml version="1.0" encoding="UTF-8" standalone="yes"?><Relationships xmlns="http://schemas.openxmlformats.org/package/2006/relationships"><Relationship Id="rId10"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26.jpg"/><Relationship Id="rId4" Type="http://schemas.openxmlformats.org/officeDocument/2006/relationships/hyperlink" Target="https://images.freeimg.net/rsynced_images/floor-floorboards.jpg" TargetMode="External"/><Relationship Id="rId9" Type="http://schemas.openxmlformats.org/officeDocument/2006/relationships/image" Target="../media/image10.png"/><Relationship Id="rId5" Type="http://schemas.openxmlformats.org/officeDocument/2006/relationships/image" Target="../media/image5.jpg"/><Relationship Id="rId6" Type="http://schemas.openxmlformats.org/officeDocument/2006/relationships/hyperlink" Target="https://cdn.pixabay.com/photo/2012/04/14/13/46/clock-33989_960_720.png" TargetMode="External"/><Relationship Id="rId7" Type="http://schemas.openxmlformats.org/officeDocument/2006/relationships/image" Target="../media/image1.png"/><Relationship Id="rId8" Type="http://schemas.openxmlformats.org/officeDocument/2006/relationships/hyperlink" Target="https://publicdomainvectors.org/photos/Pflanze-coloured.png" TargetMode="External"/></Relationships>
</file>

<file path=ppt/slides/_rels/slide97.xml.rels><?xml version="1.0" encoding="UTF-8" standalone="yes"?><Relationships xmlns="http://schemas.openxmlformats.org/package/2006/relationships"><Relationship Id="rId10" Type="http://schemas.openxmlformats.org/officeDocument/2006/relationships/image" Target="../media/image26.jpg"/><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98.xml.rels><?xml version="1.0" encoding="UTF-8" standalone="yes"?><Relationships xmlns="http://schemas.openxmlformats.org/package/2006/relationships"><Relationship Id="rId10" Type="http://schemas.openxmlformats.org/officeDocument/2006/relationships/image" Target="../media/image26.jpg"/><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hyperlink" Target="https://images.freeimg.net/rsynced_images/floor-floorboards.jpg" TargetMode="External"/><Relationship Id="rId4" Type="http://schemas.openxmlformats.org/officeDocument/2006/relationships/image" Target="../media/image5.jpg"/><Relationship Id="rId9" Type="http://schemas.openxmlformats.org/officeDocument/2006/relationships/image" Target="../media/image3.png"/><Relationship Id="rId5" Type="http://schemas.openxmlformats.org/officeDocument/2006/relationships/hyperlink" Target="https://cdn.pixabay.com/photo/2012/04/14/13/46/clock-33989_960_720.png" TargetMode="External"/><Relationship Id="rId6" Type="http://schemas.openxmlformats.org/officeDocument/2006/relationships/image" Target="../media/image1.png"/><Relationship Id="rId7" Type="http://schemas.openxmlformats.org/officeDocument/2006/relationships/hyperlink" Target="https://publicdomainvectors.org/photos/Pflanze-coloured.png" TargetMode="External"/><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https://publicdomainvectors.org/photos/laptop.png" id="54" name="Google Shape;54;p13">
            <a:hlinkClick r:id="rId3"/>
          </p:cNvPr>
          <p:cNvPicPr preferRelativeResize="0"/>
          <p:nvPr/>
        </p:nvPicPr>
        <p:blipFill>
          <a:blip r:embed="rId4">
            <a:alphaModFix/>
          </a:blip>
          <a:stretch>
            <a:fillRect/>
          </a:stretch>
        </p:blipFill>
        <p:spPr>
          <a:xfrm>
            <a:off x="1293279" y="1261100"/>
            <a:ext cx="6034071" cy="3148750"/>
          </a:xfrm>
          <a:prstGeom prst="rect">
            <a:avLst/>
          </a:prstGeom>
          <a:noFill/>
          <a:ln>
            <a:noFill/>
          </a:ln>
        </p:spPr>
      </p:pic>
      <p:sp>
        <p:nvSpPr>
          <p:cNvPr id="55" name="Google Shape;55;p13"/>
          <p:cNvSpPr/>
          <p:nvPr/>
        </p:nvSpPr>
        <p:spPr>
          <a:xfrm>
            <a:off x="8008675" y="-20700"/>
            <a:ext cx="11352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5400000">
            <a:off x="7154300" y="1786425"/>
            <a:ext cx="1415325" cy="1006825"/>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68825" y="155975"/>
            <a:ext cx="7585679" cy="10425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Roboto;900"/>
              </a:rPr>
              <a:t>The New Jersey Student Learning Standards</a:t>
            </a:r>
          </a:p>
        </p:txBody>
      </p:sp>
      <p:sp>
        <p:nvSpPr>
          <p:cNvPr id="58" name="Google Shape;58;p13"/>
          <p:cNvSpPr txBox="1"/>
          <p:nvPr/>
        </p:nvSpPr>
        <p:spPr>
          <a:xfrm>
            <a:off x="2251275" y="1657700"/>
            <a:ext cx="3967800" cy="11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Roboto Black"/>
                <a:ea typeface="Roboto Black"/>
                <a:cs typeface="Roboto Black"/>
                <a:sym typeface="Roboto Black"/>
              </a:rPr>
              <a:t>Computer Science &amp; Design Thinking</a:t>
            </a:r>
            <a:endParaRPr sz="16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2700">
                <a:solidFill>
                  <a:srgbClr val="FFFFFF"/>
                </a:solidFill>
                <a:latin typeface="Roboto Black"/>
                <a:ea typeface="Roboto Black"/>
                <a:cs typeface="Roboto Black"/>
                <a:sym typeface="Roboto Black"/>
              </a:rPr>
              <a:t>8.1.8</a:t>
            </a:r>
            <a:r>
              <a:rPr lang="en" sz="2700">
                <a:solidFill>
                  <a:srgbClr val="FFFFFF"/>
                </a:solidFill>
                <a:latin typeface="Roboto Black"/>
                <a:ea typeface="Roboto Black"/>
                <a:cs typeface="Roboto Black"/>
                <a:sym typeface="Roboto Black"/>
              </a:rPr>
              <a:t> Networks </a:t>
            </a:r>
            <a:endParaRPr sz="27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&amp;</a:t>
            </a:r>
            <a:r>
              <a:rPr lang="en" sz="2700">
                <a:solidFill>
                  <a:srgbClr val="FFFFFF"/>
                </a:solidFill>
                <a:latin typeface="Roboto Black"/>
                <a:ea typeface="Roboto Black"/>
                <a:cs typeface="Roboto Black"/>
                <a:sym typeface="Roboto Black"/>
              </a:rPr>
              <a:t> The Internet</a:t>
            </a:r>
            <a:endParaRPr sz="2700">
              <a:solidFill>
                <a:srgbClr val="FFFFFF"/>
              </a:solidFill>
              <a:latin typeface="Roboto Black"/>
              <a:ea typeface="Roboto Black"/>
              <a:cs typeface="Roboto Black"/>
              <a:sym typeface="Roboto Black"/>
            </a:endParaRPr>
          </a:p>
        </p:txBody>
      </p:sp>
      <p:sp>
        <p:nvSpPr>
          <p:cNvPr id="59" name="Google Shape;59;p13"/>
          <p:cNvSpPr txBox="1"/>
          <p:nvPr/>
        </p:nvSpPr>
        <p:spPr>
          <a:xfrm>
            <a:off x="8008675"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NI</a:t>
            </a:r>
            <a:endParaRPr sz="11000">
              <a:solidFill>
                <a:srgbClr val="FFFFFF"/>
              </a:solidFill>
              <a:latin typeface="Roboto Black"/>
              <a:ea typeface="Roboto Black"/>
              <a:cs typeface="Roboto Black"/>
              <a:sym typeface="Roboto Black"/>
            </a:endParaRPr>
          </a:p>
        </p:txBody>
      </p:sp>
      <p:sp>
        <p:nvSpPr>
          <p:cNvPr id="60" name="Google Shape;60;p13"/>
          <p:cNvSpPr txBox="1"/>
          <p:nvPr/>
        </p:nvSpPr>
        <p:spPr>
          <a:xfrm>
            <a:off x="8008675" y="3255025"/>
            <a:ext cx="1135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endParaRPr b="1" sz="2500">
              <a:solidFill>
                <a:schemeClr val="lt1"/>
              </a:solidFill>
            </a:endParaRPr>
          </a:p>
        </p:txBody>
      </p:sp>
      <p:sp>
        <p:nvSpPr>
          <p:cNvPr id="61" name="Google Shape;61;p13"/>
          <p:cNvSpPr txBox="1"/>
          <p:nvPr>
            <p:ph idx="12" type="sldNum"/>
          </p:nvPr>
        </p:nvSpPr>
        <p:spPr>
          <a:xfrm>
            <a:off x="7959875" y="4696200"/>
            <a:ext cx="11838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62" name="Google Shape;62;p13"/>
          <p:cNvPicPr preferRelativeResize="0"/>
          <p:nvPr/>
        </p:nvPicPr>
        <p:blipFill>
          <a:blip r:embed="rId5">
            <a:alphaModFix/>
          </a:blip>
          <a:stretch>
            <a:fillRect/>
          </a:stretch>
        </p:blipFill>
        <p:spPr>
          <a:xfrm>
            <a:off x="0" y="4663225"/>
            <a:ext cx="7959875" cy="459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https://images.freeimg.net/rsynced_images/floor-floorboards.jpg" id="206" name="Google Shape;206;p2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07" name="Google Shape;207;p2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09" name="Google Shape;209;p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10" name="Google Shape;210;p2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11" name="Google Shape;211;p2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12" name="Google Shape;212;p2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13" name="Google Shape;213;p2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14" name="Google Shape;214;p2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15" name="Google Shape;215;p22"/>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216" name="Google Shape;216;p22"/>
          <p:cNvSpPr txBox="1"/>
          <p:nvPr/>
        </p:nvSpPr>
        <p:spPr>
          <a:xfrm>
            <a:off x="1013450" y="924050"/>
            <a:ext cx="66225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latin typeface="Roboto"/>
                <a:ea typeface="Roboto"/>
                <a:cs typeface="Roboto"/>
                <a:sym typeface="Roboto"/>
              </a:rPr>
              <a:t>I</a:t>
            </a:r>
            <a:r>
              <a:rPr lang="en" sz="2800">
                <a:latin typeface="Roboto"/>
                <a:ea typeface="Roboto"/>
                <a:cs typeface="Roboto"/>
                <a:sym typeface="Roboto"/>
              </a:rPr>
              <a:t>magine you have a bunch of friends. You all like to talk to each other and share your games. Your friends live in different houses and in different towns. Think of the houses that your friends live in as </a:t>
            </a:r>
            <a:r>
              <a:rPr b="1" lang="en" sz="2800">
                <a:latin typeface="Roboto"/>
                <a:ea typeface="Roboto"/>
                <a:cs typeface="Roboto"/>
                <a:sym typeface="Roboto"/>
              </a:rPr>
              <a:t>computers</a:t>
            </a:r>
            <a:r>
              <a:rPr lang="en" sz="2800">
                <a:latin typeface="Roboto"/>
                <a:ea typeface="Roboto"/>
                <a:cs typeface="Roboto"/>
                <a:sym typeface="Roboto"/>
              </a:rPr>
              <a:t>. Think about the roads you travel to get to their houses as </a:t>
            </a:r>
            <a:r>
              <a:rPr b="1" lang="en" sz="2800">
                <a:latin typeface="Roboto"/>
                <a:ea typeface="Roboto"/>
                <a:cs typeface="Roboto"/>
                <a:sym typeface="Roboto"/>
              </a:rPr>
              <a:t>connections</a:t>
            </a:r>
            <a:r>
              <a:rPr lang="en" sz="2800">
                <a:latin typeface="Roboto"/>
                <a:ea typeface="Roboto"/>
                <a:cs typeface="Roboto"/>
                <a:sym typeface="Roboto"/>
              </a:rPr>
              <a:t>. </a:t>
            </a:r>
            <a:endParaRPr sz="2800">
              <a:latin typeface="Roboto"/>
              <a:ea typeface="Roboto"/>
              <a:cs typeface="Roboto"/>
              <a:sym typeface="Roboto"/>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7" name="Shape 1617"/>
        <p:cNvGrpSpPr/>
        <p:nvPr/>
      </p:nvGrpSpPr>
      <p:grpSpPr>
        <a:xfrm>
          <a:off x="0" y="0"/>
          <a:ext cx="0" cy="0"/>
          <a:chOff x="0" y="0"/>
          <a:chExt cx="0" cy="0"/>
        </a:xfrm>
      </p:grpSpPr>
      <p:pic>
        <p:nvPicPr>
          <p:cNvPr id="1618" name="Google Shape;1618;p112"/>
          <p:cNvPicPr preferRelativeResize="0"/>
          <p:nvPr/>
        </p:nvPicPr>
        <p:blipFill rotWithShape="1">
          <a:blip r:embed="rId3">
            <a:alphaModFix/>
          </a:blip>
          <a:srcRect b="15615" l="20963" r="19296" t="12254"/>
          <a:stretch/>
        </p:blipFill>
        <p:spPr>
          <a:xfrm>
            <a:off x="6201825" y="2628675"/>
            <a:ext cx="2081126" cy="1882425"/>
          </a:xfrm>
          <a:prstGeom prst="rect">
            <a:avLst/>
          </a:prstGeom>
          <a:noFill/>
          <a:ln>
            <a:noFill/>
          </a:ln>
        </p:spPr>
      </p:pic>
      <p:pic>
        <p:nvPicPr>
          <p:cNvPr descr="https://images.freeimg.net/rsynced_images/floor-floorboards.jpg" id="1619" name="Google Shape;1619;p11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620" name="Google Shape;1620;p11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11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22" name="Google Shape;1622;p11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23" name="Google Shape;1623;p11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24" name="Google Shape;1624;p11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25" name="Google Shape;1625;p11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26" name="Google Shape;1626;p112"/>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627" name="Google Shape;1627;p11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628" name="Google Shape;1628;p112"/>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629" name="Google Shape;1629;p112"/>
          <p:cNvSpPr txBox="1"/>
          <p:nvPr/>
        </p:nvSpPr>
        <p:spPr>
          <a:xfrm>
            <a:off x="847725" y="781050"/>
            <a:ext cx="60177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Roboto"/>
                <a:ea typeface="Roboto"/>
                <a:cs typeface="Roboto"/>
                <a:sym typeface="Roboto"/>
              </a:rPr>
              <a:t>Network security</a:t>
            </a:r>
            <a:r>
              <a:rPr lang="en" sz="3000">
                <a:latin typeface="Roboto"/>
                <a:ea typeface="Roboto"/>
                <a:cs typeface="Roboto"/>
                <a:sym typeface="Roboto"/>
              </a:rPr>
              <a:t> refers to the </a:t>
            </a:r>
            <a:r>
              <a:rPr b="1" i="1" lang="en" sz="3000">
                <a:latin typeface="Roboto"/>
                <a:ea typeface="Roboto"/>
                <a:cs typeface="Roboto"/>
                <a:sym typeface="Roboto"/>
              </a:rPr>
              <a:t>set of measures and practices designed to protect your computer network</a:t>
            </a:r>
            <a:r>
              <a:rPr lang="en" sz="3000">
                <a:latin typeface="Roboto"/>
                <a:ea typeface="Roboto"/>
                <a:cs typeface="Roboto"/>
                <a:sym typeface="Roboto"/>
              </a:rPr>
              <a:t> and the </a:t>
            </a:r>
            <a:r>
              <a:rPr b="1" i="1" lang="en" sz="3000">
                <a:latin typeface="Roboto"/>
                <a:ea typeface="Roboto"/>
                <a:cs typeface="Roboto"/>
                <a:sym typeface="Roboto"/>
              </a:rPr>
              <a:t>data transmitted over it</a:t>
            </a:r>
            <a:r>
              <a:rPr lang="en" sz="3000">
                <a:latin typeface="Roboto"/>
                <a:ea typeface="Roboto"/>
                <a:cs typeface="Roboto"/>
                <a:sym typeface="Roboto"/>
              </a:rPr>
              <a:t> from unauthorized </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access, misuse, modification, </a:t>
            </a:r>
            <a:endParaRPr sz="30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or disruption. It protects from malware!</a:t>
            </a:r>
            <a:endParaRPr sz="3000">
              <a:latin typeface="Roboto"/>
              <a:ea typeface="Roboto"/>
              <a:cs typeface="Roboto"/>
              <a:sym typeface="Roboto"/>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pic>
        <p:nvPicPr>
          <p:cNvPr id="1634" name="Google Shape;1634;p113"/>
          <p:cNvPicPr preferRelativeResize="0"/>
          <p:nvPr/>
        </p:nvPicPr>
        <p:blipFill rotWithShape="1">
          <a:blip r:embed="rId3">
            <a:alphaModFix/>
          </a:blip>
          <a:srcRect b="15615" l="20963" r="19296" t="12254"/>
          <a:stretch/>
        </p:blipFill>
        <p:spPr>
          <a:xfrm>
            <a:off x="6201825" y="2628675"/>
            <a:ext cx="2081126" cy="1882425"/>
          </a:xfrm>
          <a:prstGeom prst="rect">
            <a:avLst/>
          </a:prstGeom>
          <a:noFill/>
          <a:ln>
            <a:noFill/>
          </a:ln>
        </p:spPr>
      </p:pic>
      <p:pic>
        <p:nvPicPr>
          <p:cNvPr descr="https://images.freeimg.net/rsynced_images/floor-floorboards.jpg" id="1635" name="Google Shape;1635;p11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636" name="Google Shape;1636;p11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11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38" name="Google Shape;1638;p11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39" name="Google Shape;1639;p11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40" name="Google Shape;1640;p11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41" name="Google Shape;1641;p11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42" name="Google Shape;1642;p113"/>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643" name="Google Shape;1643;p11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644" name="Google Shape;1644;p113"/>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645" name="Google Shape;1645;p113"/>
          <p:cNvSpPr txBox="1"/>
          <p:nvPr/>
        </p:nvSpPr>
        <p:spPr>
          <a:xfrm>
            <a:off x="847725" y="1001700"/>
            <a:ext cx="66930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latin typeface="Roboto"/>
                <a:ea typeface="Roboto"/>
                <a:cs typeface="Roboto"/>
                <a:sym typeface="Roboto"/>
              </a:rPr>
              <a:t>Network security</a:t>
            </a:r>
            <a:r>
              <a:rPr lang="en" sz="3300">
                <a:latin typeface="Roboto"/>
                <a:ea typeface="Roboto"/>
                <a:cs typeface="Roboto"/>
                <a:sym typeface="Roboto"/>
              </a:rPr>
              <a:t> encompasses various technologies, policies, and procedures aimed at safeguarding the confidentiality, integrity, </a:t>
            </a:r>
            <a:endParaRPr sz="3300">
              <a:latin typeface="Roboto"/>
              <a:ea typeface="Roboto"/>
              <a:cs typeface="Roboto"/>
              <a:sym typeface="Roboto"/>
            </a:endParaRPr>
          </a:p>
          <a:p>
            <a:pPr indent="0" lvl="0" marL="0" rtl="0" algn="l">
              <a:spcBef>
                <a:spcPts val="0"/>
              </a:spcBef>
              <a:spcAft>
                <a:spcPts val="0"/>
              </a:spcAft>
              <a:buNone/>
            </a:pPr>
            <a:r>
              <a:rPr lang="en" sz="3300">
                <a:latin typeface="Roboto"/>
                <a:ea typeface="Roboto"/>
                <a:cs typeface="Roboto"/>
                <a:sym typeface="Roboto"/>
              </a:rPr>
              <a:t>and availability of network resources.</a:t>
            </a:r>
            <a:endParaRPr sz="3300">
              <a:latin typeface="Roboto"/>
              <a:ea typeface="Roboto"/>
              <a:cs typeface="Roboto"/>
              <a:sym typeface="Roboto"/>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pic>
        <p:nvPicPr>
          <p:cNvPr id="1650" name="Google Shape;1650;p114"/>
          <p:cNvPicPr preferRelativeResize="0"/>
          <p:nvPr/>
        </p:nvPicPr>
        <p:blipFill rotWithShape="1">
          <a:blip r:embed="rId3">
            <a:alphaModFix/>
          </a:blip>
          <a:srcRect b="15615" l="20963" r="19296" t="12254"/>
          <a:stretch/>
        </p:blipFill>
        <p:spPr>
          <a:xfrm>
            <a:off x="5566351" y="2505904"/>
            <a:ext cx="2587049" cy="2014700"/>
          </a:xfrm>
          <a:prstGeom prst="rect">
            <a:avLst/>
          </a:prstGeom>
          <a:noFill/>
          <a:ln>
            <a:noFill/>
          </a:ln>
        </p:spPr>
      </p:pic>
      <p:pic>
        <p:nvPicPr>
          <p:cNvPr descr="https://images.freeimg.net/rsynced_images/floor-floorboards.jpg" id="1651" name="Google Shape;1651;p11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652" name="Google Shape;1652;p11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1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54" name="Google Shape;1654;p1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55" name="Google Shape;1655;p11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56" name="Google Shape;1656;p11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57" name="Google Shape;1657;p11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58" name="Google Shape;1658;p114"/>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659" name="Google Shape;1659;p11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660" name="Google Shape;1660;p114"/>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661" name="Google Shape;1661;p114"/>
          <p:cNvSpPr txBox="1"/>
          <p:nvPr/>
        </p:nvSpPr>
        <p:spPr>
          <a:xfrm>
            <a:off x="847725" y="890900"/>
            <a:ext cx="56397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latin typeface="Roboto"/>
                <a:ea typeface="Roboto"/>
                <a:cs typeface="Roboto"/>
                <a:sym typeface="Roboto"/>
              </a:rPr>
              <a:t>Firewalls</a:t>
            </a:r>
            <a:r>
              <a:rPr lang="en" sz="3300">
                <a:latin typeface="Roboto"/>
                <a:ea typeface="Roboto"/>
                <a:cs typeface="Roboto"/>
                <a:sym typeface="Roboto"/>
              </a:rPr>
              <a:t> are network </a:t>
            </a:r>
            <a:r>
              <a:rPr b="1" i="1" lang="en" sz="3300">
                <a:latin typeface="Roboto"/>
                <a:ea typeface="Roboto"/>
                <a:cs typeface="Roboto"/>
                <a:sym typeface="Roboto"/>
              </a:rPr>
              <a:t>security devices </a:t>
            </a:r>
            <a:r>
              <a:rPr lang="en" sz="3300">
                <a:latin typeface="Roboto"/>
                <a:ea typeface="Roboto"/>
                <a:cs typeface="Roboto"/>
                <a:sym typeface="Roboto"/>
              </a:rPr>
              <a:t>that </a:t>
            </a:r>
            <a:r>
              <a:rPr b="1" i="1" lang="en" sz="3300">
                <a:latin typeface="Roboto"/>
                <a:ea typeface="Roboto"/>
                <a:cs typeface="Roboto"/>
                <a:sym typeface="Roboto"/>
              </a:rPr>
              <a:t>monitor </a:t>
            </a:r>
            <a:r>
              <a:rPr lang="en" sz="3300">
                <a:latin typeface="Roboto"/>
                <a:ea typeface="Roboto"/>
                <a:cs typeface="Roboto"/>
                <a:sym typeface="Roboto"/>
              </a:rPr>
              <a:t>and</a:t>
            </a:r>
            <a:r>
              <a:rPr b="1" i="1" lang="en" sz="3300">
                <a:latin typeface="Roboto"/>
                <a:ea typeface="Roboto"/>
                <a:cs typeface="Roboto"/>
                <a:sym typeface="Roboto"/>
              </a:rPr>
              <a:t> control incoming and outgoing network traffic </a:t>
            </a:r>
            <a:r>
              <a:rPr lang="en" sz="3300">
                <a:latin typeface="Roboto"/>
                <a:ea typeface="Roboto"/>
                <a:cs typeface="Roboto"/>
                <a:sym typeface="Roboto"/>
              </a:rPr>
              <a:t>based on predetermined </a:t>
            </a:r>
            <a:r>
              <a:rPr b="1" i="1" lang="en" sz="3300">
                <a:latin typeface="Roboto"/>
                <a:ea typeface="Roboto"/>
                <a:cs typeface="Roboto"/>
                <a:sym typeface="Roboto"/>
              </a:rPr>
              <a:t>security rules.</a:t>
            </a:r>
            <a:endParaRPr sz="3300">
              <a:latin typeface="Roboto"/>
              <a:ea typeface="Roboto"/>
              <a:cs typeface="Roboto"/>
              <a:sym typeface="Roboto"/>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pic>
        <p:nvPicPr>
          <p:cNvPr id="1666" name="Google Shape;1666;p115"/>
          <p:cNvPicPr preferRelativeResize="0"/>
          <p:nvPr/>
        </p:nvPicPr>
        <p:blipFill rotWithShape="1">
          <a:blip r:embed="rId3">
            <a:alphaModFix/>
          </a:blip>
          <a:srcRect b="15615" l="20963" r="19296" t="12254"/>
          <a:stretch/>
        </p:blipFill>
        <p:spPr>
          <a:xfrm>
            <a:off x="6393950" y="3090050"/>
            <a:ext cx="1888998" cy="1471076"/>
          </a:xfrm>
          <a:prstGeom prst="rect">
            <a:avLst/>
          </a:prstGeom>
          <a:noFill/>
          <a:ln>
            <a:noFill/>
          </a:ln>
        </p:spPr>
      </p:pic>
      <p:pic>
        <p:nvPicPr>
          <p:cNvPr descr="https://images.freeimg.net/rsynced_images/floor-floorboards.jpg" id="1667" name="Google Shape;1667;p115">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668" name="Google Shape;1668;p11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11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70" name="Google Shape;1670;p1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71" name="Google Shape;1671;p115">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72" name="Google Shape;1672;p115">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73" name="Google Shape;1673;p11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74" name="Google Shape;1674;p115"/>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675" name="Google Shape;1675;p11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676" name="Google Shape;1676;p115"/>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677" name="Google Shape;1677;p115"/>
          <p:cNvSpPr txBox="1"/>
          <p:nvPr/>
        </p:nvSpPr>
        <p:spPr>
          <a:xfrm>
            <a:off x="847725" y="890900"/>
            <a:ext cx="69060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300">
                <a:latin typeface="Roboto"/>
                <a:ea typeface="Roboto"/>
                <a:cs typeface="Roboto"/>
                <a:sym typeface="Roboto"/>
              </a:rPr>
              <a:t>Firewalls</a:t>
            </a:r>
            <a:r>
              <a:rPr b="1" lang="en" sz="3300">
                <a:latin typeface="Roboto"/>
                <a:ea typeface="Roboto"/>
                <a:cs typeface="Roboto"/>
                <a:sym typeface="Roboto"/>
              </a:rPr>
              <a:t> act</a:t>
            </a:r>
            <a:r>
              <a:rPr lang="en" sz="3300">
                <a:latin typeface="Roboto"/>
                <a:ea typeface="Roboto"/>
                <a:cs typeface="Roboto"/>
                <a:sym typeface="Roboto"/>
              </a:rPr>
              <a:t> as a </a:t>
            </a:r>
            <a:r>
              <a:rPr b="1" i="1" lang="en" sz="3300">
                <a:latin typeface="Roboto"/>
                <a:ea typeface="Roboto"/>
                <a:cs typeface="Roboto"/>
                <a:sym typeface="Roboto"/>
              </a:rPr>
              <a:t>barrier </a:t>
            </a:r>
            <a:r>
              <a:rPr lang="en" sz="3300">
                <a:latin typeface="Roboto"/>
                <a:ea typeface="Roboto"/>
                <a:cs typeface="Roboto"/>
                <a:sym typeface="Roboto"/>
              </a:rPr>
              <a:t>between </a:t>
            </a:r>
            <a:r>
              <a:rPr b="1" i="1" lang="en" sz="3300">
                <a:latin typeface="Roboto"/>
                <a:ea typeface="Roboto"/>
                <a:cs typeface="Roboto"/>
                <a:sym typeface="Roboto"/>
              </a:rPr>
              <a:t>trusted internal</a:t>
            </a:r>
            <a:r>
              <a:rPr lang="en" sz="3300">
                <a:latin typeface="Roboto"/>
                <a:ea typeface="Roboto"/>
                <a:cs typeface="Roboto"/>
                <a:sym typeface="Roboto"/>
              </a:rPr>
              <a:t> networks and </a:t>
            </a:r>
            <a:r>
              <a:rPr b="1" i="1" lang="en" sz="3300">
                <a:latin typeface="Roboto"/>
                <a:ea typeface="Roboto"/>
                <a:cs typeface="Roboto"/>
                <a:sym typeface="Roboto"/>
              </a:rPr>
              <a:t>untrusted  external</a:t>
            </a:r>
            <a:r>
              <a:rPr lang="en" sz="3300">
                <a:latin typeface="Roboto"/>
                <a:ea typeface="Roboto"/>
                <a:cs typeface="Roboto"/>
                <a:sym typeface="Roboto"/>
              </a:rPr>
              <a:t> networks (such as the internet), </a:t>
            </a:r>
            <a:r>
              <a:rPr b="1" i="1" lang="en" sz="3300">
                <a:latin typeface="Roboto"/>
                <a:ea typeface="Roboto"/>
                <a:cs typeface="Roboto"/>
                <a:sym typeface="Roboto"/>
              </a:rPr>
              <a:t>filtering traffic</a:t>
            </a:r>
            <a:r>
              <a:rPr lang="en" sz="3300">
                <a:latin typeface="Roboto"/>
                <a:ea typeface="Roboto"/>
                <a:cs typeface="Roboto"/>
                <a:sym typeface="Roboto"/>
              </a:rPr>
              <a:t> to prevent unauthorized access </a:t>
            </a:r>
            <a:endParaRPr sz="3300">
              <a:latin typeface="Roboto"/>
              <a:ea typeface="Roboto"/>
              <a:cs typeface="Roboto"/>
              <a:sym typeface="Roboto"/>
            </a:endParaRPr>
          </a:p>
          <a:p>
            <a:pPr indent="0" lvl="0" marL="0" rtl="0" algn="l">
              <a:spcBef>
                <a:spcPts val="0"/>
              </a:spcBef>
              <a:spcAft>
                <a:spcPts val="0"/>
              </a:spcAft>
              <a:buNone/>
            </a:pPr>
            <a:r>
              <a:rPr lang="en" sz="3300">
                <a:latin typeface="Roboto"/>
                <a:ea typeface="Roboto"/>
                <a:cs typeface="Roboto"/>
                <a:sym typeface="Roboto"/>
              </a:rPr>
              <a:t>and malicious activities. </a:t>
            </a:r>
            <a:endParaRPr sz="3300">
              <a:latin typeface="Roboto"/>
              <a:ea typeface="Roboto"/>
              <a:cs typeface="Roboto"/>
              <a:sym typeface="Roboto"/>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1" name="Shape 1681"/>
        <p:cNvGrpSpPr/>
        <p:nvPr/>
      </p:nvGrpSpPr>
      <p:grpSpPr>
        <a:xfrm>
          <a:off x="0" y="0"/>
          <a:ext cx="0" cy="0"/>
          <a:chOff x="0" y="0"/>
          <a:chExt cx="0" cy="0"/>
        </a:xfrm>
      </p:grpSpPr>
      <p:pic>
        <p:nvPicPr>
          <p:cNvPr id="1682" name="Google Shape;1682;p116"/>
          <p:cNvPicPr preferRelativeResize="0"/>
          <p:nvPr/>
        </p:nvPicPr>
        <p:blipFill rotWithShape="1">
          <a:blip r:embed="rId3">
            <a:alphaModFix/>
          </a:blip>
          <a:srcRect b="15615" l="20963" r="19296" t="12254"/>
          <a:stretch/>
        </p:blipFill>
        <p:spPr>
          <a:xfrm>
            <a:off x="6796344" y="3292975"/>
            <a:ext cx="1486356" cy="1260300"/>
          </a:xfrm>
          <a:prstGeom prst="rect">
            <a:avLst/>
          </a:prstGeom>
          <a:noFill/>
          <a:ln>
            <a:noFill/>
          </a:ln>
        </p:spPr>
      </p:pic>
      <p:pic>
        <p:nvPicPr>
          <p:cNvPr descr="https://images.freeimg.net/rsynced_images/floor-floorboards.jpg" id="1683" name="Google Shape;1683;p11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684" name="Google Shape;1684;p11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1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86" name="Google Shape;1686;p1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87" name="Google Shape;1687;p11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688" name="Google Shape;1688;p11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689" name="Google Shape;1689;p11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90" name="Google Shape;1690;p116"/>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691" name="Google Shape;1691;p11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692" name="Google Shape;1692;p116"/>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693" name="Google Shape;1693;p116"/>
          <p:cNvSpPr txBox="1"/>
          <p:nvPr/>
        </p:nvSpPr>
        <p:spPr>
          <a:xfrm>
            <a:off x="847725" y="909500"/>
            <a:ext cx="6991800" cy="3324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Roboto"/>
                <a:ea typeface="Roboto"/>
                <a:cs typeface="Roboto"/>
                <a:sym typeface="Roboto"/>
              </a:rPr>
              <a:t>Intrusion Detection Systems</a:t>
            </a:r>
            <a:r>
              <a:rPr lang="en" sz="3000">
                <a:latin typeface="Roboto"/>
                <a:ea typeface="Roboto"/>
                <a:cs typeface="Roboto"/>
                <a:sym typeface="Roboto"/>
              </a:rPr>
              <a:t> (IDS) and </a:t>
            </a:r>
            <a:r>
              <a:rPr b="1" lang="en" sz="3000">
                <a:latin typeface="Roboto"/>
                <a:ea typeface="Roboto"/>
                <a:cs typeface="Roboto"/>
                <a:sym typeface="Roboto"/>
              </a:rPr>
              <a:t>Intrusion Prevention Systems</a:t>
            </a:r>
            <a:r>
              <a:rPr lang="en" sz="3000">
                <a:latin typeface="Roboto"/>
                <a:ea typeface="Roboto"/>
                <a:cs typeface="Roboto"/>
                <a:sym typeface="Roboto"/>
              </a:rPr>
              <a:t> (IPS) </a:t>
            </a:r>
            <a:r>
              <a:rPr lang="en" sz="2400">
                <a:latin typeface="Roboto"/>
                <a:ea typeface="Roboto"/>
                <a:cs typeface="Roboto"/>
                <a:sym typeface="Roboto"/>
              </a:rPr>
              <a:t>are </a:t>
            </a:r>
            <a:r>
              <a:rPr b="1" i="1" lang="en" sz="2400">
                <a:latin typeface="Roboto"/>
                <a:ea typeface="Roboto"/>
                <a:cs typeface="Roboto"/>
                <a:sym typeface="Roboto"/>
              </a:rPr>
              <a:t>security tools that monitor network traffic for signs of suspicious or malicious activity.</a:t>
            </a:r>
            <a:r>
              <a:rPr lang="en" sz="2400">
                <a:latin typeface="Roboto"/>
                <a:ea typeface="Roboto"/>
                <a:cs typeface="Roboto"/>
                <a:sym typeface="Roboto"/>
              </a:rPr>
              <a:t> IDS passively analyze network traffic and generate                  alerts when potential threats are detected,        while IPS can actively block or prevent       malicious traffic based on predefined rules.</a:t>
            </a:r>
            <a:endParaRPr sz="2400">
              <a:latin typeface="Roboto"/>
              <a:ea typeface="Roboto"/>
              <a:cs typeface="Roboto"/>
              <a:sym typeface="Roboto"/>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7" name="Shape 1697"/>
        <p:cNvGrpSpPr/>
        <p:nvPr/>
      </p:nvGrpSpPr>
      <p:grpSpPr>
        <a:xfrm>
          <a:off x="0" y="0"/>
          <a:ext cx="0" cy="0"/>
          <a:chOff x="0" y="0"/>
          <a:chExt cx="0" cy="0"/>
        </a:xfrm>
      </p:grpSpPr>
      <p:pic>
        <p:nvPicPr>
          <p:cNvPr id="1698" name="Google Shape;1698;p117"/>
          <p:cNvPicPr preferRelativeResize="0"/>
          <p:nvPr/>
        </p:nvPicPr>
        <p:blipFill rotWithShape="1">
          <a:blip r:embed="rId3">
            <a:alphaModFix/>
          </a:blip>
          <a:srcRect b="15615" l="20963" r="19296" t="12254"/>
          <a:stretch/>
        </p:blipFill>
        <p:spPr>
          <a:xfrm>
            <a:off x="6393700" y="3090050"/>
            <a:ext cx="1888998" cy="1471076"/>
          </a:xfrm>
          <a:prstGeom prst="rect">
            <a:avLst/>
          </a:prstGeom>
          <a:noFill/>
          <a:ln>
            <a:noFill/>
          </a:ln>
        </p:spPr>
      </p:pic>
      <p:pic>
        <p:nvPicPr>
          <p:cNvPr descr="https://images.freeimg.net/rsynced_images/floor-floorboards.jpg" id="1699" name="Google Shape;1699;p11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700" name="Google Shape;1700;p11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1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02" name="Google Shape;1702;p1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03" name="Google Shape;1703;p11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704" name="Google Shape;1704;p11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705" name="Google Shape;1705;p11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06" name="Google Shape;1706;p117"/>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707" name="Google Shape;1707;p11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708" name="Google Shape;1708;p117"/>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709" name="Google Shape;1709;p117"/>
          <p:cNvSpPr txBox="1"/>
          <p:nvPr/>
        </p:nvSpPr>
        <p:spPr>
          <a:xfrm>
            <a:off x="847725" y="770850"/>
            <a:ext cx="6206100" cy="360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Roboto"/>
                <a:ea typeface="Roboto"/>
                <a:cs typeface="Roboto"/>
                <a:sym typeface="Roboto"/>
              </a:rPr>
              <a:t>Virtual Private Networks (VPNs) </a:t>
            </a:r>
            <a:r>
              <a:rPr b="1" i="1" lang="en" sz="2400">
                <a:latin typeface="Roboto"/>
                <a:ea typeface="Roboto"/>
                <a:cs typeface="Roboto"/>
                <a:sym typeface="Roboto"/>
              </a:rPr>
              <a:t>create secure, encrypted connections over a public network</a:t>
            </a:r>
            <a:r>
              <a:rPr lang="en" sz="2400">
                <a:latin typeface="Roboto"/>
                <a:ea typeface="Roboto"/>
                <a:cs typeface="Roboto"/>
                <a:sym typeface="Roboto"/>
              </a:rPr>
              <a:t> (typically the internet), allowing users to access private networks and resources remotely. VPNs provide confidentiality and privacy by encrypting data transmitted over the network, protecting it from interception and eavesdropping.</a:t>
            </a:r>
            <a:endParaRPr sz="2400">
              <a:latin typeface="Roboto"/>
              <a:ea typeface="Roboto"/>
              <a:cs typeface="Roboto"/>
              <a:sym typeface="Roboto"/>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3" name="Shape 1713"/>
        <p:cNvGrpSpPr/>
        <p:nvPr/>
      </p:nvGrpSpPr>
      <p:grpSpPr>
        <a:xfrm>
          <a:off x="0" y="0"/>
          <a:ext cx="0" cy="0"/>
          <a:chOff x="0" y="0"/>
          <a:chExt cx="0" cy="0"/>
        </a:xfrm>
      </p:grpSpPr>
      <p:pic>
        <p:nvPicPr>
          <p:cNvPr id="1714" name="Google Shape;1714;p118"/>
          <p:cNvPicPr preferRelativeResize="0"/>
          <p:nvPr/>
        </p:nvPicPr>
        <p:blipFill rotWithShape="1">
          <a:blip r:embed="rId3">
            <a:alphaModFix/>
          </a:blip>
          <a:srcRect b="15615" l="20963" r="19296" t="12254"/>
          <a:stretch/>
        </p:blipFill>
        <p:spPr>
          <a:xfrm>
            <a:off x="6551550" y="3136574"/>
            <a:ext cx="1645727" cy="1378024"/>
          </a:xfrm>
          <a:prstGeom prst="rect">
            <a:avLst/>
          </a:prstGeom>
          <a:noFill/>
          <a:ln>
            <a:noFill/>
          </a:ln>
        </p:spPr>
      </p:pic>
      <p:pic>
        <p:nvPicPr>
          <p:cNvPr descr="https://images.freeimg.net/rsynced_images/floor-floorboards.jpg" id="1715" name="Google Shape;1715;p11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716" name="Google Shape;1716;p11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1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18" name="Google Shape;1718;p1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19" name="Google Shape;1719;p11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720" name="Google Shape;1720;p11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721" name="Google Shape;1721;p11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22" name="Google Shape;1722;p118"/>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723" name="Google Shape;1723;p11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724" name="Google Shape;1724;p118"/>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725" name="Google Shape;1725;p118"/>
          <p:cNvSpPr txBox="1"/>
          <p:nvPr/>
        </p:nvSpPr>
        <p:spPr>
          <a:xfrm>
            <a:off x="855000" y="770850"/>
            <a:ext cx="6800100" cy="360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latin typeface="Roboto"/>
                <a:ea typeface="Roboto"/>
                <a:cs typeface="Roboto"/>
                <a:sym typeface="Roboto"/>
              </a:rPr>
              <a:t>Authentication and Access Control </a:t>
            </a:r>
            <a:r>
              <a:rPr b="1" i="1" lang="en" sz="2400">
                <a:latin typeface="Roboto"/>
                <a:ea typeface="Roboto"/>
                <a:cs typeface="Roboto"/>
                <a:sym typeface="Roboto"/>
              </a:rPr>
              <a:t>Authentication mechanisms</a:t>
            </a:r>
            <a:r>
              <a:rPr lang="en" sz="2400">
                <a:latin typeface="Roboto"/>
                <a:ea typeface="Roboto"/>
                <a:cs typeface="Roboto"/>
                <a:sym typeface="Roboto"/>
              </a:rPr>
              <a:t>, such as usernames, passwords, biometrics, and multi-factor authentication (MFA), </a:t>
            </a:r>
            <a:r>
              <a:rPr b="1" i="1" lang="en" sz="2400">
                <a:latin typeface="Roboto"/>
                <a:ea typeface="Roboto"/>
                <a:cs typeface="Roboto"/>
                <a:sym typeface="Roboto"/>
              </a:rPr>
              <a:t>verify the identity of users and devices attempting  to access network resources.</a:t>
            </a:r>
            <a:r>
              <a:rPr lang="en" sz="2400">
                <a:latin typeface="Roboto"/>
                <a:ea typeface="Roboto"/>
                <a:cs typeface="Roboto"/>
                <a:sym typeface="Roboto"/>
              </a:rPr>
              <a:t> Access control policies define who is allowed to access specific resources and</a:t>
            </a:r>
            <a:endParaRPr sz="24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what actions they can perform once authenticated.</a:t>
            </a:r>
            <a:endParaRPr sz="2400">
              <a:latin typeface="Roboto"/>
              <a:ea typeface="Roboto"/>
              <a:cs typeface="Roboto"/>
              <a:sym typeface="Roboto"/>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9" name="Shape 1729"/>
        <p:cNvGrpSpPr/>
        <p:nvPr/>
      </p:nvGrpSpPr>
      <p:grpSpPr>
        <a:xfrm>
          <a:off x="0" y="0"/>
          <a:ext cx="0" cy="0"/>
          <a:chOff x="0" y="0"/>
          <a:chExt cx="0" cy="0"/>
        </a:xfrm>
      </p:grpSpPr>
      <p:pic>
        <p:nvPicPr>
          <p:cNvPr id="1730" name="Google Shape;1730;p119"/>
          <p:cNvPicPr preferRelativeResize="0"/>
          <p:nvPr/>
        </p:nvPicPr>
        <p:blipFill rotWithShape="1">
          <a:blip r:embed="rId3">
            <a:alphaModFix/>
          </a:blip>
          <a:srcRect b="15615" l="20963" r="19296" t="12254"/>
          <a:stretch/>
        </p:blipFill>
        <p:spPr>
          <a:xfrm>
            <a:off x="6337125" y="3090050"/>
            <a:ext cx="1888998" cy="1471076"/>
          </a:xfrm>
          <a:prstGeom prst="rect">
            <a:avLst/>
          </a:prstGeom>
          <a:noFill/>
          <a:ln>
            <a:noFill/>
          </a:ln>
        </p:spPr>
      </p:pic>
      <p:pic>
        <p:nvPicPr>
          <p:cNvPr descr="https://images.freeimg.net/rsynced_images/floor-floorboards.jpg" id="1731" name="Google Shape;1731;p11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732" name="Google Shape;1732;p11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1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34" name="Google Shape;1734;p1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35" name="Google Shape;1735;p11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736" name="Google Shape;1736;p11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737" name="Google Shape;1737;p11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38" name="Google Shape;1738;p119"/>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739" name="Google Shape;1739;p11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740" name="Google Shape;1740;p119"/>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741" name="Google Shape;1741;p119"/>
          <p:cNvSpPr txBox="1"/>
          <p:nvPr/>
        </p:nvSpPr>
        <p:spPr>
          <a:xfrm>
            <a:off x="958950" y="693300"/>
            <a:ext cx="67947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3000">
                <a:latin typeface="Roboto"/>
                <a:ea typeface="Roboto"/>
                <a:cs typeface="Roboto"/>
                <a:sym typeface="Roboto"/>
              </a:rPr>
              <a:t>Encryption</a:t>
            </a:r>
            <a:r>
              <a:rPr b="1" i="1" lang="en" sz="2400">
                <a:latin typeface="Roboto"/>
                <a:ea typeface="Roboto"/>
                <a:cs typeface="Roboto"/>
                <a:sym typeface="Roboto"/>
              </a:rPr>
              <a:t> converts data into an unreadable format using cryptographic algorithms, making it unintelligible to unauthorized parties.</a:t>
            </a:r>
            <a:r>
              <a:rPr lang="en" sz="2400">
                <a:latin typeface="Roboto"/>
                <a:ea typeface="Roboto"/>
                <a:cs typeface="Roboto"/>
                <a:sym typeface="Roboto"/>
              </a:rPr>
              <a:t> Transport Layer Security (TLS) and Secure Sockets           Layer (SSL) are commonly used          </a:t>
            </a:r>
            <a:endParaRPr sz="24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protocols for encrypting data transmitted </a:t>
            </a:r>
            <a:endParaRPr sz="24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over networks, ensuring confidentiality </a:t>
            </a:r>
            <a:endParaRPr sz="24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and integrity.</a:t>
            </a:r>
            <a:endParaRPr sz="2400">
              <a:latin typeface="Roboto"/>
              <a:ea typeface="Roboto"/>
              <a:cs typeface="Roboto"/>
              <a:sym typeface="Roboto"/>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5" name="Shape 1745"/>
        <p:cNvGrpSpPr/>
        <p:nvPr/>
      </p:nvGrpSpPr>
      <p:grpSpPr>
        <a:xfrm>
          <a:off x="0" y="0"/>
          <a:ext cx="0" cy="0"/>
          <a:chOff x="0" y="0"/>
          <a:chExt cx="0" cy="0"/>
        </a:xfrm>
      </p:grpSpPr>
      <p:pic>
        <p:nvPicPr>
          <p:cNvPr id="1746" name="Google Shape;1746;p120"/>
          <p:cNvPicPr preferRelativeResize="0"/>
          <p:nvPr/>
        </p:nvPicPr>
        <p:blipFill rotWithShape="1">
          <a:blip r:embed="rId3">
            <a:alphaModFix/>
          </a:blip>
          <a:srcRect b="15615" l="20963" r="19296" t="12254"/>
          <a:stretch/>
        </p:blipFill>
        <p:spPr>
          <a:xfrm>
            <a:off x="6327900" y="3090050"/>
            <a:ext cx="1888998" cy="1471076"/>
          </a:xfrm>
          <a:prstGeom prst="rect">
            <a:avLst/>
          </a:prstGeom>
          <a:noFill/>
          <a:ln>
            <a:noFill/>
          </a:ln>
        </p:spPr>
      </p:pic>
      <p:pic>
        <p:nvPicPr>
          <p:cNvPr descr="https://images.freeimg.net/rsynced_images/floor-floorboards.jpg" id="1747" name="Google Shape;1747;p12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748" name="Google Shape;1748;p12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1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50" name="Google Shape;1750;p1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51" name="Google Shape;1751;p12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752" name="Google Shape;1752;p12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753" name="Google Shape;1753;p12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54" name="Google Shape;1754;p12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755" name="Google Shape;1755;p12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756" name="Google Shape;1756;p120"/>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757" name="Google Shape;1757;p120"/>
          <p:cNvSpPr txBox="1"/>
          <p:nvPr/>
        </p:nvSpPr>
        <p:spPr>
          <a:xfrm>
            <a:off x="905925" y="939050"/>
            <a:ext cx="62679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Roboto"/>
                <a:ea typeface="Roboto"/>
                <a:cs typeface="Roboto"/>
                <a:sym typeface="Roboto"/>
              </a:rPr>
              <a:t>Network Segmentation </a:t>
            </a:r>
            <a:r>
              <a:rPr lang="en" sz="2400">
                <a:latin typeface="Roboto"/>
                <a:ea typeface="Roboto"/>
                <a:cs typeface="Roboto"/>
                <a:sym typeface="Roboto"/>
              </a:rPr>
              <a:t>involves</a:t>
            </a:r>
            <a:r>
              <a:rPr b="1" i="1" lang="en" sz="2400">
                <a:latin typeface="Roboto"/>
                <a:ea typeface="Roboto"/>
                <a:cs typeface="Roboto"/>
                <a:sym typeface="Roboto"/>
              </a:rPr>
              <a:t> dividing a network into smaller, isolated segments or subnetworks to reduce the attack surface and contain potential security breaches</a:t>
            </a:r>
            <a:r>
              <a:rPr lang="en" sz="2400">
                <a:latin typeface="Roboto"/>
                <a:ea typeface="Roboto"/>
                <a:cs typeface="Roboto"/>
                <a:sym typeface="Roboto"/>
              </a:rPr>
              <a:t>. Segmentation helps prevent lateral movement by attackers and limits the impact of security incidents.</a:t>
            </a:r>
            <a:endParaRPr sz="2400">
              <a:latin typeface="Roboto"/>
              <a:ea typeface="Roboto"/>
              <a:cs typeface="Roboto"/>
              <a:sym typeface="Roboto"/>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1" name="Shape 1761"/>
        <p:cNvGrpSpPr/>
        <p:nvPr/>
      </p:nvGrpSpPr>
      <p:grpSpPr>
        <a:xfrm>
          <a:off x="0" y="0"/>
          <a:ext cx="0" cy="0"/>
          <a:chOff x="0" y="0"/>
          <a:chExt cx="0" cy="0"/>
        </a:xfrm>
      </p:grpSpPr>
      <p:pic>
        <p:nvPicPr>
          <p:cNvPr id="1762" name="Google Shape;1762;p121"/>
          <p:cNvPicPr preferRelativeResize="0"/>
          <p:nvPr/>
        </p:nvPicPr>
        <p:blipFill rotWithShape="1">
          <a:blip r:embed="rId3">
            <a:alphaModFix/>
          </a:blip>
          <a:srcRect b="15615" l="20963" r="19296" t="12254"/>
          <a:stretch/>
        </p:blipFill>
        <p:spPr>
          <a:xfrm>
            <a:off x="6264400" y="3049500"/>
            <a:ext cx="1888998" cy="1471076"/>
          </a:xfrm>
          <a:prstGeom prst="rect">
            <a:avLst/>
          </a:prstGeom>
          <a:noFill/>
          <a:ln>
            <a:noFill/>
          </a:ln>
        </p:spPr>
      </p:pic>
      <p:pic>
        <p:nvPicPr>
          <p:cNvPr descr="https://images.freeimg.net/rsynced_images/floor-floorboards.jpg" id="1763" name="Google Shape;1763;p12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764" name="Google Shape;1764;p12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12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66" name="Google Shape;1766;p1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67" name="Google Shape;1767;p12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768" name="Google Shape;1768;p12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769" name="Google Shape;1769;p12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70" name="Google Shape;1770;p121"/>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771" name="Google Shape;1771;p12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772" name="Google Shape;1772;p121"/>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773" name="Google Shape;1773;p121"/>
          <p:cNvSpPr txBox="1"/>
          <p:nvPr/>
        </p:nvSpPr>
        <p:spPr>
          <a:xfrm>
            <a:off x="905925" y="1024475"/>
            <a:ext cx="65658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Roboto"/>
                <a:ea typeface="Roboto"/>
                <a:cs typeface="Roboto"/>
                <a:sym typeface="Roboto"/>
              </a:rPr>
              <a:t>Patch Management</a:t>
            </a:r>
            <a:r>
              <a:rPr lang="en" sz="2400">
                <a:latin typeface="Roboto"/>
                <a:ea typeface="Roboto"/>
                <a:cs typeface="Roboto"/>
                <a:sym typeface="Roboto"/>
              </a:rPr>
              <a:t> </a:t>
            </a:r>
            <a:r>
              <a:rPr lang="en" sz="2400">
                <a:latin typeface="Roboto"/>
                <a:ea typeface="Roboto"/>
                <a:cs typeface="Roboto"/>
                <a:sym typeface="Roboto"/>
              </a:rPr>
              <a:t>involves </a:t>
            </a:r>
            <a:r>
              <a:rPr b="1" i="1" lang="en" sz="2400">
                <a:latin typeface="Roboto"/>
                <a:ea typeface="Roboto"/>
                <a:cs typeface="Roboto"/>
                <a:sym typeface="Roboto"/>
              </a:rPr>
              <a:t>regularly updating and applying security patches to network devices, operating systems, software, and firmware</a:t>
            </a:r>
            <a:r>
              <a:rPr lang="en" sz="2400">
                <a:latin typeface="Roboto"/>
                <a:ea typeface="Roboto"/>
                <a:cs typeface="Roboto"/>
                <a:sym typeface="Roboto"/>
              </a:rPr>
              <a:t> to address known vulnerabilities and security weaknesses. Patching helps       mitigate the risk of exploitation by          attackers and   ensures that network infrastructure remains secure.</a:t>
            </a:r>
            <a:endParaRPr sz="24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pic>
        <p:nvPicPr>
          <p:cNvPr descr="https://images.freeimg.net/rsynced_images/floor-floorboards.jpg" id="221" name="Google Shape;221;p2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22" name="Google Shape;222;p2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24" name="Google Shape;224;p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25" name="Google Shape;225;p2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26" name="Google Shape;226;p2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27" name="Google Shape;227;p2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28" name="Google Shape;228;p2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29" name="Google Shape;229;p2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30" name="Google Shape;230;p23"/>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231" name="Google Shape;231;p23"/>
          <p:cNvSpPr txBox="1"/>
          <p:nvPr/>
        </p:nvSpPr>
        <p:spPr>
          <a:xfrm>
            <a:off x="1308525" y="971125"/>
            <a:ext cx="3786600" cy="3047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100">
                <a:latin typeface="Roboto"/>
                <a:ea typeface="Roboto"/>
                <a:cs typeface="Roboto"/>
                <a:sym typeface="Roboto"/>
              </a:rPr>
              <a:t>A </a:t>
            </a:r>
            <a:r>
              <a:rPr b="1" lang="en" sz="3100">
                <a:latin typeface="Roboto"/>
                <a:ea typeface="Roboto"/>
                <a:cs typeface="Roboto"/>
                <a:sym typeface="Roboto"/>
              </a:rPr>
              <a:t>computer network</a:t>
            </a:r>
            <a:r>
              <a:rPr lang="en" sz="3100">
                <a:latin typeface="Roboto"/>
                <a:ea typeface="Roboto"/>
                <a:cs typeface="Roboto"/>
                <a:sym typeface="Roboto"/>
              </a:rPr>
              <a:t> is like a big </a:t>
            </a:r>
            <a:r>
              <a:rPr b="1" i="1" lang="en" sz="3100">
                <a:latin typeface="Roboto"/>
                <a:ea typeface="Roboto"/>
                <a:cs typeface="Roboto"/>
                <a:sym typeface="Roboto"/>
              </a:rPr>
              <a:t>map</a:t>
            </a:r>
            <a:r>
              <a:rPr lang="en" sz="3100">
                <a:latin typeface="Roboto"/>
                <a:ea typeface="Roboto"/>
                <a:cs typeface="Roboto"/>
                <a:sym typeface="Roboto"/>
              </a:rPr>
              <a:t> that shows all the roads (</a:t>
            </a:r>
            <a:r>
              <a:rPr b="1" lang="en" sz="3100">
                <a:latin typeface="Roboto"/>
                <a:ea typeface="Roboto"/>
                <a:cs typeface="Roboto"/>
                <a:sym typeface="Roboto"/>
              </a:rPr>
              <a:t>connections</a:t>
            </a:r>
            <a:r>
              <a:rPr lang="en" sz="3100">
                <a:latin typeface="Roboto"/>
                <a:ea typeface="Roboto"/>
                <a:cs typeface="Roboto"/>
                <a:sym typeface="Roboto"/>
              </a:rPr>
              <a:t>) </a:t>
            </a:r>
            <a:r>
              <a:rPr b="1" i="1" lang="en" sz="3100">
                <a:latin typeface="Roboto"/>
                <a:ea typeface="Roboto"/>
                <a:cs typeface="Roboto"/>
                <a:sym typeface="Roboto"/>
              </a:rPr>
              <a:t>between</a:t>
            </a:r>
            <a:r>
              <a:rPr lang="en" sz="3100">
                <a:latin typeface="Roboto"/>
                <a:ea typeface="Roboto"/>
                <a:cs typeface="Roboto"/>
                <a:sym typeface="Roboto"/>
              </a:rPr>
              <a:t> the houses (</a:t>
            </a:r>
            <a:r>
              <a:rPr b="1" lang="en" sz="3100">
                <a:latin typeface="Roboto"/>
                <a:ea typeface="Roboto"/>
                <a:cs typeface="Roboto"/>
                <a:sym typeface="Roboto"/>
              </a:rPr>
              <a:t>computers</a:t>
            </a:r>
            <a:r>
              <a:rPr lang="en" sz="3100">
                <a:latin typeface="Roboto"/>
                <a:ea typeface="Roboto"/>
                <a:cs typeface="Roboto"/>
                <a:sym typeface="Roboto"/>
              </a:rPr>
              <a:t>). </a:t>
            </a:r>
            <a:endParaRPr sz="3100">
              <a:latin typeface="Roboto"/>
              <a:ea typeface="Roboto"/>
              <a:cs typeface="Roboto"/>
              <a:sym typeface="Roboto"/>
            </a:endParaRPr>
          </a:p>
        </p:txBody>
      </p:sp>
      <p:pic>
        <p:nvPicPr>
          <p:cNvPr id="232" name="Google Shape;232;p23"/>
          <p:cNvPicPr preferRelativeResize="0"/>
          <p:nvPr/>
        </p:nvPicPr>
        <p:blipFill>
          <a:blip r:embed="rId10">
            <a:alphaModFix/>
          </a:blip>
          <a:stretch>
            <a:fillRect/>
          </a:stretch>
        </p:blipFill>
        <p:spPr>
          <a:xfrm>
            <a:off x="5906249" y="1291025"/>
            <a:ext cx="2088668" cy="1819426"/>
          </a:xfrm>
          <a:prstGeom prst="rect">
            <a:avLst/>
          </a:prstGeom>
          <a:noFill/>
          <a:ln>
            <a:noFill/>
          </a:ln>
        </p:spPr>
      </p:pic>
      <p:pic>
        <p:nvPicPr>
          <p:cNvPr id="233" name="Google Shape;233;p23"/>
          <p:cNvPicPr preferRelativeResize="0"/>
          <p:nvPr/>
        </p:nvPicPr>
        <p:blipFill>
          <a:blip r:embed="rId10">
            <a:alphaModFix/>
          </a:blip>
          <a:stretch>
            <a:fillRect/>
          </a:stretch>
        </p:blipFill>
        <p:spPr>
          <a:xfrm>
            <a:off x="5906255" y="2782228"/>
            <a:ext cx="2088694" cy="1819448"/>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7" name="Shape 1777"/>
        <p:cNvGrpSpPr/>
        <p:nvPr/>
      </p:nvGrpSpPr>
      <p:grpSpPr>
        <a:xfrm>
          <a:off x="0" y="0"/>
          <a:ext cx="0" cy="0"/>
          <a:chOff x="0" y="0"/>
          <a:chExt cx="0" cy="0"/>
        </a:xfrm>
      </p:grpSpPr>
      <p:pic>
        <p:nvPicPr>
          <p:cNvPr id="1778" name="Google Shape;1778;p122"/>
          <p:cNvPicPr preferRelativeResize="0"/>
          <p:nvPr/>
        </p:nvPicPr>
        <p:blipFill rotWithShape="1">
          <a:blip r:embed="rId3">
            <a:alphaModFix/>
          </a:blip>
          <a:srcRect b="15615" l="20963" r="19296" t="12254"/>
          <a:stretch/>
        </p:blipFill>
        <p:spPr>
          <a:xfrm>
            <a:off x="6129149" y="2868000"/>
            <a:ext cx="2072177" cy="1613724"/>
          </a:xfrm>
          <a:prstGeom prst="rect">
            <a:avLst/>
          </a:prstGeom>
          <a:noFill/>
          <a:ln>
            <a:noFill/>
          </a:ln>
        </p:spPr>
      </p:pic>
      <p:pic>
        <p:nvPicPr>
          <p:cNvPr descr="https://images.freeimg.net/rsynced_images/floor-floorboards.jpg" id="1779" name="Google Shape;1779;p12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780" name="Google Shape;1780;p12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12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82" name="Google Shape;1782;p12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83" name="Google Shape;1783;p12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784" name="Google Shape;1784;p12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785" name="Google Shape;1785;p12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786" name="Google Shape;1786;p122"/>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787" name="Google Shape;1787;p12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788" name="Google Shape;1788;p122"/>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789" name="Google Shape;1789;p122"/>
          <p:cNvSpPr txBox="1"/>
          <p:nvPr/>
        </p:nvSpPr>
        <p:spPr>
          <a:xfrm>
            <a:off x="1005050" y="890900"/>
            <a:ext cx="68157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Roboto"/>
                <a:ea typeface="Roboto"/>
                <a:cs typeface="Roboto"/>
                <a:sym typeface="Roboto"/>
              </a:rPr>
              <a:t>Patch Management </a:t>
            </a:r>
            <a:r>
              <a:rPr lang="en" sz="2400">
                <a:latin typeface="Roboto"/>
                <a:ea typeface="Roboto"/>
                <a:cs typeface="Roboto"/>
                <a:sym typeface="Roboto"/>
              </a:rPr>
              <a:t>involves </a:t>
            </a:r>
            <a:r>
              <a:rPr b="1" i="1" lang="en" sz="2400">
                <a:latin typeface="Roboto"/>
                <a:ea typeface="Roboto"/>
                <a:cs typeface="Roboto"/>
                <a:sym typeface="Roboto"/>
              </a:rPr>
              <a:t>regularly updating and applying security patches to network devices, operating systems, software, and firmware to address known vulnerabilities and security weaknesses.</a:t>
            </a:r>
            <a:r>
              <a:rPr lang="en" sz="2400">
                <a:latin typeface="Roboto"/>
                <a:ea typeface="Roboto"/>
                <a:cs typeface="Roboto"/>
                <a:sym typeface="Roboto"/>
              </a:rPr>
              <a:t> Patching helps        mitigate the risk of exploitation by           attackers and ensures that network infrastructure remains secure.</a:t>
            </a:r>
            <a:endParaRPr sz="2400">
              <a:latin typeface="Roboto"/>
              <a:ea typeface="Roboto"/>
              <a:cs typeface="Roboto"/>
              <a:sym typeface="Roboto"/>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3" name="Shape 1793"/>
        <p:cNvGrpSpPr/>
        <p:nvPr/>
      </p:nvGrpSpPr>
      <p:grpSpPr>
        <a:xfrm>
          <a:off x="0" y="0"/>
          <a:ext cx="0" cy="0"/>
          <a:chOff x="0" y="0"/>
          <a:chExt cx="0" cy="0"/>
        </a:xfrm>
      </p:grpSpPr>
      <p:pic>
        <p:nvPicPr>
          <p:cNvPr id="1794" name="Google Shape;1794;p123"/>
          <p:cNvPicPr preferRelativeResize="0"/>
          <p:nvPr/>
        </p:nvPicPr>
        <p:blipFill rotWithShape="1">
          <a:blip r:embed="rId3">
            <a:alphaModFix/>
          </a:blip>
          <a:srcRect b="15615" l="20963" r="19296" t="12254"/>
          <a:stretch/>
        </p:blipFill>
        <p:spPr>
          <a:xfrm>
            <a:off x="6384225" y="3090050"/>
            <a:ext cx="1888998" cy="1471076"/>
          </a:xfrm>
          <a:prstGeom prst="rect">
            <a:avLst/>
          </a:prstGeom>
          <a:noFill/>
          <a:ln>
            <a:noFill/>
          </a:ln>
        </p:spPr>
      </p:pic>
      <p:pic>
        <p:nvPicPr>
          <p:cNvPr descr="https://images.freeimg.net/rsynced_images/floor-floorboards.jpg" id="1795" name="Google Shape;1795;p12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796" name="Google Shape;1796;p12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12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98" name="Google Shape;1798;p12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799" name="Google Shape;1799;p12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800" name="Google Shape;1800;p12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801" name="Google Shape;1801;p12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802" name="Google Shape;1802;p123"/>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803" name="Google Shape;1803;p12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804" name="Google Shape;1804;p123"/>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805" name="Google Shape;1805;p123"/>
          <p:cNvSpPr txBox="1"/>
          <p:nvPr/>
        </p:nvSpPr>
        <p:spPr>
          <a:xfrm>
            <a:off x="905925" y="1001700"/>
            <a:ext cx="66834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Roboto"/>
                <a:ea typeface="Roboto"/>
                <a:cs typeface="Roboto"/>
                <a:sym typeface="Roboto"/>
              </a:rPr>
              <a:t>Security Auditing and Monitoring</a:t>
            </a:r>
            <a:r>
              <a:rPr lang="en" sz="2400">
                <a:latin typeface="Roboto"/>
                <a:ea typeface="Roboto"/>
                <a:cs typeface="Roboto"/>
                <a:sym typeface="Roboto"/>
              </a:rPr>
              <a:t> allow </a:t>
            </a:r>
            <a:r>
              <a:rPr b="1" i="1" lang="en" sz="2400">
                <a:latin typeface="Roboto"/>
                <a:ea typeface="Roboto"/>
                <a:cs typeface="Roboto"/>
                <a:sym typeface="Roboto"/>
              </a:rPr>
              <a:t>regular security auditing and monitoring activities, including log analysis, network scanning, and vulnerability assessments</a:t>
            </a:r>
            <a:r>
              <a:rPr lang="en" sz="2400">
                <a:latin typeface="Roboto"/>
                <a:ea typeface="Roboto"/>
                <a:cs typeface="Roboto"/>
                <a:sym typeface="Roboto"/>
              </a:rPr>
              <a:t>, help identify security gaps, detect suspicious activities, and ensure compliance with security policies and regulations.</a:t>
            </a:r>
            <a:endParaRPr sz="2400">
              <a:latin typeface="Roboto"/>
              <a:ea typeface="Roboto"/>
              <a:cs typeface="Roboto"/>
              <a:sym typeface="Roboto"/>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pic>
        <p:nvPicPr>
          <p:cNvPr id="1810" name="Google Shape;1810;p124"/>
          <p:cNvPicPr preferRelativeResize="0"/>
          <p:nvPr/>
        </p:nvPicPr>
        <p:blipFill rotWithShape="1">
          <a:blip r:embed="rId3">
            <a:alphaModFix/>
          </a:blip>
          <a:srcRect b="15615" l="20963" r="19296" t="12254"/>
          <a:stretch/>
        </p:blipFill>
        <p:spPr>
          <a:xfrm>
            <a:off x="6229970" y="3049499"/>
            <a:ext cx="1978281" cy="1485151"/>
          </a:xfrm>
          <a:prstGeom prst="rect">
            <a:avLst/>
          </a:prstGeom>
          <a:noFill/>
          <a:ln>
            <a:noFill/>
          </a:ln>
        </p:spPr>
      </p:pic>
      <p:pic>
        <p:nvPicPr>
          <p:cNvPr descr="https://images.freeimg.net/rsynced_images/floor-floorboards.jpg" id="1811" name="Google Shape;1811;p12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812" name="Google Shape;1812;p12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1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14" name="Google Shape;1814;p1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15" name="Google Shape;1815;p12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816" name="Google Shape;1816;p12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817" name="Google Shape;1817;p12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818" name="Google Shape;1818;p124"/>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819" name="Google Shape;1819;p12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820" name="Google Shape;1820;p124"/>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821" name="Google Shape;1821;p124"/>
          <p:cNvSpPr txBox="1"/>
          <p:nvPr/>
        </p:nvSpPr>
        <p:spPr>
          <a:xfrm>
            <a:off x="1037175" y="943825"/>
            <a:ext cx="63774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Roboto"/>
                <a:ea typeface="Roboto"/>
                <a:cs typeface="Roboto"/>
                <a:sym typeface="Roboto"/>
              </a:rPr>
              <a:t>Incident Response and Disaster Recovery</a:t>
            </a:r>
            <a:r>
              <a:rPr lang="en" sz="2400">
                <a:latin typeface="Roboto"/>
                <a:ea typeface="Roboto"/>
                <a:cs typeface="Roboto"/>
                <a:sym typeface="Roboto"/>
              </a:rPr>
              <a:t> </a:t>
            </a:r>
            <a:r>
              <a:rPr b="1" i="1" lang="en" sz="2400">
                <a:latin typeface="Roboto"/>
                <a:ea typeface="Roboto"/>
                <a:cs typeface="Roboto"/>
                <a:sym typeface="Roboto"/>
              </a:rPr>
              <a:t>plans outline procedures for responding to security incidents, such as data breaches, cyberattacks, and network compromises.</a:t>
            </a:r>
            <a:r>
              <a:rPr lang="en" sz="2400">
                <a:latin typeface="Roboto"/>
                <a:ea typeface="Roboto"/>
                <a:cs typeface="Roboto"/>
                <a:sym typeface="Roboto"/>
              </a:rPr>
              <a:t> Disaster  recovery plans establish processes      for restoring network  operations and recovering data in the event of a </a:t>
            </a:r>
            <a:endParaRPr sz="24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security incident or natural disaster.</a:t>
            </a:r>
            <a:endParaRPr sz="2400">
              <a:latin typeface="Roboto"/>
              <a:ea typeface="Roboto"/>
              <a:cs typeface="Roboto"/>
              <a:sym typeface="Roboto"/>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5" name="Shape 1825"/>
        <p:cNvGrpSpPr/>
        <p:nvPr/>
      </p:nvGrpSpPr>
      <p:grpSpPr>
        <a:xfrm>
          <a:off x="0" y="0"/>
          <a:ext cx="0" cy="0"/>
          <a:chOff x="0" y="0"/>
          <a:chExt cx="0" cy="0"/>
        </a:xfrm>
      </p:grpSpPr>
      <p:pic>
        <p:nvPicPr>
          <p:cNvPr id="1826" name="Google Shape;1826;p125"/>
          <p:cNvPicPr preferRelativeResize="0"/>
          <p:nvPr/>
        </p:nvPicPr>
        <p:blipFill rotWithShape="1">
          <a:blip r:embed="rId3">
            <a:alphaModFix/>
          </a:blip>
          <a:srcRect b="15615" l="20963" r="19296" t="12254"/>
          <a:stretch/>
        </p:blipFill>
        <p:spPr>
          <a:xfrm>
            <a:off x="6052423" y="2873425"/>
            <a:ext cx="2188227" cy="1704100"/>
          </a:xfrm>
          <a:prstGeom prst="rect">
            <a:avLst/>
          </a:prstGeom>
          <a:noFill/>
          <a:ln>
            <a:noFill/>
          </a:ln>
        </p:spPr>
      </p:pic>
      <p:pic>
        <p:nvPicPr>
          <p:cNvPr descr="https://images.freeimg.net/rsynced_images/floor-floorboards.jpg" id="1827" name="Google Shape;1827;p125">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828" name="Google Shape;1828;p12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1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30" name="Google Shape;1830;p1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31" name="Google Shape;1831;p125">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832" name="Google Shape;1832;p125">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833" name="Google Shape;1833;p12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834" name="Google Shape;1834;p125"/>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835" name="Google Shape;1835;p12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836" name="Google Shape;1836;p125"/>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837" name="Google Shape;1837;p125"/>
          <p:cNvSpPr txBox="1"/>
          <p:nvPr/>
        </p:nvSpPr>
        <p:spPr>
          <a:xfrm>
            <a:off x="963075" y="890900"/>
            <a:ext cx="53832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latin typeface="Roboto"/>
                <a:ea typeface="Roboto"/>
                <a:cs typeface="Roboto"/>
                <a:sym typeface="Roboto"/>
              </a:rPr>
              <a:t>Security Awareness Training</a:t>
            </a:r>
            <a:r>
              <a:rPr lang="en" sz="2400">
                <a:latin typeface="Roboto"/>
                <a:ea typeface="Roboto"/>
                <a:cs typeface="Roboto"/>
                <a:sym typeface="Roboto"/>
              </a:rPr>
              <a:t> is the </a:t>
            </a:r>
            <a:r>
              <a:rPr b="1" i="1" lang="en" sz="2400">
                <a:latin typeface="Roboto"/>
                <a:ea typeface="Roboto"/>
                <a:cs typeface="Roboto"/>
                <a:sym typeface="Roboto"/>
              </a:rPr>
              <a:t>education of </a:t>
            </a:r>
            <a:r>
              <a:rPr b="1" i="1" lang="en" sz="2400">
                <a:latin typeface="Roboto"/>
                <a:ea typeface="Roboto"/>
                <a:cs typeface="Roboto"/>
                <a:sym typeface="Roboto"/>
              </a:rPr>
              <a:t> users and employees about security</a:t>
            </a:r>
            <a:r>
              <a:rPr lang="en" sz="2400">
                <a:latin typeface="Roboto"/>
                <a:ea typeface="Roboto"/>
                <a:cs typeface="Roboto"/>
                <a:sym typeface="Roboto"/>
              </a:rPr>
              <a:t> best practices, phishing awareness, password hygiene, and   social engineering tactics is essential    for building a security-aware culture     and minimizing the risk of human error and insider threats.</a:t>
            </a:r>
            <a:endParaRPr sz="2400">
              <a:latin typeface="Roboto"/>
              <a:ea typeface="Roboto"/>
              <a:cs typeface="Roboto"/>
              <a:sym typeface="Roboto"/>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1" name="Shape 1841"/>
        <p:cNvGrpSpPr/>
        <p:nvPr/>
      </p:nvGrpSpPr>
      <p:grpSpPr>
        <a:xfrm>
          <a:off x="0" y="0"/>
          <a:ext cx="0" cy="0"/>
          <a:chOff x="0" y="0"/>
          <a:chExt cx="0" cy="0"/>
        </a:xfrm>
      </p:grpSpPr>
      <p:pic>
        <p:nvPicPr>
          <p:cNvPr id="1842" name="Google Shape;1842;p126"/>
          <p:cNvPicPr preferRelativeResize="0"/>
          <p:nvPr/>
        </p:nvPicPr>
        <p:blipFill rotWithShape="1">
          <a:blip r:embed="rId3">
            <a:alphaModFix/>
          </a:blip>
          <a:srcRect b="15615" l="20963" r="19296" t="12254"/>
          <a:stretch/>
        </p:blipFill>
        <p:spPr>
          <a:xfrm>
            <a:off x="5926550" y="2628463"/>
            <a:ext cx="2356152" cy="1926913"/>
          </a:xfrm>
          <a:prstGeom prst="rect">
            <a:avLst/>
          </a:prstGeom>
          <a:noFill/>
          <a:ln>
            <a:noFill/>
          </a:ln>
        </p:spPr>
      </p:pic>
      <p:pic>
        <p:nvPicPr>
          <p:cNvPr descr="https://images.freeimg.net/rsynced_images/floor-floorboards.jpg" id="1843" name="Google Shape;1843;p12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844" name="Google Shape;1844;p12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1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46" name="Google Shape;1846;p1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47" name="Google Shape;1847;p12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848" name="Google Shape;1848;p12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849" name="Google Shape;1849;p12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850" name="Google Shape;1850;p126"/>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851" name="Google Shape;1851;p12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852" name="Google Shape;1852;p126"/>
          <p:cNvSpPr/>
          <p:nvPr/>
        </p:nvSpPr>
        <p:spPr>
          <a:xfrm>
            <a:off x="1083400" y="88275"/>
            <a:ext cx="6991724"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
        <p:nvSpPr>
          <p:cNvPr id="1853" name="Google Shape;1853;p126"/>
          <p:cNvSpPr txBox="1"/>
          <p:nvPr/>
        </p:nvSpPr>
        <p:spPr>
          <a:xfrm>
            <a:off x="939050" y="890900"/>
            <a:ext cx="5792100" cy="326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latin typeface="Roboto"/>
                <a:ea typeface="Roboto"/>
                <a:cs typeface="Roboto"/>
                <a:sym typeface="Roboto"/>
              </a:rPr>
              <a:t>Overall, </a:t>
            </a:r>
            <a:r>
              <a:rPr b="1" i="1" lang="en" sz="2500">
                <a:latin typeface="Roboto"/>
                <a:ea typeface="Roboto"/>
                <a:cs typeface="Roboto"/>
                <a:sym typeface="Roboto"/>
              </a:rPr>
              <a:t>network security is a multifaceted discipline</a:t>
            </a:r>
            <a:r>
              <a:rPr lang="en" sz="2500">
                <a:latin typeface="Roboto"/>
                <a:ea typeface="Roboto"/>
                <a:cs typeface="Roboto"/>
                <a:sym typeface="Roboto"/>
              </a:rPr>
              <a:t> that requires a combination of technical controls, organizational policies, and user awareness to effectively mitigate  security risks and protect sensitive information from unauthorized       access and cyber threats.</a:t>
            </a:r>
            <a:endParaRPr sz="2500">
              <a:latin typeface="Roboto"/>
              <a:ea typeface="Roboto"/>
              <a:cs typeface="Roboto"/>
              <a:sym typeface="Roboto"/>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7" name="Shape 1857"/>
        <p:cNvGrpSpPr/>
        <p:nvPr/>
      </p:nvGrpSpPr>
      <p:grpSpPr>
        <a:xfrm>
          <a:off x="0" y="0"/>
          <a:ext cx="0" cy="0"/>
          <a:chOff x="0" y="0"/>
          <a:chExt cx="0" cy="0"/>
        </a:xfrm>
      </p:grpSpPr>
      <p:pic>
        <p:nvPicPr>
          <p:cNvPr descr="https://images.freeimg.net/rsynced_images/floor-floorboards.jpg" id="1858" name="Google Shape;1858;p12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859" name="Google Shape;1859;p12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1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861" name="Google Shape;1861;p1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62" name="Google Shape;1862;p12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863" name="Google Shape;1863;p12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864" name="Google Shape;1864;p12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865" name="Google Shape;1865;p12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866" name="Google Shape;1866;p12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867" name="Google Shape;1867;p127"/>
          <p:cNvSpPr/>
          <p:nvPr/>
        </p:nvSpPr>
        <p:spPr>
          <a:xfrm>
            <a:off x="1243175" y="142275"/>
            <a:ext cx="6775745"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Works Cited</a:t>
            </a:r>
          </a:p>
        </p:txBody>
      </p:sp>
      <p:sp>
        <p:nvSpPr>
          <p:cNvPr id="1868" name="Google Shape;1868;p127"/>
          <p:cNvSpPr txBox="1"/>
          <p:nvPr/>
        </p:nvSpPr>
        <p:spPr>
          <a:xfrm>
            <a:off x="1243175" y="1125650"/>
            <a:ext cx="6856200" cy="3224700"/>
          </a:xfrm>
          <a:prstGeom prst="rect">
            <a:avLst/>
          </a:prstGeom>
          <a:noFill/>
          <a:ln>
            <a:noFill/>
          </a:ln>
        </p:spPr>
        <p:txBody>
          <a:bodyPr anchorCtr="0" anchor="t" bIns="91425" lIns="91425" spcFirstLastPara="1" rIns="91425" wrap="square" tIns="91425">
            <a:spAutoFit/>
          </a:bodyPr>
          <a:lstStyle/>
          <a:p>
            <a:pPr indent="-387350" lvl="0" marL="457200" rtl="0" algn="l">
              <a:lnSpc>
                <a:spcPct val="115000"/>
              </a:lnSpc>
              <a:spcBef>
                <a:spcPts val="0"/>
              </a:spcBef>
              <a:spcAft>
                <a:spcPts val="0"/>
              </a:spcAft>
              <a:buClr>
                <a:srgbClr val="4A86E8"/>
              </a:buClr>
              <a:buSzPts val="2500"/>
              <a:buFont typeface="Roboto"/>
              <a:buAutoNum type="arabicPeriod"/>
            </a:pPr>
            <a:r>
              <a:rPr lang="en" sz="2500" u="sng">
                <a:solidFill>
                  <a:srgbClr val="4A86E8"/>
                </a:solidFill>
                <a:latin typeface="Roboto"/>
                <a:ea typeface="Roboto"/>
                <a:cs typeface="Roboto"/>
                <a:sym typeface="Roboto"/>
                <a:hlinkClick r:id="rId10">
                  <a:extLst>
                    <a:ext uri="{A12FA001-AC4F-418D-AE19-62706E023703}">
                      <ahyp:hlinkClr val="tx"/>
                    </a:ext>
                  </a:extLst>
                </a:hlinkClick>
              </a:rPr>
              <a:t>Data &amp; Networks</a:t>
            </a:r>
            <a:endParaRPr sz="2500">
              <a:solidFill>
                <a:srgbClr val="4A86E8"/>
              </a:solidFill>
              <a:latin typeface="Roboto"/>
              <a:ea typeface="Roboto"/>
              <a:cs typeface="Roboto"/>
              <a:sym typeface="Roboto"/>
            </a:endParaRPr>
          </a:p>
          <a:p>
            <a:pPr indent="-387350" lvl="0" marL="457200" rtl="0" algn="l">
              <a:lnSpc>
                <a:spcPct val="115000"/>
              </a:lnSpc>
              <a:spcBef>
                <a:spcPts val="0"/>
              </a:spcBef>
              <a:spcAft>
                <a:spcPts val="0"/>
              </a:spcAft>
              <a:buClr>
                <a:srgbClr val="4A86E8"/>
              </a:buClr>
              <a:buSzPts val="2500"/>
              <a:buFont typeface="Roboto"/>
              <a:buAutoNum type="arabicPeriod"/>
            </a:pPr>
            <a:r>
              <a:rPr lang="en" sz="2500" u="sng">
                <a:solidFill>
                  <a:srgbClr val="4A86E8"/>
                </a:solidFill>
                <a:latin typeface="Roboto"/>
                <a:ea typeface="Roboto"/>
                <a:cs typeface="Roboto"/>
                <a:sym typeface="Roboto"/>
                <a:hlinkClick r:id="rId11">
                  <a:extLst>
                    <a:ext uri="{A12FA001-AC4F-418D-AE19-62706E023703}">
                      <ahyp:hlinkClr val="tx"/>
                    </a:ext>
                  </a:extLst>
                </a:hlinkClick>
              </a:rPr>
              <a:t>TechTerms.com</a:t>
            </a:r>
            <a:endParaRPr sz="2500">
              <a:solidFill>
                <a:srgbClr val="4A86E8"/>
              </a:solidFill>
              <a:latin typeface="Roboto"/>
              <a:ea typeface="Roboto"/>
              <a:cs typeface="Roboto"/>
              <a:sym typeface="Roboto"/>
            </a:endParaRPr>
          </a:p>
          <a:p>
            <a:pPr indent="-387350" lvl="0" marL="457200" rtl="0" algn="l">
              <a:lnSpc>
                <a:spcPct val="115000"/>
              </a:lnSpc>
              <a:spcBef>
                <a:spcPts val="0"/>
              </a:spcBef>
              <a:spcAft>
                <a:spcPts val="0"/>
              </a:spcAft>
              <a:buClr>
                <a:srgbClr val="4A86E8"/>
              </a:buClr>
              <a:buSzPts val="2500"/>
              <a:buFont typeface="Roboto"/>
              <a:buAutoNum type="arabicPeriod"/>
            </a:pPr>
            <a:r>
              <a:rPr lang="en" sz="2500" u="sng">
                <a:solidFill>
                  <a:srgbClr val="4A86E8"/>
                </a:solidFill>
                <a:latin typeface="Roboto"/>
                <a:ea typeface="Roboto"/>
                <a:cs typeface="Roboto"/>
                <a:sym typeface="Roboto"/>
                <a:hlinkClick r:id="rId12">
                  <a:extLst>
                    <a:ext uri="{A12FA001-AC4F-418D-AE19-62706E023703}">
                      <ahyp:hlinkClr val="tx"/>
                    </a:ext>
                  </a:extLst>
                </a:hlinkClick>
              </a:rPr>
              <a:t>Algorithms</a:t>
            </a:r>
            <a:endParaRPr sz="2500">
              <a:solidFill>
                <a:srgbClr val="4A86E8"/>
              </a:solidFill>
              <a:latin typeface="Roboto"/>
              <a:ea typeface="Roboto"/>
              <a:cs typeface="Roboto"/>
              <a:sym typeface="Roboto"/>
            </a:endParaRPr>
          </a:p>
          <a:p>
            <a:pPr indent="-387350" lvl="0" marL="457200" rtl="0" algn="l">
              <a:lnSpc>
                <a:spcPct val="115000"/>
              </a:lnSpc>
              <a:spcBef>
                <a:spcPts val="0"/>
              </a:spcBef>
              <a:spcAft>
                <a:spcPts val="0"/>
              </a:spcAft>
              <a:buClr>
                <a:srgbClr val="4A86E8"/>
              </a:buClr>
              <a:buSzPts val="2500"/>
              <a:buFont typeface="Roboto"/>
              <a:buAutoNum type="arabicPeriod"/>
            </a:pPr>
            <a:r>
              <a:rPr lang="en" sz="2500" u="sng">
                <a:solidFill>
                  <a:srgbClr val="4A86E8"/>
                </a:solidFill>
                <a:latin typeface="Roboto"/>
                <a:ea typeface="Roboto"/>
                <a:cs typeface="Roboto"/>
                <a:sym typeface="Roboto"/>
                <a:hlinkClick r:id="rId13">
                  <a:extLst>
                    <a:ext uri="{A12FA001-AC4F-418D-AE19-62706E023703}">
                      <ahyp:hlinkClr val="tx"/>
                    </a:ext>
                  </a:extLst>
                </a:hlinkClick>
              </a:rPr>
              <a:t>Introduction to Computer Networks</a:t>
            </a:r>
            <a:endParaRPr sz="2500">
              <a:solidFill>
                <a:srgbClr val="4A86E8"/>
              </a:solidFill>
              <a:latin typeface="Roboto"/>
              <a:ea typeface="Roboto"/>
              <a:cs typeface="Roboto"/>
              <a:sym typeface="Roboto"/>
            </a:endParaRPr>
          </a:p>
          <a:p>
            <a:pPr indent="-387350" lvl="0" marL="457200" rtl="0" algn="l">
              <a:lnSpc>
                <a:spcPct val="115000"/>
              </a:lnSpc>
              <a:spcBef>
                <a:spcPts val="0"/>
              </a:spcBef>
              <a:spcAft>
                <a:spcPts val="0"/>
              </a:spcAft>
              <a:buClr>
                <a:srgbClr val="4A86E8"/>
              </a:buClr>
              <a:buSzPts val="2500"/>
              <a:buFont typeface="Roboto"/>
              <a:buAutoNum type="arabicPeriod"/>
            </a:pPr>
            <a:r>
              <a:rPr lang="en" sz="2500" u="sng">
                <a:solidFill>
                  <a:srgbClr val="4A86E8"/>
                </a:solidFill>
                <a:latin typeface="Roboto"/>
                <a:ea typeface="Roboto"/>
                <a:cs typeface="Roboto"/>
                <a:sym typeface="Roboto"/>
                <a:hlinkClick r:id="rId14">
                  <a:extLst>
                    <a:ext uri="{A12FA001-AC4F-418D-AE19-62706E023703}">
                      <ahyp:hlinkClr val="tx"/>
                    </a:ext>
                  </a:extLst>
                </a:hlinkClick>
              </a:rPr>
              <a:t>RBC Cyber Security -  Powerful Passwords</a:t>
            </a:r>
            <a:endParaRPr sz="2500">
              <a:solidFill>
                <a:srgbClr val="4A86E8"/>
              </a:solidFill>
              <a:latin typeface="Roboto"/>
              <a:ea typeface="Roboto"/>
              <a:cs typeface="Roboto"/>
              <a:sym typeface="Roboto"/>
            </a:endParaRPr>
          </a:p>
          <a:p>
            <a:pPr indent="-387350" lvl="0" marL="457200" rtl="0" algn="l">
              <a:lnSpc>
                <a:spcPct val="115000"/>
              </a:lnSpc>
              <a:spcBef>
                <a:spcPts val="0"/>
              </a:spcBef>
              <a:spcAft>
                <a:spcPts val="0"/>
              </a:spcAft>
              <a:buClr>
                <a:srgbClr val="4A86E8"/>
              </a:buClr>
              <a:buSzPts val="2500"/>
              <a:buFont typeface="Roboto"/>
              <a:buAutoNum type="arabicPeriod"/>
            </a:pPr>
            <a:r>
              <a:rPr lang="en" sz="2500" u="sng">
                <a:solidFill>
                  <a:srgbClr val="4A86E8"/>
                </a:solidFill>
                <a:latin typeface="Roboto"/>
                <a:ea typeface="Roboto"/>
                <a:cs typeface="Roboto"/>
                <a:sym typeface="Roboto"/>
                <a:hlinkClick r:id="rId15">
                  <a:extLst>
                    <a:ext uri="{A12FA001-AC4F-418D-AE19-62706E023703}">
                      <ahyp:hlinkClr val="tx"/>
                    </a:ext>
                  </a:extLst>
                </a:hlinkClick>
              </a:rPr>
              <a:t>A Packet’s Tale</a:t>
            </a:r>
            <a:endParaRPr>
              <a:solidFill>
                <a:srgbClr val="4A86E8"/>
              </a:solidFill>
            </a:endParaRPr>
          </a:p>
          <a:p>
            <a:pPr indent="-387350" lvl="0" marL="457200" rtl="0" algn="l">
              <a:lnSpc>
                <a:spcPct val="115000"/>
              </a:lnSpc>
              <a:spcBef>
                <a:spcPts val="0"/>
              </a:spcBef>
              <a:spcAft>
                <a:spcPts val="0"/>
              </a:spcAft>
              <a:buClr>
                <a:srgbClr val="4A86E8"/>
              </a:buClr>
              <a:buSzPts val="2500"/>
              <a:buFont typeface="Roboto"/>
              <a:buAutoNum type="arabicPeriod"/>
            </a:pPr>
            <a:r>
              <a:rPr lang="en" sz="2500" u="sng">
                <a:solidFill>
                  <a:srgbClr val="4A86E8"/>
                </a:solidFill>
                <a:latin typeface="Roboto"/>
                <a:ea typeface="Roboto"/>
                <a:cs typeface="Roboto"/>
                <a:sym typeface="Roboto"/>
                <a:hlinkClick r:id="rId16">
                  <a:extLst>
                    <a:ext uri="{A12FA001-AC4F-418D-AE19-62706E023703}">
                      <ahyp:hlinkClr val="tx"/>
                    </a:ext>
                  </a:extLst>
                </a:hlinkClick>
              </a:rPr>
              <a:t>OpenAI. (2023-2024). ChatGPT (3.5)</a:t>
            </a:r>
            <a:r>
              <a:rPr lang="en" sz="2500">
                <a:solidFill>
                  <a:srgbClr val="4A86E8"/>
                </a:solidFill>
                <a:latin typeface="Roboto"/>
                <a:ea typeface="Roboto"/>
                <a:cs typeface="Roboto"/>
                <a:sym typeface="Roboto"/>
              </a:rPr>
              <a:t> </a:t>
            </a:r>
            <a:endParaRPr sz="2500">
              <a:solidFill>
                <a:srgbClr val="4A86E8"/>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4"/>
          <p:cNvPicPr preferRelativeResize="0"/>
          <p:nvPr/>
        </p:nvPicPr>
        <p:blipFill rotWithShape="1">
          <a:blip r:embed="rId3">
            <a:alphaModFix/>
          </a:blip>
          <a:srcRect b="15202" l="0" r="0" t="-4472"/>
          <a:stretch/>
        </p:blipFill>
        <p:spPr>
          <a:xfrm>
            <a:off x="5548525" y="781050"/>
            <a:ext cx="2966824" cy="3402075"/>
          </a:xfrm>
          <a:prstGeom prst="rect">
            <a:avLst/>
          </a:prstGeom>
          <a:noFill/>
          <a:ln>
            <a:noFill/>
          </a:ln>
        </p:spPr>
      </p:pic>
      <p:pic>
        <p:nvPicPr>
          <p:cNvPr descr="https://images.freeimg.net/rsynced_images/floor-floorboards.jpg" id="239" name="Google Shape;239;p2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240" name="Google Shape;240;p2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42" name="Google Shape;242;p2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43" name="Google Shape;243;p2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244" name="Google Shape;244;p2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245" name="Google Shape;245;p2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46" name="Google Shape;246;p24"/>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247" name="Google Shape;247;p2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48" name="Google Shape;248;p24"/>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249" name="Google Shape;249;p24"/>
          <p:cNvSpPr txBox="1"/>
          <p:nvPr/>
        </p:nvSpPr>
        <p:spPr>
          <a:xfrm>
            <a:off x="944025" y="912038"/>
            <a:ext cx="48117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Roboto"/>
                <a:ea typeface="Roboto"/>
                <a:cs typeface="Roboto"/>
                <a:sym typeface="Roboto"/>
              </a:rPr>
              <a:t>W</a:t>
            </a:r>
            <a:r>
              <a:rPr lang="en" sz="2400">
                <a:latin typeface="Roboto"/>
                <a:ea typeface="Roboto"/>
                <a:cs typeface="Roboto"/>
                <a:sym typeface="Roboto"/>
              </a:rPr>
              <a:t>hen your friends want to hangout or play a game, they use these roads (</a:t>
            </a:r>
            <a:r>
              <a:rPr b="1" lang="en" sz="2400">
                <a:latin typeface="Roboto"/>
                <a:ea typeface="Roboto"/>
                <a:cs typeface="Roboto"/>
                <a:sym typeface="Roboto"/>
              </a:rPr>
              <a:t>connections</a:t>
            </a:r>
            <a:r>
              <a:rPr lang="en" sz="2400">
                <a:latin typeface="Roboto"/>
                <a:ea typeface="Roboto"/>
                <a:cs typeface="Roboto"/>
                <a:sym typeface="Roboto"/>
              </a:rPr>
              <a:t>) to send messages back and forth between the houses (</a:t>
            </a:r>
            <a:r>
              <a:rPr b="1" lang="en" sz="2400">
                <a:latin typeface="Roboto"/>
                <a:ea typeface="Roboto"/>
                <a:cs typeface="Roboto"/>
                <a:sym typeface="Roboto"/>
              </a:rPr>
              <a:t>computers</a:t>
            </a:r>
            <a:r>
              <a:rPr lang="en" sz="2400">
                <a:latin typeface="Roboto"/>
                <a:ea typeface="Roboto"/>
                <a:cs typeface="Roboto"/>
                <a:sym typeface="Roboto"/>
              </a:rPr>
              <a:t>). </a:t>
            </a:r>
            <a:r>
              <a:rPr b="1" lang="en" sz="2400">
                <a:latin typeface="Roboto"/>
                <a:ea typeface="Roboto"/>
                <a:cs typeface="Roboto"/>
                <a:sym typeface="Roboto"/>
              </a:rPr>
              <a:t>Computers pass information to each other through network connections.</a:t>
            </a:r>
            <a:r>
              <a:rPr lang="en" sz="2400">
                <a:latin typeface="Roboto"/>
                <a:ea typeface="Roboto"/>
                <a:cs typeface="Roboto"/>
                <a:sym typeface="Roboto"/>
              </a:rPr>
              <a:t> </a:t>
            </a:r>
            <a:endParaRPr sz="2400">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https://images.freeimg.net/rsynced_images/floor-floorboards.jpg" id="254" name="Google Shape;254;p2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55" name="Google Shape;255;p2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57" name="Google Shape;257;p2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58" name="Google Shape;258;p2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59" name="Google Shape;259;p2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60" name="Google Shape;260;p2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61" name="Google Shape;261;p2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62" name="Google Shape;262;p2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63" name="Google Shape;263;p25"/>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264" name="Google Shape;264;p25"/>
          <p:cNvSpPr txBox="1"/>
          <p:nvPr/>
        </p:nvSpPr>
        <p:spPr>
          <a:xfrm>
            <a:off x="879563" y="950375"/>
            <a:ext cx="52986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latin typeface="Roboto"/>
                <a:ea typeface="Roboto"/>
                <a:cs typeface="Roboto"/>
                <a:sym typeface="Roboto"/>
              </a:rPr>
              <a:t>The more roads (</a:t>
            </a:r>
            <a:r>
              <a:rPr b="1" lang="en" sz="2600">
                <a:latin typeface="Roboto"/>
                <a:ea typeface="Roboto"/>
                <a:cs typeface="Roboto"/>
                <a:sym typeface="Roboto"/>
              </a:rPr>
              <a:t>connections</a:t>
            </a:r>
            <a:r>
              <a:rPr lang="en" sz="2600">
                <a:latin typeface="Roboto"/>
                <a:ea typeface="Roboto"/>
                <a:cs typeface="Roboto"/>
                <a:sym typeface="Roboto"/>
              </a:rPr>
              <a:t>) there are and the faster they are, the quicker your friends can share and play together! That's what </a:t>
            </a:r>
            <a:r>
              <a:rPr b="1" lang="en" sz="2600">
                <a:latin typeface="Roboto"/>
                <a:ea typeface="Roboto"/>
                <a:cs typeface="Roboto"/>
                <a:sym typeface="Roboto"/>
              </a:rPr>
              <a:t>computer networks</a:t>
            </a:r>
            <a:r>
              <a:rPr lang="en" sz="2600">
                <a:latin typeface="Roboto"/>
                <a:ea typeface="Roboto"/>
                <a:cs typeface="Roboto"/>
                <a:sym typeface="Roboto"/>
              </a:rPr>
              <a:t> do—they </a:t>
            </a:r>
            <a:r>
              <a:rPr b="1" lang="en" sz="2600">
                <a:latin typeface="Roboto"/>
                <a:ea typeface="Roboto"/>
                <a:cs typeface="Roboto"/>
                <a:sym typeface="Roboto"/>
              </a:rPr>
              <a:t>help computers talk and share stuff with each other, no matter where they are</a:t>
            </a:r>
            <a:r>
              <a:rPr lang="en" sz="2600">
                <a:latin typeface="Roboto"/>
                <a:ea typeface="Roboto"/>
                <a:cs typeface="Roboto"/>
                <a:sym typeface="Roboto"/>
              </a:rPr>
              <a:t>!</a:t>
            </a:r>
            <a:endParaRPr sz="2600">
              <a:latin typeface="Roboto"/>
              <a:ea typeface="Roboto"/>
              <a:cs typeface="Roboto"/>
              <a:sym typeface="Roboto"/>
            </a:endParaRPr>
          </a:p>
        </p:txBody>
      </p:sp>
      <p:pic>
        <p:nvPicPr>
          <p:cNvPr id="265" name="Google Shape;265;p25"/>
          <p:cNvPicPr preferRelativeResize="0"/>
          <p:nvPr/>
        </p:nvPicPr>
        <p:blipFill>
          <a:blip r:embed="rId10">
            <a:alphaModFix/>
          </a:blip>
          <a:stretch>
            <a:fillRect/>
          </a:stretch>
        </p:blipFill>
        <p:spPr>
          <a:xfrm>
            <a:off x="6314200" y="1910800"/>
            <a:ext cx="1832724" cy="1832724"/>
          </a:xfrm>
          <a:prstGeom prst="rect">
            <a:avLst/>
          </a:prstGeom>
          <a:noFill/>
          <a:ln>
            <a:noFill/>
          </a:ln>
        </p:spPr>
      </p:pic>
      <p:pic>
        <p:nvPicPr>
          <p:cNvPr id="266" name="Google Shape;266;p25"/>
          <p:cNvPicPr preferRelativeResize="0"/>
          <p:nvPr/>
        </p:nvPicPr>
        <p:blipFill>
          <a:blip r:embed="rId11">
            <a:alphaModFix/>
          </a:blip>
          <a:stretch>
            <a:fillRect/>
          </a:stretch>
        </p:blipFill>
        <p:spPr>
          <a:xfrm>
            <a:off x="6831099" y="2281725"/>
            <a:ext cx="285651" cy="282301"/>
          </a:xfrm>
          <a:prstGeom prst="rect">
            <a:avLst/>
          </a:prstGeom>
          <a:noFill/>
          <a:ln>
            <a:noFill/>
          </a:ln>
        </p:spPr>
      </p:pic>
      <p:pic>
        <p:nvPicPr>
          <p:cNvPr id="267" name="Google Shape;267;p25"/>
          <p:cNvPicPr preferRelativeResize="0"/>
          <p:nvPr/>
        </p:nvPicPr>
        <p:blipFill>
          <a:blip r:embed="rId11">
            <a:alphaModFix/>
          </a:blip>
          <a:stretch>
            <a:fillRect/>
          </a:stretch>
        </p:blipFill>
        <p:spPr>
          <a:xfrm>
            <a:off x="7083137" y="2324125"/>
            <a:ext cx="285651" cy="282301"/>
          </a:xfrm>
          <a:prstGeom prst="rect">
            <a:avLst/>
          </a:prstGeom>
          <a:noFill/>
          <a:ln>
            <a:noFill/>
          </a:ln>
        </p:spPr>
      </p:pic>
      <p:pic>
        <p:nvPicPr>
          <p:cNvPr id="268" name="Google Shape;268;p25"/>
          <p:cNvPicPr preferRelativeResize="0"/>
          <p:nvPr/>
        </p:nvPicPr>
        <p:blipFill>
          <a:blip r:embed="rId11">
            <a:alphaModFix/>
          </a:blip>
          <a:stretch>
            <a:fillRect/>
          </a:stretch>
        </p:blipFill>
        <p:spPr>
          <a:xfrm>
            <a:off x="7299022" y="2502413"/>
            <a:ext cx="230349" cy="282301"/>
          </a:xfrm>
          <a:prstGeom prst="rect">
            <a:avLst/>
          </a:prstGeom>
          <a:noFill/>
          <a:ln>
            <a:noFill/>
          </a:ln>
        </p:spPr>
      </p:pic>
      <p:pic>
        <p:nvPicPr>
          <p:cNvPr id="269" name="Google Shape;269;p25"/>
          <p:cNvPicPr preferRelativeResize="0"/>
          <p:nvPr/>
        </p:nvPicPr>
        <p:blipFill>
          <a:blip r:embed="rId11">
            <a:alphaModFix/>
          </a:blip>
          <a:stretch>
            <a:fillRect/>
          </a:stretch>
        </p:blipFill>
        <p:spPr>
          <a:xfrm>
            <a:off x="7435824" y="2821850"/>
            <a:ext cx="230352" cy="227649"/>
          </a:xfrm>
          <a:prstGeom prst="rect">
            <a:avLst/>
          </a:prstGeom>
          <a:noFill/>
          <a:ln>
            <a:noFill/>
          </a:ln>
        </p:spPr>
      </p:pic>
      <p:pic>
        <p:nvPicPr>
          <p:cNvPr id="270" name="Google Shape;270;p25"/>
          <p:cNvPicPr preferRelativeResize="0"/>
          <p:nvPr/>
        </p:nvPicPr>
        <p:blipFill>
          <a:blip r:embed="rId11">
            <a:alphaModFix/>
          </a:blip>
          <a:stretch>
            <a:fillRect/>
          </a:stretch>
        </p:blipFill>
        <p:spPr>
          <a:xfrm>
            <a:off x="7492249" y="2250847"/>
            <a:ext cx="285651" cy="282301"/>
          </a:xfrm>
          <a:prstGeom prst="rect">
            <a:avLst/>
          </a:prstGeom>
          <a:noFill/>
          <a:ln>
            <a:noFill/>
          </a:ln>
        </p:spPr>
      </p:pic>
      <p:pic>
        <p:nvPicPr>
          <p:cNvPr id="271" name="Google Shape;271;p25"/>
          <p:cNvPicPr preferRelativeResize="0"/>
          <p:nvPr/>
        </p:nvPicPr>
        <p:blipFill>
          <a:blip r:embed="rId11">
            <a:alphaModFix/>
          </a:blip>
          <a:stretch>
            <a:fillRect/>
          </a:stretch>
        </p:blipFill>
        <p:spPr>
          <a:xfrm>
            <a:off x="7083124" y="3518710"/>
            <a:ext cx="285674" cy="282326"/>
          </a:xfrm>
          <a:prstGeom prst="rect">
            <a:avLst/>
          </a:prstGeom>
          <a:noFill/>
          <a:ln>
            <a:noFill/>
          </a:ln>
        </p:spPr>
      </p:pic>
      <p:pic>
        <p:nvPicPr>
          <p:cNvPr id="272" name="Google Shape;272;p25"/>
          <p:cNvPicPr preferRelativeResize="0"/>
          <p:nvPr/>
        </p:nvPicPr>
        <p:blipFill>
          <a:blip r:embed="rId11">
            <a:alphaModFix/>
          </a:blip>
          <a:stretch>
            <a:fillRect/>
          </a:stretch>
        </p:blipFill>
        <p:spPr>
          <a:xfrm>
            <a:off x="7435824" y="3086625"/>
            <a:ext cx="230352" cy="227649"/>
          </a:xfrm>
          <a:prstGeom prst="rect">
            <a:avLst/>
          </a:prstGeom>
          <a:noFill/>
          <a:ln>
            <a:noFill/>
          </a:ln>
        </p:spPr>
      </p:pic>
      <p:pic>
        <p:nvPicPr>
          <p:cNvPr id="273" name="Google Shape;273;p25"/>
          <p:cNvPicPr preferRelativeResize="0"/>
          <p:nvPr/>
        </p:nvPicPr>
        <p:blipFill>
          <a:blip r:embed="rId11">
            <a:alphaModFix/>
          </a:blip>
          <a:stretch>
            <a:fillRect/>
          </a:stretch>
        </p:blipFill>
        <p:spPr>
          <a:xfrm>
            <a:off x="7320599" y="3325000"/>
            <a:ext cx="230352" cy="227649"/>
          </a:xfrm>
          <a:prstGeom prst="rect">
            <a:avLst/>
          </a:prstGeom>
          <a:noFill/>
          <a:ln>
            <a:noFill/>
          </a:ln>
        </p:spPr>
      </p:pic>
      <p:pic>
        <p:nvPicPr>
          <p:cNvPr id="274" name="Google Shape;274;p25"/>
          <p:cNvPicPr preferRelativeResize="0"/>
          <p:nvPr/>
        </p:nvPicPr>
        <p:blipFill>
          <a:blip r:embed="rId11">
            <a:alphaModFix/>
          </a:blip>
          <a:stretch>
            <a:fillRect/>
          </a:stretch>
        </p:blipFill>
        <p:spPr>
          <a:xfrm>
            <a:off x="6216999" y="3059297"/>
            <a:ext cx="285674" cy="282326"/>
          </a:xfrm>
          <a:prstGeom prst="rect">
            <a:avLst/>
          </a:prstGeom>
          <a:noFill/>
          <a:ln>
            <a:noFill/>
          </a:ln>
        </p:spPr>
      </p:pic>
      <p:pic>
        <p:nvPicPr>
          <p:cNvPr id="275" name="Google Shape;275;p25"/>
          <p:cNvPicPr preferRelativeResize="0"/>
          <p:nvPr/>
        </p:nvPicPr>
        <p:blipFill>
          <a:blip r:embed="rId11">
            <a:alphaModFix/>
          </a:blip>
          <a:stretch>
            <a:fillRect/>
          </a:stretch>
        </p:blipFill>
        <p:spPr>
          <a:xfrm>
            <a:off x="6330649" y="3325010"/>
            <a:ext cx="285674" cy="282326"/>
          </a:xfrm>
          <a:prstGeom prst="rect">
            <a:avLst/>
          </a:prstGeom>
          <a:noFill/>
          <a:ln>
            <a:noFill/>
          </a:ln>
        </p:spPr>
      </p:pic>
      <p:pic>
        <p:nvPicPr>
          <p:cNvPr id="276" name="Google Shape;276;p25"/>
          <p:cNvPicPr preferRelativeResize="0"/>
          <p:nvPr/>
        </p:nvPicPr>
        <p:blipFill>
          <a:blip r:embed="rId11">
            <a:alphaModFix/>
          </a:blip>
          <a:stretch>
            <a:fillRect/>
          </a:stretch>
        </p:blipFill>
        <p:spPr>
          <a:xfrm>
            <a:off x="6545424" y="3575860"/>
            <a:ext cx="285674" cy="282326"/>
          </a:xfrm>
          <a:prstGeom prst="rect">
            <a:avLst/>
          </a:prstGeom>
          <a:noFill/>
          <a:ln>
            <a:noFill/>
          </a:ln>
        </p:spPr>
      </p:pic>
      <p:pic>
        <p:nvPicPr>
          <p:cNvPr id="277" name="Google Shape;277;p25"/>
          <p:cNvPicPr preferRelativeResize="0"/>
          <p:nvPr/>
        </p:nvPicPr>
        <p:blipFill>
          <a:blip r:embed="rId11">
            <a:alphaModFix/>
          </a:blip>
          <a:stretch>
            <a:fillRect/>
          </a:stretch>
        </p:blipFill>
        <p:spPr>
          <a:xfrm>
            <a:off x="6768799" y="3204385"/>
            <a:ext cx="285674" cy="282326"/>
          </a:xfrm>
          <a:prstGeom prst="rect">
            <a:avLst/>
          </a:prstGeom>
          <a:noFill/>
          <a:ln>
            <a:noFill/>
          </a:ln>
        </p:spPr>
      </p:pic>
      <p:pic>
        <p:nvPicPr>
          <p:cNvPr id="278" name="Google Shape;278;p25"/>
          <p:cNvPicPr preferRelativeResize="0"/>
          <p:nvPr/>
        </p:nvPicPr>
        <p:blipFill>
          <a:blip r:embed="rId11">
            <a:alphaModFix/>
          </a:blip>
          <a:stretch>
            <a:fillRect/>
          </a:stretch>
        </p:blipFill>
        <p:spPr>
          <a:xfrm>
            <a:off x="6259749" y="2767172"/>
            <a:ext cx="285674" cy="282326"/>
          </a:xfrm>
          <a:prstGeom prst="rect">
            <a:avLst/>
          </a:prstGeom>
          <a:noFill/>
          <a:ln>
            <a:noFill/>
          </a:ln>
        </p:spPr>
      </p:pic>
      <p:pic>
        <p:nvPicPr>
          <p:cNvPr id="279" name="Google Shape;279;p25"/>
          <p:cNvPicPr preferRelativeResize="0"/>
          <p:nvPr/>
        </p:nvPicPr>
        <p:blipFill>
          <a:blip r:embed="rId11">
            <a:alphaModFix/>
          </a:blip>
          <a:stretch>
            <a:fillRect/>
          </a:stretch>
        </p:blipFill>
        <p:spPr>
          <a:xfrm>
            <a:off x="6216999" y="2370147"/>
            <a:ext cx="285674" cy="282326"/>
          </a:xfrm>
          <a:prstGeom prst="rect">
            <a:avLst/>
          </a:prstGeom>
          <a:noFill/>
          <a:ln>
            <a:noFill/>
          </a:ln>
        </p:spPr>
      </p:pic>
      <p:pic>
        <p:nvPicPr>
          <p:cNvPr id="280" name="Google Shape;280;p25"/>
          <p:cNvPicPr preferRelativeResize="0"/>
          <p:nvPr/>
        </p:nvPicPr>
        <p:blipFill>
          <a:blip r:embed="rId11">
            <a:alphaModFix/>
          </a:blip>
          <a:stretch>
            <a:fillRect/>
          </a:stretch>
        </p:blipFill>
        <p:spPr>
          <a:xfrm>
            <a:off x="6533374" y="2652472"/>
            <a:ext cx="285674" cy="282326"/>
          </a:xfrm>
          <a:prstGeom prst="rect">
            <a:avLst/>
          </a:prstGeom>
          <a:noFill/>
          <a:ln>
            <a:noFill/>
          </a:ln>
        </p:spPr>
      </p:pic>
      <p:pic>
        <p:nvPicPr>
          <p:cNvPr id="281" name="Google Shape;281;p25"/>
          <p:cNvPicPr preferRelativeResize="0"/>
          <p:nvPr/>
        </p:nvPicPr>
        <p:blipFill>
          <a:blip r:embed="rId11">
            <a:alphaModFix/>
          </a:blip>
          <a:stretch>
            <a:fillRect/>
          </a:stretch>
        </p:blipFill>
        <p:spPr>
          <a:xfrm>
            <a:off x="6588374" y="2370147"/>
            <a:ext cx="285674" cy="2823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https://images.freeimg.net/rsynced_images/floor-floorboards.jpg" id="286" name="Google Shape;286;p2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287" name="Google Shape;287;p2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289" name="Google Shape;289;p2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290" name="Google Shape;290;p2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291" name="Google Shape;291;p2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292" name="Google Shape;292;p2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293" name="Google Shape;293;p2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94" name="Google Shape;294;p2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95" name="Google Shape;295;p26"/>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296" name="Google Shape;296;p26"/>
          <p:cNvSpPr txBox="1"/>
          <p:nvPr/>
        </p:nvSpPr>
        <p:spPr>
          <a:xfrm>
            <a:off x="485775" y="981075"/>
            <a:ext cx="7591200" cy="22068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 sz="3100">
                <a:solidFill>
                  <a:srgbClr val="0A0A0A"/>
                </a:solidFill>
                <a:highlight>
                  <a:srgbClr val="FFFFFF"/>
                </a:highlight>
                <a:latin typeface="Roboto Medium"/>
                <a:ea typeface="Roboto Medium"/>
                <a:cs typeface="Roboto Medium"/>
                <a:sym typeface="Roboto Medium"/>
              </a:rPr>
              <a:t>A </a:t>
            </a:r>
            <a:r>
              <a:rPr b="1" i="1" lang="en" sz="3100">
                <a:solidFill>
                  <a:srgbClr val="0A0A0A"/>
                </a:solidFill>
                <a:highlight>
                  <a:srgbClr val="FFFFFF"/>
                </a:highlight>
                <a:latin typeface="Roboto"/>
                <a:ea typeface="Roboto"/>
                <a:cs typeface="Roboto"/>
                <a:sym typeface="Roboto"/>
              </a:rPr>
              <a:t>computer network</a:t>
            </a:r>
            <a:r>
              <a:rPr lang="en" sz="3100">
                <a:solidFill>
                  <a:srgbClr val="0A0A0A"/>
                </a:solidFill>
                <a:highlight>
                  <a:srgbClr val="FFFFFF"/>
                </a:highlight>
                <a:latin typeface="Roboto Medium"/>
                <a:ea typeface="Roboto Medium"/>
                <a:cs typeface="Roboto Medium"/>
                <a:sym typeface="Roboto Medium"/>
              </a:rPr>
              <a:t> has lots of devices that are connected via wires or wireless to communicate with one another to share  information and resources. </a:t>
            </a:r>
            <a:endParaRPr sz="2700">
              <a:latin typeface="Roboto"/>
              <a:ea typeface="Roboto"/>
              <a:cs typeface="Roboto"/>
              <a:sym typeface="Roboto"/>
            </a:endParaRPr>
          </a:p>
        </p:txBody>
      </p:sp>
      <p:pic>
        <p:nvPicPr>
          <p:cNvPr id="297" name="Google Shape;297;p26"/>
          <p:cNvPicPr preferRelativeResize="0"/>
          <p:nvPr/>
        </p:nvPicPr>
        <p:blipFill>
          <a:blip r:embed="rId10">
            <a:alphaModFix/>
          </a:blip>
          <a:stretch>
            <a:fillRect/>
          </a:stretch>
        </p:blipFill>
        <p:spPr>
          <a:xfrm>
            <a:off x="1323975" y="2987950"/>
            <a:ext cx="1613725" cy="1613725"/>
          </a:xfrm>
          <a:prstGeom prst="rect">
            <a:avLst/>
          </a:prstGeom>
          <a:noFill/>
          <a:ln>
            <a:noFill/>
          </a:ln>
        </p:spPr>
      </p:pic>
      <p:pic>
        <p:nvPicPr>
          <p:cNvPr id="298" name="Google Shape;298;p26"/>
          <p:cNvPicPr preferRelativeResize="0"/>
          <p:nvPr/>
        </p:nvPicPr>
        <p:blipFill>
          <a:blip r:embed="rId10">
            <a:alphaModFix/>
          </a:blip>
          <a:stretch>
            <a:fillRect/>
          </a:stretch>
        </p:blipFill>
        <p:spPr>
          <a:xfrm>
            <a:off x="3009900" y="2987950"/>
            <a:ext cx="1613725" cy="1613725"/>
          </a:xfrm>
          <a:prstGeom prst="rect">
            <a:avLst/>
          </a:prstGeom>
          <a:noFill/>
          <a:ln>
            <a:noFill/>
          </a:ln>
        </p:spPr>
      </p:pic>
      <p:pic>
        <p:nvPicPr>
          <p:cNvPr id="299" name="Google Shape;299;p26"/>
          <p:cNvPicPr preferRelativeResize="0"/>
          <p:nvPr/>
        </p:nvPicPr>
        <p:blipFill>
          <a:blip r:embed="rId10">
            <a:alphaModFix/>
          </a:blip>
          <a:stretch>
            <a:fillRect/>
          </a:stretch>
        </p:blipFill>
        <p:spPr>
          <a:xfrm flipH="1">
            <a:off x="4867275" y="2987950"/>
            <a:ext cx="1613725" cy="1613725"/>
          </a:xfrm>
          <a:prstGeom prst="rect">
            <a:avLst/>
          </a:prstGeom>
          <a:noFill/>
          <a:ln>
            <a:noFill/>
          </a:ln>
        </p:spPr>
      </p:pic>
      <p:cxnSp>
        <p:nvCxnSpPr>
          <p:cNvPr id="300" name="Google Shape;300;p26"/>
          <p:cNvCxnSpPr/>
          <p:nvPr/>
        </p:nvCxnSpPr>
        <p:spPr>
          <a:xfrm flipH="1" rot="10800000">
            <a:off x="3657600" y="3285975"/>
            <a:ext cx="2247900" cy="19200"/>
          </a:xfrm>
          <a:prstGeom prst="straightConnector1">
            <a:avLst/>
          </a:prstGeom>
          <a:noFill/>
          <a:ln cap="flat" cmpd="sng" w="38100">
            <a:solidFill>
              <a:srgbClr val="999999"/>
            </a:solidFill>
            <a:prstDash val="solid"/>
            <a:round/>
            <a:headEnd len="med" w="med" type="none"/>
            <a:tailEnd len="med" w="med" type="none"/>
          </a:ln>
        </p:spPr>
      </p:cxnSp>
      <p:cxnSp>
        <p:nvCxnSpPr>
          <p:cNvPr id="301" name="Google Shape;301;p26"/>
          <p:cNvCxnSpPr/>
          <p:nvPr/>
        </p:nvCxnSpPr>
        <p:spPr>
          <a:xfrm rot="10800000">
            <a:off x="1952625" y="3267075"/>
            <a:ext cx="990600" cy="0"/>
          </a:xfrm>
          <a:prstGeom prst="straightConnector1">
            <a:avLst/>
          </a:prstGeom>
          <a:noFill/>
          <a:ln cap="flat" cmpd="sng" w="38100">
            <a:solidFill>
              <a:srgbClr val="B7B7B7"/>
            </a:solidFill>
            <a:prstDash val="solid"/>
            <a:round/>
            <a:headEnd len="med" w="med" type="none"/>
            <a:tailEnd len="med" w="med" type="none"/>
          </a:ln>
        </p:spPr>
      </p:cxnSp>
      <p:cxnSp>
        <p:nvCxnSpPr>
          <p:cNvPr id="302" name="Google Shape;302;p26"/>
          <p:cNvCxnSpPr>
            <a:stCxn id="298" idx="3"/>
            <a:endCxn id="299" idx="3"/>
          </p:cNvCxnSpPr>
          <p:nvPr/>
        </p:nvCxnSpPr>
        <p:spPr>
          <a:xfrm>
            <a:off x="4623626" y="3794813"/>
            <a:ext cx="243600" cy="0"/>
          </a:xfrm>
          <a:prstGeom prst="straightConnector1">
            <a:avLst/>
          </a:prstGeom>
          <a:noFill/>
          <a:ln cap="flat" cmpd="sng" w="38100">
            <a:solidFill>
              <a:srgbClr val="999999"/>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27"/>
          <p:cNvPicPr preferRelativeResize="0"/>
          <p:nvPr/>
        </p:nvPicPr>
        <p:blipFill>
          <a:blip r:embed="rId3">
            <a:alphaModFix/>
          </a:blip>
          <a:stretch>
            <a:fillRect/>
          </a:stretch>
        </p:blipFill>
        <p:spPr>
          <a:xfrm>
            <a:off x="2994600" y="2151800"/>
            <a:ext cx="3705300" cy="2183074"/>
          </a:xfrm>
          <a:prstGeom prst="rect">
            <a:avLst/>
          </a:prstGeom>
          <a:noFill/>
          <a:ln>
            <a:noFill/>
          </a:ln>
        </p:spPr>
      </p:pic>
      <p:pic>
        <p:nvPicPr>
          <p:cNvPr descr="https://images.freeimg.net/rsynced_images/floor-floorboards.jpg" id="308" name="Google Shape;308;p2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09" name="Google Shape;309;p2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11" name="Google Shape;311;p2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12" name="Google Shape;312;p2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13" name="Google Shape;313;p2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14" name="Google Shape;314;p2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15" name="Google Shape;315;p27"/>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316" name="Google Shape;316;p2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17" name="Google Shape;317;p27"/>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18" name="Google Shape;318;p27"/>
          <p:cNvSpPr txBox="1"/>
          <p:nvPr/>
        </p:nvSpPr>
        <p:spPr>
          <a:xfrm>
            <a:off x="847725" y="981075"/>
            <a:ext cx="6498000" cy="17889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300">
                <a:solidFill>
                  <a:srgbClr val="0A0A0A"/>
                </a:solidFill>
                <a:highlight>
                  <a:srgbClr val="FFFFFF"/>
                </a:highlight>
                <a:latin typeface="Roboto"/>
                <a:ea typeface="Roboto"/>
                <a:cs typeface="Roboto"/>
                <a:sym typeface="Roboto"/>
              </a:rPr>
              <a:t>Traditional computer networks</a:t>
            </a:r>
            <a:r>
              <a:rPr lang="en" sz="3300">
                <a:solidFill>
                  <a:srgbClr val="0A0A0A"/>
                </a:solidFill>
                <a:highlight>
                  <a:srgbClr val="FFFFFF"/>
                </a:highlight>
                <a:latin typeface="Roboto"/>
                <a:ea typeface="Roboto"/>
                <a:cs typeface="Roboto"/>
                <a:sym typeface="Roboto"/>
              </a:rPr>
              <a:t> have desktop computers connect to printers.  </a:t>
            </a:r>
            <a:endParaRPr sz="3300">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pic>
        <p:nvPicPr>
          <p:cNvPr id="323" name="Google Shape;323;p28"/>
          <p:cNvPicPr preferRelativeResize="0"/>
          <p:nvPr/>
        </p:nvPicPr>
        <p:blipFill>
          <a:blip r:embed="rId3">
            <a:alphaModFix/>
          </a:blip>
          <a:stretch>
            <a:fillRect/>
          </a:stretch>
        </p:blipFill>
        <p:spPr>
          <a:xfrm>
            <a:off x="5734050" y="1052450"/>
            <a:ext cx="2419351" cy="3344600"/>
          </a:xfrm>
          <a:prstGeom prst="rect">
            <a:avLst/>
          </a:prstGeom>
          <a:noFill/>
          <a:ln>
            <a:noFill/>
          </a:ln>
        </p:spPr>
      </p:pic>
      <p:pic>
        <p:nvPicPr>
          <p:cNvPr descr="https://images.freeimg.net/rsynced_images/floor-floorboards.jpg" id="324" name="Google Shape;324;p2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25" name="Google Shape;325;p2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27" name="Google Shape;327;p2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28" name="Google Shape;328;p2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29" name="Google Shape;329;p2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30" name="Google Shape;330;p2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31" name="Google Shape;331;p28"/>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332" name="Google Shape;332;p2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33" name="Google Shape;333;p28"/>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34" name="Google Shape;334;p28"/>
          <p:cNvSpPr txBox="1"/>
          <p:nvPr/>
        </p:nvSpPr>
        <p:spPr>
          <a:xfrm>
            <a:off x="847725" y="990600"/>
            <a:ext cx="5286300" cy="28035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200">
                <a:solidFill>
                  <a:srgbClr val="0A0A0A"/>
                </a:solidFill>
                <a:highlight>
                  <a:srgbClr val="FFFFFF"/>
                </a:highlight>
                <a:latin typeface="Roboto"/>
                <a:ea typeface="Roboto"/>
                <a:cs typeface="Roboto"/>
                <a:sym typeface="Roboto"/>
              </a:rPr>
              <a:t>Modern computer networks </a:t>
            </a:r>
            <a:r>
              <a:rPr lang="en" sz="3200">
                <a:solidFill>
                  <a:srgbClr val="0A0A0A"/>
                </a:solidFill>
                <a:highlight>
                  <a:srgbClr val="FFFFFF"/>
                </a:highlight>
                <a:latin typeface="Roboto"/>
                <a:ea typeface="Roboto"/>
                <a:cs typeface="Roboto"/>
                <a:sym typeface="Roboto"/>
              </a:rPr>
              <a:t>include a lot of </a:t>
            </a:r>
            <a:r>
              <a:rPr lang="en" sz="3200">
                <a:solidFill>
                  <a:srgbClr val="0A0A0A"/>
                </a:solidFill>
                <a:highlight>
                  <a:srgbClr val="FFFFFF"/>
                </a:highlight>
                <a:latin typeface="Roboto"/>
                <a:ea typeface="Roboto"/>
                <a:cs typeface="Roboto"/>
                <a:sym typeface="Roboto"/>
              </a:rPr>
              <a:t>different devices like laptops, tablets, smart phones, smart TVs and other electronics.</a:t>
            </a:r>
            <a:r>
              <a:rPr lang="en" sz="3200">
                <a:solidFill>
                  <a:srgbClr val="0A0A0A"/>
                </a:solidFill>
                <a:highlight>
                  <a:srgbClr val="FFFFFF"/>
                </a:highlight>
                <a:latin typeface="Roboto"/>
                <a:ea typeface="Roboto"/>
                <a:cs typeface="Roboto"/>
                <a:sym typeface="Roboto"/>
              </a:rPr>
              <a:t> </a:t>
            </a:r>
            <a:endParaRPr sz="3200">
              <a:solidFill>
                <a:srgbClr val="0A0A0A"/>
              </a:solidFill>
              <a:highlight>
                <a:srgbClr val="FFFFFF"/>
              </a:highlight>
              <a:latin typeface="Roboto Medium"/>
              <a:ea typeface="Roboto Medium"/>
              <a:cs typeface="Roboto Medium"/>
              <a:sym typeface="Roboto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pic>
        <p:nvPicPr>
          <p:cNvPr descr="https://images.freeimg.net/rsynced_images/floor-floorboards.jpg" id="339" name="Google Shape;339;p2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40" name="Google Shape;340;p2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42" name="Google Shape;342;p2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43" name="Google Shape;343;p2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44" name="Google Shape;344;p2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45" name="Google Shape;345;p2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46" name="Google Shape;346;p2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47" name="Google Shape;347;p2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48" name="Google Shape;348;p29"/>
          <p:cNvSpPr/>
          <p:nvPr/>
        </p:nvSpPr>
        <p:spPr>
          <a:xfrm>
            <a:off x="935298" y="105100"/>
            <a:ext cx="7260084" cy="7293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49" name="Google Shape;349;p29"/>
          <p:cNvSpPr txBox="1"/>
          <p:nvPr/>
        </p:nvSpPr>
        <p:spPr>
          <a:xfrm>
            <a:off x="2500088" y="834400"/>
            <a:ext cx="5484600" cy="3093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chemeClr val="dk1"/>
                </a:solidFill>
                <a:latin typeface="Roboto"/>
                <a:ea typeface="Roboto"/>
                <a:cs typeface="Roboto"/>
                <a:sym typeface="Roboto"/>
              </a:rPr>
              <a:t>Computer networks come in different sizes. </a:t>
            </a:r>
            <a:r>
              <a:rPr lang="en" sz="2700">
                <a:solidFill>
                  <a:schemeClr val="dk1"/>
                </a:solidFill>
                <a:latin typeface="Roboto"/>
                <a:ea typeface="Roboto"/>
                <a:cs typeface="Roboto"/>
                <a:sym typeface="Roboto"/>
              </a:rPr>
              <a:t>Some are very small like the one in a </a:t>
            </a:r>
            <a:r>
              <a:rPr lang="en" sz="2700">
                <a:solidFill>
                  <a:schemeClr val="dk1"/>
                </a:solidFill>
                <a:latin typeface="Roboto"/>
                <a:ea typeface="Roboto"/>
                <a:cs typeface="Roboto"/>
                <a:sym typeface="Roboto"/>
              </a:rPr>
              <a:t>classroom</a:t>
            </a:r>
            <a:r>
              <a:rPr lang="en" sz="2700">
                <a:solidFill>
                  <a:schemeClr val="dk1"/>
                </a:solidFill>
                <a:latin typeface="Roboto"/>
                <a:ea typeface="Roboto"/>
                <a:cs typeface="Roboto"/>
                <a:sym typeface="Roboto"/>
              </a:rPr>
              <a:t> that connects all computers to one printer.  And some are very large. </a:t>
            </a:r>
            <a:r>
              <a:rPr b="1" i="1" lang="en" sz="2700">
                <a:solidFill>
                  <a:schemeClr val="dk1"/>
                </a:solidFill>
                <a:latin typeface="Roboto"/>
                <a:ea typeface="Roboto"/>
                <a:cs typeface="Roboto"/>
                <a:sym typeface="Roboto"/>
              </a:rPr>
              <a:t>The Internet is the largest computer network in </a:t>
            </a:r>
            <a:r>
              <a:rPr b="1" i="1" lang="en" sz="2700">
                <a:solidFill>
                  <a:schemeClr val="dk1"/>
                </a:solidFill>
                <a:latin typeface="Roboto"/>
                <a:ea typeface="Roboto"/>
                <a:cs typeface="Roboto"/>
                <a:sym typeface="Roboto"/>
              </a:rPr>
              <a:t>the</a:t>
            </a:r>
            <a:r>
              <a:rPr b="1" i="1" lang="en" sz="2700">
                <a:solidFill>
                  <a:schemeClr val="dk1"/>
                </a:solidFill>
                <a:latin typeface="Roboto"/>
                <a:ea typeface="Roboto"/>
                <a:cs typeface="Roboto"/>
                <a:sym typeface="Roboto"/>
              </a:rPr>
              <a:t> world!</a:t>
            </a:r>
            <a:endParaRPr b="1" i="1" sz="2700">
              <a:solidFill>
                <a:schemeClr val="dk1"/>
              </a:solidFill>
              <a:latin typeface="Roboto"/>
              <a:ea typeface="Roboto"/>
              <a:cs typeface="Roboto"/>
              <a:sym typeface="Roboto"/>
            </a:endParaRPr>
          </a:p>
        </p:txBody>
      </p:sp>
      <p:pic>
        <p:nvPicPr>
          <p:cNvPr id="350" name="Google Shape;350;p29"/>
          <p:cNvPicPr preferRelativeResize="0"/>
          <p:nvPr/>
        </p:nvPicPr>
        <p:blipFill>
          <a:blip r:embed="rId10">
            <a:alphaModFix/>
          </a:blip>
          <a:stretch>
            <a:fillRect/>
          </a:stretch>
        </p:blipFill>
        <p:spPr>
          <a:xfrm>
            <a:off x="935300" y="1149975"/>
            <a:ext cx="1562598" cy="2198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30"/>
          <p:cNvPicPr preferRelativeResize="0"/>
          <p:nvPr/>
        </p:nvPicPr>
        <p:blipFill rotWithShape="1">
          <a:blip r:embed="rId3">
            <a:alphaModFix/>
          </a:blip>
          <a:srcRect b="0" l="0" r="0" t="6646"/>
          <a:stretch/>
        </p:blipFill>
        <p:spPr>
          <a:xfrm>
            <a:off x="2317850" y="924049"/>
            <a:ext cx="3919626" cy="2009551"/>
          </a:xfrm>
          <a:prstGeom prst="rect">
            <a:avLst/>
          </a:prstGeom>
          <a:noFill/>
          <a:ln>
            <a:noFill/>
          </a:ln>
        </p:spPr>
      </p:pic>
      <p:pic>
        <p:nvPicPr>
          <p:cNvPr descr="https://images.freeimg.net/rsynced_images/floor-floorboards.jpg" id="356" name="Google Shape;356;p3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357" name="Google Shape;357;p3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59" name="Google Shape;359;p3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60" name="Google Shape;360;p3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361" name="Google Shape;361;p3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362" name="Google Shape;362;p3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63" name="Google Shape;363;p3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364" name="Google Shape;364;p3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65" name="Google Shape;365;p30"/>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sp>
        <p:nvSpPr>
          <p:cNvPr id="366" name="Google Shape;366;p30"/>
          <p:cNvSpPr txBox="1"/>
          <p:nvPr/>
        </p:nvSpPr>
        <p:spPr>
          <a:xfrm>
            <a:off x="993988" y="2857750"/>
            <a:ext cx="72009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Roboto"/>
                <a:ea typeface="Roboto"/>
                <a:cs typeface="Roboto"/>
                <a:sym typeface="Roboto"/>
              </a:rPr>
              <a:t>Remember, c</a:t>
            </a:r>
            <a:r>
              <a:rPr lang="en" sz="2400">
                <a:solidFill>
                  <a:schemeClr val="dk1"/>
                </a:solidFill>
                <a:latin typeface="Roboto"/>
                <a:ea typeface="Roboto"/>
                <a:cs typeface="Roboto"/>
                <a:sym typeface="Roboto"/>
              </a:rPr>
              <a:t>omputer networks are used to connect individuals to other individuals, places, information, and ideas. And the Internet is the largest computer network in the world!</a:t>
            </a:r>
            <a:endParaRPr sz="24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https://images.freeimg.net/rsynced_images/floor-floorboards.jpg" id="371" name="Google Shape;371;p3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72" name="Google Shape;372;p3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74" name="Google Shape;374;p3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75" name="Google Shape;375;p3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76" name="Google Shape;376;p3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77" name="Google Shape;377;p3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78" name="Google Shape;378;p3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79" name="Google Shape;379;p3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80" name="Google Shape;380;p31"/>
          <p:cNvSpPr/>
          <p:nvPr/>
        </p:nvSpPr>
        <p:spPr>
          <a:xfrm>
            <a:off x="905925" y="113150"/>
            <a:ext cx="7305499" cy="810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Computer Network</a:t>
            </a:r>
          </a:p>
        </p:txBody>
      </p:sp>
      <p:pic>
        <p:nvPicPr>
          <p:cNvPr descr="#computernetworks #advantagesofcomputernetworks #disadvantagesofcomputernetworks&#10;THIS VIDEO EXPLAINS WHAT IS A COMPUTER NETWORK. IT GIVES THE INTRODUCTION OF COMPUTER NETWORKS, BASIC COMPONENTS OF COMPUTER NETWORK, BENEFITS AND DRAWBACKS OF COMPUTER NETWORK. AT THE END OF THE VIDEO THERE IS A QUIZ ON THIS TOPIC.&#10;&#10;&#10;FOR KID'S QUIZ : https://www.youtube.com/playlist?list=PLSzuwmVgelNwcof3tll4ZURj6C3Xfw1b5&#10;FOR SOLAR SYSTEM QUIZ : https://www.youtube.com/playlist?list=PLSzuwmVgelNwu1khHIxciHO19LqXRqG05&#10;FOR SCIENCE EDUCATIONAL VIDEOS : https://www.youtube.com/playlist?list=PLSzuwmVgelNzKprPVbIWTYGHnJRDzp7k-&#10;FOR GENERAL KNOWLEDGE QUIZ : https://www.youtube.com/playlist?list=PLSzuwmVgelNw-s6TWUvCNBo0uolReIIYE&#10;FOR COMPUTER QUIZ : https://www.youtube.com/playlist?list=PLSzuwmVgelNwmeBE_Ccsu6QxU4xYaly_B&#10;FOR FUNDAMENTAL COMPUTER LEARNING : https://www.youtube.com/playlist?list=PLSzuwmVgelNxSi7pWzRTPOSiqdXHLI0GP&#10;Follow us on Facebook  :     https://www.facebook.com/Make-It-Easy-Education-109595893776445/&#10;&#10;For more  videos please visit :&#10;https://www.youtube.com/channel/UCW7WugaHVra-5NaONjZmwGQ&#10;&#10;Make It Easy education is the passport to the knowledgeable future.&#10;&#10;Our main motive is to educate and encourage students to think wisely in the different field. Make It Easy Education makes learning a easy process.It can be viewed by anyone within any age group. The information is easy and simple to understand .&#10;&#10;Make It Easy Education aims in making your competitive life easier." id="381" name="Google Shape;381;p31" title="COMPUTER NETWORKS || INTRODUCTION || ADVANTAGES AND DISADVANTAGES OF COMPUTER NETWORK">
            <a:hlinkClick r:id="rId10"/>
          </p:cNvPr>
          <p:cNvPicPr preferRelativeResize="0"/>
          <p:nvPr/>
        </p:nvPicPr>
        <p:blipFill>
          <a:blip r:embed="rId11">
            <a:alphaModFix/>
          </a:blip>
          <a:stretch>
            <a:fillRect/>
          </a:stretch>
        </p:blipFill>
        <p:spPr>
          <a:xfrm>
            <a:off x="920175" y="924050"/>
            <a:ext cx="6604575" cy="3533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descr="https://images.freeimg.net/rsynced_images/floor-floorboards.jpg" id="67" name="Google Shape;67;p1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68" name="Google Shape;68;p1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0" name="Google Shape;70;p1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 name="Google Shape;71;p1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www.publicdomainpictures.net/pictures/70000/velka/tv-isolated-background-clipart.jpg" id="72" name="Google Shape;72;p14">
            <a:hlinkClick r:id="rId7"/>
          </p:cNvPr>
          <p:cNvPicPr preferRelativeResize="0"/>
          <p:nvPr/>
        </p:nvPicPr>
        <p:blipFill rotWithShape="1">
          <a:blip r:embed="rId8">
            <a:alphaModFix/>
          </a:blip>
          <a:srcRect b="21364" l="9334" r="9987" t="16620"/>
          <a:stretch/>
        </p:blipFill>
        <p:spPr>
          <a:xfrm>
            <a:off x="1417812" y="69550"/>
            <a:ext cx="5528738" cy="2303775"/>
          </a:xfrm>
          <a:prstGeom prst="rect">
            <a:avLst/>
          </a:prstGeom>
          <a:noFill/>
          <a:ln>
            <a:noFill/>
          </a:ln>
        </p:spPr>
      </p:pic>
      <p:sp>
        <p:nvSpPr>
          <p:cNvPr id="73" name="Google Shape;73;p14"/>
          <p:cNvSpPr txBox="1"/>
          <p:nvPr/>
        </p:nvSpPr>
        <p:spPr>
          <a:xfrm>
            <a:off x="1631000" y="50"/>
            <a:ext cx="51468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lt1"/>
                </a:solidFill>
                <a:latin typeface="Roboto Black"/>
                <a:ea typeface="Roboto Black"/>
                <a:cs typeface="Roboto Black"/>
                <a:sym typeface="Roboto Black"/>
              </a:rPr>
              <a:t>New Jersey Student Learning Standards</a:t>
            </a:r>
            <a:endParaRPr sz="2000">
              <a:solidFill>
                <a:schemeClr val="lt1"/>
              </a:solidFill>
              <a:latin typeface="Roboto Black"/>
              <a:ea typeface="Roboto Black"/>
              <a:cs typeface="Roboto Black"/>
              <a:sym typeface="Roboto Black"/>
            </a:endParaRPr>
          </a:p>
        </p:txBody>
      </p:sp>
      <p:sp>
        <p:nvSpPr>
          <p:cNvPr id="74" name="Google Shape;74;p14"/>
          <p:cNvSpPr txBox="1"/>
          <p:nvPr/>
        </p:nvSpPr>
        <p:spPr>
          <a:xfrm>
            <a:off x="1554488" y="317375"/>
            <a:ext cx="5263500" cy="201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FFFF"/>
                </a:solidFill>
                <a:latin typeface="Roboto"/>
                <a:ea typeface="Roboto"/>
                <a:cs typeface="Roboto"/>
                <a:sym typeface="Roboto"/>
              </a:rPr>
              <a:t>Technology:</a:t>
            </a:r>
            <a:endParaRPr i="1" sz="1100" u="sng">
              <a:solidFill>
                <a:srgbClr val="FFFFFF"/>
              </a:solidFill>
              <a:latin typeface="Roboto"/>
              <a:ea typeface="Roboto"/>
              <a:cs typeface="Roboto"/>
              <a:sym typeface="Roboto"/>
            </a:endParaRPr>
          </a:p>
          <a:p>
            <a:pPr indent="0" lvl="0" marL="0" rtl="0" algn="l">
              <a:spcBef>
                <a:spcPts val="0"/>
              </a:spcBef>
              <a:spcAft>
                <a:spcPts val="0"/>
              </a:spcAft>
              <a:buNone/>
            </a:pPr>
            <a:r>
              <a:rPr lang="en" sz="1100">
                <a:solidFill>
                  <a:srgbClr val="FFFFFF"/>
                </a:solidFill>
                <a:latin typeface="Roboto"/>
                <a:ea typeface="Roboto"/>
                <a:cs typeface="Roboto"/>
                <a:sym typeface="Roboto"/>
              </a:rPr>
              <a:t>8</a:t>
            </a:r>
            <a:r>
              <a:rPr b="1" lang="en" sz="1100">
                <a:solidFill>
                  <a:srgbClr val="FFFFFF"/>
                </a:solidFill>
                <a:latin typeface="Roboto"/>
                <a:ea typeface="Roboto"/>
                <a:cs typeface="Roboto"/>
                <a:sym typeface="Roboto"/>
              </a:rPr>
              <a:t>.1.8.IN.1: </a:t>
            </a:r>
            <a:r>
              <a:rPr lang="en" sz="1100">
                <a:solidFill>
                  <a:srgbClr val="FFFFFF"/>
                </a:solidFill>
                <a:latin typeface="Roboto"/>
                <a:ea typeface="Roboto"/>
                <a:cs typeface="Roboto"/>
                <a:sym typeface="Roboto"/>
              </a:rPr>
              <a:t>Model how information is broken down into smaller pieces, transmitted as addressed packets through multiple devices over networks and the Internet, and reassembled at the destination. </a:t>
            </a:r>
            <a:endParaRPr sz="1100">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8.1.8.NI.2: </a:t>
            </a:r>
            <a:r>
              <a:rPr lang="en" sz="1100">
                <a:solidFill>
                  <a:srgbClr val="FFFFFF"/>
                </a:solidFill>
                <a:latin typeface="Roboto"/>
                <a:ea typeface="Roboto"/>
                <a:cs typeface="Roboto"/>
                <a:sym typeface="Roboto"/>
              </a:rPr>
              <a:t>Model the role of protocols in transmitting data across networks and the Internet and how they enable secure and errorless communication.</a:t>
            </a:r>
            <a:endParaRPr i="1" sz="1100" u="sng">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8.1.8.NI.3: </a:t>
            </a:r>
            <a:r>
              <a:rPr lang="en" sz="1100">
                <a:solidFill>
                  <a:srgbClr val="FFFFFF"/>
                </a:solidFill>
                <a:latin typeface="Roboto"/>
                <a:ea typeface="Roboto"/>
                <a:cs typeface="Roboto"/>
                <a:sym typeface="Roboto"/>
              </a:rPr>
              <a:t>Explain how </a:t>
            </a:r>
            <a:r>
              <a:rPr lang="en" sz="1200">
                <a:solidFill>
                  <a:srgbClr val="FFFFFF"/>
                </a:solidFill>
                <a:latin typeface="Roboto"/>
                <a:ea typeface="Roboto"/>
                <a:cs typeface="Roboto"/>
                <a:sym typeface="Roboto"/>
              </a:rPr>
              <a:t>network security depends on a combination of hardware, software, and practices that control access to data and systems.</a:t>
            </a:r>
            <a:endParaRPr sz="1200">
              <a:solidFill>
                <a:srgbClr val="FFFFFF"/>
              </a:solidFill>
              <a:latin typeface="Roboto"/>
              <a:ea typeface="Roboto"/>
              <a:cs typeface="Roboto"/>
              <a:sym typeface="Roboto"/>
            </a:endParaRPr>
          </a:p>
          <a:p>
            <a:pPr indent="0" lvl="0" marL="0" rtl="0" algn="l">
              <a:spcBef>
                <a:spcPts val="0"/>
              </a:spcBef>
              <a:spcAft>
                <a:spcPts val="0"/>
              </a:spcAft>
              <a:buNone/>
            </a:pPr>
            <a:r>
              <a:rPr b="1" lang="en" sz="1100">
                <a:solidFill>
                  <a:srgbClr val="FFFFFF"/>
                </a:solidFill>
                <a:latin typeface="Roboto"/>
                <a:ea typeface="Roboto"/>
                <a:cs typeface="Roboto"/>
                <a:sym typeface="Roboto"/>
              </a:rPr>
              <a:t>8.1.8.NI.4: </a:t>
            </a:r>
            <a:r>
              <a:rPr lang="en" sz="1100">
                <a:solidFill>
                  <a:srgbClr val="FFFFFF"/>
                </a:solidFill>
                <a:latin typeface="Roboto"/>
                <a:ea typeface="Roboto"/>
                <a:cs typeface="Roboto"/>
                <a:sym typeface="Roboto"/>
              </a:rPr>
              <a:t>Explain how new security measures have been created in response to key malware events.</a:t>
            </a:r>
            <a:endParaRPr sz="1600">
              <a:solidFill>
                <a:srgbClr val="FFFFFF"/>
              </a:solidFill>
              <a:latin typeface="Roboto"/>
              <a:ea typeface="Roboto"/>
              <a:cs typeface="Roboto"/>
              <a:sym typeface="Roboto"/>
            </a:endParaRPr>
          </a:p>
        </p:txBody>
      </p:sp>
      <p:pic>
        <p:nvPicPr>
          <p:cNvPr descr="https://freesvg.org/img/round-table.png" id="75" name="Google Shape;75;p14">
            <a:hlinkClick r:id="rId9"/>
          </p:cNvPr>
          <p:cNvPicPr preferRelativeResize="0"/>
          <p:nvPr/>
        </p:nvPicPr>
        <p:blipFill rotWithShape="1">
          <a:blip r:embed="rId10">
            <a:alphaModFix/>
          </a:blip>
          <a:srcRect b="22105" l="0" r="0" t="21661"/>
          <a:stretch/>
        </p:blipFill>
        <p:spPr>
          <a:xfrm>
            <a:off x="1209875" y="3049613"/>
            <a:ext cx="2655675" cy="2090974"/>
          </a:xfrm>
          <a:prstGeom prst="rect">
            <a:avLst/>
          </a:prstGeom>
          <a:noFill/>
          <a:ln>
            <a:noFill/>
          </a:ln>
        </p:spPr>
      </p:pic>
      <p:pic>
        <p:nvPicPr>
          <p:cNvPr descr="https://freesvg.org/img/stool-01.png" id="76" name="Google Shape;76;p14">
            <a:hlinkClick r:id="rId11"/>
          </p:cNvPr>
          <p:cNvPicPr preferRelativeResize="0"/>
          <p:nvPr/>
        </p:nvPicPr>
        <p:blipFill rotWithShape="1">
          <a:blip r:embed="rId12">
            <a:alphaModFix/>
          </a:blip>
          <a:srcRect b="0" l="20084" r="18832" t="0"/>
          <a:stretch/>
        </p:blipFill>
        <p:spPr>
          <a:xfrm>
            <a:off x="1257798" y="3817075"/>
            <a:ext cx="990600" cy="1346050"/>
          </a:xfrm>
          <a:prstGeom prst="rect">
            <a:avLst/>
          </a:prstGeom>
          <a:noFill/>
          <a:ln>
            <a:noFill/>
          </a:ln>
        </p:spPr>
      </p:pic>
      <p:pic>
        <p:nvPicPr>
          <p:cNvPr descr="https://publicdomainvectors.org/photos/laptop.png" id="77" name="Google Shape;77;p14">
            <a:hlinkClick r:id="rId13"/>
          </p:cNvPr>
          <p:cNvPicPr preferRelativeResize="0"/>
          <p:nvPr/>
        </p:nvPicPr>
        <p:blipFill>
          <a:blip r:embed="rId14">
            <a:alphaModFix/>
          </a:blip>
          <a:stretch>
            <a:fillRect/>
          </a:stretch>
        </p:blipFill>
        <p:spPr>
          <a:xfrm>
            <a:off x="1888875" y="2404300"/>
            <a:ext cx="1369975" cy="952700"/>
          </a:xfrm>
          <a:prstGeom prst="rect">
            <a:avLst/>
          </a:prstGeom>
          <a:noFill/>
          <a:ln>
            <a:noFill/>
          </a:ln>
        </p:spPr>
      </p:pic>
      <p:pic>
        <p:nvPicPr>
          <p:cNvPr descr="https://publicdomainvectors.org/photos/Pflanze-coloured.png" id="78" name="Google Shape;78;p14">
            <a:hlinkClick r:id="rId15"/>
          </p:cNvPr>
          <p:cNvPicPr preferRelativeResize="0"/>
          <p:nvPr/>
        </p:nvPicPr>
        <p:blipFill rotWithShape="1">
          <a:blip r:embed="rId16">
            <a:alphaModFix/>
          </a:blip>
          <a:srcRect b="0" l="7070" r="7429" t="0"/>
          <a:stretch/>
        </p:blipFill>
        <p:spPr>
          <a:xfrm>
            <a:off x="145600" y="2808050"/>
            <a:ext cx="861000" cy="1899125"/>
          </a:xfrm>
          <a:prstGeom prst="rect">
            <a:avLst/>
          </a:prstGeom>
          <a:noFill/>
          <a:ln>
            <a:noFill/>
          </a:ln>
        </p:spPr>
      </p:pic>
      <p:sp>
        <p:nvSpPr>
          <p:cNvPr id="79" name="Google Shape;79;p14"/>
          <p:cNvSpPr/>
          <p:nvPr/>
        </p:nvSpPr>
        <p:spPr>
          <a:xfrm>
            <a:off x="4154450" y="3161275"/>
            <a:ext cx="366300" cy="15801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7668600" y="3195475"/>
            <a:ext cx="366300" cy="1511700"/>
          </a:xfrm>
          <a:prstGeom prst="cube">
            <a:avLst>
              <a:gd fmla="val 25000" name="adj"/>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4520750" y="3999925"/>
            <a:ext cx="32220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4597975" y="3302788"/>
            <a:ext cx="1710300" cy="665400"/>
          </a:xfrm>
          <a:prstGeom prst="bevel">
            <a:avLst>
              <a:gd fmla="val 12500" name="adj"/>
            </a:avLst>
          </a:prstGeom>
          <a:solidFill>
            <a:srgbClr val="FF99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5925325" y="3302800"/>
            <a:ext cx="1710300" cy="665400"/>
          </a:xfrm>
          <a:prstGeom prst="bevel">
            <a:avLst>
              <a:gd fmla="val 12500" name="adj"/>
            </a:avLst>
          </a:prstGeom>
          <a:solidFill>
            <a:srgbClr val="FFFF00"/>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4526175" y="4106450"/>
            <a:ext cx="703500" cy="541800"/>
          </a:xfrm>
          <a:prstGeom prst="bevel">
            <a:avLst>
              <a:gd fmla="val 12500" name="adj"/>
            </a:avLst>
          </a:prstGeom>
          <a:solidFill>
            <a:srgbClr val="CC0000"/>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4"/>
          <p:cNvSpPr/>
          <p:nvPr/>
        </p:nvSpPr>
        <p:spPr>
          <a:xfrm>
            <a:off x="6050088" y="4106450"/>
            <a:ext cx="703500" cy="541800"/>
          </a:xfrm>
          <a:prstGeom prst="bevel">
            <a:avLst>
              <a:gd fmla="val 12500" name="adj"/>
            </a:avLst>
          </a:prstGeom>
          <a:solidFill>
            <a:srgbClr val="8E7CC3"/>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4"/>
          <p:cNvSpPr/>
          <p:nvPr/>
        </p:nvSpPr>
        <p:spPr>
          <a:xfrm>
            <a:off x="6836038" y="4106450"/>
            <a:ext cx="703500" cy="541800"/>
          </a:xfrm>
          <a:prstGeom prst="bevel">
            <a:avLst>
              <a:gd fmla="val 12500" name="adj"/>
            </a:avLst>
          </a:prstGeom>
          <a:solidFill>
            <a:srgbClr val="A64D79"/>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4"/>
          <p:cNvSpPr/>
          <p:nvPr/>
        </p:nvSpPr>
        <p:spPr>
          <a:xfrm>
            <a:off x="5271038" y="4130400"/>
            <a:ext cx="703500" cy="541800"/>
          </a:xfrm>
          <a:prstGeom prst="bevel">
            <a:avLst>
              <a:gd fmla="val 12500" name="adj"/>
            </a:avLst>
          </a:prstGeom>
          <a:solidFill>
            <a:srgbClr val="38761D"/>
          </a:solidFill>
          <a:ln cap="flat" cmpd="sng" w="19050">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4205875" y="3123750"/>
            <a:ext cx="3708900" cy="147300"/>
          </a:xfrm>
          <a:prstGeom prst="rect">
            <a:avLst/>
          </a:pr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0" name="Google Shape;90;p14"/>
          <p:cNvSpPr txBox="1"/>
          <p:nvPr/>
        </p:nvSpPr>
        <p:spPr>
          <a:xfrm>
            <a:off x="8282950" y="3271050"/>
            <a:ext cx="918000" cy="54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100">
                <a:solidFill>
                  <a:schemeClr val="lt1"/>
                </a:solidFill>
              </a:rPr>
              <a:t>   </a:t>
            </a:r>
            <a:endParaRPr b="1" sz="3100">
              <a:solidFill>
                <a:schemeClr val="lt1"/>
              </a:solidFill>
            </a:endParaRPr>
          </a:p>
        </p:txBody>
      </p:sp>
      <p:pic>
        <p:nvPicPr>
          <p:cNvPr id="91" name="Google Shape;91;p14"/>
          <p:cNvPicPr preferRelativeResize="0"/>
          <p:nvPr/>
        </p:nvPicPr>
        <p:blipFill rotWithShape="1">
          <a:blip r:embed="rId17">
            <a:alphaModFix/>
          </a:blip>
          <a:srcRect b="29512" l="44205" r="0" t="0"/>
          <a:stretch/>
        </p:blipFill>
        <p:spPr>
          <a:xfrm>
            <a:off x="2116225" y="2503100"/>
            <a:ext cx="810875" cy="377101"/>
          </a:xfrm>
          <a:prstGeom prst="rect">
            <a:avLst/>
          </a:prstGeom>
          <a:noFill/>
          <a:ln>
            <a:noFill/>
          </a:ln>
        </p:spPr>
      </p:pic>
      <p:pic>
        <p:nvPicPr>
          <p:cNvPr id="92" name="Google Shape;92;p14"/>
          <p:cNvPicPr preferRelativeResize="0"/>
          <p:nvPr/>
        </p:nvPicPr>
        <p:blipFill>
          <a:blip r:embed="rId18">
            <a:alphaModFix/>
          </a:blip>
          <a:stretch>
            <a:fillRect/>
          </a:stretch>
        </p:blipFill>
        <p:spPr>
          <a:xfrm>
            <a:off x="0" y="4601688"/>
            <a:ext cx="8282701" cy="541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https://images.freeimg.net/rsynced_images/floor-floorboards.jpg" id="386" name="Google Shape;386;p3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387" name="Google Shape;387;p3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389" name="Google Shape;389;p3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390" name="Google Shape;390;p3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391" name="Google Shape;391;p3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392" name="Google Shape;392;p3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393" name="Google Shape;393;p3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394" name="Google Shape;394;p3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395" name="Google Shape;395;p32"/>
          <p:cNvSpPr/>
          <p:nvPr/>
        </p:nvSpPr>
        <p:spPr>
          <a:xfrm>
            <a:off x="714400" y="781050"/>
            <a:ext cx="6774360" cy="203675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pic>
        <p:nvPicPr>
          <p:cNvPr descr="https://images.freeimg.net/rsynced_images/floor-floorboards.jpg" id="400" name="Google Shape;400;p3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01" name="Google Shape;401;p3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03" name="Google Shape;403;p3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04" name="Google Shape;404;p3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05" name="Google Shape;405;p3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06" name="Google Shape;406;p3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07" name="Google Shape;407;p3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08" name="Google Shape;408;p3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09" name="Google Shape;409;p33"/>
          <p:cNvSpPr/>
          <p:nvPr/>
        </p:nvSpPr>
        <p:spPr>
          <a:xfrm>
            <a:off x="999100" y="95250"/>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410" name="Google Shape;410;p33"/>
          <p:cNvSpPr txBox="1"/>
          <p:nvPr/>
        </p:nvSpPr>
        <p:spPr>
          <a:xfrm>
            <a:off x="999125" y="1216125"/>
            <a:ext cx="6774300" cy="32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Roboto"/>
                <a:ea typeface="Roboto"/>
                <a:cs typeface="Roboto"/>
                <a:sym typeface="Roboto"/>
              </a:rPr>
              <a:t>Computer networks are grouped based on their size, scope, and structure. E</a:t>
            </a:r>
            <a:r>
              <a:rPr lang="en" sz="3000">
                <a:latin typeface="Roboto"/>
                <a:ea typeface="Roboto"/>
                <a:cs typeface="Roboto"/>
                <a:sym typeface="Roboto"/>
              </a:rPr>
              <a:t>ach type has  its own characteristics and applications. Some of the most common types of computer networks are reviewed in this section. </a:t>
            </a:r>
            <a:endParaRPr sz="30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descr="https://images.freeimg.net/rsynced_images/floor-floorboards.jpg" id="415" name="Google Shape;415;p3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16" name="Google Shape;416;p3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18" name="Google Shape;418;p3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19" name="Google Shape;419;p3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20" name="Google Shape;420;p3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21" name="Google Shape;421;p3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22" name="Google Shape;422;p3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23" name="Google Shape;423;p3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24" name="Google Shape;424;p34"/>
          <p:cNvSpPr/>
          <p:nvPr/>
        </p:nvSpPr>
        <p:spPr>
          <a:xfrm>
            <a:off x="999100" y="95250"/>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425" name="Google Shape;425;p34"/>
          <p:cNvSpPr txBox="1"/>
          <p:nvPr/>
        </p:nvSpPr>
        <p:spPr>
          <a:xfrm>
            <a:off x="1224475" y="1211650"/>
            <a:ext cx="5981700" cy="28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900">
                <a:latin typeface="Roboto"/>
                <a:ea typeface="Roboto"/>
                <a:cs typeface="Roboto"/>
                <a:sym typeface="Roboto"/>
              </a:rPr>
              <a:t>Local Area Network (LAN)</a:t>
            </a:r>
            <a:r>
              <a:rPr lang="en" sz="2400">
                <a:latin typeface="Roboto"/>
                <a:ea typeface="Roboto"/>
                <a:cs typeface="Roboto"/>
                <a:sym typeface="Roboto"/>
              </a:rPr>
              <a:t> covers a </a:t>
            </a:r>
            <a:r>
              <a:rPr b="1" i="1" lang="en" sz="2400">
                <a:latin typeface="Roboto"/>
                <a:ea typeface="Roboto"/>
                <a:cs typeface="Roboto"/>
                <a:sym typeface="Roboto"/>
              </a:rPr>
              <a:t>small geographic area</a:t>
            </a:r>
            <a:r>
              <a:rPr lang="en" sz="2400">
                <a:latin typeface="Roboto"/>
                <a:ea typeface="Roboto"/>
                <a:cs typeface="Roboto"/>
                <a:sym typeface="Roboto"/>
              </a:rPr>
              <a:t>, such as a single building or a group of buildings. These type of networks typically used for connecting devices like computers, printers, and servers within an organization.</a:t>
            </a:r>
            <a:endParaRPr sz="24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descr="https://images.freeimg.net/rsynced_images/floor-floorboards.jpg" id="430" name="Google Shape;430;p3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31" name="Google Shape;431;p3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33" name="Google Shape;433;p3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34" name="Google Shape;434;p3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35" name="Google Shape;435;p3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36" name="Google Shape;436;p3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37" name="Google Shape;437;p3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38" name="Google Shape;438;p3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39" name="Google Shape;439;p35"/>
          <p:cNvSpPr/>
          <p:nvPr/>
        </p:nvSpPr>
        <p:spPr>
          <a:xfrm>
            <a:off x="999100" y="95250"/>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440" name="Google Shape;440;p35"/>
          <p:cNvSpPr txBox="1"/>
          <p:nvPr/>
        </p:nvSpPr>
        <p:spPr>
          <a:xfrm>
            <a:off x="905925" y="1186475"/>
            <a:ext cx="6838500" cy="32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Wireless Local Area Network (WLAN) </a:t>
            </a:r>
            <a:r>
              <a:rPr lang="en" sz="3000">
                <a:latin typeface="Roboto"/>
                <a:ea typeface="Roboto"/>
                <a:cs typeface="Roboto"/>
                <a:sym typeface="Roboto"/>
              </a:rPr>
              <a:t> use </a:t>
            </a:r>
            <a:r>
              <a:rPr b="1" i="1" lang="en" sz="3000">
                <a:latin typeface="Roboto"/>
                <a:ea typeface="Roboto"/>
                <a:cs typeface="Roboto"/>
                <a:sym typeface="Roboto"/>
              </a:rPr>
              <a:t>wireless </a:t>
            </a:r>
            <a:r>
              <a:rPr lang="en" sz="3000">
                <a:latin typeface="Roboto"/>
                <a:ea typeface="Roboto"/>
                <a:cs typeface="Roboto"/>
                <a:sym typeface="Roboto"/>
              </a:rPr>
              <a:t>communication technology (such as Wi-Fi) to </a:t>
            </a:r>
            <a:r>
              <a:rPr b="1" i="1" lang="en" sz="3000">
                <a:latin typeface="Roboto"/>
                <a:ea typeface="Roboto"/>
                <a:cs typeface="Roboto"/>
                <a:sym typeface="Roboto"/>
              </a:rPr>
              <a:t>connect devices</a:t>
            </a:r>
            <a:r>
              <a:rPr lang="en" sz="3000">
                <a:latin typeface="Roboto"/>
                <a:ea typeface="Roboto"/>
                <a:cs typeface="Roboto"/>
                <a:sym typeface="Roboto"/>
              </a:rPr>
              <a:t> with</a:t>
            </a:r>
            <a:r>
              <a:rPr b="1" i="1" lang="en" sz="3000">
                <a:latin typeface="Roboto"/>
                <a:ea typeface="Roboto"/>
                <a:cs typeface="Roboto"/>
                <a:sym typeface="Roboto"/>
              </a:rPr>
              <a:t>in</a:t>
            </a:r>
            <a:r>
              <a:rPr lang="en" sz="3000">
                <a:latin typeface="Roboto"/>
                <a:ea typeface="Roboto"/>
                <a:cs typeface="Roboto"/>
                <a:sym typeface="Roboto"/>
              </a:rPr>
              <a:t> a</a:t>
            </a:r>
            <a:r>
              <a:rPr b="1" i="1" lang="en" sz="3000">
                <a:latin typeface="Roboto"/>
                <a:ea typeface="Roboto"/>
                <a:cs typeface="Roboto"/>
                <a:sym typeface="Roboto"/>
              </a:rPr>
              <a:t> limited area</a:t>
            </a:r>
            <a:r>
              <a:rPr lang="en" sz="3000">
                <a:latin typeface="Roboto"/>
                <a:ea typeface="Roboto"/>
                <a:cs typeface="Roboto"/>
                <a:sym typeface="Roboto"/>
              </a:rPr>
              <a:t>. WLANs are commonly found in homes, offices, airports, and cafes.</a:t>
            </a:r>
            <a:endParaRPr sz="300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descr="https://images.freeimg.net/rsynced_images/floor-floorboards.jpg" id="445" name="Google Shape;445;p3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46" name="Google Shape;446;p3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48" name="Google Shape;448;p3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49" name="Google Shape;449;p3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50" name="Google Shape;450;p3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51" name="Google Shape;451;p3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52" name="Google Shape;452;p3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53" name="Google Shape;453;p3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54" name="Google Shape;454;p36"/>
          <p:cNvSpPr/>
          <p:nvPr/>
        </p:nvSpPr>
        <p:spPr>
          <a:xfrm>
            <a:off x="999100" y="95250"/>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455" name="Google Shape;455;p36"/>
          <p:cNvSpPr txBox="1"/>
          <p:nvPr/>
        </p:nvSpPr>
        <p:spPr>
          <a:xfrm>
            <a:off x="1056950" y="1184150"/>
            <a:ext cx="6535500" cy="308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800">
                <a:latin typeface="Roboto"/>
                <a:ea typeface="Roboto"/>
                <a:cs typeface="Roboto"/>
                <a:sym typeface="Roboto"/>
              </a:rPr>
              <a:t>Wide Area Network (WAN) </a:t>
            </a:r>
            <a:r>
              <a:rPr lang="en" sz="2800">
                <a:latin typeface="Roboto"/>
                <a:ea typeface="Roboto"/>
                <a:cs typeface="Roboto"/>
                <a:sym typeface="Roboto"/>
              </a:rPr>
              <a:t>covers </a:t>
            </a:r>
            <a:r>
              <a:rPr b="1" i="1" lang="en" sz="2800">
                <a:latin typeface="Roboto"/>
                <a:ea typeface="Roboto"/>
                <a:cs typeface="Roboto"/>
                <a:sym typeface="Roboto"/>
              </a:rPr>
              <a:t>a large geographic area</a:t>
            </a:r>
            <a:r>
              <a:rPr lang="en" sz="2800">
                <a:latin typeface="Roboto"/>
                <a:ea typeface="Roboto"/>
                <a:cs typeface="Roboto"/>
                <a:sym typeface="Roboto"/>
              </a:rPr>
              <a:t>, connecting multiple LANs and other networks together. They are often used to connect offices in different cities or countries, utilizing leased lines or satellite links.</a:t>
            </a:r>
            <a:endParaRPr sz="2800">
              <a:latin typeface="Roboto"/>
              <a:ea typeface="Roboto"/>
              <a:cs typeface="Roboto"/>
              <a:sym typeface="Roboto"/>
            </a:endParaRPr>
          </a:p>
          <a:p>
            <a:pPr indent="0" lvl="0" marL="0" rtl="0" algn="l">
              <a:spcBef>
                <a:spcPts val="0"/>
              </a:spcBef>
              <a:spcAft>
                <a:spcPts val="0"/>
              </a:spcAft>
              <a:buNone/>
            </a:pPr>
            <a:r>
              <a:t/>
            </a:r>
            <a:endParaRPr sz="28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descr="https://images.freeimg.net/rsynced_images/floor-floorboards.jpg" id="460" name="Google Shape;460;p3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61" name="Google Shape;461;p3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63" name="Google Shape;463;p3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64" name="Google Shape;464;p3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65" name="Google Shape;465;p3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66" name="Google Shape;466;p3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67" name="Google Shape;467;p3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68" name="Google Shape;468;p3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69" name="Google Shape;469;p37"/>
          <p:cNvSpPr/>
          <p:nvPr/>
        </p:nvSpPr>
        <p:spPr>
          <a:xfrm>
            <a:off x="999100" y="95250"/>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470" name="Google Shape;470;p37"/>
          <p:cNvSpPr txBox="1"/>
          <p:nvPr/>
        </p:nvSpPr>
        <p:spPr>
          <a:xfrm>
            <a:off x="905925" y="1211650"/>
            <a:ext cx="6300300" cy="28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700">
                <a:latin typeface="Roboto"/>
                <a:ea typeface="Roboto"/>
                <a:cs typeface="Roboto"/>
                <a:sym typeface="Roboto"/>
              </a:rPr>
              <a:t>Metropolitan Area Network (MAN)</a:t>
            </a:r>
            <a:r>
              <a:rPr lang="en" sz="2700">
                <a:latin typeface="Roboto"/>
                <a:ea typeface="Roboto"/>
                <a:cs typeface="Roboto"/>
                <a:sym typeface="Roboto"/>
              </a:rPr>
              <a:t> covers a larger geographical area than a LAN but smaller than WANs. They are used to </a:t>
            </a:r>
            <a:r>
              <a:rPr lang="en" sz="2700">
                <a:latin typeface="Roboto"/>
                <a:ea typeface="Roboto"/>
                <a:cs typeface="Roboto"/>
                <a:sym typeface="Roboto"/>
              </a:rPr>
              <a:t>interconnect various </a:t>
            </a:r>
            <a:r>
              <a:rPr b="1" i="1" lang="en" sz="2700">
                <a:latin typeface="Roboto"/>
                <a:ea typeface="Roboto"/>
                <a:cs typeface="Roboto"/>
                <a:sym typeface="Roboto"/>
              </a:rPr>
              <a:t>local network</a:t>
            </a:r>
            <a:r>
              <a:rPr lang="en" sz="2700">
                <a:latin typeface="Roboto"/>
                <a:ea typeface="Roboto"/>
                <a:cs typeface="Roboto"/>
                <a:sym typeface="Roboto"/>
              </a:rPr>
              <a:t>s within a metropolitan area, like</a:t>
            </a:r>
            <a:r>
              <a:rPr b="1" i="1" lang="en" sz="2700">
                <a:latin typeface="Roboto"/>
                <a:ea typeface="Roboto"/>
                <a:cs typeface="Roboto"/>
                <a:sym typeface="Roboto"/>
              </a:rPr>
              <a:t> spanning a</a:t>
            </a:r>
            <a:r>
              <a:rPr b="1" i="1" lang="en" sz="2700">
                <a:latin typeface="Roboto"/>
                <a:ea typeface="Roboto"/>
                <a:cs typeface="Roboto"/>
                <a:sym typeface="Roboto"/>
              </a:rPr>
              <a:t> city</a:t>
            </a:r>
            <a:r>
              <a:rPr lang="en" sz="2700">
                <a:latin typeface="Roboto"/>
                <a:ea typeface="Roboto"/>
                <a:cs typeface="Roboto"/>
                <a:sym typeface="Roboto"/>
              </a:rPr>
              <a:t>.</a:t>
            </a:r>
            <a:endParaRPr sz="2700">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descr="https://images.freeimg.net/rsynced_images/floor-floorboards.jpg" id="475" name="Google Shape;475;p3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76" name="Google Shape;476;p3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78" name="Google Shape;478;p3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79" name="Google Shape;479;p3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80" name="Google Shape;480;p3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81" name="Google Shape;481;p3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82" name="Google Shape;482;p3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83" name="Google Shape;483;p3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84" name="Google Shape;484;p38"/>
          <p:cNvSpPr/>
          <p:nvPr/>
        </p:nvSpPr>
        <p:spPr>
          <a:xfrm>
            <a:off x="999100" y="95250"/>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485" name="Google Shape;485;p38"/>
          <p:cNvSpPr txBox="1"/>
          <p:nvPr/>
        </p:nvSpPr>
        <p:spPr>
          <a:xfrm>
            <a:off x="1224488" y="1211650"/>
            <a:ext cx="5981700" cy="28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latin typeface="Roboto"/>
                <a:ea typeface="Roboto"/>
                <a:cs typeface="Roboto"/>
                <a:sym typeface="Roboto"/>
              </a:rPr>
              <a:t>Personal Area Network (PAN) </a:t>
            </a:r>
            <a:r>
              <a:rPr lang="en" sz="2500">
                <a:latin typeface="Roboto"/>
                <a:ea typeface="Roboto"/>
                <a:cs typeface="Roboto"/>
                <a:sym typeface="Roboto"/>
              </a:rPr>
              <a:t>are used for c</a:t>
            </a:r>
            <a:r>
              <a:rPr b="1" i="1" lang="en" sz="2500">
                <a:latin typeface="Roboto"/>
                <a:ea typeface="Roboto"/>
                <a:cs typeface="Roboto"/>
                <a:sym typeface="Roboto"/>
              </a:rPr>
              <a:t>onnecting devices</a:t>
            </a:r>
            <a:r>
              <a:rPr lang="en" sz="2500">
                <a:latin typeface="Roboto"/>
                <a:ea typeface="Roboto"/>
                <a:cs typeface="Roboto"/>
                <a:sym typeface="Roboto"/>
              </a:rPr>
              <a:t> with</a:t>
            </a:r>
            <a:r>
              <a:rPr b="1" i="1" lang="en" sz="2500">
                <a:latin typeface="Roboto"/>
                <a:ea typeface="Roboto"/>
                <a:cs typeface="Roboto"/>
                <a:sym typeface="Roboto"/>
              </a:rPr>
              <a:t>in the immediate vicinity of a use</a:t>
            </a:r>
            <a:r>
              <a:rPr lang="en" sz="2500">
                <a:latin typeface="Roboto"/>
                <a:ea typeface="Roboto"/>
                <a:cs typeface="Roboto"/>
                <a:sym typeface="Roboto"/>
              </a:rPr>
              <a:t>r, typically within a range of a few feet. Examples include Bluetooth connections between a smartphone and a headset or a computer and a mouse.</a:t>
            </a:r>
            <a:endParaRPr sz="2500">
              <a:latin typeface="Roboto"/>
              <a:ea typeface="Roboto"/>
              <a:cs typeface="Roboto"/>
              <a:sym typeface="Roboto"/>
            </a:endParaRPr>
          </a:p>
          <a:p>
            <a:pPr indent="0" lvl="0" marL="0" rtl="0" algn="l">
              <a:spcBef>
                <a:spcPts val="0"/>
              </a:spcBef>
              <a:spcAft>
                <a:spcPts val="0"/>
              </a:spcAft>
              <a:buNone/>
            </a:pPr>
            <a:r>
              <a:t/>
            </a:r>
            <a:endParaRPr sz="10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descr="https://images.freeimg.net/rsynced_images/floor-floorboards.jpg" id="490" name="Google Shape;490;p3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491" name="Google Shape;491;p3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493" name="Google Shape;493;p3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494" name="Google Shape;494;p3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495" name="Google Shape;495;p3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496" name="Google Shape;496;p3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497" name="Google Shape;497;p3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498" name="Google Shape;498;p3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499" name="Google Shape;499;p39"/>
          <p:cNvSpPr/>
          <p:nvPr/>
        </p:nvSpPr>
        <p:spPr>
          <a:xfrm>
            <a:off x="999100" y="95250"/>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500" name="Google Shape;500;p39"/>
          <p:cNvSpPr txBox="1"/>
          <p:nvPr/>
        </p:nvSpPr>
        <p:spPr>
          <a:xfrm>
            <a:off x="1224475" y="1211650"/>
            <a:ext cx="5981700" cy="28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Campus Area Network (CAN)</a:t>
            </a:r>
            <a:r>
              <a:rPr lang="en" sz="3000">
                <a:latin typeface="Roboto"/>
                <a:ea typeface="Roboto"/>
                <a:cs typeface="Roboto"/>
                <a:sym typeface="Roboto"/>
              </a:rPr>
              <a:t> inter</a:t>
            </a:r>
            <a:r>
              <a:rPr b="1" i="1" lang="en" sz="3000">
                <a:latin typeface="Roboto"/>
                <a:ea typeface="Roboto"/>
                <a:cs typeface="Roboto"/>
                <a:sym typeface="Roboto"/>
              </a:rPr>
              <a:t>connect LANs</a:t>
            </a:r>
            <a:r>
              <a:rPr lang="en" sz="3000">
                <a:latin typeface="Roboto"/>
                <a:ea typeface="Roboto"/>
                <a:cs typeface="Roboto"/>
                <a:sym typeface="Roboto"/>
              </a:rPr>
              <a:t> with</a:t>
            </a:r>
            <a:r>
              <a:rPr b="1" i="1" lang="en" sz="3000">
                <a:latin typeface="Roboto"/>
                <a:ea typeface="Roboto"/>
                <a:cs typeface="Roboto"/>
                <a:sym typeface="Roboto"/>
              </a:rPr>
              <a:t>in a limited geographical area</a:t>
            </a:r>
            <a:r>
              <a:rPr lang="en" sz="3000">
                <a:latin typeface="Roboto"/>
                <a:ea typeface="Roboto"/>
                <a:cs typeface="Roboto"/>
                <a:sym typeface="Roboto"/>
              </a:rPr>
              <a:t>, such as a college campus or corporate campus.</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descr="https://images.freeimg.net/rsynced_images/floor-floorboards.jpg" id="505" name="Google Shape;505;p4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06" name="Google Shape;506;p4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08" name="Google Shape;508;p4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09" name="Google Shape;509;p4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10" name="Google Shape;510;p4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11" name="Google Shape;511;p4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12" name="Google Shape;512;p40"/>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513" name="Google Shape;513;p4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14" name="Google Shape;514;p40"/>
          <p:cNvSpPr/>
          <p:nvPr/>
        </p:nvSpPr>
        <p:spPr>
          <a:xfrm>
            <a:off x="999100" y="95250"/>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515" name="Google Shape;515;p40"/>
          <p:cNvSpPr txBox="1"/>
          <p:nvPr/>
        </p:nvSpPr>
        <p:spPr>
          <a:xfrm>
            <a:off x="999100" y="1211650"/>
            <a:ext cx="6525600" cy="326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Storage Area Network (SAN)</a:t>
            </a:r>
            <a:r>
              <a:rPr lang="en" sz="3000">
                <a:latin typeface="Roboto"/>
                <a:ea typeface="Roboto"/>
                <a:cs typeface="Roboto"/>
                <a:sym typeface="Roboto"/>
              </a:rPr>
              <a:t> are </a:t>
            </a:r>
            <a:r>
              <a:rPr b="1" i="1" lang="en" sz="3000">
                <a:latin typeface="Roboto"/>
                <a:ea typeface="Roboto"/>
                <a:cs typeface="Roboto"/>
                <a:sym typeface="Roboto"/>
              </a:rPr>
              <a:t>specialized networks</a:t>
            </a:r>
            <a:r>
              <a:rPr lang="en" sz="3000">
                <a:latin typeface="Roboto"/>
                <a:ea typeface="Roboto"/>
                <a:cs typeface="Roboto"/>
                <a:sym typeface="Roboto"/>
              </a:rPr>
              <a:t> designed to provide </a:t>
            </a:r>
            <a:r>
              <a:rPr b="1" i="1" lang="en" sz="3000">
                <a:latin typeface="Roboto"/>
                <a:ea typeface="Roboto"/>
                <a:cs typeface="Roboto"/>
                <a:sym typeface="Roboto"/>
              </a:rPr>
              <a:t>block-level storage</a:t>
            </a:r>
            <a:r>
              <a:rPr lang="en" sz="3000">
                <a:latin typeface="Roboto"/>
                <a:ea typeface="Roboto"/>
                <a:cs typeface="Roboto"/>
                <a:sym typeface="Roboto"/>
              </a:rPr>
              <a:t> to servers. They are used in data centers to connect servers to storage devices such as disk arrays and tape libraries.</a:t>
            </a:r>
            <a:endParaRPr sz="3000">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pic>
        <p:nvPicPr>
          <p:cNvPr descr="https://images.freeimg.net/rsynced_images/floor-floorboards.jpg" id="520" name="Google Shape;520;p4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21" name="Google Shape;521;p4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23" name="Google Shape;523;p4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24" name="Google Shape;524;p4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25" name="Google Shape;525;p4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26" name="Google Shape;526;p4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27" name="Google Shape;527;p4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528" name="Google Shape;528;p4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29" name="Google Shape;529;p41"/>
          <p:cNvSpPr/>
          <p:nvPr/>
        </p:nvSpPr>
        <p:spPr>
          <a:xfrm>
            <a:off x="999100" y="95250"/>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530" name="Google Shape;530;p41"/>
          <p:cNvSpPr txBox="1"/>
          <p:nvPr/>
        </p:nvSpPr>
        <p:spPr>
          <a:xfrm>
            <a:off x="1087325" y="1142550"/>
            <a:ext cx="5981700" cy="333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Virtual Private Network (VPN)</a:t>
            </a:r>
            <a:r>
              <a:rPr lang="en" sz="3000">
                <a:latin typeface="Roboto"/>
                <a:ea typeface="Roboto"/>
                <a:cs typeface="Roboto"/>
                <a:sym typeface="Roboto"/>
              </a:rPr>
              <a:t> create </a:t>
            </a:r>
            <a:r>
              <a:rPr b="1" i="1" lang="en" sz="3000">
                <a:latin typeface="Roboto"/>
                <a:ea typeface="Roboto"/>
                <a:cs typeface="Roboto"/>
                <a:sym typeface="Roboto"/>
              </a:rPr>
              <a:t>secure, encrypted connections </a:t>
            </a:r>
            <a:r>
              <a:rPr lang="en" sz="3000">
                <a:latin typeface="Roboto"/>
                <a:ea typeface="Roboto"/>
                <a:cs typeface="Roboto"/>
                <a:sym typeface="Roboto"/>
              </a:rPr>
              <a:t>over a public network </a:t>
            </a:r>
            <a:r>
              <a:rPr i="1" lang="en" sz="1800">
                <a:latin typeface="Roboto"/>
                <a:ea typeface="Roboto"/>
                <a:cs typeface="Roboto"/>
                <a:sym typeface="Roboto"/>
              </a:rPr>
              <a:t>(typically the internet)</a:t>
            </a:r>
            <a:r>
              <a:rPr lang="en" sz="3000">
                <a:latin typeface="Roboto"/>
                <a:ea typeface="Roboto"/>
                <a:cs typeface="Roboto"/>
                <a:sym typeface="Roboto"/>
              </a:rPr>
              <a:t>, enabling remote users to access a private network as if they were directly connected to it</a:t>
            </a:r>
            <a:r>
              <a:rPr lang="en" sz="3000">
                <a:latin typeface="Roboto"/>
                <a:ea typeface="Roboto"/>
                <a:cs typeface="Roboto"/>
                <a:sym typeface="Roboto"/>
              </a:rPr>
              <a:t>.</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a:p>
            <a:pPr indent="0" lvl="0" marL="0" rtl="0" algn="l">
              <a:spcBef>
                <a:spcPts val="0"/>
              </a:spcBef>
              <a:spcAft>
                <a:spcPts val="0"/>
              </a:spcAft>
              <a:buNone/>
            </a:pPr>
            <a:r>
              <a:t/>
            </a:r>
            <a:endParaRPr sz="30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https://images.freeimg.net/rsynced_images/floor-floorboards.jpg" id="97" name="Google Shape;97;p1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 name="Google Shape;98;p1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5"/>
          <p:cNvSpPr txBox="1"/>
          <p:nvPr>
            <p:ph idx="12" type="sldNum"/>
          </p:nvPr>
        </p:nvSpPr>
        <p:spPr>
          <a:xfrm>
            <a:off x="8322600" y="4766300"/>
            <a:ext cx="8211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0" name="Google Shape;100;p1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 name="Google Shape;101;p1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2" name="Google Shape;102;p15">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03" name="Google Shape;103;p15"/>
          <p:cNvSpPr/>
          <p:nvPr/>
        </p:nvSpPr>
        <p:spPr>
          <a:xfrm>
            <a:off x="1118825" y="155100"/>
            <a:ext cx="6293700" cy="4330500"/>
          </a:xfrm>
          <a:prstGeom prst="rect">
            <a:avLst/>
          </a:prstGeom>
          <a:solidFill>
            <a:schemeClr val="lt2"/>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5"/>
          <p:cNvSpPr txBox="1"/>
          <p:nvPr/>
        </p:nvSpPr>
        <p:spPr>
          <a:xfrm>
            <a:off x="1217975" y="233900"/>
            <a:ext cx="6095400" cy="569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1800" u="sng">
                <a:latin typeface="Roboto"/>
                <a:ea typeface="Roboto"/>
                <a:cs typeface="Roboto"/>
                <a:sym typeface="Roboto"/>
              </a:rPr>
              <a:t>Core Concept </a:t>
            </a:r>
            <a:r>
              <a:rPr b="1" lang="en" sz="2100" u="sng">
                <a:latin typeface="Roboto"/>
                <a:ea typeface="Roboto"/>
                <a:cs typeface="Roboto"/>
                <a:sym typeface="Roboto"/>
              </a:rPr>
              <a:t> </a:t>
            </a:r>
            <a:r>
              <a:rPr b="1" lang="en" sz="2100" u="sng">
                <a:latin typeface="Roboto"/>
                <a:ea typeface="Roboto"/>
                <a:cs typeface="Roboto"/>
                <a:sym typeface="Roboto"/>
              </a:rPr>
              <a:t>8.1.8</a:t>
            </a:r>
            <a:r>
              <a:rPr b="1" lang="en" sz="2500" u="sng">
                <a:latin typeface="Roboto"/>
                <a:ea typeface="Roboto"/>
                <a:cs typeface="Roboto"/>
                <a:sym typeface="Roboto"/>
              </a:rPr>
              <a:t> </a:t>
            </a:r>
            <a:r>
              <a:rPr b="1" lang="en" sz="2500" u="sng">
                <a:latin typeface="Roboto"/>
                <a:ea typeface="Roboto"/>
                <a:cs typeface="Roboto"/>
                <a:sym typeface="Roboto"/>
              </a:rPr>
              <a:t>Networks &amp; The Internet</a:t>
            </a:r>
            <a:r>
              <a:rPr lang="en" sz="2400">
                <a:solidFill>
                  <a:schemeClr val="dk1"/>
                </a:solidFill>
                <a:latin typeface="Roboto"/>
                <a:ea typeface="Roboto"/>
                <a:cs typeface="Roboto"/>
                <a:sym typeface="Roboto"/>
              </a:rPr>
              <a:t>  </a:t>
            </a:r>
            <a:endParaRPr sz="2400">
              <a:latin typeface="Roboto"/>
              <a:ea typeface="Roboto"/>
              <a:cs typeface="Roboto"/>
              <a:sym typeface="Roboto"/>
            </a:endParaRPr>
          </a:p>
        </p:txBody>
      </p:sp>
      <p:sp>
        <p:nvSpPr>
          <p:cNvPr id="105" name="Google Shape;105;p15"/>
          <p:cNvSpPr txBox="1"/>
          <p:nvPr/>
        </p:nvSpPr>
        <p:spPr>
          <a:xfrm>
            <a:off x="8145850" y="0"/>
            <a:ext cx="1135200" cy="300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0">
                <a:solidFill>
                  <a:schemeClr val="lt1"/>
                </a:solidFill>
                <a:latin typeface="Roboto Black"/>
                <a:ea typeface="Roboto Black"/>
                <a:cs typeface="Roboto Black"/>
                <a:sym typeface="Roboto Black"/>
              </a:rPr>
              <a:t>I</a:t>
            </a:r>
            <a:endParaRPr sz="11000">
              <a:solidFill>
                <a:schemeClr val="lt1"/>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a:p>
            <a:pPr indent="0" lvl="0" marL="0" rtl="0" algn="ctr">
              <a:spcBef>
                <a:spcPts val="0"/>
              </a:spcBef>
              <a:spcAft>
                <a:spcPts val="0"/>
              </a:spcAft>
              <a:buClr>
                <a:schemeClr val="dk1"/>
              </a:buClr>
              <a:buSzPts val="1100"/>
              <a:buFont typeface="Arial"/>
              <a:buNone/>
            </a:pPr>
            <a:r>
              <a:t/>
            </a:r>
            <a:endParaRPr sz="11000">
              <a:solidFill>
                <a:schemeClr val="lt1"/>
              </a:solidFill>
              <a:latin typeface="Roboto Black"/>
              <a:ea typeface="Roboto Black"/>
              <a:cs typeface="Roboto Black"/>
              <a:sym typeface="Roboto Black"/>
            </a:endParaRPr>
          </a:p>
        </p:txBody>
      </p:sp>
      <p:sp>
        <p:nvSpPr>
          <p:cNvPr id="106" name="Google Shape;106;p15"/>
          <p:cNvSpPr txBox="1"/>
          <p:nvPr/>
        </p:nvSpPr>
        <p:spPr>
          <a:xfrm>
            <a:off x="8210275" y="3255025"/>
            <a:ext cx="9906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3300">
                <a:solidFill>
                  <a:schemeClr val="lt1"/>
                </a:solidFill>
              </a:rPr>
              <a:t>    </a:t>
            </a:r>
            <a:endParaRPr b="1" sz="3300">
              <a:solidFill>
                <a:schemeClr val="lt1"/>
              </a:solidFill>
            </a:endParaRPr>
          </a:p>
        </p:txBody>
      </p:sp>
      <p:pic>
        <p:nvPicPr>
          <p:cNvPr id="107" name="Google Shape;107;p15"/>
          <p:cNvPicPr preferRelativeResize="0"/>
          <p:nvPr/>
        </p:nvPicPr>
        <p:blipFill>
          <a:blip r:embed="rId9">
            <a:alphaModFix/>
          </a:blip>
          <a:stretch>
            <a:fillRect/>
          </a:stretch>
        </p:blipFill>
        <p:spPr>
          <a:xfrm>
            <a:off x="0" y="4663225"/>
            <a:ext cx="8282952" cy="459575"/>
          </a:xfrm>
          <a:prstGeom prst="rect">
            <a:avLst/>
          </a:prstGeom>
          <a:noFill/>
          <a:ln>
            <a:noFill/>
          </a:ln>
        </p:spPr>
      </p:pic>
      <p:sp>
        <p:nvSpPr>
          <p:cNvPr id="108" name="Google Shape;108;p15"/>
          <p:cNvSpPr txBox="1"/>
          <p:nvPr/>
        </p:nvSpPr>
        <p:spPr>
          <a:xfrm>
            <a:off x="1375700" y="777600"/>
            <a:ext cx="5749800" cy="308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solidFill>
                  <a:schemeClr val="dk1"/>
                </a:solidFill>
                <a:latin typeface="Roboto"/>
                <a:ea typeface="Roboto"/>
                <a:cs typeface="Roboto"/>
                <a:sym typeface="Roboto"/>
              </a:rPr>
              <a:t>Computing devices typically do not operate in isolation. Networks connect computing devices to share information and resources and are an increasingly integral part of computing. Networks and communication systems provide greater connectivity in the computing world. Protocols, packets, and addressing are the key components for reliable delivery of information across networks. </a:t>
            </a:r>
            <a:endParaRPr sz="2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100">
              <a:solidFill>
                <a:schemeClr val="dk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2100">
              <a:solidFill>
                <a:schemeClr val="dk1"/>
              </a:solidFill>
              <a:latin typeface="Roboto"/>
              <a:ea typeface="Roboto"/>
              <a:cs typeface="Roboto"/>
              <a:sym typeface="Roboto"/>
            </a:endParaRPr>
          </a:p>
          <a:p>
            <a:pPr indent="0" lvl="0" marL="0" rtl="0" algn="l">
              <a:spcBef>
                <a:spcPts val="0"/>
              </a:spcBef>
              <a:spcAft>
                <a:spcPts val="0"/>
              </a:spcAft>
              <a:buNone/>
            </a:pPr>
            <a:r>
              <a:t/>
            </a:r>
            <a:endParaRPr sz="21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pic>
        <p:nvPicPr>
          <p:cNvPr descr="https://images.freeimg.net/rsynced_images/floor-floorboards.jpg" id="535" name="Google Shape;535;p4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36" name="Google Shape;536;p4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38" name="Google Shape;538;p4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39" name="Google Shape;539;p4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40" name="Google Shape;540;p4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41" name="Google Shape;541;p4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42" name="Google Shape;542;p4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543" name="Google Shape;543;p4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44" name="Google Shape;544;p42"/>
          <p:cNvSpPr/>
          <p:nvPr/>
        </p:nvSpPr>
        <p:spPr>
          <a:xfrm>
            <a:off x="990725" y="22838"/>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545" name="Google Shape;545;p42"/>
          <p:cNvSpPr txBox="1"/>
          <p:nvPr/>
        </p:nvSpPr>
        <p:spPr>
          <a:xfrm>
            <a:off x="762300" y="865825"/>
            <a:ext cx="7231200" cy="379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These are some of the common types of computer networks, each with its own characteristics and applications.</a:t>
            </a:r>
            <a:endParaRPr sz="1700">
              <a:latin typeface="Roboto"/>
              <a:ea typeface="Roboto"/>
              <a:cs typeface="Roboto"/>
              <a:sym typeface="Roboto"/>
            </a:endParaRPr>
          </a:p>
          <a:p>
            <a:pPr indent="-304800" lvl="0" marL="457200" rtl="0" algn="l">
              <a:spcBef>
                <a:spcPts val="0"/>
              </a:spcBef>
              <a:spcAft>
                <a:spcPts val="0"/>
              </a:spcAft>
              <a:buSzPts val="1200"/>
              <a:buFont typeface="Roboto"/>
              <a:buAutoNum type="arabicPeriod"/>
            </a:pPr>
            <a:r>
              <a:rPr b="1" lang="en" sz="1200">
                <a:latin typeface="Roboto"/>
                <a:ea typeface="Roboto"/>
                <a:cs typeface="Roboto"/>
                <a:sym typeface="Roboto"/>
              </a:rPr>
              <a:t>Local Area Network (LAN)</a:t>
            </a:r>
            <a:r>
              <a:rPr lang="en" sz="1200">
                <a:latin typeface="Roboto"/>
                <a:ea typeface="Roboto"/>
                <a:cs typeface="Roboto"/>
                <a:sym typeface="Roboto"/>
              </a:rPr>
              <a:t> covers a small geographic area, such as a single building or group of buildings.</a:t>
            </a:r>
            <a:endParaRPr sz="1200">
              <a:latin typeface="Roboto"/>
              <a:ea typeface="Roboto"/>
              <a:cs typeface="Roboto"/>
              <a:sym typeface="Roboto"/>
            </a:endParaRPr>
          </a:p>
          <a:p>
            <a:pPr indent="-304800" lvl="0" marL="457200" rtl="0" algn="l">
              <a:spcBef>
                <a:spcPts val="0"/>
              </a:spcBef>
              <a:spcAft>
                <a:spcPts val="0"/>
              </a:spcAft>
              <a:buSzPts val="1200"/>
              <a:buFont typeface="Roboto"/>
              <a:buAutoNum type="arabicPeriod"/>
            </a:pPr>
            <a:r>
              <a:rPr b="1" lang="en" sz="1200">
                <a:latin typeface="Roboto"/>
                <a:ea typeface="Roboto"/>
                <a:cs typeface="Roboto"/>
                <a:sym typeface="Roboto"/>
              </a:rPr>
              <a:t>Wireless LAN (WLAN</a:t>
            </a:r>
            <a:r>
              <a:rPr lang="en" sz="1200">
                <a:latin typeface="Roboto"/>
                <a:ea typeface="Roboto"/>
                <a:cs typeface="Roboto"/>
                <a:sym typeface="Roboto"/>
              </a:rPr>
              <a:t>) use wireless communication technology (such as Wi-Fi) to connect devices within a limited area.</a:t>
            </a:r>
            <a:endParaRPr sz="1200">
              <a:latin typeface="Roboto"/>
              <a:ea typeface="Roboto"/>
              <a:cs typeface="Roboto"/>
              <a:sym typeface="Roboto"/>
            </a:endParaRPr>
          </a:p>
          <a:p>
            <a:pPr indent="-304800" lvl="0" marL="457200" rtl="0" algn="l">
              <a:spcBef>
                <a:spcPts val="0"/>
              </a:spcBef>
              <a:spcAft>
                <a:spcPts val="0"/>
              </a:spcAft>
              <a:buSzPts val="1200"/>
              <a:buFont typeface="Roboto"/>
              <a:buAutoNum type="arabicPeriod"/>
            </a:pPr>
            <a:r>
              <a:rPr b="1" lang="en" sz="1200">
                <a:latin typeface="Roboto"/>
                <a:ea typeface="Roboto"/>
                <a:cs typeface="Roboto"/>
                <a:sym typeface="Roboto"/>
              </a:rPr>
              <a:t>Wide Area Network (WAN)</a:t>
            </a:r>
            <a:r>
              <a:rPr lang="en" sz="1200">
                <a:latin typeface="Roboto"/>
                <a:ea typeface="Roboto"/>
                <a:cs typeface="Roboto"/>
                <a:sym typeface="Roboto"/>
              </a:rPr>
              <a:t> spans a large geographic area, connecting multiple LANs and other networks together.</a:t>
            </a:r>
            <a:endParaRPr sz="1200">
              <a:latin typeface="Roboto"/>
              <a:ea typeface="Roboto"/>
              <a:cs typeface="Roboto"/>
              <a:sym typeface="Roboto"/>
            </a:endParaRPr>
          </a:p>
          <a:p>
            <a:pPr indent="-304800" lvl="0" marL="457200" rtl="0" algn="l">
              <a:spcBef>
                <a:spcPts val="0"/>
              </a:spcBef>
              <a:spcAft>
                <a:spcPts val="0"/>
              </a:spcAft>
              <a:buSzPts val="1200"/>
              <a:buFont typeface="Roboto"/>
              <a:buAutoNum type="arabicPeriod"/>
            </a:pPr>
            <a:r>
              <a:rPr b="1" lang="en" sz="1200">
                <a:latin typeface="Roboto"/>
                <a:ea typeface="Roboto"/>
                <a:cs typeface="Roboto"/>
                <a:sym typeface="Roboto"/>
              </a:rPr>
              <a:t>Metropolitan Area Network (MAN)</a:t>
            </a:r>
            <a:r>
              <a:rPr lang="en" sz="1200">
                <a:latin typeface="Roboto"/>
                <a:ea typeface="Roboto"/>
                <a:cs typeface="Roboto"/>
                <a:sym typeface="Roboto"/>
              </a:rPr>
              <a:t>  covers a larger geographical area than LANs but smaller than WANs, typically spanning a city.</a:t>
            </a:r>
            <a:endParaRPr sz="1200">
              <a:latin typeface="Roboto"/>
              <a:ea typeface="Roboto"/>
              <a:cs typeface="Roboto"/>
              <a:sym typeface="Roboto"/>
            </a:endParaRPr>
          </a:p>
          <a:p>
            <a:pPr indent="-304800" lvl="0" marL="457200" rtl="0" algn="l">
              <a:spcBef>
                <a:spcPts val="0"/>
              </a:spcBef>
              <a:spcAft>
                <a:spcPts val="0"/>
              </a:spcAft>
              <a:buSzPts val="1200"/>
              <a:buFont typeface="Roboto"/>
              <a:buAutoNum type="arabicPeriod"/>
            </a:pPr>
            <a:r>
              <a:rPr b="1" lang="en" sz="1200">
                <a:latin typeface="Roboto"/>
                <a:ea typeface="Roboto"/>
                <a:cs typeface="Roboto"/>
                <a:sym typeface="Roboto"/>
              </a:rPr>
              <a:t>Personal Area Network (PAN)</a:t>
            </a:r>
            <a:r>
              <a:rPr lang="en" sz="1200">
                <a:latin typeface="Roboto"/>
                <a:ea typeface="Roboto"/>
                <a:cs typeface="Roboto"/>
                <a:sym typeface="Roboto"/>
              </a:rPr>
              <a:t> are used for connecting devices within the immediate vicinity of a user, typically within a range of a few meters.</a:t>
            </a:r>
            <a:endParaRPr sz="1200">
              <a:latin typeface="Roboto"/>
              <a:ea typeface="Roboto"/>
              <a:cs typeface="Roboto"/>
              <a:sym typeface="Roboto"/>
            </a:endParaRPr>
          </a:p>
          <a:p>
            <a:pPr indent="-304800" lvl="0" marL="457200" rtl="0" algn="l">
              <a:spcBef>
                <a:spcPts val="0"/>
              </a:spcBef>
              <a:spcAft>
                <a:spcPts val="0"/>
              </a:spcAft>
              <a:buSzPts val="1200"/>
              <a:buFont typeface="Roboto"/>
              <a:buAutoNum type="arabicPeriod"/>
            </a:pPr>
            <a:r>
              <a:rPr b="1" lang="en" sz="1200">
                <a:latin typeface="Roboto"/>
                <a:ea typeface="Roboto"/>
                <a:cs typeface="Roboto"/>
                <a:sym typeface="Roboto"/>
              </a:rPr>
              <a:t>Campus Area Network (CAN</a:t>
            </a:r>
            <a:r>
              <a:rPr lang="en" sz="1200">
                <a:latin typeface="Roboto"/>
                <a:ea typeface="Roboto"/>
                <a:cs typeface="Roboto"/>
                <a:sym typeface="Roboto"/>
              </a:rPr>
              <a:t>) connect LANs within a limited geographical area, such as a university campus or corporate campus.</a:t>
            </a:r>
            <a:endParaRPr sz="1200">
              <a:latin typeface="Roboto"/>
              <a:ea typeface="Roboto"/>
              <a:cs typeface="Roboto"/>
              <a:sym typeface="Roboto"/>
            </a:endParaRPr>
          </a:p>
          <a:p>
            <a:pPr indent="-304800" lvl="0" marL="457200" rtl="0" algn="l">
              <a:spcBef>
                <a:spcPts val="0"/>
              </a:spcBef>
              <a:spcAft>
                <a:spcPts val="0"/>
              </a:spcAft>
              <a:buSzPts val="1200"/>
              <a:buFont typeface="Roboto"/>
              <a:buAutoNum type="arabicPeriod"/>
            </a:pPr>
            <a:r>
              <a:rPr b="1" lang="en" sz="1200">
                <a:latin typeface="Roboto"/>
                <a:ea typeface="Roboto"/>
                <a:cs typeface="Roboto"/>
                <a:sym typeface="Roboto"/>
              </a:rPr>
              <a:t>Storage Area Network (SAN)</a:t>
            </a:r>
            <a:r>
              <a:rPr lang="en" sz="1200">
                <a:latin typeface="Roboto"/>
                <a:ea typeface="Roboto"/>
                <a:cs typeface="Roboto"/>
                <a:sym typeface="Roboto"/>
              </a:rPr>
              <a:t> are specialized networks designed to provide block-level storage to servers.</a:t>
            </a:r>
            <a:endParaRPr sz="1200">
              <a:latin typeface="Roboto"/>
              <a:ea typeface="Roboto"/>
              <a:cs typeface="Roboto"/>
              <a:sym typeface="Roboto"/>
            </a:endParaRPr>
          </a:p>
          <a:p>
            <a:pPr indent="-304800" lvl="0" marL="457200" rtl="0" algn="l">
              <a:spcBef>
                <a:spcPts val="0"/>
              </a:spcBef>
              <a:spcAft>
                <a:spcPts val="0"/>
              </a:spcAft>
              <a:buSzPts val="1200"/>
              <a:buFont typeface="Roboto"/>
              <a:buAutoNum type="arabicPeriod"/>
            </a:pPr>
            <a:r>
              <a:rPr b="1" lang="en" sz="1200">
                <a:latin typeface="Roboto"/>
                <a:ea typeface="Roboto"/>
                <a:cs typeface="Roboto"/>
                <a:sym typeface="Roboto"/>
              </a:rPr>
              <a:t>Virtual Private Network (VPN)</a:t>
            </a:r>
            <a:r>
              <a:rPr lang="en" sz="1200">
                <a:latin typeface="Roboto"/>
                <a:ea typeface="Roboto"/>
                <a:cs typeface="Roboto"/>
                <a:sym typeface="Roboto"/>
              </a:rPr>
              <a:t> create secure, encrypted connections over a public network (typically the internet), enabling remote users to access a private network as if they were directly connected to it.</a:t>
            </a:r>
            <a:endParaRPr sz="1200">
              <a:latin typeface="Roboto"/>
              <a:ea typeface="Roboto"/>
              <a:cs typeface="Roboto"/>
              <a:sym typeface="Roboto"/>
            </a:endParaRPr>
          </a:p>
          <a:p>
            <a:pPr indent="0" lvl="0" marL="0" rtl="0" algn="l">
              <a:spcBef>
                <a:spcPts val="0"/>
              </a:spcBef>
              <a:spcAft>
                <a:spcPts val="0"/>
              </a:spcAft>
              <a:buNone/>
            </a:pPr>
            <a:r>
              <a:t/>
            </a:r>
            <a:endParaRPr sz="1100">
              <a:latin typeface="Roboto"/>
              <a:ea typeface="Roboto"/>
              <a:cs typeface="Roboto"/>
              <a:sym typeface="Roboto"/>
            </a:endParaRPr>
          </a:p>
          <a:p>
            <a:pPr indent="0" lvl="0" marL="0" rtl="0" algn="l">
              <a:spcBef>
                <a:spcPts val="0"/>
              </a:spcBef>
              <a:spcAft>
                <a:spcPts val="0"/>
              </a:spcAft>
              <a:buNone/>
            </a:pPr>
            <a:r>
              <a:t/>
            </a:r>
            <a:endParaRPr sz="1100">
              <a:latin typeface="Roboto"/>
              <a:ea typeface="Roboto"/>
              <a:cs typeface="Roboto"/>
              <a:sym typeface="Roboto"/>
            </a:endParaRPr>
          </a:p>
          <a:p>
            <a:pPr indent="0" lvl="0" marL="0" rtl="0" algn="l">
              <a:spcBef>
                <a:spcPts val="0"/>
              </a:spcBef>
              <a:spcAft>
                <a:spcPts val="0"/>
              </a:spcAft>
              <a:buNone/>
            </a:pPr>
            <a:r>
              <a:t/>
            </a:r>
            <a:endParaRPr sz="1100">
              <a:latin typeface="Roboto"/>
              <a:ea typeface="Roboto"/>
              <a:cs typeface="Roboto"/>
              <a:sym typeface="Roboto"/>
            </a:endParaRPr>
          </a:p>
          <a:p>
            <a:pPr indent="0" lvl="0" marL="0" rtl="0" algn="l">
              <a:spcBef>
                <a:spcPts val="0"/>
              </a:spcBef>
              <a:spcAft>
                <a:spcPts val="0"/>
              </a:spcAft>
              <a:buNone/>
            </a:pPr>
            <a:r>
              <a:t/>
            </a:r>
            <a:endParaRPr sz="1100">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pic>
        <p:nvPicPr>
          <p:cNvPr descr="https://images.freeimg.net/rsynced_images/floor-floorboards.jpg" id="550" name="Google Shape;550;p4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51" name="Google Shape;551;p4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53" name="Google Shape;553;p4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54" name="Google Shape;554;p4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55" name="Google Shape;555;p4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56" name="Google Shape;556;p4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557" name="Google Shape;557;p4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558" name="Google Shape;558;p4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59" name="Google Shape;559;p43"/>
          <p:cNvSpPr/>
          <p:nvPr/>
        </p:nvSpPr>
        <p:spPr>
          <a:xfrm>
            <a:off x="999100" y="95250"/>
            <a:ext cx="6774360" cy="9915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Types of Computer Networks</a:t>
            </a:r>
          </a:p>
        </p:txBody>
      </p:sp>
      <p:sp>
        <p:nvSpPr>
          <p:cNvPr id="560" name="Google Shape;560;p43"/>
          <p:cNvSpPr txBox="1"/>
          <p:nvPr/>
        </p:nvSpPr>
        <p:spPr>
          <a:xfrm>
            <a:off x="1256650" y="1467950"/>
            <a:ext cx="6065400" cy="105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6000" u="sng">
                <a:solidFill>
                  <a:schemeClr val="hlink"/>
                </a:solidFill>
                <a:latin typeface="Roboto"/>
                <a:ea typeface="Roboto"/>
                <a:cs typeface="Roboto"/>
                <a:sym typeface="Roboto"/>
                <a:hlinkClick r:id="rId10"/>
              </a:rPr>
              <a:t>Network Types</a:t>
            </a:r>
            <a:endParaRPr sz="6000">
              <a:solidFill>
                <a:schemeClr val="dk2"/>
              </a:solidFill>
              <a:latin typeface="Roboto"/>
              <a:ea typeface="Roboto"/>
              <a:cs typeface="Roboto"/>
              <a:sym typeface="Roboto"/>
            </a:endParaRPr>
          </a:p>
        </p:txBody>
      </p:sp>
      <p:sp>
        <p:nvSpPr>
          <p:cNvPr id="561" name="Google Shape;561;p43"/>
          <p:cNvSpPr txBox="1"/>
          <p:nvPr/>
        </p:nvSpPr>
        <p:spPr>
          <a:xfrm>
            <a:off x="2129050" y="2614425"/>
            <a:ext cx="43206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Click on the link above to view the video.</a:t>
            </a:r>
            <a:endParaRPr sz="18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descr="https://images.freeimg.net/rsynced_images/floor-floorboards.jpg" id="566" name="Google Shape;566;p4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567" name="Google Shape;567;p4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69" name="Google Shape;569;p4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70" name="Google Shape;570;p4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571" name="Google Shape;571;p4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572" name="Google Shape;572;p4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573" name="Google Shape;573;p4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574" name="Google Shape;574;p4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75" name="Google Shape;575;p44"/>
          <p:cNvSpPr/>
          <p:nvPr/>
        </p:nvSpPr>
        <p:spPr>
          <a:xfrm>
            <a:off x="103125" y="950075"/>
            <a:ext cx="7431180" cy="14582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Protocols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pic>
        <p:nvPicPr>
          <p:cNvPr id="580" name="Google Shape;580;p45"/>
          <p:cNvPicPr preferRelativeResize="0"/>
          <p:nvPr/>
        </p:nvPicPr>
        <p:blipFill>
          <a:blip r:embed="rId3">
            <a:alphaModFix/>
          </a:blip>
          <a:stretch>
            <a:fillRect/>
          </a:stretch>
        </p:blipFill>
        <p:spPr>
          <a:xfrm>
            <a:off x="5415951" y="1648175"/>
            <a:ext cx="2756925" cy="2918500"/>
          </a:xfrm>
          <a:prstGeom prst="rect">
            <a:avLst/>
          </a:prstGeom>
          <a:noFill/>
          <a:ln>
            <a:noFill/>
          </a:ln>
        </p:spPr>
      </p:pic>
      <p:pic>
        <p:nvPicPr>
          <p:cNvPr descr="https://images.freeimg.net/rsynced_images/floor-floorboards.jpg" id="581" name="Google Shape;581;p45">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582" name="Google Shape;582;p4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584" name="Google Shape;584;p4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585" name="Google Shape;585;p45">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586" name="Google Shape;586;p45">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587" name="Google Shape;587;p4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588" name="Google Shape;588;p45"/>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589" name="Google Shape;589;p4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590" name="Google Shape;590;p45"/>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591" name="Google Shape;591;p45"/>
          <p:cNvSpPr txBox="1"/>
          <p:nvPr/>
        </p:nvSpPr>
        <p:spPr>
          <a:xfrm>
            <a:off x="905925" y="1434825"/>
            <a:ext cx="4757700" cy="25578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2900">
                <a:latin typeface="Roboto"/>
                <a:ea typeface="Roboto"/>
                <a:cs typeface="Roboto"/>
                <a:sym typeface="Roboto"/>
              </a:rPr>
              <a:t>Network protocols</a:t>
            </a:r>
            <a:r>
              <a:rPr lang="en" sz="2900">
                <a:latin typeface="Roboto"/>
                <a:ea typeface="Roboto"/>
                <a:cs typeface="Roboto"/>
                <a:sym typeface="Roboto"/>
              </a:rPr>
              <a:t> are a</a:t>
            </a:r>
            <a:r>
              <a:rPr b="1" i="1" lang="en" sz="2900">
                <a:latin typeface="Roboto"/>
                <a:ea typeface="Roboto"/>
                <a:cs typeface="Roboto"/>
                <a:sym typeface="Roboto"/>
              </a:rPr>
              <a:t> set of rules and conventions </a:t>
            </a:r>
            <a:r>
              <a:rPr lang="en" sz="2900">
                <a:latin typeface="Roboto"/>
                <a:ea typeface="Roboto"/>
                <a:cs typeface="Roboto"/>
                <a:sym typeface="Roboto"/>
              </a:rPr>
              <a:t>that </a:t>
            </a:r>
            <a:r>
              <a:rPr b="1" i="1" lang="en" sz="2900">
                <a:latin typeface="Roboto"/>
                <a:ea typeface="Roboto"/>
                <a:cs typeface="Roboto"/>
                <a:sym typeface="Roboto"/>
              </a:rPr>
              <a:t>control</a:t>
            </a:r>
            <a:r>
              <a:rPr lang="en" sz="2900">
                <a:latin typeface="Roboto"/>
                <a:ea typeface="Roboto"/>
                <a:cs typeface="Roboto"/>
                <a:sym typeface="Roboto"/>
              </a:rPr>
              <a:t> how </a:t>
            </a:r>
            <a:r>
              <a:rPr b="1" i="1" lang="en" sz="2900">
                <a:latin typeface="Roboto"/>
                <a:ea typeface="Roboto"/>
                <a:cs typeface="Roboto"/>
                <a:sym typeface="Roboto"/>
              </a:rPr>
              <a:t>data is transmitted</a:t>
            </a:r>
            <a:r>
              <a:rPr lang="en" sz="2900">
                <a:latin typeface="Roboto"/>
                <a:ea typeface="Roboto"/>
                <a:cs typeface="Roboto"/>
                <a:sym typeface="Roboto"/>
              </a:rPr>
              <a:t> and </a:t>
            </a:r>
            <a:r>
              <a:rPr b="1" i="1" lang="en" sz="2900">
                <a:latin typeface="Roboto"/>
                <a:ea typeface="Roboto"/>
                <a:cs typeface="Roboto"/>
                <a:sym typeface="Roboto"/>
              </a:rPr>
              <a:t>received </a:t>
            </a:r>
            <a:r>
              <a:rPr lang="en" sz="2900">
                <a:latin typeface="Roboto"/>
                <a:ea typeface="Roboto"/>
                <a:cs typeface="Roboto"/>
                <a:sym typeface="Roboto"/>
              </a:rPr>
              <a:t>over a computer network. </a:t>
            </a:r>
            <a:endParaRPr sz="38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pic>
        <p:nvPicPr>
          <p:cNvPr descr="https://cdn.pixabay.com/photo/2020/10/04/14/40/network-5626578_960_720.jpg" id="596" name="Google Shape;596;p46">
            <a:hlinkClick r:id="rId3"/>
          </p:cNvPr>
          <p:cNvPicPr preferRelativeResize="0"/>
          <p:nvPr/>
        </p:nvPicPr>
        <p:blipFill>
          <a:blip r:embed="rId4">
            <a:alphaModFix/>
          </a:blip>
          <a:stretch>
            <a:fillRect/>
          </a:stretch>
        </p:blipFill>
        <p:spPr>
          <a:xfrm>
            <a:off x="5245391" y="1394575"/>
            <a:ext cx="3037310" cy="2829388"/>
          </a:xfrm>
          <a:prstGeom prst="rect">
            <a:avLst/>
          </a:prstGeom>
          <a:noFill/>
          <a:ln>
            <a:noFill/>
          </a:ln>
        </p:spPr>
      </p:pic>
      <p:pic>
        <p:nvPicPr>
          <p:cNvPr descr="https://images.freeimg.net/rsynced_images/floor-floorboards.jpg" id="597" name="Google Shape;597;p46">
            <a:hlinkClick r:id="rId5"/>
          </p:cNvPr>
          <p:cNvPicPr preferRelativeResize="0"/>
          <p:nvPr/>
        </p:nvPicPr>
        <p:blipFill rotWithShape="1">
          <a:blip r:embed="rId6">
            <a:alphaModFix/>
          </a:blip>
          <a:srcRect b="0" l="0" r="0" t="82640"/>
          <a:stretch/>
        </p:blipFill>
        <p:spPr>
          <a:xfrm>
            <a:off x="0" y="4601675"/>
            <a:ext cx="9144001" cy="541825"/>
          </a:xfrm>
          <a:prstGeom prst="rect">
            <a:avLst/>
          </a:prstGeom>
          <a:noFill/>
          <a:ln>
            <a:noFill/>
          </a:ln>
        </p:spPr>
      </p:pic>
      <p:sp>
        <p:nvSpPr>
          <p:cNvPr id="598" name="Google Shape;598;p4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00" name="Google Shape;600;p4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01" name="Google Shape;601;p46">
            <a:hlinkClick r:id="rId7"/>
          </p:cNvPr>
          <p:cNvPicPr preferRelativeResize="0"/>
          <p:nvPr/>
        </p:nvPicPr>
        <p:blipFill>
          <a:blip r:embed="rId8">
            <a:alphaModFix/>
          </a:blip>
          <a:stretch>
            <a:fillRect/>
          </a:stretch>
        </p:blipFill>
        <p:spPr>
          <a:xfrm>
            <a:off x="103125" y="146300"/>
            <a:ext cx="744601" cy="744601"/>
          </a:xfrm>
          <a:prstGeom prst="rect">
            <a:avLst/>
          </a:prstGeom>
          <a:noFill/>
          <a:ln>
            <a:noFill/>
          </a:ln>
        </p:spPr>
      </p:pic>
      <p:pic>
        <p:nvPicPr>
          <p:cNvPr descr="https://publicdomainvectors.org/photos/Pflanze-coloured.png" id="602" name="Google Shape;602;p46">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603" name="Google Shape;603;p4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604" name="Google Shape;604;p46"/>
          <p:cNvPicPr preferRelativeResize="0"/>
          <p:nvPr/>
        </p:nvPicPr>
        <p:blipFill>
          <a:blip r:embed="rId11">
            <a:alphaModFix/>
          </a:blip>
          <a:stretch>
            <a:fillRect/>
          </a:stretch>
        </p:blipFill>
        <p:spPr>
          <a:xfrm>
            <a:off x="0" y="4663225"/>
            <a:ext cx="8282701" cy="459575"/>
          </a:xfrm>
          <a:prstGeom prst="rect">
            <a:avLst/>
          </a:prstGeom>
          <a:noFill/>
          <a:ln>
            <a:noFill/>
          </a:ln>
        </p:spPr>
      </p:pic>
      <p:sp>
        <p:nvSpPr>
          <p:cNvPr id="605" name="Google Shape;605;p4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06" name="Google Shape;606;p46"/>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607" name="Google Shape;607;p46"/>
          <p:cNvSpPr txBox="1"/>
          <p:nvPr/>
        </p:nvSpPr>
        <p:spPr>
          <a:xfrm>
            <a:off x="905925" y="1394575"/>
            <a:ext cx="4504200" cy="2639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lang="en" sz="3000">
                <a:latin typeface="Roboto"/>
                <a:ea typeface="Roboto"/>
                <a:cs typeface="Roboto"/>
                <a:sym typeface="Roboto"/>
              </a:rPr>
              <a:t>There are different types of</a:t>
            </a:r>
            <a:r>
              <a:rPr lang="en" sz="3000">
                <a:latin typeface="Roboto"/>
                <a:ea typeface="Roboto"/>
                <a:cs typeface="Roboto"/>
                <a:sym typeface="Roboto"/>
              </a:rPr>
              <a:t> </a:t>
            </a:r>
            <a:r>
              <a:rPr b="1" lang="en" sz="3000">
                <a:latin typeface="Roboto"/>
                <a:ea typeface="Roboto"/>
                <a:cs typeface="Roboto"/>
                <a:sym typeface="Roboto"/>
              </a:rPr>
              <a:t>protocols</a:t>
            </a:r>
            <a:r>
              <a:rPr lang="en" sz="3000">
                <a:latin typeface="Roboto"/>
                <a:ea typeface="Roboto"/>
                <a:cs typeface="Roboto"/>
                <a:sym typeface="Roboto"/>
              </a:rPr>
              <a:t> for the different types of jobs or tasks needed to make the Internet work.</a:t>
            </a:r>
            <a:endParaRPr sz="3000">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pic>
        <p:nvPicPr>
          <p:cNvPr id="612" name="Google Shape;612;p47"/>
          <p:cNvPicPr preferRelativeResize="0"/>
          <p:nvPr/>
        </p:nvPicPr>
        <p:blipFill>
          <a:blip r:embed="rId3">
            <a:alphaModFix/>
          </a:blip>
          <a:stretch>
            <a:fillRect/>
          </a:stretch>
        </p:blipFill>
        <p:spPr>
          <a:xfrm>
            <a:off x="6148654" y="1488475"/>
            <a:ext cx="2046699" cy="2166660"/>
          </a:xfrm>
          <a:prstGeom prst="rect">
            <a:avLst/>
          </a:prstGeom>
          <a:noFill/>
          <a:ln>
            <a:noFill/>
          </a:ln>
        </p:spPr>
      </p:pic>
      <p:pic>
        <p:nvPicPr>
          <p:cNvPr descr="https://images.freeimg.net/rsynced_images/floor-floorboards.jpg" id="613" name="Google Shape;613;p4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14" name="Google Shape;614;p4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16" name="Google Shape;616;p4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17" name="Google Shape;617;p4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18" name="Google Shape;618;p4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19" name="Google Shape;619;p4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20" name="Google Shape;620;p47"/>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621" name="Google Shape;621;p4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22" name="Google Shape;622;p47"/>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623" name="Google Shape;623;p47"/>
          <p:cNvSpPr txBox="1"/>
          <p:nvPr/>
        </p:nvSpPr>
        <p:spPr>
          <a:xfrm>
            <a:off x="905925" y="1223150"/>
            <a:ext cx="6058500" cy="31455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0"/>
              </a:spcAft>
              <a:buNone/>
            </a:pPr>
            <a:r>
              <a:rPr b="1" lang="en" sz="2400">
                <a:latin typeface="Roboto"/>
                <a:ea typeface="Roboto"/>
                <a:cs typeface="Roboto"/>
                <a:sym typeface="Roboto"/>
              </a:rPr>
              <a:t>Protocols</a:t>
            </a:r>
            <a:r>
              <a:rPr lang="en" sz="2400">
                <a:latin typeface="Roboto"/>
                <a:ea typeface="Roboto"/>
                <a:cs typeface="Roboto"/>
                <a:sym typeface="Roboto"/>
              </a:rPr>
              <a:t> dictate various aspects of network communication, including </a:t>
            </a:r>
            <a:endParaRPr sz="2400">
              <a:latin typeface="Roboto"/>
              <a:ea typeface="Roboto"/>
              <a:cs typeface="Roboto"/>
              <a:sym typeface="Roboto"/>
            </a:endParaRPr>
          </a:p>
          <a:p>
            <a:pPr indent="-355600" lvl="0" marL="1371600" rtl="0" algn="l">
              <a:lnSpc>
                <a:spcPct val="107916"/>
              </a:lnSpc>
              <a:spcBef>
                <a:spcPts val="0"/>
              </a:spcBef>
              <a:spcAft>
                <a:spcPts val="0"/>
              </a:spcAft>
              <a:buSzPts val="2000"/>
              <a:buFont typeface="Roboto"/>
              <a:buChar char="❖"/>
            </a:pPr>
            <a:r>
              <a:rPr lang="en" sz="2000">
                <a:latin typeface="Roboto"/>
                <a:ea typeface="Roboto"/>
                <a:cs typeface="Roboto"/>
                <a:sym typeface="Roboto"/>
              </a:rPr>
              <a:t>addressing, </a:t>
            </a:r>
            <a:endParaRPr sz="2000">
              <a:latin typeface="Roboto"/>
              <a:ea typeface="Roboto"/>
              <a:cs typeface="Roboto"/>
              <a:sym typeface="Roboto"/>
            </a:endParaRPr>
          </a:p>
          <a:p>
            <a:pPr indent="-355600" lvl="0" marL="1371600" rtl="0" algn="l">
              <a:lnSpc>
                <a:spcPct val="107916"/>
              </a:lnSpc>
              <a:spcBef>
                <a:spcPts val="0"/>
              </a:spcBef>
              <a:spcAft>
                <a:spcPts val="0"/>
              </a:spcAft>
              <a:buSzPts val="2000"/>
              <a:buFont typeface="Roboto"/>
              <a:buChar char="❖"/>
            </a:pPr>
            <a:r>
              <a:rPr lang="en" sz="2000">
                <a:latin typeface="Roboto"/>
                <a:ea typeface="Roboto"/>
                <a:cs typeface="Roboto"/>
                <a:sym typeface="Roboto"/>
              </a:rPr>
              <a:t>data formatting, </a:t>
            </a:r>
            <a:endParaRPr sz="2000">
              <a:latin typeface="Roboto"/>
              <a:ea typeface="Roboto"/>
              <a:cs typeface="Roboto"/>
              <a:sym typeface="Roboto"/>
            </a:endParaRPr>
          </a:p>
          <a:p>
            <a:pPr indent="-355600" lvl="0" marL="1371600" rtl="0" algn="l">
              <a:lnSpc>
                <a:spcPct val="107916"/>
              </a:lnSpc>
              <a:spcBef>
                <a:spcPts val="0"/>
              </a:spcBef>
              <a:spcAft>
                <a:spcPts val="0"/>
              </a:spcAft>
              <a:buSzPts val="2000"/>
              <a:buFont typeface="Roboto"/>
              <a:buChar char="❖"/>
            </a:pPr>
            <a:r>
              <a:rPr lang="en" sz="2000">
                <a:latin typeface="Roboto"/>
                <a:ea typeface="Roboto"/>
                <a:cs typeface="Roboto"/>
                <a:sym typeface="Roboto"/>
              </a:rPr>
              <a:t>error detection and correction, </a:t>
            </a:r>
            <a:endParaRPr sz="2000">
              <a:latin typeface="Roboto"/>
              <a:ea typeface="Roboto"/>
              <a:cs typeface="Roboto"/>
              <a:sym typeface="Roboto"/>
            </a:endParaRPr>
          </a:p>
          <a:p>
            <a:pPr indent="-317500" lvl="0" marL="1371600" rtl="0" algn="l">
              <a:lnSpc>
                <a:spcPct val="107916"/>
              </a:lnSpc>
              <a:spcBef>
                <a:spcPts val="0"/>
              </a:spcBef>
              <a:spcAft>
                <a:spcPts val="0"/>
              </a:spcAft>
              <a:buSzPts val="1400"/>
              <a:buFont typeface="Roboto"/>
              <a:buChar char="❖"/>
            </a:pPr>
            <a:r>
              <a:rPr lang="en" sz="2000">
                <a:latin typeface="Roboto"/>
                <a:ea typeface="Roboto"/>
                <a:cs typeface="Roboto"/>
                <a:sym typeface="Roboto"/>
              </a:rPr>
              <a:t>and routing</a:t>
            </a:r>
            <a:r>
              <a:rPr lang="en" sz="2400">
                <a:latin typeface="Roboto"/>
                <a:ea typeface="Roboto"/>
                <a:cs typeface="Roboto"/>
                <a:sym typeface="Roboto"/>
              </a:rPr>
              <a:t>. </a:t>
            </a:r>
            <a:endParaRPr sz="2400">
              <a:latin typeface="Roboto"/>
              <a:ea typeface="Roboto"/>
              <a:cs typeface="Roboto"/>
              <a:sym typeface="Roboto"/>
            </a:endParaRPr>
          </a:p>
          <a:p>
            <a:pPr indent="0" lvl="0" marL="0" rtl="0" algn="l">
              <a:lnSpc>
                <a:spcPct val="107916"/>
              </a:lnSpc>
              <a:spcBef>
                <a:spcPts val="0"/>
              </a:spcBef>
              <a:spcAft>
                <a:spcPts val="0"/>
              </a:spcAft>
              <a:buNone/>
            </a:pPr>
            <a:r>
              <a:rPr lang="en" sz="2400">
                <a:solidFill>
                  <a:schemeClr val="dk1"/>
                </a:solidFill>
                <a:latin typeface="Roboto"/>
                <a:ea typeface="Roboto"/>
                <a:cs typeface="Roboto"/>
                <a:sym typeface="Roboto"/>
              </a:rPr>
              <a:t>We will review some key components and functions of network protocols.</a:t>
            </a:r>
            <a:endParaRPr sz="2400">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pic>
        <p:nvPicPr>
          <p:cNvPr id="628" name="Google Shape;628;p48"/>
          <p:cNvPicPr preferRelativeResize="0"/>
          <p:nvPr/>
        </p:nvPicPr>
        <p:blipFill>
          <a:blip r:embed="rId3">
            <a:alphaModFix/>
          </a:blip>
          <a:stretch>
            <a:fillRect/>
          </a:stretch>
        </p:blipFill>
        <p:spPr>
          <a:xfrm>
            <a:off x="5720364" y="1820542"/>
            <a:ext cx="2627163" cy="2781133"/>
          </a:xfrm>
          <a:prstGeom prst="rect">
            <a:avLst/>
          </a:prstGeom>
          <a:noFill/>
          <a:ln>
            <a:noFill/>
          </a:ln>
        </p:spPr>
      </p:pic>
      <p:pic>
        <p:nvPicPr>
          <p:cNvPr descr="https://images.freeimg.net/rsynced_images/floor-floorboards.jpg" id="629" name="Google Shape;629;p4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30" name="Google Shape;630;p4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32" name="Google Shape;632;p4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33" name="Google Shape;633;p4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34" name="Google Shape;634;p4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35" name="Google Shape;635;p4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36" name="Google Shape;636;p48"/>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637" name="Google Shape;637;p4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38" name="Google Shape;638;p48"/>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639" name="Google Shape;639;p48"/>
          <p:cNvSpPr txBox="1"/>
          <p:nvPr/>
        </p:nvSpPr>
        <p:spPr>
          <a:xfrm>
            <a:off x="964150" y="1169038"/>
            <a:ext cx="4698000" cy="29460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2400">
                <a:latin typeface="Roboto"/>
                <a:ea typeface="Roboto"/>
                <a:cs typeface="Roboto"/>
                <a:sym typeface="Roboto"/>
              </a:rPr>
              <a:t>Addressing protocols </a:t>
            </a:r>
            <a:r>
              <a:rPr lang="en" sz="2400">
                <a:latin typeface="Roboto"/>
                <a:ea typeface="Roboto"/>
                <a:cs typeface="Roboto"/>
                <a:sym typeface="Roboto"/>
              </a:rPr>
              <a:t>define </a:t>
            </a:r>
            <a:r>
              <a:rPr b="1" i="1" lang="en" sz="2400">
                <a:latin typeface="Roboto"/>
                <a:ea typeface="Roboto"/>
                <a:cs typeface="Roboto"/>
                <a:sym typeface="Roboto"/>
              </a:rPr>
              <a:t>how devices on a network are identified and addressed.</a:t>
            </a:r>
            <a:r>
              <a:rPr lang="en" sz="2400">
                <a:latin typeface="Roboto"/>
                <a:ea typeface="Roboto"/>
                <a:cs typeface="Roboto"/>
                <a:sym typeface="Roboto"/>
              </a:rPr>
              <a:t> </a:t>
            </a:r>
            <a:r>
              <a:rPr lang="en" sz="2400">
                <a:solidFill>
                  <a:schemeClr val="dk1"/>
                </a:solidFill>
                <a:latin typeface="Roboto"/>
                <a:ea typeface="Roboto"/>
                <a:cs typeface="Roboto"/>
                <a:sym typeface="Roboto"/>
              </a:rPr>
              <a:t>A unique IP addresses to assigned to each device, enabling data packets to be routed to their intended destinations.</a:t>
            </a:r>
            <a:endParaRPr b="1" sz="5300">
              <a:latin typeface="Roboto"/>
              <a:ea typeface="Roboto"/>
              <a:cs typeface="Roboto"/>
              <a:sym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pic>
        <p:nvPicPr>
          <p:cNvPr id="644" name="Google Shape;644;p49"/>
          <p:cNvPicPr preferRelativeResize="0"/>
          <p:nvPr/>
        </p:nvPicPr>
        <p:blipFill>
          <a:blip r:embed="rId3">
            <a:alphaModFix/>
          </a:blip>
          <a:stretch>
            <a:fillRect/>
          </a:stretch>
        </p:blipFill>
        <p:spPr>
          <a:xfrm>
            <a:off x="6063975" y="2334175"/>
            <a:ext cx="2108900" cy="2232501"/>
          </a:xfrm>
          <a:prstGeom prst="rect">
            <a:avLst/>
          </a:prstGeom>
          <a:noFill/>
          <a:ln>
            <a:noFill/>
          </a:ln>
        </p:spPr>
      </p:pic>
      <p:pic>
        <p:nvPicPr>
          <p:cNvPr descr="https://images.freeimg.net/rsynced_images/floor-floorboards.jpg" id="645" name="Google Shape;645;p4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46" name="Google Shape;646;p4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48" name="Google Shape;648;p4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49" name="Google Shape;649;p4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50" name="Google Shape;650;p4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51" name="Google Shape;651;p4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52" name="Google Shape;652;p49"/>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653" name="Google Shape;653;p4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54" name="Google Shape;654;p49"/>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655" name="Google Shape;655;p49"/>
          <p:cNvSpPr txBox="1"/>
          <p:nvPr/>
        </p:nvSpPr>
        <p:spPr>
          <a:xfrm>
            <a:off x="905925" y="1138500"/>
            <a:ext cx="5094900" cy="3344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2400">
                <a:latin typeface="Roboto"/>
                <a:ea typeface="Roboto"/>
                <a:cs typeface="Roboto"/>
                <a:sym typeface="Roboto"/>
              </a:rPr>
              <a:t>Data Formatting Protocols </a:t>
            </a:r>
            <a:r>
              <a:rPr lang="en" sz="2400">
                <a:latin typeface="Roboto"/>
                <a:ea typeface="Roboto"/>
                <a:cs typeface="Roboto"/>
                <a:sym typeface="Roboto"/>
              </a:rPr>
              <a:t>specify </a:t>
            </a:r>
            <a:r>
              <a:rPr b="1" i="1" lang="en" sz="2400">
                <a:latin typeface="Roboto"/>
                <a:ea typeface="Roboto"/>
                <a:cs typeface="Roboto"/>
                <a:sym typeface="Roboto"/>
              </a:rPr>
              <a:t>how data is formatted for transmission over the network. </a:t>
            </a:r>
            <a:r>
              <a:rPr lang="en" sz="2400">
                <a:latin typeface="Roboto"/>
                <a:ea typeface="Roboto"/>
                <a:cs typeface="Roboto"/>
                <a:sym typeface="Roboto"/>
              </a:rPr>
              <a:t>This includes rules for organizing data into packets or frames, as well as specifying the structure of headers and trailers attached to each packet for routing and error detection.</a:t>
            </a:r>
            <a:endParaRPr sz="2400">
              <a:latin typeface="Roboto"/>
              <a:ea typeface="Roboto"/>
              <a:cs typeface="Roboto"/>
              <a:sym typeface="Roboto"/>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pic>
        <p:nvPicPr>
          <p:cNvPr id="660" name="Google Shape;660;p50"/>
          <p:cNvPicPr preferRelativeResize="0"/>
          <p:nvPr/>
        </p:nvPicPr>
        <p:blipFill>
          <a:blip r:embed="rId3">
            <a:alphaModFix/>
          </a:blip>
          <a:stretch>
            <a:fillRect/>
          </a:stretch>
        </p:blipFill>
        <p:spPr>
          <a:xfrm>
            <a:off x="5134413" y="1350150"/>
            <a:ext cx="3038474" cy="3216525"/>
          </a:xfrm>
          <a:prstGeom prst="rect">
            <a:avLst/>
          </a:prstGeom>
          <a:noFill/>
          <a:ln>
            <a:noFill/>
          </a:ln>
        </p:spPr>
      </p:pic>
      <p:pic>
        <p:nvPicPr>
          <p:cNvPr descr="https://images.freeimg.net/rsynced_images/floor-floorboards.jpg" id="661" name="Google Shape;661;p5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62" name="Google Shape;662;p5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64" name="Google Shape;664;p5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65" name="Google Shape;665;p5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66" name="Google Shape;666;p5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67" name="Google Shape;667;p5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68" name="Google Shape;668;p5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669" name="Google Shape;669;p5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70" name="Google Shape;670;p50"/>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671" name="Google Shape;671;p50"/>
          <p:cNvSpPr txBox="1"/>
          <p:nvPr/>
        </p:nvSpPr>
        <p:spPr>
          <a:xfrm>
            <a:off x="905925" y="1337600"/>
            <a:ext cx="4338000" cy="29460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2400">
                <a:latin typeface="Roboto"/>
                <a:ea typeface="Roboto"/>
                <a:cs typeface="Roboto"/>
                <a:sym typeface="Roboto"/>
              </a:rPr>
              <a:t>Error Detection and Correction Network Protocols </a:t>
            </a:r>
            <a:r>
              <a:rPr lang="en" sz="2400">
                <a:latin typeface="Roboto"/>
                <a:ea typeface="Roboto"/>
                <a:cs typeface="Roboto"/>
                <a:sym typeface="Roboto"/>
              </a:rPr>
              <a:t>i</a:t>
            </a:r>
            <a:r>
              <a:rPr lang="en" sz="2400">
                <a:latin typeface="Roboto"/>
                <a:ea typeface="Roboto"/>
                <a:cs typeface="Roboto"/>
                <a:sym typeface="Roboto"/>
              </a:rPr>
              <a:t>nclude </a:t>
            </a:r>
            <a:r>
              <a:rPr b="1" i="1" lang="en" sz="2400">
                <a:latin typeface="Roboto"/>
                <a:ea typeface="Roboto"/>
                <a:cs typeface="Roboto"/>
                <a:sym typeface="Roboto"/>
              </a:rPr>
              <a:t>mechanisms for detecting</a:t>
            </a:r>
            <a:r>
              <a:rPr lang="en" sz="2400">
                <a:latin typeface="Roboto"/>
                <a:ea typeface="Roboto"/>
                <a:cs typeface="Roboto"/>
                <a:sym typeface="Roboto"/>
              </a:rPr>
              <a:t> and, in some cases, </a:t>
            </a:r>
            <a:r>
              <a:rPr b="1" i="1" lang="en" sz="2400">
                <a:latin typeface="Roboto"/>
                <a:ea typeface="Roboto"/>
                <a:cs typeface="Roboto"/>
                <a:sym typeface="Roboto"/>
              </a:rPr>
              <a:t>correcting errors</a:t>
            </a:r>
            <a:r>
              <a:rPr lang="en" sz="2400">
                <a:latin typeface="Roboto"/>
                <a:ea typeface="Roboto"/>
                <a:cs typeface="Roboto"/>
                <a:sym typeface="Roboto"/>
              </a:rPr>
              <a:t> that may occur during data transmission. </a:t>
            </a:r>
            <a:endParaRPr sz="2400">
              <a:latin typeface="Roboto"/>
              <a:ea typeface="Roboto"/>
              <a:cs typeface="Roboto"/>
              <a:sym typeface="Robo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p51"/>
          <p:cNvPicPr preferRelativeResize="0"/>
          <p:nvPr/>
        </p:nvPicPr>
        <p:blipFill>
          <a:blip r:embed="rId3">
            <a:alphaModFix/>
          </a:blip>
          <a:stretch>
            <a:fillRect/>
          </a:stretch>
        </p:blipFill>
        <p:spPr>
          <a:xfrm>
            <a:off x="6011328" y="2278450"/>
            <a:ext cx="2161550" cy="2288225"/>
          </a:xfrm>
          <a:prstGeom prst="rect">
            <a:avLst/>
          </a:prstGeom>
          <a:noFill/>
          <a:ln>
            <a:noFill/>
          </a:ln>
        </p:spPr>
      </p:pic>
      <p:pic>
        <p:nvPicPr>
          <p:cNvPr descr="https://images.freeimg.net/rsynced_images/floor-floorboards.jpg" id="677" name="Google Shape;677;p5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78" name="Google Shape;678;p5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80" name="Google Shape;680;p5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81" name="Google Shape;681;p5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82" name="Google Shape;682;p5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83" name="Google Shape;683;p5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684" name="Google Shape;684;p51"/>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685" name="Google Shape;685;p5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686" name="Google Shape;686;p51"/>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687" name="Google Shape;687;p51"/>
          <p:cNvSpPr txBox="1"/>
          <p:nvPr/>
        </p:nvSpPr>
        <p:spPr>
          <a:xfrm>
            <a:off x="847725" y="1138500"/>
            <a:ext cx="5301300" cy="3344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2400">
                <a:latin typeface="Roboto"/>
                <a:ea typeface="Roboto"/>
                <a:cs typeface="Roboto"/>
                <a:sym typeface="Roboto"/>
              </a:rPr>
              <a:t>Routing Protocols </a:t>
            </a:r>
            <a:r>
              <a:rPr lang="en" sz="2400">
                <a:latin typeface="Roboto"/>
                <a:ea typeface="Roboto"/>
                <a:cs typeface="Roboto"/>
                <a:sym typeface="Roboto"/>
              </a:rPr>
              <a:t>determine </a:t>
            </a:r>
            <a:r>
              <a:rPr b="1" i="1" lang="en" sz="2400">
                <a:latin typeface="Roboto"/>
                <a:ea typeface="Roboto"/>
                <a:cs typeface="Roboto"/>
                <a:sym typeface="Roboto"/>
              </a:rPr>
              <a:t>how data packets are routed through the network from the source to the destination.</a:t>
            </a:r>
            <a:r>
              <a:rPr lang="en" sz="2400">
                <a:latin typeface="Roboto"/>
                <a:ea typeface="Roboto"/>
                <a:cs typeface="Roboto"/>
                <a:sym typeface="Roboto"/>
              </a:rPr>
              <a:t> This involves determining the best path for data transmission based on factors like network congestion, latency, and reliability. </a:t>
            </a:r>
            <a:endParaRPr sz="24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descr="https://images.freeimg.net/rsynced_images/floor-floorboards.jpg" id="113" name="Google Shape;113;p1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 name="Google Shape;114;p1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 name="Google Shape;116;p1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7" name="Google Shape;117;p1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 name="Google Shape;118;p16">
            <a:hlinkClick r:id="rId7"/>
          </p:cNvPr>
          <p:cNvPicPr preferRelativeResize="0"/>
          <p:nvPr/>
        </p:nvPicPr>
        <p:blipFill rotWithShape="1">
          <a:blip r:embed="rId8">
            <a:alphaModFix/>
          </a:blip>
          <a:srcRect b="0" l="7070" r="7429" t="0"/>
          <a:stretch/>
        </p:blipFill>
        <p:spPr>
          <a:xfrm>
            <a:off x="145600" y="2808050"/>
            <a:ext cx="861000" cy="1899125"/>
          </a:xfrm>
          <a:prstGeom prst="rect">
            <a:avLst/>
          </a:prstGeom>
          <a:noFill/>
          <a:ln>
            <a:noFill/>
          </a:ln>
        </p:spPr>
      </p:pic>
      <p:sp>
        <p:nvSpPr>
          <p:cNvPr id="119" name="Google Shape;119;p16"/>
          <p:cNvSpPr/>
          <p:nvPr/>
        </p:nvSpPr>
        <p:spPr>
          <a:xfrm>
            <a:off x="1715750" y="146300"/>
            <a:ext cx="5618400" cy="4330500"/>
          </a:xfrm>
          <a:prstGeom prst="rect">
            <a:avLst/>
          </a:prstGeom>
          <a:solidFill>
            <a:srgbClr val="F1EAEA"/>
          </a:solidFill>
          <a:ln cap="flat" cmpd="sng" w="1143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2079550" y="247500"/>
            <a:ext cx="3847200" cy="39405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300" u="sng">
                <a:latin typeface="Roboto"/>
                <a:ea typeface="Roboto"/>
                <a:cs typeface="Roboto"/>
                <a:sym typeface="Roboto"/>
              </a:rPr>
              <a:t>Topics Covered</a:t>
            </a:r>
            <a:endParaRPr b="1" sz="2300" u="sng">
              <a:latin typeface="Roboto"/>
              <a:ea typeface="Roboto"/>
              <a:cs typeface="Roboto"/>
              <a:sym typeface="Roboto"/>
            </a:endParaRPr>
          </a:p>
          <a:p>
            <a:pPr indent="0" lvl="0" marL="0" rtl="0" algn="ctr">
              <a:lnSpc>
                <a:spcPct val="100000"/>
              </a:lnSpc>
              <a:spcBef>
                <a:spcPts val="0"/>
              </a:spcBef>
              <a:spcAft>
                <a:spcPts val="0"/>
              </a:spcAft>
              <a:buNone/>
            </a:pPr>
            <a:r>
              <a:t/>
            </a:r>
            <a:endParaRPr b="1" sz="2300" u="sng">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9"/>
              </a:rPr>
              <a:t>Computer Data</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0"/>
              </a:rPr>
              <a:t>Computer Network </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1"/>
              </a:rPr>
              <a:t>Types of Computer Networks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2"/>
              </a:rPr>
              <a:t>Network Protocols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3"/>
              </a:rPr>
              <a:t>Packets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4"/>
              </a:rPr>
              <a:t>Addressing</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5"/>
              </a:rPr>
              <a:t>Routers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6"/>
              </a:rPr>
              <a:t>Servers</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7"/>
              </a:rPr>
              <a:t>Malware</a:t>
            </a:r>
            <a:endParaRPr sz="1800">
              <a:latin typeface="Roboto"/>
              <a:ea typeface="Roboto"/>
              <a:cs typeface="Roboto"/>
              <a:sym typeface="Roboto"/>
            </a:endParaRPr>
          </a:p>
          <a:p>
            <a:pPr indent="-342900" lvl="0" marL="457200" rtl="0" algn="l">
              <a:lnSpc>
                <a:spcPct val="10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8"/>
              </a:rPr>
              <a:t>Network Security</a:t>
            </a:r>
            <a:endParaRPr sz="1800">
              <a:latin typeface="Roboto"/>
              <a:ea typeface="Roboto"/>
              <a:cs typeface="Roboto"/>
              <a:sym typeface="Roboto"/>
            </a:endParaRPr>
          </a:p>
          <a:p>
            <a:pPr indent="-342900" lvl="0" marL="457200" rtl="0" algn="l">
              <a:lnSpc>
                <a:spcPct val="150000"/>
              </a:lnSpc>
              <a:spcBef>
                <a:spcPts val="0"/>
              </a:spcBef>
              <a:spcAft>
                <a:spcPts val="0"/>
              </a:spcAft>
              <a:buSzPts val="1800"/>
              <a:buFont typeface="Roboto"/>
              <a:buChar char="➢"/>
            </a:pPr>
            <a:r>
              <a:rPr lang="en" sz="1800" u="sng">
                <a:solidFill>
                  <a:schemeClr val="hlink"/>
                </a:solidFill>
                <a:latin typeface="Roboto"/>
                <a:ea typeface="Roboto"/>
                <a:cs typeface="Roboto"/>
                <a:sym typeface="Roboto"/>
                <a:hlinkClick action="ppaction://hlinksldjump" r:id="rId19"/>
              </a:rPr>
              <a:t>Works Cited</a:t>
            </a:r>
            <a:endParaRPr sz="1800">
              <a:latin typeface="Roboto"/>
              <a:ea typeface="Roboto"/>
              <a:cs typeface="Roboto"/>
              <a:sym typeface="Roboto"/>
            </a:endParaRPr>
          </a:p>
        </p:txBody>
      </p:sp>
      <p:sp>
        <p:nvSpPr>
          <p:cNvPr id="121" name="Google Shape;121;p1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22" name="Google Shape;122;p16"/>
          <p:cNvPicPr preferRelativeResize="0"/>
          <p:nvPr/>
        </p:nvPicPr>
        <p:blipFill>
          <a:blip r:embed="rId20">
            <a:alphaModFix/>
          </a:blip>
          <a:stretch>
            <a:fillRect/>
          </a:stretch>
        </p:blipFill>
        <p:spPr>
          <a:xfrm>
            <a:off x="0" y="4663225"/>
            <a:ext cx="8282701" cy="459575"/>
          </a:xfrm>
          <a:prstGeom prst="rect">
            <a:avLst/>
          </a:prstGeom>
          <a:noFill/>
          <a:ln>
            <a:noFill/>
          </a:ln>
        </p:spPr>
      </p:pic>
      <p:sp>
        <p:nvSpPr>
          <p:cNvPr id="123" name="Google Shape;123;p1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pic>
        <p:nvPicPr>
          <p:cNvPr id="124" name="Google Shape;124;p16"/>
          <p:cNvPicPr preferRelativeResize="0"/>
          <p:nvPr/>
        </p:nvPicPr>
        <p:blipFill>
          <a:blip r:embed="rId21">
            <a:alphaModFix/>
          </a:blip>
          <a:stretch>
            <a:fillRect/>
          </a:stretch>
        </p:blipFill>
        <p:spPr>
          <a:xfrm>
            <a:off x="4748450" y="1353475"/>
            <a:ext cx="2585700" cy="29550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pic>
        <p:nvPicPr>
          <p:cNvPr id="692" name="Google Shape;692;p52"/>
          <p:cNvPicPr preferRelativeResize="0"/>
          <p:nvPr/>
        </p:nvPicPr>
        <p:blipFill>
          <a:blip r:embed="rId3">
            <a:alphaModFix/>
          </a:blip>
          <a:stretch>
            <a:fillRect/>
          </a:stretch>
        </p:blipFill>
        <p:spPr>
          <a:xfrm>
            <a:off x="6725764" y="2262767"/>
            <a:ext cx="1456551" cy="1541909"/>
          </a:xfrm>
          <a:prstGeom prst="rect">
            <a:avLst/>
          </a:prstGeom>
          <a:noFill/>
          <a:ln>
            <a:noFill/>
          </a:ln>
        </p:spPr>
      </p:pic>
      <p:pic>
        <p:nvPicPr>
          <p:cNvPr descr="https://images.freeimg.net/rsynced_images/floor-floorboards.jpg" id="693" name="Google Shape;693;p5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694" name="Google Shape;694;p5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696" name="Google Shape;696;p5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697" name="Google Shape;697;p5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698" name="Google Shape;698;p5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699" name="Google Shape;699;p5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00" name="Google Shape;700;p52"/>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701" name="Google Shape;701;p5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02" name="Google Shape;702;p52"/>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703" name="Google Shape;703;p52"/>
          <p:cNvSpPr txBox="1"/>
          <p:nvPr/>
        </p:nvSpPr>
        <p:spPr>
          <a:xfrm>
            <a:off x="847725" y="1127900"/>
            <a:ext cx="5777400" cy="3344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2400">
                <a:latin typeface="Roboto"/>
                <a:ea typeface="Roboto"/>
                <a:cs typeface="Roboto"/>
                <a:sym typeface="Roboto"/>
              </a:rPr>
              <a:t>Flow Control Protocols</a:t>
            </a:r>
            <a:r>
              <a:rPr lang="en" sz="2400">
                <a:latin typeface="Roboto"/>
                <a:ea typeface="Roboto"/>
                <a:cs typeface="Roboto"/>
                <a:sym typeface="Roboto"/>
              </a:rPr>
              <a:t> </a:t>
            </a:r>
            <a:r>
              <a:rPr b="1" i="1" lang="en" sz="2400">
                <a:latin typeface="Roboto"/>
                <a:ea typeface="Roboto"/>
                <a:cs typeface="Roboto"/>
                <a:sym typeface="Roboto"/>
              </a:rPr>
              <a:t>regulate the flow of data between devices to prevent congestion and ensure efficient transmission. </a:t>
            </a:r>
            <a:r>
              <a:rPr lang="en" sz="2400">
                <a:latin typeface="Roboto"/>
                <a:ea typeface="Roboto"/>
                <a:cs typeface="Roboto"/>
                <a:sym typeface="Roboto"/>
              </a:rPr>
              <a:t>Flow control mechanisms control the rate at which data is sent and received, adjusting transmission speeds based on network conditions and the capabilities of the receiving device</a:t>
            </a:r>
            <a:r>
              <a:rPr lang="en" sz="2400">
                <a:latin typeface="Roboto"/>
                <a:ea typeface="Roboto"/>
                <a:cs typeface="Roboto"/>
                <a:sym typeface="Roboto"/>
              </a:rPr>
              <a:t>.</a:t>
            </a:r>
            <a:endParaRPr sz="2400">
              <a:latin typeface="Roboto"/>
              <a:ea typeface="Roboto"/>
              <a:cs typeface="Roboto"/>
              <a:sym typeface="Robo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pic>
        <p:nvPicPr>
          <p:cNvPr id="708" name="Google Shape;708;p53"/>
          <p:cNvPicPr preferRelativeResize="0"/>
          <p:nvPr/>
        </p:nvPicPr>
        <p:blipFill>
          <a:blip r:embed="rId3">
            <a:alphaModFix/>
          </a:blip>
          <a:stretch>
            <a:fillRect/>
          </a:stretch>
        </p:blipFill>
        <p:spPr>
          <a:xfrm>
            <a:off x="5412925" y="1532725"/>
            <a:ext cx="2823450" cy="2988925"/>
          </a:xfrm>
          <a:prstGeom prst="rect">
            <a:avLst/>
          </a:prstGeom>
          <a:noFill/>
          <a:ln>
            <a:noFill/>
          </a:ln>
        </p:spPr>
      </p:pic>
      <p:pic>
        <p:nvPicPr>
          <p:cNvPr descr="https://images.freeimg.net/rsynced_images/floor-floorboards.jpg" id="709" name="Google Shape;709;p53">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710" name="Google Shape;710;p5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12" name="Google Shape;712;p5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13" name="Google Shape;713;p53">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14" name="Google Shape;714;p53">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15" name="Google Shape;715;p5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16" name="Google Shape;716;p53"/>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717" name="Google Shape;717;p5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18" name="Google Shape;718;p53"/>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719" name="Google Shape;719;p53"/>
          <p:cNvSpPr txBox="1"/>
          <p:nvPr/>
        </p:nvSpPr>
        <p:spPr>
          <a:xfrm>
            <a:off x="847725" y="1201975"/>
            <a:ext cx="4761600" cy="21486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2400">
                <a:latin typeface="Roboto"/>
                <a:ea typeface="Roboto"/>
                <a:cs typeface="Roboto"/>
                <a:sym typeface="Roboto"/>
              </a:rPr>
              <a:t>Session Management Protocols </a:t>
            </a:r>
            <a:r>
              <a:rPr lang="en" sz="2400">
                <a:latin typeface="Roboto"/>
                <a:ea typeface="Roboto"/>
                <a:cs typeface="Roboto"/>
                <a:sym typeface="Roboto"/>
              </a:rPr>
              <a:t>include </a:t>
            </a:r>
            <a:r>
              <a:rPr b="1" i="1" lang="en" sz="2400">
                <a:latin typeface="Roboto"/>
                <a:ea typeface="Roboto"/>
                <a:cs typeface="Roboto"/>
                <a:sym typeface="Roboto"/>
              </a:rPr>
              <a:t>features for establishing, maintaining, and terminating communication sessions </a:t>
            </a:r>
            <a:r>
              <a:rPr lang="en" sz="2400">
                <a:latin typeface="Roboto"/>
                <a:ea typeface="Roboto"/>
                <a:cs typeface="Roboto"/>
                <a:sym typeface="Roboto"/>
              </a:rPr>
              <a:t>between devices.</a:t>
            </a:r>
            <a:endParaRPr sz="2400">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pic>
        <p:nvPicPr>
          <p:cNvPr id="724" name="Google Shape;724;p54"/>
          <p:cNvPicPr preferRelativeResize="0"/>
          <p:nvPr/>
        </p:nvPicPr>
        <p:blipFill>
          <a:blip r:embed="rId3">
            <a:alphaModFix/>
          </a:blip>
          <a:stretch>
            <a:fillRect/>
          </a:stretch>
        </p:blipFill>
        <p:spPr>
          <a:xfrm>
            <a:off x="6043125" y="1905050"/>
            <a:ext cx="2129750" cy="2476499"/>
          </a:xfrm>
          <a:prstGeom prst="rect">
            <a:avLst/>
          </a:prstGeom>
          <a:noFill/>
          <a:ln>
            <a:noFill/>
          </a:ln>
        </p:spPr>
      </p:pic>
      <p:pic>
        <p:nvPicPr>
          <p:cNvPr descr="https://images.freeimg.net/rsynced_images/floor-floorboards.jpg" id="725" name="Google Shape;725;p5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726" name="Google Shape;726;p5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5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28" name="Google Shape;728;p5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29" name="Google Shape;729;p5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730" name="Google Shape;730;p5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731" name="Google Shape;731;p5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32" name="Google Shape;732;p54"/>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733" name="Google Shape;733;p5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34" name="Google Shape;734;p54"/>
          <p:cNvSpPr/>
          <p:nvPr/>
        </p:nvSpPr>
        <p:spPr>
          <a:xfrm>
            <a:off x="1085850" y="146300"/>
            <a:ext cx="7067538" cy="873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What is a Network Protocol?</a:t>
            </a:r>
          </a:p>
        </p:txBody>
      </p:sp>
      <p:sp>
        <p:nvSpPr>
          <p:cNvPr id="735" name="Google Shape;735;p54"/>
          <p:cNvSpPr txBox="1"/>
          <p:nvPr/>
        </p:nvSpPr>
        <p:spPr>
          <a:xfrm>
            <a:off x="905925" y="1138500"/>
            <a:ext cx="5137200" cy="33447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2400">
                <a:latin typeface="Roboto"/>
                <a:ea typeface="Roboto"/>
                <a:cs typeface="Roboto"/>
                <a:sym typeface="Roboto"/>
              </a:rPr>
              <a:t>Security  Protocols </a:t>
            </a:r>
            <a:r>
              <a:rPr lang="en" sz="2400">
                <a:latin typeface="Roboto"/>
                <a:ea typeface="Roboto"/>
                <a:cs typeface="Roboto"/>
                <a:sym typeface="Roboto"/>
              </a:rPr>
              <a:t>include security </a:t>
            </a:r>
            <a:r>
              <a:rPr b="1" lang="en" sz="2400">
                <a:latin typeface="Roboto"/>
                <a:ea typeface="Roboto"/>
                <a:cs typeface="Roboto"/>
                <a:sym typeface="Roboto"/>
              </a:rPr>
              <a:t>features to protect data from unauthorized access, interception, and tampering.</a:t>
            </a:r>
            <a:r>
              <a:rPr lang="en" sz="2400">
                <a:latin typeface="Roboto"/>
                <a:ea typeface="Roboto"/>
                <a:cs typeface="Roboto"/>
                <a:sym typeface="Roboto"/>
              </a:rPr>
              <a:t> Encryption protocols like Secure Sockets Layer (SSL) and Transport Layer Security (TLS) are commonly used to secure transmitted data.</a:t>
            </a:r>
            <a:endParaRPr sz="2400">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pic>
        <p:nvPicPr>
          <p:cNvPr descr="https://images.freeimg.net/rsynced_images/floor-floorboards.jpg" id="740" name="Google Shape;740;p5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41" name="Google Shape;741;p5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43" name="Google Shape;743;p5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44" name="Google Shape;744;p5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45" name="Google Shape;745;p5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46" name="Google Shape;746;p5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47" name="Google Shape;747;p5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48" name="Google Shape;748;p5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49" name="Google Shape;749;p55"/>
          <p:cNvSpPr/>
          <p:nvPr/>
        </p:nvSpPr>
        <p:spPr>
          <a:xfrm>
            <a:off x="2271825" y="146300"/>
            <a:ext cx="3828824" cy="744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Examples</a:t>
            </a:r>
          </a:p>
        </p:txBody>
      </p:sp>
      <p:sp>
        <p:nvSpPr>
          <p:cNvPr id="750" name="Google Shape;750;p55"/>
          <p:cNvSpPr txBox="1"/>
          <p:nvPr/>
        </p:nvSpPr>
        <p:spPr>
          <a:xfrm>
            <a:off x="1036800" y="851550"/>
            <a:ext cx="6710100" cy="35166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Font typeface="Calibri"/>
              <a:buChar char="●"/>
            </a:pPr>
            <a:r>
              <a:rPr lang="en" sz="1600">
                <a:solidFill>
                  <a:srgbClr val="FF0000"/>
                </a:solidFill>
                <a:latin typeface="Roboto"/>
                <a:ea typeface="Roboto"/>
                <a:cs typeface="Roboto"/>
                <a:sym typeface="Roboto"/>
              </a:rPr>
              <a:t>Internet Protocol (IP)</a:t>
            </a:r>
            <a:r>
              <a:rPr lang="en" sz="1600">
                <a:solidFill>
                  <a:srgbClr val="000000"/>
                </a:solidFill>
                <a:latin typeface="Roboto"/>
                <a:ea typeface="Roboto"/>
                <a:cs typeface="Roboto"/>
                <a:sym typeface="Roboto"/>
              </a:rPr>
              <a:t> is based on internet addresses and is used for</a:t>
            </a:r>
            <a:r>
              <a:rPr i="1" lang="en" sz="1600">
                <a:solidFill>
                  <a:srgbClr val="000000"/>
                </a:solidFill>
                <a:latin typeface="Roboto"/>
                <a:ea typeface="Roboto"/>
                <a:cs typeface="Roboto"/>
                <a:sym typeface="Roboto"/>
              </a:rPr>
              <a:t> sending and receiving messages on the Internet.</a:t>
            </a:r>
            <a:endParaRPr i="1" sz="1600">
              <a:solidFill>
                <a:srgbClr val="000000"/>
              </a:solidFill>
              <a:latin typeface="Roboto"/>
              <a:ea typeface="Roboto"/>
              <a:cs typeface="Roboto"/>
              <a:sym typeface="Roboto"/>
            </a:endParaRPr>
          </a:p>
          <a:p>
            <a:pPr indent="-330200" lvl="0" marL="457200" rtl="0" algn="l">
              <a:lnSpc>
                <a:spcPct val="115000"/>
              </a:lnSpc>
              <a:spcBef>
                <a:spcPts val="0"/>
              </a:spcBef>
              <a:spcAft>
                <a:spcPts val="0"/>
              </a:spcAft>
              <a:buClr>
                <a:srgbClr val="000000"/>
              </a:buClr>
              <a:buSzPts val="1600"/>
              <a:buFont typeface="Calibri"/>
              <a:buChar char="●"/>
            </a:pPr>
            <a:r>
              <a:rPr lang="en" sz="1600">
                <a:solidFill>
                  <a:srgbClr val="FF0000"/>
                </a:solidFill>
                <a:latin typeface="Roboto"/>
                <a:ea typeface="Roboto"/>
                <a:cs typeface="Roboto"/>
                <a:sym typeface="Roboto"/>
              </a:rPr>
              <a:t> Transmission Control Protocol (TCP)</a:t>
            </a:r>
            <a:r>
              <a:rPr lang="en" sz="1600">
                <a:solidFill>
                  <a:srgbClr val="000000"/>
                </a:solidFill>
                <a:latin typeface="Roboto"/>
                <a:ea typeface="Roboto"/>
                <a:cs typeface="Roboto"/>
                <a:sym typeface="Roboto"/>
              </a:rPr>
              <a:t> is a </a:t>
            </a:r>
            <a:r>
              <a:rPr i="1" lang="en" sz="1600">
                <a:solidFill>
                  <a:srgbClr val="000000"/>
                </a:solidFill>
                <a:latin typeface="Roboto"/>
                <a:ea typeface="Roboto"/>
                <a:cs typeface="Roboto"/>
                <a:sym typeface="Roboto"/>
              </a:rPr>
              <a:t>connection </a:t>
            </a:r>
            <a:r>
              <a:rPr lang="en" sz="1600">
                <a:solidFill>
                  <a:srgbClr val="000000"/>
                </a:solidFill>
                <a:latin typeface="Roboto"/>
                <a:ea typeface="Roboto"/>
                <a:cs typeface="Roboto"/>
                <a:sym typeface="Roboto"/>
              </a:rPr>
              <a:t>protocol that </a:t>
            </a:r>
            <a:r>
              <a:rPr i="1" lang="en" sz="1600">
                <a:solidFill>
                  <a:srgbClr val="000000"/>
                </a:solidFill>
                <a:latin typeface="Roboto"/>
                <a:ea typeface="Roboto"/>
                <a:cs typeface="Roboto"/>
                <a:sym typeface="Roboto"/>
              </a:rPr>
              <a:t>makes sure data reaches its destination error free</a:t>
            </a:r>
            <a:r>
              <a:rPr lang="en" sz="1600">
                <a:solidFill>
                  <a:srgbClr val="000000"/>
                </a:solidFill>
                <a:latin typeface="Roboto"/>
                <a:ea typeface="Roboto"/>
                <a:cs typeface="Roboto"/>
                <a:sym typeface="Roboto"/>
              </a:rPr>
              <a:t>.</a:t>
            </a:r>
            <a:endParaRPr sz="1600">
              <a:solidFill>
                <a:srgbClr val="000000"/>
              </a:solidFill>
              <a:latin typeface="Roboto"/>
              <a:ea typeface="Roboto"/>
              <a:cs typeface="Roboto"/>
              <a:sym typeface="Roboto"/>
            </a:endParaRPr>
          </a:p>
          <a:p>
            <a:pPr indent="-330200" lvl="0" marL="457200" rtl="0" algn="l">
              <a:lnSpc>
                <a:spcPct val="115000"/>
              </a:lnSpc>
              <a:spcBef>
                <a:spcPts val="0"/>
              </a:spcBef>
              <a:spcAft>
                <a:spcPts val="0"/>
              </a:spcAft>
              <a:buClr>
                <a:srgbClr val="000000"/>
              </a:buClr>
              <a:buSzPts val="1600"/>
              <a:buFont typeface="Calibri"/>
              <a:buChar char="●"/>
            </a:pPr>
            <a:r>
              <a:rPr lang="en" sz="1600">
                <a:solidFill>
                  <a:srgbClr val="FF0000"/>
                </a:solidFill>
                <a:latin typeface="Roboto"/>
                <a:ea typeface="Roboto"/>
                <a:cs typeface="Roboto"/>
                <a:sym typeface="Roboto"/>
              </a:rPr>
              <a:t>Simple Mail Transfer Protocol (SMTP) </a:t>
            </a:r>
            <a:r>
              <a:rPr lang="en" sz="1600">
                <a:solidFill>
                  <a:srgbClr val="000000"/>
                </a:solidFill>
                <a:latin typeface="Roboto"/>
                <a:ea typeface="Roboto"/>
                <a:cs typeface="Roboto"/>
                <a:sym typeface="Roboto"/>
              </a:rPr>
              <a:t>is used for </a:t>
            </a:r>
            <a:r>
              <a:rPr i="1" lang="en" sz="1600">
                <a:solidFill>
                  <a:srgbClr val="000000"/>
                </a:solidFill>
                <a:latin typeface="Roboto"/>
                <a:ea typeface="Roboto"/>
                <a:cs typeface="Roboto"/>
                <a:sym typeface="Roboto"/>
              </a:rPr>
              <a:t>sending emails within the same network and between different networks.</a:t>
            </a:r>
            <a:endParaRPr i="1" sz="1600">
              <a:solidFill>
                <a:srgbClr val="000000"/>
              </a:solidFill>
              <a:latin typeface="Roboto"/>
              <a:ea typeface="Roboto"/>
              <a:cs typeface="Roboto"/>
              <a:sym typeface="Roboto"/>
            </a:endParaRPr>
          </a:p>
          <a:p>
            <a:pPr indent="-330200" lvl="0" marL="457200" rtl="0" algn="l">
              <a:lnSpc>
                <a:spcPct val="115000"/>
              </a:lnSpc>
              <a:spcBef>
                <a:spcPts val="0"/>
              </a:spcBef>
              <a:spcAft>
                <a:spcPts val="0"/>
              </a:spcAft>
              <a:buClr>
                <a:srgbClr val="000000"/>
              </a:buClr>
              <a:buSzPts val="1600"/>
              <a:buFont typeface="Calibri"/>
              <a:buChar char="●"/>
            </a:pPr>
            <a:r>
              <a:rPr lang="en" sz="1600">
                <a:solidFill>
                  <a:srgbClr val="FF0000"/>
                </a:solidFill>
                <a:latin typeface="Roboto"/>
                <a:ea typeface="Roboto"/>
                <a:cs typeface="Roboto"/>
                <a:sym typeface="Roboto"/>
              </a:rPr>
              <a:t>Hypertext Transfer Protocol (HTTP)</a:t>
            </a:r>
            <a:r>
              <a:rPr lang="en" sz="1600">
                <a:solidFill>
                  <a:srgbClr val="000000"/>
                </a:solidFill>
                <a:latin typeface="Roboto"/>
                <a:ea typeface="Roboto"/>
                <a:cs typeface="Roboto"/>
                <a:sym typeface="Roboto"/>
              </a:rPr>
              <a:t> is used t</a:t>
            </a:r>
            <a:r>
              <a:rPr i="1" lang="en" sz="1600">
                <a:solidFill>
                  <a:srgbClr val="000000"/>
                </a:solidFill>
                <a:latin typeface="Roboto"/>
                <a:ea typeface="Roboto"/>
                <a:cs typeface="Roboto"/>
                <a:sym typeface="Roboto"/>
              </a:rPr>
              <a:t>o browse the Internet and download material.</a:t>
            </a:r>
            <a:endParaRPr i="1" sz="1600">
              <a:solidFill>
                <a:srgbClr val="000000"/>
              </a:solidFill>
              <a:latin typeface="Roboto"/>
              <a:ea typeface="Roboto"/>
              <a:cs typeface="Roboto"/>
              <a:sym typeface="Roboto"/>
            </a:endParaRPr>
          </a:p>
          <a:p>
            <a:pPr indent="-330200" lvl="0" marL="457200" rtl="0" algn="l">
              <a:lnSpc>
                <a:spcPct val="115000"/>
              </a:lnSpc>
              <a:spcBef>
                <a:spcPts val="0"/>
              </a:spcBef>
              <a:spcAft>
                <a:spcPts val="0"/>
              </a:spcAft>
              <a:buClr>
                <a:srgbClr val="000000"/>
              </a:buClr>
              <a:buSzPts val="1600"/>
              <a:buFont typeface="Calibri"/>
              <a:buChar char="●"/>
            </a:pPr>
            <a:r>
              <a:rPr lang="en" sz="1600">
                <a:solidFill>
                  <a:srgbClr val="FF0000"/>
                </a:solidFill>
                <a:latin typeface="Roboto"/>
                <a:ea typeface="Roboto"/>
                <a:cs typeface="Roboto"/>
                <a:sym typeface="Roboto"/>
              </a:rPr>
              <a:t>File Transfer Protocol (FTP)</a:t>
            </a:r>
            <a:r>
              <a:rPr lang="en" sz="1600">
                <a:solidFill>
                  <a:srgbClr val="000000"/>
                </a:solidFill>
                <a:latin typeface="Roboto"/>
                <a:ea typeface="Roboto"/>
                <a:cs typeface="Roboto"/>
                <a:sym typeface="Roboto"/>
              </a:rPr>
              <a:t> is used to allow users to work from a remote server.</a:t>
            </a:r>
            <a:endParaRPr sz="1600">
              <a:latin typeface="Roboto"/>
              <a:ea typeface="Roboto"/>
              <a:cs typeface="Roboto"/>
              <a:sym typeface="Roboto"/>
            </a:endParaRPr>
          </a:p>
          <a:p>
            <a:pPr indent="-330200" lvl="0" marL="457200" rtl="0" algn="l">
              <a:lnSpc>
                <a:spcPct val="115000"/>
              </a:lnSpc>
              <a:spcBef>
                <a:spcPts val="0"/>
              </a:spcBef>
              <a:spcAft>
                <a:spcPts val="0"/>
              </a:spcAft>
              <a:buClr>
                <a:srgbClr val="000000"/>
              </a:buClr>
              <a:buSzPts val="1600"/>
              <a:buFont typeface="Roboto"/>
              <a:buChar char="●"/>
            </a:pPr>
            <a:r>
              <a:rPr lang="en" sz="1600">
                <a:solidFill>
                  <a:schemeClr val="dk1"/>
                </a:solidFill>
                <a:latin typeface="Roboto"/>
                <a:ea typeface="Roboto"/>
                <a:cs typeface="Roboto"/>
                <a:sym typeface="Roboto"/>
              </a:rPr>
              <a:t> </a:t>
            </a:r>
            <a:r>
              <a:rPr lang="en" sz="1600">
                <a:solidFill>
                  <a:srgbClr val="FF0000"/>
                </a:solidFill>
                <a:latin typeface="Roboto"/>
                <a:ea typeface="Roboto"/>
                <a:cs typeface="Roboto"/>
                <a:sym typeface="Roboto"/>
              </a:rPr>
              <a:t>Secure Sockets Layer (SSL)</a:t>
            </a:r>
            <a:r>
              <a:rPr lang="en" sz="1600">
                <a:solidFill>
                  <a:schemeClr val="dk1"/>
                </a:solidFill>
                <a:latin typeface="Roboto"/>
                <a:ea typeface="Roboto"/>
                <a:cs typeface="Roboto"/>
                <a:sym typeface="Roboto"/>
              </a:rPr>
              <a:t> and </a:t>
            </a:r>
            <a:r>
              <a:rPr lang="en" sz="1600">
                <a:solidFill>
                  <a:srgbClr val="FF0000"/>
                </a:solidFill>
                <a:latin typeface="Roboto"/>
                <a:ea typeface="Roboto"/>
                <a:cs typeface="Roboto"/>
                <a:sym typeface="Roboto"/>
              </a:rPr>
              <a:t>Transport Layer Security (TLS)</a:t>
            </a:r>
            <a:r>
              <a:rPr lang="en" sz="1600">
                <a:solidFill>
                  <a:schemeClr val="dk1"/>
                </a:solidFill>
                <a:latin typeface="Roboto"/>
                <a:ea typeface="Roboto"/>
                <a:cs typeface="Roboto"/>
                <a:sym typeface="Roboto"/>
              </a:rPr>
              <a:t> are commonly used to secure transmitted data.</a:t>
            </a:r>
            <a:endParaRPr sz="16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pic>
        <p:nvPicPr>
          <p:cNvPr descr="https://images.freeimg.net/rsynced_images/floor-floorboards.jpg" id="755" name="Google Shape;755;p5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56" name="Google Shape;756;p5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8" name="Google Shape;758;p5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59" name="Google Shape;759;p5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60" name="Google Shape;760;p5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61" name="Google Shape;761;p5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62" name="Google Shape;762;p5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63" name="Google Shape;763;p5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64" name="Google Shape;764;p56"/>
          <p:cNvSpPr txBox="1"/>
          <p:nvPr/>
        </p:nvSpPr>
        <p:spPr>
          <a:xfrm>
            <a:off x="905925" y="1225800"/>
            <a:ext cx="6534000" cy="188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5700" u="sng">
                <a:solidFill>
                  <a:schemeClr val="hlink"/>
                </a:solidFill>
                <a:latin typeface="Roboto Black"/>
                <a:ea typeface="Roboto Black"/>
                <a:cs typeface="Roboto Black"/>
                <a:sym typeface="Roboto Black"/>
                <a:hlinkClick r:id="rId10"/>
              </a:rPr>
              <a:t>Network Protocols: </a:t>
            </a:r>
            <a:r>
              <a:rPr lang="en" sz="4600" u="sng">
                <a:solidFill>
                  <a:schemeClr val="hlink"/>
                </a:solidFill>
                <a:latin typeface="Roboto Black"/>
                <a:ea typeface="Roboto Black"/>
                <a:cs typeface="Roboto Black"/>
                <a:sym typeface="Roboto Black"/>
                <a:hlinkClick r:id="rId11"/>
              </a:rPr>
              <a:t>Why Do We Need Them</a:t>
            </a:r>
            <a:endParaRPr sz="4600">
              <a:solidFill>
                <a:schemeClr val="dk2"/>
              </a:solidFill>
              <a:latin typeface="Roboto Black"/>
              <a:ea typeface="Roboto Black"/>
              <a:cs typeface="Roboto Black"/>
              <a:sym typeface="Roboto Black"/>
            </a:endParaRPr>
          </a:p>
        </p:txBody>
      </p:sp>
      <p:sp>
        <p:nvSpPr>
          <p:cNvPr id="765" name="Google Shape;765;p56"/>
          <p:cNvSpPr txBox="1"/>
          <p:nvPr/>
        </p:nvSpPr>
        <p:spPr>
          <a:xfrm>
            <a:off x="1558950" y="3049500"/>
            <a:ext cx="5164800" cy="37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Click the link above to view the video.</a:t>
            </a:r>
            <a:endParaRPr sz="1800">
              <a:solidFill>
                <a:schemeClr val="dk2"/>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pic>
        <p:nvPicPr>
          <p:cNvPr descr="https://images.freeimg.net/rsynced_images/floor-floorboards.jpg" id="770" name="Google Shape;770;p5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71" name="Google Shape;771;p5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73" name="Google Shape;773;p5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74" name="Google Shape;774;p5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75" name="Google Shape;775;p5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76" name="Google Shape;776;p5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77" name="Google Shape;777;p5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78" name="Google Shape;778;p5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79" name="Google Shape;779;p57"/>
          <p:cNvSpPr/>
          <p:nvPr/>
        </p:nvSpPr>
        <p:spPr>
          <a:xfrm>
            <a:off x="103125" y="950075"/>
            <a:ext cx="7368700" cy="14582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pic>
        <p:nvPicPr>
          <p:cNvPr descr="https://images.freeimg.net/rsynced_images/floor-floorboards.jpg" id="784" name="Google Shape;784;p5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785" name="Google Shape;785;p5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87" name="Google Shape;787;p5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788" name="Google Shape;788;p5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789" name="Google Shape;789;p5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790" name="Google Shape;790;p5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791" name="Google Shape;791;p5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792" name="Google Shape;792;p5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793" name="Google Shape;793;p58"/>
          <p:cNvSpPr txBox="1"/>
          <p:nvPr>
            <p:ph idx="4294967295" type="subTitle"/>
          </p:nvPr>
        </p:nvSpPr>
        <p:spPr>
          <a:xfrm>
            <a:off x="1000675" y="1006625"/>
            <a:ext cx="6524100" cy="2884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300">
                <a:solidFill>
                  <a:schemeClr val="dk1"/>
                </a:solidFill>
                <a:latin typeface="Roboto"/>
                <a:ea typeface="Roboto"/>
                <a:cs typeface="Roboto"/>
                <a:sym typeface="Roboto"/>
              </a:rPr>
              <a:t>When </a:t>
            </a:r>
            <a:r>
              <a:rPr b="1" lang="en" sz="3300">
                <a:solidFill>
                  <a:schemeClr val="dk1"/>
                </a:solidFill>
                <a:latin typeface="Roboto"/>
                <a:ea typeface="Roboto"/>
                <a:cs typeface="Roboto"/>
                <a:sym typeface="Roboto"/>
              </a:rPr>
              <a:t>data </a:t>
            </a:r>
            <a:r>
              <a:rPr lang="en" sz="3300">
                <a:solidFill>
                  <a:schemeClr val="dk1"/>
                </a:solidFill>
                <a:latin typeface="Roboto"/>
                <a:ea typeface="Roboto"/>
                <a:cs typeface="Roboto"/>
                <a:sym typeface="Roboto"/>
              </a:rPr>
              <a:t>like an image or video is</a:t>
            </a:r>
            <a:r>
              <a:rPr lang="en" sz="3300">
                <a:solidFill>
                  <a:schemeClr val="dk1"/>
                </a:solidFill>
                <a:latin typeface="Roboto"/>
                <a:ea typeface="Roboto"/>
                <a:cs typeface="Roboto"/>
                <a:sym typeface="Roboto"/>
              </a:rPr>
              <a:t> sent </a:t>
            </a:r>
            <a:r>
              <a:rPr lang="en" sz="3300">
                <a:solidFill>
                  <a:schemeClr val="dk1"/>
                </a:solidFill>
                <a:latin typeface="Roboto"/>
                <a:ea typeface="Roboto"/>
                <a:cs typeface="Roboto"/>
                <a:sym typeface="Roboto"/>
              </a:rPr>
              <a:t>from one device to another across a</a:t>
            </a:r>
            <a:r>
              <a:rPr lang="en" sz="3300">
                <a:solidFill>
                  <a:schemeClr val="dk1"/>
                </a:solidFill>
                <a:latin typeface="Roboto"/>
                <a:ea typeface="Roboto"/>
                <a:cs typeface="Roboto"/>
                <a:sym typeface="Roboto"/>
              </a:rPr>
              <a:t> network, it is </a:t>
            </a:r>
            <a:r>
              <a:rPr b="1" lang="en" sz="3300">
                <a:solidFill>
                  <a:schemeClr val="dk1"/>
                </a:solidFill>
                <a:latin typeface="Roboto"/>
                <a:ea typeface="Roboto"/>
                <a:cs typeface="Roboto"/>
                <a:sym typeface="Roboto"/>
              </a:rPr>
              <a:t>broken down into smaller, manageable chunks</a:t>
            </a:r>
            <a:r>
              <a:rPr lang="en" sz="3300">
                <a:solidFill>
                  <a:schemeClr val="dk1"/>
                </a:solidFill>
                <a:latin typeface="Roboto"/>
                <a:ea typeface="Roboto"/>
                <a:cs typeface="Roboto"/>
                <a:sym typeface="Roboto"/>
              </a:rPr>
              <a:t> or segments. </a:t>
            </a:r>
            <a:endParaRPr sz="3300">
              <a:solidFill>
                <a:schemeClr val="dk1"/>
              </a:solidFill>
              <a:latin typeface="Roboto"/>
              <a:ea typeface="Roboto"/>
              <a:cs typeface="Roboto"/>
              <a:sym typeface="Roboto"/>
            </a:endParaRPr>
          </a:p>
        </p:txBody>
      </p:sp>
      <p:sp>
        <p:nvSpPr>
          <p:cNvPr id="794" name="Google Shape;794;p58"/>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pic>
        <p:nvPicPr>
          <p:cNvPr descr="https://images.freeimg.net/rsynced_images/floor-floorboards.jpg" id="799" name="Google Shape;799;p5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00" name="Google Shape;800;p5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02" name="Google Shape;802;p5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03" name="Google Shape;803;p5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04" name="Google Shape;804;p5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05" name="Google Shape;805;p5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06" name="Google Shape;806;p5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07" name="Google Shape;807;p5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08" name="Google Shape;808;p59"/>
          <p:cNvSpPr txBox="1"/>
          <p:nvPr>
            <p:ph idx="4294967295" type="subTitle"/>
          </p:nvPr>
        </p:nvSpPr>
        <p:spPr>
          <a:xfrm>
            <a:off x="1000675" y="1006625"/>
            <a:ext cx="6761700" cy="3374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300">
                <a:solidFill>
                  <a:schemeClr val="dk1"/>
                </a:solidFill>
                <a:latin typeface="Roboto"/>
                <a:ea typeface="Roboto"/>
                <a:cs typeface="Roboto"/>
                <a:sym typeface="Roboto"/>
              </a:rPr>
              <a:t>Each </a:t>
            </a:r>
            <a:r>
              <a:rPr b="1" i="1" lang="en" sz="3300">
                <a:solidFill>
                  <a:schemeClr val="dk1"/>
                </a:solidFill>
                <a:latin typeface="Roboto"/>
                <a:ea typeface="Roboto"/>
                <a:cs typeface="Roboto"/>
                <a:sym typeface="Roboto"/>
              </a:rPr>
              <a:t>segment</a:t>
            </a:r>
            <a:r>
              <a:rPr lang="en" sz="3300">
                <a:solidFill>
                  <a:schemeClr val="dk1"/>
                </a:solidFill>
                <a:latin typeface="Roboto"/>
                <a:ea typeface="Roboto"/>
                <a:cs typeface="Roboto"/>
                <a:sym typeface="Roboto"/>
              </a:rPr>
              <a:t> is placed into its own container which is called a </a:t>
            </a:r>
            <a:r>
              <a:rPr b="1" lang="en" sz="3300">
                <a:solidFill>
                  <a:schemeClr val="dk1"/>
                </a:solidFill>
                <a:latin typeface="Roboto"/>
                <a:ea typeface="Roboto"/>
                <a:cs typeface="Roboto"/>
                <a:sym typeface="Roboto"/>
              </a:rPr>
              <a:t>packet </a:t>
            </a:r>
            <a:r>
              <a:rPr lang="en" sz="3300">
                <a:solidFill>
                  <a:schemeClr val="dk1"/>
                </a:solidFill>
                <a:latin typeface="Roboto"/>
                <a:ea typeface="Roboto"/>
                <a:cs typeface="Roboto"/>
                <a:sym typeface="Roboto"/>
              </a:rPr>
              <a:t>by the Internet Protocol (IP). There are two versions of IP: version 4 and version 6. We will talk more about these later.</a:t>
            </a:r>
            <a:endParaRPr sz="3300">
              <a:solidFill>
                <a:schemeClr val="dk1"/>
              </a:solidFill>
              <a:latin typeface="Roboto"/>
              <a:ea typeface="Roboto"/>
              <a:cs typeface="Roboto"/>
              <a:sym typeface="Roboto"/>
            </a:endParaRPr>
          </a:p>
        </p:txBody>
      </p:sp>
      <p:sp>
        <p:nvSpPr>
          <p:cNvPr id="809" name="Google Shape;809;p59"/>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pic>
        <p:nvPicPr>
          <p:cNvPr descr="https://images.freeimg.net/rsynced_images/floor-floorboards.jpg" id="814" name="Google Shape;814;p6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15" name="Google Shape;815;p6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6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17" name="Google Shape;817;p6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18" name="Google Shape;818;p6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19" name="Google Shape;819;p6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20" name="Google Shape;820;p6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821" name="Google Shape;821;p60"/>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22" name="Google Shape;822;p6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23" name="Google Shape;823;p60"/>
          <p:cNvSpPr txBox="1"/>
          <p:nvPr>
            <p:ph idx="4294967295" type="subTitle"/>
          </p:nvPr>
        </p:nvSpPr>
        <p:spPr>
          <a:xfrm>
            <a:off x="886900" y="1115850"/>
            <a:ext cx="6724800" cy="2094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3300">
                <a:solidFill>
                  <a:schemeClr val="dk1"/>
                </a:solidFill>
                <a:latin typeface="Roboto"/>
                <a:ea typeface="Roboto"/>
                <a:cs typeface="Roboto"/>
                <a:sym typeface="Roboto"/>
              </a:rPr>
              <a:t>Packets </a:t>
            </a:r>
            <a:r>
              <a:rPr lang="en" sz="3300">
                <a:solidFill>
                  <a:schemeClr val="dk1"/>
                </a:solidFill>
                <a:latin typeface="Roboto"/>
                <a:ea typeface="Roboto"/>
                <a:cs typeface="Roboto"/>
                <a:sym typeface="Roboto"/>
              </a:rPr>
              <a:t>enable the  efficient and reliable communication between devices across networks.</a:t>
            </a:r>
            <a:endParaRPr sz="3300">
              <a:solidFill>
                <a:schemeClr val="dk1"/>
              </a:solidFill>
              <a:latin typeface="Roboto"/>
              <a:ea typeface="Roboto"/>
              <a:cs typeface="Roboto"/>
              <a:sym typeface="Roboto"/>
            </a:endParaRPr>
          </a:p>
        </p:txBody>
      </p:sp>
      <p:sp>
        <p:nvSpPr>
          <p:cNvPr id="824" name="Google Shape;824;p60"/>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pic>
        <p:nvPicPr>
          <p:cNvPr id="829" name="Google Shape;829;p61"/>
          <p:cNvPicPr preferRelativeResize="0"/>
          <p:nvPr/>
        </p:nvPicPr>
        <p:blipFill rotWithShape="1">
          <a:blip r:embed="rId3">
            <a:alphaModFix/>
          </a:blip>
          <a:srcRect b="0" l="0" r="-979" t="0"/>
          <a:stretch/>
        </p:blipFill>
        <p:spPr>
          <a:xfrm>
            <a:off x="998962" y="3049503"/>
            <a:ext cx="7190951" cy="1671047"/>
          </a:xfrm>
          <a:prstGeom prst="rect">
            <a:avLst/>
          </a:prstGeom>
          <a:noFill/>
          <a:ln>
            <a:noFill/>
          </a:ln>
        </p:spPr>
      </p:pic>
      <p:pic>
        <p:nvPicPr>
          <p:cNvPr descr="https://images.freeimg.net/rsynced_images/floor-floorboards.jpg" id="830" name="Google Shape;830;p6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831" name="Google Shape;831;p6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6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33" name="Google Shape;833;p6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34" name="Google Shape;834;p6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835" name="Google Shape;835;p6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836" name="Google Shape;836;p6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37" name="Google Shape;837;p61"/>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838" name="Google Shape;838;p6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39" name="Google Shape;839;p61"/>
          <p:cNvSpPr txBox="1"/>
          <p:nvPr>
            <p:ph idx="4294967295" type="subTitle"/>
          </p:nvPr>
        </p:nvSpPr>
        <p:spPr>
          <a:xfrm>
            <a:off x="905925" y="884750"/>
            <a:ext cx="6971400" cy="3374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900">
                <a:solidFill>
                  <a:schemeClr val="dk1"/>
                </a:solidFill>
                <a:latin typeface="Roboto"/>
                <a:ea typeface="Roboto"/>
                <a:cs typeface="Roboto"/>
                <a:sym typeface="Roboto"/>
              </a:rPr>
              <a:t>These </a:t>
            </a:r>
            <a:r>
              <a:rPr b="1" lang="en" sz="2900">
                <a:solidFill>
                  <a:schemeClr val="dk1"/>
                </a:solidFill>
                <a:latin typeface="Roboto"/>
                <a:ea typeface="Roboto"/>
                <a:cs typeface="Roboto"/>
                <a:sym typeface="Roboto"/>
              </a:rPr>
              <a:t>packets contain</a:t>
            </a:r>
            <a:r>
              <a:rPr lang="en" sz="2900">
                <a:solidFill>
                  <a:schemeClr val="dk1"/>
                </a:solidFill>
                <a:latin typeface="Roboto"/>
                <a:ea typeface="Roboto"/>
                <a:cs typeface="Roboto"/>
                <a:sym typeface="Roboto"/>
              </a:rPr>
              <a:t> not only the actual </a:t>
            </a:r>
            <a:r>
              <a:rPr b="1" lang="en" sz="2900">
                <a:solidFill>
                  <a:schemeClr val="dk1"/>
                </a:solidFill>
                <a:latin typeface="Roboto"/>
                <a:ea typeface="Roboto"/>
                <a:cs typeface="Roboto"/>
                <a:sym typeface="Roboto"/>
              </a:rPr>
              <a:t>data</a:t>
            </a:r>
            <a:r>
              <a:rPr lang="en" sz="2900">
                <a:solidFill>
                  <a:schemeClr val="dk1"/>
                </a:solidFill>
                <a:latin typeface="Roboto"/>
                <a:ea typeface="Roboto"/>
                <a:cs typeface="Roboto"/>
                <a:sym typeface="Roboto"/>
              </a:rPr>
              <a:t> being transmitted but also </a:t>
            </a:r>
            <a:r>
              <a:rPr b="1" lang="en" sz="2900">
                <a:solidFill>
                  <a:schemeClr val="dk1"/>
                </a:solidFill>
                <a:latin typeface="Roboto"/>
                <a:ea typeface="Roboto"/>
                <a:cs typeface="Roboto"/>
                <a:sym typeface="Roboto"/>
              </a:rPr>
              <a:t>additional information</a:t>
            </a:r>
            <a:r>
              <a:rPr lang="en" sz="2900">
                <a:solidFill>
                  <a:schemeClr val="dk1"/>
                </a:solidFill>
                <a:latin typeface="Roboto"/>
                <a:ea typeface="Roboto"/>
                <a:cs typeface="Roboto"/>
                <a:sym typeface="Roboto"/>
              </a:rPr>
              <a:t> necessary for successful delivery. Look at the image below.</a:t>
            </a:r>
            <a:endParaRPr sz="2900">
              <a:solidFill>
                <a:schemeClr val="dk1"/>
              </a:solidFill>
              <a:latin typeface="Roboto"/>
              <a:ea typeface="Roboto"/>
              <a:cs typeface="Roboto"/>
              <a:sym typeface="Roboto"/>
            </a:endParaRPr>
          </a:p>
        </p:txBody>
      </p:sp>
      <p:sp>
        <p:nvSpPr>
          <p:cNvPr id="840" name="Google Shape;840;p61"/>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https://images.freeimg.net/rsynced_images/floor-floorboards.jpg" id="129" name="Google Shape;129;p1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0" name="Google Shape;130;p1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2" name="Google Shape;132;p1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3" name="Google Shape;133;p1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4" name="Google Shape;134;p1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5" name="Google Shape;135;p1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6" name="Google Shape;136;p1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37" name="Google Shape;137;p1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38" name="Google Shape;138;p17"/>
          <p:cNvSpPr/>
          <p:nvPr/>
        </p:nvSpPr>
        <p:spPr>
          <a:xfrm>
            <a:off x="103125" y="1208700"/>
            <a:ext cx="7421630" cy="137927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Data</a:t>
            </a: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id="845" name="Google Shape;845;p62"/>
          <p:cNvPicPr preferRelativeResize="0"/>
          <p:nvPr/>
        </p:nvPicPr>
        <p:blipFill rotWithShape="1">
          <a:blip r:embed="rId3">
            <a:alphaModFix/>
          </a:blip>
          <a:srcRect b="0" l="0" r="-979" t="0"/>
          <a:stretch/>
        </p:blipFill>
        <p:spPr>
          <a:xfrm>
            <a:off x="306975" y="608625"/>
            <a:ext cx="7884650" cy="1832250"/>
          </a:xfrm>
          <a:prstGeom prst="rect">
            <a:avLst/>
          </a:prstGeom>
          <a:noFill/>
          <a:ln>
            <a:noFill/>
          </a:ln>
        </p:spPr>
      </p:pic>
      <p:pic>
        <p:nvPicPr>
          <p:cNvPr descr="https://images.freeimg.net/rsynced_images/floor-floorboards.jpg" id="846" name="Google Shape;846;p62">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847" name="Google Shape;847;p6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6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49" name="Google Shape;849;p6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50" name="Google Shape;850;p62">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851" name="Google Shape;851;p62">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852" name="Google Shape;852;p6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53" name="Google Shape;853;p62"/>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854" name="Google Shape;854;p6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55" name="Google Shape;855;p62"/>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
        <p:nvSpPr>
          <p:cNvPr id="856" name="Google Shape;856;p62"/>
          <p:cNvSpPr txBox="1"/>
          <p:nvPr/>
        </p:nvSpPr>
        <p:spPr>
          <a:xfrm>
            <a:off x="1081175" y="2227825"/>
            <a:ext cx="6904800" cy="226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500"/>
              <a:t>IP Header</a:t>
            </a:r>
            <a:r>
              <a:rPr lang="en" sz="2000"/>
              <a:t> contains the following:</a:t>
            </a:r>
            <a:endParaRPr sz="2000"/>
          </a:p>
          <a:p>
            <a:pPr indent="-355600" lvl="0" marL="457200" rtl="0" algn="l">
              <a:spcBef>
                <a:spcPts val="0"/>
              </a:spcBef>
              <a:spcAft>
                <a:spcPts val="0"/>
              </a:spcAft>
              <a:buSzPts val="2000"/>
              <a:buFont typeface="Roboto"/>
              <a:buAutoNum type="arabicPeriod"/>
            </a:pPr>
            <a:r>
              <a:rPr b="1" lang="en" sz="2000">
                <a:latin typeface="Roboto"/>
                <a:ea typeface="Roboto"/>
                <a:cs typeface="Roboto"/>
                <a:sym typeface="Roboto"/>
              </a:rPr>
              <a:t>Source address</a:t>
            </a:r>
            <a:r>
              <a:rPr lang="en" sz="2000">
                <a:latin typeface="Roboto"/>
                <a:ea typeface="Roboto"/>
                <a:cs typeface="Roboto"/>
                <a:sym typeface="Roboto"/>
              </a:rPr>
              <a:t>-computer requesting the information</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b="1" lang="en" sz="2000">
                <a:latin typeface="Roboto"/>
                <a:ea typeface="Roboto"/>
                <a:cs typeface="Roboto"/>
                <a:sym typeface="Roboto"/>
              </a:rPr>
              <a:t>Destination address</a:t>
            </a:r>
            <a:r>
              <a:rPr lang="en" sz="2000">
                <a:latin typeface="Roboto"/>
                <a:ea typeface="Roboto"/>
                <a:cs typeface="Roboto"/>
                <a:sym typeface="Roboto"/>
              </a:rPr>
              <a:t>-where the device containing the requested information is located.</a:t>
            </a:r>
            <a:endParaRPr sz="2000">
              <a:latin typeface="Roboto"/>
              <a:ea typeface="Roboto"/>
              <a:cs typeface="Roboto"/>
              <a:sym typeface="Roboto"/>
            </a:endParaRPr>
          </a:p>
          <a:p>
            <a:pPr indent="-355600" lvl="0" marL="457200" rtl="0" algn="l">
              <a:spcBef>
                <a:spcPts val="0"/>
              </a:spcBef>
              <a:spcAft>
                <a:spcPts val="0"/>
              </a:spcAft>
              <a:buSzPts val="2000"/>
              <a:buFont typeface="Roboto"/>
              <a:buAutoNum type="arabicPeriod"/>
            </a:pPr>
            <a:r>
              <a:rPr lang="en" sz="2000">
                <a:latin typeface="Roboto"/>
                <a:ea typeface="Roboto"/>
                <a:cs typeface="Roboto"/>
                <a:sym typeface="Roboto"/>
              </a:rPr>
              <a:t>Type- the network protocol being used.</a:t>
            </a:r>
            <a:endParaRPr sz="2000">
              <a:latin typeface="Roboto"/>
              <a:ea typeface="Roboto"/>
              <a:cs typeface="Roboto"/>
              <a:sym typeface="Roboto"/>
            </a:endParaRPr>
          </a:p>
          <a:p>
            <a:pPr indent="0" lvl="0" marL="45720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en" sz="2500">
                <a:latin typeface="Roboto"/>
                <a:ea typeface="Roboto"/>
                <a:cs typeface="Roboto"/>
                <a:sym typeface="Roboto"/>
              </a:rPr>
              <a:t>Data </a:t>
            </a:r>
            <a:r>
              <a:rPr lang="en" sz="2000">
                <a:latin typeface="Roboto"/>
                <a:ea typeface="Roboto"/>
                <a:cs typeface="Roboto"/>
                <a:sym typeface="Roboto"/>
              </a:rPr>
              <a:t>or payload is the file, image, sound being sent. </a:t>
            </a:r>
            <a:endParaRPr sz="20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pic>
        <p:nvPicPr>
          <p:cNvPr descr="https://images.freeimg.net/rsynced_images/floor-floorboards.jpg" id="861" name="Google Shape;861;p6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62" name="Google Shape;862;p6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6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64" name="Google Shape;864;p6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65" name="Google Shape;865;p6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66" name="Google Shape;866;p6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67" name="Google Shape;867;p6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68" name="Google Shape;868;p6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69" name="Google Shape;869;p6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70" name="Google Shape;870;p63"/>
          <p:cNvSpPr txBox="1"/>
          <p:nvPr>
            <p:ph idx="4294967295" type="subTitle"/>
          </p:nvPr>
        </p:nvSpPr>
        <p:spPr>
          <a:xfrm>
            <a:off x="958000" y="1021950"/>
            <a:ext cx="6761700" cy="265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200">
                <a:solidFill>
                  <a:schemeClr val="dk1"/>
                </a:solidFill>
                <a:latin typeface="Roboto"/>
                <a:ea typeface="Roboto"/>
                <a:cs typeface="Roboto"/>
                <a:sym typeface="Roboto"/>
              </a:rPr>
              <a:t>T</a:t>
            </a:r>
            <a:r>
              <a:rPr lang="en" sz="3200">
                <a:solidFill>
                  <a:schemeClr val="dk1"/>
                </a:solidFill>
                <a:latin typeface="Roboto"/>
                <a:ea typeface="Roboto"/>
                <a:cs typeface="Roboto"/>
                <a:sym typeface="Roboto"/>
              </a:rPr>
              <a:t>he three  key components of  every packets are:</a:t>
            </a:r>
            <a:endParaRPr sz="3200">
              <a:solidFill>
                <a:schemeClr val="dk1"/>
              </a:solidFill>
              <a:latin typeface="Roboto"/>
              <a:ea typeface="Roboto"/>
              <a:cs typeface="Roboto"/>
              <a:sym typeface="Roboto"/>
            </a:endParaRPr>
          </a:p>
          <a:p>
            <a:pPr indent="-431800" lvl="0" marL="1828800" rtl="0" algn="l">
              <a:lnSpc>
                <a:spcPct val="100000"/>
              </a:lnSpc>
              <a:spcBef>
                <a:spcPts val="0"/>
              </a:spcBef>
              <a:spcAft>
                <a:spcPts val="0"/>
              </a:spcAft>
              <a:buClr>
                <a:schemeClr val="dk1"/>
              </a:buClr>
              <a:buSzPts val="3200"/>
              <a:buFont typeface="Roboto"/>
              <a:buAutoNum type="arabicPeriod"/>
            </a:pPr>
            <a:r>
              <a:rPr b="1" lang="en" sz="3200">
                <a:solidFill>
                  <a:schemeClr val="dk1"/>
                </a:solidFill>
                <a:latin typeface="Roboto"/>
                <a:ea typeface="Roboto"/>
                <a:cs typeface="Roboto"/>
                <a:sym typeface="Roboto"/>
              </a:rPr>
              <a:t>Header</a:t>
            </a:r>
            <a:endParaRPr b="1" sz="3200">
              <a:solidFill>
                <a:schemeClr val="dk1"/>
              </a:solidFill>
              <a:latin typeface="Roboto"/>
              <a:ea typeface="Roboto"/>
              <a:cs typeface="Roboto"/>
              <a:sym typeface="Roboto"/>
            </a:endParaRPr>
          </a:p>
          <a:p>
            <a:pPr indent="-431800" lvl="0" marL="1828800" rtl="0" algn="l">
              <a:lnSpc>
                <a:spcPct val="100000"/>
              </a:lnSpc>
              <a:spcBef>
                <a:spcPts val="0"/>
              </a:spcBef>
              <a:spcAft>
                <a:spcPts val="0"/>
              </a:spcAft>
              <a:buClr>
                <a:schemeClr val="dk1"/>
              </a:buClr>
              <a:buSzPts val="3200"/>
              <a:buFont typeface="Roboto"/>
              <a:buAutoNum type="arabicPeriod"/>
            </a:pPr>
            <a:r>
              <a:rPr b="1" lang="en" sz="3200">
                <a:solidFill>
                  <a:schemeClr val="dk1"/>
                </a:solidFill>
                <a:latin typeface="Roboto"/>
                <a:ea typeface="Roboto"/>
                <a:cs typeface="Roboto"/>
                <a:sym typeface="Roboto"/>
              </a:rPr>
              <a:t>Payload</a:t>
            </a:r>
            <a:endParaRPr b="1" sz="3200">
              <a:solidFill>
                <a:schemeClr val="dk1"/>
              </a:solidFill>
              <a:latin typeface="Roboto"/>
              <a:ea typeface="Roboto"/>
              <a:cs typeface="Roboto"/>
              <a:sym typeface="Roboto"/>
            </a:endParaRPr>
          </a:p>
          <a:p>
            <a:pPr indent="-431800" lvl="0" marL="1828800" rtl="0" algn="l">
              <a:lnSpc>
                <a:spcPct val="100000"/>
              </a:lnSpc>
              <a:spcBef>
                <a:spcPts val="0"/>
              </a:spcBef>
              <a:spcAft>
                <a:spcPts val="0"/>
              </a:spcAft>
              <a:buClr>
                <a:schemeClr val="dk1"/>
              </a:buClr>
              <a:buSzPts val="3200"/>
              <a:buFont typeface="Roboto"/>
              <a:buAutoNum type="arabicPeriod"/>
            </a:pPr>
            <a:r>
              <a:rPr b="1" lang="en" sz="3200">
                <a:solidFill>
                  <a:schemeClr val="dk1"/>
                </a:solidFill>
                <a:latin typeface="Roboto"/>
                <a:ea typeface="Roboto"/>
                <a:cs typeface="Roboto"/>
                <a:sym typeface="Roboto"/>
              </a:rPr>
              <a:t>Trailer </a:t>
            </a:r>
            <a:r>
              <a:rPr i="1" lang="en" sz="2500">
                <a:solidFill>
                  <a:schemeClr val="dk1"/>
                </a:solidFill>
                <a:latin typeface="Roboto"/>
                <a:ea typeface="Roboto"/>
                <a:cs typeface="Roboto"/>
                <a:sym typeface="Roboto"/>
              </a:rPr>
              <a:t>(optional)</a:t>
            </a:r>
            <a:endParaRPr i="1" sz="2500">
              <a:solidFill>
                <a:schemeClr val="dk1"/>
              </a:solidFill>
              <a:latin typeface="Roboto"/>
              <a:ea typeface="Roboto"/>
              <a:cs typeface="Roboto"/>
              <a:sym typeface="Roboto"/>
            </a:endParaRPr>
          </a:p>
        </p:txBody>
      </p:sp>
      <p:sp>
        <p:nvSpPr>
          <p:cNvPr id="871" name="Google Shape;871;p63"/>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pic>
        <p:nvPicPr>
          <p:cNvPr descr="https://images.freeimg.net/rsynced_images/floor-floorboards.jpg" id="876" name="Google Shape;876;p6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77" name="Google Shape;877;p6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6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79" name="Google Shape;879;p6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80" name="Google Shape;880;p6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81" name="Google Shape;881;p6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82" name="Google Shape;882;p6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83" name="Google Shape;883;p6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84" name="Google Shape;884;p6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885" name="Google Shape;885;p64"/>
          <p:cNvSpPr txBox="1"/>
          <p:nvPr>
            <p:ph idx="4294967295" type="subTitle"/>
          </p:nvPr>
        </p:nvSpPr>
        <p:spPr>
          <a:xfrm>
            <a:off x="868450" y="884700"/>
            <a:ext cx="6761700" cy="3374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u="sng">
                <a:solidFill>
                  <a:schemeClr val="dk1"/>
                </a:solidFill>
                <a:latin typeface="Roboto"/>
                <a:ea typeface="Roboto"/>
                <a:cs typeface="Roboto"/>
                <a:sym typeface="Roboto"/>
              </a:rPr>
              <a:t>HEADER</a:t>
            </a:r>
            <a:endParaRPr b="1" sz="2000" u="sng">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1600">
                <a:solidFill>
                  <a:schemeClr val="dk1"/>
                </a:solidFill>
                <a:latin typeface="Roboto"/>
                <a:ea typeface="Roboto"/>
                <a:cs typeface="Roboto"/>
                <a:sym typeface="Roboto"/>
              </a:rPr>
              <a:t>The header is the portion of the packet that contains control information necessary for routing and managing the packet as it travels through the network. This information typically includes:</a:t>
            </a:r>
            <a:endParaRPr sz="1600">
              <a:solidFill>
                <a:schemeClr val="dk1"/>
              </a:solidFill>
              <a:latin typeface="Roboto"/>
              <a:ea typeface="Roboto"/>
              <a:cs typeface="Roboto"/>
              <a:sym typeface="Roboto"/>
            </a:endParaRPr>
          </a:p>
          <a:p>
            <a:pPr indent="-330200" lvl="0" marL="457200" rtl="0" algn="l">
              <a:lnSpc>
                <a:spcPct val="100000"/>
              </a:lnSpc>
              <a:spcBef>
                <a:spcPts val="0"/>
              </a:spcBef>
              <a:spcAft>
                <a:spcPts val="0"/>
              </a:spcAft>
              <a:buClr>
                <a:schemeClr val="dk1"/>
              </a:buClr>
              <a:buSzPts val="1600"/>
              <a:buFont typeface="Roboto"/>
              <a:buChar char="➢"/>
            </a:pPr>
            <a:r>
              <a:rPr b="1" lang="en" sz="1600">
                <a:solidFill>
                  <a:schemeClr val="dk1"/>
                </a:solidFill>
                <a:latin typeface="Roboto"/>
                <a:ea typeface="Roboto"/>
                <a:cs typeface="Roboto"/>
                <a:sym typeface="Roboto"/>
              </a:rPr>
              <a:t>Source and destination addresses: </a:t>
            </a:r>
            <a:r>
              <a:rPr lang="en" sz="1600">
                <a:solidFill>
                  <a:schemeClr val="dk1"/>
                </a:solidFill>
                <a:latin typeface="Roboto"/>
                <a:ea typeface="Roboto"/>
                <a:cs typeface="Roboto"/>
                <a:sym typeface="Roboto"/>
              </a:rPr>
              <a:t>Identifiers indicating where the packet originated and where it is intended to be delivered.</a:t>
            </a:r>
            <a:endParaRPr sz="1600">
              <a:solidFill>
                <a:schemeClr val="dk1"/>
              </a:solidFill>
              <a:latin typeface="Roboto"/>
              <a:ea typeface="Roboto"/>
              <a:cs typeface="Roboto"/>
              <a:sym typeface="Roboto"/>
            </a:endParaRPr>
          </a:p>
          <a:p>
            <a:pPr indent="-330200" lvl="0" marL="457200" rtl="0" algn="l">
              <a:lnSpc>
                <a:spcPct val="100000"/>
              </a:lnSpc>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 </a:t>
            </a:r>
            <a:r>
              <a:rPr b="1" lang="en" sz="1600">
                <a:solidFill>
                  <a:schemeClr val="dk1"/>
                </a:solidFill>
                <a:latin typeface="Roboto"/>
                <a:ea typeface="Roboto"/>
                <a:cs typeface="Roboto"/>
                <a:sym typeface="Roboto"/>
              </a:rPr>
              <a:t>Sequence numbers: </a:t>
            </a:r>
            <a:r>
              <a:rPr lang="en" sz="1600">
                <a:solidFill>
                  <a:schemeClr val="dk1"/>
                </a:solidFill>
                <a:latin typeface="Roboto"/>
                <a:ea typeface="Roboto"/>
                <a:cs typeface="Roboto"/>
                <a:sym typeface="Roboto"/>
              </a:rPr>
              <a:t>Used to ensure that packets are received and reassembled in the correct order.</a:t>
            </a:r>
            <a:endParaRPr sz="1600">
              <a:solidFill>
                <a:schemeClr val="dk1"/>
              </a:solidFill>
              <a:latin typeface="Roboto"/>
              <a:ea typeface="Roboto"/>
              <a:cs typeface="Roboto"/>
              <a:sym typeface="Roboto"/>
            </a:endParaRPr>
          </a:p>
          <a:p>
            <a:pPr indent="-330200" lvl="0" marL="457200" rtl="0" algn="l">
              <a:lnSpc>
                <a:spcPct val="100000"/>
              </a:lnSpc>
              <a:spcBef>
                <a:spcPts val="0"/>
              </a:spcBef>
              <a:spcAft>
                <a:spcPts val="0"/>
              </a:spcAft>
              <a:buClr>
                <a:schemeClr val="dk1"/>
              </a:buClr>
              <a:buSzPts val="1600"/>
              <a:buFont typeface="Roboto"/>
              <a:buChar char="➢"/>
            </a:pPr>
            <a:r>
              <a:rPr b="1" lang="en" sz="1600">
                <a:solidFill>
                  <a:schemeClr val="dk1"/>
                </a:solidFill>
                <a:latin typeface="Roboto"/>
                <a:ea typeface="Roboto"/>
                <a:cs typeface="Roboto"/>
                <a:sym typeface="Roboto"/>
              </a:rPr>
              <a:t>Protocol information: </a:t>
            </a:r>
            <a:r>
              <a:rPr lang="en" sz="1600">
                <a:solidFill>
                  <a:schemeClr val="dk1"/>
                </a:solidFill>
                <a:latin typeface="Roboto"/>
                <a:ea typeface="Roboto"/>
                <a:cs typeface="Roboto"/>
                <a:sym typeface="Roboto"/>
              </a:rPr>
              <a:t>Specifies which network protocol the packet is using (e.g., TCP, UDP, IP).</a:t>
            </a:r>
            <a:endParaRPr sz="1600">
              <a:solidFill>
                <a:schemeClr val="dk1"/>
              </a:solidFill>
              <a:latin typeface="Roboto"/>
              <a:ea typeface="Roboto"/>
              <a:cs typeface="Roboto"/>
              <a:sym typeface="Roboto"/>
            </a:endParaRPr>
          </a:p>
          <a:p>
            <a:pPr indent="-330200" lvl="0" marL="457200" rtl="0" algn="l">
              <a:lnSpc>
                <a:spcPct val="100000"/>
              </a:lnSpc>
              <a:spcBef>
                <a:spcPts val="0"/>
              </a:spcBef>
              <a:spcAft>
                <a:spcPts val="0"/>
              </a:spcAft>
              <a:buClr>
                <a:schemeClr val="dk1"/>
              </a:buClr>
              <a:buSzPts val="1600"/>
              <a:buFont typeface="Roboto"/>
              <a:buChar char="➢"/>
            </a:pPr>
            <a:r>
              <a:rPr b="1" lang="en" sz="1600">
                <a:solidFill>
                  <a:schemeClr val="dk1"/>
                </a:solidFill>
                <a:latin typeface="Roboto"/>
                <a:ea typeface="Roboto"/>
                <a:cs typeface="Roboto"/>
                <a:sym typeface="Roboto"/>
              </a:rPr>
              <a:t>Error checking information:</a:t>
            </a:r>
            <a:r>
              <a:rPr lang="en" sz="1600">
                <a:solidFill>
                  <a:schemeClr val="dk1"/>
                </a:solidFill>
                <a:latin typeface="Roboto"/>
                <a:ea typeface="Roboto"/>
                <a:cs typeface="Roboto"/>
                <a:sym typeface="Roboto"/>
              </a:rPr>
              <a:t> Checksums or other error detection codes used to verify the integrity of the packet during transmission.</a:t>
            </a:r>
            <a:endParaRPr sz="1600">
              <a:solidFill>
                <a:schemeClr val="dk1"/>
              </a:solidFill>
              <a:latin typeface="Roboto"/>
              <a:ea typeface="Roboto"/>
              <a:cs typeface="Roboto"/>
              <a:sym typeface="Roboto"/>
            </a:endParaRPr>
          </a:p>
        </p:txBody>
      </p:sp>
      <p:sp>
        <p:nvSpPr>
          <p:cNvPr id="886" name="Google Shape;886;p64"/>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0" name="Shape 890"/>
        <p:cNvGrpSpPr/>
        <p:nvPr/>
      </p:nvGrpSpPr>
      <p:grpSpPr>
        <a:xfrm>
          <a:off x="0" y="0"/>
          <a:ext cx="0" cy="0"/>
          <a:chOff x="0" y="0"/>
          <a:chExt cx="0" cy="0"/>
        </a:xfrm>
      </p:grpSpPr>
      <p:pic>
        <p:nvPicPr>
          <p:cNvPr descr="https://images.freeimg.net/rsynced_images/floor-floorboards.jpg" id="891" name="Google Shape;891;p6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892" name="Google Shape;892;p6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6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894" name="Google Shape;894;p6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895" name="Google Shape;895;p6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896" name="Google Shape;896;p6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897" name="Google Shape;897;p6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898" name="Google Shape;898;p6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899" name="Google Shape;899;p6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00" name="Google Shape;900;p65"/>
          <p:cNvSpPr txBox="1"/>
          <p:nvPr>
            <p:ph idx="4294967295" type="subTitle"/>
          </p:nvPr>
        </p:nvSpPr>
        <p:spPr>
          <a:xfrm>
            <a:off x="1154450" y="1017200"/>
            <a:ext cx="6121800" cy="195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latin typeface="Roboto"/>
                <a:ea typeface="Roboto"/>
                <a:cs typeface="Roboto"/>
                <a:sym typeface="Roboto"/>
              </a:rPr>
              <a:t>PAYLOAD</a:t>
            </a:r>
            <a:endParaRPr b="1" sz="2400">
              <a:solidFill>
                <a:schemeClr val="dk1"/>
              </a:solidFill>
              <a:latin typeface="Roboto"/>
              <a:ea typeface="Roboto"/>
              <a:cs typeface="Roboto"/>
              <a:sym typeface="Roboto"/>
            </a:endParaRPr>
          </a:p>
          <a:p>
            <a:pPr indent="0" lvl="0" marL="0" rtl="0" algn="l">
              <a:spcBef>
                <a:spcPts val="0"/>
              </a:spcBef>
              <a:spcAft>
                <a:spcPts val="1200"/>
              </a:spcAft>
              <a:buNone/>
            </a:pPr>
            <a:r>
              <a:rPr lang="en">
                <a:solidFill>
                  <a:schemeClr val="dk1"/>
                </a:solidFill>
                <a:latin typeface="Roboto"/>
                <a:ea typeface="Roboto"/>
                <a:cs typeface="Roboto"/>
                <a:sym typeface="Roboto"/>
              </a:rPr>
              <a:t>The </a:t>
            </a:r>
            <a:r>
              <a:rPr lang="en">
                <a:solidFill>
                  <a:schemeClr val="dk1"/>
                </a:solidFill>
                <a:latin typeface="Roboto"/>
                <a:ea typeface="Roboto"/>
                <a:cs typeface="Roboto"/>
                <a:sym typeface="Roboto"/>
              </a:rPr>
              <a:t>payload</a:t>
            </a:r>
            <a:r>
              <a:rPr lang="en">
                <a:solidFill>
                  <a:schemeClr val="dk1"/>
                </a:solidFill>
                <a:latin typeface="Roboto"/>
                <a:ea typeface="Roboto"/>
                <a:cs typeface="Roboto"/>
                <a:sym typeface="Roboto"/>
              </a:rPr>
              <a:t> is the </a:t>
            </a:r>
            <a:r>
              <a:rPr lang="en">
                <a:solidFill>
                  <a:schemeClr val="dk1"/>
                </a:solidFill>
                <a:latin typeface="Roboto"/>
                <a:ea typeface="Roboto"/>
                <a:cs typeface="Roboto"/>
                <a:sym typeface="Roboto"/>
              </a:rPr>
              <a:t>actual data being transmitted,</a:t>
            </a:r>
            <a:r>
              <a:rPr lang="en">
                <a:solidFill>
                  <a:schemeClr val="dk1"/>
                </a:solidFill>
                <a:latin typeface="Roboto"/>
                <a:ea typeface="Roboto"/>
                <a:cs typeface="Roboto"/>
                <a:sym typeface="Roboto"/>
              </a:rPr>
              <a:t> such as a piece of a file, a web page, an email message, or a video stream. The payload can vary in size depending on the application and the network protocol being used.</a:t>
            </a:r>
            <a:endParaRPr>
              <a:solidFill>
                <a:schemeClr val="dk1"/>
              </a:solidFill>
              <a:latin typeface="Roboto"/>
              <a:ea typeface="Roboto"/>
              <a:cs typeface="Roboto"/>
              <a:sym typeface="Roboto"/>
            </a:endParaRPr>
          </a:p>
        </p:txBody>
      </p:sp>
      <p:sp>
        <p:nvSpPr>
          <p:cNvPr id="901" name="Google Shape;901;p65"/>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pic>
        <p:nvPicPr>
          <p:cNvPr descr="https://images.freeimg.net/rsynced_images/floor-floorboards.jpg" id="906" name="Google Shape;906;p6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07" name="Google Shape;907;p6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6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09" name="Google Shape;909;p6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10" name="Google Shape;910;p6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11" name="Google Shape;911;p6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12" name="Google Shape;912;p6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13" name="Google Shape;913;p6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914" name="Google Shape;914;p6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15" name="Google Shape;915;p66"/>
          <p:cNvSpPr txBox="1"/>
          <p:nvPr>
            <p:ph idx="4294967295" type="subTitle"/>
          </p:nvPr>
        </p:nvSpPr>
        <p:spPr>
          <a:xfrm>
            <a:off x="1000675" y="1006625"/>
            <a:ext cx="6524100" cy="2884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dk1"/>
                </a:solidFill>
                <a:latin typeface="Roboto"/>
                <a:ea typeface="Roboto"/>
                <a:cs typeface="Roboto"/>
                <a:sym typeface="Roboto"/>
              </a:rPr>
              <a:t>TRAILER</a:t>
            </a:r>
            <a:endParaRPr b="1" sz="24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a:solidFill>
                  <a:schemeClr val="dk1"/>
                </a:solidFill>
                <a:latin typeface="Roboto"/>
                <a:ea typeface="Roboto"/>
                <a:cs typeface="Roboto"/>
                <a:sym typeface="Roboto"/>
              </a:rPr>
              <a:t>The </a:t>
            </a:r>
            <a:r>
              <a:rPr b="1" lang="en">
                <a:solidFill>
                  <a:schemeClr val="dk1"/>
                </a:solidFill>
                <a:latin typeface="Roboto"/>
                <a:ea typeface="Roboto"/>
                <a:cs typeface="Roboto"/>
                <a:sym typeface="Roboto"/>
              </a:rPr>
              <a:t>trailer</a:t>
            </a:r>
            <a:r>
              <a:rPr lang="en">
                <a:solidFill>
                  <a:schemeClr val="dk1"/>
                </a:solidFill>
                <a:latin typeface="Roboto"/>
                <a:ea typeface="Roboto"/>
                <a:cs typeface="Roboto"/>
                <a:sym typeface="Roboto"/>
              </a:rPr>
              <a:t> is an </a:t>
            </a:r>
            <a:r>
              <a:rPr b="1" lang="en">
                <a:solidFill>
                  <a:schemeClr val="dk1"/>
                </a:solidFill>
                <a:latin typeface="Roboto"/>
                <a:ea typeface="Roboto"/>
                <a:cs typeface="Roboto"/>
                <a:sym typeface="Roboto"/>
              </a:rPr>
              <a:t>optional section of the packet</a:t>
            </a:r>
            <a:r>
              <a:rPr lang="en">
                <a:solidFill>
                  <a:schemeClr val="dk1"/>
                </a:solidFill>
                <a:latin typeface="Roboto"/>
                <a:ea typeface="Roboto"/>
                <a:cs typeface="Roboto"/>
                <a:sym typeface="Roboto"/>
              </a:rPr>
              <a:t> that c</a:t>
            </a:r>
            <a:r>
              <a:rPr b="1" lang="en">
                <a:solidFill>
                  <a:schemeClr val="dk1"/>
                </a:solidFill>
                <a:latin typeface="Roboto"/>
                <a:ea typeface="Roboto"/>
                <a:cs typeface="Roboto"/>
                <a:sym typeface="Roboto"/>
              </a:rPr>
              <a:t>ontains additional control information</a:t>
            </a:r>
            <a:r>
              <a:rPr lang="en">
                <a:solidFill>
                  <a:schemeClr val="dk1"/>
                </a:solidFill>
                <a:latin typeface="Roboto"/>
                <a:ea typeface="Roboto"/>
                <a:cs typeface="Roboto"/>
                <a:sym typeface="Roboto"/>
              </a:rPr>
              <a:t>, such as error detection codes or padding to ensure that the packet meets a minimum size requirement. </a:t>
            </a:r>
            <a:endParaRPr>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a:solidFill>
                  <a:schemeClr val="dk1"/>
                </a:solidFill>
                <a:latin typeface="Roboto"/>
                <a:ea typeface="Roboto"/>
                <a:cs typeface="Roboto"/>
                <a:sym typeface="Roboto"/>
              </a:rPr>
              <a:t>Not all packets include a trailer, and its presence depends on the specific network protocol being used.</a:t>
            </a:r>
            <a:endParaRPr>
              <a:solidFill>
                <a:schemeClr val="dk1"/>
              </a:solidFill>
              <a:latin typeface="Roboto"/>
              <a:ea typeface="Roboto"/>
              <a:cs typeface="Roboto"/>
              <a:sym typeface="Roboto"/>
            </a:endParaRPr>
          </a:p>
          <a:p>
            <a:pPr indent="0" lvl="0" marL="0" rtl="0" algn="l">
              <a:spcBef>
                <a:spcPts val="0"/>
              </a:spcBef>
              <a:spcAft>
                <a:spcPts val="1200"/>
              </a:spcAft>
              <a:buNone/>
            </a:pPr>
            <a:r>
              <a:t/>
            </a:r>
            <a:endParaRPr sz="1200">
              <a:solidFill>
                <a:schemeClr val="dk1"/>
              </a:solidFill>
              <a:latin typeface="Roboto"/>
              <a:ea typeface="Roboto"/>
              <a:cs typeface="Roboto"/>
              <a:sym typeface="Roboto"/>
            </a:endParaRPr>
          </a:p>
        </p:txBody>
      </p:sp>
      <p:sp>
        <p:nvSpPr>
          <p:cNvPr id="916" name="Google Shape;916;p66"/>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pic>
        <p:nvPicPr>
          <p:cNvPr descr="https://images.freeimg.net/rsynced_images/floor-floorboards.jpg" id="921" name="Google Shape;921;p6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22" name="Google Shape;922;p6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6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24" name="Google Shape;924;p6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25" name="Google Shape;925;p6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26" name="Google Shape;926;p6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27" name="Google Shape;927;p6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28" name="Google Shape;928;p6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929" name="Google Shape;929;p6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30" name="Google Shape;930;p67"/>
          <p:cNvSpPr txBox="1"/>
          <p:nvPr>
            <p:ph idx="4294967295" type="subTitle"/>
          </p:nvPr>
        </p:nvSpPr>
        <p:spPr>
          <a:xfrm>
            <a:off x="1000675" y="1006625"/>
            <a:ext cx="6450300" cy="3374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n" sz="3300">
                <a:solidFill>
                  <a:schemeClr val="dk1"/>
                </a:solidFill>
                <a:latin typeface="Roboto"/>
                <a:ea typeface="Roboto"/>
                <a:cs typeface="Roboto"/>
                <a:sym typeface="Roboto"/>
              </a:rPr>
              <a:t>Packets </a:t>
            </a:r>
            <a:r>
              <a:rPr lang="en" sz="3300">
                <a:solidFill>
                  <a:schemeClr val="dk1"/>
                </a:solidFill>
                <a:latin typeface="Roboto"/>
                <a:ea typeface="Roboto"/>
                <a:cs typeface="Roboto"/>
                <a:sym typeface="Roboto"/>
              </a:rPr>
              <a:t>are </a:t>
            </a:r>
            <a:r>
              <a:rPr b="1" i="1" lang="en" sz="3300">
                <a:solidFill>
                  <a:schemeClr val="dk1"/>
                </a:solidFill>
                <a:latin typeface="Roboto"/>
                <a:ea typeface="Roboto"/>
                <a:cs typeface="Roboto"/>
                <a:sym typeface="Roboto"/>
              </a:rPr>
              <a:t>transmitted </a:t>
            </a:r>
            <a:r>
              <a:rPr lang="en" sz="3300">
                <a:solidFill>
                  <a:schemeClr val="dk1"/>
                </a:solidFill>
                <a:latin typeface="Roboto"/>
                <a:ea typeface="Roboto"/>
                <a:cs typeface="Roboto"/>
                <a:sym typeface="Roboto"/>
              </a:rPr>
              <a:t>across the network </a:t>
            </a:r>
            <a:r>
              <a:rPr b="1" i="1" lang="en" sz="3300">
                <a:solidFill>
                  <a:schemeClr val="dk1"/>
                </a:solidFill>
                <a:latin typeface="Roboto"/>
                <a:ea typeface="Roboto"/>
                <a:cs typeface="Roboto"/>
                <a:sym typeface="Roboto"/>
              </a:rPr>
              <a:t>independently</a:t>
            </a:r>
            <a:r>
              <a:rPr lang="en" sz="3300">
                <a:solidFill>
                  <a:schemeClr val="dk1"/>
                </a:solidFill>
                <a:latin typeface="Roboto"/>
                <a:ea typeface="Roboto"/>
                <a:cs typeface="Roboto"/>
                <a:sym typeface="Roboto"/>
              </a:rPr>
              <a:t> of one another. This means that each packet can take different paths and arrive at their destination out of order. </a:t>
            </a:r>
            <a:endParaRPr sz="3300">
              <a:solidFill>
                <a:schemeClr val="dk1"/>
              </a:solidFill>
              <a:latin typeface="Roboto"/>
              <a:ea typeface="Roboto"/>
              <a:cs typeface="Roboto"/>
              <a:sym typeface="Roboto"/>
            </a:endParaRPr>
          </a:p>
        </p:txBody>
      </p:sp>
      <p:sp>
        <p:nvSpPr>
          <p:cNvPr id="931" name="Google Shape;931;p67"/>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pic>
        <p:nvPicPr>
          <p:cNvPr descr="https://images.freeimg.net/rsynced_images/floor-floorboards.jpg" id="936" name="Google Shape;936;p6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37" name="Google Shape;937;p6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6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39" name="Google Shape;939;p6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40" name="Google Shape;940;p6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41" name="Google Shape;941;p6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42" name="Google Shape;942;p6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43" name="Google Shape;943;p6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944" name="Google Shape;944;p6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45" name="Google Shape;945;p68"/>
          <p:cNvSpPr txBox="1"/>
          <p:nvPr>
            <p:ph idx="4294967295" type="subTitle"/>
          </p:nvPr>
        </p:nvSpPr>
        <p:spPr>
          <a:xfrm>
            <a:off x="1000675" y="1006625"/>
            <a:ext cx="6450300" cy="3374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300">
                <a:solidFill>
                  <a:schemeClr val="dk1"/>
                </a:solidFill>
                <a:latin typeface="Roboto"/>
                <a:ea typeface="Roboto"/>
                <a:cs typeface="Roboto"/>
                <a:sym typeface="Roboto"/>
              </a:rPr>
              <a:t>However, the header of each packet contains information that allows routers and other networking devices to route and reassemble the packets correctly.</a:t>
            </a:r>
            <a:endParaRPr sz="3300">
              <a:solidFill>
                <a:schemeClr val="dk1"/>
              </a:solidFill>
              <a:latin typeface="Roboto"/>
              <a:ea typeface="Roboto"/>
              <a:cs typeface="Roboto"/>
              <a:sym typeface="Roboto"/>
            </a:endParaRPr>
          </a:p>
        </p:txBody>
      </p:sp>
      <p:sp>
        <p:nvSpPr>
          <p:cNvPr id="946" name="Google Shape;946;p68"/>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0" name="Shape 950"/>
        <p:cNvGrpSpPr/>
        <p:nvPr/>
      </p:nvGrpSpPr>
      <p:grpSpPr>
        <a:xfrm>
          <a:off x="0" y="0"/>
          <a:ext cx="0" cy="0"/>
          <a:chOff x="0" y="0"/>
          <a:chExt cx="0" cy="0"/>
        </a:xfrm>
      </p:grpSpPr>
      <p:pic>
        <p:nvPicPr>
          <p:cNvPr descr="https://images.freeimg.net/rsynced_images/floor-floorboards.jpg" id="951" name="Google Shape;951;p6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52" name="Google Shape;952;p6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6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54" name="Google Shape;954;p6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55" name="Google Shape;955;p6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56" name="Google Shape;956;p6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57" name="Google Shape;957;p6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58" name="Google Shape;958;p6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959" name="Google Shape;959;p6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60" name="Google Shape;960;p69"/>
          <p:cNvSpPr txBox="1"/>
          <p:nvPr>
            <p:ph idx="4294967295" type="subTitle"/>
          </p:nvPr>
        </p:nvSpPr>
        <p:spPr>
          <a:xfrm>
            <a:off x="1000675" y="890900"/>
            <a:ext cx="6761700" cy="3572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300">
                <a:solidFill>
                  <a:schemeClr val="dk1"/>
                </a:solidFill>
                <a:latin typeface="Roboto"/>
                <a:ea typeface="Roboto"/>
                <a:cs typeface="Roboto"/>
                <a:sym typeface="Roboto"/>
              </a:rPr>
              <a:t>Upon </a:t>
            </a:r>
            <a:r>
              <a:rPr b="1" lang="en" sz="3300">
                <a:solidFill>
                  <a:schemeClr val="dk1"/>
                </a:solidFill>
                <a:latin typeface="Roboto"/>
                <a:ea typeface="Roboto"/>
                <a:cs typeface="Roboto"/>
                <a:sym typeface="Roboto"/>
              </a:rPr>
              <a:t>reaching their destination</a:t>
            </a:r>
            <a:r>
              <a:rPr lang="en" sz="3300">
                <a:solidFill>
                  <a:schemeClr val="dk1"/>
                </a:solidFill>
                <a:latin typeface="Roboto"/>
                <a:ea typeface="Roboto"/>
                <a:cs typeface="Roboto"/>
                <a:sym typeface="Roboto"/>
              </a:rPr>
              <a:t>, </a:t>
            </a:r>
            <a:r>
              <a:rPr b="1" lang="en" sz="3300">
                <a:solidFill>
                  <a:schemeClr val="dk1"/>
                </a:solidFill>
                <a:latin typeface="Roboto"/>
                <a:ea typeface="Roboto"/>
                <a:cs typeface="Roboto"/>
                <a:sym typeface="Roboto"/>
              </a:rPr>
              <a:t>packets are reassembled into their original order </a:t>
            </a:r>
            <a:r>
              <a:rPr lang="en" sz="3300">
                <a:solidFill>
                  <a:schemeClr val="dk1"/>
                </a:solidFill>
                <a:latin typeface="Roboto"/>
                <a:ea typeface="Roboto"/>
                <a:cs typeface="Roboto"/>
                <a:sym typeface="Roboto"/>
              </a:rPr>
              <a:t>and combined to reconstruct the original data. </a:t>
            </a:r>
            <a:endParaRPr sz="3300">
              <a:solidFill>
                <a:schemeClr val="dk1"/>
              </a:solidFill>
              <a:latin typeface="Roboto"/>
              <a:ea typeface="Roboto"/>
              <a:cs typeface="Roboto"/>
              <a:sym typeface="Roboto"/>
            </a:endParaRPr>
          </a:p>
        </p:txBody>
      </p:sp>
      <p:sp>
        <p:nvSpPr>
          <p:cNvPr id="961" name="Google Shape;961;p69"/>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pic>
        <p:nvPicPr>
          <p:cNvPr descr="https://images.freeimg.net/rsynced_images/floor-floorboards.jpg" id="966" name="Google Shape;966;p7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67" name="Google Shape;967;p7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7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69" name="Google Shape;969;p7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70" name="Google Shape;970;p7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71" name="Google Shape;971;p7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72" name="Google Shape;972;p7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973" name="Google Shape;973;p70"/>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974" name="Google Shape;974;p7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75" name="Google Shape;975;p70"/>
          <p:cNvSpPr txBox="1"/>
          <p:nvPr>
            <p:ph idx="4294967295" type="subTitle"/>
          </p:nvPr>
        </p:nvSpPr>
        <p:spPr>
          <a:xfrm>
            <a:off x="1000675" y="890900"/>
            <a:ext cx="6883800" cy="357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Overall, packets are essential building blocks of network communication, allowing data to be efficiently transmitted and routed across complex networks while ensuring reliability and integrity.</a:t>
            </a:r>
            <a:endParaRPr sz="3300">
              <a:solidFill>
                <a:schemeClr val="dk1"/>
              </a:solidFill>
              <a:latin typeface="Roboto"/>
              <a:ea typeface="Roboto"/>
              <a:cs typeface="Roboto"/>
              <a:sym typeface="Roboto"/>
            </a:endParaRPr>
          </a:p>
          <a:p>
            <a:pPr indent="0" lvl="0" marL="0" rtl="0" algn="l">
              <a:spcBef>
                <a:spcPts val="1200"/>
              </a:spcBef>
              <a:spcAft>
                <a:spcPts val="1200"/>
              </a:spcAft>
              <a:buNone/>
            </a:pPr>
            <a:r>
              <a:t/>
            </a:r>
            <a:endParaRPr sz="3300">
              <a:solidFill>
                <a:schemeClr val="dk1"/>
              </a:solidFill>
              <a:latin typeface="Roboto"/>
              <a:ea typeface="Roboto"/>
              <a:cs typeface="Roboto"/>
              <a:sym typeface="Roboto"/>
            </a:endParaRPr>
          </a:p>
        </p:txBody>
      </p:sp>
      <p:sp>
        <p:nvSpPr>
          <p:cNvPr id="976" name="Google Shape;976;p70"/>
          <p:cNvSpPr/>
          <p:nvPr/>
        </p:nvSpPr>
        <p:spPr>
          <a:xfrm>
            <a:off x="1725275" y="164800"/>
            <a:ext cx="5048053" cy="5979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Packets</a:t>
            </a: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pic>
        <p:nvPicPr>
          <p:cNvPr descr="https://images.freeimg.net/rsynced_images/floor-floorboards.jpg" id="981" name="Google Shape;981;p7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82" name="Google Shape;982;p7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7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84" name="Google Shape;984;p7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985" name="Google Shape;985;p7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986" name="Google Shape;986;p7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987" name="Google Shape;987;p7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988" name="Google Shape;988;p7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989" name="Google Shape;989;p7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990" name="Google Shape;990;p71"/>
          <p:cNvSpPr txBox="1"/>
          <p:nvPr/>
        </p:nvSpPr>
        <p:spPr>
          <a:xfrm>
            <a:off x="196025" y="1203275"/>
            <a:ext cx="8020800" cy="161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0" u="sng">
                <a:solidFill>
                  <a:schemeClr val="hlink"/>
                </a:solidFill>
                <a:latin typeface="Roboto Black"/>
                <a:ea typeface="Roboto Black"/>
                <a:cs typeface="Roboto Black"/>
                <a:sym typeface="Roboto Black"/>
                <a:hlinkClick r:id="rId10"/>
              </a:rPr>
              <a:t>A Packets Tale</a:t>
            </a:r>
            <a:endParaRPr sz="9000">
              <a:solidFill>
                <a:schemeClr val="dk2"/>
              </a:solidFill>
              <a:latin typeface="Roboto Black"/>
              <a:ea typeface="Roboto Black"/>
              <a:cs typeface="Roboto Black"/>
              <a:sym typeface="Roboto Black"/>
            </a:endParaRPr>
          </a:p>
        </p:txBody>
      </p:sp>
      <p:sp>
        <p:nvSpPr>
          <p:cNvPr id="991" name="Google Shape;991;p71"/>
          <p:cNvSpPr txBox="1"/>
          <p:nvPr/>
        </p:nvSpPr>
        <p:spPr>
          <a:xfrm>
            <a:off x="2424413" y="2979475"/>
            <a:ext cx="4210500" cy="45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Click the link above to view the video.</a:t>
            </a:r>
            <a:endParaRPr sz="1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8"/>
          <p:cNvPicPr preferRelativeResize="0"/>
          <p:nvPr/>
        </p:nvPicPr>
        <p:blipFill>
          <a:blip r:embed="rId3">
            <a:alphaModFix/>
          </a:blip>
          <a:stretch>
            <a:fillRect/>
          </a:stretch>
        </p:blipFill>
        <p:spPr>
          <a:xfrm>
            <a:off x="4476141" y="1029252"/>
            <a:ext cx="3722459" cy="3572426"/>
          </a:xfrm>
          <a:prstGeom prst="rect">
            <a:avLst/>
          </a:prstGeom>
          <a:noFill/>
          <a:ln>
            <a:noFill/>
          </a:ln>
        </p:spPr>
      </p:pic>
      <p:pic>
        <p:nvPicPr>
          <p:cNvPr descr="https://images.freeimg.net/rsynced_images/floor-floorboards.jpg" id="144" name="Google Shape;144;p1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45" name="Google Shape;145;p1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7" name="Google Shape;147;p1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8" name="Google Shape;148;p1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49" name="Google Shape;149;p1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50" name="Google Shape;150;p1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51" name="Google Shape;151;p18"/>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52" name="Google Shape;152;p1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53" name="Google Shape;153;p18"/>
          <p:cNvSpPr/>
          <p:nvPr/>
        </p:nvSpPr>
        <p:spPr>
          <a:xfrm>
            <a:off x="1076350" y="107375"/>
            <a:ext cx="6965613" cy="860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Data</a:t>
            </a:r>
          </a:p>
        </p:txBody>
      </p:sp>
      <p:sp>
        <p:nvSpPr>
          <p:cNvPr id="154" name="Google Shape;154;p18"/>
          <p:cNvSpPr txBox="1"/>
          <p:nvPr/>
        </p:nvSpPr>
        <p:spPr>
          <a:xfrm>
            <a:off x="1076350" y="1266000"/>
            <a:ext cx="3486000" cy="23370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3300">
                <a:solidFill>
                  <a:schemeClr val="dk1"/>
                </a:solidFill>
                <a:latin typeface="Roboto"/>
                <a:ea typeface="Roboto"/>
                <a:cs typeface="Roboto"/>
                <a:sym typeface="Roboto"/>
              </a:rPr>
              <a:t>Data </a:t>
            </a:r>
            <a:r>
              <a:rPr lang="en" sz="3300">
                <a:solidFill>
                  <a:schemeClr val="dk1"/>
                </a:solidFill>
                <a:latin typeface="Roboto"/>
                <a:ea typeface="Roboto"/>
                <a:cs typeface="Roboto"/>
                <a:sym typeface="Roboto"/>
              </a:rPr>
              <a:t>is the </a:t>
            </a:r>
            <a:r>
              <a:rPr i="1" lang="en" sz="3300">
                <a:solidFill>
                  <a:srgbClr val="FF0000"/>
                </a:solidFill>
                <a:latin typeface="Roboto"/>
                <a:ea typeface="Roboto"/>
                <a:cs typeface="Roboto"/>
                <a:sym typeface="Roboto"/>
              </a:rPr>
              <a:t>information </a:t>
            </a:r>
            <a:r>
              <a:rPr lang="en" sz="3300">
                <a:solidFill>
                  <a:schemeClr val="dk1"/>
                </a:solidFill>
                <a:latin typeface="Roboto"/>
                <a:ea typeface="Roboto"/>
                <a:cs typeface="Roboto"/>
                <a:sym typeface="Roboto"/>
              </a:rPr>
              <a:t> you send and receive over the Internet. </a:t>
            </a:r>
            <a:endParaRPr sz="3300">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pic>
        <p:nvPicPr>
          <p:cNvPr descr="https://images.freeimg.net/rsynced_images/floor-floorboards.jpg" id="996" name="Google Shape;996;p7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997" name="Google Shape;997;p7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7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999" name="Google Shape;999;p7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00" name="Google Shape;1000;p7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01" name="Google Shape;1001;p7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02" name="Google Shape;1002;p7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003" name="Google Shape;1003;p7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004" name="Google Shape;1004;p7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005" name="Google Shape;1005;p72"/>
          <p:cNvSpPr/>
          <p:nvPr/>
        </p:nvSpPr>
        <p:spPr>
          <a:xfrm>
            <a:off x="103125" y="950075"/>
            <a:ext cx="7326379" cy="18381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pic>
        <p:nvPicPr>
          <p:cNvPr descr="https://publicdomainvectors.org/photos/dhcp.png" id="1010" name="Google Shape;1010;p73">
            <a:hlinkClick r:id="rId3"/>
          </p:cNvPr>
          <p:cNvPicPr preferRelativeResize="0"/>
          <p:nvPr/>
        </p:nvPicPr>
        <p:blipFill>
          <a:blip r:embed="rId4">
            <a:alphaModFix/>
          </a:blip>
          <a:stretch>
            <a:fillRect/>
          </a:stretch>
        </p:blipFill>
        <p:spPr>
          <a:xfrm>
            <a:off x="6346475" y="1485337"/>
            <a:ext cx="2100025" cy="2656425"/>
          </a:xfrm>
          <a:prstGeom prst="rect">
            <a:avLst/>
          </a:prstGeom>
          <a:noFill/>
          <a:ln>
            <a:noFill/>
          </a:ln>
        </p:spPr>
      </p:pic>
      <p:pic>
        <p:nvPicPr>
          <p:cNvPr descr="https://images.freeimg.net/rsynced_images/floor-floorboards.jpg" id="1011" name="Google Shape;1011;p73">
            <a:hlinkClick r:id="rId5"/>
          </p:cNvPr>
          <p:cNvPicPr preferRelativeResize="0"/>
          <p:nvPr/>
        </p:nvPicPr>
        <p:blipFill rotWithShape="1">
          <a:blip r:embed="rId6">
            <a:alphaModFix/>
          </a:blip>
          <a:srcRect b="0" l="0" r="0" t="82640"/>
          <a:stretch/>
        </p:blipFill>
        <p:spPr>
          <a:xfrm>
            <a:off x="0" y="4601675"/>
            <a:ext cx="9144001" cy="541825"/>
          </a:xfrm>
          <a:prstGeom prst="rect">
            <a:avLst/>
          </a:prstGeom>
          <a:noFill/>
          <a:ln>
            <a:noFill/>
          </a:ln>
        </p:spPr>
      </p:pic>
      <p:sp>
        <p:nvSpPr>
          <p:cNvPr id="1012" name="Google Shape;1012;p7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7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14" name="Google Shape;1014;p7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15" name="Google Shape;1015;p73">
            <a:hlinkClick r:id="rId7"/>
          </p:cNvPr>
          <p:cNvPicPr preferRelativeResize="0"/>
          <p:nvPr/>
        </p:nvPicPr>
        <p:blipFill>
          <a:blip r:embed="rId8">
            <a:alphaModFix/>
          </a:blip>
          <a:stretch>
            <a:fillRect/>
          </a:stretch>
        </p:blipFill>
        <p:spPr>
          <a:xfrm>
            <a:off x="103125" y="146300"/>
            <a:ext cx="744601" cy="744601"/>
          </a:xfrm>
          <a:prstGeom prst="rect">
            <a:avLst/>
          </a:prstGeom>
          <a:noFill/>
          <a:ln>
            <a:noFill/>
          </a:ln>
        </p:spPr>
      </p:pic>
      <p:pic>
        <p:nvPicPr>
          <p:cNvPr descr="https://publicdomainvectors.org/photos/Pflanze-coloured.png" id="1016" name="Google Shape;1016;p73">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1017" name="Google Shape;1017;p7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018" name="Google Shape;1018;p73"/>
          <p:cNvPicPr preferRelativeResize="0"/>
          <p:nvPr/>
        </p:nvPicPr>
        <p:blipFill>
          <a:blip r:embed="rId11">
            <a:alphaModFix/>
          </a:blip>
          <a:stretch>
            <a:fillRect/>
          </a:stretch>
        </p:blipFill>
        <p:spPr>
          <a:xfrm>
            <a:off x="0" y="4663225"/>
            <a:ext cx="8282701" cy="459575"/>
          </a:xfrm>
          <a:prstGeom prst="rect">
            <a:avLst/>
          </a:prstGeom>
          <a:noFill/>
          <a:ln>
            <a:noFill/>
          </a:ln>
        </p:spPr>
      </p:pic>
      <p:sp>
        <p:nvSpPr>
          <p:cNvPr id="1019" name="Google Shape;1019;p7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020" name="Google Shape;1020;p73"/>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021" name="Google Shape;1021;p73"/>
          <p:cNvSpPr txBox="1"/>
          <p:nvPr/>
        </p:nvSpPr>
        <p:spPr>
          <a:xfrm>
            <a:off x="1009175" y="997200"/>
            <a:ext cx="54558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chemeClr val="dk1"/>
                </a:solidFill>
                <a:latin typeface="Roboto"/>
                <a:ea typeface="Roboto"/>
                <a:cs typeface="Roboto"/>
                <a:sym typeface="Roboto"/>
              </a:rPr>
              <a:t>IP </a:t>
            </a:r>
            <a:r>
              <a:rPr lang="en" sz="3200">
                <a:solidFill>
                  <a:schemeClr val="dk1"/>
                </a:solidFill>
                <a:latin typeface="Roboto"/>
                <a:ea typeface="Roboto"/>
                <a:cs typeface="Roboto"/>
                <a:sym typeface="Roboto"/>
              </a:rPr>
              <a:t>is short for </a:t>
            </a:r>
            <a:r>
              <a:rPr b="1" lang="en" sz="3200">
                <a:solidFill>
                  <a:schemeClr val="dk1"/>
                </a:solidFill>
                <a:latin typeface="Roboto"/>
                <a:ea typeface="Roboto"/>
                <a:cs typeface="Roboto"/>
                <a:sym typeface="Roboto"/>
              </a:rPr>
              <a:t>Internet Protocol</a:t>
            </a:r>
            <a:r>
              <a:rPr lang="en" sz="3200">
                <a:solidFill>
                  <a:schemeClr val="dk1"/>
                </a:solidFill>
                <a:latin typeface="Roboto"/>
                <a:ea typeface="Roboto"/>
                <a:cs typeface="Roboto"/>
                <a:sym typeface="Roboto"/>
              </a:rPr>
              <a:t>. </a:t>
            </a:r>
            <a:r>
              <a:rPr b="1" lang="en" sz="3200">
                <a:solidFill>
                  <a:schemeClr val="dk1"/>
                </a:solidFill>
                <a:latin typeface="Roboto"/>
                <a:ea typeface="Roboto"/>
                <a:cs typeface="Roboto"/>
                <a:sym typeface="Roboto"/>
              </a:rPr>
              <a:t>IP addresses</a:t>
            </a:r>
            <a:r>
              <a:rPr lang="en" sz="3200">
                <a:solidFill>
                  <a:schemeClr val="dk1"/>
                </a:solidFill>
                <a:latin typeface="Roboto"/>
                <a:ea typeface="Roboto"/>
                <a:cs typeface="Roboto"/>
                <a:sym typeface="Roboto"/>
              </a:rPr>
              <a:t> are </a:t>
            </a:r>
            <a:r>
              <a:rPr b="1" lang="en" sz="3200">
                <a:solidFill>
                  <a:schemeClr val="dk1"/>
                </a:solidFill>
                <a:latin typeface="Roboto"/>
                <a:ea typeface="Roboto"/>
                <a:cs typeface="Roboto"/>
                <a:sym typeface="Roboto"/>
              </a:rPr>
              <a:t>numerical labels assigned to devices connected to a computer network </a:t>
            </a:r>
            <a:r>
              <a:rPr lang="en" sz="3200">
                <a:solidFill>
                  <a:schemeClr val="dk1"/>
                </a:solidFill>
                <a:latin typeface="Roboto"/>
                <a:ea typeface="Roboto"/>
                <a:cs typeface="Roboto"/>
                <a:sym typeface="Roboto"/>
              </a:rPr>
              <a:t>that uses the Internet Protocol for communication. </a:t>
            </a:r>
            <a:endParaRPr sz="3200">
              <a:latin typeface="Roboto"/>
              <a:ea typeface="Roboto"/>
              <a:cs typeface="Roboto"/>
              <a:sym typeface="Robot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5" name="Shape 1025"/>
        <p:cNvGrpSpPr/>
        <p:nvPr/>
      </p:nvGrpSpPr>
      <p:grpSpPr>
        <a:xfrm>
          <a:off x="0" y="0"/>
          <a:ext cx="0" cy="0"/>
          <a:chOff x="0" y="0"/>
          <a:chExt cx="0" cy="0"/>
        </a:xfrm>
      </p:grpSpPr>
      <p:pic>
        <p:nvPicPr>
          <p:cNvPr descr="https://publicdomainvectors.org/photos/dhcp.png" id="1026" name="Google Shape;1026;p74">
            <a:hlinkClick r:id="rId3"/>
          </p:cNvPr>
          <p:cNvPicPr preferRelativeResize="0"/>
          <p:nvPr/>
        </p:nvPicPr>
        <p:blipFill>
          <a:blip r:embed="rId4">
            <a:alphaModFix/>
          </a:blip>
          <a:stretch>
            <a:fillRect/>
          </a:stretch>
        </p:blipFill>
        <p:spPr>
          <a:xfrm>
            <a:off x="6348175" y="1670987"/>
            <a:ext cx="2100025" cy="2656425"/>
          </a:xfrm>
          <a:prstGeom prst="rect">
            <a:avLst/>
          </a:prstGeom>
          <a:noFill/>
          <a:ln>
            <a:noFill/>
          </a:ln>
        </p:spPr>
      </p:pic>
      <p:pic>
        <p:nvPicPr>
          <p:cNvPr descr="https://images.freeimg.net/rsynced_images/floor-floorboards.jpg" id="1027" name="Google Shape;1027;p74">
            <a:hlinkClick r:id="rId5"/>
          </p:cNvPr>
          <p:cNvPicPr preferRelativeResize="0"/>
          <p:nvPr/>
        </p:nvPicPr>
        <p:blipFill rotWithShape="1">
          <a:blip r:embed="rId6">
            <a:alphaModFix/>
          </a:blip>
          <a:srcRect b="0" l="0" r="0" t="82640"/>
          <a:stretch/>
        </p:blipFill>
        <p:spPr>
          <a:xfrm>
            <a:off x="0" y="4601675"/>
            <a:ext cx="9144001" cy="541825"/>
          </a:xfrm>
          <a:prstGeom prst="rect">
            <a:avLst/>
          </a:prstGeom>
          <a:noFill/>
          <a:ln>
            <a:noFill/>
          </a:ln>
        </p:spPr>
      </p:pic>
      <p:sp>
        <p:nvSpPr>
          <p:cNvPr id="1028" name="Google Shape;1028;p7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7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30" name="Google Shape;1030;p7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31" name="Google Shape;1031;p74">
            <a:hlinkClick r:id="rId7"/>
          </p:cNvPr>
          <p:cNvPicPr preferRelativeResize="0"/>
          <p:nvPr/>
        </p:nvPicPr>
        <p:blipFill>
          <a:blip r:embed="rId8">
            <a:alphaModFix/>
          </a:blip>
          <a:stretch>
            <a:fillRect/>
          </a:stretch>
        </p:blipFill>
        <p:spPr>
          <a:xfrm>
            <a:off x="103125" y="146300"/>
            <a:ext cx="744601" cy="744601"/>
          </a:xfrm>
          <a:prstGeom prst="rect">
            <a:avLst/>
          </a:prstGeom>
          <a:noFill/>
          <a:ln>
            <a:noFill/>
          </a:ln>
        </p:spPr>
      </p:pic>
      <p:pic>
        <p:nvPicPr>
          <p:cNvPr descr="https://publicdomainvectors.org/photos/Pflanze-coloured.png" id="1032" name="Google Shape;1032;p74">
            <a:hlinkClick r:id="rId9"/>
          </p:cNvPr>
          <p:cNvPicPr preferRelativeResize="0"/>
          <p:nvPr/>
        </p:nvPicPr>
        <p:blipFill rotWithShape="1">
          <a:blip r:embed="rId10">
            <a:alphaModFix/>
          </a:blip>
          <a:srcRect b="0" l="7070" r="7429" t="0"/>
          <a:stretch/>
        </p:blipFill>
        <p:spPr>
          <a:xfrm>
            <a:off x="44925" y="3049500"/>
            <a:ext cx="861000" cy="1613725"/>
          </a:xfrm>
          <a:prstGeom prst="rect">
            <a:avLst/>
          </a:prstGeom>
          <a:noFill/>
          <a:ln>
            <a:noFill/>
          </a:ln>
        </p:spPr>
      </p:pic>
      <p:sp>
        <p:nvSpPr>
          <p:cNvPr id="1033" name="Google Shape;1033;p7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034" name="Google Shape;1034;p74"/>
          <p:cNvPicPr preferRelativeResize="0"/>
          <p:nvPr/>
        </p:nvPicPr>
        <p:blipFill>
          <a:blip r:embed="rId11">
            <a:alphaModFix/>
          </a:blip>
          <a:stretch>
            <a:fillRect/>
          </a:stretch>
        </p:blipFill>
        <p:spPr>
          <a:xfrm>
            <a:off x="0" y="4663225"/>
            <a:ext cx="8282701" cy="459575"/>
          </a:xfrm>
          <a:prstGeom prst="rect">
            <a:avLst/>
          </a:prstGeom>
          <a:noFill/>
          <a:ln>
            <a:noFill/>
          </a:ln>
        </p:spPr>
      </p:pic>
      <p:sp>
        <p:nvSpPr>
          <p:cNvPr id="1035" name="Google Shape;1035;p7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036" name="Google Shape;1036;p74"/>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037" name="Google Shape;1037;p74"/>
          <p:cNvSpPr txBox="1"/>
          <p:nvPr/>
        </p:nvSpPr>
        <p:spPr>
          <a:xfrm>
            <a:off x="505975" y="1138575"/>
            <a:ext cx="6002700" cy="235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dk1"/>
                </a:solidFill>
                <a:latin typeface="Roboto"/>
                <a:ea typeface="Roboto"/>
                <a:cs typeface="Roboto"/>
                <a:sym typeface="Roboto"/>
              </a:rPr>
              <a:t>These addresses serve two primary purposes:</a:t>
            </a:r>
            <a:endParaRPr sz="3300">
              <a:solidFill>
                <a:schemeClr val="dk1"/>
              </a:solidFill>
              <a:latin typeface="Roboto"/>
              <a:ea typeface="Roboto"/>
              <a:cs typeface="Roboto"/>
              <a:sym typeface="Roboto"/>
            </a:endParaRPr>
          </a:p>
          <a:p>
            <a:pPr indent="-387350" lvl="0" marL="457200" rtl="0" algn="l">
              <a:spcBef>
                <a:spcPts val="0"/>
              </a:spcBef>
              <a:spcAft>
                <a:spcPts val="0"/>
              </a:spcAft>
              <a:buClr>
                <a:schemeClr val="dk1"/>
              </a:buClr>
              <a:buSzPts val="2500"/>
              <a:buFont typeface="Roboto"/>
              <a:buChar char="●"/>
            </a:pPr>
            <a:r>
              <a:rPr b="1" i="1" lang="en" sz="2500">
                <a:solidFill>
                  <a:schemeClr val="dk1"/>
                </a:solidFill>
                <a:latin typeface="Roboto"/>
                <a:ea typeface="Roboto"/>
                <a:cs typeface="Roboto"/>
                <a:sym typeface="Roboto"/>
              </a:rPr>
              <a:t>identifying devices</a:t>
            </a:r>
            <a:r>
              <a:rPr lang="en" sz="2500">
                <a:solidFill>
                  <a:schemeClr val="dk1"/>
                </a:solidFill>
                <a:latin typeface="Roboto"/>
                <a:ea typeface="Roboto"/>
                <a:cs typeface="Roboto"/>
                <a:sym typeface="Roboto"/>
              </a:rPr>
              <a:t> on a network, and </a:t>
            </a:r>
            <a:endParaRPr sz="2500">
              <a:solidFill>
                <a:schemeClr val="dk1"/>
              </a:solidFill>
              <a:latin typeface="Roboto"/>
              <a:ea typeface="Roboto"/>
              <a:cs typeface="Roboto"/>
              <a:sym typeface="Roboto"/>
            </a:endParaRPr>
          </a:p>
          <a:p>
            <a:pPr indent="-387350" lvl="0" marL="457200" rtl="0" algn="l">
              <a:spcBef>
                <a:spcPts val="0"/>
              </a:spcBef>
              <a:spcAft>
                <a:spcPts val="0"/>
              </a:spcAft>
              <a:buClr>
                <a:schemeClr val="dk1"/>
              </a:buClr>
              <a:buSzPts val="2500"/>
              <a:buFont typeface="Roboto"/>
              <a:buChar char="●"/>
            </a:pPr>
            <a:r>
              <a:rPr b="1" i="1" lang="en" sz="2500">
                <a:solidFill>
                  <a:schemeClr val="dk1"/>
                </a:solidFill>
                <a:latin typeface="Roboto"/>
                <a:ea typeface="Roboto"/>
                <a:cs typeface="Roboto"/>
                <a:sym typeface="Roboto"/>
              </a:rPr>
              <a:t>enabling the routing</a:t>
            </a:r>
            <a:r>
              <a:rPr lang="en" sz="2500">
                <a:solidFill>
                  <a:schemeClr val="dk1"/>
                </a:solidFill>
                <a:latin typeface="Roboto"/>
                <a:ea typeface="Roboto"/>
                <a:cs typeface="Roboto"/>
                <a:sym typeface="Roboto"/>
              </a:rPr>
              <a:t> of data packets </a:t>
            </a:r>
            <a:r>
              <a:rPr b="1" i="1" lang="en" sz="2500">
                <a:solidFill>
                  <a:schemeClr val="dk1"/>
                </a:solidFill>
                <a:latin typeface="Roboto"/>
                <a:ea typeface="Roboto"/>
                <a:cs typeface="Roboto"/>
                <a:sym typeface="Roboto"/>
              </a:rPr>
              <a:t>to</a:t>
            </a:r>
            <a:r>
              <a:rPr lang="en" sz="2500">
                <a:solidFill>
                  <a:schemeClr val="dk1"/>
                </a:solidFill>
                <a:latin typeface="Roboto"/>
                <a:ea typeface="Roboto"/>
                <a:cs typeface="Roboto"/>
                <a:sym typeface="Roboto"/>
              </a:rPr>
              <a:t> their </a:t>
            </a:r>
            <a:r>
              <a:rPr b="1" i="1" lang="en" sz="2500">
                <a:solidFill>
                  <a:schemeClr val="dk1"/>
                </a:solidFill>
                <a:latin typeface="Roboto"/>
                <a:ea typeface="Roboto"/>
                <a:cs typeface="Roboto"/>
                <a:sym typeface="Roboto"/>
              </a:rPr>
              <a:t>destinations</a:t>
            </a:r>
            <a:r>
              <a:rPr lang="en" sz="2500">
                <a:solidFill>
                  <a:schemeClr val="dk1"/>
                </a:solidFill>
                <a:latin typeface="Roboto"/>
                <a:ea typeface="Roboto"/>
                <a:cs typeface="Roboto"/>
                <a:sym typeface="Roboto"/>
              </a:rPr>
              <a:t>.</a:t>
            </a:r>
            <a:endParaRPr sz="2500">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pic>
        <p:nvPicPr>
          <p:cNvPr descr="https://images.freeimg.net/rsynced_images/floor-floorboards.jpg" id="1042" name="Google Shape;1042;p7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43" name="Google Shape;1043;p7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7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45" name="Google Shape;1045;p7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46" name="Google Shape;1046;p7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47" name="Google Shape;1047;p7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48" name="Google Shape;1048;p7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049" name="Google Shape;1049;p7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050" name="Google Shape;1050;p7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051" name="Google Shape;1051;p75"/>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052" name="Google Shape;1052;p75"/>
          <p:cNvSpPr txBox="1"/>
          <p:nvPr>
            <p:ph type="title"/>
          </p:nvPr>
        </p:nvSpPr>
        <p:spPr>
          <a:xfrm>
            <a:off x="974850" y="963875"/>
            <a:ext cx="5057700" cy="59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Internet Delivery System </a:t>
            </a:r>
            <a:endParaRPr b="1" sz="3000">
              <a:latin typeface="Roboto"/>
              <a:ea typeface="Roboto"/>
              <a:cs typeface="Roboto"/>
              <a:sym typeface="Roboto"/>
            </a:endParaRPr>
          </a:p>
        </p:txBody>
      </p:sp>
      <p:sp>
        <p:nvSpPr>
          <p:cNvPr id="1053" name="Google Shape;1053;p75"/>
          <p:cNvSpPr txBox="1"/>
          <p:nvPr>
            <p:ph idx="1" type="body"/>
          </p:nvPr>
        </p:nvSpPr>
        <p:spPr>
          <a:xfrm>
            <a:off x="974850" y="1704575"/>
            <a:ext cx="6888900" cy="275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oboto"/>
                <a:ea typeface="Roboto"/>
                <a:cs typeface="Roboto"/>
                <a:sym typeface="Roboto"/>
              </a:rPr>
              <a:t>The  IP  address is a set of three sets of up to 3 digits separated by a period. For example:	</a:t>
            </a:r>
            <a:endParaRPr sz="2400">
              <a:latin typeface="Roboto"/>
              <a:ea typeface="Roboto"/>
              <a:cs typeface="Roboto"/>
              <a:sym typeface="Roboto"/>
            </a:endParaRPr>
          </a:p>
          <a:p>
            <a:pPr indent="0" lvl="0" marL="0" rtl="0" algn="ctr">
              <a:spcBef>
                <a:spcPts val="1200"/>
              </a:spcBef>
              <a:spcAft>
                <a:spcPts val="0"/>
              </a:spcAft>
              <a:buNone/>
            </a:pPr>
            <a:r>
              <a:rPr b="1" lang="en" sz="4800">
                <a:latin typeface="Roboto"/>
                <a:ea typeface="Roboto"/>
                <a:cs typeface="Roboto"/>
                <a:sym typeface="Roboto"/>
              </a:rPr>
              <a:t>12.93.415</a:t>
            </a:r>
            <a:endParaRPr b="1" sz="4800">
              <a:latin typeface="Roboto"/>
              <a:ea typeface="Roboto"/>
              <a:cs typeface="Roboto"/>
              <a:sym typeface="Roboto"/>
            </a:endParaRPr>
          </a:p>
          <a:p>
            <a:pPr indent="0" lvl="0" marL="0" rtl="0" algn="l">
              <a:spcBef>
                <a:spcPts val="1200"/>
              </a:spcBef>
              <a:spcAft>
                <a:spcPts val="1200"/>
              </a:spcAft>
              <a:buNone/>
            </a:pPr>
            <a:r>
              <a:rPr lang="en" sz="2400">
                <a:latin typeface="Roboto"/>
                <a:ea typeface="Roboto"/>
                <a:cs typeface="Roboto"/>
                <a:sym typeface="Roboto"/>
              </a:rPr>
              <a:t>Let’s look at the two versions of IP Addresses!</a:t>
            </a:r>
            <a:endParaRPr sz="2400">
              <a:latin typeface="Roboto"/>
              <a:ea typeface="Roboto"/>
              <a:cs typeface="Roboto"/>
              <a:sym typeface="Robo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pic>
        <p:nvPicPr>
          <p:cNvPr descr="https://images.freeimg.net/rsynced_images/floor-floorboards.jpg" id="1058" name="Google Shape;1058;p7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59" name="Google Shape;1059;p7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7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61" name="Google Shape;1061;p7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62" name="Google Shape;1062;p7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63" name="Google Shape;1063;p7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64" name="Google Shape;1064;p7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065" name="Google Shape;1065;p7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066" name="Google Shape;1066;p7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067" name="Google Shape;1067;p76"/>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068" name="Google Shape;1068;p76"/>
          <p:cNvSpPr txBox="1"/>
          <p:nvPr>
            <p:ph idx="1" type="body"/>
          </p:nvPr>
        </p:nvSpPr>
        <p:spPr>
          <a:xfrm>
            <a:off x="905925" y="890900"/>
            <a:ext cx="6812100" cy="3139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300">
                <a:solidFill>
                  <a:schemeClr val="dk1"/>
                </a:solidFill>
                <a:latin typeface="Roboto"/>
                <a:ea typeface="Roboto"/>
                <a:cs typeface="Roboto"/>
                <a:sym typeface="Roboto"/>
              </a:rPr>
              <a:t>U</a:t>
            </a:r>
            <a:r>
              <a:rPr b="1" lang="en" sz="3300">
                <a:solidFill>
                  <a:schemeClr val="dk1"/>
                </a:solidFill>
                <a:latin typeface="Roboto"/>
                <a:ea typeface="Roboto"/>
                <a:cs typeface="Roboto"/>
                <a:sym typeface="Roboto"/>
              </a:rPr>
              <a:t>nique Identification</a:t>
            </a:r>
            <a:endParaRPr b="1" sz="33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b="1" i="1" lang="en" sz="2600">
                <a:solidFill>
                  <a:schemeClr val="dk1"/>
                </a:solidFill>
                <a:latin typeface="Roboto"/>
                <a:ea typeface="Roboto"/>
                <a:cs typeface="Roboto"/>
                <a:sym typeface="Roboto"/>
              </a:rPr>
              <a:t>Every device connected to a network</a:t>
            </a:r>
            <a:r>
              <a:rPr lang="en" sz="2600">
                <a:solidFill>
                  <a:schemeClr val="dk1"/>
                </a:solidFill>
                <a:latin typeface="Roboto"/>
                <a:ea typeface="Roboto"/>
                <a:cs typeface="Roboto"/>
                <a:sym typeface="Roboto"/>
              </a:rPr>
              <a:t>, such as computers, servers, smartphones, routers, and IoT devices, </a:t>
            </a:r>
            <a:r>
              <a:rPr b="1" i="1" lang="en" sz="2600">
                <a:solidFill>
                  <a:schemeClr val="dk1"/>
                </a:solidFill>
                <a:latin typeface="Roboto"/>
                <a:ea typeface="Roboto"/>
                <a:cs typeface="Roboto"/>
                <a:sym typeface="Roboto"/>
              </a:rPr>
              <a:t>must have a unique IP address. </a:t>
            </a:r>
            <a:r>
              <a:rPr lang="en" sz="2600">
                <a:solidFill>
                  <a:schemeClr val="dk1"/>
                </a:solidFill>
                <a:latin typeface="Roboto"/>
                <a:ea typeface="Roboto"/>
                <a:cs typeface="Roboto"/>
                <a:sym typeface="Roboto"/>
              </a:rPr>
              <a:t>This uniqueness ensures that each device can be identified and addressed individually within the network.</a:t>
            </a:r>
            <a:endParaRPr sz="2600">
              <a:solidFill>
                <a:schemeClr val="dk1"/>
              </a:solidFill>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2" name="Shape 1072"/>
        <p:cNvGrpSpPr/>
        <p:nvPr/>
      </p:nvGrpSpPr>
      <p:grpSpPr>
        <a:xfrm>
          <a:off x="0" y="0"/>
          <a:ext cx="0" cy="0"/>
          <a:chOff x="0" y="0"/>
          <a:chExt cx="0" cy="0"/>
        </a:xfrm>
      </p:grpSpPr>
      <p:pic>
        <p:nvPicPr>
          <p:cNvPr descr="https://images.freeimg.net/rsynced_images/floor-floorboards.jpg" id="1073" name="Google Shape;1073;p7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74" name="Google Shape;1074;p7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7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76" name="Google Shape;1076;p7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77" name="Google Shape;1077;p7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78" name="Google Shape;1078;p7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79" name="Google Shape;1079;p7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080" name="Google Shape;1080;p7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081" name="Google Shape;1081;p7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082" name="Google Shape;1082;p77"/>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083" name="Google Shape;1083;p77"/>
          <p:cNvSpPr txBox="1"/>
          <p:nvPr>
            <p:ph idx="1" type="body"/>
          </p:nvPr>
        </p:nvSpPr>
        <p:spPr>
          <a:xfrm>
            <a:off x="1101475" y="1202550"/>
            <a:ext cx="6555300" cy="2738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3300">
                <a:solidFill>
                  <a:schemeClr val="dk1"/>
                </a:solidFill>
                <a:latin typeface="Roboto"/>
                <a:ea typeface="Roboto"/>
                <a:cs typeface="Roboto"/>
                <a:sym typeface="Roboto"/>
              </a:rPr>
              <a:t>IPv4 and IPv6</a:t>
            </a:r>
            <a:endParaRPr b="1" sz="33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3000">
                <a:solidFill>
                  <a:schemeClr val="dk1"/>
                </a:solidFill>
                <a:latin typeface="Roboto"/>
                <a:ea typeface="Roboto"/>
                <a:cs typeface="Roboto"/>
                <a:sym typeface="Roboto"/>
              </a:rPr>
              <a:t>There are two main versions of IP addresses: </a:t>
            </a:r>
            <a:endParaRPr sz="3000">
              <a:solidFill>
                <a:schemeClr val="dk1"/>
              </a:solidFill>
              <a:latin typeface="Roboto"/>
              <a:ea typeface="Roboto"/>
              <a:cs typeface="Roboto"/>
              <a:sym typeface="Roboto"/>
            </a:endParaRPr>
          </a:p>
          <a:p>
            <a:pPr indent="-393700" lvl="0" marL="457200" rtl="0" algn="l">
              <a:lnSpc>
                <a:spcPct val="100000"/>
              </a:lnSpc>
              <a:spcBef>
                <a:spcPts val="0"/>
              </a:spcBef>
              <a:spcAft>
                <a:spcPts val="0"/>
              </a:spcAft>
              <a:buClr>
                <a:schemeClr val="dk1"/>
              </a:buClr>
              <a:buSzPts val="2600"/>
              <a:buFont typeface="Roboto"/>
              <a:buChar char="●"/>
            </a:pPr>
            <a:r>
              <a:rPr b="1" lang="en" sz="2600">
                <a:solidFill>
                  <a:schemeClr val="dk1"/>
                </a:solidFill>
                <a:latin typeface="Roboto"/>
                <a:ea typeface="Roboto"/>
                <a:cs typeface="Roboto"/>
                <a:sym typeface="Roboto"/>
              </a:rPr>
              <a:t>IPv4</a:t>
            </a:r>
            <a:r>
              <a:rPr lang="en" sz="2600">
                <a:solidFill>
                  <a:schemeClr val="dk1"/>
                </a:solidFill>
                <a:latin typeface="Roboto"/>
                <a:ea typeface="Roboto"/>
                <a:cs typeface="Roboto"/>
                <a:sym typeface="Roboto"/>
              </a:rPr>
              <a:t> (Internet Protocol version 4), and </a:t>
            </a:r>
            <a:endParaRPr sz="2600">
              <a:solidFill>
                <a:schemeClr val="dk1"/>
              </a:solidFill>
              <a:latin typeface="Roboto"/>
              <a:ea typeface="Roboto"/>
              <a:cs typeface="Roboto"/>
              <a:sym typeface="Roboto"/>
            </a:endParaRPr>
          </a:p>
          <a:p>
            <a:pPr indent="-393700" lvl="0" marL="457200" rtl="0" algn="l">
              <a:lnSpc>
                <a:spcPct val="100000"/>
              </a:lnSpc>
              <a:spcBef>
                <a:spcPts val="0"/>
              </a:spcBef>
              <a:spcAft>
                <a:spcPts val="0"/>
              </a:spcAft>
              <a:buClr>
                <a:schemeClr val="dk1"/>
              </a:buClr>
              <a:buSzPts val="2600"/>
              <a:buFont typeface="Roboto"/>
              <a:buChar char="●"/>
            </a:pPr>
            <a:r>
              <a:rPr b="1" lang="en" sz="2600">
                <a:solidFill>
                  <a:schemeClr val="dk1"/>
                </a:solidFill>
                <a:latin typeface="Roboto"/>
                <a:ea typeface="Roboto"/>
                <a:cs typeface="Roboto"/>
                <a:sym typeface="Roboto"/>
              </a:rPr>
              <a:t>IPv6 </a:t>
            </a:r>
            <a:r>
              <a:rPr lang="en" sz="2600">
                <a:solidFill>
                  <a:schemeClr val="dk1"/>
                </a:solidFill>
                <a:latin typeface="Roboto"/>
                <a:ea typeface="Roboto"/>
                <a:cs typeface="Roboto"/>
                <a:sym typeface="Roboto"/>
              </a:rPr>
              <a:t>(Internet Protocol version 6). </a:t>
            </a:r>
            <a:endParaRPr sz="26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2100">
              <a:solidFill>
                <a:schemeClr val="dk1"/>
              </a:solidFill>
              <a:latin typeface="Roboto"/>
              <a:ea typeface="Roboto"/>
              <a:cs typeface="Roboto"/>
              <a:sym typeface="Roboto"/>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pic>
        <p:nvPicPr>
          <p:cNvPr descr="https://images.freeimg.net/rsynced_images/floor-floorboards.jpg" id="1088" name="Google Shape;1088;p7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089" name="Google Shape;1089;p7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7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091" name="Google Shape;1091;p7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092" name="Google Shape;1092;p7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093" name="Google Shape;1093;p7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094" name="Google Shape;1094;p7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095" name="Google Shape;1095;p7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096" name="Google Shape;1096;p7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097" name="Google Shape;1097;p78"/>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098" name="Google Shape;1098;p78"/>
          <p:cNvSpPr txBox="1"/>
          <p:nvPr>
            <p:ph idx="1" type="body"/>
          </p:nvPr>
        </p:nvSpPr>
        <p:spPr>
          <a:xfrm>
            <a:off x="905925" y="1152475"/>
            <a:ext cx="65553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3300">
                <a:solidFill>
                  <a:schemeClr val="dk1"/>
                </a:solidFill>
                <a:latin typeface="Roboto"/>
                <a:ea typeface="Roboto"/>
                <a:cs typeface="Roboto"/>
                <a:sym typeface="Roboto"/>
              </a:rPr>
              <a:t>IPv4 </a:t>
            </a:r>
            <a:endParaRPr b="1" sz="33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2400">
                <a:solidFill>
                  <a:schemeClr val="dk1"/>
                </a:solidFill>
                <a:latin typeface="Roboto"/>
                <a:ea typeface="Roboto"/>
                <a:cs typeface="Roboto"/>
                <a:sym typeface="Roboto"/>
              </a:rPr>
              <a:t>IPv4 addresses are 32-bit numbers written in a dotted-decimal format (e.g., </a:t>
            </a:r>
            <a:r>
              <a:rPr b="1" lang="en" sz="2800">
                <a:solidFill>
                  <a:schemeClr val="dk1"/>
                </a:solidFill>
                <a:latin typeface="Roboto"/>
                <a:ea typeface="Roboto"/>
                <a:cs typeface="Roboto"/>
                <a:sym typeface="Roboto"/>
              </a:rPr>
              <a:t>128.168.3.211</a:t>
            </a:r>
            <a:r>
              <a:rPr lang="en" sz="2400">
                <a:solidFill>
                  <a:schemeClr val="dk1"/>
                </a:solidFill>
                <a:latin typeface="Roboto"/>
                <a:ea typeface="Roboto"/>
                <a:cs typeface="Roboto"/>
                <a:sym typeface="Roboto"/>
              </a:rPr>
              <a:t>). </a:t>
            </a:r>
            <a:endParaRPr sz="24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24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2400">
                <a:solidFill>
                  <a:schemeClr val="dk1"/>
                </a:solidFill>
                <a:latin typeface="Roboto"/>
                <a:ea typeface="Roboto"/>
                <a:cs typeface="Roboto"/>
                <a:sym typeface="Roboto"/>
              </a:rPr>
              <a:t>They have </a:t>
            </a:r>
            <a:r>
              <a:rPr b="1" i="1" lang="en" sz="2400">
                <a:solidFill>
                  <a:schemeClr val="dk1"/>
                </a:solidFill>
                <a:latin typeface="Roboto"/>
                <a:ea typeface="Roboto"/>
                <a:cs typeface="Roboto"/>
                <a:sym typeface="Roboto"/>
              </a:rPr>
              <a:t>a limited address space</a:t>
            </a:r>
            <a:r>
              <a:rPr lang="en" sz="2400">
                <a:solidFill>
                  <a:schemeClr val="dk1"/>
                </a:solidFill>
                <a:latin typeface="Roboto"/>
                <a:ea typeface="Roboto"/>
                <a:cs typeface="Roboto"/>
                <a:sym typeface="Roboto"/>
              </a:rPr>
              <a:t>, which has led to IPv6 adoption. </a:t>
            </a:r>
            <a:endParaRPr sz="2400">
              <a:solidFill>
                <a:schemeClr val="dk1"/>
              </a:solidFill>
              <a:latin typeface="Roboto"/>
              <a:ea typeface="Roboto"/>
              <a:cs typeface="Roboto"/>
              <a:sym typeface="Roboto"/>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2" name="Shape 1102"/>
        <p:cNvGrpSpPr/>
        <p:nvPr/>
      </p:nvGrpSpPr>
      <p:grpSpPr>
        <a:xfrm>
          <a:off x="0" y="0"/>
          <a:ext cx="0" cy="0"/>
          <a:chOff x="0" y="0"/>
          <a:chExt cx="0" cy="0"/>
        </a:xfrm>
      </p:grpSpPr>
      <p:pic>
        <p:nvPicPr>
          <p:cNvPr descr="https://images.freeimg.net/rsynced_images/floor-floorboards.jpg" id="1103" name="Google Shape;1103;p7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04" name="Google Shape;1104;p7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7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06" name="Google Shape;1106;p7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07" name="Google Shape;1107;p7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08" name="Google Shape;1108;p7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09" name="Google Shape;1109;p7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110" name="Google Shape;1110;p7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111" name="Google Shape;1111;p7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112" name="Google Shape;1112;p79"/>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113" name="Google Shape;1113;p79"/>
          <p:cNvSpPr txBox="1"/>
          <p:nvPr>
            <p:ph idx="1" type="body"/>
          </p:nvPr>
        </p:nvSpPr>
        <p:spPr>
          <a:xfrm>
            <a:off x="1055500" y="998275"/>
            <a:ext cx="6555300" cy="28926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3300">
                <a:solidFill>
                  <a:schemeClr val="dk1"/>
                </a:solidFill>
                <a:latin typeface="Roboto"/>
                <a:ea typeface="Roboto"/>
                <a:cs typeface="Roboto"/>
                <a:sym typeface="Roboto"/>
              </a:rPr>
              <a:t>IPv6</a:t>
            </a:r>
            <a:endParaRPr b="1" sz="33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2400">
                <a:solidFill>
                  <a:schemeClr val="dk1"/>
                </a:solidFill>
                <a:latin typeface="Roboto"/>
                <a:ea typeface="Roboto"/>
                <a:cs typeface="Roboto"/>
                <a:sym typeface="Roboto"/>
              </a:rPr>
              <a:t>IPv6 addresses are </a:t>
            </a:r>
            <a:r>
              <a:rPr b="1" i="1" lang="en" sz="2400">
                <a:solidFill>
                  <a:schemeClr val="dk1"/>
                </a:solidFill>
                <a:latin typeface="Roboto"/>
                <a:ea typeface="Roboto"/>
                <a:cs typeface="Roboto"/>
                <a:sym typeface="Roboto"/>
              </a:rPr>
              <a:t>128-bit numbers</a:t>
            </a:r>
            <a:r>
              <a:rPr lang="en" sz="2400">
                <a:solidFill>
                  <a:schemeClr val="dk1"/>
                </a:solidFill>
                <a:latin typeface="Roboto"/>
                <a:ea typeface="Roboto"/>
                <a:cs typeface="Roboto"/>
                <a:sym typeface="Roboto"/>
              </a:rPr>
              <a:t> written in hexadecimal notation (e.g., </a:t>
            </a:r>
            <a:r>
              <a:rPr b="1" lang="en" sz="2400">
                <a:solidFill>
                  <a:schemeClr val="dk1"/>
                </a:solidFill>
                <a:latin typeface="Roboto"/>
                <a:ea typeface="Roboto"/>
                <a:cs typeface="Roboto"/>
                <a:sym typeface="Roboto"/>
              </a:rPr>
              <a:t>2001:0db8:85a3:0000:0000:8a2e:0370:7334</a:t>
            </a:r>
            <a:r>
              <a:rPr lang="en" sz="2400">
                <a:solidFill>
                  <a:schemeClr val="dk1"/>
                </a:solidFill>
                <a:latin typeface="Roboto"/>
                <a:ea typeface="Roboto"/>
                <a:cs typeface="Roboto"/>
                <a:sym typeface="Roboto"/>
              </a:rPr>
              <a:t>), providing a </a:t>
            </a:r>
            <a:r>
              <a:rPr b="1" i="1" lang="en" sz="2400">
                <a:solidFill>
                  <a:schemeClr val="dk1"/>
                </a:solidFill>
                <a:latin typeface="Roboto"/>
                <a:ea typeface="Roboto"/>
                <a:cs typeface="Roboto"/>
                <a:sym typeface="Roboto"/>
              </a:rPr>
              <a:t>much larger pool of addresses</a:t>
            </a:r>
            <a:r>
              <a:rPr lang="en" sz="2400">
                <a:solidFill>
                  <a:schemeClr val="dk1"/>
                </a:solidFill>
                <a:latin typeface="Roboto"/>
                <a:ea typeface="Roboto"/>
                <a:cs typeface="Roboto"/>
                <a:sym typeface="Roboto"/>
              </a:rPr>
              <a:t> to accommodate the growing number of devices connected to the Internet.</a:t>
            </a:r>
            <a:endParaRPr sz="2100">
              <a:solidFill>
                <a:schemeClr val="dk1"/>
              </a:solidFill>
              <a:latin typeface="Roboto"/>
              <a:ea typeface="Roboto"/>
              <a:cs typeface="Roboto"/>
              <a:sym typeface="Roboto"/>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pic>
        <p:nvPicPr>
          <p:cNvPr descr="https://images.freeimg.net/rsynced_images/floor-floorboards.jpg" id="1118" name="Google Shape;1118;p8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19" name="Google Shape;1119;p8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8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21" name="Google Shape;1121;p8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22" name="Google Shape;1122;p8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23" name="Google Shape;1123;p8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24" name="Google Shape;1124;p8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125" name="Google Shape;1125;p80"/>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126" name="Google Shape;1126;p8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127" name="Google Shape;1127;p80"/>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128" name="Google Shape;1128;p80"/>
          <p:cNvSpPr txBox="1"/>
          <p:nvPr>
            <p:ph idx="1" type="body"/>
          </p:nvPr>
        </p:nvSpPr>
        <p:spPr>
          <a:xfrm>
            <a:off x="984300" y="1152475"/>
            <a:ext cx="6593400" cy="34164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sz="3000">
                <a:solidFill>
                  <a:schemeClr val="dk1"/>
                </a:solidFill>
                <a:latin typeface="Roboto"/>
                <a:ea typeface="Roboto"/>
                <a:cs typeface="Roboto"/>
                <a:sym typeface="Roboto"/>
              </a:rPr>
              <a:t>Hierarchical Structure</a:t>
            </a:r>
            <a:endParaRPr b="1" sz="30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2400">
                <a:solidFill>
                  <a:schemeClr val="dk1"/>
                </a:solidFill>
                <a:latin typeface="Roboto"/>
                <a:ea typeface="Roboto"/>
                <a:cs typeface="Roboto"/>
                <a:sym typeface="Roboto"/>
              </a:rPr>
              <a:t>IP addresses are structured hierarchically, consisting of network and host portions. In IPv4, the network portion identifies the network to which a device belongs, while the host portion identifies the specific device within that network. In IPv6, the first 64 bits typically represent the network portion, and the remaining 64 bits represent the host portion.</a:t>
            </a:r>
            <a:endParaRPr sz="2400">
              <a:solidFill>
                <a:schemeClr val="dk1"/>
              </a:solidFill>
              <a:latin typeface="Roboto"/>
              <a:ea typeface="Roboto"/>
              <a:cs typeface="Roboto"/>
              <a:sym typeface="Robo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pic>
        <p:nvPicPr>
          <p:cNvPr descr="https://images.freeimg.net/rsynced_images/floor-floorboards.jpg" id="1133" name="Google Shape;1133;p8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34" name="Google Shape;1134;p8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8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36" name="Google Shape;1136;p8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37" name="Google Shape;1137;p8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38" name="Google Shape;1138;p8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39" name="Google Shape;1139;p8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140" name="Google Shape;1140;p8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141" name="Google Shape;1141;p8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142" name="Google Shape;1142;p81"/>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143" name="Google Shape;1143;p81"/>
          <p:cNvSpPr txBox="1"/>
          <p:nvPr>
            <p:ph idx="1" type="body"/>
          </p:nvPr>
        </p:nvSpPr>
        <p:spPr>
          <a:xfrm>
            <a:off x="847725" y="1188750"/>
            <a:ext cx="7203300" cy="32496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b="1" lang="en" sz="3000">
                <a:solidFill>
                  <a:schemeClr val="dk1"/>
                </a:solidFill>
                <a:latin typeface="Roboto"/>
                <a:ea typeface="Roboto"/>
                <a:cs typeface="Roboto"/>
                <a:sym typeface="Roboto"/>
              </a:rPr>
              <a:t>Public and Private IP Addresses</a:t>
            </a:r>
            <a:endParaRPr b="1" sz="30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b="1" lang="en" sz="2550">
                <a:solidFill>
                  <a:schemeClr val="dk1"/>
                </a:solidFill>
                <a:latin typeface="Roboto"/>
                <a:ea typeface="Roboto"/>
                <a:cs typeface="Roboto"/>
                <a:sym typeface="Roboto"/>
              </a:rPr>
              <a:t>IP addresses</a:t>
            </a:r>
            <a:r>
              <a:rPr lang="en" sz="2550">
                <a:solidFill>
                  <a:schemeClr val="dk1"/>
                </a:solidFill>
                <a:latin typeface="Roboto"/>
                <a:ea typeface="Roboto"/>
                <a:cs typeface="Roboto"/>
                <a:sym typeface="Roboto"/>
              </a:rPr>
              <a:t> can be </a:t>
            </a:r>
            <a:r>
              <a:rPr b="1" lang="en" sz="2550">
                <a:solidFill>
                  <a:schemeClr val="dk1"/>
                </a:solidFill>
                <a:latin typeface="Roboto"/>
                <a:ea typeface="Roboto"/>
                <a:cs typeface="Roboto"/>
                <a:sym typeface="Roboto"/>
              </a:rPr>
              <a:t>classified</a:t>
            </a:r>
            <a:r>
              <a:rPr lang="en" sz="2550">
                <a:solidFill>
                  <a:schemeClr val="dk1"/>
                </a:solidFill>
                <a:latin typeface="Roboto"/>
                <a:ea typeface="Roboto"/>
                <a:cs typeface="Roboto"/>
                <a:sym typeface="Roboto"/>
              </a:rPr>
              <a:t> as </a:t>
            </a:r>
            <a:r>
              <a:rPr b="1" lang="en" sz="2550">
                <a:solidFill>
                  <a:schemeClr val="dk1"/>
                </a:solidFill>
                <a:latin typeface="Roboto"/>
                <a:ea typeface="Roboto"/>
                <a:cs typeface="Roboto"/>
                <a:sym typeface="Roboto"/>
              </a:rPr>
              <a:t>public or private.</a:t>
            </a:r>
            <a:r>
              <a:rPr lang="en" sz="2550">
                <a:solidFill>
                  <a:schemeClr val="dk1"/>
                </a:solidFill>
                <a:latin typeface="Roboto"/>
                <a:ea typeface="Roboto"/>
                <a:cs typeface="Roboto"/>
                <a:sym typeface="Roboto"/>
              </a:rPr>
              <a:t> </a:t>
            </a:r>
            <a:endParaRPr sz="2550">
              <a:solidFill>
                <a:schemeClr val="dk1"/>
              </a:solidFill>
              <a:latin typeface="Roboto"/>
              <a:ea typeface="Roboto"/>
              <a:cs typeface="Roboto"/>
              <a:sym typeface="Roboto"/>
            </a:endParaRPr>
          </a:p>
          <a:p>
            <a:pPr indent="-378380" lvl="0" marL="457200" rtl="0" algn="l">
              <a:lnSpc>
                <a:spcPct val="100000"/>
              </a:lnSpc>
              <a:spcBef>
                <a:spcPts val="0"/>
              </a:spcBef>
              <a:spcAft>
                <a:spcPts val="0"/>
              </a:spcAft>
              <a:buClr>
                <a:schemeClr val="dk1"/>
              </a:buClr>
              <a:buSzPct val="100000"/>
              <a:buFont typeface="Roboto"/>
              <a:buChar char="❖"/>
            </a:pPr>
            <a:r>
              <a:rPr b="1" lang="en" sz="2550">
                <a:solidFill>
                  <a:schemeClr val="dk1"/>
                </a:solidFill>
                <a:latin typeface="Roboto"/>
                <a:ea typeface="Roboto"/>
                <a:cs typeface="Roboto"/>
                <a:sym typeface="Roboto"/>
              </a:rPr>
              <a:t>Public IP addresses are globally routable</a:t>
            </a:r>
            <a:r>
              <a:rPr lang="en" sz="2550">
                <a:solidFill>
                  <a:schemeClr val="dk1"/>
                </a:solidFill>
                <a:latin typeface="Roboto"/>
                <a:ea typeface="Roboto"/>
                <a:cs typeface="Roboto"/>
                <a:sym typeface="Roboto"/>
              </a:rPr>
              <a:t> and used to identify devices on the public Internet. </a:t>
            </a:r>
            <a:endParaRPr sz="2550">
              <a:solidFill>
                <a:schemeClr val="dk1"/>
              </a:solidFill>
              <a:latin typeface="Roboto"/>
              <a:ea typeface="Roboto"/>
              <a:cs typeface="Roboto"/>
              <a:sym typeface="Roboto"/>
            </a:endParaRPr>
          </a:p>
          <a:p>
            <a:pPr indent="-378380" lvl="0" marL="457200" rtl="0" algn="l">
              <a:lnSpc>
                <a:spcPct val="100000"/>
              </a:lnSpc>
              <a:spcBef>
                <a:spcPts val="0"/>
              </a:spcBef>
              <a:spcAft>
                <a:spcPts val="0"/>
              </a:spcAft>
              <a:buClr>
                <a:schemeClr val="dk1"/>
              </a:buClr>
              <a:buSzPct val="100000"/>
              <a:buFont typeface="Roboto"/>
              <a:buChar char="❖"/>
            </a:pPr>
            <a:r>
              <a:rPr b="1" lang="en" sz="2550">
                <a:solidFill>
                  <a:schemeClr val="dk1"/>
                </a:solidFill>
                <a:latin typeface="Roboto"/>
                <a:ea typeface="Roboto"/>
                <a:cs typeface="Roboto"/>
                <a:sym typeface="Roboto"/>
              </a:rPr>
              <a:t>Private IP addresses</a:t>
            </a:r>
            <a:r>
              <a:rPr lang="en" sz="2550">
                <a:solidFill>
                  <a:schemeClr val="dk1"/>
                </a:solidFill>
                <a:latin typeface="Roboto"/>
                <a:ea typeface="Roboto"/>
                <a:cs typeface="Roboto"/>
                <a:sym typeface="Roboto"/>
              </a:rPr>
              <a:t> are </a:t>
            </a:r>
            <a:r>
              <a:rPr b="1" lang="en" sz="2550">
                <a:solidFill>
                  <a:schemeClr val="dk1"/>
                </a:solidFill>
                <a:latin typeface="Roboto"/>
                <a:ea typeface="Roboto"/>
                <a:cs typeface="Roboto"/>
                <a:sym typeface="Roboto"/>
              </a:rPr>
              <a:t>reserved for use within private networks</a:t>
            </a:r>
            <a:r>
              <a:rPr lang="en" sz="2550">
                <a:solidFill>
                  <a:schemeClr val="dk1"/>
                </a:solidFill>
                <a:latin typeface="Roboto"/>
                <a:ea typeface="Roboto"/>
                <a:cs typeface="Roboto"/>
                <a:sym typeface="Roboto"/>
              </a:rPr>
              <a:t> and are </a:t>
            </a:r>
            <a:r>
              <a:rPr b="1" lang="en" sz="2550">
                <a:solidFill>
                  <a:schemeClr val="dk1"/>
                </a:solidFill>
                <a:latin typeface="Roboto"/>
                <a:ea typeface="Roboto"/>
                <a:cs typeface="Roboto"/>
                <a:sym typeface="Roboto"/>
              </a:rPr>
              <a:t>not routable on the public Internet. </a:t>
            </a:r>
            <a:r>
              <a:rPr lang="en" sz="2550">
                <a:solidFill>
                  <a:schemeClr val="dk1"/>
                </a:solidFill>
                <a:latin typeface="Roboto"/>
                <a:ea typeface="Roboto"/>
                <a:cs typeface="Roboto"/>
                <a:sym typeface="Roboto"/>
              </a:rPr>
              <a:t>Instead, network address translation (NAT) is used to translate private IP addresses into public IP addresses for communication over the Internet.</a:t>
            </a:r>
            <a:endParaRPr sz="2100">
              <a:solidFill>
                <a:schemeClr val="dk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https://images.freeimg.net/rsynced_images/floor-floorboards.jpg" id="159" name="Google Shape;159;p1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0" name="Google Shape;160;p1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2" name="Google Shape;162;p1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3" name="Google Shape;163;p1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4" name="Google Shape;164;p1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5" name="Google Shape;165;p1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66" name="Google Shape;166;p1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67" name="Google Shape;167;p1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68" name="Google Shape;168;p19"/>
          <p:cNvSpPr/>
          <p:nvPr/>
        </p:nvSpPr>
        <p:spPr>
          <a:xfrm>
            <a:off x="1129280" y="88438"/>
            <a:ext cx="7024118" cy="860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Data</a:t>
            </a:r>
          </a:p>
        </p:txBody>
      </p:sp>
      <p:sp>
        <p:nvSpPr>
          <p:cNvPr id="169" name="Google Shape;169;p19"/>
          <p:cNvSpPr txBox="1"/>
          <p:nvPr/>
        </p:nvSpPr>
        <p:spPr>
          <a:xfrm>
            <a:off x="963350" y="952975"/>
            <a:ext cx="3199200" cy="923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4800">
                <a:solidFill>
                  <a:schemeClr val="dk1"/>
                </a:solidFill>
                <a:latin typeface="Roboto"/>
                <a:ea typeface="Roboto"/>
                <a:cs typeface="Roboto"/>
                <a:sym typeface="Roboto"/>
              </a:rPr>
              <a:t>Question:</a:t>
            </a:r>
            <a:endParaRPr b="1" sz="4800">
              <a:latin typeface="Roboto"/>
              <a:ea typeface="Roboto"/>
              <a:cs typeface="Roboto"/>
              <a:sym typeface="Roboto"/>
            </a:endParaRPr>
          </a:p>
        </p:txBody>
      </p:sp>
      <p:sp>
        <p:nvSpPr>
          <p:cNvPr id="170" name="Google Shape;170;p19"/>
          <p:cNvSpPr txBox="1"/>
          <p:nvPr/>
        </p:nvSpPr>
        <p:spPr>
          <a:xfrm>
            <a:off x="1056675" y="1804900"/>
            <a:ext cx="6515700" cy="13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300">
                <a:solidFill>
                  <a:schemeClr val="dk2"/>
                </a:solidFill>
                <a:latin typeface="Roboto"/>
                <a:ea typeface="Roboto"/>
                <a:cs typeface="Roboto"/>
                <a:sym typeface="Roboto"/>
              </a:rPr>
              <a:t>What types of data do you send or </a:t>
            </a:r>
            <a:r>
              <a:rPr lang="en" sz="3300">
                <a:solidFill>
                  <a:schemeClr val="dk2"/>
                </a:solidFill>
                <a:latin typeface="Roboto"/>
                <a:ea typeface="Roboto"/>
                <a:cs typeface="Roboto"/>
                <a:sym typeface="Roboto"/>
              </a:rPr>
              <a:t>receive</a:t>
            </a:r>
            <a:r>
              <a:rPr lang="en" sz="3300">
                <a:solidFill>
                  <a:schemeClr val="dk2"/>
                </a:solidFill>
                <a:latin typeface="Roboto"/>
                <a:ea typeface="Roboto"/>
                <a:cs typeface="Roboto"/>
                <a:sym typeface="Roboto"/>
              </a:rPr>
              <a:t> over the internet?</a:t>
            </a:r>
            <a:endParaRPr sz="3300">
              <a:solidFill>
                <a:schemeClr val="dk2"/>
              </a:solidFill>
              <a:latin typeface="Roboto"/>
              <a:ea typeface="Roboto"/>
              <a:cs typeface="Roboto"/>
              <a:sym typeface="Roboto"/>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pic>
        <p:nvPicPr>
          <p:cNvPr descr="https://images.freeimg.net/rsynced_images/floor-floorboards.jpg" id="1148" name="Google Shape;1148;p8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49" name="Google Shape;1149;p8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8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51" name="Google Shape;1151;p8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52" name="Google Shape;1152;p8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53" name="Google Shape;1153;p8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54" name="Google Shape;1154;p8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155" name="Google Shape;1155;p8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156" name="Google Shape;1156;p8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157" name="Google Shape;1157;p82"/>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158" name="Google Shape;1158;p82"/>
          <p:cNvSpPr txBox="1"/>
          <p:nvPr>
            <p:ph idx="1" type="body"/>
          </p:nvPr>
        </p:nvSpPr>
        <p:spPr>
          <a:xfrm>
            <a:off x="1153625" y="1152475"/>
            <a:ext cx="6736200" cy="32601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None/>
            </a:pPr>
            <a:r>
              <a:rPr b="1" lang="en" sz="3000">
                <a:solidFill>
                  <a:schemeClr val="dk1"/>
                </a:solidFill>
                <a:latin typeface="Roboto"/>
                <a:ea typeface="Roboto"/>
                <a:cs typeface="Roboto"/>
                <a:sym typeface="Roboto"/>
              </a:rPr>
              <a:t>Dynamic and Static IP Addresses</a:t>
            </a:r>
            <a:endParaRPr b="1" sz="30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2300">
                <a:solidFill>
                  <a:schemeClr val="dk1"/>
                </a:solidFill>
                <a:latin typeface="Roboto"/>
                <a:ea typeface="Roboto"/>
                <a:cs typeface="Roboto"/>
                <a:sym typeface="Roboto"/>
              </a:rPr>
              <a:t>IP addresses can be dynamically assigned by a DHCP (Dynamic Host Configuration Protocol) server or statically configured by a network administrator. </a:t>
            </a:r>
            <a:endParaRPr sz="23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t/>
            </a:r>
            <a:endParaRPr sz="23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lang="en" sz="2300">
                <a:solidFill>
                  <a:schemeClr val="dk1"/>
                </a:solidFill>
                <a:latin typeface="Roboto"/>
                <a:ea typeface="Roboto"/>
                <a:cs typeface="Roboto"/>
                <a:sym typeface="Roboto"/>
              </a:rPr>
              <a:t>Dynamic IP addresses are assigned temporarily and may change over time, while static IP addresses remain constant and are manually configured.</a:t>
            </a:r>
            <a:endParaRPr sz="2300">
              <a:solidFill>
                <a:schemeClr val="dk1"/>
              </a:solidFill>
              <a:latin typeface="Roboto"/>
              <a:ea typeface="Roboto"/>
              <a:cs typeface="Roboto"/>
              <a:sym typeface="Roboto"/>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pic>
        <p:nvPicPr>
          <p:cNvPr descr="https://images.freeimg.net/rsynced_images/floor-floorboards.jpg" id="1163" name="Google Shape;1163;p8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64" name="Google Shape;1164;p8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8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66" name="Google Shape;1166;p8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67" name="Google Shape;1167;p8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68" name="Google Shape;1168;p8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69" name="Google Shape;1169;p8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170" name="Google Shape;1170;p8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171" name="Google Shape;1171;p8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172" name="Google Shape;1172;p83"/>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173" name="Google Shape;1173;p83"/>
          <p:cNvSpPr txBox="1"/>
          <p:nvPr>
            <p:ph idx="1" type="body"/>
          </p:nvPr>
        </p:nvSpPr>
        <p:spPr>
          <a:xfrm>
            <a:off x="1068950" y="1152475"/>
            <a:ext cx="6635700" cy="29637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3000">
                <a:solidFill>
                  <a:schemeClr val="dk1"/>
                </a:solidFill>
                <a:latin typeface="Roboto"/>
                <a:ea typeface="Roboto"/>
                <a:cs typeface="Roboto"/>
                <a:sym typeface="Roboto"/>
              </a:rPr>
              <a:t>Subnetting</a:t>
            </a:r>
            <a:endParaRPr b="1" sz="3000">
              <a:solidFill>
                <a:schemeClr val="dk1"/>
              </a:solidFill>
              <a:latin typeface="Roboto"/>
              <a:ea typeface="Roboto"/>
              <a:cs typeface="Roboto"/>
              <a:sym typeface="Roboto"/>
            </a:endParaRPr>
          </a:p>
          <a:p>
            <a:pPr indent="0" lvl="0" marL="0" rtl="0" algn="l">
              <a:lnSpc>
                <a:spcPct val="100000"/>
              </a:lnSpc>
              <a:spcBef>
                <a:spcPts val="0"/>
              </a:spcBef>
              <a:spcAft>
                <a:spcPts val="0"/>
              </a:spcAft>
              <a:buNone/>
            </a:pPr>
            <a:r>
              <a:rPr b="1" lang="en" sz="2400">
                <a:solidFill>
                  <a:schemeClr val="dk1"/>
                </a:solidFill>
                <a:latin typeface="Roboto"/>
                <a:ea typeface="Roboto"/>
                <a:cs typeface="Roboto"/>
                <a:sym typeface="Roboto"/>
              </a:rPr>
              <a:t>Subnetting</a:t>
            </a:r>
            <a:r>
              <a:rPr lang="en" sz="2400">
                <a:solidFill>
                  <a:schemeClr val="dk1"/>
                </a:solidFill>
                <a:latin typeface="Roboto"/>
                <a:ea typeface="Roboto"/>
                <a:cs typeface="Roboto"/>
                <a:sym typeface="Roboto"/>
              </a:rPr>
              <a:t> involves </a:t>
            </a:r>
            <a:r>
              <a:rPr b="1" i="1" lang="en" sz="2400">
                <a:solidFill>
                  <a:schemeClr val="dk1"/>
                </a:solidFill>
                <a:latin typeface="Roboto"/>
                <a:ea typeface="Roboto"/>
                <a:cs typeface="Roboto"/>
                <a:sym typeface="Roboto"/>
              </a:rPr>
              <a:t>dividing a larger IP address space into smaller subnetworks to improve network efficiency and manageability.</a:t>
            </a:r>
            <a:r>
              <a:rPr lang="en" sz="2400">
                <a:solidFill>
                  <a:schemeClr val="dk1"/>
                </a:solidFill>
                <a:latin typeface="Roboto"/>
                <a:ea typeface="Roboto"/>
                <a:cs typeface="Roboto"/>
                <a:sym typeface="Roboto"/>
              </a:rPr>
              <a:t> Subnet masks are used to define the boundary between the network and host portions of an IP address.</a:t>
            </a:r>
            <a:endParaRPr sz="2400">
              <a:solidFill>
                <a:schemeClr val="dk1"/>
              </a:solidFill>
              <a:latin typeface="Roboto"/>
              <a:ea typeface="Roboto"/>
              <a:cs typeface="Roboto"/>
              <a:sym typeface="Robot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pic>
        <p:nvPicPr>
          <p:cNvPr descr="https://images.freeimg.net/rsynced_images/floor-floorboards.jpg" id="1178" name="Google Shape;1178;p84">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79" name="Google Shape;1179;p8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8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81" name="Google Shape;1181;p8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82" name="Google Shape;1182;p84">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83" name="Google Shape;1183;p84">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84" name="Google Shape;1184;p8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185" name="Google Shape;1185;p84"/>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186" name="Google Shape;1186;p8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187" name="Google Shape;1187;p84"/>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188" name="Google Shape;1188;p84"/>
          <p:cNvSpPr txBox="1"/>
          <p:nvPr>
            <p:ph idx="1" type="body"/>
          </p:nvPr>
        </p:nvSpPr>
        <p:spPr>
          <a:xfrm>
            <a:off x="1079525" y="1184250"/>
            <a:ext cx="6699300" cy="2948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400">
                <a:solidFill>
                  <a:schemeClr val="dk1"/>
                </a:solidFill>
                <a:latin typeface="Roboto"/>
                <a:ea typeface="Roboto"/>
                <a:cs typeface="Roboto"/>
                <a:sym typeface="Roboto"/>
              </a:rPr>
              <a:t>In conclusion, </a:t>
            </a:r>
            <a:r>
              <a:rPr b="1" i="1" lang="en" sz="2400">
                <a:solidFill>
                  <a:schemeClr val="dk1"/>
                </a:solidFill>
                <a:latin typeface="Roboto"/>
                <a:ea typeface="Roboto"/>
                <a:cs typeface="Roboto"/>
                <a:sym typeface="Roboto"/>
              </a:rPr>
              <a:t>IP addresses are fundamental components of computer networking.</a:t>
            </a:r>
            <a:r>
              <a:rPr lang="en" sz="2400">
                <a:solidFill>
                  <a:schemeClr val="dk1"/>
                </a:solidFill>
                <a:latin typeface="Roboto"/>
                <a:ea typeface="Roboto"/>
                <a:cs typeface="Roboto"/>
                <a:sym typeface="Roboto"/>
              </a:rPr>
              <a:t> They provide a </a:t>
            </a:r>
            <a:r>
              <a:rPr b="1" i="1" lang="en" sz="2400">
                <a:solidFill>
                  <a:schemeClr val="dk1"/>
                </a:solidFill>
                <a:latin typeface="Roboto"/>
                <a:ea typeface="Roboto"/>
                <a:cs typeface="Roboto"/>
                <a:sym typeface="Roboto"/>
              </a:rPr>
              <a:t>means of identifying and addressing devices</a:t>
            </a:r>
            <a:r>
              <a:rPr lang="en" sz="2400">
                <a:solidFill>
                  <a:schemeClr val="dk1"/>
                </a:solidFill>
                <a:latin typeface="Roboto"/>
                <a:ea typeface="Roboto"/>
                <a:cs typeface="Roboto"/>
                <a:sym typeface="Roboto"/>
              </a:rPr>
              <a:t> on a network and </a:t>
            </a:r>
            <a:r>
              <a:rPr b="1" lang="en" sz="2400">
                <a:solidFill>
                  <a:schemeClr val="dk1"/>
                </a:solidFill>
                <a:latin typeface="Roboto"/>
                <a:ea typeface="Roboto"/>
                <a:cs typeface="Roboto"/>
                <a:sym typeface="Roboto"/>
              </a:rPr>
              <a:t>facilitating communication</a:t>
            </a:r>
            <a:r>
              <a:rPr lang="en" sz="2400">
                <a:solidFill>
                  <a:schemeClr val="dk1"/>
                </a:solidFill>
                <a:latin typeface="Roboto"/>
                <a:ea typeface="Roboto"/>
                <a:cs typeface="Roboto"/>
                <a:sym typeface="Roboto"/>
              </a:rPr>
              <a:t> between them. IP addresses play a crucial role in enabling the Internet and other networked systems to function effectively.</a:t>
            </a:r>
            <a:endParaRPr sz="2400">
              <a:solidFill>
                <a:schemeClr val="dk1"/>
              </a:solidFill>
              <a:latin typeface="Roboto"/>
              <a:ea typeface="Roboto"/>
              <a:cs typeface="Roboto"/>
              <a:sym typeface="Roboto"/>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pic>
        <p:nvPicPr>
          <p:cNvPr descr="https://images.freeimg.net/rsynced_images/floor-floorboards.jpg" id="1193" name="Google Shape;1193;p8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194" name="Google Shape;1194;p8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8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196" name="Google Shape;1196;p8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197" name="Google Shape;1197;p8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198" name="Google Shape;1198;p8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199" name="Google Shape;1199;p8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200" name="Google Shape;1200;p8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201" name="Google Shape;1201;p8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202" name="Google Shape;1202;p85"/>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203" name="Google Shape;1203;p85"/>
          <p:cNvSpPr txBox="1"/>
          <p:nvPr>
            <p:ph type="title"/>
          </p:nvPr>
        </p:nvSpPr>
        <p:spPr>
          <a:xfrm>
            <a:off x="1408775" y="890900"/>
            <a:ext cx="4422600" cy="59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latin typeface="Roboto"/>
                <a:ea typeface="Roboto"/>
                <a:cs typeface="Roboto"/>
                <a:sym typeface="Roboto"/>
              </a:rPr>
              <a:t>Internet Delivery System </a:t>
            </a:r>
            <a:endParaRPr b="1" sz="3000">
              <a:latin typeface="Roboto"/>
              <a:ea typeface="Roboto"/>
              <a:cs typeface="Roboto"/>
              <a:sym typeface="Roboto"/>
            </a:endParaRPr>
          </a:p>
        </p:txBody>
      </p:sp>
      <p:sp>
        <p:nvSpPr>
          <p:cNvPr id="1204" name="Google Shape;1204;p85"/>
          <p:cNvSpPr txBox="1"/>
          <p:nvPr>
            <p:ph idx="1" type="body"/>
          </p:nvPr>
        </p:nvSpPr>
        <p:spPr>
          <a:xfrm>
            <a:off x="625650" y="1640788"/>
            <a:ext cx="5721900" cy="221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Roboto"/>
                <a:ea typeface="Roboto"/>
                <a:cs typeface="Roboto"/>
                <a:sym typeface="Roboto"/>
              </a:rPr>
              <a:t>You do not have to know, use or remember an IP address. Instead you will use the </a:t>
            </a:r>
            <a:r>
              <a:rPr b="1" i="1" lang="en" sz="2400">
                <a:solidFill>
                  <a:srgbClr val="000000"/>
                </a:solidFill>
                <a:latin typeface="Roboto"/>
                <a:ea typeface="Roboto"/>
                <a:cs typeface="Roboto"/>
                <a:sym typeface="Roboto"/>
              </a:rPr>
              <a:t>domain name</a:t>
            </a:r>
            <a:r>
              <a:rPr lang="en" sz="2400">
                <a:solidFill>
                  <a:srgbClr val="000000"/>
                </a:solidFill>
                <a:latin typeface="Roboto"/>
                <a:ea typeface="Roboto"/>
                <a:cs typeface="Roboto"/>
                <a:sym typeface="Roboto"/>
              </a:rPr>
              <a:t> which is the </a:t>
            </a:r>
            <a:r>
              <a:rPr b="1" i="1" lang="en" sz="2400">
                <a:solidFill>
                  <a:srgbClr val="000000"/>
                </a:solidFill>
                <a:latin typeface="Roboto"/>
                <a:ea typeface="Roboto"/>
                <a:cs typeface="Roboto"/>
                <a:sym typeface="Roboto"/>
              </a:rPr>
              <a:t>website name</a:t>
            </a:r>
            <a:r>
              <a:rPr lang="en" sz="2400">
                <a:solidFill>
                  <a:srgbClr val="000000"/>
                </a:solidFill>
                <a:latin typeface="Roboto"/>
                <a:ea typeface="Roboto"/>
                <a:cs typeface="Roboto"/>
                <a:sym typeface="Roboto"/>
              </a:rPr>
              <a:t> like:</a:t>
            </a:r>
            <a:endParaRPr sz="2400">
              <a:solidFill>
                <a:srgbClr val="000000"/>
              </a:solidFill>
              <a:latin typeface="Roboto"/>
              <a:ea typeface="Roboto"/>
              <a:cs typeface="Roboto"/>
              <a:sym typeface="Roboto"/>
            </a:endParaRPr>
          </a:p>
          <a:p>
            <a:pPr indent="0" lvl="0" marL="0" rtl="0" algn="ctr">
              <a:spcBef>
                <a:spcPts val="1200"/>
              </a:spcBef>
              <a:spcAft>
                <a:spcPts val="1200"/>
              </a:spcAft>
              <a:buNone/>
            </a:pPr>
            <a:r>
              <a:rPr lang="en" sz="4800">
                <a:solidFill>
                  <a:srgbClr val="000000"/>
                </a:solidFill>
                <a:latin typeface="Roboto"/>
                <a:ea typeface="Roboto"/>
                <a:cs typeface="Roboto"/>
                <a:sym typeface="Roboto"/>
              </a:rPr>
              <a:t>YouTube.com</a:t>
            </a:r>
            <a:endParaRPr sz="4800">
              <a:solidFill>
                <a:srgbClr val="000000"/>
              </a:solidFill>
              <a:latin typeface="Roboto"/>
              <a:ea typeface="Roboto"/>
              <a:cs typeface="Roboto"/>
              <a:sym typeface="Roboto"/>
            </a:endParaRPr>
          </a:p>
        </p:txBody>
      </p:sp>
      <p:pic>
        <p:nvPicPr>
          <p:cNvPr descr="https://freesvg.org/img/iconos.redes.sociales.youtube.png" id="1205" name="Google Shape;1205;p85">
            <a:hlinkClick r:id="rId10"/>
          </p:cNvPr>
          <p:cNvPicPr preferRelativeResize="0"/>
          <p:nvPr/>
        </p:nvPicPr>
        <p:blipFill>
          <a:blip r:embed="rId11">
            <a:alphaModFix/>
          </a:blip>
          <a:stretch>
            <a:fillRect/>
          </a:stretch>
        </p:blipFill>
        <p:spPr>
          <a:xfrm>
            <a:off x="6101825" y="1839301"/>
            <a:ext cx="2051575" cy="2051575"/>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pic>
        <p:nvPicPr>
          <p:cNvPr descr="https://images.freeimg.net/rsynced_images/floor-floorboards.jpg" id="1210" name="Google Shape;1210;p86">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11" name="Google Shape;1211;p8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8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13" name="Google Shape;1213;p8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14" name="Google Shape;1214;p86">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15" name="Google Shape;1215;p86">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16" name="Google Shape;1216;p8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217" name="Google Shape;1217;p86"/>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218" name="Google Shape;1218;p8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219" name="Google Shape;1219;p86"/>
          <p:cNvSpPr/>
          <p:nvPr/>
        </p:nvSpPr>
        <p:spPr>
          <a:xfrm>
            <a:off x="2159001" y="73338"/>
            <a:ext cx="5365748" cy="890526"/>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Addressing</a:t>
            </a:r>
          </a:p>
        </p:txBody>
      </p:sp>
      <p:sp>
        <p:nvSpPr>
          <p:cNvPr id="1220" name="Google Shape;1220;p86"/>
          <p:cNvSpPr txBox="1"/>
          <p:nvPr/>
        </p:nvSpPr>
        <p:spPr>
          <a:xfrm>
            <a:off x="254350" y="1501388"/>
            <a:ext cx="8028600" cy="11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5900" u="sng">
                <a:solidFill>
                  <a:schemeClr val="hlink"/>
                </a:solidFill>
                <a:latin typeface="Roboto"/>
                <a:ea typeface="Roboto"/>
                <a:cs typeface="Roboto"/>
                <a:sym typeface="Roboto"/>
                <a:hlinkClick r:id="rId10"/>
              </a:rPr>
              <a:t>What Is an IP Address?</a:t>
            </a:r>
            <a:endParaRPr b="1" sz="5900">
              <a:solidFill>
                <a:schemeClr val="dk2"/>
              </a:solidFill>
              <a:latin typeface="Roboto"/>
              <a:ea typeface="Roboto"/>
              <a:cs typeface="Roboto"/>
              <a:sym typeface="Roboto"/>
            </a:endParaRPr>
          </a:p>
        </p:txBody>
      </p:sp>
      <p:sp>
        <p:nvSpPr>
          <p:cNvPr id="1221" name="Google Shape;1221;p86"/>
          <p:cNvSpPr txBox="1"/>
          <p:nvPr/>
        </p:nvSpPr>
        <p:spPr>
          <a:xfrm>
            <a:off x="2481713" y="2773825"/>
            <a:ext cx="4095900" cy="6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Click the link above to view the video.</a:t>
            </a:r>
            <a:endParaRPr sz="1800">
              <a:solidFill>
                <a:schemeClr val="dk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pic>
        <p:nvPicPr>
          <p:cNvPr descr="https://images.freeimg.net/rsynced_images/floor-floorboards.jpg" id="1226" name="Google Shape;1226;p87">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27" name="Google Shape;1227;p8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8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29" name="Google Shape;1229;p8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30" name="Google Shape;1230;p87">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31" name="Google Shape;1231;p87">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32" name="Google Shape;1232;p8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233" name="Google Shape;1233;p87"/>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234" name="Google Shape;1234;p8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235" name="Google Shape;1235;p87"/>
          <p:cNvSpPr/>
          <p:nvPr/>
        </p:nvSpPr>
        <p:spPr>
          <a:xfrm>
            <a:off x="103125" y="950075"/>
            <a:ext cx="7421627" cy="138337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Routers</a:t>
            </a: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pic>
        <p:nvPicPr>
          <p:cNvPr descr="https://images.freeimg.net/rsynced_images/floor-floorboards.jpg" id="1240" name="Google Shape;1240;p88">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41" name="Google Shape;1241;p8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8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43" name="Google Shape;1243;p8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44" name="Google Shape;1244;p88">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45" name="Google Shape;1245;p88">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46" name="Google Shape;1246;p8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247" name="Google Shape;1247;p88"/>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248" name="Google Shape;1248;p8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249" name="Google Shape;1249;p88"/>
          <p:cNvSpPr/>
          <p:nvPr/>
        </p:nvSpPr>
        <p:spPr>
          <a:xfrm>
            <a:off x="1233551" y="73350"/>
            <a:ext cx="6796479" cy="670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Routers</a:t>
            </a:r>
          </a:p>
        </p:txBody>
      </p:sp>
      <p:pic>
        <p:nvPicPr>
          <p:cNvPr descr="https://publicdomainvectors.org/photos/wifi-router.png" id="1250" name="Google Shape;1250;p88">
            <a:hlinkClick r:id="rId10"/>
          </p:cNvPr>
          <p:cNvPicPr preferRelativeResize="0"/>
          <p:nvPr/>
        </p:nvPicPr>
        <p:blipFill>
          <a:blip r:embed="rId11">
            <a:alphaModFix/>
          </a:blip>
          <a:stretch>
            <a:fillRect/>
          </a:stretch>
        </p:blipFill>
        <p:spPr>
          <a:xfrm flipH="1">
            <a:off x="6645525" y="2697429"/>
            <a:ext cx="1564975" cy="1468475"/>
          </a:xfrm>
          <a:prstGeom prst="rect">
            <a:avLst/>
          </a:prstGeom>
          <a:noFill/>
          <a:ln>
            <a:noFill/>
          </a:ln>
        </p:spPr>
      </p:pic>
      <p:sp>
        <p:nvSpPr>
          <p:cNvPr id="1251" name="Google Shape;1251;p88"/>
          <p:cNvSpPr txBox="1"/>
          <p:nvPr>
            <p:ph idx="1" type="body"/>
          </p:nvPr>
        </p:nvSpPr>
        <p:spPr>
          <a:xfrm>
            <a:off x="905925" y="1095300"/>
            <a:ext cx="5790000" cy="31713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2600">
                <a:solidFill>
                  <a:srgbClr val="000000"/>
                </a:solidFill>
                <a:latin typeface="Roboto"/>
                <a:ea typeface="Roboto"/>
                <a:cs typeface="Roboto"/>
                <a:sym typeface="Roboto"/>
              </a:rPr>
              <a:t>A</a:t>
            </a:r>
            <a:r>
              <a:rPr b="1" lang="en" sz="2600">
                <a:solidFill>
                  <a:srgbClr val="000000"/>
                </a:solidFill>
                <a:latin typeface="Roboto"/>
                <a:ea typeface="Roboto"/>
                <a:cs typeface="Roboto"/>
                <a:sym typeface="Roboto"/>
              </a:rPr>
              <a:t> router</a:t>
            </a:r>
            <a:r>
              <a:rPr lang="en" sz="2600">
                <a:solidFill>
                  <a:srgbClr val="000000"/>
                </a:solidFill>
                <a:latin typeface="Roboto"/>
                <a:ea typeface="Roboto"/>
                <a:cs typeface="Roboto"/>
                <a:sym typeface="Roboto"/>
              </a:rPr>
              <a:t> is </a:t>
            </a:r>
            <a:r>
              <a:rPr b="1" i="1" lang="en" sz="2600">
                <a:solidFill>
                  <a:srgbClr val="000000"/>
                </a:solidFill>
                <a:latin typeface="Roboto"/>
                <a:ea typeface="Roboto"/>
                <a:cs typeface="Roboto"/>
                <a:sym typeface="Roboto"/>
              </a:rPr>
              <a:t>the</a:t>
            </a:r>
            <a:r>
              <a:rPr b="1" i="1" lang="en" sz="2600">
                <a:solidFill>
                  <a:srgbClr val="000000"/>
                </a:solidFill>
                <a:latin typeface="Roboto"/>
                <a:ea typeface="Roboto"/>
                <a:cs typeface="Roboto"/>
                <a:sym typeface="Roboto"/>
              </a:rPr>
              <a:t> device that transmits data between different networks.</a:t>
            </a:r>
            <a:r>
              <a:rPr lang="en" sz="2600">
                <a:solidFill>
                  <a:srgbClr val="000000"/>
                </a:solidFill>
                <a:latin typeface="Roboto"/>
                <a:ea typeface="Roboto"/>
                <a:cs typeface="Roboto"/>
                <a:sym typeface="Roboto"/>
              </a:rPr>
              <a:t> The data goes to a server, which is the computer that fulfills the request. The request takes many paths to get to the computer that holds the information.</a:t>
            </a:r>
            <a:endParaRPr sz="2600">
              <a:solidFill>
                <a:srgbClr val="000000"/>
              </a:solidFill>
              <a:latin typeface="Roboto"/>
              <a:ea typeface="Roboto"/>
              <a:cs typeface="Roboto"/>
              <a:sym typeface="Robot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5" name="Shape 1255"/>
        <p:cNvGrpSpPr/>
        <p:nvPr/>
      </p:nvGrpSpPr>
      <p:grpSpPr>
        <a:xfrm>
          <a:off x="0" y="0"/>
          <a:ext cx="0" cy="0"/>
          <a:chOff x="0" y="0"/>
          <a:chExt cx="0" cy="0"/>
        </a:xfrm>
      </p:grpSpPr>
      <p:pic>
        <p:nvPicPr>
          <p:cNvPr descr="https://images.freeimg.net/rsynced_images/floor-floorboards.jpg" id="1256" name="Google Shape;1256;p8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57" name="Google Shape;1257;p8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8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59" name="Google Shape;1259;p8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60" name="Google Shape;1260;p8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61" name="Google Shape;1261;p8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62" name="Google Shape;1262;p8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263" name="Google Shape;1263;p8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264" name="Google Shape;1264;p8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265" name="Google Shape;1265;p89"/>
          <p:cNvSpPr/>
          <p:nvPr/>
        </p:nvSpPr>
        <p:spPr>
          <a:xfrm>
            <a:off x="1307900" y="73350"/>
            <a:ext cx="6394878" cy="670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Routers</a:t>
            </a:r>
          </a:p>
        </p:txBody>
      </p:sp>
      <p:pic>
        <p:nvPicPr>
          <p:cNvPr descr="https://upload.wikimedia.org/wikipedia/commons/thumb/0/09/BitTorrent_network.svg/1024px-BitTorrent_network.svg.png" id="1266" name="Google Shape;1266;p89">
            <a:hlinkClick r:id="rId10"/>
          </p:cNvPr>
          <p:cNvPicPr preferRelativeResize="0"/>
          <p:nvPr/>
        </p:nvPicPr>
        <p:blipFill>
          <a:blip r:embed="rId11">
            <a:alphaModFix/>
          </a:blip>
          <a:stretch>
            <a:fillRect/>
          </a:stretch>
        </p:blipFill>
        <p:spPr>
          <a:xfrm>
            <a:off x="5257550" y="1621438"/>
            <a:ext cx="2849301" cy="2712875"/>
          </a:xfrm>
          <a:prstGeom prst="rect">
            <a:avLst/>
          </a:prstGeom>
          <a:noFill/>
          <a:ln>
            <a:noFill/>
          </a:ln>
        </p:spPr>
      </p:pic>
      <p:sp>
        <p:nvSpPr>
          <p:cNvPr id="1267" name="Google Shape;1267;p89"/>
          <p:cNvSpPr txBox="1"/>
          <p:nvPr>
            <p:ph idx="1" type="body"/>
          </p:nvPr>
        </p:nvSpPr>
        <p:spPr>
          <a:xfrm>
            <a:off x="1116900" y="1168350"/>
            <a:ext cx="4094100" cy="24681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solidFill>
                  <a:srgbClr val="000000"/>
                </a:solidFill>
                <a:latin typeface="Roboto"/>
                <a:ea typeface="Roboto"/>
                <a:cs typeface="Roboto"/>
                <a:sym typeface="Roboto"/>
              </a:rPr>
              <a:t>Once the data is retrieved, the server uses many routes to get the information back to your computer. </a:t>
            </a:r>
            <a:endParaRPr sz="3000">
              <a:solidFill>
                <a:srgbClr val="000000"/>
              </a:solidFill>
              <a:latin typeface="Roboto"/>
              <a:ea typeface="Roboto"/>
              <a:cs typeface="Roboto"/>
              <a:sym typeface="Roboto"/>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1" name="Shape 1271"/>
        <p:cNvGrpSpPr/>
        <p:nvPr/>
      </p:nvGrpSpPr>
      <p:grpSpPr>
        <a:xfrm>
          <a:off x="0" y="0"/>
          <a:ext cx="0" cy="0"/>
          <a:chOff x="0" y="0"/>
          <a:chExt cx="0" cy="0"/>
        </a:xfrm>
      </p:grpSpPr>
      <p:pic>
        <p:nvPicPr>
          <p:cNvPr descr="https://images.freeimg.net/rsynced_images/floor-floorboards.jpg" id="1272" name="Google Shape;1272;p9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73" name="Google Shape;1273;p9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9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75" name="Google Shape;1275;p9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76" name="Google Shape;1276;p9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77" name="Google Shape;1277;p9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78" name="Google Shape;1278;p9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279" name="Google Shape;1279;p90"/>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280" name="Google Shape;1280;p9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281" name="Google Shape;1281;p90"/>
          <p:cNvSpPr/>
          <p:nvPr/>
        </p:nvSpPr>
        <p:spPr>
          <a:xfrm>
            <a:off x="264625" y="981825"/>
            <a:ext cx="7164872" cy="14006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5" name="Shape 1285"/>
        <p:cNvGrpSpPr/>
        <p:nvPr/>
      </p:nvGrpSpPr>
      <p:grpSpPr>
        <a:xfrm>
          <a:off x="0" y="0"/>
          <a:ext cx="0" cy="0"/>
          <a:chOff x="0" y="0"/>
          <a:chExt cx="0" cy="0"/>
        </a:xfrm>
      </p:grpSpPr>
      <p:pic>
        <p:nvPicPr>
          <p:cNvPr descr="https://images.freeimg.net/rsynced_images/floor-floorboards.jpg" id="1286" name="Google Shape;1286;p9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287" name="Google Shape;1287;p9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9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289" name="Google Shape;1289;p9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290" name="Google Shape;1290;p9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291" name="Google Shape;1291;p9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292" name="Google Shape;1292;p9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293" name="Google Shape;1293;p9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294" name="Google Shape;1294;p9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295" name="Google Shape;1295;p91"/>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296" name="Google Shape;1296;p91"/>
          <p:cNvSpPr txBox="1"/>
          <p:nvPr/>
        </p:nvSpPr>
        <p:spPr>
          <a:xfrm>
            <a:off x="1151450" y="890900"/>
            <a:ext cx="5473800" cy="352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Roboto"/>
                <a:ea typeface="Roboto"/>
                <a:cs typeface="Roboto"/>
                <a:sym typeface="Roboto"/>
              </a:rPr>
              <a:t>A </a:t>
            </a:r>
            <a:r>
              <a:rPr b="1" lang="en" sz="2700">
                <a:latin typeface="Roboto"/>
                <a:ea typeface="Roboto"/>
                <a:cs typeface="Roboto"/>
                <a:sym typeface="Roboto"/>
              </a:rPr>
              <a:t>computer server</a:t>
            </a:r>
            <a:r>
              <a:rPr lang="en" sz="2700">
                <a:latin typeface="Roboto"/>
                <a:ea typeface="Roboto"/>
                <a:cs typeface="Roboto"/>
                <a:sym typeface="Roboto"/>
              </a:rPr>
              <a:t> is a specialized computer system designed to provide</a:t>
            </a:r>
            <a:endParaRPr sz="2700">
              <a:latin typeface="Roboto"/>
              <a:ea typeface="Roboto"/>
              <a:cs typeface="Roboto"/>
              <a:sym typeface="Roboto"/>
            </a:endParaRPr>
          </a:p>
          <a:p>
            <a:pPr indent="-400050" lvl="0" marL="1371600" rtl="0" algn="l">
              <a:spcBef>
                <a:spcPts val="0"/>
              </a:spcBef>
              <a:spcAft>
                <a:spcPts val="0"/>
              </a:spcAft>
              <a:buSzPts val="2700"/>
              <a:buFont typeface="Roboto"/>
              <a:buChar char="●"/>
            </a:pPr>
            <a:r>
              <a:rPr b="1" i="1" lang="en" sz="2700">
                <a:latin typeface="Roboto"/>
                <a:ea typeface="Roboto"/>
                <a:cs typeface="Roboto"/>
                <a:sym typeface="Roboto"/>
              </a:rPr>
              <a:t>services,</a:t>
            </a:r>
            <a:endParaRPr b="1" i="1" sz="2700">
              <a:latin typeface="Roboto"/>
              <a:ea typeface="Roboto"/>
              <a:cs typeface="Roboto"/>
              <a:sym typeface="Roboto"/>
            </a:endParaRPr>
          </a:p>
          <a:p>
            <a:pPr indent="-400050" lvl="0" marL="1371600" rtl="0" algn="l">
              <a:spcBef>
                <a:spcPts val="0"/>
              </a:spcBef>
              <a:spcAft>
                <a:spcPts val="0"/>
              </a:spcAft>
              <a:buSzPts val="2700"/>
              <a:buFont typeface="Roboto"/>
              <a:buChar char="●"/>
            </a:pPr>
            <a:r>
              <a:rPr b="1" i="1" lang="en" sz="2700">
                <a:latin typeface="Roboto"/>
                <a:ea typeface="Roboto"/>
                <a:cs typeface="Roboto"/>
                <a:sym typeface="Roboto"/>
              </a:rPr>
              <a:t>resources, or </a:t>
            </a:r>
            <a:endParaRPr b="1" i="1" sz="2700">
              <a:latin typeface="Roboto"/>
              <a:ea typeface="Roboto"/>
              <a:cs typeface="Roboto"/>
              <a:sym typeface="Roboto"/>
            </a:endParaRPr>
          </a:p>
          <a:p>
            <a:pPr indent="-400050" lvl="0" marL="1371600" rtl="0" algn="l">
              <a:spcBef>
                <a:spcPts val="0"/>
              </a:spcBef>
              <a:spcAft>
                <a:spcPts val="0"/>
              </a:spcAft>
              <a:buSzPts val="2700"/>
              <a:buFont typeface="Roboto"/>
              <a:buChar char="●"/>
            </a:pPr>
            <a:r>
              <a:rPr b="1" i="1" lang="en" sz="2700">
                <a:latin typeface="Roboto"/>
                <a:ea typeface="Roboto"/>
                <a:cs typeface="Roboto"/>
                <a:sym typeface="Roboto"/>
              </a:rPr>
              <a:t>data </a:t>
            </a:r>
            <a:endParaRPr b="1" i="1" sz="2700">
              <a:latin typeface="Roboto"/>
              <a:ea typeface="Roboto"/>
              <a:cs typeface="Roboto"/>
              <a:sym typeface="Roboto"/>
            </a:endParaRPr>
          </a:p>
          <a:p>
            <a:pPr indent="0" lvl="0" marL="0" rtl="0" algn="l">
              <a:spcBef>
                <a:spcPts val="0"/>
              </a:spcBef>
              <a:spcAft>
                <a:spcPts val="0"/>
              </a:spcAft>
              <a:buNone/>
            </a:pPr>
            <a:r>
              <a:rPr lang="en" sz="2700">
                <a:latin typeface="Roboto"/>
                <a:ea typeface="Roboto"/>
                <a:cs typeface="Roboto"/>
                <a:sym typeface="Roboto"/>
              </a:rPr>
              <a:t>to other computers or clients over a network. </a:t>
            </a:r>
            <a:endParaRPr sz="2700">
              <a:latin typeface="Roboto"/>
              <a:ea typeface="Roboto"/>
              <a:cs typeface="Roboto"/>
              <a:sym typeface="Roboto"/>
            </a:endParaRPr>
          </a:p>
        </p:txBody>
      </p:sp>
      <p:pic>
        <p:nvPicPr>
          <p:cNvPr id="1297" name="Google Shape;1297;p91"/>
          <p:cNvPicPr preferRelativeResize="0"/>
          <p:nvPr/>
        </p:nvPicPr>
        <p:blipFill>
          <a:blip r:embed="rId10">
            <a:alphaModFix/>
          </a:blip>
          <a:stretch>
            <a:fillRect/>
          </a:stretch>
        </p:blipFill>
        <p:spPr>
          <a:xfrm>
            <a:off x="5985075" y="941899"/>
            <a:ext cx="2367975" cy="347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20"/>
          <p:cNvPicPr preferRelativeResize="0"/>
          <p:nvPr/>
        </p:nvPicPr>
        <p:blipFill>
          <a:blip r:embed="rId3">
            <a:alphaModFix/>
          </a:blip>
          <a:stretch>
            <a:fillRect/>
          </a:stretch>
        </p:blipFill>
        <p:spPr>
          <a:xfrm>
            <a:off x="4476141" y="1029252"/>
            <a:ext cx="3722459" cy="3572426"/>
          </a:xfrm>
          <a:prstGeom prst="rect">
            <a:avLst/>
          </a:prstGeom>
          <a:noFill/>
          <a:ln>
            <a:noFill/>
          </a:ln>
        </p:spPr>
      </p:pic>
      <p:pic>
        <p:nvPicPr>
          <p:cNvPr descr="https://images.freeimg.net/rsynced_images/floor-floorboards.jpg" id="176" name="Google Shape;176;p2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77" name="Google Shape;177;p2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79" name="Google Shape;179;p2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80" name="Google Shape;180;p2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81" name="Google Shape;181;p2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82" name="Google Shape;182;p2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83" name="Google Shape;183;p2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84" name="Google Shape;184;p2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85" name="Google Shape;185;p20"/>
          <p:cNvSpPr/>
          <p:nvPr/>
        </p:nvSpPr>
        <p:spPr>
          <a:xfrm>
            <a:off x="1115305" y="59800"/>
            <a:ext cx="6900072" cy="8603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Data</a:t>
            </a:r>
          </a:p>
        </p:txBody>
      </p:sp>
      <p:sp>
        <p:nvSpPr>
          <p:cNvPr id="186" name="Google Shape;186;p20"/>
          <p:cNvSpPr txBox="1"/>
          <p:nvPr/>
        </p:nvSpPr>
        <p:spPr>
          <a:xfrm>
            <a:off x="1115300" y="781050"/>
            <a:ext cx="2505000" cy="923400"/>
          </a:xfrm>
          <a:prstGeom prst="rect">
            <a:avLst/>
          </a:prstGeom>
          <a:noFill/>
          <a:ln>
            <a:noFill/>
          </a:ln>
        </p:spPr>
        <p:txBody>
          <a:bodyPr anchorCtr="0" anchor="t" bIns="91425" lIns="91425" spcFirstLastPara="1" rIns="91425" wrap="square" tIns="91425">
            <a:spAutoFit/>
          </a:bodyPr>
          <a:lstStyle/>
          <a:p>
            <a:pPr indent="0" lvl="0" marL="0" rtl="0" algn="l">
              <a:lnSpc>
                <a:spcPct val="107916"/>
              </a:lnSpc>
              <a:spcBef>
                <a:spcPts val="0"/>
              </a:spcBef>
              <a:spcAft>
                <a:spcPts val="800"/>
              </a:spcAft>
              <a:buNone/>
            </a:pPr>
            <a:r>
              <a:rPr b="1" lang="en" sz="4800">
                <a:solidFill>
                  <a:schemeClr val="dk1"/>
                </a:solidFill>
                <a:latin typeface="Roboto"/>
                <a:ea typeface="Roboto"/>
                <a:cs typeface="Roboto"/>
                <a:sym typeface="Roboto"/>
              </a:rPr>
              <a:t>Answer</a:t>
            </a:r>
            <a:r>
              <a:rPr b="1" lang="en" sz="4800">
                <a:solidFill>
                  <a:schemeClr val="dk1"/>
                </a:solidFill>
                <a:latin typeface="Roboto"/>
                <a:ea typeface="Roboto"/>
                <a:cs typeface="Roboto"/>
                <a:sym typeface="Roboto"/>
              </a:rPr>
              <a:t>:</a:t>
            </a:r>
            <a:endParaRPr b="1" sz="4800">
              <a:latin typeface="Roboto"/>
              <a:ea typeface="Roboto"/>
              <a:cs typeface="Roboto"/>
              <a:sym typeface="Roboto"/>
            </a:endParaRPr>
          </a:p>
        </p:txBody>
      </p:sp>
      <p:sp>
        <p:nvSpPr>
          <p:cNvPr id="187" name="Google Shape;187;p20"/>
          <p:cNvSpPr txBox="1"/>
          <p:nvPr/>
        </p:nvSpPr>
        <p:spPr>
          <a:xfrm>
            <a:off x="1009000" y="1551250"/>
            <a:ext cx="3991500" cy="2842800"/>
          </a:xfrm>
          <a:prstGeom prst="rect">
            <a:avLst/>
          </a:prstGeom>
          <a:noFill/>
          <a:ln>
            <a:noFill/>
          </a:ln>
        </p:spPr>
        <p:txBody>
          <a:bodyPr anchorCtr="0" anchor="t" bIns="91425" lIns="91425" spcFirstLastPara="1" rIns="91425" wrap="square" tIns="91425">
            <a:noAutofit/>
          </a:bodyPr>
          <a:lstStyle/>
          <a:p>
            <a:pPr indent="0" lvl="0" marL="0" rtl="0" algn="l">
              <a:lnSpc>
                <a:spcPct val="107916"/>
              </a:lnSpc>
              <a:spcBef>
                <a:spcPts val="0"/>
              </a:spcBef>
              <a:spcAft>
                <a:spcPts val="800"/>
              </a:spcAft>
              <a:buNone/>
            </a:pPr>
            <a:r>
              <a:rPr lang="en" sz="3000">
                <a:solidFill>
                  <a:schemeClr val="dk1"/>
                </a:solidFill>
                <a:latin typeface="Roboto"/>
                <a:ea typeface="Roboto"/>
                <a:cs typeface="Roboto"/>
                <a:sym typeface="Roboto"/>
              </a:rPr>
              <a:t>Data includes </a:t>
            </a:r>
            <a:r>
              <a:rPr b="1" lang="en" sz="3000">
                <a:solidFill>
                  <a:schemeClr val="dk1"/>
                </a:solidFill>
                <a:latin typeface="Roboto"/>
                <a:ea typeface="Roboto"/>
                <a:cs typeface="Roboto"/>
                <a:sym typeface="Roboto"/>
              </a:rPr>
              <a:t>pictures</a:t>
            </a:r>
            <a:r>
              <a:rPr lang="en" sz="3000">
                <a:solidFill>
                  <a:schemeClr val="dk1"/>
                </a:solidFill>
                <a:latin typeface="Roboto"/>
                <a:ea typeface="Roboto"/>
                <a:cs typeface="Roboto"/>
                <a:sym typeface="Roboto"/>
              </a:rPr>
              <a:t>,  </a:t>
            </a:r>
            <a:r>
              <a:rPr b="1" lang="en" sz="3000">
                <a:solidFill>
                  <a:schemeClr val="dk1"/>
                </a:solidFill>
                <a:latin typeface="Roboto"/>
                <a:ea typeface="Roboto"/>
                <a:cs typeface="Roboto"/>
                <a:sym typeface="Roboto"/>
              </a:rPr>
              <a:t>drawings</a:t>
            </a:r>
            <a:r>
              <a:rPr lang="en" sz="3000">
                <a:solidFill>
                  <a:schemeClr val="dk1"/>
                </a:solidFill>
                <a:latin typeface="Roboto"/>
                <a:ea typeface="Roboto"/>
                <a:cs typeface="Roboto"/>
                <a:sym typeface="Roboto"/>
              </a:rPr>
              <a:t>, </a:t>
            </a:r>
            <a:r>
              <a:rPr b="1" lang="en" sz="3000">
                <a:solidFill>
                  <a:schemeClr val="dk1"/>
                </a:solidFill>
                <a:latin typeface="Roboto"/>
                <a:ea typeface="Roboto"/>
                <a:cs typeface="Roboto"/>
                <a:sym typeface="Roboto"/>
              </a:rPr>
              <a:t>images, sounds,</a:t>
            </a:r>
            <a:r>
              <a:rPr lang="en" sz="3000">
                <a:solidFill>
                  <a:schemeClr val="dk1"/>
                </a:solidFill>
                <a:latin typeface="Roboto"/>
                <a:ea typeface="Roboto"/>
                <a:cs typeface="Roboto"/>
                <a:sym typeface="Roboto"/>
              </a:rPr>
              <a:t> and </a:t>
            </a:r>
            <a:r>
              <a:rPr b="1" lang="en" sz="3000">
                <a:solidFill>
                  <a:schemeClr val="dk1"/>
                </a:solidFill>
                <a:latin typeface="Roboto"/>
                <a:ea typeface="Roboto"/>
                <a:cs typeface="Roboto"/>
                <a:sym typeface="Roboto"/>
              </a:rPr>
              <a:t>text</a:t>
            </a:r>
            <a:r>
              <a:rPr lang="en" sz="3000">
                <a:solidFill>
                  <a:schemeClr val="dk1"/>
                </a:solidFill>
                <a:latin typeface="Roboto"/>
                <a:ea typeface="Roboto"/>
                <a:cs typeface="Roboto"/>
                <a:sym typeface="Roboto"/>
              </a:rPr>
              <a:t> </a:t>
            </a:r>
            <a:r>
              <a:rPr lang="en" sz="2500">
                <a:solidFill>
                  <a:schemeClr val="dk1"/>
                </a:solidFill>
                <a:latin typeface="Roboto"/>
                <a:ea typeface="Roboto"/>
                <a:cs typeface="Roboto"/>
                <a:sym typeface="Roboto"/>
              </a:rPr>
              <a:t>like </a:t>
            </a:r>
            <a:r>
              <a:rPr b="1" lang="en" sz="2500">
                <a:solidFill>
                  <a:schemeClr val="dk1"/>
                </a:solidFill>
                <a:latin typeface="Roboto"/>
                <a:ea typeface="Roboto"/>
                <a:cs typeface="Roboto"/>
                <a:sym typeface="Roboto"/>
              </a:rPr>
              <a:t>notes, letters, essays</a:t>
            </a:r>
            <a:r>
              <a:rPr lang="en" sz="2500">
                <a:solidFill>
                  <a:schemeClr val="dk1"/>
                </a:solidFill>
                <a:latin typeface="Roboto"/>
                <a:ea typeface="Roboto"/>
                <a:cs typeface="Roboto"/>
                <a:sym typeface="Roboto"/>
              </a:rPr>
              <a:t> and </a:t>
            </a:r>
            <a:r>
              <a:rPr b="1" lang="en" sz="2500">
                <a:solidFill>
                  <a:schemeClr val="dk1"/>
                </a:solidFill>
                <a:latin typeface="Roboto"/>
                <a:ea typeface="Roboto"/>
                <a:cs typeface="Roboto"/>
                <a:sym typeface="Roboto"/>
              </a:rPr>
              <a:t>book reports.</a:t>
            </a:r>
            <a:endParaRPr sz="3000">
              <a:solidFill>
                <a:schemeClr val="dk2"/>
              </a:solidFill>
              <a:latin typeface="Roboto"/>
              <a:ea typeface="Roboto"/>
              <a:cs typeface="Roboto"/>
              <a:sym typeface="Roboto"/>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pic>
        <p:nvPicPr>
          <p:cNvPr descr="https://images.freeimg.net/rsynced_images/floor-floorboards.jpg" id="1302" name="Google Shape;1302;p9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03" name="Google Shape;1303;p9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9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05" name="Google Shape;1305;p9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06" name="Google Shape;1306;p9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07" name="Google Shape;1307;p9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08" name="Google Shape;1308;p9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09" name="Google Shape;1309;p9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310" name="Google Shape;1310;p9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311" name="Google Shape;1311;p92"/>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312" name="Google Shape;1312;p92"/>
          <p:cNvSpPr txBox="1"/>
          <p:nvPr/>
        </p:nvSpPr>
        <p:spPr>
          <a:xfrm>
            <a:off x="969400" y="784025"/>
            <a:ext cx="6127800" cy="37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latin typeface="Roboto"/>
                <a:ea typeface="Roboto"/>
                <a:cs typeface="Roboto"/>
                <a:sym typeface="Roboto"/>
              </a:rPr>
              <a:t>Servers</a:t>
            </a:r>
            <a:r>
              <a:rPr lang="en" sz="2600">
                <a:latin typeface="Roboto"/>
                <a:ea typeface="Roboto"/>
                <a:cs typeface="Roboto"/>
                <a:sym typeface="Roboto"/>
              </a:rPr>
              <a:t> are configured to </a:t>
            </a:r>
            <a:r>
              <a:rPr lang="en" sz="2600">
                <a:latin typeface="Roboto"/>
                <a:ea typeface="Roboto"/>
                <a:cs typeface="Roboto"/>
                <a:sym typeface="Roboto"/>
              </a:rPr>
              <a:t>optimize…</a:t>
            </a:r>
            <a:endParaRPr sz="2600">
              <a:latin typeface="Roboto"/>
              <a:ea typeface="Roboto"/>
              <a:cs typeface="Roboto"/>
              <a:sym typeface="Roboto"/>
            </a:endParaRPr>
          </a:p>
          <a:p>
            <a:pPr indent="-393700" lvl="1" marL="914400" rtl="0" algn="l">
              <a:spcBef>
                <a:spcPts val="0"/>
              </a:spcBef>
              <a:spcAft>
                <a:spcPts val="0"/>
              </a:spcAft>
              <a:buSzPts val="2600"/>
              <a:buFont typeface="Roboto"/>
              <a:buChar char="○"/>
            </a:pPr>
            <a:r>
              <a:rPr b="1" i="1" lang="en" sz="2600">
                <a:latin typeface="Roboto"/>
                <a:ea typeface="Roboto"/>
                <a:cs typeface="Roboto"/>
                <a:sym typeface="Roboto"/>
              </a:rPr>
              <a:t>reliability</a:t>
            </a:r>
            <a:r>
              <a:rPr lang="en" sz="2600">
                <a:latin typeface="Roboto"/>
                <a:ea typeface="Roboto"/>
                <a:cs typeface="Roboto"/>
                <a:sym typeface="Roboto"/>
              </a:rPr>
              <a:t> to perform consistently well,</a:t>
            </a:r>
            <a:endParaRPr sz="2600">
              <a:latin typeface="Roboto"/>
              <a:ea typeface="Roboto"/>
              <a:cs typeface="Roboto"/>
              <a:sym typeface="Roboto"/>
            </a:endParaRPr>
          </a:p>
          <a:p>
            <a:pPr indent="-393700" lvl="1" marL="914400" rtl="0" algn="l">
              <a:spcBef>
                <a:spcPts val="0"/>
              </a:spcBef>
              <a:spcAft>
                <a:spcPts val="0"/>
              </a:spcAft>
              <a:buSzPts val="2600"/>
              <a:buFont typeface="Roboto"/>
              <a:buChar char="○"/>
            </a:pPr>
            <a:r>
              <a:rPr lang="en" sz="2600">
                <a:latin typeface="Roboto"/>
                <a:ea typeface="Roboto"/>
                <a:cs typeface="Roboto"/>
                <a:sym typeface="Roboto"/>
              </a:rPr>
              <a:t> </a:t>
            </a:r>
            <a:r>
              <a:rPr b="1" i="1" lang="en" sz="2600">
                <a:latin typeface="Roboto"/>
                <a:ea typeface="Roboto"/>
                <a:cs typeface="Roboto"/>
                <a:sym typeface="Roboto"/>
              </a:rPr>
              <a:t>performance</a:t>
            </a:r>
            <a:r>
              <a:rPr lang="en" sz="2600">
                <a:latin typeface="Roboto"/>
                <a:ea typeface="Roboto"/>
                <a:cs typeface="Roboto"/>
                <a:sym typeface="Roboto"/>
              </a:rPr>
              <a:t> to carry out or complete their task or function, and </a:t>
            </a:r>
            <a:endParaRPr sz="2600">
              <a:latin typeface="Roboto"/>
              <a:ea typeface="Roboto"/>
              <a:cs typeface="Roboto"/>
              <a:sym typeface="Roboto"/>
            </a:endParaRPr>
          </a:p>
          <a:p>
            <a:pPr indent="-393700" lvl="1" marL="914400" rtl="0" algn="l">
              <a:spcBef>
                <a:spcPts val="0"/>
              </a:spcBef>
              <a:spcAft>
                <a:spcPts val="0"/>
              </a:spcAft>
              <a:buSzPts val="2600"/>
              <a:buFont typeface="Roboto"/>
              <a:buChar char="○"/>
            </a:pPr>
            <a:r>
              <a:rPr b="1" i="1" lang="en" sz="2600">
                <a:latin typeface="Roboto"/>
                <a:ea typeface="Roboto"/>
                <a:cs typeface="Roboto"/>
                <a:sym typeface="Roboto"/>
              </a:rPr>
              <a:t>scalability</a:t>
            </a:r>
            <a:r>
              <a:rPr lang="en" sz="2600">
                <a:latin typeface="Roboto"/>
                <a:ea typeface="Roboto"/>
                <a:cs typeface="Roboto"/>
                <a:sym typeface="Roboto"/>
              </a:rPr>
              <a:t> to change the size or scope of the assigned task or function. </a:t>
            </a:r>
            <a:endParaRPr sz="2600">
              <a:latin typeface="Roboto"/>
              <a:ea typeface="Roboto"/>
              <a:cs typeface="Roboto"/>
              <a:sym typeface="Roboto"/>
            </a:endParaRPr>
          </a:p>
          <a:p>
            <a:pPr indent="0" lvl="0" marL="0" rtl="0" algn="l">
              <a:spcBef>
                <a:spcPts val="0"/>
              </a:spcBef>
              <a:spcAft>
                <a:spcPts val="0"/>
              </a:spcAft>
              <a:buNone/>
            </a:pPr>
            <a:r>
              <a:t/>
            </a:r>
            <a:endParaRPr sz="2600">
              <a:latin typeface="Roboto"/>
              <a:ea typeface="Roboto"/>
              <a:cs typeface="Roboto"/>
              <a:sym typeface="Roboto"/>
            </a:endParaRPr>
          </a:p>
          <a:p>
            <a:pPr indent="0" lvl="0" marL="0" rtl="0" algn="l">
              <a:spcBef>
                <a:spcPts val="0"/>
              </a:spcBef>
              <a:spcAft>
                <a:spcPts val="0"/>
              </a:spcAft>
              <a:buNone/>
            </a:pPr>
            <a:r>
              <a:t/>
            </a:r>
            <a:endParaRPr sz="2600">
              <a:latin typeface="Roboto"/>
              <a:ea typeface="Roboto"/>
              <a:cs typeface="Roboto"/>
              <a:sym typeface="Roboto"/>
            </a:endParaRPr>
          </a:p>
        </p:txBody>
      </p:sp>
      <p:pic>
        <p:nvPicPr>
          <p:cNvPr id="1313" name="Google Shape;1313;p92"/>
          <p:cNvPicPr preferRelativeResize="0"/>
          <p:nvPr/>
        </p:nvPicPr>
        <p:blipFill>
          <a:blip r:embed="rId10">
            <a:alphaModFix/>
          </a:blip>
          <a:stretch>
            <a:fillRect/>
          </a:stretch>
        </p:blipFill>
        <p:spPr>
          <a:xfrm>
            <a:off x="6218400" y="1322925"/>
            <a:ext cx="2296950" cy="3231724"/>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7" name="Shape 1317"/>
        <p:cNvGrpSpPr/>
        <p:nvPr/>
      </p:nvGrpSpPr>
      <p:grpSpPr>
        <a:xfrm>
          <a:off x="0" y="0"/>
          <a:ext cx="0" cy="0"/>
          <a:chOff x="0" y="0"/>
          <a:chExt cx="0" cy="0"/>
        </a:xfrm>
      </p:grpSpPr>
      <p:pic>
        <p:nvPicPr>
          <p:cNvPr descr="https://images.freeimg.net/rsynced_images/floor-floorboards.jpg" id="1318" name="Google Shape;1318;p9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319" name="Google Shape;1319;p9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9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21" name="Google Shape;1321;p9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22" name="Google Shape;1322;p9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323" name="Google Shape;1323;p9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324" name="Google Shape;1324;p9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25" name="Google Shape;1325;p9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326" name="Google Shape;1326;p9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327" name="Google Shape;1327;p93"/>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328" name="Google Shape;1328;p93"/>
          <p:cNvSpPr txBox="1"/>
          <p:nvPr/>
        </p:nvSpPr>
        <p:spPr>
          <a:xfrm>
            <a:off x="973675" y="781050"/>
            <a:ext cx="6297000" cy="353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oboto"/>
                <a:ea typeface="Roboto"/>
                <a:cs typeface="Roboto"/>
                <a:sym typeface="Roboto"/>
              </a:rPr>
              <a:t>Servers </a:t>
            </a:r>
            <a:r>
              <a:rPr b="1" i="1" lang="en" sz="2400">
                <a:latin typeface="Roboto"/>
                <a:ea typeface="Roboto"/>
                <a:cs typeface="Roboto"/>
                <a:sym typeface="Roboto"/>
              </a:rPr>
              <a:t>run continuously</a:t>
            </a:r>
            <a:r>
              <a:rPr lang="en" sz="2400">
                <a:latin typeface="Roboto"/>
                <a:ea typeface="Roboto"/>
                <a:cs typeface="Roboto"/>
                <a:sym typeface="Roboto"/>
              </a:rPr>
              <a:t> without interruption to provide services like…</a:t>
            </a:r>
            <a:endParaRPr sz="2400">
              <a:latin typeface="Roboto"/>
              <a:ea typeface="Roboto"/>
              <a:cs typeface="Roboto"/>
              <a:sym typeface="Roboto"/>
            </a:endParaRPr>
          </a:p>
          <a:p>
            <a:pPr indent="-381000" lvl="0" marL="914400" rtl="0" algn="l">
              <a:spcBef>
                <a:spcPts val="0"/>
              </a:spcBef>
              <a:spcAft>
                <a:spcPts val="0"/>
              </a:spcAft>
              <a:buSzPts val="2400"/>
              <a:buFont typeface="Roboto"/>
              <a:buChar char="●"/>
            </a:pPr>
            <a:r>
              <a:rPr lang="en" sz="2400">
                <a:latin typeface="Roboto"/>
                <a:ea typeface="Roboto"/>
                <a:cs typeface="Roboto"/>
                <a:sym typeface="Roboto"/>
              </a:rPr>
              <a:t>hosting websites, </a:t>
            </a:r>
            <a:endParaRPr sz="2400">
              <a:latin typeface="Roboto"/>
              <a:ea typeface="Roboto"/>
              <a:cs typeface="Roboto"/>
              <a:sym typeface="Roboto"/>
            </a:endParaRPr>
          </a:p>
          <a:p>
            <a:pPr indent="-381000" lvl="0" marL="914400" rtl="0" algn="l">
              <a:spcBef>
                <a:spcPts val="0"/>
              </a:spcBef>
              <a:spcAft>
                <a:spcPts val="0"/>
              </a:spcAft>
              <a:buSzPts val="2400"/>
              <a:buFont typeface="Roboto"/>
              <a:buChar char="●"/>
            </a:pPr>
            <a:r>
              <a:rPr lang="en" sz="2400">
                <a:latin typeface="Roboto"/>
                <a:ea typeface="Roboto"/>
                <a:cs typeface="Roboto"/>
                <a:sym typeface="Roboto"/>
              </a:rPr>
              <a:t>managing databases, </a:t>
            </a:r>
            <a:endParaRPr sz="2400">
              <a:latin typeface="Roboto"/>
              <a:ea typeface="Roboto"/>
              <a:cs typeface="Roboto"/>
              <a:sym typeface="Roboto"/>
            </a:endParaRPr>
          </a:p>
          <a:p>
            <a:pPr indent="-381000" lvl="0" marL="914400" rtl="0" algn="l">
              <a:spcBef>
                <a:spcPts val="0"/>
              </a:spcBef>
              <a:spcAft>
                <a:spcPts val="0"/>
              </a:spcAft>
              <a:buSzPts val="2400"/>
              <a:buFont typeface="Roboto"/>
              <a:buChar char="●"/>
            </a:pPr>
            <a:r>
              <a:rPr lang="en" sz="2400">
                <a:latin typeface="Roboto"/>
                <a:ea typeface="Roboto"/>
                <a:cs typeface="Roboto"/>
                <a:sym typeface="Roboto"/>
              </a:rPr>
              <a:t>storing files, </a:t>
            </a:r>
            <a:endParaRPr sz="2400">
              <a:latin typeface="Roboto"/>
              <a:ea typeface="Roboto"/>
              <a:cs typeface="Roboto"/>
              <a:sym typeface="Roboto"/>
            </a:endParaRPr>
          </a:p>
          <a:p>
            <a:pPr indent="-381000" lvl="0" marL="914400" rtl="0" algn="l">
              <a:spcBef>
                <a:spcPts val="0"/>
              </a:spcBef>
              <a:spcAft>
                <a:spcPts val="0"/>
              </a:spcAft>
              <a:buSzPts val="2400"/>
              <a:buFont typeface="Roboto"/>
              <a:buChar char="●"/>
            </a:pPr>
            <a:r>
              <a:rPr lang="en" sz="2400">
                <a:latin typeface="Roboto"/>
                <a:ea typeface="Roboto"/>
                <a:cs typeface="Roboto"/>
                <a:sym typeface="Roboto"/>
              </a:rPr>
              <a:t>running applications, and more.</a:t>
            </a:r>
            <a:endParaRPr sz="2400">
              <a:latin typeface="Roboto"/>
              <a:ea typeface="Roboto"/>
              <a:cs typeface="Roboto"/>
              <a:sym typeface="Roboto"/>
            </a:endParaRPr>
          </a:p>
          <a:p>
            <a:pPr indent="0" lvl="0" marL="0" rtl="0" algn="l">
              <a:spcBef>
                <a:spcPts val="0"/>
              </a:spcBef>
              <a:spcAft>
                <a:spcPts val="0"/>
              </a:spcAft>
              <a:buNone/>
            </a:pPr>
            <a:r>
              <a:t/>
            </a:r>
            <a:endParaRPr sz="6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Servers come in different forms and serve various purposes. Some common servera are discussed on the following slide.</a:t>
            </a:r>
            <a:endParaRPr sz="2400">
              <a:latin typeface="Roboto"/>
              <a:ea typeface="Roboto"/>
              <a:cs typeface="Roboto"/>
              <a:sym typeface="Roboto"/>
            </a:endParaRPr>
          </a:p>
        </p:txBody>
      </p:sp>
      <p:pic>
        <p:nvPicPr>
          <p:cNvPr id="1329" name="Google Shape;1329;p93"/>
          <p:cNvPicPr preferRelativeResize="0"/>
          <p:nvPr/>
        </p:nvPicPr>
        <p:blipFill>
          <a:blip r:embed="rId10">
            <a:alphaModFix/>
          </a:blip>
          <a:stretch>
            <a:fillRect/>
          </a:stretch>
        </p:blipFill>
        <p:spPr>
          <a:xfrm>
            <a:off x="6218400" y="1322925"/>
            <a:ext cx="2296950" cy="3231724"/>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pic>
        <p:nvPicPr>
          <p:cNvPr id="1334" name="Google Shape;1334;p94"/>
          <p:cNvPicPr preferRelativeResize="0"/>
          <p:nvPr/>
        </p:nvPicPr>
        <p:blipFill rotWithShape="1">
          <a:blip r:embed="rId3">
            <a:alphaModFix/>
          </a:blip>
          <a:srcRect b="7375" l="9215" r="10931" t="8428"/>
          <a:stretch/>
        </p:blipFill>
        <p:spPr>
          <a:xfrm>
            <a:off x="6227225" y="1056225"/>
            <a:ext cx="1778001" cy="3566848"/>
          </a:xfrm>
          <a:prstGeom prst="rect">
            <a:avLst/>
          </a:prstGeom>
          <a:noFill/>
          <a:ln>
            <a:noFill/>
          </a:ln>
        </p:spPr>
      </p:pic>
      <p:pic>
        <p:nvPicPr>
          <p:cNvPr descr="https://images.freeimg.net/rsynced_images/floor-floorboards.jpg" id="1335" name="Google Shape;1335;p9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336" name="Google Shape;1336;p9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9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38" name="Google Shape;1338;p9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39" name="Google Shape;1339;p9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340" name="Google Shape;1340;p9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341" name="Google Shape;1341;p9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42" name="Google Shape;1342;p94"/>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343" name="Google Shape;1343;p9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344" name="Google Shape;1344;p94"/>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345" name="Google Shape;1345;p94"/>
          <p:cNvSpPr txBox="1"/>
          <p:nvPr/>
        </p:nvSpPr>
        <p:spPr>
          <a:xfrm>
            <a:off x="1164175" y="1056225"/>
            <a:ext cx="5291700" cy="346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dk2"/>
                </a:solidFill>
                <a:latin typeface="Roboto"/>
                <a:ea typeface="Roboto"/>
                <a:cs typeface="Roboto"/>
                <a:sym typeface="Roboto"/>
              </a:rPr>
              <a:t>Web Servers</a:t>
            </a:r>
            <a:endParaRPr b="1" sz="4800">
              <a:solidFill>
                <a:schemeClr val="dk2"/>
              </a:solidFill>
              <a:latin typeface="Roboto"/>
              <a:ea typeface="Roboto"/>
              <a:cs typeface="Roboto"/>
              <a:sym typeface="Roboto"/>
            </a:endParaRPr>
          </a:p>
          <a:p>
            <a:pPr indent="0" lvl="0" marL="0" rtl="0" algn="l">
              <a:spcBef>
                <a:spcPts val="0"/>
              </a:spcBef>
              <a:spcAft>
                <a:spcPts val="0"/>
              </a:spcAft>
              <a:buNone/>
            </a:pPr>
            <a:r>
              <a:rPr lang="en" sz="3000">
                <a:solidFill>
                  <a:schemeClr val="dk2"/>
                </a:solidFill>
                <a:latin typeface="Roboto"/>
                <a:ea typeface="Roboto"/>
                <a:cs typeface="Roboto"/>
                <a:sym typeface="Roboto"/>
              </a:rPr>
              <a:t>These </a:t>
            </a:r>
            <a:r>
              <a:rPr b="1" lang="en" sz="3000">
                <a:solidFill>
                  <a:schemeClr val="dk2"/>
                </a:solidFill>
                <a:latin typeface="Roboto"/>
                <a:ea typeface="Roboto"/>
                <a:cs typeface="Roboto"/>
                <a:sym typeface="Roboto"/>
              </a:rPr>
              <a:t>servers host websites and web applications,</a:t>
            </a:r>
            <a:r>
              <a:rPr lang="en" sz="3000">
                <a:solidFill>
                  <a:schemeClr val="dk2"/>
                </a:solidFill>
                <a:latin typeface="Roboto"/>
                <a:ea typeface="Roboto"/>
                <a:cs typeface="Roboto"/>
                <a:sym typeface="Roboto"/>
              </a:rPr>
              <a:t> responding to requests from clients (web browsers) by delivering web pages, files, or data.</a:t>
            </a:r>
            <a:endParaRPr sz="3000">
              <a:solidFill>
                <a:schemeClr val="dk2"/>
              </a:solidFill>
              <a:latin typeface="Roboto"/>
              <a:ea typeface="Roboto"/>
              <a:cs typeface="Roboto"/>
              <a:sym typeface="Roboto"/>
            </a:endParaRPr>
          </a:p>
          <a:p>
            <a:pPr indent="0" lvl="0" marL="0" rtl="0" algn="l">
              <a:spcBef>
                <a:spcPts val="0"/>
              </a:spcBef>
              <a:spcAft>
                <a:spcPts val="0"/>
              </a:spcAft>
              <a:buNone/>
            </a:pPr>
            <a:r>
              <a:t/>
            </a:r>
            <a:endParaRPr sz="1000">
              <a:solidFill>
                <a:schemeClr val="dk2"/>
              </a:solidFill>
              <a:latin typeface="Roboto"/>
              <a:ea typeface="Roboto"/>
              <a:cs typeface="Roboto"/>
              <a:sym typeface="Roboto"/>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pic>
        <p:nvPicPr>
          <p:cNvPr id="1350" name="Google Shape;1350;p95"/>
          <p:cNvPicPr preferRelativeResize="0"/>
          <p:nvPr/>
        </p:nvPicPr>
        <p:blipFill rotWithShape="1">
          <a:blip r:embed="rId3">
            <a:alphaModFix/>
          </a:blip>
          <a:srcRect b="7375" l="9215" r="10931" t="8428"/>
          <a:stretch/>
        </p:blipFill>
        <p:spPr>
          <a:xfrm>
            <a:off x="6142550" y="1034825"/>
            <a:ext cx="1778001" cy="3566848"/>
          </a:xfrm>
          <a:prstGeom prst="rect">
            <a:avLst/>
          </a:prstGeom>
          <a:noFill/>
          <a:ln>
            <a:noFill/>
          </a:ln>
        </p:spPr>
      </p:pic>
      <p:pic>
        <p:nvPicPr>
          <p:cNvPr descr="https://images.freeimg.net/rsynced_images/floor-floorboards.jpg" id="1351" name="Google Shape;1351;p95">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352" name="Google Shape;1352;p9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9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54" name="Google Shape;1354;p9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55" name="Google Shape;1355;p95">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356" name="Google Shape;1356;p95">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357" name="Google Shape;1357;p9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58" name="Google Shape;1358;p95"/>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359" name="Google Shape;1359;p9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360" name="Google Shape;1360;p95"/>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361" name="Google Shape;1361;p95"/>
          <p:cNvSpPr txBox="1"/>
          <p:nvPr/>
        </p:nvSpPr>
        <p:spPr>
          <a:xfrm>
            <a:off x="984250" y="890900"/>
            <a:ext cx="54651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Roboto"/>
                <a:ea typeface="Roboto"/>
                <a:cs typeface="Roboto"/>
                <a:sym typeface="Roboto"/>
              </a:rPr>
              <a:t>File Servers</a:t>
            </a:r>
            <a:endParaRPr b="1" sz="48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File servers </a:t>
            </a:r>
            <a:r>
              <a:rPr b="1" lang="en" sz="3000">
                <a:latin typeface="Roboto"/>
                <a:ea typeface="Roboto"/>
                <a:cs typeface="Roboto"/>
                <a:sym typeface="Roboto"/>
              </a:rPr>
              <a:t>store and manage files </a:t>
            </a:r>
            <a:r>
              <a:rPr lang="en" sz="3000">
                <a:latin typeface="Roboto"/>
                <a:ea typeface="Roboto"/>
                <a:cs typeface="Roboto"/>
                <a:sym typeface="Roboto"/>
              </a:rPr>
              <a:t>that can be accessed and shared by users or other devices on a network, providing a centralized storage solution.</a:t>
            </a:r>
            <a:endParaRPr sz="3000">
              <a:latin typeface="Roboto"/>
              <a:ea typeface="Roboto"/>
              <a:cs typeface="Roboto"/>
              <a:sym typeface="Roboto"/>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5" name="Shape 1365"/>
        <p:cNvGrpSpPr/>
        <p:nvPr/>
      </p:nvGrpSpPr>
      <p:grpSpPr>
        <a:xfrm>
          <a:off x="0" y="0"/>
          <a:ext cx="0" cy="0"/>
          <a:chOff x="0" y="0"/>
          <a:chExt cx="0" cy="0"/>
        </a:xfrm>
      </p:grpSpPr>
      <p:pic>
        <p:nvPicPr>
          <p:cNvPr id="1366" name="Google Shape;1366;p96"/>
          <p:cNvPicPr preferRelativeResize="0"/>
          <p:nvPr/>
        </p:nvPicPr>
        <p:blipFill rotWithShape="1">
          <a:blip r:embed="rId3">
            <a:alphaModFix/>
          </a:blip>
          <a:srcRect b="7375" l="9215" r="10931" t="8428"/>
          <a:stretch/>
        </p:blipFill>
        <p:spPr>
          <a:xfrm>
            <a:off x="6036750" y="1034750"/>
            <a:ext cx="1778001" cy="3566848"/>
          </a:xfrm>
          <a:prstGeom prst="rect">
            <a:avLst/>
          </a:prstGeom>
          <a:noFill/>
          <a:ln>
            <a:noFill/>
          </a:ln>
        </p:spPr>
      </p:pic>
      <p:pic>
        <p:nvPicPr>
          <p:cNvPr descr="https://images.freeimg.net/rsynced_images/floor-floorboards.jpg" id="1367" name="Google Shape;1367;p9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368" name="Google Shape;1368;p9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9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70" name="Google Shape;1370;p9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71" name="Google Shape;1371;p9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372" name="Google Shape;1372;p9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373" name="Google Shape;1373;p9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74" name="Google Shape;1374;p96"/>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375" name="Google Shape;1375;p9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376" name="Google Shape;1376;p96"/>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377" name="Google Shape;1377;p96"/>
          <p:cNvSpPr txBox="1"/>
          <p:nvPr/>
        </p:nvSpPr>
        <p:spPr>
          <a:xfrm>
            <a:off x="984250" y="890900"/>
            <a:ext cx="54651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Roboto"/>
                <a:ea typeface="Roboto"/>
                <a:cs typeface="Roboto"/>
                <a:sym typeface="Roboto"/>
              </a:rPr>
              <a:t>Database Servers</a:t>
            </a:r>
            <a:endParaRPr b="1" sz="4800">
              <a:latin typeface="Roboto"/>
              <a:ea typeface="Roboto"/>
              <a:cs typeface="Roboto"/>
              <a:sym typeface="Roboto"/>
            </a:endParaRPr>
          </a:p>
          <a:p>
            <a:pPr indent="0" lvl="0" marL="0" rtl="0" algn="l">
              <a:spcBef>
                <a:spcPts val="0"/>
              </a:spcBef>
              <a:spcAft>
                <a:spcPts val="0"/>
              </a:spcAft>
              <a:buNone/>
            </a:pPr>
            <a:r>
              <a:rPr lang="en" sz="3000">
                <a:latin typeface="Roboto"/>
                <a:ea typeface="Roboto"/>
                <a:cs typeface="Roboto"/>
                <a:sym typeface="Roboto"/>
              </a:rPr>
              <a:t>These servers </a:t>
            </a:r>
            <a:r>
              <a:rPr b="1" i="1" lang="en" sz="3000">
                <a:latin typeface="Roboto"/>
                <a:ea typeface="Roboto"/>
                <a:cs typeface="Roboto"/>
                <a:sym typeface="Roboto"/>
              </a:rPr>
              <a:t>manage</a:t>
            </a:r>
            <a:r>
              <a:rPr lang="en" sz="3000">
                <a:latin typeface="Roboto"/>
                <a:ea typeface="Roboto"/>
                <a:cs typeface="Roboto"/>
                <a:sym typeface="Roboto"/>
              </a:rPr>
              <a:t> databases, </a:t>
            </a:r>
            <a:r>
              <a:rPr b="1" i="1" lang="en" sz="3000">
                <a:latin typeface="Roboto"/>
                <a:ea typeface="Roboto"/>
                <a:cs typeface="Roboto"/>
                <a:sym typeface="Roboto"/>
              </a:rPr>
              <a:t>storing</a:t>
            </a:r>
            <a:r>
              <a:rPr lang="en" sz="3000">
                <a:latin typeface="Roboto"/>
                <a:ea typeface="Roboto"/>
                <a:cs typeface="Roboto"/>
                <a:sym typeface="Roboto"/>
              </a:rPr>
              <a:t> and </a:t>
            </a:r>
            <a:r>
              <a:rPr b="1" i="1" lang="en" sz="3000">
                <a:latin typeface="Roboto"/>
                <a:ea typeface="Roboto"/>
                <a:cs typeface="Roboto"/>
                <a:sym typeface="Roboto"/>
              </a:rPr>
              <a:t>organizing data</a:t>
            </a:r>
            <a:r>
              <a:rPr lang="en" sz="3000">
                <a:latin typeface="Roboto"/>
                <a:ea typeface="Roboto"/>
                <a:cs typeface="Roboto"/>
                <a:sym typeface="Roboto"/>
              </a:rPr>
              <a:t> in a structured manner, and </a:t>
            </a:r>
            <a:r>
              <a:rPr b="1" i="1" lang="en" sz="3000">
                <a:latin typeface="Roboto"/>
                <a:ea typeface="Roboto"/>
                <a:cs typeface="Roboto"/>
                <a:sym typeface="Roboto"/>
              </a:rPr>
              <a:t>handling requests</a:t>
            </a:r>
            <a:r>
              <a:rPr lang="en" sz="3000">
                <a:latin typeface="Roboto"/>
                <a:ea typeface="Roboto"/>
                <a:cs typeface="Roboto"/>
                <a:sym typeface="Roboto"/>
              </a:rPr>
              <a:t> to retrieve or manipulate that data.</a:t>
            </a:r>
            <a:endParaRPr sz="3000">
              <a:latin typeface="Roboto"/>
              <a:ea typeface="Roboto"/>
              <a:cs typeface="Roboto"/>
              <a:sym typeface="Roboto"/>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pic>
        <p:nvPicPr>
          <p:cNvPr id="1382" name="Google Shape;1382;p97"/>
          <p:cNvPicPr preferRelativeResize="0"/>
          <p:nvPr/>
        </p:nvPicPr>
        <p:blipFill rotWithShape="1">
          <a:blip r:embed="rId3">
            <a:alphaModFix/>
          </a:blip>
          <a:srcRect b="7375" l="9215" r="10931" t="8428"/>
          <a:stretch/>
        </p:blipFill>
        <p:spPr>
          <a:xfrm>
            <a:off x="5945300" y="836075"/>
            <a:ext cx="1996425" cy="3765601"/>
          </a:xfrm>
          <a:prstGeom prst="rect">
            <a:avLst/>
          </a:prstGeom>
          <a:noFill/>
          <a:ln>
            <a:noFill/>
          </a:ln>
        </p:spPr>
      </p:pic>
      <p:pic>
        <p:nvPicPr>
          <p:cNvPr descr="https://images.freeimg.net/rsynced_images/floor-floorboards.jpg" id="1383" name="Google Shape;1383;p9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384" name="Google Shape;1384;p9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9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386" name="Google Shape;1386;p9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387" name="Google Shape;1387;p9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388" name="Google Shape;1388;p9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389" name="Google Shape;1389;p9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390" name="Google Shape;1390;p97"/>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391" name="Google Shape;1391;p9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392" name="Google Shape;1392;p97"/>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393" name="Google Shape;1393;p97"/>
          <p:cNvSpPr txBox="1"/>
          <p:nvPr/>
        </p:nvSpPr>
        <p:spPr>
          <a:xfrm>
            <a:off x="984250" y="890900"/>
            <a:ext cx="5630400" cy="27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Roboto"/>
                <a:ea typeface="Roboto"/>
                <a:cs typeface="Roboto"/>
                <a:sym typeface="Roboto"/>
              </a:rPr>
              <a:t>Email Servers</a:t>
            </a:r>
            <a:endParaRPr b="1" sz="48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Email servers </a:t>
            </a:r>
            <a:r>
              <a:rPr b="1" i="1" lang="en" sz="2400">
                <a:latin typeface="Roboto"/>
                <a:ea typeface="Roboto"/>
                <a:cs typeface="Roboto"/>
                <a:sym typeface="Roboto"/>
              </a:rPr>
              <a:t>handle the sending, receiving, and storage of email messages</a:t>
            </a:r>
            <a:r>
              <a:rPr lang="en" sz="2400">
                <a:latin typeface="Roboto"/>
                <a:ea typeface="Roboto"/>
                <a:cs typeface="Roboto"/>
                <a:sym typeface="Roboto"/>
              </a:rPr>
              <a:t>, allowing users to access their emails through email clients like Outlook or web-based interfaces.</a:t>
            </a:r>
            <a:endParaRPr sz="2400">
              <a:latin typeface="Roboto"/>
              <a:ea typeface="Roboto"/>
              <a:cs typeface="Roboto"/>
              <a:sym typeface="Roboto"/>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7" name="Shape 1397"/>
        <p:cNvGrpSpPr/>
        <p:nvPr/>
      </p:nvGrpSpPr>
      <p:grpSpPr>
        <a:xfrm>
          <a:off x="0" y="0"/>
          <a:ext cx="0" cy="0"/>
          <a:chOff x="0" y="0"/>
          <a:chExt cx="0" cy="0"/>
        </a:xfrm>
      </p:grpSpPr>
      <p:pic>
        <p:nvPicPr>
          <p:cNvPr id="1398" name="Google Shape;1398;p98"/>
          <p:cNvPicPr preferRelativeResize="0"/>
          <p:nvPr/>
        </p:nvPicPr>
        <p:blipFill rotWithShape="1">
          <a:blip r:embed="rId3">
            <a:alphaModFix/>
          </a:blip>
          <a:srcRect b="7375" l="9215" r="10931" t="8428"/>
          <a:stretch/>
        </p:blipFill>
        <p:spPr>
          <a:xfrm>
            <a:off x="6174300" y="950375"/>
            <a:ext cx="1778001" cy="3566848"/>
          </a:xfrm>
          <a:prstGeom prst="rect">
            <a:avLst/>
          </a:prstGeom>
          <a:noFill/>
          <a:ln>
            <a:noFill/>
          </a:ln>
        </p:spPr>
      </p:pic>
      <p:pic>
        <p:nvPicPr>
          <p:cNvPr descr="https://images.freeimg.net/rsynced_images/floor-floorboards.jpg" id="1399" name="Google Shape;1399;p9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400" name="Google Shape;1400;p9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9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02" name="Google Shape;1402;p9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03" name="Google Shape;1403;p9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404" name="Google Shape;1404;p9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405" name="Google Shape;1405;p9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06" name="Google Shape;1406;p98"/>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407" name="Google Shape;1407;p9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408" name="Google Shape;1408;p98"/>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409" name="Google Shape;1409;p98"/>
          <p:cNvSpPr txBox="1"/>
          <p:nvPr/>
        </p:nvSpPr>
        <p:spPr>
          <a:xfrm>
            <a:off x="984250" y="890900"/>
            <a:ext cx="5810400" cy="27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dk2"/>
                </a:solidFill>
                <a:latin typeface="Roboto"/>
                <a:ea typeface="Roboto"/>
                <a:cs typeface="Roboto"/>
                <a:sym typeface="Roboto"/>
              </a:rPr>
              <a:t>Application Servers</a:t>
            </a:r>
            <a:endParaRPr b="1" sz="4800">
              <a:solidFill>
                <a:schemeClr val="dk2"/>
              </a:solidFill>
              <a:latin typeface="Roboto"/>
              <a:ea typeface="Roboto"/>
              <a:cs typeface="Roboto"/>
              <a:sym typeface="Roboto"/>
            </a:endParaRPr>
          </a:p>
          <a:p>
            <a:pPr indent="0" lvl="0" marL="0" rtl="0" algn="l">
              <a:spcBef>
                <a:spcPts val="0"/>
              </a:spcBef>
              <a:spcAft>
                <a:spcPts val="0"/>
              </a:spcAft>
              <a:buNone/>
            </a:pPr>
            <a:r>
              <a:rPr lang="en" sz="2400">
                <a:solidFill>
                  <a:schemeClr val="dk2"/>
                </a:solidFill>
                <a:latin typeface="Roboto"/>
                <a:ea typeface="Roboto"/>
                <a:cs typeface="Roboto"/>
                <a:sym typeface="Roboto"/>
              </a:rPr>
              <a:t>Application servers provide a runtime environment for </a:t>
            </a:r>
            <a:r>
              <a:rPr b="1" i="1" lang="en" sz="2400">
                <a:solidFill>
                  <a:schemeClr val="dk2"/>
                </a:solidFill>
                <a:latin typeface="Roboto"/>
                <a:ea typeface="Roboto"/>
                <a:cs typeface="Roboto"/>
                <a:sym typeface="Roboto"/>
              </a:rPr>
              <a:t>running and managing software applications</a:t>
            </a:r>
            <a:r>
              <a:rPr lang="en" sz="2400">
                <a:solidFill>
                  <a:schemeClr val="dk2"/>
                </a:solidFill>
                <a:latin typeface="Roboto"/>
                <a:ea typeface="Roboto"/>
                <a:cs typeface="Roboto"/>
                <a:sym typeface="Roboto"/>
              </a:rPr>
              <a:t>, often used in enterprise environments for business applications.</a:t>
            </a:r>
            <a:endParaRPr sz="2400">
              <a:solidFill>
                <a:schemeClr val="dk2"/>
              </a:solidFill>
              <a:latin typeface="Roboto"/>
              <a:ea typeface="Roboto"/>
              <a:cs typeface="Roboto"/>
              <a:sym typeface="Roboto"/>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3" name="Shape 1413"/>
        <p:cNvGrpSpPr/>
        <p:nvPr/>
      </p:nvGrpSpPr>
      <p:grpSpPr>
        <a:xfrm>
          <a:off x="0" y="0"/>
          <a:ext cx="0" cy="0"/>
          <a:chOff x="0" y="0"/>
          <a:chExt cx="0" cy="0"/>
        </a:xfrm>
      </p:grpSpPr>
      <p:pic>
        <p:nvPicPr>
          <p:cNvPr id="1414" name="Google Shape;1414;p99"/>
          <p:cNvPicPr preferRelativeResize="0"/>
          <p:nvPr/>
        </p:nvPicPr>
        <p:blipFill rotWithShape="1">
          <a:blip r:embed="rId3">
            <a:alphaModFix/>
          </a:blip>
          <a:srcRect b="7375" l="9215" r="10931" t="8428"/>
          <a:stretch/>
        </p:blipFill>
        <p:spPr>
          <a:xfrm>
            <a:off x="6142575" y="982125"/>
            <a:ext cx="1778001" cy="3566848"/>
          </a:xfrm>
          <a:prstGeom prst="rect">
            <a:avLst/>
          </a:prstGeom>
          <a:noFill/>
          <a:ln>
            <a:noFill/>
          </a:ln>
        </p:spPr>
      </p:pic>
      <p:pic>
        <p:nvPicPr>
          <p:cNvPr descr="https://images.freeimg.net/rsynced_images/floor-floorboards.jpg" id="1415" name="Google Shape;1415;p99">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416" name="Google Shape;1416;p9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9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18" name="Google Shape;1418;p9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19" name="Google Shape;1419;p99">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420" name="Google Shape;1420;p99">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421" name="Google Shape;1421;p9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22" name="Google Shape;1422;p99"/>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423" name="Google Shape;1423;p9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424" name="Google Shape;1424;p99"/>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425" name="Google Shape;1425;p99"/>
          <p:cNvSpPr txBox="1"/>
          <p:nvPr/>
        </p:nvSpPr>
        <p:spPr>
          <a:xfrm>
            <a:off x="984250" y="890900"/>
            <a:ext cx="5320800" cy="276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latin typeface="Roboto"/>
                <a:ea typeface="Roboto"/>
                <a:cs typeface="Roboto"/>
                <a:sym typeface="Roboto"/>
              </a:rPr>
              <a:t>Game Servers</a:t>
            </a:r>
            <a:endParaRPr b="1" sz="4800">
              <a:latin typeface="Roboto"/>
              <a:ea typeface="Roboto"/>
              <a:cs typeface="Roboto"/>
              <a:sym typeface="Roboto"/>
            </a:endParaRPr>
          </a:p>
          <a:p>
            <a:pPr indent="0" lvl="0" marL="0" rtl="0" algn="l">
              <a:spcBef>
                <a:spcPts val="0"/>
              </a:spcBef>
              <a:spcAft>
                <a:spcPts val="0"/>
              </a:spcAft>
              <a:buNone/>
            </a:pPr>
            <a:r>
              <a:rPr lang="en" sz="2400">
                <a:latin typeface="Roboto"/>
                <a:ea typeface="Roboto"/>
                <a:cs typeface="Roboto"/>
                <a:sym typeface="Roboto"/>
              </a:rPr>
              <a:t>Game servers </a:t>
            </a:r>
            <a:r>
              <a:rPr b="1" i="1" lang="en" sz="2400">
                <a:latin typeface="Roboto"/>
                <a:ea typeface="Roboto"/>
                <a:cs typeface="Roboto"/>
                <a:sym typeface="Roboto"/>
              </a:rPr>
              <a:t>host online multiplayer games</a:t>
            </a:r>
            <a:r>
              <a:rPr lang="en" sz="2400">
                <a:latin typeface="Roboto"/>
                <a:ea typeface="Roboto"/>
                <a:cs typeface="Roboto"/>
                <a:sym typeface="Roboto"/>
              </a:rPr>
              <a:t>, managing connections, handling game logic, and coordinating interactions between players.</a:t>
            </a:r>
            <a:endParaRPr sz="2400">
              <a:latin typeface="Roboto"/>
              <a:ea typeface="Roboto"/>
              <a:cs typeface="Roboto"/>
              <a:sym typeface="Roboto"/>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9" name="Shape 1429"/>
        <p:cNvGrpSpPr/>
        <p:nvPr/>
      </p:nvGrpSpPr>
      <p:grpSpPr>
        <a:xfrm>
          <a:off x="0" y="0"/>
          <a:ext cx="0" cy="0"/>
          <a:chOff x="0" y="0"/>
          <a:chExt cx="0" cy="0"/>
        </a:xfrm>
      </p:grpSpPr>
      <p:pic>
        <p:nvPicPr>
          <p:cNvPr id="1430" name="Google Shape;1430;p100"/>
          <p:cNvPicPr preferRelativeResize="0"/>
          <p:nvPr/>
        </p:nvPicPr>
        <p:blipFill rotWithShape="1">
          <a:blip r:embed="rId3">
            <a:alphaModFix/>
          </a:blip>
          <a:srcRect b="7375" l="9215" r="10931" t="8428"/>
          <a:stretch/>
        </p:blipFill>
        <p:spPr>
          <a:xfrm>
            <a:off x="5977000" y="784774"/>
            <a:ext cx="2070624" cy="3932324"/>
          </a:xfrm>
          <a:prstGeom prst="rect">
            <a:avLst/>
          </a:prstGeom>
          <a:noFill/>
          <a:ln>
            <a:noFill/>
          </a:ln>
        </p:spPr>
      </p:pic>
      <p:pic>
        <p:nvPicPr>
          <p:cNvPr descr="https://images.freeimg.net/rsynced_images/floor-floorboards.jpg" id="1431" name="Google Shape;1431;p100">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432" name="Google Shape;1432;p10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10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34" name="Google Shape;1434;p10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35" name="Google Shape;1435;p100">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436" name="Google Shape;1436;p100">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437" name="Google Shape;1437;p10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38" name="Google Shape;1438;p100"/>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439" name="Google Shape;1439;p10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440" name="Google Shape;1440;p100"/>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441" name="Google Shape;1441;p100"/>
          <p:cNvSpPr txBox="1"/>
          <p:nvPr/>
        </p:nvSpPr>
        <p:spPr>
          <a:xfrm>
            <a:off x="905925" y="784775"/>
            <a:ext cx="5306400" cy="3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2"/>
                </a:solidFill>
                <a:latin typeface="Roboto"/>
                <a:ea typeface="Roboto"/>
                <a:cs typeface="Roboto"/>
                <a:sym typeface="Roboto"/>
              </a:rPr>
              <a:t>Servers</a:t>
            </a:r>
            <a:r>
              <a:rPr lang="en" sz="3000">
                <a:solidFill>
                  <a:schemeClr val="dk2"/>
                </a:solidFill>
                <a:latin typeface="Roboto"/>
                <a:ea typeface="Roboto"/>
                <a:cs typeface="Roboto"/>
                <a:sym typeface="Roboto"/>
              </a:rPr>
              <a:t> typically </a:t>
            </a:r>
            <a:r>
              <a:rPr b="1" i="1" lang="en" sz="3000">
                <a:solidFill>
                  <a:schemeClr val="dk2"/>
                </a:solidFill>
                <a:latin typeface="Roboto"/>
                <a:ea typeface="Roboto"/>
                <a:cs typeface="Roboto"/>
                <a:sym typeface="Roboto"/>
              </a:rPr>
              <a:t>run server operating systems</a:t>
            </a:r>
            <a:r>
              <a:rPr lang="en" sz="3000">
                <a:solidFill>
                  <a:schemeClr val="dk2"/>
                </a:solidFill>
                <a:latin typeface="Roboto"/>
                <a:ea typeface="Roboto"/>
                <a:cs typeface="Roboto"/>
                <a:sym typeface="Roboto"/>
              </a:rPr>
              <a:t> (such as Linux or Windows Server) and may be </a:t>
            </a:r>
            <a:r>
              <a:rPr b="1" i="1" lang="en" sz="3000">
                <a:solidFill>
                  <a:schemeClr val="dk2"/>
                </a:solidFill>
                <a:latin typeface="Roboto"/>
                <a:ea typeface="Roboto"/>
                <a:cs typeface="Roboto"/>
                <a:sym typeface="Roboto"/>
              </a:rPr>
              <a:t>housed in data centers or server rooms with special environmental controls</a:t>
            </a:r>
            <a:r>
              <a:rPr lang="en" sz="3000">
                <a:solidFill>
                  <a:schemeClr val="dk2"/>
                </a:solidFill>
                <a:latin typeface="Roboto"/>
                <a:ea typeface="Roboto"/>
                <a:cs typeface="Roboto"/>
                <a:sym typeface="Roboto"/>
              </a:rPr>
              <a:t> for temperature, humidity, and security. </a:t>
            </a:r>
            <a:endParaRPr sz="3000">
              <a:solidFill>
                <a:schemeClr val="dk2"/>
              </a:solidFill>
              <a:latin typeface="Roboto"/>
              <a:ea typeface="Roboto"/>
              <a:cs typeface="Roboto"/>
              <a:sym typeface="Roboto"/>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pic>
        <p:nvPicPr>
          <p:cNvPr id="1446" name="Google Shape;1446;p101"/>
          <p:cNvPicPr preferRelativeResize="0"/>
          <p:nvPr/>
        </p:nvPicPr>
        <p:blipFill rotWithShape="1">
          <a:blip r:embed="rId3">
            <a:alphaModFix/>
          </a:blip>
          <a:srcRect b="7375" l="9215" r="10931" t="8428"/>
          <a:stretch/>
        </p:blipFill>
        <p:spPr>
          <a:xfrm>
            <a:off x="5949313" y="678576"/>
            <a:ext cx="1996450" cy="4005074"/>
          </a:xfrm>
          <a:prstGeom prst="rect">
            <a:avLst/>
          </a:prstGeom>
          <a:noFill/>
          <a:ln>
            <a:noFill/>
          </a:ln>
        </p:spPr>
      </p:pic>
      <p:pic>
        <p:nvPicPr>
          <p:cNvPr descr="https://images.freeimg.net/rsynced_images/floor-floorboards.jpg" id="1447" name="Google Shape;1447;p101">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448" name="Google Shape;1448;p10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10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50" name="Google Shape;1450;p10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51" name="Google Shape;1451;p101">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452" name="Google Shape;1452;p101">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453" name="Google Shape;1453;p10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54" name="Google Shape;1454;p101"/>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455" name="Google Shape;1455;p10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456" name="Google Shape;1456;p101"/>
          <p:cNvSpPr/>
          <p:nvPr/>
        </p:nvSpPr>
        <p:spPr>
          <a:xfrm>
            <a:off x="2645851" y="-12"/>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sp>
        <p:nvSpPr>
          <p:cNvPr id="1457" name="Google Shape;1457;p101"/>
          <p:cNvSpPr txBox="1"/>
          <p:nvPr/>
        </p:nvSpPr>
        <p:spPr>
          <a:xfrm>
            <a:off x="1140838" y="973650"/>
            <a:ext cx="5387100" cy="35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chemeClr val="dk2"/>
                </a:solidFill>
                <a:latin typeface="Roboto"/>
                <a:ea typeface="Roboto"/>
                <a:cs typeface="Roboto"/>
                <a:sym typeface="Roboto"/>
              </a:rPr>
              <a:t>Servers</a:t>
            </a:r>
            <a:r>
              <a:rPr lang="en" sz="3000">
                <a:solidFill>
                  <a:schemeClr val="dk2"/>
                </a:solidFill>
                <a:latin typeface="Roboto"/>
                <a:ea typeface="Roboto"/>
                <a:cs typeface="Roboto"/>
                <a:sym typeface="Roboto"/>
              </a:rPr>
              <a:t> can range from </a:t>
            </a:r>
            <a:r>
              <a:rPr b="1" i="1" lang="en" sz="3000">
                <a:solidFill>
                  <a:schemeClr val="dk2"/>
                </a:solidFill>
                <a:latin typeface="Roboto"/>
                <a:ea typeface="Roboto"/>
                <a:cs typeface="Roboto"/>
                <a:sym typeface="Roboto"/>
              </a:rPr>
              <a:t>small-scale servers</a:t>
            </a:r>
            <a:r>
              <a:rPr lang="en" sz="3000">
                <a:solidFill>
                  <a:schemeClr val="dk2"/>
                </a:solidFill>
                <a:latin typeface="Roboto"/>
                <a:ea typeface="Roboto"/>
                <a:cs typeface="Roboto"/>
                <a:sym typeface="Roboto"/>
              </a:rPr>
              <a:t> used in home networks to </a:t>
            </a:r>
            <a:r>
              <a:rPr b="1" i="1" lang="en" sz="3000">
                <a:solidFill>
                  <a:schemeClr val="dk2"/>
                </a:solidFill>
                <a:latin typeface="Roboto"/>
                <a:ea typeface="Roboto"/>
                <a:cs typeface="Roboto"/>
                <a:sym typeface="Roboto"/>
              </a:rPr>
              <a:t>large-scale enterprise servers</a:t>
            </a:r>
            <a:r>
              <a:rPr lang="en" sz="3000">
                <a:solidFill>
                  <a:schemeClr val="dk2"/>
                </a:solidFill>
                <a:latin typeface="Roboto"/>
                <a:ea typeface="Roboto"/>
                <a:cs typeface="Roboto"/>
                <a:sym typeface="Roboto"/>
              </a:rPr>
              <a:t> powering critical business operations or serving millions of users on the internet.</a:t>
            </a:r>
            <a:endParaRPr sz="3000">
              <a:solidFill>
                <a:schemeClr val="dk2"/>
              </a:solidFill>
              <a:latin typeface="Roboto"/>
              <a:ea typeface="Roboto"/>
              <a:cs typeface="Roboto"/>
              <a:sym typeface="Roboto"/>
            </a:endParaRPr>
          </a:p>
          <a:p>
            <a:pPr indent="0" lvl="0" marL="0" rtl="0" algn="l">
              <a:spcBef>
                <a:spcPts val="0"/>
              </a:spcBef>
              <a:spcAft>
                <a:spcPts val="0"/>
              </a:spcAft>
              <a:buNone/>
            </a:pPr>
            <a:r>
              <a:t/>
            </a:r>
            <a:endParaRPr sz="30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https://images.freeimg.net/rsynced_images/floor-floorboards.jpg" id="192" name="Google Shape;192;p2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93" name="Google Shape;193;p2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95" name="Google Shape;195;p2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96" name="Google Shape;196;p2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97" name="Google Shape;197;p2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98" name="Google Shape;198;p2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a:t>
            </a:r>
            <a:r>
              <a:rPr b="1" lang="en" sz="2500">
                <a:solidFill>
                  <a:schemeClr val="lt1"/>
                </a:solidFill>
              </a:rPr>
              <a:t> </a:t>
            </a:r>
            <a:r>
              <a:rPr b="1" lang="en" sz="3300">
                <a:solidFill>
                  <a:schemeClr val="lt1"/>
                </a:solidFill>
              </a:rPr>
              <a:t>   </a:t>
            </a:r>
            <a:endParaRPr b="1" sz="3300">
              <a:solidFill>
                <a:schemeClr val="lt1"/>
              </a:solidFill>
            </a:endParaRPr>
          </a:p>
        </p:txBody>
      </p:sp>
      <p:pic>
        <p:nvPicPr>
          <p:cNvPr id="199" name="Google Shape;199;p2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200" name="Google Shape;200;p2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201" name="Google Shape;201;p21"/>
          <p:cNvSpPr/>
          <p:nvPr/>
        </p:nvSpPr>
        <p:spPr>
          <a:xfrm>
            <a:off x="171050" y="940700"/>
            <a:ext cx="7353699" cy="1830425"/>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Computer Networks</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1" name="Shape 1461"/>
        <p:cNvGrpSpPr/>
        <p:nvPr/>
      </p:nvGrpSpPr>
      <p:grpSpPr>
        <a:xfrm>
          <a:off x="0" y="0"/>
          <a:ext cx="0" cy="0"/>
          <a:chOff x="0" y="0"/>
          <a:chExt cx="0" cy="0"/>
        </a:xfrm>
      </p:grpSpPr>
      <p:pic>
        <p:nvPicPr>
          <p:cNvPr descr="https://images.freeimg.net/rsynced_images/floor-floorboards.jpg" id="1462" name="Google Shape;1462;p102">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63" name="Google Shape;1463;p102"/>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102"/>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65" name="Google Shape;1465;p102"/>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66" name="Google Shape;1466;p102">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67" name="Google Shape;1467;p102">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68" name="Google Shape;1468;p102"/>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69" name="Google Shape;1469;p102"/>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470" name="Google Shape;1470;p102"/>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471" name="Google Shape;1471;p102"/>
          <p:cNvSpPr/>
          <p:nvPr/>
        </p:nvSpPr>
        <p:spPr>
          <a:xfrm>
            <a:off x="2667026" y="102463"/>
            <a:ext cx="3095826" cy="678584"/>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Server</a:t>
            </a:r>
          </a:p>
        </p:txBody>
      </p:sp>
      <p:pic>
        <p:nvPicPr>
          <p:cNvPr descr="&quot;Welcome to our technology education video where we dive deep into the world of servers! 🌐 In this episode, we'll answer the fundamental questions: What is a server, and how does it work? 🤔&#10;&#10;If you're new to the tech world, you might have wondered about the difference between a server and a regular computer (PC). We'll clarify that for you and explore various server types, including cloud servers and web servers, and what makes them different from your everyday PC. 🖥️🌩️&#10;&#10;Ever wondered about server hardware? We'll take a look at the quality and components that make up these powerful datacenter machines. 💼🔌&#10;&#10;But that's not all! We'll also discuss server vs. desktop, examining the unique purposes they serve in the realm of technology. 🖥️💻&#10;&#10;Curious about building your own server? We've got you covered with insights on how to create a server tailored to your needs. 💡&#10;&#10;So, if you've ever been intrigued by terms like 'cloud server,' 'server explained,' or 'server technology concepts,' you're in the right place! Join us in unraveling the fascinating world of servers and technology. 🌐🔬&#10;&#10;Don't forget to like, share, and subscribe for more informative tech content! 📚🔔 #ServerExplained #TechnologyConcepts #whatisaserver&#10;&#10;what is a server?  In computing, a server is a dedicated computer or device that provides functionality on behalf of other devices or clients. This architecture is called the client server model,  servers can provide various functionalities, often called services, such as sharing resources or data among multiple clients, or performing computation for a clients&#10;&#10; server could be dedicated to handle one of these services only where you would have one dedicated server for a website, one server for data storage, and is server for email. And this model is what larger organizations use. Well, you can also set up a server to handle each of these services on the same machine, which is what typically happens in smaller organizations.&#10;&#10; Networking Interview Question, Application design Engineer interview Question,  Front End developer/Engineer interview and Backend developer/Engineer and Full stack developer position.&#10;Linux Interview Question, This is a basic IT concept that you should know if you want to transition to an IT career.&#10;It warms my heart to share this life changing content with you guys. Hope you find this helpful :)&#10;&#10;Chapters&#10;0:01   What is a server&#10;1:10   Types of servers&#10;3:26   Application server&#10;4:13   Types of server&#10;4:45   Email Server" id="1472" name="Google Shape;1472;p102" title="What is a server? Types of Servers? Virtual server vs Physical server 🖥️🌐">
            <a:hlinkClick r:id="rId10"/>
          </p:cNvPr>
          <p:cNvPicPr preferRelativeResize="0"/>
          <p:nvPr/>
        </p:nvPicPr>
        <p:blipFill>
          <a:blip r:embed="rId11">
            <a:alphaModFix/>
          </a:blip>
          <a:stretch>
            <a:fillRect/>
          </a:stretch>
        </p:blipFill>
        <p:spPr>
          <a:xfrm>
            <a:off x="1598075" y="781060"/>
            <a:ext cx="5598600" cy="3149200"/>
          </a:xfrm>
          <a:prstGeom prst="rect">
            <a:avLst/>
          </a:prstGeom>
          <a:noFill/>
          <a:ln>
            <a:noFill/>
          </a:ln>
        </p:spPr>
      </p:pic>
      <p:sp>
        <p:nvSpPr>
          <p:cNvPr id="1473" name="Google Shape;1473;p102"/>
          <p:cNvSpPr txBox="1"/>
          <p:nvPr/>
        </p:nvSpPr>
        <p:spPr>
          <a:xfrm>
            <a:off x="2444750" y="4127500"/>
            <a:ext cx="4582500" cy="37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Click the button to start the video.</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2"/>
                                        </p:tgtEl>
                                        <p:attrNameLst>
                                          <p:attrName>style.visibility</p:attrName>
                                        </p:attrNameLst>
                                      </p:cBhvr>
                                      <p:to>
                                        <p:strVal val="visible"/>
                                      </p:to>
                                    </p:set>
                                    <p:animEffect filter="fade" transition="in">
                                      <p:cBhvr>
                                        <p:cTn dur="1000"/>
                                        <p:tgtEl>
                                          <p:spTgt spid="1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7" name="Shape 1477"/>
        <p:cNvGrpSpPr/>
        <p:nvPr/>
      </p:nvGrpSpPr>
      <p:grpSpPr>
        <a:xfrm>
          <a:off x="0" y="0"/>
          <a:ext cx="0" cy="0"/>
          <a:chOff x="0" y="0"/>
          <a:chExt cx="0" cy="0"/>
        </a:xfrm>
      </p:grpSpPr>
      <p:pic>
        <p:nvPicPr>
          <p:cNvPr descr="https://images.freeimg.net/rsynced_images/floor-floorboards.jpg" id="1478" name="Google Shape;1478;p103">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479" name="Google Shape;1479;p103"/>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103"/>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81" name="Google Shape;1481;p103"/>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82" name="Google Shape;1482;p103">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483" name="Google Shape;1483;p103">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484" name="Google Shape;1484;p103"/>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485" name="Google Shape;1485;p103"/>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486" name="Google Shape;1486;p103"/>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487" name="Google Shape;1487;p103"/>
          <p:cNvSpPr/>
          <p:nvPr/>
        </p:nvSpPr>
        <p:spPr>
          <a:xfrm>
            <a:off x="264625" y="950075"/>
            <a:ext cx="7477999" cy="181285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Malware</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1" name="Shape 1491"/>
        <p:cNvGrpSpPr/>
        <p:nvPr/>
      </p:nvGrpSpPr>
      <p:grpSpPr>
        <a:xfrm>
          <a:off x="0" y="0"/>
          <a:ext cx="0" cy="0"/>
          <a:chOff x="0" y="0"/>
          <a:chExt cx="0" cy="0"/>
        </a:xfrm>
      </p:grpSpPr>
      <p:pic>
        <p:nvPicPr>
          <p:cNvPr id="1492" name="Google Shape;1492;p104"/>
          <p:cNvPicPr preferRelativeResize="0"/>
          <p:nvPr/>
        </p:nvPicPr>
        <p:blipFill>
          <a:blip r:embed="rId3">
            <a:alphaModFix/>
          </a:blip>
          <a:stretch>
            <a:fillRect/>
          </a:stretch>
        </p:blipFill>
        <p:spPr>
          <a:xfrm>
            <a:off x="6327975" y="3204575"/>
            <a:ext cx="1903300" cy="1394775"/>
          </a:xfrm>
          <a:prstGeom prst="rect">
            <a:avLst/>
          </a:prstGeom>
          <a:noFill/>
          <a:ln>
            <a:noFill/>
          </a:ln>
        </p:spPr>
      </p:pic>
      <p:pic>
        <p:nvPicPr>
          <p:cNvPr descr="https://images.freeimg.net/rsynced_images/floor-floorboards.jpg" id="1493" name="Google Shape;1493;p104">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494" name="Google Shape;1494;p104"/>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104"/>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496" name="Google Shape;1496;p104"/>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497" name="Google Shape;1497;p104">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498" name="Google Shape;1498;p104">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499" name="Google Shape;1499;p104"/>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00" name="Google Shape;1500;p104"/>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501" name="Google Shape;1501;p104"/>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502" name="Google Shape;1502;p104"/>
          <p:cNvSpPr/>
          <p:nvPr/>
        </p:nvSpPr>
        <p:spPr>
          <a:xfrm>
            <a:off x="2046852" y="87425"/>
            <a:ext cx="4907428"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Malware</a:t>
            </a:r>
          </a:p>
        </p:txBody>
      </p:sp>
      <p:sp>
        <p:nvSpPr>
          <p:cNvPr id="1503" name="Google Shape;1503;p104"/>
          <p:cNvSpPr txBox="1"/>
          <p:nvPr/>
        </p:nvSpPr>
        <p:spPr>
          <a:xfrm>
            <a:off x="876863" y="863300"/>
            <a:ext cx="7247400" cy="2955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000">
                <a:solidFill>
                  <a:srgbClr val="333333"/>
                </a:solidFill>
                <a:highlight>
                  <a:srgbClr val="FFFFFF"/>
                </a:highlight>
                <a:latin typeface="Roboto"/>
                <a:ea typeface="Roboto"/>
                <a:cs typeface="Roboto"/>
                <a:sym typeface="Roboto"/>
              </a:rPr>
              <a:t>Th</a:t>
            </a:r>
            <a:r>
              <a:rPr lang="en" sz="3000">
                <a:solidFill>
                  <a:srgbClr val="333333"/>
                </a:solidFill>
                <a:latin typeface="Roboto"/>
                <a:ea typeface="Roboto"/>
                <a:cs typeface="Roboto"/>
                <a:sym typeface="Roboto"/>
              </a:rPr>
              <a:t>e word </a:t>
            </a:r>
            <a:r>
              <a:rPr b="1" lang="en" sz="3000">
                <a:solidFill>
                  <a:srgbClr val="333333"/>
                </a:solidFill>
                <a:latin typeface="Roboto"/>
                <a:ea typeface="Roboto"/>
                <a:cs typeface="Roboto"/>
                <a:sym typeface="Roboto"/>
              </a:rPr>
              <a:t>Malware</a:t>
            </a:r>
            <a:r>
              <a:rPr lang="en" sz="3000">
                <a:solidFill>
                  <a:srgbClr val="333333"/>
                </a:solidFill>
                <a:latin typeface="Roboto"/>
                <a:ea typeface="Roboto"/>
                <a:cs typeface="Roboto"/>
                <a:sym typeface="Roboto"/>
              </a:rPr>
              <a:t> comes from the words </a:t>
            </a:r>
            <a:r>
              <a:rPr b="1" lang="en" sz="3000" u="sng">
                <a:solidFill>
                  <a:srgbClr val="333333"/>
                </a:solidFill>
                <a:latin typeface="Roboto"/>
                <a:ea typeface="Roboto"/>
                <a:cs typeface="Roboto"/>
                <a:sym typeface="Roboto"/>
              </a:rPr>
              <a:t>mal</a:t>
            </a:r>
            <a:r>
              <a:rPr b="1" lang="en" sz="3000">
                <a:solidFill>
                  <a:srgbClr val="333333"/>
                </a:solidFill>
                <a:latin typeface="Roboto"/>
                <a:ea typeface="Roboto"/>
                <a:cs typeface="Roboto"/>
                <a:sym typeface="Roboto"/>
              </a:rPr>
              <a:t>icious soft</a:t>
            </a:r>
            <a:r>
              <a:rPr b="1" lang="en" sz="3000" u="sng">
                <a:solidFill>
                  <a:srgbClr val="333333"/>
                </a:solidFill>
                <a:latin typeface="Roboto"/>
                <a:ea typeface="Roboto"/>
                <a:cs typeface="Roboto"/>
                <a:sym typeface="Roboto"/>
              </a:rPr>
              <a:t>ware</a:t>
            </a:r>
            <a:r>
              <a:rPr lang="en" sz="3000">
                <a:solidFill>
                  <a:srgbClr val="333333"/>
                </a:solidFill>
                <a:latin typeface="Roboto"/>
                <a:ea typeface="Roboto"/>
                <a:cs typeface="Roboto"/>
                <a:sym typeface="Roboto"/>
              </a:rPr>
              <a:t>.  It is </a:t>
            </a:r>
            <a:r>
              <a:rPr lang="en" sz="3000">
                <a:solidFill>
                  <a:schemeClr val="dk1"/>
                </a:solidFill>
                <a:latin typeface="Roboto"/>
                <a:ea typeface="Roboto"/>
                <a:cs typeface="Roboto"/>
                <a:sym typeface="Roboto"/>
              </a:rPr>
              <a:t>term used to describe a host </a:t>
            </a:r>
            <a:r>
              <a:rPr lang="en" sz="3000">
                <a:solidFill>
                  <a:srgbClr val="333333"/>
                </a:solidFill>
                <a:latin typeface="Roboto"/>
                <a:ea typeface="Roboto"/>
                <a:cs typeface="Roboto"/>
                <a:sym typeface="Roboto"/>
              </a:rPr>
              <a:t>of computer programs created by criminals that try to steal or damage your data and just mess up your  network operation. </a:t>
            </a:r>
            <a:r>
              <a:rPr lang="en" sz="3000">
                <a:solidFill>
                  <a:schemeClr val="dk1"/>
                </a:solidFill>
                <a:latin typeface="Roboto"/>
                <a:ea typeface="Roboto"/>
                <a:cs typeface="Roboto"/>
                <a:sym typeface="Roboto"/>
              </a:rPr>
              <a:t> </a:t>
            </a:r>
            <a:endParaRPr sz="3000">
              <a:solidFill>
                <a:srgbClr val="333333"/>
              </a:solidFill>
              <a:latin typeface="Roboto"/>
              <a:ea typeface="Roboto"/>
              <a:cs typeface="Roboto"/>
              <a:sym typeface="Roboto"/>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7" name="Shape 1507"/>
        <p:cNvGrpSpPr/>
        <p:nvPr/>
      </p:nvGrpSpPr>
      <p:grpSpPr>
        <a:xfrm>
          <a:off x="0" y="0"/>
          <a:ext cx="0" cy="0"/>
          <a:chOff x="0" y="0"/>
          <a:chExt cx="0" cy="0"/>
        </a:xfrm>
      </p:grpSpPr>
      <p:pic>
        <p:nvPicPr>
          <p:cNvPr descr="https://images.freeimg.net/rsynced_images/floor-floorboards.jpg" id="1508" name="Google Shape;1508;p105">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09" name="Google Shape;1509;p105"/>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05"/>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11" name="Google Shape;1511;p105"/>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12" name="Google Shape;1512;p105">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13" name="Google Shape;1513;p105">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14" name="Google Shape;1514;p105"/>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15" name="Google Shape;1515;p105"/>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516" name="Google Shape;1516;p105"/>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517" name="Google Shape;1517;p105"/>
          <p:cNvSpPr/>
          <p:nvPr/>
        </p:nvSpPr>
        <p:spPr>
          <a:xfrm>
            <a:off x="2046852" y="87425"/>
            <a:ext cx="4907428"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Malware</a:t>
            </a:r>
          </a:p>
        </p:txBody>
      </p:sp>
      <p:sp>
        <p:nvSpPr>
          <p:cNvPr id="1518" name="Google Shape;1518;p105"/>
          <p:cNvSpPr txBox="1"/>
          <p:nvPr/>
        </p:nvSpPr>
        <p:spPr>
          <a:xfrm>
            <a:off x="905925" y="890900"/>
            <a:ext cx="7247400" cy="3417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 sz="3000">
                <a:solidFill>
                  <a:srgbClr val="333333"/>
                </a:solidFill>
                <a:highlight>
                  <a:srgbClr val="FFFFFF"/>
                </a:highlight>
                <a:latin typeface="Roboto"/>
                <a:ea typeface="Roboto"/>
                <a:cs typeface="Roboto"/>
                <a:sym typeface="Roboto"/>
              </a:rPr>
              <a:t>The </a:t>
            </a:r>
            <a:r>
              <a:rPr lang="en" sz="3000">
                <a:solidFill>
                  <a:srgbClr val="333333"/>
                </a:solidFill>
                <a:latin typeface="Roboto"/>
                <a:ea typeface="Roboto"/>
                <a:cs typeface="Roboto"/>
                <a:sym typeface="Roboto"/>
              </a:rPr>
              <a:t>three main types of malware:</a:t>
            </a:r>
            <a:endParaRPr sz="3000">
              <a:solidFill>
                <a:srgbClr val="333333"/>
              </a:solidFill>
              <a:latin typeface="Roboto"/>
              <a:ea typeface="Roboto"/>
              <a:cs typeface="Roboto"/>
              <a:sym typeface="Roboto"/>
            </a:endParaRPr>
          </a:p>
          <a:p>
            <a:pPr indent="-419100" lvl="1" marL="1587500" rtl="0" algn="l">
              <a:lnSpc>
                <a:spcPct val="100000"/>
              </a:lnSpc>
              <a:spcBef>
                <a:spcPts val="0"/>
              </a:spcBef>
              <a:spcAft>
                <a:spcPts val="0"/>
              </a:spcAft>
              <a:buClr>
                <a:srgbClr val="333333"/>
              </a:buClr>
              <a:buSzPts val="3000"/>
              <a:buFont typeface="Roboto"/>
              <a:buAutoNum type="arabicPeriod"/>
            </a:pPr>
            <a:r>
              <a:rPr b="1" i="1" lang="en" sz="3000">
                <a:solidFill>
                  <a:srgbClr val="333333"/>
                </a:solidFill>
                <a:latin typeface="Roboto"/>
                <a:ea typeface="Roboto"/>
                <a:cs typeface="Roboto"/>
                <a:sym typeface="Roboto"/>
              </a:rPr>
              <a:t>Virus</a:t>
            </a:r>
            <a:r>
              <a:rPr i="1" lang="en" sz="3000">
                <a:solidFill>
                  <a:srgbClr val="333333"/>
                </a:solidFill>
                <a:latin typeface="Roboto"/>
                <a:ea typeface="Roboto"/>
                <a:cs typeface="Roboto"/>
                <a:sym typeface="Roboto"/>
              </a:rPr>
              <a:t>,</a:t>
            </a:r>
            <a:endParaRPr sz="3000">
              <a:solidFill>
                <a:srgbClr val="333333"/>
              </a:solidFill>
              <a:latin typeface="Roboto"/>
              <a:ea typeface="Roboto"/>
              <a:cs typeface="Roboto"/>
              <a:sym typeface="Roboto"/>
            </a:endParaRPr>
          </a:p>
          <a:p>
            <a:pPr indent="-419100" lvl="1" marL="1587500" rtl="0" algn="l">
              <a:lnSpc>
                <a:spcPct val="100000"/>
              </a:lnSpc>
              <a:spcBef>
                <a:spcPts val="0"/>
              </a:spcBef>
              <a:spcAft>
                <a:spcPts val="0"/>
              </a:spcAft>
              <a:buClr>
                <a:srgbClr val="333333"/>
              </a:buClr>
              <a:buSzPts val="3000"/>
              <a:buFont typeface="Roboto"/>
              <a:buAutoNum type="arabicPeriod"/>
            </a:pPr>
            <a:r>
              <a:rPr b="1" i="1" lang="en" sz="3000">
                <a:solidFill>
                  <a:srgbClr val="333333"/>
                </a:solidFill>
                <a:latin typeface="Roboto"/>
                <a:ea typeface="Roboto"/>
                <a:cs typeface="Roboto"/>
                <a:sym typeface="Roboto"/>
              </a:rPr>
              <a:t>Worms</a:t>
            </a:r>
            <a:r>
              <a:rPr i="1" lang="en" sz="3000">
                <a:solidFill>
                  <a:srgbClr val="333333"/>
                </a:solidFill>
                <a:latin typeface="Roboto"/>
                <a:ea typeface="Roboto"/>
                <a:cs typeface="Roboto"/>
                <a:sym typeface="Roboto"/>
              </a:rPr>
              <a:t>, and</a:t>
            </a:r>
            <a:endParaRPr sz="3000">
              <a:solidFill>
                <a:srgbClr val="333333"/>
              </a:solidFill>
              <a:latin typeface="Roboto"/>
              <a:ea typeface="Roboto"/>
              <a:cs typeface="Roboto"/>
              <a:sym typeface="Roboto"/>
            </a:endParaRPr>
          </a:p>
          <a:p>
            <a:pPr indent="-419100" lvl="1" marL="1587500" rtl="0" algn="l">
              <a:lnSpc>
                <a:spcPct val="100000"/>
              </a:lnSpc>
              <a:spcBef>
                <a:spcPts val="0"/>
              </a:spcBef>
              <a:spcAft>
                <a:spcPts val="0"/>
              </a:spcAft>
              <a:buClr>
                <a:srgbClr val="333333"/>
              </a:buClr>
              <a:buSzPts val="3000"/>
              <a:buFont typeface="Roboto"/>
              <a:buAutoNum type="arabicPeriod"/>
            </a:pPr>
            <a:r>
              <a:rPr b="1" i="1" lang="en" sz="3000">
                <a:solidFill>
                  <a:srgbClr val="333333"/>
                </a:solidFill>
                <a:latin typeface="Roboto"/>
                <a:ea typeface="Roboto"/>
                <a:cs typeface="Roboto"/>
                <a:sym typeface="Roboto"/>
              </a:rPr>
              <a:t>Trojan horse</a:t>
            </a:r>
            <a:r>
              <a:rPr lang="en" sz="3000">
                <a:solidFill>
                  <a:srgbClr val="333333"/>
                </a:solidFill>
                <a:latin typeface="Roboto"/>
                <a:ea typeface="Roboto"/>
                <a:cs typeface="Roboto"/>
                <a:sym typeface="Roboto"/>
              </a:rPr>
              <a:t>.</a:t>
            </a:r>
            <a:endParaRPr sz="30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3000">
                <a:solidFill>
                  <a:srgbClr val="333333"/>
                </a:solidFill>
                <a:latin typeface="Roboto"/>
                <a:ea typeface="Roboto"/>
                <a:cs typeface="Roboto"/>
                <a:sym typeface="Roboto"/>
              </a:rPr>
              <a:t>We will learn about each type </a:t>
            </a:r>
            <a:endParaRPr sz="30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3000">
                <a:solidFill>
                  <a:srgbClr val="333333"/>
                </a:solidFill>
                <a:latin typeface="Roboto"/>
                <a:ea typeface="Roboto"/>
                <a:cs typeface="Roboto"/>
                <a:sym typeface="Roboto"/>
              </a:rPr>
              <a:t>of malware on the following </a:t>
            </a:r>
            <a:endParaRPr sz="30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3000">
                <a:solidFill>
                  <a:srgbClr val="333333"/>
                </a:solidFill>
                <a:latin typeface="Roboto"/>
                <a:ea typeface="Roboto"/>
                <a:cs typeface="Roboto"/>
                <a:sym typeface="Roboto"/>
              </a:rPr>
              <a:t>slides.</a:t>
            </a:r>
            <a:endParaRPr sz="3000">
              <a:solidFill>
                <a:srgbClr val="333333"/>
              </a:solidFill>
              <a:latin typeface="Roboto"/>
              <a:ea typeface="Roboto"/>
              <a:cs typeface="Roboto"/>
              <a:sym typeface="Roboto"/>
            </a:endParaRPr>
          </a:p>
        </p:txBody>
      </p:sp>
      <p:pic>
        <p:nvPicPr>
          <p:cNvPr id="1519" name="Google Shape;1519;p105"/>
          <p:cNvPicPr preferRelativeResize="0"/>
          <p:nvPr/>
        </p:nvPicPr>
        <p:blipFill>
          <a:blip r:embed="rId10">
            <a:alphaModFix/>
          </a:blip>
          <a:stretch>
            <a:fillRect/>
          </a:stretch>
        </p:blipFill>
        <p:spPr>
          <a:xfrm>
            <a:off x="6327975" y="3204575"/>
            <a:ext cx="1903300" cy="139477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3" name="Shape 1523"/>
        <p:cNvGrpSpPr/>
        <p:nvPr/>
      </p:nvGrpSpPr>
      <p:grpSpPr>
        <a:xfrm>
          <a:off x="0" y="0"/>
          <a:ext cx="0" cy="0"/>
          <a:chOff x="0" y="0"/>
          <a:chExt cx="0" cy="0"/>
        </a:xfrm>
      </p:grpSpPr>
      <p:pic>
        <p:nvPicPr>
          <p:cNvPr id="1524" name="Google Shape;1524;p106"/>
          <p:cNvPicPr preferRelativeResize="0"/>
          <p:nvPr/>
        </p:nvPicPr>
        <p:blipFill>
          <a:blip r:embed="rId3">
            <a:alphaModFix/>
          </a:blip>
          <a:stretch>
            <a:fillRect/>
          </a:stretch>
        </p:blipFill>
        <p:spPr>
          <a:xfrm>
            <a:off x="6327975" y="3204575"/>
            <a:ext cx="1903300" cy="1394775"/>
          </a:xfrm>
          <a:prstGeom prst="rect">
            <a:avLst/>
          </a:prstGeom>
          <a:noFill/>
          <a:ln>
            <a:noFill/>
          </a:ln>
        </p:spPr>
      </p:pic>
      <p:pic>
        <p:nvPicPr>
          <p:cNvPr descr="https://images.freeimg.net/rsynced_images/floor-floorboards.jpg" id="1525" name="Google Shape;1525;p106">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526" name="Google Shape;1526;p106"/>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06"/>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28" name="Google Shape;1528;p106"/>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29" name="Google Shape;1529;p106">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530" name="Google Shape;1530;p106">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531" name="Google Shape;1531;p106"/>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32" name="Google Shape;1532;p106"/>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533" name="Google Shape;1533;p106"/>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534" name="Google Shape;1534;p106"/>
          <p:cNvSpPr/>
          <p:nvPr/>
        </p:nvSpPr>
        <p:spPr>
          <a:xfrm>
            <a:off x="2046852" y="87425"/>
            <a:ext cx="4907428"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Malware</a:t>
            </a:r>
          </a:p>
        </p:txBody>
      </p:sp>
      <p:sp>
        <p:nvSpPr>
          <p:cNvPr id="1535" name="Google Shape;1535;p106"/>
          <p:cNvSpPr txBox="1"/>
          <p:nvPr/>
        </p:nvSpPr>
        <p:spPr>
          <a:xfrm>
            <a:off x="905925" y="855450"/>
            <a:ext cx="6893100" cy="3817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600">
                <a:solidFill>
                  <a:srgbClr val="333333"/>
                </a:solidFill>
                <a:latin typeface="Roboto"/>
                <a:ea typeface="Roboto"/>
                <a:cs typeface="Roboto"/>
                <a:sym typeface="Roboto"/>
              </a:rPr>
              <a:t>Virus</a:t>
            </a:r>
            <a:endParaRPr b="1" sz="36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b="1" lang="en" sz="2500">
                <a:solidFill>
                  <a:srgbClr val="333333"/>
                </a:solidFill>
                <a:latin typeface="Roboto"/>
                <a:ea typeface="Roboto"/>
                <a:cs typeface="Roboto"/>
                <a:sym typeface="Roboto"/>
              </a:rPr>
              <a:t>Viruses</a:t>
            </a:r>
            <a:r>
              <a:rPr lang="en" sz="2500">
                <a:solidFill>
                  <a:srgbClr val="333333"/>
                </a:solidFill>
                <a:latin typeface="Roboto"/>
                <a:ea typeface="Roboto"/>
                <a:cs typeface="Roboto"/>
                <a:sym typeface="Roboto"/>
              </a:rPr>
              <a:t> are malicious </a:t>
            </a:r>
            <a:r>
              <a:rPr b="1" i="1" lang="en" sz="2500">
                <a:solidFill>
                  <a:srgbClr val="333333"/>
                </a:solidFill>
                <a:latin typeface="Roboto"/>
                <a:ea typeface="Roboto"/>
                <a:cs typeface="Roboto"/>
                <a:sym typeface="Roboto"/>
              </a:rPr>
              <a:t>software attached to another program to execute</a:t>
            </a:r>
            <a:r>
              <a:rPr lang="en" sz="2500">
                <a:solidFill>
                  <a:srgbClr val="333333"/>
                </a:solidFill>
                <a:latin typeface="Roboto"/>
                <a:ea typeface="Roboto"/>
                <a:cs typeface="Roboto"/>
                <a:sym typeface="Roboto"/>
              </a:rPr>
              <a:t> a particular action on a computer. Viruses normally </a:t>
            </a:r>
            <a:r>
              <a:rPr b="1" i="1" lang="en" sz="2500">
                <a:solidFill>
                  <a:srgbClr val="333333"/>
                </a:solidFill>
                <a:latin typeface="Roboto"/>
                <a:ea typeface="Roboto"/>
                <a:cs typeface="Roboto"/>
                <a:sym typeface="Roboto"/>
              </a:rPr>
              <a:t>require the intervention of humans</a:t>
            </a:r>
            <a:r>
              <a:rPr lang="en" sz="2500">
                <a:solidFill>
                  <a:srgbClr val="333333"/>
                </a:solidFill>
                <a:latin typeface="Roboto"/>
                <a:ea typeface="Roboto"/>
                <a:cs typeface="Roboto"/>
                <a:sym typeface="Roboto"/>
              </a:rPr>
              <a:t> in order to spread themselves. They are commonly </a:t>
            </a:r>
            <a:endParaRPr sz="25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333333"/>
                </a:solidFill>
                <a:latin typeface="Roboto"/>
                <a:ea typeface="Roboto"/>
                <a:cs typeface="Roboto"/>
                <a:sym typeface="Roboto"/>
              </a:rPr>
              <a:t>eceived as attachments to emails </a:t>
            </a:r>
            <a:endParaRPr sz="25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333333"/>
                </a:solidFill>
                <a:latin typeface="Roboto"/>
                <a:ea typeface="Roboto"/>
                <a:cs typeface="Roboto"/>
                <a:sym typeface="Roboto"/>
              </a:rPr>
              <a:t>or as files stored on USB memory </a:t>
            </a:r>
            <a:endParaRPr sz="25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333333"/>
                </a:solidFill>
                <a:latin typeface="Roboto"/>
                <a:ea typeface="Roboto"/>
                <a:cs typeface="Roboto"/>
                <a:sym typeface="Roboto"/>
              </a:rPr>
              <a:t>sticks. </a:t>
            </a:r>
            <a:endParaRPr sz="2500">
              <a:solidFill>
                <a:srgbClr val="333333"/>
              </a:solidFill>
              <a:latin typeface="Roboto"/>
              <a:ea typeface="Roboto"/>
              <a:cs typeface="Roboto"/>
              <a:sym typeface="Roboto"/>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pic>
        <p:nvPicPr>
          <p:cNvPr id="1540" name="Google Shape;1540;p107"/>
          <p:cNvPicPr preferRelativeResize="0"/>
          <p:nvPr/>
        </p:nvPicPr>
        <p:blipFill>
          <a:blip r:embed="rId3">
            <a:alphaModFix/>
          </a:blip>
          <a:stretch>
            <a:fillRect/>
          </a:stretch>
        </p:blipFill>
        <p:spPr>
          <a:xfrm>
            <a:off x="6327975" y="3204575"/>
            <a:ext cx="1903300" cy="1394775"/>
          </a:xfrm>
          <a:prstGeom prst="rect">
            <a:avLst/>
          </a:prstGeom>
          <a:noFill/>
          <a:ln>
            <a:noFill/>
          </a:ln>
        </p:spPr>
      </p:pic>
      <p:pic>
        <p:nvPicPr>
          <p:cNvPr descr="https://images.freeimg.net/rsynced_images/floor-floorboards.jpg" id="1541" name="Google Shape;1541;p107">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542" name="Google Shape;1542;p107"/>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107"/>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44" name="Google Shape;1544;p107"/>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45" name="Google Shape;1545;p107">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546" name="Google Shape;1546;p107">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547" name="Google Shape;1547;p107"/>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48" name="Google Shape;1548;p107"/>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549" name="Google Shape;1549;p107"/>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550" name="Google Shape;1550;p107"/>
          <p:cNvSpPr/>
          <p:nvPr/>
        </p:nvSpPr>
        <p:spPr>
          <a:xfrm>
            <a:off x="2046852" y="87425"/>
            <a:ext cx="4907428"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Malware</a:t>
            </a:r>
          </a:p>
        </p:txBody>
      </p:sp>
      <p:sp>
        <p:nvSpPr>
          <p:cNvPr id="1551" name="Google Shape;1551;p107"/>
          <p:cNvSpPr txBox="1"/>
          <p:nvPr/>
        </p:nvSpPr>
        <p:spPr>
          <a:xfrm>
            <a:off x="1063900" y="890900"/>
            <a:ext cx="6909600" cy="3771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333333"/>
                </a:solidFill>
                <a:highlight>
                  <a:srgbClr val="FFFFFF"/>
                </a:highlight>
                <a:latin typeface="Roboto"/>
                <a:ea typeface="Roboto"/>
                <a:cs typeface="Roboto"/>
                <a:sym typeface="Roboto"/>
              </a:rPr>
              <a:t>Worms</a:t>
            </a:r>
            <a:endParaRPr b="1" sz="3300">
              <a:solidFill>
                <a:srgbClr val="333333"/>
              </a:solidFill>
              <a:highlight>
                <a:srgbClr val="FFFFFF"/>
              </a:highlight>
              <a:latin typeface="Roboto"/>
              <a:ea typeface="Roboto"/>
              <a:cs typeface="Roboto"/>
              <a:sym typeface="Roboto"/>
            </a:endParaRPr>
          </a:p>
          <a:p>
            <a:pPr indent="0" lvl="0" marL="0" rtl="0" algn="l">
              <a:lnSpc>
                <a:spcPct val="100000"/>
              </a:lnSpc>
              <a:spcBef>
                <a:spcPts val="0"/>
              </a:spcBef>
              <a:spcAft>
                <a:spcPts val="0"/>
              </a:spcAft>
              <a:buNone/>
            </a:pPr>
            <a:r>
              <a:rPr b="1" i="1" lang="en" sz="2500">
                <a:solidFill>
                  <a:srgbClr val="333333"/>
                </a:solidFill>
                <a:latin typeface="Roboto"/>
                <a:ea typeface="Roboto"/>
                <a:cs typeface="Roboto"/>
                <a:sym typeface="Roboto"/>
              </a:rPr>
              <a:t>Worms </a:t>
            </a:r>
            <a:r>
              <a:rPr b="1" i="1" lang="en" sz="2500">
                <a:solidFill>
                  <a:srgbClr val="333333"/>
                </a:solidFill>
                <a:latin typeface="Roboto"/>
                <a:ea typeface="Roboto"/>
                <a:cs typeface="Roboto"/>
                <a:sym typeface="Roboto"/>
              </a:rPr>
              <a:t>self-contained malware programs</a:t>
            </a:r>
            <a:r>
              <a:rPr lang="en" sz="2500">
                <a:solidFill>
                  <a:srgbClr val="333333"/>
                </a:solidFill>
                <a:latin typeface="Roboto"/>
                <a:ea typeface="Roboto"/>
                <a:cs typeface="Roboto"/>
                <a:sym typeface="Roboto"/>
              </a:rPr>
              <a:t> that attack a computer and try to exploit a specific </a:t>
            </a:r>
            <a:r>
              <a:rPr b="1" i="1" lang="en" sz="2500">
                <a:solidFill>
                  <a:srgbClr val="333333"/>
                </a:solidFill>
                <a:latin typeface="Roboto"/>
                <a:ea typeface="Roboto"/>
                <a:cs typeface="Roboto"/>
                <a:sym typeface="Roboto"/>
              </a:rPr>
              <a:t>security ‘hole’ or vulnerability in a software </a:t>
            </a:r>
            <a:r>
              <a:rPr lang="en" sz="2500">
                <a:solidFill>
                  <a:srgbClr val="333333"/>
                </a:solidFill>
                <a:latin typeface="Roboto"/>
                <a:ea typeface="Roboto"/>
                <a:cs typeface="Roboto"/>
                <a:sym typeface="Roboto"/>
              </a:rPr>
              <a:t>program installed on it. Once they have successfully attacked the vulnerability, the </a:t>
            </a:r>
            <a:r>
              <a:rPr b="1" lang="en" sz="2500">
                <a:solidFill>
                  <a:srgbClr val="333333"/>
                </a:solidFill>
                <a:latin typeface="Roboto"/>
                <a:ea typeface="Roboto"/>
                <a:cs typeface="Roboto"/>
                <a:sym typeface="Roboto"/>
              </a:rPr>
              <a:t>worm copies its program</a:t>
            </a:r>
            <a:r>
              <a:rPr lang="en" sz="2500">
                <a:solidFill>
                  <a:srgbClr val="333333"/>
                </a:solidFill>
                <a:latin typeface="Roboto"/>
                <a:ea typeface="Roboto"/>
                <a:cs typeface="Roboto"/>
                <a:sym typeface="Roboto"/>
              </a:rPr>
              <a:t> across the</a:t>
            </a:r>
            <a:endParaRPr sz="25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333333"/>
                </a:solidFill>
                <a:latin typeface="Roboto"/>
                <a:ea typeface="Roboto"/>
                <a:cs typeface="Roboto"/>
                <a:sym typeface="Roboto"/>
              </a:rPr>
              <a:t>network t</a:t>
            </a:r>
            <a:r>
              <a:rPr b="1" i="1" lang="en" sz="2500">
                <a:solidFill>
                  <a:srgbClr val="333333"/>
                </a:solidFill>
                <a:latin typeface="Roboto"/>
                <a:ea typeface="Roboto"/>
                <a:cs typeface="Roboto"/>
                <a:sym typeface="Roboto"/>
              </a:rPr>
              <a:t>o attack other devices</a:t>
            </a:r>
            <a:r>
              <a:rPr lang="en" sz="2500">
                <a:solidFill>
                  <a:srgbClr val="333333"/>
                </a:solidFill>
                <a:latin typeface="Roboto"/>
                <a:ea typeface="Roboto"/>
                <a:cs typeface="Roboto"/>
                <a:sym typeface="Roboto"/>
              </a:rPr>
              <a:t> on </a:t>
            </a:r>
            <a:endParaRPr sz="25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333333"/>
                </a:solidFill>
                <a:latin typeface="Roboto"/>
                <a:ea typeface="Roboto"/>
                <a:cs typeface="Roboto"/>
                <a:sym typeface="Roboto"/>
              </a:rPr>
              <a:t>the network.</a:t>
            </a:r>
            <a:endParaRPr sz="2500">
              <a:solidFill>
                <a:srgbClr val="333333"/>
              </a:solidFill>
              <a:latin typeface="Roboto"/>
              <a:ea typeface="Roboto"/>
              <a:cs typeface="Roboto"/>
              <a:sym typeface="Roboto"/>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5" name="Shape 1555"/>
        <p:cNvGrpSpPr/>
        <p:nvPr/>
      </p:nvGrpSpPr>
      <p:grpSpPr>
        <a:xfrm>
          <a:off x="0" y="0"/>
          <a:ext cx="0" cy="0"/>
          <a:chOff x="0" y="0"/>
          <a:chExt cx="0" cy="0"/>
        </a:xfrm>
      </p:grpSpPr>
      <p:pic>
        <p:nvPicPr>
          <p:cNvPr id="1556" name="Google Shape;1556;p108"/>
          <p:cNvPicPr preferRelativeResize="0"/>
          <p:nvPr/>
        </p:nvPicPr>
        <p:blipFill>
          <a:blip r:embed="rId3">
            <a:alphaModFix/>
          </a:blip>
          <a:stretch>
            <a:fillRect/>
          </a:stretch>
        </p:blipFill>
        <p:spPr>
          <a:xfrm>
            <a:off x="6327975" y="3204575"/>
            <a:ext cx="1903300" cy="1394775"/>
          </a:xfrm>
          <a:prstGeom prst="rect">
            <a:avLst/>
          </a:prstGeom>
          <a:noFill/>
          <a:ln>
            <a:noFill/>
          </a:ln>
        </p:spPr>
      </p:pic>
      <p:pic>
        <p:nvPicPr>
          <p:cNvPr descr="https://images.freeimg.net/rsynced_images/floor-floorboards.jpg" id="1557" name="Google Shape;1557;p108">
            <a:hlinkClick r:id="rId4"/>
          </p:cNvPr>
          <p:cNvPicPr preferRelativeResize="0"/>
          <p:nvPr/>
        </p:nvPicPr>
        <p:blipFill rotWithShape="1">
          <a:blip r:embed="rId5">
            <a:alphaModFix/>
          </a:blip>
          <a:srcRect b="0" l="0" r="0" t="82640"/>
          <a:stretch/>
        </p:blipFill>
        <p:spPr>
          <a:xfrm>
            <a:off x="0" y="4601675"/>
            <a:ext cx="9144001" cy="541825"/>
          </a:xfrm>
          <a:prstGeom prst="rect">
            <a:avLst/>
          </a:prstGeom>
          <a:noFill/>
          <a:ln>
            <a:noFill/>
          </a:ln>
        </p:spPr>
      </p:pic>
      <p:sp>
        <p:nvSpPr>
          <p:cNvPr id="1558" name="Google Shape;1558;p108"/>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108"/>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60" name="Google Shape;1560;p108"/>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61" name="Google Shape;1561;p108">
            <a:hlinkClick r:id="rId6"/>
          </p:cNvPr>
          <p:cNvPicPr preferRelativeResize="0"/>
          <p:nvPr/>
        </p:nvPicPr>
        <p:blipFill>
          <a:blip r:embed="rId7">
            <a:alphaModFix/>
          </a:blip>
          <a:stretch>
            <a:fillRect/>
          </a:stretch>
        </p:blipFill>
        <p:spPr>
          <a:xfrm>
            <a:off x="103125" y="146300"/>
            <a:ext cx="744601" cy="744601"/>
          </a:xfrm>
          <a:prstGeom prst="rect">
            <a:avLst/>
          </a:prstGeom>
          <a:noFill/>
          <a:ln>
            <a:noFill/>
          </a:ln>
        </p:spPr>
      </p:pic>
      <p:pic>
        <p:nvPicPr>
          <p:cNvPr descr="https://publicdomainvectors.org/photos/Pflanze-coloured.png" id="1562" name="Google Shape;1562;p108">
            <a:hlinkClick r:id="rId8"/>
          </p:cNvPr>
          <p:cNvPicPr preferRelativeResize="0"/>
          <p:nvPr/>
        </p:nvPicPr>
        <p:blipFill rotWithShape="1">
          <a:blip r:embed="rId9">
            <a:alphaModFix/>
          </a:blip>
          <a:srcRect b="0" l="7070" r="7429" t="0"/>
          <a:stretch/>
        </p:blipFill>
        <p:spPr>
          <a:xfrm>
            <a:off x="44925" y="3049500"/>
            <a:ext cx="861000" cy="1613725"/>
          </a:xfrm>
          <a:prstGeom prst="rect">
            <a:avLst/>
          </a:prstGeom>
          <a:noFill/>
          <a:ln>
            <a:noFill/>
          </a:ln>
        </p:spPr>
      </p:pic>
      <p:sp>
        <p:nvSpPr>
          <p:cNvPr id="1563" name="Google Shape;1563;p108"/>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64" name="Google Shape;1564;p108"/>
          <p:cNvPicPr preferRelativeResize="0"/>
          <p:nvPr/>
        </p:nvPicPr>
        <p:blipFill>
          <a:blip r:embed="rId10">
            <a:alphaModFix/>
          </a:blip>
          <a:stretch>
            <a:fillRect/>
          </a:stretch>
        </p:blipFill>
        <p:spPr>
          <a:xfrm>
            <a:off x="0" y="4663225"/>
            <a:ext cx="8282701" cy="459575"/>
          </a:xfrm>
          <a:prstGeom prst="rect">
            <a:avLst/>
          </a:prstGeom>
          <a:noFill/>
          <a:ln>
            <a:noFill/>
          </a:ln>
        </p:spPr>
      </p:pic>
      <p:sp>
        <p:nvSpPr>
          <p:cNvPr id="1565" name="Google Shape;1565;p108"/>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566" name="Google Shape;1566;p108"/>
          <p:cNvSpPr/>
          <p:nvPr/>
        </p:nvSpPr>
        <p:spPr>
          <a:xfrm>
            <a:off x="2046852" y="87425"/>
            <a:ext cx="4907428"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Malware</a:t>
            </a:r>
          </a:p>
        </p:txBody>
      </p:sp>
      <p:sp>
        <p:nvSpPr>
          <p:cNvPr id="1567" name="Google Shape;1567;p108"/>
          <p:cNvSpPr txBox="1"/>
          <p:nvPr/>
        </p:nvSpPr>
        <p:spPr>
          <a:xfrm>
            <a:off x="905925" y="890900"/>
            <a:ext cx="7100100" cy="3001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333333"/>
                </a:solidFill>
                <a:latin typeface="Roboto"/>
                <a:ea typeface="Roboto"/>
                <a:cs typeface="Roboto"/>
                <a:sym typeface="Roboto"/>
              </a:rPr>
              <a:t>Trojan Horse</a:t>
            </a:r>
            <a:endParaRPr b="1" sz="33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333333"/>
                </a:solidFill>
                <a:latin typeface="Roboto"/>
                <a:ea typeface="Roboto"/>
                <a:cs typeface="Roboto"/>
                <a:sym typeface="Roboto"/>
              </a:rPr>
              <a:t>They are </a:t>
            </a:r>
            <a:r>
              <a:rPr b="1" i="1" lang="en" sz="2500">
                <a:solidFill>
                  <a:srgbClr val="333333"/>
                </a:solidFill>
                <a:latin typeface="Roboto"/>
                <a:ea typeface="Roboto"/>
                <a:cs typeface="Roboto"/>
                <a:sym typeface="Roboto"/>
              </a:rPr>
              <a:t>similar in operation to a worm</a:t>
            </a:r>
            <a:r>
              <a:rPr lang="en" sz="2500">
                <a:solidFill>
                  <a:srgbClr val="333333"/>
                </a:solidFill>
                <a:latin typeface="Roboto"/>
                <a:ea typeface="Roboto"/>
                <a:cs typeface="Roboto"/>
                <a:sym typeface="Roboto"/>
              </a:rPr>
              <a:t>, </a:t>
            </a:r>
            <a:r>
              <a:rPr b="1" i="1" lang="en" sz="2500">
                <a:solidFill>
                  <a:srgbClr val="333333"/>
                </a:solidFill>
                <a:latin typeface="Roboto"/>
                <a:ea typeface="Roboto"/>
                <a:cs typeface="Roboto"/>
                <a:sym typeface="Roboto"/>
              </a:rPr>
              <a:t>except it is disguised</a:t>
            </a:r>
            <a:r>
              <a:rPr lang="en" sz="2500">
                <a:solidFill>
                  <a:srgbClr val="333333"/>
                </a:solidFill>
                <a:latin typeface="Roboto"/>
                <a:ea typeface="Roboto"/>
                <a:cs typeface="Roboto"/>
                <a:sym typeface="Roboto"/>
              </a:rPr>
              <a:t> to </a:t>
            </a:r>
            <a:r>
              <a:rPr b="1" lang="en" sz="2500">
                <a:solidFill>
                  <a:srgbClr val="333333"/>
                </a:solidFill>
                <a:latin typeface="Roboto"/>
                <a:ea typeface="Roboto"/>
                <a:cs typeface="Roboto"/>
                <a:sym typeface="Roboto"/>
              </a:rPr>
              <a:t>look like a useful software program</a:t>
            </a:r>
            <a:r>
              <a:rPr lang="en" sz="2500">
                <a:solidFill>
                  <a:srgbClr val="333333"/>
                </a:solidFill>
                <a:latin typeface="Roboto"/>
                <a:ea typeface="Roboto"/>
                <a:cs typeface="Roboto"/>
                <a:sym typeface="Roboto"/>
              </a:rPr>
              <a:t> that you may want to install on your computer. Once installed, it will act as if it is normal software, but will be secretly </a:t>
            </a:r>
            <a:endParaRPr sz="25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333333"/>
                </a:solidFill>
                <a:latin typeface="Roboto"/>
                <a:ea typeface="Roboto"/>
                <a:cs typeface="Roboto"/>
                <a:sym typeface="Roboto"/>
              </a:rPr>
              <a:t>carrying out some criminal activity.</a:t>
            </a:r>
            <a:endParaRPr sz="2500">
              <a:solidFill>
                <a:srgbClr val="333333"/>
              </a:solidFill>
              <a:latin typeface="Roboto"/>
              <a:ea typeface="Roboto"/>
              <a:cs typeface="Roboto"/>
              <a:sym typeface="Roboto"/>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1" name="Shape 1571"/>
        <p:cNvGrpSpPr/>
        <p:nvPr/>
      </p:nvGrpSpPr>
      <p:grpSpPr>
        <a:xfrm>
          <a:off x="0" y="0"/>
          <a:ext cx="0" cy="0"/>
          <a:chOff x="0" y="0"/>
          <a:chExt cx="0" cy="0"/>
        </a:xfrm>
      </p:grpSpPr>
      <p:pic>
        <p:nvPicPr>
          <p:cNvPr descr="https://images.freeimg.net/rsynced_images/floor-floorboards.jpg" id="1572" name="Google Shape;1572;p109">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73" name="Google Shape;1573;p109"/>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109"/>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75" name="Google Shape;1575;p109"/>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76" name="Google Shape;1576;p109">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77" name="Google Shape;1577;p109">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78" name="Google Shape;1578;p109"/>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79" name="Google Shape;1579;p109"/>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580" name="Google Shape;1580;p109"/>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581" name="Google Shape;1581;p109"/>
          <p:cNvSpPr/>
          <p:nvPr/>
        </p:nvSpPr>
        <p:spPr>
          <a:xfrm>
            <a:off x="2046852" y="87425"/>
            <a:ext cx="4907428"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Malware</a:t>
            </a:r>
          </a:p>
        </p:txBody>
      </p:sp>
      <p:sp>
        <p:nvSpPr>
          <p:cNvPr id="1582" name="Google Shape;1582;p109"/>
          <p:cNvSpPr txBox="1"/>
          <p:nvPr/>
        </p:nvSpPr>
        <p:spPr>
          <a:xfrm>
            <a:off x="847725" y="956700"/>
            <a:ext cx="6957300" cy="30015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 sz="3300">
                <a:solidFill>
                  <a:srgbClr val="333333"/>
                </a:solidFill>
                <a:latin typeface="Roboto"/>
                <a:ea typeface="Roboto"/>
                <a:cs typeface="Roboto"/>
                <a:sym typeface="Roboto"/>
              </a:rPr>
              <a:t>Trojan Horse</a:t>
            </a:r>
            <a:endParaRPr b="1" sz="3300">
              <a:solidFill>
                <a:srgbClr val="333333"/>
              </a:solidFill>
              <a:latin typeface="Roboto"/>
              <a:ea typeface="Roboto"/>
              <a:cs typeface="Roboto"/>
              <a:sym typeface="Roboto"/>
            </a:endParaRPr>
          </a:p>
          <a:p>
            <a:pPr indent="0" lvl="0" marL="0" rtl="0" algn="l">
              <a:lnSpc>
                <a:spcPct val="100000"/>
              </a:lnSpc>
              <a:spcBef>
                <a:spcPts val="0"/>
              </a:spcBef>
              <a:spcAft>
                <a:spcPts val="0"/>
              </a:spcAft>
              <a:buNone/>
            </a:pPr>
            <a:r>
              <a:rPr lang="en" sz="2500">
                <a:solidFill>
                  <a:srgbClr val="333333"/>
                </a:solidFill>
                <a:latin typeface="Roboto"/>
                <a:ea typeface="Roboto"/>
                <a:cs typeface="Roboto"/>
                <a:sym typeface="Roboto"/>
              </a:rPr>
              <a:t>The secret criminal activity might be logging the keys you are typing in an attempt to copy your passwords. Trojans are normally capable of transmitting the information they steal to interested criminals via your network connection to the Internet.</a:t>
            </a:r>
            <a:endParaRPr sz="2500">
              <a:solidFill>
                <a:srgbClr val="333333"/>
              </a:solidFill>
              <a:latin typeface="Roboto"/>
              <a:ea typeface="Roboto"/>
              <a:cs typeface="Roboto"/>
              <a:sym typeface="Roboto"/>
            </a:endParaRPr>
          </a:p>
        </p:txBody>
      </p:sp>
      <p:pic>
        <p:nvPicPr>
          <p:cNvPr id="1583" name="Google Shape;1583;p109"/>
          <p:cNvPicPr preferRelativeResize="0"/>
          <p:nvPr/>
        </p:nvPicPr>
        <p:blipFill>
          <a:blip r:embed="rId10">
            <a:alphaModFix/>
          </a:blip>
          <a:stretch>
            <a:fillRect/>
          </a:stretch>
        </p:blipFill>
        <p:spPr>
          <a:xfrm>
            <a:off x="6327975" y="3204575"/>
            <a:ext cx="1903300" cy="1394775"/>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7" name="Shape 1587"/>
        <p:cNvGrpSpPr/>
        <p:nvPr/>
      </p:nvGrpSpPr>
      <p:grpSpPr>
        <a:xfrm>
          <a:off x="0" y="0"/>
          <a:ext cx="0" cy="0"/>
          <a:chOff x="0" y="0"/>
          <a:chExt cx="0" cy="0"/>
        </a:xfrm>
      </p:grpSpPr>
      <p:pic>
        <p:nvPicPr>
          <p:cNvPr descr="https://images.freeimg.net/rsynced_images/floor-floorboards.jpg" id="1588" name="Google Shape;1588;p110">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589" name="Google Shape;1589;p110"/>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110"/>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591" name="Google Shape;1591;p110"/>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592" name="Google Shape;1592;p110">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593" name="Google Shape;1593;p110">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594" name="Google Shape;1594;p110"/>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595" name="Google Shape;1595;p110"/>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596" name="Google Shape;1596;p110"/>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597" name="Google Shape;1597;p110"/>
          <p:cNvSpPr/>
          <p:nvPr/>
        </p:nvSpPr>
        <p:spPr>
          <a:xfrm>
            <a:off x="2588250" y="146300"/>
            <a:ext cx="3677099" cy="744601"/>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Malware</a:t>
            </a:r>
          </a:p>
        </p:txBody>
      </p:sp>
      <p:sp>
        <p:nvSpPr>
          <p:cNvPr id="1598" name="Google Shape;1598;p110"/>
          <p:cNvSpPr txBox="1"/>
          <p:nvPr>
            <p:ph idx="1" type="body"/>
          </p:nvPr>
        </p:nvSpPr>
        <p:spPr>
          <a:xfrm>
            <a:off x="905925" y="712400"/>
            <a:ext cx="6050400" cy="3874800"/>
          </a:xfrm>
          <a:prstGeom prst="rect">
            <a:avLst/>
          </a:prstGeom>
          <a:ln>
            <a:noFill/>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935"/>
              <a:buNone/>
            </a:pPr>
            <a:r>
              <a:rPr lang="en" sz="3305">
                <a:solidFill>
                  <a:srgbClr val="000000"/>
                </a:solidFill>
                <a:latin typeface="Roboto"/>
                <a:ea typeface="Roboto"/>
                <a:cs typeface="Roboto"/>
                <a:sym typeface="Roboto"/>
              </a:rPr>
              <a:t>Below are some ways to protect your device from malware.</a:t>
            </a:r>
            <a:endParaRPr sz="3305">
              <a:solidFill>
                <a:srgbClr val="000000"/>
              </a:solidFill>
              <a:latin typeface="Roboto"/>
              <a:ea typeface="Roboto"/>
              <a:cs typeface="Roboto"/>
              <a:sym typeface="Roboto"/>
            </a:endParaRPr>
          </a:p>
          <a:p>
            <a:pPr indent="-400367" lvl="0" marL="914400" rtl="0" algn="l">
              <a:lnSpc>
                <a:spcPct val="105000"/>
              </a:lnSpc>
              <a:spcBef>
                <a:spcPts val="0"/>
              </a:spcBef>
              <a:spcAft>
                <a:spcPts val="0"/>
              </a:spcAft>
              <a:buClr>
                <a:srgbClr val="000000"/>
              </a:buClr>
              <a:buSzPts val="2705"/>
              <a:buFont typeface="Roboto"/>
              <a:buAutoNum type="arabicPeriod"/>
            </a:pPr>
            <a:r>
              <a:rPr lang="en" sz="2705">
                <a:solidFill>
                  <a:srgbClr val="000000"/>
                </a:solidFill>
                <a:latin typeface="Roboto"/>
                <a:ea typeface="Roboto"/>
                <a:cs typeface="Roboto"/>
                <a:sym typeface="Roboto"/>
              </a:rPr>
              <a:t>Do not open unfamiliar mail.</a:t>
            </a:r>
            <a:endParaRPr sz="2705">
              <a:solidFill>
                <a:srgbClr val="000000"/>
              </a:solidFill>
              <a:latin typeface="Roboto"/>
              <a:ea typeface="Roboto"/>
              <a:cs typeface="Roboto"/>
              <a:sym typeface="Roboto"/>
            </a:endParaRPr>
          </a:p>
          <a:p>
            <a:pPr indent="-400367" lvl="0" marL="914400" rtl="0" algn="l">
              <a:lnSpc>
                <a:spcPct val="105000"/>
              </a:lnSpc>
              <a:spcBef>
                <a:spcPts val="0"/>
              </a:spcBef>
              <a:spcAft>
                <a:spcPts val="0"/>
              </a:spcAft>
              <a:buClr>
                <a:srgbClr val="000000"/>
              </a:buClr>
              <a:buSzPts val="2705"/>
              <a:buFont typeface="Roboto"/>
              <a:buAutoNum type="arabicPeriod"/>
            </a:pPr>
            <a:r>
              <a:rPr lang="en" sz="2705">
                <a:solidFill>
                  <a:srgbClr val="000000"/>
                </a:solidFill>
                <a:latin typeface="Roboto"/>
                <a:ea typeface="Roboto"/>
                <a:cs typeface="Roboto"/>
                <a:sym typeface="Roboto"/>
              </a:rPr>
              <a:t>Install virus protection  software.</a:t>
            </a:r>
            <a:endParaRPr sz="2705">
              <a:solidFill>
                <a:srgbClr val="000000"/>
              </a:solidFill>
              <a:latin typeface="Roboto"/>
              <a:ea typeface="Roboto"/>
              <a:cs typeface="Roboto"/>
              <a:sym typeface="Roboto"/>
            </a:endParaRPr>
          </a:p>
          <a:p>
            <a:pPr indent="-400367" lvl="0" marL="914400" rtl="0" algn="l">
              <a:lnSpc>
                <a:spcPct val="105000"/>
              </a:lnSpc>
              <a:spcBef>
                <a:spcPts val="0"/>
              </a:spcBef>
              <a:spcAft>
                <a:spcPts val="0"/>
              </a:spcAft>
              <a:buClr>
                <a:srgbClr val="000000"/>
              </a:buClr>
              <a:buSzPts val="2705"/>
              <a:buFont typeface="Roboto"/>
              <a:buAutoNum type="arabicPeriod"/>
            </a:pPr>
            <a:r>
              <a:rPr lang="en" sz="2705">
                <a:solidFill>
                  <a:srgbClr val="000000"/>
                </a:solidFill>
                <a:latin typeface="Roboto"/>
                <a:ea typeface="Roboto"/>
                <a:cs typeface="Roboto"/>
                <a:sym typeface="Roboto"/>
              </a:rPr>
              <a:t>Keep all virus protection software up to date.</a:t>
            </a:r>
            <a:endParaRPr i="1" sz="2705">
              <a:solidFill>
                <a:srgbClr val="000000"/>
              </a:solidFill>
              <a:latin typeface="Roboto"/>
              <a:ea typeface="Roboto"/>
              <a:cs typeface="Roboto"/>
              <a:sym typeface="Roboto"/>
            </a:endParaRPr>
          </a:p>
        </p:txBody>
      </p:sp>
      <p:pic>
        <p:nvPicPr>
          <p:cNvPr id="1599" name="Google Shape;1599;p110"/>
          <p:cNvPicPr preferRelativeResize="0"/>
          <p:nvPr/>
        </p:nvPicPr>
        <p:blipFill>
          <a:blip r:embed="rId10">
            <a:alphaModFix/>
          </a:blip>
          <a:stretch>
            <a:fillRect/>
          </a:stretch>
        </p:blipFill>
        <p:spPr>
          <a:xfrm>
            <a:off x="6327975" y="3204575"/>
            <a:ext cx="1903300" cy="139477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3" name="Shape 1603"/>
        <p:cNvGrpSpPr/>
        <p:nvPr/>
      </p:nvGrpSpPr>
      <p:grpSpPr>
        <a:xfrm>
          <a:off x="0" y="0"/>
          <a:ext cx="0" cy="0"/>
          <a:chOff x="0" y="0"/>
          <a:chExt cx="0" cy="0"/>
        </a:xfrm>
      </p:grpSpPr>
      <p:pic>
        <p:nvPicPr>
          <p:cNvPr descr="https://images.freeimg.net/rsynced_images/floor-floorboards.jpg" id="1604" name="Google Shape;1604;p111">
            <a:hlinkClick r:id="rId3"/>
          </p:cNvPr>
          <p:cNvPicPr preferRelativeResize="0"/>
          <p:nvPr/>
        </p:nvPicPr>
        <p:blipFill rotWithShape="1">
          <a:blip r:embed="rId4">
            <a:alphaModFix/>
          </a:blip>
          <a:srcRect b="0" l="0" r="0" t="82640"/>
          <a:stretch/>
        </p:blipFill>
        <p:spPr>
          <a:xfrm>
            <a:off x="0" y="4601675"/>
            <a:ext cx="9144001" cy="541825"/>
          </a:xfrm>
          <a:prstGeom prst="rect">
            <a:avLst/>
          </a:prstGeom>
          <a:noFill/>
          <a:ln>
            <a:noFill/>
          </a:ln>
        </p:spPr>
      </p:pic>
      <p:sp>
        <p:nvSpPr>
          <p:cNvPr id="1605" name="Google Shape;1605;p111"/>
          <p:cNvSpPr/>
          <p:nvPr/>
        </p:nvSpPr>
        <p:spPr>
          <a:xfrm>
            <a:off x="8282950" y="50"/>
            <a:ext cx="861000" cy="5143500"/>
          </a:xfrm>
          <a:prstGeom prst="re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11"/>
          <p:cNvSpPr txBox="1"/>
          <p:nvPr>
            <p:ph idx="12" type="sldNum"/>
          </p:nvPr>
        </p:nvSpPr>
        <p:spPr>
          <a:xfrm>
            <a:off x="8282700" y="4766300"/>
            <a:ext cx="861000" cy="377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1607" name="Google Shape;1607;p111"/>
          <p:cNvSpPr/>
          <p:nvPr/>
        </p:nvSpPr>
        <p:spPr>
          <a:xfrm rot="-5400000">
            <a:off x="7429500" y="876300"/>
            <a:ext cx="1181100" cy="990600"/>
          </a:xfrm>
          <a:prstGeom prst="flowChartExtract">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https://cdn.pixabay.com/photo/2012/04/14/13/46/clock-33989_960_720.png" id="1608" name="Google Shape;1608;p111">
            <a:hlinkClick r:id="rId5"/>
          </p:cNvPr>
          <p:cNvPicPr preferRelativeResize="0"/>
          <p:nvPr/>
        </p:nvPicPr>
        <p:blipFill>
          <a:blip r:embed="rId6">
            <a:alphaModFix/>
          </a:blip>
          <a:stretch>
            <a:fillRect/>
          </a:stretch>
        </p:blipFill>
        <p:spPr>
          <a:xfrm>
            <a:off x="103125" y="146300"/>
            <a:ext cx="744601" cy="744601"/>
          </a:xfrm>
          <a:prstGeom prst="rect">
            <a:avLst/>
          </a:prstGeom>
          <a:noFill/>
          <a:ln>
            <a:noFill/>
          </a:ln>
        </p:spPr>
      </p:pic>
      <p:pic>
        <p:nvPicPr>
          <p:cNvPr descr="https://publicdomainvectors.org/photos/Pflanze-coloured.png" id="1609" name="Google Shape;1609;p111">
            <a:hlinkClick r:id="rId7"/>
          </p:cNvPr>
          <p:cNvPicPr preferRelativeResize="0"/>
          <p:nvPr/>
        </p:nvPicPr>
        <p:blipFill rotWithShape="1">
          <a:blip r:embed="rId8">
            <a:alphaModFix/>
          </a:blip>
          <a:srcRect b="0" l="7070" r="7429" t="0"/>
          <a:stretch/>
        </p:blipFill>
        <p:spPr>
          <a:xfrm>
            <a:off x="44925" y="3049500"/>
            <a:ext cx="861000" cy="1613725"/>
          </a:xfrm>
          <a:prstGeom prst="rect">
            <a:avLst/>
          </a:prstGeom>
          <a:noFill/>
          <a:ln>
            <a:noFill/>
          </a:ln>
        </p:spPr>
      </p:pic>
      <p:sp>
        <p:nvSpPr>
          <p:cNvPr id="1610" name="Google Shape;1610;p111"/>
          <p:cNvSpPr txBox="1"/>
          <p:nvPr/>
        </p:nvSpPr>
        <p:spPr>
          <a:xfrm>
            <a:off x="8282950" y="3292975"/>
            <a:ext cx="979200" cy="59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500">
                <a:solidFill>
                  <a:schemeClr val="lt1"/>
                </a:solidFill>
              </a:rPr>
              <a:t>8.1.8 </a:t>
            </a:r>
            <a:r>
              <a:rPr b="1" lang="en" sz="3300">
                <a:solidFill>
                  <a:schemeClr val="lt1"/>
                </a:solidFill>
              </a:rPr>
              <a:t>   </a:t>
            </a:r>
            <a:endParaRPr b="1" sz="3300">
              <a:solidFill>
                <a:schemeClr val="lt1"/>
              </a:solidFill>
            </a:endParaRPr>
          </a:p>
        </p:txBody>
      </p:sp>
      <p:pic>
        <p:nvPicPr>
          <p:cNvPr id="1611" name="Google Shape;1611;p111"/>
          <p:cNvPicPr preferRelativeResize="0"/>
          <p:nvPr/>
        </p:nvPicPr>
        <p:blipFill>
          <a:blip r:embed="rId9">
            <a:alphaModFix/>
          </a:blip>
          <a:stretch>
            <a:fillRect/>
          </a:stretch>
        </p:blipFill>
        <p:spPr>
          <a:xfrm>
            <a:off x="0" y="4663225"/>
            <a:ext cx="8282701" cy="459575"/>
          </a:xfrm>
          <a:prstGeom prst="rect">
            <a:avLst/>
          </a:prstGeom>
          <a:noFill/>
          <a:ln>
            <a:noFill/>
          </a:ln>
        </p:spPr>
      </p:pic>
      <p:sp>
        <p:nvSpPr>
          <p:cNvPr id="1612" name="Google Shape;1612;p111"/>
          <p:cNvSpPr txBox="1"/>
          <p:nvPr/>
        </p:nvSpPr>
        <p:spPr>
          <a:xfrm>
            <a:off x="8153400" y="0"/>
            <a:ext cx="990600" cy="30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0500">
                <a:solidFill>
                  <a:schemeClr val="lt1"/>
                </a:solidFill>
                <a:latin typeface="Roboto Black"/>
                <a:ea typeface="Roboto Black"/>
                <a:cs typeface="Roboto Black"/>
                <a:sym typeface="Roboto Black"/>
              </a:rPr>
              <a:t>NI</a:t>
            </a:r>
            <a:endParaRPr sz="10500">
              <a:solidFill>
                <a:srgbClr val="FFFFFF"/>
              </a:solidFill>
              <a:latin typeface="Roboto Black"/>
              <a:ea typeface="Roboto Black"/>
              <a:cs typeface="Roboto Black"/>
              <a:sym typeface="Roboto Black"/>
            </a:endParaRPr>
          </a:p>
        </p:txBody>
      </p:sp>
      <p:sp>
        <p:nvSpPr>
          <p:cNvPr id="1613" name="Google Shape;1613;p111"/>
          <p:cNvSpPr/>
          <p:nvPr/>
        </p:nvSpPr>
        <p:spPr>
          <a:xfrm>
            <a:off x="264625" y="950075"/>
            <a:ext cx="7260134" cy="18496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000000"/>
                </a:solidFill>
                <a:latin typeface="Roboto;900"/>
              </a:rPr>
              <a:t>Network Security</a:t>
            </a: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