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Roboto Black"/>
      <p:bold r:id="rId51"/>
      <p:boldItalic r:id="rId52"/>
    </p:embeddedFont>
    <p:embeddedFont>
      <p:font typeface="Roboto"/>
      <p:regular r:id="rId53"/>
      <p:bold r:id="rId54"/>
      <p:italic r:id="rId55"/>
      <p:boldItalic r:id="rId56"/>
    </p:embeddedFont>
    <p:embeddedFont>
      <p:font typeface="Roboto Medium"/>
      <p:regular r:id="rId57"/>
      <p:bold r:id="rId58"/>
      <p:italic r:id="rId59"/>
      <p:boldItalic r:id="rId60"/>
    </p:embeddedFont>
    <p:embeddedFont>
      <p:font typeface="Chewy"/>
      <p:regular r:id="rId61"/>
    </p:embeddedFont>
    <p:embeddedFont>
      <p:font typeface="Oxygen"/>
      <p:regular r:id="rId62"/>
      <p:bold r:id="rId63"/>
    </p:embeddedFont>
    <p:embeddedFont>
      <p:font typeface="Mukta"/>
      <p:regular r:id="rId64"/>
      <p:bold r:id="rId65"/>
    </p:embeddedFont>
    <p:embeddedFont>
      <p:font typeface="Fugaz One"/>
      <p:regular r:id="rId66"/>
    </p:embeddedFont>
    <p:embeddedFont>
      <p:font typeface="Roboto Light"/>
      <p:regular r:id="rId67"/>
      <p:bold r:id="rId68"/>
      <p:italic r:id="rId69"/>
      <p:boldItalic r:id="rId70"/>
    </p:embeddedFont>
    <p:embeddedFont>
      <p:font typeface="Oswald"/>
      <p:regular r:id="rId71"/>
      <p:bold r:id="rId72"/>
    </p:embeddedFont>
    <p:embeddedFont>
      <p:font typeface="Aclonica"/>
      <p:regular r:id="rId73"/>
    </p:embeddedFont>
    <p:embeddedFont>
      <p:font typeface="Adamina"/>
      <p:regular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Aclonica-regular.fntdata"/><Relationship Id="rId72" Type="http://schemas.openxmlformats.org/officeDocument/2006/relationships/font" Target="fonts/Oswald-bold.fntdata"/><Relationship Id="rId31" Type="http://schemas.openxmlformats.org/officeDocument/2006/relationships/slide" Target="slides/slide26.xml"/><Relationship Id="rId30" Type="http://schemas.openxmlformats.org/officeDocument/2006/relationships/slide" Target="slides/slide25.xml"/><Relationship Id="rId74" Type="http://schemas.openxmlformats.org/officeDocument/2006/relationships/font" Target="fonts/Adamina-regular.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swald-regular.fntdata"/><Relationship Id="rId70" Type="http://schemas.openxmlformats.org/officeDocument/2006/relationships/font" Target="fonts/RobotoLight-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Oxygen-regular.fntdata"/><Relationship Id="rId61" Type="http://schemas.openxmlformats.org/officeDocument/2006/relationships/font" Target="fonts/Chewy-regular.fntdata"/><Relationship Id="rId20" Type="http://schemas.openxmlformats.org/officeDocument/2006/relationships/slide" Target="slides/slide15.xml"/><Relationship Id="rId64" Type="http://schemas.openxmlformats.org/officeDocument/2006/relationships/font" Target="fonts/Mukta-regular.fntdata"/><Relationship Id="rId63" Type="http://schemas.openxmlformats.org/officeDocument/2006/relationships/font" Target="fonts/Oxygen-bold.fntdata"/><Relationship Id="rId22" Type="http://schemas.openxmlformats.org/officeDocument/2006/relationships/slide" Target="slides/slide17.xml"/><Relationship Id="rId66" Type="http://schemas.openxmlformats.org/officeDocument/2006/relationships/font" Target="fonts/FugazOne-regular.fntdata"/><Relationship Id="rId21" Type="http://schemas.openxmlformats.org/officeDocument/2006/relationships/slide" Target="slides/slide16.xml"/><Relationship Id="rId65" Type="http://schemas.openxmlformats.org/officeDocument/2006/relationships/font" Target="fonts/Mukta-bold.fntdata"/><Relationship Id="rId24" Type="http://schemas.openxmlformats.org/officeDocument/2006/relationships/slide" Target="slides/slide19.xml"/><Relationship Id="rId68" Type="http://schemas.openxmlformats.org/officeDocument/2006/relationships/font" Target="fonts/RobotoLight-bold.fntdata"/><Relationship Id="rId23" Type="http://schemas.openxmlformats.org/officeDocument/2006/relationships/slide" Target="slides/slide18.xml"/><Relationship Id="rId67" Type="http://schemas.openxmlformats.org/officeDocument/2006/relationships/font" Target="fonts/RobotoLight-regular.fntdata"/><Relationship Id="rId60" Type="http://schemas.openxmlformats.org/officeDocument/2006/relationships/font" Target="fonts/RobotoMedium-boldItalic.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RobotoLight-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lack-bold.fntdata"/><Relationship Id="rId50" Type="http://schemas.openxmlformats.org/officeDocument/2006/relationships/slide" Target="slides/slide45.xml"/><Relationship Id="rId53" Type="http://schemas.openxmlformats.org/officeDocument/2006/relationships/font" Target="fonts/Roboto-regular.fntdata"/><Relationship Id="rId52" Type="http://schemas.openxmlformats.org/officeDocument/2006/relationships/font" Target="fonts/RobotoBlack-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RobotoMedium-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RobotoMedium-italic.fntdata"/><Relationship Id="rId14" Type="http://schemas.openxmlformats.org/officeDocument/2006/relationships/slide" Target="slides/slide9.xml"/><Relationship Id="rId58" Type="http://schemas.openxmlformats.org/officeDocument/2006/relationships/font" Target="fonts/RobotoMedium-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b15115e2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b15115e2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86121e66c5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86121e66c5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86121e66c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86121e66c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6121e66c5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86121e66c5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ef2cca4631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ef2cca463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3de5df67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3de5df67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6121e66c5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6121e66c5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86121e66c5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86121e66c5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b3de5df67b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2b3de5df67b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86121e66c5_0_6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86121e66c5_0_6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b3de5df67b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2b3de5df67b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86121e66c5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86121e66c5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b40b365a2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b40b365a2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b3de5df67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b3de5df67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b3eccbc05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b3eccbc0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b3eccbc05a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b3eccbc05a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b3eccbc05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b3eccbc05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3eccbc05a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b3eccbc05a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b3eccbc05a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b3eccbc05a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b3eccbc05a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b3eccbc05a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b3eccbc05a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b3eccbc05a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b3eccbc05a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b3eccbc05a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86121e66c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86121e66c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2b3eccbc05a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2b3eccbc05a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b3eccbc05a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b3eccbc05a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b3eccbc05a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b3eccbc05a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b40b365a2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b40b365a2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b40b365a2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2b40b365a2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b40b365a25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b40b365a2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b40b365a2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2b40b365a2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b40b365a2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b40b365a2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b40b365a2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2b40b365a2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b40b365a2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2b40b365a2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6121e66c5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6121e66c5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b40b365a25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b40b365a25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b40b365a25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b40b365a25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b40b365a25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b40b365a25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b3de5df67b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b3de5df67b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b3de5df67b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b3de5df67b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286121e66c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286121e66c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6121e66c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6121e66c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86121e66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86121e66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3de5df67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3de5df67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6121e66c5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6121e66c5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6121e66c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6121e66c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6.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5.png"/><Relationship Id="rId13" Type="http://schemas.openxmlformats.org/officeDocument/2006/relationships/hyperlink" Target="https://publicdomainvectors.org/photos/laptop.png"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2.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6.png"/><Relationship Id="rId17" Type="http://schemas.openxmlformats.org/officeDocument/2006/relationships/image" Target="../media/image21.jpg"/><Relationship Id="rId16" Type="http://schemas.openxmlformats.org/officeDocument/2006/relationships/image" Target="../media/image8.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18" Type="http://schemas.openxmlformats.org/officeDocument/2006/relationships/image" Target="../media/image9.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2.jpg"/><Relationship Id="rId9" Type="http://schemas.openxmlformats.org/officeDocument/2006/relationships/image" Target="../media/image9.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5.xml"/><Relationship Id="rId13" Type="http://schemas.openxmlformats.org/officeDocument/2006/relationships/slide" Target="/ppt/slides/slide14.xml"/><Relationship Id="rId12" Type="http://schemas.openxmlformats.org/officeDocument/2006/relationships/slide" Target="/ppt/slides/slide11.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2.jpg"/><Relationship Id="rId9" Type="http://schemas.openxmlformats.org/officeDocument/2006/relationships/slide" Target="/ppt/slides/slide11.xml"/><Relationship Id="rId15" Type="http://schemas.openxmlformats.org/officeDocument/2006/relationships/slide" Target="/ppt/slides/slide22.xml"/><Relationship Id="rId14" Type="http://schemas.openxmlformats.org/officeDocument/2006/relationships/slide" Target="/ppt/slides/slide16.xml"/><Relationship Id="rId17" Type="http://schemas.openxmlformats.org/officeDocument/2006/relationships/slide" Target="/ppt/slides/slide38.xml"/><Relationship Id="rId16" Type="http://schemas.openxmlformats.org/officeDocument/2006/relationships/slide" Target="/ppt/slides/slide33.xm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18" Type="http://schemas.openxmlformats.org/officeDocument/2006/relationships/image" Target="../media/image9.png"/><Relationship Id="rId7" Type="http://schemas.openxmlformats.org/officeDocument/2006/relationships/hyperlink" Target="https://publicdomainvectors.org/photos/Pflanze-coloured.png" TargetMode="External"/><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9.jp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png"/><Relationship Id="rId4" Type="http://schemas.openxmlformats.org/officeDocument/2006/relationships/image" Target="../media/image1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eprints.tiu.edu.iq/1412/bc35efbcd7bd86060f8752a/1?pq-origsite=gscholar&amp;cbl=4672073" TargetMode="External"/><Relationship Id="rId4" Type="http://schemas.openxmlformats.org/officeDocument/2006/relationships/hyperlink" Target="https://www.researchgate.net/profile/Mansi-Bosamia/publication/325570282_Positive_and_Negative_Impacts_of_Information_and_Communication_Technology_in_our_Everyday_Life/links/5b167c6eaca272d43b7f06f4/Positive-and-Negative-Impacts-of-Information-and-Communication-Technology-in-our-Everyday-Life.pdfe-effects-of-technologye" TargetMode="External"/><Relationship Id="rId5" Type="http://schemas.openxmlformats.org/officeDocument/2006/relationships/hyperlink" Target="https://openai.com/" TargetMode="External"/><Relationship Id="rId6" Type="http://schemas.openxmlformats.org/officeDocument/2006/relationships/hyperlink" Target="https://techterms.com/" TargetMode="External"/><Relationship Id="rId7" Type="http://schemas.openxmlformats.org/officeDocument/2006/relationships/hyperlink" Target="https://www.researchgate.net/profile/Shalabh-Agarwal/publication/325416897_Impacts_of_Social_Networks_A_Comprehensive_Study_on_Positive_and_Negative_Effects_on_Different_Age_Groups_in_a_Society/links/5b0e492e0f7e9b1ed7014af7/Impacts-of-Social-Networks-A-Comprehensive-Study-on-Positive-and-Negative-Effects-on-Different-Age-Groups-in-a-Society.pdf" TargetMode="External"/><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84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200">
                <a:solidFill>
                  <a:srgbClr val="FFFFFF"/>
                </a:solidFill>
                <a:latin typeface="Roboto Black"/>
                <a:ea typeface="Roboto Black"/>
                <a:cs typeface="Roboto Black"/>
                <a:sym typeface="Roboto Black"/>
              </a:rPr>
              <a:t>8.1.5</a:t>
            </a:r>
            <a:r>
              <a:rPr lang="en" sz="2200">
                <a:solidFill>
                  <a:srgbClr val="FFFFFF"/>
                </a:solidFill>
                <a:latin typeface="Roboto Black"/>
                <a:ea typeface="Roboto Black"/>
                <a:cs typeface="Roboto Black"/>
                <a:sym typeface="Roboto Black"/>
              </a:rPr>
              <a:t> </a:t>
            </a:r>
            <a:r>
              <a:rPr lang="en" sz="2200">
                <a:solidFill>
                  <a:srgbClr val="FFFFFF"/>
                </a:solidFill>
                <a:latin typeface="Roboto Black"/>
                <a:ea typeface="Roboto Black"/>
                <a:cs typeface="Roboto Black"/>
                <a:sym typeface="Roboto Black"/>
              </a:rPr>
              <a:t>Impacts of Computing</a:t>
            </a:r>
            <a:endParaRPr sz="22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0" name="Google Shape;60;p13"/>
          <p:cNvSpPr txBox="1"/>
          <p:nvPr/>
        </p:nvSpPr>
        <p:spPr>
          <a:xfrm>
            <a:off x="8008675" y="32550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Page </a:t>
            </a:r>
            <a:fld id="{00000000-1234-1234-1234-123412341234}" type="slidenum">
              <a:rPr lang="en">
                <a:solidFill>
                  <a:schemeClr val="lt1"/>
                </a:solidFill>
              </a:rPr>
              <a:t>‹#›</a:t>
            </a:fld>
            <a:r>
              <a:rPr lang="en">
                <a:solidFill>
                  <a:schemeClr val="lt1"/>
                </a:solidFill>
              </a:rPr>
              <a:t> </a:t>
            </a:r>
            <a:endParaRPr>
              <a:solidFill>
                <a:schemeClr val="lt1"/>
              </a:solidFill>
            </a:endParaRPr>
          </a:p>
        </p:txBody>
      </p:sp>
      <p:pic>
        <p:nvPicPr>
          <p:cNvPr id="62" name="Google Shape;62;p13"/>
          <p:cNvPicPr preferRelativeResize="0"/>
          <p:nvPr/>
        </p:nvPicPr>
        <p:blipFill>
          <a:blip r:embed="rId5">
            <a:alphaModFix/>
          </a:blip>
          <a:stretch>
            <a:fillRect/>
          </a:stretch>
        </p:blipFill>
        <p:spPr>
          <a:xfrm>
            <a:off x="0" y="4663225"/>
            <a:ext cx="7959875"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txBox="1"/>
          <p:nvPr>
            <p:ph idx="12" type="sldNum"/>
          </p:nvPr>
        </p:nvSpPr>
        <p:spPr>
          <a:xfrm>
            <a:off x="828285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87" name="Google Shape;187;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8" name="Google Shape;188;p22"/>
          <p:cNvPicPr preferRelativeResize="0"/>
          <p:nvPr/>
        </p:nvPicPr>
        <p:blipFill rotWithShape="1">
          <a:blip r:embed="rId3">
            <a:alphaModFix/>
          </a:blip>
          <a:srcRect b="0" l="18019" r="0" t="0"/>
          <a:stretch/>
        </p:blipFill>
        <p:spPr>
          <a:xfrm>
            <a:off x="5657850" y="1868925"/>
            <a:ext cx="2625100" cy="2582850"/>
          </a:xfrm>
          <a:prstGeom prst="rect">
            <a:avLst/>
          </a:prstGeom>
          <a:noFill/>
          <a:ln>
            <a:noFill/>
          </a:ln>
        </p:spPr>
      </p:pic>
      <p:sp>
        <p:nvSpPr>
          <p:cNvPr id="189" name="Google Shape;189;p22"/>
          <p:cNvSpPr txBox="1"/>
          <p:nvPr/>
        </p:nvSpPr>
        <p:spPr>
          <a:xfrm>
            <a:off x="152400" y="1659475"/>
            <a:ext cx="5594100" cy="227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400">
                <a:solidFill>
                  <a:srgbClr val="333333"/>
                </a:solidFill>
                <a:latin typeface="Roboto"/>
                <a:ea typeface="Roboto"/>
                <a:cs typeface="Roboto"/>
                <a:sym typeface="Roboto"/>
              </a:rPr>
              <a:t>A computing system is an </a:t>
            </a:r>
            <a:r>
              <a:rPr b="1" i="1" lang="en" sz="3400">
                <a:solidFill>
                  <a:srgbClr val="333333"/>
                </a:solidFill>
                <a:latin typeface="Roboto"/>
                <a:ea typeface="Roboto"/>
                <a:cs typeface="Roboto"/>
                <a:sym typeface="Roboto"/>
              </a:rPr>
              <a:t>arrangement </a:t>
            </a:r>
            <a:r>
              <a:rPr lang="en" sz="3400">
                <a:solidFill>
                  <a:srgbClr val="333333"/>
                </a:solidFill>
                <a:latin typeface="Roboto"/>
                <a:ea typeface="Roboto"/>
                <a:cs typeface="Roboto"/>
                <a:sym typeface="Roboto"/>
              </a:rPr>
              <a:t>(or </a:t>
            </a:r>
            <a:r>
              <a:rPr i="1" lang="en" sz="3400">
                <a:solidFill>
                  <a:srgbClr val="333333"/>
                </a:solidFill>
                <a:latin typeface="Roboto"/>
                <a:ea typeface="Roboto"/>
                <a:cs typeface="Roboto"/>
                <a:sym typeface="Roboto"/>
              </a:rPr>
              <a:t>layout</a:t>
            </a:r>
            <a:r>
              <a:rPr lang="en" sz="3400">
                <a:solidFill>
                  <a:srgbClr val="333333"/>
                </a:solidFill>
                <a:latin typeface="Roboto"/>
                <a:ea typeface="Roboto"/>
                <a:cs typeface="Roboto"/>
                <a:sym typeface="Roboto"/>
              </a:rPr>
              <a:t>) of </a:t>
            </a:r>
            <a:r>
              <a:rPr b="1" i="1" lang="en" sz="3400">
                <a:solidFill>
                  <a:srgbClr val="333333"/>
                </a:solidFill>
                <a:latin typeface="Roboto"/>
                <a:ea typeface="Roboto"/>
                <a:cs typeface="Roboto"/>
                <a:sym typeface="Roboto"/>
              </a:rPr>
              <a:t>hardware and software</a:t>
            </a:r>
            <a:r>
              <a:rPr lang="en" sz="3400">
                <a:solidFill>
                  <a:srgbClr val="333333"/>
                </a:solidFill>
                <a:latin typeface="Roboto"/>
                <a:ea typeface="Roboto"/>
                <a:cs typeface="Roboto"/>
                <a:sym typeface="Roboto"/>
              </a:rPr>
              <a:t> to</a:t>
            </a:r>
            <a:endParaRPr sz="3400">
              <a:solidFill>
                <a:srgbClr val="333333"/>
              </a:solidFill>
              <a:latin typeface="Roboto"/>
              <a:ea typeface="Roboto"/>
              <a:cs typeface="Roboto"/>
              <a:sym typeface="Roboto"/>
            </a:endParaRPr>
          </a:p>
          <a:p>
            <a:pPr indent="0" lvl="0" marL="0" rtl="0" algn="l">
              <a:spcBef>
                <a:spcPts val="0"/>
              </a:spcBef>
              <a:spcAft>
                <a:spcPts val="0"/>
              </a:spcAft>
              <a:buNone/>
            </a:pPr>
            <a:r>
              <a:rPr lang="en" sz="3400">
                <a:solidFill>
                  <a:srgbClr val="333333"/>
                </a:solidFill>
                <a:latin typeface="Roboto"/>
                <a:ea typeface="Roboto"/>
                <a:cs typeface="Roboto"/>
                <a:sym typeface="Roboto"/>
              </a:rPr>
              <a:t>perform a computing task.</a:t>
            </a:r>
            <a:endParaRPr sz="3400">
              <a:solidFill>
                <a:schemeClr val="dk1"/>
              </a:solidFill>
              <a:latin typeface="Roboto"/>
              <a:ea typeface="Roboto"/>
              <a:cs typeface="Roboto"/>
              <a:sym typeface="Roboto"/>
            </a:endParaRPr>
          </a:p>
        </p:txBody>
      </p:sp>
      <p:sp>
        <p:nvSpPr>
          <p:cNvPr id="190" name="Google Shape;190;p22"/>
          <p:cNvSpPr/>
          <p:nvPr/>
        </p:nvSpPr>
        <p:spPr>
          <a:xfrm>
            <a:off x="152400" y="81475"/>
            <a:ext cx="8069973" cy="845475"/>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What is a Computing System?</a:t>
            </a:r>
          </a:p>
        </p:txBody>
      </p:sp>
      <p:sp>
        <p:nvSpPr>
          <p:cNvPr id="191" name="Google Shape;191;p22"/>
          <p:cNvSpPr txBox="1"/>
          <p:nvPr/>
        </p:nvSpPr>
        <p:spPr>
          <a:xfrm>
            <a:off x="8008675" y="0"/>
            <a:ext cx="13875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92" name="Google Shape;192;p2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93" name="Google Shape;193;p22"/>
          <p:cNvPicPr preferRelativeResize="0"/>
          <p:nvPr/>
        </p:nvPicPr>
        <p:blipFill>
          <a:blip r:embed="rId4">
            <a:alphaModFix/>
          </a:blip>
          <a:stretch>
            <a:fillRect/>
          </a:stretch>
        </p:blipFill>
        <p:spPr>
          <a:xfrm>
            <a:off x="0" y="4663225"/>
            <a:ext cx="8282849" cy="459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00" name="Google Shape;200;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0" y="1300475"/>
            <a:ext cx="804831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Common Computing Devices</a:t>
            </a:r>
          </a:p>
        </p:txBody>
      </p:sp>
      <p:sp>
        <p:nvSpPr>
          <p:cNvPr id="202" name="Google Shape;202;p23"/>
          <p:cNvSpPr txBox="1"/>
          <p:nvPr/>
        </p:nvSpPr>
        <p:spPr>
          <a:xfrm>
            <a:off x="8161275" y="0"/>
            <a:ext cx="11196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03" name="Google Shape;203;p2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04" name="Google Shape;204;p23"/>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11" name="Google Shape;211;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txBox="1"/>
          <p:nvPr/>
        </p:nvSpPr>
        <p:spPr>
          <a:xfrm>
            <a:off x="172025" y="263300"/>
            <a:ext cx="45018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rgbClr val="FF0000"/>
                </a:solidFill>
                <a:latin typeface="Roboto"/>
                <a:ea typeface="Roboto"/>
                <a:cs typeface="Roboto"/>
                <a:sym typeface="Roboto"/>
              </a:rPr>
              <a:t>Question:</a:t>
            </a:r>
            <a:r>
              <a:rPr b="1" lang="en" sz="4000">
                <a:latin typeface="Roboto"/>
                <a:ea typeface="Roboto"/>
                <a:cs typeface="Roboto"/>
                <a:sym typeface="Roboto"/>
              </a:rPr>
              <a:t> </a:t>
            </a:r>
            <a:endParaRPr b="1" sz="4000">
              <a:latin typeface="Roboto"/>
              <a:ea typeface="Roboto"/>
              <a:cs typeface="Roboto"/>
              <a:sym typeface="Roboto"/>
            </a:endParaRPr>
          </a:p>
          <a:p>
            <a:pPr indent="0" lvl="0" marL="0" rtl="0" algn="l">
              <a:spcBef>
                <a:spcPts val="0"/>
              </a:spcBef>
              <a:spcAft>
                <a:spcPts val="0"/>
              </a:spcAft>
              <a:buNone/>
            </a:pPr>
            <a:r>
              <a:rPr b="1" lang="en" sz="4000">
                <a:latin typeface="Roboto"/>
                <a:ea typeface="Roboto"/>
                <a:cs typeface="Roboto"/>
                <a:sym typeface="Roboto"/>
              </a:rPr>
              <a:t>Can you name</a:t>
            </a:r>
            <a:endParaRPr b="1" sz="4000">
              <a:latin typeface="Roboto"/>
              <a:ea typeface="Roboto"/>
              <a:cs typeface="Roboto"/>
              <a:sym typeface="Roboto"/>
            </a:endParaRPr>
          </a:p>
          <a:p>
            <a:pPr indent="0" lvl="0" marL="0" rtl="0" algn="l">
              <a:spcBef>
                <a:spcPts val="0"/>
              </a:spcBef>
              <a:spcAft>
                <a:spcPts val="0"/>
              </a:spcAft>
              <a:buNone/>
            </a:pPr>
            <a:r>
              <a:rPr b="1" lang="en" sz="4000">
                <a:latin typeface="Roboto"/>
                <a:ea typeface="Roboto"/>
                <a:cs typeface="Roboto"/>
                <a:sym typeface="Roboto"/>
              </a:rPr>
              <a:t>a computing device that people use </a:t>
            </a:r>
            <a:r>
              <a:rPr b="1" lang="en" sz="4000">
                <a:latin typeface="Roboto"/>
                <a:ea typeface="Roboto"/>
                <a:cs typeface="Roboto"/>
                <a:sym typeface="Roboto"/>
              </a:rPr>
              <a:t>everyday</a:t>
            </a:r>
            <a:r>
              <a:rPr b="1" lang="en" sz="4000">
                <a:latin typeface="Roboto"/>
                <a:ea typeface="Roboto"/>
                <a:cs typeface="Roboto"/>
                <a:sym typeface="Roboto"/>
              </a:rPr>
              <a:t>?</a:t>
            </a:r>
            <a:endParaRPr b="1" sz="4000">
              <a:latin typeface="Roboto"/>
              <a:ea typeface="Roboto"/>
              <a:cs typeface="Roboto"/>
              <a:sym typeface="Roboto"/>
            </a:endParaRPr>
          </a:p>
        </p:txBody>
      </p:sp>
      <p:sp>
        <p:nvSpPr>
          <p:cNvPr id="213" name="Google Shape;213;p24"/>
          <p:cNvSpPr txBox="1"/>
          <p:nvPr/>
        </p:nvSpPr>
        <p:spPr>
          <a:xfrm>
            <a:off x="8008675" y="0"/>
            <a:ext cx="1411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14" name="Google Shape;214;p2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15" name="Google Shape;215;p24"/>
          <p:cNvPicPr preferRelativeResize="0"/>
          <p:nvPr/>
        </p:nvPicPr>
        <p:blipFill>
          <a:blip r:embed="rId3">
            <a:alphaModFix/>
          </a:blip>
          <a:stretch>
            <a:fillRect/>
          </a:stretch>
        </p:blipFill>
        <p:spPr>
          <a:xfrm>
            <a:off x="3982150" y="781050"/>
            <a:ext cx="4300549" cy="4300550"/>
          </a:xfrm>
          <a:prstGeom prst="rect">
            <a:avLst/>
          </a:prstGeom>
          <a:noFill/>
          <a:ln>
            <a:noFill/>
          </a:ln>
        </p:spPr>
      </p:pic>
      <p:sp>
        <p:nvSpPr>
          <p:cNvPr id="216" name="Google Shape;216;p24"/>
          <p:cNvSpPr/>
          <p:nvPr/>
        </p:nvSpPr>
        <p:spPr>
          <a:xfrm rot="-250340">
            <a:off x="6647766" y="181774"/>
            <a:ext cx="420744" cy="759227"/>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7" name="Google Shape;217;p24"/>
          <p:cNvSpPr/>
          <p:nvPr/>
        </p:nvSpPr>
        <p:spPr>
          <a:xfrm rot="156754">
            <a:off x="7355245" y="413463"/>
            <a:ext cx="464933" cy="883800"/>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8" name="Google Shape;218;p24"/>
          <p:cNvSpPr/>
          <p:nvPr/>
        </p:nvSpPr>
        <p:spPr>
          <a:xfrm rot="-903205">
            <a:off x="5901326" y="178966"/>
            <a:ext cx="395928" cy="874093"/>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sp>
        <p:nvSpPr>
          <p:cNvPr id="219" name="Google Shape;219;p24"/>
          <p:cNvSpPr/>
          <p:nvPr/>
        </p:nvSpPr>
        <p:spPr>
          <a:xfrm rot="-903228">
            <a:off x="4938707" y="451463"/>
            <a:ext cx="489060" cy="895149"/>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FF0000"/>
                </a:solidFill>
                <a:latin typeface="Roboto"/>
              </a:rPr>
              <a:t>?</a:t>
            </a:r>
          </a:p>
        </p:txBody>
      </p:sp>
      <p:pic>
        <p:nvPicPr>
          <p:cNvPr id="220" name="Google Shape;220;p24"/>
          <p:cNvPicPr preferRelativeResize="0"/>
          <p:nvPr/>
        </p:nvPicPr>
        <p:blipFill>
          <a:blip r:embed="rId4">
            <a:alphaModFix/>
          </a:blip>
          <a:stretch>
            <a:fillRect/>
          </a:stretch>
        </p:blipFill>
        <p:spPr>
          <a:xfrm>
            <a:off x="0" y="4663225"/>
            <a:ext cx="8282701" cy="459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25"/>
          <p:cNvPicPr preferRelativeResize="0"/>
          <p:nvPr/>
        </p:nvPicPr>
        <p:blipFill rotWithShape="1">
          <a:blip r:embed="rId3">
            <a:alphaModFix/>
          </a:blip>
          <a:srcRect b="24348" l="0" r="0" t="28244"/>
          <a:stretch/>
        </p:blipFill>
        <p:spPr>
          <a:xfrm>
            <a:off x="3519400" y="872350"/>
            <a:ext cx="5074200" cy="4552424"/>
          </a:xfrm>
          <a:prstGeom prst="rect">
            <a:avLst/>
          </a:prstGeom>
          <a:noFill/>
          <a:ln>
            <a:noFill/>
          </a:ln>
        </p:spPr>
      </p:pic>
      <p:sp>
        <p:nvSpPr>
          <p:cNvPr id="226" name="Google Shape;226;p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28" name="Google Shape;228;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txBox="1"/>
          <p:nvPr/>
        </p:nvSpPr>
        <p:spPr>
          <a:xfrm>
            <a:off x="52225" y="0"/>
            <a:ext cx="8166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solidFill>
                  <a:srgbClr val="FF0000"/>
                </a:solidFill>
                <a:latin typeface="Roboto"/>
                <a:ea typeface="Roboto"/>
                <a:cs typeface="Roboto"/>
                <a:sym typeface="Roboto"/>
              </a:rPr>
              <a:t>Answer:</a:t>
            </a:r>
            <a:r>
              <a:rPr b="1" lang="en" sz="3100">
                <a:solidFill>
                  <a:srgbClr val="FF0000"/>
                </a:solidFill>
                <a:latin typeface="Roboto"/>
                <a:ea typeface="Roboto"/>
                <a:cs typeface="Roboto"/>
                <a:sym typeface="Roboto"/>
              </a:rPr>
              <a:t> </a:t>
            </a:r>
            <a:r>
              <a:rPr b="1" lang="en" sz="2500">
                <a:latin typeface="Roboto"/>
                <a:ea typeface="Roboto"/>
                <a:cs typeface="Roboto"/>
                <a:sym typeface="Roboto"/>
              </a:rPr>
              <a:t>Below is a list of common </a:t>
            </a:r>
            <a:r>
              <a:rPr b="1" lang="en" sz="2500">
                <a:latin typeface="Roboto"/>
                <a:ea typeface="Roboto"/>
                <a:cs typeface="Roboto"/>
                <a:sym typeface="Roboto"/>
              </a:rPr>
              <a:t>computing devices that you use at school and home</a:t>
            </a:r>
            <a:r>
              <a:rPr b="1" lang="en" sz="3100">
                <a:latin typeface="Roboto"/>
                <a:ea typeface="Roboto"/>
                <a:cs typeface="Roboto"/>
                <a:sym typeface="Roboto"/>
              </a:rPr>
              <a:t>. </a:t>
            </a:r>
            <a:endParaRPr b="1" sz="3100">
              <a:latin typeface="Roboto"/>
              <a:ea typeface="Roboto"/>
              <a:cs typeface="Roboto"/>
              <a:sym typeface="Roboto"/>
            </a:endParaRPr>
          </a:p>
        </p:txBody>
      </p:sp>
      <p:sp>
        <p:nvSpPr>
          <p:cNvPr id="230" name="Google Shape;230;p25"/>
          <p:cNvSpPr txBox="1"/>
          <p:nvPr/>
        </p:nvSpPr>
        <p:spPr>
          <a:xfrm>
            <a:off x="8008675" y="0"/>
            <a:ext cx="1411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31" name="Google Shape;231;p2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32" name="Google Shape;232;p25"/>
          <p:cNvPicPr preferRelativeResize="0"/>
          <p:nvPr/>
        </p:nvPicPr>
        <p:blipFill>
          <a:blip r:embed="rId4">
            <a:alphaModFix/>
          </a:blip>
          <a:stretch>
            <a:fillRect/>
          </a:stretch>
        </p:blipFill>
        <p:spPr>
          <a:xfrm>
            <a:off x="0" y="4663225"/>
            <a:ext cx="8218148" cy="459575"/>
          </a:xfrm>
          <a:prstGeom prst="rect">
            <a:avLst/>
          </a:prstGeom>
          <a:noFill/>
          <a:ln>
            <a:noFill/>
          </a:ln>
        </p:spPr>
      </p:pic>
      <p:sp>
        <p:nvSpPr>
          <p:cNvPr id="233" name="Google Shape;233;p25"/>
          <p:cNvSpPr txBox="1"/>
          <p:nvPr>
            <p:ph idx="1" type="body"/>
          </p:nvPr>
        </p:nvSpPr>
        <p:spPr>
          <a:xfrm>
            <a:off x="534850" y="1053800"/>
            <a:ext cx="3322800" cy="3712500"/>
          </a:xfrm>
          <a:prstGeom prst="rect">
            <a:avLst/>
          </a:prstGeom>
          <a:noFill/>
          <a:ln>
            <a:noFill/>
          </a:ln>
        </p:spPr>
        <p:txBody>
          <a:bodyPr anchorCtr="0" anchor="t" bIns="91425" lIns="91425" spcFirstLastPara="1" rIns="91425" wrap="square" tIns="91425">
            <a:noAutofit/>
          </a:bodyPr>
          <a:lstStyle/>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Desktop</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Laptop</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chemeClr val="dk1"/>
              </a:buClr>
              <a:buSzPts val="2800"/>
              <a:buFont typeface="Roboto"/>
              <a:buChar char="❖"/>
            </a:pPr>
            <a:r>
              <a:rPr b="1" lang="en" sz="2800">
                <a:solidFill>
                  <a:schemeClr val="dk1"/>
                </a:solidFill>
                <a:latin typeface="Roboto"/>
                <a:ea typeface="Roboto"/>
                <a:cs typeface="Roboto"/>
                <a:sym typeface="Roboto"/>
              </a:rPr>
              <a:t>Tablet</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Smart TVs</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chemeClr val="dk1"/>
                </a:solidFill>
                <a:latin typeface="Roboto"/>
                <a:ea typeface="Roboto"/>
                <a:cs typeface="Roboto"/>
                <a:sym typeface="Roboto"/>
              </a:rPr>
              <a:t>Smart phone</a:t>
            </a:r>
            <a:endParaRPr b="1" sz="2800">
              <a:solidFill>
                <a:schemeClr val="dk1"/>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Smartwatch</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E-readers</a:t>
            </a:r>
            <a:endParaRPr b="1" sz="2800">
              <a:solidFill>
                <a:srgbClr val="000000"/>
              </a:solidFill>
              <a:latin typeface="Roboto"/>
              <a:ea typeface="Roboto"/>
              <a:cs typeface="Roboto"/>
              <a:sym typeface="Roboto"/>
            </a:endParaRPr>
          </a:p>
          <a:p>
            <a:pPr indent="-406400" lvl="0" marL="457200" rtl="0" algn="l">
              <a:lnSpc>
                <a:spcPct val="100000"/>
              </a:lnSpc>
              <a:spcBef>
                <a:spcPts val="0"/>
              </a:spcBef>
              <a:spcAft>
                <a:spcPts val="0"/>
              </a:spcAft>
              <a:buClr>
                <a:srgbClr val="000000"/>
              </a:buClr>
              <a:buSzPts val="2800"/>
              <a:buFont typeface="Roboto"/>
              <a:buChar char="❖"/>
            </a:pPr>
            <a:r>
              <a:rPr b="1" lang="en" sz="2800">
                <a:solidFill>
                  <a:srgbClr val="000000"/>
                </a:solidFill>
                <a:latin typeface="Roboto"/>
                <a:ea typeface="Roboto"/>
                <a:cs typeface="Roboto"/>
                <a:sym typeface="Roboto"/>
              </a:rPr>
              <a:t>Fitness Trackers</a:t>
            </a:r>
            <a:endParaRPr b="1" sz="2800">
              <a:solidFill>
                <a:srgbClr val="000000"/>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a:p>
            <a:pPr indent="0" lvl="0" marL="0" rtl="0" algn="l">
              <a:spcBef>
                <a:spcPts val="1600"/>
              </a:spcBef>
              <a:spcAft>
                <a:spcPts val="0"/>
              </a:spcAft>
              <a:buNone/>
            </a:pPr>
            <a:r>
              <a:t/>
            </a:r>
            <a:endParaRPr b="1" sz="2400">
              <a:solidFill>
                <a:schemeClr val="dk1"/>
              </a:solidFill>
              <a:latin typeface="Roboto"/>
              <a:ea typeface="Roboto"/>
              <a:cs typeface="Roboto"/>
              <a:sym typeface="Roboto"/>
            </a:endParaRPr>
          </a:p>
          <a:p>
            <a:pPr indent="0" lvl="0" marL="0" rtl="0" algn="l">
              <a:spcBef>
                <a:spcPts val="1600"/>
              </a:spcBef>
              <a:spcAft>
                <a:spcPts val="1600"/>
              </a:spcAft>
              <a:buNone/>
            </a:pPr>
            <a:r>
              <a:t/>
            </a:r>
            <a:endParaRPr b="1" sz="1200">
              <a:solidFill>
                <a:schemeClr val="dk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FFFF"/>
              </a:solidFill>
              <a:latin typeface="Roboto"/>
              <a:ea typeface="Roboto"/>
              <a:cs typeface="Roboto"/>
              <a:sym typeface="Roboto"/>
            </a:endParaRPr>
          </a:p>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40" name="Google Shape;240;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0" y="1300475"/>
            <a:ext cx="8110147" cy="174341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Types of  Computing Devices</a:t>
            </a:r>
          </a:p>
        </p:txBody>
      </p:sp>
      <p:sp>
        <p:nvSpPr>
          <p:cNvPr id="242" name="Google Shape;242;p26"/>
          <p:cNvSpPr txBox="1"/>
          <p:nvPr/>
        </p:nvSpPr>
        <p:spPr>
          <a:xfrm>
            <a:off x="8161275" y="0"/>
            <a:ext cx="11196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43" name="Google Shape;243;p2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44" name="Google Shape;244;p26"/>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51" name="Google Shape;251;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p:nvPr/>
        </p:nvSpPr>
        <p:spPr>
          <a:xfrm>
            <a:off x="445675" y="50"/>
            <a:ext cx="7717305" cy="1300626"/>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Types of Computing Devices</a:t>
            </a:r>
          </a:p>
        </p:txBody>
      </p:sp>
      <p:sp>
        <p:nvSpPr>
          <p:cNvPr id="253" name="Google Shape;253;p27"/>
          <p:cNvSpPr txBox="1"/>
          <p:nvPr/>
        </p:nvSpPr>
        <p:spPr>
          <a:xfrm>
            <a:off x="378750" y="1300675"/>
            <a:ext cx="7533900" cy="332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solidFill>
                  <a:srgbClr val="000000"/>
                </a:solidFill>
                <a:latin typeface="Roboto"/>
                <a:ea typeface="Roboto"/>
                <a:cs typeface="Roboto"/>
                <a:sym typeface="Roboto"/>
              </a:rPr>
              <a:t>We use three different types of </a:t>
            </a:r>
            <a:r>
              <a:rPr lang="en" sz="3300">
                <a:latin typeface="Roboto"/>
                <a:ea typeface="Roboto"/>
                <a:cs typeface="Roboto"/>
                <a:sym typeface="Roboto"/>
              </a:rPr>
              <a:t>Impacts of Computing</a:t>
            </a:r>
            <a:r>
              <a:rPr lang="en" sz="3300">
                <a:solidFill>
                  <a:srgbClr val="000000"/>
                </a:solidFill>
                <a:latin typeface="Roboto"/>
                <a:ea typeface="Roboto"/>
                <a:cs typeface="Roboto"/>
                <a:sym typeface="Roboto"/>
              </a:rPr>
              <a:t> or devices:</a:t>
            </a:r>
            <a:endParaRPr sz="3300">
              <a:solidFill>
                <a:srgbClr val="000000"/>
              </a:solidFill>
              <a:latin typeface="Roboto"/>
              <a:ea typeface="Roboto"/>
              <a:cs typeface="Roboto"/>
              <a:sym typeface="Roboto"/>
            </a:endParaRPr>
          </a:p>
          <a:p>
            <a:pPr indent="-355600" lvl="0" marL="914400" rtl="0" algn="l">
              <a:lnSpc>
                <a:spcPct val="100000"/>
              </a:lnSpc>
              <a:spcBef>
                <a:spcPts val="0"/>
              </a:spcBef>
              <a:spcAft>
                <a:spcPts val="0"/>
              </a:spcAft>
              <a:buClr>
                <a:srgbClr val="000000"/>
              </a:buClr>
              <a:buSzPts val="2000"/>
              <a:buFont typeface="Roboto"/>
              <a:buAutoNum type="arabicPeriod"/>
            </a:pPr>
            <a:r>
              <a:rPr b="1" lang="en" sz="2000" u="sng">
                <a:solidFill>
                  <a:srgbClr val="000000"/>
                </a:solidFill>
                <a:latin typeface="Roboto"/>
                <a:ea typeface="Roboto"/>
                <a:cs typeface="Roboto"/>
                <a:sym typeface="Roboto"/>
              </a:rPr>
              <a:t>stationary devices</a:t>
            </a:r>
            <a:r>
              <a:rPr lang="en" sz="2000">
                <a:solidFill>
                  <a:srgbClr val="000000"/>
                </a:solidFill>
                <a:latin typeface="Roboto"/>
                <a:ea typeface="Roboto"/>
                <a:cs typeface="Roboto"/>
                <a:sym typeface="Roboto"/>
              </a:rPr>
              <a:t> </a:t>
            </a:r>
            <a:r>
              <a:rPr lang="en" sz="2000">
                <a:solidFill>
                  <a:schemeClr val="dk1"/>
                </a:solidFill>
                <a:latin typeface="Roboto"/>
                <a:ea typeface="Roboto"/>
                <a:cs typeface="Roboto"/>
                <a:sym typeface="Roboto"/>
              </a:rPr>
              <a:t>stay in one place, like a desktop computer.</a:t>
            </a:r>
            <a:endParaRPr sz="2000">
              <a:solidFill>
                <a:srgbClr val="000000"/>
              </a:solidFill>
              <a:latin typeface="Roboto"/>
              <a:ea typeface="Roboto"/>
              <a:cs typeface="Roboto"/>
              <a:sym typeface="Roboto"/>
            </a:endParaRPr>
          </a:p>
          <a:p>
            <a:pPr indent="-355600" lvl="0" marL="914400" rtl="0" algn="l">
              <a:lnSpc>
                <a:spcPct val="100000"/>
              </a:lnSpc>
              <a:spcBef>
                <a:spcPts val="0"/>
              </a:spcBef>
              <a:spcAft>
                <a:spcPts val="0"/>
              </a:spcAft>
              <a:buClr>
                <a:srgbClr val="000000"/>
              </a:buClr>
              <a:buSzPts val="2000"/>
              <a:buFont typeface="Roboto"/>
              <a:buAutoNum type="arabicPeriod"/>
            </a:pPr>
            <a:r>
              <a:rPr b="1" lang="en" sz="2000" u="sng">
                <a:solidFill>
                  <a:srgbClr val="000000"/>
                </a:solidFill>
                <a:latin typeface="Roboto"/>
                <a:ea typeface="Roboto"/>
                <a:cs typeface="Roboto"/>
                <a:sym typeface="Roboto"/>
              </a:rPr>
              <a:t>mobile devices</a:t>
            </a:r>
            <a:r>
              <a:rPr b="1" lang="en" sz="2000">
                <a:solidFill>
                  <a:srgbClr val="000000"/>
                </a:solidFill>
                <a:latin typeface="Roboto"/>
                <a:ea typeface="Roboto"/>
                <a:cs typeface="Roboto"/>
                <a:sym typeface="Roboto"/>
              </a:rPr>
              <a:t> </a:t>
            </a:r>
            <a:r>
              <a:rPr lang="en" sz="2000">
                <a:solidFill>
                  <a:schemeClr val="dk1"/>
                </a:solidFill>
                <a:latin typeface="Roboto"/>
                <a:ea typeface="Roboto"/>
                <a:cs typeface="Roboto"/>
                <a:sym typeface="Roboto"/>
              </a:rPr>
              <a:t>go with you wherever you go, like a laptop, tablet and smartphone in your bookbag.</a:t>
            </a:r>
            <a:endParaRPr sz="2000">
              <a:solidFill>
                <a:srgbClr val="000000"/>
              </a:solidFill>
              <a:latin typeface="Roboto"/>
              <a:ea typeface="Roboto"/>
              <a:cs typeface="Roboto"/>
              <a:sym typeface="Roboto"/>
            </a:endParaRPr>
          </a:p>
          <a:p>
            <a:pPr indent="-355600" lvl="0" marL="914400" rtl="0" algn="l">
              <a:lnSpc>
                <a:spcPct val="100000"/>
              </a:lnSpc>
              <a:spcBef>
                <a:spcPts val="0"/>
              </a:spcBef>
              <a:spcAft>
                <a:spcPts val="0"/>
              </a:spcAft>
              <a:buClr>
                <a:srgbClr val="000000"/>
              </a:buClr>
              <a:buSzPts val="2000"/>
              <a:buFont typeface="Roboto"/>
              <a:buAutoNum type="arabicPeriod"/>
            </a:pPr>
            <a:r>
              <a:rPr b="1" lang="en" sz="2000" u="sng">
                <a:solidFill>
                  <a:srgbClr val="000000"/>
                </a:solidFill>
                <a:latin typeface="Roboto"/>
                <a:ea typeface="Roboto"/>
                <a:cs typeface="Roboto"/>
                <a:sym typeface="Roboto"/>
              </a:rPr>
              <a:t>wearable devices</a:t>
            </a:r>
            <a:r>
              <a:rPr lang="en" sz="2000">
                <a:solidFill>
                  <a:srgbClr val="000000"/>
                </a:solidFill>
                <a:latin typeface="Roboto"/>
                <a:ea typeface="Roboto"/>
                <a:cs typeface="Roboto"/>
                <a:sym typeface="Roboto"/>
              </a:rPr>
              <a:t> are a special type of mobile device </a:t>
            </a:r>
            <a:r>
              <a:rPr lang="en" sz="2000">
                <a:latin typeface="Roboto"/>
                <a:ea typeface="Roboto"/>
                <a:cs typeface="Roboto"/>
                <a:sym typeface="Roboto"/>
              </a:rPr>
              <a:t>that is worn on the body, </a:t>
            </a:r>
            <a:r>
              <a:rPr lang="en" sz="2000">
                <a:solidFill>
                  <a:schemeClr val="dk1"/>
                </a:solidFill>
                <a:latin typeface="Roboto"/>
                <a:ea typeface="Roboto"/>
                <a:cs typeface="Roboto"/>
                <a:sym typeface="Roboto"/>
              </a:rPr>
              <a:t>like a watch connected to a smartphone or fitness tracker.</a:t>
            </a:r>
            <a:endParaRPr sz="2000">
              <a:latin typeface="Roboto"/>
              <a:ea typeface="Roboto"/>
              <a:cs typeface="Roboto"/>
              <a:sym typeface="Roboto"/>
            </a:endParaRPr>
          </a:p>
        </p:txBody>
      </p:sp>
      <p:sp>
        <p:nvSpPr>
          <p:cNvPr id="254" name="Google Shape;254;p27"/>
          <p:cNvSpPr txBox="1"/>
          <p:nvPr/>
        </p:nvSpPr>
        <p:spPr>
          <a:xfrm>
            <a:off x="8008675" y="0"/>
            <a:ext cx="13638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55" name="Google Shape;255;p2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56" name="Google Shape;256;p27"/>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63" name="Google Shape;263;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795750" y="1962150"/>
            <a:ext cx="6195995" cy="2390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 People</a:t>
            </a:r>
          </a:p>
        </p:txBody>
      </p:sp>
      <p:sp>
        <p:nvSpPr>
          <p:cNvPr id="265" name="Google Shape;265;p2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266" name="Google Shape;266;p2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67" name="Google Shape;267;p28"/>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268" name="Google Shape;268;p28"/>
          <p:cNvSpPr/>
          <p:nvPr/>
        </p:nvSpPr>
        <p:spPr>
          <a:xfrm>
            <a:off x="170151" y="256325"/>
            <a:ext cx="735459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How Computing Devices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9"/>
          <p:cNvPicPr preferRelativeResize="0"/>
          <p:nvPr/>
        </p:nvPicPr>
        <p:blipFill rotWithShape="1">
          <a:blip r:embed="rId3">
            <a:alphaModFix/>
          </a:blip>
          <a:srcRect b="13944" l="8677" r="7478" t="16817"/>
          <a:stretch/>
        </p:blipFill>
        <p:spPr>
          <a:xfrm>
            <a:off x="0" y="2127825"/>
            <a:ext cx="8323700" cy="2743200"/>
          </a:xfrm>
          <a:prstGeom prst="rect">
            <a:avLst/>
          </a:prstGeom>
          <a:noFill/>
          <a:ln>
            <a:noFill/>
          </a:ln>
        </p:spPr>
      </p:pic>
      <p:sp>
        <p:nvSpPr>
          <p:cNvPr id="274" name="Google Shape;274;p2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76" name="Google Shape;276;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9"/>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278" name="Google Shape;278;p29"/>
          <p:cNvSpPr txBox="1"/>
          <p:nvPr/>
        </p:nvSpPr>
        <p:spPr>
          <a:xfrm>
            <a:off x="134325" y="1084850"/>
            <a:ext cx="7199400" cy="130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1"/>
                </a:solidFill>
                <a:latin typeface="Roboto"/>
                <a:ea typeface="Roboto"/>
                <a:cs typeface="Roboto"/>
                <a:sym typeface="Roboto"/>
              </a:rPr>
              <a:t>A community is a </a:t>
            </a:r>
            <a:r>
              <a:rPr b="1" i="1" lang="en" sz="1900">
                <a:solidFill>
                  <a:schemeClr val="dk1"/>
                </a:solidFill>
                <a:latin typeface="Roboto"/>
                <a:ea typeface="Roboto"/>
                <a:cs typeface="Roboto"/>
                <a:sym typeface="Roboto"/>
              </a:rPr>
              <a:t>social group of any size</a:t>
            </a:r>
            <a:r>
              <a:rPr lang="en" sz="1900">
                <a:solidFill>
                  <a:schemeClr val="dk1"/>
                </a:solidFill>
                <a:latin typeface="Roboto"/>
                <a:ea typeface="Roboto"/>
                <a:cs typeface="Roboto"/>
                <a:sym typeface="Roboto"/>
              </a:rPr>
              <a:t> whose </a:t>
            </a:r>
            <a:r>
              <a:rPr b="1" lang="en" sz="1900">
                <a:solidFill>
                  <a:schemeClr val="dk1"/>
                </a:solidFill>
                <a:latin typeface="Roboto"/>
                <a:ea typeface="Roboto"/>
                <a:cs typeface="Roboto"/>
                <a:sym typeface="Roboto"/>
              </a:rPr>
              <a:t>members </a:t>
            </a:r>
            <a:r>
              <a:rPr b="1" lang="en" sz="1900">
                <a:solidFill>
                  <a:schemeClr val="dk1"/>
                </a:solidFill>
                <a:latin typeface="Roboto"/>
                <a:ea typeface="Roboto"/>
                <a:cs typeface="Roboto"/>
                <a:sym typeface="Roboto"/>
              </a:rPr>
              <a:t>reside in a specific locality, share governmen</a:t>
            </a:r>
            <a:r>
              <a:rPr lang="en" sz="1900">
                <a:solidFill>
                  <a:schemeClr val="dk1"/>
                </a:solidFill>
                <a:latin typeface="Roboto"/>
                <a:ea typeface="Roboto"/>
                <a:cs typeface="Roboto"/>
                <a:sym typeface="Roboto"/>
              </a:rPr>
              <a:t>t, and often have a </a:t>
            </a:r>
            <a:r>
              <a:rPr b="1" lang="en" sz="1900">
                <a:solidFill>
                  <a:schemeClr val="dk1"/>
                </a:solidFill>
                <a:latin typeface="Roboto"/>
                <a:ea typeface="Roboto"/>
                <a:cs typeface="Roboto"/>
                <a:sym typeface="Roboto"/>
              </a:rPr>
              <a:t>common cultural</a:t>
            </a:r>
            <a:r>
              <a:rPr lang="en" sz="1900">
                <a:solidFill>
                  <a:schemeClr val="dk1"/>
                </a:solidFill>
                <a:latin typeface="Roboto"/>
                <a:ea typeface="Roboto"/>
                <a:cs typeface="Roboto"/>
                <a:sym typeface="Roboto"/>
              </a:rPr>
              <a:t> and </a:t>
            </a:r>
            <a:r>
              <a:rPr b="1" lang="en" sz="1900">
                <a:solidFill>
                  <a:schemeClr val="dk1"/>
                </a:solidFill>
                <a:latin typeface="Roboto"/>
                <a:ea typeface="Roboto"/>
                <a:cs typeface="Roboto"/>
                <a:sym typeface="Roboto"/>
              </a:rPr>
              <a:t>historical heritage.</a:t>
            </a:r>
            <a:r>
              <a:rPr lang="en" sz="1900">
                <a:solidFill>
                  <a:schemeClr val="dk1"/>
                </a:solidFill>
                <a:latin typeface="Roboto"/>
                <a:ea typeface="Roboto"/>
                <a:cs typeface="Roboto"/>
                <a:sym typeface="Roboto"/>
              </a:rPr>
              <a:t> </a:t>
            </a:r>
            <a:endParaRPr sz="1900">
              <a:solidFill>
                <a:schemeClr val="dk1"/>
              </a:solidFill>
              <a:latin typeface="Roboto"/>
              <a:ea typeface="Roboto"/>
              <a:cs typeface="Roboto"/>
              <a:sym typeface="Roboto"/>
            </a:endParaRPr>
          </a:p>
        </p:txBody>
      </p:sp>
      <p:sp>
        <p:nvSpPr>
          <p:cNvPr id="279" name="Google Shape;279;p2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280" name="Google Shape;280;p2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81" name="Google Shape;281;p29"/>
          <p:cNvPicPr preferRelativeResize="0"/>
          <p:nvPr/>
        </p:nvPicPr>
        <p:blipFill>
          <a:blip r:embed="rId4">
            <a:alphaModFix/>
          </a:blip>
          <a:stretch>
            <a:fillRect/>
          </a:stretch>
        </p:blipFill>
        <p:spPr>
          <a:xfrm>
            <a:off x="50350" y="4403925"/>
            <a:ext cx="9093350" cy="739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288" name="Google Shape;288;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0"/>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290" name="Google Shape;290;p30"/>
          <p:cNvSpPr txBox="1"/>
          <p:nvPr/>
        </p:nvSpPr>
        <p:spPr>
          <a:xfrm>
            <a:off x="377750" y="1189000"/>
            <a:ext cx="4058700" cy="3339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Computing devices have a </a:t>
            </a:r>
            <a:r>
              <a:rPr b="1" lang="en" sz="3300">
                <a:latin typeface="Roboto"/>
                <a:ea typeface="Roboto"/>
                <a:cs typeface="Roboto"/>
                <a:sym typeface="Roboto"/>
              </a:rPr>
              <a:t>big</a:t>
            </a:r>
            <a:r>
              <a:rPr b="1" lang="en" sz="3300">
                <a:latin typeface="Roboto"/>
                <a:ea typeface="Roboto"/>
                <a:cs typeface="Roboto"/>
                <a:sym typeface="Roboto"/>
              </a:rPr>
              <a:t> impact</a:t>
            </a:r>
            <a:r>
              <a:rPr lang="en" sz="3300">
                <a:latin typeface="Roboto"/>
                <a:ea typeface="Roboto"/>
                <a:cs typeface="Roboto"/>
                <a:sym typeface="Roboto"/>
              </a:rPr>
              <a:t> on</a:t>
            </a:r>
            <a:r>
              <a:rPr b="1" lang="en" sz="3300">
                <a:latin typeface="Roboto"/>
                <a:ea typeface="Roboto"/>
                <a:cs typeface="Roboto"/>
                <a:sym typeface="Roboto"/>
              </a:rPr>
              <a:t> peop</a:t>
            </a:r>
            <a:r>
              <a:rPr b="1" lang="en" sz="3300">
                <a:latin typeface="Roboto"/>
                <a:ea typeface="Roboto"/>
                <a:cs typeface="Roboto"/>
                <a:sym typeface="Roboto"/>
              </a:rPr>
              <a:t>le in a community</a:t>
            </a:r>
            <a:r>
              <a:rPr lang="en" sz="3300">
                <a:latin typeface="Roboto"/>
                <a:ea typeface="Roboto"/>
                <a:cs typeface="Roboto"/>
                <a:sym typeface="Roboto"/>
              </a:rPr>
              <a:t> in good ways and in bad ways. </a:t>
            </a:r>
            <a:endParaRPr sz="3300">
              <a:solidFill>
                <a:srgbClr val="000000"/>
              </a:solidFill>
              <a:latin typeface="Roboto"/>
              <a:ea typeface="Roboto"/>
              <a:cs typeface="Roboto"/>
              <a:sym typeface="Roboto"/>
            </a:endParaRPr>
          </a:p>
        </p:txBody>
      </p:sp>
      <p:sp>
        <p:nvSpPr>
          <p:cNvPr id="291" name="Google Shape;291;p3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292" name="Google Shape;292;p3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293" name="Google Shape;293;p30"/>
          <p:cNvPicPr preferRelativeResize="0"/>
          <p:nvPr/>
        </p:nvPicPr>
        <p:blipFill>
          <a:blip r:embed="rId3">
            <a:alphaModFix/>
          </a:blip>
          <a:stretch>
            <a:fillRect/>
          </a:stretch>
        </p:blipFill>
        <p:spPr>
          <a:xfrm>
            <a:off x="0" y="4683825"/>
            <a:ext cx="8282701" cy="459575"/>
          </a:xfrm>
          <a:prstGeom prst="rect">
            <a:avLst/>
          </a:prstGeom>
          <a:noFill/>
          <a:ln>
            <a:noFill/>
          </a:ln>
        </p:spPr>
      </p:pic>
      <p:pic>
        <p:nvPicPr>
          <p:cNvPr id="294" name="Google Shape;294;p30"/>
          <p:cNvPicPr preferRelativeResize="0"/>
          <p:nvPr/>
        </p:nvPicPr>
        <p:blipFill>
          <a:blip r:embed="rId4">
            <a:alphaModFix/>
          </a:blip>
          <a:stretch>
            <a:fillRect/>
          </a:stretch>
        </p:blipFill>
        <p:spPr>
          <a:xfrm>
            <a:off x="4472250" y="931550"/>
            <a:ext cx="3637806" cy="359695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01" name="Google Shape;301;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1"/>
          <p:cNvSpPr/>
          <p:nvPr/>
        </p:nvSpPr>
        <p:spPr>
          <a:xfrm>
            <a:off x="99925" y="5690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03" name="Google Shape;303;p31"/>
          <p:cNvSpPr txBox="1"/>
          <p:nvPr/>
        </p:nvSpPr>
        <p:spPr>
          <a:xfrm>
            <a:off x="369350" y="1068976"/>
            <a:ext cx="5428800" cy="359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A</a:t>
            </a:r>
            <a:r>
              <a:rPr lang="en" sz="3300">
                <a:latin typeface="Roboto"/>
                <a:ea typeface="Roboto"/>
                <a:cs typeface="Roboto"/>
                <a:sym typeface="Roboto"/>
              </a:rPr>
              <a:t> </a:t>
            </a:r>
            <a:r>
              <a:rPr b="1" lang="en" sz="3300" u="sng">
                <a:latin typeface="Roboto"/>
                <a:ea typeface="Roboto"/>
                <a:cs typeface="Roboto"/>
                <a:sym typeface="Roboto"/>
              </a:rPr>
              <a:t>good</a:t>
            </a:r>
            <a:r>
              <a:rPr b="1" lang="en" sz="3300">
                <a:latin typeface="Roboto"/>
                <a:ea typeface="Roboto"/>
                <a:cs typeface="Roboto"/>
                <a:sym typeface="Roboto"/>
              </a:rPr>
              <a:t> impact</a:t>
            </a:r>
            <a:r>
              <a:rPr lang="en" sz="3300">
                <a:latin typeface="Roboto"/>
                <a:ea typeface="Roboto"/>
                <a:cs typeface="Roboto"/>
                <a:sym typeface="Roboto"/>
              </a:rPr>
              <a:t> </a:t>
            </a:r>
            <a:r>
              <a:rPr b="1" lang="en" sz="3300">
                <a:latin typeface="Roboto"/>
                <a:ea typeface="Roboto"/>
                <a:cs typeface="Roboto"/>
                <a:sym typeface="Roboto"/>
              </a:rPr>
              <a:t>is one that makes the person, family and community better.</a:t>
            </a:r>
            <a:r>
              <a:rPr lang="en" sz="3100">
                <a:latin typeface="Roboto"/>
                <a:ea typeface="Roboto"/>
                <a:cs typeface="Roboto"/>
                <a:sym typeface="Roboto"/>
              </a:rPr>
              <a:t> </a:t>
            </a:r>
            <a:endParaRPr sz="3100">
              <a:latin typeface="Roboto"/>
              <a:ea typeface="Roboto"/>
              <a:cs typeface="Roboto"/>
              <a:sym typeface="Roboto"/>
            </a:endParaRPr>
          </a:p>
          <a:p>
            <a:pPr indent="0" lvl="0" marL="0" rtl="0" algn="l">
              <a:lnSpc>
                <a:spcPct val="100000"/>
              </a:lnSpc>
              <a:spcBef>
                <a:spcPts val="0"/>
              </a:spcBef>
              <a:spcAft>
                <a:spcPts val="0"/>
              </a:spcAft>
              <a:buNone/>
            </a:pPr>
            <a:r>
              <a:t/>
            </a:r>
            <a:endParaRPr sz="1300">
              <a:latin typeface="Roboto"/>
              <a:ea typeface="Roboto"/>
              <a:cs typeface="Roboto"/>
              <a:sym typeface="Roboto"/>
            </a:endParaRPr>
          </a:p>
          <a:p>
            <a:pPr indent="0" lvl="0" marL="0" rtl="0" algn="l">
              <a:lnSpc>
                <a:spcPct val="100000"/>
              </a:lnSpc>
              <a:spcBef>
                <a:spcPts val="0"/>
              </a:spcBef>
              <a:spcAft>
                <a:spcPts val="0"/>
              </a:spcAft>
              <a:buNone/>
            </a:pPr>
            <a:r>
              <a:rPr lang="en" sz="2800">
                <a:latin typeface="Roboto"/>
                <a:ea typeface="Roboto"/>
                <a:cs typeface="Roboto"/>
                <a:sym typeface="Roboto"/>
              </a:rPr>
              <a:t>A good impact would be using your cell phone to call your parent to let them know you arrived at school safely.</a:t>
            </a:r>
            <a:endParaRPr sz="2800">
              <a:solidFill>
                <a:srgbClr val="000000"/>
              </a:solidFill>
              <a:latin typeface="Roboto"/>
              <a:ea typeface="Roboto"/>
              <a:cs typeface="Roboto"/>
              <a:sym typeface="Roboto"/>
            </a:endParaRPr>
          </a:p>
        </p:txBody>
      </p:sp>
      <p:sp>
        <p:nvSpPr>
          <p:cNvPr id="304" name="Google Shape;304;p3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05" name="Google Shape;305;p3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306" name="Google Shape;306;p31"/>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07" name="Google Shape;307;p31"/>
          <p:cNvPicPr preferRelativeResize="0"/>
          <p:nvPr/>
        </p:nvPicPr>
        <p:blipFill>
          <a:blip r:embed="rId4">
            <a:alphaModFix/>
          </a:blip>
          <a:stretch>
            <a:fillRect/>
          </a:stretch>
        </p:blipFill>
        <p:spPr>
          <a:xfrm>
            <a:off x="5588325" y="1099000"/>
            <a:ext cx="2406499" cy="3513400"/>
          </a:xfrm>
          <a:prstGeom prst="rect">
            <a:avLst/>
          </a:prstGeom>
          <a:noFill/>
          <a:ln>
            <a:noFill/>
          </a:ln>
        </p:spPr>
      </p:pic>
      <p:sp>
        <p:nvSpPr>
          <p:cNvPr id="308" name="Google Shape;308;p31"/>
          <p:cNvSpPr/>
          <p:nvPr/>
        </p:nvSpPr>
        <p:spPr>
          <a:xfrm>
            <a:off x="5323925" y="850550"/>
            <a:ext cx="1258500" cy="841200"/>
          </a:xfrm>
          <a:prstGeom prst="wedgeEllipseCallout">
            <a:avLst>
              <a:gd fmla="val 36708" name="adj1"/>
              <a:gd fmla="val 85797"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lt1"/>
                </a:solidFill>
              </a:rPr>
              <a:t>Thanks for calling Sweetpea! Have a great day at school!</a:t>
            </a:r>
            <a:endParaRPr sz="9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08775" y="3850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691100" y="471275"/>
            <a:ext cx="50646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800" u="sng">
                <a:solidFill>
                  <a:srgbClr val="F3F3F3"/>
                </a:solidFill>
                <a:latin typeface="Roboto Black"/>
                <a:ea typeface="Roboto Black"/>
                <a:cs typeface="Roboto Black"/>
                <a:sym typeface="Roboto Black"/>
              </a:rPr>
              <a:t>Technology</a:t>
            </a:r>
            <a:endParaRPr sz="1800" u="sng">
              <a:solidFill>
                <a:srgbClr val="F3F3F3"/>
              </a:solidFill>
              <a:latin typeface="Roboto Black"/>
              <a:ea typeface="Roboto Black"/>
              <a:cs typeface="Roboto Black"/>
              <a:sym typeface="Roboto Black"/>
            </a:endParaRPr>
          </a:p>
          <a:p>
            <a:pPr indent="0" lvl="0" marL="0" rtl="0" algn="l">
              <a:spcBef>
                <a:spcPts val="0"/>
              </a:spcBef>
              <a:spcAft>
                <a:spcPts val="0"/>
              </a:spcAft>
              <a:buClr>
                <a:schemeClr val="dk1"/>
              </a:buClr>
              <a:buSzPts val="1100"/>
              <a:buFont typeface="Arial"/>
              <a:buNone/>
            </a:pPr>
            <a:r>
              <a:rPr lang="en" sz="1100">
                <a:solidFill>
                  <a:srgbClr val="FFFFFF"/>
                </a:solidFill>
                <a:latin typeface="Roboto"/>
                <a:ea typeface="Roboto"/>
                <a:cs typeface="Roboto"/>
                <a:sym typeface="Roboto"/>
              </a:rPr>
              <a:t> </a:t>
            </a:r>
            <a:r>
              <a:rPr b="1" lang="en" sz="1300">
                <a:solidFill>
                  <a:srgbClr val="FFFFFF"/>
                </a:solidFill>
                <a:latin typeface="Roboto"/>
                <a:ea typeface="Roboto"/>
                <a:cs typeface="Roboto"/>
                <a:sym typeface="Roboto"/>
              </a:rPr>
              <a:t>8.1.5.IC.1: </a:t>
            </a:r>
            <a:r>
              <a:rPr lang="en" sz="1300">
                <a:solidFill>
                  <a:srgbClr val="FFFFFF"/>
                </a:solidFill>
                <a:latin typeface="Roboto"/>
                <a:ea typeface="Roboto"/>
                <a:cs typeface="Roboto"/>
                <a:sym typeface="Roboto"/>
              </a:rPr>
              <a:t>Identify computing technologies that have impacted how individuals live and work and describe the factors that influenced the changes. </a:t>
            </a:r>
            <a:endParaRPr sz="13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500">
              <a:solidFill>
                <a:srgbClr val="FFFF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300">
                <a:solidFill>
                  <a:srgbClr val="FFFFFF"/>
                </a:solidFill>
                <a:latin typeface="Roboto"/>
                <a:ea typeface="Roboto"/>
                <a:cs typeface="Roboto"/>
                <a:sym typeface="Roboto"/>
              </a:rPr>
              <a:t>8.1.5.IC.2:</a:t>
            </a:r>
            <a:r>
              <a:rPr lang="en" sz="1300">
                <a:solidFill>
                  <a:srgbClr val="FFFFFF"/>
                </a:solidFill>
                <a:latin typeface="Roboto"/>
                <a:ea typeface="Roboto"/>
                <a:cs typeface="Roboto"/>
                <a:sym typeface="Roboto"/>
              </a:rPr>
              <a:t> Identify possible ways to improve the accessibility and usability of computing technologies to address the diverse needs and wants of users.</a:t>
            </a:r>
            <a:endParaRPr>
              <a:solidFill>
                <a:srgbClr val="FFFFFF"/>
              </a:solidFill>
              <a:latin typeface="Roboto Black"/>
              <a:ea typeface="Roboto Black"/>
              <a:cs typeface="Roboto Black"/>
              <a:sym typeface="Roboto Black"/>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156350" y="0"/>
            <a:ext cx="1044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90" name="Google Shape;90;p14"/>
          <p:cNvSpPr txBox="1"/>
          <p:nvPr/>
        </p:nvSpPr>
        <p:spPr>
          <a:xfrm>
            <a:off x="82829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688"/>
            <a:ext cx="8282701" cy="54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15" name="Google Shape;315;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2"/>
          <p:cNvSpPr/>
          <p:nvPr/>
        </p:nvSpPr>
        <p:spPr>
          <a:xfrm>
            <a:off x="99925" y="5690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17" name="Google Shape;317;p32"/>
          <p:cNvSpPr txBox="1"/>
          <p:nvPr/>
        </p:nvSpPr>
        <p:spPr>
          <a:xfrm>
            <a:off x="369350" y="898000"/>
            <a:ext cx="4983000" cy="376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latin typeface="Roboto"/>
                <a:ea typeface="Roboto"/>
                <a:cs typeface="Roboto"/>
                <a:sym typeface="Roboto"/>
              </a:rPr>
              <a:t>A </a:t>
            </a:r>
            <a:r>
              <a:rPr b="1" lang="en" sz="3300" u="sng">
                <a:latin typeface="Roboto"/>
                <a:ea typeface="Roboto"/>
                <a:cs typeface="Roboto"/>
                <a:sym typeface="Roboto"/>
              </a:rPr>
              <a:t>bad</a:t>
            </a:r>
            <a:r>
              <a:rPr b="1" lang="en" sz="3300">
                <a:latin typeface="Roboto"/>
                <a:ea typeface="Roboto"/>
                <a:cs typeface="Roboto"/>
                <a:sym typeface="Roboto"/>
              </a:rPr>
              <a:t> impact</a:t>
            </a:r>
            <a:r>
              <a:rPr lang="en" sz="3300">
                <a:latin typeface="Roboto"/>
                <a:ea typeface="Roboto"/>
                <a:cs typeface="Roboto"/>
                <a:sym typeface="Roboto"/>
              </a:rPr>
              <a:t> </a:t>
            </a:r>
            <a:r>
              <a:rPr b="1" lang="en" sz="3300">
                <a:latin typeface="Roboto"/>
                <a:ea typeface="Roboto"/>
                <a:cs typeface="Roboto"/>
                <a:sym typeface="Roboto"/>
              </a:rPr>
              <a:t>is one that makes a you feel bad or that causes a person, family, or community to feel bad.</a:t>
            </a:r>
            <a:endParaRPr sz="3100">
              <a:latin typeface="Roboto"/>
              <a:ea typeface="Roboto"/>
              <a:cs typeface="Roboto"/>
              <a:sym typeface="Roboto"/>
            </a:endParaRPr>
          </a:p>
          <a:p>
            <a:pPr indent="0" lvl="0" marL="0" rtl="0" algn="l">
              <a:lnSpc>
                <a:spcPct val="100000"/>
              </a:lnSpc>
              <a:spcBef>
                <a:spcPts val="0"/>
              </a:spcBef>
              <a:spcAft>
                <a:spcPts val="0"/>
              </a:spcAft>
              <a:buNone/>
            </a:pPr>
            <a:r>
              <a:t/>
            </a:r>
            <a:endParaRPr sz="1300">
              <a:latin typeface="Roboto"/>
              <a:ea typeface="Roboto"/>
              <a:cs typeface="Roboto"/>
              <a:sym typeface="Roboto"/>
            </a:endParaRPr>
          </a:p>
          <a:p>
            <a:pPr indent="0" lvl="0" marL="0" rtl="0" algn="l">
              <a:lnSpc>
                <a:spcPct val="100000"/>
              </a:lnSpc>
              <a:spcBef>
                <a:spcPts val="0"/>
              </a:spcBef>
              <a:spcAft>
                <a:spcPts val="0"/>
              </a:spcAft>
              <a:buNone/>
            </a:pPr>
            <a:r>
              <a:rPr lang="en" sz="2500">
                <a:solidFill>
                  <a:schemeClr val="dk1"/>
                </a:solidFill>
                <a:latin typeface="Roboto"/>
                <a:ea typeface="Roboto"/>
                <a:cs typeface="Roboto"/>
                <a:sym typeface="Roboto"/>
              </a:rPr>
              <a:t>A bad impact would be sending or receiving a mean text message.</a:t>
            </a:r>
            <a:endParaRPr sz="2800">
              <a:solidFill>
                <a:srgbClr val="000000"/>
              </a:solidFill>
              <a:latin typeface="Roboto"/>
              <a:ea typeface="Roboto"/>
              <a:cs typeface="Roboto"/>
              <a:sym typeface="Roboto"/>
            </a:endParaRPr>
          </a:p>
        </p:txBody>
      </p:sp>
      <p:sp>
        <p:nvSpPr>
          <p:cNvPr id="318" name="Google Shape;318;p3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19" name="Google Shape;319;p3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320" name="Google Shape;320;p32"/>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21" name="Google Shape;321;p32"/>
          <p:cNvPicPr preferRelativeResize="0"/>
          <p:nvPr/>
        </p:nvPicPr>
        <p:blipFill rotWithShape="1">
          <a:blip r:embed="rId4">
            <a:alphaModFix/>
          </a:blip>
          <a:srcRect b="1597" l="19396" r="17360" t="1597"/>
          <a:stretch/>
        </p:blipFill>
        <p:spPr>
          <a:xfrm>
            <a:off x="4849325" y="1482625"/>
            <a:ext cx="3368827" cy="3043251"/>
          </a:xfrm>
          <a:prstGeom prst="rect">
            <a:avLst/>
          </a:prstGeom>
          <a:noFill/>
          <a:ln>
            <a:noFill/>
          </a:ln>
        </p:spPr>
      </p:pic>
      <p:sp>
        <p:nvSpPr>
          <p:cNvPr id="322" name="Google Shape;322;p32"/>
          <p:cNvSpPr txBox="1"/>
          <p:nvPr/>
        </p:nvSpPr>
        <p:spPr>
          <a:xfrm>
            <a:off x="5798300" y="2030825"/>
            <a:ext cx="1660800" cy="16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Hey! Ur dress is cheap and  you look like a turtle in it! </a:t>
            </a:r>
            <a:endParaRPr sz="1800">
              <a:solidFill>
                <a:srgbClr val="FFFFFF"/>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29" name="Google Shape;329;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99925" y="90450"/>
            <a:ext cx="8045916"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How Computing Devices Impact People</a:t>
            </a:r>
          </a:p>
        </p:txBody>
      </p:sp>
      <p:sp>
        <p:nvSpPr>
          <p:cNvPr id="331" name="Google Shape;331;p33"/>
          <p:cNvSpPr txBox="1"/>
          <p:nvPr/>
        </p:nvSpPr>
        <p:spPr>
          <a:xfrm>
            <a:off x="99925" y="820725"/>
            <a:ext cx="8282700" cy="52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latin typeface="Roboto"/>
                <a:ea typeface="Roboto"/>
                <a:cs typeface="Roboto"/>
                <a:sym typeface="Roboto"/>
              </a:rPr>
              <a:t>Computing devices impact every part of  modern life. </a:t>
            </a:r>
            <a:endParaRPr sz="600">
              <a:solidFill>
                <a:srgbClr val="000000"/>
              </a:solidFill>
              <a:latin typeface="Roboto"/>
              <a:ea typeface="Roboto"/>
              <a:cs typeface="Roboto"/>
              <a:sym typeface="Roboto"/>
            </a:endParaRPr>
          </a:p>
        </p:txBody>
      </p:sp>
      <p:sp>
        <p:nvSpPr>
          <p:cNvPr id="332" name="Google Shape;332;p3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33" name="Google Shape;333;p3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334" name="Google Shape;334;p33"/>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335" name="Google Shape;335;p33"/>
          <p:cNvPicPr preferRelativeResize="0"/>
          <p:nvPr/>
        </p:nvPicPr>
        <p:blipFill>
          <a:blip r:embed="rId4">
            <a:alphaModFix/>
          </a:blip>
          <a:stretch>
            <a:fillRect/>
          </a:stretch>
        </p:blipFill>
        <p:spPr>
          <a:xfrm>
            <a:off x="1237400" y="1280075"/>
            <a:ext cx="6007751" cy="3341200"/>
          </a:xfrm>
          <a:prstGeom prst="rect">
            <a:avLst/>
          </a:prstGeom>
          <a:noFill/>
          <a:ln>
            <a:noFill/>
          </a:ln>
        </p:spPr>
      </p:pic>
      <p:sp>
        <p:nvSpPr>
          <p:cNvPr id="336" name="Google Shape;336;p33"/>
          <p:cNvSpPr txBox="1"/>
          <p:nvPr/>
        </p:nvSpPr>
        <p:spPr>
          <a:xfrm>
            <a:off x="2448500" y="2067900"/>
            <a:ext cx="12303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hewy"/>
                <a:ea typeface="Chewy"/>
                <a:cs typeface="Chewy"/>
                <a:sym typeface="Chewy"/>
              </a:rPr>
              <a:t>shopping</a:t>
            </a:r>
            <a:endParaRPr sz="1800">
              <a:solidFill>
                <a:schemeClr val="dk2"/>
              </a:solidFill>
              <a:latin typeface="Chewy"/>
              <a:ea typeface="Chewy"/>
              <a:cs typeface="Chewy"/>
              <a:sym typeface="Chewy"/>
            </a:endParaRPr>
          </a:p>
        </p:txBody>
      </p:sp>
      <p:sp>
        <p:nvSpPr>
          <p:cNvPr id="337" name="Google Shape;337;p33"/>
          <p:cNvSpPr txBox="1"/>
          <p:nvPr/>
        </p:nvSpPr>
        <p:spPr>
          <a:xfrm>
            <a:off x="2759863" y="3525563"/>
            <a:ext cx="29628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Aclonica"/>
                <a:ea typeface="Aclonica"/>
                <a:cs typeface="Aclonica"/>
                <a:sym typeface="Aclonica"/>
              </a:rPr>
              <a:t>access to information</a:t>
            </a:r>
            <a:endParaRPr b="1" sz="1800">
              <a:solidFill>
                <a:schemeClr val="dk2"/>
              </a:solidFill>
              <a:latin typeface="Aclonica"/>
              <a:ea typeface="Aclonica"/>
              <a:cs typeface="Aclonica"/>
              <a:sym typeface="Aclonica"/>
            </a:endParaRPr>
          </a:p>
        </p:txBody>
      </p:sp>
      <p:sp>
        <p:nvSpPr>
          <p:cNvPr id="338" name="Google Shape;338;p33"/>
          <p:cNvSpPr txBox="1"/>
          <p:nvPr/>
        </p:nvSpPr>
        <p:spPr>
          <a:xfrm>
            <a:off x="3427063" y="1743288"/>
            <a:ext cx="19176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damina"/>
                <a:ea typeface="Adamina"/>
                <a:cs typeface="Adamina"/>
                <a:sym typeface="Adamina"/>
              </a:rPr>
              <a:t>communication</a:t>
            </a:r>
            <a:endParaRPr sz="1800">
              <a:solidFill>
                <a:schemeClr val="dk2"/>
              </a:solidFill>
              <a:latin typeface="Adamina"/>
              <a:ea typeface="Adamina"/>
              <a:cs typeface="Adamina"/>
              <a:sym typeface="Adamina"/>
            </a:endParaRPr>
          </a:p>
        </p:txBody>
      </p:sp>
      <p:sp>
        <p:nvSpPr>
          <p:cNvPr id="339" name="Google Shape;339;p33"/>
          <p:cNvSpPr txBox="1"/>
          <p:nvPr/>
        </p:nvSpPr>
        <p:spPr>
          <a:xfrm>
            <a:off x="3427075" y="2404638"/>
            <a:ext cx="1744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omic Sans MS"/>
                <a:ea typeface="Comic Sans MS"/>
                <a:cs typeface="Comic Sans MS"/>
                <a:sym typeface="Comic Sans MS"/>
              </a:rPr>
              <a:t>entertainment</a:t>
            </a:r>
            <a:endParaRPr sz="1800">
              <a:solidFill>
                <a:schemeClr val="dk2"/>
              </a:solidFill>
              <a:latin typeface="Comic Sans MS"/>
              <a:ea typeface="Comic Sans MS"/>
              <a:cs typeface="Comic Sans MS"/>
              <a:sym typeface="Comic Sans MS"/>
            </a:endParaRPr>
          </a:p>
        </p:txBody>
      </p:sp>
      <p:sp>
        <p:nvSpPr>
          <p:cNvPr id="340" name="Google Shape;340;p33"/>
          <p:cNvSpPr txBox="1"/>
          <p:nvPr/>
        </p:nvSpPr>
        <p:spPr>
          <a:xfrm>
            <a:off x="5171275" y="2271825"/>
            <a:ext cx="8610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Aclonica"/>
                <a:ea typeface="Aclonica"/>
                <a:cs typeface="Aclonica"/>
                <a:sym typeface="Aclonica"/>
              </a:rPr>
              <a:t>work</a:t>
            </a:r>
            <a:endParaRPr sz="1800">
              <a:solidFill>
                <a:schemeClr val="dk2"/>
              </a:solidFill>
              <a:latin typeface="Aclonica"/>
              <a:ea typeface="Aclonica"/>
              <a:cs typeface="Aclonica"/>
              <a:sym typeface="Aclonica"/>
            </a:endParaRPr>
          </a:p>
        </p:txBody>
      </p:sp>
      <p:sp>
        <p:nvSpPr>
          <p:cNvPr id="341" name="Google Shape;341;p33"/>
          <p:cNvSpPr txBox="1"/>
          <p:nvPr/>
        </p:nvSpPr>
        <p:spPr>
          <a:xfrm>
            <a:off x="2172563" y="2634425"/>
            <a:ext cx="1600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Fugaz One"/>
                <a:ea typeface="Fugaz One"/>
                <a:cs typeface="Fugaz One"/>
                <a:sym typeface="Fugaz One"/>
              </a:rPr>
              <a:t>healthcare</a:t>
            </a:r>
            <a:endParaRPr sz="1800">
              <a:solidFill>
                <a:schemeClr val="dk2"/>
              </a:solidFill>
              <a:latin typeface="Fugaz One"/>
              <a:ea typeface="Fugaz One"/>
              <a:cs typeface="Fugaz One"/>
              <a:sym typeface="Fugaz One"/>
            </a:endParaRPr>
          </a:p>
        </p:txBody>
      </p:sp>
      <p:sp>
        <p:nvSpPr>
          <p:cNvPr id="342" name="Google Shape;342;p33"/>
          <p:cNvSpPr txBox="1"/>
          <p:nvPr/>
        </p:nvSpPr>
        <p:spPr>
          <a:xfrm>
            <a:off x="3917400" y="2067900"/>
            <a:ext cx="1309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Medium"/>
                <a:ea typeface="Roboto Medium"/>
                <a:cs typeface="Roboto Medium"/>
                <a:sym typeface="Roboto Medium"/>
              </a:rPr>
              <a:t>education</a:t>
            </a:r>
            <a:endParaRPr sz="1800">
              <a:solidFill>
                <a:schemeClr val="dk2"/>
              </a:solidFill>
              <a:latin typeface="Roboto Medium"/>
              <a:ea typeface="Roboto Medium"/>
              <a:cs typeface="Roboto Medium"/>
              <a:sym typeface="Roboto Medium"/>
            </a:endParaRPr>
          </a:p>
        </p:txBody>
      </p:sp>
      <p:sp>
        <p:nvSpPr>
          <p:cNvPr id="343" name="Google Shape;343;p33"/>
          <p:cNvSpPr txBox="1"/>
          <p:nvPr/>
        </p:nvSpPr>
        <p:spPr>
          <a:xfrm>
            <a:off x="3992850" y="2776025"/>
            <a:ext cx="22035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latin typeface="Oxygen"/>
                <a:ea typeface="Oxygen"/>
                <a:cs typeface="Oxygen"/>
                <a:sym typeface="Oxygen"/>
              </a:rPr>
              <a:t>social interaction</a:t>
            </a:r>
            <a:endParaRPr b="1" sz="1800">
              <a:solidFill>
                <a:schemeClr val="dk2"/>
              </a:solidFill>
              <a:latin typeface="Oxygen"/>
              <a:ea typeface="Oxygen"/>
              <a:cs typeface="Oxygen"/>
              <a:sym typeface="Oxygen"/>
            </a:endParaRPr>
          </a:p>
        </p:txBody>
      </p:sp>
      <p:sp>
        <p:nvSpPr>
          <p:cNvPr id="344" name="Google Shape;344;p33"/>
          <p:cNvSpPr txBox="1"/>
          <p:nvPr/>
        </p:nvSpPr>
        <p:spPr>
          <a:xfrm>
            <a:off x="4224725" y="3148300"/>
            <a:ext cx="20922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Oswald"/>
                <a:ea typeface="Oswald"/>
                <a:cs typeface="Oswald"/>
                <a:sym typeface="Oswald"/>
              </a:rPr>
              <a:t>p</a:t>
            </a:r>
            <a:r>
              <a:rPr lang="en" sz="1800">
                <a:solidFill>
                  <a:schemeClr val="dk2"/>
                </a:solidFill>
                <a:latin typeface="Oswald"/>
                <a:ea typeface="Oswald"/>
                <a:cs typeface="Oswald"/>
                <a:sym typeface="Oswald"/>
              </a:rPr>
              <a:t>ersonal organization</a:t>
            </a:r>
            <a:endParaRPr sz="1800">
              <a:solidFill>
                <a:schemeClr val="dk2"/>
              </a:solidFill>
              <a:latin typeface="Oswald"/>
              <a:ea typeface="Oswald"/>
              <a:cs typeface="Oswald"/>
              <a:sym typeface="Oswald"/>
            </a:endParaRPr>
          </a:p>
        </p:txBody>
      </p:sp>
      <p:sp>
        <p:nvSpPr>
          <p:cNvPr id="345" name="Google Shape;345;p33"/>
          <p:cNvSpPr txBox="1"/>
          <p:nvPr/>
        </p:nvSpPr>
        <p:spPr>
          <a:xfrm>
            <a:off x="2122225" y="3066000"/>
            <a:ext cx="2203500" cy="45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Mukta"/>
                <a:ea typeface="Mukta"/>
                <a:cs typeface="Mukta"/>
                <a:sym typeface="Mukta"/>
              </a:rPr>
              <a:t>creative expression</a:t>
            </a:r>
            <a:endParaRPr sz="1800">
              <a:solidFill>
                <a:schemeClr val="dk2"/>
              </a:solidFill>
              <a:latin typeface="Mukta"/>
              <a:ea typeface="Mukta"/>
              <a:cs typeface="Mukta"/>
              <a:sym typeface="Mukt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352" name="Google Shape;352;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
          <p:cNvSpPr/>
          <p:nvPr/>
        </p:nvSpPr>
        <p:spPr>
          <a:xfrm>
            <a:off x="279625" y="2021475"/>
            <a:ext cx="7639708" cy="23908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Impacted Peoples Lives</a:t>
            </a:r>
          </a:p>
        </p:txBody>
      </p:sp>
      <p:sp>
        <p:nvSpPr>
          <p:cNvPr id="354" name="Google Shape;354;p34"/>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355" name="Google Shape;355;p3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356" name="Google Shape;356;p34"/>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357" name="Google Shape;357;p34"/>
          <p:cNvSpPr/>
          <p:nvPr/>
        </p:nvSpPr>
        <p:spPr>
          <a:xfrm>
            <a:off x="191275" y="440950"/>
            <a:ext cx="7438586" cy="13296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Technologies That Have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4" name="Google Shape;364;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5"/>
          <p:cNvSpPr/>
          <p:nvPr/>
        </p:nvSpPr>
        <p:spPr>
          <a:xfrm>
            <a:off x="99925" y="90450"/>
            <a:ext cx="8045920" cy="1039825"/>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366" name="Google Shape;366;p35"/>
          <p:cNvSpPr txBox="1"/>
          <p:nvPr/>
        </p:nvSpPr>
        <p:spPr>
          <a:xfrm>
            <a:off x="795738" y="1359450"/>
            <a:ext cx="6368400" cy="22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3300">
                <a:latin typeface="Roboto"/>
                <a:ea typeface="Roboto"/>
                <a:cs typeface="Roboto"/>
                <a:sym typeface="Roboto"/>
              </a:rPr>
              <a:t>A</a:t>
            </a:r>
            <a:r>
              <a:rPr b="1" i="1" lang="en" sz="3300">
                <a:latin typeface="Roboto"/>
                <a:ea typeface="Roboto"/>
                <a:cs typeface="Roboto"/>
                <a:sym typeface="Roboto"/>
              </a:rPr>
              <a:t>lgorithm</a:t>
            </a:r>
            <a:r>
              <a:rPr lang="en" sz="3300">
                <a:latin typeface="Roboto"/>
                <a:ea typeface="Roboto"/>
                <a:cs typeface="Roboto"/>
                <a:sym typeface="Roboto"/>
              </a:rPr>
              <a:t> is </a:t>
            </a:r>
            <a:r>
              <a:rPr lang="en" sz="3300">
                <a:solidFill>
                  <a:srgbClr val="3C4043"/>
                </a:solidFill>
                <a:highlight>
                  <a:srgbClr val="FFFFFF"/>
                </a:highlight>
                <a:latin typeface="Roboto"/>
                <a:ea typeface="Roboto"/>
                <a:cs typeface="Roboto"/>
                <a:sym typeface="Roboto"/>
              </a:rPr>
              <a:t>a process or set of rules to be followed in order to complete a task, operation, or solve a  problem. </a:t>
            </a:r>
            <a:endParaRPr sz="3300">
              <a:latin typeface="Roboto"/>
              <a:ea typeface="Roboto"/>
              <a:cs typeface="Roboto"/>
              <a:sym typeface="Roboto"/>
            </a:endParaRPr>
          </a:p>
        </p:txBody>
      </p:sp>
      <p:sp>
        <p:nvSpPr>
          <p:cNvPr id="367" name="Google Shape;367;p3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68" name="Google Shape;368;p3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69" name="Google Shape;369;p35"/>
          <p:cNvPicPr preferRelativeResize="0"/>
          <p:nvPr/>
        </p:nvPicPr>
        <p:blipFill>
          <a:blip r:embed="rId3">
            <a:alphaModFix/>
          </a:blip>
          <a:stretch>
            <a:fillRect/>
          </a:stretch>
        </p:blipFill>
        <p:spPr>
          <a:xfrm>
            <a:off x="50350" y="4638050"/>
            <a:ext cx="8232351" cy="459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6" name="Google Shape;376;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6"/>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378" name="Google Shape;378;p36"/>
          <p:cNvSpPr txBox="1"/>
          <p:nvPr/>
        </p:nvSpPr>
        <p:spPr>
          <a:xfrm>
            <a:off x="428025" y="931550"/>
            <a:ext cx="7215900" cy="3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Roboto"/>
                <a:ea typeface="Roboto"/>
                <a:cs typeface="Roboto"/>
                <a:sym typeface="Roboto"/>
              </a:rPr>
              <a:t>Computing technologies have significantly impacted many parts of the daily life of how people  live and work. Several key technologies have proven to be driving forces in these changes, influenced by a combination of factors including </a:t>
            </a:r>
            <a:endParaRPr sz="20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technological innovation, </a:t>
            </a:r>
            <a:endParaRPr b="1" i="1" sz="18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societal needs, </a:t>
            </a:r>
            <a:endParaRPr b="1" i="1" sz="18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economic forces, and </a:t>
            </a:r>
            <a:endParaRPr b="1" i="1" sz="1800">
              <a:latin typeface="Roboto"/>
              <a:ea typeface="Roboto"/>
              <a:cs typeface="Roboto"/>
              <a:sym typeface="Roboto"/>
            </a:endParaRPr>
          </a:p>
          <a:p>
            <a:pPr indent="-342900" lvl="0" marL="1371600" rtl="0" algn="l">
              <a:spcBef>
                <a:spcPts val="0"/>
              </a:spcBef>
              <a:spcAft>
                <a:spcPts val="0"/>
              </a:spcAft>
              <a:buSzPts val="1800"/>
              <a:buFont typeface="Roboto"/>
              <a:buChar char="●"/>
            </a:pPr>
            <a:r>
              <a:rPr b="1" i="1" lang="en" sz="1800">
                <a:latin typeface="Roboto"/>
                <a:ea typeface="Roboto"/>
                <a:cs typeface="Roboto"/>
                <a:sym typeface="Roboto"/>
              </a:rPr>
              <a:t>cultural shifts. </a:t>
            </a:r>
            <a:endParaRPr b="1" i="1" sz="18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2000">
                <a:latin typeface="Roboto"/>
                <a:ea typeface="Roboto"/>
                <a:cs typeface="Roboto"/>
                <a:sym typeface="Roboto"/>
              </a:rPr>
              <a:t>Factors driving their adoption include advances in algorithms and computing power, the mass collection of data, and the need for automation and efficiency in various domains.Some examples are provided.</a:t>
            </a:r>
            <a:endParaRPr sz="2000">
              <a:latin typeface="Roboto"/>
              <a:ea typeface="Roboto"/>
              <a:cs typeface="Roboto"/>
              <a:sym typeface="Roboto"/>
            </a:endParaRPr>
          </a:p>
          <a:p>
            <a:pPr indent="0" lvl="0" marL="0" rtl="0" algn="l">
              <a:lnSpc>
                <a:spcPct val="100000"/>
              </a:lnSpc>
              <a:spcBef>
                <a:spcPts val="0"/>
              </a:spcBef>
              <a:spcAft>
                <a:spcPts val="0"/>
              </a:spcAft>
              <a:buNone/>
            </a:pPr>
            <a:r>
              <a:t/>
            </a:r>
            <a:endParaRPr sz="2400">
              <a:latin typeface="Roboto"/>
              <a:ea typeface="Roboto"/>
              <a:cs typeface="Roboto"/>
              <a:sym typeface="Roboto"/>
            </a:endParaRPr>
          </a:p>
        </p:txBody>
      </p:sp>
      <p:sp>
        <p:nvSpPr>
          <p:cNvPr id="379" name="Google Shape;379;p3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80" name="Google Shape;380;p3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81" name="Google Shape;381;p36"/>
          <p:cNvPicPr preferRelativeResize="0"/>
          <p:nvPr/>
        </p:nvPicPr>
        <p:blipFill>
          <a:blip r:embed="rId3">
            <a:alphaModFix/>
          </a:blip>
          <a:stretch>
            <a:fillRect/>
          </a:stretch>
        </p:blipFill>
        <p:spPr>
          <a:xfrm>
            <a:off x="322825" y="4638050"/>
            <a:ext cx="7959875" cy="459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8" name="Google Shape;388;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7"/>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390" name="Google Shape;390;p37"/>
          <p:cNvSpPr txBox="1"/>
          <p:nvPr/>
        </p:nvSpPr>
        <p:spPr>
          <a:xfrm>
            <a:off x="402850" y="879500"/>
            <a:ext cx="7557000" cy="373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Internet and World Wide Web:</a:t>
            </a:r>
            <a:r>
              <a:rPr lang="en" sz="2400">
                <a:latin typeface="Roboto"/>
                <a:ea typeface="Roboto"/>
                <a:cs typeface="Roboto"/>
                <a:sym typeface="Roboto"/>
              </a:rPr>
              <a:t> The internet or  World Wide Web has been the most transformative technological developments in recent history. It has revolutionized communication, commerce, entertainment, and information access. </a:t>
            </a:r>
            <a:endParaRPr sz="24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Factors influencing its impac</a:t>
            </a:r>
            <a:r>
              <a:rPr lang="en" sz="2400">
                <a:latin typeface="Roboto"/>
                <a:ea typeface="Roboto"/>
                <a:cs typeface="Roboto"/>
                <a:sym typeface="Roboto"/>
              </a:rPr>
              <a:t>t include advancements in networking technologies, the need for global connectivity, and the rise of digital communication and commerce.</a:t>
            </a:r>
            <a:endParaRPr sz="2400">
              <a:latin typeface="Roboto"/>
              <a:ea typeface="Roboto"/>
              <a:cs typeface="Roboto"/>
              <a:sym typeface="Roboto"/>
            </a:endParaRPr>
          </a:p>
          <a:p>
            <a:pPr indent="0" lvl="0" marL="0" rtl="0" algn="l">
              <a:lnSpc>
                <a:spcPct val="100000"/>
              </a:lnSpc>
              <a:spcBef>
                <a:spcPts val="0"/>
              </a:spcBef>
              <a:spcAft>
                <a:spcPts val="0"/>
              </a:spcAft>
              <a:buNone/>
            </a:pPr>
            <a:r>
              <a:t/>
            </a:r>
            <a:endParaRPr sz="2400">
              <a:latin typeface="Roboto"/>
              <a:ea typeface="Roboto"/>
              <a:cs typeface="Roboto"/>
              <a:sym typeface="Roboto"/>
            </a:endParaRPr>
          </a:p>
        </p:txBody>
      </p:sp>
      <p:sp>
        <p:nvSpPr>
          <p:cNvPr id="391" name="Google Shape;391;p3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392" name="Google Shape;392;p3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393" name="Google Shape;393;p37"/>
          <p:cNvPicPr preferRelativeResize="0"/>
          <p:nvPr/>
        </p:nvPicPr>
        <p:blipFill>
          <a:blip r:embed="rId3">
            <a:alphaModFix/>
          </a:blip>
          <a:stretch>
            <a:fillRect/>
          </a:stretch>
        </p:blipFill>
        <p:spPr>
          <a:xfrm>
            <a:off x="0" y="4663225"/>
            <a:ext cx="8218148" cy="45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00" name="Google Shape;400;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8"/>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02" name="Google Shape;402;p38"/>
          <p:cNvSpPr txBox="1"/>
          <p:nvPr/>
        </p:nvSpPr>
        <p:spPr>
          <a:xfrm>
            <a:off x="402850" y="879500"/>
            <a:ext cx="7743000" cy="37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Smartphones and Mobile Computing:</a:t>
            </a:r>
            <a:r>
              <a:rPr lang="en" sz="2400">
                <a:latin typeface="Roboto"/>
                <a:ea typeface="Roboto"/>
                <a:cs typeface="Roboto"/>
                <a:sym typeface="Roboto"/>
              </a:rPr>
              <a:t> Smartphones and mobile computing devices have reshaped how people interact with information and each other. These devices have become </a:t>
            </a:r>
            <a:r>
              <a:rPr lang="en" sz="2400">
                <a:latin typeface="Roboto"/>
                <a:ea typeface="Roboto"/>
                <a:cs typeface="Roboto"/>
                <a:sym typeface="Roboto"/>
              </a:rPr>
              <a:t>necessary</a:t>
            </a:r>
            <a:r>
              <a:rPr lang="en" sz="2400">
                <a:latin typeface="Roboto"/>
                <a:ea typeface="Roboto"/>
                <a:cs typeface="Roboto"/>
                <a:sym typeface="Roboto"/>
              </a:rPr>
              <a:t> tools for communication, productivity, entertainment, and even healthcare. </a:t>
            </a:r>
            <a:endParaRPr sz="24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rPr b="1" lang="en" sz="2400">
                <a:latin typeface="Roboto"/>
                <a:ea typeface="Roboto"/>
                <a:cs typeface="Roboto"/>
                <a:sym typeface="Roboto"/>
              </a:rPr>
              <a:t>Factors driving their adoption</a:t>
            </a:r>
            <a:r>
              <a:rPr lang="en" sz="2400">
                <a:latin typeface="Roboto"/>
                <a:ea typeface="Roboto"/>
                <a:cs typeface="Roboto"/>
                <a:sym typeface="Roboto"/>
              </a:rPr>
              <a:t> include advances in mobile hardware, software ecosystems, and the demand for on-the-go connectivity.</a:t>
            </a:r>
            <a:endParaRPr sz="2400">
              <a:latin typeface="Roboto"/>
              <a:ea typeface="Roboto"/>
              <a:cs typeface="Roboto"/>
              <a:sym typeface="Roboto"/>
            </a:endParaRPr>
          </a:p>
        </p:txBody>
      </p:sp>
      <p:sp>
        <p:nvSpPr>
          <p:cNvPr id="403" name="Google Shape;403;p3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04" name="Google Shape;404;p3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05" name="Google Shape;405;p38"/>
          <p:cNvPicPr preferRelativeResize="0"/>
          <p:nvPr/>
        </p:nvPicPr>
        <p:blipFill>
          <a:blip r:embed="rId3">
            <a:alphaModFix/>
          </a:blip>
          <a:stretch>
            <a:fillRect/>
          </a:stretch>
        </p:blipFill>
        <p:spPr>
          <a:xfrm>
            <a:off x="0" y="4663225"/>
            <a:ext cx="8182774" cy="459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2" name="Google Shape;412;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9"/>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14" name="Google Shape;414;p39"/>
          <p:cNvSpPr txBox="1"/>
          <p:nvPr/>
        </p:nvSpPr>
        <p:spPr>
          <a:xfrm>
            <a:off x="298038" y="931550"/>
            <a:ext cx="7551600" cy="3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Cloud Computing: </a:t>
            </a:r>
            <a:r>
              <a:rPr lang="en" sz="2000">
                <a:latin typeface="Roboto"/>
                <a:ea typeface="Roboto"/>
                <a:cs typeface="Roboto"/>
                <a:sym typeface="Roboto"/>
              </a:rPr>
              <a:t>Cloud computing has transformed the way individuals and businesses store, process, and access data and applications compared to </a:t>
            </a:r>
            <a:r>
              <a:rPr lang="en" sz="2000">
                <a:latin typeface="Roboto"/>
                <a:ea typeface="Roboto"/>
                <a:cs typeface="Roboto"/>
                <a:sym typeface="Roboto"/>
              </a:rPr>
              <a:t> traditional on-premises IT infrastructure</a:t>
            </a:r>
            <a:r>
              <a:rPr lang="en" sz="2000">
                <a:latin typeface="Roboto"/>
                <a:ea typeface="Roboto"/>
                <a:cs typeface="Roboto"/>
                <a:sym typeface="Roboto"/>
              </a:rPr>
              <a:t>. It offers…</a:t>
            </a:r>
            <a:endParaRPr sz="20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Scalability</a:t>
            </a:r>
            <a:r>
              <a:rPr lang="en" sz="1800">
                <a:latin typeface="Roboto"/>
                <a:ea typeface="Roboto"/>
                <a:cs typeface="Roboto"/>
                <a:sym typeface="Roboto"/>
              </a:rPr>
              <a:t>- the capacity to be changed in size or scale.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Flexibility</a:t>
            </a:r>
            <a:r>
              <a:rPr lang="en" sz="1800">
                <a:latin typeface="Roboto"/>
                <a:ea typeface="Roboto"/>
                <a:cs typeface="Roboto"/>
                <a:sym typeface="Roboto"/>
              </a:rPr>
              <a:t>-the ability to changed (stretched) without breaking or losing its shape.</a:t>
            </a:r>
            <a:endParaRPr sz="1800">
              <a:latin typeface="Roboto"/>
              <a:ea typeface="Roboto"/>
              <a:cs typeface="Roboto"/>
              <a:sym typeface="Roboto"/>
            </a:endParaRPr>
          </a:p>
          <a:p>
            <a:pPr indent="-342900" lvl="0" marL="457200" rtl="0" algn="l">
              <a:spcBef>
                <a:spcPts val="0"/>
              </a:spcBef>
              <a:spcAft>
                <a:spcPts val="0"/>
              </a:spcAft>
              <a:buSzPts val="1800"/>
              <a:buFont typeface="Roboto"/>
              <a:buChar char="●"/>
            </a:pPr>
            <a:r>
              <a:rPr b="1" lang="en" sz="1800">
                <a:latin typeface="Roboto"/>
                <a:ea typeface="Roboto"/>
                <a:cs typeface="Roboto"/>
                <a:sym typeface="Roboto"/>
              </a:rPr>
              <a:t>Cost-efficiency</a:t>
            </a:r>
            <a:r>
              <a:rPr lang="en" sz="1800">
                <a:latin typeface="Roboto"/>
                <a:ea typeface="Roboto"/>
                <a:cs typeface="Roboto"/>
                <a:sym typeface="Roboto"/>
              </a:rPr>
              <a:t>- does not include </a:t>
            </a:r>
            <a:r>
              <a:rPr lang="en" sz="1800">
                <a:latin typeface="Roboto"/>
                <a:ea typeface="Roboto"/>
                <a:cs typeface="Roboto"/>
                <a:sym typeface="Roboto"/>
              </a:rPr>
              <a:t>extraneous</a:t>
            </a:r>
            <a:r>
              <a:rPr lang="en" sz="1800">
                <a:latin typeface="Roboto"/>
                <a:ea typeface="Roboto"/>
                <a:cs typeface="Roboto"/>
                <a:sym typeface="Roboto"/>
              </a:rPr>
              <a:t> charges or fees.</a:t>
            </a:r>
            <a:endParaRPr sz="1800">
              <a:latin typeface="Roboto"/>
              <a:ea typeface="Roboto"/>
              <a:cs typeface="Roboto"/>
              <a:sym typeface="Roboto"/>
            </a:endParaRPr>
          </a:p>
          <a:p>
            <a:pPr indent="0" lvl="0" marL="0" rtl="0" algn="l">
              <a:spcBef>
                <a:spcPts val="0"/>
              </a:spcBef>
              <a:spcAft>
                <a:spcPts val="0"/>
              </a:spcAft>
              <a:buNone/>
            </a:pPr>
            <a:r>
              <a:t/>
            </a:r>
            <a:endParaRPr sz="9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driving its adoption </a:t>
            </a:r>
            <a:r>
              <a:rPr lang="en" sz="2000">
                <a:latin typeface="Roboto"/>
                <a:ea typeface="Roboto"/>
                <a:cs typeface="Roboto"/>
                <a:sym typeface="Roboto"/>
              </a:rPr>
              <a:t>include the need for scalable computing resources, cost savings, and the rise of remote work and collaboration.</a:t>
            </a:r>
            <a:endParaRPr sz="2000">
              <a:latin typeface="Roboto"/>
              <a:ea typeface="Roboto"/>
              <a:cs typeface="Roboto"/>
              <a:sym typeface="Roboto"/>
            </a:endParaRPr>
          </a:p>
          <a:p>
            <a:pPr indent="0" lvl="0" marL="0" rtl="0" algn="l">
              <a:lnSpc>
                <a:spcPct val="100000"/>
              </a:lnSpc>
              <a:spcBef>
                <a:spcPts val="0"/>
              </a:spcBef>
              <a:spcAft>
                <a:spcPts val="0"/>
              </a:spcAft>
              <a:buNone/>
            </a:pPr>
            <a:r>
              <a:t/>
            </a:r>
            <a:endParaRPr sz="2000">
              <a:latin typeface="Roboto"/>
              <a:ea typeface="Roboto"/>
              <a:cs typeface="Roboto"/>
              <a:sym typeface="Roboto"/>
            </a:endParaRPr>
          </a:p>
        </p:txBody>
      </p:sp>
      <p:sp>
        <p:nvSpPr>
          <p:cNvPr id="415" name="Google Shape;415;p3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16" name="Google Shape;416;p3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17" name="Google Shape;417;p39"/>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4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4" name="Google Shape;424;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0"/>
          <p:cNvSpPr/>
          <p:nvPr/>
        </p:nvSpPr>
        <p:spPr>
          <a:xfrm>
            <a:off x="67650" y="5690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26" name="Google Shape;426;p40"/>
          <p:cNvSpPr txBox="1"/>
          <p:nvPr/>
        </p:nvSpPr>
        <p:spPr>
          <a:xfrm>
            <a:off x="350850" y="948875"/>
            <a:ext cx="7173900" cy="3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Roboto"/>
                <a:ea typeface="Roboto"/>
                <a:cs typeface="Roboto"/>
                <a:sym typeface="Roboto"/>
              </a:rPr>
              <a:t>Social Media Platforms:</a:t>
            </a:r>
            <a:r>
              <a:rPr lang="en" sz="1800">
                <a:latin typeface="Roboto"/>
                <a:ea typeface="Roboto"/>
                <a:cs typeface="Roboto"/>
                <a:sym typeface="Roboto"/>
              </a:rPr>
              <a:t> Social media platforms </a:t>
            </a:r>
            <a:r>
              <a:rPr lang="en" sz="1800">
                <a:latin typeface="Roboto"/>
                <a:ea typeface="Roboto"/>
                <a:cs typeface="Roboto"/>
                <a:sym typeface="Roboto"/>
              </a:rPr>
              <a:t>have become an integral part of many people's personal and professional lives. They influence communication, marketing, and societal dynamics. </a:t>
            </a:r>
            <a:r>
              <a:rPr lang="en" sz="1800">
                <a:latin typeface="Roboto"/>
                <a:ea typeface="Roboto"/>
                <a:cs typeface="Roboto"/>
                <a:sym typeface="Roboto"/>
              </a:rPr>
              <a:t> Social media has changed how people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connect,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share information, and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express themselves online. </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 sz="1800">
                <a:latin typeface="Roboto"/>
                <a:ea typeface="Roboto"/>
                <a:cs typeface="Roboto"/>
                <a:sym typeface="Roboto"/>
              </a:rPr>
              <a:t>Factors contributing to their impact</a:t>
            </a:r>
            <a:r>
              <a:rPr lang="en" sz="1800">
                <a:latin typeface="Roboto"/>
                <a:ea typeface="Roboto"/>
                <a:cs typeface="Roboto"/>
                <a:sym typeface="Roboto"/>
              </a:rPr>
              <a:t> include the desire for social interaction, technological advancements in networking and user interfaces, and the rise of digital advertising.</a:t>
            </a:r>
            <a:endParaRPr sz="1800">
              <a:latin typeface="Roboto"/>
              <a:ea typeface="Roboto"/>
              <a:cs typeface="Roboto"/>
              <a:sym typeface="Roboto"/>
            </a:endParaRPr>
          </a:p>
        </p:txBody>
      </p:sp>
      <p:sp>
        <p:nvSpPr>
          <p:cNvPr id="427" name="Google Shape;427;p4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28" name="Google Shape;428;p4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29" name="Google Shape;429;p40"/>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6" name="Google Shape;436;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1"/>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38" name="Google Shape;438;p41"/>
          <p:cNvSpPr txBox="1"/>
          <p:nvPr/>
        </p:nvSpPr>
        <p:spPr>
          <a:xfrm>
            <a:off x="402850" y="879500"/>
            <a:ext cx="6772800" cy="33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Artificial Intelligence and Machine Learning</a:t>
            </a:r>
            <a:r>
              <a:rPr lang="en" sz="2000">
                <a:latin typeface="Roboto"/>
                <a:ea typeface="Roboto"/>
                <a:cs typeface="Roboto"/>
                <a:sym typeface="Roboto"/>
              </a:rPr>
              <a:t>: AI and machine learning technologies are increasingly being integrated into various applications and services, automating tasks, personalizing experiences, and driving insights from data.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driving their adoption</a:t>
            </a:r>
            <a:r>
              <a:rPr lang="en" sz="2000">
                <a:latin typeface="Roboto"/>
                <a:ea typeface="Roboto"/>
                <a:cs typeface="Roboto"/>
                <a:sym typeface="Roboto"/>
              </a:rPr>
              <a:t> include advances in algorithms and computing power, the proliferation of data, and the need for automation and efficiency in various domains.</a:t>
            </a:r>
            <a:endParaRPr sz="2000">
              <a:latin typeface="Roboto"/>
              <a:ea typeface="Roboto"/>
              <a:cs typeface="Roboto"/>
              <a:sym typeface="Roboto"/>
            </a:endParaRPr>
          </a:p>
        </p:txBody>
      </p:sp>
      <p:sp>
        <p:nvSpPr>
          <p:cNvPr id="439" name="Google Shape;439;p4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40" name="Google Shape;440;p4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41" name="Google Shape;441;p41"/>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0"/>
              </a:spcAft>
              <a:buNone/>
            </a:pPr>
            <a:r>
              <a:rPr b="1" lang="en" sz="2200" u="sng">
                <a:latin typeface="Roboto"/>
                <a:ea typeface="Roboto"/>
                <a:cs typeface="Roboto"/>
                <a:sym typeface="Roboto"/>
              </a:rPr>
              <a:t>Core Concept </a:t>
            </a:r>
            <a:r>
              <a:rPr b="1" lang="en" sz="2500" u="sng">
                <a:latin typeface="Roboto"/>
                <a:ea typeface="Roboto"/>
                <a:cs typeface="Roboto"/>
                <a:sym typeface="Roboto"/>
              </a:rPr>
              <a:t> </a:t>
            </a:r>
            <a:r>
              <a:rPr b="1" lang="en" sz="2500" u="sng">
                <a:latin typeface="Roboto"/>
                <a:ea typeface="Roboto"/>
                <a:cs typeface="Roboto"/>
                <a:sym typeface="Roboto"/>
              </a:rPr>
              <a:t>8.1.5</a:t>
            </a:r>
            <a:r>
              <a:rPr b="1" lang="en" sz="2500" u="sng">
                <a:latin typeface="Roboto"/>
                <a:ea typeface="Roboto"/>
                <a:cs typeface="Roboto"/>
                <a:sym typeface="Roboto"/>
              </a:rPr>
              <a:t> Impacts of Computing</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105" name="Google Shape;105;p1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06" name="Google Shape;106;p15"/>
          <p:cNvSpPr txBox="1"/>
          <p:nvPr/>
        </p:nvSpPr>
        <p:spPr>
          <a:xfrm>
            <a:off x="8210275"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82952" cy="459575"/>
          </a:xfrm>
          <a:prstGeom prst="rect">
            <a:avLst/>
          </a:prstGeom>
          <a:noFill/>
          <a:ln>
            <a:noFill/>
          </a:ln>
        </p:spPr>
      </p:pic>
      <p:sp>
        <p:nvSpPr>
          <p:cNvPr id="108" name="Google Shape;108;p15"/>
          <p:cNvSpPr txBox="1"/>
          <p:nvPr/>
        </p:nvSpPr>
        <p:spPr>
          <a:xfrm>
            <a:off x="1384325" y="862100"/>
            <a:ext cx="5762700" cy="34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Roboto"/>
                <a:ea typeface="Roboto"/>
                <a:cs typeface="Roboto"/>
                <a:sym typeface="Roboto"/>
              </a:rPr>
              <a:t>Computing affects many aspects of the world in both positive and negative ways. These impacts can be felt at local, national, and global level. Individuals and communities influence computing through their behaviors, cultural </a:t>
            </a:r>
            <a:r>
              <a:rPr lang="en" sz="2400">
                <a:solidFill>
                  <a:schemeClr val="dk1"/>
                </a:solidFill>
                <a:latin typeface="Roboto"/>
                <a:ea typeface="Roboto"/>
                <a:cs typeface="Roboto"/>
                <a:sym typeface="Roboto"/>
              </a:rPr>
              <a:t>interactions,</a:t>
            </a:r>
            <a:r>
              <a:rPr lang="en" sz="2400">
                <a:solidFill>
                  <a:schemeClr val="dk1"/>
                </a:solidFill>
                <a:latin typeface="Roboto"/>
                <a:ea typeface="Roboto"/>
                <a:cs typeface="Roboto"/>
                <a:sym typeface="Roboto"/>
              </a:rPr>
              <a:t> and social interactions. In turn, computing influences new cultural practices. </a:t>
            </a:r>
            <a:endParaRPr sz="24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2"/>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50" name="Google Shape;450;p42"/>
          <p:cNvSpPr txBox="1"/>
          <p:nvPr/>
        </p:nvSpPr>
        <p:spPr>
          <a:xfrm>
            <a:off x="402850" y="879500"/>
            <a:ext cx="7743000" cy="37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Internet of Things (IoT)</a:t>
            </a:r>
            <a:r>
              <a:rPr lang="en" sz="2000">
                <a:latin typeface="Roboto"/>
                <a:ea typeface="Roboto"/>
                <a:cs typeface="Roboto"/>
                <a:sym typeface="Roboto"/>
              </a:rPr>
              <a:t>: The IoT refers to the interconnected network of devices embedded with sensors and actuators, enabling them to collect and exchange data. IoT technologies have applications in areas such as:</a:t>
            </a:r>
            <a:endParaRPr sz="20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smart homes,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healthcare, </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transportation, and</a:t>
            </a:r>
            <a:endParaRPr sz="1800">
              <a:latin typeface="Roboto"/>
              <a:ea typeface="Roboto"/>
              <a:cs typeface="Roboto"/>
              <a:sym typeface="Roboto"/>
            </a:endParaRPr>
          </a:p>
          <a:p>
            <a:pPr indent="-342900" lvl="0" marL="914400" rtl="0" algn="l">
              <a:spcBef>
                <a:spcPts val="0"/>
              </a:spcBef>
              <a:spcAft>
                <a:spcPts val="0"/>
              </a:spcAft>
              <a:buSzPts val="1800"/>
              <a:buFont typeface="Roboto"/>
              <a:buChar char="●"/>
            </a:pPr>
            <a:r>
              <a:rPr lang="en" sz="1800">
                <a:latin typeface="Roboto"/>
                <a:ea typeface="Roboto"/>
                <a:cs typeface="Roboto"/>
                <a:sym typeface="Roboto"/>
              </a:rPr>
              <a:t> manufacturing.</a:t>
            </a:r>
            <a:endParaRPr sz="18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IoT</a:t>
            </a:r>
            <a:r>
              <a:rPr lang="en" sz="2000">
                <a:latin typeface="Roboto"/>
                <a:ea typeface="Roboto"/>
                <a:cs typeface="Roboto"/>
                <a:sym typeface="Roboto"/>
              </a:rPr>
              <a:t> benefits automation, efficiency, and enhanced decision-making. </a:t>
            </a:r>
            <a:endParaRPr sz="20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influencing its adoption</a:t>
            </a:r>
            <a:r>
              <a:rPr lang="en" sz="2000">
                <a:latin typeface="Roboto"/>
                <a:ea typeface="Roboto"/>
                <a:cs typeface="Roboto"/>
                <a:sym typeface="Roboto"/>
              </a:rPr>
              <a:t> include advances in sensor technology, connectivity standards, and the demand for data-driven insights and automation.</a:t>
            </a:r>
            <a:endParaRPr sz="2000">
              <a:latin typeface="Roboto"/>
              <a:ea typeface="Roboto"/>
              <a:cs typeface="Roboto"/>
              <a:sym typeface="Roboto"/>
            </a:endParaRPr>
          </a:p>
          <a:p>
            <a:pPr indent="0" lvl="0" marL="0" rtl="0" algn="l">
              <a:lnSpc>
                <a:spcPct val="100000"/>
              </a:lnSpc>
              <a:spcBef>
                <a:spcPts val="0"/>
              </a:spcBef>
              <a:spcAft>
                <a:spcPts val="0"/>
              </a:spcAft>
              <a:buNone/>
            </a:pPr>
            <a:r>
              <a:t/>
            </a:r>
            <a:endParaRPr sz="2000">
              <a:latin typeface="Roboto"/>
              <a:ea typeface="Roboto"/>
              <a:cs typeface="Roboto"/>
              <a:sym typeface="Roboto"/>
            </a:endParaRPr>
          </a:p>
        </p:txBody>
      </p:sp>
      <p:sp>
        <p:nvSpPr>
          <p:cNvPr id="451" name="Google Shape;451;p4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52" name="Google Shape;452;p4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53" name="Google Shape;453;p42"/>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3"/>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62" name="Google Shape;462;p43"/>
          <p:cNvSpPr txBox="1"/>
          <p:nvPr/>
        </p:nvSpPr>
        <p:spPr>
          <a:xfrm>
            <a:off x="402850" y="1021200"/>
            <a:ext cx="7122000" cy="32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latin typeface="Roboto"/>
                <a:ea typeface="Roboto"/>
                <a:cs typeface="Roboto"/>
                <a:sym typeface="Roboto"/>
              </a:rPr>
              <a:t>Blockchain Technology:</a:t>
            </a:r>
            <a:r>
              <a:rPr lang="en" sz="2000">
                <a:latin typeface="Roboto"/>
                <a:ea typeface="Roboto"/>
                <a:cs typeface="Roboto"/>
                <a:sym typeface="Roboto"/>
              </a:rPr>
              <a:t> Blockchain technology, best known as the underlying technology behind cryptocurrencies like Bitcoin, has broader applications beyond finance, including supply chain management, voting systems, and digital identity verification.</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rPr b="1" lang="en" sz="2000">
                <a:latin typeface="Roboto"/>
                <a:ea typeface="Roboto"/>
                <a:cs typeface="Roboto"/>
                <a:sym typeface="Roboto"/>
              </a:rPr>
              <a:t>Factors driving its adoption</a:t>
            </a:r>
            <a:r>
              <a:rPr lang="en" sz="2000">
                <a:latin typeface="Roboto"/>
                <a:ea typeface="Roboto"/>
                <a:cs typeface="Roboto"/>
                <a:sym typeface="Roboto"/>
              </a:rPr>
              <a:t> include the need for secure and transparent transactions, decentralization, and trust in digital systems.</a:t>
            </a:r>
            <a:endParaRPr sz="2000">
              <a:latin typeface="Roboto"/>
              <a:ea typeface="Roboto"/>
              <a:cs typeface="Roboto"/>
              <a:sym typeface="Roboto"/>
            </a:endParaRPr>
          </a:p>
        </p:txBody>
      </p:sp>
      <p:sp>
        <p:nvSpPr>
          <p:cNvPr id="463" name="Google Shape;463;p4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64" name="Google Shape;464;p4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65" name="Google Shape;465;p43"/>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2" name="Google Shape;472;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4"/>
          <p:cNvSpPr/>
          <p:nvPr/>
        </p:nvSpPr>
        <p:spPr>
          <a:xfrm>
            <a:off x="99925" y="90450"/>
            <a:ext cx="8182778" cy="84110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Technologies That Have Impacted People</a:t>
            </a:r>
          </a:p>
        </p:txBody>
      </p:sp>
      <p:sp>
        <p:nvSpPr>
          <p:cNvPr id="474" name="Google Shape;474;p44"/>
          <p:cNvSpPr txBox="1"/>
          <p:nvPr/>
        </p:nvSpPr>
        <p:spPr>
          <a:xfrm>
            <a:off x="240425" y="931550"/>
            <a:ext cx="6763200" cy="35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Roboto"/>
                <a:ea typeface="Roboto"/>
                <a:cs typeface="Roboto"/>
                <a:sym typeface="Roboto"/>
              </a:rPr>
              <a:t>Overall, computing technologies impact  innovation, market demand, regulatory frameworks, and societal trends. These changes collectively contribute to significant changes in how individuals live and work.</a:t>
            </a:r>
            <a:endParaRPr sz="3300">
              <a:latin typeface="Roboto"/>
              <a:ea typeface="Roboto"/>
              <a:cs typeface="Roboto"/>
              <a:sym typeface="Roboto"/>
            </a:endParaRPr>
          </a:p>
        </p:txBody>
      </p:sp>
      <p:sp>
        <p:nvSpPr>
          <p:cNvPr id="475" name="Google Shape;475;p44"/>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76" name="Google Shape;476;p4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477" name="Google Shape;477;p44"/>
          <p:cNvPicPr preferRelativeResize="0"/>
          <p:nvPr/>
        </p:nvPicPr>
        <p:blipFill>
          <a:blip r:embed="rId3">
            <a:alphaModFix/>
          </a:blip>
          <a:stretch>
            <a:fillRect/>
          </a:stretch>
        </p:blipFill>
        <p:spPr>
          <a:xfrm>
            <a:off x="99925" y="4646450"/>
            <a:ext cx="8118226" cy="4595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484" name="Google Shape;484;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5"/>
          <p:cNvSpPr/>
          <p:nvPr/>
        </p:nvSpPr>
        <p:spPr>
          <a:xfrm>
            <a:off x="279625" y="2021475"/>
            <a:ext cx="7777264" cy="24159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Physical &amp; Emotional Impacts</a:t>
            </a:r>
          </a:p>
        </p:txBody>
      </p:sp>
      <p:sp>
        <p:nvSpPr>
          <p:cNvPr id="486" name="Google Shape;486;p4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487" name="Google Shape;487;p4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488" name="Google Shape;488;p45"/>
          <p:cNvPicPr preferRelativeResize="0"/>
          <p:nvPr/>
        </p:nvPicPr>
        <p:blipFill>
          <a:blip r:embed="rId3">
            <a:alphaModFix/>
          </a:blip>
          <a:stretch>
            <a:fillRect/>
          </a:stretch>
        </p:blipFill>
        <p:spPr>
          <a:xfrm>
            <a:off x="0" y="4663225"/>
            <a:ext cx="8282701" cy="459575"/>
          </a:xfrm>
          <a:prstGeom prst="rect">
            <a:avLst/>
          </a:prstGeom>
          <a:noFill/>
          <a:ln>
            <a:noFill/>
          </a:ln>
        </p:spPr>
      </p:pic>
      <p:sp>
        <p:nvSpPr>
          <p:cNvPr id="489" name="Google Shape;489;p45"/>
          <p:cNvSpPr/>
          <p:nvPr/>
        </p:nvSpPr>
        <p:spPr>
          <a:xfrm>
            <a:off x="191275" y="594900"/>
            <a:ext cx="7333466" cy="12387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Computing Technologies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6" name="Google Shape;496;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6"/>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498" name="Google Shape;498;p46"/>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499" name="Google Shape;499;p4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00" name="Google Shape;500;p46"/>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01" name="Google Shape;501;p46"/>
          <p:cNvSpPr txBox="1"/>
          <p:nvPr/>
        </p:nvSpPr>
        <p:spPr>
          <a:xfrm>
            <a:off x="208800" y="1043875"/>
            <a:ext cx="7487400" cy="325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Technology has brought about a </a:t>
            </a:r>
            <a:r>
              <a:rPr lang="en" sz="3000">
                <a:solidFill>
                  <a:schemeClr val="dk2"/>
                </a:solidFill>
                <a:latin typeface="Roboto"/>
                <a:ea typeface="Roboto"/>
                <a:cs typeface="Roboto"/>
                <a:sym typeface="Roboto"/>
              </a:rPr>
              <a:t>variety</a:t>
            </a:r>
            <a:r>
              <a:rPr lang="en" sz="3000">
                <a:solidFill>
                  <a:schemeClr val="dk2"/>
                </a:solidFill>
                <a:latin typeface="Roboto"/>
                <a:ea typeface="Roboto"/>
                <a:cs typeface="Roboto"/>
                <a:sym typeface="Roboto"/>
              </a:rPr>
              <a:t> of negative, physical changes in lives of people. Let’s examine three physical changes. </a:t>
            </a:r>
            <a:endParaRPr sz="3000">
              <a:solidFill>
                <a:schemeClr val="dk2"/>
              </a:solidFill>
              <a:latin typeface="Roboto"/>
              <a:ea typeface="Roboto"/>
              <a:cs typeface="Roboto"/>
              <a:sym typeface="Roboto"/>
            </a:endParaRPr>
          </a:p>
          <a:p>
            <a:pPr indent="-419100" lvl="0" marL="914400" rtl="0" algn="l">
              <a:spcBef>
                <a:spcPts val="0"/>
              </a:spcBef>
              <a:spcAft>
                <a:spcPts val="0"/>
              </a:spcAft>
              <a:buClr>
                <a:schemeClr val="dk2"/>
              </a:buClr>
              <a:buSzPts val="3000"/>
              <a:buFont typeface="Roboto"/>
              <a:buChar char="●"/>
            </a:pPr>
            <a:r>
              <a:rPr lang="en" sz="3000">
                <a:solidFill>
                  <a:schemeClr val="dk2"/>
                </a:solidFill>
                <a:latin typeface="Roboto"/>
                <a:ea typeface="Roboto"/>
                <a:cs typeface="Roboto"/>
                <a:sym typeface="Roboto"/>
              </a:rPr>
              <a:t>sedentary lifestyle</a:t>
            </a:r>
            <a:endParaRPr sz="3000">
              <a:solidFill>
                <a:schemeClr val="dk2"/>
              </a:solidFill>
              <a:latin typeface="Roboto"/>
              <a:ea typeface="Roboto"/>
              <a:cs typeface="Roboto"/>
              <a:sym typeface="Roboto"/>
            </a:endParaRPr>
          </a:p>
          <a:p>
            <a:pPr indent="-419100" lvl="0" marL="914400" rtl="0" algn="l">
              <a:spcBef>
                <a:spcPts val="0"/>
              </a:spcBef>
              <a:spcAft>
                <a:spcPts val="0"/>
              </a:spcAft>
              <a:buClr>
                <a:schemeClr val="dk2"/>
              </a:buClr>
              <a:buSzPts val="3000"/>
              <a:buFont typeface="Roboto"/>
              <a:buChar char="●"/>
            </a:pPr>
            <a:r>
              <a:rPr lang="en" sz="3000">
                <a:solidFill>
                  <a:schemeClr val="dk2"/>
                </a:solidFill>
                <a:latin typeface="Roboto"/>
                <a:ea typeface="Roboto"/>
                <a:cs typeface="Roboto"/>
                <a:sym typeface="Roboto"/>
              </a:rPr>
              <a:t>eye strain and vision problems</a:t>
            </a:r>
            <a:endParaRPr sz="3000">
              <a:solidFill>
                <a:schemeClr val="dk2"/>
              </a:solidFill>
              <a:latin typeface="Roboto"/>
              <a:ea typeface="Roboto"/>
              <a:cs typeface="Roboto"/>
              <a:sym typeface="Roboto"/>
            </a:endParaRPr>
          </a:p>
          <a:p>
            <a:pPr indent="-419100" lvl="0" marL="914400" rtl="0" algn="l">
              <a:spcBef>
                <a:spcPts val="0"/>
              </a:spcBef>
              <a:spcAft>
                <a:spcPts val="0"/>
              </a:spcAft>
              <a:buClr>
                <a:schemeClr val="dk2"/>
              </a:buClr>
              <a:buSzPts val="3000"/>
              <a:buFont typeface="Roboto"/>
              <a:buChar char="●"/>
            </a:pPr>
            <a:r>
              <a:rPr lang="en" sz="3000">
                <a:solidFill>
                  <a:schemeClr val="dk2"/>
                </a:solidFill>
                <a:latin typeface="Roboto"/>
                <a:ea typeface="Roboto"/>
                <a:cs typeface="Roboto"/>
                <a:sym typeface="Roboto"/>
              </a:rPr>
              <a:t>sleep disruptions</a:t>
            </a:r>
            <a:endParaRPr sz="3000">
              <a:solidFill>
                <a:schemeClr val="dk2"/>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7"/>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10" name="Google Shape;510;p47"/>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11" name="Google Shape;511;p4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12" name="Google Shape;512;p47"/>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13" name="Google Shape;513;p47"/>
          <p:cNvSpPr txBox="1"/>
          <p:nvPr/>
        </p:nvSpPr>
        <p:spPr>
          <a:xfrm>
            <a:off x="294200" y="1034400"/>
            <a:ext cx="7591800" cy="3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Roboto"/>
                <a:ea typeface="Roboto"/>
                <a:cs typeface="Roboto"/>
                <a:sym typeface="Roboto"/>
              </a:rPr>
              <a:t>Sedentary Lifestyle: </a:t>
            </a:r>
            <a:r>
              <a:rPr lang="en" sz="2400">
                <a:solidFill>
                  <a:schemeClr val="dk2"/>
                </a:solidFill>
                <a:latin typeface="Roboto"/>
                <a:ea typeface="Roboto"/>
                <a:cs typeface="Roboto"/>
                <a:sym typeface="Roboto"/>
              </a:rPr>
              <a:t>Increased use of technology, especially devices like computers, smartphones, and television, has contributed to a more sedentary lifestyle for many people. </a:t>
            </a:r>
            <a:endParaRPr sz="2400">
              <a:solidFill>
                <a:schemeClr val="dk2"/>
              </a:solidFill>
              <a:latin typeface="Roboto"/>
              <a:ea typeface="Roboto"/>
              <a:cs typeface="Roboto"/>
              <a:sym typeface="Roboto"/>
            </a:endParaRPr>
          </a:p>
          <a:p>
            <a:pPr indent="0" lvl="0" marL="0" rtl="0" algn="l">
              <a:spcBef>
                <a:spcPts val="0"/>
              </a:spcBef>
              <a:spcAft>
                <a:spcPts val="0"/>
              </a:spcAft>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b="1" lang="en" sz="2400">
                <a:solidFill>
                  <a:schemeClr val="dk2"/>
                </a:solidFill>
                <a:latin typeface="Roboto"/>
                <a:ea typeface="Roboto"/>
                <a:cs typeface="Roboto"/>
                <a:sym typeface="Roboto"/>
              </a:rPr>
              <a:t>Extended periods of sitting and decreased physical activity</a:t>
            </a:r>
            <a:r>
              <a:rPr lang="en" sz="2400">
                <a:solidFill>
                  <a:schemeClr val="dk2"/>
                </a:solidFill>
                <a:latin typeface="Roboto"/>
                <a:ea typeface="Roboto"/>
                <a:cs typeface="Roboto"/>
                <a:sym typeface="Roboto"/>
              </a:rPr>
              <a:t> can lead to health issues such as obesity, cardiovascular problems, and musculoskeletal disorders.</a:t>
            </a:r>
            <a:endParaRPr sz="2400">
              <a:solidFill>
                <a:schemeClr val="dk2"/>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8"/>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0" name="Google Shape;520;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8"/>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22" name="Google Shape;522;p48"/>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23" name="Google Shape;523;p4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24" name="Google Shape;524;p48"/>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25" name="Google Shape;525;p48"/>
          <p:cNvSpPr txBox="1"/>
          <p:nvPr/>
        </p:nvSpPr>
        <p:spPr>
          <a:xfrm>
            <a:off x="151850" y="1068975"/>
            <a:ext cx="7705800" cy="3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Eye Strain and Vision Problems: </a:t>
            </a:r>
            <a:endParaRPr b="1" sz="3300">
              <a:solidFill>
                <a:schemeClr val="dk2"/>
              </a:solidFill>
              <a:latin typeface="Roboto"/>
              <a:ea typeface="Roboto"/>
              <a:cs typeface="Roboto"/>
              <a:sym typeface="Roboto"/>
            </a:endParaRPr>
          </a:p>
          <a:p>
            <a:pPr indent="0" lvl="0" marL="0" rtl="0" algn="l">
              <a:spcBef>
                <a:spcPts val="0"/>
              </a:spcBef>
              <a:spcAft>
                <a:spcPts val="0"/>
              </a:spcAft>
              <a:buNone/>
            </a:pPr>
            <a:r>
              <a:rPr lang="en" sz="3300">
                <a:solidFill>
                  <a:schemeClr val="dk2"/>
                </a:solidFill>
                <a:latin typeface="Roboto"/>
                <a:ea typeface="Roboto"/>
                <a:cs typeface="Roboto"/>
                <a:sym typeface="Roboto"/>
              </a:rPr>
              <a:t>Staring at screens for prolonged periods can cause eye strain, dry eyes, and blurred vision. This is made worse by the number of digital screens used everyday at school and at home. </a:t>
            </a:r>
            <a:endParaRPr sz="3300">
              <a:solidFill>
                <a:schemeClr val="dk2"/>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4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9"/>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32" name="Google Shape;532;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9"/>
          <p:cNvSpPr/>
          <p:nvPr/>
        </p:nvSpPr>
        <p:spPr>
          <a:xfrm>
            <a:off x="99925" y="90450"/>
            <a:ext cx="8183049"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Physical Impacts of Technology on Humans</a:t>
            </a:r>
          </a:p>
        </p:txBody>
      </p:sp>
      <p:sp>
        <p:nvSpPr>
          <p:cNvPr id="534" name="Google Shape;534;p49"/>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35" name="Google Shape;535;p49"/>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36" name="Google Shape;536;p49"/>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37" name="Google Shape;537;p49"/>
          <p:cNvSpPr txBox="1"/>
          <p:nvPr/>
        </p:nvSpPr>
        <p:spPr>
          <a:xfrm>
            <a:off x="161325" y="898150"/>
            <a:ext cx="7886100" cy="374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Sleep Disruptions:</a:t>
            </a:r>
            <a:r>
              <a:rPr lang="en" sz="3300">
                <a:solidFill>
                  <a:schemeClr val="dk2"/>
                </a:solidFill>
                <a:latin typeface="Roboto"/>
                <a:ea typeface="Roboto"/>
                <a:cs typeface="Roboto"/>
                <a:sym typeface="Roboto"/>
              </a:rPr>
              <a:t> Exposure to the blue light emitted by screens, especially before bedtime, can disrupt sleep patterns and contribute to insomnia or poor sleep quality. This is really bad if you use of smartphones and tablets as bedtime entertainment devices.</a:t>
            </a:r>
            <a:endParaRPr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4" name="Google Shape;544;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0"/>
          <p:cNvSpPr/>
          <p:nvPr/>
        </p:nvSpPr>
        <p:spPr>
          <a:xfrm>
            <a:off x="99925" y="904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
        <p:nvSpPr>
          <p:cNvPr id="546" name="Google Shape;546;p50"/>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47" name="Google Shape;547;p5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48" name="Google Shape;548;p50"/>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49" name="Google Shape;549;p50"/>
          <p:cNvSpPr txBox="1"/>
          <p:nvPr/>
        </p:nvSpPr>
        <p:spPr>
          <a:xfrm>
            <a:off x="280525" y="1002550"/>
            <a:ext cx="7282200" cy="336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2"/>
                </a:solidFill>
                <a:latin typeface="Roboto"/>
                <a:ea typeface="Roboto"/>
                <a:cs typeface="Roboto"/>
                <a:sym typeface="Roboto"/>
              </a:rPr>
              <a:t>Technology has brought about a variety of negative, emotional changes in lives of people. Let’s examine three emotional changes.</a:t>
            </a:r>
            <a:endParaRPr sz="3000">
              <a:solidFill>
                <a:schemeClr val="dk2"/>
              </a:solidFill>
              <a:latin typeface="Roboto"/>
              <a:ea typeface="Roboto"/>
              <a:cs typeface="Roboto"/>
              <a:sym typeface="Roboto"/>
            </a:endParaRPr>
          </a:p>
          <a:p>
            <a:pPr indent="-419100" lvl="0" marL="914400" rtl="0" algn="l">
              <a:spcBef>
                <a:spcPts val="0"/>
              </a:spcBef>
              <a:spcAft>
                <a:spcPts val="0"/>
              </a:spcAft>
              <a:buClr>
                <a:schemeClr val="dk2"/>
              </a:buClr>
              <a:buSzPts val="3000"/>
              <a:buFont typeface="Roboto"/>
              <a:buChar char="●"/>
            </a:pPr>
            <a:r>
              <a:rPr lang="en" sz="3000">
                <a:solidFill>
                  <a:schemeClr val="dk2"/>
                </a:solidFill>
                <a:latin typeface="Roboto"/>
                <a:ea typeface="Roboto"/>
                <a:cs typeface="Roboto"/>
                <a:sym typeface="Roboto"/>
              </a:rPr>
              <a:t>social isolation</a:t>
            </a:r>
            <a:endParaRPr sz="3000">
              <a:solidFill>
                <a:schemeClr val="dk2"/>
              </a:solidFill>
              <a:latin typeface="Roboto"/>
              <a:ea typeface="Roboto"/>
              <a:cs typeface="Roboto"/>
              <a:sym typeface="Roboto"/>
            </a:endParaRPr>
          </a:p>
          <a:p>
            <a:pPr indent="-419100" lvl="0" marL="914400" rtl="0" algn="l">
              <a:spcBef>
                <a:spcPts val="0"/>
              </a:spcBef>
              <a:spcAft>
                <a:spcPts val="0"/>
              </a:spcAft>
              <a:buClr>
                <a:schemeClr val="dk2"/>
              </a:buClr>
              <a:buSzPts val="3000"/>
              <a:buFont typeface="Roboto"/>
              <a:buChar char="●"/>
            </a:pPr>
            <a:r>
              <a:rPr lang="en" sz="3000">
                <a:solidFill>
                  <a:schemeClr val="dk2"/>
                </a:solidFill>
                <a:latin typeface="Roboto"/>
                <a:ea typeface="Roboto"/>
                <a:cs typeface="Roboto"/>
                <a:sym typeface="Roboto"/>
              </a:rPr>
              <a:t>fear of missing out (</a:t>
            </a:r>
            <a:r>
              <a:rPr b="1" lang="en" sz="3000">
                <a:solidFill>
                  <a:schemeClr val="dk2"/>
                </a:solidFill>
                <a:latin typeface="Roboto"/>
                <a:ea typeface="Roboto"/>
                <a:cs typeface="Roboto"/>
                <a:sym typeface="Roboto"/>
              </a:rPr>
              <a:t>FOMO</a:t>
            </a:r>
            <a:r>
              <a:rPr lang="en" sz="3000">
                <a:solidFill>
                  <a:schemeClr val="dk2"/>
                </a:solidFill>
                <a:latin typeface="Roboto"/>
                <a:ea typeface="Roboto"/>
                <a:cs typeface="Roboto"/>
                <a:sym typeface="Roboto"/>
              </a:rPr>
              <a:t>)</a:t>
            </a:r>
            <a:endParaRPr sz="3000">
              <a:solidFill>
                <a:schemeClr val="dk2"/>
              </a:solidFill>
              <a:latin typeface="Roboto"/>
              <a:ea typeface="Roboto"/>
              <a:cs typeface="Roboto"/>
              <a:sym typeface="Roboto"/>
            </a:endParaRPr>
          </a:p>
          <a:p>
            <a:pPr indent="-419100" lvl="0" marL="914400" rtl="0" algn="l">
              <a:spcBef>
                <a:spcPts val="0"/>
              </a:spcBef>
              <a:spcAft>
                <a:spcPts val="0"/>
              </a:spcAft>
              <a:buClr>
                <a:schemeClr val="dk2"/>
              </a:buClr>
              <a:buSzPts val="3000"/>
              <a:buFont typeface="Roboto"/>
              <a:buChar char="●"/>
            </a:pPr>
            <a:r>
              <a:rPr lang="en" sz="3000">
                <a:solidFill>
                  <a:schemeClr val="dk2"/>
                </a:solidFill>
                <a:latin typeface="Roboto"/>
                <a:ea typeface="Roboto"/>
                <a:cs typeface="Roboto"/>
                <a:sym typeface="Roboto"/>
              </a:rPr>
              <a:t>cyberbullying and online harassment</a:t>
            </a:r>
            <a:endParaRPr sz="3000">
              <a:solidFill>
                <a:schemeClr val="dk2"/>
              </a:solidFill>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6" name="Google Shape;556;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1"/>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58" name="Google Shape;558;p5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59" name="Google Shape;559;p51"/>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60" name="Google Shape;560;p51"/>
          <p:cNvSpPr txBox="1"/>
          <p:nvPr/>
        </p:nvSpPr>
        <p:spPr>
          <a:xfrm>
            <a:off x="142350" y="892100"/>
            <a:ext cx="77343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Roboto"/>
                <a:ea typeface="Roboto"/>
                <a:cs typeface="Roboto"/>
                <a:sym typeface="Roboto"/>
              </a:rPr>
              <a:t>Social Isolation: </a:t>
            </a:r>
            <a:r>
              <a:rPr lang="en" sz="3000">
                <a:solidFill>
                  <a:schemeClr val="dk2"/>
                </a:solidFill>
                <a:latin typeface="Roboto"/>
                <a:ea typeface="Roboto"/>
                <a:cs typeface="Roboto"/>
                <a:sym typeface="Roboto"/>
              </a:rPr>
              <a:t>Using technology </a:t>
            </a:r>
            <a:r>
              <a:rPr lang="en" sz="3000">
                <a:solidFill>
                  <a:schemeClr val="dk2"/>
                </a:solidFill>
                <a:latin typeface="Roboto"/>
                <a:ea typeface="Roboto"/>
                <a:cs typeface="Roboto"/>
                <a:sym typeface="Roboto"/>
              </a:rPr>
              <a:t>a lot</a:t>
            </a:r>
            <a:r>
              <a:rPr lang="en" sz="3000">
                <a:solidFill>
                  <a:schemeClr val="dk2"/>
                </a:solidFill>
                <a:latin typeface="Roboto"/>
                <a:ea typeface="Roboto"/>
                <a:cs typeface="Roboto"/>
                <a:sym typeface="Roboto"/>
              </a:rPr>
              <a:t>, especially social media, </a:t>
            </a:r>
            <a:r>
              <a:rPr b="1" lang="en" sz="3000">
                <a:solidFill>
                  <a:schemeClr val="dk2"/>
                </a:solidFill>
                <a:latin typeface="Roboto"/>
                <a:ea typeface="Roboto"/>
                <a:cs typeface="Roboto"/>
                <a:sym typeface="Roboto"/>
              </a:rPr>
              <a:t>can contribute to feelings of social isolation and loneliness. </a:t>
            </a:r>
            <a:endParaRPr b="1" sz="3000">
              <a:solidFill>
                <a:schemeClr val="dk2"/>
              </a:solidFill>
              <a:latin typeface="Roboto"/>
              <a:ea typeface="Roboto"/>
              <a:cs typeface="Roboto"/>
              <a:sym typeface="Roboto"/>
            </a:endParaRPr>
          </a:p>
          <a:p>
            <a:pPr indent="0" lvl="0" marL="0" rtl="0" algn="l">
              <a:spcBef>
                <a:spcPts val="0"/>
              </a:spcBef>
              <a:spcAft>
                <a:spcPts val="0"/>
              </a:spcAft>
              <a:buNone/>
            </a:pPr>
            <a:r>
              <a:t/>
            </a:r>
            <a:endParaRPr b="1" sz="3000">
              <a:solidFill>
                <a:schemeClr val="dk2"/>
              </a:solidFill>
              <a:latin typeface="Roboto"/>
              <a:ea typeface="Roboto"/>
              <a:cs typeface="Roboto"/>
              <a:sym typeface="Roboto"/>
            </a:endParaRPr>
          </a:p>
          <a:p>
            <a:pPr indent="0" lvl="0" marL="0" rtl="0" algn="l">
              <a:spcBef>
                <a:spcPts val="0"/>
              </a:spcBef>
              <a:spcAft>
                <a:spcPts val="0"/>
              </a:spcAft>
              <a:buNone/>
            </a:pPr>
            <a:r>
              <a:rPr lang="en" sz="3000">
                <a:solidFill>
                  <a:schemeClr val="dk2"/>
                </a:solidFill>
                <a:latin typeface="Roboto"/>
                <a:ea typeface="Roboto"/>
                <a:cs typeface="Roboto"/>
                <a:sym typeface="Roboto"/>
              </a:rPr>
              <a:t>Online interaction does not always provide the same level of emotional fulfillment as face-to-face interactions.</a:t>
            </a:r>
            <a:endParaRPr sz="3000">
              <a:solidFill>
                <a:schemeClr val="dk2"/>
              </a:solidFill>
              <a:latin typeface="Roboto"/>
              <a:ea typeface="Roboto"/>
              <a:cs typeface="Roboto"/>
              <a:sym typeface="Roboto"/>
            </a:endParaRPr>
          </a:p>
        </p:txBody>
      </p:sp>
      <p:sp>
        <p:nvSpPr>
          <p:cNvPr id="561" name="Google Shape;561;p51"/>
          <p:cNvSpPr/>
          <p:nvPr/>
        </p:nvSpPr>
        <p:spPr>
          <a:xfrm>
            <a:off x="142350" y="369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037674" y="426525"/>
            <a:ext cx="4974900" cy="3718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000" u="sng">
                <a:latin typeface="Roboto"/>
                <a:ea typeface="Roboto"/>
                <a:cs typeface="Roboto"/>
                <a:sym typeface="Roboto"/>
              </a:rPr>
              <a:t>Topics Covered</a:t>
            </a:r>
            <a:endParaRPr b="1" sz="4000" u="sng">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What is a Computer</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What is Computer Science</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What is a Computing System</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Common Computing Devices</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Types of Computing Devices</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How Computing Devices Impact People</a:t>
            </a:r>
            <a:endParaRPr sz="1800">
              <a:latin typeface="Roboto"/>
              <a:ea typeface="Roboto"/>
              <a:cs typeface="Roboto"/>
              <a:sym typeface="Roboto"/>
            </a:endParaRPr>
          </a:p>
          <a:p>
            <a:pPr indent="-342900" lvl="0" marL="4572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5"/>
              </a:rPr>
              <a:t>Technologies That Impact Human Lives</a:t>
            </a:r>
            <a:endParaRPr sz="1800">
              <a:latin typeface="Roboto"/>
              <a:ea typeface="Roboto"/>
              <a:cs typeface="Roboto"/>
              <a:sym typeface="Roboto"/>
            </a:endParaRPr>
          </a:p>
          <a:p>
            <a:pPr indent="-342900" lvl="1" marL="9144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6"/>
              </a:rPr>
              <a:t>Physical Impacts on Humans</a:t>
            </a:r>
            <a:endParaRPr sz="1800">
              <a:latin typeface="Roboto"/>
              <a:ea typeface="Roboto"/>
              <a:cs typeface="Roboto"/>
              <a:sym typeface="Roboto"/>
            </a:endParaRPr>
          </a:p>
          <a:p>
            <a:pPr indent="-342900" lvl="1" marL="914400" rtl="0" algn="l">
              <a:lnSpc>
                <a:spcPct val="115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7"/>
              </a:rPr>
              <a:t>Emotional Impacts on Human</a:t>
            </a:r>
            <a:endParaRPr sz="1800">
              <a:latin typeface="Roboto"/>
              <a:ea typeface="Roboto"/>
              <a:cs typeface="Roboto"/>
              <a:sym typeface="Roboto"/>
            </a:endParaRPr>
          </a:p>
        </p:txBody>
      </p:sp>
      <p:sp>
        <p:nvSpPr>
          <p:cNvPr id="121" name="Google Shape;121;p16"/>
          <p:cNvSpPr txBox="1"/>
          <p:nvPr/>
        </p:nvSpPr>
        <p:spPr>
          <a:xfrm>
            <a:off x="8043300" y="0"/>
            <a:ext cx="13389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22" name="Google Shape;122;p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2500">
                <a:solidFill>
                  <a:schemeClr val="lt1"/>
                </a:solidFill>
              </a:rPr>
              <a:t> </a:t>
            </a:r>
            <a:r>
              <a:rPr b="1" lang="en" sz="3300">
                <a:solidFill>
                  <a:schemeClr val="lt1"/>
                </a:solidFill>
              </a:rPr>
              <a:t>   </a:t>
            </a:r>
            <a:endParaRPr b="1" sz="3300">
              <a:solidFill>
                <a:schemeClr val="lt1"/>
              </a:solidFill>
            </a:endParaRPr>
          </a:p>
        </p:txBody>
      </p:sp>
      <p:pic>
        <p:nvPicPr>
          <p:cNvPr id="123" name="Google Shape;123;p16"/>
          <p:cNvPicPr preferRelativeResize="0"/>
          <p:nvPr/>
        </p:nvPicPr>
        <p:blipFill>
          <a:blip r:embed="rId18">
            <a:alphaModFix/>
          </a:blip>
          <a:stretch>
            <a:fillRect/>
          </a:stretch>
        </p:blipFill>
        <p:spPr>
          <a:xfrm>
            <a:off x="0" y="4663225"/>
            <a:ext cx="8282701" cy="459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5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2"/>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8" name="Google Shape;568;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2"/>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70" name="Google Shape;570;p52"/>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71" name="Google Shape;571;p52"/>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72" name="Google Shape;572;p52"/>
          <p:cNvSpPr txBox="1"/>
          <p:nvPr/>
        </p:nvSpPr>
        <p:spPr>
          <a:xfrm>
            <a:off x="142350" y="892050"/>
            <a:ext cx="7734300" cy="367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Fear of Missing Out (FOMO):</a:t>
            </a:r>
            <a:r>
              <a:rPr lang="en" sz="3300">
                <a:solidFill>
                  <a:schemeClr val="dk2"/>
                </a:solidFill>
                <a:latin typeface="Roboto"/>
                <a:ea typeface="Roboto"/>
                <a:cs typeface="Roboto"/>
                <a:sym typeface="Roboto"/>
              </a:rPr>
              <a:t> Social media and constant connectivity can cause feelings of FOMO. People become anxious or feel inadequate when comparing their  real lives to the curated and often idealized versions of someone else’s online life. </a:t>
            </a:r>
            <a:endParaRPr sz="3300">
              <a:solidFill>
                <a:schemeClr val="dk2"/>
              </a:solidFill>
              <a:latin typeface="Roboto"/>
              <a:ea typeface="Roboto"/>
              <a:cs typeface="Roboto"/>
              <a:sym typeface="Roboto"/>
            </a:endParaRPr>
          </a:p>
        </p:txBody>
      </p:sp>
      <p:sp>
        <p:nvSpPr>
          <p:cNvPr id="573" name="Google Shape;573;p52"/>
          <p:cNvSpPr/>
          <p:nvPr/>
        </p:nvSpPr>
        <p:spPr>
          <a:xfrm>
            <a:off x="142350" y="904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5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3"/>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80" name="Google Shape;580;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3"/>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82" name="Google Shape;582;p53"/>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83" name="Google Shape;583;p53"/>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84" name="Google Shape;584;p53"/>
          <p:cNvSpPr txBox="1"/>
          <p:nvPr/>
        </p:nvSpPr>
        <p:spPr>
          <a:xfrm>
            <a:off x="99925" y="945600"/>
            <a:ext cx="77343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300">
                <a:solidFill>
                  <a:schemeClr val="dk2"/>
                </a:solidFill>
                <a:latin typeface="Roboto"/>
                <a:ea typeface="Roboto"/>
                <a:cs typeface="Roboto"/>
                <a:sym typeface="Roboto"/>
              </a:rPr>
              <a:t>Cyberbullying and Online Harassment:</a:t>
            </a:r>
            <a:r>
              <a:rPr lang="en" sz="3300">
                <a:solidFill>
                  <a:schemeClr val="dk2"/>
                </a:solidFill>
                <a:latin typeface="Roboto"/>
                <a:ea typeface="Roboto"/>
                <a:cs typeface="Roboto"/>
                <a:sym typeface="Roboto"/>
              </a:rPr>
              <a:t> The anonymity and distance afforded by technology can cause cyberbullying and online harassment, leading to emotional distress, anxiety, and depression in victims.</a:t>
            </a:r>
            <a:endParaRPr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585" name="Google Shape;585;p53"/>
          <p:cNvSpPr/>
          <p:nvPr/>
        </p:nvSpPr>
        <p:spPr>
          <a:xfrm>
            <a:off x="99925" y="90450"/>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5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4"/>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92" name="Google Shape;592;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4"/>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IC</a:t>
            </a:r>
            <a:endParaRPr sz="11000">
              <a:solidFill>
                <a:srgbClr val="FFFFFF"/>
              </a:solidFill>
              <a:latin typeface="Roboto Black"/>
              <a:ea typeface="Roboto Black"/>
              <a:cs typeface="Roboto Black"/>
              <a:sym typeface="Roboto Black"/>
            </a:endParaRPr>
          </a:p>
        </p:txBody>
      </p:sp>
      <p:sp>
        <p:nvSpPr>
          <p:cNvPr id="594" name="Google Shape;594;p54"/>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8.1.2</a:t>
            </a:r>
            <a:r>
              <a:rPr b="1" lang="en" sz="3300">
                <a:solidFill>
                  <a:schemeClr val="lt1"/>
                </a:solidFill>
              </a:rPr>
              <a:t>    </a:t>
            </a:r>
            <a:endParaRPr b="1" sz="3300">
              <a:solidFill>
                <a:schemeClr val="lt1"/>
              </a:solidFill>
            </a:endParaRPr>
          </a:p>
        </p:txBody>
      </p:sp>
      <p:pic>
        <p:nvPicPr>
          <p:cNvPr id="595" name="Google Shape;595;p54"/>
          <p:cNvPicPr preferRelativeResize="0"/>
          <p:nvPr/>
        </p:nvPicPr>
        <p:blipFill>
          <a:blip r:embed="rId3">
            <a:alphaModFix/>
          </a:blip>
          <a:stretch>
            <a:fillRect/>
          </a:stretch>
        </p:blipFill>
        <p:spPr>
          <a:xfrm>
            <a:off x="99925" y="4646450"/>
            <a:ext cx="8118226" cy="459575"/>
          </a:xfrm>
          <a:prstGeom prst="rect">
            <a:avLst/>
          </a:prstGeom>
          <a:noFill/>
          <a:ln>
            <a:noFill/>
          </a:ln>
        </p:spPr>
      </p:pic>
      <p:sp>
        <p:nvSpPr>
          <p:cNvPr id="596" name="Google Shape;596;p54"/>
          <p:cNvSpPr txBox="1"/>
          <p:nvPr/>
        </p:nvSpPr>
        <p:spPr>
          <a:xfrm>
            <a:off x="246725" y="1024900"/>
            <a:ext cx="7724700" cy="3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Overall, while technology offers numerous benefits and conveniences, it's essential to be mindful of its potential impact on both physical health and emotional well-being and to </a:t>
            </a:r>
            <a:r>
              <a:rPr b="1" i="1" lang="en" sz="3300">
                <a:solidFill>
                  <a:schemeClr val="dk2"/>
                </a:solidFill>
                <a:latin typeface="Roboto"/>
                <a:ea typeface="Roboto"/>
                <a:cs typeface="Roboto"/>
                <a:sym typeface="Roboto"/>
              </a:rPr>
              <a:t>strive for a healthy balance in its usage.</a:t>
            </a:r>
            <a:endParaRPr b="1" i="1" sz="3300">
              <a:solidFill>
                <a:schemeClr val="dk2"/>
              </a:solidFill>
              <a:latin typeface="Roboto"/>
              <a:ea typeface="Roboto"/>
              <a:cs typeface="Roboto"/>
              <a:sym typeface="Roboto"/>
            </a:endParaRPr>
          </a:p>
          <a:p>
            <a:pPr indent="0" lvl="0" marL="0" rtl="0" algn="l">
              <a:spcBef>
                <a:spcPts val="0"/>
              </a:spcBef>
              <a:spcAft>
                <a:spcPts val="0"/>
              </a:spcAft>
              <a:buNone/>
            </a:pPr>
            <a:r>
              <a:t/>
            </a:r>
            <a:endParaRPr sz="3300">
              <a:solidFill>
                <a:schemeClr val="dk2"/>
              </a:solidFill>
              <a:latin typeface="Roboto"/>
              <a:ea typeface="Roboto"/>
              <a:cs typeface="Roboto"/>
              <a:sym typeface="Roboto"/>
            </a:endParaRPr>
          </a:p>
        </p:txBody>
      </p:sp>
      <p:sp>
        <p:nvSpPr>
          <p:cNvPr id="597" name="Google Shape;597;p54"/>
          <p:cNvSpPr/>
          <p:nvPr/>
        </p:nvSpPr>
        <p:spPr>
          <a:xfrm>
            <a:off x="99925" y="52475"/>
            <a:ext cx="8118217" cy="855150"/>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Emotional Impacts of Technology on Humans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id="602" name="Google Shape;602;p55"/>
          <p:cNvPicPr preferRelativeResize="0"/>
          <p:nvPr/>
        </p:nvPicPr>
        <p:blipFill>
          <a:blip r:embed="rId3">
            <a:alphaModFix/>
          </a:blip>
          <a:stretch>
            <a:fillRect/>
          </a:stretch>
        </p:blipFill>
        <p:spPr>
          <a:xfrm>
            <a:off x="64800" y="870150"/>
            <a:ext cx="3459299" cy="3793075"/>
          </a:xfrm>
          <a:prstGeom prst="rect">
            <a:avLst/>
          </a:prstGeom>
          <a:noFill/>
          <a:ln>
            <a:noFill/>
          </a:ln>
        </p:spPr>
      </p:pic>
      <p:sp>
        <p:nvSpPr>
          <p:cNvPr id="603" name="Google Shape;603;p5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5"/>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605" name="Google Shape;605;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5"/>
          <p:cNvSpPr/>
          <p:nvPr/>
        </p:nvSpPr>
        <p:spPr>
          <a:xfrm>
            <a:off x="64800" y="44875"/>
            <a:ext cx="7925642" cy="10017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Impact of Computing Devices</a:t>
            </a:r>
          </a:p>
        </p:txBody>
      </p:sp>
      <p:sp>
        <p:nvSpPr>
          <p:cNvPr id="607" name="Google Shape;607;p55"/>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08" name="Google Shape;608;p55"/>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609" name="Google Shape;609;p55"/>
          <p:cNvPicPr preferRelativeResize="0"/>
          <p:nvPr/>
        </p:nvPicPr>
        <p:blipFill>
          <a:blip r:embed="rId4">
            <a:alphaModFix/>
          </a:blip>
          <a:stretch>
            <a:fillRect/>
          </a:stretch>
        </p:blipFill>
        <p:spPr>
          <a:xfrm>
            <a:off x="0" y="4663225"/>
            <a:ext cx="8282701" cy="459575"/>
          </a:xfrm>
          <a:prstGeom prst="rect">
            <a:avLst/>
          </a:prstGeom>
          <a:noFill/>
          <a:ln>
            <a:noFill/>
          </a:ln>
        </p:spPr>
      </p:pic>
      <p:sp>
        <p:nvSpPr>
          <p:cNvPr id="610" name="Google Shape;610;p55"/>
          <p:cNvSpPr/>
          <p:nvPr/>
        </p:nvSpPr>
        <p:spPr>
          <a:xfrm>
            <a:off x="3656888" y="1108200"/>
            <a:ext cx="3905880" cy="6974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Positive &amp; Negative</a:t>
            </a:r>
          </a:p>
        </p:txBody>
      </p:sp>
      <p:sp>
        <p:nvSpPr>
          <p:cNvPr id="611" name="Google Shape;611;p55"/>
          <p:cNvSpPr txBox="1"/>
          <p:nvPr/>
        </p:nvSpPr>
        <p:spPr>
          <a:xfrm>
            <a:off x="3558375" y="1867275"/>
            <a:ext cx="4659900" cy="27390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2"/>
                </a:solidFill>
                <a:latin typeface="Roboto Light"/>
                <a:ea typeface="Roboto Light"/>
                <a:cs typeface="Roboto Light"/>
                <a:sym typeface="Roboto Light"/>
              </a:rPr>
              <a:t>On the next slide, work with a partner to select a computing device. Research positive and negative impacts and then fill out the chart.Be prepared to report out on your findings.</a:t>
            </a:r>
            <a:endParaRPr sz="2600">
              <a:solidFill>
                <a:schemeClr val="dk2"/>
              </a:solidFill>
              <a:latin typeface="Roboto Light"/>
              <a:ea typeface="Roboto Light"/>
              <a:cs typeface="Roboto Light"/>
              <a:sym typeface="Roboto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6"/>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618" name="Google Shape;618;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6"/>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620" name="Google Shape;620;p56"/>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621" name="Google Shape;621;p56"/>
          <p:cNvPicPr preferRelativeResize="0"/>
          <p:nvPr/>
        </p:nvPicPr>
        <p:blipFill>
          <a:blip r:embed="rId3">
            <a:alphaModFix/>
          </a:blip>
          <a:stretch>
            <a:fillRect/>
          </a:stretch>
        </p:blipFill>
        <p:spPr>
          <a:xfrm>
            <a:off x="0" y="4663225"/>
            <a:ext cx="8282701" cy="459575"/>
          </a:xfrm>
          <a:prstGeom prst="rect">
            <a:avLst/>
          </a:prstGeom>
          <a:noFill/>
          <a:ln>
            <a:noFill/>
          </a:ln>
        </p:spPr>
      </p:pic>
      <p:pic>
        <p:nvPicPr>
          <p:cNvPr id="622" name="Google Shape;622;p56"/>
          <p:cNvPicPr preferRelativeResize="0"/>
          <p:nvPr/>
        </p:nvPicPr>
        <p:blipFill>
          <a:blip r:embed="rId4">
            <a:alphaModFix/>
          </a:blip>
          <a:stretch>
            <a:fillRect/>
          </a:stretch>
        </p:blipFill>
        <p:spPr>
          <a:xfrm>
            <a:off x="85400" y="56950"/>
            <a:ext cx="8197550" cy="46062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5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7"/>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629" name="Google Shape;629;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7"/>
          <p:cNvSpPr txBox="1"/>
          <p:nvPr>
            <p:ph type="title"/>
          </p:nvPr>
        </p:nvSpPr>
        <p:spPr>
          <a:xfrm>
            <a:off x="452275" y="0"/>
            <a:ext cx="7556400" cy="112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7200"/>
              <a:t>Resources</a:t>
            </a:r>
            <a:endParaRPr sz="7200"/>
          </a:p>
        </p:txBody>
      </p:sp>
      <p:sp>
        <p:nvSpPr>
          <p:cNvPr id="631" name="Google Shape;631;p57"/>
          <p:cNvSpPr txBox="1"/>
          <p:nvPr/>
        </p:nvSpPr>
        <p:spPr>
          <a:xfrm>
            <a:off x="762725" y="1128600"/>
            <a:ext cx="6503700" cy="3324600"/>
          </a:xfrm>
          <a:prstGeom prst="rect">
            <a:avLst/>
          </a:prstGeom>
          <a:noFill/>
          <a:ln>
            <a:noFill/>
          </a:ln>
        </p:spPr>
        <p:txBody>
          <a:bodyPr anchorCtr="0" anchor="t" bIns="91425" lIns="91425" spcFirstLastPara="1" rIns="91425" wrap="square" tIns="91425">
            <a:spAutoFit/>
          </a:bodyPr>
          <a:lstStyle/>
          <a:p>
            <a:pPr indent="-336550" lvl="0" marL="457200" rtl="0" algn="l">
              <a:lnSpc>
                <a:spcPct val="100000"/>
              </a:lnSpc>
              <a:spcBef>
                <a:spcPts val="0"/>
              </a:spcBef>
              <a:spcAft>
                <a:spcPts val="0"/>
              </a:spcAft>
              <a:buSzPts val="1700"/>
              <a:buFont typeface="Roboto Light"/>
              <a:buAutoNum type="arabicPeriod"/>
            </a:pPr>
            <a:r>
              <a:rPr lang="en" sz="1700">
                <a:solidFill>
                  <a:schemeClr val="dk1"/>
                </a:solidFill>
                <a:highlight>
                  <a:srgbClr val="FFFFFF"/>
                </a:highlight>
                <a:latin typeface="Roboto"/>
                <a:ea typeface="Roboto"/>
                <a:cs typeface="Roboto"/>
                <a:sym typeface="Roboto"/>
              </a:rPr>
              <a:t>Kucuk, Turgay (2023) </a:t>
            </a:r>
            <a:r>
              <a:rPr i="1" lang="en" sz="1700" u="sng">
                <a:solidFill>
                  <a:schemeClr val="hlink"/>
                </a:solidFill>
                <a:highlight>
                  <a:srgbClr val="FFFFFF"/>
                </a:highlight>
                <a:latin typeface="Roboto"/>
                <a:ea typeface="Roboto"/>
                <a:cs typeface="Roboto"/>
                <a:sym typeface="Roboto"/>
                <a:hlinkClick r:id="rId3"/>
              </a:rPr>
              <a:t>Technology Integrated Teaching and Its Positive and Negative Impacts on Education</a:t>
            </a:r>
            <a:r>
              <a:rPr i="1" lang="en" sz="1700">
                <a:solidFill>
                  <a:schemeClr val="dk1"/>
                </a:solidFill>
                <a:highlight>
                  <a:srgbClr val="FFFFFF"/>
                </a:highlight>
                <a:latin typeface="Roboto"/>
                <a:ea typeface="Roboto"/>
                <a:cs typeface="Roboto"/>
                <a:sym typeface="Roboto"/>
              </a:rPr>
              <a:t>.</a:t>
            </a:r>
            <a:r>
              <a:rPr lang="en" sz="1700">
                <a:solidFill>
                  <a:schemeClr val="dk1"/>
                </a:solidFill>
                <a:highlight>
                  <a:srgbClr val="FFFFFF"/>
                </a:highlight>
                <a:latin typeface="Roboto"/>
                <a:ea typeface="Roboto"/>
                <a:cs typeface="Roboto"/>
                <a:sym typeface="Roboto"/>
              </a:rPr>
              <a:t> International Journal of Social Sciences &amp; Educational Studies, 10 (1). pp. 46-55.</a:t>
            </a:r>
            <a:endParaRPr sz="1700">
              <a:solidFill>
                <a:schemeClr val="dk1"/>
              </a:solidFill>
              <a:highlight>
                <a:srgbClr val="FFFFFF"/>
              </a:highlight>
              <a:latin typeface="Roboto"/>
              <a:ea typeface="Roboto"/>
              <a:cs typeface="Roboto"/>
              <a:sym typeface="Roboto"/>
            </a:endParaRPr>
          </a:p>
          <a:p>
            <a:pPr indent="0" lvl="0" marL="457200" rtl="0" algn="l">
              <a:lnSpc>
                <a:spcPct val="100000"/>
              </a:lnSpc>
              <a:spcBef>
                <a:spcPts val="0"/>
              </a:spcBef>
              <a:spcAft>
                <a:spcPts val="0"/>
              </a:spcAft>
              <a:buNone/>
            </a:pPr>
            <a:r>
              <a:t/>
            </a:r>
            <a:endParaRPr sz="1700">
              <a:solidFill>
                <a:schemeClr val="dk1"/>
              </a:solidFill>
              <a:highlight>
                <a:srgbClr val="FFFFFF"/>
              </a:highlight>
              <a:latin typeface="Roboto"/>
              <a:ea typeface="Roboto"/>
              <a:cs typeface="Roboto"/>
              <a:sym typeface="Roboto"/>
            </a:endParaRPr>
          </a:p>
          <a:p>
            <a:pPr indent="-336550" lvl="0" marL="457200" rtl="0" algn="l">
              <a:lnSpc>
                <a:spcPct val="200000"/>
              </a:lnSpc>
              <a:spcBef>
                <a:spcPts val="0"/>
              </a:spcBef>
              <a:spcAft>
                <a:spcPts val="0"/>
              </a:spcAft>
              <a:buSzPts val="1700"/>
              <a:buFont typeface="Roboto Light"/>
              <a:buAutoNum type="arabicPeriod"/>
            </a:pPr>
            <a:r>
              <a:rPr lang="en" sz="1700" u="sng">
                <a:solidFill>
                  <a:schemeClr val="hlink"/>
                </a:solidFill>
                <a:latin typeface="Roboto Light"/>
                <a:ea typeface="Roboto Light"/>
                <a:cs typeface="Roboto Light"/>
                <a:sym typeface="Roboto Light"/>
                <a:hlinkClick r:id="rId4"/>
              </a:rPr>
              <a:t>Positive and Negative Impacts of Technology</a:t>
            </a:r>
            <a:endParaRPr sz="1700">
              <a:solidFill>
                <a:schemeClr val="dk1"/>
              </a:solidFill>
              <a:latin typeface="Roboto Light"/>
              <a:ea typeface="Roboto Light"/>
              <a:cs typeface="Roboto Light"/>
              <a:sym typeface="Roboto Light"/>
            </a:endParaRPr>
          </a:p>
          <a:p>
            <a:pPr indent="-336550" lvl="0" marL="457200" rtl="0" algn="l">
              <a:lnSpc>
                <a:spcPct val="100000"/>
              </a:lnSpc>
              <a:spcBef>
                <a:spcPts val="0"/>
              </a:spcBef>
              <a:spcAft>
                <a:spcPts val="0"/>
              </a:spcAft>
              <a:buSzPts val="1700"/>
              <a:buFont typeface="Roboto Light"/>
              <a:buAutoNum type="arabicPeriod"/>
            </a:pPr>
            <a:r>
              <a:rPr lang="en" sz="1700" u="sng">
                <a:solidFill>
                  <a:schemeClr val="hlink"/>
                </a:solidFill>
                <a:latin typeface="Roboto Light"/>
                <a:ea typeface="Roboto Light"/>
                <a:cs typeface="Roboto Light"/>
                <a:sym typeface="Roboto Light"/>
                <a:hlinkClick r:id="rId5"/>
              </a:rPr>
              <a:t>OpenAI. (2023-2024). ChatGPT (3.5)</a:t>
            </a:r>
            <a:r>
              <a:rPr lang="en" sz="1700">
                <a:solidFill>
                  <a:srgbClr val="374151"/>
                </a:solidFill>
                <a:latin typeface="Roboto Light"/>
                <a:ea typeface="Roboto Light"/>
                <a:cs typeface="Roboto Light"/>
                <a:sym typeface="Roboto Light"/>
              </a:rPr>
              <a:t> </a:t>
            </a:r>
            <a:endParaRPr sz="1700">
              <a:solidFill>
                <a:srgbClr val="374151"/>
              </a:solidFill>
              <a:latin typeface="Roboto Light"/>
              <a:ea typeface="Roboto Light"/>
              <a:cs typeface="Roboto Light"/>
              <a:sym typeface="Roboto Light"/>
            </a:endParaRPr>
          </a:p>
          <a:p>
            <a:pPr indent="0" lvl="0" marL="0" rtl="0" algn="l">
              <a:lnSpc>
                <a:spcPct val="100000"/>
              </a:lnSpc>
              <a:spcBef>
                <a:spcPts val="0"/>
              </a:spcBef>
              <a:spcAft>
                <a:spcPts val="0"/>
              </a:spcAft>
              <a:buNone/>
            </a:pPr>
            <a:r>
              <a:t/>
            </a:r>
            <a:endParaRPr sz="1700">
              <a:solidFill>
                <a:srgbClr val="374151"/>
              </a:solidFill>
              <a:latin typeface="Roboto Light"/>
              <a:ea typeface="Roboto Light"/>
              <a:cs typeface="Roboto Light"/>
              <a:sym typeface="Roboto Light"/>
            </a:endParaRPr>
          </a:p>
          <a:p>
            <a:pPr indent="-336550" lvl="0" marL="457200" rtl="0" algn="l">
              <a:lnSpc>
                <a:spcPct val="200000"/>
              </a:lnSpc>
              <a:spcBef>
                <a:spcPts val="0"/>
              </a:spcBef>
              <a:spcAft>
                <a:spcPts val="0"/>
              </a:spcAft>
              <a:buClr>
                <a:schemeClr val="dk1"/>
              </a:buClr>
              <a:buSzPts val="1700"/>
              <a:buFont typeface="Roboto Light"/>
              <a:buAutoNum type="arabicPeriod"/>
            </a:pPr>
            <a:r>
              <a:rPr lang="en" sz="1700" u="sng">
                <a:solidFill>
                  <a:schemeClr val="hlink"/>
                </a:solidFill>
                <a:latin typeface="Roboto Light"/>
                <a:ea typeface="Roboto Light"/>
                <a:cs typeface="Roboto Light"/>
                <a:sym typeface="Roboto Light"/>
                <a:hlinkClick r:id="rId6"/>
              </a:rPr>
              <a:t>TechTerms.com</a:t>
            </a:r>
            <a:endParaRPr sz="1700">
              <a:solidFill>
                <a:schemeClr val="dk1"/>
              </a:solidFill>
              <a:latin typeface="Roboto Light"/>
              <a:ea typeface="Roboto Light"/>
              <a:cs typeface="Roboto Light"/>
              <a:sym typeface="Roboto Light"/>
            </a:endParaRPr>
          </a:p>
          <a:p>
            <a:pPr indent="-336550" lvl="0" marL="457200" rtl="0" algn="l">
              <a:lnSpc>
                <a:spcPct val="200000"/>
              </a:lnSpc>
              <a:spcBef>
                <a:spcPts val="0"/>
              </a:spcBef>
              <a:spcAft>
                <a:spcPts val="0"/>
              </a:spcAft>
              <a:buClr>
                <a:schemeClr val="dk1"/>
              </a:buClr>
              <a:buSzPts val="1700"/>
              <a:buFont typeface="Roboto Light"/>
              <a:buAutoNum type="arabicPeriod"/>
            </a:pPr>
            <a:r>
              <a:rPr lang="en" sz="1700" u="sng">
                <a:solidFill>
                  <a:schemeClr val="hlink"/>
                </a:solidFill>
                <a:latin typeface="Roboto Light"/>
                <a:ea typeface="Roboto Light"/>
                <a:cs typeface="Roboto Light"/>
                <a:sym typeface="Roboto Light"/>
                <a:hlinkClick r:id="rId7"/>
              </a:rPr>
              <a:t>Impacts of Social Media</a:t>
            </a:r>
            <a:endParaRPr sz="1800">
              <a:solidFill>
                <a:schemeClr val="dk1"/>
              </a:solidFill>
              <a:latin typeface="Roboto"/>
              <a:ea typeface="Roboto"/>
              <a:cs typeface="Roboto"/>
              <a:sym typeface="Roboto"/>
            </a:endParaRPr>
          </a:p>
        </p:txBody>
      </p:sp>
      <p:sp>
        <p:nvSpPr>
          <p:cNvPr id="632" name="Google Shape;632;p57"/>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sp>
        <p:nvSpPr>
          <p:cNvPr id="633" name="Google Shape;633;p57"/>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I</a:t>
            </a:r>
            <a:endParaRPr sz="110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1000">
                <a:solidFill>
                  <a:srgbClr val="FFFFFF"/>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pic>
        <p:nvPicPr>
          <p:cNvPr id="634" name="Google Shape;634;p57"/>
          <p:cNvPicPr preferRelativeResize="0"/>
          <p:nvPr/>
        </p:nvPicPr>
        <p:blipFill>
          <a:blip r:embed="rId8">
            <a:alphaModFix/>
          </a:blip>
          <a:stretch>
            <a:fillRect/>
          </a:stretch>
        </p:blipFill>
        <p:spPr>
          <a:xfrm>
            <a:off x="0" y="4683850"/>
            <a:ext cx="8282952" cy="459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7"/>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30" name="Google Shape;130;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175950" y="1718900"/>
            <a:ext cx="7826195"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a Computer?</a:t>
            </a:r>
          </a:p>
        </p:txBody>
      </p:sp>
      <p:sp>
        <p:nvSpPr>
          <p:cNvPr id="132" name="Google Shape;132;p17"/>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33" name="Google Shape;133;p17"/>
          <p:cNvSpPr txBox="1"/>
          <p:nvPr/>
        </p:nvSpPr>
        <p:spPr>
          <a:xfrm>
            <a:off x="8282950" y="31566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34" name="Google Shape;134;p17"/>
          <p:cNvPicPr preferRelativeResize="0"/>
          <p:nvPr/>
        </p:nvPicPr>
        <p:blipFill>
          <a:blip r:embed="rId3">
            <a:alphaModFix/>
          </a:blip>
          <a:stretch>
            <a:fillRect/>
          </a:stretch>
        </p:blipFill>
        <p:spPr>
          <a:xfrm>
            <a:off x="0" y="4663225"/>
            <a:ext cx="8229699" cy="459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idx="12" type="sldNum"/>
          </p:nvPr>
        </p:nvSpPr>
        <p:spPr>
          <a:xfrm>
            <a:off x="8648700" y="4766300"/>
            <a:ext cx="495000" cy="377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40" name="Google Shape;140;p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209550" y="1032475"/>
            <a:ext cx="7620000" cy="36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Roboto Medium"/>
                <a:ea typeface="Roboto Medium"/>
                <a:cs typeface="Roboto Medium"/>
                <a:sym typeface="Roboto Medium"/>
              </a:rPr>
              <a:t>A computer is an electronic device that </a:t>
            </a:r>
            <a:endParaRPr sz="3600">
              <a:latin typeface="Roboto Medium"/>
              <a:ea typeface="Roboto Medium"/>
              <a:cs typeface="Roboto Medium"/>
              <a:sym typeface="Roboto Medium"/>
            </a:endParaRPr>
          </a:p>
          <a:p>
            <a:pPr indent="0" lvl="0" marL="914400" rtl="0" algn="l">
              <a:spcBef>
                <a:spcPts val="0"/>
              </a:spcBef>
              <a:spcAft>
                <a:spcPts val="0"/>
              </a:spcAft>
              <a:buNone/>
            </a:pPr>
            <a:r>
              <a:rPr b="1" lang="en" sz="3800">
                <a:latin typeface="Roboto"/>
                <a:ea typeface="Roboto"/>
                <a:cs typeface="Roboto"/>
                <a:sym typeface="Roboto"/>
              </a:rPr>
              <a:t>collects,</a:t>
            </a:r>
            <a:endParaRPr b="1" sz="3800">
              <a:latin typeface="Roboto"/>
              <a:ea typeface="Roboto"/>
              <a:cs typeface="Roboto"/>
              <a:sym typeface="Roboto"/>
            </a:endParaRPr>
          </a:p>
          <a:p>
            <a:pPr indent="0" lvl="0" marL="914400" rtl="0" algn="l">
              <a:spcBef>
                <a:spcPts val="0"/>
              </a:spcBef>
              <a:spcAft>
                <a:spcPts val="0"/>
              </a:spcAft>
              <a:buNone/>
            </a:pPr>
            <a:r>
              <a:rPr b="1" lang="en" sz="3800">
                <a:latin typeface="Roboto"/>
                <a:ea typeface="Roboto"/>
                <a:cs typeface="Roboto"/>
                <a:sym typeface="Roboto"/>
              </a:rPr>
              <a:t>analyzes (or </a:t>
            </a:r>
            <a:r>
              <a:rPr b="1" i="1" lang="en" sz="3800">
                <a:latin typeface="Roboto"/>
                <a:ea typeface="Roboto"/>
                <a:cs typeface="Roboto"/>
                <a:sym typeface="Roboto"/>
              </a:rPr>
              <a:t>study</a:t>
            </a:r>
            <a:r>
              <a:rPr b="1" lang="en" sz="3800">
                <a:latin typeface="Roboto"/>
                <a:ea typeface="Roboto"/>
                <a:cs typeface="Roboto"/>
                <a:sym typeface="Roboto"/>
              </a:rPr>
              <a:t>), and</a:t>
            </a:r>
            <a:endParaRPr b="1" sz="3800">
              <a:latin typeface="Roboto"/>
              <a:ea typeface="Roboto"/>
              <a:cs typeface="Roboto"/>
              <a:sym typeface="Roboto"/>
            </a:endParaRPr>
          </a:p>
          <a:p>
            <a:pPr indent="0" lvl="0" marL="914400" rtl="0" algn="l">
              <a:spcBef>
                <a:spcPts val="0"/>
              </a:spcBef>
              <a:spcAft>
                <a:spcPts val="0"/>
              </a:spcAft>
              <a:buNone/>
            </a:pPr>
            <a:r>
              <a:rPr b="1" lang="en" sz="3800">
                <a:latin typeface="Roboto"/>
                <a:ea typeface="Roboto"/>
                <a:cs typeface="Roboto"/>
                <a:sym typeface="Roboto"/>
              </a:rPr>
              <a:t>acts upon</a:t>
            </a:r>
            <a:endParaRPr b="1" sz="3800">
              <a:latin typeface="Roboto"/>
              <a:ea typeface="Roboto"/>
              <a:cs typeface="Roboto"/>
              <a:sym typeface="Roboto"/>
            </a:endParaRPr>
          </a:p>
          <a:p>
            <a:pPr indent="0" lvl="0" marL="0" rtl="0" algn="l">
              <a:spcBef>
                <a:spcPts val="0"/>
              </a:spcBef>
              <a:spcAft>
                <a:spcPts val="0"/>
              </a:spcAft>
              <a:buNone/>
            </a:pPr>
            <a:r>
              <a:rPr lang="en" sz="3600">
                <a:latin typeface="Roboto Medium"/>
                <a:ea typeface="Roboto Medium"/>
                <a:cs typeface="Roboto Medium"/>
                <a:sym typeface="Roboto Medium"/>
              </a:rPr>
              <a:t>information we give it.</a:t>
            </a:r>
            <a:endParaRPr sz="3600">
              <a:latin typeface="Roboto Medium"/>
              <a:ea typeface="Roboto Medium"/>
              <a:cs typeface="Roboto Medium"/>
              <a:sym typeface="Roboto Medium"/>
            </a:endParaRPr>
          </a:p>
        </p:txBody>
      </p:sp>
      <p:sp>
        <p:nvSpPr>
          <p:cNvPr id="143" name="Google Shape;143;p18"/>
          <p:cNvSpPr/>
          <p:nvPr/>
        </p:nvSpPr>
        <p:spPr>
          <a:xfrm>
            <a:off x="0" y="195769"/>
            <a:ext cx="8173877" cy="836703"/>
          </a:xfrm>
          <a:prstGeom prst="rect">
            <a:avLst/>
          </a:prstGeom>
        </p:spPr>
        <p:txBody>
          <a:bodyPr>
            <a:prstTxWarp prst="textPlain"/>
          </a:bodyPr>
          <a:lstStyle/>
          <a:p>
            <a:pPr lvl="0" algn="ctr"/>
            <a:r>
              <a:rPr b="0" i="0">
                <a:ln cap="flat" cmpd="sng" w="9525">
                  <a:solidFill>
                    <a:srgbClr val="333333"/>
                  </a:solidFill>
                  <a:prstDash val="solid"/>
                  <a:round/>
                  <a:headEnd len="sm" w="sm" type="none"/>
                  <a:tailEnd len="sm" w="sm" type="none"/>
                </a:ln>
                <a:solidFill>
                  <a:srgbClr val="000000"/>
                </a:solidFill>
                <a:latin typeface="Roboto;900"/>
              </a:rPr>
              <a:t>What is a Computer?</a:t>
            </a:r>
          </a:p>
        </p:txBody>
      </p:sp>
      <p:pic>
        <p:nvPicPr>
          <p:cNvPr id="144" name="Google Shape;144;p18"/>
          <p:cNvPicPr preferRelativeResize="0"/>
          <p:nvPr/>
        </p:nvPicPr>
        <p:blipFill>
          <a:blip r:embed="rId3">
            <a:alphaModFix/>
          </a:blip>
          <a:stretch>
            <a:fillRect/>
          </a:stretch>
        </p:blipFill>
        <p:spPr>
          <a:xfrm>
            <a:off x="5181600" y="1844950"/>
            <a:ext cx="3101350" cy="2727050"/>
          </a:xfrm>
          <a:prstGeom prst="rect">
            <a:avLst/>
          </a:prstGeom>
          <a:noFill/>
          <a:ln>
            <a:noFill/>
          </a:ln>
        </p:spPr>
      </p:pic>
      <p:sp>
        <p:nvSpPr>
          <p:cNvPr id="145" name="Google Shape;145;p18"/>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46" name="Google Shape;146;p18"/>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sp>
        <p:nvSpPr>
          <p:cNvPr id="147" name="Google Shape;147;p18"/>
          <p:cNvSpPr txBox="1"/>
          <p:nvPr/>
        </p:nvSpPr>
        <p:spPr>
          <a:xfrm>
            <a:off x="8282775" y="4882175"/>
            <a:ext cx="861000" cy="26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Roboto"/>
                <a:ea typeface="Roboto"/>
                <a:cs typeface="Roboto"/>
                <a:sym typeface="Roboto"/>
              </a:rPr>
              <a:t>Page 6</a:t>
            </a:r>
            <a:endParaRPr sz="1000">
              <a:solidFill>
                <a:schemeClr val="lt1"/>
              </a:solidFill>
              <a:latin typeface="Roboto"/>
              <a:ea typeface="Roboto"/>
              <a:cs typeface="Roboto"/>
              <a:sym typeface="Roboto"/>
            </a:endParaRPr>
          </a:p>
        </p:txBody>
      </p:sp>
      <p:pic>
        <p:nvPicPr>
          <p:cNvPr id="148" name="Google Shape;148;p18"/>
          <p:cNvPicPr preferRelativeResize="0"/>
          <p:nvPr/>
        </p:nvPicPr>
        <p:blipFill>
          <a:blip r:embed="rId4">
            <a:alphaModFix/>
          </a:blip>
          <a:stretch>
            <a:fillRect/>
          </a:stretch>
        </p:blipFill>
        <p:spPr>
          <a:xfrm>
            <a:off x="0" y="4663225"/>
            <a:ext cx="8282772" cy="45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idx="12" type="sldNum"/>
          </p:nvPr>
        </p:nvSpPr>
        <p:spPr>
          <a:xfrm>
            <a:off x="8338875" y="4766300"/>
            <a:ext cx="8049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 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55" name="Google Shape;155;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175950" y="1718900"/>
            <a:ext cx="7500463" cy="17058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Computer Science?</a:t>
            </a:r>
          </a:p>
        </p:txBody>
      </p:sp>
      <p:sp>
        <p:nvSpPr>
          <p:cNvPr id="157" name="Google Shape;157;p19"/>
          <p:cNvSpPr txBox="1"/>
          <p:nvPr/>
        </p:nvSpPr>
        <p:spPr>
          <a:xfrm>
            <a:off x="8145850" y="5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58" name="Google Shape;158;p19"/>
          <p:cNvSpPr txBox="1"/>
          <p:nvPr/>
        </p:nvSpPr>
        <p:spPr>
          <a:xfrm>
            <a:off x="8282950" y="31566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59" name="Google Shape;159;p19"/>
          <p:cNvPicPr preferRelativeResize="0"/>
          <p:nvPr/>
        </p:nvPicPr>
        <p:blipFill>
          <a:blip r:embed="rId3">
            <a:alphaModFix/>
          </a:blip>
          <a:stretch>
            <a:fillRect/>
          </a:stretch>
        </p:blipFill>
        <p:spPr>
          <a:xfrm>
            <a:off x="0" y="4663225"/>
            <a:ext cx="8229699" cy="459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66" name="Google Shape;166;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txBox="1"/>
          <p:nvPr/>
        </p:nvSpPr>
        <p:spPr>
          <a:xfrm>
            <a:off x="8008675" y="0"/>
            <a:ext cx="1423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68" name="Google Shape;168;p20"/>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69" name="Google Shape;169;p20"/>
          <p:cNvPicPr preferRelativeResize="0"/>
          <p:nvPr/>
        </p:nvPicPr>
        <p:blipFill>
          <a:blip r:embed="rId3">
            <a:alphaModFix/>
          </a:blip>
          <a:stretch>
            <a:fillRect/>
          </a:stretch>
        </p:blipFill>
        <p:spPr>
          <a:xfrm>
            <a:off x="1770725" y="64975"/>
            <a:ext cx="4795351" cy="5008574"/>
          </a:xfrm>
          <a:prstGeom prst="rect">
            <a:avLst/>
          </a:prstGeom>
          <a:noFill/>
          <a:ln cap="flat" cmpd="sng" w="28575">
            <a:solidFill>
              <a:srgbClr val="FF0000"/>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ph idx="12" type="sldNum"/>
          </p:nvPr>
        </p:nvSpPr>
        <p:spPr>
          <a:xfrm>
            <a:off x="8282700" y="4766300"/>
            <a:ext cx="861000" cy="377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oboto"/>
                <a:ea typeface="Roboto"/>
                <a:cs typeface="Roboto"/>
                <a:sym typeface="Roboto"/>
              </a:rPr>
              <a:t>Page </a:t>
            </a:r>
            <a:fld id="{00000000-1234-1234-1234-123412341234}" type="slidenum">
              <a:rPr lang="en">
                <a:solidFill>
                  <a:srgbClr val="FFFFFF"/>
                </a:solidFill>
                <a:latin typeface="Roboto"/>
                <a:ea typeface="Roboto"/>
                <a:cs typeface="Roboto"/>
                <a:sym typeface="Roboto"/>
              </a:rPr>
              <a:t>‹#›</a:t>
            </a:fld>
            <a:endParaRPr>
              <a:solidFill>
                <a:srgbClr val="FFFFFF"/>
              </a:solidFill>
              <a:latin typeface="Roboto"/>
              <a:ea typeface="Roboto"/>
              <a:cs typeface="Roboto"/>
              <a:sym typeface="Roboto"/>
            </a:endParaRPr>
          </a:p>
        </p:txBody>
      </p:sp>
      <p:sp>
        <p:nvSpPr>
          <p:cNvPr id="176" name="Google Shape;176;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p:nvPr/>
        </p:nvSpPr>
        <p:spPr>
          <a:xfrm>
            <a:off x="80700" y="1623650"/>
            <a:ext cx="7925264" cy="17237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Roboto;900"/>
              </a:rPr>
              <a:t>What is a Computing System?</a:t>
            </a:r>
          </a:p>
        </p:txBody>
      </p:sp>
      <p:sp>
        <p:nvSpPr>
          <p:cNvPr id="178" name="Google Shape;178;p21"/>
          <p:cNvSpPr txBox="1"/>
          <p:nvPr/>
        </p:nvSpPr>
        <p:spPr>
          <a:xfrm>
            <a:off x="8008675" y="0"/>
            <a:ext cx="13638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C</a:t>
            </a:r>
            <a:endParaRPr sz="11000">
              <a:solidFill>
                <a:srgbClr val="FFFFFF"/>
              </a:solidFill>
              <a:latin typeface="Roboto Black"/>
              <a:ea typeface="Roboto Black"/>
              <a:cs typeface="Roboto Black"/>
              <a:sym typeface="Roboto Black"/>
            </a:endParaRPr>
          </a:p>
        </p:txBody>
      </p:sp>
      <p:sp>
        <p:nvSpPr>
          <p:cNvPr id="179" name="Google Shape;179;p21"/>
          <p:cNvSpPr txBox="1"/>
          <p:nvPr/>
        </p:nvSpPr>
        <p:spPr>
          <a:xfrm>
            <a:off x="8218150" y="3198100"/>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8.1.5</a:t>
            </a:r>
            <a:r>
              <a:rPr b="1" lang="en" sz="3300">
                <a:solidFill>
                  <a:schemeClr val="lt1"/>
                </a:solidFill>
              </a:rPr>
              <a:t>    </a:t>
            </a:r>
            <a:endParaRPr b="1" sz="3300">
              <a:solidFill>
                <a:schemeClr val="lt1"/>
              </a:solidFill>
            </a:endParaRPr>
          </a:p>
        </p:txBody>
      </p:sp>
      <p:pic>
        <p:nvPicPr>
          <p:cNvPr id="180" name="Google Shape;180;p21"/>
          <p:cNvPicPr preferRelativeResize="0"/>
          <p:nvPr/>
        </p:nvPicPr>
        <p:blipFill>
          <a:blip r:embed="rId3">
            <a:alphaModFix/>
          </a:blip>
          <a:stretch>
            <a:fillRect/>
          </a:stretch>
        </p:blipFill>
        <p:spPr>
          <a:xfrm>
            <a:off x="0" y="4663225"/>
            <a:ext cx="8282701" cy="459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