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</p:sldIdLst>
  <p:sldSz cy="5143500" cx="9144000"/>
  <p:notesSz cx="6858000" cy="9144000"/>
  <p:embeddedFontLst>
    <p:embeddedFont>
      <p:font typeface="Roboto Black"/>
      <p:bold r:id="rId89"/>
      <p:boldItalic r:id="rId90"/>
    </p:embeddedFont>
    <p:embeddedFont>
      <p:font typeface="Roboto"/>
      <p:regular r:id="rId91"/>
      <p:bold r:id="rId92"/>
      <p:italic r:id="rId93"/>
      <p:boldItalic r:id="rId94"/>
    </p:embeddedFont>
    <p:embeddedFont>
      <p:font typeface="Roboto Medium"/>
      <p:regular r:id="rId95"/>
      <p:bold r:id="rId96"/>
      <p:italic r:id="rId97"/>
      <p:boldItalic r:id="rId98"/>
    </p:embeddedFont>
    <p:embeddedFont>
      <p:font typeface="Playfair Display"/>
      <p:regular r:id="rId99"/>
      <p:bold r:id="rId100"/>
      <p:italic r:id="rId101"/>
      <p:boldItalic r:id="rId102"/>
    </p:embeddedFont>
    <p:embeddedFont>
      <p:font typeface="Open Sans"/>
      <p:regular r:id="rId103"/>
      <p:bold r:id="rId104"/>
      <p:italic r:id="rId105"/>
      <p:boldItalic r:id="rId10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7EEECC0-F1B6-40A3-BD76-FD1F7C6B7105}">
  <a:tblStyle styleId="{D7EEECC0-F1B6-40A3-BD76-FD1F7C6B71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6" Type="http://schemas.openxmlformats.org/officeDocument/2006/relationships/font" Target="fonts/OpenSans-boldItalic.fntdata"/><Relationship Id="rId105" Type="http://schemas.openxmlformats.org/officeDocument/2006/relationships/font" Target="fonts/OpenSans-italic.fntdata"/><Relationship Id="rId104" Type="http://schemas.openxmlformats.org/officeDocument/2006/relationships/font" Target="fonts/OpenSans-bold.fntdata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font" Target="fonts/OpenSans-regular.fntdata"/><Relationship Id="rId102" Type="http://schemas.openxmlformats.org/officeDocument/2006/relationships/font" Target="fonts/PlayfairDisplay-boldItalic.fntdata"/><Relationship Id="rId101" Type="http://schemas.openxmlformats.org/officeDocument/2006/relationships/font" Target="fonts/PlayfairDisplay-italic.fntdata"/><Relationship Id="rId100" Type="http://schemas.openxmlformats.org/officeDocument/2006/relationships/font" Target="fonts/PlayfairDisplay-bold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font" Target="fonts/RobotoMedium-regular.fntdata"/><Relationship Id="rId94" Type="http://schemas.openxmlformats.org/officeDocument/2006/relationships/font" Target="fonts/Roboto-boldItalic.fntdata"/><Relationship Id="rId97" Type="http://schemas.openxmlformats.org/officeDocument/2006/relationships/font" Target="fonts/RobotoMedium-italic.fntdata"/><Relationship Id="rId96" Type="http://schemas.openxmlformats.org/officeDocument/2006/relationships/font" Target="fonts/RobotoMedium-bold.fntdata"/><Relationship Id="rId11" Type="http://schemas.openxmlformats.org/officeDocument/2006/relationships/slide" Target="slides/slide5.xml"/><Relationship Id="rId99" Type="http://schemas.openxmlformats.org/officeDocument/2006/relationships/font" Target="fonts/PlayfairDisplay-regular.fntdata"/><Relationship Id="rId10" Type="http://schemas.openxmlformats.org/officeDocument/2006/relationships/slide" Target="slides/slide4.xml"/><Relationship Id="rId98" Type="http://schemas.openxmlformats.org/officeDocument/2006/relationships/font" Target="fonts/RobotoMedium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font" Target="fonts/Roboto-regular.fntdata"/><Relationship Id="rId90" Type="http://schemas.openxmlformats.org/officeDocument/2006/relationships/font" Target="fonts/RobotoBlack-boldItalic.fntdata"/><Relationship Id="rId93" Type="http://schemas.openxmlformats.org/officeDocument/2006/relationships/font" Target="fonts/Roboto-italic.fntdata"/><Relationship Id="rId92" Type="http://schemas.openxmlformats.org/officeDocument/2006/relationships/font" Target="fonts/Roboto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font" Target="fonts/RobotoBlack-bold.fntdata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2b15115e2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2b15115e2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b052b6ba7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b052b6ba7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86121e66c5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86121e66c5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86121e66c5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86121e66c5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ef2cca463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ef2cca463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b052b6ba7a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b052b6ba7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b052b6ba7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b052b6ba7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86121e66c5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86121e66c5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86121e66c5_0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86121e66c5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86121e66c5_0_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86121e66c5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86121e66c5_0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86121e66c5_0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86121e66c5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86121e66c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b05cb035e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b05cb035e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b19242b609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b19242b609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86121e66c5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86121e66c5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86121e66c5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86121e66c5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86121e66c5_0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86121e66c5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ef2cca4631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ef2cca4631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86121e66c5_0_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86121e66c5_0_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b19242b60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b19242b60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b19242b60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b19242b60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86121e66c5_0_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86121e66c5_0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86121e66c5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86121e66c5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b19242b609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b19242b609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b19242b609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b19242b609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b19242b60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2b19242b60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b19242b609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b19242b609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b19242b609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b19242b609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b19242b609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b19242b609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b19242b609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2b19242b609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b19242b609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b19242b609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866a9a349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866a9a349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b19242b609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b19242b609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86121e66c5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86121e66c5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86121e66c5_0_6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286121e66c5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86121e66c5_0_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286121e66c5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ef2cca4631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1ef2cca4631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86121e66c5_0_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86121e66c5_0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ef2cca4631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1ef2cca4631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86121e66c5_0_6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286121e66c5_0_6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86121e66c5_0_6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286121e66c5_0_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ef2cca4631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1ef2cca4631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ef2cca4631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ef2cca4631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86121e66c5_0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286121e66c5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86121e66c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86121e66c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86121e66c5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286121e66c5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2b19242b609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2b19242b609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86121e66c5_0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86121e66c5_0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ef2cca4631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ef2cca4631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2b1a1321fc9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2b1a1321fc9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2b1a1321fc9_0_9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2b1a1321fc9_0_9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2b1a1321fc9_0_9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2b1a1321fc9_0_9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2b1a1321fc9_0_9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2b1a1321fc9_0_9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2b1a1321fc9_0_10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2b1a1321fc9_0_10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2b1a1321fc9_0_10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2b1a1321fc9_0_10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6121e66c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86121e66c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2b1a1321fc9_0_10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2b1a1321fc9_0_10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2b1a1321fc9_0_10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2b1a1321fc9_0_10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2b1a1321fc9_0_10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2b1a1321fc9_0_1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2b1a1321fc9_0_10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2b1a1321fc9_0_10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1ef2cca4631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1ef2cca4631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286121e66c5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286121e66c5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ef2cca4631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ef2cca4631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b0b3ce31b3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2b0b3ce31b3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1ef2cca4631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1ef2cca4631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1ef2cca4631_0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1ef2cca4631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6121e66c5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6121e66c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2b0b3ce31b3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2b0b3ce31b3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286121e66c5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286121e66c5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2b0b3ce31b3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2b0b3ce31b3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2b0b3ce31b3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2b0b3ce31b3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2b0b3ce31b3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2b0b3ce31b3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2b0b3ce31b3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2b0b3ce31b3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2b155a6bc1c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2b155a6bc1c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286121e66c5_0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286121e66c5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2b155a6bc1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2b155a6bc1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2b19242b609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2b19242b609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86121e66c5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86121e66c5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2b19242b609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2b19242b609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2b19242b609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2b19242b609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286121e66c5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286121e66c5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86121e66c5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86121e66c5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8166847" y="211931"/>
            <a:ext cx="685800" cy="12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2" name="Google Shape;52;p13"/>
          <p:cNvSpPr txBox="1"/>
          <p:nvPr/>
        </p:nvSpPr>
        <p:spPr>
          <a:xfrm>
            <a:off x="223185" y="171450"/>
            <a:ext cx="261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B86EB8"/>
                </a:solidFill>
                <a:latin typeface="Rockwell"/>
                <a:ea typeface="Rockwell"/>
                <a:cs typeface="Rockwell"/>
                <a:sym typeface="Rockwell"/>
              </a:rPr>
              <a:t>+</a:t>
            </a:r>
            <a:endParaRPr/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498474" y="363070"/>
            <a:ext cx="7556400" cy="8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ckwell"/>
              <a:buNone/>
              <a:defRPr b="0" i="0" sz="3600" u="none" cap="none" strike="noStrik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 rot="5400000">
            <a:off x="2722287" y="-738000"/>
            <a:ext cx="3108600" cy="75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14325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B86EB8"/>
              </a:buClr>
              <a:buSzPts val="1350"/>
              <a:buFont typeface="Noto Sans Symbols"/>
              <a:buChar char="■"/>
              <a:defRPr b="0" i="0" sz="1800" u="none" cap="none" strike="noStrik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14325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b="0" i="0" sz="1800" u="none" cap="none" strike="noStrik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4325" lvl="3" marL="1828800" marR="0" rtl="0" algn="l">
              <a:spcBef>
                <a:spcPts val="1600"/>
              </a:spcBef>
              <a:spcAft>
                <a:spcPts val="0"/>
              </a:spcAft>
              <a:buClr>
                <a:srgbClr val="B86EB8"/>
              </a:buClr>
              <a:buSzPts val="1350"/>
              <a:buFont typeface="Noto Sans Symbols"/>
              <a:buChar char="■"/>
              <a:defRPr b="0" i="0" sz="1800" u="none" cap="none" strike="noStrik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4325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b="0" i="0" sz="1800" u="none" cap="none" strike="noStrik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14325" lvl="5" marL="2743200" marR="0" rtl="0" algn="l">
              <a:spcBef>
                <a:spcPts val="1600"/>
              </a:spcBef>
              <a:spcAft>
                <a:spcPts val="0"/>
              </a:spcAft>
              <a:buClr>
                <a:srgbClr val="B86EB8"/>
              </a:buClr>
              <a:buSzPts val="1350"/>
              <a:buFont typeface="Noto Sans Symbols"/>
              <a:buChar char="■"/>
              <a:defRPr b="0" i="0" sz="1800" u="none" cap="none" strike="noStrik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14325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b="0" i="0" sz="1800" u="none" cap="none" strike="noStrik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14325" lvl="7" marL="3657600" marR="0" rtl="0" algn="l">
              <a:spcBef>
                <a:spcPts val="1600"/>
              </a:spcBef>
              <a:spcAft>
                <a:spcPts val="0"/>
              </a:spcAft>
              <a:buClr>
                <a:srgbClr val="B86EB8"/>
              </a:buClr>
              <a:buSzPts val="1350"/>
              <a:buFont typeface="Noto Sans Symbols"/>
              <a:buChar char="■"/>
              <a:defRPr b="0" i="0" sz="1800" u="none" cap="none" strike="noStrik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14325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50"/>
              <a:buFont typeface="Noto Sans Symbols"/>
              <a:buChar char="■"/>
              <a:defRPr b="0" i="0" sz="1800" u="none" cap="none" strike="noStrik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6795247" y="481768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201706" y="4817689"/>
            <a:ext cx="6123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305800" y="181676"/>
            <a:ext cx="55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publicdomainvectors.org/photos/laptop.png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Relationship Id="rId4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hyperlink" Target="https://freesvg.org/img/stool-01.png" TargetMode="External"/><Relationship Id="rId10" Type="http://schemas.openxmlformats.org/officeDocument/2006/relationships/image" Target="../media/image2.png"/><Relationship Id="rId13" Type="http://schemas.openxmlformats.org/officeDocument/2006/relationships/hyperlink" Target="https://publicdomainvectors.org/photos/laptop.png" TargetMode="Externa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images.freeimg.net/rsynced_images/floor-floorboards.jpg" TargetMode="External"/><Relationship Id="rId4" Type="http://schemas.openxmlformats.org/officeDocument/2006/relationships/image" Target="../media/image4.jpg"/><Relationship Id="rId9" Type="http://schemas.openxmlformats.org/officeDocument/2006/relationships/hyperlink" Target="https://freesvg.org/img/round-table.png" TargetMode="External"/><Relationship Id="rId15" Type="http://schemas.openxmlformats.org/officeDocument/2006/relationships/hyperlink" Target="https://publicdomainvectors.org/photos/Pflanze-coloured.png" TargetMode="External"/><Relationship Id="rId14" Type="http://schemas.openxmlformats.org/officeDocument/2006/relationships/image" Target="../media/image7.png"/><Relationship Id="rId17" Type="http://schemas.openxmlformats.org/officeDocument/2006/relationships/image" Target="../media/image21.jpg"/><Relationship Id="rId16" Type="http://schemas.openxmlformats.org/officeDocument/2006/relationships/image" Target="../media/image16.png"/><Relationship Id="rId5" Type="http://schemas.openxmlformats.org/officeDocument/2006/relationships/hyperlink" Target="https://cdn.pixabay.com/photo/2012/04/14/13/46/clock-33989_960_720.png" TargetMode="External"/><Relationship Id="rId6" Type="http://schemas.openxmlformats.org/officeDocument/2006/relationships/image" Target="../media/image3.png"/><Relationship Id="rId18" Type="http://schemas.openxmlformats.org/officeDocument/2006/relationships/image" Target="../media/image5.png"/><Relationship Id="rId7" Type="http://schemas.openxmlformats.org/officeDocument/2006/relationships/hyperlink" Target="https://www.publicdomainpictures.net/pictures/70000/velka/tv-isolated-background-clipart.jpg" TargetMode="External"/><Relationship Id="rId8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jpg"/><Relationship Id="rId4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techterms.com/definition/component" TargetMode="External"/><Relationship Id="rId4" Type="http://schemas.openxmlformats.org/officeDocument/2006/relationships/hyperlink" Target="https://techterms.com/definition/peripheral" TargetMode="External"/><Relationship Id="rId5" Type="http://schemas.openxmlformats.org/officeDocument/2006/relationships/hyperlink" Target="https://techterms.com/definition/peripheral" TargetMode="External"/><Relationship Id="rId6" Type="http://schemas.openxmlformats.org/officeDocument/2006/relationships/hyperlink" Target="https://techterms.com/definition/peripheral" TargetMode="External"/><Relationship Id="rId7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jpg"/><Relationship Id="rId4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upload.wikimedia.org/wikipedia/commons/7/7e/Sega-Dreamcast-Motherboard-Top.jpg" TargetMode="External"/><Relationship Id="rId4" Type="http://schemas.openxmlformats.org/officeDocument/2006/relationships/image" Target="../media/image46.jpg"/><Relationship Id="rId5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upload.wikimedia.org/wikipedia/commons/4/4e/PSone-Motherboard.jpg" TargetMode="External"/><Relationship Id="rId4" Type="http://schemas.openxmlformats.org/officeDocument/2006/relationships/image" Target="../media/image43.jpg"/><Relationship Id="rId5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images.freeimg.net/rsynced_images/floor-floorboards.jpg" TargetMode="External"/><Relationship Id="rId4" Type="http://schemas.openxmlformats.org/officeDocument/2006/relationships/image" Target="../media/image4.jpg"/><Relationship Id="rId9" Type="http://schemas.openxmlformats.org/officeDocument/2006/relationships/image" Target="../media/image5.png"/><Relationship Id="rId5" Type="http://schemas.openxmlformats.org/officeDocument/2006/relationships/hyperlink" Target="https://cdn.pixabay.com/photo/2012/04/14/13/46/clock-33989_960_720.png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publicdomainvectors.org/photos/Pflanze-coloured.png" TargetMode="External"/><Relationship Id="rId8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jpg"/><Relationship Id="rId4" Type="http://schemas.openxmlformats.org/officeDocument/2006/relationships/image" Target="../media/image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live.staticflickr.com/2812/13561687495_ef36e87c35_b.jpg" TargetMode="External"/><Relationship Id="rId4" Type="http://schemas.openxmlformats.org/officeDocument/2006/relationships/image" Target="../media/image37.jpg"/><Relationship Id="rId5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upload.wikimedia.org/wikipedia/commons/a/a3/IBM_PC_ROM_BIOS_and_IBM_PC_ROM_BASIC_%281981%29_b.jpg" TargetMode="External"/><Relationship Id="rId4" Type="http://schemas.openxmlformats.org/officeDocument/2006/relationships/image" Target="../media/image20.jpg"/><Relationship Id="rId5" Type="http://schemas.openxmlformats.org/officeDocument/2006/relationships/image" Target="../media/image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upload.wikimedia.org/wikipedia/commons/a/a3/IBM_PC_ROM_BIOS_and_IBM_PC_ROM_BASIC_%281981%29_b.jpg" TargetMode="External"/><Relationship Id="rId4" Type="http://schemas.openxmlformats.org/officeDocument/2006/relationships/image" Target="../media/image20.jpg"/><Relationship Id="rId5" Type="http://schemas.openxmlformats.org/officeDocument/2006/relationships/image" Target="../media/image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upload.wikimedia.org/wikipedia/commons/8/8d/Computer_Concepts_ROM-RAM_podule_%28top%29.jpg" TargetMode="External"/><Relationship Id="rId4" Type="http://schemas.openxmlformats.org/officeDocument/2006/relationships/image" Target="../media/image15.jpg"/><Relationship Id="rId5" Type="http://schemas.openxmlformats.org/officeDocument/2006/relationships/image" Target="../media/image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upload.wikimedia.org/wikipedia/commons/8/8d/Computer_Concepts_ROM-RAM_podule_%28top%29.jpg" TargetMode="External"/><Relationship Id="rId4" Type="http://schemas.openxmlformats.org/officeDocument/2006/relationships/image" Target="../media/image15.jpg"/><Relationship Id="rId5" Type="http://schemas.openxmlformats.org/officeDocument/2006/relationships/hyperlink" Target="https://techterms.com/definition/data" TargetMode="External"/><Relationship Id="rId6" Type="http://schemas.openxmlformats.org/officeDocument/2006/relationships/image" Target="../media/image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upload.wikimedia.org/wikipedia/commons/0/0c/PCI_und_PCIe_Slots.jpg" TargetMode="External"/><Relationship Id="rId4" Type="http://schemas.openxmlformats.org/officeDocument/2006/relationships/image" Target="../media/image40.jp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9.xml"/><Relationship Id="rId10" Type="http://schemas.openxmlformats.org/officeDocument/2006/relationships/slide" Target="/ppt/slides/slide7.xml"/><Relationship Id="rId13" Type="http://schemas.openxmlformats.org/officeDocument/2006/relationships/slide" Target="/ppt/slides/slide25.xml"/><Relationship Id="rId12" Type="http://schemas.openxmlformats.org/officeDocument/2006/relationships/slide" Target="/ppt/slides/slide2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images.freeimg.net/rsynced_images/floor-floorboards.jpg" TargetMode="External"/><Relationship Id="rId4" Type="http://schemas.openxmlformats.org/officeDocument/2006/relationships/image" Target="../media/image4.jpg"/><Relationship Id="rId9" Type="http://schemas.openxmlformats.org/officeDocument/2006/relationships/slide" Target="/ppt/slides/slide5.xml"/><Relationship Id="rId15" Type="http://schemas.openxmlformats.org/officeDocument/2006/relationships/slide" Target="/ppt/slides/slide49.xml"/><Relationship Id="rId14" Type="http://schemas.openxmlformats.org/officeDocument/2006/relationships/slide" Target="/ppt/slides/slide42.xml"/><Relationship Id="rId17" Type="http://schemas.openxmlformats.org/officeDocument/2006/relationships/image" Target="../media/image5.png"/><Relationship Id="rId16" Type="http://schemas.openxmlformats.org/officeDocument/2006/relationships/slide" Target="/ppt/slides/slide71.xml"/><Relationship Id="rId5" Type="http://schemas.openxmlformats.org/officeDocument/2006/relationships/hyperlink" Target="https://cdn.pixabay.com/photo/2012/04/14/13/46/clock-33989_960_720.png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publicdomainvectors.org/photos/Pflanze-coloured.png" TargetMode="External"/><Relationship Id="rId8" Type="http://schemas.openxmlformats.org/officeDocument/2006/relationships/image" Target="../media/image1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4.png"/><Relationship Id="rId4" Type="http://schemas.openxmlformats.org/officeDocument/2006/relationships/image" Target="../media/image38.png"/><Relationship Id="rId5" Type="http://schemas.openxmlformats.org/officeDocument/2006/relationships/image" Target="../media/image23.jpg"/><Relationship Id="rId6" Type="http://schemas.openxmlformats.org/officeDocument/2006/relationships/image" Target="../media/image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0.png"/><Relationship Id="rId4" Type="http://schemas.openxmlformats.org/officeDocument/2006/relationships/image" Target="../media/image42.png"/><Relationship Id="rId5" Type="http://schemas.openxmlformats.org/officeDocument/2006/relationships/image" Target="../media/image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.png"/><Relationship Id="rId4" Type="http://schemas.openxmlformats.org/officeDocument/2006/relationships/image" Target="../media/image29.gif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6.png"/><Relationship Id="rId4" Type="http://schemas.openxmlformats.org/officeDocument/2006/relationships/image" Target="../media/image45.png"/><Relationship Id="rId5" Type="http://schemas.openxmlformats.org/officeDocument/2006/relationships/image" Target="../media/image5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.png"/><Relationship Id="rId4" Type="http://schemas.openxmlformats.org/officeDocument/2006/relationships/image" Target="../media/image26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2.jpg"/><Relationship Id="rId4" Type="http://schemas.openxmlformats.org/officeDocument/2006/relationships/image" Target="../media/image5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8.png"/><Relationship Id="rId4" Type="http://schemas.openxmlformats.org/officeDocument/2006/relationships/image" Target="../media/image27.jpg"/><Relationship Id="rId5" Type="http://schemas.openxmlformats.org/officeDocument/2006/relationships/image" Target="../media/image5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28.png"/><Relationship Id="rId4" Type="http://schemas.openxmlformats.org/officeDocument/2006/relationships/image" Target="../media/image5.png"/><Relationship Id="rId5" Type="http://schemas.openxmlformats.org/officeDocument/2006/relationships/image" Target="../media/image3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28.png"/><Relationship Id="rId4" Type="http://schemas.openxmlformats.org/officeDocument/2006/relationships/image" Target="../media/image34.jpg"/><Relationship Id="rId5" Type="http://schemas.openxmlformats.org/officeDocument/2006/relationships/image" Target="../media/image5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4.jpg"/><Relationship Id="rId4" Type="http://schemas.openxmlformats.org/officeDocument/2006/relationships/image" Target="../media/image5.png"/><Relationship Id="rId5" Type="http://schemas.openxmlformats.org/officeDocument/2006/relationships/image" Target="../media/image35.png"/></Relationships>
</file>

<file path=ppt/slides/_rels/slide82.xml.rels><?xml version="1.0" encoding="UTF-8" standalone="yes"?><Relationships xmlns="http://schemas.openxmlformats.org/package/2006/relationships"><Relationship Id="rId11" Type="http://schemas.openxmlformats.org/officeDocument/2006/relationships/hyperlink" Target="https://techterms.com/" TargetMode="External"/><Relationship Id="rId10" Type="http://schemas.openxmlformats.org/officeDocument/2006/relationships/hyperlink" Target="https://openai.com/" TargetMode="External"/><Relationship Id="rId13" Type="http://schemas.openxmlformats.org/officeDocument/2006/relationships/image" Target="../media/image5.png"/><Relationship Id="rId12" Type="http://schemas.openxmlformats.org/officeDocument/2006/relationships/hyperlink" Target="https://www.hp.com/us-en/shop/tech-takes/what-are-computer-drivers#:~:text=A%20driver%2C%20or%20device%20driver,external%20peripherals%2C%20like%20a%20printer.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hyperlink" Target="https://www.intel.com/content/dam/www/program/education/us/en/documents/the-journery-inside/microprocessor/tji-microprocessors-handout2.pdf" TargetMode="External"/><Relationship Id="rId4" Type="http://schemas.openxmlformats.org/officeDocument/2006/relationships/hyperlink" Target="https://www.thecomputingteacher.com/csc/index.php/sa-d/hardware/fetch-execute-cycle" TargetMode="External"/><Relationship Id="rId9" Type="http://schemas.openxmlformats.org/officeDocument/2006/relationships/hyperlink" Target="https://techterms.com/definition/io" TargetMode="External"/><Relationship Id="rId5" Type="http://schemas.openxmlformats.org/officeDocument/2006/relationships/hyperlink" Target="https://techterms.com/definition/hardware" TargetMode="External"/><Relationship Id="rId6" Type="http://schemas.openxmlformats.org/officeDocument/2006/relationships/hyperlink" Target="https://turbofuture.com/computers/The-Five-Types-of-System-Software" TargetMode="External"/><Relationship Id="rId7" Type="http://schemas.openxmlformats.org/officeDocument/2006/relationships/hyperlink" Target="https://technostacks.com/blog/types-of-application-software" TargetMode="External"/><Relationship Id="rId8" Type="http://schemas.openxmlformats.org/officeDocument/2006/relationships/hyperlink" Target="https://technostacks.com/blog/types-of-application-software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publicdomainvectors.org/photos/laptop.png" id="62" name="Google Shape;62;p1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3279" y="1261100"/>
            <a:ext cx="6034071" cy="31487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8008675" y="-20700"/>
            <a:ext cx="11352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/>
          <p:nvPr/>
        </p:nvSpPr>
        <p:spPr>
          <a:xfrm rot="-5400000">
            <a:off x="7154300" y="1786425"/>
            <a:ext cx="1415325" cy="1006825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268825" y="155975"/>
            <a:ext cx="7585679" cy="10425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;900"/>
              </a:rPr>
              <a:t>The New Jersey Student Learning Standards</a:t>
            </a:r>
          </a:p>
        </p:txBody>
      </p:sp>
      <p:sp>
        <p:nvSpPr>
          <p:cNvPr id="66" name="Google Shape;66;p14"/>
          <p:cNvSpPr txBox="1"/>
          <p:nvPr/>
        </p:nvSpPr>
        <p:spPr>
          <a:xfrm>
            <a:off x="2259650" y="1582175"/>
            <a:ext cx="3967800" cy="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Computer Science &amp; Design Thinking</a:t>
            </a:r>
            <a:endParaRPr sz="16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8.1.8</a:t>
            </a:r>
            <a:r>
              <a:rPr lang="en" sz="25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 Computing Systems</a:t>
            </a:r>
            <a:endParaRPr sz="25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8008675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8008675" y="3255025"/>
            <a:ext cx="11352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2500">
                <a:solidFill>
                  <a:schemeClr val="lt1"/>
                </a:solidFill>
              </a:rPr>
              <a:t>    </a:t>
            </a:r>
            <a:endParaRPr b="1" sz="2500">
              <a:solidFill>
                <a:schemeClr val="lt1"/>
              </a:solidFill>
            </a:endParaRPr>
          </a:p>
        </p:txBody>
      </p:sp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7959875" y="4696200"/>
            <a:ext cx="1183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Page </a:t>
            </a: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63225"/>
            <a:ext cx="7959875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3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2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3"/>
          <p:cNvSpPr/>
          <p:nvPr/>
        </p:nvSpPr>
        <p:spPr>
          <a:xfrm>
            <a:off x="331975" y="266450"/>
            <a:ext cx="7265900" cy="12960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Computing Systems</a:t>
            </a:r>
          </a:p>
        </p:txBody>
      </p:sp>
      <p:sp>
        <p:nvSpPr>
          <p:cNvPr id="197" name="Google Shape;197;p23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98" name="Google Shape;198;p2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99" name="Google Shape;19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3"/>
          <p:cNvSpPr txBox="1"/>
          <p:nvPr/>
        </p:nvSpPr>
        <p:spPr>
          <a:xfrm>
            <a:off x="712975" y="1683325"/>
            <a:ext cx="6498300" cy="26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 Medium"/>
              <a:buAutoNum type="arabicPeriod"/>
            </a:pP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What is a </a:t>
            </a: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Computing</a:t>
            </a: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System?</a:t>
            </a:r>
            <a:endParaRPr sz="2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 Medium"/>
              <a:buAutoNum type="arabicPeriod"/>
            </a:pP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Internet of Things (IoT)</a:t>
            </a:r>
            <a:endParaRPr sz="2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 Medium"/>
              <a:buAutoNum type="arabicPeriod"/>
            </a:pP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Categories of </a:t>
            </a: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Computing</a:t>
            </a: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Systems</a:t>
            </a:r>
            <a:endParaRPr sz="2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 Medium"/>
              <a:buAutoNum type="arabicPeriod"/>
            </a:pP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Types of Computing Devices</a:t>
            </a:r>
            <a:endParaRPr sz="2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4"/>
          <p:cNvSpPr txBox="1"/>
          <p:nvPr>
            <p:ph idx="12" type="sldNum"/>
          </p:nvPr>
        </p:nvSpPr>
        <p:spPr>
          <a:xfrm>
            <a:off x="828285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2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24"/>
          <p:cNvPicPr preferRelativeResize="0"/>
          <p:nvPr/>
        </p:nvPicPr>
        <p:blipFill rotWithShape="1">
          <a:blip r:embed="rId3">
            <a:alphaModFix/>
          </a:blip>
          <a:srcRect b="0" l="18019" r="0" t="0"/>
          <a:stretch/>
        </p:blipFill>
        <p:spPr>
          <a:xfrm>
            <a:off x="5593050" y="1881800"/>
            <a:ext cx="2625100" cy="25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4"/>
          <p:cNvSpPr txBox="1"/>
          <p:nvPr/>
        </p:nvSpPr>
        <p:spPr>
          <a:xfrm>
            <a:off x="255425" y="1286000"/>
            <a:ext cx="51408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i="1"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computing system</a:t>
            </a: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is the layout of </a:t>
            </a:r>
            <a:r>
              <a:rPr b="1"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hardware and software programs </a:t>
            </a: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that </a:t>
            </a:r>
            <a:r>
              <a:rPr b="1"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work</a:t>
            </a:r>
            <a:r>
              <a:rPr b="1"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together</a:t>
            </a: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to </a:t>
            </a:r>
            <a:r>
              <a:rPr b="1"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perform</a:t>
            </a: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various </a:t>
            </a:r>
            <a:r>
              <a:rPr b="1"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tasks</a:t>
            </a: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24"/>
          <p:cNvSpPr/>
          <p:nvPr/>
        </p:nvSpPr>
        <p:spPr>
          <a:xfrm>
            <a:off x="152400" y="81475"/>
            <a:ext cx="8069973" cy="8454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What is a Computing System?</a:t>
            </a:r>
          </a:p>
        </p:txBody>
      </p:sp>
      <p:sp>
        <p:nvSpPr>
          <p:cNvPr id="211" name="Google Shape;211;p24"/>
          <p:cNvSpPr txBox="1"/>
          <p:nvPr/>
        </p:nvSpPr>
        <p:spPr>
          <a:xfrm>
            <a:off x="8008675" y="0"/>
            <a:ext cx="1387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12" name="Google Shape;212;p2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13" name="Google Shape;21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849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2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5"/>
          <p:cNvSpPr txBox="1"/>
          <p:nvPr/>
        </p:nvSpPr>
        <p:spPr>
          <a:xfrm>
            <a:off x="534650" y="263300"/>
            <a:ext cx="4501800" cy="4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7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Question:</a:t>
            </a:r>
            <a:r>
              <a:rPr b="1" lang="en" sz="5700">
                <a:latin typeface="Roboto"/>
                <a:ea typeface="Roboto"/>
                <a:cs typeface="Roboto"/>
                <a:sym typeface="Roboto"/>
              </a:rPr>
              <a:t> </a:t>
            </a:r>
            <a:endParaRPr b="1" sz="5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"/>
                <a:ea typeface="Roboto"/>
                <a:cs typeface="Roboto"/>
                <a:sym typeface="Roboto"/>
              </a:rPr>
              <a:t>Can you name</a:t>
            </a:r>
            <a:endParaRPr sz="4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"/>
                <a:ea typeface="Roboto"/>
                <a:cs typeface="Roboto"/>
                <a:sym typeface="Roboto"/>
              </a:rPr>
              <a:t>a computing device that is used in school or at home everyday?</a:t>
            </a:r>
            <a:endParaRPr sz="4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p25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224" name="Google Shape;224;p25"/>
          <p:cNvSpPr/>
          <p:nvPr/>
        </p:nvSpPr>
        <p:spPr>
          <a:xfrm rot="-250340">
            <a:off x="6647766" y="181774"/>
            <a:ext cx="420744" cy="75922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"/>
              </a:rPr>
              <a:t>?</a:t>
            </a:r>
          </a:p>
        </p:txBody>
      </p:sp>
      <p:sp>
        <p:nvSpPr>
          <p:cNvPr id="225" name="Google Shape;225;p25"/>
          <p:cNvSpPr/>
          <p:nvPr/>
        </p:nvSpPr>
        <p:spPr>
          <a:xfrm rot="156754">
            <a:off x="7355245" y="413463"/>
            <a:ext cx="464933" cy="8838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"/>
              </a:rPr>
              <a:t>?</a:t>
            </a:r>
          </a:p>
        </p:txBody>
      </p:sp>
      <p:sp>
        <p:nvSpPr>
          <p:cNvPr id="226" name="Google Shape;226;p25"/>
          <p:cNvSpPr/>
          <p:nvPr/>
        </p:nvSpPr>
        <p:spPr>
          <a:xfrm rot="-903205">
            <a:off x="5901326" y="178966"/>
            <a:ext cx="395928" cy="87409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"/>
              </a:rPr>
              <a:t>?</a:t>
            </a:r>
          </a:p>
        </p:txBody>
      </p:sp>
      <p:sp>
        <p:nvSpPr>
          <p:cNvPr id="227" name="Google Shape;227;p25"/>
          <p:cNvSpPr/>
          <p:nvPr/>
        </p:nvSpPr>
        <p:spPr>
          <a:xfrm rot="-903228">
            <a:off x="4938707" y="451463"/>
            <a:ext cx="489060" cy="8951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"/>
              </a:rPr>
              <a:t>?</a:t>
            </a:r>
          </a:p>
        </p:txBody>
      </p:sp>
      <p:pic>
        <p:nvPicPr>
          <p:cNvPr id="228" name="Google Shape;2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6986" y="1089975"/>
            <a:ext cx="2868763" cy="3573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2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6"/>
          <p:cNvSpPr txBox="1"/>
          <p:nvPr/>
        </p:nvSpPr>
        <p:spPr>
          <a:xfrm>
            <a:off x="190775" y="0"/>
            <a:ext cx="76305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Answer: 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Here are 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some 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computing devices you might use in school or at home everyday!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26"/>
          <p:cNvSpPr txBox="1"/>
          <p:nvPr>
            <p:ph idx="1" type="body"/>
          </p:nvPr>
        </p:nvSpPr>
        <p:spPr>
          <a:xfrm>
            <a:off x="3396475" y="1031400"/>
            <a:ext cx="3542700" cy="35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Desktop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Laptop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Tablet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Smart phone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Smart TVs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Smartwatch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Fitness </a:t>
            </a: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Trackers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E-readers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26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40" name="Google Shape;240;p2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41" name="Google Shape;2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0774" y="928325"/>
            <a:ext cx="3294526" cy="3917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9" name="Google Shape;249;p2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7"/>
          <p:cNvSpPr txBox="1"/>
          <p:nvPr/>
        </p:nvSpPr>
        <p:spPr>
          <a:xfrm>
            <a:off x="544050" y="173475"/>
            <a:ext cx="6980700" cy="43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Roboto"/>
                <a:ea typeface="Roboto"/>
                <a:cs typeface="Roboto"/>
                <a:sym typeface="Roboto"/>
              </a:rPr>
              <a:t>There are additional computing devices that work behind the scenes at home, school and businesses. For now, we want to add one more computing device called</a:t>
            </a:r>
            <a:r>
              <a:rPr b="1" lang="en" sz="3900">
                <a:latin typeface="Roboto"/>
                <a:ea typeface="Roboto"/>
                <a:cs typeface="Roboto"/>
                <a:sym typeface="Roboto"/>
              </a:rPr>
              <a:t> IoT Devices.</a:t>
            </a:r>
            <a:endParaRPr b="1" sz="3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27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52" name="Google Shape;252;p2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53" name="Google Shape;2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550" y="162492"/>
            <a:ext cx="3583934" cy="4960308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9" name="Google Shape;259;p2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1" name="Google Shape;261;p2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8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63" name="Google Shape;263;p2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8"/>
          <p:cNvSpPr txBox="1"/>
          <p:nvPr/>
        </p:nvSpPr>
        <p:spPr>
          <a:xfrm>
            <a:off x="6295765" y="1585050"/>
            <a:ext cx="1449000" cy="3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interrelated </a:t>
            </a:r>
            <a:endParaRPr sz="1600">
              <a:solidFill>
                <a:srgbClr val="FF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66" name="Google Shape;266;p28"/>
          <p:cNvSpPr txBox="1"/>
          <p:nvPr/>
        </p:nvSpPr>
        <p:spPr>
          <a:xfrm>
            <a:off x="286638" y="2383200"/>
            <a:ext cx="2055600" cy="3771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unique identifiers</a:t>
            </a:r>
            <a:endParaRPr sz="1600">
              <a:solidFill>
                <a:srgbClr val="FF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67" name="Google Shape;267;p28"/>
          <p:cNvSpPr txBox="1"/>
          <p:nvPr/>
        </p:nvSpPr>
        <p:spPr>
          <a:xfrm>
            <a:off x="6460875" y="2397150"/>
            <a:ext cx="1631400" cy="105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Transfer data over network without human-to-human or human-to-computer interaction.</a:t>
            </a:r>
            <a:endParaRPr sz="12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" name="Google Shape;268;p28"/>
          <p:cNvSpPr txBox="1"/>
          <p:nvPr/>
        </p:nvSpPr>
        <p:spPr>
          <a:xfrm>
            <a:off x="136550" y="3308525"/>
            <a:ext cx="1734600" cy="105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Sensors, controllers, and other </a:t>
            </a:r>
            <a:r>
              <a:rPr lang="en" sz="130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internet</a:t>
            </a:r>
            <a:r>
              <a:rPr lang="en" sz="130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 enabled components.</a:t>
            </a:r>
            <a:endParaRPr sz="1300">
              <a:solidFill>
                <a:srgbClr val="FF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69" name="Google Shape;269;p28"/>
          <p:cNvSpPr txBox="1"/>
          <p:nvPr/>
        </p:nvSpPr>
        <p:spPr>
          <a:xfrm>
            <a:off x="134250" y="657450"/>
            <a:ext cx="2055600" cy="45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Internet of Things</a:t>
            </a:r>
            <a:endParaRPr b="1" sz="18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0" name="Google Shape;270;p28"/>
          <p:cNvSpPr/>
          <p:nvPr/>
        </p:nvSpPr>
        <p:spPr>
          <a:xfrm rot="5400000">
            <a:off x="2206650" y="640650"/>
            <a:ext cx="444900" cy="478500"/>
          </a:xfrm>
          <a:prstGeom prst="triangle">
            <a:avLst>
              <a:gd fmla="val 46529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8"/>
          <p:cNvSpPr/>
          <p:nvPr/>
        </p:nvSpPr>
        <p:spPr>
          <a:xfrm rot="5400000">
            <a:off x="1735250" y="3444425"/>
            <a:ext cx="1068900" cy="797100"/>
          </a:xfrm>
          <a:prstGeom prst="triangle">
            <a:avLst>
              <a:gd fmla="val 53691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8"/>
          <p:cNvSpPr/>
          <p:nvPr/>
        </p:nvSpPr>
        <p:spPr>
          <a:xfrm rot="-5400000">
            <a:off x="5630200" y="2640575"/>
            <a:ext cx="1074000" cy="587400"/>
          </a:xfrm>
          <a:prstGeom prst="triangle">
            <a:avLst>
              <a:gd fmla="val 46775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8"/>
          <p:cNvSpPr/>
          <p:nvPr/>
        </p:nvSpPr>
        <p:spPr>
          <a:xfrm rot="5400000">
            <a:off x="2347500" y="2392050"/>
            <a:ext cx="349200" cy="359400"/>
          </a:xfrm>
          <a:prstGeom prst="triangle">
            <a:avLst>
              <a:gd fmla="val 4652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8"/>
          <p:cNvSpPr/>
          <p:nvPr/>
        </p:nvSpPr>
        <p:spPr>
          <a:xfrm rot="-5400000">
            <a:off x="5872775" y="1529550"/>
            <a:ext cx="367500" cy="478500"/>
          </a:xfrm>
          <a:prstGeom prst="triangle">
            <a:avLst>
              <a:gd fmla="val 46529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9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2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9"/>
          <p:cNvSpPr/>
          <p:nvPr/>
        </p:nvSpPr>
        <p:spPr>
          <a:xfrm>
            <a:off x="-1" y="217400"/>
            <a:ext cx="7771156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Categories of Computing Devices</a:t>
            </a:r>
          </a:p>
        </p:txBody>
      </p:sp>
      <p:sp>
        <p:nvSpPr>
          <p:cNvPr id="283" name="Google Shape;283;p29"/>
          <p:cNvSpPr txBox="1"/>
          <p:nvPr/>
        </p:nvSpPr>
        <p:spPr>
          <a:xfrm>
            <a:off x="293375" y="958200"/>
            <a:ext cx="7886400" cy="3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The three main categories </a:t>
            </a:r>
            <a:r>
              <a:rPr lang="en" sz="3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of computing systems or devices are:</a:t>
            </a:r>
            <a:endParaRPr sz="3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oboto"/>
              <a:buAutoNum type="arabicPeriod"/>
            </a:pPr>
            <a:r>
              <a:rPr b="1" lang="en"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stationary devices</a:t>
            </a:r>
            <a:endParaRPr b="1" sz="3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oboto"/>
              <a:buAutoNum type="arabicPeriod"/>
            </a:pPr>
            <a:r>
              <a:rPr b="1" lang="en"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mobile devices</a:t>
            </a:r>
            <a:endParaRPr b="1" sz="3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oboto"/>
              <a:buAutoNum type="arabicPeriod"/>
            </a:pPr>
            <a:r>
              <a:rPr b="1" lang="en"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wearable devices</a:t>
            </a:r>
            <a:endParaRPr sz="45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29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85" name="Google Shape;285;p2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86" name="Google Shape;2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801" y="1076389"/>
            <a:ext cx="3535150" cy="343061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3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0"/>
          <p:cNvSpPr/>
          <p:nvPr/>
        </p:nvSpPr>
        <p:spPr>
          <a:xfrm>
            <a:off x="152400" y="81475"/>
            <a:ext cx="8065737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Categories of Computing Devices</a:t>
            </a:r>
          </a:p>
        </p:txBody>
      </p:sp>
      <p:sp>
        <p:nvSpPr>
          <p:cNvPr id="296" name="Google Shape;296;p30"/>
          <p:cNvSpPr txBox="1"/>
          <p:nvPr/>
        </p:nvSpPr>
        <p:spPr>
          <a:xfrm>
            <a:off x="97975" y="1297600"/>
            <a:ext cx="5003400" cy="30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Roboto"/>
              <a:buAutoNum type="arabicPeriod"/>
            </a:pP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tationary 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evices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stay in one place, like a desktop computer.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go to the device when you need to use it.</a:t>
            </a:r>
            <a:endParaRPr b="1" i="1"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30"/>
          <p:cNvSpPr txBox="1"/>
          <p:nvPr/>
        </p:nvSpPr>
        <p:spPr>
          <a:xfrm>
            <a:off x="8008675" y="0"/>
            <a:ext cx="1422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98" name="Google Shape;298;p3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99" name="Google Shape;29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952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3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1"/>
          <p:cNvSpPr/>
          <p:nvPr/>
        </p:nvSpPr>
        <p:spPr>
          <a:xfrm>
            <a:off x="152400" y="81475"/>
            <a:ext cx="8001006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Categories of Computing Devices</a:t>
            </a:r>
          </a:p>
        </p:txBody>
      </p:sp>
      <p:sp>
        <p:nvSpPr>
          <p:cNvPr id="308" name="Google Shape;308;p31"/>
          <p:cNvSpPr txBox="1"/>
          <p:nvPr/>
        </p:nvSpPr>
        <p:spPr>
          <a:xfrm>
            <a:off x="380025" y="1279225"/>
            <a:ext cx="4662300" cy="31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2.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obile devices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" sz="3300">
                <a:solidFill>
                  <a:schemeClr val="dk1"/>
                </a:solidFill>
              </a:rPr>
              <a:t>go with you from place to place </a:t>
            </a:r>
            <a:r>
              <a:rPr lang="en" sz="3300">
                <a:solidFill>
                  <a:schemeClr val="dk1"/>
                </a:solidFill>
              </a:rPr>
              <a:t>like a laptop, tablet and smartphone in your bookbag.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9" name="Google Shape;309;p31"/>
          <p:cNvSpPr txBox="1"/>
          <p:nvPr/>
        </p:nvSpPr>
        <p:spPr>
          <a:xfrm>
            <a:off x="8008675" y="0"/>
            <a:ext cx="1387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10" name="Google Shape;310;p3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11" name="Google Shape;3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952" cy="4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467275" y="1183775"/>
            <a:ext cx="3376600" cy="33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6015" y="1262725"/>
            <a:ext cx="3026935" cy="32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3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2"/>
          <p:cNvSpPr/>
          <p:nvPr/>
        </p:nvSpPr>
        <p:spPr>
          <a:xfrm>
            <a:off x="152400" y="81475"/>
            <a:ext cx="7953389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Categories of Computing Devices</a:t>
            </a:r>
          </a:p>
        </p:txBody>
      </p:sp>
      <p:sp>
        <p:nvSpPr>
          <p:cNvPr id="322" name="Google Shape;322;p32"/>
          <p:cNvSpPr txBox="1"/>
          <p:nvPr/>
        </p:nvSpPr>
        <p:spPr>
          <a:xfrm>
            <a:off x="224850" y="1262713"/>
            <a:ext cx="5370900" cy="30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3.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W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earable devices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are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worn on the human body</a:t>
            </a:r>
            <a:r>
              <a:rPr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like a watch connected to a smartphone or fitness tracker.</a:t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3" name="Google Shape;323;p32"/>
          <p:cNvCxnSpPr/>
          <p:nvPr/>
        </p:nvCxnSpPr>
        <p:spPr>
          <a:xfrm>
            <a:off x="5076125" y="2206675"/>
            <a:ext cx="1172100" cy="1054200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4" name="Google Shape;324;p32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25" name="Google Shape;325;p3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26" name="Google Shape;32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mages.freeimg.net/rsynced_images/floor-floorboards.jpg" id="75" name="Google Shape;75;p1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82640"/>
          <a:stretch/>
        </p:blipFill>
        <p:spPr>
          <a:xfrm>
            <a:off x="0" y="4601675"/>
            <a:ext cx="9144001" cy="5418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Google Shape;78;p1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cdn.pixabay.com/photo/2012/04/14/13/46/clock-33989_960_720.png" id="79" name="Google Shape;79;p1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25" y="146300"/>
            <a:ext cx="744601" cy="744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publicdomainpictures.net/pictures/70000/velka/tv-isolated-background-clipart.jpg" id="80" name="Google Shape;80;p15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21364" l="9334" r="9987" t="16620"/>
          <a:stretch/>
        </p:blipFill>
        <p:spPr>
          <a:xfrm>
            <a:off x="1417812" y="69550"/>
            <a:ext cx="5528738" cy="2303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2336042" y="69550"/>
            <a:ext cx="4332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New Jersey Student Learning Standards</a:t>
            </a:r>
            <a:endParaRPr sz="16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549238" y="286475"/>
            <a:ext cx="52740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Technology</a:t>
            </a:r>
            <a:endParaRPr i="1" sz="1200" u="sng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8.1.8.CS.1:</a:t>
            </a: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Recommend improvements to computing devices in order to improve the ways users interact with the devices</a:t>
            </a:r>
            <a:endParaRPr i="1"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8.1.8.CS.2:</a:t>
            </a: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Design a system that combines hardware and software components to process data. 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8.1.8.CS.3: </a:t>
            </a: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Justify design decisions and explain potential system trade-offs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Troubleshooting a problem is more effective when knowledge of the specific device along with a systematic process is used to identify the source of a problem. </a:t>
            </a:r>
            <a:endParaRPr i="1" sz="1100" u="sng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8.1.8.CS4</a:t>
            </a: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: Systematically apply troubleshooting strategies to identify and resolve hardware and software problems in computing systems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descr="https://freesvg.org/img/round-table.png" id="83" name="Google Shape;83;p15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22105" l="0" r="0" t="21661"/>
          <a:stretch/>
        </p:blipFill>
        <p:spPr>
          <a:xfrm>
            <a:off x="1209875" y="3049613"/>
            <a:ext cx="2655675" cy="2090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freesvg.org/img/stool-01.png" id="84" name="Google Shape;84;p15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20084" r="18832" t="0"/>
          <a:stretch/>
        </p:blipFill>
        <p:spPr>
          <a:xfrm>
            <a:off x="1257798" y="3817075"/>
            <a:ext cx="990600" cy="1346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ublicdomainvectors.org/photos/laptop.png" id="85" name="Google Shape;85;p15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888875" y="2404300"/>
            <a:ext cx="1369975" cy="95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ublicdomainvectors.org/photos/Pflanze-coloured.png" id="86" name="Google Shape;86;p15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b="0" l="7070" r="7429" t="0"/>
          <a:stretch/>
        </p:blipFill>
        <p:spPr>
          <a:xfrm>
            <a:off x="145600" y="2808050"/>
            <a:ext cx="861000" cy="18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/>
          <p:nvPr/>
        </p:nvSpPr>
        <p:spPr>
          <a:xfrm>
            <a:off x="4154450" y="3161275"/>
            <a:ext cx="366300" cy="1580100"/>
          </a:xfrm>
          <a:prstGeom prst="cube">
            <a:avLst>
              <a:gd fmla="val 25000" name="adj"/>
            </a:avLst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5"/>
          <p:cNvSpPr/>
          <p:nvPr/>
        </p:nvSpPr>
        <p:spPr>
          <a:xfrm>
            <a:off x="7668600" y="3195475"/>
            <a:ext cx="366300" cy="1511700"/>
          </a:xfrm>
          <a:prstGeom prst="cube">
            <a:avLst>
              <a:gd fmla="val 25000" name="adj"/>
            </a:avLst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4520750" y="3999925"/>
            <a:ext cx="3222000" cy="1473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5"/>
          <p:cNvSpPr/>
          <p:nvPr/>
        </p:nvSpPr>
        <p:spPr>
          <a:xfrm>
            <a:off x="4597975" y="3302788"/>
            <a:ext cx="1710300" cy="665400"/>
          </a:xfrm>
          <a:prstGeom prst="bevel">
            <a:avLst>
              <a:gd fmla="val 12500" name="adj"/>
            </a:avLst>
          </a:prstGeom>
          <a:solidFill>
            <a:srgbClr val="FF9900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5925325" y="3302800"/>
            <a:ext cx="1710300" cy="665400"/>
          </a:xfrm>
          <a:prstGeom prst="bevel">
            <a:avLst>
              <a:gd fmla="val 12500" name="adj"/>
            </a:avLst>
          </a:prstGeom>
          <a:solidFill>
            <a:srgbClr val="FFFF00"/>
          </a:solidFill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4526175" y="4106450"/>
            <a:ext cx="703500" cy="541800"/>
          </a:xfrm>
          <a:prstGeom prst="bevel">
            <a:avLst>
              <a:gd fmla="val 12500" name="adj"/>
            </a:avLst>
          </a:prstGeom>
          <a:solidFill>
            <a:srgbClr val="CC0000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6050088" y="4106450"/>
            <a:ext cx="703500" cy="541800"/>
          </a:xfrm>
          <a:prstGeom prst="bevel">
            <a:avLst>
              <a:gd fmla="val 12500" name="adj"/>
            </a:avLst>
          </a:prstGeom>
          <a:solidFill>
            <a:srgbClr val="8E7CC3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5"/>
          <p:cNvSpPr/>
          <p:nvPr/>
        </p:nvSpPr>
        <p:spPr>
          <a:xfrm>
            <a:off x="6836038" y="4106450"/>
            <a:ext cx="703500" cy="541800"/>
          </a:xfrm>
          <a:prstGeom prst="bevel">
            <a:avLst>
              <a:gd fmla="val 12500" name="adj"/>
            </a:avLst>
          </a:prstGeom>
          <a:solidFill>
            <a:srgbClr val="A64D79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5271038" y="4130400"/>
            <a:ext cx="703500" cy="541800"/>
          </a:xfrm>
          <a:prstGeom prst="bevel">
            <a:avLst>
              <a:gd fmla="val 12500" name="adj"/>
            </a:avLst>
          </a:prstGeom>
          <a:solidFill>
            <a:srgbClr val="38761D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/>
          <p:nvPr/>
        </p:nvSpPr>
        <p:spPr>
          <a:xfrm>
            <a:off x="4205875" y="3123750"/>
            <a:ext cx="3708900" cy="1473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5"/>
          <p:cNvSpPr txBox="1"/>
          <p:nvPr/>
        </p:nvSpPr>
        <p:spPr>
          <a:xfrm>
            <a:off x="8156350" y="0"/>
            <a:ext cx="1044600" cy="30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7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8282950" y="3271050"/>
            <a:ext cx="918000" cy="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2500">
                <a:solidFill>
                  <a:schemeClr val="lt1"/>
                </a:solidFill>
              </a:rPr>
              <a:t> </a:t>
            </a:r>
            <a:r>
              <a:rPr b="1" lang="en" sz="3100">
                <a:solidFill>
                  <a:schemeClr val="lt1"/>
                </a:solidFill>
              </a:rPr>
              <a:t>   </a:t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99" name="Google Shape;99;p15"/>
          <p:cNvPicPr preferRelativeResize="0"/>
          <p:nvPr/>
        </p:nvPicPr>
        <p:blipFill rotWithShape="1">
          <a:blip r:embed="rId17">
            <a:alphaModFix/>
          </a:blip>
          <a:srcRect b="29512" l="44205" r="0" t="0"/>
          <a:stretch/>
        </p:blipFill>
        <p:spPr>
          <a:xfrm>
            <a:off x="2116225" y="2503100"/>
            <a:ext cx="810875" cy="3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0" y="4601688"/>
            <a:ext cx="8282701" cy="5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3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3" name="Google Shape;333;p3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3"/>
          <p:cNvSpPr txBox="1"/>
          <p:nvPr/>
        </p:nvSpPr>
        <p:spPr>
          <a:xfrm>
            <a:off x="984900" y="87050"/>
            <a:ext cx="7174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Question</a:t>
            </a: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1900">
                <a:latin typeface="Roboto"/>
                <a:ea typeface="Roboto"/>
                <a:cs typeface="Roboto"/>
                <a:sym typeface="Roboto"/>
              </a:rPr>
              <a:t>Can you put each device in its proper place</a:t>
            </a:r>
            <a:r>
              <a:rPr lang="en" sz="1900">
                <a:latin typeface="Roboto"/>
                <a:ea typeface="Roboto"/>
                <a:cs typeface="Roboto"/>
                <a:sym typeface="Roboto"/>
              </a:rPr>
              <a:t>! 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5" name="Google Shape;335;p33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36" name="Google Shape;336;p3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37" name="Google Shape;3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3"/>
          <p:cNvSpPr txBox="1"/>
          <p:nvPr>
            <p:ph idx="1" type="body"/>
          </p:nvPr>
        </p:nvSpPr>
        <p:spPr>
          <a:xfrm>
            <a:off x="190775" y="4205950"/>
            <a:ext cx="861000" cy="377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Desktop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33"/>
          <p:cNvSpPr txBox="1"/>
          <p:nvPr>
            <p:ph idx="1" type="body"/>
          </p:nvPr>
        </p:nvSpPr>
        <p:spPr>
          <a:xfrm>
            <a:off x="3478225" y="4170900"/>
            <a:ext cx="861000" cy="377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Laptop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33"/>
          <p:cNvSpPr txBox="1"/>
          <p:nvPr>
            <p:ph idx="1" type="body"/>
          </p:nvPr>
        </p:nvSpPr>
        <p:spPr>
          <a:xfrm>
            <a:off x="6674895" y="4126946"/>
            <a:ext cx="681900" cy="377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Tablet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p33"/>
          <p:cNvSpPr txBox="1"/>
          <p:nvPr>
            <p:ph idx="1" type="body"/>
          </p:nvPr>
        </p:nvSpPr>
        <p:spPr>
          <a:xfrm>
            <a:off x="4470900" y="4091850"/>
            <a:ext cx="728100" cy="535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Smart phone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p33"/>
          <p:cNvSpPr txBox="1"/>
          <p:nvPr>
            <p:ph idx="1" type="body"/>
          </p:nvPr>
        </p:nvSpPr>
        <p:spPr>
          <a:xfrm>
            <a:off x="7455825" y="3950100"/>
            <a:ext cx="728100" cy="5979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Smart TVs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p33"/>
          <p:cNvSpPr txBox="1"/>
          <p:nvPr>
            <p:ph idx="1" type="body"/>
          </p:nvPr>
        </p:nvSpPr>
        <p:spPr>
          <a:xfrm>
            <a:off x="5269925" y="4170900"/>
            <a:ext cx="1214100" cy="377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Smartwatch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33"/>
          <p:cNvSpPr txBox="1"/>
          <p:nvPr>
            <p:ph idx="1" type="body"/>
          </p:nvPr>
        </p:nvSpPr>
        <p:spPr>
          <a:xfrm>
            <a:off x="1233675" y="4047900"/>
            <a:ext cx="990600" cy="535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Fitness Trackers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p33"/>
          <p:cNvSpPr txBox="1"/>
          <p:nvPr>
            <p:ph idx="1" type="body"/>
          </p:nvPr>
        </p:nvSpPr>
        <p:spPr>
          <a:xfrm>
            <a:off x="2355950" y="4085697"/>
            <a:ext cx="990600" cy="4596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E-readers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46" name="Google Shape;346;p33"/>
          <p:cNvGraphicFramePr/>
          <p:nvPr/>
        </p:nvGraphicFramePr>
        <p:xfrm>
          <a:off x="289225" y="110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{D7EEECC0-F1B6-40A3-BD76-FD1F7C6B7105}</a:tableStyleId>
              </a:tblPr>
              <a:tblGrid>
                <a:gridCol w="2413000"/>
                <a:gridCol w="2413000"/>
                <a:gridCol w="2413000"/>
              </a:tblGrid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S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tationary devices</a:t>
                      </a:r>
                      <a:endParaRPr sz="1800">
                        <a:latin typeface="Roboto Blac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Mobile Devices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Wearable Devices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47" name="Google Shape;34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26575" y="87050"/>
            <a:ext cx="1054800" cy="90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4" name="Google Shape;354;p3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4"/>
          <p:cNvSpPr txBox="1"/>
          <p:nvPr/>
        </p:nvSpPr>
        <p:spPr>
          <a:xfrm>
            <a:off x="984900" y="87050"/>
            <a:ext cx="7174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Answer</a:t>
            </a: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1900">
                <a:latin typeface="Roboto"/>
                <a:ea typeface="Roboto"/>
                <a:cs typeface="Roboto"/>
                <a:sym typeface="Roboto"/>
              </a:rPr>
              <a:t>Can you put each device in its proper place! 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6" name="Google Shape;356;p34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57" name="Google Shape;357;p3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58" name="Google Shape;35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4"/>
          <p:cNvSpPr txBox="1"/>
          <p:nvPr>
            <p:ph idx="1" type="body"/>
          </p:nvPr>
        </p:nvSpPr>
        <p:spPr>
          <a:xfrm>
            <a:off x="635500" y="1663575"/>
            <a:ext cx="861000" cy="377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Desktop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34"/>
          <p:cNvSpPr txBox="1"/>
          <p:nvPr>
            <p:ph idx="1" type="body"/>
          </p:nvPr>
        </p:nvSpPr>
        <p:spPr>
          <a:xfrm>
            <a:off x="2831900" y="2304300"/>
            <a:ext cx="861000" cy="377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Laptop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1" name="Google Shape;361;p34"/>
          <p:cNvSpPr txBox="1"/>
          <p:nvPr>
            <p:ph idx="1" type="body"/>
          </p:nvPr>
        </p:nvSpPr>
        <p:spPr>
          <a:xfrm>
            <a:off x="4090570" y="2945871"/>
            <a:ext cx="681900" cy="377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Tablet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2" name="Google Shape;362;p34"/>
          <p:cNvSpPr txBox="1"/>
          <p:nvPr>
            <p:ph idx="1" type="body"/>
          </p:nvPr>
        </p:nvSpPr>
        <p:spPr>
          <a:xfrm>
            <a:off x="2831900" y="2866825"/>
            <a:ext cx="784500" cy="535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Smart phone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34"/>
          <p:cNvSpPr txBox="1"/>
          <p:nvPr>
            <p:ph idx="1" type="body"/>
          </p:nvPr>
        </p:nvSpPr>
        <p:spPr>
          <a:xfrm>
            <a:off x="701950" y="2272850"/>
            <a:ext cx="728100" cy="5979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Smart TVs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34"/>
          <p:cNvSpPr txBox="1"/>
          <p:nvPr>
            <p:ph idx="1" type="body"/>
          </p:nvPr>
        </p:nvSpPr>
        <p:spPr>
          <a:xfrm>
            <a:off x="5728400" y="2417250"/>
            <a:ext cx="1214100" cy="377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Smartwatch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5" name="Google Shape;365;p34"/>
          <p:cNvSpPr txBox="1"/>
          <p:nvPr>
            <p:ph idx="1" type="body"/>
          </p:nvPr>
        </p:nvSpPr>
        <p:spPr>
          <a:xfrm>
            <a:off x="5840150" y="1663575"/>
            <a:ext cx="990600" cy="535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Fitness Trackers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34"/>
          <p:cNvSpPr txBox="1"/>
          <p:nvPr>
            <p:ph idx="1" type="body"/>
          </p:nvPr>
        </p:nvSpPr>
        <p:spPr>
          <a:xfrm>
            <a:off x="2767100" y="1701372"/>
            <a:ext cx="990600" cy="4596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E-readers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67" name="Google Shape;367;p34"/>
          <p:cNvGraphicFramePr/>
          <p:nvPr/>
        </p:nvGraphicFramePr>
        <p:xfrm>
          <a:off x="289225" y="110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{D7EEECC0-F1B6-40A3-BD76-FD1F7C6B7105}</a:tableStyleId>
              </a:tblPr>
              <a:tblGrid>
                <a:gridCol w="2413000"/>
                <a:gridCol w="2413000"/>
                <a:gridCol w="2413000"/>
              </a:tblGrid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Stationary devices</a:t>
                      </a:r>
                      <a:endParaRPr sz="1800">
                        <a:latin typeface="Roboto Blac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Mobile Devices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Wearable Devices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68" name="Google Shape;36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26575" y="87050"/>
            <a:ext cx="1054800" cy="90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5" name="Google Shape;375;p3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5"/>
          <p:cNvSpPr/>
          <p:nvPr/>
        </p:nvSpPr>
        <p:spPr>
          <a:xfrm>
            <a:off x="80700" y="1623650"/>
            <a:ext cx="7863148" cy="17058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Hardware</a:t>
            </a:r>
          </a:p>
        </p:txBody>
      </p:sp>
      <p:sp>
        <p:nvSpPr>
          <p:cNvPr id="377" name="Google Shape;377;p35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78" name="Google Shape;378;p3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79" name="Google Shape;3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6" name="Google Shape;386;p3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6"/>
          <p:cNvSpPr/>
          <p:nvPr/>
        </p:nvSpPr>
        <p:spPr>
          <a:xfrm>
            <a:off x="152400" y="81475"/>
            <a:ext cx="798260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Hardware</a:t>
            </a:r>
          </a:p>
        </p:txBody>
      </p:sp>
      <p:sp>
        <p:nvSpPr>
          <p:cNvPr id="388" name="Google Shape;388;p36"/>
          <p:cNvSpPr txBox="1"/>
          <p:nvPr>
            <p:ph idx="1" type="body"/>
          </p:nvPr>
        </p:nvSpPr>
        <p:spPr>
          <a:xfrm>
            <a:off x="152400" y="1184625"/>
            <a:ext cx="5238900" cy="31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Computer </a:t>
            </a:r>
            <a:r>
              <a:rPr lang="en" sz="37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hardware 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refers to the 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physical (touchable) parts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and related 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devices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that make up a computer systems.</a:t>
            </a:r>
            <a:r>
              <a:rPr lang="en" sz="33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330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9" name="Google Shape;389;p36"/>
          <p:cNvPicPr preferRelativeResize="0"/>
          <p:nvPr/>
        </p:nvPicPr>
        <p:blipFill rotWithShape="1">
          <a:blip r:embed="rId3">
            <a:alphaModFix/>
          </a:blip>
          <a:srcRect b="4607" l="10799" r="4028" t="0"/>
          <a:stretch/>
        </p:blipFill>
        <p:spPr>
          <a:xfrm>
            <a:off x="5257400" y="1731525"/>
            <a:ext cx="2877599" cy="258922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6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91" name="Google Shape;391;p3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92" name="Google Shape;39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952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9" name="Google Shape;399;p3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7"/>
          <p:cNvSpPr/>
          <p:nvPr/>
        </p:nvSpPr>
        <p:spPr>
          <a:xfrm>
            <a:off x="152400" y="81475"/>
            <a:ext cx="799345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Hardware</a:t>
            </a:r>
          </a:p>
        </p:txBody>
      </p:sp>
      <p:sp>
        <p:nvSpPr>
          <p:cNvPr id="401" name="Google Shape;401;p37"/>
          <p:cNvSpPr txBox="1"/>
          <p:nvPr>
            <p:ph idx="1" type="body"/>
          </p:nvPr>
        </p:nvSpPr>
        <p:spPr>
          <a:xfrm>
            <a:off x="307100" y="1167100"/>
            <a:ext cx="7135500" cy="32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nternal hardware</a:t>
            </a:r>
            <a:r>
              <a:rPr lang="en" sz="330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 is</a:t>
            </a:r>
            <a:r>
              <a:rPr lang="en" sz="330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 located 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inside</a:t>
            </a:r>
            <a:r>
              <a:rPr lang="en" sz="330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" sz="330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a computer are often referred to as </a:t>
            </a:r>
            <a:r>
              <a:rPr b="1" lang="en" sz="33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components</a:t>
            </a:r>
            <a:r>
              <a:rPr lang="en" sz="330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, while 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external hardware</a:t>
            </a:r>
            <a:r>
              <a:rPr lang="en" sz="330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 are located 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outside</a:t>
            </a:r>
            <a:r>
              <a:rPr lang="en" sz="330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 a computer and are usually called </a:t>
            </a:r>
            <a:r>
              <a:rPr b="1" lang="en" sz="33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peripheral devices</a:t>
            </a:r>
            <a:r>
              <a:rPr lang="en" sz="3300">
                <a:solidFill>
                  <a:srgbClr val="000000"/>
                </a:solidFill>
                <a:uFill>
                  <a:noFill/>
                </a:uFill>
                <a:latin typeface="Roboto Medium"/>
                <a:ea typeface="Roboto Medium"/>
                <a:cs typeface="Roboto Medium"/>
                <a:sym typeface="Roboto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or </a:t>
            </a:r>
            <a:r>
              <a:rPr b="1" lang="en" sz="33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peripherals</a:t>
            </a:r>
            <a:r>
              <a:rPr lang="en" sz="330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. </a:t>
            </a:r>
            <a:endParaRPr sz="330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02" name="Google Shape;402;p37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03" name="Google Shape;403;p3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04" name="Google Shape;40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1" name="Google Shape;411;p3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8"/>
          <p:cNvSpPr/>
          <p:nvPr/>
        </p:nvSpPr>
        <p:spPr>
          <a:xfrm>
            <a:off x="255825" y="65100"/>
            <a:ext cx="7402092" cy="133955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413" name="Google Shape;413;p38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14" name="Google Shape;414;p3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15" name="Google Shape;41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8"/>
          <p:cNvSpPr txBox="1"/>
          <p:nvPr/>
        </p:nvSpPr>
        <p:spPr>
          <a:xfrm>
            <a:off x="208375" y="1152100"/>
            <a:ext cx="6597900" cy="3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AutoNum type="arabicPeriod"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Motherboard</a:t>
            </a:r>
            <a:endParaRPr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AutoNum type="arabicPeriod"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Central Processing Unit </a:t>
            </a:r>
            <a:r>
              <a:rPr b="1"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(CPU)</a:t>
            </a:r>
            <a:endParaRPr b="1"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AutoNum type="arabicPeriod"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Memory (</a:t>
            </a:r>
            <a:r>
              <a:rPr b="1"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ROM</a:t>
            </a: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RAM</a:t>
            </a: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AutoNum type="arabicPeriod"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Storage Devices</a:t>
            </a:r>
            <a:endParaRPr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AutoNum type="arabicPeriod"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Peripheral Component Interconnect </a:t>
            </a:r>
            <a:r>
              <a:rPr b="1"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(PCI)</a:t>
            </a:r>
            <a:endParaRPr b="1"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AutoNum type="arabicPeriod"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Power Supply Unit </a:t>
            </a:r>
            <a:r>
              <a:rPr b="1"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(PSU)</a:t>
            </a:r>
            <a:endParaRPr b="1"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AutoNum type="arabicPeriod"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Cooling Fans</a:t>
            </a:r>
            <a:endParaRPr sz="2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7" name="Google Shape;41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2650" y="1152100"/>
            <a:ext cx="2507825" cy="18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39"/>
          <p:cNvPicPr preferRelativeResize="0"/>
          <p:nvPr/>
        </p:nvPicPr>
        <p:blipFill rotWithShape="1">
          <a:blip r:embed="rId3">
            <a:alphaModFix/>
          </a:blip>
          <a:srcRect b="14281" l="6803" r="7190" t="11258"/>
          <a:stretch/>
        </p:blipFill>
        <p:spPr>
          <a:xfrm rot="-164564">
            <a:off x="2643759" y="3314930"/>
            <a:ext cx="2930629" cy="1589338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9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5" name="Google Shape;425;p3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9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427" name="Google Shape;427;p39"/>
          <p:cNvSpPr txBox="1"/>
          <p:nvPr>
            <p:ph idx="1" type="body"/>
          </p:nvPr>
        </p:nvSpPr>
        <p:spPr>
          <a:xfrm>
            <a:off x="152400" y="866425"/>
            <a:ext cx="7620000" cy="26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motherboard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s the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main circuit board.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It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houses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the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CPU, memory,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other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essential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components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. It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provides the electrical connections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between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the various hardware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components.</a:t>
            </a:r>
            <a:endParaRPr b="1" i="1" sz="3300" u="sng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8" name="Google Shape;428;p39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29" name="Google Shape;429;p3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30" name="Google Shape;43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7/7e/Sega-Dreamcast-Motherboard-Top.jpg" id="435" name="Google Shape;435;p4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3950" y="1464949"/>
            <a:ext cx="2604200" cy="292972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40"/>
          <p:cNvSpPr txBox="1"/>
          <p:nvPr>
            <p:ph type="title"/>
          </p:nvPr>
        </p:nvSpPr>
        <p:spPr>
          <a:xfrm>
            <a:off x="125975" y="40625"/>
            <a:ext cx="82293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Black"/>
                <a:ea typeface="Roboto Black"/>
                <a:cs typeface="Roboto Black"/>
                <a:sym typeface="Roboto Black"/>
              </a:rPr>
              <a:t>Internal Hardware - </a:t>
            </a:r>
            <a:r>
              <a:rPr i="1" lang="en" sz="4000">
                <a:latin typeface="Roboto Black"/>
                <a:ea typeface="Roboto Black"/>
                <a:cs typeface="Roboto Black"/>
                <a:sym typeface="Roboto Black"/>
              </a:rPr>
              <a:t>Motherboard </a:t>
            </a:r>
            <a:endParaRPr i="1"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38" name="Google Shape;438;p40"/>
          <p:cNvSpPr txBox="1"/>
          <p:nvPr>
            <p:ph idx="1" type="body"/>
          </p:nvPr>
        </p:nvSpPr>
        <p:spPr>
          <a:xfrm>
            <a:off x="177450" y="1175400"/>
            <a:ext cx="5704200" cy="30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n" sz="30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motherboard</a:t>
            </a:r>
            <a:r>
              <a:rPr lang="en" sz="30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is also </a:t>
            </a:r>
            <a:r>
              <a:rPr i="1" lang="en" sz="30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known as the </a:t>
            </a:r>
            <a:r>
              <a:rPr b="1" i="1" lang="en" sz="30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mainboard </a:t>
            </a:r>
            <a:r>
              <a:rPr i="1" lang="en" sz="30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or </a:t>
            </a:r>
            <a:r>
              <a:rPr b="1" i="1" lang="en" sz="30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logic board</a:t>
            </a:r>
            <a:r>
              <a:rPr lang="en" sz="30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If you ever open your computer, the biggest piece of silicon you see is the motherboard. 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9" name="Google Shape;439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0" name="Google Shape;440;p4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1" name="Google Shape;44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0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43" name="Google Shape;443;p4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444" name="Google Shape;444;p4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1"/>
          <p:cNvSpPr txBox="1"/>
          <p:nvPr>
            <p:ph idx="1" type="body"/>
          </p:nvPr>
        </p:nvSpPr>
        <p:spPr>
          <a:xfrm>
            <a:off x="243450" y="850025"/>
            <a:ext cx="7576800" cy="14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004D4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Basically, the </a:t>
            </a:r>
            <a:r>
              <a:rPr i="1" lang="en" sz="3000">
                <a:solidFill>
                  <a:srgbClr val="004D4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motherboard</a:t>
            </a:r>
            <a:r>
              <a:rPr lang="en" sz="3000">
                <a:solidFill>
                  <a:srgbClr val="004D4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is what </a:t>
            </a:r>
            <a:r>
              <a:rPr i="1" lang="en" sz="3000">
                <a:solidFill>
                  <a:srgbClr val="004D4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makes everything in your computer work together</a:t>
            </a:r>
            <a:r>
              <a:rPr lang="en" sz="3000">
                <a:solidFill>
                  <a:srgbClr val="004D4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3000"/>
          </a:p>
        </p:txBody>
      </p:sp>
      <p:pic>
        <p:nvPicPr>
          <p:cNvPr descr="https://upload.wikimedia.org/wikipedia/commons/4/4e/PSone-Motherboard.jpg" id="451" name="Google Shape;451;p4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4350" y="2100125"/>
            <a:ext cx="4232600" cy="2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3" name="Google Shape;453;p4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4" name="Google Shape;45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1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56" name="Google Shape;456;p4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457" name="Google Shape;457;p4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8" name="Google Shape;458;p41"/>
          <p:cNvSpPr txBox="1"/>
          <p:nvPr>
            <p:ph type="title"/>
          </p:nvPr>
        </p:nvSpPr>
        <p:spPr>
          <a:xfrm>
            <a:off x="125975" y="40625"/>
            <a:ext cx="82293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Black"/>
                <a:ea typeface="Roboto Black"/>
                <a:cs typeface="Roboto Black"/>
                <a:sym typeface="Roboto Black"/>
              </a:rPr>
              <a:t>Internal Hardware - </a:t>
            </a:r>
            <a:r>
              <a:rPr i="1" lang="en" sz="4000">
                <a:latin typeface="Roboto Black"/>
                <a:ea typeface="Roboto Black"/>
                <a:cs typeface="Roboto Black"/>
                <a:sym typeface="Roboto Black"/>
              </a:rPr>
              <a:t>Motherboard </a:t>
            </a:r>
            <a:endParaRPr i="1"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4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5" name="Google Shape;465;p4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42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467" name="Google Shape;467;p42"/>
          <p:cNvSpPr txBox="1"/>
          <p:nvPr>
            <p:ph idx="1" type="body"/>
          </p:nvPr>
        </p:nvSpPr>
        <p:spPr>
          <a:xfrm>
            <a:off x="247350" y="987975"/>
            <a:ext cx="5534100" cy="3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Central Processing Unit (CPU)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 often referred to as the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brains of a computer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" sz="33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It </a:t>
            </a:r>
            <a:r>
              <a:rPr lang="en" sz="33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is the primary component of a computer that </a:t>
            </a:r>
            <a:r>
              <a:rPr b="1" lang="en" sz="33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processes instructions</a:t>
            </a:r>
            <a:r>
              <a:rPr lang="en" sz="33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. </a:t>
            </a:r>
            <a:endParaRPr b="1" i="1"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8" name="Google Shape;46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0725" y="1902975"/>
            <a:ext cx="2277425" cy="22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2"/>
          <p:cNvSpPr txBox="1"/>
          <p:nvPr/>
        </p:nvSpPr>
        <p:spPr>
          <a:xfrm>
            <a:off x="8008675" y="0"/>
            <a:ext cx="1387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70" name="Google Shape;470;p4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71" name="Google Shape;47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mages.freeimg.net/rsynced_images/floor-floorboards.jpg" id="105" name="Google Shape;105;p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82640"/>
          <a:stretch/>
        </p:blipFill>
        <p:spPr>
          <a:xfrm>
            <a:off x="0" y="4601675"/>
            <a:ext cx="9144001" cy="54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8322600" y="4766300"/>
            <a:ext cx="8211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cdn.pixabay.com/photo/2012/04/14/13/46/clock-33989_960_720.png" id="109" name="Google Shape;109;p1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25" y="146300"/>
            <a:ext cx="744601" cy="744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ublicdomainvectors.org/photos/Pflanze-coloured.png" id="110" name="Google Shape;110;p16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7070" r="7429" t="0"/>
          <a:stretch/>
        </p:blipFill>
        <p:spPr>
          <a:xfrm>
            <a:off x="145600" y="2808050"/>
            <a:ext cx="861000" cy="18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/>
          <p:nvPr/>
        </p:nvSpPr>
        <p:spPr>
          <a:xfrm>
            <a:off x="1039400" y="136950"/>
            <a:ext cx="6409200" cy="4330500"/>
          </a:xfrm>
          <a:prstGeom prst="rect">
            <a:avLst/>
          </a:prstGeom>
          <a:solidFill>
            <a:schemeClr val="lt2"/>
          </a:solidFill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6"/>
          <p:cNvSpPr txBox="1"/>
          <p:nvPr/>
        </p:nvSpPr>
        <p:spPr>
          <a:xfrm>
            <a:off x="1132175" y="245250"/>
            <a:ext cx="6267000" cy="3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 u="sng">
                <a:latin typeface="Roboto"/>
                <a:ea typeface="Roboto"/>
                <a:cs typeface="Roboto"/>
                <a:sym typeface="Roboto"/>
              </a:rPr>
              <a:t>Core Concept  </a:t>
            </a:r>
            <a:r>
              <a:rPr b="1" lang="en" sz="2500" u="sng">
                <a:latin typeface="Roboto"/>
                <a:ea typeface="Roboto"/>
                <a:cs typeface="Roboto"/>
                <a:sym typeface="Roboto"/>
              </a:rPr>
              <a:t>8.1.8</a:t>
            </a:r>
            <a:r>
              <a:rPr b="1" lang="en" sz="2500" u="sng">
                <a:latin typeface="Roboto"/>
                <a:ea typeface="Roboto"/>
                <a:cs typeface="Roboto"/>
                <a:sym typeface="Roboto"/>
              </a:rPr>
              <a:t> Computing Systems</a:t>
            </a:r>
            <a:endParaRPr b="1" sz="2500" u="sng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People interact daily 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with a wide variety of 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computing devices 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that 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collect, store, analyze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act upon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information in ways that can 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positively 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 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negatively 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affect people.  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hardware 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software 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that make up a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computing system communicate 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process information in digital form.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8210275" y="3255025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4663225"/>
            <a:ext cx="8282952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3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8" name="Google Shape;478;p4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43"/>
          <p:cNvSpPr txBox="1"/>
          <p:nvPr>
            <p:ph idx="1" type="body"/>
          </p:nvPr>
        </p:nvSpPr>
        <p:spPr>
          <a:xfrm>
            <a:off x="264125" y="974850"/>
            <a:ext cx="5391300" cy="30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CPU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performs arithmetic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logic operations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coordinates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activities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of the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other hardware components.</a:t>
            </a:r>
            <a:endParaRPr b="1" i="1"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0" name="Google Shape;4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6600" y="1919750"/>
            <a:ext cx="2651426" cy="22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3"/>
          <p:cNvSpPr txBox="1"/>
          <p:nvPr/>
        </p:nvSpPr>
        <p:spPr>
          <a:xfrm>
            <a:off x="8008675" y="0"/>
            <a:ext cx="1387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82" name="Google Shape;482;p4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83" name="Google Shape;48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3"/>
          <p:cNvSpPr txBox="1"/>
          <p:nvPr>
            <p:ph type="title"/>
          </p:nvPr>
        </p:nvSpPr>
        <p:spPr>
          <a:xfrm>
            <a:off x="566850" y="50"/>
            <a:ext cx="71490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Black"/>
                <a:ea typeface="Roboto Black"/>
                <a:cs typeface="Roboto Black"/>
                <a:sym typeface="Roboto Black"/>
              </a:rPr>
              <a:t>Internal Hardware - </a:t>
            </a:r>
            <a:r>
              <a:rPr i="1" lang="en" sz="4000">
                <a:latin typeface="Roboto Black"/>
                <a:ea typeface="Roboto Black"/>
                <a:cs typeface="Roboto Black"/>
                <a:sym typeface="Roboto Black"/>
              </a:rPr>
              <a:t>CPU</a:t>
            </a:r>
            <a:endParaRPr i="1"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44"/>
          <p:cNvSpPr txBox="1"/>
          <p:nvPr>
            <p:ph type="title"/>
          </p:nvPr>
        </p:nvSpPr>
        <p:spPr>
          <a:xfrm>
            <a:off x="566850" y="50"/>
            <a:ext cx="71490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Black"/>
                <a:ea typeface="Roboto Black"/>
                <a:cs typeface="Roboto Black"/>
                <a:sym typeface="Roboto Black"/>
              </a:rPr>
              <a:t>Internal Hardware - </a:t>
            </a:r>
            <a:r>
              <a:rPr i="1" lang="en" sz="4000">
                <a:latin typeface="Roboto Black"/>
                <a:ea typeface="Roboto Black"/>
                <a:cs typeface="Roboto Black"/>
                <a:sym typeface="Roboto Black"/>
              </a:rPr>
              <a:t>CPU</a:t>
            </a:r>
            <a:endParaRPr i="1"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91" name="Google Shape;491;p44"/>
          <p:cNvSpPr txBox="1"/>
          <p:nvPr>
            <p:ph idx="1" type="body"/>
          </p:nvPr>
        </p:nvSpPr>
        <p:spPr>
          <a:xfrm>
            <a:off x="96400" y="859938"/>
            <a:ext cx="7979400" cy="34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CPU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…</a:t>
            </a:r>
            <a:endParaRPr sz="3300">
              <a:solidFill>
                <a:srgbClr val="004D4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73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Roboto"/>
              <a:buAutoNum type="arabicPeriod"/>
            </a:pPr>
            <a:r>
              <a:rPr b="1" lang="en" sz="25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b="1" lang="en" sz="25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uns</a:t>
            </a:r>
            <a:r>
              <a:rPr lang="en" sz="25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the </a:t>
            </a:r>
            <a:r>
              <a:rPr b="1" lang="en" sz="25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operating system</a:t>
            </a:r>
            <a:r>
              <a:rPr lang="en" sz="25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2500">
              <a:solidFill>
                <a:srgbClr val="004D4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73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Roboto"/>
              <a:buAutoNum type="arabicPeriod"/>
            </a:pPr>
            <a:r>
              <a:rPr b="1" lang="en" sz="25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Runs app</a:t>
            </a:r>
            <a:r>
              <a:rPr lang="en" sz="25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lications programs.</a:t>
            </a:r>
            <a:endParaRPr sz="2500">
              <a:solidFill>
                <a:srgbClr val="004D4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73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Roboto"/>
              <a:buAutoNum type="arabicPeriod"/>
            </a:pPr>
            <a:r>
              <a:rPr lang="en" sz="25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" sz="25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onstantly </a:t>
            </a:r>
            <a:r>
              <a:rPr b="1" lang="en" sz="25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receives input</a:t>
            </a:r>
            <a:r>
              <a:rPr lang="en" sz="25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from the user and active software programs. </a:t>
            </a:r>
            <a:endParaRPr sz="2500">
              <a:solidFill>
                <a:srgbClr val="004D4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73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Roboto"/>
              <a:buAutoNum type="arabicPeriod"/>
            </a:pPr>
            <a:r>
              <a:rPr b="1" lang="en" sz="25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Processes data</a:t>
            </a:r>
            <a:r>
              <a:rPr lang="en" sz="25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2500">
              <a:solidFill>
                <a:srgbClr val="004D4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73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Roboto"/>
              <a:buAutoNum type="arabicPeriod"/>
            </a:pPr>
            <a:r>
              <a:rPr b="1" lang="en" sz="25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Produces output</a:t>
            </a:r>
            <a:r>
              <a:rPr lang="en" sz="25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for storage or for display on your screen.</a:t>
            </a:r>
            <a:endParaRPr sz="25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live.staticflickr.com/2812/13561687495_ef36e87c35_b.jpg" id="492" name="Google Shape;492;p4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4500" y="714702"/>
            <a:ext cx="2190799" cy="15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4" name="Google Shape;494;p4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5" name="Google Shape;49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4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97" name="Google Shape;497;p4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498" name="Google Shape;498;p4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a/a3/IBM_PC_ROM_BIOS_and_IBM_PC_ROM_BASIC_%281981%29_b.jpg" id="503" name="Google Shape;503;p4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9875" y="1058513"/>
            <a:ext cx="1583075" cy="352445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45"/>
          <p:cNvSpPr txBox="1"/>
          <p:nvPr>
            <p:ph type="title"/>
          </p:nvPr>
        </p:nvSpPr>
        <p:spPr>
          <a:xfrm>
            <a:off x="236100" y="50"/>
            <a:ext cx="78105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Black"/>
                <a:ea typeface="Roboto Black"/>
                <a:cs typeface="Roboto Black"/>
                <a:sym typeface="Roboto Black"/>
              </a:rPr>
              <a:t>Internal Hardware - </a:t>
            </a:r>
            <a:r>
              <a:rPr i="1" lang="en" sz="4000">
                <a:latin typeface="Roboto Black"/>
                <a:ea typeface="Roboto Black"/>
                <a:cs typeface="Roboto Black"/>
                <a:sym typeface="Roboto Black"/>
              </a:rPr>
              <a:t>Memory</a:t>
            </a:r>
            <a:endParaRPr i="1"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06" name="Google Shape;506;p45"/>
          <p:cNvSpPr txBox="1"/>
          <p:nvPr>
            <p:ph idx="1" type="body"/>
          </p:nvPr>
        </p:nvSpPr>
        <p:spPr>
          <a:xfrm>
            <a:off x="110650" y="781050"/>
            <a:ext cx="7080300" cy="36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Computer </a:t>
            </a: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memory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refers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to the physical devices or components used to store and retrieve data.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two main types of memory are:</a:t>
            </a:r>
            <a:endParaRPr sz="3300">
              <a:solidFill>
                <a:srgbClr val="004D4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300"/>
              <a:buFont typeface="Roboto"/>
              <a:buChar char="●"/>
            </a:pP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ROM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-Read Only Memory</a:t>
            </a:r>
            <a:endParaRPr sz="3300">
              <a:solidFill>
                <a:srgbClr val="004D4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300"/>
              <a:buFont typeface="Roboto"/>
              <a:buChar char="●"/>
            </a:pP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RAM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-Random Access Memory</a:t>
            </a:r>
            <a:endParaRPr sz="3300">
              <a:solidFill>
                <a:srgbClr val="004D4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7" name="Google Shape;507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8" name="Google Shape;508;p4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9" name="Google Shape;50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5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11" name="Google Shape;511;p4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512" name="Google Shape;512;p4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46"/>
          <p:cNvSpPr txBox="1"/>
          <p:nvPr>
            <p:ph type="title"/>
          </p:nvPr>
        </p:nvSpPr>
        <p:spPr>
          <a:xfrm>
            <a:off x="277950" y="50"/>
            <a:ext cx="77268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Black"/>
                <a:ea typeface="Roboto Black"/>
                <a:cs typeface="Roboto Black"/>
                <a:sym typeface="Roboto Black"/>
              </a:rPr>
              <a:t>Internal Hardware - </a:t>
            </a:r>
            <a:r>
              <a:rPr i="1" lang="en" sz="4000">
                <a:latin typeface="Roboto Black"/>
                <a:ea typeface="Roboto Black"/>
                <a:cs typeface="Roboto Black"/>
                <a:sym typeface="Roboto Black"/>
              </a:rPr>
              <a:t>ROM</a:t>
            </a:r>
            <a:endParaRPr i="1"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19" name="Google Shape;519;p46"/>
          <p:cNvSpPr txBox="1"/>
          <p:nvPr>
            <p:ph idx="1" type="body"/>
          </p:nvPr>
        </p:nvSpPr>
        <p:spPr>
          <a:xfrm>
            <a:off x="151150" y="937275"/>
            <a:ext cx="6478800" cy="3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ROM 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stands for "</a:t>
            </a:r>
            <a:r>
              <a:rPr b="1" i="1" lang="en" sz="3300" u="sng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b="1" i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ead-</a:t>
            </a:r>
            <a:r>
              <a:rPr b="1" i="1" lang="en" sz="3300" u="sng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b="1" i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nly </a:t>
            </a:r>
            <a:r>
              <a:rPr b="1" i="1" lang="en" sz="3300" u="sng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b="1" i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emory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." </a:t>
            </a: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ROM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is 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a type of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non-volatile memory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that is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used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primarily in the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storage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of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firmware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system software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in electronic devices.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a/a3/IBM_PC_ROM_BIOS_and_IBM_PC_ROM_BASIC_%281981%29_b.jpg" id="520" name="Google Shape;520;p4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6925" y="1621050"/>
            <a:ext cx="1303450" cy="2901901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2" name="Google Shape;522;p4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3" name="Google Shape;52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6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25" name="Google Shape;525;p4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526" name="Google Shape;526;p4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47"/>
          <p:cNvSpPr txBox="1"/>
          <p:nvPr>
            <p:ph type="title"/>
          </p:nvPr>
        </p:nvSpPr>
        <p:spPr>
          <a:xfrm>
            <a:off x="778800" y="50"/>
            <a:ext cx="67251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Black"/>
                <a:ea typeface="Roboto Black"/>
                <a:cs typeface="Roboto Black"/>
                <a:sym typeface="Roboto Black"/>
              </a:rPr>
              <a:t>Internal Hardware - </a:t>
            </a:r>
            <a:r>
              <a:rPr i="1" lang="en" sz="4000">
                <a:latin typeface="Roboto Black"/>
                <a:ea typeface="Roboto Black"/>
                <a:cs typeface="Roboto Black"/>
                <a:sym typeface="Roboto Black"/>
              </a:rPr>
              <a:t>RAM</a:t>
            </a:r>
            <a:endParaRPr i="1"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33" name="Google Shape;533;p47"/>
          <p:cNvSpPr txBox="1"/>
          <p:nvPr>
            <p:ph idx="1" type="body"/>
          </p:nvPr>
        </p:nvSpPr>
        <p:spPr>
          <a:xfrm>
            <a:off x="235050" y="895300"/>
            <a:ext cx="7459500" cy="20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RAM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stands for "</a:t>
            </a: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Random Access Memory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” is a common hardware 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component.</a:t>
            </a:r>
            <a:endParaRPr sz="3300">
              <a:solidFill>
                <a:srgbClr val="004D4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004D4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004D4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300">
              <a:solidFill>
                <a:srgbClr val="004D4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8/8d/Computer_Concepts_ROM-RAM_podule_%28top%29.jpg" id="534" name="Google Shape;534;p4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1065" l="0" r="0" t="7148"/>
          <a:stretch/>
        </p:blipFill>
        <p:spPr>
          <a:xfrm>
            <a:off x="2661075" y="2259725"/>
            <a:ext cx="4863675" cy="2105927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6" name="Google Shape;536;p4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7" name="Google Shape;53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47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39" name="Google Shape;539;p4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0" name="Google Shape;540;p4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8/8d/Computer_Concepts_ROM-RAM_podule_%28top%29.jpg" id="545" name="Google Shape;545;p4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1065" l="0" r="0" t="7148"/>
          <a:stretch/>
        </p:blipFill>
        <p:spPr>
          <a:xfrm rot="5400002">
            <a:off x="5478537" y="1587251"/>
            <a:ext cx="3340150" cy="2180723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4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48"/>
          <p:cNvSpPr txBox="1"/>
          <p:nvPr>
            <p:ph idx="1" type="body"/>
          </p:nvPr>
        </p:nvSpPr>
        <p:spPr>
          <a:xfrm>
            <a:off x="225775" y="967475"/>
            <a:ext cx="5788500" cy="3420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004D40"/>
                </a:solidFill>
                <a:latin typeface="Roboto"/>
                <a:ea typeface="Roboto"/>
                <a:cs typeface="Roboto"/>
                <a:sym typeface="Roboto"/>
              </a:rPr>
              <a:t>RAM</a:t>
            </a:r>
            <a:r>
              <a:rPr lang="en" sz="3300">
                <a:solidFill>
                  <a:srgbClr val="004D40"/>
                </a:solidFill>
                <a:latin typeface="Roboto"/>
                <a:ea typeface="Roboto"/>
                <a:cs typeface="Roboto"/>
                <a:sym typeface="Roboto"/>
              </a:rPr>
              <a:t> or </a:t>
            </a:r>
            <a:r>
              <a:rPr b="1" i="1" lang="en" sz="3300">
                <a:solidFill>
                  <a:srgbClr val="004D40"/>
                </a:solidFill>
                <a:latin typeface="Roboto"/>
                <a:ea typeface="Roboto"/>
                <a:cs typeface="Roboto"/>
                <a:sym typeface="Roboto"/>
              </a:rPr>
              <a:t>system memory</a:t>
            </a:r>
            <a:r>
              <a:rPr lang="en" sz="3300">
                <a:solidFill>
                  <a:srgbClr val="004D40"/>
                </a:solidFill>
                <a:latin typeface="Roboto"/>
                <a:ea typeface="Roboto"/>
                <a:cs typeface="Roboto"/>
                <a:sym typeface="Roboto"/>
              </a:rPr>
              <a:t> is considered "</a:t>
            </a:r>
            <a:r>
              <a:rPr b="1" lang="en" sz="3300">
                <a:solidFill>
                  <a:srgbClr val="004D40"/>
                </a:solidFill>
                <a:latin typeface="Roboto"/>
                <a:ea typeface="Roboto"/>
                <a:cs typeface="Roboto"/>
                <a:sym typeface="Roboto"/>
              </a:rPr>
              <a:t>volatile</a:t>
            </a:r>
            <a:r>
              <a:rPr lang="en" sz="3300">
                <a:solidFill>
                  <a:srgbClr val="004D40"/>
                </a:solidFill>
                <a:latin typeface="Roboto"/>
                <a:ea typeface="Roboto"/>
                <a:cs typeface="Roboto"/>
                <a:sym typeface="Roboto"/>
              </a:rPr>
              <a:t>" memory. It</a:t>
            </a:r>
            <a:r>
              <a:rPr i="1" lang="en" sz="3300">
                <a:solidFill>
                  <a:srgbClr val="004D40"/>
                </a:solidFill>
                <a:latin typeface="Roboto"/>
                <a:ea typeface="Roboto"/>
                <a:cs typeface="Roboto"/>
                <a:sym typeface="Roboto"/>
              </a:rPr>
              <a:t> only stores </a:t>
            </a:r>
            <a:r>
              <a:rPr i="1" lang="en" sz="3300" u="sng">
                <a:solidFill>
                  <a:srgbClr val="039BE5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data</a:t>
            </a:r>
            <a:r>
              <a:rPr i="1" lang="en" sz="3300">
                <a:solidFill>
                  <a:srgbClr val="004D40"/>
                </a:solidFill>
                <a:latin typeface="Roboto"/>
                <a:ea typeface="Roboto"/>
                <a:cs typeface="Roboto"/>
                <a:sym typeface="Roboto"/>
              </a:rPr>
              <a:t> while a device is turned on. When the device is powered down, data stored in the RAM is erased.</a:t>
            </a:r>
            <a:r>
              <a:rPr lang="en" sz="3300">
                <a:solidFill>
                  <a:srgbClr val="004D4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300">
              <a:solidFill>
                <a:srgbClr val="004D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8" name="Google Shape;548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9" name="Google Shape;549;p4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0" name="Google Shape;550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8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52" name="Google Shape;552;p4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553" name="Google Shape;553;p4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4" name="Google Shape;554;p48"/>
          <p:cNvSpPr txBox="1"/>
          <p:nvPr>
            <p:ph type="title"/>
          </p:nvPr>
        </p:nvSpPr>
        <p:spPr>
          <a:xfrm>
            <a:off x="778800" y="50"/>
            <a:ext cx="67251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Black"/>
                <a:ea typeface="Roboto Black"/>
                <a:cs typeface="Roboto Black"/>
                <a:sym typeface="Roboto Black"/>
              </a:rPr>
              <a:t>Internal Hardware - </a:t>
            </a:r>
            <a:r>
              <a:rPr i="1" lang="en" sz="4000">
                <a:latin typeface="Roboto Black"/>
                <a:ea typeface="Roboto Black"/>
                <a:cs typeface="Roboto Black"/>
                <a:sym typeface="Roboto Black"/>
              </a:rPr>
              <a:t>RAM</a:t>
            </a:r>
            <a:endParaRPr i="1"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49"/>
          <p:cNvSpPr txBox="1"/>
          <p:nvPr>
            <p:ph idx="1" type="body"/>
          </p:nvPr>
        </p:nvSpPr>
        <p:spPr>
          <a:xfrm>
            <a:off x="462750" y="1063600"/>
            <a:ext cx="6678000" cy="27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amount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 of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RAM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 in a device determines how much memory the operating system and applications can use. 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Google Shape;561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2" name="Google Shape;562;p4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3" name="Google Shape;56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49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65" name="Google Shape;565;p4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566" name="Google Shape;566;p49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7" name="Google Shape;567;p49"/>
          <p:cNvSpPr txBox="1"/>
          <p:nvPr>
            <p:ph type="title"/>
          </p:nvPr>
        </p:nvSpPr>
        <p:spPr>
          <a:xfrm>
            <a:off x="778800" y="58800"/>
            <a:ext cx="67251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Black"/>
                <a:ea typeface="Roboto Black"/>
                <a:cs typeface="Roboto Black"/>
                <a:sym typeface="Roboto Black"/>
              </a:rPr>
              <a:t>Internal Hardware - </a:t>
            </a:r>
            <a:r>
              <a:rPr i="1" lang="en" sz="4000">
                <a:latin typeface="Roboto Black"/>
                <a:ea typeface="Roboto Black"/>
                <a:cs typeface="Roboto Black"/>
                <a:sym typeface="Roboto Black"/>
              </a:rPr>
              <a:t>RAM</a:t>
            </a:r>
            <a:endParaRPr i="1"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50"/>
          <p:cNvSpPr txBox="1"/>
          <p:nvPr>
            <p:ph idx="1" type="body"/>
          </p:nvPr>
        </p:nvSpPr>
        <p:spPr>
          <a:xfrm>
            <a:off x="177450" y="739025"/>
            <a:ext cx="7399500" cy="38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Insufficient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 (not enough)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RAM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, can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cause a noticeable slowdown 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in your computer system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Adding RAM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 or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buying a device with more RAM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 is one of the best ways to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improve the performance 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of your device.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4" name="Google Shape;574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5" name="Google Shape;575;p5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6" name="Google Shape;57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0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78" name="Google Shape;578;p5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579" name="Google Shape;579;p5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0" name="Google Shape;580;p50"/>
          <p:cNvSpPr txBox="1"/>
          <p:nvPr>
            <p:ph type="title"/>
          </p:nvPr>
        </p:nvSpPr>
        <p:spPr>
          <a:xfrm>
            <a:off x="778800" y="50"/>
            <a:ext cx="67251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Black"/>
                <a:ea typeface="Roboto Black"/>
                <a:cs typeface="Roboto Black"/>
                <a:sym typeface="Roboto Black"/>
              </a:rPr>
              <a:t>Internal Hardware - </a:t>
            </a:r>
            <a:r>
              <a:rPr i="1" lang="en" sz="4000">
                <a:latin typeface="Roboto Black"/>
                <a:ea typeface="Roboto Black"/>
                <a:cs typeface="Roboto Black"/>
                <a:sym typeface="Roboto Black"/>
              </a:rPr>
              <a:t>RAM</a:t>
            </a:r>
            <a:endParaRPr i="1"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5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7" name="Google Shape;587;p5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51"/>
          <p:cNvSpPr txBox="1"/>
          <p:nvPr/>
        </p:nvSpPr>
        <p:spPr>
          <a:xfrm>
            <a:off x="104775" y="1042950"/>
            <a:ext cx="5229300" cy="30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Storage devices </a:t>
            </a:r>
            <a:r>
              <a:rPr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like </a:t>
            </a:r>
            <a:r>
              <a:rPr b="1" i="1"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hard disk drives (HDD)</a:t>
            </a:r>
            <a:r>
              <a:rPr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solid-state drives (SSD) </a:t>
            </a:r>
            <a:r>
              <a:rPr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or other</a:t>
            </a:r>
            <a:r>
              <a:rPr lang="en" sz="33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" sz="33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storage media; </a:t>
            </a:r>
            <a:r>
              <a:rPr b="1" lang="en" sz="33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store</a:t>
            </a:r>
            <a:r>
              <a:rPr b="1"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data</a:t>
            </a:r>
            <a:r>
              <a:rPr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programs</a:t>
            </a:r>
            <a:r>
              <a:rPr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even when your device is off.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9" name="Google Shape;58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96662">
            <a:off x="5196881" y="1163743"/>
            <a:ext cx="3043014" cy="2993065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51"/>
          <p:cNvSpPr txBox="1"/>
          <p:nvPr/>
        </p:nvSpPr>
        <p:spPr>
          <a:xfrm>
            <a:off x="8085100" y="0"/>
            <a:ext cx="12567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91" name="Google Shape;591;p5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592" name="Google Shape;59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1"/>
          <p:cNvSpPr txBox="1"/>
          <p:nvPr>
            <p:ph type="title"/>
          </p:nvPr>
        </p:nvSpPr>
        <p:spPr>
          <a:xfrm>
            <a:off x="0" y="50"/>
            <a:ext cx="83610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Black"/>
                <a:ea typeface="Roboto Black"/>
                <a:cs typeface="Roboto Black"/>
                <a:sym typeface="Roboto Black"/>
              </a:rPr>
              <a:t>Internal Hardware-</a:t>
            </a:r>
            <a:r>
              <a:rPr i="1" lang="en" sz="4000">
                <a:latin typeface="Roboto Black"/>
                <a:ea typeface="Roboto Black"/>
                <a:cs typeface="Roboto Black"/>
                <a:sym typeface="Roboto Black"/>
              </a:rPr>
              <a:t>Storage Devices</a:t>
            </a:r>
            <a:r>
              <a:rPr i="1" lang="en" sz="4000"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endParaRPr i="1"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52"/>
          <p:cNvSpPr txBox="1"/>
          <p:nvPr>
            <p:ph type="title"/>
          </p:nvPr>
        </p:nvSpPr>
        <p:spPr>
          <a:xfrm>
            <a:off x="1109850" y="67175"/>
            <a:ext cx="60630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Black"/>
                <a:ea typeface="Roboto Black"/>
                <a:cs typeface="Roboto Black"/>
                <a:sym typeface="Roboto Black"/>
              </a:rPr>
              <a:t>Internal Hardware - </a:t>
            </a:r>
            <a:r>
              <a:rPr i="1" lang="en" sz="4000">
                <a:latin typeface="Roboto Black"/>
                <a:ea typeface="Roboto Black"/>
                <a:cs typeface="Roboto Black"/>
                <a:sym typeface="Roboto Black"/>
              </a:rPr>
              <a:t>PCI </a:t>
            </a:r>
            <a:endParaRPr i="1"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00" name="Google Shape;600;p52"/>
          <p:cNvSpPr txBox="1"/>
          <p:nvPr>
            <p:ph idx="1" type="body"/>
          </p:nvPr>
        </p:nvSpPr>
        <p:spPr>
          <a:xfrm>
            <a:off x="191400" y="1064425"/>
            <a:ext cx="5358300" cy="3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PCI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stands for "</a:t>
            </a:r>
            <a:r>
              <a:rPr b="1" lang="en" sz="3300" u="sng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eripheral </a:t>
            </a:r>
            <a:r>
              <a:rPr b="1" lang="en" sz="3300" u="sng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omponent </a:t>
            </a:r>
            <a:r>
              <a:rPr b="1" lang="en" sz="3300" u="sng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nterconnect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." 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It is used to connect peripheral devices </a:t>
            </a:r>
            <a:r>
              <a:rPr lang="en" sz="20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(like a mouse)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to the computer’s motherboard. 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0/0c/PCI_und_PCIe_Slots.jpg" id="601" name="Google Shape;601;p5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9700" y="1670225"/>
            <a:ext cx="2412275" cy="273785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3" name="Google Shape;603;p5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4" name="Google Shape;60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52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06" name="Google Shape;606;p5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607" name="Google Shape;607;p5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mages.freeimg.net/rsynced_images/floor-floorboards.jpg" id="120" name="Google Shape;120;p1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82640"/>
          <a:stretch/>
        </p:blipFill>
        <p:spPr>
          <a:xfrm>
            <a:off x="0" y="4601675"/>
            <a:ext cx="9144001" cy="54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1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cdn.pixabay.com/photo/2012/04/14/13/46/clock-33989_960_720.png" id="124" name="Google Shape;124;p1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25" y="146300"/>
            <a:ext cx="744601" cy="744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ublicdomainvectors.org/photos/Pflanze-coloured.png" id="125" name="Google Shape;125;p1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7070" r="7429" t="0"/>
          <a:stretch/>
        </p:blipFill>
        <p:spPr>
          <a:xfrm>
            <a:off x="145600" y="2808050"/>
            <a:ext cx="1164000" cy="18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/>
          <p:nvPr/>
        </p:nvSpPr>
        <p:spPr>
          <a:xfrm>
            <a:off x="1715750" y="146300"/>
            <a:ext cx="5618400" cy="4330500"/>
          </a:xfrm>
          <a:prstGeom prst="rect">
            <a:avLst/>
          </a:prstGeom>
          <a:solidFill>
            <a:srgbClr val="F1EAEA"/>
          </a:solidFill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7"/>
          <p:cNvSpPr txBox="1"/>
          <p:nvPr/>
        </p:nvSpPr>
        <p:spPr>
          <a:xfrm>
            <a:off x="1928588" y="200000"/>
            <a:ext cx="5371800" cy="3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 u="sng">
                <a:latin typeface="Roboto"/>
                <a:ea typeface="Roboto"/>
                <a:cs typeface="Roboto"/>
                <a:sym typeface="Roboto"/>
              </a:rPr>
              <a:t>Topics Covered</a:t>
            </a:r>
            <a:endParaRPr b="1" sz="2300" u="sng">
              <a:latin typeface="Roboto"/>
              <a:ea typeface="Roboto"/>
              <a:cs typeface="Roboto"/>
              <a:sym typeface="Roboto"/>
            </a:endParaRPr>
          </a:p>
          <a:p>
            <a:pPr indent="-336550" lvl="0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➢"/>
            </a:pPr>
            <a:r>
              <a:rPr lang="en" sz="17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9"/>
              </a:rPr>
              <a:t>What is a Computer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➢"/>
            </a:pPr>
            <a:r>
              <a:rPr lang="en" sz="17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0"/>
              </a:rPr>
              <a:t>What is Computer Science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➢"/>
            </a:pPr>
            <a:r>
              <a:rPr lang="en" sz="17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1"/>
              </a:rPr>
              <a:t>Computing Systems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➢"/>
            </a:pPr>
            <a:r>
              <a:rPr lang="en" sz="17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2"/>
              </a:rPr>
              <a:t>Computer Hardware</a:t>
            </a:r>
            <a:r>
              <a:rPr lang="en" sz="1700">
                <a:latin typeface="Roboto"/>
                <a:ea typeface="Roboto"/>
                <a:cs typeface="Roboto"/>
                <a:sym typeface="Roboto"/>
              </a:rPr>
              <a:t> 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○"/>
            </a:pPr>
            <a:r>
              <a:rPr lang="en" sz="17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3"/>
              </a:rPr>
              <a:t>Internal Hardware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○"/>
            </a:pPr>
            <a:r>
              <a:rPr lang="en" sz="17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4"/>
              </a:rPr>
              <a:t>External Hardware - I/O Devices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➢"/>
            </a:pPr>
            <a:r>
              <a:rPr lang="en" sz="17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5"/>
              </a:rPr>
              <a:t>Computer Software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○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System Software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○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Applications Software Programs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➢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Computer Instruction Cycle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➢"/>
            </a:pPr>
            <a:r>
              <a:rPr lang="en" sz="17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6"/>
              </a:rPr>
              <a:t>Troubleshooting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○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Basic Problems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8043300" y="0"/>
            <a:ext cx="1338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8282950" y="3292975"/>
            <a:ext cx="9792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2500">
                <a:solidFill>
                  <a:schemeClr val="lt1"/>
                </a:solidFill>
              </a:rPr>
              <a:t> </a:t>
            </a:r>
            <a:r>
              <a:rPr b="1" lang="en" sz="3300">
                <a:solidFill>
                  <a:schemeClr val="lt1"/>
                </a:solidFill>
              </a:rPr>
              <a:t>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30" name="Google Shape;130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0461" y="987650"/>
            <a:ext cx="4240239" cy="3372175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5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53"/>
          <p:cNvSpPr txBox="1"/>
          <p:nvPr>
            <p:ph idx="12" type="sldNum"/>
          </p:nvPr>
        </p:nvSpPr>
        <p:spPr>
          <a:xfrm>
            <a:off x="8231975" y="4766300"/>
            <a:ext cx="9117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5" name="Google Shape;615;p5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53"/>
          <p:cNvSpPr txBox="1"/>
          <p:nvPr>
            <p:ph idx="1" type="body"/>
          </p:nvPr>
        </p:nvSpPr>
        <p:spPr>
          <a:xfrm>
            <a:off x="117750" y="1062325"/>
            <a:ext cx="4570500" cy="28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power supply unit (PSU)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provides electricity to components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 the device.</a:t>
            </a:r>
            <a:endParaRPr b="1" i="1"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7" name="Google Shape;617;p53"/>
          <p:cNvSpPr txBox="1"/>
          <p:nvPr/>
        </p:nvSpPr>
        <p:spPr>
          <a:xfrm>
            <a:off x="8020700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18" name="Google Shape;618;p5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19" name="Google Shape;61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53"/>
          <p:cNvSpPr txBox="1"/>
          <p:nvPr>
            <p:ph type="title"/>
          </p:nvPr>
        </p:nvSpPr>
        <p:spPr>
          <a:xfrm>
            <a:off x="1109850" y="67175"/>
            <a:ext cx="6063000" cy="8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Black"/>
                <a:ea typeface="Roboto Black"/>
                <a:cs typeface="Roboto Black"/>
                <a:sym typeface="Roboto Black"/>
              </a:rPr>
              <a:t>Internal Hardware - </a:t>
            </a:r>
            <a:r>
              <a:rPr i="1" lang="en" sz="4000">
                <a:latin typeface="Roboto Black"/>
                <a:ea typeface="Roboto Black"/>
                <a:cs typeface="Roboto Black"/>
                <a:sym typeface="Roboto Black"/>
              </a:rPr>
              <a:t>PSU</a:t>
            </a:r>
            <a:endParaRPr i="1"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54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7" name="Google Shape;627;p5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54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629" name="Google Shape;629;p54"/>
          <p:cNvSpPr txBox="1"/>
          <p:nvPr>
            <p:ph idx="1" type="body"/>
          </p:nvPr>
        </p:nvSpPr>
        <p:spPr>
          <a:xfrm>
            <a:off x="152400" y="1074100"/>
            <a:ext cx="7277100" cy="13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computer fan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used to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cool down the insides.</a:t>
            </a:r>
            <a:endParaRPr b="1"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30" name="Google Shape;63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925" y="2483250"/>
            <a:ext cx="6281252" cy="21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54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32" name="Google Shape;632;p5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33" name="Google Shape;63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5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0" name="Google Shape;640;p5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55"/>
          <p:cNvSpPr/>
          <p:nvPr/>
        </p:nvSpPr>
        <p:spPr>
          <a:xfrm>
            <a:off x="214050" y="564575"/>
            <a:ext cx="7310706" cy="17058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42" name="Google Shape;642;p55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43" name="Google Shape;643;p5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44" name="Google Shape;64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55"/>
          <p:cNvSpPr txBox="1"/>
          <p:nvPr/>
        </p:nvSpPr>
        <p:spPr>
          <a:xfrm>
            <a:off x="800100" y="2190750"/>
            <a:ext cx="6315000" cy="21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boto"/>
              <a:buChar char="●"/>
            </a:pPr>
            <a:r>
              <a:rPr b="1"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Wired and Wireless Devices</a:t>
            </a:r>
            <a:endParaRPr b="1" sz="3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boto"/>
              <a:buChar char="●"/>
            </a:pPr>
            <a:r>
              <a:rPr b="1"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I/O Devices</a:t>
            </a:r>
            <a:endParaRPr b="1" sz="3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"/>
              <a:buChar char="○"/>
            </a:pPr>
            <a:r>
              <a:rPr b="1" lang="en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Input Devices</a:t>
            </a:r>
            <a:endParaRPr b="1" sz="3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"/>
              <a:buChar char="○"/>
            </a:pPr>
            <a:r>
              <a:rPr b="1" lang="en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Output Devices</a:t>
            </a:r>
            <a:endParaRPr b="1" sz="3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	</a:t>
            </a:r>
            <a:endParaRPr b="1" sz="3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5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56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2" name="Google Shape;652;p5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56"/>
          <p:cNvSpPr/>
          <p:nvPr/>
        </p:nvSpPr>
        <p:spPr>
          <a:xfrm>
            <a:off x="208600" y="68025"/>
            <a:ext cx="7895063" cy="11811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54" name="Google Shape;654;p56"/>
          <p:cNvSpPr txBox="1"/>
          <p:nvPr>
            <p:ph idx="1" type="body"/>
          </p:nvPr>
        </p:nvSpPr>
        <p:spPr>
          <a:xfrm>
            <a:off x="99375" y="1319950"/>
            <a:ext cx="8004300" cy="30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5000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</a:t>
            </a:r>
            <a:r>
              <a:rPr b="1" i="1"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ternal hardware</a:t>
            </a:r>
            <a:r>
              <a:rPr i="1"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refers to </a:t>
            </a:r>
            <a:r>
              <a:rPr b="1"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devices</a:t>
            </a:r>
            <a:r>
              <a:rPr i="1"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that are </a:t>
            </a:r>
            <a:r>
              <a:rPr b="1" i="1"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attached to</a:t>
            </a:r>
            <a:r>
              <a:rPr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b="1"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computer </a:t>
            </a:r>
            <a:r>
              <a:rPr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system.</a:t>
            </a:r>
            <a:r>
              <a:rPr lang="en" sz="4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 sz="4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5" name="Google Shape;655;p56"/>
          <p:cNvSpPr txBox="1"/>
          <p:nvPr/>
        </p:nvSpPr>
        <p:spPr>
          <a:xfrm>
            <a:off x="8008675" y="0"/>
            <a:ext cx="1339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56" name="Google Shape;656;p5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57" name="Google Shape;65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00" y="4725063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5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4" name="Google Shape;664;p5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57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66" name="Google Shape;666;p57"/>
          <p:cNvSpPr txBox="1"/>
          <p:nvPr>
            <p:ph idx="1" type="body"/>
          </p:nvPr>
        </p:nvSpPr>
        <p:spPr>
          <a:xfrm>
            <a:off x="246725" y="1732000"/>
            <a:ext cx="7715400" cy="25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Some devices are 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wired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 they 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connect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to a computer 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with a cord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 </a:t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Some devices are 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wireless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they 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connect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to a computer 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by transmitting a signal. </a:t>
            </a:r>
            <a:endParaRPr b="1"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7" name="Google Shape;667;p57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68" name="Google Shape;668;p5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669" name="Google Shape;669;p57"/>
          <p:cNvSpPr/>
          <p:nvPr/>
        </p:nvSpPr>
        <p:spPr>
          <a:xfrm rot="-285218">
            <a:off x="5367756" y="2473659"/>
            <a:ext cx="1354125" cy="533073"/>
          </a:xfrm>
          <a:custGeom>
            <a:rect b="b" l="l" r="r" t="t"/>
            <a:pathLst>
              <a:path extrusionOk="0" h="48338" w="66996">
                <a:moveTo>
                  <a:pt x="0" y="958"/>
                </a:moveTo>
                <a:cubicBezTo>
                  <a:pt x="3657" y="958"/>
                  <a:pt x="10043" y="-1639"/>
                  <a:pt x="10929" y="1909"/>
                </a:cubicBezTo>
                <a:cubicBezTo>
                  <a:pt x="11977" y="6103"/>
                  <a:pt x="11621" y="11279"/>
                  <a:pt x="9028" y="14738"/>
                </a:cubicBezTo>
                <a:cubicBezTo>
                  <a:pt x="7410" y="16896"/>
                  <a:pt x="1894" y="19008"/>
                  <a:pt x="3801" y="20915"/>
                </a:cubicBezTo>
                <a:cubicBezTo>
                  <a:pt x="9271" y="26385"/>
                  <a:pt x="19271" y="19084"/>
                  <a:pt x="26609" y="16638"/>
                </a:cubicBezTo>
                <a:cubicBezTo>
                  <a:pt x="28653" y="15957"/>
                  <a:pt x="30993" y="13544"/>
                  <a:pt x="32786" y="14738"/>
                </a:cubicBezTo>
                <a:cubicBezTo>
                  <a:pt x="38509" y="18551"/>
                  <a:pt x="15833" y="25391"/>
                  <a:pt x="19957" y="30893"/>
                </a:cubicBezTo>
                <a:cubicBezTo>
                  <a:pt x="23192" y="35209"/>
                  <a:pt x="30772" y="32606"/>
                  <a:pt x="36112" y="31843"/>
                </a:cubicBezTo>
                <a:cubicBezTo>
                  <a:pt x="39344" y="31381"/>
                  <a:pt x="42695" y="28006"/>
                  <a:pt x="45615" y="29467"/>
                </a:cubicBezTo>
                <a:cubicBezTo>
                  <a:pt x="50571" y="31946"/>
                  <a:pt x="33144" y="39804"/>
                  <a:pt x="37062" y="43722"/>
                </a:cubicBezTo>
                <a:cubicBezTo>
                  <a:pt x="44149" y="50809"/>
                  <a:pt x="57074" y="47990"/>
                  <a:pt x="66996" y="46573"/>
                </a:cubicBezTo>
              </a:path>
            </a:pathLst>
          </a:custGeom>
          <a:noFill/>
          <a:ln cap="flat" cmpd="sng" w="762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670" name="Google Shape;67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57"/>
          <p:cNvSpPr/>
          <p:nvPr/>
        </p:nvSpPr>
        <p:spPr>
          <a:xfrm>
            <a:off x="1628125" y="991472"/>
            <a:ext cx="4952625" cy="5174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Wired vs Wireless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5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8" name="Google Shape;678;p5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58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80" name="Google Shape;680;p58"/>
          <p:cNvSpPr txBox="1"/>
          <p:nvPr>
            <p:ph idx="1" type="body"/>
          </p:nvPr>
        </p:nvSpPr>
        <p:spPr>
          <a:xfrm>
            <a:off x="996425" y="1962150"/>
            <a:ext cx="6206400" cy="22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xternal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devices</a:t>
            </a:r>
            <a:r>
              <a:rPr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are also called peripheral or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I/O </a:t>
            </a:r>
            <a:r>
              <a:rPr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(Input/Output)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Devices</a:t>
            </a:r>
            <a:r>
              <a:rPr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1" name="Google Shape;681;p58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82" name="Google Shape;682;p5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83" name="Google Shape;68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475" y="4623875"/>
            <a:ext cx="8305172" cy="51952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58"/>
          <p:cNvSpPr/>
          <p:nvPr/>
        </p:nvSpPr>
        <p:spPr>
          <a:xfrm>
            <a:off x="2569000" y="972497"/>
            <a:ext cx="3122213" cy="54871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I/O Devices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59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1" name="Google Shape;691;p5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59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93" name="Google Shape;693;p59"/>
          <p:cNvSpPr txBox="1"/>
          <p:nvPr>
            <p:ph idx="1" type="body"/>
          </p:nvPr>
        </p:nvSpPr>
        <p:spPr>
          <a:xfrm>
            <a:off x="1556775" y="781050"/>
            <a:ext cx="4624500" cy="7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I/O </a:t>
            </a:r>
            <a:r>
              <a:rPr i="1"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(Input/Output) </a:t>
            </a:r>
            <a:r>
              <a:rPr i="1" lang="en" sz="4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i="1" lang="en" sz="4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evices</a:t>
            </a:r>
            <a:endParaRPr sz="3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4" name="Google Shape;694;p59"/>
          <p:cNvSpPr/>
          <p:nvPr/>
        </p:nvSpPr>
        <p:spPr>
          <a:xfrm>
            <a:off x="-13075" y="2019925"/>
            <a:ext cx="2543100" cy="2074500"/>
          </a:xfrm>
          <a:prstGeom prst="rightArrow">
            <a:avLst>
              <a:gd fmla="val 50000" name="adj1"/>
              <a:gd fmla="val 31339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Input devices</a:t>
            </a: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 get data into the computer.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95" name="Google Shape;69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625" y="1476900"/>
            <a:ext cx="3175225" cy="33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59"/>
          <p:cNvSpPr/>
          <p:nvPr/>
        </p:nvSpPr>
        <p:spPr>
          <a:xfrm>
            <a:off x="3275100" y="1819250"/>
            <a:ext cx="1542000" cy="1505100"/>
          </a:xfrm>
          <a:prstGeom prst="smileyFace">
            <a:avLst>
              <a:gd fmla="val 4653" name="adj"/>
            </a:avLst>
          </a:prstGeom>
          <a:noFill/>
          <a:ln cap="flat" cmpd="sng" w="1143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59"/>
          <p:cNvSpPr/>
          <p:nvPr/>
        </p:nvSpPr>
        <p:spPr>
          <a:xfrm>
            <a:off x="5497750" y="1962150"/>
            <a:ext cx="2720400" cy="2380500"/>
          </a:xfrm>
          <a:prstGeom prst="rightArrow">
            <a:avLst>
              <a:gd fmla="val 50000" name="adj1"/>
              <a:gd fmla="val 33755" name="adj2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Output devices</a:t>
            </a: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 allow you to retrieve, see or hear results.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8" name="Google Shape;698;p59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99" name="Google Shape;699;p5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00" name="Google Shape;70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6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7" name="Google Shape;707;p6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60"/>
          <p:cNvSpPr/>
          <p:nvPr/>
        </p:nvSpPr>
        <p:spPr>
          <a:xfrm>
            <a:off x="467200" y="99600"/>
            <a:ext cx="7343293" cy="9442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709" name="Google Shape;709;p60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10" name="Google Shape;710;p6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711" name="Google Shape;711;p60"/>
          <p:cNvSpPr/>
          <p:nvPr/>
        </p:nvSpPr>
        <p:spPr>
          <a:xfrm>
            <a:off x="1889762" y="1089025"/>
            <a:ext cx="4498178" cy="6575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Input Devices</a:t>
            </a:r>
          </a:p>
        </p:txBody>
      </p:sp>
      <p:pic>
        <p:nvPicPr>
          <p:cNvPr id="712" name="Google Shape;71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60"/>
          <p:cNvSpPr txBox="1"/>
          <p:nvPr/>
        </p:nvSpPr>
        <p:spPr>
          <a:xfrm>
            <a:off x="1953625" y="1658575"/>
            <a:ext cx="4029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Roboto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mouse</a:t>
            </a:r>
            <a:endParaRPr sz="3000">
              <a:solidFill>
                <a:srgbClr val="004D40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Roboto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keyboard</a:t>
            </a:r>
            <a:endParaRPr sz="3000">
              <a:solidFill>
                <a:srgbClr val="004D40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Roboto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joystick</a:t>
            </a:r>
            <a:endParaRPr sz="3000">
              <a:solidFill>
                <a:srgbClr val="004D40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Roboto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microphone</a:t>
            </a:r>
            <a:endParaRPr sz="3000">
              <a:solidFill>
                <a:srgbClr val="004D40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Roboto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digital camera</a:t>
            </a:r>
            <a:endParaRPr sz="3000">
              <a:solidFill>
                <a:srgbClr val="004D40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Roboto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webcams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6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0" name="Google Shape;720;p6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61"/>
          <p:cNvSpPr/>
          <p:nvPr/>
        </p:nvSpPr>
        <p:spPr>
          <a:xfrm>
            <a:off x="670150" y="71025"/>
            <a:ext cx="6895139" cy="7100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722" name="Google Shape;722;p61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23" name="Google Shape;723;p6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724" name="Google Shape;724;p61"/>
          <p:cNvSpPr/>
          <p:nvPr/>
        </p:nvSpPr>
        <p:spPr>
          <a:xfrm>
            <a:off x="1661652" y="904421"/>
            <a:ext cx="4706281" cy="8061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Output Devices</a:t>
            </a:r>
          </a:p>
        </p:txBody>
      </p:sp>
      <p:pic>
        <p:nvPicPr>
          <p:cNvPr id="725" name="Google Shape;72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61"/>
          <p:cNvSpPr txBox="1"/>
          <p:nvPr/>
        </p:nvSpPr>
        <p:spPr>
          <a:xfrm>
            <a:off x="1353488" y="1901575"/>
            <a:ext cx="48291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18288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Open Sans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monitors</a:t>
            </a:r>
            <a:endParaRPr sz="3000">
              <a:solidFill>
                <a:srgbClr val="004D4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18288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Open Sans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speakers</a:t>
            </a:r>
            <a:endParaRPr sz="3000">
              <a:solidFill>
                <a:srgbClr val="004D4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18288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Open Sans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headphones</a:t>
            </a:r>
            <a:endParaRPr sz="3000">
              <a:solidFill>
                <a:srgbClr val="004D4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18288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Open Sans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printers</a:t>
            </a:r>
            <a:endParaRPr sz="3000">
              <a:solidFill>
                <a:srgbClr val="004D4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18288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Open Sans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projectors</a:t>
            </a:r>
            <a:endParaRPr sz="3000">
              <a:solidFill>
                <a:srgbClr val="004D4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6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62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3" name="Google Shape;733;p6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62"/>
          <p:cNvSpPr/>
          <p:nvPr/>
        </p:nvSpPr>
        <p:spPr>
          <a:xfrm>
            <a:off x="137700" y="1582950"/>
            <a:ext cx="7936515" cy="1723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</a:t>
            </a:r>
          </a:p>
        </p:txBody>
      </p:sp>
      <p:sp>
        <p:nvSpPr>
          <p:cNvPr id="735" name="Google Shape;735;p62"/>
          <p:cNvSpPr txBox="1"/>
          <p:nvPr/>
        </p:nvSpPr>
        <p:spPr>
          <a:xfrm>
            <a:off x="8008675" y="0"/>
            <a:ext cx="1339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36" name="Google Shape;736;p6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37" name="Google Shape;73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8"/>
          <p:cNvSpPr/>
          <p:nvPr/>
        </p:nvSpPr>
        <p:spPr>
          <a:xfrm>
            <a:off x="175950" y="1718893"/>
            <a:ext cx="7825753" cy="170582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What is a Computer?</a:t>
            </a:r>
          </a:p>
        </p:txBody>
      </p:sp>
      <p:sp>
        <p:nvSpPr>
          <p:cNvPr id="139" name="Google Shape;139;p18"/>
          <p:cNvSpPr txBox="1"/>
          <p:nvPr/>
        </p:nvSpPr>
        <p:spPr>
          <a:xfrm>
            <a:off x="8161275" y="0"/>
            <a:ext cx="1119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41" name="Google Shape;14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63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4" name="Google Shape;744;p6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63"/>
          <p:cNvSpPr/>
          <p:nvPr/>
        </p:nvSpPr>
        <p:spPr>
          <a:xfrm>
            <a:off x="152400" y="81475"/>
            <a:ext cx="7975727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746" name="Google Shape;746;p63"/>
          <p:cNvSpPr txBox="1"/>
          <p:nvPr>
            <p:ph type="title"/>
          </p:nvPr>
        </p:nvSpPr>
        <p:spPr>
          <a:xfrm>
            <a:off x="276225" y="1271600"/>
            <a:ext cx="7343700" cy="3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8150" lvl="0" marL="457200" marR="0" rtl="0" algn="l">
              <a:spcBef>
                <a:spcPts val="0"/>
              </a:spcBef>
              <a:spcAft>
                <a:spcPts val="0"/>
              </a:spcAft>
              <a:buSzPts val="3300"/>
              <a:buFont typeface="Roboto"/>
              <a:buAutoNum type="arabicPeriod"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Names for programs.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  <a:p>
            <a:pPr indent="-438150" lvl="0" marL="457200" marR="0" rtl="0" algn="l">
              <a:spcBef>
                <a:spcPts val="0"/>
              </a:spcBef>
              <a:spcAft>
                <a:spcPts val="0"/>
              </a:spcAft>
              <a:buSzPts val="3300"/>
              <a:buFont typeface="Roboto"/>
              <a:buAutoNum type="arabicPeriod"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Definition of software.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  <a:p>
            <a:pPr indent="-438150" lvl="0" marL="457200" marR="0" rtl="0" algn="l">
              <a:spcBef>
                <a:spcPts val="0"/>
              </a:spcBef>
              <a:spcAft>
                <a:spcPts val="0"/>
              </a:spcAft>
              <a:buSzPts val="3300"/>
              <a:buFont typeface="Roboto"/>
              <a:buAutoNum type="arabicPeriod"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Main types of programs.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  <a:p>
            <a:pPr indent="-438150" lvl="1" marL="914400" marR="0" rtl="0" algn="l">
              <a:spcBef>
                <a:spcPts val="0"/>
              </a:spcBef>
              <a:spcAft>
                <a:spcPts val="0"/>
              </a:spcAft>
              <a:buSzPts val="3300"/>
              <a:buFont typeface="Roboto"/>
              <a:buAutoNum type="alphaLcPeriod"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System Software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  <a:p>
            <a:pPr indent="-438150" lvl="1" marL="914400" marR="0" rtl="0" algn="l">
              <a:spcBef>
                <a:spcPts val="0"/>
              </a:spcBef>
              <a:spcAft>
                <a:spcPts val="0"/>
              </a:spcAft>
              <a:buSzPts val="3300"/>
              <a:buFont typeface="Roboto"/>
              <a:buAutoNum type="alphaLcPeriod"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Operating Software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  <a:p>
            <a:pPr indent="-438150" lvl="1" marL="914400" marR="0" rtl="0" algn="l">
              <a:spcBef>
                <a:spcPts val="0"/>
              </a:spcBef>
              <a:spcAft>
                <a:spcPts val="0"/>
              </a:spcAft>
              <a:buSzPts val="3300"/>
              <a:buFont typeface="Roboto"/>
              <a:buAutoNum type="alphaLcPeriod"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Applications 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Software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7" name="Google Shape;747;p63"/>
          <p:cNvSpPr txBox="1"/>
          <p:nvPr/>
        </p:nvSpPr>
        <p:spPr>
          <a:xfrm>
            <a:off x="8008675" y="0"/>
            <a:ext cx="1351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48" name="Google Shape;748;p6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49" name="Google Shape;74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6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6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6" name="Google Shape;756;p6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64"/>
          <p:cNvSpPr/>
          <p:nvPr/>
        </p:nvSpPr>
        <p:spPr>
          <a:xfrm>
            <a:off x="152400" y="81475"/>
            <a:ext cx="7975727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758" name="Google Shape;758;p64"/>
          <p:cNvSpPr txBox="1"/>
          <p:nvPr>
            <p:ph type="title"/>
          </p:nvPr>
        </p:nvSpPr>
        <p:spPr>
          <a:xfrm>
            <a:off x="342200" y="1738800"/>
            <a:ext cx="73437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Other names </a:t>
            </a:r>
            <a:r>
              <a:rPr i="0" lang="en" sz="3300" u="none" cap="none" strike="noStrike">
                <a:latin typeface="Roboto"/>
                <a:ea typeface="Roboto"/>
                <a:cs typeface="Roboto"/>
                <a:sym typeface="Roboto"/>
              </a:rPr>
              <a:t> are software programs?</a:t>
            </a:r>
            <a:endParaRPr i="0" sz="3300" u="none" cap="none" strike="noStrik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9" name="Google Shape;759;p64"/>
          <p:cNvSpPr txBox="1"/>
          <p:nvPr/>
        </p:nvSpPr>
        <p:spPr>
          <a:xfrm>
            <a:off x="1112800" y="2226098"/>
            <a:ext cx="6339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➔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software;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➔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software application; or 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➔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0" name="Google Shape;760;p64"/>
          <p:cNvSpPr txBox="1"/>
          <p:nvPr/>
        </p:nvSpPr>
        <p:spPr>
          <a:xfrm>
            <a:off x="8008675" y="0"/>
            <a:ext cx="1351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61" name="Google Shape;761;p6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62" name="Google Shape;76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64"/>
          <p:cNvSpPr/>
          <p:nvPr/>
        </p:nvSpPr>
        <p:spPr>
          <a:xfrm>
            <a:off x="1661650" y="1126550"/>
            <a:ext cx="4800960" cy="4595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Names for Software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6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65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0" name="Google Shape;770;p6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65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772" name="Google Shape;772;p65"/>
          <p:cNvSpPr txBox="1"/>
          <p:nvPr/>
        </p:nvSpPr>
        <p:spPr>
          <a:xfrm>
            <a:off x="609975" y="1962150"/>
            <a:ext cx="6355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oftware program</a:t>
            </a:r>
            <a:r>
              <a:rPr i="1" lang="en" sz="3300">
                <a:latin typeface="Roboto"/>
                <a:ea typeface="Roboto"/>
                <a:cs typeface="Roboto"/>
                <a:sym typeface="Roboto"/>
              </a:rPr>
              <a:t> or 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app</a:t>
            </a:r>
            <a:r>
              <a:rPr i="1" lang="en" sz="330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is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set of instructions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 that allow the computer to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perform an operation or task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. </a:t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3" name="Google Shape;773;p65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74" name="Google Shape;774;p6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75" name="Google Shape;77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65"/>
          <p:cNvSpPr/>
          <p:nvPr/>
        </p:nvSpPr>
        <p:spPr>
          <a:xfrm>
            <a:off x="991213" y="1044225"/>
            <a:ext cx="5104317" cy="6547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Definition of Software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6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66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3" name="Google Shape;783;p6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66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785" name="Google Shape;785;p66"/>
          <p:cNvSpPr txBox="1"/>
          <p:nvPr/>
        </p:nvSpPr>
        <p:spPr>
          <a:xfrm>
            <a:off x="335025" y="1512100"/>
            <a:ext cx="75654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i="1" lang="en" sz="3000">
                <a:latin typeface="Roboto"/>
                <a:ea typeface="Roboto"/>
                <a:cs typeface="Roboto"/>
                <a:sym typeface="Roboto"/>
              </a:rPr>
              <a:t>oftware program</a:t>
            </a:r>
            <a:r>
              <a:rPr i="1" lang="en" sz="3000">
                <a:latin typeface="Roboto"/>
                <a:ea typeface="Roboto"/>
                <a:cs typeface="Roboto"/>
                <a:sym typeface="Roboto"/>
              </a:rPr>
              <a:t> are </a:t>
            </a:r>
            <a:r>
              <a:rPr b="1" i="1" lang="en" sz="3000">
                <a:latin typeface="Roboto"/>
                <a:ea typeface="Roboto"/>
                <a:cs typeface="Roboto"/>
                <a:sym typeface="Roboto"/>
              </a:rPr>
              <a:t>categorized</a:t>
            </a:r>
            <a:r>
              <a:rPr i="1" lang="en" sz="30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000">
                <a:latin typeface="Roboto"/>
                <a:ea typeface="Roboto"/>
                <a:cs typeface="Roboto"/>
                <a:sym typeface="Roboto"/>
              </a:rPr>
              <a:t>or grouped according to the type of tasks they perform. The three main ones we use are:</a:t>
            </a:r>
            <a:endParaRPr sz="2700">
              <a:latin typeface="Roboto"/>
              <a:ea typeface="Roboto"/>
              <a:cs typeface="Roboto"/>
              <a:sym typeface="Roboto"/>
            </a:endParaRPr>
          </a:p>
          <a:p>
            <a:pPr indent="-381000" lvl="0" marL="1371600" rtl="0" algn="l">
              <a:spcBef>
                <a:spcPts val="0"/>
              </a:spcBef>
              <a:spcAft>
                <a:spcPts val="0"/>
              </a:spcAft>
              <a:buSzPts val="2400"/>
              <a:buFont typeface="Roboto"/>
              <a:buAutoNum type="arabicPeriod"/>
            </a:pPr>
            <a:r>
              <a:rPr b="1" lang="en" sz="2400">
                <a:latin typeface="Roboto"/>
                <a:ea typeface="Roboto"/>
                <a:cs typeface="Roboto"/>
                <a:sym typeface="Roboto"/>
              </a:rPr>
              <a:t>System Software 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  <a:p>
            <a:pPr indent="-381000" lvl="1" marL="1828800" rtl="0" algn="l">
              <a:spcBef>
                <a:spcPts val="0"/>
              </a:spcBef>
              <a:spcAft>
                <a:spcPts val="0"/>
              </a:spcAft>
              <a:buSzPts val="2400"/>
              <a:buFont typeface="Roboto"/>
              <a:buAutoNum type="alphaLcPeriod"/>
            </a:pPr>
            <a:r>
              <a:rPr b="1" lang="en" sz="2400">
                <a:latin typeface="Roboto"/>
                <a:ea typeface="Roboto"/>
                <a:cs typeface="Roboto"/>
                <a:sym typeface="Roboto"/>
              </a:rPr>
              <a:t>Operating Software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  <a:p>
            <a:pPr indent="-349250" lvl="2" marL="2286000" rtl="0" algn="l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romanLcPeriod"/>
            </a:pPr>
            <a:r>
              <a:rPr b="1" lang="en" sz="1900">
                <a:latin typeface="Roboto"/>
                <a:ea typeface="Roboto"/>
                <a:cs typeface="Roboto"/>
                <a:sym typeface="Roboto"/>
              </a:rPr>
              <a:t>Drivers</a:t>
            </a:r>
            <a:endParaRPr b="1" sz="1900">
              <a:latin typeface="Roboto"/>
              <a:ea typeface="Roboto"/>
              <a:cs typeface="Roboto"/>
              <a:sym typeface="Roboto"/>
            </a:endParaRPr>
          </a:p>
          <a:p>
            <a:pPr indent="-381000" lvl="0" marL="1371600" rtl="0" algn="l">
              <a:spcBef>
                <a:spcPts val="0"/>
              </a:spcBef>
              <a:spcAft>
                <a:spcPts val="0"/>
              </a:spcAft>
              <a:buSzPts val="2400"/>
              <a:buFont typeface="Roboto"/>
              <a:buAutoNum type="arabicPeriod"/>
            </a:pPr>
            <a:r>
              <a:rPr b="1" lang="en" sz="2400">
                <a:latin typeface="Roboto"/>
                <a:ea typeface="Roboto"/>
                <a:cs typeface="Roboto"/>
                <a:sym typeface="Roboto"/>
              </a:rPr>
              <a:t>Applications Software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6" name="Google Shape;786;p66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87" name="Google Shape;787;p6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88" name="Google Shape;78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66"/>
          <p:cNvSpPr/>
          <p:nvPr/>
        </p:nvSpPr>
        <p:spPr>
          <a:xfrm>
            <a:off x="1693350" y="969500"/>
            <a:ext cx="4830322" cy="597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Categories of Software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6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67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6" name="Google Shape;796;p6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67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798" name="Google Shape;798;p67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99" name="Google Shape;799;p6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00" name="Google Shape;80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67"/>
          <p:cNvSpPr txBox="1"/>
          <p:nvPr/>
        </p:nvSpPr>
        <p:spPr>
          <a:xfrm>
            <a:off x="5250" y="1466725"/>
            <a:ext cx="8235600" cy="13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System software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are programs that c</a:t>
            </a:r>
            <a:r>
              <a:rPr lang="en" sz="3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ontrol and coordinate the procedures and functions of computer hardware. 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Some examples are below.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2" name="Google Shape;802;p67"/>
          <p:cNvSpPr/>
          <p:nvPr/>
        </p:nvSpPr>
        <p:spPr>
          <a:xfrm>
            <a:off x="2108238" y="865125"/>
            <a:ext cx="4000545" cy="601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System Software</a:t>
            </a:r>
          </a:p>
        </p:txBody>
      </p:sp>
      <p:graphicFrame>
        <p:nvGraphicFramePr>
          <p:cNvPr id="803" name="Google Shape;803;p67"/>
          <p:cNvGraphicFramePr/>
          <p:nvPr/>
        </p:nvGraphicFramePr>
        <p:xfrm>
          <a:off x="64363" y="3054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{D7EEECC0-F1B6-40A3-BD76-FD1F7C6B7105}</a:tableStyleId>
              </a:tblPr>
              <a:tblGrid>
                <a:gridCol w="1776075"/>
                <a:gridCol w="1333925"/>
                <a:gridCol w="1388425"/>
                <a:gridCol w="1211325"/>
                <a:gridCol w="1031725"/>
                <a:gridCol w="1346825"/>
              </a:tblGrid>
              <a:tr h="581225">
                <a:tc gridSpan="6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>
                          <a:solidFill>
                            <a:schemeClr val="lt1"/>
                          </a:solidFill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System Software</a:t>
                      </a:r>
                      <a:endParaRPr sz="3200">
                        <a:solidFill>
                          <a:schemeClr val="lt1"/>
                        </a:solidFill>
                        <a:latin typeface="Roboto Blac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79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File </a:t>
                      </a:r>
                      <a:endParaRPr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Management Tools</a:t>
                      </a:r>
                      <a:endParaRPr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Operating</a:t>
                      </a:r>
                      <a:endParaRPr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Systems</a:t>
                      </a:r>
                      <a:endParaRPr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Device</a:t>
                      </a:r>
                      <a:endParaRPr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Drivers</a:t>
                      </a:r>
                      <a:endParaRPr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Firmware</a:t>
                      </a:r>
                      <a:endParaRPr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Utilities</a:t>
                      </a:r>
                      <a:endParaRPr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Compilers</a:t>
                      </a:r>
                      <a:endParaRPr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and</a:t>
                      </a:r>
                      <a:endParaRPr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Interpreters</a:t>
                      </a:r>
                      <a:endParaRPr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6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68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0" name="Google Shape;810;p6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68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812" name="Google Shape;812;p68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13" name="Google Shape;813;p6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14" name="Google Shape;81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68"/>
          <p:cNvSpPr txBox="1"/>
          <p:nvPr/>
        </p:nvSpPr>
        <p:spPr>
          <a:xfrm>
            <a:off x="266525" y="1654038"/>
            <a:ext cx="7473000" cy="28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File management software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refers to programs and tools designed to efficiently facilitate the organization, manipulation, and storage of files and folders on a computer or network. </a:t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6" name="Google Shape;816;p68"/>
          <p:cNvSpPr/>
          <p:nvPr/>
        </p:nvSpPr>
        <p:spPr>
          <a:xfrm>
            <a:off x="2108238" y="865125"/>
            <a:ext cx="4000545" cy="601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System Software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6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69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3" name="Google Shape;823;p6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69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825" name="Google Shape;825;p69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26" name="Google Shape;826;p6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27" name="Google Shape;82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69"/>
          <p:cNvSpPr txBox="1"/>
          <p:nvPr/>
        </p:nvSpPr>
        <p:spPr>
          <a:xfrm>
            <a:off x="220725" y="1477775"/>
            <a:ext cx="80883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Operating System (OS)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manages hardware and provides services for computer programs. It acts as an intermediary between users and the computer hardware.</a:t>
            </a:r>
            <a:endParaRPr sz="33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9" name="Google Shape;829;p69"/>
          <p:cNvSpPr/>
          <p:nvPr/>
        </p:nvSpPr>
        <p:spPr>
          <a:xfrm>
            <a:off x="2108238" y="865125"/>
            <a:ext cx="4000545" cy="601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System Software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7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70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6" name="Google Shape;836;p7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70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838" name="Google Shape;838;p70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39" name="Google Shape;839;p7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40" name="Google Shape;84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70"/>
          <p:cNvSpPr txBox="1"/>
          <p:nvPr/>
        </p:nvSpPr>
        <p:spPr>
          <a:xfrm>
            <a:off x="220725" y="1477775"/>
            <a:ext cx="8088300" cy="29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Device drivers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are specialized programs that allow the operating system to communicate with and control specific hardware devices like printers, graphics cards, or storage devices.</a:t>
            </a:r>
            <a:endParaRPr sz="33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2" name="Google Shape;842;p70"/>
          <p:cNvSpPr/>
          <p:nvPr/>
        </p:nvSpPr>
        <p:spPr>
          <a:xfrm>
            <a:off x="2108238" y="865125"/>
            <a:ext cx="4000545" cy="601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System Software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71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9" name="Google Shape;849;p7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71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851" name="Google Shape;851;p71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52" name="Google Shape;852;p7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53" name="Google Shape;85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71"/>
          <p:cNvSpPr txBox="1"/>
          <p:nvPr/>
        </p:nvSpPr>
        <p:spPr>
          <a:xfrm>
            <a:off x="262475" y="1774013"/>
            <a:ext cx="8088300" cy="26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Utilities 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are programs that perform a specific task, usually related to managing system resources, optimizing performance, or providing maintenance. </a:t>
            </a:r>
            <a:endParaRPr sz="33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5" name="Google Shape;855;p71"/>
          <p:cNvSpPr/>
          <p:nvPr/>
        </p:nvSpPr>
        <p:spPr>
          <a:xfrm>
            <a:off x="2108238" y="876175"/>
            <a:ext cx="4000545" cy="601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System Software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7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72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2" name="Google Shape;862;p7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72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864" name="Google Shape;864;p72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65" name="Google Shape;865;p7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66" name="Google Shape;86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72"/>
          <p:cNvSpPr txBox="1"/>
          <p:nvPr/>
        </p:nvSpPr>
        <p:spPr>
          <a:xfrm>
            <a:off x="799650" y="1661697"/>
            <a:ext cx="6725100" cy="21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Firmware 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is software embedded in hardware devices, providing low-level control for the device. </a:t>
            </a:r>
            <a:endParaRPr sz="33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8" name="Google Shape;868;p72"/>
          <p:cNvSpPr/>
          <p:nvPr/>
        </p:nvSpPr>
        <p:spPr>
          <a:xfrm>
            <a:off x="2108238" y="865125"/>
            <a:ext cx="4000545" cy="601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System Software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idx="12" type="sldNum"/>
          </p:nvPr>
        </p:nvSpPr>
        <p:spPr>
          <a:xfrm>
            <a:off x="8648700" y="4766300"/>
            <a:ext cx="495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1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9"/>
          <p:cNvSpPr txBox="1"/>
          <p:nvPr/>
        </p:nvSpPr>
        <p:spPr>
          <a:xfrm>
            <a:off x="209550" y="1032475"/>
            <a:ext cx="76200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 Medium"/>
                <a:ea typeface="Roboto Medium"/>
                <a:cs typeface="Roboto Medium"/>
                <a:sym typeface="Roboto Medium"/>
              </a:rPr>
              <a:t>A computer is an electronic device that </a:t>
            </a:r>
            <a:endParaRPr sz="3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Roboto"/>
                <a:ea typeface="Roboto"/>
                <a:cs typeface="Roboto"/>
                <a:sym typeface="Roboto"/>
              </a:rPr>
              <a:t>collects,</a:t>
            </a:r>
            <a:endParaRPr b="1" sz="3800"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Roboto"/>
                <a:ea typeface="Roboto"/>
                <a:cs typeface="Roboto"/>
                <a:sym typeface="Roboto"/>
              </a:rPr>
              <a:t>analyzes (or </a:t>
            </a:r>
            <a:r>
              <a:rPr b="1" i="1" lang="en" sz="3800">
                <a:latin typeface="Roboto"/>
                <a:ea typeface="Roboto"/>
                <a:cs typeface="Roboto"/>
                <a:sym typeface="Roboto"/>
              </a:rPr>
              <a:t>study</a:t>
            </a:r>
            <a:r>
              <a:rPr b="1" lang="en" sz="3800">
                <a:latin typeface="Roboto"/>
                <a:ea typeface="Roboto"/>
                <a:cs typeface="Roboto"/>
                <a:sym typeface="Roboto"/>
              </a:rPr>
              <a:t>), and</a:t>
            </a:r>
            <a:endParaRPr b="1" sz="3800"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Roboto"/>
                <a:ea typeface="Roboto"/>
                <a:cs typeface="Roboto"/>
                <a:sym typeface="Roboto"/>
              </a:rPr>
              <a:t>acts upon</a:t>
            </a:r>
            <a:endParaRPr b="1" sz="3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 Medium"/>
                <a:ea typeface="Roboto Medium"/>
                <a:cs typeface="Roboto Medium"/>
                <a:sym typeface="Roboto Medium"/>
              </a:rPr>
              <a:t>information we give it.</a:t>
            </a:r>
            <a:endParaRPr sz="3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50" name="Google Shape;150;p19"/>
          <p:cNvSpPr/>
          <p:nvPr/>
        </p:nvSpPr>
        <p:spPr>
          <a:xfrm>
            <a:off x="0" y="195769"/>
            <a:ext cx="8173877" cy="83670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What is a Computer?</a:t>
            </a:r>
          </a:p>
        </p:txBody>
      </p:sp>
      <p:pic>
        <p:nvPicPr>
          <p:cNvPr id="151" name="Google Shape;15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600" y="1844950"/>
            <a:ext cx="3101350" cy="27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8282775" y="4882175"/>
            <a:ext cx="86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Page 6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5" name="Google Shape;15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772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7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73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5" name="Google Shape;875;p7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73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877" name="Google Shape;877;p73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78" name="Google Shape;878;p7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79" name="Google Shape;87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73"/>
          <p:cNvSpPr txBox="1"/>
          <p:nvPr/>
        </p:nvSpPr>
        <p:spPr>
          <a:xfrm>
            <a:off x="310963" y="1798350"/>
            <a:ext cx="7595100" cy="23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Compilers and Interpreters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are tools that translate high-level programming code into machine code or execute it directly. </a:t>
            </a:r>
            <a:endParaRPr sz="33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1" name="Google Shape;881;p73"/>
          <p:cNvSpPr/>
          <p:nvPr/>
        </p:nvSpPr>
        <p:spPr>
          <a:xfrm>
            <a:off x="2108238" y="865125"/>
            <a:ext cx="4000545" cy="601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System Software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7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74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8" name="Google Shape;888;p7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74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890" name="Google Shape;890;p74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91" name="Google Shape;891;p7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92" name="Google Shape;89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74"/>
          <p:cNvSpPr txBox="1"/>
          <p:nvPr/>
        </p:nvSpPr>
        <p:spPr>
          <a:xfrm>
            <a:off x="417763" y="1806738"/>
            <a:ext cx="7381500" cy="25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Compilers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translate the entire code before execution.</a:t>
            </a:r>
            <a:endParaRPr sz="33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Interpreters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execute code line by line.</a:t>
            </a:r>
            <a:endParaRPr sz="33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4" name="Google Shape;894;p74"/>
          <p:cNvSpPr/>
          <p:nvPr/>
        </p:nvSpPr>
        <p:spPr>
          <a:xfrm>
            <a:off x="2108238" y="865125"/>
            <a:ext cx="4000545" cy="601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System Software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7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75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1" name="Google Shape;901;p7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75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903" name="Google Shape;903;p75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04" name="Google Shape;904;p7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905" name="Google Shape;90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75"/>
          <p:cNvSpPr txBox="1"/>
          <p:nvPr/>
        </p:nvSpPr>
        <p:spPr>
          <a:xfrm>
            <a:off x="417775" y="1806752"/>
            <a:ext cx="7381500" cy="28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Application Software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 app (for short) are programs designed to work with the end user (YOU) to complete specific task(s). Some examples are provided below.  </a:t>
            </a:r>
            <a:endParaRPr sz="33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7" name="Google Shape;907;p75"/>
          <p:cNvSpPr/>
          <p:nvPr/>
        </p:nvSpPr>
        <p:spPr>
          <a:xfrm>
            <a:off x="3027050" y="944113"/>
            <a:ext cx="2181351" cy="84987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Apps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7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p76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4" name="Google Shape;914;p7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76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916" name="Google Shape;916;p76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17" name="Google Shape;917;p7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918" name="Google Shape;91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76"/>
          <p:cNvSpPr/>
          <p:nvPr/>
        </p:nvSpPr>
        <p:spPr>
          <a:xfrm>
            <a:off x="3027050" y="944113"/>
            <a:ext cx="2181351" cy="84987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Apps</a:t>
            </a:r>
          </a:p>
        </p:txBody>
      </p:sp>
      <p:graphicFrame>
        <p:nvGraphicFramePr>
          <p:cNvPr id="920" name="Google Shape;920;p76"/>
          <p:cNvGraphicFramePr/>
          <p:nvPr/>
        </p:nvGraphicFramePr>
        <p:xfrm>
          <a:off x="1524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{D7EEECC0-F1B6-40A3-BD76-FD1F7C6B7105}</a:tableStyleId>
              </a:tblPr>
              <a:tblGrid>
                <a:gridCol w="2009775"/>
                <a:gridCol w="2009775"/>
                <a:gridCol w="2009775"/>
                <a:gridCol w="2009775"/>
              </a:tblGrid>
              <a:tr h="524475"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Categories of APPs</a:t>
                      </a:r>
                      <a:endParaRPr sz="2400">
                        <a:latin typeface="Roboto Blac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670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Word Processors</a:t>
                      </a:r>
                      <a:endParaRPr b="1"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Spreadsheet Programs</a:t>
                      </a:r>
                      <a:endParaRPr b="1"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Presentation </a:t>
                      </a:r>
                      <a:endParaRPr b="1"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Programs</a:t>
                      </a:r>
                      <a:endParaRPr b="1"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Web Browsers</a:t>
                      </a:r>
                      <a:endParaRPr b="1"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0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Educational Programs</a:t>
                      </a:r>
                      <a:endParaRPr b="1"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Email</a:t>
                      </a:r>
                      <a:r>
                        <a:rPr b="1"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Clients</a:t>
                      </a:r>
                      <a:endParaRPr b="1"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Video Editing</a:t>
                      </a:r>
                      <a:endParaRPr b="1"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Software</a:t>
                      </a:r>
                      <a:endParaRPr b="1"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Audio Editing</a:t>
                      </a:r>
                      <a:endParaRPr b="1"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Soware</a:t>
                      </a:r>
                      <a:endParaRPr b="1"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23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Antivirus  Software</a:t>
                      </a:r>
                      <a:endParaRPr b="1"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Graphics Design  Software</a:t>
                      </a:r>
                      <a:endParaRPr b="1" sz="1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7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77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7" name="Google Shape;927;p7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77"/>
          <p:cNvSpPr/>
          <p:nvPr/>
        </p:nvSpPr>
        <p:spPr>
          <a:xfrm>
            <a:off x="152400" y="81475"/>
            <a:ext cx="7948885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Applications Software Programs</a:t>
            </a:r>
          </a:p>
        </p:txBody>
      </p:sp>
      <p:sp>
        <p:nvSpPr>
          <p:cNvPr id="929" name="Google Shape;929;p77"/>
          <p:cNvSpPr txBox="1"/>
          <p:nvPr/>
        </p:nvSpPr>
        <p:spPr>
          <a:xfrm>
            <a:off x="440600" y="1186550"/>
            <a:ext cx="71319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Roboto"/>
                <a:ea typeface="Roboto"/>
                <a:cs typeface="Roboto"/>
                <a:sym typeface="Roboto"/>
              </a:rPr>
              <a:t>There are many categories of applications programs. We will focus on the four main types you use in school.</a:t>
            </a:r>
            <a:endParaRPr b="1" sz="3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0" name="Google Shape;930;p77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31" name="Google Shape;931;p7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932" name="Google Shape;93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p7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9" name="Google Shape;939;p7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78"/>
          <p:cNvSpPr/>
          <p:nvPr/>
        </p:nvSpPr>
        <p:spPr>
          <a:xfrm>
            <a:off x="118800" y="125825"/>
            <a:ext cx="6719700" cy="7995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Applications Software often used in school.</a:t>
            </a:r>
            <a:endParaRPr sz="2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41" name="Google Shape;941;p78"/>
          <p:cNvSpPr/>
          <p:nvPr/>
        </p:nvSpPr>
        <p:spPr>
          <a:xfrm>
            <a:off x="1215750" y="1405313"/>
            <a:ext cx="4525800" cy="999300"/>
          </a:xfrm>
          <a:prstGeom prst="roundRect">
            <a:avLst>
              <a:gd fmla="val 50000" name="adj"/>
            </a:avLst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Web browsers </a:t>
            </a:r>
            <a:endParaRPr sz="48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942" name="Google Shape;942;p78"/>
          <p:cNvCxnSpPr>
            <a:stCxn id="941" idx="0"/>
            <a:endCxn id="940" idx="2"/>
          </p:cNvCxnSpPr>
          <p:nvPr/>
        </p:nvCxnSpPr>
        <p:spPr>
          <a:xfrm rot="10800000">
            <a:off x="3478650" y="925313"/>
            <a:ext cx="0" cy="4800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3" name="Google Shape;943;p78"/>
          <p:cNvSpPr txBox="1"/>
          <p:nvPr/>
        </p:nvSpPr>
        <p:spPr>
          <a:xfrm>
            <a:off x="6174213" y="142025"/>
            <a:ext cx="18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44" name="Google Shape;944;p78"/>
          <p:cNvSpPr txBox="1"/>
          <p:nvPr/>
        </p:nvSpPr>
        <p:spPr>
          <a:xfrm>
            <a:off x="847950" y="2888825"/>
            <a:ext cx="5261400" cy="17085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Apps that facilitate easy access and surfing on the internet. </a:t>
            </a:r>
            <a:endParaRPr b="1" sz="3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5" name="Google Shape;945;p78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6" name="Google Shape;946;p78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47" name="Google Shape;947;p7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948" name="Google Shape;948;p78"/>
          <p:cNvCxnSpPr>
            <a:stCxn id="944" idx="0"/>
            <a:endCxn id="941" idx="2"/>
          </p:cNvCxnSpPr>
          <p:nvPr/>
        </p:nvCxnSpPr>
        <p:spPr>
          <a:xfrm rot="10800000">
            <a:off x="3478650" y="2404625"/>
            <a:ext cx="0" cy="4842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49" name="Google Shape;94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810" y="1313403"/>
            <a:ext cx="990602" cy="990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4550" y="1125157"/>
            <a:ext cx="1181100" cy="11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3188" y="2884600"/>
            <a:ext cx="11811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78"/>
          <p:cNvSpPr txBox="1"/>
          <p:nvPr/>
        </p:nvSpPr>
        <p:spPr>
          <a:xfrm>
            <a:off x="-23850" y="2282288"/>
            <a:ext cx="12759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Chrome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3" name="Google Shape;953;p78"/>
          <p:cNvSpPr txBox="1"/>
          <p:nvPr/>
        </p:nvSpPr>
        <p:spPr>
          <a:xfrm>
            <a:off x="6237150" y="2194650"/>
            <a:ext cx="12759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Safari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4" name="Google Shape;954;p78"/>
          <p:cNvSpPr txBox="1"/>
          <p:nvPr/>
        </p:nvSpPr>
        <p:spPr>
          <a:xfrm>
            <a:off x="6109350" y="4065700"/>
            <a:ext cx="21951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Internet Explorer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55" name="Google Shape;955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651125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7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79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2" name="Google Shape;962;p7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79"/>
          <p:cNvSpPr/>
          <p:nvPr/>
        </p:nvSpPr>
        <p:spPr>
          <a:xfrm>
            <a:off x="147250" y="146975"/>
            <a:ext cx="6409800" cy="7491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Applications Software often used in school.</a:t>
            </a:r>
            <a:endParaRPr b="1"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4" name="Google Shape;964;p79"/>
          <p:cNvSpPr/>
          <p:nvPr/>
        </p:nvSpPr>
        <p:spPr>
          <a:xfrm>
            <a:off x="300100" y="1105675"/>
            <a:ext cx="6104100" cy="826800"/>
          </a:xfrm>
          <a:prstGeom prst="roundRect">
            <a:avLst>
              <a:gd fmla="val 50000" name="adj"/>
            </a:avLst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Document Production</a:t>
            </a:r>
            <a:endParaRPr sz="33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965" name="Google Shape;965;p79"/>
          <p:cNvCxnSpPr>
            <a:stCxn id="963" idx="2"/>
            <a:endCxn id="964" idx="0"/>
          </p:cNvCxnSpPr>
          <p:nvPr/>
        </p:nvCxnSpPr>
        <p:spPr>
          <a:xfrm>
            <a:off x="3352150" y="896075"/>
            <a:ext cx="0" cy="2097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66" name="Google Shape;966;p79"/>
          <p:cNvSpPr txBox="1"/>
          <p:nvPr/>
        </p:nvSpPr>
        <p:spPr>
          <a:xfrm>
            <a:off x="6174213" y="142025"/>
            <a:ext cx="18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67" name="Google Shape;967;p79"/>
          <p:cNvSpPr txBox="1"/>
          <p:nvPr/>
        </p:nvSpPr>
        <p:spPr>
          <a:xfrm>
            <a:off x="55300" y="2508475"/>
            <a:ext cx="6593700" cy="1708500"/>
          </a:xfrm>
          <a:prstGeom prst="rect">
            <a:avLst/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Apps like 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MS Word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Google Docs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that enable document production like 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book reports and 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essays.</a:t>
            </a:r>
            <a:endParaRPr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8" name="Google Shape;968;p79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9" name="Google Shape;969;p79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70" name="Google Shape;970;p7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971" name="Google Shape;971;p79"/>
          <p:cNvCxnSpPr>
            <a:stCxn id="964" idx="2"/>
          </p:cNvCxnSpPr>
          <p:nvPr/>
        </p:nvCxnSpPr>
        <p:spPr>
          <a:xfrm>
            <a:off x="3352150" y="1932475"/>
            <a:ext cx="28800" cy="6093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72" name="Google Shape;97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175" y="896074"/>
            <a:ext cx="990600" cy="130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3075" y="2767427"/>
            <a:ext cx="1049751" cy="1451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8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p8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1" name="Google Shape;981;p8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80"/>
          <p:cNvSpPr/>
          <p:nvPr/>
        </p:nvSpPr>
        <p:spPr>
          <a:xfrm>
            <a:off x="147250" y="146975"/>
            <a:ext cx="6409800" cy="5979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Applications Software often used in school.</a:t>
            </a:r>
            <a:endParaRPr b="1"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3" name="Google Shape;983;p80"/>
          <p:cNvSpPr/>
          <p:nvPr/>
        </p:nvSpPr>
        <p:spPr>
          <a:xfrm>
            <a:off x="300100" y="896075"/>
            <a:ext cx="6104100" cy="685200"/>
          </a:xfrm>
          <a:prstGeom prst="roundRect">
            <a:avLst>
              <a:gd fmla="val 50000" name="adj"/>
            </a:avLst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Spreadsheet Programs</a:t>
            </a:r>
            <a:endParaRPr sz="33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984" name="Google Shape;984;p80"/>
          <p:cNvCxnSpPr>
            <a:stCxn id="982" idx="2"/>
            <a:endCxn id="983" idx="0"/>
          </p:cNvCxnSpPr>
          <p:nvPr/>
        </p:nvCxnSpPr>
        <p:spPr>
          <a:xfrm>
            <a:off x="3352150" y="744875"/>
            <a:ext cx="0" cy="1512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5" name="Google Shape;985;p80"/>
          <p:cNvSpPr txBox="1"/>
          <p:nvPr/>
        </p:nvSpPr>
        <p:spPr>
          <a:xfrm>
            <a:off x="6174213" y="142025"/>
            <a:ext cx="18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86" name="Google Shape;986;p80"/>
          <p:cNvSpPr txBox="1"/>
          <p:nvPr/>
        </p:nvSpPr>
        <p:spPr>
          <a:xfrm>
            <a:off x="363150" y="1875375"/>
            <a:ext cx="6409800" cy="2598300"/>
          </a:xfrm>
          <a:prstGeom prst="rect">
            <a:avLst/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Apps like </a:t>
            </a:r>
            <a:r>
              <a:rPr b="1" lang="en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MS Excel</a:t>
            </a:r>
            <a:r>
              <a:rPr lang="en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Google Sheets</a:t>
            </a:r>
            <a:r>
              <a:rPr lang="en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are used to </a:t>
            </a:r>
            <a:r>
              <a:rPr i="1" lang="en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organize, analyze,  and store data</a:t>
            </a:r>
            <a:r>
              <a:rPr lang="en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(numeric and text) </a:t>
            </a:r>
            <a:r>
              <a:rPr i="1" lang="en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 a tables. The tables can be changed into charts and graphs. 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7" name="Google Shape;987;p80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8" name="Google Shape;988;p80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89" name="Google Shape;989;p8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990" name="Google Shape;990;p80"/>
          <p:cNvCxnSpPr>
            <a:stCxn id="983" idx="2"/>
          </p:cNvCxnSpPr>
          <p:nvPr/>
        </p:nvCxnSpPr>
        <p:spPr>
          <a:xfrm>
            <a:off x="3352150" y="1581275"/>
            <a:ext cx="28800" cy="6093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91" name="Google Shape;99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80"/>
          <p:cNvPicPr preferRelativeResize="0"/>
          <p:nvPr/>
        </p:nvPicPr>
        <p:blipFill rotWithShape="1">
          <a:blip r:embed="rId4">
            <a:alphaModFix/>
          </a:blip>
          <a:srcRect b="16391" l="33950" r="32434" t="12245"/>
          <a:stretch/>
        </p:blipFill>
        <p:spPr>
          <a:xfrm>
            <a:off x="7028225" y="2200981"/>
            <a:ext cx="934638" cy="1115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8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8" name="Google Shape;998;p8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9" name="Google Shape;999;p8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81"/>
          <p:cNvSpPr/>
          <p:nvPr/>
        </p:nvSpPr>
        <p:spPr>
          <a:xfrm>
            <a:off x="154425" y="142025"/>
            <a:ext cx="7132800" cy="4596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Applications Software often used in school.</a:t>
            </a:r>
            <a:endParaRPr sz="2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01" name="Google Shape;1001;p81"/>
          <p:cNvSpPr/>
          <p:nvPr/>
        </p:nvSpPr>
        <p:spPr>
          <a:xfrm>
            <a:off x="2288575" y="890873"/>
            <a:ext cx="3015000" cy="597900"/>
          </a:xfrm>
          <a:prstGeom prst="roundRect">
            <a:avLst>
              <a:gd fmla="val 50000" name="adj"/>
            </a:avLst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Presentation</a:t>
            </a:r>
            <a:endParaRPr sz="33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002" name="Google Shape;1002;p81"/>
          <p:cNvCxnSpPr/>
          <p:nvPr/>
        </p:nvCxnSpPr>
        <p:spPr>
          <a:xfrm rot="10800000">
            <a:off x="3790075" y="601625"/>
            <a:ext cx="12000" cy="3564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3" name="Google Shape;1003;p81"/>
          <p:cNvSpPr txBox="1"/>
          <p:nvPr/>
        </p:nvSpPr>
        <p:spPr>
          <a:xfrm>
            <a:off x="6174213" y="142025"/>
            <a:ext cx="18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04" name="Google Shape;1004;p81"/>
          <p:cNvSpPr txBox="1"/>
          <p:nvPr/>
        </p:nvSpPr>
        <p:spPr>
          <a:xfrm>
            <a:off x="186825" y="1778025"/>
            <a:ext cx="7068000" cy="2770500"/>
          </a:xfrm>
          <a:prstGeom prst="rect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Apps like 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MS Powerpoint 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Google Slides 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allow the 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visual presentation of information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in the form of slides that can contain text, charts, tables, audio, video, and animation. </a:t>
            </a:r>
            <a:endParaRPr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5" name="Google Shape;1005;p81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6" name="Google Shape;1006;p81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07" name="Google Shape;1007;p8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1008" name="Google Shape;1008;p81"/>
          <p:cNvCxnSpPr>
            <a:stCxn id="1004" idx="0"/>
          </p:cNvCxnSpPr>
          <p:nvPr/>
        </p:nvCxnSpPr>
        <p:spPr>
          <a:xfrm flipH="1" rot="10800000">
            <a:off x="3720825" y="1400325"/>
            <a:ext cx="14700" cy="3777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09" name="Google Shape;1009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425" y="848900"/>
            <a:ext cx="661056" cy="9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6750" y="717600"/>
            <a:ext cx="1308001" cy="130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8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8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8" name="Google Shape;1018;p8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82"/>
          <p:cNvSpPr/>
          <p:nvPr/>
        </p:nvSpPr>
        <p:spPr>
          <a:xfrm>
            <a:off x="71275" y="44225"/>
            <a:ext cx="6807900" cy="6210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Applications Software often used in school.</a:t>
            </a:r>
            <a:endParaRPr sz="2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20" name="Google Shape;1020;p82"/>
          <p:cNvSpPr/>
          <p:nvPr/>
        </p:nvSpPr>
        <p:spPr>
          <a:xfrm>
            <a:off x="618475" y="947400"/>
            <a:ext cx="5713500" cy="621000"/>
          </a:xfrm>
          <a:prstGeom prst="roundRect">
            <a:avLst>
              <a:gd fmla="val 50000" name="adj"/>
            </a:avLst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Education Software</a:t>
            </a:r>
            <a:endParaRPr sz="33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021" name="Google Shape;1021;p82"/>
          <p:cNvCxnSpPr>
            <a:stCxn id="1020" idx="0"/>
            <a:endCxn id="1019" idx="2"/>
          </p:cNvCxnSpPr>
          <p:nvPr/>
        </p:nvCxnSpPr>
        <p:spPr>
          <a:xfrm rot="10800000">
            <a:off x="3475225" y="665100"/>
            <a:ext cx="0" cy="2823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22" name="Google Shape;1022;p82"/>
          <p:cNvSpPr txBox="1"/>
          <p:nvPr/>
        </p:nvSpPr>
        <p:spPr>
          <a:xfrm>
            <a:off x="824575" y="1744088"/>
            <a:ext cx="5301300" cy="18609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Educational software a</a:t>
            </a:r>
            <a:r>
              <a:rPr lang="en" sz="3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pps </a:t>
            </a:r>
            <a:r>
              <a:rPr lang="en" sz="3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are designed for learning and  practice!</a:t>
            </a:r>
            <a:endParaRPr sz="33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23" name="Google Shape;1023;p82"/>
          <p:cNvSpPr txBox="1"/>
          <p:nvPr/>
        </p:nvSpPr>
        <p:spPr>
          <a:xfrm>
            <a:off x="6174213" y="142025"/>
            <a:ext cx="18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24" name="Google Shape;1024;p82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5" name="Google Shape;1025;p82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26" name="Google Shape;1026;p8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1027" name="Google Shape;1027;p82"/>
          <p:cNvCxnSpPr/>
          <p:nvPr/>
        </p:nvCxnSpPr>
        <p:spPr>
          <a:xfrm rot="10800000">
            <a:off x="3475225" y="1626300"/>
            <a:ext cx="0" cy="2244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28" name="Google Shape;1028;p82"/>
          <p:cNvSpPr txBox="1"/>
          <p:nvPr/>
        </p:nvSpPr>
        <p:spPr>
          <a:xfrm rot="-3135058">
            <a:off x="6463789" y="3478484"/>
            <a:ext cx="1579866" cy="455694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typing.com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9" name="Google Shape;1029;p82"/>
          <p:cNvSpPr txBox="1"/>
          <p:nvPr/>
        </p:nvSpPr>
        <p:spPr>
          <a:xfrm rot="-3086241">
            <a:off x="6127874" y="1009806"/>
            <a:ext cx="1878820" cy="455544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flocabulary.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0" name="Google Shape;1030;p82"/>
          <p:cNvSpPr txBox="1"/>
          <p:nvPr/>
        </p:nvSpPr>
        <p:spPr>
          <a:xfrm rot="-3009660">
            <a:off x="6194480" y="2385351"/>
            <a:ext cx="1580001" cy="455363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ixl.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1" name="Google Shape;103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0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2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0"/>
          <p:cNvSpPr/>
          <p:nvPr/>
        </p:nvSpPr>
        <p:spPr>
          <a:xfrm>
            <a:off x="175950" y="1718900"/>
            <a:ext cx="7500463" cy="17058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What is Computer Science?</a:t>
            </a:r>
          </a:p>
        </p:txBody>
      </p:sp>
      <p:sp>
        <p:nvSpPr>
          <p:cNvPr id="165" name="Google Shape;165;p20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8282950" y="3156625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67" name="Google Shape;16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29699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8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83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8" name="Google Shape;1038;p8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Google Shape;1039;p83"/>
          <p:cNvSpPr/>
          <p:nvPr/>
        </p:nvSpPr>
        <p:spPr>
          <a:xfrm>
            <a:off x="152400" y="706650"/>
            <a:ext cx="7419988" cy="2651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Forming A Computer System</a:t>
            </a:r>
          </a:p>
        </p:txBody>
      </p:sp>
      <p:sp>
        <p:nvSpPr>
          <p:cNvPr id="1040" name="Google Shape;1040;p83"/>
          <p:cNvSpPr txBox="1"/>
          <p:nvPr/>
        </p:nvSpPr>
        <p:spPr>
          <a:xfrm>
            <a:off x="8008675" y="0"/>
            <a:ext cx="1339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41" name="Google Shape;1041;p8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042" name="Google Shape;104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8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p8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9" name="Google Shape;1049;p8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84"/>
          <p:cNvSpPr/>
          <p:nvPr/>
        </p:nvSpPr>
        <p:spPr>
          <a:xfrm>
            <a:off x="128350" y="86625"/>
            <a:ext cx="7958368" cy="9107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The Fetch-Execute Cycle</a:t>
            </a:r>
          </a:p>
        </p:txBody>
      </p:sp>
      <p:sp>
        <p:nvSpPr>
          <p:cNvPr id="1051" name="Google Shape;1051;p84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52" name="Google Shape;1052;p8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053" name="Google Shape;1053;p84"/>
          <p:cNvSpPr txBox="1"/>
          <p:nvPr/>
        </p:nvSpPr>
        <p:spPr>
          <a:xfrm>
            <a:off x="238125" y="911675"/>
            <a:ext cx="7997400" cy="3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fetch-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execution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cycle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also known 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as the 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instruction cycle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It is the basic operational method of a device that includes: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9144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"/>
              <a:buAutoNum type="arabicPeriod"/>
            </a:pP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Information (data) is </a:t>
            </a: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received</a:t>
            </a: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by the computer.</a:t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"/>
              <a:buAutoNum type="arabicPeriod"/>
            </a:pP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determination is made on what to do with the data.</a:t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"/>
              <a:buAutoNum type="arabicPeriod"/>
            </a:pP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Central Process Unit (CPU) continuously cycles through the the fetch-execute cycle.</a:t>
            </a:r>
            <a:endParaRPr sz="2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4" name="Google Shape;105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8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p8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1" name="Google Shape;1061;p8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85"/>
          <p:cNvSpPr/>
          <p:nvPr/>
        </p:nvSpPr>
        <p:spPr>
          <a:xfrm>
            <a:off x="128350" y="86625"/>
            <a:ext cx="7958368" cy="9107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The Fetch-Execute Cycle</a:t>
            </a:r>
          </a:p>
        </p:txBody>
      </p:sp>
      <p:sp>
        <p:nvSpPr>
          <p:cNvPr id="1063" name="Google Shape;1063;p85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64" name="Google Shape;1064;p8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065" name="Google Shape;1065;p85"/>
          <p:cNvSpPr txBox="1"/>
          <p:nvPr/>
        </p:nvSpPr>
        <p:spPr>
          <a:xfrm>
            <a:off x="223125" y="892650"/>
            <a:ext cx="7863600" cy="3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Central Process Unit (CPU) cycles through the following steps: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AutoNum type="alphaLcPeriod"/>
            </a:pPr>
            <a:r>
              <a:rPr b="1"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Fetch.</a:t>
            </a: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The CPU collects an instruction and prepares it for decoding.</a:t>
            </a:r>
            <a:endParaRPr sz="19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AutoNum type="alphaLcPeriod"/>
            </a:pPr>
            <a:r>
              <a:rPr b="1"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Decode.</a:t>
            </a: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The decoder in the control unit </a:t>
            </a:r>
            <a:r>
              <a:rPr i="1"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works out </a:t>
            </a: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b="1"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decodes)</a:t>
            </a: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what to do with the instruction.</a:t>
            </a:r>
            <a:endParaRPr sz="19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AutoNum type="alphaLcPeriod"/>
            </a:pPr>
            <a:r>
              <a:rPr b="1"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Execute. </a:t>
            </a: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Arithmetic Logic Unit (</a:t>
            </a:r>
            <a:r>
              <a:rPr b="1"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ALU</a:t>
            </a: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) then executes decoded instructions. </a:t>
            </a:r>
            <a:endParaRPr sz="19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AutoNum type="alphaLcPeriod"/>
            </a:pPr>
            <a:r>
              <a:rPr b="1"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Store</a:t>
            </a: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Send and write the results back into main memory.</a:t>
            </a:r>
            <a:endParaRPr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66" name="Google Shape;106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8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p8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3" name="Google Shape;1073;p8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4" name="Google Shape;1074;p86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75" name="Google Shape;1075;p8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076" name="Google Shape;107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250" y="50"/>
            <a:ext cx="6692275" cy="463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8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Google Shape;1083;p87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4" name="Google Shape;1084;p8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87"/>
          <p:cNvSpPr/>
          <p:nvPr/>
        </p:nvSpPr>
        <p:spPr>
          <a:xfrm>
            <a:off x="137700" y="781050"/>
            <a:ext cx="7387048" cy="25166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Troubleshooting</a:t>
            </a:r>
          </a:p>
        </p:txBody>
      </p:sp>
      <p:sp>
        <p:nvSpPr>
          <p:cNvPr id="1086" name="Google Shape;1086;p87"/>
          <p:cNvSpPr txBox="1"/>
          <p:nvPr/>
        </p:nvSpPr>
        <p:spPr>
          <a:xfrm>
            <a:off x="8008675" y="0"/>
            <a:ext cx="1339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87" name="Google Shape;1087;p8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088" name="Google Shape;108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8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p8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5" name="Google Shape;1095;p8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p88"/>
          <p:cNvSpPr/>
          <p:nvPr/>
        </p:nvSpPr>
        <p:spPr>
          <a:xfrm>
            <a:off x="593950" y="258075"/>
            <a:ext cx="6930802" cy="9060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Troubleshooting</a:t>
            </a:r>
          </a:p>
        </p:txBody>
      </p:sp>
      <p:sp>
        <p:nvSpPr>
          <p:cNvPr id="1097" name="Google Shape;1097;p88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98" name="Google Shape;1098;p8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099" name="Google Shape;1099;p88"/>
          <p:cNvSpPr txBox="1"/>
          <p:nvPr/>
        </p:nvSpPr>
        <p:spPr>
          <a:xfrm>
            <a:off x="851025" y="1284638"/>
            <a:ext cx="6533400" cy="3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Sometimes things go wrong with a computing device. The key is not to worry! Find  a trusted adult to help you! Here are some things you and a trusted adult can do.</a:t>
            </a:r>
            <a:endParaRPr sz="3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00" name="Google Shape;110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8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p89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7" name="Google Shape;1107;p8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8" name="Google Shape;1108;p89"/>
          <p:cNvSpPr/>
          <p:nvPr/>
        </p:nvSpPr>
        <p:spPr>
          <a:xfrm>
            <a:off x="593950" y="258075"/>
            <a:ext cx="6930802" cy="9060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Troubleshooting</a:t>
            </a:r>
          </a:p>
        </p:txBody>
      </p:sp>
      <p:sp>
        <p:nvSpPr>
          <p:cNvPr id="1109" name="Google Shape;1109;p89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10" name="Google Shape;1110;p8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111" name="Google Shape;1111;p89"/>
          <p:cNvSpPr txBox="1"/>
          <p:nvPr/>
        </p:nvSpPr>
        <p:spPr>
          <a:xfrm>
            <a:off x="194350" y="1164125"/>
            <a:ext cx="8088600" cy="3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Troubleshooting</a:t>
            </a:r>
            <a:r>
              <a:rPr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is the </a:t>
            </a:r>
            <a:r>
              <a:rPr b="1"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process of diagnosing the sources of a problem </a:t>
            </a:r>
            <a:r>
              <a:rPr i="1" lang="en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(hardware or software)</a:t>
            </a:r>
            <a:r>
              <a:rPr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then</a:t>
            </a:r>
            <a:r>
              <a:rPr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working toward solving or </a:t>
            </a:r>
            <a:r>
              <a:rPr b="1"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fixing the problem</a:t>
            </a:r>
            <a:r>
              <a:rPr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. Start with the most general possible problem and then narrow it down to a specific issue.</a:t>
            </a:r>
            <a:endParaRPr sz="3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2" name="Google Shape;1112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" name="Google Shape;1117;p90"/>
          <p:cNvPicPr preferRelativeResize="0"/>
          <p:nvPr/>
        </p:nvPicPr>
        <p:blipFill rotWithShape="1">
          <a:blip r:embed="rId3">
            <a:alphaModFix/>
          </a:blip>
          <a:srcRect b="0" l="0" r="82429" t="13449"/>
          <a:stretch/>
        </p:blipFill>
        <p:spPr>
          <a:xfrm>
            <a:off x="2869725" y="1212900"/>
            <a:ext cx="3549250" cy="39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9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90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0" name="Google Shape;1120;p9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1" name="Google Shape;1121;p90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22" name="Google Shape;1122;p9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123" name="Google Shape;1123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90"/>
          <p:cNvSpPr/>
          <p:nvPr/>
        </p:nvSpPr>
        <p:spPr>
          <a:xfrm>
            <a:off x="71150" y="44250"/>
            <a:ext cx="8147013" cy="6978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;900"/>
              </a:rPr>
              <a:t>Troubleshooting Strategies For Grades 3-5</a:t>
            </a:r>
          </a:p>
        </p:txBody>
      </p:sp>
      <p:sp>
        <p:nvSpPr>
          <p:cNvPr id="1125" name="Google Shape;1125;p90"/>
          <p:cNvSpPr/>
          <p:nvPr/>
        </p:nvSpPr>
        <p:spPr>
          <a:xfrm>
            <a:off x="621025" y="1054775"/>
            <a:ext cx="2139600" cy="1443300"/>
          </a:xfrm>
          <a:prstGeom prst="wedgeRoundRectCallout">
            <a:avLst>
              <a:gd fmla="val 117062" name="adj1"/>
              <a:gd fmla="val -5238" name="adj2"/>
              <a:gd fmla="val 0" name="adj3"/>
            </a:avLst>
          </a:prstGeom>
          <a:solidFill>
            <a:schemeClr val="dk1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DON’T</a:t>
            </a:r>
            <a:endParaRPr sz="37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PANIC!!</a:t>
            </a:r>
            <a:endParaRPr sz="37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Google Shape;1130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250" y="836600"/>
            <a:ext cx="2635900" cy="370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9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2" name="Google Shape;1132;p91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3" name="Google Shape;1133;p9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91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35" name="Google Shape;1135;p9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136" name="Google Shape;1136;p91"/>
          <p:cNvPicPr preferRelativeResize="0"/>
          <p:nvPr/>
        </p:nvPicPr>
        <p:blipFill rotWithShape="1">
          <a:blip r:embed="rId4">
            <a:alphaModFix/>
          </a:blip>
          <a:srcRect b="7669" l="0" r="71884" t="9059"/>
          <a:stretch/>
        </p:blipFill>
        <p:spPr>
          <a:xfrm>
            <a:off x="96025" y="44250"/>
            <a:ext cx="3255598" cy="468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91"/>
          <p:cNvSpPr/>
          <p:nvPr/>
        </p:nvSpPr>
        <p:spPr>
          <a:xfrm>
            <a:off x="3138250" y="781050"/>
            <a:ext cx="3205200" cy="4596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Isolation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39" name="Google Shape;1139;p91"/>
          <p:cNvSpPr/>
          <p:nvPr/>
        </p:nvSpPr>
        <p:spPr>
          <a:xfrm>
            <a:off x="3138250" y="1275225"/>
            <a:ext cx="3113100" cy="544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Check for Updates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40" name="Google Shape;1140;p91"/>
          <p:cNvSpPr/>
          <p:nvPr/>
        </p:nvSpPr>
        <p:spPr>
          <a:xfrm>
            <a:off x="3138250" y="1920750"/>
            <a:ext cx="3113100" cy="4596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Backup Data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41" name="Google Shape;1141;p91"/>
          <p:cNvSpPr/>
          <p:nvPr/>
        </p:nvSpPr>
        <p:spPr>
          <a:xfrm>
            <a:off x="3138250" y="2571750"/>
            <a:ext cx="3113100" cy="544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Built-in Diagnostic Tools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42" name="Google Shape;1142;p91"/>
          <p:cNvSpPr/>
          <p:nvPr/>
        </p:nvSpPr>
        <p:spPr>
          <a:xfrm>
            <a:off x="3138250" y="3224650"/>
            <a:ext cx="2685000" cy="544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System Restore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43" name="Google Shape;1143;p91"/>
          <p:cNvSpPr/>
          <p:nvPr/>
        </p:nvSpPr>
        <p:spPr>
          <a:xfrm>
            <a:off x="3138250" y="3917400"/>
            <a:ext cx="2685000" cy="5103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Seek Professional Help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44" name="Google Shape;1144;p91"/>
          <p:cNvSpPr/>
          <p:nvPr/>
        </p:nvSpPr>
        <p:spPr>
          <a:xfrm>
            <a:off x="3079500" y="77825"/>
            <a:ext cx="5022487" cy="7923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;900"/>
              </a:rPr>
              <a:t>Troubleshooting Strategies For Grades 3-5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oogle Shape;114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250" y="836600"/>
            <a:ext cx="2635900" cy="370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9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92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2" name="Google Shape;1152;p9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92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54" name="Google Shape;1154;p9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155" name="Google Shape;1155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92"/>
          <p:cNvSpPr/>
          <p:nvPr/>
        </p:nvSpPr>
        <p:spPr>
          <a:xfrm>
            <a:off x="3138250" y="781050"/>
            <a:ext cx="3205200" cy="4596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Operating System Errors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57" name="Google Shape;1157;p92"/>
          <p:cNvSpPr/>
          <p:nvPr/>
        </p:nvSpPr>
        <p:spPr>
          <a:xfrm>
            <a:off x="3184300" y="1516225"/>
            <a:ext cx="3031500" cy="544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Software </a:t>
            </a: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Compatibility</a:t>
            </a: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 Issues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58" name="Google Shape;1158;p92"/>
          <p:cNvSpPr/>
          <p:nvPr/>
        </p:nvSpPr>
        <p:spPr>
          <a:xfrm>
            <a:off x="3184300" y="2336600"/>
            <a:ext cx="3031500" cy="544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Application Crashes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59" name="Google Shape;1159;p92"/>
          <p:cNvSpPr/>
          <p:nvPr/>
        </p:nvSpPr>
        <p:spPr>
          <a:xfrm>
            <a:off x="3229500" y="3066225"/>
            <a:ext cx="2559300" cy="544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Driver Problems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60" name="Google Shape;1160;p92"/>
          <p:cNvSpPr/>
          <p:nvPr/>
        </p:nvSpPr>
        <p:spPr>
          <a:xfrm>
            <a:off x="3229500" y="3841500"/>
            <a:ext cx="2559300" cy="5103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Malware &amp; Viruses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61" name="Google Shape;1161;p92"/>
          <p:cNvSpPr/>
          <p:nvPr/>
        </p:nvSpPr>
        <p:spPr>
          <a:xfrm>
            <a:off x="3079500" y="77825"/>
            <a:ext cx="5022487" cy="7923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;900"/>
              </a:rPr>
              <a:t>Troubleshooting Strategies For Grades 3-5</a:t>
            </a:r>
          </a:p>
        </p:txBody>
      </p:sp>
      <p:pic>
        <p:nvPicPr>
          <p:cNvPr id="1162" name="Google Shape;1162;p92"/>
          <p:cNvPicPr preferRelativeResize="0"/>
          <p:nvPr/>
        </p:nvPicPr>
        <p:blipFill rotWithShape="1">
          <a:blip r:embed="rId5">
            <a:alphaModFix/>
          </a:blip>
          <a:srcRect b="6335" l="30542" r="34189" t="8961"/>
          <a:stretch/>
        </p:blipFill>
        <p:spPr>
          <a:xfrm>
            <a:off x="182350" y="50"/>
            <a:ext cx="2955899" cy="468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2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1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6" name="Google Shape;176;p2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77" name="Google Shape;17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0725" y="64975"/>
            <a:ext cx="4795351" cy="5008574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Google Shape;116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7050" y="717425"/>
            <a:ext cx="2635900" cy="38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93"/>
          <p:cNvPicPr preferRelativeResize="0"/>
          <p:nvPr/>
        </p:nvPicPr>
        <p:blipFill rotWithShape="1">
          <a:blip r:embed="rId4">
            <a:alphaModFix/>
          </a:blip>
          <a:srcRect b="6337" l="65058" r="0" t="9167"/>
          <a:stretch/>
        </p:blipFill>
        <p:spPr>
          <a:xfrm>
            <a:off x="75900" y="50"/>
            <a:ext cx="3205199" cy="4683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9" name="Google Shape;1169;p9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Google Shape;1170;p93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1" name="Google Shape;1171;p9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p93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73" name="Google Shape;1173;p9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174" name="Google Shape;1174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93"/>
          <p:cNvSpPr/>
          <p:nvPr/>
        </p:nvSpPr>
        <p:spPr>
          <a:xfrm>
            <a:off x="3138250" y="781050"/>
            <a:ext cx="3205200" cy="5289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Hardware Malfunctions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76" name="Google Shape;1176;p93"/>
          <p:cNvSpPr/>
          <p:nvPr/>
        </p:nvSpPr>
        <p:spPr>
          <a:xfrm>
            <a:off x="3138250" y="1812675"/>
            <a:ext cx="3153600" cy="4596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Peripheral Issues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77" name="Google Shape;1177;p93"/>
          <p:cNvSpPr/>
          <p:nvPr/>
        </p:nvSpPr>
        <p:spPr>
          <a:xfrm>
            <a:off x="3229500" y="2775000"/>
            <a:ext cx="3113100" cy="5979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Overheating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78" name="Google Shape;1178;p93"/>
          <p:cNvSpPr/>
          <p:nvPr/>
        </p:nvSpPr>
        <p:spPr>
          <a:xfrm>
            <a:off x="3138250" y="3773225"/>
            <a:ext cx="2745300" cy="7032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Network Connectivity Problems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79" name="Google Shape;1179;p93"/>
          <p:cNvSpPr/>
          <p:nvPr/>
        </p:nvSpPr>
        <p:spPr>
          <a:xfrm>
            <a:off x="2989300" y="77825"/>
            <a:ext cx="5228853" cy="7032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;900"/>
              </a:rPr>
              <a:t>Troubleshooting Strategies For Grades 3-5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Google Shape;118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"/>
            <a:ext cx="5031550" cy="498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9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p94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7" name="Google Shape;1187;p9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8" name="Google Shape;1188;p94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89" name="Google Shape;1189;p9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190" name="Google Shape;119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94"/>
          <p:cNvSpPr/>
          <p:nvPr/>
        </p:nvSpPr>
        <p:spPr>
          <a:xfrm>
            <a:off x="5031550" y="98900"/>
            <a:ext cx="3186595" cy="7836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;900"/>
              </a:rPr>
              <a:t>For Middle Schoolers</a:t>
            </a:r>
          </a:p>
        </p:txBody>
      </p:sp>
      <p:pic>
        <p:nvPicPr>
          <p:cNvPr id="1192" name="Google Shape;1192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7300" y="1261250"/>
            <a:ext cx="3330850" cy="342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9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9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9" name="Google Shape;1199;p9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Google Shape;1200;p95"/>
          <p:cNvSpPr txBox="1"/>
          <p:nvPr>
            <p:ph type="title"/>
          </p:nvPr>
        </p:nvSpPr>
        <p:spPr>
          <a:xfrm>
            <a:off x="339525" y="-61200"/>
            <a:ext cx="7556400" cy="10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Resources</a:t>
            </a:r>
            <a:endParaRPr sz="7000"/>
          </a:p>
        </p:txBody>
      </p:sp>
      <p:sp>
        <p:nvSpPr>
          <p:cNvPr id="1201" name="Google Shape;1201;p95"/>
          <p:cNvSpPr txBox="1"/>
          <p:nvPr/>
        </p:nvSpPr>
        <p:spPr>
          <a:xfrm>
            <a:off x="1216775" y="1157250"/>
            <a:ext cx="5630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3"/>
              </a:rPr>
              <a:t>The Journey Inside Microprocessors</a:t>
            </a:r>
            <a:endParaRPr sz="20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4"/>
              </a:rPr>
              <a:t>Fetch-Execute Cycle</a:t>
            </a:r>
            <a:endParaRPr sz="20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rgbClr val="01AFD1"/>
                </a:solidFill>
                <a:latin typeface="Roboto Medium"/>
                <a:ea typeface="Roboto Medium"/>
                <a:cs typeface="Roboto Medium"/>
                <a:sym typeface="Roboto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Computer Hardware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rgbClr val="01AFD1"/>
                </a:solidFill>
                <a:latin typeface="Roboto Medium"/>
                <a:ea typeface="Roboto Medium"/>
                <a:cs typeface="Roboto Medium"/>
                <a:sym typeface="Roboto Medium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Types of Software Programs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rgbClr val="01AFD1"/>
                </a:solidFill>
                <a:latin typeface="Roboto Medium"/>
                <a:ea typeface="Roboto Medium"/>
                <a:cs typeface="Roboto Medium"/>
                <a:sym typeface="Roboto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Different </a:t>
            </a:r>
            <a:r>
              <a:rPr i="1" lang="en" sz="2000" u="sng">
                <a:solidFill>
                  <a:srgbClr val="01AFD1"/>
                </a:solidFill>
                <a:latin typeface="Roboto Medium"/>
                <a:ea typeface="Roboto Medium"/>
                <a:cs typeface="Roboto Medium"/>
                <a:sym typeface="Roboto Medium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Types of Applications Software</a:t>
            </a:r>
            <a:endParaRPr i="1"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rgbClr val="01AFD1"/>
                </a:solidFill>
                <a:latin typeface="Roboto Medium"/>
                <a:ea typeface="Roboto Medium"/>
                <a:cs typeface="Roboto Medium"/>
                <a:sym typeface="Roboto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I/O Devices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10"/>
              </a:rPr>
              <a:t>OpenAI. (2023-2024). ChatGPT (3.5)</a:t>
            </a:r>
            <a:r>
              <a:rPr lang="en" sz="2000">
                <a:solidFill>
                  <a:srgbClr val="374151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endParaRPr sz="2000">
              <a:solidFill>
                <a:srgbClr val="37415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11"/>
              </a:rPr>
              <a:t>TechTerms.com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12"/>
              </a:rPr>
              <a:t>HP What Are Computer Drivers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02" name="Google Shape;1202;p9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203" name="Google Shape;1203;p95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204" name="Google Shape;1204;p9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" name="Google Shape;184;p2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2"/>
          <p:cNvSpPr/>
          <p:nvPr/>
        </p:nvSpPr>
        <p:spPr>
          <a:xfrm>
            <a:off x="248125" y="1649400"/>
            <a:ext cx="7766548" cy="17147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Computing Systems</a:t>
            </a:r>
          </a:p>
        </p:txBody>
      </p:sp>
      <p:sp>
        <p:nvSpPr>
          <p:cNvPr id="186" name="Google Shape;186;p22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8.1.8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