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Lst>
  <p:sldSz cy="5143500" cx="9144000"/>
  <p:notesSz cx="6858000" cy="9144000"/>
  <p:embeddedFontLst>
    <p:embeddedFont>
      <p:font typeface="Roboto Black"/>
      <p:bold r:id="rId112"/>
      <p:boldItalic r:id="rId113"/>
    </p:embeddedFont>
    <p:embeddedFont>
      <p:font typeface="Roboto"/>
      <p:regular r:id="rId114"/>
      <p:bold r:id="rId115"/>
      <p:italic r:id="rId116"/>
      <p:boldItalic r:id="rId117"/>
    </p:embeddedFont>
    <p:embeddedFont>
      <p:font typeface="Roboto Medium"/>
      <p:regular r:id="rId118"/>
      <p:bold r:id="rId119"/>
      <p:italic r:id="rId120"/>
      <p:boldItalic r:id="rId121"/>
    </p:embeddedFont>
    <p:embeddedFont>
      <p:font typeface="Chewy"/>
      <p:regular r:id="rId122"/>
    </p:embeddedFont>
    <p:embeddedFont>
      <p:font typeface="Oxygen"/>
      <p:regular r:id="rId123"/>
      <p:bold r:id="rId124"/>
    </p:embeddedFont>
    <p:embeddedFont>
      <p:font typeface="Mukta"/>
      <p:regular r:id="rId125"/>
      <p:bold r:id="rId126"/>
    </p:embeddedFont>
    <p:embeddedFont>
      <p:font typeface="Fugaz One"/>
      <p:regular r:id="rId127"/>
    </p:embeddedFont>
    <p:embeddedFont>
      <p:font typeface="Roboto Light"/>
      <p:regular r:id="rId128"/>
      <p:bold r:id="rId129"/>
      <p:italic r:id="rId130"/>
      <p:boldItalic r:id="rId131"/>
    </p:embeddedFont>
    <p:embeddedFont>
      <p:font typeface="Oswald"/>
      <p:regular r:id="rId132"/>
      <p:bold r:id="rId133"/>
    </p:embeddedFont>
    <p:embeddedFont>
      <p:font typeface="Aclonica"/>
      <p:regular r:id="rId134"/>
    </p:embeddedFont>
    <p:embeddedFont>
      <p:font typeface="Adamina"/>
      <p:regular r:id="rId1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font" Target="fonts/RobotoLight-bold.fntdata"/><Relationship Id="rId128" Type="http://schemas.openxmlformats.org/officeDocument/2006/relationships/font" Target="fonts/RobotoLight-regular.fntdata"/><Relationship Id="rId127" Type="http://schemas.openxmlformats.org/officeDocument/2006/relationships/font" Target="fonts/FugazOne-regular.fntdata"/><Relationship Id="rId126" Type="http://schemas.openxmlformats.org/officeDocument/2006/relationships/font" Target="fonts/Mukta-bold.fntdata"/><Relationship Id="rId26" Type="http://schemas.openxmlformats.org/officeDocument/2006/relationships/slide" Target="slides/slide21.xml"/><Relationship Id="rId121" Type="http://schemas.openxmlformats.org/officeDocument/2006/relationships/font" Target="fonts/RobotoMedium-boldItalic.fntdata"/><Relationship Id="rId25" Type="http://schemas.openxmlformats.org/officeDocument/2006/relationships/slide" Target="slides/slide20.xml"/><Relationship Id="rId120" Type="http://schemas.openxmlformats.org/officeDocument/2006/relationships/font" Target="fonts/RobotoMedium-italic.fntdata"/><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font" Target="fonts/Mukta-regular.fntdata"/><Relationship Id="rId29" Type="http://schemas.openxmlformats.org/officeDocument/2006/relationships/slide" Target="slides/slide24.xml"/><Relationship Id="rId124" Type="http://schemas.openxmlformats.org/officeDocument/2006/relationships/font" Target="fonts/Oxygen-bold.fntdata"/><Relationship Id="rId123" Type="http://schemas.openxmlformats.org/officeDocument/2006/relationships/font" Target="fonts/Oxygen-regular.fntdata"/><Relationship Id="rId122" Type="http://schemas.openxmlformats.org/officeDocument/2006/relationships/font" Target="fonts/Chewy-regular.fntdata"/><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font" Target="fonts/RobotoMedium-regular.fntdata"/><Relationship Id="rId117" Type="http://schemas.openxmlformats.org/officeDocument/2006/relationships/font" Target="fonts/Roboto-boldItalic.fntdata"/><Relationship Id="rId116" Type="http://schemas.openxmlformats.org/officeDocument/2006/relationships/font" Target="fonts/Roboto-italic.fntdata"/><Relationship Id="rId115" Type="http://schemas.openxmlformats.org/officeDocument/2006/relationships/font" Target="fonts/Roboto-bold.fntdata"/><Relationship Id="rId119" Type="http://schemas.openxmlformats.org/officeDocument/2006/relationships/font" Target="fonts/RobotoMedium-bold.fntdata"/><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font" Target="fonts/Roboto-regular.fntdata"/><Relationship Id="rId18" Type="http://schemas.openxmlformats.org/officeDocument/2006/relationships/slide" Target="slides/slide13.xml"/><Relationship Id="rId113" Type="http://schemas.openxmlformats.org/officeDocument/2006/relationships/font" Target="fonts/RobotoBlack-boldItalic.fntdata"/><Relationship Id="rId112" Type="http://schemas.openxmlformats.org/officeDocument/2006/relationships/font" Target="fonts/RobotoBlack-bold.fntdata"/><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2" Type="http://schemas.openxmlformats.org/officeDocument/2006/relationships/font" Target="fonts/Oswald-regular.fntdata"/><Relationship Id="rId131" Type="http://schemas.openxmlformats.org/officeDocument/2006/relationships/font" Target="fonts/RobotoLight-boldItalic.fntdata"/><Relationship Id="rId130" Type="http://schemas.openxmlformats.org/officeDocument/2006/relationships/font" Target="fonts/RobotoLight-italic.fntdata"/><Relationship Id="rId135" Type="http://schemas.openxmlformats.org/officeDocument/2006/relationships/font" Target="fonts/Adamina-regular.fntdata"/><Relationship Id="rId134" Type="http://schemas.openxmlformats.org/officeDocument/2006/relationships/font" Target="fonts/Aclonica-regular.fntdata"/><Relationship Id="rId133" Type="http://schemas.openxmlformats.org/officeDocument/2006/relationships/font" Target="fonts/Oswald-bold.fntdata"/><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2b15115e2c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2b15115e2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86121e66c5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86121e66c5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0" name="Shape 1290"/>
        <p:cNvGrpSpPr/>
        <p:nvPr/>
      </p:nvGrpSpPr>
      <p:grpSpPr>
        <a:xfrm>
          <a:off x="0" y="0"/>
          <a:ext cx="0" cy="0"/>
          <a:chOff x="0" y="0"/>
          <a:chExt cx="0" cy="0"/>
        </a:xfrm>
      </p:grpSpPr>
      <p:sp>
        <p:nvSpPr>
          <p:cNvPr id="1291" name="Google Shape;1291;g2b542a2e567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2" name="Google Shape;1292;g2b542a2e567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2" name="Shape 1302"/>
        <p:cNvGrpSpPr/>
        <p:nvPr/>
      </p:nvGrpSpPr>
      <p:grpSpPr>
        <a:xfrm>
          <a:off x="0" y="0"/>
          <a:ext cx="0" cy="0"/>
          <a:chOff x="0" y="0"/>
          <a:chExt cx="0" cy="0"/>
        </a:xfrm>
      </p:grpSpPr>
      <p:sp>
        <p:nvSpPr>
          <p:cNvPr id="1303" name="Google Shape;1303;g1efde89bfbd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4" name="Google Shape;1304;g1efde89bfbd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7" name="Shape 1317"/>
        <p:cNvGrpSpPr/>
        <p:nvPr/>
      </p:nvGrpSpPr>
      <p:grpSpPr>
        <a:xfrm>
          <a:off x="0" y="0"/>
          <a:ext cx="0" cy="0"/>
          <a:chOff x="0" y="0"/>
          <a:chExt cx="0" cy="0"/>
        </a:xfrm>
      </p:grpSpPr>
      <p:sp>
        <p:nvSpPr>
          <p:cNvPr id="1318" name="Google Shape;1318;g1efde89bfbd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9" name="Google Shape;1319;g1efde89bfbd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9" name="Shape 1329"/>
        <p:cNvGrpSpPr/>
        <p:nvPr/>
      </p:nvGrpSpPr>
      <p:grpSpPr>
        <a:xfrm>
          <a:off x="0" y="0"/>
          <a:ext cx="0" cy="0"/>
          <a:chOff x="0" y="0"/>
          <a:chExt cx="0" cy="0"/>
        </a:xfrm>
      </p:grpSpPr>
      <p:sp>
        <p:nvSpPr>
          <p:cNvPr id="1330" name="Google Shape;1330;g1efde89bfbd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1" name="Google Shape;1331;g1efde89bfbd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2" name="Shape 1342"/>
        <p:cNvGrpSpPr/>
        <p:nvPr/>
      </p:nvGrpSpPr>
      <p:grpSpPr>
        <a:xfrm>
          <a:off x="0" y="0"/>
          <a:ext cx="0" cy="0"/>
          <a:chOff x="0" y="0"/>
          <a:chExt cx="0" cy="0"/>
        </a:xfrm>
      </p:grpSpPr>
      <p:sp>
        <p:nvSpPr>
          <p:cNvPr id="1343" name="Google Shape;1343;g1efde89bfbd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4" name="Google Shape;1344;g1efde89bfbd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4" name="Shape 1354"/>
        <p:cNvGrpSpPr/>
        <p:nvPr/>
      </p:nvGrpSpPr>
      <p:grpSpPr>
        <a:xfrm>
          <a:off x="0" y="0"/>
          <a:ext cx="0" cy="0"/>
          <a:chOff x="0" y="0"/>
          <a:chExt cx="0" cy="0"/>
        </a:xfrm>
      </p:grpSpPr>
      <p:sp>
        <p:nvSpPr>
          <p:cNvPr id="1355" name="Google Shape;1355;g286121e66c5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6" name="Google Shape;1356;g286121e66c5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g1efde89bfbd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8" name="Google Shape;1368;g1efde89bfbd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86121e66c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86121e66c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86121e66c5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86121e66c5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ef2cca4631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ef2cca4631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b3de5df67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b3de5df67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86121e66c5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86121e66c5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86121e66c5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86121e66c5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b3de5df67b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b3de5df67b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86121e66c5_0_6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86121e66c5_0_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b3de5df67b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b3de5df67b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86121e66c5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86121e66c5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b40b365a2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b40b365a2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b3de5df67b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b3de5df67b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b3eccbc05a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b3eccbc05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b3eccbc05a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b3eccbc05a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b3eccbc05a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b3eccbc05a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b3eccbc05a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b3eccbc05a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b3eccbc05a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b3eccbc05a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b3eccbc05a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b3eccbc05a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b3eccbc05a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b3eccbc05a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b3eccbc05a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2b3eccbc05a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86121e66c5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86121e66c5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b3eccbc05a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2b3eccbc05a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b3eccbc05a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2b3eccbc05a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b3eccbc05a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2b3eccbc05a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2b40b365a2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2b40b365a2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b40b365a2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2b40b365a2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2b40b365a25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2b40b365a25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b40b365a25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2b40b365a25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b40b367655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2b40b367655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2b40b365a25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2b40b365a25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2b40b367655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2b40b367655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86121e66c5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86121e66c5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2b40b365a25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2b40b365a25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2b40b367655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2b40b367655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2b40b365a25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2b40b365a25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2b40b365a25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2b40b365a25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2b40b367655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2b40b367655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2b40b367655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2b40b367655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2b40b367655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2b40b367655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2b40b365a25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2b40b365a25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2b40b365a25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2b40b365a25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2b40b3676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2b40b3676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86121e66c5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86121e66c5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2b3de5df67b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2b3de5df67b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2b3de5df67b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2b3de5df67b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2b40b367655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2b40b367655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2b40b367655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2b40b367655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2b40b367655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2b40b367655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2b40b367655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2b40b367655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2b40b367655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7" name="Google Shape;757;g2b40b367655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2b40b367655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2b40b367655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2b40b367655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1" name="Google Shape;781;g2b40b367655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2b40b367655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3" name="Google Shape;793;g2b40b367655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86121e66c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86121e66c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2b40b367655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2b40b367655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2b40b367655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7" name="Google Shape;817;g2b40b367655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2b40b367655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2b40b367655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2b40b367655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2b40b367655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g2b40b367655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3" name="Google Shape;853;g2b40b367655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2b40b367655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5" name="Google Shape;865;g2b40b367655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2b40b367655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7" name="Google Shape;877;g2b40b367655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1efc50c132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8" name="Google Shape;888;g1efc50c132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g1efc50c132e_0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0" name="Google Shape;900;g1efc50c132e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1efc50c132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2" name="Google Shape;912;g1efc50c132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b3de5df67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b3de5df67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1efc50c132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5" name="Google Shape;925;g1efc50c132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g1efde89bfb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7" name="Google Shape;937;g1efde89bfb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g1efde89bfb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0" name="Google Shape;950;g1efde89bfb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g1efc50c132e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2" name="Google Shape;962;g1efc50c132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g1efde89bfbd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3" name="Google Shape;973;g1efde89bfbd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g1efde89bfbd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6" name="Google Shape;986;g1efde89bfbd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1efde89bfbd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8" name="Google Shape;998;g1efde89bfbd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g1efc50c132e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0" name="Google Shape;1010;g1efc50c132e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g1efde89bfbd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2" name="Google Shape;1022;g1efde89bfbd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g1efde89bfbd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5" name="Google Shape;1035;g1efde89bfbd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86121e66c5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86121e66c5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g1efde89bfb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8" name="Google Shape;1048;g1efde89bfb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g1efde89bfbd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9" name="Google Shape;1059;g1efde89bfbd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g1efde89bfbd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1" name="Google Shape;1071;g1efde89bfbd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g1efde89bfbd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3" name="Google Shape;1083;g1efde89bfbd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g1efde89bfb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5" name="Google Shape;1095;g1efde89bfb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5" name="Shape 1105"/>
        <p:cNvGrpSpPr/>
        <p:nvPr/>
      </p:nvGrpSpPr>
      <p:grpSpPr>
        <a:xfrm>
          <a:off x="0" y="0"/>
          <a:ext cx="0" cy="0"/>
          <a:chOff x="0" y="0"/>
          <a:chExt cx="0" cy="0"/>
        </a:xfrm>
      </p:grpSpPr>
      <p:sp>
        <p:nvSpPr>
          <p:cNvPr id="1106" name="Google Shape;1106;g1efde89bfbd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7" name="Google Shape;1107;g1efde89bfbd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7" name="Shape 1117"/>
        <p:cNvGrpSpPr/>
        <p:nvPr/>
      </p:nvGrpSpPr>
      <p:grpSpPr>
        <a:xfrm>
          <a:off x="0" y="0"/>
          <a:ext cx="0" cy="0"/>
          <a:chOff x="0" y="0"/>
          <a:chExt cx="0" cy="0"/>
        </a:xfrm>
      </p:grpSpPr>
      <p:sp>
        <p:nvSpPr>
          <p:cNvPr id="1118" name="Google Shape;1118;g1efde89bfbd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9" name="Google Shape;1119;g1efde89bfbd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g1efde89bfbd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2" name="Google Shape;1132;g1efde89bfbd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2" name="Shape 1142"/>
        <p:cNvGrpSpPr/>
        <p:nvPr/>
      </p:nvGrpSpPr>
      <p:grpSpPr>
        <a:xfrm>
          <a:off x="0" y="0"/>
          <a:ext cx="0" cy="0"/>
          <a:chOff x="0" y="0"/>
          <a:chExt cx="0" cy="0"/>
        </a:xfrm>
      </p:grpSpPr>
      <p:sp>
        <p:nvSpPr>
          <p:cNvPr id="1143" name="Google Shape;1143;g1efde89bfbd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4" name="Google Shape;1144;g1efde89bfbd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5" name="Shape 1155"/>
        <p:cNvGrpSpPr/>
        <p:nvPr/>
      </p:nvGrpSpPr>
      <p:grpSpPr>
        <a:xfrm>
          <a:off x="0" y="0"/>
          <a:ext cx="0" cy="0"/>
          <a:chOff x="0" y="0"/>
          <a:chExt cx="0" cy="0"/>
        </a:xfrm>
      </p:grpSpPr>
      <p:sp>
        <p:nvSpPr>
          <p:cNvPr id="1156" name="Google Shape;1156;g1efde89bfbd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7" name="Google Shape;1157;g1efde89bfbd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86121e66c5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86121e66c5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7" name="Shape 1167"/>
        <p:cNvGrpSpPr/>
        <p:nvPr/>
      </p:nvGrpSpPr>
      <p:grpSpPr>
        <a:xfrm>
          <a:off x="0" y="0"/>
          <a:ext cx="0" cy="0"/>
          <a:chOff x="0" y="0"/>
          <a:chExt cx="0" cy="0"/>
        </a:xfrm>
      </p:grpSpPr>
      <p:sp>
        <p:nvSpPr>
          <p:cNvPr id="1168" name="Google Shape;1168;g1efde89bfbd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9" name="Google Shape;1169;g1efde89bfbd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9" name="Shape 1179"/>
        <p:cNvGrpSpPr/>
        <p:nvPr/>
      </p:nvGrpSpPr>
      <p:grpSpPr>
        <a:xfrm>
          <a:off x="0" y="0"/>
          <a:ext cx="0" cy="0"/>
          <a:chOff x="0" y="0"/>
          <a:chExt cx="0" cy="0"/>
        </a:xfrm>
      </p:grpSpPr>
      <p:sp>
        <p:nvSpPr>
          <p:cNvPr id="1180" name="Google Shape;1180;g1efde89bfbd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1" name="Google Shape;1181;g1efde89bfbd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1" name="Shape 1191"/>
        <p:cNvGrpSpPr/>
        <p:nvPr/>
      </p:nvGrpSpPr>
      <p:grpSpPr>
        <a:xfrm>
          <a:off x="0" y="0"/>
          <a:ext cx="0" cy="0"/>
          <a:chOff x="0" y="0"/>
          <a:chExt cx="0" cy="0"/>
        </a:xfrm>
      </p:grpSpPr>
      <p:sp>
        <p:nvSpPr>
          <p:cNvPr id="1192" name="Google Shape;1192;g1efde89bfbd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3" name="Google Shape;1193;g1efde89bfbd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g1efde89bfbd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5" name="Google Shape;1205;g1efde89bfbd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g2b542a2e5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7" name="Google Shape;1217;g2b542a2e5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g2b542a2e567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9" name="Google Shape;1229;g2b542a2e56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9" name="Shape 1239"/>
        <p:cNvGrpSpPr/>
        <p:nvPr/>
      </p:nvGrpSpPr>
      <p:grpSpPr>
        <a:xfrm>
          <a:off x="0" y="0"/>
          <a:ext cx="0" cy="0"/>
          <a:chOff x="0" y="0"/>
          <a:chExt cx="0" cy="0"/>
        </a:xfrm>
      </p:grpSpPr>
      <p:sp>
        <p:nvSpPr>
          <p:cNvPr id="1240" name="Google Shape;1240;g2b542a2e567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1" name="Google Shape;1241;g2b542a2e56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1" name="Shape 1251"/>
        <p:cNvGrpSpPr/>
        <p:nvPr/>
      </p:nvGrpSpPr>
      <p:grpSpPr>
        <a:xfrm>
          <a:off x="0" y="0"/>
          <a:ext cx="0" cy="0"/>
          <a:chOff x="0" y="0"/>
          <a:chExt cx="0" cy="0"/>
        </a:xfrm>
      </p:grpSpPr>
      <p:sp>
        <p:nvSpPr>
          <p:cNvPr id="1252" name="Google Shape;1252;g1efde89bfbd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3" name="Google Shape;1253;g1efde89bfbd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6" name="Shape 1266"/>
        <p:cNvGrpSpPr/>
        <p:nvPr/>
      </p:nvGrpSpPr>
      <p:grpSpPr>
        <a:xfrm>
          <a:off x="0" y="0"/>
          <a:ext cx="0" cy="0"/>
          <a:chOff x="0" y="0"/>
          <a:chExt cx="0" cy="0"/>
        </a:xfrm>
      </p:grpSpPr>
      <p:sp>
        <p:nvSpPr>
          <p:cNvPr id="1267" name="Google Shape;1267;g1efde89bfbd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8" name="Google Shape;1268;g1efde89bfbd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8" name="Shape 1278"/>
        <p:cNvGrpSpPr/>
        <p:nvPr/>
      </p:nvGrpSpPr>
      <p:grpSpPr>
        <a:xfrm>
          <a:off x="0" y="0"/>
          <a:ext cx="0" cy="0"/>
          <a:chOff x="0" y="0"/>
          <a:chExt cx="0" cy="0"/>
        </a:xfrm>
      </p:grpSpPr>
      <p:sp>
        <p:nvSpPr>
          <p:cNvPr id="1279" name="Google Shape;1279;g2b542a2e56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0" name="Google Shape;1280;g2b542a2e56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publicdomainvectors.org/photos/laptop.png" TargetMode="External"/><Relationship Id="rId4" Type="http://schemas.openxmlformats.org/officeDocument/2006/relationships/image" Target="../media/image7.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jpg"/><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 Id="rId3" Type="http://schemas.openxmlformats.org/officeDocument/2006/relationships/image" Target="../media/image6.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image" Target="../media/image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 Id="rId3" Type="http://schemas.openxmlformats.org/officeDocument/2006/relationships/image" Target="../media/image6.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 Id="rId3" Type="http://schemas.openxmlformats.org/officeDocument/2006/relationships/image" Target="../media/image6.png"/><Relationship Id="rId4" Type="http://schemas.openxmlformats.org/officeDocument/2006/relationships/image" Target="../media/image24.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 Id="rId3" Type="http://schemas.openxmlformats.org/officeDocument/2006/relationships/image" Target="../media/image6.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 Id="rId3" Type="http://schemas.openxmlformats.org/officeDocument/2006/relationships/image" Target="../media/image6.png"/><Relationship Id="rId4" Type="http://schemas.openxmlformats.org/officeDocument/2006/relationships/hyperlink" Target="https://www.ajl.org/" TargetMode="External"/></Relationships>
</file>

<file path=ppt/slides/_rels/slide106.xml.rels><?xml version="1.0" encoding="UTF-8" standalone="yes"?><Relationships xmlns="http://schemas.openxmlformats.org/package/2006/relationships"><Relationship Id="rId11" Type="http://schemas.openxmlformats.org/officeDocument/2006/relationships/hyperlink" Target="https://www.merriam-webster.com/dictionary/bias" TargetMode="External"/><Relationship Id="rId10" Type="http://schemas.openxmlformats.org/officeDocument/2006/relationships/hyperlink" Target="https://youtu.be/kM9ASKAni_s" TargetMode="External"/><Relationship Id="rId13" Type="http://schemas.openxmlformats.org/officeDocument/2006/relationships/hyperlink" Target="https://www.pbs.org/wgbh/americanexperience/features/freedom-riders-jim-crow-laws/" TargetMode="External"/><Relationship Id="rId12" Type="http://schemas.openxmlformats.org/officeDocument/2006/relationships/hyperlink" Target="https://www.history.com/topics/early-20th-century-us/jim-crow-laws" TargetMode="External"/><Relationship Id="rId1" Type="http://schemas.openxmlformats.org/officeDocument/2006/relationships/slideLayout" Target="../slideLayouts/slideLayout3.xml"/><Relationship Id="rId2" Type="http://schemas.openxmlformats.org/officeDocument/2006/relationships/notesSlide" Target="../notesSlides/notesSlide106.xml"/><Relationship Id="rId3" Type="http://schemas.openxmlformats.org/officeDocument/2006/relationships/hyperlink" Target="https://eprints.tiu.edu.iq/1412/bc35efbcd7bd86060f8752a/1?pq-origsite=gscholar&amp;cbl=4672073" TargetMode="External"/><Relationship Id="rId4" Type="http://schemas.openxmlformats.org/officeDocument/2006/relationships/hyperlink" Target="https://www.researchgate.net/profile/Mansi-Bosamia/publication/325570282_Positive_and_Negative_Impacts_of_Information_and_Communication_Technology_in_our_Everyday_Life/links/5b167c6eaca272d43b7f06f4/Positive-and-Negative-Impacts-of-Information-and-Communication-Technology-in-our-Everyday-Life.pdfe-effects-of-technologye" TargetMode="External"/><Relationship Id="rId9" Type="http://schemas.openxmlformats.org/officeDocument/2006/relationships/hyperlink" Target="https://edu.gcfglobal.org/en/computer-science/algorithms/1/" TargetMode="External"/><Relationship Id="rId15" Type="http://schemas.openxmlformats.org/officeDocument/2006/relationships/hyperlink" Target="http://psych.colorado.edu/~carey/courses/psyc5112/readings/psnbig5_mccrae03.pdf" TargetMode="External"/><Relationship Id="rId14" Type="http://schemas.openxmlformats.org/officeDocument/2006/relationships/hyperlink" Target="https://youtu.be/NOk27I2EBac" TargetMode="External"/><Relationship Id="rId17" Type="http://schemas.openxmlformats.org/officeDocument/2006/relationships/image" Target="../media/image6.png"/><Relationship Id="rId16" Type="http://schemas.openxmlformats.org/officeDocument/2006/relationships/hyperlink" Target="https://www.researchgate.net/publication/285235714_Five_Factor_Model_of_Personality_Assessment_of" TargetMode="External"/><Relationship Id="rId5" Type="http://schemas.openxmlformats.org/officeDocument/2006/relationships/hyperlink" Target="https://openai.com/" TargetMode="External"/><Relationship Id="rId6" Type="http://schemas.openxmlformats.org/officeDocument/2006/relationships/hyperlink" Target="https://techterms.com/" TargetMode="External"/><Relationship Id="rId7" Type="http://schemas.openxmlformats.org/officeDocument/2006/relationships/hyperlink" Target="https://www.researchgate.net/profile/Shalabh-Agarwal/publication/325416897_Impacts_of_Social_Networks_A_Comprehensive_Study_on_Positive_and_Negative_Effects_on_Different_Age_Groups_in_a_Society/links/5b0e492e0f7e9b1ed7014af7/Impacts-of-Social-Networks-A-Comprehensive-Study-on-Positive-and-Negative-Effects-on-Different-Age-Groups-in-a-Society.pdf" TargetMode="External"/><Relationship Id="rId8" Type="http://schemas.openxmlformats.org/officeDocument/2006/relationships/hyperlink" Target="https://sites.temple.edu/rtassessment/files/2018/10/Table_BFPT.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jp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1" Type="http://schemas.openxmlformats.org/officeDocument/2006/relationships/hyperlink" Target="https://freesvg.org/img/stool-01.png" TargetMode="External"/><Relationship Id="rId10" Type="http://schemas.openxmlformats.org/officeDocument/2006/relationships/image" Target="../media/image1.png"/><Relationship Id="rId13" Type="http://schemas.openxmlformats.org/officeDocument/2006/relationships/hyperlink" Target="https://publicdomainvectors.org/photos/laptop.png" TargetMode="External"/><Relationship Id="rId12"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hyperlink" Target="https://freesvg.org/img/round-table.png" TargetMode="External"/><Relationship Id="rId15" Type="http://schemas.openxmlformats.org/officeDocument/2006/relationships/hyperlink" Target="https://publicdomainvectors.org/photos/Pflanze-coloured.png" TargetMode="External"/><Relationship Id="rId14" Type="http://schemas.openxmlformats.org/officeDocument/2006/relationships/image" Target="../media/image7.png"/><Relationship Id="rId17" Type="http://schemas.openxmlformats.org/officeDocument/2006/relationships/image" Target="../media/image26.jpg"/><Relationship Id="rId16" Type="http://schemas.openxmlformats.org/officeDocument/2006/relationships/image" Target="../media/image1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18" Type="http://schemas.openxmlformats.org/officeDocument/2006/relationships/image" Target="../media/image6.png"/><Relationship Id="rId7" Type="http://schemas.openxmlformats.org/officeDocument/2006/relationships/hyperlink" Target="https://www.publicdomainpictures.net/pictures/70000/velka/tv-isolated-background-clipart.jpg" TargetMode="External"/><Relationship Id="rId8"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20" Type="http://schemas.openxmlformats.org/officeDocument/2006/relationships/slide" Target="/ppt/slides/slide49.xml"/><Relationship Id="rId11" Type="http://schemas.openxmlformats.org/officeDocument/2006/relationships/slide" Target="/ppt/slides/slide9.xml"/><Relationship Id="rId10" Type="http://schemas.openxmlformats.org/officeDocument/2006/relationships/slide" Target="/ppt/slides/slide5.xml"/><Relationship Id="rId21" Type="http://schemas.openxmlformats.org/officeDocument/2006/relationships/image" Target="../media/image6.png"/><Relationship Id="rId13" Type="http://schemas.openxmlformats.org/officeDocument/2006/relationships/slide" Target="/ppt/slides/slide14.xml"/><Relationship Id="rId12" Type="http://schemas.openxmlformats.org/officeDocument/2006/relationships/slide" Target="/ppt/slides/slide11.xml"/><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slide" Target="/ppt/slides/slide11.xml"/><Relationship Id="rId15" Type="http://schemas.openxmlformats.org/officeDocument/2006/relationships/slide" Target="/ppt/slides/slide22.xml"/><Relationship Id="rId14" Type="http://schemas.openxmlformats.org/officeDocument/2006/relationships/slide" Target="/ppt/slides/slide16.xml"/><Relationship Id="rId17" Type="http://schemas.openxmlformats.org/officeDocument/2006/relationships/slide" Target="/ppt/slides/slide40.xml"/><Relationship Id="rId16" Type="http://schemas.openxmlformats.org/officeDocument/2006/relationships/slide" Target="/ppt/slides/slide33.xml"/><Relationship Id="rId5" Type="http://schemas.openxmlformats.org/officeDocument/2006/relationships/hyperlink" Target="https://cdn.pixabay.com/photo/2012/04/14/13/46/clock-33989_960_720.png" TargetMode="External"/><Relationship Id="rId19" Type="http://schemas.openxmlformats.org/officeDocument/2006/relationships/slide" Target="/ppt/slides/slide66.xml"/><Relationship Id="rId6" Type="http://schemas.openxmlformats.org/officeDocument/2006/relationships/image" Target="../media/image5.png"/><Relationship Id="rId18" Type="http://schemas.openxmlformats.org/officeDocument/2006/relationships/slide" Target="/ppt/slides/slide52.xml"/><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3.jp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6.png"/><Relationship Id="rId4" Type="http://schemas.openxmlformats.org/officeDocument/2006/relationships/image" Target="../media/image14.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6.pn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6.png"/><Relationship Id="rId4" Type="http://schemas.openxmlformats.org/officeDocument/2006/relationships/image" Target="../media/image22.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6.png"/><Relationship Id="rId4" Type="http://schemas.openxmlformats.org/officeDocument/2006/relationships/image" Target="../media/image2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6.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6.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6.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6.png"/><Relationship Id="rId4" Type="http://schemas.openxmlformats.org/officeDocument/2006/relationships/hyperlink" Target="http://www.youtube.com/watch?v=jZl55PsfZJQ" TargetMode="External"/><Relationship Id="rId5" Type="http://schemas.openxmlformats.org/officeDocument/2006/relationships/image" Target="../media/image21.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6.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6.png"/><Relationship Id="rId4" Type="http://schemas.openxmlformats.org/officeDocument/2006/relationships/image" Target="../media/image25.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image" Target="../media/image6.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image" Target="../media/image6.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image" Target="../media/image6.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image" Target="../media/image6.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6.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image" Target="../media/image6.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image" Target="../media/image6.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 Id="rId3" Type="http://schemas.openxmlformats.org/officeDocument/2006/relationships/image" Target="../media/image6.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 Id="rId3" Type="http://schemas.openxmlformats.org/officeDocument/2006/relationships/image" Target="../media/image6.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https://publicdomainvectors.org/photos/laptop.png" id="54" name="Google Shape;54;p13">
            <a:hlinkClick r:id="rId3"/>
          </p:cNvPr>
          <p:cNvPicPr preferRelativeResize="0"/>
          <p:nvPr/>
        </p:nvPicPr>
        <p:blipFill>
          <a:blip r:embed="rId4">
            <a:alphaModFix/>
          </a:blip>
          <a:stretch>
            <a:fillRect/>
          </a:stretch>
        </p:blipFill>
        <p:spPr>
          <a:xfrm>
            <a:off x="1293279" y="1261100"/>
            <a:ext cx="6034071" cy="3148750"/>
          </a:xfrm>
          <a:prstGeom prst="rect">
            <a:avLst/>
          </a:prstGeom>
          <a:noFill/>
          <a:ln>
            <a:noFill/>
          </a:ln>
        </p:spPr>
      </p:pic>
      <p:sp>
        <p:nvSpPr>
          <p:cNvPr id="55" name="Google Shape;55;p13"/>
          <p:cNvSpPr/>
          <p:nvPr/>
        </p:nvSpPr>
        <p:spPr>
          <a:xfrm>
            <a:off x="8008675" y="-20700"/>
            <a:ext cx="1135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rot="-5400000">
            <a:off x="7154300" y="1786425"/>
            <a:ext cx="1415325" cy="1006825"/>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268825" y="155975"/>
            <a:ext cx="7585679" cy="10425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FF0000"/>
                </a:solidFill>
                <a:latin typeface="Roboto;900"/>
              </a:rPr>
              <a:t>The New Jersey Student Learning Standards</a:t>
            </a:r>
          </a:p>
        </p:txBody>
      </p:sp>
      <p:sp>
        <p:nvSpPr>
          <p:cNvPr id="58" name="Google Shape;58;p13"/>
          <p:cNvSpPr txBox="1"/>
          <p:nvPr/>
        </p:nvSpPr>
        <p:spPr>
          <a:xfrm>
            <a:off x="2251275" y="1657700"/>
            <a:ext cx="3967800" cy="84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Black"/>
                <a:ea typeface="Roboto Black"/>
                <a:cs typeface="Roboto Black"/>
                <a:sym typeface="Roboto Black"/>
              </a:rPr>
              <a:t>Computer Science &amp; Design Thinking</a:t>
            </a:r>
            <a:endParaRPr sz="16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2200">
                <a:solidFill>
                  <a:srgbClr val="FFFFFF"/>
                </a:solidFill>
                <a:latin typeface="Roboto Black"/>
                <a:ea typeface="Roboto Black"/>
                <a:cs typeface="Roboto Black"/>
                <a:sym typeface="Roboto Black"/>
              </a:rPr>
              <a:t>8.1.8</a:t>
            </a:r>
            <a:r>
              <a:rPr lang="en" sz="2200">
                <a:solidFill>
                  <a:srgbClr val="FFFFFF"/>
                </a:solidFill>
                <a:latin typeface="Roboto Black"/>
                <a:ea typeface="Roboto Black"/>
                <a:cs typeface="Roboto Black"/>
                <a:sym typeface="Roboto Black"/>
              </a:rPr>
              <a:t> </a:t>
            </a:r>
            <a:r>
              <a:rPr lang="en" sz="2200">
                <a:solidFill>
                  <a:srgbClr val="FFFFFF"/>
                </a:solidFill>
                <a:latin typeface="Roboto Black"/>
                <a:ea typeface="Roboto Black"/>
                <a:cs typeface="Roboto Black"/>
                <a:sym typeface="Roboto Black"/>
              </a:rPr>
              <a:t>Impacts of Computing</a:t>
            </a:r>
            <a:endParaRPr sz="2200">
              <a:solidFill>
                <a:srgbClr val="FFFFFF"/>
              </a:solidFill>
              <a:latin typeface="Roboto Black"/>
              <a:ea typeface="Roboto Black"/>
              <a:cs typeface="Roboto Black"/>
              <a:sym typeface="Roboto Black"/>
            </a:endParaRPr>
          </a:p>
        </p:txBody>
      </p:sp>
      <p:sp>
        <p:nvSpPr>
          <p:cNvPr id="59" name="Google Shape;59;p13"/>
          <p:cNvSpPr txBox="1"/>
          <p:nvPr/>
        </p:nvSpPr>
        <p:spPr>
          <a:xfrm>
            <a:off x="8008675"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60" name="Google Shape;60;p13"/>
          <p:cNvSpPr txBox="1"/>
          <p:nvPr/>
        </p:nvSpPr>
        <p:spPr>
          <a:xfrm>
            <a:off x="8008675" y="3255025"/>
            <a:ext cx="1135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endParaRPr b="1" sz="2500">
              <a:solidFill>
                <a:schemeClr val="lt1"/>
              </a:solidFill>
            </a:endParaRPr>
          </a:p>
        </p:txBody>
      </p:sp>
      <p:sp>
        <p:nvSpPr>
          <p:cNvPr id="61" name="Google Shape;61;p13"/>
          <p:cNvSpPr txBox="1"/>
          <p:nvPr>
            <p:ph idx="12" type="sldNum"/>
          </p:nvPr>
        </p:nvSpPr>
        <p:spPr>
          <a:xfrm>
            <a:off x="7959875" y="4696200"/>
            <a:ext cx="11838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Page </a:t>
            </a:r>
            <a:fld id="{00000000-1234-1234-1234-123412341234}" type="slidenum">
              <a:rPr lang="en">
                <a:solidFill>
                  <a:schemeClr val="lt1"/>
                </a:solidFill>
              </a:rPr>
              <a:t>‹#›</a:t>
            </a:fld>
            <a:r>
              <a:rPr lang="en">
                <a:solidFill>
                  <a:schemeClr val="lt1"/>
                </a:solidFill>
              </a:rPr>
              <a:t> </a:t>
            </a:r>
            <a:endParaRPr>
              <a:solidFill>
                <a:schemeClr val="lt1"/>
              </a:solidFill>
            </a:endParaRPr>
          </a:p>
        </p:txBody>
      </p:sp>
      <p:pic>
        <p:nvPicPr>
          <p:cNvPr id="62" name="Google Shape;62;p13"/>
          <p:cNvPicPr preferRelativeResize="0"/>
          <p:nvPr/>
        </p:nvPicPr>
        <p:blipFill>
          <a:blip r:embed="rId5">
            <a:alphaModFix/>
          </a:blip>
          <a:stretch>
            <a:fillRect/>
          </a:stretch>
        </p:blipFill>
        <p:spPr>
          <a:xfrm>
            <a:off x="0" y="4663225"/>
            <a:ext cx="7959875" cy="459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2"/>
          <p:cNvSpPr txBox="1"/>
          <p:nvPr>
            <p:ph idx="12" type="sldNum"/>
          </p:nvPr>
        </p:nvSpPr>
        <p:spPr>
          <a:xfrm>
            <a:off x="828285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87" name="Google Shape;187;p2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8" name="Google Shape;188;p22"/>
          <p:cNvPicPr preferRelativeResize="0"/>
          <p:nvPr/>
        </p:nvPicPr>
        <p:blipFill rotWithShape="1">
          <a:blip r:embed="rId3">
            <a:alphaModFix/>
          </a:blip>
          <a:srcRect b="0" l="18019" r="0" t="0"/>
          <a:stretch/>
        </p:blipFill>
        <p:spPr>
          <a:xfrm>
            <a:off x="5657850" y="1868925"/>
            <a:ext cx="2625100" cy="2582850"/>
          </a:xfrm>
          <a:prstGeom prst="rect">
            <a:avLst/>
          </a:prstGeom>
          <a:noFill/>
          <a:ln>
            <a:noFill/>
          </a:ln>
        </p:spPr>
      </p:pic>
      <p:sp>
        <p:nvSpPr>
          <p:cNvPr id="189" name="Google Shape;189;p22"/>
          <p:cNvSpPr txBox="1"/>
          <p:nvPr/>
        </p:nvSpPr>
        <p:spPr>
          <a:xfrm>
            <a:off x="152400" y="1659475"/>
            <a:ext cx="5594100" cy="227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400">
                <a:solidFill>
                  <a:srgbClr val="333333"/>
                </a:solidFill>
                <a:latin typeface="Roboto"/>
                <a:ea typeface="Roboto"/>
                <a:cs typeface="Roboto"/>
                <a:sym typeface="Roboto"/>
              </a:rPr>
              <a:t>A computing system is an </a:t>
            </a:r>
            <a:r>
              <a:rPr b="1" i="1" lang="en" sz="3400">
                <a:solidFill>
                  <a:srgbClr val="333333"/>
                </a:solidFill>
                <a:latin typeface="Roboto"/>
                <a:ea typeface="Roboto"/>
                <a:cs typeface="Roboto"/>
                <a:sym typeface="Roboto"/>
              </a:rPr>
              <a:t>arrangement </a:t>
            </a:r>
            <a:r>
              <a:rPr lang="en" sz="3400">
                <a:solidFill>
                  <a:srgbClr val="333333"/>
                </a:solidFill>
                <a:latin typeface="Roboto"/>
                <a:ea typeface="Roboto"/>
                <a:cs typeface="Roboto"/>
                <a:sym typeface="Roboto"/>
              </a:rPr>
              <a:t>(or </a:t>
            </a:r>
            <a:r>
              <a:rPr i="1" lang="en" sz="3400">
                <a:solidFill>
                  <a:srgbClr val="333333"/>
                </a:solidFill>
                <a:latin typeface="Roboto"/>
                <a:ea typeface="Roboto"/>
                <a:cs typeface="Roboto"/>
                <a:sym typeface="Roboto"/>
              </a:rPr>
              <a:t>layout</a:t>
            </a:r>
            <a:r>
              <a:rPr lang="en" sz="3400">
                <a:solidFill>
                  <a:srgbClr val="333333"/>
                </a:solidFill>
                <a:latin typeface="Roboto"/>
                <a:ea typeface="Roboto"/>
                <a:cs typeface="Roboto"/>
                <a:sym typeface="Roboto"/>
              </a:rPr>
              <a:t>) of </a:t>
            </a:r>
            <a:r>
              <a:rPr b="1" i="1" lang="en" sz="3400">
                <a:solidFill>
                  <a:srgbClr val="333333"/>
                </a:solidFill>
                <a:latin typeface="Roboto"/>
                <a:ea typeface="Roboto"/>
                <a:cs typeface="Roboto"/>
                <a:sym typeface="Roboto"/>
              </a:rPr>
              <a:t>hardware and software</a:t>
            </a:r>
            <a:r>
              <a:rPr lang="en" sz="3400">
                <a:solidFill>
                  <a:srgbClr val="333333"/>
                </a:solidFill>
                <a:latin typeface="Roboto"/>
                <a:ea typeface="Roboto"/>
                <a:cs typeface="Roboto"/>
                <a:sym typeface="Roboto"/>
              </a:rPr>
              <a:t> to</a:t>
            </a:r>
            <a:endParaRPr sz="3400">
              <a:solidFill>
                <a:srgbClr val="333333"/>
              </a:solidFill>
              <a:latin typeface="Roboto"/>
              <a:ea typeface="Roboto"/>
              <a:cs typeface="Roboto"/>
              <a:sym typeface="Roboto"/>
            </a:endParaRPr>
          </a:p>
          <a:p>
            <a:pPr indent="0" lvl="0" marL="0" rtl="0" algn="l">
              <a:spcBef>
                <a:spcPts val="0"/>
              </a:spcBef>
              <a:spcAft>
                <a:spcPts val="0"/>
              </a:spcAft>
              <a:buNone/>
            </a:pPr>
            <a:r>
              <a:rPr lang="en" sz="3400">
                <a:solidFill>
                  <a:srgbClr val="333333"/>
                </a:solidFill>
                <a:latin typeface="Roboto"/>
                <a:ea typeface="Roboto"/>
                <a:cs typeface="Roboto"/>
                <a:sym typeface="Roboto"/>
              </a:rPr>
              <a:t>perform a computing task.</a:t>
            </a:r>
            <a:endParaRPr sz="3400">
              <a:solidFill>
                <a:schemeClr val="dk1"/>
              </a:solidFill>
              <a:latin typeface="Roboto"/>
              <a:ea typeface="Roboto"/>
              <a:cs typeface="Roboto"/>
              <a:sym typeface="Roboto"/>
            </a:endParaRPr>
          </a:p>
        </p:txBody>
      </p:sp>
      <p:sp>
        <p:nvSpPr>
          <p:cNvPr id="190" name="Google Shape;190;p22"/>
          <p:cNvSpPr/>
          <p:nvPr/>
        </p:nvSpPr>
        <p:spPr>
          <a:xfrm>
            <a:off x="152400" y="81475"/>
            <a:ext cx="8069973" cy="845475"/>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What is a Computing System?</a:t>
            </a:r>
          </a:p>
        </p:txBody>
      </p:sp>
      <p:sp>
        <p:nvSpPr>
          <p:cNvPr id="191" name="Google Shape;191;p22"/>
          <p:cNvSpPr txBox="1"/>
          <p:nvPr/>
        </p:nvSpPr>
        <p:spPr>
          <a:xfrm>
            <a:off x="8008675" y="0"/>
            <a:ext cx="13875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92" name="Google Shape;192;p22"/>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93" name="Google Shape;193;p22"/>
          <p:cNvPicPr preferRelativeResize="0"/>
          <p:nvPr/>
        </p:nvPicPr>
        <p:blipFill>
          <a:blip r:embed="rId4">
            <a:alphaModFix/>
          </a:blip>
          <a:stretch>
            <a:fillRect/>
          </a:stretch>
        </p:blipFill>
        <p:spPr>
          <a:xfrm>
            <a:off x="0" y="4663225"/>
            <a:ext cx="8282849" cy="459575"/>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3" name="Shape 1293"/>
        <p:cNvGrpSpPr/>
        <p:nvPr/>
      </p:nvGrpSpPr>
      <p:grpSpPr>
        <a:xfrm>
          <a:off x="0" y="0"/>
          <a:ext cx="0" cy="0"/>
          <a:chOff x="0" y="0"/>
          <a:chExt cx="0" cy="0"/>
        </a:xfrm>
      </p:grpSpPr>
      <p:sp>
        <p:nvSpPr>
          <p:cNvPr id="1294" name="Google Shape;1294;p11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12"/>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296" name="Google Shape;1296;p11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12"/>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298" name="Google Shape;1298;p112"/>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299" name="Google Shape;1299;p112"/>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1300" name="Google Shape;1300;p112"/>
          <p:cNvSpPr/>
          <p:nvPr/>
        </p:nvSpPr>
        <p:spPr>
          <a:xfrm>
            <a:off x="166700" y="43875"/>
            <a:ext cx="7930437" cy="113564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Roboto;900"/>
              </a:rPr>
              <a:t>AI in Sales &amp; Markting</a:t>
            </a:r>
          </a:p>
        </p:txBody>
      </p:sp>
      <p:sp>
        <p:nvSpPr>
          <p:cNvPr id="1301" name="Google Shape;1301;p112"/>
          <p:cNvSpPr txBox="1"/>
          <p:nvPr/>
        </p:nvSpPr>
        <p:spPr>
          <a:xfrm>
            <a:off x="176088" y="1239675"/>
            <a:ext cx="7930500" cy="309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latin typeface="Roboto"/>
                <a:ea typeface="Roboto"/>
                <a:cs typeface="Roboto"/>
                <a:sym typeface="Roboto"/>
              </a:rPr>
              <a:t>Bi</a:t>
            </a:r>
            <a:r>
              <a:rPr lang="en" sz="2100">
                <a:latin typeface="Roboto"/>
                <a:ea typeface="Roboto"/>
                <a:cs typeface="Roboto"/>
                <a:sym typeface="Roboto"/>
              </a:rPr>
              <a:t>as in AI for sales and marketing happens when the computer program is given a limited number of items to recommend. It's like if your friend only talked about one game all the time, and you never heard about all the other cool games out there.</a:t>
            </a:r>
            <a:endParaRPr sz="2100">
              <a:latin typeface="Roboto"/>
              <a:ea typeface="Roboto"/>
              <a:cs typeface="Roboto"/>
              <a:sym typeface="Roboto"/>
            </a:endParaRPr>
          </a:p>
          <a:p>
            <a:pPr indent="0" lvl="0" marL="0" rtl="0" algn="l">
              <a:spcBef>
                <a:spcPts val="0"/>
              </a:spcBef>
              <a:spcAft>
                <a:spcPts val="0"/>
              </a:spcAft>
              <a:buNone/>
            </a:pPr>
            <a:r>
              <a:t/>
            </a:r>
            <a:endParaRPr sz="2100">
              <a:latin typeface="Roboto"/>
              <a:ea typeface="Roboto"/>
              <a:cs typeface="Roboto"/>
              <a:sym typeface="Roboto"/>
            </a:endParaRPr>
          </a:p>
          <a:p>
            <a:pPr indent="0" lvl="0" marL="0" rtl="0" algn="l">
              <a:spcBef>
                <a:spcPts val="0"/>
              </a:spcBef>
              <a:spcAft>
                <a:spcPts val="0"/>
              </a:spcAft>
              <a:buNone/>
            </a:pPr>
            <a:r>
              <a:rPr lang="en" sz="2100">
                <a:latin typeface="Roboto"/>
                <a:ea typeface="Roboto"/>
                <a:cs typeface="Roboto"/>
                <a:sym typeface="Roboto"/>
              </a:rPr>
              <a:t>To make sure AI is fair in sales and marketing, people have to teach the computer about lots of different toys and games, so it can suggest a variety of things to different kids. That way, everyone gets a chance to see all the cool stuff that's out there!</a:t>
            </a:r>
            <a:endParaRPr sz="2100">
              <a:latin typeface="Roboto"/>
              <a:ea typeface="Roboto"/>
              <a:cs typeface="Roboto"/>
              <a:sym typeface="Roboto"/>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5" name="Shape 1305"/>
        <p:cNvGrpSpPr/>
        <p:nvPr/>
      </p:nvGrpSpPr>
      <p:grpSpPr>
        <a:xfrm>
          <a:off x="0" y="0"/>
          <a:ext cx="0" cy="0"/>
          <a:chOff x="0" y="0"/>
          <a:chExt cx="0" cy="0"/>
        </a:xfrm>
      </p:grpSpPr>
      <p:sp>
        <p:nvSpPr>
          <p:cNvPr id="1306" name="Google Shape;1306;p11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13"/>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308" name="Google Shape;1308;p11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13"/>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310" name="Google Shape;1310;p113"/>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311" name="Google Shape;1311;p113"/>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1312" name="Google Shape;1312;p113"/>
          <p:cNvSpPr/>
          <p:nvPr/>
        </p:nvSpPr>
        <p:spPr>
          <a:xfrm>
            <a:off x="279300" y="52275"/>
            <a:ext cx="7567967" cy="113564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Roboto;900"/>
              </a:rPr>
              <a:t>AI Bias in Sales &amp; Marketing</a:t>
            </a:r>
          </a:p>
        </p:txBody>
      </p:sp>
      <p:sp>
        <p:nvSpPr>
          <p:cNvPr id="1313" name="Google Shape;1313;p113"/>
          <p:cNvSpPr/>
          <p:nvPr/>
        </p:nvSpPr>
        <p:spPr>
          <a:xfrm>
            <a:off x="279300" y="1187925"/>
            <a:ext cx="7211347" cy="509176"/>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Roboto"/>
              </a:rPr>
              <a:t>What type of restaurants are in your zip code?</a:t>
            </a:r>
          </a:p>
        </p:txBody>
      </p:sp>
      <p:sp>
        <p:nvSpPr>
          <p:cNvPr id="1314" name="Google Shape;1314;p113"/>
          <p:cNvSpPr txBox="1"/>
          <p:nvPr/>
        </p:nvSpPr>
        <p:spPr>
          <a:xfrm>
            <a:off x="279300" y="1898875"/>
            <a:ext cx="2674500" cy="27609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latin typeface="Roboto"/>
                <a:ea typeface="Roboto"/>
                <a:cs typeface="Roboto"/>
                <a:sym typeface="Roboto"/>
              </a:rPr>
              <a:t>List the types of </a:t>
            </a:r>
            <a:r>
              <a:rPr lang="en" sz="1100">
                <a:solidFill>
                  <a:schemeClr val="dk2"/>
                </a:solidFill>
                <a:latin typeface="Roboto"/>
                <a:ea typeface="Roboto"/>
                <a:cs typeface="Roboto"/>
                <a:sym typeface="Roboto"/>
              </a:rPr>
              <a:t>restaurants</a:t>
            </a:r>
            <a:r>
              <a:rPr lang="en" sz="1100">
                <a:solidFill>
                  <a:schemeClr val="dk2"/>
                </a:solidFill>
                <a:latin typeface="Roboto"/>
                <a:ea typeface="Roboto"/>
                <a:cs typeface="Roboto"/>
                <a:sym typeface="Roboto"/>
              </a:rPr>
              <a:t> in your </a:t>
            </a:r>
            <a:r>
              <a:rPr lang="en" sz="1100">
                <a:solidFill>
                  <a:schemeClr val="dk2"/>
                </a:solidFill>
                <a:latin typeface="Roboto"/>
                <a:ea typeface="Roboto"/>
                <a:cs typeface="Roboto"/>
                <a:sym typeface="Roboto"/>
              </a:rPr>
              <a:t>zip code.</a:t>
            </a:r>
            <a:endParaRPr sz="1100">
              <a:solidFill>
                <a:schemeClr val="dk2"/>
              </a:solidFill>
              <a:latin typeface="Roboto"/>
              <a:ea typeface="Roboto"/>
              <a:cs typeface="Roboto"/>
              <a:sym typeface="Roboto"/>
            </a:endParaRPr>
          </a:p>
        </p:txBody>
      </p:sp>
      <p:sp>
        <p:nvSpPr>
          <p:cNvPr id="1315" name="Google Shape;1315;p113"/>
          <p:cNvSpPr txBox="1"/>
          <p:nvPr/>
        </p:nvSpPr>
        <p:spPr>
          <a:xfrm>
            <a:off x="2953800" y="1898875"/>
            <a:ext cx="2483700" cy="27609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latin typeface="Roboto"/>
                <a:ea typeface="Roboto"/>
                <a:cs typeface="Roboto"/>
                <a:sym typeface="Roboto"/>
              </a:rPr>
              <a:t>How might your facts impact AI Tools like Siri </a:t>
            </a:r>
            <a:r>
              <a:rPr lang="en" sz="1100">
                <a:solidFill>
                  <a:schemeClr val="dk2"/>
                </a:solidFill>
                <a:latin typeface="Roboto"/>
                <a:ea typeface="Roboto"/>
                <a:cs typeface="Roboto"/>
                <a:sym typeface="Roboto"/>
              </a:rPr>
              <a:t>and</a:t>
            </a:r>
            <a:r>
              <a:rPr lang="en" sz="1100">
                <a:solidFill>
                  <a:schemeClr val="dk2"/>
                </a:solidFill>
                <a:latin typeface="Roboto"/>
                <a:ea typeface="Roboto"/>
                <a:cs typeface="Roboto"/>
                <a:sym typeface="Roboto"/>
              </a:rPr>
              <a:t> Alexa if you ask to suggest something to eat?</a:t>
            </a:r>
            <a:endParaRPr sz="1100">
              <a:solidFill>
                <a:schemeClr val="dk2"/>
              </a:solidFill>
              <a:latin typeface="Roboto"/>
              <a:ea typeface="Roboto"/>
              <a:cs typeface="Roboto"/>
              <a:sym typeface="Roboto"/>
            </a:endParaRPr>
          </a:p>
        </p:txBody>
      </p:sp>
      <p:sp>
        <p:nvSpPr>
          <p:cNvPr id="1316" name="Google Shape;1316;p113"/>
          <p:cNvSpPr txBox="1"/>
          <p:nvPr/>
        </p:nvSpPr>
        <p:spPr>
          <a:xfrm>
            <a:off x="5454425" y="1928713"/>
            <a:ext cx="2674500" cy="2701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latin typeface="Roboto"/>
                <a:ea typeface="Roboto"/>
                <a:cs typeface="Roboto"/>
                <a:sym typeface="Roboto"/>
              </a:rPr>
              <a:t>Do you think the reply is biased? Explain your </a:t>
            </a:r>
            <a:r>
              <a:rPr lang="en" sz="1100">
                <a:solidFill>
                  <a:schemeClr val="dk2"/>
                </a:solidFill>
                <a:latin typeface="Roboto"/>
                <a:ea typeface="Roboto"/>
                <a:cs typeface="Roboto"/>
                <a:sym typeface="Roboto"/>
              </a:rPr>
              <a:t>rationale</a:t>
            </a:r>
            <a:r>
              <a:rPr lang="en" sz="1100">
                <a:solidFill>
                  <a:schemeClr val="dk2"/>
                </a:solidFill>
                <a:latin typeface="Roboto"/>
                <a:ea typeface="Roboto"/>
                <a:cs typeface="Roboto"/>
                <a:sym typeface="Roboto"/>
              </a:rPr>
              <a:t>`.</a:t>
            </a:r>
            <a:endParaRPr sz="1100">
              <a:solidFill>
                <a:schemeClr val="dk2"/>
              </a:solidFill>
              <a:latin typeface="Roboto"/>
              <a:ea typeface="Roboto"/>
              <a:cs typeface="Roboto"/>
              <a:sym typeface="Roboto"/>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0" name="Shape 1320"/>
        <p:cNvGrpSpPr/>
        <p:nvPr/>
      </p:nvGrpSpPr>
      <p:grpSpPr>
        <a:xfrm>
          <a:off x="0" y="0"/>
          <a:ext cx="0" cy="0"/>
          <a:chOff x="0" y="0"/>
          <a:chExt cx="0" cy="0"/>
        </a:xfrm>
      </p:grpSpPr>
      <p:sp>
        <p:nvSpPr>
          <p:cNvPr id="1321" name="Google Shape;1321;p11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14"/>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323" name="Google Shape;1323;p11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14"/>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325" name="Google Shape;1325;p114"/>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326" name="Google Shape;1326;p114"/>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1327" name="Google Shape;1327;p114"/>
          <p:cNvSpPr/>
          <p:nvPr/>
        </p:nvSpPr>
        <p:spPr>
          <a:xfrm>
            <a:off x="294175" y="170825"/>
            <a:ext cx="7705770" cy="76687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Roboto;900"/>
              </a:rPr>
              <a:t>Data Scientist</a:t>
            </a:r>
          </a:p>
        </p:txBody>
      </p:sp>
      <p:sp>
        <p:nvSpPr>
          <p:cNvPr id="1328" name="Google Shape;1328;p114"/>
          <p:cNvSpPr txBox="1"/>
          <p:nvPr/>
        </p:nvSpPr>
        <p:spPr>
          <a:xfrm>
            <a:off x="540750" y="1579600"/>
            <a:ext cx="70566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3300">
                <a:solidFill>
                  <a:schemeClr val="dk1"/>
                </a:solidFill>
                <a:latin typeface="Roboto"/>
                <a:ea typeface="Roboto"/>
                <a:cs typeface="Roboto"/>
                <a:sym typeface="Roboto"/>
              </a:rPr>
              <a:t>Data scientist</a:t>
            </a:r>
            <a:r>
              <a:rPr lang="en" sz="3300">
                <a:solidFill>
                  <a:schemeClr val="dk1"/>
                </a:solidFill>
                <a:latin typeface="Roboto"/>
                <a:ea typeface="Roboto"/>
                <a:cs typeface="Roboto"/>
                <a:sym typeface="Roboto"/>
              </a:rPr>
              <a:t> comb through tons of information looking for patterns to help them create targeted, personalized, advertising.  </a:t>
            </a:r>
            <a:endParaRPr sz="3300">
              <a:solidFill>
                <a:schemeClr val="dk1"/>
              </a:solidFill>
              <a:latin typeface="Roboto"/>
              <a:ea typeface="Roboto"/>
              <a:cs typeface="Roboto"/>
              <a:sym typeface="Roboto"/>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2" name="Shape 1332"/>
        <p:cNvGrpSpPr/>
        <p:nvPr/>
      </p:nvGrpSpPr>
      <p:grpSpPr>
        <a:xfrm>
          <a:off x="0" y="0"/>
          <a:ext cx="0" cy="0"/>
          <a:chOff x="0" y="0"/>
          <a:chExt cx="0" cy="0"/>
        </a:xfrm>
      </p:grpSpPr>
      <p:sp>
        <p:nvSpPr>
          <p:cNvPr id="1333" name="Google Shape;1333;p11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15"/>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335" name="Google Shape;1335;p11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15"/>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337" name="Google Shape;1337;p115"/>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338" name="Google Shape;1338;p115"/>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1339" name="Google Shape;1339;p115"/>
          <p:cNvSpPr/>
          <p:nvPr/>
        </p:nvSpPr>
        <p:spPr>
          <a:xfrm>
            <a:off x="166700" y="43875"/>
            <a:ext cx="7888496" cy="113564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Roboto;900"/>
              </a:rPr>
              <a:t>Final Thoughts</a:t>
            </a:r>
          </a:p>
        </p:txBody>
      </p:sp>
      <p:sp>
        <p:nvSpPr>
          <p:cNvPr id="1340" name="Google Shape;1340;p115"/>
          <p:cNvSpPr txBox="1"/>
          <p:nvPr/>
        </p:nvSpPr>
        <p:spPr>
          <a:xfrm>
            <a:off x="321075" y="1256900"/>
            <a:ext cx="5487000" cy="31401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434343"/>
                </a:solidFill>
                <a:latin typeface="Roboto"/>
                <a:ea typeface="Roboto"/>
                <a:cs typeface="Roboto"/>
                <a:sym typeface="Roboto"/>
              </a:rPr>
              <a:t>The degree to which you are personally impacted by AI decisions depends on your ethnicity, sex, zip code (socioeconomic status), and age.</a:t>
            </a:r>
            <a:endParaRPr sz="2400">
              <a:solidFill>
                <a:srgbClr val="434343"/>
              </a:solidFill>
              <a:latin typeface="Roboto"/>
              <a:ea typeface="Roboto"/>
              <a:cs typeface="Roboto"/>
              <a:sym typeface="Roboto"/>
            </a:endParaRPr>
          </a:p>
          <a:p>
            <a:pPr indent="0" lvl="0" marL="0" rtl="0" algn="l">
              <a:spcBef>
                <a:spcPts val="0"/>
              </a:spcBef>
              <a:spcAft>
                <a:spcPts val="0"/>
              </a:spcAft>
              <a:buNone/>
            </a:pPr>
            <a:r>
              <a:t/>
            </a:r>
            <a:endParaRPr sz="2400">
              <a:solidFill>
                <a:srgbClr val="434343"/>
              </a:solidFill>
              <a:latin typeface="Roboto"/>
              <a:ea typeface="Roboto"/>
              <a:cs typeface="Roboto"/>
              <a:sym typeface="Roboto"/>
            </a:endParaRPr>
          </a:p>
          <a:p>
            <a:pPr indent="0" lvl="0" marL="0" rtl="0" algn="l">
              <a:spcBef>
                <a:spcPts val="0"/>
              </a:spcBef>
              <a:spcAft>
                <a:spcPts val="0"/>
              </a:spcAft>
              <a:buNone/>
            </a:pPr>
            <a:r>
              <a:rPr lang="en" sz="2400">
                <a:solidFill>
                  <a:srgbClr val="434343"/>
                </a:solidFill>
                <a:latin typeface="Roboto"/>
                <a:ea typeface="Roboto"/>
                <a:cs typeface="Roboto"/>
                <a:sym typeface="Roboto"/>
              </a:rPr>
              <a:t>Like everything else in America, the poorer and less educated you are, the worst you fair.</a:t>
            </a:r>
            <a:endParaRPr sz="2400">
              <a:solidFill>
                <a:srgbClr val="434343"/>
              </a:solidFill>
              <a:latin typeface="Roboto"/>
              <a:ea typeface="Roboto"/>
              <a:cs typeface="Roboto"/>
              <a:sym typeface="Roboto"/>
            </a:endParaRPr>
          </a:p>
        </p:txBody>
      </p:sp>
      <p:pic>
        <p:nvPicPr>
          <p:cNvPr id="1341" name="Google Shape;1341;p115"/>
          <p:cNvPicPr preferRelativeResize="0"/>
          <p:nvPr/>
        </p:nvPicPr>
        <p:blipFill>
          <a:blip r:embed="rId4">
            <a:alphaModFix/>
          </a:blip>
          <a:stretch>
            <a:fillRect/>
          </a:stretch>
        </p:blipFill>
        <p:spPr>
          <a:xfrm>
            <a:off x="5898775" y="1868600"/>
            <a:ext cx="2156425" cy="2685075"/>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5" name="Shape 1345"/>
        <p:cNvGrpSpPr/>
        <p:nvPr/>
      </p:nvGrpSpPr>
      <p:grpSpPr>
        <a:xfrm>
          <a:off x="0" y="0"/>
          <a:ext cx="0" cy="0"/>
          <a:chOff x="0" y="0"/>
          <a:chExt cx="0" cy="0"/>
        </a:xfrm>
      </p:grpSpPr>
      <p:sp>
        <p:nvSpPr>
          <p:cNvPr id="1346" name="Google Shape;1346;p11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116"/>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348" name="Google Shape;1348;p11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116"/>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350" name="Google Shape;1350;p116"/>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351" name="Google Shape;1351;p116"/>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1352" name="Google Shape;1352;p116"/>
          <p:cNvSpPr/>
          <p:nvPr/>
        </p:nvSpPr>
        <p:spPr>
          <a:xfrm>
            <a:off x="166700" y="43875"/>
            <a:ext cx="7888496" cy="113564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Roboto;900"/>
              </a:rPr>
              <a:t>Final Thoughts</a:t>
            </a:r>
          </a:p>
        </p:txBody>
      </p:sp>
      <p:sp>
        <p:nvSpPr>
          <p:cNvPr id="1353" name="Google Shape;1353;p116"/>
          <p:cNvSpPr txBox="1"/>
          <p:nvPr/>
        </p:nvSpPr>
        <p:spPr>
          <a:xfrm>
            <a:off x="1678250" y="1084375"/>
            <a:ext cx="4892100" cy="341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200">
                <a:solidFill>
                  <a:srgbClr val="434343"/>
                </a:solidFill>
                <a:latin typeface="Roboto"/>
                <a:ea typeface="Roboto"/>
                <a:cs typeface="Roboto"/>
                <a:sym typeface="Roboto"/>
              </a:rPr>
              <a:t>Be mindful of your personal data and how much of yourself you share online!</a:t>
            </a:r>
            <a:endParaRPr sz="4200">
              <a:solidFill>
                <a:srgbClr val="434343"/>
              </a:solidFill>
              <a:latin typeface="Roboto"/>
              <a:ea typeface="Roboto"/>
              <a:cs typeface="Roboto"/>
              <a:sym typeface="Roboto"/>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7" name="Shape 1357"/>
        <p:cNvGrpSpPr/>
        <p:nvPr/>
      </p:nvGrpSpPr>
      <p:grpSpPr>
        <a:xfrm>
          <a:off x="0" y="0"/>
          <a:ext cx="0" cy="0"/>
          <a:chOff x="0" y="0"/>
          <a:chExt cx="0" cy="0"/>
        </a:xfrm>
      </p:grpSpPr>
      <p:sp>
        <p:nvSpPr>
          <p:cNvPr id="1358" name="Google Shape;1358;p11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117"/>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360" name="Google Shape;1360;p11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17"/>
          <p:cNvSpPr txBox="1"/>
          <p:nvPr>
            <p:ph type="title"/>
          </p:nvPr>
        </p:nvSpPr>
        <p:spPr>
          <a:xfrm>
            <a:off x="58850" y="0"/>
            <a:ext cx="7949700" cy="92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6000">
                <a:latin typeface="Roboto Black"/>
                <a:ea typeface="Roboto Black"/>
                <a:cs typeface="Roboto Black"/>
                <a:sym typeface="Roboto Black"/>
              </a:rPr>
              <a:t>Suggested </a:t>
            </a:r>
            <a:r>
              <a:rPr lang="en" sz="6000">
                <a:latin typeface="Roboto Black"/>
                <a:ea typeface="Roboto Black"/>
                <a:cs typeface="Roboto Black"/>
                <a:sym typeface="Roboto Black"/>
              </a:rPr>
              <a:t>Reading</a:t>
            </a:r>
            <a:endParaRPr sz="6000">
              <a:latin typeface="Roboto Black"/>
              <a:ea typeface="Roboto Black"/>
              <a:cs typeface="Roboto Black"/>
              <a:sym typeface="Roboto Black"/>
            </a:endParaRPr>
          </a:p>
        </p:txBody>
      </p:sp>
      <p:sp>
        <p:nvSpPr>
          <p:cNvPr id="1362" name="Google Shape;1362;p117"/>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sp>
        <p:nvSpPr>
          <p:cNvPr id="1363" name="Google Shape;1363;p117"/>
          <p:cNvSpPr txBox="1"/>
          <p:nvPr/>
        </p:nvSpPr>
        <p:spPr>
          <a:xfrm>
            <a:off x="8008675" y="0"/>
            <a:ext cx="1423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a:t>
            </a:r>
            <a:endParaRPr sz="110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pic>
        <p:nvPicPr>
          <p:cNvPr id="1364" name="Google Shape;1364;p117"/>
          <p:cNvPicPr preferRelativeResize="0"/>
          <p:nvPr/>
        </p:nvPicPr>
        <p:blipFill>
          <a:blip r:embed="rId3">
            <a:alphaModFix/>
          </a:blip>
          <a:stretch>
            <a:fillRect/>
          </a:stretch>
        </p:blipFill>
        <p:spPr>
          <a:xfrm>
            <a:off x="0" y="4683850"/>
            <a:ext cx="8282952" cy="459550"/>
          </a:xfrm>
          <a:prstGeom prst="rect">
            <a:avLst/>
          </a:prstGeom>
          <a:noFill/>
          <a:ln>
            <a:noFill/>
          </a:ln>
        </p:spPr>
      </p:pic>
      <p:sp>
        <p:nvSpPr>
          <p:cNvPr id="1365" name="Google Shape;1365;p117"/>
          <p:cNvSpPr txBox="1"/>
          <p:nvPr/>
        </p:nvSpPr>
        <p:spPr>
          <a:xfrm>
            <a:off x="559950" y="848500"/>
            <a:ext cx="7316700" cy="370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666666"/>
                </a:solidFill>
                <a:latin typeface="Roboto Medium"/>
                <a:ea typeface="Roboto Medium"/>
                <a:cs typeface="Roboto Medium"/>
                <a:sym typeface="Roboto Medium"/>
              </a:rPr>
              <a:t>Movies/Videos</a:t>
            </a:r>
            <a:endParaRPr sz="3200">
              <a:solidFill>
                <a:srgbClr val="666666"/>
              </a:solidFill>
              <a:latin typeface="Roboto Medium"/>
              <a:ea typeface="Roboto Medium"/>
              <a:cs typeface="Roboto Medium"/>
              <a:sym typeface="Roboto Medium"/>
            </a:endParaRPr>
          </a:p>
          <a:p>
            <a:pPr indent="-349250" lvl="0" marL="457200" rtl="0" algn="l">
              <a:spcBef>
                <a:spcPts val="0"/>
              </a:spcBef>
              <a:spcAft>
                <a:spcPts val="0"/>
              </a:spcAft>
              <a:buClr>
                <a:srgbClr val="666666"/>
              </a:buClr>
              <a:buSzPts val="1900"/>
              <a:buFont typeface="Roboto"/>
              <a:buAutoNum type="arabicPeriod"/>
            </a:pPr>
            <a:r>
              <a:rPr lang="en" sz="1900">
                <a:solidFill>
                  <a:srgbClr val="666666"/>
                </a:solidFill>
                <a:latin typeface="Roboto"/>
                <a:ea typeface="Roboto"/>
                <a:cs typeface="Roboto"/>
                <a:sym typeface="Roboto"/>
              </a:rPr>
              <a:t>Coded Bias on Netflix directed by Shalini Kantayya </a:t>
            </a:r>
            <a:endParaRPr sz="1900">
              <a:solidFill>
                <a:srgbClr val="666666"/>
              </a:solidFill>
              <a:latin typeface="Roboto"/>
              <a:ea typeface="Roboto"/>
              <a:cs typeface="Roboto"/>
              <a:sym typeface="Roboto"/>
            </a:endParaRPr>
          </a:p>
          <a:p>
            <a:pPr indent="-349250" lvl="0" marL="457200" rtl="0" algn="l">
              <a:spcBef>
                <a:spcPts val="0"/>
              </a:spcBef>
              <a:spcAft>
                <a:spcPts val="0"/>
              </a:spcAft>
              <a:buClr>
                <a:srgbClr val="666666"/>
              </a:buClr>
              <a:buSzPts val="1900"/>
              <a:buFont typeface="Roboto"/>
              <a:buAutoNum type="arabicPeriod"/>
            </a:pPr>
            <a:r>
              <a:rPr lang="en" sz="1900">
                <a:solidFill>
                  <a:srgbClr val="666666"/>
                </a:solidFill>
                <a:latin typeface="Roboto"/>
                <a:ea typeface="Roboto"/>
                <a:cs typeface="Roboto"/>
                <a:sym typeface="Roboto"/>
              </a:rPr>
              <a:t>Coded Bias: A WTTW Community Conversation on YouTube</a:t>
            </a:r>
            <a:endParaRPr sz="1900">
              <a:solidFill>
                <a:srgbClr val="666666"/>
              </a:solidFill>
              <a:latin typeface="Roboto"/>
              <a:ea typeface="Roboto"/>
              <a:cs typeface="Roboto"/>
              <a:sym typeface="Roboto"/>
            </a:endParaRPr>
          </a:p>
          <a:p>
            <a:pPr indent="0" lvl="0" marL="0" rtl="0" algn="l">
              <a:spcBef>
                <a:spcPts val="0"/>
              </a:spcBef>
              <a:spcAft>
                <a:spcPts val="0"/>
              </a:spcAft>
              <a:buNone/>
            </a:pPr>
            <a:r>
              <a:rPr lang="en" sz="3200">
                <a:solidFill>
                  <a:srgbClr val="666666"/>
                </a:solidFill>
                <a:latin typeface="Roboto Medium"/>
                <a:ea typeface="Roboto Medium"/>
                <a:cs typeface="Roboto Medium"/>
                <a:sym typeface="Roboto Medium"/>
              </a:rPr>
              <a:t>Books to read</a:t>
            </a:r>
            <a:endParaRPr sz="3200">
              <a:solidFill>
                <a:srgbClr val="666666"/>
              </a:solidFill>
              <a:latin typeface="Roboto Medium"/>
              <a:ea typeface="Roboto Medium"/>
              <a:cs typeface="Roboto Medium"/>
              <a:sym typeface="Roboto Medium"/>
            </a:endParaRPr>
          </a:p>
          <a:p>
            <a:pPr indent="-349250" lvl="0" marL="457200" rtl="0" algn="l">
              <a:spcBef>
                <a:spcPts val="0"/>
              </a:spcBef>
              <a:spcAft>
                <a:spcPts val="0"/>
              </a:spcAft>
              <a:buClr>
                <a:srgbClr val="666666"/>
              </a:buClr>
              <a:buSzPts val="1900"/>
              <a:buFont typeface="Roboto"/>
              <a:buAutoNum type="arabicPeriod"/>
            </a:pPr>
            <a:r>
              <a:rPr lang="en" sz="1900">
                <a:solidFill>
                  <a:srgbClr val="666666"/>
                </a:solidFill>
                <a:latin typeface="Roboto"/>
                <a:ea typeface="Roboto"/>
                <a:cs typeface="Roboto"/>
                <a:sym typeface="Roboto"/>
              </a:rPr>
              <a:t>Race After Technology by Ruha Benjamin</a:t>
            </a:r>
            <a:endParaRPr sz="1900">
              <a:solidFill>
                <a:srgbClr val="666666"/>
              </a:solidFill>
              <a:latin typeface="Roboto"/>
              <a:ea typeface="Roboto"/>
              <a:cs typeface="Roboto"/>
              <a:sym typeface="Roboto"/>
            </a:endParaRPr>
          </a:p>
          <a:p>
            <a:pPr indent="-349250" lvl="0" marL="457200" rtl="0" algn="l">
              <a:spcBef>
                <a:spcPts val="0"/>
              </a:spcBef>
              <a:spcAft>
                <a:spcPts val="0"/>
              </a:spcAft>
              <a:buClr>
                <a:srgbClr val="666666"/>
              </a:buClr>
              <a:buSzPts val="1900"/>
              <a:buFont typeface="Roboto"/>
              <a:buAutoNum type="arabicPeriod"/>
            </a:pPr>
            <a:r>
              <a:rPr lang="en" sz="1900">
                <a:solidFill>
                  <a:srgbClr val="666666"/>
                </a:solidFill>
                <a:latin typeface="Roboto"/>
                <a:ea typeface="Roboto"/>
                <a:cs typeface="Roboto"/>
                <a:sym typeface="Roboto"/>
              </a:rPr>
              <a:t>Weapons of Math Destruction by Cathy O’Neil</a:t>
            </a:r>
            <a:endParaRPr sz="1900">
              <a:solidFill>
                <a:srgbClr val="666666"/>
              </a:solidFill>
              <a:latin typeface="Roboto"/>
              <a:ea typeface="Roboto"/>
              <a:cs typeface="Roboto"/>
              <a:sym typeface="Roboto"/>
            </a:endParaRPr>
          </a:p>
          <a:p>
            <a:pPr indent="-349250" lvl="0" marL="457200" rtl="0" algn="l">
              <a:spcBef>
                <a:spcPts val="0"/>
              </a:spcBef>
              <a:spcAft>
                <a:spcPts val="0"/>
              </a:spcAft>
              <a:buClr>
                <a:srgbClr val="666666"/>
              </a:buClr>
              <a:buSzPts val="1900"/>
              <a:buFont typeface="Roboto"/>
              <a:buAutoNum type="arabicPeriod"/>
            </a:pPr>
            <a:r>
              <a:rPr lang="en" sz="1900">
                <a:solidFill>
                  <a:srgbClr val="666666"/>
                </a:solidFill>
                <a:latin typeface="Roboto"/>
                <a:ea typeface="Roboto"/>
                <a:cs typeface="Roboto"/>
                <a:sym typeface="Roboto"/>
              </a:rPr>
              <a:t>Algorithms of Oppression  How Search Engines Reinforce Racism by Safiya Umoja Noble</a:t>
            </a:r>
            <a:endParaRPr sz="1900">
              <a:solidFill>
                <a:srgbClr val="666666"/>
              </a:solidFill>
              <a:latin typeface="Roboto"/>
              <a:ea typeface="Roboto"/>
              <a:cs typeface="Roboto"/>
              <a:sym typeface="Roboto"/>
            </a:endParaRPr>
          </a:p>
          <a:p>
            <a:pPr indent="0" lvl="0" marL="0" rtl="0" algn="l">
              <a:spcBef>
                <a:spcPts val="0"/>
              </a:spcBef>
              <a:spcAft>
                <a:spcPts val="0"/>
              </a:spcAft>
              <a:buNone/>
            </a:pPr>
            <a:r>
              <a:rPr lang="en" sz="3200">
                <a:solidFill>
                  <a:srgbClr val="666666"/>
                </a:solidFill>
                <a:latin typeface="Roboto Medium"/>
                <a:ea typeface="Roboto Medium"/>
                <a:cs typeface="Roboto Medium"/>
                <a:sym typeface="Roboto Medium"/>
              </a:rPr>
              <a:t>Join</a:t>
            </a:r>
            <a:endParaRPr sz="3200">
              <a:solidFill>
                <a:srgbClr val="666666"/>
              </a:solidFill>
              <a:latin typeface="Roboto Medium"/>
              <a:ea typeface="Roboto Medium"/>
              <a:cs typeface="Roboto Medium"/>
              <a:sym typeface="Roboto Medium"/>
            </a:endParaRPr>
          </a:p>
          <a:p>
            <a:pPr indent="0" lvl="0" marL="0" rtl="0" algn="l">
              <a:spcBef>
                <a:spcPts val="0"/>
              </a:spcBef>
              <a:spcAft>
                <a:spcPts val="0"/>
              </a:spcAft>
              <a:buNone/>
            </a:pPr>
            <a:r>
              <a:rPr lang="en" sz="1900" u="sng">
                <a:solidFill>
                  <a:srgbClr val="666666"/>
                </a:solidFill>
                <a:latin typeface="Roboto"/>
                <a:ea typeface="Roboto"/>
                <a:cs typeface="Roboto"/>
                <a:sym typeface="Roboto"/>
                <a:hlinkClick r:id="rId4">
                  <a:extLst>
                    <a:ext uri="{A12FA001-AC4F-418D-AE19-62706E023703}">
                      <ahyp:hlinkClr val="tx"/>
                    </a:ext>
                  </a:extLst>
                </a:hlinkClick>
              </a:rPr>
              <a:t>Algorithmic justice League</a:t>
            </a:r>
            <a:endParaRPr sz="1900">
              <a:solidFill>
                <a:srgbClr val="666666"/>
              </a:solidFill>
              <a:latin typeface="Roboto"/>
              <a:ea typeface="Roboto"/>
              <a:cs typeface="Roboto"/>
              <a:sym typeface="Roboto"/>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9" name="Shape 1369"/>
        <p:cNvGrpSpPr/>
        <p:nvPr/>
      </p:nvGrpSpPr>
      <p:grpSpPr>
        <a:xfrm>
          <a:off x="0" y="0"/>
          <a:ext cx="0" cy="0"/>
          <a:chOff x="0" y="0"/>
          <a:chExt cx="0" cy="0"/>
        </a:xfrm>
      </p:grpSpPr>
      <p:sp>
        <p:nvSpPr>
          <p:cNvPr id="1370" name="Google Shape;1370;p11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118"/>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372" name="Google Shape;1372;p11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18"/>
          <p:cNvSpPr txBox="1"/>
          <p:nvPr>
            <p:ph type="title"/>
          </p:nvPr>
        </p:nvSpPr>
        <p:spPr>
          <a:xfrm>
            <a:off x="1695025" y="0"/>
            <a:ext cx="5110200" cy="92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6000">
                <a:latin typeface="Roboto Black"/>
                <a:ea typeface="Roboto Black"/>
                <a:cs typeface="Roboto Black"/>
                <a:sym typeface="Roboto Black"/>
              </a:rPr>
              <a:t>Works Cited</a:t>
            </a:r>
            <a:endParaRPr sz="6000">
              <a:latin typeface="Roboto Black"/>
              <a:ea typeface="Roboto Black"/>
              <a:cs typeface="Roboto Black"/>
              <a:sym typeface="Roboto Black"/>
            </a:endParaRPr>
          </a:p>
        </p:txBody>
      </p:sp>
      <p:sp>
        <p:nvSpPr>
          <p:cNvPr id="1374" name="Google Shape;1374;p118"/>
          <p:cNvSpPr txBox="1"/>
          <p:nvPr/>
        </p:nvSpPr>
        <p:spPr>
          <a:xfrm>
            <a:off x="855025" y="960775"/>
            <a:ext cx="6503700" cy="3632700"/>
          </a:xfrm>
          <a:prstGeom prst="rect">
            <a:avLst/>
          </a:prstGeom>
          <a:noFill/>
          <a:ln>
            <a:noFill/>
          </a:ln>
        </p:spPr>
        <p:txBody>
          <a:bodyPr anchorCtr="0" anchor="t" bIns="91425" lIns="91425" spcFirstLastPara="1" rIns="91425" wrap="square" tIns="91425">
            <a:spAutoFit/>
          </a:bodyPr>
          <a:lstStyle/>
          <a:p>
            <a:pPr indent="-317500" lvl="0" marL="457200" rtl="0" algn="l">
              <a:lnSpc>
                <a:spcPct val="100000"/>
              </a:lnSpc>
              <a:spcBef>
                <a:spcPts val="0"/>
              </a:spcBef>
              <a:spcAft>
                <a:spcPts val="0"/>
              </a:spcAft>
              <a:buClr>
                <a:srgbClr val="1155CC"/>
              </a:buClr>
              <a:buSzPts val="1400"/>
              <a:buFont typeface="Roboto"/>
              <a:buAutoNum type="arabicPeriod"/>
            </a:pPr>
            <a:r>
              <a:rPr lang="en">
                <a:solidFill>
                  <a:srgbClr val="1155CC"/>
                </a:solidFill>
                <a:highlight>
                  <a:srgbClr val="FFFFFF"/>
                </a:highlight>
                <a:latin typeface="Roboto"/>
                <a:ea typeface="Roboto"/>
                <a:cs typeface="Roboto"/>
                <a:sym typeface="Roboto"/>
              </a:rPr>
              <a:t>Kucuk, Turgay (2023) </a:t>
            </a:r>
            <a:r>
              <a:rPr i="1" lang="en" u="sng">
                <a:solidFill>
                  <a:srgbClr val="1155CC"/>
                </a:solidFill>
                <a:highlight>
                  <a:srgbClr val="FFFFFF"/>
                </a:highlight>
                <a:latin typeface="Roboto"/>
                <a:ea typeface="Roboto"/>
                <a:cs typeface="Roboto"/>
                <a:sym typeface="Roboto"/>
                <a:hlinkClick r:id="rId3">
                  <a:extLst>
                    <a:ext uri="{A12FA001-AC4F-418D-AE19-62706E023703}">
                      <ahyp:hlinkClr val="tx"/>
                    </a:ext>
                  </a:extLst>
                </a:hlinkClick>
              </a:rPr>
              <a:t>Technology Integrated Teaching and Its Positive and Negative Impacts on Education</a:t>
            </a:r>
            <a:r>
              <a:rPr i="1" lang="en">
                <a:solidFill>
                  <a:srgbClr val="1155CC"/>
                </a:solidFill>
                <a:highlight>
                  <a:srgbClr val="FFFFFF"/>
                </a:highlight>
                <a:latin typeface="Roboto"/>
                <a:ea typeface="Roboto"/>
                <a:cs typeface="Roboto"/>
                <a:sym typeface="Roboto"/>
              </a:rPr>
              <a:t>.</a:t>
            </a:r>
            <a:r>
              <a:rPr lang="en">
                <a:solidFill>
                  <a:srgbClr val="1155CC"/>
                </a:solidFill>
                <a:highlight>
                  <a:srgbClr val="FFFFFF"/>
                </a:highlight>
                <a:latin typeface="Roboto"/>
                <a:ea typeface="Roboto"/>
                <a:cs typeface="Roboto"/>
                <a:sym typeface="Roboto"/>
              </a:rPr>
              <a:t> International Journal of Social Sciences &amp; Educational Studies, 10 (1). pp. 46-55.</a:t>
            </a:r>
            <a:endParaRPr>
              <a:solidFill>
                <a:srgbClr val="1155CC"/>
              </a:solidFill>
              <a:highlight>
                <a:srgbClr val="FFFFFF"/>
              </a:highlight>
              <a:latin typeface="Roboto"/>
              <a:ea typeface="Roboto"/>
              <a:cs typeface="Roboto"/>
              <a:sym typeface="Roboto"/>
            </a:endParaRPr>
          </a:p>
          <a:p>
            <a:pPr indent="-317500" lvl="0" marL="457200" rtl="0" algn="l">
              <a:lnSpc>
                <a:spcPct val="100000"/>
              </a:lnSpc>
              <a:spcBef>
                <a:spcPts val="0"/>
              </a:spcBef>
              <a:spcAft>
                <a:spcPts val="0"/>
              </a:spcAft>
              <a:buClr>
                <a:srgbClr val="1155CC"/>
              </a:buClr>
              <a:buSzPts val="1400"/>
              <a:buFont typeface="Roboto"/>
              <a:buAutoNum type="arabicPeriod"/>
            </a:pPr>
            <a:r>
              <a:rPr lang="en" u="sng">
                <a:solidFill>
                  <a:srgbClr val="1155CC"/>
                </a:solidFill>
                <a:latin typeface="Roboto"/>
                <a:ea typeface="Roboto"/>
                <a:cs typeface="Roboto"/>
                <a:sym typeface="Roboto"/>
                <a:hlinkClick r:id="rId4">
                  <a:extLst>
                    <a:ext uri="{A12FA001-AC4F-418D-AE19-62706E023703}">
                      <ahyp:hlinkClr val="tx"/>
                    </a:ext>
                  </a:extLst>
                </a:hlinkClick>
              </a:rPr>
              <a:t>Positive and Negative Impacts of Technology</a:t>
            </a:r>
            <a:endParaRPr>
              <a:solidFill>
                <a:srgbClr val="1155CC"/>
              </a:solidFill>
              <a:latin typeface="Roboto"/>
              <a:ea typeface="Roboto"/>
              <a:cs typeface="Roboto"/>
              <a:sym typeface="Roboto"/>
            </a:endParaRPr>
          </a:p>
          <a:p>
            <a:pPr indent="-317500" lvl="0" marL="457200" rtl="0" algn="l">
              <a:lnSpc>
                <a:spcPct val="100000"/>
              </a:lnSpc>
              <a:spcBef>
                <a:spcPts val="0"/>
              </a:spcBef>
              <a:spcAft>
                <a:spcPts val="0"/>
              </a:spcAft>
              <a:buClr>
                <a:srgbClr val="1155CC"/>
              </a:buClr>
              <a:buSzPts val="1400"/>
              <a:buFont typeface="Roboto"/>
              <a:buAutoNum type="arabicPeriod"/>
            </a:pPr>
            <a:r>
              <a:rPr lang="en" u="sng">
                <a:solidFill>
                  <a:srgbClr val="1155CC"/>
                </a:solidFill>
                <a:latin typeface="Roboto"/>
                <a:ea typeface="Roboto"/>
                <a:cs typeface="Roboto"/>
                <a:sym typeface="Roboto"/>
                <a:hlinkClick r:id="rId5">
                  <a:extLst>
                    <a:ext uri="{A12FA001-AC4F-418D-AE19-62706E023703}">
                      <ahyp:hlinkClr val="tx"/>
                    </a:ext>
                  </a:extLst>
                </a:hlinkClick>
              </a:rPr>
              <a:t>OpenAI. (2023-2024). ChatGPT (3.5)</a:t>
            </a:r>
            <a:r>
              <a:rPr lang="en">
                <a:solidFill>
                  <a:srgbClr val="1155CC"/>
                </a:solidFill>
                <a:latin typeface="Roboto"/>
                <a:ea typeface="Roboto"/>
                <a:cs typeface="Roboto"/>
                <a:sym typeface="Roboto"/>
              </a:rPr>
              <a:t> </a:t>
            </a:r>
            <a:endParaRPr>
              <a:solidFill>
                <a:srgbClr val="1155CC"/>
              </a:solidFill>
              <a:latin typeface="Roboto"/>
              <a:ea typeface="Roboto"/>
              <a:cs typeface="Roboto"/>
              <a:sym typeface="Roboto"/>
            </a:endParaRPr>
          </a:p>
          <a:p>
            <a:pPr indent="-317500" lvl="0" marL="457200" rtl="0" algn="l">
              <a:lnSpc>
                <a:spcPct val="100000"/>
              </a:lnSpc>
              <a:spcBef>
                <a:spcPts val="0"/>
              </a:spcBef>
              <a:spcAft>
                <a:spcPts val="0"/>
              </a:spcAft>
              <a:buClr>
                <a:srgbClr val="1155CC"/>
              </a:buClr>
              <a:buSzPts val="1400"/>
              <a:buFont typeface="Roboto"/>
              <a:buAutoNum type="arabicPeriod"/>
            </a:pPr>
            <a:r>
              <a:rPr lang="en" u="sng">
                <a:solidFill>
                  <a:srgbClr val="1155CC"/>
                </a:solidFill>
                <a:latin typeface="Roboto"/>
                <a:ea typeface="Roboto"/>
                <a:cs typeface="Roboto"/>
                <a:sym typeface="Roboto"/>
                <a:hlinkClick r:id="rId6">
                  <a:extLst>
                    <a:ext uri="{A12FA001-AC4F-418D-AE19-62706E023703}">
                      <ahyp:hlinkClr val="tx"/>
                    </a:ext>
                  </a:extLst>
                </a:hlinkClick>
              </a:rPr>
              <a:t>TechTerms.com</a:t>
            </a:r>
            <a:endParaRPr>
              <a:solidFill>
                <a:srgbClr val="1155CC"/>
              </a:solidFill>
              <a:latin typeface="Roboto"/>
              <a:ea typeface="Roboto"/>
              <a:cs typeface="Roboto"/>
              <a:sym typeface="Roboto"/>
            </a:endParaRPr>
          </a:p>
          <a:p>
            <a:pPr indent="-317500" lvl="0" marL="457200" rtl="0" algn="l">
              <a:lnSpc>
                <a:spcPct val="100000"/>
              </a:lnSpc>
              <a:spcBef>
                <a:spcPts val="0"/>
              </a:spcBef>
              <a:spcAft>
                <a:spcPts val="0"/>
              </a:spcAft>
              <a:buClr>
                <a:srgbClr val="1155CC"/>
              </a:buClr>
              <a:buSzPts val="1400"/>
              <a:buFont typeface="Roboto"/>
              <a:buAutoNum type="arabicPeriod"/>
            </a:pPr>
            <a:r>
              <a:rPr lang="en" u="sng">
                <a:solidFill>
                  <a:srgbClr val="1155CC"/>
                </a:solidFill>
                <a:latin typeface="Roboto"/>
                <a:ea typeface="Roboto"/>
                <a:cs typeface="Roboto"/>
                <a:sym typeface="Roboto"/>
                <a:hlinkClick r:id="rId7">
                  <a:extLst>
                    <a:ext uri="{A12FA001-AC4F-418D-AE19-62706E023703}">
                      <ahyp:hlinkClr val="tx"/>
                    </a:ext>
                  </a:extLst>
                </a:hlinkClick>
              </a:rPr>
              <a:t>Impacts of Social Media</a:t>
            </a:r>
            <a:endParaRPr>
              <a:solidFill>
                <a:srgbClr val="1155CC"/>
              </a:solidFill>
              <a:latin typeface="Roboto"/>
              <a:ea typeface="Roboto"/>
              <a:cs typeface="Roboto"/>
              <a:sym typeface="Roboto"/>
            </a:endParaRPr>
          </a:p>
          <a:p>
            <a:pPr indent="-317500" lvl="0" marL="457200" rtl="0" algn="l">
              <a:lnSpc>
                <a:spcPct val="100000"/>
              </a:lnSpc>
              <a:spcBef>
                <a:spcPts val="0"/>
              </a:spcBef>
              <a:spcAft>
                <a:spcPts val="0"/>
              </a:spcAft>
              <a:buClr>
                <a:srgbClr val="1155CC"/>
              </a:buClr>
              <a:buSzPts val="1400"/>
              <a:buFont typeface="Roboto"/>
              <a:buAutoNum type="arabicPeriod"/>
            </a:pPr>
            <a:r>
              <a:rPr lang="en" u="sng">
                <a:solidFill>
                  <a:srgbClr val="1155CC"/>
                </a:solidFill>
                <a:latin typeface="Roboto"/>
                <a:ea typeface="Roboto"/>
                <a:cs typeface="Roboto"/>
                <a:sym typeface="Roboto"/>
                <a:hlinkClick r:id="rId8">
                  <a:extLst>
                    <a:ext uri="{A12FA001-AC4F-418D-AE19-62706E023703}">
                      <ahyp:hlinkClr val="tx"/>
                    </a:ext>
                  </a:extLst>
                </a:hlinkClick>
              </a:rPr>
              <a:t>Big 5 Personality Test</a:t>
            </a:r>
            <a:endParaRPr>
              <a:solidFill>
                <a:srgbClr val="1155CC"/>
              </a:solidFill>
              <a:latin typeface="Roboto"/>
              <a:ea typeface="Roboto"/>
              <a:cs typeface="Roboto"/>
              <a:sym typeface="Roboto"/>
            </a:endParaRPr>
          </a:p>
          <a:p>
            <a:pPr indent="-317500" lvl="0" marL="457200" rtl="0" algn="l">
              <a:lnSpc>
                <a:spcPct val="100000"/>
              </a:lnSpc>
              <a:spcBef>
                <a:spcPts val="0"/>
              </a:spcBef>
              <a:spcAft>
                <a:spcPts val="0"/>
              </a:spcAft>
              <a:buClr>
                <a:srgbClr val="1155CC"/>
              </a:buClr>
              <a:buSzPts val="1400"/>
              <a:buFont typeface="Roboto"/>
              <a:buAutoNum type="arabicPeriod"/>
            </a:pPr>
            <a:r>
              <a:rPr lang="en" u="sng">
                <a:solidFill>
                  <a:srgbClr val="1155CC"/>
                </a:solidFill>
                <a:latin typeface="Roboto"/>
                <a:ea typeface="Roboto"/>
                <a:cs typeface="Roboto"/>
                <a:sym typeface="Roboto"/>
                <a:hlinkClick r:id="rId9">
                  <a:extLst>
                    <a:ext uri="{A12FA001-AC4F-418D-AE19-62706E023703}">
                      <ahyp:hlinkClr val="tx"/>
                    </a:ext>
                  </a:extLst>
                </a:hlinkClick>
              </a:rPr>
              <a:t>Computer Science Algorithms</a:t>
            </a:r>
            <a:endParaRPr>
              <a:solidFill>
                <a:srgbClr val="1155CC"/>
              </a:solidFill>
              <a:latin typeface="Roboto"/>
              <a:ea typeface="Roboto"/>
              <a:cs typeface="Roboto"/>
              <a:sym typeface="Roboto"/>
            </a:endParaRPr>
          </a:p>
          <a:p>
            <a:pPr indent="-317500" lvl="0" marL="457200" rtl="0" algn="l">
              <a:lnSpc>
                <a:spcPct val="100000"/>
              </a:lnSpc>
              <a:spcBef>
                <a:spcPts val="0"/>
              </a:spcBef>
              <a:spcAft>
                <a:spcPts val="0"/>
              </a:spcAft>
              <a:buClr>
                <a:srgbClr val="1155CC"/>
              </a:buClr>
              <a:buSzPts val="1400"/>
              <a:buFont typeface="Roboto"/>
              <a:buAutoNum type="arabicPeriod"/>
            </a:pPr>
            <a:r>
              <a:rPr lang="en" u="sng">
                <a:solidFill>
                  <a:srgbClr val="1155CC"/>
                </a:solidFill>
                <a:latin typeface="Roboto"/>
                <a:ea typeface="Roboto"/>
                <a:cs typeface="Roboto"/>
                <a:sym typeface="Roboto"/>
                <a:hlinkClick r:id="rId10">
                  <a:extLst>
                    <a:ext uri="{A12FA001-AC4F-418D-AE19-62706E023703}">
                      <ahyp:hlinkClr val="tx"/>
                    </a:ext>
                  </a:extLst>
                </a:hlinkClick>
              </a:rPr>
              <a:t>Algorithms</a:t>
            </a:r>
            <a:endParaRPr>
              <a:solidFill>
                <a:srgbClr val="1155CC"/>
              </a:solidFill>
              <a:latin typeface="Roboto"/>
              <a:ea typeface="Roboto"/>
              <a:cs typeface="Roboto"/>
              <a:sym typeface="Roboto"/>
            </a:endParaRPr>
          </a:p>
          <a:p>
            <a:pPr indent="-317500" lvl="0" marL="457200" rtl="0" algn="l">
              <a:lnSpc>
                <a:spcPct val="100000"/>
              </a:lnSpc>
              <a:spcBef>
                <a:spcPts val="0"/>
              </a:spcBef>
              <a:spcAft>
                <a:spcPts val="0"/>
              </a:spcAft>
              <a:buClr>
                <a:srgbClr val="1155CC"/>
              </a:buClr>
              <a:buSzPts val="1400"/>
              <a:buFont typeface="Roboto"/>
              <a:buAutoNum type="arabicPeriod"/>
            </a:pPr>
            <a:r>
              <a:rPr lang="en" u="sng">
                <a:solidFill>
                  <a:srgbClr val="1155CC"/>
                </a:solidFill>
                <a:latin typeface="Roboto"/>
                <a:ea typeface="Roboto"/>
                <a:cs typeface="Roboto"/>
                <a:sym typeface="Roboto"/>
                <a:hlinkClick r:id="rId11">
                  <a:extLst>
                    <a:ext uri="{A12FA001-AC4F-418D-AE19-62706E023703}">
                      <ahyp:hlinkClr val="tx"/>
                    </a:ext>
                  </a:extLst>
                </a:hlinkClick>
              </a:rPr>
              <a:t>Biad Definition &amp; Meaning</a:t>
            </a:r>
            <a:endParaRPr>
              <a:solidFill>
                <a:srgbClr val="1155CC"/>
              </a:solidFill>
              <a:latin typeface="Roboto"/>
              <a:ea typeface="Roboto"/>
              <a:cs typeface="Roboto"/>
              <a:sym typeface="Roboto"/>
            </a:endParaRPr>
          </a:p>
          <a:p>
            <a:pPr indent="-317500" lvl="0" marL="457200" rtl="0" algn="l">
              <a:lnSpc>
                <a:spcPct val="100000"/>
              </a:lnSpc>
              <a:spcBef>
                <a:spcPts val="0"/>
              </a:spcBef>
              <a:spcAft>
                <a:spcPts val="0"/>
              </a:spcAft>
              <a:buClr>
                <a:srgbClr val="1155CC"/>
              </a:buClr>
              <a:buSzPts val="1400"/>
              <a:buFont typeface="Roboto"/>
              <a:buAutoNum type="arabicPeriod"/>
            </a:pPr>
            <a:r>
              <a:rPr lang="en" u="sng">
                <a:solidFill>
                  <a:srgbClr val="1155CC"/>
                </a:solidFill>
                <a:latin typeface="Roboto"/>
                <a:ea typeface="Roboto"/>
                <a:cs typeface="Roboto"/>
                <a:sym typeface="Roboto"/>
                <a:hlinkClick r:id="rId12">
                  <a:extLst>
                    <a:ext uri="{A12FA001-AC4F-418D-AE19-62706E023703}">
                      <ahyp:hlinkClr val="tx"/>
                    </a:ext>
                  </a:extLst>
                </a:hlinkClick>
              </a:rPr>
              <a:t>Jim Crow Laws Definition</a:t>
            </a:r>
            <a:endParaRPr>
              <a:solidFill>
                <a:srgbClr val="1155CC"/>
              </a:solidFill>
              <a:latin typeface="Roboto"/>
              <a:ea typeface="Roboto"/>
              <a:cs typeface="Roboto"/>
              <a:sym typeface="Roboto"/>
            </a:endParaRPr>
          </a:p>
          <a:p>
            <a:pPr indent="-317500" lvl="0" marL="457200" rtl="0" algn="l">
              <a:lnSpc>
                <a:spcPct val="100000"/>
              </a:lnSpc>
              <a:spcBef>
                <a:spcPts val="0"/>
              </a:spcBef>
              <a:spcAft>
                <a:spcPts val="0"/>
              </a:spcAft>
              <a:buClr>
                <a:srgbClr val="1155CC"/>
              </a:buClr>
              <a:buSzPts val="1400"/>
              <a:buFont typeface="Roboto"/>
              <a:buAutoNum type="arabicPeriod"/>
            </a:pPr>
            <a:r>
              <a:rPr lang="en" u="sng">
                <a:solidFill>
                  <a:srgbClr val="1155CC"/>
                </a:solidFill>
                <a:latin typeface="Roboto"/>
                <a:ea typeface="Roboto"/>
                <a:cs typeface="Roboto"/>
                <a:sym typeface="Roboto"/>
                <a:hlinkClick r:id="rId13">
                  <a:extLst>
                    <a:ext uri="{A12FA001-AC4F-418D-AE19-62706E023703}">
                      <ahyp:hlinkClr val="tx"/>
                    </a:ext>
                  </a:extLst>
                </a:hlinkClick>
              </a:rPr>
              <a:t>Jim Crow Laws | American Experience | Official Site | PBS</a:t>
            </a:r>
            <a:endParaRPr>
              <a:solidFill>
                <a:srgbClr val="1155CC"/>
              </a:solidFill>
              <a:latin typeface="Roboto"/>
              <a:ea typeface="Roboto"/>
              <a:cs typeface="Roboto"/>
              <a:sym typeface="Roboto"/>
            </a:endParaRPr>
          </a:p>
          <a:p>
            <a:pPr indent="-317500" lvl="0" marL="457200" rtl="0" algn="l">
              <a:lnSpc>
                <a:spcPct val="100000"/>
              </a:lnSpc>
              <a:spcBef>
                <a:spcPts val="0"/>
              </a:spcBef>
              <a:spcAft>
                <a:spcPts val="0"/>
              </a:spcAft>
              <a:buClr>
                <a:srgbClr val="1155CC"/>
              </a:buClr>
              <a:buSzPts val="1400"/>
              <a:buFont typeface="Roboto"/>
              <a:buAutoNum type="arabicPeriod"/>
            </a:pPr>
            <a:r>
              <a:rPr lang="en" u="sng">
                <a:solidFill>
                  <a:srgbClr val="1155CC"/>
                </a:solidFill>
                <a:latin typeface="Roboto"/>
                <a:ea typeface="Roboto"/>
                <a:cs typeface="Roboto"/>
                <a:sym typeface="Roboto"/>
                <a:hlinkClick r:id="rId14">
                  <a:extLst>
                    <a:ext uri="{A12FA001-AC4F-418D-AE19-62706E023703}">
                      <ahyp:hlinkClr val="tx"/>
                    </a:ext>
                  </a:extLst>
                </a:hlinkClick>
              </a:rPr>
              <a:t>China's Social Credit System</a:t>
            </a:r>
            <a:endParaRPr>
              <a:solidFill>
                <a:srgbClr val="1155CC"/>
              </a:solidFill>
              <a:latin typeface="Roboto"/>
              <a:ea typeface="Roboto"/>
              <a:cs typeface="Roboto"/>
              <a:sym typeface="Roboto"/>
            </a:endParaRPr>
          </a:p>
          <a:p>
            <a:pPr indent="-317500" lvl="0" marL="457200" rtl="0" algn="l">
              <a:lnSpc>
                <a:spcPct val="100000"/>
              </a:lnSpc>
              <a:spcBef>
                <a:spcPts val="0"/>
              </a:spcBef>
              <a:spcAft>
                <a:spcPts val="0"/>
              </a:spcAft>
              <a:buClr>
                <a:srgbClr val="1155CC"/>
              </a:buClr>
              <a:buSzPts val="1400"/>
              <a:buFont typeface="Roboto"/>
              <a:buAutoNum type="arabicPeriod"/>
            </a:pPr>
            <a:r>
              <a:rPr lang="en" u="sng">
                <a:solidFill>
                  <a:srgbClr val="1155CC"/>
                </a:solidFill>
                <a:latin typeface="Roboto"/>
                <a:ea typeface="Roboto"/>
                <a:cs typeface="Roboto"/>
                <a:sym typeface="Roboto"/>
                <a:hlinkClick r:id="rId15">
                  <a:extLst>
                    <a:ext uri="{A12FA001-AC4F-418D-AE19-62706E023703}">
                      <ahyp:hlinkClr val="tx"/>
                    </a:ext>
                  </a:extLst>
                </a:hlinkClick>
              </a:rPr>
              <a:t>An Introduction to the Five Factor Model</a:t>
            </a:r>
            <a:endParaRPr>
              <a:solidFill>
                <a:srgbClr val="1155CC"/>
              </a:solidFill>
              <a:latin typeface="Roboto"/>
              <a:ea typeface="Roboto"/>
              <a:cs typeface="Roboto"/>
              <a:sym typeface="Roboto"/>
            </a:endParaRPr>
          </a:p>
          <a:p>
            <a:pPr indent="-317500" lvl="0" marL="457200" rtl="0" algn="l">
              <a:lnSpc>
                <a:spcPct val="100000"/>
              </a:lnSpc>
              <a:spcBef>
                <a:spcPts val="0"/>
              </a:spcBef>
              <a:spcAft>
                <a:spcPts val="0"/>
              </a:spcAft>
              <a:buClr>
                <a:srgbClr val="1155CC"/>
              </a:buClr>
              <a:buSzPts val="1400"/>
              <a:buFont typeface="Roboto"/>
              <a:buAutoNum type="arabicPeriod"/>
            </a:pPr>
            <a:r>
              <a:rPr lang="en" u="sng">
                <a:solidFill>
                  <a:srgbClr val="1155CC"/>
                </a:solidFill>
                <a:latin typeface="Roboto"/>
                <a:ea typeface="Roboto"/>
                <a:cs typeface="Roboto"/>
                <a:sym typeface="Roboto"/>
                <a:hlinkClick r:id="rId16">
                  <a:extLst>
                    <a:ext uri="{A12FA001-AC4F-418D-AE19-62706E023703}">
                      <ahyp:hlinkClr val="tx"/>
                    </a:ext>
                  </a:extLst>
                </a:hlinkClick>
              </a:rPr>
              <a:t>Five Factor Model (pdf)</a:t>
            </a:r>
            <a:endParaRPr>
              <a:solidFill>
                <a:srgbClr val="1155CC"/>
              </a:solidFill>
              <a:latin typeface="Roboto"/>
              <a:ea typeface="Roboto"/>
              <a:cs typeface="Roboto"/>
              <a:sym typeface="Roboto"/>
            </a:endParaRPr>
          </a:p>
        </p:txBody>
      </p:sp>
      <p:sp>
        <p:nvSpPr>
          <p:cNvPr id="1375" name="Google Shape;1375;p118"/>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sp>
        <p:nvSpPr>
          <p:cNvPr id="1376" name="Google Shape;1376;p118"/>
          <p:cNvSpPr txBox="1"/>
          <p:nvPr/>
        </p:nvSpPr>
        <p:spPr>
          <a:xfrm>
            <a:off x="8008675" y="0"/>
            <a:ext cx="1423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a:t>
            </a:r>
            <a:endParaRPr sz="110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pic>
        <p:nvPicPr>
          <p:cNvPr id="1377" name="Google Shape;1377;p118"/>
          <p:cNvPicPr preferRelativeResize="0"/>
          <p:nvPr/>
        </p:nvPicPr>
        <p:blipFill>
          <a:blip r:embed="rId17">
            <a:alphaModFix/>
          </a:blip>
          <a:stretch>
            <a:fillRect/>
          </a:stretch>
        </p:blipFill>
        <p:spPr>
          <a:xfrm>
            <a:off x="0" y="4683850"/>
            <a:ext cx="8282952" cy="459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3"/>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200" name="Google Shape;200;p2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3"/>
          <p:cNvSpPr/>
          <p:nvPr/>
        </p:nvSpPr>
        <p:spPr>
          <a:xfrm>
            <a:off x="0" y="1300475"/>
            <a:ext cx="8048313" cy="17058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Common Computing Devices</a:t>
            </a:r>
          </a:p>
        </p:txBody>
      </p:sp>
      <p:sp>
        <p:nvSpPr>
          <p:cNvPr id="202" name="Google Shape;202;p23"/>
          <p:cNvSpPr txBox="1"/>
          <p:nvPr/>
        </p:nvSpPr>
        <p:spPr>
          <a:xfrm>
            <a:off x="8161275" y="0"/>
            <a:ext cx="11196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203" name="Google Shape;203;p23"/>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204" name="Google Shape;204;p23"/>
          <p:cNvPicPr preferRelativeResize="0"/>
          <p:nvPr/>
        </p:nvPicPr>
        <p:blipFill>
          <a:blip r:embed="rId3">
            <a:alphaModFix/>
          </a:blip>
          <a:stretch>
            <a:fillRect/>
          </a:stretch>
        </p:blipFill>
        <p:spPr>
          <a:xfrm>
            <a:off x="0" y="4663225"/>
            <a:ext cx="8282701" cy="459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4"/>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211" name="Google Shape;211;p2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4"/>
          <p:cNvSpPr txBox="1"/>
          <p:nvPr/>
        </p:nvSpPr>
        <p:spPr>
          <a:xfrm>
            <a:off x="172025" y="263300"/>
            <a:ext cx="45018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0">
                <a:solidFill>
                  <a:srgbClr val="FF0000"/>
                </a:solidFill>
                <a:latin typeface="Roboto"/>
                <a:ea typeface="Roboto"/>
                <a:cs typeface="Roboto"/>
                <a:sym typeface="Roboto"/>
              </a:rPr>
              <a:t>Question:</a:t>
            </a:r>
            <a:r>
              <a:rPr b="1" lang="en" sz="4000">
                <a:latin typeface="Roboto"/>
                <a:ea typeface="Roboto"/>
                <a:cs typeface="Roboto"/>
                <a:sym typeface="Roboto"/>
              </a:rPr>
              <a:t> </a:t>
            </a:r>
            <a:endParaRPr b="1" sz="4000">
              <a:latin typeface="Roboto"/>
              <a:ea typeface="Roboto"/>
              <a:cs typeface="Roboto"/>
              <a:sym typeface="Roboto"/>
            </a:endParaRPr>
          </a:p>
          <a:p>
            <a:pPr indent="0" lvl="0" marL="0" rtl="0" algn="l">
              <a:spcBef>
                <a:spcPts val="0"/>
              </a:spcBef>
              <a:spcAft>
                <a:spcPts val="0"/>
              </a:spcAft>
              <a:buNone/>
            </a:pPr>
            <a:r>
              <a:rPr b="1" lang="en" sz="4000">
                <a:latin typeface="Roboto"/>
                <a:ea typeface="Roboto"/>
                <a:cs typeface="Roboto"/>
                <a:sym typeface="Roboto"/>
              </a:rPr>
              <a:t>Can you name</a:t>
            </a:r>
            <a:endParaRPr b="1" sz="4000">
              <a:latin typeface="Roboto"/>
              <a:ea typeface="Roboto"/>
              <a:cs typeface="Roboto"/>
              <a:sym typeface="Roboto"/>
            </a:endParaRPr>
          </a:p>
          <a:p>
            <a:pPr indent="0" lvl="0" marL="0" rtl="0" algn="l">
              <a:spcBef>
                <a:spcPts val="0"/>
              </a:spcBef>
              <a:spcAft>
                <a:spcPts val="0"/>
              </a:spcAft>
              <a:buNone/>
            </a:pPr>
            <a:r>
              <a:rPr b="1" lang="en" sz="4000">
                <a:latin typeface="Roboto"/>
                <a:ea typeface="Roboto"/>
                <a:cs typeface="Roboto"/>
                <a:sym typeface="Roboto"/>
              </a:rPr>
              <a:t>a computing device that people use </a:t>
            </a:r>
            <a:r>
              <a:rPr b="1" lang="en" sz="4000">
                <a:latin typeface="Roboto"/>
                <a:ea typeface="Roboto"/>
                <a:cs typeface="Roboto"/>
                <a:sym typeface="Roboto"/>
              </a:rPr>
              <a:t>everyday</a:t>
            </a:r>
            <a:r>
              <a:rPr b="1" lang="en" sz="4000">
                <a:latin typeface="Roboto"/>
                <a:ea typeface="Roboto"/>
                <a:cs typeface="Roboto"/>
                <a:sym typeface="Roboto"/>
              </a:rPr>
              <a:t>?</a:t>
            </a:r>
            <a:endParaRPr b="1" sz="4000">
              <a:latin typeface="Roboto"/>
              <a:ea typeface="Roboto"/>
              <a:cs typeface="Roboto"/>
              <a:sym typeface="Roboto"/>
            </a:endParaRPr>
          </a:p>
        </p:txBody>
      </p:sp>
      <p:sp>
        <p:nvSpPr>
          <p:cNvPr id="213" name="Google Shape;213;p24"/>
          <p:cNvSpPr txBox="1"/>
          <p:nvPr/>
        </p:nvSpPr>
        <p:spPr>
          <a:xfrm>
            <a:off x="8008675" y="0"/>
            <a:ext cx="1411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214" name="Google Shape;214;p24"/>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215" name="Google Shape;215;p24"/>
          <p:cNvPicPr preferRelativeResize="0"/>
          <p:nvPr/>
        </p:nvPicPr>
        <p:blipFill>
          <a:blip r:embed="rId3">
            <a:alphaModFix/>
          </a:blip>
          <a:stretch>
            <a:fillRect/>
          </a:stretch>
        </p:blipFill>
        <p:spPr>
          <a:xfrm>
            <a:off x="3982150" y="781050"/>
            <a:ext cx="4300549" cy="4300550"/>
          </a:xfrm>
          <a:prstGeom prst="rect">
            <a:avLst/>
          </a:prstGeom>
          <a:noFill/>
          <a:ln>
            <a:noFill/>
          </a:ln>
        </p:spPr>
      </p:pic>
      <p:sp>
        <p:nvSpPr>
          <p:cNvPr id="216" name="Google Shape;216;p24"/>
          <p:cNvSpPr/>
          <p:nvPr/>
        </p:nvSpPr>
        <p:spPr>
          <a:xfrm rot="-250340">
            <a:off x="6647766" y="181774"/>
            <a:ext cx="420744" cy="759227"/>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rgbClr val="FF0000"/>
                </a:solidFill>
                <a:latin typeface="Roboto"/>
              </a:rPr>
              <a:t>?</a:t>
            </a:r>
          </a:p>
        </p:txBody>
      </p:sp>
      <p:sp>
        <p:nvSpPr>
          <p:cNvPr id="217" name="Google Shape;217;p24"/>
          <p:cNvSpPr/>
          <p:nvPr/>
        </p:nvSpPr>
        <p:spPr>
          <a:xfrm rot="156754">
            <a:off x="7355245" y="413463"/>
            <a:ext cx="464933" cy="883800"/>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rgbClr val="FF0000"/>
                </a:solidFill>
                <a:latin typeface="Roboto"/>
              </a:rPr>
              <a:t>?</a:t>
            </a:r>
          </a:p>
        </p:txBody>
      </p:sp>
      <p:sp>
        <p:nvSpPr>
          <p:cNvPr id="218" name="Google Shape;218;p24"/>
          <p:cNvSpPr/>
          <p:nvPr/>
        </p:nvSpPr>
        <p:spPr>
          <a:xfrm rot="-903205">
            <a:off x="5901326" y="178966"/>
            <a:ext cx="395928" cy="874093"/>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rgbClr val="FF0000"/>
                </a:solidFill>
                <a:latin typeface="Roboto"/>
              </a:rPr>
              <a:t>?</a:t>
            </a:r>
          </a:p>
        </p:txBody>
      </p:sp>
      <p:sp>
        <p:nvSpPr>
          <p:cNvPr id="219" name="Google Shape;219;p24"/>
          <p:cNvSpPr/>
          <p:nvPr/>
        </p:nvSpPr>
        <p:spPr>
          <a:xfrm rot="-903228">
            <a:off x="4938707" y="451463"/>
            <a:ext cx="489060" cy="895149"/>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rgbClr val="FF0000"/>
                </a:solidFill>
                <a:latin typeface="Roboto"/>
              </a:rPr>
              <a:t>?</a:t>
            </a:r>
          </a:p>
        </p:txBody>
      </p:sp>
      <p:pic>
        <p:nvPicPr>
          <p:cNvPr id="220" name="Google Shape;220;p24"/>
          <p:cNvPicPr preferRelativeResize="0"/>
          <p:nvPr/>
        </p:nvPicPr>
        <p:blipFill>
          <a:blip r:embed="rId4">
            <a:alphaModFix/>
          </a:blip>
          <a:stretch>
            <a:fillRect/>
          </a:stretch>
        </p:blipFill>
        <p:spPr>
          <a:xfrm>
            <a:off x="0" y="4663225"/>
            <a:ext cx="8282701" cy="459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25"/>
          <p:cNvPicPr preferRelativeResize="0"/>
          <p:nvPr/>
        </p:nvPicPr>
        <p:blipFill rotWithShape="1">
          <a:blip r:embed="rId3">
            <a:alphaModFix/>
          </a:blip>
          <a:srcRect b="24348" l="0" r="0" t="28244"/>
          <a:stretch/>
        </p:blipFill>
        <p:spPr>
          <a:xfrm>
            <a:off x="3519400" y="872350"/>
            <a:ext cx="5074200" cy="4552424"/>
          </a:xfrm>
          <a:prstGeom prst="rect">
            <a:avLst/>
          </a:prstGeom>
          <a:noFill/>
          <a:ln>
            <a:noFill/>
          </a:ln>
        </p:spPr>
      </p:pic>
      <p:sp>
        <p:nvSpPr>
          <p:cNvPr id="226" name="Google Shape;226;p2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5"/>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228" name="Google Shape;228;p2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5"/>
          <p:cNvSpPr txBox="1"/>
          <p:nvPr/>
        </p:nvSpPr>
        <p:spPr>
          <a:xfrm>
            <a:off x="52225" y="0"/>
            <a:ext cx="81660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500">
                <a:solidFill>
                  <a:srgbClr val="FF0000"/>
                </a:solidFill>
                <a:latin typeface="Roboto"/>
                <a:ea typeface="Roboto"/>
                <a:cs typeface="Roboto"/>
                <a:sym typeface="Roboto"/>
              </a:rPr>
              <a:t>Answer:</a:t>
            </a:r>
            <a:r>
              <a:rPr b="1" lang="en" sz="3100">
                <a:solidFill>
                  <a:srgbClr val="FF0000"/>
                </a:solidFill>
                <a:latin typeface="Roboto"/>
                <a:ea typeface="Roboto"/>
                <a:cs typeface="Roboto"/>
                <a:sym typeface="Roboto"/>
              </a:rPr>
              <a:t> </a:t>
            </a:r>
            <a:r>
              <a:rPr b="1" lang="en" sz="2500">
                <a:latin typeface="Roboto"/>
                <a:ea typeface="Roboto"/>
                <a:cs typeface="Roboto"/>
                <a:sym typeface="Roboto"/>
              </a:rPr>
              <a:t>Below is a list of common </a:t>
            </a:r>
            <a:r>
              <a:rPr b="1" lang="en" sz="2500">
                <a:latin typeface="Roboto"/>
                <a:ea typeface="Roboto"/>
                <a:cs typeface="Roboto"/>
                <a:sym typeface="Roboto"/>
              </a:rPr>
              <a:t>computing devices that you use at school and home</a:t>
            </a:r>
            <a:r>
              <a:rPr b="1" lang="en" sz="3100">
                <a:latin typeface="Roboto"/>
                <a:ea typeface="Roboto"/>
                <a:cs typeface="Roboto"/>
                <a:sym typeface="Roboto"/>
              </a:rPr>
              <a:t>. </a:t>
            </a:r>
            <a:endParaRPr b="1" sz="3100">
              <a:latin typeface="Roboto"/>
              <a:ea typeface="Roboto"/>
              <a:cs typeface="Roboto"/>
              <a:sym typeface="Roboto"/>
            </a:endParaRPr>
          </a:p>
        </p:txBody>
      </p:sp>
      <p:sp>
        <p:nvSpPr>
          <p:cNvPr id="230" name="Google Shape;230;p25"/>
          <p:cNvSpPr txBox="1"/>
          <p:nvPr/>
        </p:nvSpPr>
        <p:spPr>
          <a:xfrm>
            <a:off x="8008675" y="0"/>
            <a:ext cx="1411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a:t>
            </a:r>
            <a:endParaRPr sz="110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231" name="Google Shape;231;p25"/>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232" name="Google Shape;232;p25"/>
          <p:cNvPicPr preferRelativeResize="0"/>
          <p:nvPr/>
        </p:nvPicPr>
        <p:blipFill>
          <a:blip r:embed="rId4">
            <a:alphaModFix/>
          </a:blip>
          <a:stretch>
            <a:fillRect/>
          </a:stretch>
        </p:blipFill>
        <p:spPr>
          <a:xfrm>
            <a:off x="0" y="4663225"/>
            <a:ext cx="8218148" cy="459575"/>
          </a:xfrm>
          <a:prstGeom prst="rect">
            <a:avLst/>
          </a:prstGeom>
          <a:noFill/>
          <a:ln>
            <a:noFill/>
          </a:ln>
        </p:spPr>
      </p:pic>
      <p:sp>
        <p:nvSpPr>
          <p:cNvPr id="233" name="Google Shape;233;p25"/>
          <p:cNvSpPr txBox="1"/>
          <p:nvPr>
            <p:ph idx="1" type="body"/>
          </p:nvPr>
        </p:nvSpPr>
        <p:spPr>
          <a:xfrm>
            <a:off x="534850" y="1053800"/>
            <a:ext cx="3322800" cy="3712500"/>
          </a:xfrm>
          <a:prstGeom prst="rect">
            <a:avLst/>
          </a:prstGeom>
          <a:noFill/>
          <a:ln>
            <a:noFill/>
          </a:ln>
        </p:spPr>
        <p:txBody>
          <a:bodyPr anchorCtr="0" anchor="t" bIns="91425" lIns="91425" spcFirstLastPara="1" rIns="91425" wrap="square" tIns="91425">
            <a:noAutofit/>
          </a:bodyPr>
          <a:lstStyle/>
          <a:p>
            <a:pPr indent="-406400" lvl="0" marL="457200" rtl="0" algn="l">
              <a:lnSpc>
                <a:spcPct val="100000"/>
              </a:lnSpc>
              <a:spcBef>
                <a:spcPts val="0"/>
              </a:spcBef>
              <a:spcAft>
                <a:spcPts val="0"/>
              </a:spcAft>
              <a:buClr>
                <a:schemeClr val="dk1"/>
              </a:buClr>
              <a:buSzPts val="2800"/>
              <a:buFont typeface="Roboto"/>
              <a:buChar char="❖"/>
            </a:pPr>
            <a:r>
              <a:rPr b="1" lang="en" sz="2800">
                <a:solidFill>
                  <a:schemeClr val="dk1"/>
                </a:solidFill>
                <a:latin typeface="Roboto"/>
                <a:ea typeface="Roboto"/>
                <a:cs typeface="Roboto"/>
                <a:sym typeface="Roboto"/>
              </a:rPr>
              <a:t>Desktop</a:t>
            </a:r>
            <a:endParaRPr b="1" sz="2800">
              <a:solidFill>
                <a:schemeClr val="dk1"/>
              </a:solidFill>
              <a:latin typeface="Roboto"/>
              <a:ea typeface="Roboto"/>
              <a:cs typeface="Roboto"/>
              <a:sym typeface="Roboto"/>
            </a:endParaRPr>
          </a:p>
          <a:p>
            <a:pPr indent="-406400" lvl="0" marL="457200" rtl="0" algn="l">
              <a:lnSpc>
                <a:spcPct val="100000"/>
              </a:lnSpc>
              <a:spcBef>
                <a:spcPts val="0"/>
              </a:spcBef>
              <a:spcAft>
                <a:spcPts val="0"/>
              </a:spcAft>
              <a:buClr>
                <a:schemeClr val="dk1"/>
              </a:buClr>
              <a:buSzPts val="2800"/>
              <a:buFont typeface="Roboto"/>
              <a:buChar char="❖"/>
            </a:pPr>
            <a:r>
              <a:rPr b="1" lang="en" sz="2800">
                <a:solidFill>
                  <a:schemeClr val="dk1"/>
                </a:solidFill>
                <a:latin typeface="Roboto"/>
                <a:ea typeface="Roboto"/>
                <a:cs typeface="Roboto"/>
                <a:sym typeface="Roboto"/>
              </a:rPr>
              <a:t>Laptop</a:t>
            </a:r>
            <a:endParaRPr b="1" sz="2800">
              <a:solidFill>
                <a:schemeClr val="dk1"/>
              </a:solidFill>
              <a:latin typeface="Roboto"/>
              <a:ea typeface="Roboto"/>
              <a:cs typeface="Roboto"/>
              <a:sym typeface="Roboto"/>
            </a:endParaRPr>
          </a:p>
          <a:p>
            <a:pPr indent="-406400" lvl="0" marL="457200" rtl="0" algn="l">
              <a:lnSpc>
                <a:spcPct val="100000"/>
              </a:lnSpc>
              <a:spcBef>
                <a:spcPts val="0"/>
              </a:spcBef>
              <a:spcAft>
                <a:spcPts val="0"/>
              </a:spcAft>
              <a:buClr>
                <a:schemeClr val="dk1"/>
              </a:buClr>
              <a:buSzPts val="2800"/>
              <a:buFont typeface="Roboto"/>
              <a:buChar char="❖"/>
            </a:pPr>
            <a:r>
              <a:rPr b="1" lang="en" sz="2800">
                <a:solidFill>
                  <a:schemeClr val="dk1"/>
                </a:solidFill>
                <a:latin typeface="Roboto"/>
                <a:ea typeface="Roboto"/>
                <a:cs typeface="Roboto"/>
                <a:sym typeface="Roboto"/>
              </a:rPr>
              <a:t>Tablet</a:t>
            </a:r>
            <a:endParaRPr b="1" sz="2800">
              <a:solidFill>
                <a:schemeClr val="dk1"/>
              </a:solidFill>
              <a:latin typeface="Roboto"/>
              <a:ea typeface="Roboto"/>
              <a:cs typeface="Roboto"/>
              <a:sym typeface="Roboto"/>
            </a:endParaRPr>
          </a:p>
          <a:p>
            <a:pPr indent="-406400" lvl="0" marL="457200" rtl="0" algn="l">
              <a:lnSpc>
                <a:spcPct val="100000"/>
              </a:lnSpc>
              <a:spcBef>
                <a:spcPts val="0"/>
              </a:spcBef>
              <a:spcAft>
                <a:spcPts val="0"/>
              </a:spcAft>
              <a:buClr>
                <a:srgbClr val="000000"/>
              </a:buClr>
              <a:buSzPts val="2800"/>
              <a:buFont typeface="Roboto"/>
              <a:buChar char="❖"/>
            </a:pPr>
            <a:r>
              <a:rPr b="1" lang="en" sz="2800">
                <a:solidFill>
                  <a:srgbClr val="000000"/>
                </a:solidFill>
                <a:latin typeface="Roboto"/>
                <a:ea typeface="Roboto"/>
                <a:cs typeface="Roboto"/>
                <a:sym typeface="Roboto"/>
              </a:rPr>
              <a:t>Smart TVs</a:t>
            </a:r>
            <a:endParaRPr b="1" sz="2800">
              <a:solidFill>
                <a:srgbClr val="000000"/>
              </a:solidFill>
              <a:latin typeface="Roboto"/>
              <a:ea typeface="Roboto"/>
              <a:cs typeface="Roboto"/>
              <a:sym typeface="Roboto"/>
            </a:endParaRPr>
          </a:p>
          <a:p>
            <a:pPr indent="-406400" lvl="0" marL="457200" rtl="0" algn="l">
              <a:lnSpc>
                <a:spcPct val="100000"/>
              </a:lnSpc>
              <a:spcBef>
                <a:spcPts val="0"/>
              </a:spcBef>
              <a:spcAft>
                <a:spcPts val="0"/>
              </a:spcAft>
              <a:buClr>
                <a:srgbClr val="000000"/>
              </a:buClr>
              <a:buSzPts val="2800"/>
              <a:buFont typeface="Roboto"/>
              <a:buChar char="❖"/>
            </a:pPr>
            <a:r>
              <a:rPr b="1" lang="en" sz="2800">
                <a:solidFill>
                  <a:schemeClr val="dk1"/>
                </a:solidFill>
                <a:latin typeface="Roboto"/>
                <a:ea typeface="Roboto"/>
                <a:cs typeface="Roboto"/>
                <a:sym typeface="Roboto"/>
              </a:rPr>
              <a:t>Smart phone</a:t>
            </a:r>
            <a:endParaRPr b="1" sz="2800">
              <a:solidFill>
                <a:schemeClr val="dk1"/>
              </a:solidFill>
              <a:latin typeface="Roboto"/>
              <a:ea typeface="Roboto"/>
              <a:cs typeface="Roboto"/>
              <a:sym typeface="Roboto"/>
            </a:endParaRPr>
          </a:p>
          <a:p>
            <a:pPr indent="-406400" lvl="0" marL="457200" rtl="0" algn="l">
              <a:lnSpc>
                <a:spcPct val="100000"/>
              </a:lnSpc>
              <a:spcBef>
                <a:spcPts val="0"/>
              </a:spcBef>
              <a:spcAft>
                <a:spcPts val="0"/>
              </a:spcAft>
              <a:buClr>
                <a:srgbClr val="000000"/>
              </a:buClr>
              <a:buSzPts val="2800"/>
              <a:buFont typeface="Roboto"/>
              <a:buChar char="❖"/>
            </a:pPr>
            <a:r>
              <a:rPr b="1" lang="en" sz="2800">
                <a:solidFill>
                  <a:srgbClr val="000000"/>
                </a:solidFill>
                <a:latin typeface="Roboto"/>
                <a:ea typeface="Roboto"/>
                <a:cs typeface="Roboto"/>
                <a:sym typeface="Roboto"/>
              </a:rPr>
              <a:t>Smartwatch</a:t>
            </a:r>
            <a:endParaRPr b="1" sz="2800">
              <a:solidFill>
                <a:srgbClr val="000000"/>
              </a:solidFill>
              <a:latin typeface="Roboto"/>
              <a:ea typeface="Roboto"/>
              <a:cs typeface="Roboto"/>
              <a:sym typeface="Roboto"/>
            </a:endParaRPr>
          </a:p>
          <a:p>
            <a:pPr indent="-406400" lvl="0" marL="457200" rtl="0" algn="l">
              <a:lnSpc>
                <a:spcPct val="100000"/>
              </a:lnSpc>
              <a:spcBef>
                <a:spcPts val="0"/>
              </a:spcBef>
              <a:spcAft>
                <a:spcPts val="0"/>
              </a:spcAft>
              <a:buClr>
                <a:srgbClr val="000000"/>
              </a:buClr>
              <a:buSzPts val="2800"/>
              <a:buFont typeface="Roboto"/>
              <a:buChar char="❖"/>
            </a:pPr>
            <a:r>
              <a:rPr b="1" lang="en" sz="2800">
                <a:solidFill>
                  <a:srgbClr val="000000"/>
                </a:solidFill>
                <a:latin typeface="Roboto"/>
                <a:ea typeface="Roboto"/>
                <a:cs typeface="Roboto"/>
                <a:sym typeface="Roboto"/>
              </a:rPr>
              <a:t>E-readers</a:t>
            </a:r>
            <a:endParaRPr b="1" sz="2800">
              <a:solidFill>
                <a:srgbClr val="000000"/>
              </a:solidFill>
              <a:latin typeface="Roboto"/>
              <a:ea typeface="Roboto"/>
              <a:cs typeface="Roboto"/>
              <a:sym typeface="Roboto"/>
            </a:endParaRPr>
          </a:p>
          <a:p>
            <a:pPr indent="-406400" lvl="0" marL="457200" rtl="0" algn="l">
              <a:lnSpc>
                <a:spcPct val="100000"/>
              </a:lnSpc>
              <a:spcBef>
                <a:spcPts val="0"/>
              </a:spcBef>
              <a:spcAft>
                <a:spcPts val="0"/>
              </a:spcAft>
              <a:buClr>
                <a:srgbClr val="000000"/>
              </a:buClr>
              <a:buSzPts val="2800"/>
              <a:buFont typeface="Roboto"/>
              <a:buChar char="❖"/>
            </a:pPr>
            <a:r>
              <a:rPr b="1" lang="en" sz="2800">
                <a:solidFill>
                  <a:srgbClr val="000000"/>
                </a:solidFill>
                <a:latin typeface="Roboto"/>
                <a:ea typeface="Roboto"/>
                <a:cs typeface="Roboto"/>
                <a:sym typeface="Roboto"/>
              </a:rPr>
              <a:t>Fitness Trackers</a:t>
            </a:r>
            <a:endParaRPr b="1" sz="2800">
              <a:solidFill>
                <a:srgbClr val="000000"/>
              </a:solidFill>
              <a:latin typeface="Roboto"/>
              <a:ea typeface="Roboto"/>
              <a:cs typeface="Roboto"/>
              <a:sym typeface="Roboto"/>
            </a:endParaRPr>
          </a:p>
          <a:p>
            <a:pPr indent="0" lvl="0" marL="0" rtl="0" algn="l">
              <a:spcBef>
                <a:spcPts val="0"/>
              </a:spcBef>
              <a:spcAft>
                <a:spcPts val="0"/>
              </a:spcAft>
              <a:buNone/>
            </a:pPr>
            <a:r>
              <a:t/>
            </a:r>
            <a:endParaRPr b="1" sz="2400">
              <a:solidFill>
                <a:schemeClr val="dk1"/>
              </a:solidFill>
              <a:latin typeface="Roboto"/>
              <a:ea typeface="Roboto"/>
              <a:cs typeface="Roboto"/>
              <a:sym typeface="Roboto"/>
            </a:endParaRPr>
          </a:p>
          <a:p>
            <a:pPr indent="0" lvl="0" marL="0" rtl="0" algn="l">
              <a:spcBef>
                <a:spcPts val="1600"/>
              </a:spcBef>
              <a:spcAft>
                <a:spcPts val="0"/>
              </a:spcAft>
              <a:buNone/>
            </a:pPr>
            <a:r>
              <a:t/>
            </a:r>
            <a:endParaRPr b="1" sz="2400">
              <a:solidFill>
                <a:schemeClr val="dk1"/>
              </a:solidFill>
              <a:latin typeface="Roboto"/>
              <a:ea typeface="Roboto"/>
              <a:cs typeface="Roboto"/>
              <a:sym typeface="Roboto"/>
            </a:endParaRPr>
          </a:p>
          <a:p>
            <a:pPr indent="0" lvl="0" marL="0" rtl="0" algn="l">
              <a:spcBef>
                <a:spcPts val="1600"/>
              </a:spcBef>
              <a:spcAft>
                <a:spcPts val="1600"/>
              </a:spcAft>
              <a:buNone/>
            </a:pPr>
            <a:r>
              <a:t/>
            </a:r>
            <a:endParaRPr b="1" sz="1200">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6"/>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240" name="Google Shape;240;p2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6"/>
          <p:cNvSpPr/>
          <p:nvPr/>
        </p:nvSpPr>
        <p:spPr>
          <a:xfrm>
            <a:off x="208775" y="1300475"/>
            <a:ext cx="7901374" cy="204944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Types of  Computing Devices</a:t>
            </a:r>
          </a:p>
        </p:txBody>
      </p:sp>
      <p:sp>
        <p:nvSpPr>
          <p:cNvPr id="242" name="Google Shape;242;p26"/>
          <p:cNvSpPr txBox="1"/>
          <p:nvPr/>
        </p:nvSpPr>
        <p:spPr>
          <a:xfrm>
            <a:off x="8161275" y="0"/>
            <a:ext cx="11196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243" name="Google Shape;243;p26"/>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244" name="Google Shape;244;p26"/>
          <p:cNvPicPr preferRelativeResize="0"/>
          <p:nvPr/>
        </p:nvPicPr>
        <p:blipFill>
          <a:blip r:embed="rId3">
            <a:alphaModFix/>
          </a:blip>
          <a:stretch>
            <a:fillRect/>
          </a:stretch>
        </p:blipFill>
        <p:spPr>
          <a:xfrm>
            <a:off x="0" y="4663225"/>
            <a:ext cx="8282701" cy="459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7"/>
          <p:cNvSpPr txBox="1"/>
          <p:nvPr>
            <p:ph idx="12" type="sldNum"/>
          </p:nvPr>
        </p:nvSpPr>
        <p:spPr>
          <a:xfrm>
            <a:off x="8338875" y="4766300"/>
            <a:ext cx="8049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251" name="Google Shape;251;p2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7"/>
          <p:cNvSpPr/>
          <p:nvPr/>
        </p:nvSpPr>
        <p:spPr>
          <a:xfrm>
            <a:off x="445675" y="50"/>
            <a:ext cx="7717305" cy="1300626"/>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Types of Computing Devices</a:t>
            </a:r>
          </a:p>
        </p:txBody>
      </p:sp>
      <p:sp>
        <p:nvSpPr>
          <p:cNvPr id="253" name="Google Shape;253;p27"/>
          <p:cNvSpPr txBox="1"/>
          <p:nvPr/>
        </p:nvSpPr>
        <p:spPr>
          <a:xfrm>
            <a:off x="378750" y="1300675"/>
            <a:ext cx="7533900" cy="3320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300">
                <a:solidFill>
                  <a:srgbClr val="000000"/>
                </a:solidFill>
                <a:latin typeface="Roboto"/>
                <a:ea typeface="Roboto"/>
                <a:cs typeface="Roboto"/>
                <a:sym typeface="Roboto"/>
              </a:rPr>
              <a:t>We use three different types of </a:t>
            </a:r>
            <a:r>
              <a:rPr lang="en" sz="3300">
                <a:latin typeface="Roboto"/>
                <a:ea typeface="Roboto"/>
                <a:cs typeface="Roboto"/>
                <a:sym typeface="Roboto"/>
              </a:rPr>
              <a:t>Impacts of Computing</a:t>
            </a:r>
            <a:r>
              <a:rPr lang="en" sz="3300">
                <a:solidFill>
                  <a:srgbClr val="000000"/>
                </a:solidFill>
                <a:latin typeface="Roboto"/>
                <a:ea typeface="Roboto"/>
                <a:cs typeface="Roboto"/>
                <a:sym typeface="Roboto"/>
              </a:rPr>
              <a:t> or devices:</a:t>
            </a:r>
            <a:endParaRPr sz="3300">
              <a:solidFill>
                <a:srgbClr val="000000"/>
              </a:solidFill>
              <a:latin typeface="Roboto"/>
              <a:ea typeface="Roboto"/>
              <a:cs typeface="Roboto"/>
              <a:sym typeface="Roboto"/>
            </a:endParaRPr>
          </a:p>
          <a:p>
            <a:pPr indent="-355600" lvl="0" marL="914400" rtl="0" algn="l">
              <a:lnSpc>
                <a:spcPct val="100000"/>
              </a:lnSpc>
              <a:spcBef>
                <a:spcPts val="0"/>
              </a:spcBef>
              <a:spcAft>
                <a:spcPts val="0"/>
              </a:spcAft>
              <a:buClr>
                <a:srgbClr val="000000"/>
              </a:buClr>
              <a:buSzPts val="2000"/>
              <a:buFont typeface="Roboto"/>
              <a:buAutoNum type="arabicPeriod"/>
            </a:pPr>
            <a:r>
              <a:rPr b="1" lang="en" sz="2000" u="sng">
                <a:solidFill>
                  <a:srgbClr val="000000"/>
                </a:solidFill>
                <a:latin typeface="Roboto"/>
                <a:ea typeface="Roboto"/>
                <a:cs typeface="Roboto"/>
                <a:sym typeface="Roboto"/>
              </a:rPr>
              <a:t>stationary devices</a:t>
            </a:r>
            <a:r>
              <a:rPr lang="en" sz="2000">
                <a:solidFill>
                  <a:srgbClr val="000000"/>
                </a:solidFill>
                <a:latin typeface="Roboto"/>
                <a:ea typeface="Roboto"/>
                <a:cs typeface="Roboto"/>
                <a:sym typeface="Roboto"/>
              </a:rPr>
              <a:t> </a:t>
            </a:r>
            <a:r>
              <a:rPr lang="en" sz="2000">
                <a:solidFill>
                  <a:schemeClr val="dk1"/>
                </a:solidFill>
                <a:latin typeface="Roboto"/>
                <a:ea typeface="Roboto"/>
                <a:cs typeface="Roboto"/>
                <a:sym typeface="Roboto"/>
              </a:rPr>
              <a:t>stay in one place, like a desktop computer.</a:t>
            </a:r>
            <a:endParaRPr sz="2000">
              <a:solidFill>
                <a:srgbClr val="000000"/>
              </a:solidFill>
              <a:latin typeface="Roboto"/>
              <a:ea typeface="Roboto"/>
              <a:cs typeface="Roboto"/>
              <a:sym typeface="Roboto"/>
            </a:endParaRPr>
          </a:p>
          <a:p>
            <a:pPr indent="-355600" lvl="0" marL="914400" rtl="0" algn="l">
              <a:lnSpc>
                <a:spcPct val="100000"/>
              </a:lnSpc>
              <a:spcBef>
                <a:spcPts val="0"/>
              </a:spcBef>
              <a:spcAft>
                <a:spcPts val="0"/>
              </a:spcAft>
              <a:buClr>
                <a:srgbClr val="000000"/>
              </a:buClr>
              <a:buSzPts val="2000"/>
              <a:buFont typeface="Roboto"/>
              <a:buAutoNum type="arabicPeriod"/>
            </a:pPr>
            <a:r>
              <a:rPr b="1" lang="en" sz="2000" u="sng">
                <a:solidFill>
                  <a:srgbClr val="000000"/>
                </a:solidFill>
                <a:latin typeface="Roboto"/>
                <a:ea typeface="Roboto"/>
                <a:cs typeface="Roboto"/>
                <a:sym typeface="Roboto"/>
              </a:rPr>
              <a:t>mobile devices</a:t>
            </a:r>
            <a:r>
              <a:rPr b="1" lang="en" sz="2000">
                <a:solidFill>
                  <a:srgbClr val="000000"/>
                </a:solidFill>
                <a:latin typeface="Roboto"/>
                <a:ea typeface="Roboto"/>
                <a:cs typeface="Roboto"/>
                <a:sym typeface="Roboto"/>
              </a:rPr>
              <a:t> </a:t>
            </a:r>
            <a:r>
              <a:rPr lang="en" sz="2000">
                <a:solidFill>
                  <a:schemeClr val="dk1"/>
                </a:solidFill>
                <a:latin typeface="Roboto"/>
                <a:ea typeface="Roboto"/>
                <a:cs typeface="Roboto"/>
                <a:sym typeface="Roboto"/>
              </a:rPr>
              <a:t>go with you wherever you go, like a laptop, tablet and smartphone in your bookbag.</a:t>
            </a:r>
            <a:endParaRPr sz="2000">
              <a:solidFill>
                <a:srgbClr val="000000"/>
              </a:solidFill>
              <a:latin typeface="Roboto"/>
              <a:ea typeface="Roboto"/>
              <a:cs typeface="Roboto"/>
              <a:sym typeface="Roboto"/>
            </a:endParaRPr>
          </a:p>
          <a:p>
            <a:pPr indent="-355600" lvl="0" marL="914400" rtl="0" algn="l">
              <a:lnSpc>
                <a:spcPct val="100000"/>
              </a:lnSpc>
              <a:spcBef>
                <a:spcPts val="0"/>
              </a:spcBef>
              <a:spcAft>
                <a:spcPts val="0"/>
              </a:spcAft>
              <a:buClr>
                <a:srgbClr val="000000"/>
              </a:buClr>
              <a:buSzPts val="2000"/>
              <a:buFont typeface="Roboto"/>
              <a:buAutoNum type="arabicPeriod"/>
            </a:pPr>
            <a:r>
              <a:rPr b="1" lang="en" sz="2000" u="sng">
                <a:solidFill>
                  <a:srgbClr val="000000"/>
                </a:solidFill>
                <a:latin typeface="Roboto"/>
                <a:ea typeface="Roboto"/>
                <a:cs typeface="Roboto"/>
                <a:sym typeface="Roboto"/>
              </a:rPr>
              <a:t>wearable devices</a:t>
            </a:r>
            <a:r>
              <a:rPr lang="en" sz="2000">
                <a:solidFill>
                  <a:srgbClr val="000000"/>
                </a:solidFill>
                <a:latin typeface="Roboto"/>
                <a:ea typeface="Roboto"/>
                <a:cs typeface="Roboto"/>
                <a:sym typeface="Roboto"/>
              </a:rPr>
              <a:t> are a special type of mobile device </a:t>
            </a:r>
            <a:r>
              <a:rPr lang="en" sz="2000">
                <a:latin typeface="Roboto"/>
                <a:ea typeface="Roboto"/>
                <a:cs typeface="Roboto"/>
                <a:sym typeface="Roboto"/>
              </a:rPr>
              <a:t>that is worn on the body, </a:t>
            </a:r>
            <a:r>
              <a:rPr lang="en" sz="2000">
                <a:solidFill>
                  <a:schemeClr val="dk1"/>
                </a:solidFill>
                <a:latin typeface="Roboto"/>
                <a:ea typeface="Roboto"/>
                <a:cs typeface="Roboto"/>
                <a:sym typeface="Roboto"/>
              </a:rPr>
              <a:t>like a watch connected to a smartphone or fitness tracker.</a:t>
            </a:r>
            <a:endParaRPr sz="2000">
              <a:latin typeface="Roboto"/>
              <a:ea typeface="Roboto"/>
              <a:cs typeface="Roboto"/>
              <a:sym typeface="Roboto"/>
            </a:endParaRPr>
          </a:p>
        </p:txBody>
      </p:sp>
      <p:sp>
        <p:nvSpPr>
          <p:cNvPr id="254" name="Google Shape;254;p27"/>
          <p:cNvSpPr txBox="1"/>
          <p:nvPr/>
        </p:nvSpPr>
        <p:spPr>
          <a:xfrm>
            <a:off x="8008675" y="0"/>
            <a:ext cx="13638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255" name="Google Shape;255;p27"/>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256" name="Google Shape;256;p27"/>
          <p:cNvPicPr preferRelativeResize="0"/>
          <p:nvPr/>
        </p:nvPicPr>
        <p:blipFill>
          <a:blip r:embed="rId3">
            <a:alphaModFix/>
          </a:blip>
          <a:stretch>
            <a:fillRect/>
          </a:stretch>
        </p:blipFill>
        <p:spPr>
          <a:xfrm>
            <a:off x="0" y="4663225"/>
            <a:ext cx="8282701" cy="459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8"/>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263" name="Google Shape;263;p2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8"/>
          <p:cNvSpPr/>
          <p:nvPr/>
        </p:nvSpPr>
        <p:spPr>
          <a:xfrm>
            <a:off x="795750" y="1962150"/>
            <a:ext cx="6195995" cy="239085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Impact People</a:t>
            </a:r>
          </a:p>
        </p:txBody>
      </p:sp>
      <p:sp>
        <p:nvSpPr>
          <p:cNvPr id="265" name="Google Shape;265;p28"/>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266" name="Google Shape;266;p28"/>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267" name="Google Shape;267;p28"/>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268" name="Google Shape;268;p28"/>
          <p:cNvSpPr/>
          <p:nvPr/>
        </p:nvSpPr>
        <p:spPr>
          <a:xfrm>
            <a:off x="170151" y="256325"/>
            <a:ext cx="7354593" cy="17058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How Computing Devices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29"/>
          <p:cNvPicPr preferRelativeResize="0"/>
          <p:nvPr/>
        </p:nvPicPr>
        <p:blipFill rotWithShape="1">
          <a:blip r:embed="rId3">
            <a:alphaModFix/>
          </a:blip>
          <a:srcRect b="13944" l="8677" r="7478" t="16817"/>
          <a:stretch/>
        </p:blipFill>
        <p:spPr>
          <a:xfrm>
            <a:off x="0" y="2127825"/>
            <a:ext cx="8323700" cy="2743200"/>
          </a:xfrm>
          <a:prstGeom prst="rect">
            <a:avLst/>
          </a:prstGeom>
          <a:noFill/>
          <a:ln>
            <a:noFill/>
          </a:ln>
        </p:spPr>
      </p:pic>
      <p:sp>
        <p:nvSpPr>
          <p:cNvPr id="274" name="Google Shape;274;p2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9"/>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276" name="Google Shape;276;p2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9"/>
          <p:cNvSpPr/>
          <p:nvPr/>
        </p:nvSpPr>
        <p:spPr>
          <a:xfrm>
            <a:off x="99925" y="90450"/>
            <a:ext cx="8045916"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How Computing Devices Impact People</a:t>
            </a:r>
          </a:p>
        </p:txBody>
      </p:sp>
      <p:sp>
        <p:nvSpPr>
          <p:cNvPr id="278" name="Google Shape;278;p29"/>
          <p:cNvSpPr txBox="1"/>
          <p:nvPr/>
        </p:nvSpPr>
        <p:spPr>
          <a:xfrm>
            <a:off x="134325" y="1084850"/>
            <a:ext cx="7199400" cy="130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900">
                <a:solidFill>
                  <a:schemeClr val="dk1"/>
                </a:solidFill>
                <a:latin typeface="Roboto"/>
                <a:ea typeface="Roboto"/>
                <a:cs typeface="Roboto"/>
                <a:sym typeface="Roboto"/>
              </a:rPr>
              <a:t>A community is a </a:t>
            </a:r>
            <a:r>
              <a:rPr b="1" i="1" lang="en" sz="1900">
                <a:solidFill>
                  <a:schemeClr val="dk1"/>
                </a:solidFill>
                <a:latin typeface="Roboto"/>
                <a:ea typeface="Roboto"/>
                <a:cs typeface="Roboto"/>
                <a:sym typeface="Roboto"/>
              </a:rPr>
              <a:t>social group of any size</a:t>
            </a:r>
            <a:r>
              <a:rPr lang="en" sz="1900">
                <a:solidFill>
                  <a:schemeClr val="dk1"/>
                </a:solidFill>
                <a:latin typeface="Roboto"/>
                <a:ea typeface="Roboto"/>
                <a:cs typeface="Roboto"/>
                <a:sym typeface="Roboto"/>
              </a:rPr>
              <a:t> whose </a:t>
            </a:r>
            <a:r>
              <a:rPr b="1" lang="en" sz="1900">
                <a:solidFill>
                  <a:schemeClr val="dk1"/>
                </a:solidFill>
                <a:latin typeface="Roboto"/>
                <a:ea typeface="Roboto"/>
                <a:cs typeface="Roboto"/>
                <a:sym typeface="Roboto"/>
              </a:rPr>
              <a:t>members </a:t>
            </a:r>
            <a:r>
              <a:rPr b="1" lang="en" sz="1900">
                <a:solidFill>
                  <a:schemeClr val="dk1"/>
                </a:solidFill>
                <a:latin typeface="Roboto"/>
                <a:ea typeface="Roboto"/>
                <a:cs typeface="Roboto"/>
                <a:sym typeface="Roboto"/>
              </a:rPr>
              <a:t>reside in a specific locality, share governmen</a:t>
            </a:r>
            <a:r>
              <a:rPr lang="en" sz="1900">
                <a:solidFill>
                  <a:schemeClr val="dk1"/>
                </a:solidFill>
                <a:latin typeface="Roboto"/>
                <a:ea typeface="Roboto"/>
                <a:cs typeface="Roboto"/>
                <a:sym typeface="Roboto"/>
              </a:rPr>
              <a:t>t, and often have a </a:t>
            </a:r>
            <a:r>
              <a:rPr b="1" lang="en" sz="1900">
                <a:solidFill>
                  <a:schemeClr val="dk1"/>
                </a:solidFill>
                <a:latin typeface="Roboto"/>
                <a:ea typeface="Roboto"/>
                <a:cs typeface="Roboto"/>
                <a:sym typeface="Roboto"/>
              </a:rPr>
              <a:t>common cultural</a:t>
            </a:r>
            <a:r>
              <a:rPr lang="en" sz="1900">
                <a:solidFill>
                  <a:schemeClr val="dk1"/>
                </a:solidFill>
                <a:latin typeface="Roboto"/>
                <a:ea typeface="Roboto"/>
                <a:cs typeface="Roboto"/>
                <a:sym typeface="Roboto"/>
              </a:rPr>
              <a:t> and </a:t>
            </a:r>
            <a:r>
              <a:rPr b="1" lang="en" sz="1900">
                <a:solidFill>
                  <a:schemeClr val="dk1"/>
                </a:solidFill>
                <a:latin typeface="Roboto"/>
                <a:ea typeface="Roboto"/>
                <a:cs typeface="Roboto"/>
                <a:sym typeface="Roboto"/>
              </a:rPr>
              <a:t>historical heritage.</a:t>
            </a:r>
            <a:r>
              <a:rPr lang="en" sz="1900">
                <a:solidFill>
                  <a:schemeClr val="dk1"/>
                </a:solidFill>
                <a:latin typeface="Roboto"/>
                <a:ea typeface="Roboto"/>
                <a:cs typeface="Roboto"/>
                <a:sym typeface="Roboto"/>
              </a:rPr>
              <a:t> </a:t>
            </a:r>
            <a:endParaRPr sz="1900">
              <a:solidFill>
                <a:schemeClr val="dk1"/>
              </a:solidFill>
              <a:latin typeface="Roboto"/>
              <a:ea typeface="Roboto"/>
              <a:cs typeface="Roboto"/>
              <a:sym typeface="Roboto"/>
            </a:endParaRPr>
          </a:p>
        </p:txBody>
      </p:sp>
      <p:sp>
        <p:nvSpPr>
          <p:cNvPr id="279" name="Google Shape;279;p29"/>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280" name="Google Shape;280;p29"/>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281" name="Google Shape;281;p29"/>
          <p:cNvPicPr preferRelativeResize="0"/>
          <p:nvPr/>
        </p:nvPicPr>
        <p:blipFill>
          <a:blip r:embed="rId4">
            <a:alphaModFix/>
          </a:blip>
          <a:stretch>
            <a:fillRect/>
          </a:stretch>
        </p:blipFill>
        <p:spPr>
          <a:xfrm>
            <a:off x="50350" y="4683825"/>
            <a:ext cx="8232351" cy="459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0"/>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288" name="Google Shape;288;p3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0"/>
          <p:cNvSpPr/>
          <p:nvPr/>
        </p:nvSpPr>
        <p:spPr>
          <a:xfrm>
            <a:off x="99925" y="90450"/>
            <a:ext cx="8045916"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How Computing Devices Impact People</a:t>
            </a:r>
          </a:p>
        </p:txBody>
      </p:sp>
      <p:sp>
        <p:nvSpPr>
          <p:cNvPr id="290" name="Google Shape;290;p30"/>
          <p:cNvSpPr txBox="1"/>
          <p:nvPr/>
        </p:nvSpPr>
        <p:spPr>
          <a:xfrm>
            <a:off x="377750" y="1189000"/>
            <a:ext cx="4058700" cy="3339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300">
                <a:latin typeface="Roboto"/>
                <a:ea typeface="Roboto"/>
                <a:cs typeface="Roboto"/>
                <a:sym typeface="Roboto"/>
              </a:rPr>
              <a:t>Computing devices have a </a:t>
            </a:r>
            <a:r>
              <a:rPr b="1" lang="en" sz="3300">
                <a:latin typeface="Roboto"/>
                <a:ea typeface="Roboto"/>
                <a:cs typeface="Roboto"/>
                <a:sym typeface="Roboto"/>
              </a:rPr>
              <a:t>big</a:t>
            </a:r>
            <a:r>
              <a:rPr b="1" lang="en" sz="3300">
                <a:latin typeface="Roboto"/>
                <a:ea typeface="Roboto"/>
                <a:cs typeface="Roboto"/>
                <a:sym typeface="Roboto"/>
              </a:rPr>
              <a:t> impact</a:t>
            </a:r>
            <a:r>
              <a:rPr lang="en" sz="3300">
                <a:latin typeface="Roboto"/>
                <a:ea typeface="Roboto"/>
                <a:cs typeface="Roboto"/>
                <a:sym typeface="Roboto"/>
              </a:rPr>
              <a:t> on</a:t>
            </a:r>
            <a:r>
              <a:rPr b="1" lang="en" sz="3300">
                <a:latin typeface="Roboto"/>
                <a:ea typeface="Roboto"/>
                <a:cs typeface="Roboto"/>
                <a:sym typeface="Roboto"/>
              </a:rPr>
              <a:t> peop</a:t>
            </a:r>
            <a:r>
              <a:rPr b="1" lang="en" sz="3300">
                <a:latin typeface="Roboto"/>
                <a:ea typeface="Roboto"/>
                <a:cs typeface="Roboto"/>
                <a:sym typeface="Roboto"/>
              </a:rPr>
              <a:t>le in a community</a:t>
            </a:r>
            <a:r>
              <a:rPr lang="en" sz="3300">
                <a:latin typeface="Roboto"/>
                <a:ea typeface="Roboto"/>
                <a:cs typeface="Roboto"/>
                <a:sym typeface="Roboto"/>
              </a:rPr>
              <a:t> in good ways and in bad ways. </a:t>
            </a:r>
            <a:endParaRPr sz="3300">
              <a:solidFill>
                <a:srgbClr val="000000"/>
              </a:solidFill>
              <a:latin typeface="Roboto"/>
              <a:ea typeface="Roboto"/>
              <a:cs typeface="Roboto"/>
              <a:sym typeface="Roboto"/>
            </a:endParaRPr>
          </a:p>
        </p:txBody>
      </p:sp>
      <p:sp>
        <p:nvSpPr>
          <p:cNvPr id="291" name="Google Shape;291;p30"/>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292" name="Google Shape;292;p30"/>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293" name="Google Shape;293;p30"/>
          <p:cNvPicPr preferRelativeResize="0"/>
          <p:nvPr/>
        </p:nvPicPr>
        <p:blipFill>
          <a:blip r:embed="rId3">
            <a:alphaModFix/>
          </a:blip>
          <a:stretch>
            <a:fillRect/>
          </a:stretch>
        </p:blipFill>
        <p:spPr>
          <a:xfrm>
            <a:off x="0" y="4683825"/>
            <a:ext cx="8282701" cy="459575"/>
          </a:xfrm>
          <a:prstGeom prst="rect">
            <a:avLst/>
          </a:prstGeom>
          <a:noFill/>
          <a:ln>
            <a:noFill/>
          </a:ln>
        </p:spPr>
      </p:pic>
      <p:pic>
        <p:nvPicPr>
          <p:cNvPr id="294" name="Google Shape;294;p30"/>
          <p:cNvPicPr preferRelativeResize="0"/>
          <p:nvPr/>
        </p:nvPicPr>
        <p:blipFill>
          <a:blip r:embed="rId4">
            <a:alphaModFix/>
          </a:blip>
          <a:stretch>
            <a:fillRect/>
          </a:stretch>
        </p:blipFill>
        <p:spPr>
          <a:xfrm>
            <a:off x="4472250" y="931550"/>
            <a:ext cx="3637806" cy="35969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1"/>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301" name="Google Shape;301;p3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1"/>
          <p:cNvSpPr/>
          <p:nvPr/>
        </p:nvSpPr>
        <p:spPr>
          <a:xfrm>
            <a:off x="99925" y="56900"/>
            <a:ext cx="8045916"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How Computing Devices Impact People</a:t>
            </a:r>
          </a:p>
        </p:txBody>
      </p:sp>
      <p:sp>
        <p:nvSpPr>
          <p:cNvPr id="303" name="Google Shape;303;p31"/>
          <p:cNvSpPr txBox="1"/>
          <p:nvPr/>
        </p:nvSpPr>
        <p:spPr>
          <a:xfrm>
            <a:off x="369350" y="1068976"/>
            <a:ext cx="5428800" cy="3594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300">
                <a:latin typeface="Roboto"/>
                <a:ea typeface="Roboto"/>
                <a:cs typeface="Roboto"/>
                <a:sym typeface="Roboto"/>
              </a:rPr>
              <a:t>A</a:t>
            </a:r>
            <a:r>
              <a:rPr lang="en" sz="3300">
                <a:latin typeface="Roboto"/>
                <a:ea typeface="Roboto"/>
                <a:cs typeface="Roboto"/>
                <a:sym typeface="Roboto"/>
              </a:rPr>
              <a:t> </a:t>
            </a:r>
            <a:r>
              <a:rPr b="1" lang="en" sz="3300" u="sng">
                <a:latin typeface="Roboto"/>
                <a:ea typeface="Roboto"/>
                <a:cs typeface="Roboto"/>
                <a:sym typeface="Roboto"/>
              </a:rPr>
              <a:t>good</a:t>
            </a:r>
            <a:r>
              <a:rPr b="1" lang="en" sz="3300">
                <a:latin typeface="Roboto"/>
                <a:ea typeface="Roboto"/>
                <a:cs typeface="Roboto"/>
                <a:sym typeface="Roboto"/>
              </a:rPr>
              <a:t> impact</a:t>
            </a:r>
            <a:r>
              <a:rPr lang="en" sz="3300">
                <a:latin typeface="Roboto"/>
                <a:ea typeface="Roboto"/>
                <a:cs typeface="Roboto"/>
                <a:sym typeface="Roboto"/>
              </a:rPr>
              <a:t> </a:t>
            </a:r>
            <a:r>
              <a:rPr b="1" lang="en" sz="3300">
                <a:latin typeface="Roboto"/>
                <a:ea typeface="Roboto"/>
                <a:cs typeface="Roboto"/>
                <a:sym typeface="Roboto"/>
              </a:rPr>
              <a:t>is one that makes the person, family and community better.</a:t>
            </a:r>
            <a:r>
              <a:rPr lang="en" sz="3100">
                <a:latin typeface="Roboto"/>
                <a:ea typeface="Roboto"/>
                <a:cs typeface="Roboto"/>
                <a:sym typeface="Roboto"/>
              </a:rPr>
              <a:t> </a:t>
            </a:r>
            <a:endParaRPr sz="3100">
              <a:latin typeface="Roboto"/>
              <a:ea typeface="Roboto"/>
              <a:cs typeface="Roboto"/>
              <a:sym typeface="Roboto"/>
            </a:endParaRPr>
          </a:p>
          <a:p>
            <a:pPr indent="0" lvl="0" marL="0" rtl="0" algn="l">
              <a:lnSpc>
                <a:spcPct val="100000"/>
              </a:lnSpc>
              <a:spcBef>
                <a:spcPts val="0"/>
              </a:spcBef>
              <a:spcAft>
                <a:spcPts val="0"/>
              </a:spcAft>
              <a:buNone/>
            </a:pPr>
            <a:r>
              <a:t/>
            </a:r>
            <a:endParaRPr sz="1300">
              <a:latin typeface="Roboto"/>
              <a:ea typeface="Roboto"/>
              <a:cs typeface="Roboto"/>
              <a:sym typeface="Roboto"/>
            </a:endParaRPr>
          </a:p>
          <a:p>
            <a:pPr indent="0" lvl="0" marL="0" rtl="0" algn="l">
              <a:lnSpc>
                <a:spcPct val="100000"/>
              </a:lnSpc>
              <a:spcBef>
                <a:spcPts val="0"/>
              </a:spcBef>
              <a:spcAft>
                <a:spcPts val="0"/>
              </a:spcAft>
              <a:buNone/>
            </a:pPr>
            <a:r>
              <a:rPr lang="en" sz="2800">
                <a:latin typeface="Roboto"/>
                <a:ea typeface="Roboto"/>
                <a:cs typeface="Roboto"/>
                <a:sym typeface="Roboto"/>
              </a:rPr>
              <a:t>A good impact would be using your cell phone to call your parent to let them know you arrived at school safely.</a:t>
            </a:r>
            <a:endParaRPr sz="2800">
              <a:solidFill>
                <a:srgbClr val="000000"/>
              </a:solidFill>
              <a:latin typeface="Roboto"/>
              <a:ea typeface="Roboto"/>
              <a:cs typeface="Roboto"/>
              <a:sym typeface="Roboto"/>
            </a:endParaRPr>
          </a:p>
        </p:txBody>
      </p:sp>
      <p:sp>
        <p:nvSpPr>
          <p:cNvPr id="304" name="Google Shape;304;p31"/>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305" name="Google Shape;305;p31"/>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306" name="Google Shape;306;p31"/>
          <p:cNvPicPr preferRelativeResize="0"/>
          <p:nvPr/>
        </p:nvPicPr>
        <p:blipFill>
          <a:blip r:embed="rId3">
            <a:alphaModFix/>
          </a:blip>
          <a:stretch>
            <a:fillRect/>
          </a:stretch>
        </p:blipFill>
        <p:spPr>
          <a:xfrm>
            <a:off x="0" y="4663225"/>
            <a:ext cx="8282701" cy="459575"/>
          </a:xfrm>
          <a:prstGeom prst="rect">
            <a:avLst/>
          </a:prstGeom>
          <a:noFill/>
          <a:ln>
            <a:noFill/>
          </a:ln>
        </p:spPr>
      </p:pic>
      <p:pic>
        <p:nvPicPr>
          <p:cNvPr id="307" name="Google Shape;307;p31"/>
          <p:cNvPicPr preferRelativeResize="0"/>
          <p:nvPr/>
        </p:nvPicPr>
        <p:blipFill>
          <a:blip r:embed="rId4">
            <a:alphaModFix/>
          </a:blip>
          <a:stretch>
            <a:fillRect/>
          </a:stretch>
        </p:blipFill>
        <p:spPr>
          <a:xfrm>
            <a:off x="5588325" y="1099000"/>
            <a:ext cx="2406499" cy="3513400"/>
          </a:xfrm>
          <a:prstGeom prst="rect">
            <a:avLst/>
          </a:prstGeom>
          <a:noFill/>
          <a:ln>
            <a:noFill/>
          </a:ln>
        </p:spPr>
      </p:pic>
      <p:sp>
        <p:nvSpPr>
          <p:cNvPr id="308" name="Google Shape;308;p31"/>
          <p:cNvSpPr/>
          <p:nvPr/>
        </p:nvSpPr>
        <p:spPr>
          <a:xfrm>
            <a:off x="5323925" y="850550"/>
            <a:ext cx="1258500" cy="841200"/>
          </a:xfrm>
          <a:prstGeom prst="wedgeEllipseCallout">
            <a:avLst>
              <a:gd fmla="val 36708" name="adj1"/>
              <a:gd fmla="val 85797"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lt1"/>
                </a:solidFill>
              </a:rPr>
              <a:t>Thanks for calling Sweetpea! Have a great day at school!</a:t>
            </a:r>
            <a:endParaRPr sz="9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descr="https://images.freeimg.net/rsynced_images/floor-floorboards.jpg" id="67" name="Google Shape;67;p1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8" name="Google Shape;68;p1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70" name="Google Shape;70;p1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1" name="Google Shape;71;p1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www.publicdomainpictures.net/pictures/70000/velka/tv-isolated-background-clipart.jpg" id="72" name="Google Shape;72;p14">
            <a:hlinkClick r:id="rId7"/>
          </p:cNvPr>
          <p:cNvPicPr preferRelativeResize="0"/>
          <p:nvPr/>
        </p:nvPicPr>
        <p:blipFill rotWithShape="1">
          <a:blip r:embed="rId8">
            <a:alphaModFix/>
          </a:blip>
          <a:srcRect b="21364" l="9334" r="9987" t="16620"/>
          <a:stretch/>
        </p:blipFill>
        <p:spPr>
          <a:xfrm>
            <a:off x="1417812" y="69550"/>
            <a:ext cx="5528738" cy="2303775"/>
          </a:xfrm>
          <a:prstGeom prst="rect">
            <a:avLst/>
          </a:prstGeom>
          <a:noFill/>
          <a:ln>
            <a:noFill/>
          </a:ln>
        </p:spPr>
      </p:pic>
      <p:sp>
        <p:nvSpPr>
          <p:cNvPr id="73" name="Google Shape;73;p14"/>
          <p:cNvSpPr txBox="1"/>
          <p:nvPr/>
        </p:nvSpPr>
        <p:spPr>
          <a:xfrm>
            <a:off x="1608775" y="38500"/>
            <a:ext cx="51468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chemeClr val="lt1"/>
                </a:solidFill>
                <a:latin typeface="Roboto Black"/>
                <a:ea typeface="Roboto Black"/>
                <a:cs typeface="Roboto Black"/>
                <a:sym typeface="Roboto Black"/>
              </a:rPr>
              <a:t>New Jersey Student Learning Standards</a:t>
            </a:r>
            <a:endParaRPr sz="2000">
              <a:solidFill>
                <a:schemeClr val="lt1"/>
              </a:solidFill>
              <a:latin typeface="Roboto Black"/>
              <a:ea typeface="Roboto Black"/>
              <a:cs typeface="Roboto Black"/>
              <a:sym typeface="Roboto Black"/>
            </a:endParaRPr>
          </a:p>
        </p:txBody>
      </p:sp>
      <p:sp>
        <p:nvSpPr>
          <p:cNvPr id="74" name="Google Shape;74;p14"/>
          <p:cNvSpPr txBox="1"/>
          <p:nvPr/>
        </p:nvSpPr>
        <p:spPr>
          <a:xfrm>
            <a:off x="1691100" y="471275"/>
            <a:ext cx="5064600" cy="1770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900" u="sng">
                <a:solidFill>
                  <a:srgbClr val="F3F3F3"/>
                </a:solidFill>
                <a:latin typeface="Roboto Black"/>
                <a:ea typeface="Roboto Black"/>
                <a:cs typeface="Roboto Black"/>
                <a:sym typeface="Roboto Black"/>
              </a:rPr>
              <a:t>Technology</a:t>
            </a:r>
            <a:endParaRPr sz="1900" u="sng">
              <a:solidFill>
                <a:srgbClr val="F3F3F3"/>
              </a:solidFill>
              <a:latin typeface="Roboto Black"/>
              <a:ea typeface="Roboto Black"/>
              <a:cs typeface="Roboto Black"/>
              <a:sym typeface="Roboto Black"/>
            </a:endParaRPr>
          </a:p>
          <a:p>
            <a:pPr indent="0" lvl="0" marL="0" rtl="0" algn="l">
              <a:spcBef>
                <a:spcPts val="0"/>
              </a:spcBef>
              <a:spcAft>
                <a:spcPts val="0"/>
              </a:spcAft>
              <a:buClr>
                <a:schemeClr val="dk1"/>
              </a:buClr>
              <a:buSzPts val="1100"/>
              <a:buFont typeface="Arial"/>
              <a:buNone/>
            </a:pPr>
            <a:r>
              <a:rPr b="1" lang="en" sz="1200">
                <a:solidFill>
                  <a:srgbClr val="FFFFFF"/>
                </a:solidFill>
                <a:latin typeface="Roboto"/>
                <a:ea typeface="Roboto"/>
                <a:cs typeface="Roboto"/>
                <a:sym typeface="Roboto"/>
              </a:rPr>
              <a:t> </a:t>
            </a:r>
            <a:r>
              <a:rPr lang="en">
                <a:solidFill>
                  <a:srgbClr val="FFFFFF"/>
                </a:solidFill>
                <a:latin typeface="Roboto Black"/>
                <a:ea typeface="Roboto Black"/>
                <a:cs typeface="Roboto Black"/>
                <a:sym typeface="Roboto Black"/>
              </a:rPr>
              <a:t>8.1.8.IC.1: </a:t>
            </a:r>
            <a:r>
              <a:rPr lang="en">
                <a:solidFill>
                  <a:srgbClr val="FFFFFF"/>
                </a:solidFill>
                <a:latin typeface="Roboto"/>
                <a:ea typeface="Roboto"/>
                <a:cs typeface="Roboto"/>
                <a:sym typeface="Roboto"/>
              </a:rPr>
              <a:t>Compare the trade-offs associated with computing technologies that affect an individual's everyday activities and career options.</a:t>
            </a:r>
            <a:endParaRPr>
              <a:solidFill>
                <a:srgbClr val="FFFFF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rgbClr val="FFFFF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FFFFFF"/>
                </a:solidFill>
                <a:latin typeface="Roboto Black"/>
                <a:ea typeface="Roboto Black"/>
                <a:cs typeface="Roboto Black"/>
                <a:sym typeface="Roboto Black"/>
              </a:rPr>
              <a:t>8.1.8.IC.2: </a:t>
            </a:r>
            <a:r>
              <a:rPr lang="en">
                <a:solidFill>
                  <a:srgbClr val="FFFFFF"/>
                </a:solidFill>
                <a:latin typeface="Roboto"/>
                <a:ea typeface="Roboto"/>
                <a:cs typeface="Roboto"/>
                <a:sym typeface="Roboto"/>
              </a:rPr>
              <a:t>Describe issues of bias and accessibility in the design of existing technologies.</a:t>
            </a:r>
            <a:endParaRPr sz="1600">
              <a:solidFill>
                <a:srgbClr val="FFFFFF"/>
              </a:solidFill>
              <a:latin typeface="Roboto"/>
              <a:ea typeface="Roboto"/>
              <a:cs typeface="Roboto"/>
              <a:sym typeface="Roboto"/>
            </a:endParaRPr>
          </a:p>
        </p:txBody>
      </p:sp>
      <p:pic>
        <p:nvPicPr>
          <p:cNvPr descr="https://freesvg.org/img/round-table.png" id="75" name="Google Shape;75;p14">
            <a:hlinkClick r:id="rId9"/>
          </p:cNvPr>
          <p:cNvPicPr preferRelativeResize="0"/>
          <p:nvPr/>
        </p:nvPicPr>
        <p:blipFill rotWithShape="1">
          <a:blip r:embed="rId10">
            <a:alphaModFix/>
          </a:blip>
          <a:srcRect b="22105" l="0" r="0" t="21661"/>
          <a:stretch/>
        </p:blipFill>
        <p:spPr>
          <a:xfrm>
            <a:off x="1209875" y="3049613"/>
            <a:ext cx="2655675" cy="2090974"/>
          </a:xfrm>
          <a:prstGeom prst="rect">
            <a:avLst/>
          </a:prstGeom>
          <a:noFill/>
          <a:ln>
            <a:noFill/>
          </a:ln>
        </p:spPr>
      </p:pic>
      <p:pic>
        <p:nvPicPr>
          <p:cNvPr descr="https://freesvg.org/img/stool-01.png" id="76" name="Google Shape;76;p14">
            <a:hlinkClick r:id="rId11"/>
          </p:cNvPr>
          <p:cNvPicPr preferRelativeResize="0"/>
          <p:nvPr/>
        </p:nvPicPr>
        <p:blipFill rotWithShape="1">
          <a:blip r:embed="rId12">
            <a:alphaModFix/>
          </a:blip>
          <a:srcRect b="0" l="20084" r="18832" t="0"/>
          <a:stretch/>
        </p:blipFill>
        <p:spPr>
          <a:xfrm>
            <a:off x="1257798" y="3817075"/>
            <a:ext cx="990600" cy="1346050"/>
          </a:xfrm>
          <a:prstGeom prst="rect">
            <a:avLst/>
          </a:prstGeom>
          <a:noFill/>
          <a:ln>
            <a:noFill/>
          </a:ln>
        </p:spPr>
      </p:pic>
      <p:pic>
        <p:nvPicPr>
          <p:cNvPr descr="https://publicdomainvectors.org/photos/laptop.png" id="77" name="Google Shape;77;p14">
            <a:hlinkClick r:id="rId13"/>
          </p:cNvPr>
          <p:cNvPicPr preferRelativeResize="0"/>
          <p:nvPr/>
        </p:nvPicPr>
        <p:blipFill>
          <a:blip r:embed="rId14">
            <a:alphaModFix/>
          </a:blip>
          <a:stretch>
            <a:fillRect/>
          </a:stretch>
        </p:blipFill>
        <p:spPr>
          <a:xfrm>
            <a:off x="1888875" y="2404300"/>
            <a:ext cx="1369975" cy="952700"/>
          </a:xfrm>
          <a:prstGeom prst="rect">
            <a:avLst/>
          </a:prstGeom>
          <a:noFill/>
          <a:ln>
            <a:noFill/>
          </a:ln>
        </p:spPr>
      </p:pic>
      <p:pic>
        <p:nvPicPr>
          <p:cNvPr descr="https://publicdomainvectors.org/photos/Pflanze-coloured.png" id="78" name="Google Shape;78;p14">
            <a:hlinkClick r:id="rId15"/>
          </p:cNvPr>
          <p:cNvPicPr preferRelativeResize="0"/>
          <p:nvPr/>
        </p:nvPicPr>
        <p:blipFill rotWithShape="1">
          <a:blip r:embed="rId16">
            <a:alphaModFix/>
          </a:blip>
          <a:srcRect b="0" l="7070" r="7429" t="0"/>
          <a:stretch/>
        </p:blipFill>
        <p:spPr>
          <a:xfrm>
            <a:off x="145600" y="2808050"/>
            <a:ext cx="861000" cy="1899125"/>
          </a:xfrm>
          <a:prstGeom prst="rect">
            <a:avLst/>
          </a:prstGeom>
          <a:noFill/>
          <a:ln>
            <a:noFill/>
          </a:ln>
        </p:spPr>
      </p:pic>
      <p:sp>
        <p:nvSpPr>
          <p:cNvPr id="79" name="Google Shape;79;p14"/>
          <p:cNvSpPr/>
          <p:nvPr/>
        </p:nvSpPr>
        <p:spPr>
          <a:xfrm>
            <a:off x="4154450" y="3161275"/>
            <a:ext cx="366300" cy="1580100"/>
          </a:xfrm>
          <a:prstGeom prst="cube">
            <a:avLst>
              <a:gd fmla="val 25000" name="adj"/>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a:off x="7668600" y="3195475"/>
            <a:ext cx="366300" cy="1511700"/>
          </a:xfrm>
          <a:prstGeom prst="cube">
            <a:avLst>
              <a:gd fmla="val 25000" name="adj"/>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a:off x="4520750" y="3999925"/>
            <a:ext cx="3222000" cy="1473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4597975" y="3302788"/>
            <a:ext cx="1710300" cy="665400"/>
          </a:xfrm>
          <a:prstGeom prst="bevel">
            <a:avLst>
              <a:gd fmla="val 12500" name="adj"/>
            </a:avLst>
          </a:prstGeom>
          <a:solidFill>
            <a:srgbClr val="FF9900"/>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5925325" y="3302800"/>
            <a:ext cx="1710300" cy="665400"/>
          </a:xfrm>
          <a:prstGeom prst="bevel">
            <a:avLst>
              <a:gd fmla="val 12500" name="adj"/>
            </a:avLst>
          </a:prstGeom>
          <a:solidFill>
            <a:srgbClr val="FFFF00"/>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a:off x="4526175" y="4106450"/>
            <a:ext cx="703500" cy="541800"/>
          </a:xfrm>
          <a:prstGeom prst="bevel">
            <a:avLst>
              <a:gd fmla="val 12500" name="adj"/>
            </a:avLst>
          </a:prstGeom>
          <a:solidFill>
            <a:srgbClr val="CC0000"/>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a:off x="6050088" y="4106450"/>
            <a:ext cx="703500" cy="541800"/>
          </a:xfrm>
          <a:prstGeom prst="bevel">
            <a:avLst>
              <a:gd fmla="val 12500" name="adj"/>
            </a:avLst>
          </a:prstGeom>
          <a:solidFill>
            <a:srgbClr val="8E7CC3"/>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a:off x="6836038" y="4106450"/>
            <a:ext cx="703500" cy="541800"/>
          </a:xfrm>
          <a:prstGeom prst="bevel">
            <a:avLst>
              <a:gd fmla="val 12500" name="adj"/>
            </a:avLst>
          </a:prstGeom>
          <a:solidFill>
            <a:srgbClr val="A64D79"/>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5271038" y="4130400"/>
            <a:ext cx="703500" cy="541800"/>
          </a:xfrm>
          <a:prstGeom prst="bevel">
            <a:avLst>
              <a:gd fmla="val 12500" name="adj"/>
            </a:avLst>
          </a:prstGeom>
          <a:solidFill>
            <a:srgbClr val="38761D"/>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4205875" y="3123750"/>
            <a:ext cx="3708900" cy="1473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txBox="1"/>
          <p:nvPr/>
        </p:nvSpPr>
        <p:spPr>
          <a:xfrm>
            <a:off x="8156350" y="0"/>
            <a:ext cx="1044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90" name="Google Shape;90;p14"/>
          <p:cNvSpPr txBox="1"/>
          <p:nvPr/>
        </p:nvSpPr>
        <p:spPr>
          <a:xfrm>
            <a:off x="8282950" y="3271050"/>
            <a:ext cx="918000" cy="5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100">
                <a:solidFill>
                  <a:schemeClr val="lt1"/>
                </a:solidFill>
              </a:rPr>
              <a:t>   </a:t>
            </a:r>
            <a:endParaRPr b="1" sz="3100">
              <a:solidFill>
                <a:schemeClr val="lt1"/>
              </a:solidFill>
            </a:endParaRPr>
          </a:p>
        </p:txBody>
      </p:sp>
      <p:pic>
        <p:nvPicPr>
          <p:cNvPr id="91" name="Google Shape;91;p14"/>
          <p:cNvPicPr preferRelativeResize="0"/>
          <p:nvPr/>
        </p:nvPicPr>
        <p:blipFill rotWithShape="1">
          <a:blip r:embed="rId17">
            <a:alphaModFix/>
          </a:blip>
          <a:srcRect b="29512" l="44205" r="0" t="0"/>
          <a:stretch/>
        </p:blipFill>
        <p:spPr>
          <a:xfrm>
            <a:off x="2116225" y="2503100"/>
            <a:ext cx="810875" cy="377101"/>
          </a:xfrm>
          <a:prstGeom prst="rect">
            <a:avLst/>
          </a:prstGeom>
          <a:noFill/>
          <a:ln>
            <a:noFill/>
          </a:ln>
        </p:spPr>
      </p:pic>
      <p:pic>
        <p:nvPicPr>
          <p:cNvPr id="92" name="Google Shape;92;p14"/>
          <p:cNvPicPr preferRelativeResize="0"/>
          <p:nvPr/>
        </p:nvPicPr>
        <p:blipFill>
          <a:blip r:embed="rId18">
            <a:alphaModFix/>
          </a:blip>
          <a:stretch>
            <a:fillRect/>
          </a:stretch>
        </p:blipFill>
        <p:spPr>
          <a:xfrm>
            <a:off x="0" y="4601688"/>
            <a:ext cx="8282701" cy="541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2"/>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315" name="Google Shape;315;p3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2"/>
          <p:cNvSpPr/>
          <p:nvPr/>
        </p:nvSpPr>
        <p:spPr>
          <a:xfrm>
            <a:off x="99925" y="56900"/>
            <a:ext cx="8045916"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How Computing Devices Impact People</a:t>
            </a:r>
          </a:p>
        </p:txBody>
      </p:sp>
      <p:sp>
        <p:nvSpPr>
          <p:cNvPr id="317" name="Google Shape;317;p32"/>
          <p:cNvSpPr txBox="1"/>
          <p:nvPr/>
        </p:nvSpPr>
        <p:spPr>
          <a:xfrm>
            <a:off x="369350" y="898000"/>
            <a:ext cx="4983000" cy="376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300">
                <a:latin typeface="Roboto"/>
                <a:ea typeface="Roboto"/>
                <a:cs typeface="Roboto"/>
                <a:sym typeface="Roboto"/>
              </a:rPr>
              <a:t>A </a:t>
            </a:r>
            <a:r>
              <a:rPr b="1" lang="en" sz="3300" u="sng">
                <a:latin typeface="Roboto"/>
                <a:ea typeface="Roboto"/>
                <a:cs typeface="Roboto"/>
                <a:sym typeface="Roboto"/>
              </a:rPr>
              <a:t>bad</a:t>
            </a:r>
            <a:r>
              <a:rPr b="1" lang="en" sz="3300">
                <a:latin typeface="Roboto"/>
                <a:ea typeface="Roboto"/>
                <a:cs typeface="Roboto"/>
                <a:sym typeface="Roboto"/>
              </a:rPr>
              <a:t> impact</a:t>
            </a:r>
            <a:r>
              <a:rPr lang="en" sz="3300">
                <a:latin typeface="Roboto"/>
                <a:ea typeface="Roboto"/>
                <a:cs typeface="Roboto"/>
                <a:sym typeface="Roboto"/>
              </a:rPr>
              <a:t> </a:t>
            </a:r>
            <a:r>
              <a:rPr b="1" lang="en" sz="3300">
                <a:latin typeface="Roboto"/>
                <a:ea typeface="Roboto"/>
                <a:cs typeface="Roboto"/>
                <a:sym typeface="Roboto"/>
              </a:rPr>
              <a:t>is one that makes a you feel bad or that causes a person, family, or community to feel bad.</a:t>
            </a:r>
            <a:endParaRPr sz="3100">
              <a:latin typeface="Roboto"/>
              <a:ea typeface="Roboto"/>
              <a:cs typeface="Roboto"/>
              <a:sym typeface="Roboto"/>
            </a:endParaRPr>
          </a:p>
          <a:p>
            <a:pPr indent="0" lvl="0" marL="0" rtl="0" algn="l">
              <a:lnSpc>
                <a:spcPct val="100000"/>
              </a:lnSpc>
              <a:spcBef>
                <a:spcPts val="0"/>
              </a:spcBef>
              <a:spcAft>
                <a:spcPts val="0"/>
              </a:spcAft>
              <a:buNone/>
            </a:pPr>
            <a:r>
              <a:t/>
            </a:r>
            <a:endParaRPr sz="1300">
              <a:latin typeface="Roboto"/>
              <a:ea typeface="Roboto"/>
              <a:cs typeface="Roboto"/>
              <a:sym typeface="Roboto"/>
            </a:endParaRPr>
          </a:p>
          <a:p>
            <a:pPr indent="0" lvl="0" marL="0" rtl="0" algn="l">
              <a:lnSpc>
                <a:spcPct val="100000"/>
              </a:lnSpc>
              <a:spcBef>
                <a:spcPts val="0"/>
              </a:spcBef>
              <a:spcAft>
                <a:spcPts val="0"/>
              </a:spcAft>
              <a:buNone/>
            </a:pPr>
            <a:r>
              <a:rPr lang="en" sz="2500">
                <a:solidFill>
                  <a:schemeClr val="dk1"/>
                </a:solidFill>
                <a:latin typeface="Roboto"/>
                <a:ea typeface="Roboto"/>
                <a:cs typeface="Roboto"/>
                <a:sym typeface="Roboto"/>
              </a:rPr>
              <a:t>A bad impact would be sending or receiving a mean text message.</a:t>
            </a:r>
            <a:endParaRPr sz="2800">
              <a:solidFill>
                <a:srgbClr val="000000"/>
              </a:solidFill>
              <a:latin typeface="Roboto"/>
              <a:ea typeface="Roboto"/>
              <a:cs typeface="Roboto"/>
              <a:sym typeface="Roboto"/>
            </a:endParaRPr>
          </a:p>
        </p:txBody>
      </p:sp>
      <p:sp>
        <p:nvSpPr>
          <p:cNvPr id="318" name="Google Shape;318;p32"/>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319" name="Google Shape;319;p32"/>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320" name="Google Shape;320;p32"/>
          <p:cNvPicPr preferRelativeResize="0"/>
          <p:nvPr/>
        </p:nvPicPr>
        <p:blipFill>
          <a:blip r:embed="rId3">
            <a:alphaModFix/>
          </a:blip>
          <a:stretch>
            <a:fillRect/>
          </a:stretch>
        </p:blipFill>
        <p:spPr>
          <a:xfrm>
            <a:off x="0" y="4663225"/>
            <a:ext cx="8282701" cy="459575"/>
          </a:xfrm>
          <a:prstGeom prst="rect">
            <a:avLst/>
          </a:prstGeom>
          <a:noFill/>
          <a:ln>
            <a:noFill/>
          </a:ln>
        </p:spPr>
      </p:pic>
      <p:pic>
        <p:nvPicPr>
          <p:cNvPr id="321" name="Google Shape;321;p32"/>
          <p:cNvPicPr preferRelativeResize="0"/>
          <p:nvPr/>
        </p:nvPicPr>
        <p:blipFill rotWithShape="1">
          <a:blip r:embed="rId4">
            <a:alphaModFix/>
          </a:blip>
          <a:srcRect b="1597" l="19396" r="17360" t="1597"/>
          <a:stretch/>
        </p:blipFill>
        <p:spPr>
          <a:xfrm>
            <a:off x="4849325" y="1482625"/>
            <a:ext cx="3368827" cy="3043251"/>
          </a:xfrm>
          <a:prstGeom prst="rect">
            <a:avLst/>
          </a:prstGeom>
          <a:noFill/>
          <a:ln>
            <a:noFill/>
          </a:ln>
        </p:spPr>
      </p:pic>
      <p:sp>
        <p:nvSpPr>
          <p:cNvPr id="322" name="Google Shape;322;p32"/>
          <p:cNvSpPr txBox="1"/>
          <p:nvPr/>
        </p:nvSpPr>
        <p:spPr>
          <a:xfrm>
            <a:off x="5798300" y="2030825"/>
            <a:ext cx="1660800" cy="16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Hey! Ur dress is cheap and  you look like a turtle in it! </a:t>
            </a:r>
            <a:endParaRPr sz="1800">
              <a:solidFill>
                <a:srgbClr val="FFFFFF"/>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3"/>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329" name="Google Shape;329;p3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3"/>
          <p:cNvSpPr/>
          <p:nvPr/>
        </p:nvSpPr>
        <p:spPr>
          <a:xfrm>
            <a:off x="99925" y="90450"/>
            <a:ext cx="8045916"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How Computing Devices Impact People</a:t>
            </a:r>
          </a:p>
        </p:txBody>
      </p:sp>
      <p:sp>
        <p:nvSpPr>
          <p:cNvPr id="331" name="Google Shape;331;p33"/>
          <p:cNvSpPr txBox="1"/>
          <p:nvPr/>
        </p:nvSpPr>
        <p:spPr>
          <a:xfrm>
            <a:off x="99925" y="820725"/>
            <a:ext cx="8282700" cy="527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400">
                <a:latin typeface="Roboto"/>
                <a:ea typeface="Roboto"/>
                <a:cs typeface="Roboto"/>
                <a:sym typeface="Roboto"/>
              </a:rPr>
              <a:t>Computing devices impact every part of  modern life. </a:t>
            </a:r>
            <a:endParaRPr sz="600">
              <a:solidFill>
                <a:srgbClr val="000000"/>
              </a:solidFill>
              <a:latin typeface="Roboto"/>
              <a:ea typeface="Roboto"/>
              <a:cs typeface="Roboto"/>
              <a:sym typeface="Roboto"/>
            </a:endParaRPr>
          </a:p>
        </p:txBody>
      </p:sp>
      <p:sp>
        <p:nvSpPr>
          <p:cNvPr id="332" name="Google Shape;332;p33"/>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333" name="Google Shape;333;p33"/>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334" name="Google Shape;334;p33"/>
          <p:cNvPicPr preferRelativeResize="0"/>
          <p:nvPr/>
        </p:nvPicPr>
        <p:blipFill>
          <a:blip r:embed="rId3">
            <a:alphaModFix/>
          </a:blip>
          <a:stretch>
            <a:fillRect/>
          </a:stretch>
        </p:blipFill>
        <p:spPr>
          <a:xfrm>
            <a:off x="0" y="4663225"/>
            <a:ext cx="8282701" cy="459575"/>
          </a:xfrm>
          <a:prstGeom prst="rect">
            <a:avLst/>
          </a:prstGeom>
          <a:noFill/>
          <a:ln>
            <a:noFill/>
          </a:ln>
        </p:spPr>
      </p:pic>
      <p:pic>
        <p:nvPicPr>
          <p:cNvPr id="335" name="Google Shape;335;p33"/>
          <p:cNvPicPr preferRelativeResize="0"/>
          <p:nvPr/>
        </p:nvPicPr>
        <p:blipFill>
          <a:blip r:embed="rId4">
            <a:alphaModFix/>
          </a:blip>
          <a:stretch>
            <a:fillRect/>
          </a:stretch>
        </p:blipFill>
        <p:spPr>
          <a:xfrm>
            <a:off x="1237400" y="1280075"/>
            <a:ext cx="6007751" cy="3341200"/>
          </a:xfrm>
          <a:prstGeom prst="rect">
            <a:avLst/>
          </a:prstGeom>
          <a:noFill/>
          <a:ln>
            <a:noFill/>
          </a:ln>
        </p:spPr>
      </p:pic>
      <p:sp>
        <p:nvSpPr>
          <p:cNvPr id="336" name="Google Shape;336;p33"/>
          <p:cNvSpPr txBox="1"/>
          <p:nvPr/>
        </p:nvSpPr>
        <p:spPr>
          <a:xfrm>
            <a:off x="2448500" y="2067900"/>
            <a:ext cx="1230300" cy="45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Chewy"/>
                <a:ea typeface="Chewy"/>
                <a:cs typeface="Chewy"/>
                <a:sym typeface="Chewy"/>
              </a:rPr>
              <a:t>shopping</a:t>
            </a:r>
            <a:endParaRPr sz="1800">
              <a:solidFill>
                <a:schemeClr val="dk2"/>
              </a:solidFill>
              <a:latin typeface="Chewy"/>
              <a:ea typeface="Chewy"/>
              <a:cs typeface="Chewy"/>
              <a:sym typeface="Chewy"/>
            </a:endParaRPr>
          </a:p>
        </p:txBody>
      </p:sp>
      <p:sp>
        <p:nvSpPr>
          <p:cNvPr id="337" name="Google Shape;337;p33"/>
          <p:cNvSpPr txBox="1"/>
          <p:nvPr/>
        </p:nvSpPr>
        <p:spPr>
          <a:xfrm>
            <a:off x="2759863" y="3525563"/>
            <a:ext cx="2962800" cy="45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Aclonica"/>
                <a:ea typeface="Aclonica"/>
                <a:cs typeface="Aclonica"/>
                <a:sym typeface="Aclonica"/>
              </a:rPr>
              <a:t>access to information</a:t>
            </a:r>
            <a:endParaRPr b="1" sz="1800">
              <a:solidFill>
                <a:schemeClr val="dk2"/>
              </a:solidFill>
              <a:latin typeface="Aclonica"/>
              <a:ea typeface="Aclonica"/>
              <a:cs typeface="Aclonica"/>
              <a:sym typeface="Aclonica"/>
            </a:endParaRPr>
          </a:p>
        </p:txBody>
      </p:sp>
      <p:sp>
        <p:nvSpPr>
          <p:cNvPr id="338" name="Google Shape;338;p33"/>
          <p:cNvSpPr txBox="1"/>
          <p:nvPr/>
        </p:nvSpPr>
        <p:spPr>
          <a:xfrm>
            <a:off x="3427063" y="1743288"/>
            <a:ext cx="1917600" cy="45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Adamina"/>
                <a:ea typeface="Adamina"/>
                <a:cs typeface="Adamina"/>
                <a:sym typeface="Adamina"/>
              </a:rPr>
              <a:t>communication</a:t>
            </a:r>
            <a:endParaRPr sz="1800">
              <a:solidFill>
                <a:schemeClr val="dk2"/>
              </a:solidFill>
              <a:latin typeface="Adamina"/>
              <a:ea typeface="Adamina"/>
              <a:cs typeface="Adamina"/>
              <a:sym typeface="Adamina"/>
            </a:endParaRPr>
          </a:p>
        </p:txBody>
      </p:sp>
      <p:sp>
        <p:nvSpPr>
          <p:cNvPr id="339" name="Google Shape;339;p33"/>
          <p:cNvSpPr txBox="1"/>
          <p:nvPr/>
        </p:nvSpPr>
        <p:spPr>
          <a:xfrm>
            <a:off x="3427075" y="2404638"/>
            <a:ext cx="1744200" cy="45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Comic Sans MS"/>
                <a:ea typeface="Comic Sans MS"/>
                <a:cs typeface="Comic Sans MS"/>
                <a:sym typeface="Comic Sans MS"/>
              </a:rPr>
              <a:t>entertainment</a:t>
            </a:r>
            <a:endParaRPr sz="1800">
              <a:solidFill>
                <a:schemeClr val="dk2"/>
              </a:solidFill>
              <a:latin typeface="Comic Sans MS"/>
              <a:ea typeface="Comic Sans MS"/>
              <a:cs typeface="Comic Sans MS"/>
              <a:sym typeface="Comic Sans MS"/>
            </a:endParaRPr>
          </a:p>
        </p:txBody>
      </p:sp>
      <p:sp>
        <p:nvSpPr>
          <p:cNvPr id="340" name="Google Shape;340;p33"/>
          <p:cNvSpPr txBox="1"/>
          <p:nvPr/>
        </p:nvSpPr>
        <p:spPr>
          <a:xfrm>
            <a:off x="5171275" y="2271825"/>
            <a:ext cx="861000" cy="45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Aclonica"/>
                <a:ea typeface="Aclonica"/>
                <a:cs typeface="Aclonica"/>
                <a:sym typeface="Aclonica"/>
              </a:rPr>
              <a:t>work</a:t>
            </a:r>
            <a:endParaRPr sz="1800">
              <a:solidFill>
                <a:schemeClr val="dk2"/>
              </a:solidFill>
              <a:latin typeface="Aclonica"/>
              <a:ea typeface="Aclonica"/>
              <a:cs typeface="Aclonica"/>
              <a:sym typeface="Aclonica"/>
            </a:endParaRPr>
          </a:p>
        </p:txBody>
      </p:sp>
      <p:sp>
        <p:nvSpPr>
          <p:cNvPr id="341" name="Google Shape;341;p33"/>
          <p:cNvSpPr txBox="1"/>
          <p:nvPr/>
        </p:nvSpPr>
        <p:spPr>
          <a:xfrm>
            <a:off x="2172563" y="2634425"/>
            <a:ext cx="1600200" cy="45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Fugaz One"/>
                <a:ea typeface="Fugaz One"/>
                <a:cs typeface="Fugaz One"/>
                <a:sym typeface="Fugaz One"/>
              </a:rPr>
              <a:t>healthcare</a:t>
            </a:r>
            <a:endParaRPr sz="1800">
              <a:solidFill>
                <a:schemeClr val="dk2"/>
              </a:solidFill>
              <a:latin typeface="Fugaz One"/>
              <a:ea typeface="Fugaz One"/>
              <a:cs typeface="Fugaz One"/>
              <a:sym typeface="Fugaz One"/>
            </a:endParaRPr>
          </a:p>
        </p:txBody>
      </p:sp>
      <p:sp>
        <p:nvSpPr>
          <p:cNvPr id="342" name="Google Shape;342;p33"/>
          <p:cNvSpPr txBox="1"/>
          <p:nvPr/>
        </p:nvSpPr>
        <p:spPr>
          <a:xfrm>
            <a:off x="3917400" y="2067900"/>
            <a:ext cx="1309200" cy="45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Roboto Medium"/>
                <a:ea typeface="Roboto Medium"/>
                <a:cs typeface="Roboto Medium"/>
                <a:sym typeface="Roboto Medium"/>
              </a:rPr>
              <a:t>education</a:t>
            </a:r>
            <a:endParaRPr sz="1800">
              <a:solidFill>
                <a:schemeClr val="dk2"/>
              </a:solidFill>
              <a:latin typeface="Roboto Medium"/>
              <a:ea typeface="Roboto Medium"/>
              <a:cs typeface="Roboto Medium"/>
              <a:sym typeface="Roboto Medium"/>
            </a:endParaRPr>
          </a:p>
        </p:txBody>
      </p:sp>
      <p:sp>
        <p:nvSpPr>
          <p:cNvPr id="343" name="Google Shape;343;p33"/>
          <p:cNvSpPr txBox="1"/>
          <p:nvPr/>
        </p:nvSpPr>
        <p:spPr>
          <a:xfrm>
            <a:off x="3992850" y="2776025"/>
            <a:ext cx="2203500" cy="45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Oxygen"/>
                <a:ea typeface="Oxygen"/>
                <a:cs typeface="Oxygen"/>
                <a:sym typeface="Oxygen"/>
              </a:rPr>
              <a:t>social interaction</a:t>
            </a:r>
            <a:endParaRPr b="1" sz="1800">
              <a:solidFill>
                <a:schemeClr val="dk2"/>
              </a:solidFill>
              <a:latin typeface="Oxygen"/>
              <a:ea typeface="Oxygen"/>
              <a:cs typeface="Oxygen"/>
              <a:sym typeface="Oxygen"/>
            </a:endParaRPr>
          </a:p>
        </p:txBody>
      </p:sp>
      <p:sp>
        <p:nvSpPr>
          <p:cNvPr id="344" name="Google Shape;344;p33"/>
          <p:cNvSpPr txBox="1"/>
          <p:nvPr/>
        </p:nvSpPr>
        <p:spPr>
          <a:xfrm>
            <a:off x="4224725" y="3148300"/>
            <a:ext cx="2092200" cy="45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Oswald"/>
                <a:ea typeface="Oswald"/>
                <a:cs typeface="Oswald"/>
                <a:sym typeface="Oswald"/>
              </a:rPr>
              <a:t>p</a:t>
            </a:r>
            <a:r>
              <a:rPr lang="en" sz="1800">
                <a:solidFill>
                  <a:schemeClr val="dk2"/>
                </a:solidFill>
                <a:latin typeface="Oswald"/>
                <a:ea typeface="Oswald"/>
                <a:cs typeface="Oswald"/>
                <a:sym typeface="Oswald"/>
              </a:rPr>
              <a:t>ersonal organization</a:t>
            </a:r>
            <a:endParaRPr sz="1800">
              <a:solidFill>
                <a:schemeClr val="dk2"/>
              </a:solidFill>
              <a:latin typeface="Oswald"/>
              <a:ea typeface="Oswald"/>
              <a:cs typeface="Oswald"/>
              <a:sym typeface="Oswald"/>
            </a:endParaRPr>
          </a:p>
        </p:txBody>
      </p:sp>
      <p:sp>
        <p:nvSpPr>
          <p:cNvPr id="345" name="Google Shape;345;p33"/>
          <p:cNvSpPr txBox="1"/>
          <p:nvPr/>
        </p:nvSpPr>
        <p:spPr>
          <a:xfrm>
            <a:off x="2122225" y="3066000"/>
            <a:ext cx="2203500" cy="45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Mukta"/>
                <a:ea typeface="Mukta"/>
                <a:cs typeface="Mukta"/>
                <a:sym typeface="Mukta"/>
              </a:rPr>
              <a:t>creative expression</a:t>
            </a:r>
            <a:endParaRPr sz="1800">
              <a:solidFill>
                <a:schemeClr val="dk2"/>
              </a:solidFill>
              <a:latin typeface="Mukta"/>
              <a:ea typeface="Mukta"/>
              <a:cs typeface="Mukta"/>
              <a:sym typeface="Mukt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4"/>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352" name="Google Shape;352;p3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4"/>
          <p:cNvSpPr/>
          <p:nvPr/>
        </p:nvSpPr>
        <p:spPr>
          <a:xfrm>
            <a:off x="279625" y="2021475"/>
            <a:ext cx="7639708" cy="239085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Impacted Peoples Lives</a:t>
            </a:r>
          </a:p>
        </p:txBody>
      </p:sp>
      <p:sp>
        <p:nvSpPr>
          <p:cNvPr id="354" name="Google Shape;354;p34"/>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355" name="Google Shape;355;p34"/>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356" name="Google Shape;356;p34"/>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357" name="Google Shape;357;p34"/>
          <p:cNvSpPr/>
          <p:nvPr/>
        </p:nvSpPr>
        <p:spPr>
          <a:xfrm>
            <a:off x="191275" y="440950"/>
            <a:ext cx="7438586" cy="13296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Technologies That Have</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5"/>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4" name="Google Shape;364;p3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5"/>
          <p:cNvSpPr/>
          <p:nvPr/>
        </p:nvSpPr>
        <p:spPr>
          <a:xfrm>
            <a:off x="99925" y="90450"/>
            <a:ext cx="8045920" cy="1039825"/>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Technologies That Have Impacted People</a:t>
            </a:r>
          </a:p>
        </p:txBody>
      </p:sp>
      <p:sp>
        <p:nvSpPr>
          <p:cNvPr id="366" name="Google Shape;366;p35"/>
          <p:cNvSpPr txBox="1"/>
          <p:nvPr/>
        </p:nvSpPr>
        <p:spPr>
          <a:xfrm>
            <a:off x="795738" y="1359450"/>
            <a:ext cx="6368400" cy="228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3300">
                <a:latin typeface="Roboto"/>
                <a:ea typeface="Roboto"/>
                <a:cs typeface="Roboto"/>
                <a:sym typeface="Roboto"/>
              </a:rPr>
              <a:t>A</a:t>
            </a:r>
            <a:r>
              <a:rPr b="1" i="1" lang="en" sz="3300">
                <a:latin typeface="Roboto"/>
                <a:ea typeface="Roboto"/>
                <a:cs typeface="Roboto"/>
                <a:sym typeface="Roboto"/>
              </a:rPr>
              <a:t>lgorithm</a:t>
            </a:r>
            <a:r>
              <a:rPr lang="en" sz="3300">
                <a:latin typeface="Roboto"/>
                <a:ea typeface="Roboto"/>
                <a:cs typeface="Roboto"/>
                <a:sym typeface="Roboto"/>
              </a:rPr>
              <a:t> is </a:t>
            </a:r>
            <a:r>
              <a:rPr lang="en" sz="3300">
                <a:solidFill>
                  <a:srgbClr val="3C4043"/>
                </a:solidFill>
                <a:highlight>
                  <a:srgbClr val="FFFFFF"/>
                </a:highlight>
                <a:latin typeface="Roboto"/>
                <a:ea typeface="Roboto"/>
                <a:cs typeface="Roboto"/>
                <a:sym typeface="Roboto"/>
              </a:rPr>
              <a:t>a process or set of rules to be followed in order to complete a task, operation, or solve a  problem. </a:t>
            </a:r>
            <a:endParaRPr sz="3300">
              <a:latin typeface="Roboto"/>
              <a:ea typeface="Roboto"/>
              <a:cs typeface="Roboto"/>
              <a:sym typeface="Roboto"/>
            </a:endParaRPr>
          </a:p>
        </p:txBody>
      </p:sp>
      <p:sp>
        <p:nvSpPr>
          <p:cNvPr id="367" name="Google Shape;367;p35"/>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368" name="Google Shape;368;p35"/>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369" name="Google Shape;369;p35"/>
          <p:cNvPicPr preferRelativeResize="0"/>
          <p:nvPr/>
        </p:nvPicPr>
        <p:blipFill>
          <a:blip r:embed="rId3">
            <a:alphaModFix/>
          </a:blip>
          <a:stretch>
            <a:fillRect/>
          </a:stretch>
        </p:blipFill>
        <p:spPr>
          <a:xfrm>
            <a:off x="50350" y="4638050"/>
            <a:ext cx="8232351" cy="459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6"/>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6" name="Google Shape;376;p3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6"/>
          <p:cNvSpPr/>
          <p:nvPr/>
        </p:nvSpPr>
        <p:spPr>
          <a:xfrm>
            <a:off x="99925" y="90450"/>
            <a:ext cx="8182778"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Technologies That Have Impacted People</a:t>
            </a:r>
          </a:p>
        </p:txBody>
      </p:sp>
      <p:sp>
        <p:nvSpPr>
          <p:cNvPr id="378" name="Google Shape;378;p36"/>
          <p:cNvSpPr txBox="1"/>
          <p:nvPr/>
        </p:nvSpPr>
        <p:spPr>
          <a:xfrm>
            <a:off x="428025" y="931550"/>
            <a:ext cx="7215900" cy="35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Roboto"/>
                <a:ea typeface="Roboto"/>
                <a:cs typeface="Roboto"/>
                <a:sym typeface="Roboto"/>
              </a:rPr>
              <a:t>Computing technologies have significantly impacted many parts of the daily life of how people  live and work. Several key technologies have proven to be driving forces in these changes, influenced by a combination of factors including </a:t>
            </a:r>
            <a:endParaRPr sz="2000">
              <a:latin typeface="Roboto"/>
              <a:ea typeface="Roboto"/>
              <a:cs typeface="Roboto"/>
              <a:sym typeface="Roboto"/>
            </a:endParaRPr>
          </a:p>
          <a:p>
            <a:pPr indent="-342900" lvl="0" marL="1371600" rtl="0" algn="l">
              <a:spcBef>
                <a:spcPts val="0"/>
              </a:spcBef>
              <a:spcAft>
                <a:spcPts val="0"/>
              </a:spcAft>
              <a:buSzPts val="1800"/>
              <a:buFont typeface="Roboto"/>
              <a:buChar char="●"/>
            </a:pPr>
            <a:r>
              <a:rPr b="1" i="1" lang="en" sz="1800">
                <a:latin typeface="Roboto"/>
                <a:ea typeface="Roboto"/>
                <a:cs typeface="Roboto"/>
                <a:sym typeface="Roboto"/>
              </a:rPr>
              <a:t>technological innovation, </a:t>
            </a:r>
            <a:endParaRPr b="1" i="1" sz="1800">
              <a:latin typeface="Roboto"/>
              <a:ea typeface="Roboto"/>
              <a:cs typeface="Roboto"/>
              <a:sym typeface="Roboto"/>
            </a:endParaRPr>
          </a:p>
          <a:p>
            <a:pPr indent="-342900" lvl="0" marL="1371600" rtl="0" algn="l">
              <a:spcBef>
                <a:spcPts val="0"/>
              </a:spcBef>
              <a:spcAft>
                <a:spcPts val="0"/>
              </a:spcAft>
              <a:buSzPts val="1800"/>
              <a:buFont typeface="Roboto"/>
              <a:buChar char="●"/>
            </a:pPr>
            <a:r>
              <a:rPr b="1" i="1" lang="en" sz="1800">
                <a:latin typeface="Roboto"/>
                <a:ea typeface="Roboto"/>
                <a:cs typeface="Roboto"/>
                <a:sym typeface="Roboto"/>
              </a:rPr>
              <a:t>societal needs, </a:t>
            </a:r>
            <a:endParaRPr b="1" i="1" sz="1800">
              <a:latin typeface="Roboto"/>
              <a:ea typeface="Roboto"/>
              <a:cs typeface="Roboto"/>
              <a:sym typeface="Roboto"/>
            </a:endParaRPr>
          </a:p>
          <a:p>
            <a:pPr indent="-342900" lvl="0" marL="1371600" rtl="0" algn="l">
              <a:spcBef>
                <a:spcPts val="0"/>
              </a:spcBef>
              <a:spcAft>
                <a:spcPts val="0"/>
              </a:spcAft>
              <a:buSzPts val="1800"/>
              <a:buFont typeface="Roboto"/>
              <a:buChar char="●"/>
            </a:pPr>
            <a:r>
              <a:rPr b="1" i="1" lang="en" sz="1800">
                <a:latin typeface="Roboto"/>
                <a:ea typeface="Roboto"/>
                <a:cs typeface="Roboto"/>
                <a:sym typeface="Roboto"/>
              </a:rPr>
              <a:t>economic forces, and </a:t>
            </a:r>
            <a:endParaRPr b="1" i="1" sz="1800">
              <a:latin typeface="Roboto"/>
              <a:ea typeface="Roboto"/>
              <a:cs typeface="Roboto"/>
              <a:sym typeface="Roboto"/>
            </a:endParaRPr>
          </a:p>
          <a:p>
            <a:pPr indent="-342900" lvl="0" marL="1371600" rtl="0" algn="l">
              <a:spcBef>
                <a:spcPts val="0"/>
              </a:spcBef>
              <a:spcAft>
                <a:spcPts val="0"/>
              </a:spcAft>
              <a:buSzPts val="1800"/>
              <a:buFont typeface="Roboto"/>
              <a:buChar char="●"/>
            </a:pPr>
            <a:r>
              <a:rPr b="1" i="1" lang="en" sz="1800">
                <a:latin typeface="Roboto"/>
                <a:ea typeface="Roboto"/>
                <a:cs typeface="Roboto"/>
                <a:sym typeface="Roboto"/>
              </a:rPr>
              <a:t>cultural shifts. </a:t>
            </a:r>
            <a:endParaRPr b="1" i="1" sz="18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2000">
                <a:latin typeface="Roboto"/>
                <a:ea typeface="Roboto"/>
                <a:cs typeface="Roboto"/>
                <a:sym typeface="Roboto"/>
              </a:rPr>
              <a:t>Factors driving their adoption include advances in algorithms and computing power, the mass collection of data, and the need for automation and efficiency in various domains.Some examples are provided.</a:t>
            </a:r>
            <a:endParaRPr sz="2000">
              <a:latin typeface="Roboto"/>
              <a:ea typeface="Roboto"/>
              <a:cs typeface="Roboto"/>
              <a:sym typeface="Roboto"/>
            </a:endParaRPr>
          </a:p>
          <a:p>
            <a:pPr indent="0" lvl="0" marL="0" rtl="0" algn="l">
              <a:lnSpc>
                <a:spcPct val="100000"/>
              </a:lnSpc>
              <a:spcBef>
                <a:spcPts val="0"/>
              </a:spcBef>
              <a:spcAft>
                <a:spcPts val="0"/>
              </a:spcAft>
              <a:buNone/>
            </a:pPr>
            <a:r>
              <a:t/>
            </a:r>
            <a:endParaRPr sz="2400">
              <a:latin typeface="Roboto"/>
              <a:ea typeface="Roboto"/>
              <a:cs typeface="Roboto"/>
              <a:sym typeface="Roboto"/>
            </a:endParaRPr>
          </a:p>
        </p:txBody>
      </p:sp>
      <p:sp>
        <p:nvSpPr>
          <p:cNvPr id="379" name="Google Shape;379;p36"/>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380" name="Google Shape;380;p36"/>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381" name="Google Shape;381;p36"/>
          <p:cNvPicPr preferRelativeResize="0"/>
          <p:nvPr/>
        </p:nvPicPr>
        <p:blipFill>
          <a:blip r:embed="rId3">
            <a:alphaModFix/>
          </a:blip>
          <a:stretch>
            <a:fillRect/>
          </a:stretch>
        </p:blipFill>
        <p:spPr>
          <a:xfrm>
            <a:off x="322825" y="4638050"/>
            <a:ext cx="7959875" cy="459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7"/>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8" name="Google Shape;388;p3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7"/>
          <p:cNvSpPr/>
          <p:nvPr/>
        </p:nvSpPr>
        <p:spPr>
          <a:xfrm>
            <a:off x="99925" y="90450"/>
            <a:ext cx="8182778"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Technologies That Have Impacted People</a:t>
            </a:r>
          </a:p>
        </p:txBody>
      </p:sp>
      <p:sp>
        <p:nvSpPr>
          <p:cNvPr id="390" name="Google Shape;390;p37"/>
          <p:cNvSpPr txBox="1"/>
          <p:nvPr/>
        </p:nvSpPr>
        <p:spPr>
          <a:xfrm>
            <a:off x="402850" y="879500"/>
            <a:ext cx="7557000" cy="373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a:ea typeface="Roboto"/>
                <a:cs typeface="Roboto"/>
                <a:sym typeface="Roboto"/>
              </a:rPr>
              <a:t>Internet and World Wide Web:</a:t>
            </a:r>
            <a:r>
              <a:rPr lang="en" sz="2400">
                <a:latin typeface="Roboto"/>
                <a:ea typeface="Roboto"/>
                <a:cs typeface="Roboto"/>
                <a:sym typeface="Roboto"/>
              </a:rPr>
              <a:t> The internet or  World Wide Web has been the most transformative technological developments in recent history. It has revolutionized communication, commerce, entertainment, and information access. </a:t>
            </a:r>
            <a:endParaRPr sz="24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0" lvl="0" marL="0" rtl="0" algn="l">
              <a:spcBef>
                <a:spcPts val="0"/>
              </a:spcBef>
              <a:spcAft>
                <a:spcPts val="0"/>
              </a:spcAft>
              <a:buNone/>
            </a:pPr>
            <a:r>
              <a:rPr b="1" lang="en" sz="2400">
                <a:latin typeface="Roboto"/>
                <a:ea typeface="Roboto"/>
                <a:cs typeface="Roboto"/>
                <a:sym typeface="Roboto"/>
              </a:rPr>
              <a:t>Factors influencing its impac</a:t>
            </a:r>
            <a:r>
              <a:rPr lang="en" sz="2400">
                <a:latin typeface="Roboto"/>
                <a:ea typeface="Roboto"/>
                <a:cs typeface="Roboto"/>
                <a:sym typeface="Roboto"/>
              </a:rPr>
              <a:t>t include advancements in networking technologies, the need for global connectivity, and the rise of digital communication and commerce.</a:t>
            </a:r>
            <a:endParaRPr sz="2400">
              <a:latin typeface="Roboto"/>
              <a:ea typeface="Roboto"/>
              <a:cs typeface="Roboto"/>
              <a:sym typeface="Roboto"/>
            </a:endParaRPr>
          </a:p>
          <a:p>
            <a:pPr indent="0" lvl="0" marL="0" rtl="0" algn="l">
              <a:lnSpc>
                <a:spcPct val="100000"/>
              </a:lnSpc>
              <a:spcBef>
                <a:spcPts val="0"/>
              </a:spcBef>
              <a:spcAft>
                <a:spcPts val="0"/>
              </a:spcAft>
              <a:buNone/>
            </a:pPr>
            <a:r>
              <a:t/>
            </a:r>
            <a:endParaRPr sz="2400">
              <a:latin typeface="Roboto"/>
              <a:ea typeface="Roboto"/>
              <a:cs typeface="Roboto"/>
              <a:sym typeface="Roboto"/>
            </a:endParaRPr>
          </a:p>
        </p:txBody>
      </p:sp>
      <p:sp>
        <p:nvSpPr>
          <p:cNvPr id="391" name="Google Shape;391;p37"/>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392" name="Google Shape;392;p37"/>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393" name="Google Shape;393;p37"/>
          <p:cNvPicPr preferRelativeResize="0"/>
          <p:nvPr/>
        </p:nvPicPr>
        <p:blipFill>
          <a:blip r:embed="rId3">
            <a:alphaModFix/>
          </a:blip>
          <a:stretch>
            <a:fillRect/>
          </a:stretch>
        </p:blipFill>
        <p:spPr>
          <a:xfrm>
            <a:off x="0" y="4663225"/>
            <a:ext cx="8218148" cy="4595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8"/>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0" name="Google Shape;400;p3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8"/>
          <p:cNvSpPr/>
          <p:nvPr/>
        </p:nvSpPr>
        <p:spPr>
          <a:xfrm>
            <a:off x="99925" y="90450"/>
            <a:ext cx="8182778"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Technologies That Have Impacted People</a:t>
            </a:r>
          </a:p>
        </p:txBody>
      </p:sp>
      <p:sp>
        <p:nvSpPr>
          <p:cNvPr id="402" name="Google Shape;402;p38"/>
          <p:cNvSpPr txBox="1"/>
          <p:nvPr/>
        </p:nvSpPr>
        <p:spPr>
          <a:xfrm>
            <a:off x="402850" y="879500"/>
            <a:ext cx="7743000" cy="37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a:ea typeface="Roboto"/>
                <a:cs typeface="Roboto"/>
                <a:sym typeface="Roboto"/>
              </a:rPr>
              <a:t>Smartphones and Mobile Computing:</a:t>
            </a:r>
            <a:r>
              <a:rPr lang="en" sz="2400">
                <a:latin typeface="Roboto"/>
                <a:ea typeface="Roboto"/>
                <a:cs typeface="Roboto"/>
                <a:sym typeface="Roboto"/>
              </a:rPr>
              <a:t> Smartphones and mobile computing devices have reshaped how people interact with information and each other. These devices have become </a:t>
            </a:r>
            <a:r>
              <a:rPr lang="en" sz="2400">
                <a:latin typeface="Roboto"/>
                <a:ea typeface="Roboto"/>
                <a:cs typeface="Roboto"/>
                <a:sym typeface="Roboto"/>
              </a:rPr>
              <a:t>necessary</a:t>
            </a:r>
            <a:r>
              <a:rPr lang="en" sz="2400">
                <a:latin typeface="Roboto"/>
                <a:ea typeface="Roboto"/>
                <a:cs typeface="Roboto"/>
                <a:sym typeface="Roboto"/>
              </a:rPr>
              <a:t> tools for communication, productivity, entertainment, and even healthcare. </a:t>
            </a:r>
            <a:endParaRPr sz="2400">
              <a:latin typeface="Roboto"/>
              <a:ea typeface="Roboto"/>
              <a:cs typeface="Roboto"/>
              <a:sym typeface="Roboto"/>
            </a:endParaRPr>
          </a:p>
          <a:p>
            <a:pPr indent="0" lvl="0" marL="0" rtl="0" algn="l">
              <a:spcBef>
                <a:spcPts val="0"/>
              </a:spcBef>
              <a:spcAft>
                <a:spcPts val="0"/>
              </a:spcAft>
              <a:buNone/>
            </a:pPr>
            <a:r>
              <a:t/>
            </a:r>
            <a:endParaRPr sz="1000">
              <a:latin typeface="Roboto"/>
              <a:ea typeface="Roboto"/>
              <a:cs typeface="Roboto"/>
              <a:sym typeface="Roboto"/>
            </a:endParaRPr>
          </a:p>
          <a:p>
            <a:pPr indent="0" lvl="0" marL="0" rtl="0" algn="l">
              <a:spcBef>
                <a:spcPts val="0"/>
              </a:spcBef>
              <a:spcAft>
                <a:spcPts val="0"/>
              </a:spcAft>
              <a:buNone/>
            </a:pPr>
            <a:r>
              <a:rPr b="1" lang="en" sz="2400">
                <a:latin typeface="Roboto"/>
                <a:ea typeface="Roboto"/>
                <a:cs typeface="Roboto"/>
                <a:sym typeface="Roboto"/>
              </a:rPr>
              <a:t>Factors driving their adoption</a:t>
            </a:r>
            <a:r>
              <a:rPr lang="en" sz="2400">
                <a:latin typeface="Roboto"/>
                <a:ea typeface="Roboto"/>
                <a:cs typeface="Roboto"/>
                <a:sym typeface="Roboto"/>
              </a:rPr>
              <a:t> include advances in mobile hardware, software ecosystems, and the demand for on-the-go connectivity.</a:t>
            </a:r>
            <a:endParaRPr sz="2400">
              <a:latin typeface="Roboto"/>
              <a:ea typeface="Roboto"/>
              <a:cs typeface="Roboto"/>
              <a:sym typeface="Roboto"/>
            </a:endParaRPr>
          </a:p>
        </p:txBody>
      </p:sp>
      <p:sp>
        <p:nvSpPr>
          <p:cNvPr id="403" name="Google Shape;403;p38"/>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404" name="Google Shape;404;p38"/>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405" name="Google Shape;405;p38"/>
          <p:cNvPicPr preferRelativeResize="0"/>
          <p:nvPr/>
        </p:nvPicPr>
        <p:blipFill>
          <a:blip r:embed="rId3">
            <a:alphaModFix/>
          </a:blip>
          <a:stretch>
            <a:fillRect/>
          </a:stretch>
        </p:blipFill>
        <p:spPr>
          <a:xfrm>
            <a:off x="0" y="4663225"/>
            <a:ext cx="8182774" cy="4595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3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9"/>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12" name="Google Shape;412;p3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9"/>
          <p:cNvSpPr/>
          <p:nvPr/>
        </p:nvSpPr>
        <p:spPr>
          <a:xfrm>
            <a:off x="99925" y="90450"/>
            <a:ext cx="8182778"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Technologies That Have Impacted People</a:t>
            </a:r>
          </a:p>
        </p:txBody>
      </p:sp>
      <p:sp>
        <p:nvSpPr>
          <p:cNvPr id="414" name="Google Shape;414;p39"/>
          <p:cNvSpPr txBox="1"/>
          <p:nvPr/>
        </p:nvSpPr>
        <p:spPr>
          <a:xfrm>
            <a:off x="298038" y="931550"/>
            <a:ext cx="7551600" cy="34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Roboto"/>
                <a:ea typeface="Roboto"/>
                <a:cs typeface="Roboto"/>
                <a:sym typeface="Roboto"/>
              </a:rPr>
              <a:t>Cloud Computing: </a:t>
            </a:r>
            <a:r>
              <a:rPr lang="en" sz="2000">
                <a:latin typeface="Roboto"/>
                <a:ea typeface="Roboto"/>
                <a:cs typeface="Roboto"/>
                <a:sym typeface="Roboto"/>
              </a:rPr>
              <a:t>Cloud computing has transformed the way individuals and businesses store, process, and access data and applications compared to </a:t>
            </a:r>
            <a:r>
              <a:rPr lang="en" sz="2000">
                <a:latin typeface="Roboto"/>
                <a:ea typeface="Roboto"/>
                <a:cs typeface="Roboto"/>
                <a:sym typeface="Roboto"/>
              </a:rPr>
              <a:t> traditional on-premises IT infrastructure</a:t>
            </a:r>
            <a:r>
              <a:rPr lang="en" sz="2000">
                <a:latin typeface="Roboto"/>
                <a:ea typeface="Roboto"/>
                <a:cs typeface="Roboto"/>
                <a:sym typeface="Roboto"/>
              </a:rPr>
              <a:t>. It offers…</a:t>
            </a:r>
            <a:endParaRPr sz="2000">
              <a:latin typeface="Roboto"/>
              <a:ea typeface="Roboto"/>
              <a:cs typeface="Roboto"/>
              <a:sym typeface="Roboto"/>
            </a:endParaRPr>
          </a:p>
          <a:p>
            <a:pPr indent="-342900" lvl="0" marL="457200" rtl="0" algn="l">
              <a:spcBef>
                <a:spcPts val="0"/>
              </a:spcBef>
              <a:spcAft>
                <a:spcPts val="0"/>
              </a:spcAft>
              <a:buSzPts val="1800"/>
              <a:buFont typeface="Roboto"/>
              <a:buChar char="●"/>
            </a:pPr>
            <a:r>
              <a:rPr b="1" lang="en" sz="1800">
                <a:latin typeface="Roboto"/>
                <a:ea typeface="Roboto"/>
                <a:cs typeface="Roboto"/>
                <a:sym typeface="Roboto"/>
              </a:rPr>
              <a:t>Scalability</a:t>
            </a:r>
            <a:r>
              <a:rPr lang="en" sz="1800">
                <a:latin typeface="Roboto"/>
                <a:ea typeface="Roboto"/>
                <a:cs typeface="Roboto"/>
                <a:sym typeface="Roboto"/>
              </a:rPr>
              <a:t>- the capacity to be changed in size or scale.</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b="1" lang="en" sz="1800">
                <a:latin typeface="Roboto"/>
                <a:ea typeface="Roboto"/>
                <a:cs typeface="Roboto"/>
                <a:sym typeface="Roboto"/>
              </a:rPr>
              <a:t>Flexibility</a:t>
            </a:r>
            <a:r>
              <a:rPr lang="en" sz="1800">
                <a:latin typeface="Roboto"/>
                <a:ea typeface="Roboto"/>
                <a:cs typeface="Roboto"/>
                <a:sym typeface="Roboto"/>
              </a:rPr>
              <a:t>-the ability to changed (stretched) without breaking or losing its shape.</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b="1" lang="en" sz="1800">
                <a:latin typeface="Roboto"/>
                <a:ea typeface="Roboto"/>
                <a:cs typeface="Roboto"/>
                <a:sym typeface="Roboto"/>
              </a:rPr>
              <a:t>Cost-efficiency</a:t>
            </a:r>
            <a:r>
              <a:rPr lang="en" sz="1800">
                <a:latin typeface="Roboto"/>
                <a:ea typeface="Roboto"/>
                <a:cs typeface="Roboto"/>
                <a:sym typeface="Roboto"/>
              </a:rPr>
              <a:t>- does not include </a:t>
            </a:r>
            <a:r>
              <a:rPr lang="en" sz="1800">
                <a:latin typeface="Roboto"/>
                <a:ea typeface="Roboto"/>
                <a:cs typeface="Roboto"/>
                <a:sym typeface="Roboto"/>
              </a:rPr>
              <a:t>extraneous</a:t>
            </a:r>
            <a:r>
              <a:rPr lang="en" sz="1800">
                <a:latin typeface="Roboto"/>
                <a:ea typeface="Roboto"/>
                <a:cs typeface="Roboto"/>
                <a:sym typeface="Roboto"/>
              </a:rPr>
              <a:t> charges or fees.</a:t>
            </a:r>
            <a:endParaRPr sz="1800">
              <a:latin typeface="Roboto"/>
              <a:ea typeface="Roboto"/>
              <a:cs typeface="Roboto"/>
              <a:sym typeface="Roboto"/>
            </a:endParaRPr>
          </a:p>
          <a:p>
            <a:pPr indent="0" lvl="0" marL="0" rtl="0" algn="l">
              <a:spcBef>
                <a:spcPts val="0"/>
              </a:spcBef>
              <a:spcAft>
                <a:spcPts val="0"/>
              </a:spcAft>
              <a:buNone/>
            </a:pPr>
            <a:r>
              <a:t/>
            </a:r>
            <a:endParaRPr sz="900">
              <a:latin typeface="Roboto"/>
              <a:ea typeface="Roboto"/>
              <a:cs typeface="Roboto"/>
              <a:sym typeface="Roboto"/>
            </a:endParaRPr>
          </a:p>
          <a:p>
            <a:pPr indent="0" lvl="0" marL="0" rtl="0" algn="l">
              <a:spcBef>
                <a:spcPts val="0"/>
              </a:spcBef>
              <a:spcAft>
                <a:spcPts val="0"/>
              </a:spcAft>
              <a:buNone/>
            </a:pPr>
            <a:r>
              <a:rPr b="1" lang="en" sz="2000">
                <a:latin typeface="Roboto"/>
                <a:ea typeface="Roboto"/>
                <a:cs typeface="Roboto"/>
                <a:sym typeface="Roboto"/>
              </a:rPr>
              <a:t>Factors driving its adoption </a:t>
            </a:r>
            <a:r>
              <a:rPr lang="en" sz="2000">
                <a:latin typeface="Roboto"/>
                <a:ea typeface="Roboto"/>
                <a:cs typeface="Roboto"/>
                <a:sym typeface="Roboto"/>
              </a:rPr>
              <a:t>include the need for scalable computing resources, cost savings, and the rise of remote work and collaboration.</a:t>
            </a:r>
            <a:endParaRPr sz="2000">
              <a:latin typeface="Roboto"/>
              <a:ea typeface="Roboto"/>
              <a:cs typeface="Roboto"/>
              <a:sym typeface="Roboto"/>
            </a:endParaRPr>
          </a:p>
          <a:p>
            <a:pPr indent="0" lvl="0" marL="0" rtl="0" algn="l">
              <a:lnSpc>
                <a:spcPct val="100000"/>
              </a:lnSpc>
              <a:spcBef>
                <a:spcPts val="0"/>
              </a:spcBef>
              <a:spcAft>
                <a:spcPts val="0"/>
              </a:spcAft>
              <a:buNone/>
            </a:pPr>
            <a:r>
              <a:t/>
            </a:r>
            <a:endParaRPr sz="2000">
              <a:latin typeface="Roboto"/>
              <a:ea typeface="Roboto"/>
              <a:cs typeface="Roboto"/>
              <a:sym typeface="Roboto"/>
            </a:endParaRPr>
          </a:p>
        </p:txBody>
      </p:sp>
      <p:sp>
        <p:nvSpPr>
          <p:cNvPr id="415" name="Google Shape;415;p39"/>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416" name="Google Shape;416;p39"/>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417" name="Google Shape;417;p39"/>
          <p:cNvPicPr preferRelativeResize="0"/>
          <p:nvPr/>
        </p:nvPicPr>
        <p:blipFill>
          <a:blip r:embed="rId3">
            <a:alphaModFix/>
          </a:blip>
          <a:stretch>
            <a:fillRect/>
          </a:stretch>
        </p:blipFill>
        <p:spPr>
          <a:xfrm>
            <a:off x="99925" y="4646450"/>
            <a:ext cx="8118226" cy="4595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0"/>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4" name="Google Shape;424;p4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0"/>
          <p:cNvSpPr/>
          <p:nvPr/>
        </p:nvSpPr>
        <p:spPr>
          <a:xfrm>
            <a:off x="67650" y="56900"/>
            <a:ext cx="8182778"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Technologies That Have Impacted People</a:t>
            </a:r>
          </a:p>
        </p:txBody>
      </p:sp>
      <p:sp>
        <p:nvSpPr>
          <p:cNvPr id="426" name="Google Shape;426;p40"/>
          <p:cNvSpPr txBox="1"/>
          <p:nvPr/>
        </p:nvSpPr>
        <p:spPr>
          <a:xfrm>
            <a:off x="350850" y="948875"/>
            <a:ext cx="7173900" cy="338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Roboto"/>
                <a:ea typeface="Roboto"/>
                <a:cs typeface="Roboto"/>
                <a:sym typeface="Roboto"/>
              </a:rPr>
              <a:t>Social Media Platforms:</a:t>
            </a:r>
            <a:r>
              <a:rPr lang="en" sz="1800">
                <a:latin typeface="Roboto"/>
                <a:ea typeface="Roboto"/>
                <a:cs typeface="Roboto"/>
                <a:sym typeface="Roboto"/>
              </a:rPr>
              <a:t> Social media platforms </a:t>
            </a:r>
            <a:r>
              <a:rPr lang="en" sz="1800">
                <a:latin typeface="Roboto"/>
                <a:ea typeface="Roboto"/>
                <a:cs typeface="Roboto"/>
                <a:sym typeface="Roboto"/>
              </a:rPr>
              <a:t>have become an integral part of many people's personal and professional lives. They influence communication, marketing, and societal dynamics. </a:t>
            </a:r>
            <a:r>
              <a:rPr lang="en" sz="1800">
                <a:latin typeface="Roboto"/>
                <a:ea typeface="Roboto"/>
                <a:cs typeface="Roboto"/>
                <a:sym typeface="Roboto"/>
              </a:rPr>
              <a:t> Social media has changed how people </a:t>
            </a:r>
            <a:endParaRPr sz="1800">
              <a:latin typeface="Roboto"/>
              <a:ea typeface="Roboto"/>
              <a:cs typeface="Roboto"/>
              <a:sym typeface="Roboto"/>
            </a:endParaRPr>
          </a:p>
          <a:p>
            <a:pPr indent="-342900" lvl="0" marL="914400" rtl="0" algn="l">
              <a:spcBef>
                <a:spcPts val="0"/>
              </a:spcBef>
              <a:spcAft>
                <a:spcPts val="0"/>
              </a:spcAft>
              <a:buSzPts val="1800"/>
              <a:buFont typeface="Roboto"/>
              <a:buChar char="●"/>
            </a:pPr>
            <a:r>
              <a:rPr lang="en" sz="1800">
                <a:latin typeface="Roboto"/>
                <a:ea typeface="Roboto"/>
                <a:cs typeface="Roboto"/>
                <a:sym typeface="Roboto"/>
              </a:rPr>
              <a:t>connect, </a:t>
            </a:r>
            <a:endParaRPr sz="1800">
              <a:latin typeface="Roboto"/>
              <a:ea typeface="Roboto"/>
              <a:cs typeface="Roboto"/>
              <a:sym typeface="Roboto"/>
            </a:endParaRPr>
          </a:p>
          <a:p>
            <a:pPr indent="-342900" lvl="0" marL="914400" rtl="0" algn="l">
              <a:spcBef>
                <a:spcPts val="0"/>
              </a:spcBef>
              <a:spcAft>
                <a:spcPts val="0"/>
              </a:spcAft>
              <a:buSzPts val="1800"/>
              <a:buFont typeface="Roboto"/>
              <a:buChar char="●"/>
            </a:pPr>
            <a:r>
              <a:rPr lang="en" sz="1800">
                <a:latin typeface="Roboto"/>
                <a:ea typeface="Roboto"/>
                <a:cs typeface="Roboto"/>
                <a:sym typeface="Roboto"/>
              </a:rPr>
              <a:t>share information, and </a:t>
            </a:r>
            <a:endParaRPr sz="1800">
              <a:latin typeface="Roboto"/>
              <a:ea typeface="Roboto"/>
              <a:cs typeface="Roboto"/>
              <a:sym typeface="Roboto"/>
            </a:endParaRPr>
          </a:p>
          <a:p>
            <a:pPr indent="-342900" lvl="0" marL="914400" rtl="0" algn="l">
              <a:spcBef>
                <a:spcPts val="0"/>
              </a:spcBef>
              <a:spcAft>
                <a:spcPts val="0"/>
              </a:spcAft>
              <a:buSzPts val="1800"/>
              <a:buFont typeface="Roboto"/>
              <a:buChar char="●"/>
            </a:pPr>
            <a:r>
              <a:rPr lang="en" sz="1800">
                <a:latin typeface="Roboto"/>
                <a:ea typeface="Roboto"/>
                <a:cs typeface="Roboto"/>
                <a:sym typeface="Roboto"/>
              </a:rPr>
              <a:t>express themselves online.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b="1" lang="en" sz="1800">
                <a:latin typeface="Roboto"/>
                <a:ea typeface="Roboto"/>
                <a:cs typeface="Roboto"/>
                <a:sym typeface="Roboto"/>
              </a:rPr>
              <a:t>Factors contributing to their impact</a:t>
            </a:r>
            <a:r>
              <a:rPr lang="en" sz="1800">
                <a:latin typeface="Roboto"/>
                <a:ea typeface="Roboto"/>
                <a:cs typeface="Roboto"/>
                <a:sym typeface="Roboto"/>
              </a:rPr>
              <a:t> include the desire for social interaction, technological advancements in networking and user interfaces, and the rise of digital advertising.</a:t>
            </a:r>
            <a:endParaRPr sz="1800">
              <a:latin typeface="Roboto"/>
              <a:ea typeface="Roboto"/>
              <a:cs typeface="Roboto"/>
              <a:sym typeface="Roboto"/>
            </a:endParaRPr>
          </a:p>
        </p:txBody>
      </p:sp>
      <p:sp>
        <p:nvSpPr>
          <p:cNvPr id="427" name="Google Shape;427;p40"/>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428" name="Google Shape;428;p40"/>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429" name="Google Shape;429;p40"/>
          <p:cNvPicPr preferRelativeResize="0"/>
          <p:nvPr/>
        </p:nvPicPr>
        <p:blipFill>
          <a:blip r:embed="rId3">
            <a:alphaModFix/>
          </a:blip>
          <a:stretch>
            <a:fillRect/>
          </a:stretch>
        </p:blipFill>
        <p:spPr>
          <a:xfrm>
            <a:off x="99925" y="4646450"/>
            <a:ext cx="8118226" cy="4595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4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1"/>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36" name="Google Shape;436;p4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1"/>
          <p:cNvSpPr/>
          <p:nvPr/>
        </p:nvSpPr>
        <p:spPr>
          <a:xfrm>
            <a:off x="99925" y="90450"/>
            <a:ext cx="8182778"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Technologies That Have Impacted People</a:t>
            </a:r>
          </a:p>
        </p:txBody>
      </p:sp>
      <p:sp>
        <p:nvSpPr>
          <p:cNvPr id="438" name="Google Shape;438;p41"/>
          <p:cNvSpPr txBox="1"/>
          <p:nvPr/>
        </p:nvSpPr>
        <p:spPr>
          <a:xfrm>
            <a:off x="402850" y="879500"/>
            <a:ext cx="6772800" cy="338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Roboto"/>
                <a:ea typeface="Roboto"/>
                <a:cs typeface="Roboto"/>
                <a:sym typeface="Roboto"/>
              </a:rPr>
              <a:t>Artificial Intelligence and Machine Learning</a:t>
            </a:r>
            <a:r>
              <a:rPr lang="en" sz="2000">
                <a:latin typeface="Roboto"/>
                <a:ea typeface="Roboto"/>
                <a:cs typeface="Roboto"/>
                <a:sym typeface="Roboto"/>
              </a:rPr>
              <a:t>: AI and machine learning technologies are increasingly being integrated into various applications and services, automating tasks, personalizing experiences, and driving insights from data. </a:t>
            </a:r>
            <a:endParaRPr sz="2000">
              <a:latin typeface="Roboto"/>
              <a:ea typeface="Roboto"/>
              <a:cs typeface="Roboto"/>
              <a:sym typeface="Roboto"/>
            </a:endParaRPr>
          </a:p>
          <a:p>
            <a:pPr indent="0" lvl="0" marL="0" rtl="0" algn="l">
              <a:spcBef>
                <a:spcPts val="0"/>
              </a:spcBef>
              <a:spcAft>
                <a:spcPts val="0"/>
              </a:spcAft>
              <a:buNone/>
            </a:pPr>
            <a:r>
              <a:t/>
            </a:r>
            <a:endParaRPr sz="2000">
              <a:latin typeface="Roboto"/>
              <a:ea typeface="Roboto"/>
              <a:cs typeface="Roboto"/>
              <a:sym typeface="Roboto"/>
            </a:endParaRPr>
          </a:p>
          <a:p>
            <a:pPr indent="0" lvl="0" marL="0" rtl="0" algn="l">
              <a:spcBef>
                <a:spcPts val="0"/>
              </a:spcBef>
              <a:spcAft>
                <a:spcPts val="0"/>
              </a:spcAft>
              <a:buNone/>
            </a:pPr>
            <a:r>
              <a:rPr b="1" lang="en" sz="2000">
                <a:latin typeface="Roboto"/>
                <a:ea typeface="Roboto"/>
                <a:cs typeface="Roboto"/>
                <a:sym typeface="Roboto"/>
              </a:rPr>
              <a:t>Factors driving their adoption</a:t>
            </a:r>
            <a:r>
              <a:rPr lang="en" sz="2000">
                <a:latin typeface="Roboto"/>
                <a:ea typeface="Roboto"/>
                <a:cs typeface="Roboto"/>
                <a:sym typeface="Roboto"/>
              </a:rPr>
              <a:t> include advances in algorithms and computing power, the proliferation of data, and the need for automation and efficiency in various domains.</a:t>
            </a:r>
            <a:endParaRPr sz="2000">
              <a:latin typeface="Roboto"/>
              <a:ea typeface="Roboto"/>
              <a:cs typeface="Roboto"/>
              <a:sym typeface="Roboto"/>
            </a:endParaRPr>
          </a:p>
        </p:txBody>
      </p:sp>
      <p:sp>
        <p:nvSpPr>
          <p:cNvPr id="439" name="Google Shape;439;p41"/>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440" name="Google Shape;440;p41"/>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441" name="Google Shape;441;p41"/>
          <p:cNvPicPr preferRelativeResize="0"/>
          <p:nvPr/>
        </p:nvPicPr>
        <p:blipFill>
          <a:blip r:embed="rId3">
            <a:alphaModFix/>
          </a:blip>
          <a:stretch>
            <a:fillRect/>
          </a:stretch>
        </p:blipFill>
        <p:spPr>
          <a:xfrm>
            <a:off x="99925" y="4646450"/>
            <a:ext cx="8118226" cy="459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https://images.freeimg.net/rsynced_images/floor-floorboards.jpg" id="97" name="Google Shape;97;p1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8" name="Google Shape;98;p1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txBox="1"/>
          <p:nvPr>
            <p:ph idx="12" type="sldNum"/>
          </p:nvPr>
        </p:nvSpPr>
        <p:spPr>
          <a:xfrm>
            <a:off x="8322600" y="4766300"/>
            <a:ext cx="8211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00" name="Google Shape;100;p1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1" name="Google Shape;101;p1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2" name="Google Shape;102;p15">
            <a:hlinkClick r:id="rId7"/>
          </p:cNvPr>
          <p:cNvPicPr preferRelativeResize="0"/>
          <p:nvPr/>
        </p:nvPicPr>
        <p:blipFill rotWithShape="1">
          <a:blip r:embed="rId8">
            <a:alphaModFix/>
          </a:blip>
          <a:srcRect b="0" l="7070" r="7429" t="0"/>
          <a:stretch/>
        </p:blipFill>
        <p:spPr>
          <a:xfrm>
            <a:off x="145600" y="2808050"/>
            <a:ext cx="861000" cy="1899125"/>
          </a:xfrm>
          <a:prstGeom prst="rect">
            <a:avLst/>
          </a:prstGeom>
          <a:noFill/>
          <a:ln>
            <a:noFill/>
          </a:ln>
        </p:spPr>
      </p:pic>
      <p:sp>
        <p:nvSpPr>
          <p:cNvPr id="103" name="Google Shape;103;p15"/>
          <p:cNvSpPr/>
          <p:nvPr/>
        </p:nvSpPr>
        <p:spPr>
          <a:xfrm>
            <a:off x="1118825" y="155100"/>
            <a:ext cx="6293700" cy="4330500"/>
          </a:xfrm>
          <a:prstGeom prst="rect">
            <a:avLst/>
          </a:prstGeom>
          <a:solidFill>
            <a:schemeClr val="lt2"/>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txBox="1"/>
          <p:nvPr/>
        </p:nvSpPr>
        <p:spPr>
          <a:xfrm>
            <a:off x="1217975" y="233900"/>
            <a:ext cx="6095400" cy="569400"/>
          </a:xfrm>
          <a:prstGeom prst="rect">
            <a:avLst/>
          </a:prstGeom>
          <a:noFill/>
          <a:ln>
            <a:noFill/>
          </a:ln>
        </p:spPr>
        <p:txBody>
          <a:bodyPr anchorCtr="0" anchor="t" bIns="91425" lIns="91425" spcFirstLastPara="1" rIns="91425" wrap="square" tIns="91425">
            <a:spAutoFit/>
          </a:bodyPr>
          <a:lstStyle/>
          <a:p>
            <a:pPr indent="0" lvl="0" marL="0" rtl="0" algn="ctr">
              <a:lnSpc>
                <a:spcPct val="107916"/>
              </a:lnSpc>
              <a:spcBef>
                <a:spcPts val="0"/>
              </a:spcBef>
              <a:spcAft>
                <a:spcPts val="0"/>
              </a:spcAft>
              <a:buNone/>
            </a:pPr>
            <a:r>
              <a:rPr b="1" lang="en" sz="2200" u="sng">
                <a:latin typeface="Roboto"/>
                <a:ea typeface="Roboto"/>
                <a:cs typeface="Roboto"/>
                <a:sym typeface="Roboto"/>
              </a:rPr>
              <a:t>Core Concept </a:t>
            </a:r>
            <a:r>
              <a:rPr b="1" lang="en" sz="2500" u="sng">
                <a:latin typeface="Roboto"/>
                <a:ea typeface="Roboto"/>
                <a:cs typeface="Roboto"/>
                <a:sym typeface="Roboto"/>
              </a:rPr>
              <a:t> </a:t>
            </a:r>
            <a:r>
              <a:rPr b="1" lang="en" sz="2500" u="sng">
                <a:latin typeface="Roboto"/>
                <a:ea typeface="Roboto"/>
                <a:cs typeface="Roboto"/>
                <a:sym typeface="Roboto"/>
              </a:rPr>
              <a:t>8.1.8</a:t>
            </a:r>
            <a:r>
              <a:rPr b="1" lang="en" sz="2500" u="sng">
                <a:latin typeface="Roboto"/>
                <a:ea typeface="Roboto"/>
                <a:cs typeface="Roboto"/>
                <a:sym typeface="Roboto"/>
              </a:rPr>
              <a:t> Impacts of Computing</a:t>
            </a:r>
            <a:r>
              <a:rPr lang="en" sz="2400">
                <a:solidFill>
                  <a:schemeClr val="dk1"/>
                </a:solidFill>
                <a:latin typeface="Roboto"/>
                <a:ea typeface="Roboto"/>
                <a:cs typeface="Roboto"/>
                <a:sym typeface="Roboto"/>
              </a:rPr>
              <a:t>  </a:t>
            </a:r>
            <a:endParaRPr sz="2400">
              <a:latin typeface="Roboto"/>
              <a:ea typeface="Roboto"/>
              <a:cs typeface="Roboto"/>
              <a:sym typeface="Roboto"/>
            </a:endParaRPr>
          </a:p>
        </p:txBody>
      </p:sp>
      <p:sp>
        <p:nvSpPr>
          <p:cNvPr id="105" name="Google Shape;105;p15"/>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06" name="Google Shape;106;p15"/>
          <p:cNvSpPr txBox="1"/>
          <p:nvPr/>
        </p:nvSpPr>
        <p:spPr>
          <a:xfrm>
            <a:off x="8210275" y="3255025"/>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07" name="Google Shape;107;p15"/>
          <p:cNvPicPr preferRelativeResize="0"/>
          <p:nvPr/>
        </p:nvPicPr>
        <p:blipFill>
          <a:blip r:embed="rId9">
            <a:alphaModFix/>
          </a:blip>
          <a:stretch>
            <a:fillRect/>
          </a:stretch>
        </p:blipFill>
        <p:spPr>
          <a:xfrm>
            <a:off x="0" y="4663225"/>
            <a:ext cx="8282952" cy="459575"/>
          </a:xfrm>
          <a:prstGeom prst="rect">
            <a:avLst/>
          </a:prstGeom>
          <a:noFill/>
          <a:ln>
            <a:noFill/>
          </a:ln>
        </p:spPr>
      </p:pic>
      <p:sp>
        <p:nvSpPr>
          <p:cNvPr id="108" name="Google Shape;108;p15"/>
          <p:cNvSpPr txBox="1"/>
          <p:nvPr/>
        </p:nvSpPr>
        <p:spPr>
          <a:xfrm>
            <a:off x="1217975" y="918900"/>
            <a:ext cx="6095400" cy="330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chemeClr val="dk1"/>
                </a:solidFill>
                <a:latin typeface="Roboto"/>
                <a:ea typeface="Roboto"/>
                <a:cs typeface="Roboto"/>
                <a:sym typeface="Roboto"/>
              </a:rPr>
              <a:t>Computing affects people of the world in both positive and negative. These impacts can be found at the local, national, and global levels. </a:t>
            </a:r>
            <a:endParaRPr sz="24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0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2400">
                <a:solidFill>
                  <a:schemeClr val="dk1"/>
                </a:solidFill>
                <a:latin typeface="Roboto"/>
                <a:ea typeface="Roboto"/>
                <a:cs typeface="Roboto"/>
                <a:sym typeface="Roboto"/>
              </a:rPr>
              <a:t>Individuals and communities influence computing through their behaviors, cultural interaction, and social interactions. In turn, computing brings new cultural practices. </a:t>
            </a:r>
            <a:endParaRPr sz="2400">
              <a:solidFill>
                <a:schemeClr val="dk2"/>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2"/>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8" name="Google Shape;448;p4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2"/>
          <p:cNvSpPr/>
          <p:nvPr/>
        </p:nvSpPr>
        <p:spPr>
          <a:xfrm>
            <a:off x="99925" y="90450"/>
            <a:ext cx="8182778"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Technologies That Have Impacted People</a:t>
            </a:r>
          </a:p>
        </p:txBody>
      </p:sp>
      <p:sp>
        <p:nvSpPr>
          <p:cNvPr id="450" name="Google Shape;450;p42"/>
          <p:cNvSpPr txBox="1"/>
          <p:nvPr/>
        </p:nvSpPr>
        <p:spPr>
          <a:xfrm>
            <a:off x="402850" y="879500"/>
            <a:ext cx="7743000" cy="37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Roboto"/>
                <a:ea typeface="Roboto"/>
                <a:cs typeface="Roboto"/>
                <a:sym typeface="Roboto"/>
              </a:rPr>
              <a:t>Internet of Things (IoT)</a:t>
            </a:r>
            <a:r>
              <a:rPr lang="en" sz="2000">
                <a:latin typeface="Roboto"/>
                <a:ea typeface="Roboto"/>
                <a:cs typeface="Roboto"/>
                <a:sym typeface="Roboto"/>
              </a:rPr>
              <a:t>: The IoT refers to the interconnected network of devices embedded with sensors and actuators, enabling them to collect and exchange data. IoT technologies have applications in areas such as:</a:t>
            </a:r>
            <a:endParaRPr sz="2000">
              <a:latin typeface="Roboto"/>
              <a:ea typeface="Roboto"/>
              <a:cs typeface="Roboto"/>
              <a:sym typeface="Roboto"/>
            </a:endParaRPr>
          </a:p>
          <a:p>
            <a:pPr indent="-342900" lvl="0" marL="914400" rtl="0" algn="l">
              <a:spcBef>
                <a:spcPts val="0"/>
              </a:spcBef>
              <a:spcAft>
                <a:spcPts val="0"/>
              </a:spcAft>
              <a:buSzPts val="1800"/>
              <a:buFont typeface="Roboto"/>
              <a:buChar char="●"/>
            </a:pPr>
            <a:r>
              <a:rPr lang="en" sz="1800">
                <a:latin typeface="Roboto"/>
                <a:ea typeface="Roboto"/>
                <a:cs typeface="Roboto"/>
                <a:sym typeface="Roboto"/>
              </a:rPr>
              <a:t>smart homes, </a:t>
            </a:r>
            <a:endParaRPr sz="1800">
              <a:latin typeface="Roboto"/>
              <a:ea typeface="Roboto"/>
              <a:cs typeface="Roboto"/>
              <a:sym typeface="Roboto"/>
            </a:endParaRPr>
          </a:p>
          <a:p>
            <a:pPr indent="-342900" lvl="0" marL="914400" rtl="0" algn="l">
              <a:spcBef>
                <a:spcPts val="0"/>
              </a:spcBef>
              <a:spcAft>
                <a:spcPts val="0"/>
              </a:spcAft>
              <a:buSzPts val="1800"/>
              <a:buFont typeface="Roboto"/>
              <a:buChar char="●"/>
            </a:pPr>
            <a:r>
              <a:rPr lang="en" sz="1800">
                <a:latin typeface="Roboto"/>
                <a:ea typeface="Roboto"/>
                <a:cs typeface="Roboto"/>
                <a:sym typeface="Roboto"/>
              </a:rPr>
              <a:t>healthcare, </a:t>
            </a:r>
            <a:endParaRPr sz="1800">
              <a:latin typeface="Roboto"/>
              <a:ea typeface="Roboto"/>
              <a:cs typeface="Roboto"/>
              <a:sym typeface="Roboto"/>
            </a:endParaRPr>
          </a:p>
          <a:p>
            <a:pPr indent="-342900" lvl="0" marL="914400" rtl="0" algn="l">
              <a:spcBef>
                <a:spcPts val="0"/>
              </a:spcBef>
              <a:spcAft>
                <a:spcPts val="0"/>
              </a:spcAft>
              <a:buSzPts val="1800"/>
              <a:buFont typeface="Roboto"/>
              <a:buChar char="●"/>
            </a:pPr>
            <a:r>
              <a:rPr lang="en" sz="1800">
                <a:latin typeface="Roboto"/>
                <a:ea typeface="Roboto"/>
                <a:cs typeface="Roboto"/>
                <a:sym typeface="Roboto"/>
              </a:rPr>
              <a:t>transportation, and</a:t>
            </a:r>
            <a:endParaRPr sz="1800">
              <a:latin typeface="Roboto"/>
              <a:ea typeface="Roboto"/>
              <a:cs typeface="Roboto"/>
              <a:sym typeface="Roboto"/>
            </a:endParaRPr>
          </a:p>
          <a:p>
            <a:pPr indent="-342900" lvl="0" marL="914400" rtl="0" algn="l">
              <a:spcBef>
                <a:spcPts val="0"/>
              </a:spcBef>
              <a:spcAft>
                <a:spcPts val="0"/>
              </a:spcAft>
              <a:buSzPts val="1800"/>
              <a:buFont typeface="Roboto"/>
              <a:buChar char="●"/>
            </a:pPr>
            <a:r>
              <a:rPr lang="en" sz="1800">
                <a:latin typeface="Roboto"/>
                <a:ea typeface="Roboto"/>
                <a:cs typeface="Roboto"/>
                <a:sym typeface="Roboto"/>
              </a:rPr>
              <a:t> manufacturing.</a:t>
            </a:r>
            <a:endParaRPr sz="1800">
              <a:latin typeface="Roboto"/>
              <a:ea typeface="Roboto"/>
              <a:cs typeface="Roboto"/>
              <a:sym typeface="Roboto"/>
            </a:endParaRPr>
          </a:p>
          <a:p>
            <a:pPr indent="0" lvl="0" marL="0" rtl="0" algn="l">
              <a:spcBef>
                <a:spcPts val="0"/>
              </a:spcBef>
              <a:spcAft>
                <a:spcPts val="0"/>
              </a:spcAft>
              <a:buNone/>
            </a:pPr>
            <a:r>
              <a:rPr b="1" lang="en" sz="2000">
                <a:latin typeface="Roboto"/>
                <a:ea typeface="Roboto"/>
                <a:cs typeface="Roboto"/>
                <a:sym typeface="Roboto"/>
              </a:rPr>
              <a:t>IoT</a:t>
            </a:r>
            <a:r>
              <a:rPr lang="en" sz="2000">
                <a:latin typeface="Roboto"/>
                <a:ea typeface="Roboto"/>
                <a:cs typeface="Roboto"/>
                <a:sym typeface="Roboto"/>
              </a:rPr>
              <a:t> benefits automation, efficiency, and enhanced decision-making. </a:t>
            </a:r>
            <a:endParaRPr sz="2000">
              <a:latin typeface="Roboto"/>
              <a:ea typeface="Roboto"/>
              <a:cs typeface="Roboto"/>
              <a:sym typeface="Roboto"/>
            </a:endParaRPr>
          </a:p>
          <a:p>
            <a:pPr indent="0" lvl="0" marL="0" rtl="0" algn="l">
              <a:spcBef>
                <a:spcPts val="0"/>
              </a:spcBef>
              <a:spcAft>
                <a:spcPts val="0"/>
              </a:spcAft>
              <a:buNone/>
            </a:pPr>
            <a:r>
              <a:t/>
            </a:r>
            <a:endParaRPr sz="1000">
              <a:latin typeface="Roboto"/>
              <a:ea typeface="Roboto"/>
              <a:cs typeface="Roboto"/>
              <a:sym typeface="Roboto"/>
            </a:endParaRPr>
          </a:p>
          <a:p>
            <a:pPr indent="0" lvl="0" marL="0" rtl="0" algn="l">
              <a:spcBef>
                <a:spcPts val="0"/>
              </a:spcBef>
              <a:spcAft>
                <a:spcPts val="0"/>
              </a:spcAft>
              <a:buNone/>
            </a:pPr>
            <a:r>
              <a:rPr b="1" lang="en" sz="2000">
                <a:latin typeface="Roboto"/>
                <a:ea typeface="Roboto"/>
                <a:cs typeface="Roboto"/>
                <a:sym typeface="Roboto"/>
              </a:rPr>
              <a:t>Factors influencing its adoption</a:t>
            </a:r>
            <a:r>
              <a:rPr lang="en" sz="2000">
                <a:latin typeface="Roboto"/>
                <a:ea typeface="Roboto"/>
                <a:cs typeface="Roboto"/>
                <a:sym typeface="Roboto"/>
              </a:rPr>
              <a:t> include advances in sensor technology, connectivity standards, and the demand for data-driven insights and automation.</a:t>
            </a:r>
            <a:endParaRPr sz="2000">
              <a:latin typeface="Roboto"/>
              <a:ea typeface="Roboto"/>
              <a:cs typeface="Roboto"/>
              <a:sym typeface="Roboto"/>
            </a:endParaRPr>
          </a:p>
          <a:p>
            <a:pPr indent="0" lvl="0" marL="0" rtl="0" algn="l">
              <a:lnSpc>
                <a:spcPct val="100000"/>
              </a:lnSpc>
              <a:spcBef>
                <a:spcPts val="0"/>
              </a:spcBef>
              <a:spcAft>
                <a:spcPts val="0"/>
              </a:spcAft>
              <a:buNone/>
            </a:pPr>
            <a:r>
              <a:t/>
            </a:r>
            <a:endParaRPr sz="2000">
              <a:latin typeface="Roboto"/>
              <a:ea typeface="Roboto"/>
              <a:cs typeface="Roboto"/>
              <a:sym typeface="Roboto"/>
            </a:endParaRPr>
          </a:p>
        </p:txBody>
      </p:sp>
      <p:sp>
        <p:nvSpPr>
          <p:cNvPr id="451" name="Google Shape;451;p42"/>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452" name="Google Shape;452;p42"/>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453" name="Google Shape;453;p42"/>
          <p:cNvPicPr preferRelativeResize="0"/>
          <p:nvPr/>
        </p:nvPicPr>
        <p:blipFill>
          <a:blip r:embed="rId3">
            <a:alphaModFix/>
          </a:blip>
          <a:stretch>
            <a:fillRect/>
          </a:stretch>
        </p:blipFill>
        <p:spPr>
          <a:xfrm>
            <a:off x="99925" y="4646450"/>
            <a:ext cx="8118226" cy="4595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3"/>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60" name="Google Shape;460;p4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3"/>
          <p:cNvSpPr/>
          <p:nvPr/>
        </p:nvSpPr>
        <p:spPr>
          <a:xfrm>
            <a:off x="99925" y="90450"/>
            <a:ext cx="8182778"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Technologies That Have Impacted People</a:t>
            </a:r>
          </a:p>
        </p:txBody>
      </p:sp>
      <p:sp>
        <p:nvSpPr>
          <p:cNvPr id="462" name="Google Shape;462;p43"/>
          <p:cNvSpPr txBox="1"/>
          <p:nvPr/>
        </p:nvSpPr>
        <p:spPr>
          <a:xfrm>
            <a:off x="402850" y="1021200"/>
            <a:ext cx="7122000" cy="32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Roboto"/>
                <a:ea typeface="Roboto"/>
                <a:cs typeface="Roboto"/>
                <a:sym typeface="Roboto"/>
              </a:rPr>
              <a:t>Blockchain Technology:</a:t>
            </a:r>
            <a:r>
              <a:rPr lang="en" sz="2000">
                <a:latin typeface="Roboto"/>
                <a:ea typeface="Roboto"/>
                <a:cs typeface="Roboto"/>
                <a:sym typeface="Roboto"/>
              </a:rPr>
              <a:t> Blockchain technology, best known as the underlying technology behind cryptocurrencies like Bitcoin, has broader applications beyond finance, including supply chain management, voting systems, and digital identity verification.</a:t>
            </a:r>
            <a:endParaRPr sz="2000">
              <a:latin typeface="Roboto"/>
              <a:ea typeface="Roboto"/>
              <a:cs typeface="Roboto"/>
              <a:sym typeface="Roboto"/>
            </a:endParaRPr>
          </a:p>
          <a:p>
            <a:pPr indent="0" lvl="0" marL="0" rtl="0" algn="l">
              <a:spcBef>
                <a:spcPts val="0"/>
              </a:spcBef>
              <a:spcAft>
                <a:spcPts val="0"/>
              </a:spcAft>
              <a:buNone/>
            </a:pPr>
            <a:r>
              <a:t/>
            </a:r>
            <a:endParaRPr sz="2000">
              <a:latin typeface="Roboto"/>
              <a:ea typeface="Roboto"/>
              <a:cs typeface="Roboto"/>
              <a:sym typeface="Roboto"/>
            </a:endParaRPr>
          </a:p>
          <a:p>
            <a:pPr indent="0" lvl="0" marL="0" rtl="0" algn="l">
              <a:spcBef>
                <a:spcPts val="0"/>
              </a:spcBef>
              <a:spcAft>
                <a:spcPts val="0"/>
              </a:spcAft>
              <a:buNone/>
            </a:pPr>
            <a:r>
              <a:rPr b="1" lang="en" sz="2000">
                <a:latin typeface="Roboto"/>
                <a:ea typeface="Roboto"/>
                <a:cs typeface="Roboto"/>
                <a:sym typeface="Roboto"/>
              </a:rPr>
              <a:t>Factors driving its adoption</a:t>
            </a:r>
            <a:r>
              <a:rPr lang="en" sz="2000">
                <a:latin typeface="Roboto"/>
                <a:ea typeface="Roboto"/>
                <a:cs typeface="Roboto"/>
                <a:sym typeface="Roboto"/>
              </a:rPr>
              <a:t> include the need for secure and transparent transactions, decentralization, and trust in digital systems.</a:t>
            </a:r>
            <a:endParaRPr sz="2000">
              <a:latin typeface="Roboto"/>
              <a:ea typeface="Roboto"/>
              <a:cs typeface="Roboto"/>
              <a:sym typeface="Roboto"/>
            </a:endParaRPr>
          </a:p>
        </p:txBody>
      </p:sp>
      <p:sp>
        <p:nvSpPr>
          <p:cNvPr id="463" name="Google Shape;463;p43"/>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464" name="Google Shape;464;p43"/>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465" name="Google Shape;465;p43"/>
          <p:cNvPicPr preferRelativeResize="0"/>
          <p:nvPr/>
        </p:nvPicPr>
        <p:blipFill>
          <a:blip r:embed="rId3">
            <a:alphaModFix/>
          </a:blip>
          <a:stretch>
            <a:fillRect/>
          </a:stretch>
        </p:blipFill>
        <p:spPr>
          <a:xfrm>
            <a:off x="99925" y="4646450"/>
            <a:ext cx="8118226" cy="4595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4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4"/>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2" name="Google Shape;472;p4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4"/>
          <p:cNvSpPr/>
          <p:nvPr/>
        </p:nvSpPr>
        <p:spPr>
          <a:xfrm>
            <a:off x="99925" y="90450"/>
            <a:ext cx="8182778"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Technologies That Have Impacted People</a:t>
            </a:r>
          </a:p>
        </p:txBody>
      </p:sp>
      <p:sp>
        <p:nvSpPr>
          <p:cNvPr id="474" name="Google Shape;474;p44"/>
          <p:cNvSpPr txBox="1"/>
          <p:nvPr/>
        </p:nvSpPr>
        <p:spPr>
          <a:xfrm>
            <a:off x="240425" y="1252650"/>
            <a:ext cx="7788000" cy="323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Overall, computing technologies impact  innovation, market demand, regulatory frameworks, and societal trends. These changes collectively contribute to significant changes in how individuals live and work.</a:t>
            </a:r>
            <a:endParaRPr sz="3300">
              <a:latin typeface="Roboto"/>
              <a:ea typeface="Roboto"/>
              <a:cs typeface="Roboto"/>
              <a:sym typeface="Roboto"/>
            </a:endParaRPr>
          </a:p>
        </p:txBody>
      </p:sp>
      <p:sp>
        <p:nvSpPr>
          <p:cNvPr id="475" name="Google Shape;475;p44"/>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476" name="Google Shape;476;p44"/>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477" name="Google Shape;477;p44"/>
          <p:cNvPicPr preferRelativeResize="0"/>
          <p:nvPr/>
        </p:nvPicPr>
        <p:blipFill>
          <a:blip r:embed="rId3">
            <a:alphaModFix/>
          </a:blip>
          <a:stretch>
            <a:fillRect/>
          </a:stretch>
        </p:blipFill>
        <p:spPr>
          <a:xfrm>
            <a:off x="99925" y="4646450"/>
            <a:ext cx="8118226" cy="4595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4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5"/>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484" name="Google Shape;484;p4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5"/>
          <p:cNvSpPr/>
          <p:nvPr/>
        </p:nvSpPr>
        <p:spPr>
          <a:xfrm>
            <a:off x="279625" y="2021475"/>
            <a:ext cx="7777264" cy="241595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Physical &amp; Emotional Impacts</a:t>
            </a:r>
          </a:p>
        </p:txBody>
      </p:sp>
      <p:sp>
        <p:nvSpPr>
          <p:cNvPr id="486" name="Google Shape;486;p45"/>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487" name="Google Shape;487;p45"/>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488" name="Google Shape;488;p45"/>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489" name="Google Shape;489;p45"/>
          <p:cNvSpPr/>
          <p:nvPr/>
        </p:nvSpPr>
        <p:spPr>
          <a:xfrm>
            <a:off x="191275" y="594900"/>
            <a:ext cx="7333466" cy="123874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Computing Technologies</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4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6"/>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96" name="Google Shape;496;p4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6"/>
          <p:cNvSpPr/>
          <p:nvPr/>
        </p:nvSpPr>
        <p:spPr>
          <a:xfrm>
            <a:off x="99925" y="90450"/>
            <a:ext cx="8183049" cy="85515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Physical Impacts of Technology on Humans</a:t>
            </a:r>
          </a:p>
        </p:txBody>
      </p:sp>
      <p:sp>
        <p:nvSpPr>
          <p:cNvPr id="498" name="Google Shape;498;p46"/>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499" name="Google Shape;499;p46"/>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500" name="Google Shape;500;p46"/>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501" name="Google Shape;501;p46"/>
          <p:cNvSpPr txBox="1"/>
          <p:nvPr/>
        </p:nvSpPr>
        <p:spPr>
          <a:xfrm>
            <a:off x="683275" y="1168525"/>
            <a:ext cx="5618100" cy="32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2"/>
                </a:solidFill>
                <a:latin typeface="Roboto"/>
                <a:ea typeface="Roboto"/>
                <a:cs typeface="Roboto"/>
                <a:sym typeface="Roboto"/>
              </a:rPr>
              <a:t>Technology has brought about a </a:t>
            </a:r>
            <a:r>
              <a:rPr lang="en" sz="3000">
                <a:solidFill>
                  <a:schemeClr val="dk2"/>
                </a:solidFill>
                <a:latin typeface="Roboto"/>
                <a:ea typeface="Roboto"/>
                <a:cs typeface="Roboto"/>
                <a:sym typeface="Roboto"/>
              </a:rPr>
              <a:t>variety</a:t>
            </a:r>
            <a:r>
              <a:rPr lang="en" sz="3000">
                <a:solidFill>
                  <a:schemeClr val="dk2"/>
                </a:solidFill>
                <a:latin typeface="Roboto"/>
                <a:ea typeface="Roboto"/>
                <a:cs typeface="Roboto"/>
                <a:sym typeface="Roboto"/>
              </a:rPr>
              <a:t> of negative, physical changes in lives of people. Let’s examine some bad physical changes. </a:t>
            </a:r>
            <a:endParaRPr sz="3000">
              <a:solidFill>
                <a:schemeClr val="dk2"/>
              </a:solidFill>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4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7"/>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08" name="Google Shape;508;p4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7"/>
          <p:cNvSpPr/>
          <p:nvPr/>
        </p:nvSpPr>
        <p:spPr>
          <a:xfrm>
            <a:off x="99925" y="90450"/>
            <a:ext cx="8183049" cy="85515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Physical Impacts of Technology on Humans</a:t>
            </a:r>
          </a:p>
        </p:txBody>
      </p:sp>
      <p:sp>
        <p:nvSpPr>
          <p:cNvPr id="510" name="Google Shape;510;p47"/>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511" name="Google Shape;511;p47"/>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512" name="Google Shape;512;p47"/>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513" name="Google Shape;513;p47"/>
          <p:cNvSpPr txBox="1"/>
          <p:nvPr/>
        </p:nvSpPr>
        <p:spPr>
          <a:xfrm>
            <a:off x="294200" y="1034400"/>
            <a:ext cx="7591800" cy="35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oboto"/>
                <a:ea typeface="Roboto"/>
                <a:cs typeface="Roboto"/>
                <a:sym typeface="Roboto"/>
              </a:rPr>
              <a:t>Sedentary Lifestyle: </a:t>
            </a:r>
            <a:r>
              <a:rPr lang="en" sz="2400">
                <a:solidFill>
                  <a:schemeClr val="dk2"/>
                </a:solidFill>
                <a:latin typeface="Roboto"/>
                <a:ea typeface="Roboto"/>
                <a:cs typeface="Roboto"/>
                <a:sym typeface="Roboto"/>
              </a:rPr>
              <a:t>Increased use of technology, especially devices like computers, smartphones, and television, has contributed to a more sedentary lifestyle for many people. </a:t>
            </a:r>
            <a:endParaRPr sz="2400">
              <a:solidFill>
                <a:schemeClr val="dk2"/>
              </a:solidFill>
              <a:latin typeface="Roboto"/>
              <a:ea typeface="Roboto"/>
              <a:cs typeface="Roboto"/>
              <a:sym typeface="Roboto"/>
            </a:endParaRPr>
          </a:p>
          <a:p>
            <a:pPr indent="0" lvl="0" marL="0" rtl="0" algn="l">
              <a:spcBef>
                <a:spcPts val="0"/>
              </a:spcBef>
              <a:spcAft>
                <a:spcPts val="0"/>
              </a:spcAft>
              <a:buNone/>
            </a:pPr>
            <a:r>
              <a:t/>
            </a:r>
            <a:endParaRPr sz="2400">
              <a:solidFill>
                <a:schemeClr val="dk2"/>
              </a:solidFill>
              <a:latin typeface="Roboto"/>
              <a:ea typeface="Roboto"/>
              <a:cs typeface="Roboto"/>
              <a:sym typeface="Roboto"/>
            </a:endParaRPr>
          </a:p>
          <a:p>
            <a:pPr indent="0" lvl="0" marL="0" rtl="0" algn="l">
              <a:spcBef>
                <a:spcPts val="0"/>
              </a:spcBef>
              <a:spcAft>
                <a:spcPts val="0"/>
              </a:spcAft>
              <a:buNone/>
            </a:pPr>
            <a:r>
              <a:rPr b="1" lang="en" sz="2400">
                <a:solidFill>
                  <a:schemeClr val="dk2"/>
                </a:solidFill>
                <a:latin typeface="Roboto"/>
                <a:ea typeface="Roboto"/>
                <a:cs typeface="Roboto"/>
                <a:sym typeface="Roboto"/>
              </a:rPr>
              <a:t>Extended periods of sitting and decreased physical activity</a:t>
            </a:r>
            <a:r>
              <a:rPr lang="en" sz="2400">
                <a:solidFill>
                  <a:schemeClr val="dk2"/>
                </a:solidFill>
                <a:latin typeface="Roboto"/>
                <a:ea typeface="Roboto"/>
                <a:cs typeface="Roboto"/>
                <a:sym typeface="Roboto"/>
              </a:rPr>
              <a:t> can lead to health issues such as obesity, cardiovascular problems, and musculoskeletal disorders.</a:t>
            </a:r>
            <a:endParaRPr sz="2400">
              <a:solidFill>
                <a:schemeClr val="dk2"/>
              </a:solidFill>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4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48"/>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20" name="Google Shape;520;p4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8"/>
          <p:cNvSpPr/>
          <p:nvPr/>
        </p:nvSpPr>
        <p:spPr>
          <a:xfrm>
            <a:off x="99925" y="90450"/>
            <a:ext cx="8183049" cy="85515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Physical Impacts of Technology on Humans</a:t>
            </a:r>
          </a:p>
        </p:txBody>
      </p:sp>
      <p:sp>
        <p:nvSpPr>
          <p:cNvPr id="522" name="Google Shape;522;p48"/>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523" name="Google Shape;523;p48"/>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524" name="Google Shape;524;p48"/>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525" name="Google Shape;525;p48"/>
          <p:cNvSpPr txBox="1"/>
          <p:nvPr/>
        </p:nvSpPr>
        <p:spPr>
          <a:xfrm>
            <a:off x="151850" y="1068975"/>
            <a:ext cx="7705800" cy="33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dk2"/>
                </a:solidFill>
                <a:latin typeface="Roboto"/>
                <a:ea typeface="Roboto"/>
                <a:cs typeface="Roboto"/>
                <a:sym typeface="Roboto"/>
              </a:rPr>
              <a:t>Eye Strain and Vision Problems: </a:t>
            </a:r>
            <a:endParaRPr b="1" sz="3300">
              <a:solidFill>
                <a:schemeClr val="dk2"/>
              </a:solidFill>
              <a:latin typeface="Roboto"/>
              <a:ea typeface="Roboto"/>
              <a:cs typeface="Roboto"/>
              <a:sym typeface="Roboto"/>
            </a:endParaRPr>
          </a:p>
          <a:p>
            <a:pPr indent="0" lvl="0" marL="0" rtl="0" algn="l">
              <a:spcBef>
                <a:spcPts val="0"/>
              </a:spcBef>
              <a:spcAft>
                <a:spcPts val="0"/>
              </a:spcAft>
              <a:buNone/>
            </a:pPr>
            <a:r>
              <a:rPr lang="en" sz="3300">
                <a:solidFill>
                  <a:schemeClr val="dk2"/>
                </a:solidFill>
                <a:latin typeface="Roboto"/>
                <a:ea typeface="Roboto"/>
                <a:cs typeface="Roboto"/>
                <a:sym typeface="Roboto"/>
              </a:rPr>
              <a:t>Staring at screens for prolonged periods can cause eye strain, dry eyes, and blurred vision. This is made worse by the number of digital screens used everyday at school and at home. </a:t>
            </a:r>
            <a:endParaRPr sz="3300">
              <a:solidFill>
                <a:schemeClr val="dk2"/>
              </a:solidFill>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4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9"/>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32" name="Google Shape;532;p4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9"/>
          <p:cNvSpPr/>
          <p:nvPr/>
        </p:nvSpPr>
        <p:spPr>
          <a:xfrm>
            <a:off x="99925" y="90450"/>
            <a:ext cx="8183049" cy="85515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Physical Impacts of Technology on Humans</a:t>
            </a:r>
          </a:p>
        </p:txBody>
      </p:sp>
      <p:sp>
        <p:nvSpPr>
          <p:cNvPr id="534" name="Google Shape;534;p49"/>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535" name="Google Shape;535;p49"/>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536" name="Google Shape;536;p49"/>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537" name="Google Shape;537;p49"/>
          <p:cNvSpPr txBox="1"/>
          <p:nvPr/>
        </p:nvSpPr>
        <p:spPr>
          <a:xfrm>
            <a:off x="242275" y="993075"/>
            <a:ext cx="7667700" cy="334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500"/>
              </a:spcBef>
              <a:spcAft>
                <a:spcPts val="1500"/>
              </a:spcAft>
              <a:buNone/>
            </a:pPr>
            <a:r>
              <a:rPr b="1" lang="en" sz="3000">
                <a:solidFill>
                  <a:srgbClr val="374151"/>
                </a:solidFill>
                <a:latin typeface="Roboto"/>
                <a:ea typeface="Roboto"/>
                <a:cs typeface="Roboto"/>
                <a:sym typeface="Roboto"/>
              </a:rPr>
              <a:t>Repetitive Strain Injuries (RSI):</a:t>
            </a:r>
            <a:r>
              <a:rPr lang="en" sz="3000">
                <a:solidFill>
                  <a:srgbClr val="374151"/>
                </a:solidFill>
                <a:latin typeface="Roboto"/>
                <a:ea typeface="Roboto"/>
                <a:cs typeface="Roboto"/>
                <a:sym typeface="Roboto"/>
              </a:rPr>
              <a:t> Activities such as typing on keyboards or using a mouse extensively can lead to repetitive strain injuries like carpal tunnel syndrome, tendonitis, and other musculoskeletal disorders.</a:t>
            </a:r>
            <a:endParaRPr sz="3000">
              <a:solidFill>
                <a:schemeClr val="dk2"/>
              </a:solidFill>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5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50"/>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44" name="Google Shape;544;p5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50"/>
          <p:cNvSpPr/>
          <p:nvPr/>
        </p:nvSpPr>
        <p:spPr>
          <a:xfrm>
            <a:off x="99925" y="90450"/>
            <a:ext cx="8183049" cy="85515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Physical Impacts of Technology on Humans</a:t>
            </a:r>
          </a:p>
        </p:txBody>
      </p:sp>
      <p:sp>
        <p:nvSpPr>
          <p:cNvPr id="546" name="Google Shape;546;p50"/>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547" name="Google Shape;547;p50"/>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548" name="Google Shape;548;p50"/>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549" name="Google Shape;549;p50"/>
          <p:cNvSpPr txBox="1"/>
          <p:nvPr/>
        </p:nvSpPr>
        <p:spPr>
          <a:xfrm>
            <a:off x="161325" y="898150"/>
            <a:ext cx="7886100" cy="374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dk2"/>
                </a:solidFill>
                <a:latin typeface="Roboto"/>
                <a:ea typeface="Roboto"/>
                <a:cs typeface="Roboto"/>
                <a:sym typeface="Roboto"/>
              </a:rPr>
              <a:t>Sleep Disruptions:</a:t>
            </a:r>
            <a:r>
              <a:rPr lang="en" sz="3300">
                <a:solidFill>
                  <a:schemeClr val="dk2"/>
                </a:solidFill>
                <a:latin typeface="Roboto"/>
                <a:ea typeface="Roboto"/>
                <a:cs typeface="Roboto"/>
                <a:sym typeface="Roboto"/>
              </a:rPr>
              <a:t> Exposure to the blue light emitted by screens, especially before bedtime, can disrupt sleep patterns and contribute to insomnia or poor sleep quality. This is really bad if you use of smartphones and tablets as bedtime entertainment devices.</a:t>
            </a:r>
            <a:endParaRPr sz="3300">
              <a:solidFill>
                <a:schemeClr val="dk2"/>
              </a:solidFill>
              <a:latin typeface="Roboto"/>
              <a:ea typeface="Roboto"/>
              <a:cs typeface="Roboto"/>
              <a:sym typeface="Roboto"/>
            </a:endParaRPr>
          </a:p>
          <a:p>
            <a:pPr indent="0" lvl="0" marL="0" rtl="0" algn="l">
              <a:spcBef>
                <a:spcPts val="0"/>
              </a:spcBef>
              <a:spcAft>
                <a:spcPts val="0"/>
              </a:spcAft>
              <a:buNone/>
            </a:pPr>
            <a:r>
              <a:t/>
            </a:r>
            <a:endParaRPr sz="3300">
              <a:solidFill>
                <a:schemeClr val="dk2"/>
              </a:solidFill>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5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51"/>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56" name="Google Shape;556;p5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51"/>
          <p:cNvSpPr/>
          <p:nvPr/>
        </p:nvSpPr>
        <p:spPr>
          <a:xfrm>
            <a:off x="99925" y="90450"/>
            <a:ext cx="8183049" cy="85515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Physical Impacts of Technology on Humans</a:t>
            </a:r>
          </a:p>
        </p:txBody>
      </p:sp>
      <p:sp>
        <p:nvSpPr>
          <p:cNvPr id="558" name="Google Shape;558;p51"/>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559" name="Google Shape;559;p51"/>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560" name="Google Shape;560;p51"/>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561" name="Google Shape;561;p51"/>
          <p:cNvSpPr txBox="1"/>
          <p:nvPr/>
        </p:nvSpPr>
        <p:spPr>
          <a:xfrm>
            <a:off x="161325" y="1033975"/>
            <a:ext cx="7715400" cy="352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500"/>
              </a:spcBef>
              <a:spcAft>
                <a:spcPts val="1500"/>
              </a:spcAft>
              <a:buNone/>
            </a:pPr>
            <a:r>
              <a:rPr b="1" lang="en" sz="3200">
                <a:solidFill>
                  <a:srgbClr val="374151"/>
                </a:solidFill>
                <a:latin typeface="Roboto"/>
                <a:ea typeface="Roboto"/>
                <a:cs typeface="Roboto"/>
                <a:sym typeface="Roboto"/>
              </a:rPr>
              <a:t>Tech Neck and Posture Issues: </a:t>
            </a:r>
            <a:r>
              <a:rPr lang="en" sz="3200">
                <a:solidFill>
                  <a:srgbClr val="374151"/>
                </a:solidFill>
                <a:latin typeface="Roboto"/>
                <a:ea typeface="Roboto"/>
                <a:cs typeface="Roboto"/>
                <a:sym typeface="Roboto"/>
              </a:rPr>
              <a:t>Constantly looking down at smartphones and other handheld devices can lead to poor posture, neck strain, and back problems, commonly referred to as "tech neck."</a:t>
            </a:r>
            <a:endParaRPr sz="3200">
              <a:solidFill>
                <a:schemeClr val="dk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https://images.freeimg.net/rsynced_images/floor-floorboards.jpg" id="113" name="Google Shape;113;p1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4" name="Google Shape;114;p1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16" name="Google Shape;116;p1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7" name="Google Shape;117;p1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8" name="Google Shape;118;p16">
            <a:hlinkClick r:id="rId7"/>
          </p:cNvPr>
          <p:cNvPicPr preferRelativeResize="0"/>
          <p:nvPr/>
        </p:nvPicPr>
        <p:blipFill rotWithShape="1">
          <a:blip r:embed="rId8">
            <a:alphaModFix/>
          </a:blip>
          <a:srcRect b="0" l="7070" r="7429" t="0"/>
          <a:stretch/>
        </p:blipFill>
        <p:spPr>
          <a:xfrm>
            <a:off x="145600" y="2808050"/>
            <a:ext cx="861000" cy="1899125"/>
          </a:xfrm>
          <a:prstGeom prst="rect">
            <a:avLst/>
          </a:prstGeom>
          <a:noFill/>
          <a:ln>
            <a:noFill/>
          </a:ln>
        </p:spPr>
      </p:pic>
      <p:sp>
        <p:nvSpPr>
          <p:cNvPr id="119" name="Google Shape;119;p16"/>
          <p:cNvSpPr/>
          <p:nvPr/>
        </p:nvSpPr>
        <p:spPr>
          <a:xfrm>
            <a:off x="1715750" y="146300"/>
            <a:ext cx="5618400" cy="4330500"/>
          </a:xfrm>
          <a:prstGeom prst="rect">
            <a:avLst/>
          </a:prstGeom>
          <a:solidFill>
            <a:srgbClr val="F1EAEA"/>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txBox="1"/>
          <p:nvPr/>
        </p:nvSpPr>
        <p:spPr>
          <a:xfrm>
            <a:off x="1958863" y="146300"/>
            <a:ext cx="5371800" cy="3891600"/>
          </a:xfrm>
          <a:prstGeom prst="rect">
            <a:avLst/>
          </a:prstGeom>
          <a:noFill/>
          <a:ln>
            <a:noFill/>
          </a:ln>
        </p:spPr>
        <p:txBody>
          <a:bodyPr anchorCtr="0" anchor="t" bIns="91425" lIns="91425" spcFirstLastPara="1" rIns="91425" wrap="square" tIns="91425">
            <a:spAutoFit/>
          </a:bodyPr>
          <a:lstStyle/>
          <a:p>
            <a:pPr indent="0" lvl="0" marL="0" rtl="0" algn="ctr">
              <a:lnSpc>
                <a:spcPct val="107916"/>
              </a:lnSpc>
              <a:spcBef>
                <a:spcPts val="0"/>
              </a:spcBef>
              <a:spcAft>
                <a:spcPts val="0"/>
              </a:spcAft>
              <a:buNone/>
            </a:pPr>
            <a:r>
              <a:rPr b="1" lang="en" sz="2300" u="sng">
                <a:latin typeface="Roboto"/>
                <a:ea typeface="Roboto"/>
                <a:cs typeface="Roboto"/>
                <a:sym typeface="Roboto"/>
              </a:rPr>
              <a:t>Topics Covered</a:t>
            </a:r>
            <a:endParaRPr b="1" sz="2300" u="sng">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9"/>
              </a:rPr>
              <a:t>What is a Computer</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0"/>
              </a:rPr>
              <a:t>What is Computer Science</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1"/>
              </a:rPr>
              <a:t>What is a Computing System</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2"/>
              </a:rPr>
              <a:t>Common Computing Devices</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3"/>
              </a:rPr>
              <a:t>Types of Computing Devices</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4"/>
              </a:rPr>
              <a:t>How Computing Devices Impact People</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5"/>
              </a:rPr>
              <a:t>Technologies That Impact Human Lives</a:t>
            </a:r>
            <a:endParaRPr sz="1800">
              <a:latin typeface="Roboto"/>
              <a:ea typeface="Roboto"/>
              <a:cs typeface="Roboto"/>
              <a:sym typeface="Roboto"/>
            </a:endParaRPr>
          </a:p>
          <a:p>
            <a:pPr indent="-342900" lvl="1" marL="9144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6"/>
              </a:rPr>
              <a:t>Physical Impacts </a:t>
            </a:r>
            <a:endParaRPr sz="1800">
              <a:latin typeface="Roboto"/>
              <a:ea typeface="Roboto"/>
              <a:cs typeface="Roboto"/>
              <a:sym typeface="Roboto"/>
            </a:endParaRPr>
          </a:p>
          <a:p>
            <a:pPr indent="-342900" lvl="1" marL="9144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7"/>
              </a:rPr>
              <a:t>Emotional Impacts</a:t>
            </a:r>
            <a:r>
              <a:rPr lang="en" sz="1800">
                <a:latin typeface="Roboto"/>
                <a:ea typeface="Roboto"/>
                <a:cs typeface="Roboto"/>
                <a:sym typeface="Roboto"/>
              </a:rPr>
              <a:t> </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8"/>
              </a:rPr>
              <a:t>Trade-offs Associated With Technology</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9"/>
              </a:rPr>
              <a:t>Issues of Bias</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20"/>
              </a:rPr>
              <a:t>Student Activity No.1</a:t>
            </a:r>
            <a:endParaRPr sz="1800">
              <a:latin typeface="Roboto"/>
              <a:ea typeface="Roboto"/>
              <a:cs typeface="Roboto"/>
              <a:sym typeface="Roboto"/>
            </a:endParaRPr>
          </a:p>
        </p:txBody>
      </p:sp>
      <p:sp>
        <p:nvSpPr>
          <p:cNvPr id="121" name="Google Shape;121;p16"/>
          <p:cNvSpPr txBox="1"/>
          <p:nvPr/>
        </p:nvSpPr>
        <p:spPr>
          <a:xfrm>
            <a:off x="8043300" y="0"/>
            <a:ext cx="13389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22" name="Google Shape;122;p16"/>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23" name="Google Shape;123;p16"/>
          <p:cNvPicPr preferRelativeResize="0"/>
          <p:nvPr/>
        </p:nvPicPr>
        <p:blipFill>
          <a:blip r:embed="rId21">
            <a:alphaModFix/>
          </a:blip>
          <a:stretch>
            <a:fillRect/>
          </a:stretch>
        </p:blipFill>
        <p:spPr>
          <a:xfrm>
            <a:off x="0" y="4663225"/>
            <a:ext cx="8282701" cy="4595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5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52"/>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68" name="Google Shape;568;p5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52"/>
          <p:cNvSpPr/>
          <p:nvPr/>
        </p:nvSpPr>
        <p:spPr>
          <a:xfrm>
            <a:off x="99925" y="90450"/>
            <a:ext cx="8118217" cy="85515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Emotional Impacts of Technology on Humans</a:t>
            </a:r>
          </a:p>
        </p:txBody>
      </p:sp>
      <p:sp>
        <p:nvSpPr>
          <p:cNvPr id="570" name="Google Shape;570;p52"/>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571" name="Google Shape;571;p52"/>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572" name="Google Shape;572;p52"/>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573" name="Google Shape;573;p52"/>
          <p:cNvSpPr txBox="1"/>
          <p:nvPr/>
        </p:nvSpPr>
        <p:spPr>
          <a:xfrm>
            <a:off x="597850" y="1190875"/>
            <a:ext cx="6481500" cy="33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2"/>
                </a:solidFill>
                <a:latin typeface="Roboto"/>
                <a:ea typeface="Roboto"/>
                <a:cs typeface="Roboto"/>
                <a:sym typeface="Roboto"/>
              </a:rPr>
              <a:t>Technology has brought about a variety of negative, emotional changes in lives of people. Let’s examine some emotional changes humans experience.</a:t>
            </a:r>
            <a:endParaRPr sz="3300">
              <a:solidFill>
                <a:schemeClr val="dk2"/>
              </a:solidFill>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5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53"/>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80" name="Google Shape;580;p5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53"/>
          <p:cNvSpPr/>
          <p:nvPr/>
        </p:nvSpPr>
        <p:spPr>
          <a:xfrm>
            <a:off x="99925" y="90450"/>
            <a:ext cx="8183049" cy="85515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Physical Impacts of Technology on Humans</a:t>
            </a:r>
          </a:p>
        </p:txBody>
      </p:sp>
      <p:sp>
        <p:nvSpPr>
          <p:cNvPr id="582" name="Google Shape;582;p53"/>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583" name="Google Shape;583;p53"/>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584" name="Google Shape;584;p53"/>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585" name="Google Shape;585;p53"/>
          <p:cNvSpPr txBox="1"/>
          <p:nvPr/>
        </p:nvSpPr>
        <p:spPr>
          <a:xfrm>
            <a:off x="161325" y="898150"/>
            <a:ext cx="7629900" cy="374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500"/>
              </a:spcBef>
              <a:spcAft>
                <a:spcPts val="0"/>
              </a:spcAft>
              <a:buNone/>
            </a:pPr>
            <a:r>
              <a:rPr b="1" lang="en" sz="3300">
                <a:solidFill>
                  <a:srgbClr val="374151"/>
                </a:solidFill>
                <a:latin typeface="Roboto"/>
                <a:ea typeface="Roboto"/>
                <a:cs typeface="Roboto"/>
                <a:sym typeface="Roboto"/>
              </a:rPr>
              <a:t>Increased Connectivity:</a:t>
            </a:r>
            <a:r>
              <a:rPr lang="en" sz="3300">
                <a:solidFill>
                  <a:srgbClr val="374151"/>
                </a:solidFill>
                <a:latin typeface="Roboto"/>
                <a:ea typeface="Roboto"/>
                <a:cs typeface="Roboto"/>
                <a:sym typeface="Roboto"/>
              </a:rPr>
              <a:t> </a:t>
            </a:r>
            <a:r>
              <a:rPr lang="en" sz="3300">
                <a:solidFill>
                  <a:srgbClr val="374151"/>
                </a:solidFill>
                <a:latin typeface="Roboto"/>
                <a:ea typeface="Roboto"/>
                <a:cs typeface="Roboto"/>
                <a:sym typeface="Roboto"/>
              </a:rPr>
              <a:t>Technology has enabled people to </a:t>
            </a:r>
            <a:r>
              <a:rPr b="1" lang="en" sz="3300">
                <a:solidFill>
                  <a:srgbClr val="374151"/>
                </a:solidFill>
                <a:latin typeface="Roboto"/>
                <a:ea typeface="Roboto"/>
                <a:cs typeface="Roboto"/>
                <a:sym typeface="Roboto"/>
              </a:rPr>
              <a:t>stay connected with friends, family, and colleagues </a:t>
            </a:r>
            <a:r>
              <a:rPr lang="en" sz="3300">
                <a:solidFill>
                  <a:srgbClr val="374151"/>
                </a:solidFill>
                <a:latin typeface="Roboto"/>
                <a:ea typeface="Roboto"/>
                <a:cs typeface="Roboto"/>
                <a:sym typeface="Roboto"/>
              </a:rPr>
              <a:t>regardless of physical distance, leading to increased feelings of connectedness and support.</a:t>
            </a:r>
            <a:endParaRPr sz="3300">
              <a:solidFill>
                <a:srgbClr val="374151"/>
              </a:solidFill>
              <a:latin typeface="Roboto"/>
              <a:ea typeface="Roboto"/>
              <a:cs typeface="Roboto"/>
              <a:sym typeface="Roboto"/>
            </a:endParaRPr>
          </a:p>
          <a:p>
            <a:pPr indent="0" lvl="0" marL="0" rtl="0" algn="l">
              <a:spcBef>
                <a:spcPts val="1500"/>
              </a:spcBef>
              <a:spcAft>
                <a:spcPts val="0"/>
              </a:spcAft>
              <a:buNone/>
            </a:pPr>
            <a:r>
              <a:t/>
            </a:r>
            <a:endParaRPr b="1" sz="3300">
              <a:solidFill>
                <a:schemeClr val="dk2"/>
              </a:solidFill>
              <a:latin typeface="Roboto"/>
              <a:ea typeface="Roboto"/>
              <a:cs typeface="Roboto"/>
              <a:sym typeface="Roboto"/>
            </a:endParaRPr>
          </a:p>
          <a:p>
            <a:pPr indent="0" lvl="0" marL="0" rtl="0" algn="l">
              <a:spcBef>
                <a:spcPts val="0"/>
              </a:spcBef>
              <a:spcAft>
                <a:spcPts val="0"/>
              </a:spcAft>
              <a:buNone/>
            </a:pPr>
            <a:r>
              <a:t/>
            </a:r>
            <a:endParaRPr sz="3300">
              <a:solidFill>
                <a:schemeClr val="dk2"/>
              </a:solidFill>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5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54"/>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92" name="Google Shape;592;p5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54"/>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594" name="Google Shape;594;p54"/>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595" name="Google Shape;595;p54"/>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596" name="Google Shape;596;p54"/>
          <p:cNvSpPr txBox="1"/>
          <p:nvPr/>
        </p:nvSpPr>
        <p:spPr>
          <a:xfrm>
            <a:off x="142350" y="892100"/>
            <a:ext cx="7734300" cy="335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2"/>
                </a:solidFill>
                <a:latin typeface="Roboto"/>
                <a:ea typeface="Roboto"/>
                <a:cs typeface="Roboto"/>
                <a:sym typeface="Roboto"/>
              </a:rPr>
              <a:t>Social Isolation: </a:t>
            </a:r>
            <a:r>
              <a:rPr lang="en" sz="3000">
                <a:solidFill>
                  <a:schemeClr val="dk2"/>
                </a:solidFill>
                <a:latin typeface="Roboto"/>
                <a:ea typeface="Roboto"/>
                <a:cs typeface="Roboto"/>
                <a:sym typeface="Roboto"/>
              </a:rPr>
              <a:t>Using technology </a:t>
            </a:r>
            <a:r>
              <a:rPr lang="en" sz="3000">
                <a:solidFill>
                  <a:schemeClr val="dk2"/>
                </a:solidFill>
                <a:latin typeface="Roboto"/>
                <a:ea typeface="Roboto"/>
                <a:cs typeface="Roboto"/>
                <a:sym typeface="Roboto"/>
              </a:rPr>
              <a:t>a lot</a:t>
            </a:r>
            <a:r>
              <a:rPr lang="en" sz="3000">
                <a:solidFill>
                  <a:schemeClr val="dk2"/>
                </a:solidFill>
                <a:latin typeface="Roboto"/>
                <a:ea typeface="Roboto"/>
                <a:cs typeface="Roboto"/>
                <a:sym typeface="Roboto"/>
              </a:rPr>
              <a:t>, especially social media, </a:t>
            </a:r>
            <a:r>
              <a:rPr b="1" lang="en" sz="3000">
                <a:solidFill>
                  <a:schemeClr val="dk2"/>
                </a:solidFill>
                <a:latin typeface="Roboto"/>
                <a:ea typeface="Roboto"/>
                <a:cs typeface="Roboto"/>
                <a:sym typeface="Roboto"/>
              </a:rPr>
              <a:t>can contribute to feelings of social isolation and loneliness. </a:t>
            </a:r>
            <a:endParaRPr b="1" sz="3000">
              <a:solidFill>
                <a:schemeClr val="dk2"/>
              </a:solidFill>
              <a:latin typeface="Roboto"/>
              <a:ea typeface="Roboto"/>
              <a:cs typeface="Roboto"/>
              <a:sym typeface="Roboto"/>
            </a:endParaRPr>
          </a:p>
          <a:p>
            <a:pPr indent="0" lvl="0" marL="0" rtl="0" algn="l">
              <a:spcBef>
                <a:spcPts val="0"/>
              </a:spcBef>
              <a:spcAft>
                <a:spcPts val="0"/>
              </a:spcAft>
              <a:buNone/>
            </a:pPr>
            <a:r>
              <a:t/>
            </a:r>
            <a:endParaRPr b="1" sz="3000">
              <a:solidFill>
                <a:schemeClr val="dk2"/>
              </a:solidFill>
              <a:latin typeface="Roboto"/>
              <a:ea typeface="Roboto"/>
              <a:cs typeface="Roboto"/>
              <a:sym typeface="Roboto"/>
            </a:endParaRPr>
          </a:p>
          <a:p>
            <a:pPr indent="0" lvl="0" marL="0" rtl="0" algn="l">
              <a:spcBef>
                <a:spcPts val="0"/>
              </a:spcBef>
              <a:spcAft>
                <a:spcPts val="0"/>
              </a:spcAft>
              <a:buNone/>
            </a:pPr>
            <a:r>
              <a:rPr lang="en" sz="3000">
                <a:solidFill>
                  <a:schemeClr val="dk2"/>
                </a:solidFill>
                <a:latin typeface="Roboto"/>
                <a:ea typeface="Roboto"/>
                <a:cs typeface="Roboto"/>
                <a:sym typeface="Roboto"/>
              </a:rPr>
              <a:t>Online interaction does not always provide the same level of emotional fulfillment as face-to-face interactions.</a:t>
            </a:r>
            <a:endParaRPr sz="3000">
              <a:solidFill>
                <a:schemeClr val="dk2"/>
              </a:solidFill>
              <a:latin typeface="Roboto"/>
              <a:ea typeface="Roboto"/>
              <a:cs typeface="Roboto"/>
              <a:sym typeface="Roboto"/>
            </a:endParaRPr>
          </a:p>
        </p:txBody>
      </p:sp>
      <p:sp>
        <p:nvSpPr>
          <p:cNvPr id="597" name="Google Shape;597;p54"/>
          <p:cNvSpPr/>
          <p:nvPr/>
        </p:nvSpPr>
        <p:spPr>
          <a:xfrm>
            <a:off x="142350" y="36950"/>
            <a:ext cx="8118217" cy="85515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Emotional Impacts of Technology on Humans</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5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55"/>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04" name="Google Shape;604;p5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55"/>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606" name="Google Shape;606;p55"/>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607" name="Google Shape;607;p55"/>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608" name="Google Shape;608;p55"/>
          <p:cNvSpPr txBox="1"/>
          <p:nvPr/>
        </p:nvSpPr>
        <p:spPr>
          <a:xfrm>
            <a:off x="142350" y="892050"/>
            <a:ext cx="7734300" cy="367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dk2"/>
                </a:solidFill>
                <a:latin typeface="Roboto"/>
                <a:ea typeface="Roboto"/>
                <a:cs typeface="Roboto"/>
                <a:sym typeface="Roboto"/>
              </a:rPr>
              <a:t>Fear of Missing Out (FOMO):</a:t>
            </a:r>
            <a:r>
              <a:rPr lang="en" sz="3300">
                <a:solidFill>
                  <a:schemeClr val="dk2"/>
                </a:solidFill>
                <a:latin typeface="Roboto"/>
                <a:ea typeface="Roboto"/>
                <a:cs typeface="Roboto"/>
                <a:sym typeface="Roboto"/>
              </a:rPr>
              <a:t> Social media and constant connectivity can cause feelings of FOMO. People become anxious or feel inadequate when comparing their  real lives to the curated and often idealized versions of someone else’s online life. </a:t>
            </a:r>
            <a:endParaRPr sz="3300">
              <a:solidFill>
                <a:schemeClr val="dk2"/>
              </a:solidFill>
              <a:latin typeface="Roboto"/>
              <a:ea typeface="Roboto"/>
              <a:cs typeface="Roboto"/>
              <a:sym typeface="Roboto"/>
            </a:endParaRPr>
          </a:p>
        </p:txBody>
      </p:sp>
      <p:sp>
        <p:nvSpPr>
          <p:cNvPr id="609" name="Google Shape;609;p55"/>
          <p:cNvSpPr/>
          <p:nvPr/>
        </p:nvSpPr>
        <p:spPr>
          <a:xfrm>
            <a:off x="142350" y="90450"/>
            <a:ext cx="8118217" cy="85515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Emotional Impacts of Technology on Humans</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5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56"/>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16" name="Google Shape;616;p5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56"/>
          <p:cNvSpPr/>
          <p:nvPr/>
        </p:nvSpPr>
        <p:spPr>
          <a:xfrm>
            <a:off x="99925" y="90450"/>
            <a:ext cx="8183049" cy="85515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Physical Impacts of Technology on Humans</a:t>
            </a:r>
          </a:p>
        </p:txBody>
      </p:sp>
      <p:sp>
        <p:nvSpPr>
          <p:cNvPr id="618" name="Google Shape;618;p56"/>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619" name="Google Shape;619;p56"/>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620" name="Google Shape;620;p56"/>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621" name="Google Shape;621;p56"/>
          <p:cNvSpPr txBox="1"/>
          <p:nvPr/>
        </p:nvSpPr>
        <p:spPr>
          <a:xfrm>
            <a:off x="161325" y="1043875"/>
            <a:ext cx="7886100" cy="36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500"/>
              </a:spcBef>
              <a:spcAft>
                <a:spcPts val="0"/>
              </a:spcAft>
              <a:buNone/>
            </a:pPr>
            <a:r>
              <a:rPr b="1" lang="en" sz="3300">
                <a:solidFill>
                  <a:srgbClr val="374151"/>
                </a:solidFill>
                <a:latin typeface="Roboto"/>
                <a:ea typeface="Roboto"/>
                <a:cs typeface="Roboto"/>
                <a:sym typeface="Roboto"/>
              </a:rPr>
              <a:t>Information Overload:</a:t>
            </a:r>
            <a:r>
              <a:rPr lang="en" sz="3300">
                <a:solidFill>
                  <a:srgbClr val="374151"/>
                </a:solidFill>
                <a:latin typeface="Roboto"/>
                <a:ea typeface="Roboto"/>
                <a:cs typeface="Roboto"/>
                <a:sym typeface="Roboto"/>
              </a:rPr>
              <a:t> The constant exposure to large amounts  of information from various digital sources can lead to feelings of overwhelm and stress, making it difficult for individuals to disconnect, relax, or make decisions.</a:t>
            </a:r>
            <a:endParaRPr sz="3300">
              <a:solidFill>
                <a:srgbClr val="374151"/>
              </a:solidFill>
              <a:latin typeface="Roboto"/>
              <a:ea typeface="Roboto"/>
              <a:cs typeface="Roboto"/>
              <a:sym typeface="Roboto"/>
            </a:endParaRPr>
          </a:p>
          <a:p>
            <a:pPr indent="0" lvl="0" marL="0" rtl="0" algn="l">
              <a:spcBef>
                <a:spcPts val="1500"/>
              </a:spcBef>
              <a:spcAft>
                <a:spcPts val="0"/>
              </a:spcAft>
              <a:buNone/>
            </a:pPr>
            <a:r>
              <a:t/>
            </a:r>
            <a:endParaRPr b="1" sz="3300">
              <a:solidFill>
                <a:schemeClr val="dk2"/>
              </a:solidFill>
              <a:latin typeface="Roboto"/>
              <a:ea typeface="Roboto"/>
              <a:cs typeface="Roboto"/>
              <a:sym typeface="Roboto"/>
            </a:endParaRPr>
          </a:p>
          <a:p>
            <a:pPr indent="0" lvl="0" marL="0" rtl="0" algn="l">
              <a:spcBef>
                <a:spcPts val="0"/>
              </a:spcBef>
              <a:spcAft>
                <a:spcPts val="0"/>
              </a:spcAft>
              <a:buNone/>
            </a:pPr>
            <a:r>
              <a:t/>
            </a:r>
            <a:endParaRPr sz="3300">
              <a:solidFill>
                <a:schemeClr val="dk2"/>
              </a:solidFill>
              <a:latin typeface="Roboto"/>
              <a:ea typeface="Roboto"/>
              <a:cs typeface="Roboto"/>
              <a:sym typeface="Robo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5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57"/>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28" name="Google Shape;628;p5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57"/>
          <p:cNvSpPr/>
          <p:nvPr/>
        </p:nvSpPr>
        <p:spPr>
          <a:xfrm>
            <a:off x="99925" y="90450"/>
            <a:ext cx="8183049" cy="85515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Physical Impacts of Technology on Humans</a:t>
            </a:r>
          </a:p>
        </p:txBody>
      </p:sp>
      <p:sp>
        <p:nvSpPr>
          <p:cNvPr id="630" name="Google Shape;630;p57"/>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631" name="Google Shape;631;p57"/>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632" name="Google Shape;632;p57"/>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633" name="Google Shape;633;p57"/>
          <p:cNvSpPr txBox="1"/>
          <p:nvPr/>
        </p:nvSpPr>
        <p:spPr>
          <a:xfrm>
            <a:off x="161325" y="898150"/>
            <a:ext cx="7886100" cy="374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500"/>
              </a:spcBef>
              <a:spcAft>
                <a:spcPts val="0"/>
              </a:spcAft>
              <a:buNone/>
            </a:pPr>
            <a:r>
              <a:rPr b="1" lang="en" sz="3300">
                <a:solidFill>
                  <a:srgbClr val="374151"/>
                </a:solidFill>
                <a:latin typeface="Roboto"/>
                <a:ea typeface="Roboto"/>
                <a:cs typeface="Roboto"/>
                <a:sym typeface="Roboto"/>
              </a:rPr>
              <a:t>Digital Addiction: </a:t>
            </a:r>
            <a:r>
              <a:rPr lang="en" sz="3300">
                <a:solidFill>
                  <a:srgbClr val="374151"/>
                </a:solidFill>
                <a:latin typeface="Roboto"/>
                <a:ea typeface="Roboto"/>
                <a:cs typeface="Roboto"/>
                <a:sym typeface="Roboto"/>
              </a:rPr>
              <a:t>Excessive use of technology, particularly smartphones and social media, can lead to addictive behaviors and compulsive usage patterns, negatively impacting mental health and well-being.</a:t>
            </a:r>
            <a:endParaRPr sz="3300">
              <a:solidFill>
                <a:srgbClr val="374151"/>
              </a:solidFill>
              <a:latin typeface="Roboto"/>
              <a:ea typeface="Roboto"/>
              <a:cs typeface="Roboto"/>
              <a:sym typeface="Roboto"/>
            </a:endParaRPr>
          </a:p>
          <a:p>
            <a:pPr indent="0" lvl="0" marL="0" rtl="0" algn="l">
              <a:spcBef>
                <a:spcPts val="1500"/>
              </a:spcBef>
              <a:spcAft>
                <a:spcPts val="0"/>
              </a:spcAft>
              <a:buNone/>
            </a:pPr>
            <a:r>
              <a:t/>
            </a:r>
            <a:endParaRPr sz="3300">
              <a:solidFill>
                <a:schemeClr val="dk2"/>
              </a:solidFill>
              <a:latin typeface="Roboto"/>
              <a:ea typeface="Roboto"/>
              <a:cs typeface="Roboto"/>
              <a:sym typeface="Robot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5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58"/>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40" name="Google Shape;640;p5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58"/>
          <p:cNvSpPr/>
          <p:nvPr/>
        </p:nvSpPr>
        <p:spPr>
          <a:xfrm>
            <a:off x="99925" y="90450"/>
            <a:ext cx="8183049" cy="85515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Physical Impacts of Technology on Humans</a:t>
            </a:r>
          </a:p>
        </p:txBody>
      </p:sp>
      <p:sp>
        <p:nvSpPr>
          <p:cNvPr id="642" name="Google Shape;642;p58"/>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643" name="Google Shape;643;p58"/>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644" name="Google Shape;644;p58"/>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645" name="Google Shape;645;p58"/>
          <p:cNvSpPr txBox="1"/>
          <p:nvPr/>
        </p:nvSpPr>
        <p:spPr>
          <a:xfrm>
            <a:off x="161325" y="898150"/>
            <a:ext cx="7544400" cy="374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500"/>
              </a:spcBef>
              <a:spcAft>
                <a:spcPts val="1500"/>
              </a:spcAft>
              <a:buNone/>
            </a:pPr>
            <a:r>
              <a:rPr b="1" lang="en" sz="3300">
                <a:solidFill>
                  <a:srgbClr val="374151"/>
                </a:solidFill>
                <a:latin typeface="Roboto"/>
                <a:ea typeface="Roboto"/>
                <a:cs typeface="Roboto"/>
                <a:sym typeface="Roboto"/>
              </a:rPr>
              <a:t>Decreased Attention Span:</a:t>
            </a:r>
            <a:r>
              <a:rPr lang="en" sz="3300">
                <a:solidFill>
                  <a:srgbClr val="374151"/>
                </a:solidFill>
                <a:latin typeface="Roboto"/>
                <a:ea typeface="Roboto"/>
                <a:cs typeface="Roboto"/>
                <a:sym typeface="Roboto"/>
              </a:rPr>
              <a:t> The rapid-fire nature of digital media consumption can contribute to decreased attention spans and an inability to focus on tasks for extended periods.</a:t>
            </a:r>
            <a:endParaRPr sz="3300">
              <a:solidFill>
                <a:schemeClr val="dk2"/>
              </a:solidFill>
              <a:latin typeface="Roboto"/>
              <a:ea typeface="Roboto"/>
              <a:cs typeface="Roboto"/>
              <a:sym typeface="Robot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5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59"/>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52" name="Google Shape;652;p5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59"/>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654" name="Google Shape;654;p59"/>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655" name="Google Shape;655;p59"/>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656" name="Google Shape;656;p59"/>
          <p:cNvSpPr txBox="1"/>
          <p:nvPr/>
        </p:nvSpPr>
        <p:spPr>
          <a:xfrm>
            <a:off x="99925" y="945600"/>
            <a:ext cx="7734300" cy="335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dk2"/>
                </a:solidFill>
                <a:latin typeface="Roboto"/>
                <a:ea typeface="Roboto"/>
                <a:cs typeface="Roboto"/>
                <a:sym typeface="Roboto"/>
              </a:rPr>
              <a:t>Cyberbullying and Online Harassment:</a:t>
            </a:r>
            <a:r>
              <a:rPr lang="en" sz="3300">
                <a:solidFill>
                  <a:schemeClr val="dk2"/>
                </a:solidFill>
                <a:latin typeface="Roboto"/>
                <a:ea typeface="Roboto"/>
                <a:cs typeface="Roboto"/>
                <a:sym typeface="Roboto"/>
              </a:rPr>
              <a:t> The anonymity and distance afforded by technology can cause cyberbullying and online harassment, leading to emotional distress, anxiety, and depression in victims.</a:t>
            </a:r>
            <a:endParaRPr sz="3300">
              <a:solidFill>
                <a:schemeClr val="dk2"/>
              </a:solidFill>
              <a:latin typeface="Roboto"/>
              <a:ea typeface="Roboto"/>
              <a:cs typeface="Roboto"/>
              <a:sym typeface="Roboto"/>
            </a:endParaRPr>
          </a:p>
          <a:p>
            <a:pPr indent="0" lvl="0" marL="0" rtl="0" algn="l">
              <a:spcBef>
                <a:spcPts val="0"/>
              </a:spcBef>
              <a:spcAft>
                <a:spcPts val="0"/>
              </a:spcAft>
              <a:buNone/>
            </a:pPr>
            <a:r>
              <a:t/>
            </a:r>
            <a:endParaRPr sz="3300">
              <a:solidFill>
                <a:schemeClr val="dk2"/>
              </a:solidFill>
              <a:latin typeface="Roboto"/>
              <a:ea typeface="Roboto"/>
              <a:cs typeface="Roboto"/>
              <a:sym typeface="Roboto"/>
            </a:endParaRPr>
          </a:p>
        </p:txBody>
      </p:sp>
      <p:sp>
        <p:nvSpPr>
          <p:cNvPr id="657" name="Google Shape;657;p59"/>
          <p:cNvSpPr/>
          <p:nvPr/>
        </p:nvSpPr>
        <p:spPr>
          <a:xfrm>
            <a:off x="99925" y="90450"/>
            <a:ext cx="8118217" cy="85515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Emotional Impacts of Technology on Humans</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6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60"/>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64" name="Google Shape;664;p6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60"/>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666" name="Google Shape;666;p60"/>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667" name="Google Shape;667;p60"/>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668" name="Google Shape;668;p60"/>
          <p:cNvSpPr txBox="1"/>
          <p:nvPr/>
        </p:nvSpPr>
        <p:spPr>
          <a:xfrm>
            <a:off x="246725" y="1024900"/>
            <a:ext cx="7724700" cy="335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2"/>
                </a:solidFill>
                <a:latin typeface="Roboto"/>
                <a:ea typeface="Roboto"/>
                <a:cs typeface="Roboto"/>
                <a:sym typeface="Roboto"/>
              </a:rPr>
              <a:t>Overall, while technology offers numerous benefits and conveniences, it's essential to be mindful of its potential impact on both physical health and emotional well-being and to </a:t>
            </a:r>
            <a:r>
              <a:rPr b="1" i="1" lang="en" sz="3300">
                <a:solidFill>
                  <a:schemeClr val="dk2"/>
                </a:solidFill>
                <a:latin typeface="Roboto"/>
                <a:ea typeface="Roboto"/>
                <a:cs typeface="Roboto"/>
                <a:sym typeface="Roboto"/>
              </a:rPr>
              <a:t>strive for a healthy balance in its usage.</a:t>
            </a:r>
            <a:endParaRPr b="1" i="1" sz="3300">
              <a:solidFill>
                <a:schemeClr val="dk2"/>
              </a:solidFill>
              <a:latin typeface="Roboto"/>
              <a:ea typeface="Roboto"/>
              <a:cs typeface="Roboto"/>
              <a:sym typeface="Roboto"/>
            </a:endParaRPr>
          </a:p>
          <a:p>
            <a:pPr indent="0" lvl="0" marL="0" rtl="0" algn="l">
              <a:spcBef>
                <a:spcPts val="0"/>
              </a:spcBef>
              <a:spcAft>
                <a:spcPts val="0"/>
              </a:spcAft>
              <a:buNone/>
            </a:pPr>
            <a:r>
              <a:t/>
            </a:r>
            <a:endParaRPr sz="3300">
              <a:solidFill>
                <a:schemeClr val="dk2"/>
              </a:solidFill>
              <a:latin typeface="Roboto"/>
              <a:ea typeface="Roboto"/>
              <a:cs typeface="Roboto"/>
              <a:sym typeface="Roboto"/>
            </a:endParaRPr>
          </a:p>
        </p:txBody>
      </p:sp>
      <p:sp>
        <p:nvSpPr>
          <p:cNvPr id="669" name="Google Shape;669;p60"/>
          <p:cNvSpPr/>
          <p:nvPr/>
        </p:nvSpPr>
        <p:spPr>
          <a:xfrm>
            <a:off x="99925" y="52475"/>
            <a:ext cx="8118217" cy="85515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Emotional Impacts of Technology on Humans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6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61"/>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676" name="Google Shape;676;p6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61"/>
          <p:cNvSpPr/>
          <p:nvPr/>
        </p:nvSpPr>
        <p:spPr>
          <a:xfrm>
            <a:off x="279625" y="2021475"/>
            <a:ext cx="7824702" cy="241595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Student Activity</a:t>
            </a:r>
          </a:p>
        </p:txBody>
      </p:sp>
      <p:sp>
        <p:nvSpPr>
          <p:cNvPr id="678" name="Google Shape;678;p61"/>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679" name="Google Shape;679;p61"/>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680" name="Google Shape;680;p61"/>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681" name="Google Shape;681;p61"/>
          <p:cNvSpPr/>
          <p:nvPr/>
        </p:nvSpPr>
        <p:spPr>
          <a:xfrm>
            <a:off x="191275" y="594900"/>
            <a:ext cx="7239285" cy="125945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Impacts of Technology</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7"/>
          <p:cNvSpPr txBox="1"/>
          <p:nvPr>
            <p:ph idx="12" type="sldNum"/>
          </p:nvPr>
        </p:nvSpPr>
        <p:spPr>
          <a:xfrm>
            <a:off x="8338875" y="4766300"/>
            <a:ext cx="8049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 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30" name="Google Shape;130;p1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7"/>
          <p:cNvSpPr/>
          <p:nvPr/>
        </p:nvSpPr>
        <p:spPr>
          <a:xfrm>
            <a:off x="175950" y="1718900"/>
            <a:ext cx="7826195" cy="17058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What is a Computer?</a:t>
            </a:r>
          </a:p>
        </p:txBody>
      </p:sp>
      <p:sp>
        <p:nvSpPr>
          <p:cNvPr id="132" name="Google Shape;132;p17"/>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33" name="Google Shape;133;p17"/>
          <p:cNvSpPr txBox="1"/>
          <p:nvPr/>
        </p:nvSpPr>
        <p:spPr>
          <a:xfrm>
            <a:off x="8282950" y="3156625"/>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34" name="Google Shape;134;p17"/>
          <p:cNvPicPr preferRelativeResize="0"/>
          <p:nvPr/>
        </p:nvPicPr>
        <p:blipFill>
          <a:blip r:embed="rId3">
            <a:alphaModFix/>
          </a:blip>
          <a:stretch>
            <a:fillRect/>
          </a:stretch>
        </p:blipFill>
        <p:spPr>
          <a:xfrm>
            <a:off x="0" y="4663225"/>
            <a:ext cx="8229699" cy="4595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pic>
        <p:nvPicPr>
          <p:cNvPr id="686" name="Google Shape;686;p62"/>
          <p:cNvPicPr preferRelativeResize="0"/>
          <p:nvPr/>
        </p:nvPicPr>
        <p:blipFill>
          <a:blip r:embed="rId3">
            <a:alphaModFix/>
          </a:blip>
          <a:stretch>
            <a:fillRect/>
          </a:stretch>
        </p:blipFill>
        <p:spPr>
          <a:xfrm>
            <a:off x="64800" y="870150"/>
            <a:ext cx="3459299" cy="3793075"/>
          </a:xfrm>
          <a:prstGeom prst="rect">
            <a:avLst/>
          </a:prstGeom>
          <a:noFill/>
          <a:ln>
            <a:noFill/>
          </a:ln>
        </p:spPr>
      </p:pic>
      <p:sp>
        <p:nvSpPr>
          <p:cNvPr id="687" name="Google Shape;687;p6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62"/>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689" name="Google Shape;689;p6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62"/>
          <p:cNvSpPr/>
          <p:nvPr/>
        </p:nvSpPr>
        <p:spPr>
          <a:xfrm>
            <a:off x="64800" y="44875"/>
            <a:ext cx="7925642" cy="10017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Impact of Computing Devices</a:t>
            </a:r>
          </a:p>
        </p:txBody>
      </p:sp>
      <p:sp>
        <p:nvSpPr>
          <p:cNvPr id="691" name="Google Shape;691;p62"/>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692" name="Google Shape;692;p62"/>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693" name="Google Shape;693;p62"/>
          <p:cNvPicPr preferRelativeResize="0"/>
          <p:nvPr/>
        </p:nvPicPr>
        <p:blipFill>
          <a:blip r:embed="rId4">
            <a:alphaModFix/>
          </a:blip>
          <a:stretch>
            <a:fillRect/>
          </a:stretch>
        </p:blipFill>
        <p:spPr>
          <a:xfrm>
            <a:off x="0" y="4663225"/>
            <a:ext cx="8282701" cy="459575"/>
          </a:xfrm>
          <a:prstGeom prst="rect">
            <a:avLst/>
          </a:prstGeom>
          <a:noFill/>
          <a:ln>
            <a:noFill/>
          </a:ln>
        </p:spPr>
      </p:pic>
      <p:sp>
        <p:nvSpPr>
          <p:cNvPr id="694" name="Google Shape;694;p62"/>
          <p:cNvSpPr/>
          <p:nvPr/>
        </p:nvSpPr>
        <p:spPr>
          <a:xfrm>
            <a:off x="3656888" y="1108200"/>
            <a:ext cx="3905880" cy="69745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Positive &amp; Negative</a:t>
            </a:r>
          </a:p>
        </p:txBody>
      </p:sp>
      <p:sp>
        <p:nvSpPr>
          <p:cNvPr id="695" name="Google Shape;695;p62"/>
          <p:cNvSpPr txBox="1"/>
          <p:nvPr/>
        </p:nvSpPr>
        <p:spPr>
          <a:xfrm>
            <a:off x="3558375" y="1867275"/>
            <a:ext cx="4659900" cy="27390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2"/>
                </a:solidFill>
                <a:latin typeface="Roboto Light"/>
                <a:ea typeface="Roboto Light"/>
                <a:cs typeface="Roboto Light"/>
                <a:sym typeface="Roboto Light"/>
              </a:rPr>
              <a:t>On the next slide, work with a partner to select a computing device. Research positive and negative impacts and then fill out the chart.Be prepared to report out on your findings.</a:t>
            </a:r>
            <a:endParaRPr sz="2600">
              <a:solidFill>
                <a:schemeClr val="dk2"/>
              </a:solidFill>
              <a:latin typeface="Roboto Light"/>
              <a:ea typeface="Roboto Light"/>
              <a:cs typeface="Roboto Light"/>
              <a:sym typeface="Roboto Light"/>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6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63"/>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702" name="Google Shape;702;p6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63"/>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704" name="Google Shape;704;p63"/>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705" name="Google Shape;705;p63"/>
          <p:cNvPicPr preferRelativeResize="0"/>
          <p:nvPr/>
        </p:nvPicPr>
        <p:blipFill>
          <a:blip r:embed="rId3">
            <a:alphaModFix/>
          </a:blip>
          <a:stretch>
            <a:fillRect/>
          </a:stretch>
        </p:blipFill>
        <p:spPr>
          <a:xfrm>
            <a:off x="0" y="4663225"/>
            <a:ext cx="8282701" cy="459575"/>
          </a:xfrm>
          <a:prstGeom prst="rect">
            <a:avLst/>
          </a:prstGeom>
          <a:noFill/>
          <a:ln>
            <a:noFill/>
          </a:ln>
        </p:spPr>
      </p:pic>
      <p:pic>
        <p:nvPicPr>
          <p:cNvPr id="706" name="Google Shape;706;p63"/>
          <p:cNvPicPr preferRelativeResize="0"/>
          <p:nvPr/>
        </p:nvPicPr>
        <p:blipFill>
          <a:blip r:embed="rId4">
            <a:alphaModFix/>
          </a:blip>
          <a:stretch>
            <a:fillRect/>
          </a:stretch>
        </p:blipFill>
        <p:spPr>
          <a:xfrm>
            <a:off x="85400" y="56950"/>
            <a:ext cx="8197550" cy="460627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6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64"/>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713" name="Google Shape;713;p6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64"/>
          <p:cNvSpPr/>
          <p:nvPr/>
        </p:nvSpPr>
        <p:spPr>
          <a:xfrm>
            <a:off x="868000" y="303800"/>
            <a:ext cx="6477147" cy="193174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Tradeoffs</a:t>
            </a:r>
          </a:p>
        </p:txBody>
      </p:sp>
      <p:sp>
        <p:nvSpPr>
          <p:cNvPr id="715" name="Google Shape;715;p64"/>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716" name="Google Shape;716;p64"/>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717" name="Google Shape;717;p64"/>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718" name="Google Shape;718;p64"/>
          <p:cNvSpPr/>
          <p:nvPr/>
        </p:nvSpPr>
        <p:spPr>
          <a:xfrm>
            <a:off x="597875" y="2571750"/>
            <a:ext cx="7335647" cy="12452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Associated with Technology</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6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65"/>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25" name="Google Shape;725;p6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65"/>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727" name="Google Shape;727;p65"/>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728" name="Google Shape;728;p65"/>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729" name="Google Shape;729;p65"/>
          <p:cNvSpPr txBox="1"/>
          <p:nvPr/>
        </p:nvSpPr>
        <p:spPr>
          <a:xfrm>
            <a:off x="246725" y="1091325"/>
            <a:ext cx="7724700" cy="23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2"/>
                </a:solidFill>
                <a:latin typeface="Roboto"/>
                <a:ea typeface="Roboto"/>
                <a:cs typeface="Roboto"/>
                <a:sym typeface="Roboto"/>
              </a:rPr>
              <a:t>A </a:t>
            </a:r>
            <a:r>
              <a:rPr b="1" lang="en" sz="4800">
                <a:solidFill>
                  <a:schemeClr val="dk2"/>
                </a:solidFill>
                <a:latin typeface="Roboto"/>
                <a:ea typeface="Roboto"/>
                <a:cs typeface="Roboto"/>
                <a:sym typeface="Roboto"/>
              </a:rPr>
              <a:t>trade-off </a:t>
            </a:r>
            <a:r>
              <a:rPr lang="en" sz="3300">
                <a:solidFill>
                  <a:schemeClr val="dk2"/>
                </a:solidFill>
                <a:latin typeface="Roboto"/>
                <a:ea typeface="Roboto"/>
                <a:cs typeface="Roboto"/>
                <a:sym typeface="Roboto"/>
              </a:rPr>
              <a:t>is the ability to find a balance between two things you want. </a:t>
            </a:r>
            <a:r>
              <a:rPr lang="en" sz="3300">
                <a:solidFill>
                  <a:schemeClr val="dk2"/>
                </a:solidFill>
                <a:latin typeface="Roboto"/>
                <a:ea typeface="Roboto"/>
                <a:cs typeface="Roboto"/>
                <a:sym typeface="Roboto"/>
              </a:rPr>
              <a:t>It's</a:t>
            </a:r>
            <a:r>
              <a:rPr lang="en" sz="3300">
                <a:solidFill>
                  <a:schemeClr val="dk2"/>
                </a:solidFill>
                <a:latin typeface="Roboto"/>
                <a:ea typeface="Roboto"/>
                <a:cs typeface="Roboto"/>
                <a:sym typeface="Roboto"/>
              </a:rPr>
              <a:t> a compromise! </a:t>
            </a:r>
            <a:endParaRPr sz="3300">
              <a:solidFill>
                <a:schemeClr val="dk2"/>
              </a:solidFill>
              <a:latin typeface="Roboto"/>
              <a:ea typeface="Roboto"/>
              <a:cs typeface="Roboto"/>
              <a:sym typeface="Roboto"/>
            </a:endParaRPr>
          </a:p>
        </p:txBody>
      </p:sp>
      <p:sp>
        <p:nvSpPr>
          <p:cNvPr id="730" name="Google Shape;730;p65"/>
          <p:cNvSpPr/>
          <p:nvPr/>
        </p:nvSpPr>
        <p:spPr>
          <a:xfrm>
            <a:off x="246725" y="52475"/>
            <a:ext cx="7829149" cy="782624"/>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Associated Tradeoffs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6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66"/>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37" name="Google Shape;737;p6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66"/>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739" name="Google Shape;739;p66"/>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740" name="Google Shape;740;p66"/>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741" name="Google Shape;741;p66"/>
          <p:cNvSpPr txBox="1"/>
          <p:nvPr/>
        </p:nvSpPr>
        <p:spPr>
          <a:xfrm>
            <a:off x="246725" y="1024900"/>
            <a:ext cx="7335600" cy="335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2"/>
                </a:solidFill>
                <a:latin typeface="Roboto"/>
                <a:ea typeface="Roboto"/>
                <a:cs typeface="Roboto"/>
                <a:sym typeface="Roboto"/>
              </a:rPr>
              <a:t>Computing technologies offer a number of benefits and conveniences, but they also come with trade-offs. Here are some common trade-offs associated with computing technologies.</a:t>
            </a:r>
            <a:endParaRPr sz="3300">
              <a:solidFill>
                <a:schemeClr val="dk2"/>
              </a:solidFill>
              <a:latin typeface="Roboto"/>
              <a:ea typeface="Roboto"/>
              <a:cs typeface="Roboto"/>
              <a:sym typeface="Roboto"/>
            </a:endParaRPr>
          </a:p>
        </p:txBody>
      </p:sp>
      <p:sp>
        <p:nvSpPr>
          <p:cNvPr id="742" name="Google Shape;742;p66"/>
          <p:cNvSpPr/>
          <p:nvPr/>
        </p:nvSpPr>
        <p:spPr>
          <a:xfrm>
            <a:off x="246725" y="52475"/>
            <a:ext cx="7829149" cy="782624"/>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Associated Tradeoffs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6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67"/>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49" name="Google Shape;749;p6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67"/>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751" name="Google Shape;751;p67"/>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752" name="Google Shape;752;p67"/>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753" name="Google Shape;753;p67"/>
          <p:cNvSpPr txBox="1"/>
          <p:nvPr/>
        </p:nvSpPr>
        <p:spPr>
          <a:xfrm>
            <a:off x="246725" y="1024900"/>
            <a:ext cx="7278000" cy="34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dk2"/>
                </a:solidFill>
                <a:latin typeface="Roboto"/>
                <a:ea typeface="Roboto"/>
                <a:cs typeface="Roboto"/>
                <a:sym typeface="Roboto"/>
              </a:rPr>
              <a:t>Convenience vs. Privacy:</a:t>
            </a:r>
            <a:r>
              <a:rPr lang="en" sz="3300">
                <a:solidFill>
                  <a:schemeClr val="dk2"/>
                </a:solidFill>
                <a:latin typeface="Roboto"/>
                <a:ea typeface="Roboto"/>
                <a:cs typeface="Roboto"/>
                <a:sym typeface="Roboto"/>
              </a:rPr>
              <a:t> </a:t>
            </a:r>
            <a:r>
              <a:rPr lang="en" sz="2800">
                <a:solidFill>
                  <a:schemeClr val="dk2"/>
                </a:solidFill>
                <a:latin typeface="Roboto"/>
                <a:ea typeface="Roboto"/>
                <a:cs typeface="Roboto"/>
                <a:sym typeface="Roboto"/>
              </a:rPr>
              <a:t>Many computing technologies have convenience through features like personalized recommendations and targeted advertising, but often at the cost of privacy. </a:t>
            </a:r>
            <a:r>
              <a:rPr b="1" i="1" lang="en" sz="2800">
                <a:solidFill>
                  <a:schemeClr val="dk2"/>
                </a:solidFill>
                <a:latin typeface="Roboto"/>
                <a:ea typeface="Roboto"/>
                <a:cs typeface="Roboto"/>
                <a:sym typeface="Roboto"/>
              </a:rPr>
              <a:t>Users may have to trade their personal data and privacy for access to these services.</a:t>
            </a:r>
            <a:endParaRPr b="1" i="1" sz="2800">
              <a:solidFill>
                <a:schemeClr val="dk2"/>
              </a:solidFill>
              <a:latin typeface="Roboto"/>
              <a:ea typeface="Roboto"/>
              <a:cs typeface="Roboto"/>
              <a:sym typeface="Roboto"/>
            </a:endParaRPr>
          </a:p>
          <a:p>
            <a:pPr indent="0" lvl="0" marL="0" rtl="0" algn="l">
              <a:spcBef>
                <a:spcPts val="0"/>
              </a:spcBef>
              <a:spcAft>
                <a:spcPts val="0"/>
              </a:spcAft>
              <a:buNone/>
            </a:pPr>
            <a:r>
              <a:t/>
            </a:r>
            <a:endParaRPr sz="3300">
              <a:solidFill>
                <a:schemeClr val="dk2"/>
              </a:solidFill>
              <a:latin typeface="Roboto"/>
              <a:ea typeface="Roboto"/>
              <a:cs typeface="Roboto"/>
              <a:sym typeface="Roboto"/>
            </a:endParaRPr>
          </a:p>
        </p:txBody>
      </p:sp>
      <p:sp>
        <p:nvSpPr>
          <p:cNvPr id="754" name="Google Shape;754;p67"/>
          <p:cNvSpPr/>
          <p:nvPr/>
        </p:nvSpPr>
        <p:spPr>
          <a:xfrm>
            <a:off x="246725" y="52475"/>
            <a:ext cx="7829149" cy="782624"/>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Associated Tradeoffs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6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68"/>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61" name="Google Shape;761;p6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68"/>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763" name="Google Shape;763;p68"/>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764" name="Google Shape;764;p68"/>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765" name="Google Shape;765;p68"/>
          <p:cNvSpPr txBox="1"/>
          <p:nvPr/>
        </p:nvSpPr>
        <p:spPr>
          <a:xfrm>
            <a:off x="246725" y="1024900"/>
            <a:ext cx="7724700" cy="335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dk2"/>
                </a:solidFill>
                <a:latin typeface="Roboto"/>
                <a:ea typeface="Roboto"/>
                <a:cs typeface="Roboto"/>
                <a:sym typeface="Roboto"/>
              </a:rPr>
              <a:t>Efficiency vs. Job Displacement: </a:t>
            </a:r>
            <a:r>
              <a:rPr lang="en" sz="2800">
                <a:solidFill>
                  <a:schemeClr val="dk2"/>
                </a:solidFill>
                <a:latin typeface="Roboto"/>
                <a:ea typeface="Roboto"/>
                <a:cs typeface="Roboto"/>
                <a:sym typeface="Roboto"/>
              </a:rPr>
              <a:t>Automation and AI technologies can improve efficiency and productivity in various industries, but they may also lead to job displacement as certain tasks become automated, </a:t>
            </a:r>
            <a:r>
              <a:rPr b="1" i="1" lang="en" sz="2800">
                <a:solidFill>
                  <a:schemeClr val="dk2"/>
                </a:solidFill>
                <a:latin typeface="Roboto"/>
                <a:ea typeface="Roboto"/>
                <a:cs typeface="Roboto"/>
                <a:sym typeface="Roboto"/>
              </a:rPr>
              <a:t>potentially leaving some workers unemployed or requiring them to retrain for new roles.</a:t>
            </a:r>
            <a:endParaRPr b="1" i="1" sz="2800">
              <a:solidFill>
                <a:schemeClr val="dk2"/>
              </a:solidFill>
              <a:latin typeface="Roboto"/>
              <a:ea typeface="Roboto"/>
              <a:cs typeface="Roboto"/>
              <a:sym typeface="Roboto"/>
            </a:endParaRPr>
          </a:p>
          <a:p>
            <a:pPr indent="0" lvl="0" marL="0" rtl="0" algn="l">
              <a:spcBef>
                <a:spcPts val="0"/>
              </a:spcBef>
              <a:spcAft>
                <a:spcPts val="0"/>
              </a:spcAft>
              <a:buNone/>
            </a:pPr>
            <a:r>
              <a:t/>
            </a:r>
            <a:endParaRPr sz="2800">
              <a:solidFill>
                <a:schemeClr val="dk2"/>
              </a:solidFill>
              <a:latin typeface="Roboto"/>
              <a:ea typeface="Roboto"/>
              <a:cs typeface="Roboto"/>
              <a:sym typeface="Roboto"/>
            </a:endParaRPr>
          </a:p>
        </p:txBody>
      </p:sp>
      <p:sp>
        <p:nvSpPr>
          <p:cNvPr id="766" name="Google Shape;766;p68"/>
          <p:cNvSpPr/>
          <p:nvPr/>
        </p:nvSpPr>
        <p:spPr>
          <a:xfrm>
            <a:off x="246725" y="52475"/>
            <a:ext cx="7829149" cy="782624"/>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Associated Tradeoffs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6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69"/>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73" name="Google Shape;773;p6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69"/>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775" name="Google Shape;775;p69"/>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776" name="Google Shape;776;p69"/>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777" name="Google Shape;777;p69"/>
          <p:cNvSpPr txBox="1"/>
          <p:nvPr/>
        </p:nvSpPr>
        <p:spPr>
          <a:xfrm>
            <a:off x="246725" y="1024900"/>
            <a:ext cx="7383000" cy="335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dk2"/>
                </a:solidFill>
                <a:latin typeface="Roboto"/>
                <a:ea typeface="Roboto"/>
                <a:cs typeface="Roboto"/>
                <a:sym typeface="Roboto"/>
              </a:rPr>
              <a:t>Global Connectivity vs. Digital Divide:</a:t>
            </a:r>
            <a:r>
              <a:rPr lang="en" sz="3300">
                <a:solidFill>
                  <a:schemeClr val="dk2"/>
                </a:solidFill>
                <a:latin typeface="Roboto"/>
                <a:ea typeface="Roboto"/>
                <a:cs typeface="Roboto"/>
                <a:sym typeface="Roboto"/>
              </a:rPr>
              <a:t> </a:t>
            </a:r>
            <a:r>
              <a:rPr lang="en" sz="2800">
                <a:solidFill>
                  <a:schemeClr val="dk2"/>
                </a:solidFill>
                <a:latin typeface="Roboto"/>
                <a:ea typeface="Roboto"/>
                <a:cs typeface="Roboto"/>
                <a:sym typeface="Roboto"/>
              </a:rPr>
              <a:t>The internet and mobile technologies enable global connectivity and access to information. Some people lack access to reliable internet infrastructure or devices, deepening existing inequalities.</a:t>
            </a:r>
            <a:endParaRPr sz="2800">
              <a:solidFill>
                <a:schemeClr val="dk2"/>
              </a:solidFill>
              <a:latin typeface="Roboto"/>
              <a:ea typeface="Roboto"/>
              <a:cs typeface="Roboto"/>
              <a:sym typeface="Roboto"/>
            </a:endParaRPr>
          </a:p>
        </p:txBody>
      </p:sp>
      <p:sp>
        <p:nvSpPr>
          <p:cNvPr id="778" name="Google Shape;778;p69"/>
          <p:cNvSpPr/>
          <p:nvPr/>
        </p:nvSpPr>
        <p:spPr>
          <a:xfrm>
            <a:off x="246725" y="52475"/>
            <a:ext cx="7829149" cy="782624"/>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Associated Tradeoffs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7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70"/>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85" name="Google Shape;785;p7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70"/>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787" name="Google Shape;787;p70"/>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788" name="Google Shape;788;p70"/>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789" name="Google Shape;789;p70"/>
          <p:cNvSpPr txBox="1"/>
          <p:nvPr/>
        </p:nvSpPr>
        <p:spPr>
          <a:xfrm>
            <a:off x="322625" y="1061075"/>
            <a:ext cx="6993900" cy="335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dk2"/>
                </a:solidFill>
                <a:latin typeface="Roboto"/>
                <a:ea typeface="Roboto"/>
                <a:cs typeface="Roboto"/>
                <a:sym typeface="Roboto"/>
              </a:rPr>
              <a:t>Innovation vs. Security:</a:t>
            </a:r>
            <a:r>
              <a:rPr lang="en" sz="3300">
                <a:solidFill>
                  <a:schemeClr val="dk2"/>
                </a:solidFill>
                <a:latin typeface="Roboto"/>
                <a:ea typeface="Roboto"/>
                <a:cs typeface="Roboto"/>
                <a:sym typeface="Roboto"/>
              </a:rPr>
              <a:t> </a:t>
            </a:r>
            <a:r>
              <a:rPr lang="en" sz="2800">
                <a:solidFill>
                  <a:schemeClr val="dk2"/>
                </a:solidFill>
                <a:latin typeface="Roboto"/>
                <a:ea typeface="Roboto"/>
                <a:cs typeface="Roboto"/>
                <a:sym typeface="Roboto"/>
              </a:rPr>
              <a:t>Rapid technological innovation often outpaces efforts to secure systems and data adequately. This trade-off can result in </a:t>
            </a:r>
            <a:r>
              <a:rPr b="1" lang="en" sz="2800">
                <a:solidFill>
                  <a:schemeClr val="dk2"/>
                </a:solidFill>
                <a:latin typeface="Roboto"/>
                <a:ea typeface="Roboto"/>
                <a:cs typeface="Roboto"/>
                <a:sym typeface="Roboto"/>
              </a:rPr>
              <a:t>cybersecurity threats</a:t>
            </a:r>
            <a:r>
              <a:rPr lang="en" sz="2800">
                <a:solidFill>
                  <a:schemeClr val="dk2"/>
                </a:solidFill>
                <a:latin typeface="Roboto"/>
                <a:ea typeface="Roboto"/>
                <a:cs typeface="Roboto"/>
                <a:sym typeface="Roboto"/>
              </a:rPr>
              <a:t>, requiring ongoing investment in security measures and protocols.</a:t>
            </a:r>
            <a:endParaRPr sz="2800">
              <a:solidFill>
                <a:schemeClr val="dk2"/>
              </a:solidFill>
              <a:latin typeface="Roboto"/>
              <a:ea typeface="Roboto"/>
              <a:cs typeface="Roboto"/>
              <a:sym typeface="Roboto"/>
            </a:endParaRPr>
          </a:p>
          <a:p>
            <a:pPr indent="0" lvl="0" marL="0" rtl="0" algn="l">
              <a:spcBef>
                <a:spcPts val="0"/>
              </a:spcBef>
              <a:spcAft>
                <a:spcPts val="0"/>
              </a:spcAft>
              <a:buNone/>
            </a:pPr>
            <a:r>
              <a:t/>
            </a:r>
            <a:endParaRPr sz="3300">
              <a:solidFill>
                <a:schemeClr val="dk2"/>
              </a:solidFill>
              <a:latin typeface="Roboto"/>
              <a:ea typeface="Roboto"/>
              <a:cs typeface="Roboto"/>
              <a:sym typeface="Roboto"/>
            </a:endParaRPr>
          </a:p>
        </p:txBody>
      </p:sp>
      <p:sp>
        <p:nvSpPr>
          <p:cNvPr id="790" name="Google Shape;790;p70"/>
          <p:cNvSpPr/>
          <p:nvPr/>
        </p:nvSpPr>
        <p:spPr>
          <a:xfrm>
            <a:off x="246725" y="52475"/>
            <a:ext cx="7829149" cy="782624"/>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Associated Tradeoffs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7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71"/>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97" name="Google Shape;797;p7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71"/>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799" name="Google Shape;799;p71"/>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800" name="Google Shape;800;p71"/>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801" name="Google Shape;801;p71"/>
          <p:cNvSpPr txBox="1"/>
          <p:nvPr/>
        </p:nvSpPr>
        <p:spPr>
          <a:xfrm>
            <a:off x="246725" y="1024900"/>
            <a:ext cx="7411500" cy="36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dk2"/>
                </a:solidFill>
                <a:latin typeface="Roboto"/>
                <a:ea typeface="Roboto"/>
                <a:cs typeface="Roboto"/>
                <a:sym typeface="Roboto"/>
              </a:rPr>
              <a:t>Customization vs. Standardization</a:t>
            </a:r>
            <a:r>
              <a:rPr lang="en" sz="3300">
                <a:solidFill>
                  <a:schemeClr val="dk2"/>
                </a:solidFill>
                <a:latin typeface="Roboto"/>
                <a:ea typeface="Roboto"/>
                <a:cs typeface="Roboto"/>
                <a:sym typeface="Roboto"/>
              </a:rPr>
              <a:t>: </a:t>
            </a:r>
            <a:r>
              <a:rPr lang="en" sz="2800">
                <a:solidFill>
                  <a:schemeClr val="dk2"/>
                </a:solidFill>
                <a:latin typeface="Roboto"/>
                <a:ea typeface="Roboto"/>
                <a:cs typeface="Roboto"/>
                <a:sym typeface="Roboto"/>
              </a:rPr>
              <a:t>Computing technologies offer the ability to customize products and services to individual preferences, but this customization can lead to separation and compatibility issues, making it challenging to maintain interoperability across different platforms and devices.</a:t>
            </a:r>
            <a:endParaRPr sz="2800">
              <a:solidFill>
                <a:schemeClr val="dk2"/>
              </a:solidFill>
              <a:latin typeface="Roboto"/>
              <a:ea typeface="Roboto"/>
              <a:cs typeface="Roboto"/>
              <a:sym typeface="Roboto"/>
            </a:endParaRPr>
          </a:p>
          <a:p>
            <a:pPr indent="0" lvl="0" marL="0" rtl="0" algn="l">
              <a:spcBef>
                <a:spcPts val="0"/>
              </a:spcBef>
              <a:spcAft>
                <a:spcPts val="0"/>
              </a:spcAft>
              <a:buNone/>
            </a:pPr>
            <a:r>
              <a:t/>
            </a:r>
            <a:endParaRPr sz="3300">
              <a:solidFill>
                <a:schemeClr val="dk2"/>
              </a:solidFill>
              <a:latin typeface="Roboto"/>
              <a:ea typeface="Roboto"/>
              <a:cs typeface="Roboto"/>
              <a:sym typeface="Roboto"/>
            </a:endParaRPr>
          </a:p>
          <a:p>
            <a:pPr indent="0" lvl="0" marL="0" rtl="0" algn="l">
              <a:spcBef>
                <a:spcPts val="0"/>
              </a:spcBef>
              <a:spcAft>
                <a:spcPts val="0"/>
              </a:spcAft>
              <a:buNone/>
            </a:pPr>
            <a:r>
              <a:t/>
            </a:r>
            <a:endParaRPr sz="3300">
              <a:solidFill>
                <a:schemeClr val="dk2"/>
              </a:solidFill>
              <a:latin typeface="Roboto"/>
              <a:ea typeface="Roboto"/>
              <a:cs typeface="Roboto"/>
              <a:sym typeface="Roboto"/>
            </a:endParaRPr>
          </a:p>
        </p:txBody>
      </p:sp>
      <p:sp>
        <p:nvSpPr>
          <p:cNvPr id="802" name="Google Shape;802;p71"/>
          <p:cNvSpPr/>
          <p:nvPr/>
        </p:nvSpPr>
        <p:spPr>
          <a:xfrm>
            <a:off x="246725" y="52475"/>
            <a:ext cx="7829149" cy="782624"/>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Associated Tradeoffs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8"/>
          <p:cNvSpPr txBox="1"/>
          <p:nvPr>
            <p:ph idx="12" type="sldNum"/>
          </p:nvPr>
        </p:nvSpPr>
        <p:spPr>
          <a:xfrm>
            <a:off x="8648700" y="4766300"/>
            <a:ext cx="495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40" name="Google Shape;140;p1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8"/>
          <p:cNvSpPr txBox="1"/>
          <p:nvPr/>
        </p:nvSpPr>
        <p:spPr>
          <a:xfrm>
            <a:off x="209550" y="1032475"/>
            <a:ext cx="7620000" cy="36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Roboto Medium"/>
                <a:ea typeface="Roboto Medium"/>
                <a:cs typeface="Roboto Medium"/>
                <a:sym typeface="Roboto Medium"/>
              </a:rPr>
              <a:t>A computer is an electronic device that </a:t>
            </a:r>
            <a:endParaRPr sz="3600">
              <a:latin typeface="Roboto Medium"/>
              <a:ea typeface="Roboto Medium"/>
              <a:cs typeface="Roboto Medium"/>
              <a:sym typeface="Roboto Medium"/>
            </a:endParaRPr>
          </a:p>
          <a:p>
            <a:pPr indent="0" lvl="0" marL="914400" rtl="0" algn="l">
              <a:spcBef>
                <a:spcPts val="0"/>
              </a:spcBef>
              <a:spcAft>
                <a:spcPts val="0"/>
              </a:spcAft>
              <a:buNone/>
            </a:pPr>
            <a:r>
              <a:rPr b="1" lang="en" sz="3800">
                <a:latin typeface="Roboto"/>
                <a:ea typeface="Roboto"/>
                <a:cs typeface="Roboto"/>
                <a:sym typeface="Roboto"/>
              </a:rPr>
              <a:t>collects,</a:t>
            </a:r>
            <a:endParaRPr b="1" sz="3800">
              <a:latin typeface="Roboto"/>
              <a:ea typeface="Roboto"/>
              <a:cs typeface="Roboto"/>
              <a:sym typeface="Roboto"/>
            </a:endParaRPr>
          </a:p>
          <a:p>
            <a:pPr indent="0" lvl="0" marL="914400" rtl="0" algn="l">
              <a:spcBef>
                <a:spcPts val="0"/>
              </a:spcBef>
              <a:spcAft>
                <a:spcPts val="0"/>
              </a:spcAft>
              <a:buNone/>
            </a:pPr>
            <a:r>
              <a:rPr b="1" lang="en" sz="3800">
                <a:latin typeface="Roboto"/>
                <a:ea typeface="Roboto"/>
                <a:cs typeface="Roboto"/>
                <a:sym typeface="Roboto"/>
              </a:rPr>
              <a:t>analyzes (or </a:t>
            </a:r>
            <a:r>
              <a:rPr b="1" i="1" lang="en" sz="3800">
                <a:latin typeface="Roboto"/>
                <a:ea typeface="Roboto"/>
                <a:cs typeface="Roboto"/>
                <a:sym typeface="Roboto"/>
              </a:rPr>
              <a:t>study</a:t>
            </a:r>
            <a:r>
              <a:rPr b="1" lang="en" sz="3800">
                <a:latin typeface="Roboto"/>
                <a:ea typeface="Roboto"/>
                <a:cs typeface="Roboto"/>
                <a:sym typeface="Roboto"/>
              </a:rPr>
              <a:t>), and</a:t>
            </a:r>
            <a:endParaRPr b="1" sz="3800">
              <a:latin typeface="Roboto"/>
              <a:ea typeface="Roboto"/>
              <a:cs typeface="Roboto"/>
              <a:sym typeface="Roboto"/>
            </a:endParaRPr>
          </a:p>
          <a:p>
            <a:pPr indent="0" lvl="0" marL="914400" rtl="0" algn="l">
              <a:spcBef>
                <a:spcPts val="0"/>
              </a:spcBef>
              <a:spcAft>
                <a:spcPts val="0"/>
              </a:spcAft>
              <a:buNone/>
            </a:pPr>
            <a:r>
              <a:rPr b="1" lang="en" sz="3800">
                <a:latin typeface="Roboto"/>
                <a:ea typeface="Roboto"/>
                <a:cs typeface="Roboto"/>
                <a:sym typeface="Roboto"/>
              </a:rPr>
              <a:t>acts upon</a:t>
            </a:r>
            <a:endParaRPr b="1" sz="3800">
              <a:latin typeface="Roboto"/>
              <a:ea typeface="Roboto"/>
              <a:cs typeface="Roboto"/>
              <a:sym typeface="Roboto"/>
            </a:endParaRPr>
          </a:p>
          <a:p>
            <a:pPr indent="0" lvl="0" marL="0" rtl="0" algn="l">
              <a:spcBef>
                <a:spcPts val="0"/>
              </a:spcBef>
              <a:spcAft>
                <a:spcPts val="0"/>
              </a:spcAft>
              <a:buNone/>
            </a:pPr>
            <a:r>
              <a:rPr lang="en" sz="3600">
                <a:latin typeface="Roboto Medium"/>
                <a:ea typeface="Roboto Medium"/>
                <a:cs typeface="Roboto Medium"/>
                <a:sym typeface="Roboto Medium"/>
              </a:rPr>
              <a:t>information we give it.</a:t>
            </a:r>
            <a:endParaRPr sz="3600">
              <a:latin typeface="Roboto Medium"/>
              <a:ea typeface="Roboto Medium"/>
              <a:cs typeface="Roboto Medium"/>
              <a:sym typeface="Roboto Medium"/>
            </a:endParaRPr>
          </a:p>
        </p:txBody>
      </p:sp>
      <p:sp>
        <p:nvSpPr>
          <p:cNvPr id="143" name="Google Shape;143;p18"/>
          <p:cNvSpPr/>
          <p:nvPr/>
        </p:nvSpPr>
        <p:spPr>
          <a:xfrm>
            <a:off x="0" y="195769"/>
            <a:ext cx="8173877" cy="836703"/>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What is a Computer?</a:t>
            </a:r>
          </a:p>
        </p:txBody>
      </p:sp>
      <p:pic>
        <p:nvPicPr>
          <p:cNvPr id="144" name="Google Shape;144;p18"/>
          <p:cNvPicPr preferRelativeResize="0"/>
          <p:nvPr/>
        </p:nvPicPr>
        <p:blipFill>
          <a:blip r:embed="rId3">
            <a:alphaModFix/>
          </a:blip>
          <a:stretch>
            <a:fillRect/>
          </a:stretch>
        </p:blipFill>
        <p:spPr>
          <a:xfrm>
            <a:off x="5181600" y="1844950"/>
            <a:ext cx="3101350" cy="2727050"/>
          </a:xfrm>
          <a:prstGeom prst="rect">
            <a:avLst/>
          </a:prstGeom>
          <a:noFill/>
          <a:ln>
            <a:noFill/>
          </a:ln>
        </p:spPr>
      </p:pic>
      <p:sp>
        <p:nvSpPr>
          <p:cNvPr id="145" name="Google Shape;145;p18"/>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46" name="Google Shape;146;p18"/>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sp>
        <p:nvSpPr>
          <p:cNvPr id="147" name="Google Shape;147;p18"/>
          <p:cNvSpPr txBox="1"/>
          <p:nvPr/>
        </p:nvSpPr>
        <p:spPr>
          <a:xfrm>
            <a:off x="8282775" y="4882175"/>
            <a:ext cx="861000" cy="26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lt1"/>
                </a:solidFill>
                <a:latin typeface="Roboto"/>
                <a:ea typeface="Roboto"/>
                <a:cs typeface="Roboto"/>
                <a:sym typeface="Roboto"/>
              </a:rPr>
              <a:t>Page 6</a:t>
            </a:r>
            <a:endParaRPr sz="1000">
              <a:solidFill>
                <a:schemeClr val="lt1"/>
              </a:solidFill>
              <a:latin typeface="Roboto"/>
              <a:ea typeface="Roboto"/>
              <a:cs typeface="Roboto"/>
              <a:sym typeface="Roboto"/>
            </a:endParaRPr>
          </a:p>
        </p:txBody>
      </p:sp>
      <p:pic>
        <p:nvPicPr>
          <p:cNvPr id="148" name="Google Shape;148;p18"/>
          <p:cNvPicPr preferRelativeResize="0"/>
          <p:nvPr/>
        </p:nvPicPr>
        <p:blipFill>
          <a:blip r:embed="rId4">
            <a:alphaModFix/>
          </a:blip>
          <a:stretch>
            <a:fillRect/>
          </a:stretch>
        </p:blipFill>
        <p:spPr>
          <a:xfrm>
            <a:off x="0" y="4663225"/>
            <a:ext cx="8282772" cy="45957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7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72"/>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09" name="Google Shape;809;p7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72"/>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811" name="Google Shape;811;p72"/>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812" name="Google Shape;812;p72"/>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813" name="Google Shape;813;p72"/>
          <p:cNvSpPr txBox="1"/>
          <p:nvPr/>
        </p:nvSpPr>
        <p:spPr>
          <a:xfrm>
            <a:off x="246725" y="1024900"/>
            <a:ext cx="7341900" cy="335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dk2"/>
                </a:solidFill>
                <a:latin typeface="Roboto"/>
                <a:ea typeface="Roboto"/>
                <a:cs typeface="Roboto"/>
                <a:sym typeface="Roboto"/>
              </a:rPr>
              <a:t>Social Connectivity vs. Isolation</a:t>
            </a:r>
            <a:r>
              <a:rPr lang="en" sz="3300">
                <a:solidFill>
                  <a:schemeClr val="dk2"/>
                </a:solidFill>
                <a:latin typeface="Roboto"/>
                <a:ea typeface="Roboto"/>
                <a:cs typeface="Roboto"/>
                <a:sym typeface="Roboto"/>
              </a:rPr>
              <a:t>: </a:t>
            </a:r>
            <a:r>
              <a:rPr lang="en" sz="2800">
                <a:solidFill>
                  <a:schemeClr val="dk2"/>
                </a:solidFill>
                <a:latin typeface="Roboto"/>
                <a:ea typeface="Roboto"/>
                <a:cs typeface="Roboto"/>
                <a:sym typeface="Roboto"/>
              </a:rPr>
              <a:t>While social media and digital communication platforms facilitate connectivity and relationship-building, </a:t>
            </a:r>
            <a:r>
              <a:rPr b="1" i="1" lang="en" sz="2800">
                <a:solidFill>
                  <a:schemeClr val="dk2"/>
                </a:solidFill>
                <a:latin typeface="Roboto"/>
                <a:ea typeface="Roboto"/>
                <a:cs typeface="Roboto"/>
                <a:sym typeface="Roboto"/>
              </a:rPr>
              <a:t>excessive use can lead to social isolation</a:t>
            </a:r>
            <a:r>
              <a:rPr lang="en" sz="2800">
                <a:solidFill>
                  <a:schemeClr val="dk2"/>
                </a:solidFill>
                <a:latin typeface="Roboto"/>
                <a:ea typeface="Roboto"/>
                <a:cs typeface="Roboto"/>
                <a:sym typeface="Roboto"/>
              </a:rPr>
              <a:t> and a </a:t>
            </a:r>
            <a:r>
              <a:rPr b="1" i="1" lang="en" sz="2800">
                <a:solidFill>
                  <a:schemeClr val="dk2"/>
                </a:solidFill>
                <a:latin typeface="Roboto"/>
                <a:ea typeface="Roboto"/>
                <a:cs typeface="Roboto"/>
                <a:sym typeface="Roboto"/>
              </a:rPr>
              <a:t>decline in face-to-face interactions</a:t>
            </a:r>
            <a:r>
              <a:rPr lang="en" sz="2800">
                <a:solidFill>
                  <a:schemeClr val="dk2"/>
                </a:solidFill>
                <a:latin typeface="Roboto"/>
                <a:ea typeface="Roboto"/>
                <a:cs typeface="Roboto"/>
                <a:sym typeface="Roboto"/>
              </a:rPr>
              <a:t>, affecting mental health and well-being.</a:t>
            </a:r>
            <a:endParaRPr sz="2800">
              <a:solidFill>
                <a:schemeClr val="dk2"/>
              </a:solidFill>
              <a:latin typeface="Roboto"/>
              <a:ea typeface="Roboto"/>
              <a:cs typeface="Roboto"/>
              <a:sym typeface="Roboto"/>
            </a:endParaRPr>
          </a:p>
        </p:txBody>
      </p:sp>
      <p:sp>
        <p:nvSpPr>
          <p:cNvPr id="814" name="Google Shape;814;p72"/>
          <p:cNvSpPr/>
          <p:nvPr/>
        </p:nvSpPr>
        <p:spPr>
          <a:xfrm>
            <a:off x="246725" y="52475"/>
            <a:ext cx="7829149" cy="782624"/>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Associated Tradeoffs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7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73"/>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21" name="Google Shape;821;p7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73"/>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823" name="Google Shape;823;p73"/>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824" name="Google Shape;824;p73"/>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825" name="Google Shape;825;p73"/>
          <p:cNvSpPr txBox="1"/>
          <p:nvPr/>
        </p:nvSpPr>
        <p:spPr>
          <a:xfrm>
            <a:off x="246725" y="1024900"/>
            <a:ext cx="7362900" cy="335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500"/>
              </a:spcBef>
              <a:spcAft>
                <a:spcPts val="1500"/>
              </a:spcAft>
              <a:buNone/>
            </a:pPr>
            <a:r>
              <a:rPr b="1" lang="en" sz="3300">
                <a:solidFill>
                  <a:schemeClr val="dk1"/>
                </a:solidFill>
                <a:latin typeface="Roboto"/>
                <a:ea typeface="Roboto"/>
                <a:cs typeface="Roboto"/>
                <a:sym typeface="Roboto"/>
              </a:rPr>
              <a:t>Data Access vs. Data Ownership:</a:t>
            </a:r>
            <a:r>
              <a:rPr lang="en" sz="3300">
                <a:solidFill>
                  <a:schemeClr val="dk1"/>
                </a:solidFill>
                <a:latin typeface="Roboto"/>
                <a:ea typeface="Roboto"/>
                <a:cs typeface="Roboto"/>
                <a:sym typeface="Roboto"/>
              </a:rPr>
              <a:t> </a:t>
            </a:r>
            <a:r>
              <a:rPr lang="en" sz="2800">
                <a:solidFill>
                  <a:schemeClr val="dk1"/>
                </a:solidFill>
                <a:latin typeface="Roboto"/>
                <a:ea typeface="Roboto"/>
                <a:cs typeface="Roboto"/>
                <a:sym typeface="Roboto"/>
              </a:rPr>
              <a:t>Cloud computing and online services provide easy access to data from anywhere. Users may relinquish ownership and control of their data to service providers, raising concerns about data privacy and sovereignty.</a:t>
            </a:r>
            <a:endParaRPr sz="2800">
              <a:solidFill>
                <a:srgbClr val="3C4043"/>
              </a:solidFill>
              <a:highlight>
                <a:srgbClr val="FFFFFF"/>
              </a:highlight>
              <a:latin typeface="Roboto"/>
              <a:ea typeface="Roboto"/>
              <a:cs typeface="Roboto"/>
              <a:sym typeface="Roboto"/>
            </a:endParaRPr>
          </a:p>
        </p:txBody>
      </p:sp>
      <p:sp>
        <p:nvSpPr>
          <p:cNvPr id="826" name="Google Shape;826;p73"/>
          <p:cNvSpPr/>
          <p:nvPr/>
        </p:nvSpPr>
        <p:spPr>
          <a:xfrm>
            <a:off x="246725" y="52475"/>
            <a:ext cx="7829149" cy="782624"/>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Associated Tradeoffs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7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74"/>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33" name="Google Shape;833;p7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74"/>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835" name="Google Shape;835;p74"/>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836" name="Google Shape;836;p74"/>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837" name="Google Shape;837;p74"/>
          <p:cNvSpPr txBox="1"/>
          <p:nvPr/>
        </p:nvSpPr>
        <p:spPr>
          <a:xfrm>
            <a:off x="246725" y="892100"/>
            <a:ext cx="7478100" cy="358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500"/>
              </a:spcBef>
              <a:spcAft>
                <a:spcPts val="1500"/>
              </a:spcAft>
              <a:buNone/>
            </a:pPr>
            <a:r>
              <a:rPr b="1" lang="en" sz="3300">
                <a:solidFill>
                  <a:schemeClr val="dk1"/>
                </a:solidFill>
                <a:latin typeface="Roboto"/>
                <a:ea typeface="Roboto"/>
                <a:cs typeface="Roboto"/>
                <a:sym typeface="Roboto"/>
              </a:rPr>
              <a:t>Speed vs. Accuracy: </a:t>
            </a:r>
            <a:r>
              <a:rPr lang="en" sz="2800">
                <a:solidFill>
                  <a:schemeClr val="dk1"/>
                </a:solidFill>
                <a:latin typeface="Roboto"/>
                <a:ea typeface="Roboto"/>
                <a:cs typeface="Roboto"/>
                <a:sym typeface="Roboto"/>
              </a:rPr>
              <a:t>The ability to get</a:t>
            </a:r>
            <a:r>
              <a:rPr lang="en" sz="2800">
                <a:solidFill>
                  <a:schemeClr val="dk1"/>
                </a:solidFill>
                <a:latin typeface="Roboto"/>
                <a:ea typeface="Roboto"/>
                <a:cs typeface="Roboto"/>
                <a:sym typeface="Roboto"/>
              </a:rPr>
              <a:t> faster computing speeds may come at the expense of accuracy or reliability. For example, in high-frequency trading, algorithms prioritize speed to execute trades quickly, sometimes at the cost of making errors or contributing to market instability.</a:t>
            </a:r>
            <a:endParaRPr sz="2800">
              <a:solidFill>
                <a:srgbClr val="3C4043"/>
              </a:solidFill>
              <a:highlight>
                <a:srgbClr val="FFFFFF"/>
              </a:highlight>
              <a:latin typeface="Roboto"/>
              <a:ea typeface="Roboto"/>
              <a:cs typeface="Roboto"/>
              <a:sym typeface="Roboto"/>
            </a:endParaRPr>
          </a:p>
        </p:txBody>
      </p:sp>
      <p:sp>
        <p:nvSpPr>
          <p:cNvPr id="838" name="Google Shape;838;p74"/>
          <p:cNvSpPr/>
          <p:nvPr/>
        </p:nvSpPr>
        <p:spPr>
          <a:xfrm>
            <a:off x="246725" y="52475"/>
            <a:ext cx="7829149" cy="782624"/>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Associated Tradeoffs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7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75"/>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45" name="Google Shape;845;p7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75"/>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847" name="Google Shape;847;p75"/>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848" name="Google Shape;848;p75"/>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849" name="Google Shape;849;p75"/>
          <p:cNvSpPr txBox="1"/>
          <p:nvPr/>
        </p:nvSpPr>
        <p:spPr>
          <a:xfrm>
            <a:off x="246725" y="1024900"/>
            <a:ext cx="7724700" cy="335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500"/>
              </a:spcBef>
              <a:spcAft>
                <a:spcPts val="0"/>
              </a:spcAft>
              <a:buNone/>
            </a:pPr>
            <a:r>
              <a:rPr b="1" lang="en" sz="3300">
                <a:solidFill>
                  <a:schemeClr val="dk1"/>
                </a:solidFill>
                <a:latin typeface="Roboto"/>
                <a:ea typeface="Roboto"/>
                <a:cs typeface="Roboto"/>
                <a:sym typeface="Roboto"/>
              </a:rPr>
              <a:t>Environmental Impact: </a:t>
            </a:r>
            <a:r>
              <a:rPr lang="en" sz="2400">
                <a:solidFill>
                  <a:schemeClr val="dk1"/>
                </a:solidFill>
                <a:latin typeface="Roboto"/>
                <a:ea typeface="Roboto"/>
                <a:cs typeface="Roboto"/>
                <a:sym typeface="Roboto"/>
              </a:rPr>
              <a:t>The fast increase in computing technologies, especially data centers and </a:t>
            </a:r>
            <a:r>
              <a:rPr b="1" i="1" lang="en" sz="2400">
                <a:solidFill>
                  <a:schemeClr val="dk1"/>
                </a:solidFill>
                <a:latin typeface="Roboto"/>
                <a:ea typeface="Roboto"/>
                <a:cs typeface="Roboto"/>
                <a:sym typeface="Roboto"/>
              </a:rPr>
              <a:t>energy-intensive devices</a:t>
            </a:r>
            <a:r>
              <a:rPr lang="en" sz="2400">
                <a:solidFill>
                  <a:schemeClr val="dk1"/>
                </a:solidFill>
                <a:latin typeface="Roboto"/>
                <a:ea typeface="Roboto"/>
                <a:cs typeface="Roboto"/>
                <a:sym typeface="Roboto"/>
              </a:rPr>
              <a:t>, contributes to environmental concerns. Increased energy consumption, e-waste generation, and carbon emissions, are just a few trade-offs we face as we examine technological advancement and environmental sustainability.</a:t>
            </a:r>
            <a:endParaRPr sz="2400">
              <a:solidFill>
                <a:schemeClr val="dk1"/>
              </a:solidFill>
              <a:latin typeface="Roboto"/>
              <a:ea typeface="Roboto"/>
              <a:cs typeface="Roboto"/>
              <a:sym typeface="Roboto"/>
            </a:endParaRPr>
          </a:p>
          <a:p>
            <a:pPr indent="0" lvl="0" marL="0" rtl="0" algn="l">
              <a:spcBef>
                <a:spcPts val="1500"/>
              </a:spcBef>
              <a:spcAft>
                <a:spcPts val="0"/>
              </a:spcAft>
              <a:buNone/>
            </a:pPr>
            <a:r>
              <a:t/>
            </a:r>
            <a:endParaRPr sz="2400">
              <a:solidFill>
                <a:srgbClr val="3C4043"/>
              </a:solidFill>
              <a:highlight>
                <a:srgbClr val="FFFFFF"/>
              </a:highlight>
              <a:latin typeface="Roboto"/>
              <a:ea typeface="Roboto"/>
              <a:cs typeface="Roboto"/>
              <a:sym typeface="Roboto"/>
            </a:endParaRPr>
          </a:p>
        </p:txBody>
      </p:sp>
      <p:sp>
        <p:nvSpPr>
          <p:cNvPr id="850" name="Google Shape;850;p75"/>
          <p:cNvSpPr/>
          <p:nvPr/>
        </p:nvSpPr>
        <p:spPr>
          <a:xfrm>
            <a:off x="246725" y="52475"/>
            <a:ext cx="7829149" cy="782624"/>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Associated Tradeoffs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7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76"/>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57" name="Google Shape;857;p7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76"/>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859" name="Google Shape;859;p76"/>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860" name="Google Shape;860;p76"/>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861" name="Google Shape;861;p76"/>
          <p:cNvSpPr txBox="1"/>
          <p:nvPr/>
        </p:nvSpPr>
        <p:spPr>
          <a:xfrm>
            <a:off x="246725" y="1024900"/>
            <a:ext cx="7724700" cy="335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500"/>
              </a:spcBef>
              <a:spcAft>
                <a:spcPts val="1500"/>
              </a:spcAft>
              <a:buNone/>
            </a:pPr>
            <a:r>
              <a:rPr b="1" lang="en" sz="3300">
                <a:solidFill>
                  <a:schemeClr val="dk1"/>
                </a:solidFill>
                <a:latin typeface="Roboto"/>
                <a:ea typeface="Roboto"/>
                <a:cs typeface="Roboto"/>
                <a:sym typeface="Roboto"/>
              </a:rPr>
              <a:t>Accessibility vs. Exclusion: </a:t>
            </a:r>
            <a:r>
              <a:rPr lang="en" sz="2500">
                <a:solidFill>
                  <a:schemeClr val="dk1"/>
                </a:solidFill>
                <a:latin typeface="Roboto"/>
                <a:ea typeface="Roboto"/>
                <a:cs typeface="Roboto"/>
                <a:sym typeface="Roboto"/>
              </a:rPr>
              <a:t>While computing technologies have the potential to make information and services more accessible to diverse populations, there are </a:t>
            </a:r>
            <a:r>
              <a:rPr b="1" i="1" lang="en" sz="2500">
                <a:solidFill>
                  <a:schemeClr val="dk1"/>
                </a:solidFill>
                <a:latin typeface="Roboto"/>
                <a:ea typeface="Roboto"/>
                <a:cs typeface="Roboto"/>
                <a:sym typeface="Roboto"/>
              </a:rPr>
              <a:t>still barriers to accessibility</a:t>
            </a:r>
            <a:r>
              <a:rPr lang="en" sz="2500">
                <a:solidFill>
                  <a:schemeClr val="dk1"/>
                </a:solidFill>
                <a:latin typeface="Roboto"/>
                <a:ea typeface="Roboto"/>
                <a:cs typeface="Roboto"/>
                <a:sym typeface="Roboto"/>
              </a:rPr>
              <a:t> for people with disabilities,  people in poverty stricken areas, and third world nations. </a:t>
            </a:r>
            <a:endParaRPr sz="2500">
              <a:solidFill>
                <a:srgbClr val="3C4043"/>
              </a:solidFill>
              <a:highlight>
                <a:srgbClr val="FFFFFF"/>
              </a:highlight>
              <a:latin typeface="Roboto"/>
              <a:ea typeface="Roboto"/>
              <a:cs typeface="Roboto"/>
              <a:sym typeface="Roboto"/>
            </a:endParaRPr>
          </a:p>
        </p:txBody>
      </p:sp>
      <p:sp>
        <p:nvSpPr>
          <p:cNvPr id="862" name="Google Shape;862;p76"/>
          <p:cNvSpPr/>
          <p:nvPr/>
        </p:nvSpPr>
        <p:spPr>
          <a:xfrm>
            <a:off x="246725" y="52475"/>
            <a:ext cx="7829149" cy="782624"/>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Associated Tradeoffs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7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77"/>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69" name="Google Shape;869;p7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77"/>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871" name="Google Shape;871;p77"/>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872" name="Google Shape;872;p77"/>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873" name="Google Shape;873;p77"/>
          <p:cNvSpPr txBox="1"/>
          <p:nvPr/>
        </p:nvSpPr>
        <p:spPr>
          <a:xfrm>
            <a:off x="246725" y="1024900"/>
            <a:ext cx="7604400" cy="3359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200">
                <a:solidFill>
                  <a:schemeClr val="dk1"/>
                </a:solidFill>
                <a:latin typeface="Roboto"/>
                <a:ea typeface="Roboto"/>
                <a:cs typeface="Roboto"/>
                <a:sym typeface="Roboto"/>
              </a:rPr>
              <a:t>Navigating </a:t>
            </a:r>
            <a:r>
              <a:rPr lang="en" sz="3200">
                <a:solidFill>
                  <a:schemeClr val="dk1"/>
                </a:solidFill>
                <a:latin typeface="Roboto"/>
                <a:ea typeface="Roboto"/>
                <a:cs typeface="Roboto"/>
                <a:sym typeface="Roboto"/>
              </a:rPr>
              <a:t>these </a:t>
            </a:r>
            <a:r>
              <a:rPr b="1" lang="en" sz="3200">
                <a:solidFill>
                  <a:schemeClr val="dk1"/>
                </a:solidFill>
                <a:latin typeface="Roboto"/>
                <a:ea typeface="Roboto"/>
                <a:cs typeface="Roboto"/>
                <a:sym typeface="Roboto"/>
              </a:rPr>
              <a:t>trade-offs</a:t>
            </a:r>
            <a:r>
              <a:rPr lang="en" sz="3200">
                <a:solidFill>
                  <a:schemeClr val="dk1"/>
                </a:solidFill>
                <a:latin typeface="Roboto"/>
                <a:ea typeface="Roboto"/>
                <a:cs typeface="Roboto"/>
                <a:sym typeface="Roboto"/>
              </a:rPr>
              <a:t> requires careful </a:t>
            </a:r>
            <a:r>
              <a:rPr b="1" i="1" lang="en" sz="3200">
                <a:solidFill>
                  <a:schemeClr val="dk1"/>
                </a:solidFill>
                <a:latin typeface="Roboto"/>
                <a:ea typeface="Roboto"/>
                <a:cs typeface="Roboto"/>
                <a:sym typeface="Roboto"/>
              </a:rPr>
              <a:t>consideration of ethical, social, </a:t>
            </a:r>
            <a:r>
              <a:rPr lang="en" sz="3200">
                <a:solidFill>
                  <a:schemeClr val="dk1"/>
                </a:solidFill>
                <a:latin typeface="Roboto"/>
                <a:ea typeface="Roboto"/>
                <a:cs typeface="Roboto"/>
                <a:sym typeface="Roboto"/>
              </a:rPr>
              <a:t>and </a:t>
            </a:r>
            <a:r>
              <a:rPr b="1" i="1" lang="en" sz="3200">
                <a:solidFill>
                  <a:schemeClr val="dk1"/>
                </a:solidFill>
                <a:latin typeface="Roboto"/>
                <a:ea typeface="Roboto"/>
                <a:cs typeface="Roboto"/>
                <a:sym typeface="Roboto"/>
              </a:rPr>
              <a:t>economic factors </a:t>
            </a:r>
            <a:r>
              <a:rPr lang="en" sz="3200">
                <a:solidFill>
                  <a:schemeClr val="dk1"/>
                </a:solidFill>
                <a:latin typeface="Roboto"/>
                <a:ea typeface="Roboto"/>
                <a:cs typeface="Roboto"/>
                <a:sym typeface="Roboto"/>
              </a:rPr>
              <a:t>to ensure that the benefits of computing technologies are maximized while mitigating their potential negative impacts.</a:t>
            </a:r>
            <a:endParaRPr sz="3200">
              <a:solidFill>
                <a:schemeClr val="dk1"/>
              </a:solidFill>
              <a:latin typeface="Roboto"/>
              <a:ea typeface="Roboto"/>
              <a:cs typeface="Roboto"/>
              <a:sym typeface="Roboto"/>
            </a:endParaRPr>
          </a:p>
          <a:p>
            <a:pPr indent="0" lvl="0" marL="0" rtl="0" algn="l">
              <a:spcBef>
                <a:spcPts val="0"/>
              </a:spcBef>
              <a:spcAft>
                <a:spcPts val="0"/>
              </a:spcAft>
              <a:buNone/>
            </a:pPr>
            <a:r>
              <a:t/>
            </a:r>
            <a:endParaRPr sz="3200">
              <a:solidFill>
                <a:srgbClr val="3C4043"/>
              </a:solidFill>
              <a:highlight>
                <a:srgbClr val="FFFFFF"/>
              </a:highlight>
              <a:latin typeface="Roboto"/>
              <a:ea typeface="Roboto"/>
              <a:cs typeface="Roboto"/>
              <a:sym typeface="Roboto"/>
            </a:endParaRPr>
          </a:p>
        </p:txBody>
      </p:sp>
      <p:sp>
        <p:nvSpPr>
          <p:cNvPr id="874" name="Google Shape;874;p77"/>
          <p:cNvSpPr/>
          <p:nvPr/>
        </p:nvSpPr>
        <p:spPr>
          <a:xfrm>
            <a:off x="246725" y="52475"/>
            <a:ext cx="7829149" cy="782624"/>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Associated Tradeoffs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7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78"/>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881" name="Google Shape;881;p7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78"/>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883" name="Google Shape;883;p78"/>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884" name="Google Shape;884;p78"/>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885" name="Google Shape;885;p78"/>
          <p:cNvSpPr/>
          <p:nvPr/>
        </p:nvSpPr>
        <p:spPr>
          <a:xfrm>
            <a:off x="237225" y="1074600"/>
            <a:ext cx="7539418" cy="22848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Issues of Bias</a:t>
            </a: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7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79"/>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892" name="Google Shape;892;p7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79"/>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894" name="Google Shape;894;p79"/>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895" name="Google Shape;895;p79"/>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896" name="Google Shape;896;p79"/>
          <p:cNvSpPr/>
          <p:nvPr/>
        </p:nvSpPr>
        <p:spPr>
          <a:xfrm>
            <a:off x="460125" y="256550"/>
            <a:ext cx="7362450" cy="851250"/>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chemeClr val="dk1"/>
                </a:solidFill>
                <a:latin typeface="Adamina"/>
              </a:rPr>
              <a:t>WHAT IS BIAS?</a:t>
            </a:r>
          </a:p>
        </p:txBody>
      </p:sp>
      <p:sp>
        <p:nvSpPr>
          <p:cNvPr id="897" name="Google Shape;897;p79"/>
          <p:cNvSpPr txBox="1"/>
          <p:nvPr/>
        </p:nvSpPr>
        <p:spPr>
          <a:xfrm>
            <a:off x="208775" y="1141800"/>
            <a:ext cx="6718200" cy="45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Type your </a:t>
            </a:r>
            <a:r>
              <a:rPr lang="en" sz="1800">
                <a:solidFill>
                  <a:schemeClr val="dk2"/>
                </a:solidFill>
              </a:rPr>
              <a:t>answer</a:t>
            </a:r>
            <a:r>
              <a:rPr lang="en" sz="1800">
                <a:solidFill>
                  <a:schemeClr val="dk2"/>
                </a:solidFill>
              </a:rPr>
              <a:t> in the space below!</a:t>
            </a:r>
            <a:endParaRPr sz="1800">
              <a:solidFill>
                <a:schemeClr val="dk2"/>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8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80"/>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904" name="Google Shape;904;p8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80"/>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906" name="Google Shape;906;p80"/>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907" name="Google Shape;907;p80"/>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908" name="Google Shape;908;p80"/>
          <p:cNvSpPr/>
          <p:nvPr/>
        </p:nvSpPr>
        <p:spPr>
          <a:xfrm>
            <a:off x="123376" y="50"/>
            <a:ext cx="8022463" cy="863576"/>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chemeClr val="dk1"/>
                </a:solidFill>
                <a:latin typeface="Adamina"/>
              </a:rPr>
              <a:t>Answer: What is Bias?</a:t>
            </a:r>
          </a:p>
        </p:txBody>
      </p:sp>
      <p:sp>
        <p:nvSpPr>
          <p:cNvPr id="909" name="Google Shape;909;p80"/>
          <p:cNvSpPr txBox="1"/>
          <p:nvPr/>
        </p:nvSpPr>
        <p:spPr>
          <a:xfrm>
            <a:off x="0" y="1338625"/>
            <a:ext cx="80949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400" u="sng">
                <a:solidFill>
                  <a:srgbClr val="FF0000"/>
                </a:solidFill>
                <a:latin typeface="Cambria"/>
                <a:ea typeface="Cambria"/>
                <a:cs typeface="Cambria"/>
                <a:sym typeface="Cambria"/>
              </a:rPr>
              <a:t>Bias</a:t>
            </a:r>
            <a:r>
              <a:rPr b="1" lang="en" sz="3400">
                <a:solidFill>
                  <a:srgbClr val="666666"/>
                </a:solidFill>
                <a:latin typeface="Cambria"/>
                <a:ea typeface="Cambria"/>
                <a:cs typeface="Cambria"/>
                <a:sym typeface="Cambria"/>
              </a:rPr>
              <a:t>, a tendency to believe that some people, ideas, religions, schools, etc., are better than others which results in treating and judging others unfairly</a:t>
            </a:r>
            <a:r>
              <a:rPr lang="en" sz="3400">
                <a:solidFill>
                  <a:srgbClr val="666666"/>
                </a:solidFill>
                <a:latin typeface="Cambria"/>
                <a:ea typeface="Cambria"/>
                <a:cs typeface="Cambria"/>
                <a:sym typeface="Cambria"/>
              </a:rPr>
              <a:t>. </a:t>
            </a:r>
            <a:r>
              <a:rPr b="1" i="1" lang="en" sz="3400">
                <a:solidFill>
                  <a:srgbClr val="FF0000"/>
                </a:solidFill>
                <a:latin typeface="Cambria"/>
                <a:ea typeface="Cambria"/>
                <a:cs typeface="Cambria"/>
                <a:sym typeface="Cambria"/>
              </a:rPr>
              <a:t>Everyone has bias, it is part of human nature!</a:t>
            </a:r>
            <a:endParaRPr b="1" i="1" sz="3400">
              <a:solidFill>
                <a:srgbClr val="FF0000"/>
              </a:solidFill>
              <a:latin typeface="Cambria"/>
              <a:ea typeface="Cambria"/>
              <a:cs typeface="Cambria"/>
              <a:sym typeface="Cambria"/>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8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81"/>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916" name="Google Shape;916;p8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81"/>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918" name="Google Shape;918;p81"/>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919" name="Google Shape;919;p81"/>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920" name="Google Shape;920;p81"/>
          <p:cNvSpPr/>
          <p:nvPr/>
        </p:nvSpPr>
        <p:spPr>
          <a:xfrm>
            <a:off x="98700" y="56350"/>
            <a:ext cx="8047146" cy="892626"/>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chemeClr val="dk1"/>
                </a:solidFill>
                <a:latin typeface="Roboto"/>
              </a:rPr>
              <a:t>The Jim Crow Era</a:t>
            </a:r>
          </a:p>
        </p:txBody>
      </p:sp>
      <p:sp>
        <p:nvSpPr>
          <p:cNvPr id="921" name="Google Shape;921;p81"/>
          <p:cNvSpPr/>
          <p:nvPr/>
        </p:nvSpPr>
        <p:spPr>
          <a:xfrm>
            <a:off x="395200" y="974150"/>
            <a:ext cx="7087597" cy="7949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Adamina"/>
              </a:rPr>
              <a:t>A quick look at the past before diving into the present &amp; future.</a:t>
            </a:r>
          </a:p>
        </p:txBody>
      </p:sp>
      <p:pic>
        <p:nvPicPr>
          <p:cNvPr id="922" name="Google Shape;922;p81"/>
          <p:cNvPicPr preferRelativeResize="0"/>
          <p:nvPr/>
        </p:nvPicPr>
        <p:blipFill>
          <a:blip r:embed="rId4">
            <a:alphaModFix/>
          </a:blip>
          <a:stretch>
            <a:fillRect/>
          </a:stretch>
        </p:blipFill>
        <p:spPr>
          <a:xfrm>
            <a:off x="1044675" y="1663525"/>
            <a:ext cx="5788650" cy="2704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9"/>
          <p:cNvSpPr txBox="1"/>
          <p:nvPr>
            <p:ph idx="12" type="sldNum"/>
          </p:nvPr>
        </p:nvSpPr>
        <p:spPr>
          <a:xfrm>
            <a:off x="8338875" y="4766300"/>
            <a:ext cx="8049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 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55" name="Google Shape;155;p1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9"/>
          <p:cNvSpPr/>
          <p:nvPr/>
        </p:nvSpPr>
        <p:spPr>
          <a:xfrm>
            <a:off x="175950" y="1718900"/>
            <a:ext cx="7500463" cy="17058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What is Computer Science?</a:t>
            </a:r>
          </a:p>
        </p:txBody>
      </p:sp>
      <p:sp>
        <p:nvSpPr>
          <p:cNvPr id="157" name="Google Shape;157;p19"/>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58" name="Google Shape;158;p19"/>
          <p:cNvSpPr txBox="1"/>
          <p:nvPr/>
        </p:nvSpPr>
        <p:spPr>
          <a:xfrm>
            <a:off x="8282950" y="3156625"/>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59" name="Google Shape;159;p19"/>
          <p:cNvPicPr preferRelativeResize="0"/>
          <p:nvPr/>
        </p:nvPicPr>
        <p:blipFill>
          <a:blip r:embed="rId3">
            <a:alphaModFix/>
          </a:blip>
          <a:stretch>
            <a:fillRect/>
          </a:stretch>
        </p:blipFill>
        <p:spPr>
          <a:xfrm>
            <a:off x="0" y="4663225"/>
            <a:ext cx="8229699" cy="45957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8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82"/>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929" name="Google Shape;929;p8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82"/>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931" name="Google Shape;931;p82"/>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932" name="Google Shape;932;p82"/>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933" name="Google Shape;933;p82"/>
          <p:cNvSpPr txBox="1"/>
          <p:nvPr/>
        </p:nvSpPr>
        <p:spPr>
          <a:xfrm>
            <a:off x="377700" y="836575"/>
            <a:ext cx="74091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434343"/>
                </a:solidFill>
                <a:latin typeface="Roboto"/>
                <a:ea typeface="Roboto"/>
                <a:cs typeface="Roboto"/>
                <a:sym typeface="Roboto"/>
              </a:rPr>
              <a:t>Jim Crow Laws represented written, government sanctioned laws that codified a system of racial apartheid in the South beginning in the 1890s. The laws were designed to segregate and disenfranchise black people specifically and other groups (Chinese, Irish, Japanese, and Mexican laborers; and women). </a:t>
            </a:r>
            <a:endParaRPr sz="3000">
              <a:solidFill>
                <a:srgbClr val="434343"/>
              </a:solidFill>
              <a:latin typeface="Roboto"/>
              <a:ea typeface="Roboto"/>
              <a:cs typeface="Roboto"/>
              <a:sym typeface="Roboto"/>
            </a:endParaRPr>
          </a:p>
        </p:txBody>
      </p:sp>
      <p:sp>
        <p:nvSpPr>
          <p:cNvPr id="934" name="Google Shape;934;p82"/>
          <p:cNvSpPr/>
          <p:nvPr/>
        </p:nvSpPr>
        <p:spPr>
          <a:xfrm>
            <a:off x="811401" y="50"/>
            <a:ext cx="6021228" cy="720436"/>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Roboto;900"/>
              </a:rPr>
              <a:t>The Jim Crow Era</a:t>
            </a: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8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83"/>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941" name="Google Shape;941;p8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83"/>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943" name="Google Shape;943;p83"/>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944" name="Google Shape;944;p83"/>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945" name="Google Shape;945;p83"/>
          <p:cNvSpPr txBox="1"/>
          <p:nvPr/>
        </p:nvSpPr>
        <p:spPr>
          <a:xfrm>
            <a:off x="286975" y="970825"/>
            <a:ext cx="6545700" cy="343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434343"/>
                </a:solidFill>
                <a:latin typeface="Roboto"/>
                <a:ea typeface="Roboto"/>
                <a:cs typeface="Roboto"/>
                <a:sym typeface="Roboto"/>
              </a:rPr>
              <a:t>These laws affected every aspect of daily life:</a:t>
            </a:r>
            <a:endParaRPr sz="2200">
              <a:solidFill>
                <a:srgbClr val="434343"/>
              </a:solidFill>
              <a:latin typeface="Roboto"/>
              <a:ea typeface="Roboto"/>
              <a:cs typeface="Roboto"/>
              <a:sym typeface="Roboto"/>
            </a:endParaRPr>
          </a:p>
          <a:p>
            <a:pPr indent="-361950" lvl="0" marL="914400" rtl="0" algn="l">
              <a:spcBef>
                <a:spcPts val="0"/>
              </a:spcBef>
              <a:spcAft>
                <a:spcPts val="0"/>
              </a:spcAft>
              <a:buClr>
                <a:srgbClr val="434343"/>
              </a:buClr>
              <a:buSzPts val="2100"/>
              <a:buFont typeface="Roboto"/>
              <a:buChar char="➢"/>
            </a:pPr>
            <a:r>
              <a:rPr lang="en" sz="2100">
                <a:solidFill>
                  <a:srgbClr val="434343"/>
                </a:solidFill>
                <a:latin typeface="Roboto"/>
                <a:ea typeface="Roboto"/>
                <a:cs typeface="Roboto"/>
                <a:sym typeface="Roboto"/>
              </a:rPr>
              <a:t>Education</a:t>
            </a:r>
            <a:endParaRPr sz="2100">
              <a:solidFill>
                <a:srgbClr val="434343"/>
              </a:solidFill>
              <a:latin typeface="Roboto"/>
              <a:ea typeface="Roboto"/>
              <a:cs typeface="Roboto"/>
              <a:sym typeface="Roboto"/>
            </a:endParaRPr>
          </a:p>
          <a:p>
            <a:pPr indent="-361950" lvl="0" marL="914400" rtl="0" algn="l">
              <a:spcBef>
                <a:spcPts val="0"/>
              </a:spcBef>
              <a:spcAft>
                <a:spcPts val="0"/>
              </a:spcAft>
              <a:buClr>
                <a:srgbClr val="434343"/>
              </a:buClr>
              <a:buSzPts val="2100"/>
              <a:buFont typeface="Roboto"/>
              <a:buChar char="➢"/>
            </a:pPr>
            <a:r>
              <a:rPr lang="en" sz="2100">
                <a:solidFill>
                  <a:srgbClr val="434343"/>
                </a:solidFill>
                <a:latin typeface="Roboto"/>
                <a:ea typeface="Roboto"/>
                <a:cs typeface="Roboto"/>
                <a:sym typeface="Roboto"/>
              </a:rPr>
              <a:t>Healthcare</a:t>
            </a:r>
            <a:endParaRPr sz="2100">
              <a:solidFill>
                <a:srgbClr val="434343"/>
              </a:solidFill>
              <a:latin typeface="Roboto"/>
              <a:ea typeface="Roboto"/>
              <a:cs typeface="Roboto"/>
              <a:sym typeface="Roboto"/>
            </a:endParaRPr>
          </a:p>
          <a:p>
            <a:pPr indent="-361950" lvl="0" marL="914400" rtl="0" algn="l">
              <a:spcBef>
                <a:spcPts val="0"/>
              </a:spcBef>
              <a:spcAft>
                <a:spcPts val="0"/>
              </a:spcAft>
              <a:buClr>
                <a:srgbClr val="434343"/>
              </a:buClr>
              <a:buSzPts val="2100"/>
              <a:buFont typeface="Roboto"/>
              <a:buChar char="➢"/>
            </a:pPr>
            <a:r>
              <a:rPr lang="en" sz="2100">
                <a:solidFill>
                  <a:srgbClr val="434343"/>
                </a:solidFill>
                <a:latin typeface="Roboto"/>
                <a:ea typeface="Roboto"/>
                <a:cs typeface="Roboto"/>
                <a:sym typeface="Roboto"/>
              </a:rPr>
              <a:t>Housing</a:t>
            </a:r>
            <a:endParaRPr sz="2100">
              <a:solidFill>
                <a:srgbClr val="434343"/>
              </a:solidFill>
              <a:latin typeface="Roboto"/>
              <a:ea typeface="Roboto"/>
              <a:cs typeface="Roboto"/>
              <a:sym typeface="Roboto"/>
            </a:endParaRPr>
          </a:p>
          <a:p>
            <a:pPr indent="-361950" lvl="0" marL="914400" rtl="0" algn="l">
              <a:spcBef>
                <a:spcPts val="0"/>
              </a:spcBef>
              <a:spcAft>
                <a:spcPts val="0"/>
              </a:spcAft>
              <a:buClr>
                <a:srgbClr val="434343"/>
              </a:buClr>
              <a:buSzPts val="2100"/>
              <a:buFont typeface="Roboto"/>
              <a:buChar char="➢"/>
            </a:pPr>
            <a:r>
              <a:rPr lang="en" sz="2100">
                <a:solidFill>
                  <a:srgbClr val="434343"/>
                </a:solidFill>
                <a:latin typeface="Roboto"/>
                <a:ea typeface="Roboto"/>
                <a:cs typeface="Roboto"/>
                <a:sym typeface="Roboto"/>
              </a:rPr>
              <a:t>Voting</a:t>
            </a:r>
            <a:endParaRPr sz="2100">
              <a:solidFill>
                <a:srgbClr val="434343"/>
              </a:solidFill>
              <a:latin typeface="Roboto"/>
              <a:ea typeface="Roboto"/>
              <a:cs typeface="Roboto"/>
              <a:sym typeface="Roboto"/>
            </a:endParaRPr>
          </a:p>
          <a:p>
            <a:pPr indent="-361950" lvl="0" marL="914400" rtl="0" algn="l">
              <a:spcBef>
                <a:spcPts val="0"/>
              </a:spcBef>
              <a:spcAft>
                <a:spcPts val="0"/>
              </a:spcAft>
              <a:buClr>
                <a:srgbClr val="434343"/>
              </a:buClr>
              <a:buSzPts val="2100"/>
              <a:buFont typeface="Roboto"/>
              <a:buChar char="➢"/>
            </a:pPr>
            <a:r>
              <a:rPr lang="en" sz="2100">
                <a:solidFill>
                  <a:srgbClr val="434343"/>
                </a:solidFill>
                <a:latin typeface="Roboto"/>
                <a:ea typeface="Roboto"/>
                <a:cs typeface="Roboto"/>
                <a:sym typeface="Roboto"/>
              </a:rPr>
              <a:t>Recreation</a:t>
            </a:r>
            <a:endParaRPr sz="2100">
              <a:solidFill>
                <a:srgbClr val="434343"/>
              </a:solidFill>
              <a:latin typeface="Roboto"/>
              <a:ea typeface="Roboto"/>
              <a:cs typeface="Roboto"/>
              <a:sym typeface="Roboto"/>
            </a:endParaRPr>
          </a:p>
          <a:p>
            <a:pPr indent="-361950" lvl="0" marL="914400" rtl="0" algn="l">
              <a:spcBef>
                <a:spcPts val="0"/>
              </a:spcBef>
              <a:spcAft>
                <a:spcPts val="0"/>
              </a:spcAft>
              <a:buClr>
                <a:srgbClr val="434343"/>
              </a:buClr>
              <a:buSzPts val="2100"/>
              <a:buFont typeface="Roboto"/>
              <a:buChar char="➢"/>
            </a:pPr>
            <a:r>
              <a:rPr lang="en" sz="2100">
                <a:solidFill>
                  <a:srgbClr val="434343"/>
                </a:solidFill>
                <a:latin typeface="Roboto"/>
                <a:ea typeface="Roboto"/>
                <a:cs typeface="Roboto"/>
                <a:sym typeface="Roboto"/>
              </a:rPr>
              <a:t>Employment</a:t>
            </a:r>
            <a:endParaRPr sz="2100">
              <a:solidFill>
                <a:srgbClr val="434343"/>
              </a:solidFill>
              <a:latin typeface="Roboto"/>
              <a:ea typeface="Roboto"/>
              <a:cs typeface="Roboto"/>
              <a:sym typeface="Roboto"/>
            </a:endParaRPr>
          </a:p>
          <a:p>
            <a:pPr indent="-361950" lvl="0" marL="914400" rtl="0" algn="l">
              <a:spcBef>
                <a:spcPts val="0"/>
              </a:spcBef>
              <a:spcAft>
                <a:spcPts val="0"/>
              </a:spcAft>
              <a:buClr>
                <a:srgbClr val="434343"/>
              </a:buClr>
              <a:buSzPts val="2100"/>
              <a:buFont typeface="Roboto"/>
              <a:buChar char="➢"/>
            </a:pPr>
            <a:r>
              <a:rPr lang="en" sz="2100">
                <a:solidFill>
                  <a:srgbClr val="434343"/>
                </a:solidFill>
                <a:latin typeface="Roboto"/>
                <a:ea typeface="Roboto"/>
                <a:cs typeface="Roboto"/>
                <a:sym typeface="Roboto"/>
              </a:rPr>
              <a:t>Transportation</a:t>
            </a:r>
            <a:endParaRPr sz="2100">
              <a:solidFill>
                <a:srgbClr val="434343"/>
              </a:solidFill>
              <a:latin typeface="Roboto"/>
              <a:ea typeface="Roboto"/>
              <a:cs typeface="Roboto"/>
              <a:sym typeface="Roboto"/>
            </a:endParaRPr>
          </a:p>
          <a:p>
            <a:pPr indent="-361950" lvl="0" marL="914400" rtl="0" algn="l">
              <a:spcBef>
                <a:spcPts val="0"/>
              </a:spcBef>
              <a:spcAft>
                <a:spcPts val="0"/>
              </a:spcAft>
              <a:buClr>
                <a:srgbClr val="434343"/>
              </a:buClr>
              <a:buSzPts val="2100"/>
              <a:buFont typeface="Roboto"/>
              <a:buChar char="➢"/>
            </a:pPr>
            <a:r>
              <a:rPr lang="en" sz="2100">
                <a:solidFill>
                  <a:srgbClr val="434343"/>
                </a:solidFill>
                <a:latin typeface="Roboto"/>
                <a:ea typeface="Roboto"/>
                <a:cs typeface="Roboto"/>
                <a:sym typeface="Roboto"/>
              </a:rPr>
              <a:t>Incarceration</a:t>
            </a:r>
            <a:endParaRPr sz="2100">
              <a:solidFill>
                <a:srgbClr val="434343"/>
              </a:solidFill>
              <a:latin typeface="Roboto"/>
              <a:ea typeface="Roboto"/>
              <a:cs typeface="Roboto"/>
              <a:sym typeface="Roboto"/>
            </a:endParaRPr>
          </a:p>
          <a:p>
            <a:pPr indent="-361950" lvl="0" marL="914400" rtl="0" algn="l">
              <a:spcBef>
                <a:spcPts val="0"/>
              </a:spcBef>
              <a:spcAft>
                <a:spcPts val="0"/>
              </a:spcAft>
              <a:buClr>
                <a:srgbClr val="434343"/>
              </a:buClr>
              <a:buSzPts val="2100"/>
              <a:buFont typeface="Roboto"/>
              <a:buChar char="➢"/>
            </a:pPr>
            <a:r>
              <a:rPr lang="en" sz="2100">
                <a:solidFill>
                  <a:srgbClr val="434343"/>
                </a:solidFill>
                <a:latin typeface="Roboto"/>
                <a:ea typeface="Roboto"/>
                <a:cs typeface="Roboto"/>
                <a:sym typeface="Roboto"/>
              </a:rPr>
              <a:t>Marriage</a:t>
            </a:r>
            <a:endParaRPr sz="2100">
              <a:solidFill>
                <a:srgbClr val="434343"/>
              </a:solidFill>
              <a:latin typeface="Roboto"/>
              <a:ea typeface="Roboto"/>
              <a:cs typeface="Roboto"/>
              <a:sym typeface="Roboto"/>
            </a:endParaRPr>
          </a:p>
        </p:txBody>
      </p:sp>
      <p:pic>
        <p:nvPicPr>
          <p:cNvPr id="946" name="Google Shape;946;p83"/>
          <p:cNvPicPr preferRelativeResize="0"/>
          <p:nvPr/>
        </p:nvPicPr>
        <p:blipFill>
          <a:blip r:embed="rId4">
            <a:alphaModFix/>
          </a:blip>
          <a:stretch>
            <a:fillRect/>
          </a:stretch>
        </p:blipFill>
        <p:spPr>
          <a:xfrm>
            <a:off x="3117750" y="1585314"/>
            <a:ext cx="4871526" cy="2750937"/>
          </a:xfrm>
          <a:prstGeom prst="rect">
            <a:avLst/>
          </a:prstGeom>
          <a:noFill/>
          <a:ln>
            <a:noFill/>
          </a:ln>
        </p:spPr>
      </p:pic>
      <p:sp>
        <p:nvSpPr>
          <p:cNvPr id="947" name="Google Shape;947;p83"/>
          <p:cNvSpPr/>
          <p:nvPr/>
        </p:nvSpPr>
        <p:spPr>
          <a:xfrm>
            <a:off x="201500" y="125925"/>
            <a:ext cx="7787772" cy="8449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Roboto;900"/>
              </a:rPr>
              <a:t>The Jim Crow Era</a:t>
            </a: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sp>
        <p:nvSpPr>
          <p:cNvPr id="952" name="Google Shape;952;p8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84"/>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954" name="Google Shape;954;p8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84"/>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956" name="Google Shape;956;p84"/>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957" name="Google Shape;957;p84"/>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958" name="Google Shape;958;p84"/>
          <p:cNvSpPr/>
          <p:nvPr/>
        </p:nvSpPr>
        <p:spPr>
          <a:xfrm>
            <a:off x="344125" y="119350"/>
            <a:ext cx="7645144" cy="9102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Roboto;900"/>
              </a:rPr>
              <a:t>The Jim Crow Era</a:t>
            </a:r>
          </a:p>
        </p:txBody>
      </p:sp>
      <p:sp>
        <p:nvSpPr>
          <p:cNvPr id="959" name="Google Shape;959;p84"/>
          <p:cNvSpPr txBox="1"/>
          <p:nvPr/>
        </p:nvSpPr>
        <p:spPr>
          <a:xfrm>
            <a:off x="249750" y="1281100"/>
            <a:ext cx="7344000" cy="272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dk1"/>
                </a:solidFill>
                <a:latin typeface="Roboto"/>
                <a:ea typeface="Roboto"/>
                <a:cs typeface="Roboto"/>
                <a:sym typeface="Roboto"/>
              </a:rPr>
              <a:t>While Jim Crow laws originated in southern institutions, codes related to racial discrimination and segregation in the North were also present in employment, education, and housing.</a:t>
            </a:r>
            <a:endParaRPr sz="3300">
              <a:solidFill>
                <a:schemeClr val="dk1"/>
              </a:solidFill>
              <a:latin typeface="Roboto"/>
              <a:ea typeface="Roboto"/>
              <a:cs typeface="Roboto"/>
              <a:sym typeface="Roboto"/>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p8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85"/>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966" name="Google Shape;966;p8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85"/>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968" name="Google Shape;968;p85"/>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969" name="Google Shape;969;p85"/>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970" name="Google Shape;970;p85"/>
          <p:cNvSpPr/>
          <p:nvPr/>
        </p:nvSpPr>
        <p:spPr>
          <a:xfrm>
            <a:off x="134125" y="908200"/>
            <a:ext cx="7390621" cy="2357025"/>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rgbClr val="000000"/>
                </a:solidFill>
                <a:latin typeface="Roboto"/>
              </a:rPr>
              <a:t>Machine Learning</a:t>
            </a: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8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86"/>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977" name="Google Shape;977;p8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86"/>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979" name="Google Shape;979;p86"/>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980" name="Google Shape;980;p86"/>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981" name="Google Shape;981;p86"/>
          <p:cNvSpPr/>
          <p:nvPr/>
        </p:nvSpPr>
        <p:spPr>
          <a:xfrm>
            <a:off x="446038" y="144650"/>
            <a:ext cx="7390621" cy="784250"/>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rgbClr val="000000"/>
                </a:solidFill>
                <a:latin typeface="Roboto"/>
              </a:rPr>
              <a:t>Machine Learning</a:t>
            </a:r>
          </a:p>
        </p:txBody>
      </p:sp>
      <p:sp>
        <p:nvSpPr>
          <p:cNvPr id="982" name="Google Shape;982;p86"/>
          <p:cNvSpPr txBox="1"/>
          <p:nvPr/>
        </p:nvSpPr>
        <p:spPr>
          <a:xfrm>
            <a:off x="244725" y="1209600"/>
            <a:ext cx="5645700" cy="272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rgbClr val="374151"/>
                </a:solidFill>
                <a:latin typeface="Roboto"/>
                <a:ea typeface="Roboto"/>
                <a:cs typeface="Roboto"/>
                <a:sym typeface="Roboto"/>
              </a:rPr>
              <a:t>In simple terms, </a:t>
            </a:r>
            <a:r>
              <a:rPr lang="en" sz="3300" u="sng">
                <a:solidFill>
                  <a:srgbClr val="FF0000"/>
                </a:solidFill>
                <a:latin typeface="Roboto"/>
                <a:ea typeface="Roboto"/>
                <a:cs typeface="Roboto"/>
                <a:sym typeface="Roboto"/>
              </a:rPr>
              <a:t>machine learning</a:t>
            </a:r>
            <a:r>
              <a:rPr lang="en" sz="3300">
                <a:solidFill>
                  <a:srgbClr val="374151"/>
                </a:solidFill>
                <a:latin typeface="Roboto"/>
                <a:ea typeface="Roboto"/>
                <a:cs typeface="Roboto"/>
                <a:sym typeface="Roboto"/>
              </a:rPr>
              <a:t> is about teaching computers to learn from examples and make “smart” decisions on their own.</a:t>
            </a:r>
            <a:endParaRPr sz="3300">
              <a:solidFill>
                <a:srgbClr val="434343"/>
              </a:solidFill>
              <a:latin typeface="Roboto"/>
              <a:ea typeface="Roboto"/>
              <a:cs typeface="Roboto"/>
              <a:sym typeface="Roboto"/>
            </a:endParaRPr>
          </a:p>
        </p:txBody>
      </p:sp>
      <p:pic>
        <p:nvPicPr>
          <p:cNvPr id="983" name="Google Shape;983;p86"/>
          <p:cNvPicPr preferRelativeResize="0"/>
          <p:nvPr/>
        </p:nvPicPr>
        <p:blipFill>
          <a:blip r:embed="rId4">
            <a:alphaModFix/>
          </a:blip>
          <a:stretch>
            <a:fillRect/>
          </a:stretch>
        </p:blipFill>
        <p:spPr>
          <a:xfrm>
            <a:off x="5695550" y="1793125"/>
            <a:ext cx="2328950" cy="223595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8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87"/>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990" name="Google Shape;990;p8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87"/>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992" name="Google Shape;992;p87"/>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993" name="Google Shape;993;p87"/>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994" name="Google Shape;994;p87"/>
          <p:cNvSpPr/>
          <p:nvPr/>
        </p:nvSpPr>
        <p:spPr>
          <a:xfrm>
            <a:off x="446038" y="144650"/>
            <a:ext cx="7390621" cy="784250"/>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rgbClr val="000000"/>
                </a:solidFill>
                <a:latin typeface="Roboto"/>
              </a:rPr>
              <a:t>Machine Learning</a:t>
            </a:r>
          </a:p>
        </p:txBody>
      </p:sp>
      <p:sp>
        <p:nvSpPr>
          <p:cNvPr id="995" name="Google Shape;995;p87"/>
          <p:cNvSpPr txBox="1"/>
          <p:nvPr/>
        </p:nvSpPr>
        <p:spPr>
          <a:xfrm>
            <a:off x="446050" y="1325000"/>
            <a:ext cx="67419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434343"/>
                </a:solidFill>
                <a:latin typeface="Roboto"/>
                <a:ea typeface="Roboto"/>
                <a:cs typeface="Roboto"/>
                <a:sym typeface="Roboto"/>
              </a:rPr>
              <a:t>Programmers provide lots of  examples or </a:t>
            </a:r>
            <a:r>
              <a:rPr lang="en" sz="3000">
                <a:solidFill>
                  <a:srgbClr val="FF0000"/>
                </a:solidFill>
                <a:latin typeface="Roboto"/>
                <a:ea typeface="Roboto"/>
                <a:cs typeface="Roboto"/>
                <a:sym typeface="Roboto"/>
              </a:rPr>
              <a:t>“datasets</a:t>
            </a:r>
            <a:r>
              <a:rPr lang="en" sz="3000">
                <a:solidFill>
                  <a:srgbClr val="434343"/>
                </a:solidFill>
                <a:latin typeface="Roboto"/>
                <a:ea typeface="Roboto"/>
                <a:cs typeface="Roboto"/>
                <a:sym typeface="Roboto"/>
              </a:rPr>
              <a:t>” when creating computer programs. Let’s suppose you are writing a program that you want to be able to recognize a gorilla.  </a:t>
            </a:r>
            <a:endParaRPr sz="3000">
              <a:solidFill>
                <a:srgbClr val="434343"/>
              </a:solidFill>
              <a:latin typeface="Roboto"/>
              <a:ea typeface="Roboto"/>
              <a:cs typeface="Roboto"/>
              <a:sym typeface="Roboto"/>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 name="Shape 999"/>
        <p:cNvGrpSpPr/>
        <p:nvPr/>
      </p:nvGrpSpPr>
      <p:grpSpPr>
        <a:xfrm>
          <a:off x="0" y="0"/>
          <a:ext cx="0" cy="0"/>
          <a:chOff x="0" y="0"/>
          <a:chExt cx="0" cy="0"/>
        </a:xfrm>
      </p:grpSpPr>
      <p:sp>
        <p:nvSpPr>
          <p:cNvPr id="1000" name="Google Shape;1000;p8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88"/>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002" name="Google Shape;1002;p8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88"/>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004" name="Google Shape;1004;p88"/>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005" name="Google Shape;1005;p88"/>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1006" name="Google Shape;1006;p88"/>
          <p:cNvSpPr/>
          <p:nvPr/>
        </p:nvSpPr>
        <p:spPr>
          <a:xfrm>
            <a:off x="446038" y="144650"/>
            <a:ext cx="7390621" cy="784250"/>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rgbClr val="000000"/>
                </a:solidFill>
                <a:latin typeface="Roboto"/>
              </a:rPr>
              <a:t>Machine Learning</a:t>
            </a:r>
          </a:p>
        </p:txBody>
      </p:sp>
      <p:sp>
        <p:nvSpPr>
          <p:cNvPr id="1007" name="Google Shape;1007;p88"/>
          <p:cNvSpPr txBox="1"/>
          <p:nvPr/>
        </p:nvSpPr>
        <p:spPr>
          <a:xfrm>
            <a:off x="512675" y="1248000"/>
            <a:ext cx="65439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rgbClr val="666666"/>
                </a:solidFill>
                <a:latin typeface="Roboto"/>
                <a:ea typeface="Roboto"/>
                <a:cs typeface="Roboto"/>
                <a:sym typeface="Roboto"/>
              </a:rPr>
              <a:t>Question: What do you think would happen if, as part of your examples of what a gorilla is, you added pictures of a white rabbit? </a:t>
            </a:r>
            <a:endParaRPr sz="3300">
              <a:solidFill>
                <a:srgbClr val="666666"/>
              </a:solidFill>
              <a:latin typeface="Roboto"/>
              <a:ea typeface="Roboto"/>
              <a:cs typeface="Roboto"/>
              <a:sym typeface="Roboto"/>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sp>
        <p:nvSpPr>
          <p:cNvPr id="1012" name="Google Shape;1012;p8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89"/>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014" name="Google Shape;1014;p8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89"/>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016" name="Google Shape;1016;p89"/>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017" name="Google Shape;1017;p89"/>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1018" name="Google Shape;1018;p89"/>
          <p:cNvSpPr/>
          <p:nvPr/>
        </p:nvSpPr>
        <p:spPr>
          <a:xfrm>
            <a:off x="275400" y="169051"/>
            <a:ext cx="3557826" cy="4334276"/>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AI</a:t>
            </a:r>
          </a:p>
        </p:txBody>
      </p:sp>
      <p:sp>
        <p:nvSpPr>
          <p:cNvPr id="1019" name="Google Shape;1019;p89"/>
          <p:cNvSpPr/>
          <p:nvPr/>
        </p:nvSpPr>
        <p:spPr>
          <a:xfrm>
            <a:off x="4109450" y="305325"/>
            <a:ext cx="3913112" cy="3980025"/>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rgbClr val="000000"/>
                </a:solidFill>
                <a:latin typeface="Roboto"/>
              </a:rPr>
              <a:t>Artificial</a:t>
            </a:r>
            <a:br>
              <a:rPr b="1" i="0">
                <a:ln cap="flat" cmpd="sng" w="9525">
                  <a:solidFill>
                    <a:schemeClr val="dk2"/>
                  </a:solidFill>
                  <a:prstDash val="solid"/>
                  <a:round/>
                  <a:headEnd len="sm" w="sm" type="none"/>
                  <a:tailEnd len="sm" w="sm" type="none"/>
                </a:ln>
                <a:solidFill>
                  <a:srgbClr val="000000"/>
                </a:solidFill>
                <a:latin typeface="Roboto"/>
              </a:rPr>
            </a:br>
            <a:r>
              <a:rPr b="1" i="0">
                <a:ln cap="flat" cmpd="sng" w="9525">
                  <a:solidFill>
                    <a:schemeClr val="dk2"/>
                  </a:solidFill>
                  <a:prstDash val="solid"/>
                  <a:round/>
                  <a:headEnd len="sm" w="sm" type="none"/>
                  <a:tailEnd len="sm" w="sm" type="none"/>
                </a:ln>
                <a:solidFill>
                  <a:srgbClr val="000000"/>
                </a:solidFill>
                <a:latin typeface="Roboto"/>
              </a:rPr>
              <a:t>Intelligence</a:t>
            </a: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p9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90"/>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026" name="Google Shape;1026;p9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90"/>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028" name="Google Shape;1028;p90"/>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029" name="Google Shape;1029;p90"/>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1030" name="Google Shape;1030;p90"/>
          <p:cNvSpPr/>
          <p:nvPr/>
        </p:nvSpPr>
        <p:spPr>
          <a:xfrm>
            <a:off x="241825" y="1194722"/>
            <a:ext cx="1595850" cy="30063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AI</a:t>
            </a:r>
          </a:p>
        </p:txBody>
      </p:sp>
      <p:sp>
        <p:nvSpPr>
          <p:cNvPr id="1031" name="Google Shape;1031;p90"/>
          <p:cNvSpPr/>
          <p:nvPr/>
        </p:nvSpPr>
        <p:spPr>
          <a:xfrm>
            <a:off x="495173" y="117550"/>
            <a:ext cx="7650674" cy="648751"/>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rgbClr val="000000"/>
                </a:solidFill>
                <a:latin typeface="Roboto"/>
              </a:rPr>
              <a:t>Artificial Intelligence</a:t>
            </a:r>
          </a:p>
        </p:txBody>
      </p:sp>
      <p:sp>
        <p:nvSpPr>
          <p:cNvPr id="1032" name="Google Shape;1032;p90"/>
          <p:cNvSpPr txBox="1"/>
          <p:nvPr>
            <p:ph idx="4294967295" type="ctrTitle"/>
          </p:nvPr>
        </p:nvSpPr>
        <p:spPr>
          <a:xfrm>
            <a:off x="2177350" y="902475"/>
            <a:ext cx="5968500" cy="3637800"/>
          </a:xfrm>
          <a:prstGeom prst="rect">
            <a:avLst/>
          </a:prstGeom>
        </p:spPr>
        <p:txBody>
          <a:bodyPr anchorCtr="0" anchor="t" bIns="91425" lIns="91425" spcFirstLastPara="1" rIns="91425" wrap="square" tIns="91425">
            <a:noAutofit/>
          </a:bodyPr>
          <a:lstStyle/>
          <a:p>
            <a:pPr indent="0" lvl="0" marL="0" rtl="0" algn="l">
              <a:lnSpc>
                <a:spcPct val="115000"/>
              </a:lnSpc>
              <a:spcBef>
                <a:spcPts val="1500"/>
              </a:spcBef>
              <a:spcAft>
                <a:spcPts val="1500"/>
              </a:spcAft>
              <a:buSzPts val="1100"/>
              <a:buNone/>
            </a:pPr>
            <a:r>
              <a:rPr lang="en" sz="3300">
                <a:solidFill>
                  <a:srgbClr val="374151"/>
                </a:solidFill>
                <a:latin typeface="Roboto"/>
                <a:ea typeface="Roboto"/>
                <a:cs typeface="Roboto"/>
                <a:sym typeface="Roboto"/>
              </a:rPr>
              <a:t>AI or </a:t>
            </a:r>
            <a:r>
              <a:rPr lang="en" sz="3300" u="sng">
                <a:solidFill>
                  <a:srgbClr val="FF0000"/>
                </a:solidFill>
                <a:latin typeface="Roboto"/>
                <a:ea typeface="Roboto"/>
                <a:cs typeface="Roboto"/>
                <a:sym typeface="Roboto"/>
              </a:rPr>
              <a:t>Artificial Intelligence </a:t>
            </a:r>
            <a:r>
              <a:rPr lang="en" sz="3300">
                <a:solidFill>
                  <a:srgbClr val="374151"/>
                </a:solidFill>
                <a:latin typeface="Roboto"/>
                <a:ea typeface="Roboto"/>
                <a:cs typeface="Roboto"/>
                <a:sym typeface="Roboto"/>
              </a:rPr>
              <a:t>refers to the </a:t>
            </a:r>
            <a:r>
              <a:rPr i="1" lang="en" sz="3300">
                <a:solidFill>
                  <a:srgbClr val="374151"/>
                </a:solidFill>
                <a:latin typeface="Roboto"/>
                <a:ea typeface="Roboto"/>
                <a:cs typeface="Roboto"/>
                <a:sym typeface="Roboto"/>
              </a:rPr>
              <a:t>simulation</a:t>
            </a:r>
            <a:r>
              <a:rPr lang="en" sz="3300">
                <a:solidFill>
                  <a:srgbClr val="374151"/>
                </a:solidFill>
                <a:latin typeface="Roboto"/>
                <a:ea typeface="Roboto"/>
                <a:cs typeface="Roboto"/>
                <a:sym typeface="Roboto"/>
              </a:rPr>
              <a:t> of human intelligence in machines that are programmed to think and learn like humans.</a:t>
            </a:r>
            <a:r>
              <a:rPr lang="en" sz="3300">
                <a:solidFill>
                  <a:srgbClr val="374151"/>
                </a:solidFill>
                <a:latin typeface="Roboto"/>
                <a:ea typeface="Roboto"/>
                <a:cs typeface="Roboto"/>
                <a:sym typeface="Roboto"/>
              </a:rPr>
              <a:t> </a:t>
            </a:r>
            <a:endParaRPr sz="3300">
              <a:solidFill>
                <a:srgbClr val="374151"/>
              </a:solidFill>
              <a:latin typeface="Roboto"/>
              <a:ea typeface="Roboto"/>
              <a:cs typeface="Roboto"/>
              <a:sym typeface="Roboto"/>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6" name="Shape 1036"/>
        <p:cNvGrpSpPr/>
        <p:nvPr/>
      </p:nvGrpSpPr>
      <p:grpSpPr>
        <a:xfrm>
          <a:off x="0" y="0"/>
          <a:ext cx="0" cy="0"/>
          <a:chOff x="0" y="0"/>
          <a:chExt cx="0" cy="0"/>
        </a:xfrm>
      </p:grpSpPr>
      <p:sp>
        <p:nvSpPr>
          <p:cNvPr id="1037" name="Google Shape;1037;p9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91"/>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039" name="Google Shape;1039;p9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91"/>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041" name="Google Shape;1041;p91"/>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042" name="Google Shape;1042;p91"/>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1043" name="Google Shape;1043;p91"/>
          <p:cNvSpPr/>
          <p:nvPr/>
        </p:nvSpPr>
        <p:spPr>
          <a:xfrm>
            <a:off x="241825" y="1194722"/>
            <a:ext cx="1595850" cy="30063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AI</a:t>
            </a:r>
          </a:p>
        </p:txBody>
      </p:sp>
      <p:sp>
        <p:nvSpPr>
          <p:cNvPr id="1044" name="Google Shape;1044;p91"/>
          <p:cNvSpPr/>
          <p:nvPr/>
        </p:nvSpPr>
        <p:spPr>
          <a:xfrm>
            <a:off x="495173" y="117550"/>
            <a:ext cx="7650674" cy="648751"/>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rgbClr val="000000"/>
                </a:solidFill>
                <a:latin typeface="Roboto"/>
              </a:rPr>
              <a:t>Artificial Intelligence</a:t>
            </a:r>
          </a:p>
        </p:txBody>
      </p:sp>
      <p:sp>
        <p:nvSpPr>
          <p:cNvPr id="1045" name="Google Shape;1045;p91"/>
          <p:cNvSpPr txBox="1"/>
          <p:nvPr>
            <p:ph idx="4294967295" type="ctrTitle"/>
          </p:nvPr>
        </p:nvSpPr>
        <p:spPr>
          <a:xfrm>
            <a:off x="2095200" y="619825"/>
            <a:ext cx="6187500" cy="4043400"/>
          </a:xfrm>
          <a:prstGeom prst="rect">
            <a:avLst/>
          </a:prstGeom>
        </p:spPr>
        <p:txBody>
          <a:bodyPr anchorCtr="0" anchor="t" bIns="91425" lIns="91425" spcFirstLastPara="1" rIns="91425" wrap="square" tIns="91425">
            <a:noAutofit/>
          </a:bodyPr>
          <a:lstStyle/>
          <a:p>
            <a:pPr indent="0" lvl="0" marL="0" rtl="0" algn="l">
              <a:lnSpc>
                <a:spcPct val="115000"/>
              </a:lnSpc>
              <a:spcBef>
                <a:spcPts val="1500"/>
              </a:spcBef>
              <a:spcAft>
                <a:spcPts val="1500"/>
              </a:spcAft>
              <a:buSzPts val="1100"/>
              <a:buNone/>
            </a:pPr>
            <a:r>
              <a:rPr lang="en" sz="3100">
                <a:solidFill>
                  <a:srgbClr val="374151"/>
                </a:solidFill>
                <a:latin typeface="Roboto"/>
                <a:ea typeface="Roboto"/>
                <a:cs typeface="Roboto"/>
                <a:sym typeface="Roboto"/>
              </a:rPr>
              <a:t>AI is like having a digital helper that can understand and solve problems without being explicitly told what to do in every single situation. AI can </a:t>
            </a:r>
            <a:r>
              <a:rPr lang="en" sz="3100">
                <a:solidFill>
                  <a:srgbClr val="FF0000"/>
                </a:solidFill>
                <a:latin typeface="Roboto"/>
                <a:ea typeface="Roboto"/>
                <a:cs typeface="Roboto"/>
                <a:sym typeface="Roboto"/>
              </a:rPr>
              <a:t>learn from data</a:t>
            </a:r>
            <a:r>
              <a:rPr lang="en" sz="3100">
                <a:solidFill>
                  <a:srgbClr val="374151"/>
                </a:solidFill>
                <a:latin typeface="Roboto"/>
                <a:ea typeface="Roboto"/>
                <a:cs typeface="Roboto"/>
                <a:sym typeface="Roboto"/>
              </a:rPr>
              <a:t> and </a:t>
            </a:r>
            <a:r>
              <a:rPr lang="en" sz="3100">
                <a:solidFill>
                  <a:srgbClr val="FF0000"/>
                </a:solidFill>
                <a:latin typeface="Roboto"/>
                <a:ea typeface="Roboto"/>
                <a:cs typeface="Roboto"/>
                <a:sym typeface="Roboto"/>
              </a:rPr>
              <a:t>use that knowledge</a:t>
            </a:r>
            <a:r>
              <a:rPr lang="en" sz="3100">
                <a:solidFill>
                  <a:srgbClr val="374151"/>
                </a:solidFill>
                <a:latin typeface="Roboto"/>
                <a:ea typeface="Roboto"/>
                <a:cs typeface="Roboto"/>
                <a:sym typeface="Roboto"/>
              </a:rPr>
              <a:t> to handle different tasks. </a:t>
            </a:r>
            <a:endParaRPr sz="3100">
              <a:solidFill>
                <a:srgbClr val="37415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0"/>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66" name="Google Shape;166;p2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0"/>
          <p:cNvSpPr txBox="1"/>
          <p:nvPr/>
        </p:nvSpPr>
        <p:spPr>
          <a:xfrm>
            <a:off x="8008675" y="0"/>
            <a:ext cx="1423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68" name="Google Shape;168;p20"/>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69" name="Google Shape;169;p20"/>
          <p:cNvPicPr preferRelativeResize="0"/>
          <p:nvPr/>
        </p:nvPicPr>
        <p:blipFill>
          <a:blip r:embed="rId3">
            <a:alphaModFix/>
          </a:blip>
          <a:stretch>
            <a:fillRect/>
          </a:stretch>
        </p:blipFill>
        <p:spPr>
          <a:xfrm>
            <a:off x="1770725" y="64975"/>
            <a:ext cx="4795351" cy="5008574"/>
          </a:xfrm>
          <a:prstGeom prst="rect">
            <a:avLst/>
          </a:prstGeom>
          <a:noFill/>
          <a:ln cap="flat" cmpd="sng" w="28575">
            <a:solidFill>
              <a:srgbClr val="FF0000"/>
            </a:solidFill>
            <a:prstDash val="solid"/>
            <a:round/>
            <a:headEnd len="sm" w="sm" type="none"/>
            <a:tailEnd len="sm" w="sm" type="none"/>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sp>
        <p:nvSpPr>
          <p:cNvPr id="1050" name="Google Shape;1050;p9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92"/>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052" name="Google Shape;1052;p9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92"/>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054" name="Google Shape;1054;p92"/>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055" name="Google Shape;1055;p92"/>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1056" name="Google Shape;1056;p92"/>
          <p:cNvSpPr/>
          <p:nvPr/>
        </p:nvSpPr>
        <p:spPr>
          <a:xfrm>
            <a:off x="252275" y="908050"/>
            <a:ext cx="7383409" cy="243812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Data &amp; Datasets</a:t>
            </a: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9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93"/>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063" name="Google Shape;1063;p9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93"/>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065" name="Google Shape;1065;p93"/>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066" name="Google Shape;1066;p93"/>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1067" name="Google Shape;1067;p93"/>
          <p:cNvSpPr/>
          <p:nvPr/>
        </p:nvSpPr>
        <p:spPr>
          <a:xfrm>
            <a:off x="231225" y="84075"/>
            <a:ext cx="7656150" cy="1119501"/>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chemeClr val="dk1"/>
                </a:solidFill>
                <a:latin typeface="Roboto"/>
              </a:rPr>
              <a:t>What is Data?</a:t>
            </a:r>
          </a:p>
        </p:txBody>
      </p:sp>
      <p:sp>
        <p:nvSpPr>
          <p:cNvPr id="1068" name="Google Shape;1068;p93"/>
          <p:cNvSpPr txBox="1"/>
          <p:nvPr>
            <p:ph idx="4294967295" type="ctrTitle"/>
          </p:nvPr>
        </p:nvSpPr>
        <p:spPr>
          <a:xfrm>
            <a:off x="129000" y="1517125"/>
            <a:ext cx="8024700" cy="299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00">
                <a:solidFill>
                  <a:srgbClr val="374151"/>
                </a:solidFill>
                <a:latin typeface="Roboto"/>
                <a:ea typeface="Roboto"/>
                <a:cs typeface="Roboto"/>
                <a:sym typeface="Roboto"/>
              </a:rPr>
              <a:t>In computer programming, </a:t>
            </a:r>
            <a:r>
              <a:rPr lang="en" sz="3300">
                <a:solidFill>
                  <a:srgbClr val="FF0000"/>
                </a:solidFill>
                <a:latin typeface="Roboto"/>
                <a:ea typeface="Roboto"/>
                <a:cs typeface="Roboto"/>
                <a:sym typeface="Roboto"/>
              </a:rPr>
              <a:t>data</a:t>
            </a:r>
            <a:r>
              <a:rPr lang="en" sz="3300">
                <a:solidFill>
                  <a:srgbClr val="374151"/>
                </a:solidFill>
                <a:latin typeface="Roboto"/>
                <a:ea typeface="Roboto"/>
                <a:cs typeface="Roboto"/>
                <a:sym typeface="Roboto"/>
              </a:rPr>
              <a:t> refers to the information that is processed, stored, or transmitted by a computer. </a:t>
            </a:r>
            <a:r>
              <a:rPr lang="en" sz="3300">
                <a:solidFill>
                  <a:srgbClr val="FF0000"/>
                </a:solidFill>
                <a:latin typeface="Roboto"/>
                <a:ea typeface="Roboto"/>
                <a:cs typeface="Roboto"/>
                <a:sym typeface="Roboto"/>
              </a:rPr>
              <a:t>Data </a:t>
            </a:r>
            <a:r>
              <a:rPr lang="en" sz="3300">
                <a:solidFill>
                  <a:srgbClr val="374151"/>
                </a:solidFill>
                <a:latin typeface="Roboto"/>
                <a:ea typeface="Roboto"/>
                <a:cs typeface="Roboto"/>
                <a:sym typeface="Roboto"/>
              </a:rPr>
              <a:t>can represent a wide range of information, including </a:t>
            </a:r>
            <a:r>
              <a:rPr lang="en" sz="3300">
                <a:solidFill>
                  <a:srgbClr val="FF0000"/>
                </a:solidFill>
                <a:latin typeface="Roboto"/>
                <a:ea typeface="Roboto"/>
                <a:cs typeface="Roboto"/>
                <a:sym typeface="Roboto"/>
              </a:rPr>
              <a:t>numbers, text, images, sounds, and more.</a:t>
            </a:r>
            <a:endParaRPr sz="3300">
              <a:solidFill>
                <a:srgbClr val="FF0000"/>
              </a:solidFill>
              <a:latin typeface="Roboto"/>
              <a:ea typeface="Roboto"/>
              <a:cs typeface="Roboto"/>
              <a:sym typeface="Roboto"/>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2" name="Shape 1072"/>
        <p:cNvGrpSpPr/>
        <p:nvPr/>
      </p:nvGrpSpPr>
      <p:grpSpPr>
        <a:xfrm>
          <a:off x="0" y="0"/>
          <a:ext cx="0" cy="0"/>
          <a:chOff x="0" y="0"/>
          <a:chExt cx="0" cy="0"/>
        </a:xfrm>
      </p:grpSpPr>
      <p:sp>
        <p:nvSpPr>
          <p:cNvPr id="1073" name="Google Shape;1073;p9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94"/>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075" name="Google Shape;1075;p9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94"/>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077" name="Google Shape;1077;p94"/>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078" name="Google Shape;1078;p94"/>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1079" name="Google Shape;1079;p94"/>
          <p:cNvSpPr/>
          <p:nvPr/>
        </p:nvSpPr>
        <p:spPr>
          <a:xfrm>
            <a:off x="231225" y="84075"/>
            <a:ext cx="7614196" cy="1119501"/>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chemeClr val="dk1"/>
                </a:solidFill>
                <a:latin typeface="Roboto"/>
              </a:rPr>
              <a:t>What is Dataset?</a:t>
            </a:r>
          </a:p>
        </p:txBody>
      </p:sp>
      <p:sp>
        <p:nvSpPr>
          <p:cNvPr id="1080" name="Google Shape;1080;p94"/>
          <p:cNvSpPr txBox="1"/>
          <p:nvPr>
            <p:ph idx="4294967295" type="ctrTitle"/>
          </p:nvPr>
        </p:nvSpPr>
        <p:spPr>
          <a:xfrm>
            <a:off x="184050" y="1360725"/>
            <a:ext cx="8034000" cy="33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00">
                <a:solidFill>
                  <a:srgbClr val="374151"/>
                </a:solidFill>
                <a:latin typeface="Roboto"/>
                <a:ea typeface="Roboto"/>
                <a:cs typeface="Roboto"/>
                <a:sym typeface="Roboto"/>
              </a:rPr>
              <a:t>A </a:t>
            </a:r>
            <a:r>
              <a:rPr b="1" lang="en" sz="3300">
                <a:solidFill>
                  <a:srgbClr val="FF0000"/>
                </a:solidFill>
                <a:latin typeface="Roboto"/>
                <a:ea typeface="Roboto"/>
                <a:cs typeface="Roboto"/>
                <a:sym typeface="Roboto"/>
              </a:rPr>
              <a:t>dataset</a:t>
            </a:r>
            <a:r>
              <a:rPr lang="en" sz="3300">
                <a:solidFill>
                  <a:srgbClr val="374151"/>
                </a:solidFill>
                <a:latin typeface="Roboto"/>
                <a:ea typeface="Roboto"/>
                <a:cs typeface="Roboto"/>
                <a:sym typeface="Roboto"/>
              </a:rPr>
              <a:t> is a </a:t>
            </a:r>
            <a:r>
              <a:rPr b="1" lang="en" sz="3300">
                <a:solidFill>
                  <a:srgbClr val="374151"/>
                </a:solidFill>
                <a:latin typeface="Roboto"/>
                <a:ea typeface="Roboto"/>
                <a:cs typeface="Roboto"/>
                <a:sym typeface="Roboto"/>
              </a:rPr>
              <a:t>structured collection of data</a:t>
            </a:r>
            <a:r>
              <a:rPr lang="en" sz="3300">
                <a:solidFill>
                  <a:srgbClr val="374151"/>
                </a:solidFill>
                <a:latin typeface="Roboto"/>
                <a:ea typeface="Roboto"/>
                <a:cs typeface="Roboto"/>
                <a:sym typeface="Roboto"/>
              </a:rPr>
              <a:t> organized and presented in a specific format. In computer science and machine learning, a </a:t>
            </a:r>
            <a:r>
              <a:rPr b="1" lang="en" sz="3300">
                <a:solidFill>
                  <a:srgbClr val="374151"/>
                </a:solidFill>
                <a:latin typeface="Roboto"/>
                <a:ea typeface="Roboto"/>
                <a:cs typeface="Roboto"/>
                <a:sym typeface="Roboto"/>
              </a:rPr>
              <a:t>dataset</a:t>
            </a:r>
            <a:r>
              <a:rPr lang="en" sz="3300">
                <a:solidFill>
                  <a:srgbClr val="374151"/>
                </a:solidFill>
                <a:latin typeface="Roboto"/>
                <a:ea typeface="Roboto"/>
                <a:cs typeface="Roboto"/>
                <a:sym typeface="Roboto"/>
              </a:rPr>
              <a:t> typically refers to </a:t>
            </a:r>
            <a:r>
              <a:rPr b="1" i="1" lang="en" sz="3300">
                <a:solidFill>
                  <a:srgbClr val="374151"/>
                </a:solidFill>
                <a:latin typeface="Roboto"/>
                <a:ea typeface="Roboto"/>
                <a:cs typeface="Roboto"/>
                <a:sym typeface="Roboto"/>
              </a:rPr>
              <a:t>a set of data points or observations that are related to each other. </a:t>
            </a:r>
            <a:endParaRPr b="1" i="1" sz="3300">
              <a:solidFill>
                <a:srgbClr val="FF0000"/>
              </a:solidFill>
              <a:latin typeface="Roboto"/>
              <a:ea typeface="Roboto"/>
              <a:cs typeface="Roboto"/>
              <a:sym typeface="Roboto"/>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sp>
        <p:nvSpPr>
          <p:cNvPr id="1085" name="Google Shape;1085;p9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95"/>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087" name="Google Shape;1087;p9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95"/>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089" name="Google Shape;1089;p95"/>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090" name="Google Shape;1090;p95"/>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1091" name="Google Shape;1091;p95"/>
          <p:cNvSpPr/>
          <p:nvPr/>
        </p:nvSpPr>
        <p:spPr>
          <a:xfrm>
            <a:off x="231225" y="84075"/>
            <a:ext cx="7740047" cy="1119501"/>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chemeClr val="dk1"/>
                </a:solidFill>
                <a:latin typeface="Roboto"/>
              </a:rPr>
              <a:t>What is a Dataset?</a:t>
            </a:r>
          </a:p>
        </p:txBody>
      </p:sp>
      <p:sp>
        <p:nvSpPr>
          <p:cNvPr id="1092" name="Google Shape;1092;p95"/>
          <p:cNvSpPr txBox="1"/>
          <p:nvPr>
            <p:ph idx="4294967295" type="ctrTitle"/>
          </p:nvPr>
        </p:nvSpPr>
        <p:spPr>
          <a:xfrm>
            <a:off x="231225" y="1487800"/>
            <a:ext cx="7404300" cy="299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00">
                <a:solidFill>
                  <a:srgbClr val="374151"/>
                </a:solidFill>
                <a:latin typeface="Roboto"/>
                <a:ea typeface="Roboto"/>
                <a:cs typeface="Roboto"/>
                <a:sym typeface="Roboto"/>
              </a:rPr>
              <a:t>These </a:t>
            </a:r>
            <a:r>
              <a:rPr lang="en" sz="2400">
                <a:solidFill>
                  <a:srgbClr val="FF0000"/>
                </a:solidFill>
                <a:latin typeface="Roboto"/>
                <a:ea typeface="Roboto"/>
                <a:cs typeface="Roboto"/>
                <a:sym typeface="Roboto"/>
              </a:rPr>
              <a:t>data points</a:t>
            </a:r>
            <a:r>
              <a:rPr lang="en" sz="2400">
                <a:solidFill>
                  <a:srgbClr val="374151"/>
                </a:solidFill>
                <a:latin typeface="Roboto"/>
                <a:ea typeface="Roboto"/>
                <a:cs typeface="Roboto"/>
                <a:sym typeface="Roboto"/>
              </a:rPr>
              <a:t> can represent information about </a:t>
            </a:r>
            <a:endParaRPr sz="2400">
              <a:solidFill>
                <a:srgbClr val="374151"/>
              </a:solidFill>
              <a:latin typeface="Roboto"/>
              <a:ea typeface="Roboto"/>
              <a:cs typeface="Roboto"/>
              <a:sym typeface="Roboto"/>
            </a:endParaRPr>
          </a:p>
          <a:p>
            <a:pPr indent="-381000" lvl="0" marL="914400" rtl="0" algn="l">
              <a:spcBef>
                <a:spcPts val="0"/>
              </a:spcBef>
              <a:spcAft>
                <a:spcPts val="0"/>
              </a:spcAft>
              <a:buClr>
                <a:srgbClr val="374151"/>
              </a:buClr>
              <a:buSzPts val="2400"/>
              <a:buFont typeface="Roboto"/>
              <a:buChar char="●"/>
            </a:pPr>
            <a:r>
              <a:rPr lang="en" sz="2400">
                <a:solidFill>
                  <a:srgbClr val="374151"/>
                </a:solidFill>
                <a:latin typeface="Roboto"/>
                <a:ea typeface="Roboto"/>
                <a:cs typeface="Roboto"/>
                <a:sym typeface="Roboto"/>
              </a:rPr>
              <a:t>individuals, </a:t>
            </a:r>
            <a:endParaRPr sz="2400">
              <a:solidFill>
                <a:srgbClr val="374151"/>
              </a:solidFill>
              <a:latin typeface="Roboto"/>
              <a:ea typeface="Roboto"/>
              <a:cs typeface="Roboto"/>
              <a:sym typeface="Roboto"/>
            </a:endParaRPr>
          </a:p>
          <a:p>
            <a:pPr indent="-381000" lvl="0" marL="914400" rtl="0" algn="l">
              <a:spcBef>
                <a:spcPts val="0"/>
              </a:spcBef>
              <a:spcAft>
                <a:spcPts val="0"/>
              </a:spcAft>
              <a:buClr>
                <a:srgbClr val="374151"/>
              </a:buClr>
              <a:buSzPts val="2400"/>
              <a:buFont typeface="Roboto"/>
              <a:buChar char="●"/>
            </a:pPr>
            <a:r>
              <a:rPr lang="en" sz="2400">
                <a:solidFill>
                  <a:srgbClr val="374151"/>
                </a:solidFill>
                <a:latin typeface="Roboto"/>
                <a:ea typeface="Roboto"/>
                <a:cs typeface="Roboto"/>
                <a:sym typeface="Roboto"/>
              </a:rPr>
              <a:t>objects, </a:t>
            </a:r>
            <a:endParaRPr sz="2400">
              <a:solidFill>
                <a:srgbClr val="374151"/>
              </a:solidFill>
              <a:latin typeface="Roboto"/>
              <a:ea typeface="Roboto"/>
              <a:cs typeface="Roboto"/>
              <a:sym typeface="Roboto"/>
            </a:endParaRPr>
          </a:p>
          <a:p>
            <a:pPr indent="-381000" lvl="0" marL="914400" rtl="0" algn="l">
              <a:spcBef>
                <a:spcPts val="0"/>
              </a:spcBef>
              <a:spcAft>
                <a:spcPts val="0"/>
              </a:spcAft>
              <a:buClr>
                <a:srgbClr val="374151"/>
              </a:buClr>
              <a:buSzPts val="2400"/>
              <a:buFont typeface="Roboto"/>
              <a:buChar char="●"/>
            </a:pPr>
            <a:r>
              <a:rPr lang="en" sz="2400">
                <a:solidFill>
                  <a:srgbClr val="374151"/>
                </a:solidFill>
                <a:latin typeface="Roboto"/>
                <a:ea typeface="Roboto"/>
                <a:cs typeface="Roboto"/>
                <a:sym typeface="Roboto"/>
              </a:rPr>
              <a:t>events, or </a:t>
            </a:r>
            <a:endParaRPr sz="2400">
              <a:solidFill>
                <a:srgbClr val="374151"/>
              </a:solidFill>
              <a:latin typeface="Roboto"/>
              <a:ea typeface="Roboto"/>
              <a:cs typeface="Roboto"/>
              <a:sym typeface="Roboto"/>
            </a:endParaRPr>
          </a:p>
          <a:p>
            <a:pPr indent="-381000" lvl="0" marL="914400" rtl="0" algn="l">
              <a:spcBef>
                <a:spcPts val="0"/>
              </a:spcBef>
              <a:spcAft>
                <a:spcPts val="0"/>
              </a:spcAft>
              <a:buClr>
                <a:srgbClr val="374151"/>
              </a:buClr>
              <a:buSzPts val="2400"/>
              <a:buFont typeface="Roboto"/>
              <a:buChar char="●"/>
            </a:pPr>
            <a:r>
              <a:rPr lang="en" sz="2400">
                <a:solidFill>
                  <a:srgbClr val="374151"/>
                </a:solidFill>
                <a:latin typeface="Roboto"/>
                <a:ea typeface="Roboto"/>
                <a:cs typeface="Roboto"/>
                <a:sym typeface="Roboto"/>
              </a:rPr>
              <a:t>other entities.</a:t>
            </a:r>
            <a:endParaRPr sz="2400">
              <a:solidFill>
                <a:srgbClr val="374151"/>
              </a:solidFill>
              <a:latin typeface="Roboto"/>
              <a:ea typeface="Roboto"/>
              <a:cs typeface="Roboto"/>
              <a:sym typeface="Roboto"/>
            </a:endParaRPr>
          </a:p>
          <a:p>
            <a:pPr indent="0" lvl="0" marL="0" rtl="0" algn="l">
              <a:spcBef>
                <a:spcPts val="0"/>
              </a:spcBef>
              <a:spcAft>
                <a:spcPts val="0"/>
              </a:spcAft>
              <a:buNone/>
            </a:pPr>
            <a:r>
              <a:rPr lang="en" sz="2400">
                <a:solidFill>
                  <a:srgbClr val="374151"/>
                </a:solidFill>
                <a:latin typeface="Roboto"/>
                <a:ea typeface="Roboto"/>
                <a:cs typeface="Roboto"/>
                <a:sym typeface="Roboto"/>
              </a:rPr>
              <a:t>The data points are organized in a way that facilitates analysis and interpretation.</a:t>
            </a:r>
            <a:endParaRPr sz="2400">
              <a:solidFill>
                <a:srgbClr val="FF0000"/>
              </a:solidFill>
              <a:latin typeface="Roboto"/>
              <a:ea typeface="Roboto"/>
              <a:cs typeface="Roboto"/>
              <a:sym typeface="Roboto"/>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 name="Shape 1096"/>
        <p:cNvGrpSpPr/>
        <p:nvPr/>
      </p:nvGrpSpPr>
      <p:grpSpPr>
        <a:xfrm>
          <a:off x="0" y="0"/>
          <a:ext cx="0" cy="0"/>
          <a:chOff x="0" y="0"/>
          <a:chExt cx="0" cy="0"/>
        </a:xfrm>
      </p:grpSpPr>
      <p:sp>
        <p:nvSpPr>
          <p:cNvPr id="1097" name="Google Shape;1097;p9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96"/>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099" name="Google Shape;1099;p9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96"/>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101" name="Google Shape;1101;p96"/>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102" name="Google Shape;1102;p96"/>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1103" name="Google Shape;1103;p96"/>
          <p:cNvSpPr/>
          <p:nvPr/>
        </p:nvSpPr>
        <p:spPr>
          <a:xfrm>
            <a:off x="145100" y="132850"/>
            <a:ext cx="8079880" cy="884999"/>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chemeClr val="dk1"/>
                </a:solidFill>
                <a:latin typeface="Roboto"/>
              </a:rPr>
              <a:t>What is a Coded Bias?</a:t>
            </a:r>
          </a:p>
        </p:txBody>
      </p:sp>
      <p:sp>
        <p:nvSpPr>
          <p:cNvPr id="1104" name="Google Shape;1104;p96"/>
          <p:cNvSpPr txBox="1"/>
          <p:nvPr/>
        </p:nvSpPr>
        <p:spPr>
          <a:xfrm>
            <a:off x="430950" y="1522700"/>
            <a:ext cx="67263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latin typeface="Roboto"/>
                <a:ea typeface="Roboto"/>
                <a:cs typeface="Roboto"/>
                <a:sym typeface="Roboto"/>
              </a:rPr>
              <a:t>A broad definition of </a:t>
            </a:r>
            <a:r>
              <a:rPr lang="en" sz="3300" u="sng">
                <a:solidFill>
                  <a:srgbClr val="FF0000"/>
                </a:solidFill>
                <a:latin typeface="Roboto"/>
                <a:ea typeface="Roboto"/>
                <a:cs typeface="Roboto"/>
                <a:sym typeface="Roboto"/>
              </a:rPr>
              <a:t>Coded Bias </a:t>
            </a:r>
            <a:r>
              <a:rPr lang="en" sz="3300">
                <a:latin typeface="Roboto"/>
                <a:ea typeface="Roboto"/>
                <a:cs typeface="Roboto"/>
                <a:sym typeface="Roboto"/>
              </a:rPr>
              <a:t>is the use of technologies that contain inherent prejudices and biases. </a:t>
            </a:r>
            <a:endParaRPr sz="3300">
              <a:latin typeface="Roboto"/>
              <a:ea typeface="Roboto"/>
              <a:cs typeface="Roboto"/>
              <a:sym typeface="Roboto"/>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8" name="Shape 1108"/>
        <p:cNvGrpSpPr/>
        <p:nvPr/>
      </p:nvGrpSpPr>
      <p:grpSpPr>
        <a:xfrm>
          <a:off x="0" y="0"/>
          <a:ext cx="0" cy="0"/>
          <a:chOff x="0" y="0"/>
          <a:chExt cx="0" cy="0"/>
        </a:xfrm>
      </p:grpSpPr>
      <p:sp>
        <p:nvSpPr>
          <p:cNvPr id="1109" name="Google Shape;1109;p9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97"/>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111" name="Google Shape;1111;p9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97"/>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113" name="Google Shape;1113;p97"/>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114" name="Google Shape;1114;p97"/>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1115" name="Google Shape;1115;p97"/>
          <p:cNvSpPr/>
          <p:nvPr/>
        </p:nvSpPr>
        <p:spPr>
          <a:xfrm>
            <a:off x="145100" y="132850"/>
            <a:ext cx="8079880" cy="884999"/>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chemeClr val="dk1"/>
                </a:solidFill>
                <a:latin typeface="Roboto"/>
              </a:rPr>
              <a:t>What is a Coded Bias?</a:t>
            </a:r>
          </a:p>
        </p:txBody>
      </p:sp>
      <p:sp>
        <p:nvSpPr>
          <p:cNvPr id="1116" name="Google Shape;1116;p97"/>
          <p:cNvSpPr txBox="1"/>
          <p:nvPr/>
        </p:nvSpPr>
        <p:spPr>
          <a:xfrm>
            <a:off x="196000" y="1362900"/>
            <a:ext cx="77754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rgbClr val="FF0000"/>
                </a:solidFill>
                <a:latin typeface="Roboto"/>
                <a:ea typeface="Roboto"/>
                <a:cs typeface="Roboto"/>
                <a:sym typeface="Roboto"/>
              </a:rPr>
              <a:t>Datasets </a:t>
            </a:r>
            <a:r>
              <a:rPr lang="en" sz="3300">
                <a:latin typeface="Roboto"/>
                <a:ea typeface="Roboto"/>
                <a:cs typeface="Roboto"/>
                <a:sym typeface="Roboto"/>
              </a:rPr>
              <a:t>created by humans contain biases that seep into algorithms and artificial intelligence (AI), are accepted by machine learning, disseminated and the perpetuated throughout the human-computer experience. </a:t>
            </a:r>
            <a:endParaRPr sz="3300">
              <a:latin typeface="Roboto"/>
              <a:ea typeface="Roboto"/>
              <a:cs typeface="Roboto"/>
              <a:sym typeface="Roboto"/>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0" name="Shape 1120"/>
        <p:cNvGrpSpPr/>
        <p:nvPr/>
      </p:nvGrpSpPr>
      <p:grpSpPr>
        <a:xfrm>
          <a:off x="0" y="0"/>
          <a:ext cx="0" cy="0"/>
          <a:chOff x="0" y="0"/>
          <a:chExt cx="0" cy="0"/>
        </a:xfrm>
      </p:grpSpPr>
      <p:sp>
        <p:nvSpPr>
          <p:cNvPr id="1121" name="Google Shape;1121;p9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98"/>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123" name="Google Shape;1123;p9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98"/>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125" name="Google Shape;1125;p98"/>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126" name="Google Shape;1126;p98"/>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1127" name="Google Shape;1127;p98"/>
          <p:cNvSpPr/>
          <p:nvPr/>
        </p:nvSpPr>
        <p:spPr>
          <a:xfrm>
            <a:off x="364150" y="111125"/>
            <a:ext cx="7332602" cy="68109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Roboto;900"/>
              </a:rPr>
              <a:t>Meet Joy Buolamwini</a:t>
            </a:r>
          </a:p>
        </p:txBody>
      </p:sp>
      <p:pic>
        <p:nvPicPr>
          <p:cNvPr descr="Get tickets at http://2020.miff.com.au/film/coded-bias&#10;&#10;Director: Shalini Kantayya&#10;Language: English&#10;&#10;What does it mean when the technology that surrounds our lives is built on systemic racial and gender-based prejudices? This is the truth about the invisible forces that decide everyday human potential." id="1128" name="Google Shape;1128;p98" title="Coded Bias | Trailer">
            <a:hlinkClick r:id="rId4"/>
          </p:cNvPr>
          <p:cNvPicPr preferRelativeResize="0"/>
          <p:nvPr/>
        </p:nvPicPr>
        <p:blipFill>
          <a:blip r:embed="rId5">
            <a:alphaModFix/>
          </a:blip>
          <a:stretch>
            <a:fillRect/>
          </a:stretch>
        </p:blipFill>
        <p:spPr>
          <a:xfrm>
            <a:off x="231900" y="889338"/>
            <a:ext cx="4598725" cy="3449050"/>
          </a:xfrm>
          <a:prstGeom prst="rect">
            <a:avLst/>
          </a:prstGeom>
          <a:noFill/>
          <a:ln>
            <a:noFill/>
          </a:ln>
        </p:spPr>
      </p:pic>
      <p:sp>
        <p:nvSpPr>
          <p:cNvPr id="1129" name="Google Shape;1129;p98"/>
          <p:cNvSpPr txBox="1"/>
          <p:nvPr/>
        </p:nvSpPr>
        <p:spPr>
          <a:xfrm>
            <a:off x="4994388" y="1511875"/>
            <a:ext cx="31248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Roboto"/>
                <a:ea typeface="Roboto"/>
                <a:cs typeface="Roboto"/>
                <a:sym typeface="Roboto"/>
              </a:rPr>
              <a:t>Computer programs learn from the examples provided. It is the dataset that impacts the function of computer algorithms. </a:t>
            </a:r>
            <a:endParaRPr sz="2400">
              <a:latin typeface="Roboto"/>
              <a:ea typeface="Roboto"/>
              <a:cs typeface="Roboto"/>
              <a:sym typeface="Roboto"/>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sp>
        <p:nvSpPr>
          <p:cNvPr id="1134" name="Google Shape;1134;p9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99"/>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136" name="Google Shape;1136;p9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99"/>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138" name="Google Shape;1138;p99"/>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139" name="Google Shape;1139;p99"/>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1140" name="Google Shape;1140;p99"/>
          <p:cNvSpPr/>
          <p:nvPr/>
        </p:nvSpPr>
        <p:spPr>
          <a:xfrm>
            <a:off x="315100" y="164850"/>
            <a:ext cx="7908901" cy="751547"/>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American Surveillance &amp; Data Collection</a:t>
            </a:r>
          </a:p>
        </p:txBody>
      </p:sp>
      <p:sp>
        <p:nvSpPr>
          <p:cNvPr id="1141" name="Google Shape;1141;p99"/>
          <p:cNvSpPr txBox="1"/>
          <p:nvPr/>
        </p:nvSpPr>
        <p:spPr>
          <a:xfrm>
            <a:off x="265650" y="1072100"/>
            <a:ext cx="71601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dk1"/>
                </a:solidFill>
                <a:latin typeface="Roboto"/>
                <a:ea typeface="Roboto"/>
                <a:cs typeface="Roboto"/>
                <a:sym typeface="Roboto"/>
              </a:rPr>
              <a:t>In the USA surveillance and data collection are more geared toward three areas:</a:t>
            </a:r>
            <a:endParaRPr sz="3300">
              <a:solidFill>
                <a:schemeClr val="dk1"/>
              </a:solidFill>
              <a:latin typeface="Roboto"/>
              <a:ea typeface="Roboto"/>
              <a:cs typeface="Roboto"/>
              <a:sym typeface="Roboto"/>
            </a:endParaRPr>
          </a:p>
          <a:p>
            <a:pPr indent="-438150" lvl="0" marL="1828800" rtl="0" algn="l">
              <a:spcBef>
                <a:spcPts val="0"/>
              </a:spcBef>
              <a:spcAft>
                <a:spcPts val="0"/>
              </a:spcAft>
              <a:buClr>
                <a:schemeClr val="dk1"/>
              </a:buClr>
              <a:buSzPts val="3300"/>
              <a:buFont typeface="Roboto"/>
              <a:buAutoNum type="arabicPeriod"/>
            </a:pPr>
            <a:r>
              <a:rPr lang="en" sz="3300">
                <a:solidFill>
                  <a:schemeClr val="dk1"/>
                </a:solidFill>
                <a:latin typeface="Roboto"/>
                <a:ea typeface="Roboto"/>
                <a:cs typeface="Roboto"/>
                <a:sym typeface="Roboto"/>
              </a:rPr>
              <a:t>Policing </a:t>
            </a:r>
            <a:endParaRPr sz="3300">
              <a:solidFill>
                <a:schemeClr val="dk1"/>
              </a:solidFill>
              <a:latin typeface="Roboto"/>
              <a:ea typeface="Roboto"/>
              <a:cs typeface="Roboto"/>
              <a:sym typeface="Roboto"/>
            </a:endParaRPr>
          </a:p>
          <a:p>
            <a:pPr indent="-438150" lvl="0" marL="1828800" rtl="0" algn="l">
              <a:spcBef>
                <a:spcPts val="0"/>
              </a:spcBef>
              <a:spcAft>
                <a:spcPts val="0"/>
              </a:spcAft>
              <a:buClr>
                <a:schemeClr val="dk1"/>
              </a:buClr>
              <a:buSzPts val="3300"/>
              <a:buFont typeface="Roboto"/>
              <a:buAutoNum type="arabicPeriod"/>
            </a:pPr>
            <a:r>
              <a:rPr lang="en" sz="3300">
                <a:solidFill>
                  <a:schemeClr val="dk1"/>
                </a:solidFill>
                <a:latin typeface="Roboto"/>
                <a:ea typeface="Roboto"/>
                <a:cs typeface="Roboto"/>
                <a:sym typeface="Roboto"/>
              </a:rPr>
              <a:t>Employment</a:t>
            </a:r>
            <a:endParaRPr sz="3300">
              <a:solidFill>
                <a:schemeClr val="dk1"/>
              </a:solidFill>
              <a:latin typeface="Roboto"/>
              <a:ea typeface="Roboto"/>
              <a:cs typeface="Roboto"/>
              <a:sym typeface="Roboto"/>
            </a:endParaRPr>
          </a:p>
          <a:p>
            <a:pPr indent="-438150" lvl="0" marL="1828800" rtl="0" algn="l">
              <a:spcBef>
                <a:spcPts val="0"/>
              </a:spcBef>
              <a:spcAft>
                <a:spcPts val="0"/>
              </a:spcAft>
              <a:buClr>
                <a:schemeClr val="dk1"/>
              </a:buClr>
              <a:buSzPts val="3300"/>
              <a:buFont typeface="Roboto"/>
              <a:buAutoNum type="arabicPeriod"/>
            </a:pPr>
            <a:r>
              <a:rPr lang="en" sz="3300">
                <a:solidFill>
                  <a:schemeClr val="dk1"/>
                </a:solidFill>
                <a:latin typeface="Roboto"/>
                <a:ea typeface="Roboto"/>
                <a:cs typeface="Roboto"/>
                <a:sym typeface="Roboto"/>
              </a:rPr>
              <a:t>Advertising &amp; Selling</a:t>
            </a:r>
            <a:endParaRPr sz="3300">
              <a:solidFill>
                <a:schemeClr val="dk1"/>
              </a:solidFill>
              <a:latin typeface="Roboto"/>
              <a:ea typeface="Roboto"/>
              <a:cs typeface="Roboto"/>
              <a:sym typeface="Roboto"/>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 name="Shape 1145"/>
        <p:cNvGrpSpPr/>
        <p:nvPr/>
      </p:nvGrpSpPr>
      <p:grpSpPr>
        <a:xfrm>
          <a:off x="0" y="0"/>
          <a:ext cx="0" cy="0"/>
          <a:chOff x="0" y="0"/>
          <a:chExt cx="0" cy="0"/>
        </a:xfrm>
      </p:grpSpPr>
      <p:sp>
        <p:nvSpPr>
          <p:cNvPr id="1146" name="Google Shape;1146;p10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00"/>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148" name="Google Shape;1148;p10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00"/>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150" name="Google Shape;1150;p100"/>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151" name="Google Shape;1151;p100"/>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1152" name="Google Shape;1152;p100"/>
          <p:cNvSpPr/>
          <p:nvPr/>
        </p:nvSpPr>
        <p:spPr>
          <a:xfrm>
            <a:off x="199700" y="90550"/>
            <a:ext cx="7528252" cy="108607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Policing</a:t>
            </a:r>
          </a:p>
        </p:txBody>
      </p:sp>
      <p:sp>
        <p:nvSpPr>
          <p:cNvPr id="1153" name="Google Shape;1153;p100"/>
          <p:cNvSpPr txBox="1"/>
          <p:nvPr/>
        </p:nvSpPr>
        <p:spPr>
          <a:xfrm>
            <a:off x="89700" y="1176625"/>
            <a:ext cx="51561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Roboto"/>
                <a:ea typeface="Roboto"/>
                <a:cs typeface="Roboto"/>
                <a:sym typeface="Roboto"/>
              </a:rPr>
              <a:t>African Americans, people of color, and immigrant communities have always been under heightened surveillance by law enforcement and the US government. Technology has moved surveillance  into less confrontational, inconspicuous places like cameras mounted overhead (out of sight).</a:t>
            </a:r>
            <a:endParaRPr sz="2400">
              <a:latin typeface="Roboto"/>
              <a:ea typeface="Roboto"/>
              <a:cs typeface="Roboto"/>
              <a:sym typeface="Roboto"/>
            </a:endParaRPr>
          </a:p>
        </p:txBody>
      </p:sp>
      <p:pic>
        <p:nvPicPr>
          <p:cNvPr id="1154" name="Google Shape;1154;p100"/>
          <p:cNvPicPr preferRelativeResize="0"/>
          <p:nvPr/>
        </p:nvPicPr>
        <p:blipFill rotWithShape="1">
          <a:blip r:embed="rId4">
            <a:alphaModFix/>
          </a:blip>
          <a:srcRect b="0" l="13367" r="19662" t="0"/>
          <a:stretch/>
        </p:blipFill>
        <p:spPr>
          <a:xfrm>
            <a:off x="5339975" y="1633700"/>
            <a:ext cx="2545725" cy="2940375"/>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8" name="Shape 1158"/>
        <p:cNvGrpSpPr/>
        <p:nvPr/>
      </p:nvGrpSpPr>
      <p:grpSpPr>
        <a:xfrm>
          <a:off x="0" y="0"/>
          <a:ext cx="0" cy="0"/>
          <a:chOff x="0" y="0"/>
          <a:chExt cx="0" cy="0"/>
        </a:xfrm>
      </p:grpSpPr>
      <p:sp>
        <p:nvSpPr>
          <p:cNvPr id="1159" name="Google Shape;1159;p10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01"/>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161" name="Google Shape;1161;p10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01"/>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163" name="Google Shape;1163;p101"/>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164" name="Google Shape;1164;p101"/>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1165" name="Google Shape;1165;p101"/>
          <p:cNvSpPr/>
          <p:nvPr/>
        </p:nvSpPr>
        <p:spPr>
          <a:xfrm>
            <a:off x="166700" y="43875"/>
            <a:ext cx="7979151" cy="114750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Roboto;900"/>
              </a:rPr>
              <a:t>Predictive Software Programs</a:t>
            </a:r>
          </a:p>
        </p:txBody>
      </p:sp>
      <p:sp>
        <p:nvSpPr>
          <p:cNvPr id="1166" name="Google Shape;1166;p101"/>
          <p:cNvSpPr txBox="1"/>
          <p:nvPr/>
        </p:nvSpPr>
        <p:spPr>
          <a:xfrm>
            <a:off x="166700" y="1111875"/>
            <a:ext cx="73581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dk1"/>
                </a:solidFill>
                <a:latin typeface="Roboto"/>
                <a:ea typeface="Roboto"/>
                <a:cs typeface="Roboto"/>
                <a:sym typeface="Roboto"/>
              </a:rPr>
              <a:t>Police departments all over the country use </a:t>
            </a:r>
            <a:r>
              <a:rPr i="1" lang="en" sz="3300">
                <a:solidFill>
                  <a:schemeClr val="dk1"/>
                </a:solidFill>
                <a:latin typeface="Roboto"/>
                <a:ea typeface="Roboto"/>
                <a:cs typeface="Roboto"/>
                <a:sym typeface="Roboto"/>
              </a:rPr>
              <a:t>predictive programs</a:t>
            </a:r>
            <a:r>
              <a:rPr lang="en" sz="3300">
                <a:solidFill>
                  <a:schemeClr val="dk1"/>
                </a:solidFill>
                <a:latin typeface="Roboto"/>
                <a:ea typeface="Roboto"/>
                <a:cs typeface="Roboto"/>
                <a:sym typeface="Roboto"/>
              </a:rPr>
              <a:t> like </a:t>
            </a:r>
            <a:r>
              <a:rPr b="1" lang="en" sz="3300">
                <a:solidFill>
                  <a:schemeClr val="dk1"/>
                </a:solidFill>
                <a:latin typeface="Roboto"/>
                <a:ea typeface="Roboto"/>
                <a:cs typeface="Roboto"/>
                <a:sym typeface="Roboto"/>
              </a:rPr>
              <a:t>PredPol, HunchLab</a:t>
            </a:r>
            <a:r>
              <a:rPr lang="en" sz="3300">
                <a:solidFill>
                  <a:schemeClr val="dk1"/>
                </a:solidFill>
                <a:latin typeface="Roboto"/>
                <a:ea typeface="Roboto"/>
                <a:cs typeface="Roboto"/>
                <a:sym typeface="Roboto"/>
              </a:rPr>
              <a:t>, and </a:t>
            </a:r>
            <a:r>
              <a:rPr b="1" lang="en" sz="3300">
                <a:solidFill>
                  <a:schemeClr val="dk1"/>
                </a:solidFill>
                <a:latin typeface="Roboto"/>
                <a:ea typeface="Roboto"/>
                <a:cs typeface="Roboto"/>
                <a:sym typeface="Roboto"/>
              </a:rPr>
              <a:t>CompStat</a:t>
            </a:r>
            <a:r>
              <a:rPr lang="en" sz="3300">
                <a:solidFill>
                  <a:schemeClr val="dk1"/>
                </a:solidFill>
                <a:latin typeface="Roboto"/>
                <a:ea typeface="Roboto"/>
                <a:cs typeface="Roboto"/>
                <a:sym typeface="Roboto"/>
              </a:rPr>
              <a:t> to evaluate the potential for criminal behavior so that resources can be allocated to “high crime area”.</a:t>
            </a:r>
            <a:endParaRPr sz="3300">
              <a:solidFill>
                <a:schemeClr val="dk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1"/>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76" name="Google Shape;176;p2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1"/>
          <p:cNvSpPr/>
          <p:nvPr/>
        </p:nvSpPr>
        <p:spPr>
          <a:xfrm>
            <a:off x="80700" y="1623650"/>
            <a:ext cx="7925264" cy="172372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What is a Computing System?</a:t>
            </a:r>
          </a:p>
        </p:txBody>
      </p:sp>
      <p:sp>
        <p:nvSpPr>
          <p:cNvPr id="178" name="Google Shape;178;p21"/>
          <p:cNvSpPr txBox="1"/>
          <p:nvPr/>
        </p:nvSpPr>
        <p:spPr>
          <a:xfrm>
            <a:off x="8008675" y="0"/>
            <a:ext cx="13638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79" name="Google Shape;179;p21"/>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80" name="Google Shape;180;p21"/>
          <p:cNvPicPr preferRelativeResize="0"/>
          <p:nvPr/>
        </p:nvPicPr>
        <p:blipFill>
          <a:blip r:embed="rId3">
            <a:alphaModFix/>
          </a:blip>
          <a:stretch>
            <a:fillRect/>
          </a:stretch>
        </p:blipFill>
        <p:spPr>
          <a:xfrm>
            <a:off x="0" y="4663225"/>
            <a:ext cx="8282701" cy="459575"/>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0" name="Shape 1170"/>
        <p:cNvGrpSpPr/>
        <p:nvPr/>
      </p:nvGrpSpPr>
      <p:grpSpPr>
        <a:xfrm>
          <a:off x="0" y="0"/>
          <a:ext cx="0" cy="0"/>
          <a:chOff x="0" y="0"/>
          <a:chExt cx="0" cy="0"/>
        </a:xfrm>
      </p:grpSpPr>
      <p:sp>
        <p:nvSpPr>
          <p:cNvPr id="1171" name="Google Shape;1171;p10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02"/>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173" name="Google Shape;1173;p10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02"/>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175" name="Google Shape;1175;p102"/>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176" name="Google Shape;1176;p102"/>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1177" name="Google Shape;1177;p102"/>
          <p:cNvSpPr/>
          <p:nvPr/>
        </p:nvSpPr>
        <p:spPr>
          <a:xfrm>
            <a:off x="166700" y="43875"/>
            <a:ext cx="7979151" cy="114750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Roboto;900"/>
              </a:rPr>
              <a:t>Predictive Software Programs</a:t>
            </a:r>
          </a:p>
        </p:txBody>
      </p:sp>
      <p:sp>
        <p:nvSpPr>
          <p:cNvPr id="1178" name="Google Shape;1178;p102"/>
          <p:cNvSpPr txBox="1"/>
          <p:nvPr/>
        </p:nvSpPr>
        <p:spPr>
          <a:xfrm>
            <a:off x="300950" y="1171100"/>
            <a:ext cx="7502400" cy="280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400">
                <a:latin typeface="Roboto"/>
                <a:ea typeface="Roboto"/>
                <a:cs typeface="Roboto"/>
                <a:sym typeface="Roboto"/>
              </a:rPr>
              <a:t>In order for these programs to work, the developers </a:t>
            </a:r>
            <a:r>
              <a:rPr lang="en" sz="3400">
                <a:solidFill>
                  <a:srgbClr val="FF0000"/>
                </a:solidFill>
                <a:latin typeface="Roboto"/>
                <a:ea typeface="Roboto"/>
                <a:cs typeface="Roboto"/>
                <a:sym typeface="Roboto"/>
              </a:rPr>
              <a:t>feed them data.</a:t>
            </a:r>
            <a:r>
              <a:rPr lang="en" sz="3400">
                <a:latin typeface="Roboto"/>
                <a:ea typeface="Roboto"/>
                <a:cs typeface="Roboto"/>
                <a:sym typeface="Roboto"/>
              </a:rPr>
              <a:t> Most of the information comes from historical crime data and public records. </a:t>
            </a:r>
            <a:endParaRPr sz="3400">
              <a:latin typeface="Roboto"/>
              <a:ea typeface="Roboto"/>
              <a:cs typeface="Roboto"/>
              <a:sym typeface="Roboto"/>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2" name="Shape 1182"/>
        <p:cNvGrpSpPr/>
        <p:nvPr/>
      </p:nvGrpSpPr>
      <p:grpSpPr>
        <a:xfrm>
          <a:off x="0" y="0"/>
          <a:ext cx="0" cy="0"/>
          <a:chOff x="0" y="0"/>
          <a:chExt cx="0" cy="0"/>
        </a:xfrm>
      </p:grpSpPr>
      <p:sp>
        <p:nvSpPr>
          <p:cNvPr id="1183" name="Google Shape;1183;p10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03"/>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185" name="Google Shape;1185;p10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03"/>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187" name="Google Shape;1187;p103"/>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188" name="Google Shape;1188;p103"/>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1189" name="Google Shape;1189;p103"/>
          <p:cNvSpPr/>
          <p:nvPr/>
        </p:nvSpPr>
        <p:spPr>
          <a:xfrm>
            <a:off x="166700" y="43875"/>
            <a:ext cx="7979151" cy="114750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Roboto;900"/>
              </a:rPr>
              <a:t>Predictive Software Programs</a:t>
            </a:r>
          </a:p>
        </p:txBody>
      </p:sp>
      <p:sp>
        <p:nvSpPr>
          <p:cNvPr id="1190" name="Google Shape;1190;p103"/>
          <p:cNvSpPr txBox="1"/>
          <p:nvPr/>
        </p:nvSpPr>
        <p:spPr>
          <a:xfrm>
            <a:off x="146475" y="1191375"/>
            <a:ext cx="80196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latin typeface="Roboto"/>
                <a:ea typeface="Roboto"/>
                <a:cs typeface="Roboto"/>
                <a:sym typeface="Roboto"/>
              </a:rPr>
              <a:t>The problem is that the </a:t>
            </a:r>
            <a:r>
              <a:rPr lang="en" sz="3200">
                <a:solidFill>
                  <a:srgbClr val="FF0000"/>
                </a:solidFill>
                <a:latin typeface="Roboto"/>
                <a:ea typeface="Roboto"/>
                <a:cs typeface="Roboto"/>
                <a:sym typeface="Roboto"/>
              </a:rPr>
              <a:t>original dataset “information” is always skewed</a:t>
            </a:r>
            <a:r>
              <a:rPr lang="en" sz="3200">
                <a:latin typeface="Roboto"/>
                <a:ea typeface="Roboto"/>
                <a:cs typeface="Roboto"/>
                <a:sym typeface="Roboto"/>
              </a:rPr>
              <a:t> when it comes to police records.  Poor, Black, and brown </a:t>
            </a:r>
            <a:r>
              <a:rPr lang="en" sz="3200">
                <a:latin typeface="Roboto"/>
                <a:ea typeface="Roboto"/>
                <a:cs typeface="Roboto"/>
                <a:sym typeface="Roboto"/>
              </a:rPr>
              <a:t>and immigrant </a:t>
            </a:r>
            <a:r>
              <a:rPr lang="en" sz="3200">
                <a:latin typeface="Roboto"/>
                <a:ea typeface="Roboto"/>
                <a:cs typeface="Roboto"/>
                <a:sym typeface="Roboto"/>
              </a:rPr>
              <a:t>communities have more </a:t>
            </a:r>
            <a:r>
              <a:rPr lang="en" sz="3200">
                <a:latin typeface="Roboto"/>
                <a:ea typeface="Roboto"/>
                <a:cs typeface="Roboto"/>
                <a:sym typeface="Roboto"/>
              </a:rPr>
              <a:t>negative </a:t>
            </a:r>
            <a:r>
              <a:rPr lang="en" sz="3200">
                <a:latin typeface="Roboto"/>
                <a:ea typeface="Roboto"/>
                <a:cs typeface="Roboto"/>
                <a:sym typeface="Roboto"/>
              </a:rPr>
              <a:t>encounters with police than white males in suburban environments.</a:t>
            </a:r>
            <a:endParaRPr sz="3200">
              <a:latin typeface="Roboto"/>
              <a:ea typeface="Roboto"/>
              <a:cs typeface="Roboto"/>
              <a:sym typeface="Roboto"/>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4" name="Shape 1194"/>
        <p:cNvGrpSpPr/>
        <p:nvPr/>
      </p:nvGrpSpPr>
      <p:grpSpPr>
        <a:xfrm>
          <a:off x="0" y="0"/>
          <a:ext cx="0" cy="0"/>
          <a:chOff x="0" y="0"/>
          <a:chExt cx="0" cy="0"/>
        </a:xfrm>
      </p:grpSpPr>
      <p:sp>
        <p:nvSpPr>
          <p:cNvPr id="1195" name="Google Shape;1195;p10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04"/>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197" name="Google Shape;1197;p10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04"/>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199" name="Google Shape;1199;p104"/>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200" name="Google Shape;1200;p104"/>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1201" name="Google Shape;1201;p104"/>
          <p:cNvSpPr/>
          <p:nvPr/>
        </p:nvSpPr>
        <p:spPr>
          <a:xfrm>
            <a:off x="166700" y="43875"/>
            <a:ext cx="7979151" cy="114750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Roboto;900"/>
              </a:rPr>
              <a:t>Predictive Software Programs</a:t>
            </a:r>
          </a:p>
        </p:txBody>
      </p:sp>
      <p:sp>
        <p:nvSpPr>
          <p:cNvPr id="1202" name="Google Shape;1202;p104"/>
          <p:cNvSpPr txBox="1"/>
          <p:nvPr/>
        </p:nvSpPr>
        <p:spPr>
          <a:xfrm>
            <a:off x="146475" y="1191375"/>
            <a:ext cx="80196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latin typeface="Roboto"/>
                <a:ea typeface="Roboto"/>
                <a:cs typeface="Roboto"/>
                <a:sym typeface="Roboto"/>
              </a:rPr>
              <a:t>The problem is that the </a:t>
            </a:r>
            <a:r>
              <a:rPr lang="en" sz="3200">
                <a:solidFill>
                  <a:srgbClr val="FF0000"/>
                </a:solidFill>
                <a:latin typeface="Roboto"/>
                <a:ea typeface="Roboto"/>
                <a:cs typeface="Roboto"/>
                <a:sym typeface="Roboto"/>
              </a:rPr>
              <a:t>original dataset “information” is always skewed</a:t>
            </a:r>
            <a:r>
              <a:rPr lang="en" sz="3200">
                <a:latin typeface="Roboto"/>
                <a:ea typeface="Roboto"/>
                <a:cs typeface="Roboto"/>
                <a:sym typeface="Roboto"/>
              </a:rPr>
              <a:t> when it comes to police records.  Poor, Black, and brown and immigrant communities have more negative encounters with police than white males in suburban environments.</a:t>
            </a:r>
            <a:endParaRPr sz="3200">
              <a:latin typeface="Roboto"/>
              <a:ea typeface="Roboto"/>
              <a:cs typeface="Roboto"/>
              <a:sym typeface="Roboto"/>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6" name="Shape 1206"/>
        <p:cNvGrpSpPr/>
        <p:nvPr/>
      </p:nvGrpSpPr>
      <p:grpSpPr>
        <a:xfrm>
          <a:off x="0" y="0"/>
          <a:ext cx="0" cy="0"/>
          <a:chOff x="0" y="0"/>
          <a:chExt cx="0" cy="0"/>
        </a:xfrm>
      </p:grpSpPr>
      <p:sp>
        <p:nvSpPr>
          <p:cNvPr id="1207" name="Google Shape;1207;p10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05"/>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209" name="Google Shape;1209;p10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05"/>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211" name="Google Shape;1211;p105"/>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212" name="Google Shape;1212;p105"/>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1213" name="Google Shape;1213;p105"/>
          <p:cNvSpPr/>
          <p:nvPr/>
        </p:nvSpPr>
        <p:spPr>
          <a:xfrm>
            <a:off x="166700" y="43875"/>
            <a:ext cx="7888506" cy="114157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Roboto;900"/>
              </a:rPr>
              <a:t>AI and Employment</a:t>
            </a:r>
          </a:p>
        </p:txBody>
      </p:sp>
      <p:sp>
        <p:nvSpPr>
          <p:cNvPr id="1214" name="Google Shape;1214;p105"/>
          <p:cNvSpPr txBox="1"/>
          <p:nvPr/>
        </p:nvSpPr>
        <p:spPr>
          <a:xfrm>
            <a:off x="326900" y="1330250"/>
            <a:ext cx="7568100" cy="287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rgbClr val="374151"/>
                </a:solidFill>
                <a:latin typeface="Roboto"/>
                <a:ea typeface="Roboto"/>
                <a:cs typeface="Roboto"/>
                <a:sym typeface="Roboto"/>
              </a:rPr>
              <a:t>AI is used by people and companies.</a:t>
            </a:r>
            <a:r>
              <a:rPr lang="en" sz="2500">
                <a:solidFill>
                  <a:srgbClr val="374151"/>
                </a:solidFill>
                <a:latin typeface="Roboto"/>
                <a:ea typeface="Roboto"/>
                <a:cs typeface="Roboto"/>
                <a:sym typeface="Roboto"/>
              </a:rPr>
              <a:t> AI helps people find job openings and the process of filling out online employment applications. Companies use AI to </a:t>
            </a:r>
            <a:r>
              <a:rPr lang="en" sz="2500">
                <a:solidFill>
                  <a:srgbClr val="374151"/>
                </a:solidFill>
                <a:latin typeface="Roboto"/>
                <a:ea typeface="Roboto"/>
                <a:cs typeface="Roboto"/>
                <a:sym typeface="Roboto"/>
              </a:rPr>
              <a:t>help match an applicants skills and experiences with the job requirements. It's like having a helper who looks at all the information and suggests which jobs might be a good fit for you.</a:t>
            </a:r>
            <a:endParaRPr sz="2500">
              <a:latin typeface="Roboto"/>
              <a:ea typeface="Roboto"/>
              <a:cs typeface="Roboto"/>
              <a:sym typeface="Roboto"/>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sp>
        <p:nvSpPr>
          <p:cNvPr id="1219" name="Google Shape;1219;p10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06"/>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221" name="Google Shape;1221;p10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106"/>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223" name="Google Shape;1223;p106"/>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224" name="Google Shape;1224;p106"/>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1225" name="Google Shape;1225;p106"/>
          <p:cNvSpPr/>
          <p:nvPr/>
        </p:nvSpPr>
        <p:spPr>
          <a:xfrm>
            <a:off x="166700" y="43875"/>
            <a:ext cx="7888506" cy="114157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Roboto;900"/>
              </a:rPr>
              <a:t>AI and Employment</a:t>
            </a:r>
          </a:p>
        </p:txBody>
      </p:sp>
      <p:sp>
        <p:nvSpPr>
          <p:cNvPr id="1226" name="Google Shape;1226;p106"/>
          <p:cNvSpPr txBox="1"/>
          <p:nvPr/>
        </p:nvSpPr>
        <p:spPr>
          <a:xfrm>
            <a:off x="360600" y="1251875"/>
            <a:ext cx="7561500" cy="298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1500"/>
              </a:spcAft>
              <a:buNone/>
            </a:pPr>
            <a:r>
              <a:rPr lang="en" sz="2300">
                <a:solidFill>
                  <a:srgbClr val="374151"/>
                </a:solidFill>
                <a:latin typeface="Roboto"/>
                <a:ea typeface="Roboto"/>
                <a:cs typeface="Roboto"/>
                <a:sym typeface="Roboto"/>
              </a:rPr>
              <a:t>Programmers sometimes install bias in</a:t>
            </a:r>
            <a:r>
              <a:rPr lang="en" sz="2300">
                <a:solidFill>
                  <a:srgbClr val="374151"/>
                </a:solidFill>
                <a:latin typeface="Roboto"/>
                <a:ea typeface="Roboto"/>
                <a:cs typeface="Roboto"/>
                <a:sym typeface="Roboto"/>
              </a:rPr>
              <a:t> computer programs by placing more value on certain kinds of people. For example, there may be a preference for men over women or people that live in certain zip codes. This happens because the computer learns from the information it's given, and if that information isn't fair, then the choices it makes might not be fair either.</a:t>
            </a:r>
            <a:endParaRPr sz="2300">
              <a:solidFill>
                <a:srgbClr val="374151"/>
              </a:solidFill>
              <a:latin typeface="Roboto"/>
              <a:ea typeface="Roboto"/>
              <a:cs typeface="Roboto"/>
              <a:sym typeface="Roboto"/>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sp>
        <p:nvSpPr>
          <p:cNvPr id="1231" name="Google Shape;1231;p10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07"/>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233" name="Google Shape;1233;p10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07"/>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235" name="Google Shape;1235;p107"/>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236" name="Google Shape;1236;p107"/>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1237" name="Google Shape;1237;p107"/>
          <p:cNvSpPr/>
          <p:nvPr/>
        </p:nvSpPr>
        <p:spPr>
          <a:xfrm>
            <a:off x="166700" y="43875"/>
            <a:ext cx="7888506" cy="114157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Roboto;900"/>
              </a:rPr>
              <a:t>AI and Employment</a:t>
            </a:r>
          </a:p>
        </p:txBody>
      </p:sp>
      <p:sp>
        <p:nvSpPr>
          <p:cNvPr id="1238" name="Google Shape;1238;p107"/>
          <p:cNvSpPr txBox="1"/>
          <p:nvPr/>
        </p:nvSpPr>
        <p:spPr>
          <a:xfrm>
            <a:off x="476475" y="1246713"/>
            <a:ext cx="6964500" cy="3110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0"/>
              </a:spcAft>
              <a:buNone/>
            </a:pPr>
            <a:r>
              <a:rPr lang="en" sz="2100">
                <a:solidFill>
                  <a:srgbClr val="374151"/>
                </a:solidFill>
                <a:latin typeface="Roboto"/>
                <a:ea typeface="Roboto"/>
                <a:cs typeface="Roboto"/>
                <a:sym typeface="Roboto"/>
              </a:rPr>
              <a:t>Just like how we learn to be fair and include everyone when we pick teams, people who make computer programs have to be really careful to make sure they treat everyone equally. Programmers need to make sure the computer doesn't accidentally favor one group of people over another. It's important to teach the computer to be fair, just like it's important for us to be fair when we're playing games with our friends!</a:t>
            </a:r>
            <a:endParaRPr sz="2100">
              <a:solidFill>
                <a:srgbClr val="374151"/>
              </a:solidFill>
              <a:latin typeface="Roboto"/>
              <a:ea typeface="Roboto"/>
              <a:cs typeface="Roboto"/>
              <a:sym typeface="Roboto"/>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2" name="Shape 1242"/>
        <p:cNvGrpSpPr/>
        <p:nvPr/>
      </p:nvGrpSpPr>
      <p:grpSpPr>
        <a:xfrm>
          <a:off x="0" y="0"/>
          <a:ext cx="0" cy="0"/>
          <a:chOff x="0" y="0"/>
          <a:chExt cx="0" cy="0"/>
        </a:xfrm>
      </p:grpSpPr>
      <p:sp>
        <p:nvSpPr>
          <p:cNvPr id="1243" name="Google Shape;1243;p10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08"/>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245" name="Google Shape;1245;p10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08"/>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247" name="Google Shape;1247;p108"/>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248" name="Google Shape;1248;p108"/>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1249" name="Google Shape;1249;p108"/>
          <p:cNvSpPr/>
          <p:nvPr/>
        </p:nvSpPr>
        <p:spPr>
          <a:xfrm>
            <a:off x="166700" y="43875"/>
            <a:ext cx="7888506" cy="114157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Roboto;900"/>
              </a:rPr>
              <a:t>AI and Employment</a:t>
            </a:r>
          </a:p>
        </p:txBody>
      </p:sp>
      <p:sp>
        <p:nvSpPr>
          <p:cNvPr id="1250" name="Google Shape;1250;p108"/>
          <p:cNvSpPr txBox="1"/>
          <p:nvPr/>
        </p:nvSpPr>
        <p:spPr>
          <a:xfrm>
            <a:off x="258200" y="1089750"/>
            <a:ext cx="7647000" cy="352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0"/>
              </a:spcAft>
              <a:buNone/>
            </a:pPr>
            <a:r>
              <a:rPr lang="en" sz="2400">
                <a:solidFill>
                  <a:srgbClr val="374151"/>
                </a:solidFill>
                <a:latin typeface="Roboto"/>
                <a:ea typeface="Roboto"/>
                <a:cs typeface="Roboto"/>
                <a:sym typeface="Roboto"/>
              </a:rPr>
              <a:t>Just like how we learn to be fair and include everyone when we pick teams, people who make computer programs have to be really careful to make sure they treat everyone equally. Programmers need to make sure the computer doesn't accidentally favor one group of people over another. It's important to teach the computer to be fair, just like it's important for us to be fair when we're playing games with our friends!</a:t>
            </a:r>
            <a:endParaRPr sz="2400">
              <a:solidFill>
                <a:srgbClr val="374151"/>
              </a:solidFill>
              <a:latin typeface="Roboto"/>
              <a:ea typeface="Roboto"/>
              <a:cs typeface="Roboto"/>
              <a:sym typeface="Roboto"/>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4" name="Shape 1254"/>
        <p:cNvGrpSpPr/>
        <p:nvPr/>
      </p:nvGrpSpPr>
      <p:grpSpPr>
        <a:xfrm>
          <a:off x="0" y="0"/>
          <a:ext cx="0" cy="0"/>
          <a:chOff x="0" y="0"/>
          <a:chExt cx="0" cy="0"/>
        </a:xfrm>
      </p:grpSpPr>
      <p:sp>
        <p:nvSpPr>
          <p:cNvPr id="1255" name="Google Shape;1255;p10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09"/>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257" name="Google Shape;1257;p10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09"/>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259" name="Google Shape;1259;p109"/>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260" name="Google Shape;1260;p109"/>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1261" name="Google Shape;1261;p109"/>
          <p:cNvSpPr/>
          <p:nvPr/>
        </p:nvSpPr>
        <p:spPr>
          <a:xfrm>
            <a:off x="117600" y="194925"/>
            <a:ext cx="8028241" cy="114157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Roboto;900"/>
              </a:rPr>
              <a:t>AI Bias in Employement</a:t>
            </a:r>
          </a:p>
        </p:txBody>
      </p:sp>
      <p:sp>
        <p:nvSpPr>
          <p:cNvPr id="1262" name="Google Shape;1262;p109"/>
          <p:cNvSpPr/>
          <p:nvPr/>
        </p:nvSpPr>
        <p:spPr>
          <a:xfrm>
            <a:off x="231325" y="1302925"/>
            <a:ext cx="7345596" cy="595949"/>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chemeClr val="dk1"/>
                </a:solidFill>
                <a:latin typeface="Adamina"/>
              </a:rPr>
              <a:t>What type of information can AI obtain from your zip code?</a:t>
            </a:r>
          </a:p>
        </p:txBody>
      </p:sp>
      <p:sp>
        <p:nvSpPr>
          <p:cNvPr id="1263" name="Google Shape;1263;p109"/>
          <p:cNvSpPr txBox="1"/>
          <p:nvPr/>
        </p:nvSpPr>
        <p:spPr>
          <a:xfrm>
            <a:off x="279300" y="1898875"/>
            <a:ext cx="2674500" cy="27609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latin typeface="Roboto"/>
                <a:ea typeface="Roboto"/>
                <a:cs typeface="Roboto"/>
                <a:sym typeface="Roboto"/>
              </a:rPr>
              <a:t>Facts about people that live in my zip code.</a:t>
            </a:r>
            <a:endParaRPr sz="1100">
              <a:solidFill>
                <a:schemeClr val="dk2"/>
              </a:solidFill>
              <a:latin typeface="Roboto"/>
              <a:ea typeface="Roboto"/>
              <a:cs typeface="Roboto"/>
              <a:sym typeface="Roboto"/>
            </a:endParaRPr>
          </a:p>
        </p:txBody>
      </p:sp>
      <p:sp>
        <p:nvSpPr>
          <p:cNvPr id="1264" name="Google Shape;1264;p109"/>
          <p:cNvSpPr txBox="1"/>
          <p:nvPr/>
        </p:nvSpPr>
        <p:spPr>
          <a:xfrm>
            <a:off x="2953800" y="1898875"/>
            <a:ext cx="2483700" cy="27609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latin typeface="Roboto"/>
                <a:ea typeface="Roboto"/>
                <a:cs typeface="Roboto"/>
                <a:sym typeface="Roboto"/>
              </a:rPr>
              <a:t>How might your facts and circumstances impact </a:t>
            </a:r>
            <a:r>
              <a:rPr lang="en" sz="1100">
                <a:solidFill>
                  <a:schemeClr val="dk2"/>
                </a:solidFill>
                <a:latin typeface="Roboto"/>
                <a:ea typeface="Roboto"/>
                <a:cs typeface="Roboto"/>
                <a:sym typeface="Roboto"/>
              </a:rPr>
              <a:t>employment</a:t>
            </a:r>
            <a:r>
              <a:rPr lang="en" sz="1100">
                <a:solidFill>
                  <a:schemeClr val="dk2"/>
                </a:solidFill>
                <a:latin typeface="Roboto"/>
                <a:ea typeface="Roboto"/>
                <a:cs typeface="Roboto"/>
                <a:sym typeface="Roboto"/>
              </a:rPr>
              <a:t> of those that live in your zip code?</a:t>
            </a:r>
            <a:endParaRPr sz="1100">
              <a:solidFill>
                <a:schemeClr val="dk2"/>
              </a:solidFill>
              <a:latin typeface="Roboto"/>
              <a:ea typeface="Roboto"/>
              <a:cs typeface="Roboto"/>
              <a:sym typeface="Roboto"/>
            </a:endParaRPr>
          </a:p>
        </p:txBody>
      </p:sp>
      <p:sp>
        <p:nvSpPr>
          <p:cNvPr id="1265" name="Google Shape;1265;p109"/>
          <p:cNvSpPr txBox="1"/>
          <p:nvPr/>
        </p:nvSpPr>
        <p:spPr>
          <a:xfrm>
            <a:off x="5395325" y="1962150"/>
            <a:ext cx="2674500" cy="2701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latin typeface="Roboto"/>
                <a:ea typeface="Roboto"/>
                <a:cs typeface="Roboto"/>
                <a:sym typeface="Roboto"/>
              </a:rPr>
              <a:t>How might your facts and circumstances impact employment of those that do not live in your zip code?</a:t>
            </a:r>
            <a:endParaRPr sz="1100">
              <a:solidFill>
                <a:schemeClr val="dk2"/>
              </a:solidFill>
              <a:latin typeface="Roboto"/>
              <a:ea typeface="Roboto"/>
              <a:cs typeface="Roboto"/>
              <a:sym typeface="Roboto"/>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9" name="Shape 1269"/>
        <p:cNvGrpSpPr/>
        <p:nvPr/>
      </p:nvGrpSpPr>
      <p:grpSpPr>
        <a:xfrm>
          <a:off x="0" y="0"/>
          <a:ext cx="0" cy="0"/>
          <a:chOff x="0" y="0"/>
          <a:chExt cx="0" cy="0"/>
        </a:xfrm>
      </p:grpSpPr>
      <p:sp>
        <p:nvSpPr>
          <p:cNvPr id="1270" name="Google Shape;1270;p11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10"/>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272" name="Google Shape;1272;p11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10"/>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274" name="Google Shape;1274;p110"/>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275" name="Google Shape;1275;p110"/>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1276" name="Google Shape;1276;p110"/>
          <p:cNvSpPr/>
          <p:nvPr/>
        </p:nvSpPr>
        <p:spPr>
          <a:xfrm>
            <a:off x="166700" y="142350"/>
            <a:ext cx="7930437" cy="91102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Roboto;900"/>
              </a:rPr>
              <a:t>AI in Sales &amp; Markting</a:t>
            </a:r>
          </a:p>
        </p:txBody>
      </p:sp>
      <p:sp>
        <p:nvSpPr>
          <p:cNvPr id="1277" name="Google Shape;1277;p110"/>
          <p:cNvSpPr txBox="1"/>
          <p:nvPr/>
        </p:nvSpPr>
        <p:spPr>
          <a:xfrm>
            <a:off x="256225" y="1104200"/>
            <a:ext cx="77532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Roboto"/>
                <a:ea typeface="Roboto"/>
                <a:cs typeface="Roboto"/>
                <a:sym typeface="Roboto"/>
              </a:rPr>
              <a:t>S</a:t>
            </a:r>
            <a:r>
              <a:rPr lang="en" sz="2400">
                <a:latin typeface="Roboto"/>
                <a:ea typeface="Roboto"/>
                <a:cs typeface="Roboto"/>
                <a:sym typeface="Roboto"/>
              </a:rPr>
              <a:t>ales and marketing companies use computer programs with AI to figure out what people might want to buy and then direct them toward that purchase. When you go online and look at toys or games, the website might remember what you looked at in the past. Then, it might suggest other toys or games that are similar to the ones you liked. That's AI at work! It's like a smart helper saying, "Hey, since you liked that toy, you might also like these!"</a:t>
            </a:r>
            <a:endParaRPr sz="2400">
              <a:latin typeface="Roboto"/>
              <a:ea typeface="Roboto"/>
              <a:cs typeface="Roboto"/>
              <a:sym typeface="Roboto"/>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1" name="Shape 1281"/>
        <p:cNvGrpSpPr/>
        <p:nvPr/>
      </p:nvGrpSpPr>
      <p:grpSpPr>
        <a:xfrm>
          <a:off x="0" y="0"/>
          <a:ext cx="0" cy="0"/>
          <a:chOff x="0" y="0"/>
          <a:chExt cx="0" cy="0"/>
        </a:xfrm>
      </p:grpSpPr>
      <p:sp>
        <p:nvSpPr>
          <p:cNvPr id="1282" name="Google Shape;1282;p11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11"/>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284" name="Google Shape;1284;p11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11"/>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286" name="Google Shape;1286;p111"/>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287" name="Google Shape;1287;p111"/>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1288" name="Google Shape;1288;p111"/>
          <p:cNvSpPr/>
          <p:nvPr/>
        </p:nvSpPr>
        <p:spPr>
          <a:xfrm>
            <a:off x="166700" y="142350"/>
            <a:ext cx="7930437" cy="91102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Roboto;900"/>
              </a:rPr>
              <a:t>AI in Sales &amp; Markting</a:t>
            </a:r>
          </a:p>
        </p:txBody>
      </p:sp>
      <p:sp>
        <p:nvSpPr>
          <p:cNvPr id="1289" name="Google Shape;1289;p111"/>
          <p:cNvSpPr txBox="1"/>
          <p:nvPr/>
        </p:nvSpPr>
        <p:spPr>
          <a:xfrm>
            <a:off x="294200" y="1359350"/>
            <a:ext cx="75249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latin typeface="Roboto"/>
                <a:ea typeface="Roboto"/>
                <a:cs typeface="Roboto"/>
                <a:sym typeface="Roboto"/>
              </a:rPr>
              <a:t>Also, sometimes when you're watching videos or playing games online, you might see ads for toys or games. AI helps choose which ads to show you based on what it thinks you might be interested in. It's like having a friend who knows what you like and suggests cool stuff to you.</a:t>
            </a:r>
            <a:endParaRPr sz="27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