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354.xml"/>
  <Override ContentType="application/vnd.openxmlformats-officedocument.presentationml.notesSlide+xml" PartName="/ppt/notesSlides/notesSlide222.xml"/>
  <Override ContentType="application/vnd.openxmlformats-officedocument.presentationml.notesSlide+xml" PartName="/ppt/notesSlides/notesSlide311.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338.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34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137.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326.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331.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342.xml"/>
  <Override ContentType="application/vnd.openxmlformats-officedocument.presentationml.notesSlide+xml" PartName="/ppt/notesSlides/notesSlide27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315.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1.xml"/>
  <Override ContentType="application/vnd.openxmlformats-officedocument.presentationml.notesSlide+xml" PartName="/ppt/notesSlides/notesSlide319.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34.xml"/>
  <Override ContentType="application/vnd.openxmlformats-officedocument.presentationml.notesSlide+xml" PartName="/ppt/notesSlides/notesSlide306.xml"/>
  <Override ContentType="application/vnd.openxmlformats-officedocument.presentationml.notesSlide+xml" PartName="/ppt/notesSlides/notesSlide349.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323.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268.xml"/>
  <Override ContentType="application/vnd.openxmlformats-officedocument.presentationml.notesSlide+xml" PartName="/ppt/notesSlides/notesSlide329.xml"/>
  <Override ContentType="application/vnd.openxmlformats-officedocument.presentationml.notesSlide+xml" PartName="/ppt/notesSlides/notesSlide290.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302.xml"/>
  <Override ContentType="application/vnd.openxmlformats-officedocument.presentationml.notesSlide+xml" PartName="/ppt/notesSlides/notesSlide76.xml"/>
  <Override ContentType="application/vnd.openxmlformats-officedocument.presentationml.notesSlide+xml" PartName="/ppt/notesSlides/notesSlide345.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320.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330.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314.xml"/>
  <Override ContentType="application/vnd.openxmlformats-officedocument.presentationml.notesSlide+xml" PartName="/ppt/notesSlides/notesSlide27.xml"/>
  <Override ContentType="application/vnd.openxmlformats-officedocument.presentationml.notesSlide+xml" PartName="/ppt/notesSlides/notesSlide339.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95.xml"/>
  <Override ContentType="application/vnd.openxmlformats-officedocument.presentationml.notesSlide+xml" PartName="/ppt/notesSlides/notesSlide324.xml"/>
  <Override ContentType="application/vnd.openxmlformats-officedocument.presentationml.notesSlide+xml" PartName="/ppt/notesSlides/notesSlide235.xml"/>
  <Override ContentType="application/vnd.openxmlformats-officedocument.presentationml.notesSlide+xml" PartName="/ppt/notesSlides/notesSlide341.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307.xml"/>
  <Override ContentType="application/vnd.openxmlformats-officedocument.presentationml.notesSlide+xml" PartName="/ppt/notesSlides/notesSlide335.xml"/>
  <Override ContentType="application/vnd.openxmlformats-officedocument.presentationml.notesSlide+xml" PartName="/ppt/notesSlides/notesSlide318.xml"/>
  <Override ContentType="application/vnd.openxmlformats-officedocument.presentationml.notesSlide+xml" PartName="/ppt/notesSlides/notesSlide284.xml"/>
  <Override ContentType="application/vnd.openxmlformats-officedocument.presentationml.notesSlide+xml" PartName="/ppt/notesSlides/notesSlide352.xml"/>
  <Override ContentType="application/vnd.openxmlformats-officedocument.presentationml.notesSlide+xml" PartName="/ppt/notesSlides/notesSlide128.xml"/>
  <Override ContentType="application/vnd.openxmlformats-officedocument.presentationml.notesSlide+xml" PartName="/ppt/notesSlides/notesSlide267.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28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28.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313.xml"/>
  <Override ContentType="application/vnd.openxmlformats-officedocument.presentationml.notesSlide+xml" PartName="/ppt/notesSlides/notesSlide69.xml"/>
  <Override ContentType="application/vnd.openxmlformats-officedocument.presentationml.notesSlide+xml" PartName="/ppt/notesSlides/notesSlide356.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344.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287.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332.xml"/>
  <Override ContentType="application/vnd.openxmlformats-officedocument.presentationml.notesSlide+xml" PartName="/ppt/notesSlides/notesSlide120.xml"/>
  <Override ContentType="application/vnd.openxmlformats-officedocument.presentationml.notesSlide+xml" PartName="/ppt/notesSlides/notesSlide308.xml"/>
  <Override ContentType="application/vnd.openxmlformats-officedocument.presentationml.notesSlide+xml" PartName="/ppt/notesSlides/notesSlide325.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321.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347.xml"/>
  <Override ContentType="application/vnd.openxmlformats-officedocument.presentationml.notesSlide+xml" PartName="/ppt/notesSlides/notesSlide317.xml"/>
  <Override ContentType="application/vnd.openxmlformats-officedocument.presentationml.notesSlide+xml" PartName="/ppt/notesSlides/notesSlide336.xml"/>
  <Override ContentType="application/vnd.openxmlformats-officedocument.presentationml.notesSlide+xml" PartName="/ppt/notesSlides/notesSlide304.xml"/>
  <Override ContentType="application/vnd.openxmlformats-officedocument.presentationml.notesSlide+xml" PartName="/ppt/notesSlides/notesSlide272.xml"/>
  <Override ContentType="application/vnd.openxmlformats-officedocument.presentationml.notesSlide+xml" PartName="/ppt/notesSlides/notesSlide310.xml"/>
  <Override ContentType="application/vnd.openxmlformats-officedocument.presentationml.notesSlide+xml" PartName="/ppt/notesSlides/notesSlide340.xml"/>
  <Override ContentType="application/vnd.openxmlformats-officedocument.presentationml.notesSlide+xml" PartName="/ppt/notesSlides/notesSlide353.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28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355.xml"/>
  <Override ContentType="application/vnd.openxmlformats-officedocument.presentationml.notesSlide+xml" PartName="/ppt/notesSlides/notesSlide312.xml"/>
  <Override ContentType="application/vnd.openxmlformats-officedocument.presentationml.notesSlide+xml" PartName="/ppt/notesSlides/notesSlide169.xml"/>
  <Override ContentType="application/vnd.openxmlformats-officedocument.presentationml.notesSlide+xml" PartName="/ppt/notesSlides/notesSlide292.xml"/>
  <Override ContentType="application/vnd.openxmlformats-officedocument.presentationml.notesSlide+xml" PartName="/ppt/notesSlides/notesSlide205.xml"/>
  <Override ContentType="application/vnd.openxmlformats-officedocument.presentationml.notesSlide+xml" PartName="/ppt/notesSlides/notesSlide337.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276.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343.xml"/>
  <Override ContentType="application/vnd.openxmlformats-officedocument.presentationml.notesSlide+xml" PartName="/ppt/notesSlides/notesSlide233.xml"/>
  <Override ContentType="application/vnd.openxmlformats-officedocument.presentationml.notesSlide+xml" PartName="/ppt/notesSlides/notesSlide300.xml"/>
  <Override ContentType="application/vnd.openxmlformats-officedocument.presentationml.notesSlide+xml" PartName="/ppt/notesSlides/notesSlide327.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309.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316.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350.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333.xml"/>
  <Override ContentType="application/vnd.openxmlformats-officedocument.presentationml.notesSlide+xml" PartName="/ppt/notesSlides/notesSlide305.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237.xml"/>
  <Override ContentType="application/vnd.openxmlformats-officedocument.presentationml.notesSlide+xml" PartName="/ppt/notesSlides/notesSlide29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322.xml"/>
  <Override ContentType="application/vnd.openxmlformats-officedocument.presentationml.notesSlide+xml" PartName="/ppt/notesSlides/notesSlide175.xml"/>
  <Override ContentType="application/vnd.openxmlformats-officedocument.presentationml.notesSlide+xml" PartName="/ppt/notesSlides/notesSlide348.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350.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334.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342.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314.xml"/>
  <Override ContentType="application/vnd.openxmlformats-officedocument.presentationml.slide+xml" PartName="/ppt/slides/slide338.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34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310.xml"/>
  <Override ContentType="application/vnd.openxmlformats-officedocument.presentationml.slide+xml" PartName="/ppt/slides/slide180.xml"/>
  <Override ContentType="application/vnd.openxmlformats-officedocument.presentationml.slide+xml" PartName="/ppt/slides/slide353.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201.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87.xml"/>
  <Override ContentType="application/vnd.openxmlformats-officedocument.presentationml.slide+xml" PartName="/ppt/slides/slide270.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343.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297.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93.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282.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354.xml"/>
  <Override ContentType="application/vnd.openxmlformats-officedocument.presentationml.slide+xml" PartName="/ppt/slides/slide337.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269.xml"/>
  <Override ContentType="application/vnd.openxmlformats-officedocument.presentationml.slide+xml" PartName="/ppt/slides/slide322.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348.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316.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44.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328.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332.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301.xml"/>
  <Override ContentType="application/vnd.openxmlformats-officedocument.presentationml.slide+xml" PartName="/ppt/slides/slide48.xml"/>
  <Override ContentType="application/vnd.openxmlformats-officedocument.presentationml.slide+xml" PartName="/ppt/slides/slide355.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240.xml"/>
  <Override ContentType="application/vnd.openxmlformats-officedocument.presentationml.slide+xml" PartName="/ppt/slides/slide347.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31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29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340.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317.xml"/>
  <Override ContentType="application/vnd.openxmlformats-officedocument.presentationml.slide+xml" PartName="/ppt/slides/slide155.xml"/>
  <Override ContentType="application/vnd.openxmlformats-officedocument.presentationml.slide+xml" PartName="/ppt/slides/slide341.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307.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351.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331.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280.xml"/>
  <Override ContentType="application/vnd.openxmlformats-officedocument.presentationml.slide+xml" PartName="/ppt/slides/slide345.xml"/>
  <Override ContentType="application/vnd.openxmlformats-officedocument.presentationml.slide+xml" PartName="/ppt/slides/slide302.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313.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207.xml"/>
  <Override ContentType="application/vnd.openxmlformats-officedocument.presentationml.slide+xml" PartName="/ppt/slides/slide339.xml"/>
  <Override ContentType="application/vnd.openxmlformats-officedocument.presentationml.slide+xml" PartName="/ppt/slides/slide224.xml"/>
  <Override ContentType="application/vnd.openxmlformats-officedocument.presentationml.slide+xml" PartName="/ppt/slides/slide356.xml"/>
  <Override ContentType="application/vnd.openxmlformats-officedocument.presentationml.slide+xml" PartName="/ppt/slides/slide284.xml"/>
  <Override ContentType="application/vnd.openxmlformats-officedocument.presentationml.slide+xml" PartName="/ppt/slides/slide330.xml"/>
  <Override ContentType="application/vnd.openxmlformats-officedocument.presentationml.slide+xml" PartName="/ppt/slides/slide47.xml"/>
  <Override ContentType="application/vnd.openxmlformats-officedocument.presentationml.slide+xml" PartName="/ppt/slides/slide26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346.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9.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352.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290.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3" r:id="rId274"/>
    <p:sldId id="524" r:id="rId275"/>
    <p:sldId id="525" r:id="rId276"/>
    <p:sldId id="526" r:id="rId277"/>
    <p:sldId id="527" r:id="rId278"/>
    <p:sldId id="528" r:id="rId279"/>
    <p:sldId id="529" r:id="rId280"/>
    <p:sldId id="530" r:id="rId281"/>
    <p:sldId id="531" r:id="rId282"/>
    <p:sldId id="532" r:id="rId283"/>
    <p:sldId id="533" r:id="rId284"/>
    <p:sldId id="534" r:id="rId285"/>
    <p:sldId id="535" r:id="rId286"/>
    <p:sldId id="536" r:id="rId287"/>
    <p:sldId id="537" r:id="rId288"/>
    <p:sldId id="538" r:id="rId289"/>
    <p:sldId id="539" r:id="rId290"/>
    <p:sldId id="540" r:id="rId291"/>
    <p:sldId id="541" r:id="rId292"/>
    <p:sldId id="542" r:id="rId293"/>
    <p:sldId id="543" r:id="rId294"/>
    <p:sldId id="544" r:id="rId295"/>
    <p:sldId id="545" r:id="rId296"/>
    <p:sldId id="546" r:id="rId297"/>
    <p:sldId id="547" r:id="rId298"/>
    <p:sldId id="548" r:id="rId299"/>
    <p:sldId id="549" r:id="rId300"/>
    <p:sldId id="550" r:id="rId301"/>
    <p:sldId id="551" r:id="rId302"/>
    <p:sldId id="552" r:id="rId303"/>
    <p:sldId id="553" r:id="rId304"/>
    <p:sldId id="554" r:id="rId305"/>
    <p:sldId id="555" r:id="rId306"/>
    <p:sldId id="556" r:id="rId307"/>
    <p:sldId id="557" r:id="rId308"/>
    <p:sldId id="558" r:id="rId309"/>
    <p:sldId id="559" r:id="rId310"/>
    <p:sldId id="560" r:id="rId311"/>
    <p:sldId id="561" r:id="rId312"/>
    <p:sldId id="562" r:id="rId313"/>
    <p:sldId id="563" r:id="rId314"/>
    <p:sldId id="564" r:id="rId315"/>
    <p:sldId id="565" r:id="rId316"/>
    <p:sldId id="566" r:id="rId317"/>
    <p:sldId id="567" r:id="rId318"/>
    <p:sldId id="568" r:id="rId319"/>
    <p:sldId id="569" r:id="rId320"/>
    <p:sldId id="570" r:id="rId321"/>
    <p:sldId id="571" r:id="rId322"/>
    <p:sldId id="572" r:id="rId323"/>
    <p:sldId id="573" r:id="rId324"/>
    <p:sldId id="574" r:id="rId325"/>
    <p:sldId id="575" r:id="rId326"/>
    <p:sldId id="576" r:id="rId327"/>
    <p:sldId id="577" r:id="rId328"/>
    <p:sldId id="578" r:id="rId329"/>
    <p:sldId id="579" r:id="rId330"/>
    <p:sldId id="580" r:id="rId331"/>
    <p:sldId id="581" r:id="rId332"/>
    <p:sldId id="582" r:id="rId333"/>
    <p:sldId id="583" r:id="rId334"/>
    <p:sldId id="584" r:id="rId335"/>
    <p:sldId id="585" r:id="rId336"/>
    <p:sldId id="586" r:id="rId337"/>
    <p:sldId id="587" r:id="rId338"/>
    <p:sldId id="588" r:id="rId339"/>
    <p:sldId id="589" r:id="rId340"/>
    <p:sldId id="590" r:id="rId341"/>
    <p:sldId id="591" r:id="rId342"/>
    <p:sldId id="592" r:id="rId343"/>
    <p:sldId id="593" r:id="rId344"/>
    <p:sldId id="594" r:id="rId345"/>
    <p:sldId id="595" r:id="rId346"/>
    <p:sldId id="596" r:id="rId347"/>
    <p:sldId id="597" r:id="rId348"/>
    <p:sldId id="598" r:id="rId349"/>
    <p:sldId id="599" r:id="rId350"/>
    <p:sldId id="600" r:id="rId351"/>
    <p:sldId id="601" r:id="rId352"/>
    <p:sldId id="602" r:id="rId353"/>
    <p:sldId id="603" r:id="rId354"/>
    <p:sldId id="604" r:id="rId355"/>
    <p:sldId id="605" r:id="rId356"/>
    <p:sldId id="606" r:id="rId357"/>
    <p:sldId id="607" r:id="rId358"/>
    <p:sldId id="608" r:id="rId359"/>
    <p:sldId id="609" r:id="rId360"/>
    <p:sldId id="610" r:id="rId361"/>
    <p:sldId id="611" r:id="rId362"/>
  </p:sldIdLst>
  <p:sldSz cy="5143500" cx="9144000"/>
  <p:notesSz cx="6858000" cy="9144000"/>
  <p:embeddedFontLst>
    <p:embeddedFont>
      <p:font typeface="Roboto"/>
      <p:regular r:id="rId363"/>
      <p:bold r:id="rId364"/>
      <p:italic r:id="rId365"/>
      <p:boldItalic r:id="rId366"/>
    </p:embeddedFont>
    <p:embeddedFont>
      <p:font typeface="Arimo"/>
      <p:regular r:id="rId367"/>
      <p:bold r:id="rId368"/>
      <p:italic r:id="rId369"/>
      <p:boldItalic r:id="rId370"/>
    </p:embeddedFont>
    <p:embeddedFont>
      <p:font typeface="PT Sans Narrow"/>
      <p:regular r:id="rId371"/>
      <p:bold r:id="rId372"/>
    </p:embeddedFont>
    <p:embeddedFont>
      <p:font typeface="Century Gothic"/>
      <p:regular r:id="rId373"/>
      <p:bold r:id="rId374"/>
      <p:italic r:id="rId375"/>
      <p:boldItalic r:id="rId376"/>
    </p:embeddedFont>
    <p:embeddedFont>
      <p:font typeface="Open Sans"/>
      <p:regular r:id="rId377"/>
      <p:bold r:id="rId378"/>
      <p:italic r:id="rId379"/>
      <p:boldItalic r:id="rId3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F55809A-DB02-489E-B79F-8B8B687119C2}">
  <a:tblStyle styleId="{3F55809A-DB02-489E-B79F-8B8B687119C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297" Type="http://schemas.openxmlformats.org/officeDocument/2006/relationships/slide" Target="slides/slide291.xml"/><Relationship Id="rId36" Type="http://schemas.openxmlformats.org/officeDocument/2006/relationships/slide" Target="slides/slide30.xml"/><Relationship Id="rId175" Type="http://schemas.openxmlformats.org/officeDocument/2006/relationships/slide" Target="slides/slide169.xml"/><Relationship Id="rId296" Type="http://schemas.openxmlformats.org/officeDocument/2006/relationships/slide" Target="slides/slide290.xml"/><Relationship Id="rId39" Type="http://schemas.openxmlformats.org/officeDocument/2006/relationships/slide" Target="slides/slide33.xml"/><Relationship Id="rId174" Type="http://schemas.openxmlformats.org/officeDocument/2006/relationships/slide" Target="slides/slide168.xml"/><Relationship Id="rId295" Type="http://schemas.openxmlformats.org/officeDocument/2006/relationships/slide" Target="slides/slide289.xml"/><Relationship Id="rId38" Type="http://schemas.openxmlformats.org/officeDocument/2006/relationships/slide" Target="slides/slide32.xml"/><Relationship Id="rId173" Type="http://schemas.openxmlformats.org/officeDocument/2006/relationships/slide" Target="slides/slide167.xml"/><Relationship Id="rId294" Type="http://schemas.openxmlformats.org/officeDocument/2006/relationships/slide" Target="slides/slide288.xml"/><Relationship Id="rId179" Type="http://schemas.openxmlformats.org/officeDocument/2006/relationships/slide" Target="slides/slide173.xml"/><Relationship Id="rId178" Type="http://schemas.openxmlformats.org/officeDocument/2006/relationships/slide" Target="slides/slide172.xml"/><Relationship Id="rId299" Type="http://schemas.openxmlformats.org/officeDocument/2006/relationships/slide" Target="slides/slide293.xml"/><Relationship Id="rId177" Type="http://schemas.openxmlformats.org/officeDocument/2006/relationships/slide" Target="slides/slide171.xml"/><Relationship Id="rId298" Type="http://schemas.openxmlformats.org/officeDocument/2006/relationships/slide" Target="slides/slide29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271" Type="http://schemas.openxmlformats.org/officeDocument/2006/relationships/slide" Target="slides/slide265.xml"/><Relationship Id="rId87" Type="http://schemas.openxmlformats.org/officeDocument/2006/relationships/slide" Target="slides/slide81.xml"/><Relationship Id="rId270" Type="http://schemas.openxmlformats.org/officeDocument/2006/relationships/slide" Target="slides/slide264.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269" Type="http://schemas.openxmlformats.org/officeDocument/2006/relationships/slide" Target="slides/slide263.xml"/><Relationship Id="rId9" Type="http://schemas.openxmlformats.org/officeDocument/2006/relationships/slide" Target="slides/slide3.xml"/><Relationship Id="rId143" Type="http://schemas.openxmlformats.org/officeDocument/2006/relationships/slide" Target="slides/slide137.xml"/><Relationship Id="rId264" Type="http://schemas.openxmlformats.org/officeDocument/2006/relationships/slide" Target="slides/slide258.xml"/><Relationship Id="rId142" Type="http://schemas.openxmlformats.org/officeDocument/2006/relationships/slide" Target="slides/slide136.xml"/><Relationship Id="rId263" Type="http://schemas.openxmlformats.org/officeDocument/2006/relationships/slide" Target="slides/slide257.xml"/><Relationship Id="rId141" Type="http://schemas.openxmlformats.org/officeDocument/2006/relationships/slide" Target="slides/slide135.xml"/><Relationship Id="rId262" Type="http://schemas.openxmlformats.org/officeDocument/2006/relationships/slide" Target="slides/slide256.xml"/><Relationship Id="rId140" Type="http://schemas.openxmlformats.org/officeDocument/2006/relationships/slide" Target="slides/slide134.xml"/><Relationship Id="rId261" Type="http://schemas.openxmlformats.org/officeDocument/2006/relationships/slide" Target="slides/slide255.xml"/><Relationship Id="rId5" Type="http://schemas.openxmlformats.org/officeDocument/2006/relationships/slideMaster" Target="slideMasters/slideMaster1.xml"/><Relationship Id="rId147" Type="http://schemas.openxmlformats.org/officeDocument/2006/relationships/slide" Target="slides/slide141.xml"/><Relationship Id="rId268" Type="http://schemas.openxmlformats.org/officeDocument/2006/relationships/slide" Target="slides/slide262.xml"/><Relationship Id="rId6" Type="http://schemas.openxmlformats.org/officeDocument/2006/relationships/notesMaster" Target="notesMasters/notesMaster1.xml"/><Relationship Id="rId146" Type="http://schemas.openxmlformats.org/officeDocument/2006/relationships/slide" Target="slides/slide140.xml"/><Relationship Id="rId267" Type="http://schemas.openxmlformats.org/officeDocument/2006/relationships/slide" Target="slides/slide261.xml"/><Relationship Id="rId7" Type="http://schemas.openxmlformats.org/officeDocument/2006/relationships/slide" Target="slides/slide1.xml"/><Relationship Id="rId145" Type="http://schemas.openxmlformats.org/officeDocument/2006/relationships/slide" Target="slides/slide139.xml"/><Relationship Id="rId266" Type="http://schemas.openxmlformats.org/officeDocument/2006/relationships/slide" Target="slides/slide260.xml"/><Relationship Id="rId8" Type="http://schemas.openxmlformats.org/officeDocument/2006/relationships/slide" Target="slides/slide2.xml"/><Relationship Id="rId144" Type="http://schemas.openxmlformats.org/officeDocument/2006/relationships/slide" Target="slides/slide138.xml"/><Relationship Id="rId265" Type="http://schemas.openxmlformats.org/officeDocument/2006/relationships/slide" Target="slides/slide259.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260" Type="http://schemas.openxmlformats.org/officeDocument/2006/relationships/slide" Target="slides/slide254.xml"/><Relationship Id="rId76" Type="http://schemas.openxmlformats.org/officeDocument/2006/relationships/slide" Target="slides/slide70.xml"/><Relationship Id="rId380" Type="http://schemas.openxmlformats.org/officeDocument/2006/relationships/font" Target="fonts/OpenSans-boldItalic.fntdata"/><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259" Type="http://schemas.openxmlformats.org/officeDocument/2006/relationships/slide" Target="slides/slide253.xml"/><Relationship Id="rId137" Type="http://schemas.openxmlformats.org/officeDocument/2006/relationships/slide" Target="slides/slide131.xml"/><Relationship Id="rId258" Type="http://schemas.openxmlformats.org/officeDocument/2006/relationships/slide" Target="slides/slide252.xml"/><Relationship Id="rId379" Type="http://schemas.openxmlformats.org/officeDocument/2006/relationships/font" Target="fonts/OpenSans-italic.fntdata"/><Relationship Id="rId132" Type="http://schemas.openxmlformats.org/officeDocument/2006/relationships/slide" Target="slides/slide126.xml"/><Relationship Id="rId253" Type="http://schemas.openxmlformats.org/officeDocument/2006/relationships/slide" Target="slides/slide247.xml"/><Relationship Id="rId374" Type="http://schemas.openxmlformats.org/officeDocument/2006/relationships/font" Target="fonts/CenturyGothic-bold.fntdata"/><Relationship Id="rId131" Type="http://schemas.openxmlformats.org/officeDocument/2006/relationships/slide" Target="slides/slide125.xml"/><Relationship Id="rId252" Type="http://schemas.openxmlformats.org/officeDocument/2006/relationships/slide" Target="slides/slide246.xml"/><Relationship Id="rId373" Type="http://schemas.openxmlformats.org/officeDocument/2006/relationships/font" Target="fonts/CenturyGothic-regular.fntdata"/><Relationship Id="rId130" Type="http://schemas.openxmlformats.org/officeDocument/2006/relationships/slide" Target="slides/slide124.xml"/><Relationship Id="rId251" Type="http://schemas.openxmlformats.org/officeDocument/2006/relationships/slide" Target="slides/slide245.xml"/><Relationship Id="rId372" Type="http://schemas.openxmlformats.org/officeDocument/2006/relationships/font" Target="fonts/PTSansNarrow-bold.fntdata"/><Relationship Id="rId250" Type="http://schemas.openxmlformats.org/officeDocument/2006/relationships/slide" Target="slides/slide244.xml"/><Relationship Id="rId371" Type="http://schemas.openxmlformats.org/officeDocument/2006/relationships/font" Target="fonts/PTSansNarrow-regular.fntdata"/><Relationship Id="rId136" Type="http://schemas.openxmlformats.org/officeDocument/2006/relationships/slide" Target="slides/slide130.xml"/><Relationship Id="rId257" Type="http://schemas.openxmlformats.org/officeDocument/2006/relationships/slide" Target="slides/slide251.xml"/><Relationship Id="rId378" Type="http://schemas.openxmlformats.org/officeDocument/2006/relationships/font" Target="fonts/OpenSans-bold.fntdata"/><Relationship Id="rId135" Type="http://schemas.openxmlformats.org/officeDocument/2006/relationships/slide" Target="slides/slide129.xml"/><Relationship Id="rId256" Type="http://schemas.openxmlformats.org/officeDocument/2006/relationships/slide" Target="slides/slide250.xml"/><Relationship Id="rId377" Type="http://schemas.openxmlformats.org/officeDocument/2006/relationships/font" Target="fonts/OpenSans-regular.fntdata"/><Relationship Id="rId134" Type="http://schemas.openxmlformats.org/officeDocument/2006/relationships/slide" Target="slides/slide128.xml"/><Relationship Id="rId255" Type="http://schemas.openxmlformats.org/officeDocument/2006/relationships/slide" Target="slides/slide249.xml"/><Relationship Id="rId376" Type="http://schemas.openxmlformats.org/officeDocument/2006/relationships/font" Target="fonts/CenturyGothic-boldItalic.fntdata"/><Relationship Id="rId133" Type="http://schemas.openxmlformats.org/officeDocument/2006/relationships/slide" Target="slides/slide127.xml"/><Relationship Id="rId254" Type="http://schemas.openxmlformats.org/officeDocument/2006/relationships/slide" Target="slides/slide248.xml"/><Relationship Id="rId375" Type="http://schemas.openxmlformats.org/officeDocument/2006/relationships/font" Target="fonts/CenturyGothic-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293" Type="http://schemas.openxmlformats.org/officeDocument/2006/relationships/slide" Target="slides/slide287.xml"/><Relationship Id="rId65" Type="http://schemas.openxmlformats.org/officeDocument/2006/relationships/slide" Target="slides/slide59.xml"/><Relationship Id="rId171" Type="http://schemas.openxmlformats.org/officeDocument/2006/relationships/slide" Target="slides/slide165.xml"/><Relationship Id="rId292" Type="http://schemas.openxmlformats.org/officeDocument/2006/relationships/slide" Target="slides/slide286.xml"/><Relationship Id="rId68" Type="http://schemas.openxmlformats.org/officeDocument/2006/relationships/slide" Target="slides/slide62.xml"/><Relationship Id="rId170" Type="http://schemas.openxmlformats.org/officeDocument/2006/relationships/slide" Target="slides/slide164.xml"/><Relationship Id="rId291" Type="http://schemas.openxmlformats.org/officeDocument/2006/relationships/slide" Target="slides/slide285.xml"/><Relationship Id="rId67" Type="http://schemas.openxmlformats.org/officeDocument/2006/relationships/slide" Target="slides/slide61.xml"/><Relationship Id="rId290" Type="http://schemas.openxmlformats.org/officeDocument/2006/relationships/slide" Target="slides/slide284.xml"/><Relationship Id="rId60" Type="http://schemas.openxmlformats.org/officeDocument/2006/relationships/slide" Target="slides/slide54.xml"/><Relationship Id="rId165" Type="http://schemas.openxmlformats.org/officeDocument/2006/relationships/slide" Target="slides/slide159.xml"/><Relationship Id="rId286" Type="http://schemas.openxmlformats.org/officeDocument/2006/relationships/slide" Target="slides/slide280.xml"/><Relationship Id="rId69" Type="http://schemas.openxmlformats.org/officeDocument/2006/relationships/slide" Target="slides/slide63.xml"/><Relationship Id="rId164" Type="http://schemas.openxmlformats.org/officeDocument/2006/relationships/slide" Target="slides/slide158.xml"/><Relationship Id="rId285" Type="http://schemas.openxmlformats.org/officeDocument/2006/relationships/slide" Target="slides/slide279.xml"/><Relationship Id="rId163" Type="http://schemas.openxmlformats.org/officeDocument/2006/relationships/slide" Target="slides/slide157.xml"/><Relationship Id="rId284" Type="http://schemas.openxmlformats.org/officeDocument/2006/relationships/slide" Target="slides/slide278.xml"/><Relationship Id="rId162" Type="http://schemas.openxmlformats.org/officeDocument/2006/relationships/slide" Target="slides/slide156.xml"/><Relationship Id="rId283" Type="http://schemas.openxmlformats.org/officeDocument/2006/relationships/slide" Target="slides/slide277.xml"/><Relationship Id="rId169" Type="http://schemas.openxmlformats.org/officeDocument/2006/relationships/slide" Target="slides/slide163.xml"/><Relationship Id="rId168" Type="http://schemas.openxmlformats.org/officeDocument/2006/relationships/slide" Target="slides/slide162.xml"/><Relationship Id="rId289" Type="http://schemas.openxmlformats.org/officeDocument/2006/relationships/slide" Target="slides/slide283.xml"/><Relationship Id="rId167" Type="http://schemas.openxmlformats.org/officeDocument/2006/relationships/slide" Target="slides/slide161.xml"/><Relationship Id="rId288" Type="http://schemas.openxmlformats.org/officeDocument/2006/relationships/slide" Target="slides/slide282.xml"/><Relationship Id="rId166" Type="http://schemas.openxmlformats.org/officeDocument/2006/relationships/slide" Target="slides/slide160.xml"/><Relationship Id="rId287" Type="http://schemas.openxmlformats.org/officeDocument/2006/relationships/slide" Target="slides/slide281.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282" Type="http://schemas.openxmlformats.org/officeDocument/2006/relationships/slide" Target="slides/slide276.xml"/><Relationship Id="rId54" Type="http://schemas.openxmlformats.org/officeDocument/2006/relationships/slide" Target="slides/slide48.xml"/><Relationship Id="rId160" Type="http://schemas.openxmlformats.org/officeDocument/2006/relationships/slide" Target="slides/slide154.xml"/><Relationship Id="rId281" Type="http://schemas.openxmlformats.org/officeDocument/2006/relationships/slide" Target="slides/slide275.xml"/><Relationship Id="rId57" Type="http://schemas.openxmlformats.org/officeDocument/2006/relationships/slide" Target="slides/slide51.xml"/><Relationship Id="rId280" Type="http://schemas.openxmlformats.org/officeDocument/2006/relationships/slide" Target="slides/slide274.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275" Type="http://schemas.openxmlformats.org/officeDocument/2006/relationships/slide" Target="slides/slide269.xml"/><Relationship Id="rId58" Type="http://schemas.openxmlformats.org/officeDocument/2006/relationships/slide" Target="slides/slide52.xml"/><Relationship Id="rId153" Type="http://schemas.openxmlformats.org/officeDocument/2006/relationships/slide" Target="slides/slide147.xml"/><Relationship Id="rId274" Type="http://schemas.openxmlformats.org/officeDocument/2006/relationships/slide" Target="slides/slide268.xml"/><Relationship Id="rId152" Type="http://schemas.openxmlformats.org/officeDocument/2006/relationships/slide" Target="slides/slide146.xml"/><Relationship Id="rId273" Type="http://schemas.openxmlformats.org/officeDocument/2006/relationships/slide" Target="slides/slide267.xml"/><Relationship Id="rId151" Type="http://schemas.openxmlformats.org/officeDocument/2006/relationships/slide" Target="slides/slide145.xml"/><Relationship Id="rId272" Type="http://schemas.openxmlformats.org/officeDocument/2006/relationships/slide" Target="slides/slide266.xml"/><Relationship Id="rId158" Type="http://schemas.openxmlformats.org/officeDocument/2006/relationships/slide" Target="slides/slide152.xml"/><Relationship Id="rId279" Type="http://schemas.openxmlformats.org/officeDocument/2006/relationships/slide" Target="slides/slide273.xml"/><Relationship Id="rId157" Type="http://schemas.openxmlformats.org/officeDocument/2006/relationships/slide" Target="slides/slide151.xml"/><Relationship Id="rId278" Type="http://schemas.openxmlformats.org/officeDocument/2006/relationships/slide" Target="slides/slide272.xml"/><Relationship Id="rId156" Type="http://schemas.openxmlformats.org/officeDocument/2006/relationships/slide" Target="slides/slide150.xml"/><Relationship Id="rId277" Type="http://schemas.openxmlformats.org/officeDocument/2006/relationships/slide" Target="slides/slide271.xml"/><Relationship Id="rId155" Type="http://schemas.openxmlformats.org/officeDocument/2006/relationships/slide" Target="slides/slide149.xml"/><Relationship Id="rId276" Type="http://schemas.openxmlformats.org/officeDocument/2006/relationships/slide" Target="slides/slide270.xml"/><Relationship Id="rId107" Type="http://schemas.openxmlformats.org/officeDocument/2006/relationships/slide" Target="slides/slide101.xml"/><Relationship Id="rId228" Type="http://schemas.openxmlformats.org/officeDocument/2006/relationships/slide" Target="slides/slide222.xml"/><Relationship Id="rId349" Type="http://schemas.openxmlformats.org/officeDocument/2006/relationships/slide" Target="slides/slide343.xml"/><Relationship Id="rId106" Type="http://schemas.openxmlformats.org/officeDocument/2006/relationships/slide" Target="slides/slide100.xml"/><Relationship Id="rId227" Type="http://schemas.openxmlformats.org/officeDocument/2006/relationships/slide" Target="slides/slide221.xml"/><Relationship Id="rId348" Type="http://schemas.openxmlformats.org/officeDocument/2006/relationships/slide" Target="slides/slide342.xml"/><Relationship Id="rId105" Type="http://schemas.openxmlformats.org/officeDocument/2006/relationships/slide" Target="slides/slide99.xml"/><Relationship Id="rId226" Type="http://schemas.openxmlformats.org/officeDocument/2006/relationships/slide" Target="slides/slide220.xml"/><Relationship Id="rId347" Type="http://schemas.openxmlformats.org/officeDocument/2006/relationships/slide" Target="slides/slide341.xml"/><Relationship Id="rId104" Type="http://schemas.openxmlformats.org/officeDocument/2006/relationships/slide" Target="slides/slide98.xml"/><Relationship Id="rId225" Type="http://schemas.openxmlformats.org/officeDocument/2006/relationships/slide" Target="slides/slide219.xml"/><Relationship Id="rId346" Type="http://schemas.openxmlformats.org/officeDocument/2006/relationships/slide" Target="slides/slide340.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341" Type="http://schemas.openxmlformats.org/officeDocument/2006/relationships/slide" Target="slides/slide335.xml"/><Relationship Id="rId340" Type="http://schemas.openxmlformats.org/officeDocument/2006/relationships/slide" Target="slides/slide334.xml"/><Relationship Id="rId103" Type="http://schemas.openxmlformats.org/officeDocument/2006/relationships/slide" Target="slides/slide97.xml"/><Relationship Id="rId224" Type="http://schemas.openxmlformats.org/officeDocument/2006/relationships/slide" Target="slides/slide218.xml"/><Relationship Id="rId345" Type="http://schemas.openxmlformats.org/officeDocument/2006/relationships/slide" Target="slides/slide339.xml"/><Relationship Id="rId102" Type="http://schemas.openxmlformats.org/officeDocument/2006/relationships/slide" Target="slides/slide96.xml"/><Relationship Id="rId223" Type="http://schemas.openxmlformats.org/officeDocument/2006/relationships/slide" Target="slides/slide217.xml"/><Relationship Id="rId344" Type="http://schemas.openxmlformats.org/officeDocument/2006/relationships/slide" Target="slides/slide338.xml"/><Relationship Id="rId101" Type="http://schemas.openxmlformats.org/officeDocument/2006/relationships/slide" Target="slides/slide95.xml"/><Relationship Id="rId222" Type="http://schemas.openxmlformats.org/officeDocument/2006/relationships/slide" Target="slides/slide216.xml"/><Relationship Id="rId343" Type="http://schemas.openxmlformats.org/officeDocument/2006/relationships/slide" Target="slides/slide337.xml"/><Relationship Id="rId100" Type="http://schemas.openxmlformats.org/officeDocument/2006/relationships/slide" Target="slides/slide94.xml"/><Relationship Id="rId221" Type="http://schemas.openxmlformats.org/officeDocument/2006/relationships/slide" Target="slides/slide215.xml"/><Relationship Id="rId342" Type="http://schemas.openxmlformats.org/officeDocument/2006/relationships/slide" Target="slides/slide336.xml"/><Relationship Id="rId217" Type="http://schemas.openxmlformats.org/officeDocument/2006/relationships/slide" Target="slides/slide211.xml"/><Relationship Id="rId338" Type="http://schemas.openxmlformats.org/officeDocument/2006/relationships/slide" Target="slides/slide332.xml"/><Relationship Id="rId216" Type="http://schemas.openxmlformats.org/officeDocument/2006/relationships/slide" Target="slides/slide210.xml"/><Relationship Id="rId337" Type="http://schemas.openxmlformats.org/officeDocument/2006/relationships/slide" Target="slides/slide331.xml"/><Relationship Id="rId215" Type="http://schemas.openxmlformats.org/officeDocument/2006/relationships/slide" Target="slides/slide209.xml"/><Relationship Id="rId336" Type="http://schemas.openxmlformats.org/officeDocument/2006/relationships/slide" Target="slides/slide330.xml"/><Relationship Id="rId214" Type="http://schemas.openxmlformats.org/officeDocument/2006/relationships/slide" Target="slides/slide208.xml"/><Relationship Id="rId335" Type="http://schemas.openxmlformats.org/officeDocument/2006/relationships/slide" Target="slides/slide329.xml"/><Relationship Id="rId219" Type="http://schemas.openxmlformats.org/officeDocument/2006/relationships/slide" Target="slides/slide213.xml"/><Relationship Id="rId218" Type="http://schemas.openxmlformats.org/officeDocument/2006/relationships/slide" Target="slides/slide212.xml"/><Relationship Id="rId339" Type="http://schemas.openxmlformats.org/officeDocument/2006/relationships/slide" Target="slides/slide333.xml"/><Relationship Id="rId330" Type="http://schemas.openxmlformats.org/officeDocument/2006/relationships/slide" Target="slides/slide324.xml"/><Relationship Id="rId213" Type="http://schemas.openxmlformats.org/officeDocument/2006/relationships/slide" Target="slides/slide207.xml"/><Relationship Id="rId334" Type="http://schemas.openxmlformats.org/officeDocument/2006/relationships/slide" Target="slides/slide328.xml"/><Relationship Id="rId212" Type="http://schemas.openxmlformats.org/officeDocument/2006/relationships/slide" Target="slides/slide206.xml"/><Relationship Id="rId333" Type="http://schemas.openxmlformats.org/officeDocument/2006/relationships/slide" Target="slides/slide327.xml"/><Relationship Id="rId211" Type="http://schemas.openxmlformats.org/officeDocument/2006/relationships/slide" Target="slides/slide205.xml"/><Relationship Id="rId332" Type="http://schemas.openxmlformats.org/officeDocument/2006/relationships/slide" Target="slides/slide326.xml"/><Relationship Id="rId210" Type="http://schemas.openxmlformats.org/officeDocument/2006/relationships/slide" Target="slides/slide204.xml"/><Relationship Id="rId331" Type="http://schemas.openxmlformats.org/officeDocument/2006/relationships/slide" Target="slides/slide325.xml"/><Relationship Id="rId370" Type="http://schemas.openxmlformats.org/officeDocument/2006/relationships/font" Target="fonts/Arimo-boldItalic.fntdata"/><Relationship Id="rId129" Type="http://schemas.openxmlformats.org/officeDocument/2006/relationships/slide" Target="slides/slide123.xml"/><Relationship Id="rId128" Type="http://schemas.openxmlformats.org/officeDocument/2006/relationships/slide" Target="slides/slide122.xml"/><Relationship Id="rId249" Type="http://schemas.openxmlformats.org/officeDocument/2006/relationships/slide" Target="slides/slide243.xml"/><Relationship Id="rId127" Type="http://schemas.openxmlformats.org/officeDocument/2006/relationships/slide" Target="slides/slide121.xml"/><Relationship Id="rId248" Type="http://schemas.openxmlformats.org/officeDocument/2006/relationships/slide" Target="slides/slide242.xml"/><Relationship Id="rId369" Type="http://schemas.openxmlformats.org/officeDocument/2006/relationships/font" Target="fonts/Arimo-italic.fntdata"/><Relationship Id="rId126" Type="http://schemas.openxmlformats.org/officeDocument/2006/relationships/slide" Target="slides/slide120.xml"/><Relationship Id="rId247" Type="http://schemas.openxmlformats.org/officeDocument/2006/relationships/slide" Target="slides/slide241.xml"/><Relationship Id="rId368" Type="http://schemas.openxmlformats.org/officeDocument/2006/relationships/font" Target="fonts/Arimo-bold.fntdata"/><Relationship Id="rId121" Type="http://schemas.openxmlformats.org/officeDocument/2006/relationships/slide" Target="slides/slide115.xml"/><Relationship Id="rId242" Type="http://schemas.openxmlformats.org/officeDocument/2006/relationships/slide" Target="slides/slide236.xml"/><Relationship Id="rId363" Type="http://schemas.openxmlformats.org/officeDocument/2006/relationships/font" Target="fonts/Roboto-regular.fntdata"/><Relationship Id="rId120" Type="http://schemas.openxmlformats.org/officeDocument/2006/relationships/slide" Target="slides/slide114.xml"/><Relationship Id="rId241" Type="http://schemas.openxmlformats.org/officeDocument/2006/relationships/slide" Target="slides/slide235.xml"/><Relationship Id="rId362" Type="http://schemas.openxmlformats.org/officeDocument/2006/relationships/slide" Target="slides/slide356.xml"/><Relationship Id="rId240" Type="http://schemas.openxmlformats.org/officeDocument/2006/relationships/slide" Target="slides/slide234.xml"/><Relationship Id="rId361" Type="http://schemas.openxmlformats.org/officeDocument/2006/relationships/slide" Target="slides/slide355.xml"/><Relationship Id="rId360" Type="http://schemas.openxmlformats.org/officeDocument/2006/relationships/slide" Target="slides/slide354.xml"/><Relationship Id="rId125" Type="http://schemas.openxmlformats.org/officeDocument/2006/relationships/slide" Target="slides/slide119.xml"/><Relationship Id="rId246" Type="http://schemas.openxmlformats.org/officeDocument/2006/relationships/slide" Target="slides/slide240.xml"/><Relationship Id="rId367" Type="http://schemas.openxmlformats.org/officeDocument/2006/relationships/font" Target="fonts/Arimo-regular.fntdata"/><Relationship Id="rId124" Type="http://schemas.openxmlformats.org/officeDocument/2006/relationships/slide" Target="slides/slide118.xml"/><Relationship Id="rId245" Type="http://schemas.openxmlformats.org/officeDocument/2006/relationships/slide" Target="slides/slide239.xml"/><Relationship Id="rId366" Type="http://schemas.openxmlformats.org/officeDocument/2006/relationships/font" Target="fonts/Roboto-boldItalic.fntdata"/><Relationship Id="rId123" Type="http://schemas.openxmlformats.org/officeDocument/2006/relationships/slide" Target="slides/slide117.xml"/><Relationship Id="rId244" Type="http://schemas.openxmlformats.org/officeDocument/2006/relationships/slide" Target="slides/slide238.xml"/><Relationship Id="rId365" Type="http://schemas.openxmlformats.org/officeDocument/2006/relationships/font" Target="fonts/Roboto-italic.fntdata"/><Relationship Id="rId122" Type="http://schemas.openxmlformats.org/officeDocument/2006/relationships/slide" Target="slides/slide116.xml"/><Relationship Id="rId243" Type="http://schemas.openxmlformats.org/officeDocument/2006/relationships/slide" Target="slides/slide237.xml"/><Relationship Id="rId364" Type="http://schemas.openxmlformats.org/officeDocument/2006/relationships/font" Target="fonts/Roboto-bold.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slide" Target="slides/slide233.xml"/><Relationship Id="rId117" Type="http://schemas.openxmlformats.org/officeDocument/2006/relationships/slide" Target="slides/slide111.xml"/><Relationship Id="rId238" Type="http://schemas.openxmlformats.org/officeDocument/2006/relationships/slide" Target="slides/slide232.xml"/><Relationship Id="rId359" Type="http://schemas.openxmlformats.org/officeDocument/2006/relationships/slide" Target="slides/slide353.xml"/><Relationship Id="rId116" Type="http://schemas.openxmlformats.org/officeDocument/2006/relationships/slide" Target="slides/slide110.xml"/><Relationship Id="rId237" Type="http://schemas.openxmlformats.org/officeDocument/2006/relationships/slide" Target="slides/slide231.xml"/><Relationship Id="rId358" Type="http://schemas.openxmlformats.org/officeDocument/2006/relationships/slide" Target="slides/slide352.xml"/><Relationship Id="rId115" Type="http://schemas.openxmlformats.org/officeDocument/2006/relationships/slide" Target="slides/slide109.xml"/><Relationship Id="rId236" Type="http://schemas.openxmlformats.org/officeDocument/2006/relationships/slide" Target="slides/slide230.xml"/><Relationship Id="rId357" Type="http://schemas.openxmlformats.org/officeDocument/2006/relationships/slide" Target="slides/slide351.xml"/><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352" Type="http://schemas.openxmlformats.org/officeDocument/2006/relationships/slide" Target="slides/slide346.xml"/><Relationship Id="rId230" Type="http://schemas.openxmlformats.org/officeDocument/2006/relationships/slide" Target="slides/slide224.xml"/><Relationship Id="rId351" Type="http://schemas.openxmlformats.org/officeDocument/2006/relationships/slide" Target="slides/slide345.xml"/><Relationship Id="rId350" Type="http://schemas.openxmlformats.org/officeDocument/2006/relationships/slide" Target="slides/slide344.xml"/><Relationship Id="rId114" Type="http://schemas.openxmlformats.org/officeDocument/2006/relationships/slide" Target="slides/slide108.xml"/><Relationship Id="rId235" Type="http://schemas.openxmlformats.org/officeDocument/2006/relationships/slide" Target="slides/slide229.xml"/><Relationship Id="rId356" Type="http://schemas.openxmlformats.org/officeDocument/2006/relationships/slide" Target="slides/slide350.xml"/><Relationship Id="rId113" Type="http://schemas.openxmlformats.org/officeDocument/2006/relationships/slide" Target="slides/slide107.xml"/><Relationship Id="rId234" Type="http://schemas.openxmlformats.org/officeDocument/2006/relationships/slide" Target="slides/slide228.xml"/><Relationship Id="rId355" Type="http://schemas.openxmlformats.org/officeDocument/2006/relationships/slide" Target="slides/slide349.xml"/><Relationship Id="rId112" Type="http://schemas.openxmlformats.org/officeDocument/2006/relationships/slide" Target="slides/slide106.xml"/><Relationship Id="rId233" Type="http://schemas.openxmlformats.org/officeDocument/2006/relationships/slide" Target="slides/slide227.xml"/><Relationship Id="rId354" Type="http://schemas.openxmlformats.org/officeDocument/2006/relationships/slide" Target="slides/slide348.xml"/><Relationship Id="rId111" Type="http://schemas.openxmlformats.org/officeDocument/2006/relationships/slide" Target="slides/slide105.xml"/><Relationship Id="rId232" Type="http://schemas.openxmlformats.org/officeDocument/2006/relationships/slide" Target="slides/slide226.xml"/><Relationship Id="rId353" Type="http://schemas.openxmlformats.org/officeDocument/2006/relationships/slide" Target="slides/slide347.xml"/><Relationship Id="rId305" Type="http://schemas.openxmlformats.org/officeDocument/2006/relationships/slide" Target="slides/slide299.xml"/><Relationship Id="rId304" Type="http://schemas.openxmlformats.org/officeDocument/2006/relationships/slide" Target="slides/slide298.xml"/><Relationship Id="rId303" Type="http://schemas.openxmlformats.org/officeDocument/2006/relationships/slide" Target="slides/slide297.xml"/><Relationship Id="rId302" Type="http://schemas.openxmlformats.org/officeDocument/2006/relationships/slide" Target="slides/slide296.xml"/><Relationship Id="rId309" Type="http://schemas.openxmlformats.org/officeDocument/2006/relationships/slide" Target="slides/slide303.xml"/><Relationship Id="rId308" Type="http://schemas.openxmlformats.org/officeDocument/2006/relationships/slide" Target="slides/slide302.xml"/><Relationship Id="rId307" Type="http://schemas.openxmlformats.org/officeDocument/2006/relationships/slide" Target="slides/slide301.xml"/><Relationship Id="rId306" Type="http://schemas.openxmlformats.org/officeDocument/2006/relationships/slide" Target="slides/slide300.xml"/><Relationship Id="rId301" Type="http://schemas.openxmlformats.org/officeDocument/2006/relationships/slide" Target="slides/slide295.xml"/><Relationship Id="rId300" Type="http://schemas.openxmlformats.org/officeDocument/2006/relationships/slide" Target="slides/slide294.xml"/><Relationship Id="rId206" Type="http://schemas.openxmlformats.org/officeDocument/2006/relationships/slide" Target="slides/slide200.xml"/><Relationship Id="rId327" Type="http://schemas.openxmlformats.org/officeDocument/2006/relationships/slide" Target="slides/slide321.xml"/><Relationship Id="rId205" Type="http://schemas.openxmlformats.org/officeDocument/2006/relationships/slide" Target="slides/slide199.xml"/><Relationship Id="rId326" Type="http://schemas.openxmlformats.org/officeDocument/2006/relationships/slide" Target="slides/slide320.xml"/><Relationship Id="rId204" Type="http://schemas.openxmlformats.org/officeDocument/2006/relationships/slide" Target="slides/slide198.xml"/><Relationship Id="rId325" Type="http://schemas.openxmlformats.org/officeDocument/2006/relationships/slide" Target="slides/slide319.xml"/><Relationship Id="rId203" Type="http://schemas.openxmlformats.org/officeDocument/2006/relationships/slide" Target="slides/slide197.xml"/><Relationship Id="rId324" Type="http://schemas.openxmlformats.org/officeDocument/2006/relationships/slide" Target="slides/slide318.xml"/><Relationship Id="rId209" Type="http://schemas.openxmlformats.org/officeDocument/2006/relationships/slide" Target="slides/slide203.xml"/><Relationship Id="rId208" Type="http://schemas.openxmlformats.org/officeDocument/2006/relationships/slide" Target="slides/slide202.xml"/><Relationship Id="rId329" Type="http://schemas.openxmlformats.org/officeDocument/2006/relationships/slide" Target="slides/slide323.xml"/><Relationship Id="rId207" Type="http://schemas.openxmlformats.org/officeDocument/2006/relationships/slide" Target="slides/slide201.xml"/><Relationship Id="rId328" Type="http://schemas.openxmlformats.org/officeDocument/2006/relationships/slide" Target="slides/slide322.xml"/><Relationship Id="rId202" Type="http://schemas.openxmlformats.org/officeDocument/2006/relationships/slide" Target="slides/slide196.xml"/><Relationship Id="rId323" Type="http://schemas.openxmlformats.org/officeDocument/2006/relationships/slide" Target="slides/slide317.xml"/><Relationship Id="rId201" Type="http://schemas.openxmlformats.org/officeDocument/2006/relationships/slide" Target="slides/slide195.xml"/><Relationship Id="rId322" Type="http://schemas.openxmlformats.org/officeDocument/2006/relationships/slide" Target="slides/slide316.xml"/><Relationship Id="rId200" Type="http://schemas.openxmlformats.org/officeDocument/2006/relationships/slide" Target="slides/slide194.xml"/><Relationship Id="rId321" Type="http://schemas.openxmlformats.org/officeDocument/2006/relationships/slide" Target="slides/slide315.xml"/><Relationship Id="rId320" Type="http://schemas.openxmlformats.org/officeDocument/2006/relationships/slide" Target="slides/slide314.xml"/><Relationship Id="rId316" Type="http://schemas.openxmlformats.org/officeDocument/2006/relationships/slide" Target="slides/slide310.xml"/><Relationship Id="rId315" Type="http://schemas.openxmlformats.org/officeDocument/2006/relationships/slide" Target="slides/slide309.xml"/><Relationship Id="rId314" Type="http://schemas.openxmlformats.org/officeDocument/2006/relationships/slide" Target="slides/slide308.xml"/><Relationship Id="rId313" Type="http://schemas.openxmlformats.org/officeDocument/2006/relationships/slide" Target="slides/slide307.xml"/><Relationship Id="rId319" Type="http://schemas.openxmlformats.org/officeDocument/2006/relationships/slide" Target="slides/slide313.xml"/><Relationship Id="rId318" Type="http://schemas.openxmlformats.org/officeDocument/2006/relationships/slide" Target="slides/slide312.xml"/><Relationship Id="rId317" Type="http://schemas.openxmlformats.org/officeDocument/2006/relationships/slide" Target="slides/slide311.xml"/><Relationship Id="rId312" Type="http://schemas.openxmlformats.org/officeDocument/2006/relationships/slide" Target="slides/slide306.xml"/><Relationship Id="rId311" Type="http://schemas.openxmlformats.org/officeDocument/2006/relationships/slide" Target="slides/slide305.xml"/><Relationship Id="rId310" Type="http://schemas.openxmlformats.org/officeDocument/2006/relationships/slide" Target="slides/slide3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b7ae38aff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b7ae38aff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b7ae38aff2_0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2b7ae38aff2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b7ae38aff2_0_1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2b7ae38aff2_0_1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b7ae38aff2_0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2b7ae38aff2_0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b7ae38aff2_0_1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2b7ae38aff2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b7ae38aff2_0_1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2b7ae38aff2_0_1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b7ae38aff2_0_1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2b7ae38aff2_0_1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b7ae38aff2_0_1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2b7ae38aff2_0_1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b7ae38aff2_0_1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2b7ae38aff2_0_1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b7ae38aff2_0_10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2b7ae38aff2_0_10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2b7ae38aff2_0_10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2b7ae38aff2_0_10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b7bce02b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b7bce02b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b7ae38aff2_0_1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2b7ae38aff2_0_1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b7ae38aff2_0_1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2b7ae38aff2_0_1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b7ae38aff2_0_1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2b7ae38aff2_0_1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b7ae38aff2_0_1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2b7ae38aff2_0_1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2b7ae38aff2_0_1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2b7ae38aff2_0_1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2b7ae38aff2_0_1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2b7ae38aff2_0_1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2b7ae38aff2_0_1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2b7ae38aff2_0_1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2b7ae38aff2_0_1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2b7ae38aff2_0_1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2b7ae38aff2_0_1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2b7ae38aff2_0_1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2b7ae38aff2_0_1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2b7ae38aff2_0_1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90973c95f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90973c95f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b7ae38aff2_0_1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2b7ae38aff2_0_1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b7ae38aff2_0_1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2b7ae38aff2_0_1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2b7ae38aff2_0_1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2b7ae38aff2_0_1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2b7ae38aff2_0_1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2b7ae38aff2_0_1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b7ae38aff2_0_1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2b7ae38aff2_0_1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2b7ae38aff2_0_1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2b7ae38aff2_0_1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b7ae38aff2_0_1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9" name="Google Shape;1189;g2b7ae38aff2_0_1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2b7ae38aff2_0_1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2b7ae38aff2_0_1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b7ae38aff2_0_1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2b7ae38aff2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2b7ae38aff2_0_1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2b7ae38aff2_0_1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90973c95f1_0_2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0" name="Google Shape;160;g290973c95f1_0_2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2b7ae38aff2_0_1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2b7ae38aff2_0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2b7ae38aff2_0_1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2" name="Google Shape;1222;g2b7ae38aff2_0_1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2b7ae38aff2_0_1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2b7ae38aff2_0_1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https://drsoft.com/2019/02/25/what-is-a-firewall-and-why-is-it-necessary/</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2b7ae38aff2_0_1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2b7ae38aff2_0_1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DDOS - think of network topology exercise from earlier - imagine entire string was filled with packets - what happens? Similar to a “traffic jam”</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2b7ae38aff2_0_1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2b7ae38aff2_0_1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2b7ae38aff2_0_1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2b7ae38aff2_0_1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2b7ae38aff2_0_1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2b7ae38aff2_0_1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Examples: *Internet protection - when you go to a website and browser says “stop, not safe” - you can choose to trust and continue anyway, or not.  Can go into SSL certificates if want</a:t>
            </a:r>
            <a:endParaRPr/>
          </a:p>
          <a:p>
            <a:pPr indent="0" lvl="0" marL="0" rtl="0" algn="l">
              <a:spcBef>
                <a:spcPts val="0"/>
              </a:spcBef>
              <a:spcAft>
                <a:spcPts val="0"/>
              </a:spcAft>
              <a:buNone/>
            </a:pPr>
            <a:r>
              <a:rPr lang="en"/>
              <a:t>*Threat monitoring - Note how sometimes your work computer cannot access certain websites, software, download programs, etc. - this is usually due to specific firewall rules stating what can and cannot be accessed</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2b7ae38aff2_0_1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0" name="Google Shape;1260;g2b7ae38aff2_0_1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Backdoor - Often controversial, i.e. FBI-Apple encryption dispute 2015/2016</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2b7ae38aff2_0_1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6" name="Google Shape;1266;g2b7ae38aff2_0_1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2b7ae38aff2_0_1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2" name="Google Shape;1272;g2b7ae38aff2_0_1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90973c95f1_0_3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9" name="Google Shape;169;g290973c95f1_0_3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2b7ae38aff2_0_1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2b7ae38aff2_0_1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2b7ae38aff2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2b7ae38aff2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b7ae38aff2_0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2b7ae38aff2_0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2b7ae38aff2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5" name="Google Shape;1295;g2b7ae38aff2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2b7ae38aff2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2" name="Google Shape;1302;g2b7ae38aff2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2b7ae38aff2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8" name="Google Shape;1308;g2b7ae38aff2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2b7ae38aff2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2b7ae38aff2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2b7ae38aff2_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2" name="Google Shape;1332;g2b7ae38aff2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2b7ae38aff2_0_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8" name="Google Shape;1338;g2b7ae38aff2_0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2b7ae38aff2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2b7ae38aff2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90973c95f1_0_5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77" name="Google Shape;177;g290973c95f1_0_5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29feb5ef747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29feb5ef747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2627c0da8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2627c0da8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2627c0da82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4" name="Google Shape;1364;g2627c0da82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2627c0da82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2627c0da82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2627c0da82f_0_19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1000"/>
              </a:spcBef>
              <a:spcAft>
                <a:spcPts val="0"/>
              </a:spcAft>
              <a:buClr>
                <a:schemeClr val="dk1"/>
              </a:buClr>
              <a:buSzPts val="2800"/>
              <a:buNone/>
            </a:pPr>
            <a:r>
              <a:t/>
            </a:r>
            <a:endParaRPr sz="1200">
              <a:solidFill>
                <a:schemeClr val="dk1"/>
              </a:solidFill>
              <a:latin typeface="Calibri"/>
              <a:ea typeface="Calibri"/>
              <a:cs typeface="Calibri"/>
              <a:sym typeface="Calibri"/>
            </a:endParaRPr>
          </a:p>
        </p:txBody>
      </p:sp>
      <p:sp>
        <p:nvSpPr>
          <p:cNvPr id="1379" name="Google Shape;1379;g2627c0da82f_0_19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2627c0da82f_0_72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595959"/>
                </a:solidFill>
                <a:latin typeface="Century Gothic"/>
                <a:ea typeface="Century Gothic"/>
                <a:cs typeface="Century Gothic"/>
                <a:sym typeface="Century Gothic"/>
              </a:rPr>
              <a:t>ASK: What types of projects did you see in the video? </a:t>
            </a:r>
            <a:endParaRPr sz="1200">
              <a:solidFill>
                <a:srgbClr val="595959"/>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 sz="1200">
                <a:solidFill>
                  <a:srgbClr val="595959"/>
                </a:solidFill>
                <a:latin typeface="Century Gothic"/>
                <a:ea typeface="Century Gothic"/>
                <a:cs typeface="Century Gothic"/>
                <a:sym typeface="Century Gothic"/>
              </a:rPr>
              <a:t>animations, games, stories, presentations, etc.</a:t>
            </a:r>
            <a:endParaRPr sz="1200">
              <a:solidFill>
                <a:srgbClr val="595959"/>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rgbClr val="595959"/>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rgbClr val="59595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t/>
            </a:r>
            <a:endParaRPr sz="1200"/>
          </a:p>
        </p:txBody>
      </p:sp>
      <p:sp>
        <p:nvSpPr>
          <p:cNvPr id="1394" name="Google Shape;1394;g2627c0da82f_0_724: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2627c0da82f_0_730: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
        <p:nvSpPr>
          <p:cNvPr id="1401" name="Google Shape;1401;g2627c0da82f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2627c0da82f_0_621: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2627c0da82f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 19:10 - 20:50</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2627c0da82f_0_2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rPr lang="en" sz="1200">
                <a:solidFill>
                  <a:schemeClr val="dk1"/>
                </a:solidFill>
                <a:latin typeface="Calibri"/>
                <a:ea typeface="Calibri"/>
                <a:cs typeface="Calibri"/>
                <a:sym typeface="Calibri"/>
              </a:rPr>
              <a:t>Move to the last slide</a:t>
            </a:r>
            <a:endParaRPr sz="1200">
              <a:solidFill>
                <a:schemeClr val="dk1"/>
              </a:solidFill>
              <a:latin typeface="Calibri"/>
              <a:ea typeface="Calibri"/>
              <a:cs typeface="Calibri"/>
              <a:sym typeface="Calibri"/>
            </a:endParaRPr>
          </a:p>
        </p:txBody>
      </p:sp>
      <p:sp>
        <p:nvSpPr>
          <p:cNvPr id="1417" name="Google Shape;1417;g2627c0da82f_0_2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2627c0da82f_0_43:notes"/>
          <p:cNvSpPr txBox="1"/>
          <p:nvPr>
            <p:ph idx="1" type="body"/>
          </p:nvPr>
        </p:nvSpPr>
        <p:spPr>
          <a:xfrm>
            <a:off x="0" y="0"/>
            <a:ext cx="1687500" cy="3999900"/>
          </a:xfrm>
          <a:prstGeom prst="rect">
            <a:avLst/>
          </a:prstGeom>
          <a:noFill/>
          <a:ln>
            <a:noFill/>
          </a:ln>
        </p:spPr>
        <p:txBody>
          <a:bodyPr anchorCtr="0" anchor="t" bIns="45700" lIns="91425" spcFirstLastPara="1" rIns="91425" wrap="square" tIns="45700">
            <a:noAutofit/>
          </a:bodyPr>
          <a:lstStyle/>
          <a:p>
            <a:pPr indent="0" lvl="0" marL="0" rtl="0" algn="l">
              <a:spcBef>
                <a:spcPts val="600"/>
              </a:spcBef>
              <a:spcAft>
                <a:spcPts val="0"/>
              </a:spcAft>
              <a:buNone/>
            </a:pPr>
            <a:r>
              <a:t/>
            </a:r>
            <a:endParaRPr b="1" sz="2600">
              <a:solidFill>
                <a:schemeClr val="dk1"/>
              </a:solidFill>
              <a:latin typeface="Calibri"/>
              <a:ea typeface="Calibri"/>
              <a:cs typeface="Calibri"/>
              <a:sym typeface="Calibri"/>
            </a:endParaRPr>
          </a:p>
        </p:txBody>
      </p:sp>
      <p:sp>
        <p:nvSpPr>
          <p:cNvPr id="1432" name="Google Shape;1432;g2627c0da82f_0_43: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90973c95f1_0_2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90973c95f1_0_2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2627c0da82f_0_58:notes"/>
          <p:cNvSpPr txBox="1"/>
          <p:nvPr>
            <p:ph idx="1" type="body"/>
          </p:nvPr>
        </p:nvSpPr>
        <p:spPr>
          <a:xfrm>
            <a:off x="0" y="0"/>
            <a:ext cx="1687500" cy="3999900"/>
          </a:xfrm>
          <a:prstGeom prst="rect">
            <a:avLst/>
          </a:prstGeom>
          <a:noFill/>
          <a:ln>
            <a:noFill/>
          </a:ln>
        </p:spPr>
        <p:txBody>
          <a:bodyPr anchorCtr="0" anchor="t" bIns="45700" lIns="91425" spcFirstLastPara="1" rIns="91425" wrap="square" tIns="45700">
            <a:noAutofit/>
          </a:bodyPr>
          <a:lstStyle/>
          <a:p>
            <a:pPr indent="0" lvl="0" marL="914400" rtl="0" algn="l">
              <a:spcBef>
                <a:spcPts val="600"/>
              </a:spcBef>
              <a:spcAft>
                <a:spcPts val="0"/>
              </a:spcAft>
              <a:buNone/>
            </a:pPr>
            <a:r>
              <a:t/>
            </a:r>
            <a:endParaRPr b="1" sz="2600">
              <a:solidFill>
                <a:schemeClr val="dk1"/>
              </a:solidFill>
              <a:latin typeface="Calibri"/>
              <a:ea typeface="Calibri"/>
              <a:cs typeface="Calibri"/>
              <a:sym typeface="Calibri"/>
            </a:endParaRPr>
          </a:p>
          <a:p>
            <a:pPr indent="0" lvl="0" marL="914400" rtl="0" algn="l">
              <a:spcBef>
                <a:spcPts val="600"/>
              </a:spcBef>
              <a:spcAft>
                <a:spcPts val="0"/>
              </a:spcAft>
              <a:buNone/>
            </a:pPr>
            <a:r>
              <a:t/>
            </a:r>
            <a:endParaRPr b="1" sz="2600">
              <a:solidFill>
                <a:schemeClr val="dk1"/>
              </a:solidFill>
              <a:latin typeface="Calibri"/>
              <a:ea typeface="Calibri"/>
              <a:cs typeface="Calibri"/>
              <a:sym typeface="Calibri"/>
            </a:endParaRPr>
          </a:p>
        </p:txBody>
      </p:sp>
      <p:sp>
        <p:nvSpPr>
          <p:cNvPr id="1448" name="Google Shape;1448;g2627c0da82f_0_58: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2627c0da82f_0_71:notes"/>
          <p:cNvSpPr txBox="1"/>
          <p:nvPr>
            <p:ph idx="1" type="body"/>
          </p:nvPr>
        </p:nvSpPr>
        <p:spPr>
          <a:xfrm>
            <a:off x="0" y="0"/>
            <a:ext cx="1687500" cy="3999900"/>
          </a:xfrm>
          <a:prstGeom prst="rect">
            <a:avLst/>
          </a:prstGeom>
          <a:noFill/>
          <a:ln>
            <a:noFill/>
          </a:ln>
        </p:spPr>
        <p:txBody>
          <a:bodyPr anchorCtr="0" anchor="t" bIns="45700" lIns="91425" spcFirstLastPara="1" rIns="91425" wrap="square" tIns="45700">
            <a:noAutofit/>
          </a:bodyPr>
          <a:lstStyle/>
          <a:p>
            <a:pPr indent="0" lvl="0" marL="914400" rtl="0" algn="l">
              <a:spcBef>
                <a:spcPts val="600"/>
              </a:spcBef>
              <a:spcAft>
                <a:spcPts val="0"/>
              </a:spcAft>
              <a:buNone/>
            </a:pPr>
            <a:r>
              <a:t/>
            </a:r>
            <a:endParaRPr b="1" sz="2600">
              <a:solidFill>
                <a:schemeClr val="dk1"/>
              </a:solidFill>
              <a:latin typeface="Calibri"/>
              <a:ea typeface="Calibri"/>
              <a:cs typeface="Calibri"/>
              <a:sym typeface="Calibri"/>
            </a:endParaRPr>
          </a:p>
          <a:p>
            <a:pPr indent="0" lvl="0" marL="914400" rtl="0" algn="l">
              <a:spcBef>
                <a:spcPts val="600"/>
              </a:spcBef>
              <a:spcAft>
                <a:spcPts val="0"/>
              </a:spcAft>
              <a:buNone/>
            </a:pPr>
            <a:r>
              <a:t/>
            </a:r>
            <a:endParaRPr b="1" sz="2600">
              <a:solidFill>
                <a:schemeClr val="dk1"/>
              </a:solidFill>
              <a:latin typeface="Calibri"/>
              <a:ea typeface="Calibri"/>
              <a:cs typeface="Calibri"/>
              <a:sym typeface="Calibri"/>
            </a:endParaRPr>
          </a:p>
        </p:txBody>
      </p:sp>
      <p:sp>
        <p:nvSpPr>
          <p:cNvPr id="1462" name="Google Shape;1462;g2627c0da82f_0_71: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2627c0da82f_0_98: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rPr lang="en" sz="1200">
                <a:solidFill>
                  <a:schemeClr val="dk1"/>
                </a:solidFill>
                <a:latin typeface="Calibri"/>
                <a:ea typeface="Calibri"/>
                <a:cs typeface="Calibri"/>
                <a:sym typeface="Calibri"/>
              </a:rPr>
              <a:t>Move to the last slide</a:t>
            </a:r>
            <a:endParaRPr sz="1200">
              <a:solidFill>
                <a:schemeClr val="dk1"/>
              </a:solidFill>
              <a:latin typeface="Calibri"/>
              <a:ea typeface="Calibri"/>
              <a:cs typeface="Calibri"/>
              <a:sym typeface="Calibri"/>
            </a:endParaRPr>
          </a:p>
        </p:txBody>
      </p:sp>
      <p:sp>
        <p:nvSpPr>
          <p:cNvPr id="1477" name="Google Shape;1477;g2627c0da82f_0_98: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2627c0da82f_0_12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94" name="Google Shape;1494;g2627c0da82f_0_12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g290973c95f1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7" name="Google Shape;1517;g290973c95f1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g290973c95f1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3" name="Google Shape;1523;g290973c95f1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g290973c95f1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0" name="Google Shape;1530;g290973c95f1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290973c95f1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7" name="Google Shape;1537;g290973c95f1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2b2661c1848_0_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4" name="Google Shape;1544;g2b2661c1848_0_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2b2661c1848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1" name="Google Shape;1551;g2b2661c1848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90973c95f1_0_2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90973c95f1_0_2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2b2661c1848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2b2661c1848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2b7b4bf45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2b7b4bf45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2b7b4bf455c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1" name="Google Shape;1571;g2b7b4bf455c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g2b7b4bf455c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8" name="Google Shape;1578;g2b7b4bf455c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2b7b4bf455c_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5" name="Google Shape;1585;g2b7b4bf455c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2b7b4bf455c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3" name="Google Shape;1593;g2b7b4bf455c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2b7b4bf455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0" name="Google Shape;1600;g2b7b4bf455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g2b7b4bf455c_0_33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06" name="Google Shape;1606;g2b7b4bf455c_0_33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g2b7b4bf455c_0_348: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22" name="Google Shape;1622;g2b7b4bf455c_0_348: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2b7b4bf455c_0_36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38" name="Google Shape;1638;g2b7b4bf455c_0_36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0973c95f1_0_2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90973c95f1_0_2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2b7b4bf455c_0_378: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54" name="Google Shape;1654;g2b7b4bf455c_0_378: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g2b7b4bf455c_0_39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70" name="Google Shape;1670;g2b7b4bf455c_0_39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g2b7b4bf455c_0_2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g2b7b4bf455c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g2b7b4bf455c_0_2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g2b7b4bf455c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g2b7b4bf455c_0_3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g2b7b4bf455c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g2b7b4bf455c_0_4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g2b7b4bf455c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g2b7b4bf455c_0_4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g2b7b4bf455c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2" name="Shape 1722"/>
        <p:cNvGrpSpPr/>
        <p:nvPr/>
      </p:nvGrpSpPr>
      <p:grpSpPr>
        <a:xfrm>
          <a:off x="0" y="0"/>
          <a:ext cx="0" cy="0"/>
          <a:chOff x="0" y="0"/>
          <a:chExt cx="0" cy="0"/>
        </a:xfrm>
      </p:grpSpPr>
      <p:sp>
        <p:nvSpPr>
          <p:cNvPr id="1723" name="Google Shape;1723;g2b7b4bf455c_0_5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g2b7b4bf455c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g2b7b4bf455c_0_6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g2b7b4bf455c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7" name="Shape 1737"/>
        <p:cNvGrpSpPr/>
        <p:nvPr/>
      </p:nvGrpSpPr>
      <p:grpSpPr>
        <a:xfrm>
          <a:off x="0" y="0"/>
          <a:ext cx="0" cy="0"/>
          <a:chOff x="0" y="0"/>
          <a:chExt cx="0" cy="0"/>
        </a:xfrm>
      </p:grpSpPr>
      <p:sp>
        <p:nvSpPr>
          <p:cNvPr id="1738" name="Google Shape;1738;g2b7b4bf455c_0_6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g2b7b4bf455c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90973c95f1_0_2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90973c95f1_0_2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4" name="Shape 1744"/>
        <p:cNvGrpSpPr/>
        <p:nvPr/>
      </p:nvGrpSpPr>
      <p:grpSpPr>
        <a:xfrm>
          <a:off x="0" y="0"/>
          <a:ext cx="0" cy="0"/>
          <a:chOff x="0" y="0"/>
          <a:chExt cx="0" cy="0"/>
        </a:xfrm>
      </p:grpSpPr>
      <p:sp>
        <p:nvSpPr>
          <p:cNvPr id="1745" name="Google Shape;1745;g2b7b4bf455c_0_7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g2b7b4bf455c_0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g2b7b4bf455c_0_8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g2b7b4bf455c_0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g2b7b4bf455c_0_8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g2b7b4bf455c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g2b7b4bf455c_0_9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g2b7b4bf455c_0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g2b7b4bf455c_0_9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g2b7b4bf455c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g2b7b4bf455c_0_10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g2b7b4bf455c_0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g2b7b4bf455c_0_10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g2b7b4bf455c_0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0" name="Shape 1790"/>
        <p:cNvGrpSpPr/>
        <p:nvPr/>
      </p:nvGrpSpPr>
      <p:grpSpPr>
        <a:xfrm>
          <a:off x="0" y="0"/>
          <a:ext cx="0" cy="0"/>
          <a:chOff x="0" y="0"/>
          <a:chExt cx="0" cy="0"/>
        </a:xfrm>
      </p:grpSpPr>
      <p:sp>
        <p:nvSpPr>
          <p:cNvPr id="1791" name="Google Shape;1791;g2b7b4bf455c_0_1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g2b7b4bf455c_0_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g2b7b4bf455c_0_11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g2b7b4bf455c_0_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g2b7b4bf455c_0_12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g2b7b4bf455c_0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8d20851650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8d2085165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90973c95f1_0_2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90973c95f1_0_2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1" name="Shape 1811"/>
        <p:cNvGrpSpPr/>
        <p:nvPr/>
      </p:nvGrpSpPr>
      <p:grpSpPr>
        <a:xfrm>
          <a:off x="0" y="0"/>
          <a:ext cx="0" cy="0"/>
          <a:chOff x="0" y="0"/>
          <a:chExt cx="0" cy="0"/>
        </a:xfrm>
      </p:grpSpPr>
      <p:sp>
        <p:nvSpPr>
          <p:cNvPr id="1812" name="Google Shape;1812;g2b7b4bf455c_0_13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g2b7b4bf455c_0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2b7b4bf455c_0_1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g2b7b4bf455c_0_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g2b7b4bf455c_0_14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g2b7b4bf455c_0_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g2b7b4bf455c_0_14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g2b7b4bf455c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g2b7b4bf455c_0_15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g2b7b4bf455c_0_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g2b7b4bf455c_0_15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g2b7b4bf455c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g2b7b4bf455c_0_16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g2b7b4bf455c_0_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g2b7b4bf455c_0_17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g2b7b4bf455c_0_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g2b7b4bf455c_0_17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g2b7b4bf455c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g2b7b4bf455c_0_18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g2b7b4bf455c_0_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90973c95f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90973c95f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g2b7b4bf455c_0_18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g2b7b4bf455c_0_1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g2b7b4bf455c_0_19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g2b7b4bf455c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2" name="Shape 1892"/>
        <p:cNvGrpSpPr/>
        <p:nvPr/>
      </p:nvGrpSpPr>
      <p:grpSpPr>
        <a:xfrm>
          <a:off x="0" y="0"/>
          <a:ext cx="0" cy="0"/>
          <a:chOff x="0" y="0"/>
          <a:chExt cx="0" cy="0"/>
        </a:xfrm>
      </p:grpSpPr>
      <p:sp>
        <p:nvSpPr>
          <p:cNvPr id="1893" name="Google Shape;1893;g2b7b4bf455c_0_20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g2b7b4bf455c_0_2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9" name="Shape 1899"/>
        <p:cNvGrpSpPr/>
        <p:nvPr/>
      </p:nvGrpSpPr>
      <p:grpSpPr>
        <a:xfrm>
          <a:off x="0" y="0"/>
          <a:ext cx="0" cy="0"/>
          <a:chOff x="0" y="0"/>
          <a:chExt cx="0" cy="0"/>
        </a:xfrm>
      </p:grpSpPr>
      <p:sp>
        <p:nvSpPr>
          <p:cNvPr id="1900" name="Google Shape;1900;g2b7b4bf455c_0_20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g2b7b4bf455c_0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g2b7b4bf455c_0_2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g2b7b4bf455c_0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3" name="Shape 1913"/>
        <p:cNvGrpSpPr/>
        <p:nvPr/>
      </p:nvGrpSpPr>
      <p:grpSpPr>
        <a:xfrm>
          <a:off x="0" y="0"/>
          <a:ext cx="0" cy="0"/>
          <a:chOff x="0" y="0"/>
          <a:chExt cx="0" cy="0"/>
        </a:xfrm>
      </p:grpSpPr>
      <p:sp>
        <p:nvSpPr>
          <p:cNvPr id="1914" name="Google Shape;1914;g2b7b4bf455c_0_21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g2b7b4bf455c_0_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g2b7b4bf455c_0_22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g2b7b4bf455c_0_2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3" name="Shape 1933"/>
        <p:cNvGrpSpPr/>
        <p:nvPr/>
      </p:nvGrpSpPr>
      <p:grpSpPr>
        <a:xfrm>
          <a:off x="0" y="0"/>
          <a:ext cx="0" cy="0"/>
          <a:chOff x="0" y="0"/>
          <a:chExt cx="0" cy="0"/>
        </a:xfrm>
      </p:grpSpPr>
      <p:sp>
        <p:nvSpPr>
          <p:cNvPr id="1934" name="Google Shape;1934;g2b7b4bf455c_0_2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g2b7b4bf455c_0_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g2b7b4bf455c_0_24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g2b7b4bf455c_0_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g2b7b4bf455c_0_25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g2b7b4bf455c_0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90973c95f1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90973c95f1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6" name="Shape 1956"/>
        <p:cNvGrpSpPr/>
        <p:nvPr/>
      </p:nvGrpSpPr>
      <p:grpSpPr>
        <a:xfrm>
          <a:off x="0" y="0"/>
          <a:ext cx="0" cy="0"/>
          <a:chOff x="0" y="0"/>
          <a:chExt cx="0" cy="0"/>
        </a:xfrm>
      </p:grpSpPr>
      <p:sp>
        <p:nvSpPr>
          <p:cNvPr id="1957" name="Google Shape;1957;g2b7b4bf455c_0_25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g2b7b4bf455c_0_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3" name="Shape 1963"/>
        <p:cNvGrpSpPr/>
        <p:nvPr/>
      </p:nvGrpSpPr>
      <p:grpSpPr>
        <a:xfrm>
          <a:off x="0" y="0"/>
          <a:ext cx="0" cy="0"/>
          <a:chOff x="0" y="0"/>
          <a:chExt cx="0" cy="0"/>
        </a:xfrm>
      </p:grpSpPr>
      <p:sp>
        <p:nvSpPr>
          <p:cNvPr id="1964" name="Google Shape;1964;g2b7b4bf455c_0_26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g2b7b4bf455c_0_2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0" name="Shape 1970"/>
        <p:cNvGrpSpPr/>
        <p:nvPr/>
      </p:nvGrpSpPr>
      <p:grpSpPr>
        <a:xfrm>
          <a:off x="0" y="0"/>
          <a:ext cx="0" cy="0"/>
          <a:chOff x="0" y="0"/>
          <a:chExt cx="0" cy="0"/>
        </a:xfrm>
      </p:grpSpPr>
      <p:sp>
        <p:nvSpPr>
          <p:cNvPr id="1971" name="Google Shape;1971;g2b7b4bf455c_0_26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g2b7b4bf455c_0_2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g2b7b4bf455c_0_27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g2b7b4bf455c_0_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4" name="Shape 1984"/>
        <p:cNvGrpSpPr/>
        <p:nvPr/>
      </p:nvGrpSpPr>
      <p:grpSpPr>
        <a:xfrm>
          <a:off x="0" y="0"/>
          <a:ext cx="0" cy="0"/>
          <a:chOff x="0" y="0"/>
          <a:chExt cx="0" cy="0"/>
        </a:xfrm>
      </p:grpSpPr>
      <p:sp>
        <p:nvSpPr>
          <p:cNvPr id="1985" name="Google Shape;1985;g2b7b4bf455c_0_28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g2b7b4bf455c_0_2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1" name="Shape 1991"/>
        <p:cNvGrpSpPr/>
        <p:nvPr/>
      </p:nvGrpSpPr>
      <p:grpSpPr>
        <a:xfrm>
          <a:off x="0" y="0"/>
          <a:ext cx="0" cy="0"/>
          <a:chOff x="0" y="0"/>
          <a:chExt cx="0" cy="0"/>
        </a:xfrm>
      </p:grpSpPr>
      <p:sp>
        <p:nvSpPr>
          <p:cNvPr id="1992" name="Google Shape;1992;g2b7b4bf455c_0_28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g2b7b4bf455c_0_2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g2b7b4bf455c_0_29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g2b7b4bf455c_0_2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4" name="Shape 2004"/>
        <p:cNvGrpSpPr/>
        <p:nvPr/>
      </p:nvGrpSpPr>
      <p:grpSpPr>
        <a:xfrm>
          <a:off x="0" y="0"/>
          <a:ext cx="0" cy="0"/>
          <a:chOff x="0" y="0"/>
          <a:chExt cx="0" cy="0"/>
        </a:xfrm>
      </p:grpSpPr>
      <p:sp>
        <p:nvSpPr>
          <p:cNvPr id="2005" name="Google Shape;2005;g2b7b4bf455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6" name="Google Shape;2006;g2b7b4bf455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0" name="Shape 2010"/>
        <p:cNvGrpSpPr/>
        <p:nvPr/>
      </p:nvGrpSpPr>
      <p:grpSpPr>
        <a:xfrm>
          <a:off x="0" y="0"/>
          <a:ext cx="0" cy="0"/>
          <a:chOff x="0" y="0"/>
          <a:chExt cx="0" cy="0"/>
        </a:xfrm>
      </p:grpSpPr>
      <p:sp>
        <p:nvSpPr>
          <p:cNvPr id="2011" name="Google Shape;2011;g2b7b4bf455c_0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2" name="Google Shape;2012;g2b7b4bf455c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7" name="Shape 2017"/>
        <p:cNvGrpSpPr/>
        <p:nvPr/>
      </p:nvGrpSpPr>
      <p:grpSpPr>
        <a:xfrm>
          <a:off x="0" y="0"/>
          <a:ext cx="0" cy="0"/>
          <a:chOff x="0" y="0"/>
          <a:chExt cx="0" cy="0"/>
        </a:xfrm>
      </p:grpSpPr>
      <p:sp>
        <p:nvSpPr>
          <p:cNvPr id="2018" name="Google Shape;2018;g2b7b4bf455c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9" name="Google Shape;2019;g2b7b4bf455c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8d2085165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8d2085165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4" name="Shape 2024"/>
        <p:cNvGrpSpPr/>
        <p:nvPr/>
      </p:nvGrpSpPr>
      <p:grpSpPr>
        <a:xfrm>
          <a:off x="0" y="0"/>
          <a:ext cx="0" cy="0"/>
          <a:chOff x="0" y="0"/>
          <a:chExt cx="0" cy="0"/>
        </a:xfrm>
      </p:grpSpPr>
      <p:sp>
        <p:nvSpPr>
          <p:cNvPr id="2025" name="Google Shape;2025;g2b7b4bf455c_0_53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26" name="Google Shape;2026;g2b7b4bf455c_0_53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0" name="Shape 2040"/>
        <p:cNvGrpSpPr/>
        <p:nvPr/>
      </p:nvGrpSpPr>
      <p:grpSpPr>
        <a:xfrm>
          <a:off x="0" y="0"/>
          <a:ext cx="0" cy="0"/>
          <a:chOff x="0" y="0"/>
          <a:chExt cx="0" cy="0"/>
        </a:xfrm>
      </p:grpSpPr>
      <p:sp>
        <p:nvSpPr>
          <p:cNvPr id="2041" name="Google Shape;2041;g2b7b4bf455c_0_55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42" name="Google Shape;2042;g2b7b4bf455c_0_55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g2b7b4bf455c_0_56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57" name="Google Shape;2057;g2b7b4bf455c_0_56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0" name="Shape 2070"/>
        <p:cNvGrpSpPr/>
        <p:nvPr/>
      </p:nvGrpSpPr>
      <p:grpSpPr>
        <a:xfrm>
          <a:off x="0" y="0"/>
          <a:ext cx="0" cy="0"/>
          <a:chOff x="0" y="0"/>
          <a:chExt cx="0" cy="0"/>
        </a:xfrm>
      </p:grpSpPr>
      <p:sp>
        <p:nvSpPr>
          <p:cNvPr id="2071" name="Google Shape;2071;g2b7b4bf455c_0_57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72" name="Google Shape;2072;g2b7b4bf455c_0_57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5" name="Shape 2085"/>
        <p:cNvGrpSpPr/>
        <p:nvPr/>
      </p:nvGrpSpPr>
      <p:grpSpPr>
        <a:xfrm>
          <a:off x="0" y="0"/>
          <a:ext cx="0" cy="0"/>
          <a:chOff x="0" y="0"/>
          <a:chExt cx="0" cy="0"/>
        </a:xfrm>
      </p:grpSpPr>
      <p:sp>
        <p:nvSpPr>
          <p:cNvPr id="2086" name="Google Shape;2086;g2b7b4bf455c_0_59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87" name="Google Shape;2087;g2b7b4bf455c_0_59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2" name="Shape 2102"/>
        <p:cNvGrpSpPr/>
        <p:nvPr/>
      </p:nvGrpSpPr>
      <p:grpSpPr>
        <a:xfrm>
          <a:off x="0" y="0"/>
          <a:ext cx="0" cy="0"/>
          <a:chOff x="0" y="0"/>
          <a:chExt cx="0" cy="0"/>
        </a:xfrm>
      </p:grpSpPr>
      <p:sp>
        <p:nvSpPr>
          <p:cNvPr id="2103" name="Google Shape;2103;g2b7b4bf455c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4" name="Google Shape;2104;g2b7b4bf455c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9" name="Shape 2109"/>
        <p:cNvGrpSpPr/>
        <p:nvPr/>
      </p:nvGrpSpPr>
      <p:grpSpPr>
        <a:xfrm>
          <a:off x="0" y="0"/>
          <a:ext cx="0" cy="0"/>
          <a:chOff x="0" y="0"/>
          <a:chExt cx="0" cy="0"/>
        </a:xfrm>
      </p:grpSpPr>
      <p:sp>
        <p:nvSpPr>
          <p:cNvPr id="2110" name="Google Shape;2110;g2b7b4bf455c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1" name="Google Shape;2111;g2b7b4bf455c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6" name="Shape 2116"/>
        <p:cNvGrpSpPr/>
        <p:nvPr/>
      </p:nvGrpSpPr>
      <p:grpSpPr>
        <a:xfrm>
          <a:off x="0" y="0"/>
          <a:ext cx="0" cy="0"/>
          <a:chOff x="0" y="0"/>
          <a:chExt cx="0" cy="0"/>
        </a:xfrm>
      </p:grpSpPr>
      <p:sp>
        <p:nvSpPr>
          <p:cNvPr id="2117" name="Google Shape;2117;g2b7b4bf455c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8" name="Google Shape;2118;g2b7b4bf455c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3" name="Shape 2123"/>
        <p:cNvGrpSpPr/>
        <p:nvPr/>
      </p:nvGrpSpPr>
      <p:grpSpPr>
        <a:xfrm>
          <a:off x="0" y="0"/>
          <a:ext cx="0" cy="0"/>
          <a:chOff x="0" y="0"/>
          <a:chExt cx="0" cy="0"/>
        </a:xfrm>
      </p:grpSpPr>
      <p:sp>
        <p:nvSpPr>
          <p:cNvPr id="2124" name="Google Shape;2124;g2b7b4bf455c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5" name="Google Shape;2125;g2b7b4bf455c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1" name="Shape 2131"/>
        <p:cNvGrpSpPr/>
        <p:nvPr/>
      </p:nvGrpSpPr>
      <p:grpSpPr>
        <a:xfrm>
          <a:off x="0" y="0"/>
          <a:ext cx="0" cy="0"/>
          <a:chOff x="0" y="0"/>
          <a:chExt cx="0" cy="0"/>
        </a:xfrm>
      </p:grpSpPr>
      <p:sp>
        <p:nvSpPr>
          <p:cNvPr id="2132" name="Google Shape;2132;g2b7b4bf455c_0_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3" name="Google Shape;2133;g2b7b4bf455c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8d2085165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8d2085165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9" name="Shape 2139"/>
        <p:cNvGrpSpPr/>
        <p:nvPr/>
      </p:nvGrpSpPr>
      <p:grpSpPr>
        <a:xfrm>
          <a:off x="0" y="0"/>
          <a:ext cx="0" cy="0"/>
          <a:chOff x="0" y="0"/>
          <a:chExt cx="0" cy="0"/>
        </a:xfrm>
      </p:grpSpPr>
      <p:sp>
        <p:nvSpPr>
          <p:cNvPr id="2140" name="Google Shape;2140;g2b7b4bf455c_0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1" name="Google Shape;2141;g2b7b4bf455c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g2b7b4bf455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8" name="Google Shape;2148;g2b7b4bf455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2b7b4bf455c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4" name="Google Shape;2154;g2b7b4bf455c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g290973c95f1_0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1" name="Google Shape;2161;g290973c95f1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5" name="Shape 2165"/>
        <p:cNvGrpSpPr/>
        <p:nvPr/>
      </p:nvGrpSpPr>
      <p:grpSpPr>
        <a:xfrm>
          <a:off x="0" y="0"/>
          <a:ext cx="0" cy="0"/>
          <a:chOff x="0" y="0"/>
          <a:chExt cx="0" cy="0"/>
        </a:xfrm>
      </p:grpSpPr>
      <p:sp>
        <p:nvSpPr>
          <p:cNvPr id="2166" name="Google Shape;2166;g29feb5ef747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7" name="Google Shape;2167;g29feb5ef747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2" name="Shape 2172"/>
        <p:cNvGrpSpPr/>
        <p:nvPr/>
      </p:nvGrpSpPr>
      <p:grpSpPr>
        <a:xfrm>
          <a:off x="0" y="0"/>
          <a:ext cx="0" cy="0"/>
          <a:chOff x="0" y="0"/>
          <a:chExt cx="0" cy="0"/>
        </a:xfrm>
      </p:grpSpPr>
      <p:sp>
        <p:nvSpPr>
          <p:cNvPr id="2173" name="Google Shape;2173;g2b7b4bf455c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4" name="Google Shape;2174;g2b7b4bf455c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9" name="Shape 2179"/>
        <p:cNvGrpSpPr/>
        <p:nvPr/>
      </p:nvGrpSpPr>
      <p:grpSpPr>
        <a:xfrm>
          <a:off x="0" y="0"/>
          <a:ext cx="0" cy="0"/>
          <a:chOff x="0" y="0"/>
          <a:chExt cx="0" cy="0"/>
        </a:xfrm>
      </p:grpSpPr>
      <p:sp>
        <p:nvSpPr>
          <p:cNvPr id="2180" name="Google Shape;2180;g290973c95f1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1" name="Google Shape;2181;g290973c95f1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6" name="Shape 2186"/>
        <p:cNvGrpSpPr/>
        <p:nvPr/>
      </p:nvGrpSpPr>
      <p:grpSpPr>
        <a:xfrm>
          <a:off x="0" y="0"/>
          <a:ext cx="0" cy="0"/>
          <a:chOff x="0" y="0"/>
          <a:chExt cx="0" cy="0"/>
        </a:xfrm>
      </p:grpSpPr>
      <p:sp>
        <p:nvSpPr>
          <p:cNvPr id="2187" name="Google Shape;2187;g28d2085165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8" name="Google Shape;2188;g28d2085165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2" name="Shape 2192"/>
        <p:cNvGrpSpPr/>
        <p:nvPr/>
      </p:nvGrpSpPr>
      <p:grpSpPr>
        <a:xfrm>
          <a:off x="0" y="0"/>
          <a:ext cx="0" cy="0"/>
          <a:chOff x="0" y="0"/>
          <a:chExt cx="0" cy="0"/>
        </a:xfrm>
      </p:grpSpPr>
      <p:sp>
        <p:nvSpPr>
          <p:cNvPr id="2193" name="Google Shape;2193;g290973c95f1_0_1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4" name="Google Shape;2194;g290973c95f1_0_1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9" name="Shape 2199"/>
        <p:cNvGrpSpPr/>
        <p:nvPr/>
      </p:nvGrpSpPr>
      <p:grpSpPr>
        <a:xfrm>
          <a:off x="0" y="0"/>
          <a:ext cx="0" cy="0"/>
          <a:chOff x="0" y="0"/>
          <a:chExt cx="0" cy="0"/>
        </a:xfrm>
      </p:grpSpPr>
      <p:sp>
        <p:nvSpPr>
          <p:cNvPr id="2200" name="Google Shape;2200;g28d2085165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1" name="Google Shape;2201;g28d2085165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8d2085165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8d2085165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6" name="Shape 2206"/>
        <p:cNvGrpSpPr/>
        <p:nvPr/>
      </p:nvGrpSpPr>
      <p:grpSpPr>
        <a:xfrm>
          <a:off x="0" y="0"/>
          <a:ext cx="0" cy="0"/>
          <a:chOff x="0" y="0"/>
          <a:chExt cx="0" cy="0"/>
        </a:xfrm>
      </p:grpSpPr>
      <p:sp>
        <p:nvSpPr>
          <p:cNvPr id="2207" name="Google Shape;2207;g28d2085165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8" name="Google Shape;2208;g28d2085165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g28d20851650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5" name="Google Shape;2215;g28d20851650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g29f65d922c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2" name="Google Shape;2222;g29f65d922c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g2b2661c1848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9" name="Google Shape;2229;g2b2661c1848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4" name="Shape 2234"/>
        <p:cNvGrpSpPr/>
        <p:nvPr/>
      </p:nvGrpSpPr>
      <p:grpSpPr>
        <a:xfrm>
          <a:off x="0" y="0"/>
          <a:ext cx="0" cy="0"/>
          <a:chOff x="0" y="0"/>
          <a:chExt cx="0" cy="0"/>
        </a:xfrm>
      </p:grpSpPr>
      <p:sp>
        <p:nvSpPr>
          <p:cNvPr id="2235" name="Google Shape;2235;g2b7b4bf455c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6" name="Google Shape;2236;g2b7b4bf455c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1" name="Shape 2241"/>
        <p:cNvGrpSpPr/>
        <p:nvPr/>
      </p:nvGrpSpPr>
      <p:grpSpPr>
        <a:xfrm>
          <a:off x="0" y="0"/>
          <a:ext cx="0" cy="0"/>
          <a:chOff x="0" y="0"/>
          <a:chExt cx="0" cy="0"/>
        </a:xfrm>
      </p:grpSpPr>
      <p:sp>
        <p:nvSpPr>
          <p:cNvPr id="2242" name="Google Shape;2242;g2b7b4bf455c_0_69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g2b7b4bf455c_0_69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7" name="Shape 2247"/>
        <p:cNvGrpSpPr/>
        <p:nvPr/>
      </p:nvGrpSpPr>
      <p:grpSpPr>
        <a:xfrm>
          <a:off x="0" y="0"/>
          <a:ext cx="0" cy="0"/>
          <a:chOff x="0" y="0"/>
          <a:chExt cx="0" cy="0"/>
        </a:xfrm>
      </p:grpSpPr>
      <p:sp>
        <p:nvSpPr>
          <p:cNvPr id="2248" name="Google Shape;2248;g2b7b4bf455c_0_70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g2b7b4bf455c_0_70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3" name="Shape 2253"/>
        <p:cNvGrpSpPr/>
        <p:nvPr/>
      </p:nvGrpSpPr>
      <p:grpSpPr>
        <a:xfrm>
          <a:off x="0" y="0"/>
          <a:ext cx="0" cy="0"/>
          <a:chOff x="0" y="0"/>
          <a:chExt cx="0" cy="0"/>
        </a:xfrm>
      </p:grpSpPr>
      <p:sp>
        <p:nvSpPr>
          <p:cNvPr id="2254" name="Google Shape;2254;g2b7b4bf455c_0_70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g2b7b4bf455c_0_70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9" name="Shape 2259"/>
        <p:cNvGrpSpPr/>
        <p:nvPr/>
      </p:nvGrpSpPr>
      <p:grpSpPr>
        <a:xfrm>
          <a:off x="0" y="0"/>
          <a:ext cx="0" cy="0"/>
          <a:chOff x="0" y="0"/>
          <a:chExt cx="0" cy="0"/>
        </a:xfrm>
      </p:grpSpPr>
      <p:sp>
        <p:nvSpPr>
          <p:cNvPr id="2260" name="Google Shape;2260;g2b7b4bf455c_0_71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g2b7b4bf455c_0_71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g2b7b4bf455c_0_71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g2b7b4bf455c_0_71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b2661c184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b2661c184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g2b7b4bf455c_0_72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g2b7b4bf455c_0_72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7" name="Shape 2277"/>
        <p:cNvGrpSpPr/>
        <p:nvPr/>
      </p:nvGrpSpPr>
      <p:grpSpPr>
        <a:xfrm>
          <a:off x="0" y="0"/>
          <a:ext cx="0" cy="0"/>
          <a:chOff x="0" y="0"/>
          <a:chExt cx="0" cy="0"/>
        </a:xfrm>
      </p:grpSpPr>
      <p:sp>
        <p:nvSpPr>
          <p:cNvPr id="2278" name="Google Shape;2278;g2b7b4bf455c_0_72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g2b7b4bf455c_0_72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3" name="Shape 2283"/>
        <p:cNvGrpSpPr/>
        <p:nvPr/>
      </p:nvGrpSpPr>
      <p:grpSpPr>
        <a:xfrm>
          <a:off x="0" y="0"/>
          <a:ext cx="0" cy="0"/>
          <a:chOff x="0" y="0"/>
          <a:chExt cx="0" cy="0"/>
        </a:xfrm>
      </p:grpSpPr>
      <p:sp>
        <p:nvSpPr>
          <p:cNvPr id="2284" name="Google Shape;2284;g2b7b4bf455c_0_73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g2b7b4bf455c_0_73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9" name="Shape 2289"/>
        <p:cNvGrpSpPr/>
        <p:nvPr/>
      </p:nvGrpSpPr>
      <p:grpSpPr>
        <a:xfrm>
          <a:off x="0" y="0"/>
          <a:ext cx="0" cy="0"/>
          <a:chOff x="0" y="0"/>
          <a:chExt cx="0" cy="0"/>
        </a:xfrm>
      </p:grpSpPr>
      <p:sp>
        <p:nvSpPr>
          <p:cNvPr id="2290" name="Google Shape;2290;g2b7b4bf455c_0_73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g2b7b4bf455c_0_73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5" name="Shape 2295"/>
        <p:cNvGrpSpPr/>
        <p:nvPr/>
      </p:nvGrpSpPr>
      <p:grpSpPr>
        <a:xfrm>
          <a:off x="0" y="0"/>
          <a:ext cx="0" cy="0"/>
          <a:chOff x="0" y="0"/>
          <a:chExt cx="0" cy="0"/>
        </a:xfrm>
      </p:grpSpPr>
      <p:sp>
        <p:nvSpPr>
          <p:cNvPr id="2296" name="Google Shape;2296;g2b7b4bf455c_0_74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g2b7b4bf455c_0_74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g2b7b4bf455c_0_74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g2b7b4bf455c_0_74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7" name="Shape 2307"/>
        <p:cNvGrpSpPr/>
        <p:nvPr/>
      </p:nvGrpSpPr>
      <p:grpSpPr>
        <a:xfrm>
          <a:off x="0" y="0"/>
          <a:ext cx="0" cy="0"/>
          <a:chOff x="0" y="0"/>
          <a:chExt cx="0" cy="0"/>
        </a:xfrm>
      </p:grpSpPr>
      <p:sp>
        <p:nvSpPr>
          <p:cNvPr id="2308" name="Google Shape;2308;g2b7b4bf455c_0_75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g2b7b4bf455c_0_75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3" name="Shape 2313"/>
        <p:cNvGrpSpPr/>
        <p:nvPr/>
      </p:nvGrpSpPr>
      <p:grpSpPr>
        <a:xfrm>
          <a:off x="0" y="0"/>
          <a:ext cx="0" cy="0"/>
          <a:chOff x="0" y="0"/>
          <a:chExt cx="0" cy="0"/>
        </a:xfrm>
      </p:grpSpPr>
      <p:sp>
        <p:nvSpPr>
          <p:cNvPr id="2314" name="Google Shape;2314;g2b7b4bf455c_0_75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g2b7b4bf455c_0_75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9" name="Shape 2319"/>
        <p:cNvGrpSpPr/>
        <p:nvPr/>
      </p:nvGrpSpPr>
      <p:grpSpPr>
        <a:xfrm>
          <a:off x="0" y="0"/>
          <a:ext cx="0" cy="0"/>
          <a:chOff x="0" y="0"/>
          <a:chExt cx="0" cy="0"/>
        </a:xfrm>
      </p:grpSpPr>
      <p:sp>
        <p:nvSpPr>
          <p:cNvPr id="2320" name="Google Shape;2320;g2b7b4bf455c_0_76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g2b7b4bf455c_0_76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5" name="Shape 2325"/>
        <p:cNvGrpSpPr/>
        <p:nvPr/>
      </p:nvGrpSpPr>
      <p:grpSpPr>
        <a:xfrm>
          <a:off x="0" y="0"/>
          <a:ext cx="0" cy="0"/>
          <a:chOff x="0" y="0"/>
          <a:chExt cx="0" cy="0"/>
        </a:xfrm>
      </p:grpSpPr>
      <p:sp>
        <p:nvSpPr>
          <p:cNvPr id="2326" name="Google Shape;2326;g2b7b4bf455c_0_76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g2b7b4bf455c_0_76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b2661c184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b2661c184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1" name="Shape 2331"/>
        <p:cNvGrpSpPr/>
        <p:nvPr/>
      </p:nvGrpSpPr>
      <p:grpSpPr>
        <a:xfrm>
          <a:off x="0" y="0"/>
          <a:ext cx="0" cy="0"/>
          <a:chOff x="0" y="0"/>
          <a:chExt cx="0" cy="0"/>
        </a:xfrm>
      </p:grpSpPr>
      <p:sp>
        <p:nvSpPr>
          <p:cNvPr id="2332" name="Google Shape;2332;g2b7b4bf455c_0_77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g2b7b4bf455c_0_77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7" name="Shape 2337"/>
        <p:cNvGrpSpPr/>
        <p:nvPr/>
      </p:nvGrpSpPr>
      <p:grpSpPr>
        <a:xfrm>
          <a:off x="0" y="0"/>
          <a:ext cx="0" cy="0"/>
          <a:chOff x="0" y="0"/>
          <a:chExt cx="0" cy="0"/>
        </a:xfrm>
      </p:grpSpPr>
      <p:sp>
        <p:nvSpPr>
          <p:cNvPr id="2338" name="Google Shape;2338;g2b7b4bf455c_0_77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g2b7b4bf455c_0_77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3" name="Shape 2343"/>
        <p:cNvGrpSpPr/>
        <p:nvPr/>
      </p:nvGrpSpPr>
      <p:grpSpPr>
        <a:xfrm>
          <a:off x="0" y="0"/>
          <a:ext cx="0" cy="0"/>
          <a:chOff x="0" y="0"/>
          <a:chExt cx="0" cy="0"/>
        </a:xfrm>
      </p:grpSpPr>
      <p:sp>
        <p:nvSpPr>
          <p:cNvPr id="2344" name="Google Shape;2344;g2b7b4bf455c_0_78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g2b7b4bf455c_0_78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9" name="Shape 2349"/>
        <p:cNvGrpSpPr/>
        <p:nvPr/>
      </p:nvGrpSpPr>
      <p:grpSpPr>
        <a:xfrm>
          <a:off x="0" y="0"/>
          <a:ext cx="0" cy="0"/>
          <a:chOff x="0" y="0"/>
          <a:chExt cx="0" cy="0"/>
        </a:xfrm>
      </p:grpSpPr>
      <p:sp>
        <p:nvSpPr>
          <p:cNvPr id="2350" name="Google Shape;2350;g2b7b4bf455c_0_78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g2b7b4bf455c_0_78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5" name="Shape 2355"/>
        <p:cNvGrpSpPr/>
        <p:nvPr/>
      </p:nvGrpSpPr>
      <p:grpSpPr>
        <a:xfrm>
          <a:off x="0" y="0"/>
          <a:ext cx="0" cy="0"/>
          <a:chOff x="0" y="0"/>
          <a:chExt cx="0" cy="0"/>
        </a:xfrm>
      </p:grpSpPr>
      <p:sp>
        <p:nvSpPr>
          <p:cNvPr id="2356" name="Google Shape;2356;g2b7b4bf455c_0_79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g2b7b4bf455c_0_79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1" name="Shape 2361"/>
        <p:cNvGrpSpPr/>
        <p:nvPr/>
      </p:nvGrpSpPr>
      <p:grpSpPr>
        <a:xfrm>
          <a:off x="0" y="0"/>
          <a:ext cx="0" cy="0"/>
          <a:chOff x="0" y="0"/>
          <a:chExt cx="0" cy="0"/>
        </a:xfrm>
      </p:grpSpPr>
      <p:sp>
        <p:nvSpPr>
          <p:cNvPr id="2362" name="Google Shape;2362;g2b7b4bf455c_0_79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g2b7b4bf455c_0_79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7" name="Shape 2367"/>
        <p:cNvGrpSpPr/>
        <p:nvPr/>
      </p:nvGrpSpPr>
      <p:grpSpPr>
        <a:xfrm>
          <a:off x="0" y="0"/>
          <a:ext cx="0" cy="0"/>
          <a:chOff x="0" y="0"/>
          <a:chExt cx="0" cy="0"/>
        </a:xfrm>
      </p:grpSpPr>
      <p:sp>
        <p:nvSpPr>
          <p:cNvPr id="2368" name="Google Shape;2368;g2b7b4bf455c_0_80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g2b7b4bf455c_0_80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3" name="Shape 2373"/>
        <p:cNvGrpSpPr/>
        <p:nvPr/>
      </p:nvGrpSpPr>
      <p:grpSpPr>
        <a:xfrm>
          <a:off x="0" y="0"/>
          <a:ext cx="0" cy="0"/>
          <a:chOff x="0" y="0"/>
          <a:chExt cx="0" cy="0"/>
        </a:xfrm>
      </p:grpSpPr>
      <p:sp>
        <p:nvSpPr>
          <p:cNvPr id="2374" name="Google Shape;2374;g2b7b4bf455c_0_80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g2b7b4bf455c_0_80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9" name="Shape 2379"/>
        <p:cNvGrpSpPr/>
        <p:nvPr/>
      </p:nvGrpSpPr>
      <p:grpSpPr>
        <a:xfrm>
          <a:off x="0" y="0"/>
          <a:ext cx="0" cy="0"/>
          <a:chOff x="0" y="0"/>
          <a:chExt cx="0" cy="0"/>
        </a:xfrm>
      </p:grpSpPr>
      <p:sp>
        <p:nvSpPr>
          <p:cNvPr id="2380" name="Google Shape;2380;g2b7b4bf455c_0_81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g2b7b4bf455c_0_81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5" name="Shape 2385"/>
        <p:cNvGrpSpPr/>
        <p:nvPr/>
      </p:nvGrpSpPr>
      <p:grpSpPr>
        <a:xfrm>
          <a:off x="0" y="0"/>
          <a:ext cx="0" cy="0"/>
          <a:chOff x="0" y="0"/>
          <a:chExt cx="0" cy="0"/>
        </a:xfrm>
      </p:grpSpPr>
      <p:sp>
        <p:nvSpPr>
          <p:cNvPr id="2386" name="Google Shape;2386;g2b7b4bf455c_0_81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g2b7b4bf455c_0_81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b2661c184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b2661c184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1" name="Shape 2391"/>
        <p:cNvGrpSpPr/>
        <p:nvPr/>
      </p:nvGrpSpPr>
      <p:grpSpPr>
        <a:xfrm>
          <a:off x="0" y="0"/>
          <a:ext cx="0" cy="0"/>
          <a:chOff x="0" y="0"/>
          <a:chExt cx="0" cy="0"/>
        </a:xfrm>
      </p:grpSpPr>
      <p:sp>
        <p:nvSpPr>
          <p:cNvPr id="2392" name="Google Shape;2392;g2b7b4bf455c_0_82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g2b7b4bf455c_0_82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7" name="Shape 2397"/>
        <p:cNvGrpSpPr/>
        <p:nvPr/>
      </p:nvGrpSpPr>
      <p:grpSpPr>
        <a:xfrm>
          <a:off x="0" y="0"/>
          <a:ext cx="0" cy="0"/>
          <a:chOff x="0" y="0"/>
          <a:chExt cx="0" cy="0"/>
        </a:xfrm>
      </p:grpSpPr>
      <p:sp>
        <p:nvSpPr>
          <p:cNvPr id="2398" name="Google Shape;2398;g2b7b4bf455c_0_82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g2b7b4bf455c_0_82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3" name="Shape 2403"/>
        <p:cNvGrpSpPr/>
        <p:nvPr/>
      </p:nvGrpSpPr>
      <p:grpSpPr>
        <a:xfrm>
          <a:off x="0" y="0"/>
          <a:ext cx="0" cy="0"/>
          <a:chOff x="0" y="0"/>
          <a:chExt cx="0" cy="0"/>
        </a:xfrm>
      </p:grpSpPr>
      <p:sp>
        <p:nvSpPr>
          <p:cNvPr id="2404" name="Google Shape;2404;g2b7b4bf455c_0_83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g2b7b4bf455c_0_83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9" name="Shape 2409"/>
        <p:cNvGrpSpPr/>
        <p:nvPr/>
      </p:nvGrpSpPr>
      <p:grpSpPr>
        <a:xfrm>
          <a:off x="0" y="0"/>
          <a:ext cx="0" cy="0"/>
          <a:chOff x="0" y="0"/>
          <a:chExt cx="0" cy="0"/>
        </a:xfrm>
      </p:grpSpPr>
      <p:sp>
        <p:nvSpPr>
          <p:cNvPr id="2410" name="Google Shape;2410;g2b7b4bf455c_0_83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g2b7b4bf455c_0_83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5" name="Shape 2415"/>
        <p:cNvGrpSpPr/>
        <p:nvPr/>
      </p:nvGrpSpPr>
      <p:grpSpPr>
        <a:xfrm>
          <a:off x="0" y="0"/>
          <a:ext cx="0" cy="0"/>
          <a:chOff x="0" y="0"/>
          <a:chExt cx="0" cy="0"/>
        </a:xfrm>
      </p:grpSpPr>
      <p:sp>
        <p:nvSpPr>
          <p:cNvPr id="2416" name="Google Shape;2416;g2b7b4bf455c_0_84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g2b7b4bf455c_0_84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1" name="Shape 2421"/>
        <p:cNvGrpSpPr/>
        <p:nvPr/>
      </p:nvGrpSpPr>
      <p:grpSpPr>
        <a:xfrm>
          <a:off x="0" y="0"/>
          <a:ext cx="0" cy="0"/>
          <a:chOff x="0" y="0"/>
          <a:chExt cx="0" cy="0"/>
        </a:xfrm>
      </p:grpSpPr>
      <p:sp>
        <p:nvSpPr>
          <p:cNvPr id="2422" name="Google Shape;2422;g2b7b4bf455c_0_84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g2b7b4bf455c_0_84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7" name="Shape 2427"/>
        <p:cNvGrpSpPr/>
        <p:nvPr/>
      </p:nvGrpSpPr>
      <p:grpSpPr>
        <a:xfrm>
          <a:off x="0" y="0"/>
          <a:ext cx="0" cy="0"/>
          <a:chOff x="0" y="0"/>
          <a:chExt cx="0" cy="0"/>
        </a:xfrm>
      </p:grpSpPr>
      <p:sp>
        <p:nvSpPr>
          <p:cNvPr id="2428" name="Google Shape;2428;g2b7b4bf455c_0_85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g2b7b4bf455c_0_85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3" name="Shape 2433"/>
        <p:cNvGrpSpPr/>
        <p:nvPr/>
      </p:nvGrpSpPr>
      <p:grpSpPr>
        <a:xfrm>
          <a:off x="0" y="0"/>
          <a:ext cx="0" cy="0"/>
          <a:chOff x="0" y="0"/>
          <a:chExt cx="0" cy="0"/>
        </a:xfrm>
      </p:grpSpPr>
      <p:sp>
        <p:nvSpPr>
          <p:cNvPr id="2434" name="Google Shape;2434;g2b7b4bf455c_0_85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g2b7b4bf455c_0_85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9" name="Shape 2439"/>
        <p:cNvGrpSpPr/>
        <p:nvPr/>
      </p:nvGrpSpPr>
      <p:grpSpPr>
        <a:xfrm>
          <a:off x="0" y="0"/>
          <a:ext cx="0" cy="0"/>
          <a:chOff x="0" y="0"/>
          <a:chExt cx="0" cy="0"/>
        </a:xfrm>
      </p:grpSpPr>
      <p:sp>
        <p:nvSpPr>
          <p:cNvPr id="2440" name="Google Shape;2440;g2b7b4bf455c_0_86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g2b7b4bf455c_0_86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5" name="Shape 2445"/>
        <p:cNvGrpSpPr/>
        <p:nvPr/>
      </p:nvGrpSpPr>
      <p:grpSpPr>
        <a:xfrm>
          <a:off x="0" y="0"/>
          <a:ext cx="0" cy="0"/>
          <a:chOff x="0" y="0"/>
          <a:chExt cx="0" cy="0"/>
        </a:xfrm>
      </p:grpSpPr>
      <p:sp>
        <p:nvSpPr>
          <p:cNvPr id="2446" name="Google Shape;2446;g2b7b4bf455c_0_86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g2b7b4bf455c_0_86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9feb5ef747_1_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lnSpc>
                <a:spcPct val="115000"/>
              </a:lnSpc>
              <a:spcBef>
                <a:spcPts val="0"/>
              </a:spcBef>
              <a:spcAft>
                <a:spcPts val="0"/>
              </a:spcAft>
              <a:buClr>
                <a:schemeClr val="dk1"/>
              </a:buClr>
              <a:buSzPts val="1100"/>
              <a:buFont typeface="Arial"/>
              <a:buNone/>
            </a:pPr>
            <a:r>
              <a:rPr b="1" lang="en" sz="1700">
                <a:solidFill>
                  <a:schemeClr val="dk1"/>
                </a:solidFill>
              </a:rPr>
              <a:t>The first computer is generally considered to be the abacus.  It was a manual computer that allowed for rapid calculations.</a:t>
            </a:r>
            <a:endParaRPr sz="1200">
              <a:solidFill>
                <a:schemeClr val="dk1"/>
              </a:solidFill>
              <a:latin typeface="Calibri"/>
              <a:ea typeface="Calibri"/>
              <a:cs typeface="Calibri"/>
              <a:sym typeface="Calibri"/>
            </a:endParaRPr>
          </a:p>
        </p:txBody>
      </p:sp>
      <p:sp>
        <p:nvSpPr>
          <p:cNvPr id="280" name="Google Shape;280;g29feb5ef747_1_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1" name="Shape 2451"/>
        <p:cNvGrpSpPr/>
        <p:nvPr/>
      </p:nvGrpSpPr>
      <p:grpSpPr>
        <a:xfrm>
          <a:off x="0" y="0"/>
          <a:ext cx="0" cy="0"/>
          <a:chOff x="0" y="0"/>
          <a:chExt cx="0" cy="0"/>
        </a:xfrm>
      </p:grpSpPr>
      <p:sp>
        <p:nvSpPr>
          <p:cNvPr id="2452" name="Google Shape;2452;g2b7b4bf455c_0_87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g2b7b4bf455c_0_87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7" name="Shape 2457"/>
        <p:cNvGrpSpPr/>
        <p:nvPr/>
      </p:nvGrpSpPr>
      <p:grpSpPr>
        <a:xfrm>
          <a:off x="0" y="0"/>
          <a:ext cx="0" cy="0"/>
          <a:chOff x="0" y="0"/>
          <a:chExt cx="0" cy="0"/>
        </a:xfrm>
      </p:grpSpPr>
      <p:sp>
        <p:nvSpPr>
          <p:cNvPr id="2458" name="Google Shape;2458;g2b7b4bf455c_0_87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g2b7b4bf455c_0_87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g2b7b4bf455c_0_88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g2b7b4bf455c_0_88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9" name="Shape 2469"/>
        <p:cNvGrpSpPr/>
        <p:nvPr/>
      </p:nvGrpSpPr>
      <p:grpSpPr>
        <a:xfrm>
          <a:off x="0" y="0"/>
          <a:ext cx="0" cy="0"/>
          <a:chOff x="0" y="0"/>
          <a:chExt cx="0" cy="0"/>
        </a:xfrm>
      </p:grpSpPr>
      <p:sp>
        <p:nvSpPr>
          <p:cNvPr id="2470" name="Google Shape;2470;g2b7b4bf455c_0_88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g2b7b4bf455c_0_88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5" name="Shape 2475"/>
        <p:cNvGrpSpPr/>
        <p:nvPr/>
      </p:nvGrpSpPr>
      <p:grpSpPr>
        <a:xfrm>
          <a:off x="0" y="0"/>
          <a:ext cx="0" cy="0"/>
          <a:chOff x="0" y="0"/>
          <a:chExt cx="0" cy="0"/>
        </a:xfrm>
      </p:grpSpPr>
      <p:sp>
        <p:nvSpPr>
          <p:cNvPr id="2476" name="Google Shape;2476;g2b7b4bf455c_0_89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g2b7b4bf455c_0_89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1" name="Shape 2481"/>
        <p:cNvGrpSpPr/>
        <p:nvPr/>
      </p:nvGrpSpPr>
      <p:grpSpPr>
        <a:xfrm>
          <a:off x="0" y="0"/>
          <a:ext cx="0" cy="0"/>
          <a:chOff x="0" y="0"/>
          <a:chExt cx="0" cy="0"/>
        </a:xfrm>
      </p:grpSpPr>
      <p:sp>
        <p:nvSpPr>
          <p:cNvPr id="2482" name="Google Shape;2482;g2b7b4bf455c_0_89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g2b7b4bf455c_0_89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7" name="Shape 2487"/>
        <p:cNvGrpSpPr/>
        <p:nvPr/>
      </p:nvGrpSpPr>
      <p:grpSpPr>
        <a:xfrm>
          <a:off x="0" y="0"/>
          <a:ext cx="0" cy="0"/>
          <a:chOff x="0" y="0"/>
          <a:chExt cx="0" cy="0"/>
        </a:xfrm>
      </p:grpSpPr>
      <p:sp>
        <p:nvSpPr>
          <p:cNvPr id="2488" name="Google Shape;2488;g2b7b4bf455c_0_90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g2b7b4bf455c_0_90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3" name="Shape 2493"/>
        <p:cNvGrpSpPr/>
        <p:nvPr/>
      </p:nvGrpSpPr>
      <p:grpSpPr>
        <a:xfrm>
          <a:off x="0" y="0"/>
          <a:ext cx="0" cy="0"/>
          <a:chOff x="0" y="0"/>
          <a:chExt cx="0" cy="0"/>
        </a:xfrm>
      </p:grpSpPr>
      <p:sp>
        <p:nvSpPr>
          <p:cNvPr id="2494" name="Google Shape;2494;g2b7b4bf455c_0_90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g2b7b4bf455c_0_90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9" name="Shape 2499"/>
        <p:cNvGrpSpPr/>
        <p:nvPr/>
      </p:nvGrpSpPr>
      <p:grpSpPr>
        <a:xfrm>
          <a:off x="0" y="0"/>
          <a:ext cx="0" cy="0"/>
          <a:chOff x="0" y="0"/>
          <a:chExt cx="0" cy="0"/>
        </a:xfrm>
      </p:grpSpPr>
      <p:sp>
        <p:nvSpPr>
          <p:cNvPr id="2500" name="Google Shape;2500;g2b7b4bf455c_0_91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g2b7b4bf455c_0_91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5" name="Shape 2505"/>
        <p:cNvGrpSpPr/>
        <p:nvPr/>
      </p:nvGrpSpPr>
      <p:grpSpPr>
        <a:xfrm>
          <a:off x="0" y="0"/>
          <a:ext cx="0" cy="0"/>
          <a:chOff x="0" y="0"/>
          <a:chExt cx="0" cy="0"/>
        </a:xfrm>
      </p:grpSpPr>
      <p:sp>
        <p:nvSpPr>
          <p:cNvPr id="2506" name="Google Shape;2506;g2b7b4bf455c_0_91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g2b7b4bf455c_0_91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8d208516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8d208516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90973c95f1_0_14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lnSpc>
                <a:spcPct val="115000"/>
              </a:lnSpc>
              <a:spcBef>
                <a:spcPts val="0"/>
              </a:spcBef>
              <a:spcAft>
                <a:spcPts val="0"/>
              </a:spcAft>
              <a:buClr>
                <a:schemeClr val="dk1"/>
              </a:buClr>
              <a:buSzPts val="1100"/>
              <a:buFont typeface="Arial"/>
              <a:buNone/>
            </a:pPr>
            <a:r>
              <a:rPr b="1" lang="en" sz="1700">
                <a:solidFill>
                  <a:schemeClr val="dk1"/>
                </a:solidFill>
              </a:rPr>
              <a:t>Next came mechanical computers - computers that used simple machines to do the computations (Hollerith’s tabulating </a:t>
            </a:r>
            <a:r>
              <a:rPr b="1" lang="en" sz="1700">
                <a:solidFill>
                  <a:schemeClr val="dk1"/>
                </a:solidFill>
              </a:rPr>
              <a:t>machine</a:t>
            </a:r>
            <a:r>
              <a:rPr b="1" lang="en" sz="1700">
                <a:solidFill>
                  <a:schemeClr val="dk1"/>
                </a:solidFill>
              </a:rPr>
              <a:t>).</a:t>
            </a:r>
            <a:endParaRPr b="1" sz="1700">
              <a:solidFill>
                <a:schemeClr val="dk1"/>
              </a:solidFill>
            </a:endParaRPr>
          </a:p>
          <a:p>
            <a:pPr indent="0" lvl="0" marL="342900" rtl="0" algn="l">
              <a:lnSpc>
                <a:spcPct val="115000"/>
              </a:lnSpc>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800"/>
              <a:buFont typeface="Arial"/>
              <a:buNone/>
            </a:pPr>
            <a:r>
              <a:rPr b="1" lang="en" sz="1700">
                <a:solidFill>
                  <a:schemeClr val="dk1"/>
                </a:solidFill>
              </a:rPr>
              <a:t>With the turn of the 20th century - data is exploding and everyone wants to do computations quicker - especially the military.</a:t>
            </a:r>
            <a:endParaRPr b="1" sz="1700">
              <a:solidFill>
                <a:schemeClr val="dk1"/>
              </a:solidFill>
            </a:endParaRPr>
          </a:p>
        </p:txBody>
      </p:sp>
      <p:sp>
        <p:nvSpPr>
          <p:cNvPr id="295" name="Google Shape;295;g290973c95f1_0_14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1" name="Shape 2511"/>
        <p:cNvGrpSpPr/>
        <p:nvPr/>
      </p:nvGrpSpPr>
      <p:grpSpPr>
        <a:xfrm>
          <a:off x="0" y="0"/>
          <a:ext cx="0" cy="0"/>
          <a:chOff x="0" y="0"/>
          <a:chExt cx="0" cy="0"/>
        </a:xfrm>
      </p:grpSpPr>
      <p:sp>
        <p:nvSpPr>
          <p:cNvPr id="2512" name="Google Shape;2512;g2b7b4bf455c_0_92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g2b7b4bf455c_0_92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7" name="Shape 2517"/>
        <p:cNvGrpSpPr/>
        <p:nvPr/>
      </p:nvGrpSpPr>
      <p:grpSpPr>
        <a:xfrm>
          <a:off x="0" y="0"/>
          <a:ext cx="0" cy="0"/>
          <a:chOff x="0" y="0"/>
          <a:chExt cx="0" cy="0"/>
        </a:xfrm>
      </p:grpSpPr>
      <p:sp>
        <p:nvSpPr>
          <p:cNvPr id="2518" name="Google Shape;2518;g2b7b4bf455c_0_92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g2b7b4bf455c_0_92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3" name="Shape 2523"/>
        <p:cNvGrpSpPr/>
        <p:nvPr/>
      </p:nvGrpSpPr>
      <p:grpSpPr>
        <a:xfrm>
          <a:off x="0" y="0"/>
          <a:ext cx="0" cy="0"/>
          <a:chOff x="0" y="0"/>
          <a:chExt cx="0" cy="0"/>
        </a:xfrm>
      </p:grpSpPr>
      <p:sp>
        <p:nvSpPr>
          <p:cNvPr id="2524" name="Google Shape;2524;g2b7b4bf455c_0_93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g2b7b4bf455c_0_93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9" name="Shape 2529"/>
        <p:cNvGrpSpPr/>
        <p:nvPr/>
      </p:nvGrpSpPr>
      <p:grpSpPr>
        <a:xfrm>
          <a:off x="0" y="0"/>
          <a:ext cx="0" cy="0"/>
          <a:chOff x="0" y="0"/>
          <a:chExt cx="0" cy="0"/>
        </a:xfrm>
      </p:grpSpPr>
      <p:sp>
        <p:nvSpPr>
          <p:cNvPr id="2530" name="Google Shape;2530;g2b7b4bf455c_0_93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g2b7b4bf455c_0_93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5" name="Shape 2535"/>
        <p:cNvGrpSpPr/>
        <p:nvPr/>
      </p:nvGrpSpPr>
      <p:grpSpPr>
        <a:xfrm>
          <a:off x="0" y="0"/>
          <a:ext cx="0" cy="0"/>
          <a:chOff x="0" y="0"/>
          <a:chExt cx="0" cy="0"/>
        </a:xfrm>
      </p:grpSpPr>
      <p:sp>
        <p:nvSpPr>
          <p:cNvPr id="2536" name="Google Shape;2536;g2b7b4bf455c_0_94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g2b7b4bf455c_0_94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1" name="Shape 2541"/>
        <p:cNvGrpSpPr/>
        <p:nvPr/>
      </p:nvGrpSpPr>
      <p:grpSpPr>
        <a:xfrm>
          <a:off x="0" y="0"/>
          <a:ext cx="0" cy="0"/>
          <a:chOff x="0" y="0"/>
          <a:chExt cx="0" cy="0"/>
        </a:xfrm>
      </p:grpSpPr>
      <p:sp>
        <p:nvSpPr>
          <p:cNvPr id="2542" name="Google Shape;2542;g2b7b4bf455c_0_94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g2b7b4bf455c_0_94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7" name="Shape 2547"/>
        <p:cNvGrpSpPr/>
        <p:nvPr/>
      </p:nvGrpSpPr>
      <p:grpSpPr>
        <a:xfrm>
          <a:off x="0" y="0"/>
          <a:ext cx="0" cy="0"/>
          <a:chOff x="0" y="0"/>
          <a:chExt cx="0" cy="0"/>
        </a:xfrm>
      </p:grpSpPr>
      <p:sp>
        <p:nvSpPr>
          <p:cNvPr id="2548" name="Google Shape;2548;g2b7b4bf455c_0_95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g2b7b4bf455c_0_95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3" name="Shape 2553"/>
        <p:cNvGrpSpPr/>
        <p:nvPr/>
      </p:nvGrpSpPr>
      <p:grpSpPr>
        <a:xfrm>
          <a:off x="0" y="0"/>
          <a:ext cx="0" cy="0"/>
          <a:chOff x="0" y="0"/>
          <a:chExt cx="0" cy="0"/>
        </a:xfrm>
      </p:grpSpPr>
      <p:sp>
        <p:nvSpPr>
          <p:cNvPr id="2554" name="Google Shape;2554;g2b7b4bf455c_0_95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g2b7b4bf455c_0_95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9" name="Shape 2559"/>
        <p:cNvGrpSpPr/>
        <p:nvPr/>
      </p:nvGrpSpPr>
      <p:grpSpPr>
        <a:xfrm>
          <a:off x="0" y="0"/>
          <a:ext cx="0" cy="0"/>
          <a:chOff x="0" y="0"/>
          <a:chExt cx="0" cy="0"/>
        </a:xfrm>
      </p:grpSpPr>
      <p:sp>
        <p:nvSpPr>
          <p:cNvPr id="2560" name="Google Shape;2560;g2b7b4bf455c_0_962: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g2b7b4bf455c_0_962: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5" name="Shape 2565"/>
        <p:cNvGrpSpPr/>
        <p:nvPr/>
      </p:nvGrpSpPr>
      <p:grpSpPr>
        <a:xfrm>
          <a:off x="0" y="0"/>
          <a:ext cx="0" cy="0"/>
          <a:chOff x="0" y="0"/>
          <a:chExt cx="0" cy="0"/>
        </a:xfrm>
      </p:grpSpPr>
      <p:sp>
        <p:nvSpPr>
          <p:cNvPr id="2566" name="Google Shape;2566;g2b7b4bf455c_0_967: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g2b7b4bf455c_0_967: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90973c95f1_0_16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chemeClr val="dk1"/>
              </a:buClr>
              <a:buSzPts val="1100"/>
              <a:buFont typeface="Arial"/>
              <a:buNone/>
            </a:pPr>
            <a:r>
              <a:rPr b="1" lang="en" sz="1700">
                <a:solidFill>
                  <a:schemeClr val="dk1"/>
                </a:solidFill>
              </a:rPr>
              <a:t>Electricity offered a way to work very fast - theoretically at a speed close to light.  </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800"/>
              <a:buFont typeface="Arial"/>
              <a:buNone/>
            </a:pPr>
            <a:r>
              <a:rPr b="1" lang="en" sz="1700">
                <a:solidFill>
                  <a:schemeClr val="dk1"/>
                </a:solidFill>
              </a:rPr>
              <a:t>However, there are problems - namely electricity and reliability.</a:t>
            </a:r>
            <a:endParaRPr sz="1200">
              <a:solidFill>
                <a:schemeClr val="dk1"/>
              </a:solidFill>
              <a:latin typeface="Calibri"/>
              <a:ea typeface="Calibri"/>
              <a:cs typeface="Calibri"/>
              <a:sym typeface="Calibri"/>
            </a:endParaRPr>
          </a:p>
        </p:txBody>
      </p:sp>
      <p:sp>
        <p:nvSpPr>
          <p:cNvPr id="311" name="Google Shape;311;g290973c95f1_0_16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1" name="Shape 2571"/>
        <p:cNvGrpSpPr/>
        <p:nvPr/>
      </p:nvGrpSpPr>
      <p:grpSpPr>
        <a:xfrm>
          <a:off x="0" y="0"/>
          <a:ext cx="0" cy="0"/>
          <a:chOff x="0" y="0"/>
          <a:chExt cx="0" cy="0"/>
        </a:xfrm>
      </p:grpSpPr>
      <p:sp>
        <p:nvSpPr>
          <p:cNvPr id="2572" name="Google Shape;2572;g2b7b4bf455c_0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3" name="Google Shape;2573;g2b7b4bf455c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8" name="Shape 2578"/>
        <p:cNvGrpSpPr/>
        <p:nvPr/>
      </p:nvGrpSpPr>
      <p:grpSpPr>
        <a:xfrm>
          <a:off x="0" y="0"/>
          <a:ext cx="0" cy="0"/>
          <a:chOff x="0" y="0"/>
          <a:chExt cx="0" cy="0"/>
        </a:xfrm>
      </p:grpSpPr>
      <p:sp>
        <p:nvSpPr>
          <p:cNvPr id="2579" name="Google Shape;2579;g2b7bce02b69_0_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g2b7bce02b69_0_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4" name="Shape 2584"/>
        <p:cNvGrpSpPr/>
        <p:nvPr/>
      </p:nvGrpSpPr>
      <p:grpSpPr>
        <a:xfrm>
          <a:off x="0" y="0"/>
          <a:ext cx="0" cy="0"/>
          <a:chOff x="0" y="0"/>
          <a:chExt cx="0" cy="0"/>
        </a:xfrm>
      </p:grpSpPr>
      <p:sp>
        <p:nvSpPr>
          <p:cNvPr id="2585" name="Google Shape;2585;g2b7bce02b69_0_1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g2b7bce02b69_0_1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0" name="Shape 2590"/>
        <p:cNvGrpSpPr/>
        <p:nvPr/>
      </p:nvGrpSpPr>
      <p:grpSpPr>
        <a:xfrm>
          <a:off x="0" y="0"/>
          <a:ext cx="0" cy="0"/>
          <a:chOff x="0" y="0"/>
          <a:chExt cx="0" cy="0"/>
        </a:xfrm>
      </p:grpSpPr>
      <p:sp>
        <p:nvSpPr>
          <p:cNvPr id="2591" name="Google Shape;2591;g2b7bce02b69_0_1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g2b7bce02b69_0_1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6" name="Shape 2596"/>
        <p:cNvGrpSpPr/>
        <p:nvPr/>
      </p:nvGrpSpPr>
      <p:grpSpPr>
        <a:xfrm>
          <a:off x="0" y="0"/>
          <a:ext cx="0" cy="0"/>
          <a:chOff x="0" y="0"/>
          <a:chExt cx="0" cy="0"/>
        </a:xfrm>
      </p:grpSpPr>
      <p:sp>
        <p:nvSpPr>
          <p:cNvPr id="2597" name="Google Shape;2597;g2b7bce02b69_0_2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g2b7bce02b69_0_2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2" name="Shape 2602"/>
        <p:cNvGrpSpPr/>
        <p:nvPr/>
      </p:nvGrpSpPr>
      <p:grpSpPr>
        <a:xfrm>
          <a:off x="0" y="0"/>
          <a:ext cx="0" cy="0"/>
          <a:chOff x="0" y="0"/>
          <a:chExt cx="0" cy="0"/>
        </a:xfrm>
      </p:grpSpPr>
      <p:sp>
        <p:nvSpPr>
          <p:cNvPr id="2603" name="Google Shape;2603;g2b7bce02b69_0_2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g2b7bce02b69_0_2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8" name="Shape 2608"/>
        <p:cNvGrpSpPr/>
        <p:nvPr/>
      </p:nvGrpSpPr>
      <p:grpSpPr>
        <a:xfrm>
          <a:off x="0" y="0"/>
          <a:ext cx="0" cy="0"/>
          <a:chOff x="0" y="0"/>
          <a:chExt cx="0" cy="0"/>
        </a:xfrm>
      </p:grpSpPr>
      <p:sp>
        <p:nvSpPr>
          <p:cNvPr id="2609" name="Google Shape;2609;g2b7bce02b69_0_3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g2b7bce02b69_0_3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4" name="Shape 2614"/>
        <p:cNvGrpSpPr/>
        <p:nvPr/>
      </p:nvGrpSpPr>
      <p:grpSpPr>
        <a:xfrm>
          <a:off x="0" y="0"/>
          <a:ext cx="0" cy="0"/>
          <a:chOff x="0" y="0"/>
          <a:chExt cx="0" cy="0"/>
        </a:xfrm>
      </p:grpSpPr>
      <p:sp>
        <p:nvSpPr>
          <p:cNvPr id="2615" name="Google Shape;2615;g2b7bce02b69_0_3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g2b7bce02b69_0_3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0" name="Shape 2620"/>
        <p:cNvGrpSpPr/>
        <p:nvPr/>
      </p:nvGrpSpPr>
      <p:grpSpPr>
        <a:xfrm>
          <a:off x="0" y="0"/>
          <a:ext cx="0" cy="0"/>
          <a:chOff x="0" y="0"/>
          <a:chExt cx="0" cy="0"/>
        </a:xfrm>
      </p:grpSpPr>
      <p:sp>
        <p:nvSpPr>
          <p:cNvPr id="2621" name="Google Shape;2621;g2b7bce02b69_0_4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g2b7bce02b69_0_4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6" name="Shape 2626"/>
        <p:cNvGrpSpPr/>
        <p:nvPr/>
      </p:nvGrpSpPr>
      <p:grpSpPr>
        <a:xfrm>
          <a:off x="0" y="0"/>
          <a:ext cx="0" cy="0"/>
          <a:chOff x="0" y="0"/>
          <a:chExt cx="0" cy="0"/>
        </a:xfrm>
      </p:grpSpPr>
      <p:sp>
        <p:nvSpPr>
          <p:cNvPr id="2627" name="Google Shape;2627;g2b7bce02b69_0_4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g2b7bce02b69_0_4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90973c95f1_0_17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chemeClr val="dk1"/>
              </a:buClr>
              <a:buSzPts val="1100"/>
              <a:buFont typeface="Arial"/>
              <a:buNone/>
            </a:pPr>
            <a:r>
              <a:rPr b="1" lang="en" sz="1700">
                <a:solidFill>
                  <a:schemeClr val="dk1"/>
                </a:solidFill>
              </a:rPr>
              <a:t>If we assign presence of voltage (on) the concept of “1” and absence of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voltage (power off) the concept of zero, we then had a math system to help us design ways to process the electricity with 100% reliability - Binary math!</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To this day, everything on the modern computer at its most very basic level uses binary math. The circuits of the computer do approximately 100 math options, 20 of which are used frequently.</a:t>
            </a:r>
            <a:endParaRPr b="1" sz="1700">
              <a:solidFill>
                <a:schemeClr val="dk1"/>
              </a:solidFill>
            </a:endParaRPr>
          </a:p>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29" name="Google Shape;329;g290973c95f1_0_17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2" name="Shape 2632"/>
        <p:cNvGrpSpPr/>
        <p:nvPr/>
      </p:nvGrpSpPr>
      <p:grpSpPr>
        <a:xfrm>
          <a:off x="0" y="0"/>
          <a:ext cx="0" cy="0"/>
          <a:chOff x="0" y="0"/>
          <a:chExt cx="0" cy="0"/>
        </a:xfrm>
      </p:grpSpPr>
      <p:sp>
        <p:nvSpPr>
          <p:cNvPr id="2633" name="Google Shape;2633;g2b7bce02b69_0_5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g2b7bce02b69_0_5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8" name="Shape 2638"/>
        <p:cNvGrpSpPr/>
        <p:nvPr/>
      </p:nvGrpSpPr>
      <p:grpSpPr>
        <a:xfrm>
          <a:off x="0" y="0"/>
          <a:ext cx="0" cy="0"/>
          <a:chOff x="0" y="0"/>
          <a:chExt cx="0" cy="0"/>
        </a:xfrm>
      </p:grpSpPr>
      <p:sp>
        <p:nvSpPr>
          <p:cNvPr id="2639" name="Google Shape;2639;g2b7bce02b69_0_5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g2b7bce02b69_0_5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4" name="Shape 2644"/>
        <p:cNvGrpSpPr/>
        <p:nvPr/>
      </p:nvGrpSpPr>
      <p:grpSpPr>
        <a:xfrm>
          <a:off x="0" y="0"/>
          <a:ext cx="0" cy="0"/>
          <a:chOff x="0" y="0"/>
          <a:chExt cx="0" cy="0"/>
        </a:xfrm>
      </p:grpSpPr>
      <p:sp>
        <p:nvSpPr>
          <p:cNvPr id="2645" name="Google Shape;2645;g2b7bce02b69_0_6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g2b7bce02b69_0_6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0" name="Shape 2650"/>
        <p:cNvGrpSpPr/>
        <p:nvPr/>
      </p:nvGrpSpPr>
      <p:grpSpPr>
        <a:xfrm>
          <a:off x="0" y="0"/>
          <a:ext cx="0" cy="0"/>
          <a:chOff x="0" y="0"/>
          <a:chExt cx="0" cy="0"/>
        </a:xfrm>
      </p:grpSpPr>
      <p:sp>
        <p:nvSpPr>
          <p:cNvPr id="2651" name="Google Shape;2651;g2b7bce02b69_0_6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g2b7bce02b69_0_6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6" name="Shape 2656"/>
        <p:cNvGrpSpPr/>
        <p:nvPr/>
      </p:nvGrpSpPr>
      <p:grpSpPr>
        <a:xfrm>
          <a:off x="0" y="0"/>
          <a:ext cx="0" cy="0"/>
          <a:chOff x="0" y="0"/>
          <a:chExt cx="0" cy="0"/>
        </a:xfrm>
      </p:grpSpPr>
      <p:sp>
        <p:nvSpPr>
          <p:cNvPr id="2657" name="Google Shape;2657;g2b7bce02b69_0_7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g2b7bce02b69_0_7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2" name="Shape 2662"/>
        <p:cNvGrpSpPr/>
        <p:nvPr/>
      </p:nvGrpSpPr>
      <p:grpSpPr>
        <a:xfrm>
          <a:off x="0" y="0"/>
          <a:ext cx="0" cy="0"/>
          <a:chOff x="0" y="0"/>
          <a:chExt cx="0" cy="0"/>
        </a:xfrm>
      </p:grpSpPr>
      <p:sp>
        <p:nvSpPr>
          <p:cNvPr id="2663" name="Google Shape;2663;g2b7bce02b69_0_7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g2b7bce02b69_0_7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8" name="Shape 2668"/>
        <p:cNvGrpSpPr/>
        <p:nvPr/>
      </p:nvGrpSpPr>
      <p:grpSpPr>
        <a:xfrm>
          <a:off x="0" y="0"/>
          <a:ext cx="0" cy="0"/>
          <a:chOff x="0" y="0"/>
          <a:chExt cx="0" cy="0"/>
        </a:xfrm>
      </p:grpSpPr>
      <p:sp>
        <p:nvSpPr>
          <p:cNvPr id="2669" name="Google Shape;2669;g2b7bce02b69_0_8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g2b7bce02b69_0_8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4" name="Shape 2674"/>
        <p:cNvGrpSpPr/>
        <p:nvPr/>
      </p:nvGrpSpPr>
      <p:grpSpPr>
        <a:xfrm>
          <a:off x="0" y="0"/>
          <a:ext cx="0" cy="0"/>
          <a:chOff x="0" y="0"/>
          <a:chExt cx="0" cy="0"/>
        </a:xfrm>
      </p:grpSpPr>
      <p:sp>
        <p:nvSpPr>
          <p:cNvPr id="2675" name="Google Shape;2675;g2b7bce02b69_0_8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g2b7bce02b69_0_8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0" name="Shape 2680"/>
        <p:cNvGrpSpPr/>
        <p:nvPr/>
      </p:nvGrpSpPr>
      <p:grpSpPr>
        <a:xfrm>
          <a:off x="0" y="0"/>
          <a:ext cx="0" cy="0"/>
          <a:chOff x="0" y="0"/>
          <a:chExt cx="0" cy="0"/>
        </a:xfrm>
      </p:grpSpPr>
      <p:sp>
        <p:nvSpPr>
          <p:cNvPr id="2681" name="Google Shape;2681;g2b7bce02b69_0_9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g2b7bce02b69_0_9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6" name="Shape 2686"/>
        <p:cNvGrpSpPr/>
        <p:nvPr/>
      </p:nvGrpSpPr>
      <p:grpSpPr>
        <a:xfrm>
          <a:off x="0" y="0"/>
          <a:ext cx="0" cy="0"/>
          <a:chOff x="0" y="0"/>
          <a:chExt cx="0" cy="0"/>
        </a:xfrm>
      </p:grpSpPr>
      <p:sp>
        <p:nvSpPr>
          <p:cNvPr id="2687" name="Google Shape;2687;g2b7bce02b69_0_9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g2b7bce02b69_0_9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9feb5ef747_1_2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chemeClr val="dk1"/>
              </a:buClr>
              <a:buSzPts val="1100"/>
              <a:buFont typeface="Arial"/>
              <a:buNone/>
            </a:pPr>
            <a:r>
              <a:rPr b="1" lang="en" sz="1700">
                <a:solidFill>
                  <a:schemeClr val="dk1"/>
                </a:solidFill>
              </a:rPr>
              <a:t>A</a:t>
            </a:r>
            <a:r>
              <a:rPr b="1" lang="en" sz="1700">
                <a:solidFill>
                  <a:schemeClr val="dk1"/>
                </a:solidFill>
              </a:rPr>
              <a:t> Decimal Computer was just not practical. However, we could still work with the concept of power on and power off!</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Math also had a ton of work on number systems - that is a number system with bases other than 10.  And the cool thing was there are clear rules on how to convert numbers from one system to another.</a:t>
            </a:r>
            <a:endParaRPr sz="1200">
              <a:solidFill>
                <a:schemeClr val="dk1"/>
              </a:solidFill>
              <a:latin typeface="Calibri"/>
              <a:ea typeface="Calibri"/>
              <a:cs typeface="Calibri"/>
              <a:sym typeface="Calibri"/>
            </a:endParaRPr>
          </a:p>
        </p:txBody>
      </p:sp>
      <p:sp>
        <p:nvSpPr>
          <p:cNvPr id="345" name="Google Shape;345;g29feb5ef747_1_2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2" name="Shape 2692"/>
        <p:cNvGrpSpPr/>
        <p:nvPr/>
      </p:nvGrpSpPr>
      <p:grpSpPr>
        <a:xfrm>
          <a:off x="0" y="0"/>
          <a:ext cx="0" cy="0"/>
          <a:chOff x="0" y="0"/>
          <a:chExt cx="0" cy="0"/>
        </a:xfrm>
      </p:grpSpPr>
      <p:sp>
        <p:nvSpPr>
          <p:cNvPr id="2693" name="Google Shape;2693;g2b7bce02b69_0_10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g2b7bce02b69_0_10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8" name="Shape 2698"/>
        <p:cNvGrpSpPr/>
        <p:nvPr/>
      </p:nvGrpSpPr>
      <p:grpSpPr>
        <a:xfrm>
          <a:off x="0" y="0"/>
          <a:ext cx="0" cy="0"/>
          <a:chOff x="0" y="0"/>
          <a:chExt cx="0" cy="0"/>
        </a:xfrm>
      </p:grpSpPr>
      <p:sp>
        <p:nvSpPr>
          <p:cNvPr id="2699" name="Google Shape;2699;g2b7bce02b69_0_10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g2b7bce02b69_0_10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4" name="Shape 2704"/>
        <p:cNvGrpSpPr/>
        <p:nvPr/>
      </p:nvGrpSpPr>
      <p:grpSpPr>
        <a:xfrm>
          <a:off x="0" y="0"/>
          <a:ext cx="0" cy="0"/>
          <a:chOff x="0" y="0"/>
          <a:chExt cx="0" cy="0"/>
        </a:xfrm>
      </p:grpSpPr>
      <p:sp>
        <p:nvSpPr>
          <p:cNvPr id="2705" name="Google Shape;2705;g2b7bce02b69_0_11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g2b7bce02b69_0_11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0" name="Shape 2710"/>
        <p:cNvGrpSpPr/>
        <p:nvPr/>
      </p:nvGrpSpPr>
      <p:grpSpPr>
        <a:xfrm>
          <a:off x="0" y="0"/>
          <a:ext cx="0" cy="0"/>
          <a:chOff x="0" y="0"/>
          <a:chExt cx="0" cy="0"/>
        </a:xfrm>
      </p:grpSpPr>
      <p:sp>
        <p:nvSpPr>
          <p:cNvPr id="2711" name="Google Shape;2711;g2b7bce02b69_0_11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g2b7bce02b69_0_11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6" name="Shape 2716"/>
        <p:cNvGrpSpPr/>
        <p:nvPr/>
      </p:nvGrpSpPr>
      <p:grpSpPr>
        <a:xfrm>
          <a:off x="0" y="0"/>
          <a:ext cx="0" cy="0"/>
          <a:chOff x="0" y="0"/>
          <a:chExt cx="0" cy="0"/>
        </a:xfrm>
      </p:grpSpPr>
      <p:sp>
        <p:nvSpPr>
          <p:cNvPr id="2717" name="Google Shape;2717;g2b7bce02b69_0_12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g2b7bce02b69_0_12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2" name="Shape 2722"/>
        <p:cNvGrpSpPr/>
        <p:nvPr/>
      </p:nvGrpSpPr>
      <p:grpSpPr>
        <a:xfrm>
          <a:off x="0" y="0"/>
          <a:ext cx="0" cy="0"/>
          <a:chOff x="0" y="0"/>
          <a:chExt cx="0" cy="0"/>
        </a:xfrm>
      </p:grpSpPr>
      <p:sp>
        <p:nvSpPr>
          <p:cNvPr id="2723" name="Google Shape;2723;g2b7bce02b69_0_12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g2b7bce02b69_0_12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8" name="Shape 2728"/>
        <p:cNvGrpSpPr/>
        <p:nvPr/>
      </p:nvGrpSpPr>
      <p:grpSpPr>
        <a:xfrm>
          <a:off x="0" y="0"/>
          <a:ext cx="0" cy="0"/>
          <a:chOff x="0" y="0"/>
          <a:chExt cx="0" cy="0"/>
        </a:xfrm>
      </p:grpSpPr>
      <p:sp>
        <p:nvSpPr>
          <p:cNvPr id="2729" name="Google Shape;2729;g2b7bce02b69_0_13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g2b7bce02b69_0_13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4" name="Shape 2734"/>
        <p:cNvGrpSpPr/>
        <p:nvPr/>
      </p:nvGrpSpPr>
      <p:grpSpPr>
        <a:xfrm>
          <a:off x="0" y="0"/>
          <a:ext cx="0" cy="0"/>
          <a:chOff x="0" y="0"/>
          <a:chExt cx="0" cy="0"/>
        </a:xfrm>
      </p:grpSpPr>
      <p:sp>
        <p:nvSpPr>
          <p:cNvPr id="2735" name="Google Shape;2735;g2b7bce02b69_0_13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g2b7bce02b69_0_13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0" name="Shape 2740"/>
        <p:cNvGrpSpPr/>
        <p:nvPr/>
      </p:nvGrpSpPr>
      <p:grpSpPr>
        <a:xfrm>
          <a:off x="0" y="0"/>
          <a:ext cx="0" cy="0"/>
          <a:chOff x="0" y="0"/>
          <a:chExt cx="0" cy="0"/>
        </a:xfrm>
      </p:grpSpPr>
      <p:sp>
        <p:nvSpPr>
          <p:cNvPr id="2741" name="Google Shape;2741;g2b7bce02b69_0_14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g2b7bce02b69_0_14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6" name="Shape 2746"/>
        <p:cNvGrpSpPr/>
        <p:nvPr/>
      </p:nvGrpSpPr>
      <p:grpSpPr>
        <a:xfrm>
          <a:off x="0" y="0"/>
          <a:ext cx="0" cy="0"/>
          <a:chOff x="0" y="0"/>
          <a:chExt cx="0" cy="0"/>
        </a:xfrm>
      </p:grpSpPr>
      <p:sp>
        <p:nvSpPr>
          <p:cNvPr id="2747" name="Google Shape;2747;g2b7bce02b69_0_14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g2b7bce02b69_0_14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9feb5ef747_1_4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chemeClr val="dk1"/>
              </a:buClr>
              <a:buSzPts val="1100"/>
              <a:buFont typeface="Arial"/>
              <a:buNone/>
            </a:pPr>
            <a:r>
              <a:rPr b="1" lang="en" sz="1700">
                <a:solidFill>
                  <a:schemeClr val="dk1"/>
                </a:solidFill>
              </a:rPr>
              <a:t>All data must be able to be mapped onto the binary number system.  This type of data is called discrete data.</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We can do a lot of representation with this - most text can be represented this way.  Pictures used binary values to represent the presence of certain colors in a picture element or pixel.  We can record sound waves and the play rapid pictures with sound over them to make movies.</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Some things cannot be represented by the computer.  For example - a computer cannot represent a circle completely - only an approximation of it.  </a:t>
            </a:r>
            <a:endParaRPr b="1" sz="1700">
              <a:solidFill>
                <a:schemeClr val="dk1"/>
              </a:solidFill>
            </a:endParaRPr>
          </a:p>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59" name="Google Shape;359;g29feb5ef747_1_4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2" name="Shape 2752"/>
        <p:cNvGrpSpPr/>
        <p:nvPr/>
      </p:nvGrpSpPr>
      <p:grpSpPr>
        <a:xfrm>
          <a:off x="0" y="0"/>
          <a:ext cx="0" cy="0"/>
          <a:chOff x="0" y="0"/>
          <a:chExt cx="0" cy="0"/>
        </a:xfrm>
      </p:grpSpPr>
      <p:sp>
        <p:nvSpPr>
          <p:cNvPr id="2753" name="Google Shape;2753;g2b7bce02b69_0_15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g2b7bce02b69_0_15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8" name="Shape 2758"/>
        <p:cNvGrpSpPr/>
        <p:nvPr/>
      </p:nvGrpSpPr>
      <p:grpSpPr>
        <a:xfrm>
          <a:off x="0" y="0"/>
          <a:ext cx="0" cy="0"/>
          <a:chOff x="0" y="0"/>
          <a:chExt cx="0" cy="0"/>
        </a:xfrm>
      </p:grpSpPr>
      <p:sp>
        <p:nvSpPr>
          <p:cNvPr id="2759" name="Google Shape;2759;g2b7bce02b69_0_15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g2b7bce02b69_0_15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4" name="Shape 2764"/>
        <p:cNvGrpSpPr/>
        <p:nvPr/>
      </p:nvGrpSpPr>
      <p:grpSpPr>
        <a:xfrm>
          <a:off x="0" y="0"/>
          <a:ext cx="0" cy="0"/>
          <a:chOff x="0" y="0"/>
          <a:chExt cx="0" cy="0"/>
        </a:xfrm>
      </p:grpSpPr>
      <p:sp>
        <p:nvSpPr>
          <p:cNvPr id="2765" name="Google Shape;2765;g2b7bce02b69_0_16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g2b7bce02b69_0_16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0" name="Shape 2770"/>
        <p:cNvGrpSpPr/>
        <p:nvPr/>
      </p:nvGrpSpPr>
      <p:grpSpPr>
        <a:xfrm>
          <a:off x="0" y="0"/>
          <a:ext cx="0" cy="0"/>
          <a:chOff x="0" y="0"/>
          <a:chExt cx="0" cy="0"/>
        </a:xfrm>
      </p:grpSpPr>
      <p:sp>
        <p:nvSpPr>
          <p:cNvPr id="2771" name="Google Shape;2771;g2b7bce02b69_0_16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g2b7bce02b69_0_16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6" name="Shape 2776"/>
        <p:cNvGrpSpPr/>
        <p:nvPr/>
      </p:nvGrpSpPr>
      <p:grpSpPr>
        <a:xfrm>
          <a:off x="0" y="0"/>
          <a:ext cx="0" cy="0"/>
          <a:chOff x="0" y="0"/>
          <a:chExt cx="0" cy="0"/>
        </a:xfrm>
      </p:grpSpPr>
      <p:sp>
        <p:nvSpPr>
          <p:cNvPr id="2777" name="Google Shape;2777;g2b7bce02b69_0_17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g2b7bce02b69_0_17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2" name="Shape 2782"/>
        <p:cNvGrpSpPr/>
        <p:nvPr/>
      </p:nvGrpSpPr>
      <p:grpSpPr>
        <a:xfrm>
          <a:off x="0" y="0"/>
          <a:ext cx="0" cy="0"/>
          <a:chOff x="0" y="0"/>
          <a:chExt cx="0" cy="0"/>
        </a:xfrm>
      </p:grpSpPr>
      <p:sp>
        <p:nvSpPr>
          <p:cNvPr id="2783" name="Google Shape;2783;g2b7bce02b69_0_176: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g2b7bce02b69_0_176: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8" name="Shape 2788"/>
        <p:cNvGrpSpPr/>
        <p:nvPr/>
      </p:nvGrpSpPr>
      <p:grpSpPr>
        <a:xfrm>
          <a:off x="0" y="0"/>
          <a:ext cx="0" cy="0"/>
          <a:chOff x="0" y="0"/>
          <a:chExt cx="0" cy="0"/>
        </a:xfrm>
      </p:grpSpPr>
      <p:sp>
        <p:nvSpPr>
          <p:cNvPr id="2789" name="Google Shape;2789;g2b7bce02b69_0_181:notes"/>
          <p:cNvSpPr txBox="1"/>
          <p:nvPr>
            <p:ph idx="1" type="body"/>
          </p:nvPr>
        </p:nvSpPr>
        <p:spPr>
          <a:xfrm>
            <a:off x="914402" y="4344025"/>
            <a:ext cx="50292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g2b7bce02b69_0_181:notes"/>
          <p:cNvSpPr/>
          <p:nvPr>
            <p:ph idx="2" type="sldImg"/>
          </p:nvPr>
        </p:nvSpPr>
        <p:spPr>
          <a:xfrm>
            <a:off x="341714" y="685487"/>
            <a:ext cx="6176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4" name="Shape 2794"/>
        <p:cNvGrpSpPr/>
        <p:nvPr/>
      </p:nvGrpSpPr>
      <p:grpSpPr>
        <a:xfrm>
          <a:off x="0" y="0"/>
          <a:ext cx="0" cy="0"/>
          <a:chOff x="0" y="0"/>
          <a:chExt cx="0" cy="0"/>
        </a:xfrm>
      </p:grpSpPr>
      <p:sp>
        <p:nvSpPr>
          <p:cNvPr id="2795" name="Google Shape;2795;g29feb5ef74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6" name="Google Shape;2796;g29feb5ef74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0" name="Shape 2800"/>
        <p:cNvGrpSpPr/>
        <p:nvPr/>
      </p:nvGrpSpPr>
      <p:grpSpPr>
        <a:xfrm>
          <a:off x="0" y="0"/>
          <a:ext cx="0" cy="0"/>
          <a:chOff x="0" y="0"/>
          <a:chExt cx="0" cy="0"/>
        </a:xfrm>
      </p:grpSpPr>
      <p:sp>
        <p:nvSpPr>
          <p:cNvPr id="2801" name="Google Shape;2801;g29feb5ef747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2" name="Google Shape;2802;g29feb5ef747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7" name="Shape 2807"/>
        <p:cNvGrpSpPr/>
        <p:nvPr/>
      </p:nvGrpSpPr>
      <p:grpSpPr>
        <a:xfrm>
          <a:off x="0" y="0"/>
          <a:ext cx="0" cy="0"/>
          <a:chOff x="0" y="0"/>
          <a:chExt cx="0" cy="0"/>
        </a:xfrm>
      </p:grpSpPr>
      <p:sp>
        <p:nvSpPr>
          <p:cNvPr id="2808" name="Google Shape;2808;g29feb5ef747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9" name="Google Shape;2809;g29feb5ef747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90973c95f1_0_129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75" name="Google Shape;375;g290973c95f1_0_129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4" name="Shape 2814"/>
        <p:cNvGrpSpPr/>
        <p:nvPr/>
      </p:nvGrpSpPr>
      <p:grpSpPr>
        <a:xfrm>
          <a:off x="0" y="0"/>
          <a:ext cx="0" cy="0"/>
          <a:chOff x="0" y="0"/>
          <a:chExt cx="0" cy="0"/>
        </a:xfrm>
      </p:grpSpPr>
      <p:sp>
        <p:nvSpPr>
          <p:cNvPr id="2815" name="Google Shape;2815;g29feb5ef747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6" name="Google Shape;2816;g29feb5ef747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0" name="Shape 2820"/>
        <p:cNvGrpSpPr/>
        <p:nvPr/>
      </p:nvGrpSpPr>
      <p:grpSpPr>
        <a:xfrm>
          <a:off x="0" y="0"/>
          <a:ext cx="0" cy="0"/>
          <a:chOff x="0" y="0"/>
          <a:chExt cx="0" cy="0"/>
        </a:xfrm>
      </p:grpSpPr>
      <p:sp>
        <p:nvSpPr>
          <p:cNvPr id="2821" name="Google Shape;2821;g29feb5ef747_0_102: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
        <p:nvSpPr>
          <p:cNvPr id="2822" name="Google Shape;2822;g29feb5ef747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8" name="Shape 2828"/>
        <p:cNvGrpSpPr/>
        <p:nvPr/>
      </p:nvGrpSpPr>
      <p:grpSpPr>
        <a:xfrm>
          <a:off x="0" y="0"/>
          <a:ext cx="0" cy="0"/>
          <a:chOff x="0" y="0"/>
          <a:chExt cx="0" cy="0"/>
        </a:xfrm>
      </p:grpSpPr>
      <p:sp>
        <p:nvSpPr>
          <p:cNvPr id="2829" name="Google Shape;2829;g29feb5ef747_0_10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830" name="Google Shape;2830;g29feb5ef747_0_10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4" name="Shape 2844"/>
        <p:cNvGrpSpPr/>
        <p:nvPr/>
      </p:nvGrpSpPr>
      <p:grpSpPr>
        <a:xfrm>
          <a:off x="0" y="0"/>
          <a:ext cx="0" cy="0"/>
          <a:chOff x="0" y="0"/>
          <a:chExt cx="0" cy="0"/>
        </a:xfrm>
      </p:grpSpPr>
      <p:sp>
        <p:nvSpPr>
          <p:cNvPr id="2845" name="Google Shape;2845;g29feb5ef747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6" name="Google Shape;2846;g29feb5ef747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1" name="Shape 2851"/>
        <p:cNvGrpSpPr/>
        <p:nvPr/>
      </p:nvGrpSpPr>
      <p:grpSpPr>
        <a:xfrm>
          <a:off x="0" y="0"/>
          <a:ext cx="0" cy="0"/>
          <a:chOff x="0" y="0"/>
          <a:chExt cx="0" cy="0"/>
        </a:xfrm>
      </p:grpSpPr>
      <p:sp>
        <p:nvSpPr>
          <p:cNvPr id="2852" name="Google Shape;2852;g29feb5ef747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3" name="Google Shape;2853;g29feb5ef747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8" name="Shape 2858"/>
        <p:cNvGrpSpPr/>
        <p:nvPr/>
      </p:nvGrpSpPr>
      <p:grpSpPr>
        <a:xfrm>
          <a:off x="0" y="0"/>
          <a:ext cx="0" cy="0"/>
          <a:chOff x="0" y="0"/>
          <a:chExt cx="0" cy="0"/>
        </a:xfrm>
      </p:grpSpPr>
      <p:sp>
        <p:nvSpPr>
          <p:cNvPr id="2859" name="Google Shape;2859;g2b2661c1848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0" name="Google Shape;2860;g2b2661c1848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5" name="Shape 2865"/>
        <p:cNvGrpSpPr/>
        <p:nvPr/>
      </p:nvGrpSpPr>
      <p:grpSpPr>
        <a:xfrm>
          <a:off x="0" y="0"/>
          <a:ext cx="0" cy="0"/>
          <a:chOff x="0" y="0"/>
          <a:chExt cx="0" cy="0"/>
        </a:xfrm>
      </p:grpSpPr>
      <p:sp>
        <p:nvSpPr>
          <p:cNvPr id="2866" name="Google Shape;2866;g29feb5ef747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7" name="Google Shape;2867;g29feb5ef747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90973c95f1_0_131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254000" lvl="0" marL="342900" rtl="0" algn="l">
              <a:lnSpc>
                <a:spcPct val="115000"/>
              </a:lnSpc>
              <a:spcBef>
                <a:spcPts val="1000"/>
              </a:spcBef>
              <a:spcAft>
                <a:spcPts val="0"/>
              </a:spcAft>
              <a:buClr>
                <a:srgbClr val="0A0A0A"/>
              </a:buClr>
              <a:buSzPts val="1400"/>
              <a:buChar char="●"/>
            </a:pPr>
            <a:r>
              <a:rPr lang="en">
                <a:solidFill>
                  <a:srgbClr val="0A0A0A"/>
                </a:solidFill>
                <a:highlight>
                  <a:schemeClr val="lt1"/>
                </a:highlight>
              </a:rPr>
              <a:t>The ALU is responsible for carrying out the arithmetic and logical operations of the CPU. It consists of an arithmetic logic unit (which performs arithmetic and logical operations) and a set of registers (which store data and instructions).</a:t>
            </a:r>
            <a:endParaRPr>
              <a:solidFill>
                <a:srgbClr val="0A0A0A"/>
              </a:solidFill>
              <a:highlight>
                <a:schemeClr val="lt1"/>
              </a:highlight>
            </a:endParaRPr>
          </a:p>
          <a:p>
            <a:pPr indent="-254000" lvl="0" marL="342900" rtl="0" algn="l">
              <a:lnSpc>
                <a:spcPct val="115000"/>
              </a:lnSpc>
              <a:spcBef>
                <a:spcPts val="0"/>
              </a:spcBef>
              <a:spcAft>
                <a:spcPts val="0"/>
              </a:spcAft>
              <a:buClr>
                <a:srgbClr val="0A0A0A"/>
              </a:buClr>
              <a:buSzPts val="1400"/>
              <a:buChar char="●"/>
            </a:pPr>
            <a:r>
              <a:rPr lang="en">
                <a:solidFill>
                  <a:srgbClr val="0A0A0A"/>
                </a:solidFill>
                <a:highlight>
                  <a:schemeClr val="lt1"/>
                </a:highlight>
              </a:rPr>
              <a:t>The control unit is responsible for fetching, decoding, and executing instructions. It also controls the flow of data between the various components of the CPU.</a:t>
            </a:r>
            <a:endParaRPr>
              <a:solidFill>
                <a:srgbClr val="0A0A0A"/>
              </a:solidFill>
              <a:highlight>
                <a:schemeClr val="lt1"/>
              </a:highlight>
            </a:endParaRPr>
          </a:p>
          <a:p>
            <a:pPr indent="-254000" lvl="0" marL="342900" rtl="0" algn="l">
              <a:lnSpc>
                <a:spcPct val="115000"/>
              </a:lnSpc>
              <a:spcBef>
                <a:spcPts val="0"/>
              </a:spcBef>
              <a:spcAft>
                <a:spcPts val="0"/>
              </a:spcAft>
              <a:buClr>
                <a:srgbClr val="0A0A0A"/>
              </a:buClr>
              <a:buSzPts val="1400"/>
              <a:buChar char="●"/>
            </a:pPr>
            <a:r>
              <a:rPr lang="en">
                <a:solidFill>
                  <a:srgbClr val="0A0A0A"/>
                </a:solidFill>
                <a:highlight>
                  <a:schemeClr val="lt1"/>
                </a:highlight>
              </a:rPr>
              <a:t>The registers are used to store data and instructions. There are four types of registers: general-purpose, floating-point, control, and status. General-purpose registers can be used for any purpose. floating point registers are used for storing floating-point numbers. Control registers or unit  contain control signals that tell the various components of the CPU what to do. Status registers contain information about the current state of the CPU.</a:t>
            </a:r>
            <a:endParaRPr sz="1200">
              <a:solidFill>
                <a:schemeClr val="dk1"/>
              </a:solidFill>
              <a:latin typeface="Calibri"/>
              <a:ea typeface="Calibri"/>
              <a:cs typeface="Calibri"/>
              <a:sym typeface="Calibri"/>
            </a:endParaRPr>
          </a:p>
        </p:txBody>
      </p:sp>
      <p:sp>
        <p:nvSpPr>
          <p:cNvPr id="393" name="Google Shape;393;g290973c95f1_0_131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90973c95f1_0_134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09" name="Google Shape;409;g290973c95f1_0_134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90973c95f1_0_136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25" name="Google Shape;425;g290973c95f1_0_136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90973c95f1_0_137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41" name="Google Shape;441;g290973c95f1_0_137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8d2085165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8d2085165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90973c95f1_0_141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S</a:t>
            </a:r>
            <a:r>
              <a:rPr b="1" lang="en" sz="1500">
                <a:solidFill>
                  <a:schemeClr val="dk1"/>
                </a:solidFill>
                <a:latin typeface="Calibri"/>
                <a:ea typeface="Calibri"/>
                <a:cs typeface="Calibri"/>
                <a:sym typeface="Calibri"/>
              </a:rPr>
              <a:t>oftware is a set of programs that are used to help the computer complete a task.</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Computers use to have their programs “hard coded” into them - that is if you wanted to change the program, you had to change the physical hardware.</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Now, software lets a mass produce general purpose computers and then use software to do different things with them.</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Software interfaces for the human user so that the user gets an experience that they expect, but the actions or directions the user wants to perform are translated by software into the 1’s and 0’s the computer needs to run a task.</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All software reduces its actions down to about 20 mathematical actions on the Arithmetic Logic Unit.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Programming is a component of creating software.</a:t>
            </a:r>
            <a:endParaRPr b="1" sz="1500">
              <a:solidFill>
                <a:schemeClr val="dk1"/>
              </a:solidFill>
              <a:latin typeface="Calibri"/>
              <a:ea typeface="Calibri"/>
              <a:cs typeface="Calibri"/>
              <a:sym typeface="Calibri"/>
            </a:endParaRPr>
          </a:p>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64" name="Google Shape;464;g290973c95f1_0_141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9feb5ef747_1_58: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82" name="Google Shape;482;g29feb5ef747_1_58: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b7ae38aff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b7ae38aff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b7ae38aff2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4" name="Google Shape;504;g2b7ae38aff2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2b7ae38aff2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b7ae38aff2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12" name="Google Shape;512;g2b7ae38aff2_0_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2b7ae38aff2_0_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b7ae38aff2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0" name="Google Shape;520;g2b7ae38aff2_0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g2b7ae38aff2_0_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b7ae38aff2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8" name="Google Shape;528;g2b7ae38aff2_0_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2b7ae38aff2_0_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b7ae38aff2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6" name="Google Shape;536;g2b7ae38aff2_0_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g2b7ae38aff2_0_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b7ae38aff2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45" name="Google Shape;545;g2b7ae38aff2_0_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2b7ae38aff2_0_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b7ae38aff2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53" name="Google Shape;553;g2b7ae38aff2_0_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g2b7ae38aff2_0_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90973c95f1_0_2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90973c95f1_0_2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b7ae38aff2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61" name="Google Shape;561;g2b7ae38aff2_0_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g2b7ae38aff2_0_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b7ae38aff2_0_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69" name="Google Shape;569;g2b7ae38aff2_0_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2b7ae38aff2_0_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b7ae38aff2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7" name="Google Shape;577;g2b7ae38aff2_0_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g2b7ae38aff2_0_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b7ae38aff2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85" name="Google Shape;585;g2b7ae38aff2_0_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g2b7ae38aff2_0_1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b7ae38aff2_0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93" name="Google Shape;593;g2b7ae38aff2_0_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g2b7ae38aff2_0_1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b7ae38aff2_0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1" name="Google Shape;601;g2b7ae38aff2_0_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2b7ae38aff2_0_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b7ae38aff2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0" name="Google Shape;610;g2b7ae38aff2_0_1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2b7ae38aff2_0_1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b7ae38aff2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8" name="Google Shape;618;g2b7ae38aff2_0_1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g2b7ae38aff2_0_1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b7ae38aff2_0_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26" name="Google Shape;626;g2b7ae38aff2_0_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g2b7ae38aff2_0_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b7ae38aff2_0_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34" name="Google Shape;634;g2b7ae38aff2_0_1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g2b7ae38aff2_0_1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90973c95f1_0_2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90973c95f1_0_2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b7ae38aff2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43" name="Google Shape;643;g2b7ae38aff2_0_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g2b7ae38aff2_0_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b7ae38aff2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53" name="Google Shape;653;g2b7ae38aff2_0_1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g2b7ae38aff2_0_1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b7ae38aff2_0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63" name="Google Shape;663;g2b7ae38aff2_0_1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g2b7ae38aff2_0_1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b7ae38aff2_0_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71" name="Google Shape;671;g2b7ae38aff2_0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g2b7ae38aff2_0_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b7ae38aff2_0_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79" name="Google Shape;679;g2b7ae38aff2_0_1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g2b7ae38aff2_0_1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b7ae38aff2_0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87" name="Google Shape;687;g2b7ae38aff2_0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g2b7ae38aff2_0_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b7ae38aff2_0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96" name="Google Shape;696;g2b7ae38aff2_0_2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g2b7ae38aff2_0_2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b7ae38aff2_0_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04" name="Google Shape;704;g2b7ae38aff2_0_2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g2b7ae38aff2_0_2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b7ae38aff2_0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13" name="Google Shape;713;g2b7ae38aff2_0_2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g2b7ae38aff2_0_2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b7ae38aff2_0_2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21" name="Google Shape;721;g2b7ae38aff2_0_2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g2b7ae38aff2_0_2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8d20851650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8d20851650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b7ae38aff2_0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0" name="Google Shape;730;g2b7ae38aff2_0_2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g2b7ae38aff2_0_2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b7ae38aff2_0_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8" name="Google Shape;738;g2b7ae38aff2_0_2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g2b7ae38aff2_0_2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b7ae38aff2_0_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46" name="Google Shape;746;g2b7ae38aff2_0_2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g2b7ae38aff2_0_2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b7ae38aff2_0_2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54" name="Google Shape;754;g2b7ae38aff2_0_2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g2b7ae38aff2_0_2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b7ae38aff2_0_2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64" name="Google Shape;764;g2b7ae38aff2_0_2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g2b7ae38aff2_0_2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b7ae38aff2_0_2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72" name="Google Shape;772;g2b7ae38aff2_0_2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3" name="Google Shape;773;g2b7ae38aff2_0_2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b7ae38aff2_0_2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80" name="Google Shape;780;g2b7ae38aff2_0_2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g2b7ae38aff2_0_2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b7ae38aff2_0_3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88" name="Google Shape;788;g2b7ae38aff2_0_3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9" name="Google Shape;789;g2b7ae38aff2_0_3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90973c95f1_0_142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797" name="Google Shape;797;g290973c95f1_0_142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90973c95f1_0_144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813" name="Google Shape;813;g290973c95f1_0_144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8d2085165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8d2085165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b7ae38aff2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2b7ae38aff2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90973c95f1_0_2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290973c95f1_0_2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2b7ae38aff2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2b7ae38aff2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b7ae38aff2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2b7ae38aff2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b7ae38aff2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2b7ae38aff2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b7ae38aff2_0_4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g2b7ae38aff2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b7ae38aff2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g2b7ae38aff2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Apple Vision Pro</a:t>
            </a:r>
            <a:endParaRPr/>
          </a:p>
          <a:p>
            <a:pPr indent="0" lvl="0" marL="0" rtl="0" algn="l">
              <a:spcBef>
                <a:spcPts val="0"/>
              </a:spcBef>
              <a:spcAft>
                <a:spcPts val="0"/>
              </a:spcAft>
              <a:buNone/>
            </a:pPr>
            <a:r>
              <a:rPr lang="en"/>
              <a:t>- the newest hardware in the VR industry (I mean spatial computing industry)</a:t>
            </a:r>
            <a:endParaRPr/>
          </a:p>
          <a:p>
            <a:pPr indent="0" lvl="0" marL="0" rtl="0" algn="l">
              <a:spcBef>
                <a:spcPts val="0"/>
              </a:spcBef>
              <a:spcAft>
                <a:spcPts val="0"/>
              </a:spcAft>
              <a:buNone/>
            </a:pPr>
            <a:r>
              <a:rPr lang="en"/>
              <a:t>- $3500</a:t>
            </a:r>
            <a:endParaRPr/>
          </a:p>
          <a:p>
            <a:pPr indent="0" lvl="0" marL="0" rtl="0" algn="l">
              <a:spcBef>
                <a:spcPts val="0"/>
              </a:spcBef>
              <a:spcAft>
                <a:spcPts val="0"/>
              </a:spcAft>
              <a:buNone/>
            </a:pPr>
            <a:r>
              <a:rPr lang="en"/>
              <a:t>-great example of how software, hardware, and user experience go hand in hand</a:t>
            </a:r>
            <a:endParaRPr/>
          </a:p>
        </p:txBody>
      </p:sp>
      <p:sp>
        <p:nvSpPr>
          <p:cNvPr id="876" name="Google Shape;876;g2b7ae38aff2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b7ae38aff2_0_4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g2b7ae38aff2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b7ae38aff2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g2b7ae38aff2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1968 – The Sword of Damocles – created by Ivan Sutherland at the University of Utah – computer graphics</a:t>
            </a:r>
            <a:endParaRPr/>
          </a:p>
          <a:p>
            <a:pPr indent="0" lvl="0" marL="0" rtl="0" algn="l">
              <a:spcBef>
                <a:spcPts val="0"/>
              </a:spcBef>
              <a:spcAft>
                <a:spcPts val="0"/>
              </a:spcAft>
              <a:buNone/>
            </a:pPr>
            <a:r>
              <a:rPr lang="en"/>
              <a:t>1995 – Virtual Boy by Nintendo – commercial failure = monochrome display, unimpressive stereoscopic effect, poor ergonomics, no portable</a:t>
            </a:r>
            <a:endParaRPr/>
          </a:p>
          <a:p>
            <a:pPr indent="0" lvl="0" marL="0" rtl="0" algn="l">
              <a:spcBef>
                <a:spcPts val="0"/>
              </a:spcBef>
              <a:spcAft>
                <a:spcPts val="0"/>
              </a:spcAft>
              <a:buNone/>
            </a:pPr>
            <a:r>
              <a:rPr lang="en"/>
              <a:t>2013 – Oculus Rift DK1 – Palmer Luckey</a:t>
            </a:r>
            <a:endParaRPr/>
          </a:p>
        </p:txBody>
      </p:sp>
      <p:sp>
        <p:nvSpPr>
          <p:cNvPr id="891" name="Google Shape;891;g2b7ae38aff2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b7ae38aff2_0_4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g2b7ae38aff2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b7ae38af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b7ae38af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b7ae38aff2_0_4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g2b7ae38aff2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b7ae38aff2_0_4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g2b7ae38aff2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b7ae38aff2_0_4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g2b7ae38aff2_0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b7ae38aff2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2b7ae38aff2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b7ae38aff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2b7ae38aff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90973c95f1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290973c95f1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29feb5ef74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29feb5ef74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28d2085165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28d2085165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2b7ae38aff2_0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2b7ae38aff2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b7ae38aff2_0_1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2b7ae38aff2_0_1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0" name="Shape 50"/>
        <p:cNvGrpSpPr/>
        <p:nvPr/>
      </p:nvGrpSpPr>
      <p:grpSpPr>
        <a:xfrm>
          <a:off x="0" y="0"/>
          <a:ext cx="0" cy="0"/>
          <a:chOff x="0" y="0"/>
          <a:chExt cx="0" cy="0"/>
        </a:xfrm>
      </p:grpSpPr>
      <p:sp>
        <p:nvSpPr>
          <p:cNvPr id="51" name="Google Shape;51;p13"/>
          <p:cNvSpPr txBox="1"/>
          <p:nvPr>
            <p:ph type="title"/>
          </p:nvPr>
        </p:nvSpPr>
        <p:spPr>
          <a:xfrm>
            <a:off x="792084" y="219919"/>
            <a:ext cx="7559700" cy="933600"/>
          </a:xfrm>
          <a:prstGeom prst="rect">
            <a:avLst/>
          </a:prstGeom>
          <a:noFill/>
          <a:ln>
            <a:noFill/>
          </a:ln>
        </p:spPr>
        <p:txBody>
          <a:bodyPr anchorCtr="0" anchor="t" bIns="0" lIns="0" spcFirstLastPara="1" rIns="0" wrap="square" tIns="0">
            <a:normAutofit/>
          </a:bodyPr>
          <a:lstStyle>
            <a:lvl1pPr lvl="0" rtl="0" algn="l">
              <a:spcBef>
                <a:spcPts val="0"/>
              </a:spcBef>
              <a:spcAft>
                <a:spcPts val="0"/>
              </a:spcAft>
              <a:buSzPts val="2800"/>
              <a:buNone/>
              <a:defRPr b="1" i="0" sz="2400" u="sng">
                <a:solidFill>
                  <a:srgbClr val="808080"/>
                </a:solidFill>
                <a:latin typeface="Arimo"/>
                <a:ea typeface="Arimo"/>
                <a:cs typeface="Arimo"/>
                <a:sym typeface="Arim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731187" y="1663040"/>
            <a:ext cx="7681800" cy="19074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800"/>
              <a:buNone/>
              <a:defRPr b="0" i="0" sz="1800">
                <a:solidFill>
                  <a:schemeClr val="dk1"/>
                </a:solidFill>
                <a:latin typeface="Calibri"/>
                <a:ea typeface="Calibri"/>
                <a:cs typeface="Calibri"/>
                <a:sym typeface="Calibri"/>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53" name="Google Shape;53;p13"/>
          <p:cNvSpPr txBox="1"/>
          <p:nvPr>
            <p:ph idx="11" type="ftr"/>
          </p:nvPr>
        </p:nvSpPr>
        <p:spPr>
          <a:xfrm>
            <a:off x="4525417" y="4852898"/>
            <a:ext cx="2781600" cy="210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b="1" i="0" sz="1500">
                <a:solidFill>
                  <a:schemeClr val="lt1"/>
                </a:solidFill>
                <a:latin typeface="Calibri"/>
                <a:ea typeface="Calibri"/>
                <a:cs typeface="Calibri"/>
                <a:sym typeface="Calibri"/>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0" type="dt"/>
          </p:nvPr>
        </p:nvSpPr>
        <p:spPr>
          <a:xfrm>
            <a:off x="1836611" y="4852898"/>
            <a:ext cx="2321700" cy="210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b="1" i="0" sz="1500">
                <a:solidFill>
                  <a:schemeClr val="lt1"/>
                </a:solidFill>
                <a:latin typeface="Calibri"/>
                <a:ea typeface="Calibri"/>
                <a:cs typeface="Calibri"/>
                <a:sym typeface="Calibri"/>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8544803" y="4877324"/>
            <a:ext cx="191400" cy="171600"/>
          </a:xfrm>
          <a:prstGeom prst="rect">
            <a:avLst/>
          </a:prstGeom>
          <a:noFill/>
          <a:ln>
            <a:noFill/>
          </a:ln>
        </p:spPr>
        <p:txBody>
          <a:bodyPr anchorCtr="0" anchor="t" bIns="0" lIns="0" spcFirstLastPara="1" rIns="0" wrap="square" tIns="0">
            <a:normAutofit lnSpcReduction="10000"/>
          </a:bodyPr>
          <a:lstStyle>
            <a:lvl1pPr indent="0" lvl="0" marL="25400" marR="0" rtl="0" algn="l">
              <a:lnSpc>
                <a:spcPct val="100000"/>
              </a:lnSpc>
              <a:spcBef>
                <a:spcPts val="0"/>
              </a:spcBef>
              <a:buNone/>
              <a:defRPr b="0" i="0" sz="1200">
                <a:solidFill>
                  <a:schemeClr val="lt1"/>
                </a:solidFill>
                <a:latin typeface="Calibri"/>
                <a:ea typeface="Calibri"/>
                <a:cs typeface="Calibri"/>
                <a:sym typeface="Calibri"/>
              </a:defRPr>
            </a:lvl1pPr>
            <a:lvl2pPr indent="0" lvl="1" marL="25400" marR="0" rtl="0" algn="l">
              <a:lnSpc>
                <a:spcPct val="100000"/>
              </a:lnSpc>
              <a:spcBef>
                <a:spcPts val="0"/>
              </a:spcBef>
              <a:buNone/>
              <a:defRPr b="0" i="0" sz="1200">
                <a:solidFill>
                  <a:schemeClr val="lt1"/>
                </a:solidFill>
                <a:latin typeface="Calibri"/>
                <a:ea typeface="Calibri"/>
                <a:cs typeface="Calibri"/>
                <a:sym typeface="Calibri"/>
              </a:defRPr>
            </a:lvl2pPr>
            <a:lvl3pPr indent="0" lvl="2" marL="25400" marR="0" rtl="0" algn="l">
              <a:lnSpc>
                <a:spcPct val="100000"/>
              </a:lnSpc>
              <a:spcBef>
                <a:spcPts val="0"/>
              </a:spcBef>
              <a:buNone/>
              <a:defRPr b="0" i="0" sz="1200">
                <a:solidFill>
                  <a:schemeClr val="lt1"/>
                </a:solidFill>
                <a:latin typeface="Calibri"/>
                <a:ea typeface="Calibri"/>
                <a:cs typeface="Calibri"/>
                <a:sym typeface="Calibri"/>
              </a:defRPr>
            </a:lvl3pPr>
            <a:lvl4pPr indent="0" lvl="3" marL="25400" marR="0" rtl="0" algn="l">
              <a:lnSpc>
                <a:spcPct val="100000"/>
              </a:lnSpc>
              <a:spcBef>
                <a:spcPts val="0"/>
              </a:spcBef>
              <a:buNone/>
              <a:defRPr b="0" i="0" sz="1200">
                <a:solidFill>
                  <a:schemeClr val="lt1"/>
                </a:solidFill>
                <a:latin typeface="Calibri"/>
                <a:ea typeface="Calibri"/>
                <a:cs typeface="Calibri"/>
                <a:sym typeface="Calibri"/>
              </a:defRPr>
            </a:lvl4pPr>
            <a:lvl5pPr indent="0" lvl="4" marL="25400" marR="0" rtl="0" algn="l">
              <a:lnSpc>
                <a:spcPct val="100000"/>
              </a:lnSpc>
              <a:spcBef>
                <a:spcPts val="0"/>
              </a:spcBef>
              <a:buNone/>
              <a:defRPr b="0" i="0" sz="1200">
                <a:solidFill>
                  <a:schemeClr val="lt1"/>
                </a:solidFill>
                <a:latin typeface="Calibri"/>
                <a:ea typeface="Calibri"/>
                <a:cs typeface="Calibri"/>
                <a:sym typeface="Calibri"/>
              </a:defRPr>
            </a:lvl5pPr>
            <a:lvl6pPr indent="0" lvl="5" marL="25400" marR="0" rtl="0" algn="l">
              <a:lnSpc>
                <a:spcPct val="100000"/>
              </a:lnSpc>
              <a:spcBef>
                <a:spcPts val="0"/>
              </a:spcBef>
              <a:buNone/>
              <a:defRPr b="0" i="0" sz="1200">
                <a:solidFill>
                  <a:schemeClr val="lt1"/>
                </a:solidFill>
                <a:latin typeface="Calibri"/>
                <a:ea typeface="Calibri"/>
                <a:cs typeface="Calibri"/>
                <a:sym typeface="Calibri"/>
              </a:defRPr>
            </a:lvl6pPr>
            <a:lvl7pPr indent="0" lvl="6" marL="25400" marR="0" rtl="0" algn="l">
              <a:lnSpc>
                <a:spcPct val="100000"/>
              </a:lnSpc>
              <a:spcBef>
                <a:spcPts val="0"/>
              </a:spcBef>
              <a:buNone/>
              <a:defRPr b="0" i="0" sz="1200">
                <a:solidFill>
                  <a:schemeClr val="lt1"/>
                </a:solidFill>
                <a:latin typeface="Calibri"/>
                <a:ea typeface="Calibri"/>
                <a:cs typeface="Calibri"/>
                <a:sym typeface="Calibri"/>
              </a:defRPr>
            </a:lvl7pPr>
            <a:lvl8pPr indent="0" lvl="7" marL="25400" marR="0" rtl="0" algn="l">
              <a:lnSpc>
                <a:spcPct val="100000"/>
              </a:lnSpc>
              <a:spcBef>
                <a:spcPts val="0"/>
              </a:spcBef>
              <a:buNone/>
              <a:defRPr b="0" i="0" sz="1200">
                <a:solidFill>
                  <a:schemeClr val="lt1"/>
                </a:solidFill>
                <a:latin typeface="Calibri"/>
                <a:ea typeface="Calibri"/>
                <a:cs typeface="Calibri"/>
                <a:sym typeface="Calibri"/>
              </a:defRPr>
            </a:lvl8pPr>
            <a:lvl9pPr indent="0" lvl="8" marL="25400" marR="0" rtl="0" algn="l">
              <a:lnSpc>
                <a:spcPct val="100000"/>
              </a:lnSpc>
              <a:spcBef>
                <a:spcPts val="0"/>
              </a:spcBef>
              <a:buNone/>
              <a:defRPr b="0" i="0" sz="12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woObj">
  <p:cSld name="TWO_OBJECTS">
    <p:spTree>
      <p:nvGrpSpPr>
        <p:cNvPr id="56" name="Shape 56"/>
        <p:cNvGrpSpPr/>
        <p:nvPr/>
      </p:nvGrpSpPr>
      <p:grpSpPr>
        <a:xfrm>
          <a:off x="0" y="0"/>
          <a:ext cx="0" cy="0"/>
          <a:chOff x="0" y="0"/>
          <a:chExt cx="0" cy="0"/>
        </a:xfrm>
      </p:grpSpPr>
      <p:sp>
        <p:nvSpPr>
          <p:cNvPr id="57" name="Google Shape;57;p14"/>
          <p:cNvSpPr txBox="1"/>
          <p:nvPr>
            <p:ph type="title"/>
          </p:nvPr>
        </p:nvSpPr>
        <p:spPr>
          <a:xfrm>
            <a:off x="1604231" y="327431"/>
            <a:ext cx="7264800" cy="623400"/>
          </a:xfrm>
          <a:prstGeom prst="rect">
            <a:avLst/>
          </a:prstGeom>
          <a:noFill/>
          <a:ln>
            <a:noFill/>
          </a:ln>
        </p:spPr>
        <p:txBody>
          <a:bodyPr anchorCtr="0" anchor="ctr" bIns="91425" lIns="91425" spcFirstLastPara="1" rIns="91425" wrap="square" tIns="91425">
            <a:normAutofit/>
          </a:bodyPr>
          <a:lstStyle>
            <a:lvl1pPr lvl="0" marR="0" rtl="0" algn="l">
              <a:lnSpc>
                <a:spcPct val="90000"/>
              </a:lnSpc>
              <a:spcBef>
                <a:spcPts val="0"/>
              </a:spcBef>
              <a:spcAft>
                <a:spcPts val="0"/>
              </a:spcAft>
              <a:buClr>
                <a:srgbClr val="7033A0"/>
              </a:buClr>
              <a:buSzPts val="3600"/>
              <a:buFont typeface="Century Gothic"/>
              <a:buNone/>
              <a:defRPr b="1" i="0" sz="3600" u="none" cap="none" strike="noStrike">
                <a:solidFill>
                  <a:srgbClr val="7033A0"/>
                </a:solidFill>
                <a:latin typeface="Century Gothic"/>
                <a:ea typeface="Century Gothic"/>
                <a:cs typeface="Century Gothic"/>
                <a:sym typeface="Century Gothic"/>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58" name="Shape 58"/>
        <p:cNvGrpSpPr/>
        <p:nvPr/>
      </p:nvGrpSpPr>
      <p:grpSpPr>
        <a:xfrm>
          <a:off x="0" y="0"/>
          <a:ext cx="0" cy="0"/>
          <a:chOff x="0" y="0"/>
          <a:chExt cx="0" cy="0"/>
        </a:xfrm>
      </p:grpSpPr>
      <p:sp>
        <p:nvSpPr>
          <p:cNvPr id="59" name="Google Shape;59;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 name="Google Shape;60;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1" name="Google Shape;61;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2" name="Google Shape;62;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3" name="Google Shape;63;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4" name="Shape 64"/>
        <p:cNvGrpSpPr/>
        <p:nvPr/>
      </p:nvGrpSpPr>
      <p:grpSpPr>
        <a:xfrm>
          <a:off x="0" y="0"/>
          <a:ext cx="0" cy="0"/>
          <a:chOff x="0" y="0"/>
          <a:chExt cx="0" cy="0"/>
        </a:xfrm>
      </p:grpSpPr>
      <p:sp>
        <p:nvSpPr>
          <p:cNvPr id="65" name="Google Shape;65;p16"/>
          <p:cNvSpPr txBox="1"/>
          <p:nvPr/>
        </p:nvSpPr>
        <p:spPr>
          <a:xfrm>
            <a:off x="365125" y="4686300"/>
            <a:ext cx="69501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Copyright © 2012 Pearson Education, Inc. publishing as Prentice Hall</a:t>
            </a:r>
            <a:endParaRPr sz="1400">
              <a:solidFill>
                <a:schemeClr val="dk1"/>
              </a:solidFill>
              <a:latin typeface="Calibri"/>
              <a:ea typeface="Calibri"/>
              <a:cs typeface="Calibri"/>
              <a:sym typeface="Calibri"/>
            </a:endParaRPr>
          </a:p>
        </p:txBody>
      </p:sp>
      <p:sp>
        <p:nvSpPr>
          <p:cNvPr id="66" name="Google Shape;66;p1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SzPts val="2800"/>
              <a:buNone/>
              <a:defRPr>
                <a:solidFill>
                  <a:srgbClr val="7030A0"/>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67" name="Google Shape;67;p16"/>
          <p:cNvSpPr txBox="1"/>
          <p:nvPr>
            <p:ph idx="1" type="body"/>
          </p:nvPr>
        </p:nvSpPr>
        <p:spPr>
          <a:xfrm>
            <a:off x="457200" y="1165860"/>
            <a:ext cx="4038600" cy="34632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rgbClr val="7030A0"/>
              </a:buClr>
              <a:buSzPts val="2800"/>
              <a:buChar char="●"/>
              <a:defRPr sz="2800"/>
            </a:lvl1pPr>
            <a:lvl2pPr indent="-381000" lvl="1" marL="914400" rtl="0" algn="l">
              <a:spcBef>
                <a:spcPts val="480"/>
              </a:spcBef>
              <a:spcAft>
                <a:spcPts val="0"/>
              </a:spcAft>
              <a:buClr>
                <a:srgbClr val="7030A0"/>
              </a:buClr>
              <a:buSzPts val="2400"/>
              <a:buFont typeface="Arial"/>
              <a:buChar char="•"/>
              <a:defRPr sz="2400"/>
            </a:lvl2pPr>
            <a:lvl3pPr indent="-355600" lvl="2" marL="1371600" rtl="0" algn="l">
              <a:spcBef>
                <a:spcPts val="400"/>
              </a:spcBef>
              <a:spcAft>
                <a:spcPts val="0"/>
              </a:spcAft>
              <a:buClr>
                <a:srgbClr val="7030A0"/>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1200"/>
              </a:spcBef>
              <a:spcAft>
                <a:spcPts val="0"/>
              </a:spcAft>
              <a:buClr>
                <a:schemeClr val="dk1"/>
              </a:buClr>
              <a:buSzPts val="1800"/>
              <a:buChar char="●"/>
              <a:defRPr sz="1800"/>
            </a:lvl7pPr>
            <a:lvl8pPr indent="-342900" lvl="7" marL="3657600" rtl="0" algn="l">
              <a:spcBef>
                <a:spcPts val="1200"/>
              </a:spcBef>
              <a:spcAft>
                <a:spcPts val="0"/>
              </a:spcAft>
              <a:buClr>
                <a:schemeClr val="dk1"/>
              </a:buClr>
              <a:buSzPts val="1800"/>
              <a:buChar char="○"/>
              <a:defRPr sz="1800"/>
            </a:lvl8pPr>
            <a:lvl9pPr indent="-342900" lvl="8" marL="4114800" rtl="0" algn="l">
              <a:spcBef>
                <a:spcPts val="1200"/>
              </a:spcBef>
              <a:spcAft>
                <a:spcPts val="1200"/>
              </a:spcAft>
              <a:buClr>
                <a:schemeClr val="dk1"/>
              </a:buClr>
              <a:buSzPts val="1800"/>
              <a:buChar char="■"/>
              <a:defRPr sz="1800"/>
            </a:lvl9pPr>
          </a:lstStyle>
          <a:p/>
        </p:txBody>
      </p:sp>
      <p:sp>
        <p:nvSpPr>
          <p:cNvPr id="68" name="Google Shape;68;p16"/>
          <p:cNvSpPr txBox="1"/>
          <p:nvPr>
            <p:ph idx="12" type="sldNum"/>
          </p:nvPr>
        </p:nvSpPr>
        <p:spPr>
          <a:xfrm>
            <a:off x="6645275" y="4686300"/>
            <a:ext cx="2133600" cy="231000"/>
          </a:xfrm>
          <a:prstGeom prst="rect">
            <a:avLst/>
          </a:prstGeom>
          <a:noFill/>
          <a:ln>
            <a:noFill/>
          </a:ln>
        </p:spPr>
        <p:txBody>
          <a:bodyPr anchorCtr="0" anchor="ctr" bIns="45700" lIns="91425" spcFirstLastPara="1" rIns="91425" wrap="square" tIns="45700">
            <a:normAutofit fontScale="77500" lnSpcReduction="20000"/>
          </a:bodyPr>
          <a:lstStyle>
            <a:lvl1pPr indent="0" lvl="0" marL="0" marR="0" rtl="0" algn="r">
              <a:spcBef>
                <a:spcPts val="0"/>
              </a:spcBef>
              <a:spcAft>
                <a:spcPts val="0"/>
              </a:spcAft>
              <a:buNone/>
              <a:defRPr b="1" sz="1400">
                <a:solidFill>
                  <a:srgbClr val="888888"/>
                </a:solidFill>
                <a:latin typeface="Arial"/>
                <a:ea typeface="Arial"/>
                <a:cs typeface="Arial"/>
                <a:sym typeface="Arial"/>
              </a:defRPr>
            </a:lvl1pPr>
            <a:lvl2pPr indent="0" lvl="1" marL="0" marR="0" rtl="0" algn="r">
              <a:spcBef>
                <a:spcPts val="0"/>
              </a:spcBef>
              <a:spcAft>
                <a:spcPts val="0"/>
              </a:spcAft>
              <a:buNone/>
              <a:defRPr b="1" sz="1400">
                <a:solidFill>
                  <a:srgbClr val="888888"/>
                </a:solidFill>
                <a:latin typeface="Arial"/>
                <a:ea typeface="Arial"/>
                <a:cs typeface="Arial"/>
                <a:sym typeface="Arial"/>
              </a:defRPr>
            </a:lvl2pPr>
            <a:lvl3pPr indent="0" lvl="2" marL="0" marR="0" rtl="0" algn="r">
              <a:spcBef>
                <a:spcPts val="0"/>
              </a:spcBef>
              <a:spcAft>
                <a:spcPts val="0"/>
              </a:spcAft>
              <a:buNone/>
              <a:defRPr b="1" sz="1400">
                <a:solidFill>
                  <a:srgbClr val="888888"/>
                </a:solidFill>
                <a:latin typeface="Arial"/>
                <a:ea typeface="Arial"/>
                <a:cs typeface="Arial"/>
                <a:sym typeface="Arial"/>
              </a:defRPr>
            </a:lvl3pPr>
            <a:lvl4pPr indent="0" lvl="3" marL="0" marR="0" rtl="0" algn="r">
              <a:spcBef>
                <a:spcPts val="0"/>
              </a:spcBef>
              <a:spcAft>
                <a:spcPts val="0"/>
              </a:spcAft>
              <a:buNone/>
              <a:defRPr b="1" sz="1400">
                <a:solidFill>
                  <a:srgbClr val="888888"/>
                </a:solidFill>
                <a:latin typeface="Arial"/>
                <a:ea typeface="Arial"/>
                <a:cs typeface="Arial"/>
                <a:sym typeface="Arial"/>
              </a:defRPr>
            </a:lvl4pPr>
            <a:lvl5pPr indent="0" lvl="4" marL="0" marR="0" rtl="0" algn="r">
              <a:spcBef>
                <a:spcPts val="0"/>
              </a:spcBef>
              <a:spcAft>
                <a:spcPts val="0"/>
              </a:spcAft>
              <a:buNone/>
              <a:defRPr b="1" sz="1400">
                <a:solidFill>
                  <a:srgbClr val="888888"/>
                </a:solidFill>
                <a:latin typeface="Arial"/>
                <a:ea typeface="Arial"/>
                <a:cs typeface="Arial"/>
                <a:sym typeface="Arial"/>
              </a:defRPr>
            </a:lvl5pPr>
            <a:lvl6pPr indent="0" lvl="5" marL="0" marR="0" rtl="0" algn="r">
              <a:spcBef>
                <a:spcPts val="0"/>
              </a:spcBef>
              <a:spcAft>
                <a:spcPts val="0"/>
              </a:spcAft>
              <a:buNone/>
              <a:defRPr b="1" sz="1400">
                <a:solidFill>
                  <a:srgbClr val="888888"/>
                </a:solidFill>
                <a:latin typeface="Arial"/>
                <a:ea typeface="Arial"/>
                <a:cs typeface="Arial"/>
                <a:sym typeface="Arial"/>
              </a:defRPr>
            </a:lvl6pPr>
            <a:lvl7pPr indent="0" lvl="6" marL="0" marR="0" rtl="0" algn="r">
              <a:spcBef>
                <a:spcPts val="0"/>
              </a:spcBef>
              <a:spcAft>
                <a:spcPts val="0"/>
              </a:spcAft>
              <a:buNone/>
              <a:defRPr b="1" sz="1400">
                <a:solidFill>
                  <a:srgbClr val="888888"/>
                </a:solidFill>
                <a:latin typeface="Arial"/>
                <a:ea typeface="Arial"/>
                <a:cs typeface="Arial"/>
                <a:sym typeface="Arial"/>
              </a:defRPr>
            </a:lvl7pPr>
            <a:lvl8pPr indent="0" lvl="7" marL="0" marR="0" rtl="0" algn="r">
              <a:spcBef>
                <a:spcPts val="0"/>
              </a:spcBef>
              <a:spcAft>
                <a:spcPts val="0"/>
              </a:spcAft>
              <a:buNone/>
              <a:defRPr b="1" sz="1400">
                <a:solidFill>
                  <a:srgbClr val="888888"/>
                </a:solidFill>
                <a:latin typeface="Arial"/>
                <a:ea typeface="Arial"/>
                <a:cs typeface="Arial"/>
                <a:sym typeface="Arial"/>
              </a:defRPr>
            </a:lvl8pPr>
            <a:lvl9pPr indent="0" lvl="8" marL="0" marR="0" rtl="0" algn="r">
              <a:spcBef>
                <a:spcPts val="0"/>
              </a:spcBef>
              <a:spcAft>
                <a:spcPts val="0"/>
              </a:spcAft>
              <a:buNone/>
              <a:defRPr b="1" sz="14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16"/>
          <p:cNvSpPr txBox="1"/>
          <p:nvPr>
            <p:ph idx="2" type="body"/>
          </p:nvPr>
        </p:nvSpPr>
        <p:spPr>
          <a:xfrm>
            <a:off x="4648200" y="1165860"/>
            <a:ext cx="4038600" cy="34632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rgbClr val="7030A0"/>
              </a:buClr>
              <a:buSzPts val="2800"/>
              <a:buChar char="●"/>
              <a:defRPr sz="2800"/>
            </a:lvl1pPr>
            <a:lvl2pPr indent="-381000" lvl="1" marL="914400" rtl="0" algn="l">
              <a:spcBef>
                <a:spcPts val="480"/>
              </a:spcBef>
              <a:spcAft>
                <a:spcPts val="0"/>
              </a:spcAft>
              <a:buClr>
                <a:srgbClr val="7030A0"/>
              </a:buClr>
              <a:buSzPts val="2400"/>
              <a:buChar char="○"/>
              <a:defRPr sz="2400"/>
            </a:lvl2pPr>
            <a:lvl3pPr indent="-355600" lvl="2" marL="1371600" rtl="0" algn="l">
              <a:spcBef>
                <a:spcPts val="400"/>
              </a:spcBef>
              <a:spcAft>
                <a:spcPts val="0"/>
              </a:spcAft>
              <a:buClr>
                <a:srgbClr val="7030A0"/>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1200"/>
              </a:spcBef>
              <a:spcAft>
                <a:spcPts val="0"/>
              </a:spcAft>
              <a:buClr>
                <a:schemeClr val="dk1"/>
              </a:buClr>
              <a:buSzPts val="1800"/>
              <a:buChar char="●"/>
              <a:defRPr sz="1800"/>
            </a:lvl7pPr>
            <a:lvl8pPr indent="-342900" lvl="7" marL="3657600" rtl="0" algn="l">
              <a:spcBef>
                <a:spcPts val="1200"/>
              </a:spcBef>
              <a:spcAft>
                <a:spcPts val="0"/>
              </a:spcAft>
              <a:buClr>
                <a:schemeClr val="dk1"/>
              </a:buClr>
              <a:buSzPts val="1800"/>
              <a:buChar char="○"/>
              <a:defRPr sz="1800"/>
            </a:lvl8pPr>
            <a:lvl9pPr indent="-342900" lvl="8" marL="4114800" rtl="0" algn="l">
              <a:spcBef>
                <a:spcPts val="1200"/>
              </a:spcBef>
              <a:spcAft>
                <a:spcPts val="1200"/>
              </a:spcAft>
              <a:buClr>
                <a:schemeClr val="dk1"/>
              </a:buClr>
              <a:buSzPts val="1800"/>
              <a:buChar char="■"/>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SLIDE 1">
  <p:cSld name="TITLE_AND_TWO_COLUMNS_2">
    <p:spTree>
      <p:nvGrpSpPr>
        <p:cNvPr id="70" name="Shape 70"/>
        <p:cNvGrpSpPr/>
        <p:nvPr/>
      </p:nvGrpSpPr>
      <p:grpSpPr>
        <a:xfrm>
          <a:off x="0" y="0"/>
          <a:ext cx="0" cy="0"/>
          <a:chOff x="0" y="0"/>
          <a:chExt cx="0" cy="0"/>
        </a:xfrm>
      </p:grpSpPr>
      <p:sp>
        <p:nvSpPr>
          <p:cNvPr id="71" name="Google Shape;7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OBJECT_1">
    <p:spTree>
      <p:nvGrpSpPr>
        <p:cNvPr id="72" name="Shape 72"/>
        <p:cNvGrpSpPr/>
        <p:nvPr/>
      </p:nvGrpSpPr>
      <p:grpSpPr>
        <a:xfrm>
          <a:off x="0" y="0"/>
          <a:ext cx="0" cy="0"/>
          <a:chOff x="0" y="0"/>
          <a:chExt cx="0" cy="0"/>
        </a:xfrm>
      </p:grpSpPr>
      <p:sp>
        <p:nvSpPr>
          <p:cNvPr id="73" name="Google Shape;73;p18"/>
          <p:cNvSpPr txBox="1"/>
          <p:nvPr>
            <p:ph idx="11" type="ftr"/>
          </p:nvPr>
        </p:nvSpPr>
        <p:spPr>
          <a:xfrm>
            <a:off x="4525417" y="4852898"/>
            <a:ext cx="2781600" cy="210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b="1" i="0" sz="1500">
                <a:solidFill>
                  <a:schemeClr val="lt1"/>
                </a:solidFill>
                <a:latin typeface="Calibri"/>
                <a:ea typeface="Calibri"/>
                <a:cs typeface="Calibri"/>
                <a:sym typeface="Calibri"/>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4" name="Google Shape;74;p18"/>
          <p:cNvSpPr txBox="1"/>
          <p:nvPr>
            <p:ph idx="10" type="dt"/>
          </p:nvPr>
        </p:nvSpPr>
        <p:spPr>
          <a:xfrm>
            <a:off x="1836611" y="4852898"/>
            <a:ext cx="2321700" cy="210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b="1" i="0" sz="1500">
                <a:solidFill>
                  <a:schemeClr val="lt1"/>
                </a:solidFill>
                <a:latin typeface="Calibri"/>
                <a:ea typeface="Calibri"/>
                <a:cs typeface="Calibri"/>
                <a:sym typeface="Calibri"/>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5" name="Google Shape;75;p18"/>
          <p:cNvSpPr txBox="1"/>
          <p:nvPr>
            <p:ph idx="12" type="sldNum"/>
          </p:nvPr>
        </p:nvSpPr>
        <p:spPr>
          <a:xfrm>
            <a:off x="8544803" y="4877324"/>
            <a:ext cx="191400" cy="171600"/>
          </a:xfrm>
          <a:prstGeom prst="rect">
            <a:avLst/>
          </a:prstGeom>
          <a:noFill/>
          <a:ln>
            <a:noFill/>
          </a:ln>
        </p:spPr>
        <p:txBody>
          <a:bodyPr anchorCtr="0" anchor="t" bIns="0" lIns="0" spcFirstLastPara="1" rIns="0" wrap="square" tIns="0">
            <a:normAutofit lnSpcReduction="10000"/>
          </a:bodyPr>
          <a:lstStyle>
            <a:lvl1pPr indent="0" lvl="0" marL="25400" marR="0" rtl="0" algn="l">
              <a:lnSpc>
                <a:spcPct val="100000"/>
              </a:lnSpc>
              <a:spcBef>
                <a:spcPts val="0"/>
              </a:spcBef>
              <a:buNone/>
              <a:defRPr b="0" i="0" sz="1200">
                <a:solidFill>
                  <a:schemeClr val="lt1"/>
                </a:solidFill>
                <a:latin typeface="Calibri"/>
                <a:ea typeface="Calibri"/>
                <a:cs typeface="Calibri"/>
                <a:sym typeface="Calibri"/>
              </a:defRPr>
            </a:lvl1pPr>
            <a:lvl2pPr indent="0" lvl="1" marL="25400" marR="0" rtl="0" algn="l">
              <a:lnSpc>
                <a:spcPct val="100000"/>
              </a:lnSpc>
              <a:spcBef>
                <a:spcPts val="0"/>
              </a:spcBef>
              <a:buNone/>
              <a:defRPr b="0" i="0" sz="1200">
                <a:solidFill>
                  <a:schemeClr val="lt1"/>
                </a:solidFill>
                <a:latin typeface="Calibri"/>
                <a:ea typeface="Calibri"/>
                <a:cs typeface="Calibri"/>
                <a:sym typeface="Calibri"/>
              </a:defRPr>
            </a:lvl2pPr>
            <a:lvl3pPr indent="0" lvl="2" marL="25400" marR="0" rtl="0" algn="l">
              <a:lnSpc>
                <a:spcPct val="100000"/>
              </a:lnSpc>
              <a:spcBef>
                <a:spcPts val="0"/>
              </a:spcBef>
              <a:buNone/>
              <a:defRPr b="0" i="0" sz="1200">
                <a:solidFill>
                  <a:schemeClr val="lt1"/>
                </a:solidFill>
                <a:latin typeface="Calibri"/>
                <a:ea typeface="Calibri"/>
                <a:cs typeface="Calibri"/>
                <a:sym typeface="Calibri"/>
              </a:defRPr>
            </a:lvl3pPr>
            <a:lvl4pPr indent="0" lvl="3" marL="25400" marR="0" rtl="0" algn="l">
              <a:lnSpc>
                <a:spcPct val="100000"/>
              </a:lnSpc>
              <a:spcBef>
                <a:spcPts val="0"/>
              </a:spcBef>
              <a:buNone/>
              <a:defRPr b="0" i="0" sz="1200">
                <a:solidFill>
                  <a:schemeClr val="lt1"/>
                </a:solidFill>
                <a:latin typeface="Calibri"/>
                <a:ea typeface="Calibri"/>
                <a:cs typeface="Calibri"/>
                <a:sym typeface="Calibri"/>
              </a:defRPr>
            </a:lvl4pPr>
            <a:lvl5pPr indent="0" lvl="4" marL="25400" marR="0" rtl="0" algn="l">
              <a:lnSpc>
                <a:spcPct val="100000"/>
              </a:lnSpc>
              <a:spcBef>
                <a:spcPts val="0"/>
              </a:spcBef>
              <a:buNone/>
              <a:defRPr b="0" i="0" sz="1200">
                <a:solidFill>
                  <a:schemeClr val="lt1"/>
                </a:solidFill>
                <a:latin typeface="Calibri"/>
                <a:ea typeface="Calibri"/>
                <a:cs typeface="Calibri"/>
                <a:sym typeface="Calibri"/>
              </a:defRPr>
            </a:lvl5pPr>
            <a:lvl6pPr indent="0" lvl="5" marL="25400" marR="0" rtl="0" algn="l">
              <a:lnSpc>
                <a:spcPct val="100000"/>
              </a:lnSpc>
              <a:spcBef>
                <a:spcPts val="0"/>
              </a:spcBef>
              <a:buNone/>
              <a:defRPr b="0" i="0" sz="1200">
                <a:solidFill>
                  <a:schemeClr val="lt1"/>
                </a:solidFill>
                <a:latin typeface="Calibri"/>
                <a:ea typeface="Calibri"/>
                <a:cs typeface="Calibri"/>
                <a:sym typeface="Calibri"/>
              </a:defRPr>
            </a:lvl6pPr>
            <a:lvl7pPr indent="0" lvl="6" marL="25400" marR="0" rtl="0" algn="l">
              <a:lnSpc>
                <a:spcPct val="100000"/>
              </a:lnSpc>
              <a:spcBef>
                <a:spcPts val="0"/>
              </a:spcBef>
              <a:buNone/>
              <a:defRPr b="0" i="0" sz="1200">
                <a:solidFill>
                  <a:schemeClr val="lt1"/>
                </a:solidFill>
                <a:latin typeface="Calibri"/>
                <a:ea typeface="Calibri"/>
                <a:cs typeface="Calibri"/>
                <a:sym typeface="Calibri"/>
              </a:defRPr>
            </a:lvl7pPr>
            <a:lvl8pPr indent="0" lvl="7" marL="25400" marR="0" rtl="0" algn="l">
              <a:lnSpc>
                <a:spcPct val="100000"/>
              </a:lnSpc>
              <a:spcBef>
                <a:spcPts val="0"/>
              </a:spcBef>
              <a:buNone/>
              <a:defRPr b="0" i="0" sz="1200">
                <a:solidFill>
                  <a:schemeClr val="lt1"/>
                </a:solidFill>
                <a:latin typeface="Calibri"/>
                <a:ea typeface="Calibri"/>
                <a:cs typeface="Calibri"/>
                <a:sym typeface="Calibri"/>
              </a:defRPr>
            </a:lvl8pPr>
            <a:lvl9pPr indent="0" lvl="8" marL="25400" marR="0" rtl="0" algn="l">
              <a:lnSpc>
                <a:spcPct val="100000"/>
              </a:lnSpc>
              <a:spcBef>
                <a:spcPts val="0"/>
              </a:spcBef>
              <a:buNone/>
              <a:defRPr b="0" i="0" sz="12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4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6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3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3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hyperlink" Target="https://www.javatpoint.com/what-is-world-wide-web" TargetMode="External"/><Relationship Id="rId4" Type="http://schemas.openxmlformats.org/officeDocument/2006/relationships/image" Target="../media/image5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7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7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7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7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5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7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6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hyperlink" Target="https://makecode.microbit.org/"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63.png"/><Relationship Id="rId4" Type="http://schemas.openxmlformats.org/officeDocument/2006/relationships/image" Target="../media/image53.png"/><Relationship Id="rId5" Type="http://schemas.openxmlformats.org/officeDocument/2006/relationships/image" Target="../media/image6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7.xml"/><Relationship Id="rId3" Type="http://schemas.openxmlformats.org/officeDocument/2006/relationships/image" Target="../media/image5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hyperlink" Target="https://www.uscyberpatriot.org/Pages/About/What-is-CyberPatriot.aspx"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hyperlink" Target="https://nyuscholars.nyu.edu/files/80078129/Fall_2020_PiLa_CS_Telenovela_Classroom_Case_Study.pdf"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 Id="rId3" Type="http://schemas.openxmlformats.org/officeDocument/2006/relationships/image" Target="../media/image5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4.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92.png"/><Relationship Id="rId6" Type="http://schemas.openxmlformats.org/officeDocument/2006/relationships/image" Target="../media/image95.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5.xml"/><Relationship Id="rId3" Type="http://schemas.openxmlformats.org/officeDocument/2006/relationships/hyperlink" Target="http://www.youtube.com/watch?v=-SjuiawRMU4" TargetMode="External"/><Relationship Id="rId4" Type="http://schemas.openxmlformats.org/officeDocument/2006/relationships/image" Target="../media/image56.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6.xml"/><Relationship Id="rId3" Type="http://schemas.openxmlformats.org/officeDocument/2006/relationships/hyperlink" Target="http://www.youtube.com/watch?v=oiojcGahgG4" TargetMode="External"/><Relationship Id="rId4" Type="http://schemas.openxmlformats.org/officeDocument/2006/relationships/image" Target="../media/image62.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7.xml"/><Relationship Id="rId3" Type="http://schemas.openxmlformats.org/officeDocument/2006/relationships/hyperlink" Target="http://www.youtube.com/watch?v=-tj2WXCGFSI" TargetMode="External"/><Relationship Id="rId4" Type="http://schemas.openxmlformats.org/officeDocument/2006/relationships/image" Target="../media/image59.jp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8.xml"/><Relationship Id="rId3" Type="http://schemas.openxmlformats.org/officeDocument/2006/relationships/image" Target="../media/image5.png"/><Relationship Id="rId4" Type="http://schemas.openxmlformats.org/officeDocument/2006/relationships/hyperlink" Target="https://udlguidelines.cast.org/" TargetMode="External"/><Relationship Id="rId5" Type="http://schemas.openxmlformats.org/officeDocument/2006/relationships/hyperlink" Target="http://www.youtube.com/watch?v=bDvKnY0g6e4" TargetMode="External"/><Relationship Id="rId6" Type="http://schemas.openxmlformats.org/officeDocument/2006/relationships/image" Target="../media/image71.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9.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0.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70.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1.xml"/><Relationship Id="rId3" Type="http://schemas.openxmlformats.org/officeDocument/2006/relationships/image" Target="../media/image8.png"/><Relationship Id="rId4" Type="http://schemas.openxmlformats.org/officeDocument/2006/relationships/image" Target="../media/image5.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2.xml"/><Relationship Id="rId3" Type="http://schemas.openxmlformats.org/officeDocument/2006/relationships/image" Target="../media/image5.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3.xml"/><Relationship Id="rId3" Type="http://schemas.openxmlformats.org/officeDocument/2006/relationships/image" Target="../media/image5.png"/><Relationship Id="rId4" Type="http://schemas.openxmlformats.org/officeDocument/2006/relationships/hyperlink" Target="http://dontchangethislink.peardeckmagic.zone?eyJ0eXBlIjoiZ29vZ2xlLXNsaWRlcy1hZGRvbi1yZXNwb25zZS1mb290ZXIiLCJsYXN0RWRpdGVkQnkiOiIxMDM5Mjc0ODkwODU0Mzg4Njk5NTEiLCJwcmVzZW50YXRpb25JZCI6IjFvbFI0UGx3TGNnWGg1VWItT2ljUWd3cURvMUZVRjI3ZGFqZlRvSVZ5X3dnIiwiY29udGVudElkIjoiY3VzdG9tLXJlc3BvbnNlLW11bHRpcGxlQ2hvaWNlIiwic2xpZGVJZCI6ImcyNzVmNTE3YjVmY18wXzIyIiwiY29udGVudEluc3RhbmNlSWQiOiIxb2xSNFBsd0xjZ1hoNVViLU9pY1Fnd3FEbzFGVUYyN2RhamZUb0lWeV93Zy82ZmE2NjkyYy00MzY0LTRmMzItODAwOS0xNmMwYjhmYTg0ZDUifQ==pearId=magic-pear-metadata-identifier" TargetMode="Externa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93.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hyperlink" Target="https://www.npr.org/sections/live-updates-2020-election-results" TargetMode="Externa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 Id="rId3" Type="http://schemas.openxmlformats.org/officeDocument/2006/relationships/hyperlink" Target="https://www.worldometers.info/co2-emissions/co2-emissions-by-country/#google_vignette" TargetMode="External"/><Relationship Id="rId4" Type="http://schemas.openxmlformats.org/officeDocument/2006/relationships/image" Target="../media/image94.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 Id="rId3" Type="http://schemas.openxmlformats.org/officeDocument/2006/relationships/hyperlink" Target="https://www.vev.design/"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7.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8.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8.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83.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9.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8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0.xml"/><Relationship Id="rId3" Type="http://schemas.openxmlformats.org/officeDocument/2006/relationships/image" Target="../media/image8.png"/><Relationship Id="rId4" Type="http://schemas.openxmlformats.org/officeDocument/2006/relationships/image" Target="../media/image5.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84.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3.xml"/><Relationship Id="rId3" Type="http://schemas.openxmlformats.org/officeDocument/2006/relationships/image" Target="../media/image87.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4.xml"/><Relationship Id="rId3" Type="http://schemas.openxmlformats.org/officeDocument/2006/relationships/image" Target="../media/image81.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5.xml"/><Relationship Id="rId3" Type="http://schemas.openxmlformats.org/officeDocument/2006/relationships/image" Target="../media/image85.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6.xml"/><Relationship Id="rId3" Type="http://schemas.openxmlformats.org/officeDocument/2006/relationships/image" Target="../media/image77.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8.xml"/><Relationship Id="rId3" Type="http://schemas.openxmlformats.org/officeDocument/2006/relationships/image" Target="../media/image78.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0.xml"/><Relationship Id="rId3" Type="http://schemas.openxmlformats.org/officeDocument/2006/relationships/image" Target="../media/image89.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2.xml"/><Relationship Id="rId3" Type="http://schemas.openxmlformats.org/officeDocument/2006/relationships/image" Target="../media/image80.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3.xml"/><Relationship Id="rId3" Type="http://schemas.openxmlformats.org/officeDocument/2006/relationships/image" Target="../media/image90.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4.xml"/><Relationship Id="rId3" Type="http://schemas.openxmlformats.org/officeDocument/2006/relationships/image" Target="../media/image82.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5.xml"/><Relationship Id="rId3" Type="http://schemas.openxmlformats.org/officeDocument/2006/relationships/image" Target="../media/image8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0.xml"/><Relationship Id="rId3" Type="http://schemas.openxmlformats.org/officeDocument/2006/relationships/image" Target="../media/image91.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3.xml"/><Relationship Id="rId3" Type="http://schemas.openxmlformats.org/officeDocument/2006/relationships/image" Target="../media/image100.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5.xml"/><Relationship Id="rId3" Type="http://schemas.openxmlformats.org/officeDocument/2006/relationships/image" Target="../media/image101.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8.xml"/><Relationship Id="rId3" Type="http://schemas.openxmlformats.org/officeDocument/2006/relationships/image" Target="../media/image97.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njbmagazine.com/njb-news-now/strong-decade-of-growth-for-nj-technology-industry/" TargetMode="Externa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0.xml"/><Relationship Id="rId3" Type="http://schemas.openxmlformats.org/officeDocument/2006/relationships/image" Target="../media/image96.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5.xml"/><Relationship Id="rId3" Type="http://schemas.openxmlformats.org/officeDocument/2006/relationships/image" Target="../media/image108.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7.xml"/><Relationship Id="rId3" Type="http://schemas.openxmlformats.org/officeDocument/2006/relationships/image" Target="../media/image99.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8.xml"/><Relationship Id="rId3" Type="http://schemas.openxmlformats.org/officeDocument/2006/relationships/image" Target="../media/image110.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6.xml"/><Relationship Id="rId3" Type="http://schemas.openxmlformats.org/officeDocument/2006/relationships/image" Target="../media/image102.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9.xml"/><Relationship Id="rId3" Type="http://schemas.openxmlformats.org/officeDocument/2006/relationships/hyperlink" Target="https://www.nytimes.com/interactive/2021/us/covid-cases.html" TargetMode="External"/><Relationship Id="rId4" Type="http://schemas.openxmlformats.org/officeDocument/2006/relationships/hyperlink" Target="https://covid19.healthdata.org/global?view=cumulative-deaths&amp;tab=tren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0.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98.png"/><Relationship Id="rId6" Type="http://schemas.openxmlformats.org/officeDocument/2006/relationships/image" Target="../media/image104.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03.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2.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19.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3.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06.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4.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05.png"/><Relationship Id="rId6" Type="http://schemas.openxmlformats.org/officeDocument/2006/relationships/image" Target="../media/image113.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7.xml"/><Relationship Id="rId3" Type="http://schemas.openxmlformats.org/officeDocument/2006/relationships/hyperlink" Target="https://www.kaggle.com/datasets" TargetMode="External"/><Relationship Id="rId4" Type="http://schemas.openxmlformats.org/officeDocument/2006/relationships/hyperlink" Target="https://data.gov/" TargetMode="External"/><Relationship Id="rId5" Type="http://schemas.openxmlformats.org/officeDocument/2006/relationships/hyperlink" Target="https://careers.uw.edu/blog/2021/10/05/21-places-to-find-free-datasets-for-data-science-projects-shared-article-from-dataquest/" TargetMode="External"/><Relationship Id="rId6" Type="http://schemas.openxmlformats.org/officeDocument/2006/relationships/hyperlink" Target="https://www.ncdc.noaa.gov/cdo-web/datasets" TargetMode="Externa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8.xml"/><Relationship Id="rId3" Type="http://schemas.openxmlformats.org/officeDocument/2006/relationships/image" Target="../media/image109.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9.xml"/><Relationship Id="rId3" Type="http://schemas.openxmlformats.org/officeDocument/2006/relationships/image" Target="../media/image1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2.xml"/><Relationship Id="rId3" Type="http://schemas.openxmlformats.org/officeDocument/2006/relationships/hyperlink" Target="https://scied.ucar.edu/activity/very-simple-climate-model-activity" TargetMode="Externa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6.xml"/><Relationship Id="rId3" Type="http://schemas.openxmlformats.org/officeDocument/2006/relationships/hyperlink" Target="https://climatekids.nasa.gov/kids-guide-to-climate-change/" TargetMode="External"/><Relationship Id="rId4" Type="http://schemas.openxmlformats.org/officeDocument/2006/relationships/hyperlink" Target="https://oceanservice.noaa.gov/kids/" TargetMode="External"/><Relationship Id="rId5" Type="http://schemas.openxmlformats.org/officeDocument/2006/relationships/hyperlink" Target="https://oceanexplorer.noaa.gov/octonauts/" TargetMode="Externa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1.xml"/><Relationship Id="rId3" Type="http://schemas.openxmlformats.org/officeDocument/2006/relationships/image" Target="../media/image140.jp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2.xml"/><Relationship Id="rId3" Type="http://schemas.openxmlformats.org/officeDocument/2006/relationships/image" Target="../media/image127.jp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8.xml"/><Relationship Id="rId3" Type="http://schemas.openxmlformats.org/officeDocument/2006/relationships/image" Target="../media/image112.jp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3.xml"/><Relationship Id="rId3" Type="http://schemas.openxmlformats.org/officeDocument/2006/relationships/image" Target="../media/image117.jp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5.xml"/><Relationship Id="rId3" Type="http://schemas.openxmlformats.org/officeDocument/2006/relationships/image" Target="../media/image114.jp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6.xml"/><Relationship Id="rId3" Type="http://schemas.openxmlformats.org/officeDocument/2006/relationships/image" Target="../media/image107.jp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7.xml"/><Relationship Id="rId3" Type="http://schemas.openxmlformats.org/officeDocument/2006/relationships/image" Target="../media/image132.jp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2.gif"/></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2.xml"/><Relationship Id="rId3" Type="http://schemas.openxmlformats.org/officeDocument/2006/relationships/image" Target="../media/image126.jp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5.xml"/><Relationship Id="rId3" Type="http://schemas.openxmlformats.org/officeDocument/2006/relationships/image" Target="../media/image135.jp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6.xml"/><Relationship Id="rId3" Type="http://schemas.openxmlformats.org/officeDocument/2006/relationships/image" Target="../media/image138.jp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7.xml"/><Relationship Id="rId3" Type="http://schemas.openxmlformats.org/officeDocument/2006/relationships/image" Target="../media/image145.jp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2.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2.xml"/><Relationship Id="rId3" Type="http://schemas.openxmlformats.org/officeDocument/2006/relationships/image" Target="../media/image118.jp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3.xml"/><Relationship Id="rId3" Type="http://schemas.openxmlformats.org/officeDocument/2006/relationships/image" Target="../media/image128.jp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4.xml"/><Relationship Id="rId3" Type="http://schemas.openxmlformats.org/officeDocument/2006/relationships/image" Target="../media/image123.jp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7.xml"/><Relationship Id="rId3" Type="http://schemas.openxmlformats.org/officeDocument/2006/relationships/image" Target="../media/image121.jp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8.xml"/><Relationship Id="rId3" Type="http://schemas.openxmlformats.org/officeDocument/2006/relationships/image" Target="../media/image115.jp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9.xml"/><Relationship Id="rId3" Type="http://schemas.openxmlformats.org/officeDocument/2006/relationships/image" Target="../media/image1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hyperlink" Target="https://palmetto.com/learning-center/blog/understanding-solar-power-electricity-terms-volts-amps-watts" TargetMode="External"/><Relationship Id="rId7" Type="http://schemas.openxmlformats.org/officeDocument/2006/relationships/hyperlink" Target="https://www.thegeekpub.com/243163/what-is-resistance-ohms-electricity-basics/" TargetMode="External"/><Relationship Id="rId8" Type="http://schemas.openxmlformats.org/officeDocument/2006/relationships/image" Target="../media/image13.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5.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7.xml"/><Relationship Id="rId3" Type="http://schemas.openxmlformats.org/officeDocument/2006/relationships/image" Target="../media/image116.jpg"/></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8.xml"/><Relationship Id="rId3" Type="http://schemas.openxmlformats.org/officeDocument/2006/relationships/image" Target="../media/image129.jpg"/></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27.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0.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5.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6.xml"/><Relationship Id="rId3" Type="http://schemas.openxmlformats.org/officeDocument/2006/relationships/image" Target="../media/image120.jp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7.xml"/><Relationship Id="rId3" Type="http://schemas.openxmlformats.org/officeDocument/2006/relationships/image" Target="../media/image130.jpg"/></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8.xml"/><Relationship Id="rId3" Type="http://schemas.openxmlformats.org/officeDocument/2006/relationships/image" Target="../media/image137.jp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9.xml"/><Relationship Id="rId3" Type="http://schemas.openxmlformats.org/officeDocument/2006/relationships/image" Target="../media/image1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4.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0.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1.xml"/><Relationship Id="rId3" Type="http://schemas.openxmlformats.org/officeDocument/2006/relationships/image" Target="../media/image143.jpg"/></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3.xml"/><Relationship Id="rId3" Type="http://schemas.openxmlformats.org/officeDocument/2006/relationships/image" Target="../media/image134.jp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4.xml"/><Relationship Id="rId3" Type="http://schemas.openxmlformats.org/officeDocument/2006/relationships/image" Target="../media/image122.jpg"/></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5.xml"/><Relationship Id="rId3" Type="http://schemas.openxmlformats.org/officeDocument/2006/relationships/image" Target="../media/image131.jp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6.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7.xml"/><Relationship Id="rId3" Type="http://schemas.openxmlformats.org/officeDocument/2006/relationships/image" Target="../media/image141.jpg"/></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8.xml"/><Relationship Id="rId3" Type="http://schemas.openxmlformats.org/officeDocument/2006/relationships/image" Target="../media/image142.jpg"/></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9.xml"/><Relationship Id="rId3" Type="http://schemas.openxmlformats.org/officeDocument/2006/relationships/image" Target="../media/image14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23.png"/><Relationship Id="rId7" Type="http://schemas.openxmlformats.org/officeDocument/2006/relationships/image" Target="../media/image21.png"/></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0.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1.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5.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8.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33.png"/><Relationship Id="rId6" Type="http://schemas.openxmlformats.org/officeDocument/2006/relationships/image" Target="../media/image26.pn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1.xml"/><Relationship Id="rId3" Type="http://schemas.openxmlformats.org/officeDocument/2006/relationships/image" Target="../media/image133.png"/></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2.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36.png"/><Relationship Id="rId6" Type="http://schemas.openxmlformats.org/officeDocument/2006/relationships/image" Target="../media/image139.png"/></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3.xml"/><Relationship Id="rId3" Type="http://schemas.openxmlformats.org/officeDocument/2006/relationships/hyperlink" Target="https://www.buzzfeed.com/andyneuenschwander/chatgpt-ai-fails-funny" TargetMode="Externa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4.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5.xml"/><Relationship Id="rId3" Type="http://schemas.openxmlformats.org/officeDocument/2006/relationships/hyperlink" Target="https://www.bloomberg.com/graphics/2023-generative-ai-bias/" TargetMode="Externa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6.xml"/><Relationship Id="rId3" Type="http://schemas.openxmlformats.org/officeDocument/2006/relationships/hyperlink" Target="mailto:k12csed@montclair.edu" TargetMode="External"/><Relationship Id="rId4" Type="http://schemas.openxmlformats.org/officeDocument/2006/relationships/hyperlink" Target="https://forms.gle/AJEiBHf1wcMPmyfA8"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4.png"/><Relationship Id="rId6"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30.png"/><Relationship Id="rId6" Type="http://schemas.openxmlformats.org/officeDocument/2006/relationships/image" Target="../media/image17.png"/><Relationship Id="rId7"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2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2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3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3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 Id="rId3" Type="http://schemas.openxmlformats.org/officeDocument/2006/relationships/image" Target="../media/image4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3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4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rc.doe.state.nj.us/" TargetMode="External"/><Relationship Id="rId4" Type="http://schemas.openxmlformats.org/officeDocument/2006/relationships/hyperlink" Target="https://nces.ed.gov/iped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3.xml"/><Relationship Id="rId3" Type="http://schemas.openxmlformats.org/officeDocument/2006/relationships/image" Target="../media/image4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8.png"/><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hyperlink" Target="https://docs.google.com/drawings/d/1RD0z7raBvgHbSlJ3xY6vmflj5prsB3a7_uq1W_CLPCE/edit?usp=sharing"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4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6.xml"/><Relationship Id="rId3" Type="http://schemas.openxmlformats.org/officeDocument/2006/relationships/image" Target="../media/image4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8.xml"/><Relationship Id="rId3" Type="http://schemas.openxmlformats.org/officeDocument/2006/relationships/image" Target="../media/image42.png"/><Relationship Id="rId4" Type="http://schemas.openxmlformats.org/officeDocument/2006/relationships/image" Target="../media/image37.jpg"/><Relationship Id="rId5" Type="http://schemas.openxmlformats.org/officeDocument/2006/relationships/image" Target="../media/image14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9.xml"/><Relationship Id="rId3" Type="http://schemas.openxmlformats.org/officeDocument/2006/relationships/image" Target="../media/image43.png"/><Relationship Id="rId4" Type="http://schemas.openxmlformats.org/officeDocument/2006/relationships/image" Target="../media/image45.gif"/><Relationship Id="rId5"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0.xml"/><Relationship Id="rId3" Type="http://schemas.openxmlformats.org/officeDocument/2006/relationships/hyperlink" Target="https://youtu.be/v47lmqfrQ9s?feature=shared&amp;t=744" TargetMode="External"/><Relationship Id="rId4" Type="http://schemas.openxmlformats.org/officeDocument/2006/relationships/image" Target="../media/image38.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 Id="rId3" Type="http://schemas.openxmlformats.org/officeDocument/2006/relationships/hyperlink" Target="https://youtu.be/4zgfvlYpbn8?feature=shared" TargetMode="External"/><Relationship Id="rId4" Type="http://schemas.openxmlformats.org/officeDocument/2006/relationships/image" Target="../media/image69.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2.xml"/><Relationship Id="rId3" Type="http://schemas.openxmlformats.org/officeDocument/2006/relationships/hyperlink" Target="https://unity.com/grants/create-with-vr?clickref=1100lydnN2Qn&amp;utm_source=partnerize&amp;utm_medium=affiliate&amp;utm_campaign=unity_affiliate" TargetMode="External"/><Relationship Id="rId4" Type="http://schemas.openxmlformats.org/officeDocument/2006/relationships/image" Target="../media/image4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hyperlink" Target="https://www.educationworld.com/a_tech/tech/tech195.shtml" TargetMode="External"/><Relationship Id="rId4" Type="http://schemas.openxmlformats.org/officeDocument/2006/relationships/hyperlink" Target="https://www.azed.gov/sites/default/files/2019/09/Kindergarten%20CS%20Lessons.pdf?id=5d72d0e91dcb251298c0faa2" TargetMode="External"/><Relationship Id="rId5" Type="http://schemas.openxmlformats.org/officeDocument/2006/relationships/hyperlink" Target="https://www.sfusd.edu/learning/curriculum/elementary-school/computer-science/k-2-computer-science-curriculum"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sp>
        <p:nvSpPr>
          <p:cNvPr id="80" name="Google Shape;80;p19"/>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Grade 9-12</a:t>
            </a:r>
            <a:endParaRPr/>
          </a:p>
          <a:p>
            <a:pPr indent="0" lvl="0" marL="0" rtl="0" algn="ctr">
              <a:spcBef>
                <a:spcPts val="0"/>
              </a:spcBef>
              <a:spcAft>
                <a:spcPts val="0"/>
              </a:spcAft>
              <a:buNone/>
            </a:pPr>
            <a:r>
              <a:rPr lang="en"/>
              <a:t> Computer Science Education Primer</a:t>
            </a:r>
            <a:endParaRPr/>
          </a:p>
        </p:txBody>
      </p:sp>
      <p:sp>
        <p:nvSpPr>
          <p:cNvPr id="81" name="Google Shape;81;p19"/>
          <p:cNvSpPr txBox="1"/>
          <p:nvPr>
            <p:ph idx="1" type="subTitle"/>
          </p:nvPr>
        </p:nvSpPr>
        <p:spPr>
          <a:xfrm>
            <a:off x="311700" y="2834125"/>
            <a:ext cx="8520600" cy="2015700"/>
          </a:xfrm>
          <a:prstGeom prst="rect">
            <a:avLst/>
          </a:prstGeom>
        </p:spPr>
        <p:txBody>
          <a:bodyPr anchorCtr="0" anchor="t" bIns="91425" lIns="91425" spcFirstLastPara="1" rIns="91425" wrap="square" tIns="91425">
            <a:normAutofit fontScale="40000" lnSpcReduction="20000"/>
          </a:bodyPr>
          <a:lstStyle/>
          <a:p>
            <a:pPr indent="0" lvl="0" marL="0" rtl="0" algn="ctr">
              <a:spcBef>
                <a:spcPts val="0"/>
              </a:spcBef>
              <a:spcAft>
                <a:spcPts val="0"/>
              </a:spcAft>
              <a:buNone/>
            </a:pPr>
            <a:r>
              <a:rPr lang="en"/>
              <a:t>Katherine G. Herbert, Ph.D.</a:t>
            </a:r>
            <a:endParaRPr/>
          </a:p>
          <a:p>
            <a:pPr indent="0" lvl="0" marL="0" rtl="0" algn="ctr">
              <a:spcBef>
                <a:spcPts val="0"/>
              </a:spcBef>
              <a:spcAft>
                <a:spcPts val="0"/>
              </a:spcAft>
              <a:buNone/>
            </a:pPr>
            <a:r>
              <a:rPr lang="en"/>
              <a:t>Director, Montclair Computer Science Education Hub</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Elliot Hu-Au</a:t>
            </a:r>
            <a:endParaRPr/>
          </a:p>
          <a:p>
            <a:pPr indent="0" lvl="0" marL="0" rtl="0" algn="ctr">
              <a:spcBef>
                <a:spcPts val="0"/>
              </a:spcBef>
              <a:spcAft>
                <a:spcPts val="0"/>
              </a:spcAft>
              <a:buNone/>
            </a:pPr>
            <a:r>
              <a:rPr lang="en"/>
              <a:t>Assistant Professor, School of Computing and Department of Teaching and Learning</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John Brown</a:t>
            </a:r>
            <a:endParaRPr/>
          </a:p>
          <a:p>
            <a:pPr indent="0" lvl="0" marL="0" rtl="0" algn="ctr">
              <a:spcBef>
                <a:spcPts val="0"/>
              </a:spcBef>
              <a:spcAft>
                <a:spcPts val="0"/>
              </a:spcAft>
              <a:buNone/>
            </a:pPr>
            <a:r>
              <a:rPr lang="en"/>
              <a:t>High School Teacher, Passaic School District</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Sumi Hagiwara, Ph.D.</a:t>
            </a:r>
            <a:endParaRPr/>
          </a:p>
          <a:p>
            <a:pPr indent="0" lvl="0" marL="0" rtl="0" algn="ctr">
              <a:spcBef>
                <a:spcPts val="0"/>
              </a:spcBef>
              <a:spcAft>
                <a:spcPts val="0"/>
              </a:spcAft>
              <a:buNone/>
            </a:pPr>
            <a:r>
              <a:rPr lang="en"/>
              <a:t>Director, Montclair Computer Science for Everyone Everywhere Program.</a:t>
            </a:r>
            <a:endParaRPr/>
          </a:p>
        </p:txBody>
      </p:sp>
      <p:sp>
        <p:nvSpPr>
          <p:cNvPr id="82" name="Google Shape;82;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Approaching Literacy, Fluency and Expertise	</a:t>
            </a:r>
            <a:endParaRPr/>
          </a:p>
        </p:txBody>
      </p:sp>
      <p:sp>
        <p:nvSpPr>
          <p:cNvPr id="143" name="Google Shape;143;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Computing is very good at helping people who respond to particular styles of teaching.  However, it has been proven in literature significant groups of talented people do not respond well to the programming first approaches.</a:t>
            </a:r>
            <a:endParaRPr/>
          </a:p>
          <a:p>
            <a:pPr indent="0" lvl="0" marL="0" rtl="0" algn="l">
              <a:spcBef>
                <a:spcPts val="1200"/>
              </a:spcBef>
              <a:spcAft>
                <a:spcPts val="1200"/>
              </a:spcAft>
              <a:buNone/>
            </a:pPr>
            <a:r>
              <a:rPr lang="en"/>
              <a:t>Literacy and Fluency techniques try to help people acquire skills without necessarily needing expertise in programming.  The idea is to present the field rather than the technology.</a:t>
            </a:r>
            <a:endParaRPr/>
          </a:p>
        </p:txBody>
      </p:sp>
      <p:sp>
        <p:nvSpPr>
          <p:cNvPr id="144" name="Google Shape;144;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1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Context</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Networks - Gr 9-12 Standard</a:t>
            </a:r>
            <a:endParaRPr/>
          </a:p>
        </p:txBody>
      </p:sp>
      <p:sp>
        <p:nvSpPr>
          <p:cNvPr id="987" name="Google Shape;987;p1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Gr 6-8 Network Standard is a significant change from the Gr 3-5 standard.  In the Gr 3-5 standard, students have to understand basically data is transmitted both wirelessly and with wired communication.</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The Gr 6-8 Standard starts to address the actual technology on how a network works.</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do students need to learn this?</a:t>
            </a:r>
            <a:endParaRPr/>
          </a:p>
        </p:txBody>
      </p:sp>
      <p:sp>
        <p:nvSpPr>
          <p:cNvPr id="993" name="Google Shape;993;p1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Students need to understand Networks because, on their person, at any given point in time they are connecting with usually one if not multiple networks.</a:t>
            </a:r>
            <a:endParaRPr/>
          </a:p>
          <a:p>
            <a:pPr indent="0" lvl="0" marL="0" rtl="0" algn="l">
              <a:spcBef>
                <a:spcPts val="1200"/>
              </a:spcBef>
              <a:spcAft>
                <a:spcPts val="0"/>
              </a:spcAft>
              <a:buNone/>
            </a:pPr>
            <a:r>
              <a:rPr lang="en"/>
              <a:t>Consider your average middle schooler: Most have a chromebook and a phone on their person.  The chromebook is connecting to the school network and the phone is connecting to the larger telecommunications network.  The student may also have a smart watch, smart ring or smart glasses on their person.</a:t>
            </a:r>
            <a:endParaRPr/>
          </a:p>
          <a:p>
            <a:pPr indent="0" lvl="0" marL="0" rtl="0" algn="l">
              <a:spcBef>
                <a:spcPts val="1200"/>
              </a:spcBef>
              <a:spcAft>
                <a:spcPts val="0"/>
              </a:spcAft>
              <a:buNone/>
            </a:pPr>
            <a:r>
              <a:rPr lang="en"/>
              <a:t>If the child has a significant health problem, like a cardiac, neurological, or endocrine challenge like diabetes, they may also be wearing a networked medical assistive device.</a:t>
            </a:r>
            <a:endParaRPr/>
          </a:p>
          <a:p>
            <a:pPr indent="0" lvl="0" marL="0" rtl="0" algn="l">
              <a:spcBef>
                <a:spcPts val="1200"/>
              </a:spcBef>
              <a:spcAft>
                <a:spcPts val="1200"/>
              </a:spcAft>
              <a:buNone/>
            </a:pPr>
            <a:r>
              <a:rPr lang="en"/>
              <a:t>Grades 9-12 are emerging adults.  Soon they will have the responsibility for making choices about phones, computers, credit cards, purchases, and other data and hardware connected to the Internet.  It is important to understand what is happening to our data.</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of Wearable</a:t>
            </a:r>
            <a:endParaRPr/>
          </a:p>
        </p:txBody>
      </p:sp>
      <p:sp>
        <p:nvSpPr>
          <p:cNvPr id="999" name="Google Shape;999;p121"/>
          <p:cNvSpPr txBox="1"/>
          <p:nvPr>
            <p:ph idx="1" type="body"/>
          </p:nvPr>
        </p:nvSpPr>
        <p:spPr>
          <a:xfrm>
            <a:off x="311700" y="1152475"/>
            <a:ext cx="2634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Wearable are taking the world by storm.  Students will need to be able to navigate this world to understand their comfort levels and how to socialize and cope with this world.</a:t>
            </a:r>
            <a:endParaRPr/>
          </a:p>
        </p:txBody>
      </p:sp>
      <p:pic>
        <p:nvPicPr>
          <p:cNvPr id="1000" name="Google Shape;1000;p121"/>
          <p:cNvPicPr preferRelativeResize="0"/>
          <p:nvPr/>
        </p:nvPicPr>
        <p:blipFill>
          <a:blip r:embed="rId3">
            <a:alphaModFix/>
          </a:blip>
          <a:stretch>
            <a:fillRect/>
          </a:stretch>
        </p:blipFill>
        <p:spPr>
          <a:xfrm>
            <a:off x="2946300" y="938175"/>
            <a:ext cx="6143150" cy="3698175"/>
          </a:xfrm>
          <a:prstGeom prst="rect">
            <a:avLst/>
          </a:prstGeom>
          <a:noFill/>
          <a:ln>
            <a:noFill/>
          </a:ln>
        </p:spPr>
      </p:pic>
      <p:sp>
        <p:nvSpPr>
          <p:cNvPr id="1001" name="Google Shape;1001;p121"/>
          <p:cNvSpPr txBox="1"/>
          <p:nvPr/>
        </p:nvSpPr>
        <p:spPr>
          <a:xfrm>
            <a:off x="311700" y="4221125"/>
            <a:ext cx="8874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Image Source: https://onlinelibrary.wiley.com/doi/full/10.1002/adma.201706910?_utm_campaign=mention57529&amp;_utm_medium=inline&amp;_utm_content=lnk241316896300&amp;_utm_source=xakep</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Networks - why learn them</a:t>
            </a:r>
            <a:endParaRPr/>
          </a:p>
        </p:txBody>
      </p:sp>
      <p:sp>
        <p:nvSpPr>
          <p:cNvPr id="1007" name="Google Shape;1007;p1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There are two major issues at play with network and why students need to learn them:</a:t>
            </a:r>
            <a:endParaRPr/>
          </a:p>
          <a:p>
            <a:pPr indent="-342900" lvl="0" marL="457200" rtl="0" algn="l">
              <a:spcBef>
                <a:spcPts val="1200"/>
              </a:spcBef>
              <a:spcAft>
                <a:spcPts val="0"/>
              </a:spcAft>
              <a:buSzPts val="1800"/>
              <a:buAutoNum type="arabicPeriod"/>
            </a:pPr>
            <a:r>
              <a:rPr lang="en"/>
              <a:t>Students need to be able to understand how to connect their devices to the network.</a:t>
            </a:r>
            <a:endParaRPr/>
          </a:p>
          <a:p>
            <a:pPr indent="-342900" lvl="0" marL="457200" rtl="0" algn="l">
              <a:spcBef>
                <a:spcPts val="0"/>
              </a:spcBef>
              <a:spcAft>
                <a:spcPts val="0"/>
              </a:spcAft>
              <a:buSzPts val="1800"/>
              <a:buAutoNum type="arabicPeriod"/>
            </a:pPr>
            <a:r>
              <a:rPr lang="en"/>
              <a:t>Students need to learn how to protect both their data and their devices from any on-line security issues.</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Teenagers and the Economics of Hacking	</a:t>
            </a:r>
            <a:endParaRPr/>
          </a:p>
        </p:txBody>
      </p:sp>
      <p:sp>
        <p:nvSpPr>
          <p:cNvPr id="1013" name="Google Shape;1013;p1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In 2017, families with members under the age of 20 lost $8.7 million in hacking schemes.</a:t>
            </a:r>
            <a:endParaRPr/>
          </a:p>
          <a:p>
            <a:pPr indent="-342900" lvl="0" marL="457200" rtl="0" algn="l">
              <a:spcBef>
                <a:spcPts val="0"/>
              </a:spcBef>
              <a:spcAft>
                <a:spcPts val="0"/>
              </a:spcAft>
              <a:buSzPts val="1800"/>
              <a:buChar char="●"/>
            </a:pPr>
            <a:r>
              <a:rPr lang="en"/>
              <a:t>In 2021, families in this same demographic lost $101 million.</a:t>
            </a:r>
            <a:endParaRPr/>
          </a:p>
          <a:p>
            <a:pPr indent="-342900" lvl="0" marL="457200" rtl="0" algn="l">
              <a:spcBef>
                <a:spcPts val="0"/>
              </a:spcBef>
              <a:spcAft>
                <a:spcPts val="0"/>
              </a:spcAft>
              <a:buSzPts val="1800"/>
              <a:buChar char="●"/>
            </a:pPr>
            <a:r>
              <a:rPr lang="en"/>
              <a:t>The United States is the primary target for most international hacking.</a:t>
            </a:r>
            <a:endParaRPr/>
          </a:p>
          <a:p>
            <a:pPr indent="-342900" lvl="0" marL="457200" rtl="0" algn="l">
              <a:spcBef>
                <a:spcPts val="0"/>
              </a:spcBef>
              <a:spcAft>
                <a:spcPts val="0"/>
              </a:spcAft>
              <a:buSzPts val="1800"/>
              <a:buChar char="●"/>
            </a:pPr>
            <a:r>
              <a:rPr lang="en"/>
              <a:t>New Jersey is in the top 10 states for being targeted in hacking or malicious attacks.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*Source: FBI Internet Crimes Complaint Center https://www.ic3.gov/Media/PDF/AnnualReport/2021_IC3Report.pdf</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network? </a:t>
            </a:r>
            <a:endParaRPr/>
          </a:p>
        </p:txBody>
      </p:sp>
      <p:sp>
        <p:nvSpPr>
          <p:cNvPr id="1019" name="Google Shape;1019;p124"/>
          <p:cNvSpPr txBox="1"/>
          <p:nvPr>
            <p:ph idx="1" type="body"/>
          </p:nvPr>
        </p:nvSpPr>
        <p:spPr>
          <a:xfrm>
            <a:off x="311700" y="1152475"/>
            <a:ext cx="4746900" cy="34164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SzPts val="2000"/>
              <a:buChar char="●"/>
            </a:pPr>
            <a:r>
              <a:rPr lang="en" sz="2000"/>
              <a:t>A connection between two or more computers so that they can share:</a:t>
            </a:r>
            <a:endParaRPr sz="2000"/>
          </a:p>
          <a:p>
            <a:pPr indent="-330200" lvl="1" marL="914400" rtl="0" algn="l">
              <a:spcBef>
                <a:spcPts val="0"/>
              </a:spcBef>
              <a:spcAft>
                <a:spcPts val="0"/>
              </a:spcAft>
              <a:buSzPts val="1600"/>
              <a:buChar char="○"/>
            </a:pPr>
            <a:r>
              <a:rPr lang="en" sz="1600"/>
              <a:t>Data</a:t>
            </a:r>
            <a:endParaRPr sz="1600"/>
          </a:p>
          <a:p>
            <a:pPr indent="-330200" lvl="1" marL="914400" rtl="0" algn="l">
              <a:spcBef>
                <a:spcPts val="0"/>
              </a:spcBef>
              <a:spcAft>
                <a:spcPts val="0"/>
              </a:spcAft>
              <a:buSzPts val="1600"/>
              <a:buChar char="○"/>
            </a:pPr>
            <a:r>
              <a:rPr lang="en" sz="1600"/>
              <a:t>Communication</a:t>
            </a:r>
            <a:endParaRPr sz="1600"/>
          </a:p>
          <a:p>
            <a:pPr indent="-330200" lvl="1" marL="914400" rtl="0" algn="l">
              <a:spcBef>
                <a:spcPts val="0"/>
              </a:spcBef>
              <a:spcAft>
                <a:spcPts val="0"/>
              </a:spcAft>
              <a:buSzPts val="1600"/>
              <a:buChar char="○"/>
            </a:pPr>
            <a:r>
              <a:rPr lang="en" sz="1600"/>
              <a:t>Printing</a:t>
            </a:r>
            <a:endParaRPr sz="1600"/>
          </a:p>
          <a:p>
            <a:pPr indent="-330200" lvl="1" marL="914400" rtl="0" algn="l">
              <a:spcBef>
                <a:spcPts val="0"/>
              </a:spcBef>
              <a:spcAft>
                <a:spcPts val="0"/>
              </a:spcAft>
              <a:buSzPts val="1600"/>
              <a:buChar char="○"/>
            </a:pPr>
            <a:r>
              <a:rPr lang="en" sz="1600"/>
              <a:t>Files</a:t>
            </a:r>
            <a:endParaRPr sz="1600"/>
          </a:p>
          <a:p>
            <a:pPr indent="-330200" lvl="1" marL="914400" rtl="0" algn="l">
              <a:spcBef>
                <a:spcPts val="0"/>
              </a:spcBef>
              <a:spcAft>
                <a:spcPts val="0"/>
              </a:spcAft>
              <a:buSzPts val="1600"/>
              <a:buChar char="○"/>
            </a:pPr>
            <a:r>
              <a:rPr lang="en" sz="1600"/>
              <a:t>Other resources</a:t>
            </a:r>
            <a:endParaRPr sz="1600"/>
          </a:p>
          <a:p>
            <a:pPr indent="-342900" lvl="0" marL="457200" rtl="0" algn="l">
              <a:spcBef>
                <a:spcPts val="0"/>
              </a:spcBef>
              <a:spcAft>
                <a:spcPts val="0"/>
              </a:spcAft>
              <a:buSzPts val="1800"/>
              <a:buChar char="●"/>
            </a:pPr>
            <a:r>
              <a:rPr lang="en"/>
              <a:t>A Network is Modeled as:</a:t>
            </a:r>
            <a:endParaRPr/>
          </a:p>
          <a:p>
            <a:pPr indent="-317500" lvl="1" marL="914400" rtl="0" algn="l">
              <a:spcBef>
                <a:spcPts val="0"/>
              </a:spcBef>
              <a:spcAft>
                <a:spcPts val="0"/>
              </a:spcAft>
              <a:buSzPts val="1400"/>
              <a:buChar char="○"/>
            </a:pPr>
            <a:r>
              <a:rPr lang="en"/>
              <a:t>Line represents a connection</a:t>
            </a:r>
            <a:endParaRPr/>
          </a:p>
          <a:p>
            <a:pPr indent="-317500" lvl="1" marL="914400" rtl="0" algn="l">
              <a:spcBef>
                <a:spcPts val="0"/>
              </a:spcBef>
              <a:spcAft>
                <a:spcPts val="0"/>
              </a:spcAft>
              <a:buSzPts val="1400"/>
              <a:buChar char="○"/>
            </a:pPr>
            <a:r>
              <a:rPr lang="en"/>
              <a:t>A Circle (vertex, node) represents a “thing” we are connecting - a computer, a website, etc.</a:t>
            </a:r>
            <a:endParaRPr/>
          </a:p>
          <a:p>
            <a:pPr indent="0" lvl="0" marL="0" rtl="0" algn="l">
              <a:spcBef>
                <a:spcPts val="1200"/>
              </a:spcBef>
              <a:spcAft>
                <a:spcPts val="1200"/>
              </a:spcAft>
              <a:buNone/>
            </a:pPr>
            <a:r>
              <a:t/>
            </a:r>
            <a:endParaRPr sz="1600"/>
          </a:p>
        </p:txBody>
      </p:sp>
      <p:pic>
        <p:nvPicPr>
          <p:cNvPr id="1020" name="Google Shape;1020;p124"/>
          <p:cNvPicPr preferRelativeResize="0"/>
          <p:nvPr/>
        </p:nvPicPr>
        <p:blipFill>
          <a:blip r:embed="rId3">
            <a:alphaModFix/>
          </a:blip>
          <a:stretch>
            <a:fillRect/>
          </a:stretch>
        </p:blipFill>
        <p:spPr>
          <a:xfrm>
            <a:off x="5058600" y="1152475"/>
            <a:ext cx="3780600" cy="256311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1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Protocols</a:t>
            </a:r>
            <a:endParaRPr/>
          </a:p>
        </p:txBody>
      </p:sp>
      <p:sp>
        <p:nvSpPr>
          <p:cNvPr id="1026" name="Google Shape;1026;p125"/>
          <p:cNvSpPr txBox="1"/>
          <p:nvPr>
            <p:ph idx="1" type="body"/>
          </p:nvPr>
        </p:nvSpPr>
        <p:spPr>
          <a:xfrm>
            <a:off x="311700" y="3628600"/>
            <a:ext cx="8520600" cy="1386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Protocols are the system of rules by which communication happens.</a:t>
            </a:r>
            <a:endParaRPr/>
          </a:p>
          <a:p>
            <a:pPr indent="0" lvl="0" marL="0" rtl="0" algn="l">
              <a:spcBef>
                <a:spcPts val="1200"/>
              </a:spcBef>
              <a:spcAft>
                <a:spcPts val="0"/>
              </a:spcAft>
              <a:buNone/>
            </a:pPr>
            <a:r>
              <a:rPr lang="en"/>
              <a:t>Humans have protocols in their communication.</a:t>
            </a:r>
            <a:endParaRPr/>
          </a:p>
          <a:p>
            <a:pPr indent="0" lvl="0" marL="0" rtl="0" algn="l">
              <a:spcBef>
                <a:spcPts val="1200"/>
              </a:spcBef>
              <a:spcAft>
                <a:spcPts val="1200"/>
              </a:spcAft>
              <a:buNone/>
            </a:pPr>
            <a:r>
              <a:rPr lang="en"/>
              <a:t>Computers use protocols to communicate with each other.</a:t>
            </a:r>
            <a:endParaRPr/>
          </a:p>
        </p:txBody>
      </p:sp>
      <p:pic>
        <p:nvPicPr>
          <p:cNvPr id="1027" name="Google Shape;1027;p125"/>
          <p:cNvPicPr preferRelativeResize="0"/>
          <p:nvPr/>
        </p:nvPicPr>
        <p:blipFill>
          <a:blip r:embed="rId3">
            <a:alphaModFix/>
          </a:blip>
          <a:stretch>
            <a:fillRect/>
          </a:stretch>
        </p:blipFill>
        <p:spPr>
          <a:xfrm>
            <a:off x="2556350" y="307888"/>
            <a:ext cx="4762500" cy="326707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1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HTTP Protocol</a:t>
            </a:r>
            <a:endParaRPr/>
          </a:p>
        </p:txBody>
      </p:sp>
      <p:pic>
        <p:nvPicPr>
          <p:cNvPr id="1033" name="Google Shape;1033;p126"/>
          <p:cNvPicPr preferRelativeResize="0"/>
          <p:nvPr/>
        </p:nvPicPr>
        <p:blipFill>
          <a:blip r:embed="rId3">
            <a:alphaModFix/>
          </a:blip>
          <a:stretch>
            <a:fillRect/>
          </a:stretch>
        </p:blipFill>
        <p:spPr>
          <a:xfrm>
            <a:off x="2678300" y="352425"/>
            <a:ext cx="6267450" cy="443865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More on Protocols	</a:t>
            </a:r>
            <a:endParaRPr/>
          </a:p>
        </p:txBody>
      </p:sp>
      <p:sp>
        <p:nvSpPr>
          <p:cNvPr id="1039" name="Google Shape;1039;p1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Protocols define how my hardware connects, how my data is transported - both in routing the data and the “driving directions” for particular data, and the format of the data going over the network.</a:t>
            </a:r>
            <a:endParaRPr/>
          </a:p>
          <a:p>
            <a:pPr indent="0" lvl="0" marL="0" rtl="0" algn="l">
              <a:spcBef>
                <a:spcPts val="1200"/>
              </a:spcBef>
              <a:spcAft>
                <a:spcPts val="0"/>
              </a:spcAft>
              <a:buNone/>
            </a:pPr>
            <a:r>
              <a:rPr lang="en"/>
              <a:t>Anything that goes over a network uses protocols.</a:t>
            </a:r>
            <a:endParaRPr/>
          </a:p>
          <a:p>
            <a:pPr indent="0" lvl="0" marL="0" rtl="0" algn="l">
              <a:spcBef>
                <a:spcPts val="1200"/>
              </a:spcBef>
              <a:spcAft>
                <a:spcPts val="0"/>
              </a:spcAft>
              <a:buNone/>
            </a:pPr>
            <a:r>
              <a:rPr lang="en"/>
              <a:t>Popular Protocols</a:t>
            </a:r>
            <a:endParaRPr/>
          </a:p>
          <a:p>
            <a:pPr indent="-342900" lvl="0" marL="457200" rtl="0" algn="l">
              <a:spcBef>
                <a:spcPts val="1200"/>
              </a:spcBef>
              <a:spcAft>
                <a:spcPts val="0"/>
              </a:spcAft>
              <a:buSzPts val="1800"/>
              <a:buChar char="●"/>
            </a:pPr>
            <a:r>
              <a:rPr lang="en"/>
              <a:t>TCP/IP: Transmission Control Protocol/Internet Protocol</a:t>
            </a:r>
            <a:endParaRPr/>
          </a:p>
          <a:p>
            <a:pPr indent="-342900" lvl="0" marL="457200" rtl="0" algn="l">
              <a:spcBef>
                <a:spcPts val="0"/>
              </a:spcBef>
              <a:spcAft>
                <a:spcPts val="0"/>
              </a:spcAft>
              <a:buSzPts val="1800"/>
              <a:buChar char="●"/>
            </a:pPr>
            <a:r>
              <a:rPr lang="en"/>
              <a:t>SMTP/POP3/IMAP: Email</a:t>
            </a:r>
            <a:endParaRPr/>
          </a:p>
          <a:p>
            <a:pPr indent="-342900" lvl="0" marL="457200" rtl="0" algn="l">
              <a:spcBef>
                <a:spcPts val="0"/>
              </a:spcBef>
              <a:spcAft>
                <a:spcPts val="0"/>
              </a:spcAft>
              <a:buSzPts val="1800"/>
              <a:buChar char="●"/>
            </a:pPr>
            <a:r>
              <a:rPr lang="en"/>
              <a:t>SFTP/FTP: Secure File Transfer Protocol</a:t>
            </a:r>
            <a:endParaRPr/>
          </a:p>
          <a:p>
            <a:pPr indent="-342900" lvl="0" marL="457200" rtl="0" algn="l">
              <a:spcBef>
                <a:spcPts val="0"/>
              </a:spcBef>
              <a:spcAft>
                <a:spcPts val="0"/>
              </a:spcAft>
              <a:buSzPts val="1800"/>
              <a:buChar char="●"/>
            </a:pPr>
            <a:r>
              <a:rPr lang="en"/>
              <a:t>HTTP(S): Hypertext Transfer Protocol (Secure)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Literacy, Fluency, Expertise and Teaching Challenges - What does it mean for us?</a:t>
            </a:r>
            <a:endParaRPr/>
          </a:p>
        </p:txBody>
      </p:sp>
      <p:sp>
        <p:nvSpPr>
          <p:cNvPr id="150" name="Google Shape;150;p29"/>
          <p:cNvSpPr txBox="1"/>
          <p:nvPr>
            <p:ph idx="1" type="body"/>
          </p:nvPr>
        </p:nvSpPr>
        <p:spPr>
          <a:xfrm>
            <a:off x="311700" y="1407250"/>
            <a:ext cx="8520600" cy="3161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51" name="Google Shape;151;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WWW and the Internet - are they the same thing? </a:t>
            </a:r>
            <a:endParaRPr/>
          </a:p>
        </p:txBody>
      </p:sp>
      <p:sp>
        <p:nvSpPr>
          <p:cNvPr id="1045" name="Google Shape;1045;p1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NO!!!!</a:t>
            </a:r>
            <a:endParaRPr/>
          </a:p>
          <a:p>
            <a:pPr indent="0" lvl="0" marL="0" rtl="0" algn="l">
              <a:spcBef>
                <a:spcPts val="1200"/>
              </a:spcBef>
              <a:spcAft>
                <a:spcPts val="0"/>
              </a:spcAft>
              <a:buNone/>
            </a:pPr>
            <a:r>
              <a:rPr lang="en"/>
              <a:t>The Internet is the physical network of computing devices - the physical connection and how the physical connections are managed.</a:t>
            </a:r>
            <a:endParaRPr/>
          </a:p>
          <a:p>
            <a:pPr indent="0" lvl="0" marL="0" rtl="0" algn="l">
              <a:spcBef>
                <a:spcPts val="1200"/>
              </a:spcBef>
              <a:spcAft>
                <a:spcPts val="0"/>
              </a:spcAft>
              <a:buNone/>
            </a:pPr>
            <a:r>
              <a:rPr lang="en"/>
              <a:t>The World Web Web is a service that gives us a type of data that is transmitted over the Internet.  It is one - albeit very large - service of the internet.</a:t>
            </a:r>
            <a:endParaRPr/>
          </a:p>
          <a:p>
            <a:pPr indent="0" lvl="0" marL="0" rtl="0" algn="l">
              <a:spcBef>
                <a:spcPts val="1200"/>
              </a:spcBef>
              <a:spcAft>
                <a:spcPts val="0"/>
              </a:spcAft>
              <a:buNone/>
            </a:pPr>
            <a:r>
              <a:rPr lang="en"/>
              <a:t>Examples of other services: Email, Instant or Private Messaging, Movie or Music Streaming, File Transfers.</a:t>
            </a:r>
            <a:endParaRPr/>
          </a:p>
          <a:p>
            <a:pPr indent="0" lvl="0" marL="0" rtl="0" algn="l">
              <a:spcBef>
                <a:spcPts val="1200"/>
              </a:spcBef>
              <a:spcAft>
                <a:spcPts val="1200"/>
              </a:spcAft>
              <a:buNone/>
            </a:pPr>
            <a:r>
              <a:rPr lang="en"/>
              <a:t>These services work with one another to create a seamless experience, but they are different.</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Internet vs WWW</a:t>
            </a:r>
            <a:endParaRPr/>
          </a:p>
        </p:txBody>
      </p:sp>
      <p:sp>
        <p:nvSpPr>
          <p:cNvPr id="1051" name="Google Shape;1051;p1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u="sng">
                <a:solidFill>
                  <a:schemeClr val="hlink"/>
                </a:solidFill>
                <a:hlinkClick r:id="rId3"/>
              </a:rPr>
              <a:t>https://www.javatpoint.com/what-is-world-wide-web</a:t>
            </a:r>
            <a:r>
              <a:rPr lang="en"/>
              <a:t> </a:t>
            </a:r>
            <a:endParaRPr/>
          </a:p>
        </p:txBody>
      </p:sp>
      <p:pic>
        <p:nvPicPr>
          <p:cNvPr id="1052" name="Google Shape;1052;p129"/>
          <p:cNvPicPr preferRelativeResize="0"/>
          <p:nvPr/>
        </p:nvPicPr>
        <p:blipFill>
          <a:blip r:embed="rId4">
            <a:alphaModFix/>
          </a:blip>
          <a:stretch>
            <a:fillRect/>
          </a:stretch>
        </p:blipFill>
        <p:spPr>
          <a:xfrm>
            <a:off x="3076575" y="1314450"/>
            <a:ext cx="2990850" cy="25146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Networks</a:t>
            </a:r>
            <a:endParaRPr/>
          </a:p>
        </p:txBody>
      </p:sp>
      <p:sp>
        <p:nvSpPr>
          <p:cNvPr id="1058" name="Google Shape;1058;p1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A network is the connection between two computational devices.  Usually they are “equals”, that is both are computational devices - so a mouse connecting to a computer is usually not considered a network though many now use wireless network connections.</a:t>
            </a:r>
            <a:endParaRPr/>
          </a:p>
          <a:p>
            <a:pPr indent="0" lvl="0" marL="0" rtl="0" algn="l">
              <a:spcBef>
                <a:spcPts val="1200"/>
              </a:spcBef>
              <a:spcAft>
                <a:spcPts val="0"/>
              </a:spcAft>
              <a:buNone/>
            </a:pPr>
            <a:r>
              <a:rPr lang="en"/>
              <a:t>Network can be described (or classified) based on:</a:t>
            </a:r>
            <a:endParaRPr/>
          </a:p>
          <a:p>
            <a:pPr indent="-334327" lvl="0" marL="457200" rtl="0" algn="l">
              <a:spcBef>
                <a:spcPts val="1200"/>
              </a:spcBef>
              <a:spcAft>
                <a:spcPts val="0"/>
              </a:spcAft>
              <a:buSzPct val="100000"/>
              <a:buChar char="●"/>
            </a:pPr>
            <a:r>
              <a:rPr lang="en"/>
              <a:t>How do we connect (wireless or wired)</a:t>
            </a:r>
            <a:endParaRPr/>
          </a:p>
          <a:p>
            <a:pPr indent="-334327" lvl="0" marL="457200" rtl="0" algn="l">
              <a:spcBef>
                <a:spcPts val="0"/>
              </a:spcBef>
              <a:spcAft>
                <a:spcPts val="0"/>
              </a:spcAft>
              <a:buSzPct val="100000"/>
              <a:buChar char="●"/>
            </a:pPr>
            <a:r>
              <a:rPr lang="en"/>
              <a:t>How it is laid out (topology)</a:t>
            </a:r>
            <a:endParaRPr/>
          </a:p>
          <a:p>
            <a:pPr indent="-334327" lvl="0" marL="457200" rtl="0" algn="l">
              <a:spcBef>
                <a:spcPts val="0"/>
              </a:spcBef>
              <a:spcAft>
                <a:spcPts val="0"/>
              </a:spcAft>
              <a:buSzPct val="100000"/>
              <a:buChar char="●"/>
            </a:pPr>
            <a:r>
              <a:rPr lang="en"/>
              <a:t>Who owns the network?</a:t>
            </a:r>
            <a:endParaRPr/>
          </a:p>
          <a:p>
            <a:pPr indent="-334327" lvl="0" marL="457200" rtl="0" algn="l">
              <a:spcBef>
                <a:spcPts val="0"/>
              </a:spcBef>
              <a:spcAft>
                <a:spcPts val="0"/>
              </a:spcAft>
              <a:buSzPct val="100000"/>
              <a:buChar char="●"/>
            </a:pPr>
            <a:r>
              <a:rPr lang="en"/>
              <a:t>How do we exchange information (Client/Server or Peer to Peer)</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1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Basics of Networks - Ring Network</a:t>
            </a:r>
            <a:endParaRPr/>
          </a:p>
        </p:txBody>
      </p:sp>
      <p:sp>
        <p:nvSpPr>
          <p:cNvPr id="1064" name="Google Shape;1064;p1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065" name="Google Shape;1065;p131"/>
          <p:cNvSpPr/>
          <p:nvPr/>
        </p:nvSpPr>
        <p:spPr>
          <a:xfrm>
            <a:off x="2553725" y="1434150"/>
            <a:ext cx="1236300" cy="1137600"/>
          </a:xfrm>
          <a:prstGeom prst="ellipse">
            <a:avLst/>
          </a:prstGeom>
          <a:solidFill>
            <a:schemeClr val="accent6"/>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31"/>
          <p:cNvSpPr/>
          <p:nvPr/>
        </p:nvSpPr>
        <p:spPr>
          <a:xfrm>
            <a:off x="2553725" y="3232550"/>
            <a:ext cx="1236300" cy="1137600"/>
          </a:xfrm>
          <a:prstGeom prst="ellipse">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31"/>
          <p:cNvSpPr/>
          <p:nvPr/>
        </p:nvSpPr>
        <p:spPr>
          <a:xfrm>
            <a:off x="4929825" y="3232550"/>
            <a:ext cx="1236300" cy="11376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31"/>
          <p:cNvSpPr/>
          <p:nvPr/>
        </p:nvSpPr>
        <p:spPr>
          <a:xfrm>
            <a:off x="4929825" y="1434150"/>
            <a:ext cx="1236300" cy="1137600"/>
          </a:xfrm>
          <a:prstGeom prst="ellipse">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9" name="Google Shape;1069;p131"/>
          <p:cNvCxnSpPr>
            <a:stCxn id="1065" idx="6"/>
            <a:endCxn id="1068" idx="2"/>
          </p:cNvCxnSpPr>
          <p:nvPr/>
        </p:nvCxnSpPr>
        <p:spPr>
          <a:xfrm>
            <a:off x="3790025" y="2002950"/>
            <a:ext cx="1139700" cy="0"/>
          </a:xfrm>
          <a:prstGeom prst="straightConnector1">
            <a:avLst/>
          </a:prstGeom>
          <a:noFill/>
          <a:ln cap="flat" cmpd="sng" w="9525">
            <a:solidFill>
              <a:schemeClr val="dk2"/>
            </a:solidFill>
            <a:prstDash val="solid"/>
            <a:round/>
            <a:headEnd len="med" w="med" type="none"/>
            <a:tailEnd len="med" w="med" type="none"/>
          </a:ln>
        </p:spPr>
      </p:cxnSp>
      <p:cxnSp>
        <p:nvCxnSpPr>
          <p:cNvPr id="1070" name="Google Shape;1070;p131"/>
          <p:cNvCxnSpPr>
            <a:stCxn id="1068" idx="4"/>
            <a:endCxn id="1067" idx="0"/>
          </p:cNvCxnSpPr>
          <p:nvPr/>
        </p:nvCxnSpPr>
        <p:spPr>
          <a:xfrm>
            <a:off x="5547975" y="2571750"/>
            <a:ext cx="0" cy="660900"/>
          </a:xfrm>
          <a:prstGeom prst="straightConnector1">
            <a:avLst/>
          </a:prstGeom>
          <a:noFill/>
          <a:ln cap="flat" cmpd="sng" w="9525">
            <a:solidFill>
              <a:schemeClr val="dk2"/>
            </a:solidFill>
            <a:prstDash val="solid"/>
            <a:round/>
            <a:headEnd len="med" w="med" type="none"/>
            <a:tailEnd len="med" w="med" type="none"/>
          </a:ln>
        </p:spPr>
      </p:cxnSp>
      <p:cxnSp>
        <p:nvCxnSpPr>
          <p:cNvPr id="1071" name="Google Shape;1071;p131"/>
          <p:cNvCxnSpPr>
            <a:stCxn id="1065" idx="4"/>
            <a:endCxn id="1066" idx="0"/>
          </p:cNvCxnSpPr>
          <p:nvPr/>
        </p:nvCxnSpPr>
        <p:spPr>
          <a:xfrm>
            <a:off x="3171875" y="2571750"/>
            <a:ext cx="0" cy="660900"/>
          </a:xfrm>
          <a:prstGeom prst="straightConnector1">
            <a:avLst/>
          </a:prstGeom>
          <a:noFill/>
          <a:ln cap="flat" cmpd="sng" w="9525">
            <a:solidFill>
              <a:schemeClr val="dk2"/>
            </a:solidFill>
            <a:prstDash val="solid"/>
            <a:round/>
            <a:headEnd len="med" w="med" type="none"/>
            <a:tailEnd len="med" w="med" type="none"/>
          </a:ln>
        </p:spPr>
      </p:cxnSp>
      <p:cxnSp>
        <p:nvCxnSpPr>
          <p:cNvPr id="1072" name="Google Shape;1072;p131"/>
          <p:cNvCxnSpPr>
            <a:stCxn id="1066" idx="6"/>
            <a:endCxn id="1067" idx="2"/>
          </p:cNvCxnSpPr>
          <p:nvPr/>
        </p:nvCxnSpPr>
        <p:spPr>
          <a:xfrm>
            <a:off x="3790025" y="3801350"/>
            <a:ext cx="11397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1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Basics of Networks</a:t>
            </a:r>
            <a:endParaRPr/>
          </a:p>
        </p:txBody>
      </p:sp>
      <p:sp>
        <p:nvSpPr>
          <p:cNvPr id="1078" name="Google Shape;1078;p1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079" name="Google Shape;1079;p132"/>
          <p:cNvSpPr/>
          <p:nvPr/>
        </p:nvSpPr>
        <p:spPr>
          <a:xfrm>
            <a:off x="2553725" y="1434150"/>
            <a:ext cx="1236300" cy="11376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32"/>
          <p:cNvSpPr/>
          <p:nvPr/>
        </p:nvSpPr>
        <p:spPr>
          <a:xfrm>
            <a:off x="2553725" y="3232550"/>
            <a:ext cx="1236300" cy="1137600"/>
          </a:xfrm>
          <a:prstGeom prst="ellipse">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32"/>
          <p:cNvSpPr/>
          <p:nvPr/>
        </p:nvSpPr>
        <p:spPr>
          <a:xfrm>
            <a:off x="4929825" y="3232550"/>
            <a:ext cx="1236300" cy="11376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32"/>
          <p:cNvSpPr/>
          <p:nvPr/>
        </p:nvSpPr>
        <p:spPr>
          <a:xfrm>
            <a:off x="4929825" y="1434150"/>
            <a:ext cx="1236300" cy="1137600"/>
          </a:xfrm>
          <a:prstGeom prst="ellipse">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3" name="Google Shape;1083;p132"/>
          <p:cNvCxnSpPr>
            <a:stCxn id="1079" idx="6"/>
            <a:endCxn id="1082" idx="2"/>
          </p:cNvCxnSpPr>
          <p:nvPr/>
        </p:nvCxnSpPr>
        <p:spPr>
          <a:xfrm>
            <a:off x="3790025" y="2002950"/>
            <a:ext cx="1139700" cy="0"/>
          </a:xfrm>
          <a:prstGeom prst="straightConnector1">
            <a:avLst/>
          </a:prstGeom>
          <a:noFill/>
          <a:ln cap="flat" cmpd="sng" w="9525">
            <a:solidFill>
              <a:schemeClr val="dk2"/>
            </a:solidFill>
            <a:prstDash val="solid"/>
            <a:round/>
            <a:headEnd len="med" w="med" type="none"/>
            <a:tailEnd len="med" w="med" type="none"/>
          </a:ln>
        </p:spPr>
      </p:cxnSp>
      <p:cxnSp>
        <p:nvCxnSpPr>
          <p:cNvPr id="1084" name="Google Shape;1084;p132"/>
          <p:cNvCxnSpPr>
            <a:stCxn id="1082" idx="4"/>
            <a:endCxn id="1081" idx="0"/>
          </p:cNvCxnSpPr>
          <p:nvPr/>
        </p:nvCxnSpPr>
        <p:spPr>
          <a:xfrm>
            <a:off x="5547975" y="2571750"/>
            <a:ext cx="0" cy="660900"/>
          </a:xfrm>
          <a:prstGeom prst="straightConnector1">
            <a:avLst/>
          </a:prstGeom>
          <a:noFill/>
          <a:ln cap="flat" cmpd="sng" w="9525">
            <a:solidFill>
              <a:schemeClr val="dk2"/>
            </a:solidFill>
            <a:prstDash val="solid"/>
            <a:round/>
            <a:headEnd len="med" w="med" type="none"/>
            <a:tailEnd len="med" w="med" type="none"/>
          </a:ln>
        </p:spPr>
      </p:cxnSp>
      <p:cxnSp>
        <p:nvCxnSpPr>
          <p:cNvPr id="1085" name="Google Shape;1085;p132"/>
          <p:cNvCxnSpPr>
            <a:stCxn id="1079" idx="4"/>
            <a:endCxn id="1080" idx="0"/>
          </p:cNvCxnSpPr>
          <p:nvPr/>
        </p:nvCxnSpPr>
        <p:spPr>
          <a:xfrm>
            <a:off x="3171875" y="2571750"/>
            <a:ext cx="0" cy="660900"/>
          </a:xfrm>
          <a:prstGeom prst="straightConnector1">
            <a:avLst/>
          </a:prstGeom>
          <a:noFill/>
          <a:ln cap="flat" cmpd="sng" w="9525">
            <a:solidFill>
              <a:schemeClr val="dk2"/>
            </a:solidFill>
            <a:prstDash val="solid"/>
            <a:round/>
            <a:headEnd len="med" w="med" type="none"/>
            <a:tailEnd len="med" w="med" type="none"/>
          </a:ln>
        </p:spPr>
      </p:cxnSp>
      <p:cxnSp>
        <p:nvCxnSpPr>
          <p:cNvPr id="1086" name="Google Shape;1086;p132"/>
          <p:cNvCxnSpPr>
            <a:stCxn id="1080" idx="6"/>
            <a:endCxn id="1081" idx="2"/>
          </p:cNvCxnSpPr>
          <p:nvPr/>
        </p:nvCxnSpPr>
        <p:spPr>
          <a:xfrm>
            <a:off x="3790025" y="3801350"/>
            <a:ext cx="1139700" cy="0"/>
          </a:xfrm>
          <a:prstGeom prst="straightConnector1">
            <a:avLst/>
          </a:prstGeom>
          <a:noFill/>
          <a:ln cap="flat" cmpd="sng" w="9525">
            <a:solidFill>
              <a:schemeClr val="dk2"/>
            </a:solidFill>
            <a:prstDash val="solid"/>
            <a:round/>
            <a:headEnd len="med" w="med" type="none"/>
            <a:tailEnd len="med" w="med" type="none"/>
          </a:ln>
        </p:spPr>
      </p:cxnSp>
      <p:cxnSp>
        <p:nvCxnSpPr>
          <p:cNvPr id="1087" name="Google Shape;1087;p132"/>
          <p:cNvCxnSpPr>
            <a:stCxn id="1079" idx="5"/>
            <a:endCxn id="1081" idx="1"/>
          </p:cNvCxnSpPr>
          <p:nvPr/>
        </p:nvCxnSpPr>
        <p:spPr>
          <a:xfrm>
            <a:off x="3608973" y="2405152"/>
            <a:ext cx="1501800" cy="993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1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88"/>
              <a:t>Basics of Networks - Mesh Topology (every node connected to every other node - used for Peer to Peer Networks</a:t>
            </a:r>
            <a:r>
              <a:rPr lang="en"/>
              <a:t>)</a:t>
            </a:r>
            <a:endParaRPr/>
          </a:p>
          <a:p>
            <a:pPr indent="0" lvl="0" marL="0" rtl="0" algn="l">
              <a:spcBef>
                <a:spcPts val="0"/>
              </a:spcBef>
              <a:spcAft>
                <a:spcPts val="0"/>
              </a:spcAft>
              <a:buNone/>
            </a:pPr>
            <a:r>
              <a:t/>
            </a:r>
            <a:endParaRPr/>
          </a:p>
        </p:txBody>
      </p:sp>
      <p:sp>
        <p:nvSpPr>
          <p:cNvPr id="1093" name="Google Shape;1093;p133"/>
          <p:cNvSpPr txBox="1"/>
          <p:nvPr>
            <p:ph idx="1" type="body"/>
          </p:nvPr>
        </p:nvSpPr>
        <p:spPr>
          <a:xfrm>
            <a:off x="4641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sp>
        <p:nvSpPr>
          <p:cNvPr id="1094" name="Google Shape;1094;p133"/>
          <p:cNvSpPr/>
          <p:nvPr/>
        </p:nvSpPr>
        <p:spPr>
          <a:xfrm>
            <a:off x="2553725" y="1434150"/>
            <a:ext cx="1236300" cy="11376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33"/>
          <p:cNvSpPr/>
          <p:nvPr/>
        </p:nvSpPr>
        <p:spPr>
          <a:xfrm>
            <a:off x="2553725" y="3232550"/>
            <a:ext cx="1236300" cy="1137600"/>
          </a:xfrm>
          <a:prstGeom prst="ellipse">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33"/>
          <p:cNvSpPr/>
          <p:nvPr/>
        </p:nvSpPr>
        <p:spPr>
          <a:xfrm>
            <a:off x="4929825" y="3232550"/>
            <a:ext cx="1236300" cy="11376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33"/>
          <p:cNvSpPr/>
          <p:nvPr/>
        </p:nvSpPr>
        <p:spPr>
          <a:xfrm>
            <a:off x="4929825" y="1434150"/>
            <a:ext cx="1236300" cy="1137600"/>
          </a:xfrm>
          <a:prstGeom prst="ellipse">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8" name="Google Shape;1098;p133"/>
          <p:cNvCxnSpPr>
            <a:stCxn id="1094" idx="6"/>
            <a:endCxn id="1097" idx="2"/>
          </p:cNvCxnSpPr>
          <p:nvPr/>
        </p:nvCxnSpPr>
        <p:spPr>
          <a:xfrm>
            <a:off x="3790025" y="2002950"/>
            <a:ext cx="1139700" cy="0"/>
          </a:xfrm>
          <a:prstGeom prst="straightConnector1">
            <a:avLst/>
          </a:prstGeom>
          <a:noFill/>
          <a:ln cap="flat" cmpd="sng" w="9525">
            <a:solidFill>
              <a:schemeClr val="dk2"/>
            </a:solidFill>
            <a:prstDash val="solid"/>
            <a:round/>
            <a:headEnd len="med" w="med" type="none"/>
            <a:tailEnd len="med" w="med" type="none"/>
          </a:ln>
        </p:spPr>
      </p:cxnSp>
      <p:cxnSp>
        <p:nvCxnSpPr>
          <p:cNvPr id="1099" name="Google Shape;1099;p133"/>
          <p:cNvCxnSpPr>
            <a:stCxn id="1097" idx="4"/>
            <a:endCxn id="1096" idx="0"/>
          </p:cNvCxnSpPr>
          <p:nvPr/>
        </p:nvCxnSpPr>
        <p:spPr>
          <a:xfrm>
            <a:off x="5547975" y="2571750"/>
            <a:ext cx="0" cy="660900"/>
          </a:xfrm>
          <a:prstGeom prst="straightConnector1">
            <a:avLst/>
          </a:prstGeom>
          <a:noFill/>
          <a:ln cap="flat" cmpd="sng" w="9525">
            <a:solidFill>
              <a:schemeClr val="dk2"/>
            </a:solidFill>
            <a:prstDash val="solid"/>
            <a:round/>
            <a:headEnd len="med" w="med" type="none"/>
            <a:tailEnd len="med" w="med" type="none"/>
          </a:ln>
        </p:spPr>
      </p:cxnSp>
      <p:cxnSp>
        <p:nvCxnSpPr>
          <p:cNvPr id="1100" name="Google Shape;1100;p133"/>
          <p:cNvCxnSpPr>
            <a:stCxn id="1094" idx="4"/>
            <a:endCxn id="1095" idx="0"/>
          </p:cNvCxnSpPr>
          <p:nvPr/>
        </p:nvCxnSpPr>
        <p:spPr>
          <a:xfrm>
            <a:off x="3171875" y="2571750"/>
            <a:ext cx="0" cy="660900"/>
          </a:xfrm>
          <a:prstGeom prst="straightConnector1">
            <a:avLst/>
          </a:prstGeom>
          <a:noFill/>
          <a:ln cap="flat" cmpd="sng" w="9525">
            <a:solidFill>
              <a:schemeClr val="dk2"/>
            </a:solidFill>
            <a:prstDash val="solid"/>
            <a:round/>
            <a:headEnd len="med" w="med" type="none"/>
            <a:tailEnd len="med" w="med" type="none"/>
          </a:ln>
        </p:spPr>
      </p:cxnSp>
      <p:cxnSp>
        <p:nvCxnSpPr>
          <p:cNvPr id="1101" name="Google Shape;1101;p133"/>
          <p:cNvCxnSpPr>
            <a:stCxn id="1095" idx="6"/>
            <a:endCxn id="1096" idx="2"/>
          </p:cNvCxnSpPr>
          <p:nvPr/>
        </p:nvCxnSpPr>
        <p:spPr>
          <a:xfrm>
            <a:off x="3790025" y="3801350"/>
            <a:ext cx="1139700" cy="0"/>
          </a:xfrm>
          <a:prstGeom prst="straightConnector1">
            <a:avLst/>
          </a:prstGeom>
          <a:noFill/>
          <a:ln cap="flat" cmpd="sng" w="9525">
            <a:solidFill>
              <a:schemeClr val="dk2"/>
            </a:solidFill>
            <a:prstDash val="solid"/>
            <a:round/>
            <a:headEnd len="med" w="med" type="none"/>
            <a:tailEnd len="med" w="med" type="none"/>
          </a:ln>
        </p:spPr>
      </p:cxnSp>
      <p:cxnSp>
        <p:nvCxnSpPr>
          <p:cNvPr id="1102" name="Google Shape;1102;p133"/>
          <p:cNvCxnSpPr>
            <a:stCxn id="1094" idx="5"/>
            <a:endCxn id="1096" idx="1"/>
          </p:cNvCxnSpPr>
          <p:nvPr/>
        </p:nvCxnSpPr>
        <p:spPr>
          <a:xfrm>
            <a:off x="3608973" y="2405152"/>
            <a:ext cx="1501800" cy="993900"/>
          </a:xfrm>
          <a:prstGeom prst="straightConnector1">
            <a:avLst/>
          </a:prstGeom>
          <a:noFill/>
          <a:ln cap="flat" cmpd="sng" w="9525">
            <a:solidFill>
              <a:schemeClr val="dk2"/>
            </a:solidFill>
            <a:prstDash val="solid"/>
            <a:round/>
            <a:headEnd len="med" w="med" type="none"/>
            <a:tailEnd len="med" w="med" type="none"/>
          </a:ln>
        </p:spPr>
      </p:cxnSp>
      <p:cxnSp>
        <p:nvCxnSpPr>
          <p:cNvPr id="1103" name="Google Shape;1103;p133"/>
          <p:cNvCxnSpPr>
            <a:stCxn id="1095" idx="7"/>
            <a:endCxn id="1097" idx="3"/>
          </p:cNvCxnSpPr>
          <p:nvPr/>
        </p:nvCxnSpPr>
        <p:spPr>
          <a:xfrm flipH="1" rot="10800000">
            <a:off x="3608973" y="2405248"/>
            <a:ext cx="1501800" cy="993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134"/>
          <p:cNvSpPr txBox="1"/>
          <p:nvPr>
            <p:ph type="title"/>
          </p:nvPr>
        </p:nvSpPr>
        <p:spPr>
          <a:xfrm>
            <a:off x="311700" y="218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Basics of Networks - Star Topology (used for client/server)</a:t>
            </a:r>
            <a:endParaRPr/>
          </a:p>
          <a:p>
            <a:pPr indent="0" lvl="0" marL="0" rtl="0" algn="l">
              <a:spcBef>
                <a:spcPts val="0"/>
              </a:spcBef>
              <a:spcAft>
                <a:spcPts val="0"/>
              </a:spcAft>
              <a:buNone/>
            </a:pPr>
            <a:r>
              <a:t/>
            </a:r>
            <a:endParaRPr/>
          </a:p>
        </p:txBody>
      </p:sp>
      <p:sp>
        <p:nvSpPr>
          <p:cNvPr id="1109" name="Google Shape;1109;p134"/>
          <p:cNvSpPr/>
          <p:nvPr/>
        </p:nvSpPr>
        <p:spPr>
          <a:xfrm>
            <a:off x="1762400" y="959375"/>
            <a:ext cx="1236300" cy="11376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34"/>
          <p:cNvSpPr/>
          <p:nvPr/>
        </p:nvSpPr>
        <p:spPr>
          <a:xfrm>
            <a:off x="5909075" y="919800"/>
            <a:ext cx="1236300" cy="1137600"/>
          </a:xfrm>
          <a:prstGeom prst="ellipse">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1" name="Google Shape;1111;p134"/>
          <p:cNvCxnSpPr>
            <a:endCxn id="1112" idx="2"/>
          </p:cNvCxnSpPr>
          <p:nvPr/>
        </p:nvCxnSpPr>
        <p:spPr>
          <a:xfrm>
            <a:off x="4836600" y="3160925"/>
            <a:ext cx="1205100" cy="1091400"/>
          </a:xfrm>
          <a:prstGeom prst="straightConnector1">
            <a:avLst/>
          </a:prstGeom>
          <a:noFill/>
          <a:ln cap="flat" cmpd="sng" w="9525">
            <a:solidFill>
              <a:schemeClr val="dk2"/>
            </a:solidFill>
            <a:prstDash val="solid"/>
            <a:round/>
            <a:headEnd len="med" w="med" type="none"/>
            <a:tailEnd len="med" w="med" type="none"/>
          </a:ln>
        </p:spPr>
      </p:cxnSp>
      <p:cxnSp>
        <p:nvCxnSpPr>
          <p:cNvPr id="1113" name="Google Shape;1113;p134"/>
          <p:cNvCxnSpPr>
            <a:stCxn id="1114" idx="3"/>
            <a:endCxn id="1115" idx="6"/>
          </p:cNvCxnSpPr>
          <p:nvPr/>
        </p:nvCxnSpPr>
        <p:spPr>
          <a:xfrm flipH="1">
            <a:off x="2998827" y="3160927"/>
            <a:ext cx="924000" cy="1091400"/>
          </a:xfrm>
          <a:prstGeom prst="straightConnector1">
            <a:avLst/>
          </a:prstGeom>
          <a:noFill/>
          <a:ln cap="flat" cmpd="sng" w="9525">
            <a:solidFill>
              <a:schemeClr val="dk2"/>
            </a:solidFill>
            <a:prstDash val="solid"/>
            <a:round/>
            <a:headEnd len="med" w="med" type="none"/>
            <a:tailEnd len="med" w="med" type="none"/>
          </a:ln>
        </p:spPr>
      </p:cxnSp>
      <p:sp>
        <p:nvSpPr>
          <p:cNvPr id="1114" name="Google Shape;1114;p134"/>
          <p:cNvSpPr/>
          <p:nvPr/>
        </p:nvSpPr>
        <p:spPr>
          <a:xfrm>
            <a:off x="3741775" y="2189925"/>
            <a:ext cx="1236300" cy="1137600"/>
          </a:xfrm>
          <a:prstGeom prst="ellipse">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6" name="Google Shape;1116;p134"/>
          <p:cNvCxnSpPr>
            <a:stCxn id="1109" idx="6"/>
            <a:endCxn id="1114" idx="1"/>
          </p:cNvCxnSpPr>
          <p:nvPr/>
        </p:nvCxnSpPr>
        <p:spPr>
          <a:xfrm>
            <a:off x="2998700" y="1528175"/>
            <a:ext cx="924000" cy="828300"/>
          </a:xfrm>
          <a:prstGeom prst="straightConnector1">
            <a:avLst/>
          </a:prstGeom>
          <a:noFill/>
          <a:ln cap="flat" cmpd="sng" w="9525">
            <a:solidFill>
              <a:schemeClr val="dk2"/>
            </a:solidFill>
            <a:prstDash val="solid"/>
            <a:round/>
            <a:headEnd len="med" w="med" type="none"/>
            <a:tailEnd len="med" w="med" type="none"/>
          </a:ln>
        </p:spPr>
      </p:cxnSp>
      <p:cxnSp>
        <p:nvCxnSpPr>
          <p:cNvPr id="1117" name="Google Shape;1117;p134"/>
          <p:cNvCxnSpPr>
            <a:stCxn id="1110" idx="2"/>
            <a:endCxn id="1114" idx="7"/>
          </p:cNvCxnSpPr>
          <p:nvPr/>
        </p:nvCxnSpPr>
        <p:spPr>
          <a:xfrm flipH="1">
            <a:off x="4796975" y="1488600"/>
            <a:ext cx="1112100" cy="867900"/>
          </a:xfrm>
          <a:prstGeom prst="straightConnector1">
            <a:avLst/>
          </a:prstGeom>
          <a:noFill/>
          <a:ln cap="flat" cmpd="sng" w="9525">
            <a:solidFill>
              <a:schemeClr val="dk2"/>
            </a:solidFill>
            <a:prstDash val="solid"/>
            <a:round/>
            <a:headEnd len="med" w="med" type="none"/>
            <a:tailEnd len="med" w="med" type="none"/>
          </a:ln>
        </p:spPr>
      </p:cxnSp>
      <p:sp>
        <p:nvSpPr>
          <p:cNvPr id="1112" name="Google Shape;1112;p134"/>
          <p:cNvSpPr/>
          <p:nvPr/>
        </p:nvSpPr>
        <p:spPr>
          <a:xfrm>
            <a:off x="6041700" y="3683525"/>
            <a:ext cx="1236300" cy="11376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34"/>
          <p:cNvSpPr/>
          <p:nvPr/>
        </p:nvSpPr>
        <p:spPr>
          <a:xfrm>
            <a:off x="1762400" y="3683525"/>
            <a:ext cx="1236300" cy="1137600"/>
          </a:xfrm>
          <a:prstGeom prst="ellipse">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35"/>
          <p:cNvSpPr txBox="1"/>
          <p:nvPr>
            <p:ph type="title"/>
          </p:nvPr>
        </p:nvSpPr>
        <p:spPr>
          <a:xfrm>
            <a:off x="311700" y="218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Basics of Networks</a:t>
            </a:r>
            <a:endParaRPr/>
          </a:p>
          <a:p>
            <a:pPr indent="0" lvl="0" marL="0" rtl="0" algn="l">
              <a:spcBef>
                <a:spcPts val="0"/>
              </a:spcBef>
              <a:spcAft>
                <a:spcPts val="0"/>
              </a:spcAft>
              <a:buNone/>
            </a:pPr>
            <a:r>
              <a:t/>
            </a:r>
            <a:endParaRPr/>
          </a:p>
        </p:txBody>
      </p:sp>
      <p:sp>
        <p:nvSpPr>
          <p:cNvPr id="1123" name="Google Shape;1123;p135"/>
          <p:cNvSpPr/>
          <p:nvPr/>
        </p:nvSpPr>
        <p:spPr>
          <a:xfrm>
            <a:off x="1762400" y="919800"/>
            <a:ext cx="1236300" cy="11376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35"/>
          <p:cNvSpPr/>
          <p:nvPr/>
        </p:nvSpPr>
        <p:spPr>
          <a:xfrm>
            <a:off x="6041700" y="919800"/>
            <a:ext cx="1236300" cy="1137600"/>
          </a:xfrm>
          <a:prstGeom prst="ellipse">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5" name="Google Shape;1125;p135"/>
          <p:cNvCxnSpPr>
            <a:endCxn id="1126" idx="2"/>
          </p:cNvCxnSpPr>
          <p:nvPr/>
        </p:nvCxnSpPr>
        <p:spPr>
          <a:xfrm>
            <a:off x="4836600" y="3160925"/>
            <a:ext cx="1205100" cy="1091400"/>
          </a:xfrm>
          <a:prstGeom prst="straightConnector1">
            <a:avLst/>
          </a:prstGeom>
          <a:noFill/>
          <a:ln cap="flat" cmpd="sng" w="9525">
            <a:solidFill>
              <a:schemeClr val="dk2"/>
            </a:solidFill>
            <a:prstDash val="solid"/>
            <a:round/>
            <a:headEnd len="med" w="med" type="none"/>
            <a:tailEnd len="med" w="med" type="none"/>
          </a:ln>
        </p:spPr>
      </p:cxnSp>
      <p:cxnSp>
        <p:nvCxnSpPr>
          <p:cNvPr id="1127" name="Google Shape;1127;p135"/>
          <p:cNvCxnSpPr>
            <a:stCxn id="1128" idx="3"/>
            <a:endCxn id="1129" idx="6"/>
          </p:cNvCxnSpPr>
          <p:nvPr/>
        </p:nvCxnSpPr>
        <p:spPr>
          <a:xfrm flipH="1">
            <a:off x="2998827" y="3160927"/>
            <a:ext cx="924000" cy="1091400"/>
          </a:xfrm>
          <a:prstGeom prst="straightConnector1">
            <a:avLst/>
          </a:prstGeom>
          <a:noFill/>
          <a:ln cap="flat" cmpd="sng" w="9525">
            <a:solidFill>
              <a:schemeClr val="dk2"/>
            </a:solidFill>
            <a:prstDash val="solid"/>
            <a:round/>
            <a:headEnd len="med" w="med" type="none"/>
            <a:tailEnd len="med" w="med" type="none"/>
          </a:ln>
        </p:spPr>
      </p:cxnSp>
      <p:sp>
        <p:nvSpPr>
          <p:cNvPr id="1128" name="Google Shape;1128;p135"/>
          <p:cNvSpPr/>
          <p:nvPr/>
        </p:nvSpPr>
        <p:spPr>
          <a:xfrm>
            <a:off x="3741775" y="2189925"/>
            <a:ext cx="1236300" cy="1137600"/>
          </a:xfrm>
          <a:prstGeom prst="ellipse">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30" name="Google Shape;1130;p135"/>
          <p:cNvCxnSpPr>
            <a:stCxn id="1123" idx="6"/>
            <a:endCxn id="1128" idx="1"/>
          </p:cNvCxnSpPr>
          <p:nvPr/>
        </p:nvCxnSpPr>
        <p:spPr>
          <a:xfrm>
            <a:off x="2998700" y="1488600"/>
            <a:ext cx="924000" cy="867900"/>
          </a:xfrm>
          <a:prstGeom prst="straightConnector1">
            <a:avLst/>
          </a:prstGeom>
          <a:noFill/>
          <a:ln cap="flat" cmpd="sng" w="9525">
            <a:solidFill>
              <a:schemeClr val="dk2"/>
            </a:solidFill>
            <a:prstDash val="solid"/>
            <a:round/>
            <a:headEnd len="med" w="med" type="none"/>
            <a:tailEnd len="med" w="med" type="none"/>
          </a:ln>
        </p:spPr>
      </p:cxnSp>
      <p:cxnSp>
        <p:nvCxnSpPr>
          <p:cNvPr id="1131" name="Google Shape;1131;p135"/>
          <p:cNvCxnSpPr>
            <a:stCxn id="1124" idx="2"/>
            <a:endCxn id="1128" idx="7"/>
          </p:cNvCxnSpPr>
          <p:nvPr/>
        </p:nvCxnSpPr>
        <p:spPr>
          <a:xfrm flipH="1">
            <a:off x="4797000" y="1488600"/>
            <a:ext cx="1244700" cy="867900"/>
          </a:xfrm>
          <a:prstGeom prst="straightConnector1">
            <a:avLst/>
          </a:prstGeom>
          <a:noFill/>
          <a:ln cap="flat" cmpd="sng" w="9525">
            <a:solidFill>
              <a:schemeClr val="dk2"/>
            </a:solidFill>
            <a:prstDash val="solid"/>
            <a:round/>
            <a:headEnd len="med" w="med" type="none"/>
            <a:tailEnd len="med" w="med" type="none"/>
          </a:ln>
        </p:spPr>
      </p:cxnSp>
      <p:sp>
        <p:nvSpPr>
          <p:cNvPr id="1126" name="Google Shape;1126;p135"/>
          <p:cNvSpPr/>
          <p:nvPr/>
        </p:nvSpPr>
        <p:spPr>
          <a:xfrm>
            <a:off x="6041700" y="3683525"/>
            <a:ext cx="1236300" cy="11376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35"/>
          <p:cNvSpPr/>
          <p:nvPr/>
        </p:nvSpPr>
        <p:spPr>
          <a:xfrm>
            <a:off x="1762400" y="3683525"/>
            <a:ext cx="1236300" cy="1137600"/>
          </a:xfrm>
          <a:prstGeom prst="ellipse">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32" name="Google Shape;1132;p135"/>
          <p:cNvCxnSpPr>
            <a:stCxn id="1123" idx="6"/>
            <a:endCxn id="1124" idx="2"/>
          </p:cNvCxnSpPr>
          <p:nvPr/>
        </p:nvCxnSpPr>
        <p:spPr>
          <a:xfrm>
            <a:off x="2998700" y="1488600"/>
            <a:ext cx="3042900" cy="0"/>
          </a:xfrm>
          <a:prstGeom prst="straightConnector1">
            <a:avLst/>
          </a:prstGeom>
          <a:noFill/>
          <a:ln cap="flat" cmpd="sng" w="9525">
            <a:solidFill>
              <a:schemeClr val="dk2"/>
            </a:solidFill>
            <a:prstDash val="solid"/>
            <a:round/>
            <a:headEnd len="med" w="med" type="none"/>
            <a:tailEnd len="med" w="med" type="none"/>
          </a:ln>
        </p:spPr>
      </p:cxnSp>
      <p:cxnSp>
        <p:nvCxnSpPr>
          <p:cNvPr id="1133" name="Google Shape;1133;p135"/>
          <p:cNvCxnSpPr>
            <a:stCxn id="1124" idx="4"/>
            <a:endCxn id="1126" idx="0"/>
          </p:cNvCxnSpPr>
          <p:nvPr/>
        </p:nvCxnSpPr>
        <p:spPr>
          <a:xfrm>
            <a:off x="6659850" y="2057400"/>
            <a:ext cx="0" cy="1626000"/>
          </a:xfrm>
          <a:prstGeom prst="straightConnector1">
            <a:avLst/>
          </a:prstGeom>
          <a:noFill/>
          <a:ln cap="flat" cmpd="sng" w="9525">
            <a:solidFill>
              <a:schemeClr val="dk2"/>
            </a:solidFill>
            <a:prstDash val="solid"/>
            <a:round/>
            <a:headEnd len="med" w="med" type="none"/>
            <a:tailEnd len="med" w="med" type="none"/>
          </a:ln>
        </p:spPr>
      </p:cxnSp>
      <p:cxnSp>
        <p:nvCxnSpPr>
          <p:cNvPr id="1134" name="Google Shape;1134;p135"/>
          <p:cNvCxnSpPr>
            <a:stCxn id="1123" idx="4"/>
            <a:endCxn id="1129" idx="0"/>
          </p:cNvCxnSpPr>
          <p:nvPr/>
        </p:nvCxnSpPr>
        <p:spPr>
          <a:xfrm>
            <a:off x="2380550" y="2057400"/>
            <a:ext cx="0" cy="1626000"/>
          </a:xfrm>
          <a:prstGeom prst="straightConnector1">
            <a:avLst/>
          </a:prstGeom>
          <a:noFill/>
          <a:ln cap="flat" cmpd="sng" w="9525">
            <a:solidFill>
              <a:schemeClr val="dk2"/>
            </a:solidFill>
            <a:prstDash val="solid"/>
            <a:round/>
            <a:headEnd len="med" w="med" type="none"/>
            <a:tailEnd len="med" w="med" type="none"/>
          </a:ln>
        </p:spPr>
      </p:cxnSp>
      <p:cxnSp>
        <p:nvCxnSpPr>
          <p:cNvPr id="1135" name="Google Shape;1135;p135"/>
          <p:cNvCxnSpPr>
            <a:stCxn id="1129" idx="6"/>
            <a:endCxn id="1126" idx="2"/>
          </p:cNvCxnSpPr>
          <p:nvPr/>
        </p:nvCxnSpPr>
        <p:spPr>
          <a:xfrm>
            <a:off x="2998700" y="4252325"/>
            <a:ext cx="30429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1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a network is laid out</a:t>
            </a:r>
            <a:endParaRPr/>
          </a:p>
        </p:txBody>
      </p:sp>
      <p:sp>
        <p:nvSpPr>
          <p:cNvPr id="1141" name="Google Shape;1141;p1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call the the way a network is laid out topology.</a:t>
            </a:r>
            <a:endParaRPr/>
          </a:p>
          <a:p>
            <a:pPr indent="0" lvl="0" marL="0" rtl="0" algn="l">
              <a:spcBef>
                <a:spcPts val="1200"/>
              </a:spcBef>
              <a:spcAft>
                <a:spcPts val="0"/>
              </a:spcAft>
              <a:buNone/>
            </a:pPr>
            <a:r>
              <a:rPr lang="en"/>
              <a:t>Wireless Network: Connect to a wireless access point like a router or a repeater or an extender - Need line of sight.</a:t>
            </a:r>
            <a:endParaRPr/>
          </a:p>
          <a:p>
            <a:pPr indent="0" lvl="0" marL="0" rtl="0" algn="l">
              <a:spcBef>
                <a:spcPts val="1200"/>
              </a:spcBef>
              <a:spcAft>
                <a:spcPts val="1200"/>
              </a:spcAft>
              <a:buNone/>
            </a:pPr>
            <a:r>
              <a:rPr lang="en"/>
              <a:t>Wired Networks: There is a physical wire that connects devices. There can be a lot of different layouts.  </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137"/>
          <p:cNvSpPr txBox="1"/>
          <p:nvPr>
            <p:ph type="title"/>
          </p:nvPr>
        </p:nvSpPr>
        <p:spPr>
          <a:xfrm>
            <a:off x="311700" y="1087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 we connect - wired vs wireless?</a:t>
            </a:r>
            <a:endParaRPr/>
          </a:p>
          <a:p>
            <a:pPr indent="0" lvl="0" marL="0" rtl="0" algn="l">
              <a:spcBef>
                <a:spcPts val="0"/>
              </a:spcBef>
              <a:spcAft>
                <a:spcPts val="0"/>
              </a:spcAft>
              <a:buNone/>
            </a:pPr>
            <a:r>
              <a:t/>
            </a:r>
            <a:endParaRPr/>
          </a:p>
        </p:txBody>
      </p:sp>
      <p:sp>
        <p:nvSpPr>
          <p:cNvPr id="1147" name="Google Shape;1147;p137"/>
          <p:cNvSpPr txBox="1"/>
          <p:nvPr>
            <p:ph idx="1" type="body"/>
          </p:nvPr>
        </p:nvSpPr>
        <p:spPr>
          <a:xfrm>
            <a:off x="311700" y="1152475"/>
            <a:ext cx="8760300" cy="3990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Wireless</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Image Credit: https://www.conceptdraw.com/How-To-Guide/what-is-a-wireless-network</a:t>
            </a:r>
            <a:endParaRPr/>
          </a:p>
        </p:txBody>
      </p:sp>
      <p:pic>
        <p:nvPicPr>
          <p:cNvPr id="1148" name="Google Shape;1148;p137"/>
          <p:cNvPicPr preferRelativeResize="0"/>
          <p:nvPr/>
        </p:nvPicPr>
        <p:blipFill>
          <a:blip r:embed="rId3">
            <a:alphaModFix/>
          </a:blip>
          <a:stretch>
            <a:fillRect/>
          </a:stretch>
        </p:blipFill>
        <p:spPr>
          <a:xfrm>
            <a:off x="2642750" y="901987"/>
            <a:ext cx="5021950" cy="36404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55" name="Shape 155"/>
        <p:cNvGrpSpPr/>
        <p:nvPr/>
      </p:nvGrpSpPr>
      <p:grpSpPr>
        <a:xfrm>
          <a:off x="0" y="0"/>
          <a:ext cx="0" cy="0"/>
          <a:chOff x="0" y="0"/>
          <a:chExt cx="0" cy="0"/>
        </a:xfrm>
      </p:grpSpPr>
      <p:sp>
        <p:nvSpPr>
          <p:cNvPr id="156" name="Google Shape;156;p30"/>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Computer Science </a:t>
            </a:r>
            <a:endParaRPr b="1">
              <a:solidFill>
                <a:schemeClr val="lt1"/>
              </a:solidFill>
            </a:endParaRPr>
          </a:p>
          <a:p>
            <a:pPr indent="0" lvl="0" marL="0" rtl="0" algn="ctr">
              <a:spcBef>
                <a:spcPts val="0"/>
              </a:spcBef>
              <a:spcAft>
                <a:spcPts val="0"/>
              </a:spcAft>
              <a:buNone/>
            </a:pPr>
            <a:r>
              <a:rPr b="1" lang="en">
                <a:solidFill>
                  <a:schemeClr val="lt1"/>
                </a:solidFill>
              </a:rPr>
              <a:t>an Overview </a:t>
            </a:r>
            <a:r>
              <a:rPr b="1" lang="en">
                <a:solidFill>
                  <a:schemeClr val="lt1"/>
                </a:solidFill>
              </a:rPr>
              <a:t>for</a:t>
            </a:r>
            <a:r>
              <a:rPr b="1" lang="en">
                <a:solidFill>
                  <a:schemeClr val="lt1"/>
                </a:solidFill>
              </a:rPr>
              <a:t> Teachers</a:t>
            </a:r>
            <a:endParaRPr b="1">
              <a:solidFill>
                <a:schemeClr val="lt1"/>
              </a:solidFill>
            </a:endParaRPr>
          </a:p>
        </p:txBody>
      </p:sp>
      <p:sp>
        <p:nvSpPr>
          <p:cNvPr id="157" name="Google Shape;15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Wireless Network</a:t>
            </a:r>
            <a:endParaRPr/>
          </a:p>
        </p:txBody>
      </p:sp>
      <p:sp>
        <p:nvSpPr>
          <p:cNvPr id="1154" name="Google Shape;1154;p138"/>
          <p:cNvSpPr txBox="1"/>
          <p:nvPr>
            <p:ph idx="1" type="body"/>
          </p:nvPr>
        </p:nvSpPr>
        <p:spPr>
          <a:xfrm>
            <a:off x="311700" y="1152475"/>
            <a:ext cx="3259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Wireless Networks need “line of Sight”, that is the radio signal must be able to reach the device.</a:t>
            </a:r>
            <a:endParaRPr/>
          </a:p>
          <a:p>
            <a:pPr indent="0" lvl="0" marL="0" rtl="0" algn="l">
              <a:spcBef>
                <a:spcPts val="1200"/>
              </a:spcBef>
              <a:spcAft>
                <a:spcPts val="1200"/>
              </a:spcAft>
              <a:buNone/>
            </a:pPr>
            <a:r>
              <a:rPr lang="en"/>
              <a:t>On a wired network, the signal follows a dedicated path (the wire).  One a wireless network, it is broadcast.</a:t>
            </a:r>
            <a:endParaRPr/>
          </a:p>
        </p:txBody>
      </p:sp>
      <p:pic>
        <p:nvPicPr>
          <p:cNvPr id="1155" name="Google Shape;1155;p138"/>
          <p:cNvPicPr preferRelativeResize="0"/>
          <p:nvPr/>
        </p:nvPicPr>
        <p:blipFill>
          <a:blip r:embed="rId3">
            <a:alphaModFix/>
          </a:blip>
          <a:stretch>
            <a:fillRect/>
          </a:stretch>
        </p:blipFill>
        <p:spPr>
          <a:xfrm>
            <a:off x="3626500" y="485775"/>
            <a:ext cx="5143500" cy="41719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anatomy of a Protocol	</a:t>
            </a:r>
            <a:endParaRPr/>
          </a:p>
        </p:txBody>
      </p:sp>
      <p:sp>
        <p:nvSpPr>
          <p:cNvPr id="1161" name="Google Shape;1161;p1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Protocol in general has a header and a body.</a:t>
            </a:r>
            <a:endParaRPr/>
          </a:p>
          <a:p>
            <a:pPr indent="-342900" lvl="0" marL="457200" rtl="0" algn="l">
              <a:spcBef>
                <a:spcPts val="1200"/>
              </a:spcBef>
              <a:spcAft>
                <a:spcPts val="0"/>
              </a:spcAft>
              <a:buSzPts val="1800"/>
              <a:buChar char="●"/>
            </a:pPr>
            <a:r>
              <a:rPr lang="en"/>
              <a:t>Header: The header gives directions about details about the message being sent.</a:t>
            </a:r>
            <a:endParaRPr/>
          </a:p>
          <a:p>
            <a:pPr indent="-342900" lvl="0" marL="457200" rtl="0" algn="l">
              <a:spcBef>
                <a:spcPts val="0"/>
              </a:spcBef>
              <a:spcAft>
                <a:spcPts val="0"/>
              </a:spcAft>
              <a:buSzPts val="1800"/>
              <a:buChar char="●"/>
            </a:pPr>
            <a:r>
              <a:rPr lang="en"/>
              <a:t>Body: The body has the information that we are trying to transmit.</a:t>
            </a:r>
            <a:endParaRPr/>
          </a:p>
          <a:p>
            <a:pPr indent="-342900" lvl="0" marL="457200" rtl="0" algn="l">
              <a:spcBef>
                <a:spcPts val="0"/>
              </a:spcBef>
              <a:spcAft>
                <a:spcPts val="0"/>
              </a:spcAft>
              <a:buSzPts val="1800"/>
              <a:buChar char="●"/>
            </a:pPr>
            <a:r>
              <a:rPr lang="en"/>
              <a:t>Different protocols break up the messages in different ways.</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1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TCP/IP Protocol</a:t>
            </a:r>
            <a:endParaRPr/>
          </a:p>
        </p:txBody>
      </p:sp>
      <p:sp>
        <p:nvSpPr>
          <p:cNvPr id="1167" name="Google Shape;1167;p1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The TCI/IP Protocol - created in the late 1960s/ early 1970s as a part of the ARPANET project.</a:t>
            </a:r>
            <a:endParaRPr/>
          </a:p>
          <a:p>
            <a:pPr indent="-342900" lvl="0" marL="457200" rtl="0" algn="l">
              <a:spcBef>
                <a:spcPts val="0"/>
              </a:spcBef>
              <a:spcAft>
                <a:spcPts val="0"/>
              </a:spcAft>
              <a:buSzPts val="1800"/>
              <a:buChar char="●"/>
            </a:pPr>
            <a:r>
              <a:rPr lang="en"/>
              <a:t>TCP/IP is based on the idea of a packet.</a:t>
            </a:r>
            <a:endParaRPr/>
          </a:p>
          <a:p>
            <a:pPr indent="-342900" lvl="0" marL="457200" rtl="0" algn="l">
              <a:spcBef>
                <a:spcPts val="0"/>
              </a:spcBef>
              <a:spcAft>
                <a:spcPts val="0"/>
              </a:spcAft>
              <a:buSzPts val="1800"/>
              <a:buChar char="●"/>
            </a:pPr>
            <a:r>
              <a:rPr lang="en"/>
              <a:t>Packets: a small piece of data we want to transmit from a sender to a receiver.</a:t>
            </a:r>
            <a:endParaRPr/>
          </a:p>
          <a:p>
            <a:pPr indent="-342900" lvl="0" marL="457200" rtl="0" algn="l">
              <a:spcBef>
                <a:spcPts val="0"/>
              </a:spcBef>
              <a:spcAft>
                <a:spcPts val="0"/>
              </a:spcAft>
              <a:buSzPts val="1800"/>
              <a:buChar char="●"/>
            </a:pPr>
            <a:r>
              <a:rPr lang="en"/>
              <a:t>TCP/IP breaks a message into packets, where the header gives directions for routing the message and how to assemble the packets.  The body is some small part of the data we want to send.  </a:t>
            </a:r>
            <a:endParaRPr/>
          </a:p>
          <a:p>
            <a:pPr indent="-342900" lvl="0" marL="457200" rtl="0" algn="l">
              <a:spcBef>
                <a:spcPts val="0"/>
              </a:spcBef>
              <a:spcAft>
                <a:spcPts val="0"/>
              </a:spcAft>
              <a:buSzPts val="1800"/>
              <a:buChar char="●"/>
            </a:pPr>
            <a:r>
              <a:rPr lang="en"/>
              <a:t>TCP: Collects and reassembles packets</a:t>
            </a:r>
            <a:endParaRPr/>
          </a:p>
          <a:p>
            <a:pPr indent="-342900" lvl="0" marL="457200" rtl="0" algn="l">
              <a:spcBef>
                <a:spcPts val="0"/>
              </a:spcBef>
              <a:spcAft>
                <a:spcPts val="0"/>
              </a:spcAft>
              <a:buSzPts val="1800"/>
              <a:buChar char="●"/>
            </a:pPr>
            <a:r>
              <a:rPr lang="en"/>
              <a:t>IP:  Transmits and routes packets</a:t>
            </a:r>
            <a:endParaRPr/>
          </a:p>
          <a:p>
            <a:pPr indent="0" lvl="0" marL="0" rtl="0" algn="l">
              <a:spcBef>
                <a:spcPts val="1200"/>
              </a:spcBef>
              <a:spcAft>
                <a:spcPts val="1200"/>
              </a:spcAft>
              <a:buNone/>
            </a:pPr>
            <a:r>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IP Addresses</a:t>
            </a:r>
            <a:endParaRPr/>
          </a:p>
        </p:txBody>
      </p:sp>
      <p:sp>
        <p:nvSpPr>
          <p:cNvPr id="1173" name="Google Shape;1173;p1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When we use the Internet, we are use to using a URL or a hyperlink to access the network.</a:t>
            </a:r>
            <a:endParaRPr/>
          </a:p>
          <a:p>
            <a:pPr indent="0" lvl="0" marL="0" rtl="0" algn="l">
              <a:spcBef>
                <a:spcPts val="1200"/>
              </a:spcBef>
              <a:spcAft>
                <a:spcPts val="0"/>
              </a:spcAft>
              <a:buNone/>
            </a:pPr>
            <a:r>
              <a:rPr lang="en"/>
              <a:t>A URL is a substitute for a IP address - a unique address that identifies a computer or device on the Internet.</a:t>
            </a:r>
            <a:endParaRPr/>
          </a:p>
          <a:p>
            <a:pPr indent="0" lvl="0" marL="0" rtl="0" algn="l">
              <a:spcBef>
                <a:spcPts val="1200"/>
              </a:spcBef>
              <a:spcAft>
                <a:spcPts val="1200"/>
              </a:spcAft>
              <a:buNone/>
            </a:pPr>
            <a:r>
              <a:rPr lang="en"/>
              <a:t>When we type in a URL, the servers on the network replace the URL with the IP address and then your request gets directed or routed to that address.</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TCP/IP - anatomy of a packet </a:t>
            </a:r>
            <a:endParaRPr/>
          </a:p>
        </p:txBody>
      </p:sp>
      <p:sp>
        <p:nvSpPr>
          <p:cNvPr id="1179" name="Google Shape;1179;p1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80" name="Google Shape;1180;p142"/>
          <p:cNvPicPr preferRelativeResize="0"/>
          <p:nvPr/>
        </p:nvPicPr>
        <p:blipFill>
          <a:blip r:embed="rId3">
            <a:alphaModFix/>
          </a:blip>
          <a:stretch>
            <a:fillRect/>
          </a:stretch>
        </p:blipFill>
        <p:spPr>
          <a:xfrm>
            <a:off x="2336870" y="1211375"/>
            <a:ext cx="4499380" cy="34164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Error Correction and Packets</a:t>
            </a:r>
            <a:endParaRPr/>
          </a:p>
        </p:txBody>
      </p:sp>
      <p:sp>
        <p:nvSpPr>
          <p:cNvPr id="1186" name="Google Shape;1186;p1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Most Protocols have error correction techniques.</a:t>
            </a:r>
            <a:endParaRPr/>
          </a:p>
          <a:p>
            <a:pPr indent="0" lvl="0" marL="0" rtl="0" algn="l">
              <a:spcBef>
                <a:spcPts val="1200"/>
              </a:spcBef>
              <a:spcAft>
                <a:spcPts val="0"/>
              </a:spcAft>
              <a:buNone/>
            </a:pPr>
            <a:r>
              <a:rPr lang="en"/>
              <a:t>Error Detection Techniques:</a:t>
            </a:r>
            <a:endParaRPr/>
          </a:p>
          <a:p>
            <a:pPr indent="0" lvl="0" marL="0" rtl="0" algn="l">
              <a:spcBef>
                <a:spcPts val="1200"/>
              </a:spcBef>
              <a:spcAft>
                <a:spcPts val="0"/>
              </a:spcAft>
              <a:buNone/>
            </a:pPr>
            <a:r>
              <a:rPr b="1" lang="en"/>
              <a:t>Checksum: </a:t>
            </a:r>
            <a:r>
              <a:rPr lang="en"/>
              <a:t>tells the destination how many bits it should receive.  When a computer receives a packet, it checks against the checksum that the message is the right size. </a:t>
            </a:r>
            <a:endParaRPr/>
          </a:p>
          <a:p>
            <a:pPr indent="0" lvl="0" marL="0" rtl="0" algn="l">
              <a:spcBef>
                <a:spcPts val="1200"/>
              </a:spcBef>
              <a:spcAft>
                <a:spcPts val="0"/>
              </a:spcAft>
              <a:buNone/>
            </a:pPr>
            <a:r>
              <a:rPr b="1" lang="en"/>
              <a:t>Acknowledgement:</a:t>
            </a:r>
            <a:r>
              <a:rPr lang="en"/>
              <a:t> The destination sends back an acknowledgement message to indicate the message is received.</a:t>
            </a:r>
            <a:endParaRPr/>
          </a:p>
          <a:p>
            <a:pPr indent="0" lvl="0" marL="0" rtl="0" algn="l">
              <a:spcBef>
                <a:spcPts val="1200"/>
              </a:spcBef>
              <a:spcAft>
                <a:spcPts val="1200"/>
              </a:spcAft>
              <a:buNone/>
            </a:pPr>
            <a:r>
              <a:rPr b="1" lang="en"/>
              <a:t>Retransmission after time out:</a:t>
            </a:r>
            <a:r>
              <a:rPr lang="en"/>
              <a:t> The message is retransmitted after a certain amount of time elapses.</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92" name="Google Shape;1192;p1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93" name="Google Shape;1193;p144"/>
          <p:cNvPicPr preferRelativeResize="0"/>
          <p:nvPr/>
        </p:nvPicPr>
        <p:blipFill>
          <a:blip r:embed="rId3">
            <a:alphaModFix/>
          </a:blip>
          <a:stretch>
            <a:fillRect/>
          </a:stretch>
        </p:blipFill>
        <p:spPr>
          <a:xfrm>
            <a:off x="1187775" y="151413"/>
            <a:ext cx="6454226" cy="48406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99" name="Google Shape;1199;p1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00" name="Google Shape;1200;p145"/>
          <p:cNvPicPr preferRelativeResize="0"/>
          <p:nvPr/>
        </p:nvPicPr>
        <p:blipFill>
          <a:blip r:embed="rId3">
            <a:alphaModFix/>
          </a:blip>
          <a:stretch>
            <a:fillRect/>
          </a:stretch>
        </p:blipFill>
        <p:spPr>
          <a:xfrm>
            <a:off x="1365175" y="166625"/>
            <a:ext cx="6494775" cy="48711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06" name="Google Shape;1206;p1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07" name="Google Shape;1207;p146"/>
          <p:cNvPicPr preferRelativeResize="0"/>
          <p:nvPr/>
        </p:nvPicPr>
        <p:blipFill>
          <a:blip r:embed="rId3">
            <a:alphaModFix/>
          </a:blip>
          <a:stretch>
            <a:fillRect/>
          </a:stretch>
        </p:blipFill>
        <p:spPr>
          <a:xfrm>
            <a:off x="874800" y="227025"/>
            <a:ext cx="7410125" cy="504952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Client/Server vs Peer to Peer</a:t>
            </a:r>
            <a:endParaRPr/>
          </a:p>
        </p:txBody>
      </p:sp>
      <p:sp>
        <p:nvSpPr>
          <p:cNvPr id="1213" name="Google Shape;1213;p1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Client/Server: a network model or architecture between a client and the server where the client sends a request, and the job of the server is to fulfil whatever the client’s request is. Used for majority of network needs.</a:t>
            </a:r>
            <a:endParaRPr/>
          </a:p>
          <a:p>
            <a:pPr indent="0" lvl="0" marL="0" rtl="0" algn="l">
              <a:spcBef>
                <a:spcPts val="1200"/>
              </a:spcBef>
              <a:spcAft>
                <a:spcPts val="1200"/>
              </a:spcAft>
              <a:buNone/>
            </a:pPr>
            <a:r>
              <a:rPr lang="en"/>
              <a:t>Peer-to-Peer (P2P): a network is created when two or more PCs are connected and share resources without going through a separate server computer. Used for gaming and smaller activities.  BitTorrent - a protocol for sharing large files - has been used for sharing movies and other large media.  Facebook, Twitter and US Government use it internally.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1" name="Shape 161"/>
        <p:cNvGrpSpPr/>
        <p:nvPr/>
      </p:nvGrpSpPr>
      <p:grpSpPr>
        <a:xfrm>
          <a:off x="0" y="0"/>
          <a:ext cx="0" cy="0"/>
          <a:chOff x="0" y="0"/>
          <a:chExt cx="0" cy="0"/>
        </a:xfrm>
      </p:grpSpPr>
      <p:sp>
        <p:nvSpPr>
          <p:cNvPr id="162" name="Google Shape;162;p31"/>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Computer Science Definition</a:t>
            </a:r>
            <a:endParaRPr u="none">
              <a:solidFill>
                <a:srgbClr val="D1190D"/>
              </a:solidFill>
            </a:endParaRPr>
          </a:p>
        </p:txBody>
      </p:sp>
      <p:sp>
        <p:nvSpPr>
          <p:cNvPr id="163" name="Google Shape;163;p3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4" name="Google Shape;164;p3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65" name="Google Shape;165;p31"/>
          <p:cNvSpPr txBox="1"/>
          <p:nvPr/>
        </p:nvSpPr>
        <p:spPr>
          <a:xfrm>
            <a:off x="222919" y="1039819"/>
            <a:ext cx="8595900" cy="40635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b="1" lang="en" sz="1700"/>
              <a:t>What is Computer Science?</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Computer Science is the study of the generation, storage, transportation, and manipulation of data.</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In the classification of sciences, computer science is a FORMAL SCIENCE - a science like how mathematics and physics are defined as a science.</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Other types of sciences besides Formal Sciences: Natural Science, Social Science, Applied Science and Interdisciplinary S</a:t>
            </a:r>
            <a:r>
              <a:rPr b="1" lang="en" sz="1700"/>
              <a:t>cience</a:t>
            </a:r>
            <a:r>
              <a:rPr b="1" lang="en" sz="1700"/>
              <a:t>s.</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Computational Thinking is part of the mindset for Computer Science and helps us with problem solving.</a:t>
            </a:r>
            <a:endParaRPr b="1" sz="1700"/>
          </a:p>
          <a:p>
            <a:pPr indent="0" lvl="0" marL="0" rtl="0" algn="l">
              <a:spcBef>
                <a:spcPts val="0"/>
              </a:spcBef>
              <a:spcAft>
                <a:spcPts val="0"/>
              </a:spcAft>
              <a:buNone/>
            </a:pPr>
            <a:r>
              <a:t/>
            </a:r>
            <a:endParaRPr b="1" sz="1700"/>
          </a:p>
        </p:txBody>
      </p:sp>
      <p:sp>
        <p:nvSpPr>
          <p:cNvPr id="166" name="Google Shape;166;p3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1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Network Security</a:t>
            </a:r>
            <a:endParaRPr/>
          </a:p>
        </p:txBody>
      </p:sp>
      <p:sp>
        <p:nvSpPr>
          <p:cNvPr id="1219" name="Google Shape;1219;p1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8.1.8.NI.3: Explain how network security depends on a combination of hardware, software, and practices that control access to data and systems.  </a:t>
            </a:r>
            <a:endParaRPr/>
          </a:p>
          <a:p>
            <a:pPr indent="0" lvl="0" marL="0" rtl="0" algn="l">
              <a:spcBef>
                <a:spcPts val="1200"/>
              </a:spcBef>
              <a:spcAft>
                <a:spcPts val="1200"/>
              </a:spcAft>
              <a:buNone/>
            </a:pPr>
            <a:r>
              <a:rPr lang="en"/>
              <a:t>• 8.1.8.NI.4: Explain how new security measures have been created in response to key malware events. </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Network Security and Hardware</a:t>
            </a:r>
            <a:endParaRPr/>
          </a:p>
        </p:txBody>
      </p:sp>
      <p:sp>
        <p:nvSpPr>
          <p:cNvPr id="1225" name="Google Shape;1225;p1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Hardware Firewall: </a:t>
            </a:r>
            <a:r>
              <a:rPr lang="en"/>
              <a:t>a physical device that enforces a network boundary.</a:t>
            </a:r>
            <a:r>
              <a:rPr lang="en" sz="2200"/>
              <a:t> </a:t>
            </a:r>
            <a:r>
              <a:rPr lang="en"/>
              <a:t>Can be used to filter certain websites (i.e., your school probably has a firewall that prevents certain websites from being accessed by students)</a:t>
            </a:r>
            <a:endParaRPr sz="2200"/>
          </a:p>
          <a:p>
            <a:pPr indent="0" lvl="0" marL="0" rtl="0" algn="l">
              <a:spcBef>
                <a:spcPts val="1200"/>
              </a:spcBef>
              <a:spcAft>
                <a:spcPts val="0"/>
              </a:spcAft>
              <a:buNone/>
            </a:pPr>
            <a:r>
              <a:rPr lang="en"/>
              <a:t>All network links cross over this hardware allowing for the analysis of the incoming and outgoing traffic.</a:t>
            </a:r>
            <a:endParaRPr/>
          </a:p>
          <a:p>
            <a:pPr indent="0" lvl="0" marL="0" rtl="0" algn="l">
              <a:spcBef>
                <a:spcPts val="1200"/>
              </a:spcBef>
              <a:spcAft>
                <a:spcPts val="0"/>
              </a:spcAft>
              <a:buNone/>
            </a:pPr>
            <a:r>
              <a:rPr b="1" lang="en"/>
              <a:t>Access Control:</a:t>
            </a:r>
            <a:r>
              <a:rPr lang="en"/>
              <a:t> Only allowing access to certain systems from certain physical locations.</a:t>
            </a:r>
            <a:endParaRPr/>
          </a:p>
          <a:p>
            <a:pPr indent="0" lvl="0" marL="0" rtl="0" algn="l">
              <a:spcBef>
                <a:spcPts val="1200"/>
              </a:spcBef>
              <a:spcAft>
                <a:spcPts val="1200"/>
              </a:spcAft>
              <a:buNone/>
            </a:pPr>
            <a:r>
              <a:rPr b="1" lang="en"/>
              <a:t>Proxy server: </a:t>
            </a:r>
            <a:r>
              <a:rPr lang="en"/>
              <a:t>An intermediary server that retrieves data from an Internet source, such as a webpage, on behalf of a user</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1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31" name="Google Shape;1231;p1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32" name="Google Shape;1232;p150"/>
          <p:cNvPicPr preferRelativeResize="0"/>
          <p:nvPr/>
        </p:nvPicPr>
        <p:blipFill>
          <a:blip r:embed="rId3">
            <a:alphaModFix/>
          </a:blip>
          <a:stretch>
            <a:fillRect/>
          </a:stretch>
        </p:blipFill>
        <p:spPr>
          <a:xfrm>
            <a:off x="311700" y="391375"/>
            <a:ext cx="8520599" cy="4260300"/>
          </a:xfrm>
          <a:prstGeom prst="rect">
            <a:avLst/>
          </a:prstGeom>
          <a:noFill/>
          <a:ln>
            <a:noFill/>
          </a:ln>
        </p:spPr>
      </p:pic>
      <p:sp>
        <p:nvSpPr>
          <p:cNvPr id="1233" name="Google Shape;1233;p150"/>
          <p:cNvSpPr txBox="1"/>
          <p:nvPr/>
        </p:nvSpPr>
        <p:spPr>
          <a:xfrm>
            <a:off x="467950" y="4568875"/>
            <a:ext cx="8487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Image courtesy https://drsoft.com</a:t>
            </a:r>
            <a:endParaRPr sz="1200"/>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Ways to violate Hardware Security</a:t>
            </a:r>
            <a:endParaRPr/>
          </a:p>
        </p:txBody>
      </p:sp>
      <p:sp>
        <p:nvSpPr>
          <p:cNvPr id="1239" name="Google Shape;1239;p1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b="1" lang="en"/>
              <a:t>Manufacturer “Backdoors”</a:t>
            </a:r>
            <a:endParaRPr b="1"/>
          </a:p>
          <a:p>
            <a:pPr indent="-317500" lvl="1" marL="914400" rtl="0" algn="l">
              <a:spcBef>
                <a:spcPts val="0"/>
              </a:spcBef>
              <a:spcAft>
                <a:spcPts val="0"/>
              </a:spcAft>
              <a:buSzPts val="1400"/>
              <a:buChar char="○"/>
            </a:pPr>
            <a:r>
              <a:rPr lang="en"/>
              <a:t>Used as a means to administer a network device, usually set with a default username / password.</a:t>
            </a:r>
            <a:endParaRPr/>
          </a:p>
          <a:p>
            <a:pPr indent="-342900" lvl="0" marL="457200" rtl="0" algn="l">
              <a:spcBef>
                <a:spcPts val="0"/>
              </a:spcBef>
              <a:spcAft>
                <a:spcPts val="0"/>
              </a:spcAft>
              <a:buSzPts val="1800"/>
              <a:buChar char="●"/>
            </a:pPr>
            <a:r>
              <a:rPr b="1" lang="en"/>
              <a:t>Eavesdropping, Intercepting Network Packets</a:t>
            </a:r>
            <a:r>
              <a:rPr lang="en"/>
              <a:t> </a:t>
            </a:r>
            <a:endParaRPr/>
          </a:p>
          <a:p>
            <a:pPr indent="-317500" lvl="1" marL="914400" rtl="0" algn="l">
              <a:spcBef>
                <a:spcPts val="0"/>
              </a:spcBef>
              <a:spcAft>
                <a:spcPts val="0"/>
              </a:spcAft>
              <a:buSzPts val="1400"/>
              <a:buChar char="○"/>
            </a:pPr>
            <a:r>
              <a:rPr lang="en"/>
              <a:t>Unsecured messages, files, logon information, etc. can be intercepted as it is sent over the internet - especially public wifi, hotspots, etc.  Packet sniffing software can be used at payment terminals</a:t>
            </a:r>
            <a:endParaRPr/>
          </a:p>
          <a:p>
            <a:pPr indent="-342900" lvl="0" marL="457200" rtl="0" algn="l">
              <a:spcBef>
                <a:spcPts val="0"/>
              </a:spcBef>
              <a:spcAft>
                <a:spcPts val="0"/>
              </a:spcAft>
              <a:buSzPts val="1800"/>
              <a:buChar char="●"/>
            </a:pPr>
            <a:r>
              <a:rPr b="1" lang="en"/>
              <a:t>Redirecting Traffic</a:t>
            </a:r>
            <a:endParaRPr b="1"/>
          </a:p>
          <a:p>
            <a:pPr indent="-317500" lvl="1" marL="914400" rtl="0" algn="l">
              <a:spcBef>
                <a:spcPts val="0"/>
              </a:spcBef>
              <a:spcAft>
                <a:spcPts val="0"/>
              </a:spcAft>
              <a:buSzPts val="1400"/>
              <a:buChar char="○"/>
            </a:pPr>
            <a:r>
              <a:rPr lang="en"/>
              <a:t>Routers usually come with a built-in firewall. A hacker could configure this firewall to direct traffic to a destination of their choosing, in the same way we might use it to prevent access to certain websites</a:t>
            </a:r>
            <a:endParaRPr/>
          </a:p>
          <a:p>
            <a:pPr indent="-342900" lvl="0" marL="457200" rtl="0" algn="l">
              <a:spcBef>
                <a:spcPts val="0"/>
              </a:spcBef>
              <a:spcAft>
                <a:spcPts val="0"/>
              </a:spcAft>
              <a:buSzPts val="1800"/>
              <a:buChar char="●"/>
            </a:pPr>
            <a:r>
              <a:rPr b="1" lang="en"/>
              <a:t>DOS / DDOS Attack</a:t>
            </a:r>
            <a:endParaRPr b="1"/>
          </a:p>
          <a:p>
            <a:pPr indent="-317500" lvl="1" marL="914400" rtl="0" algn="l">
              <a:spcBef>
                <a:spcPts val="0"/>
              </a:spcBef>
              <a:spcAft>
                <a:spcPts val="0"/>
              </a:spcAft>
              <a:buSzPts val="1400"/>
              <a:buChar char="○"/>
            </a:pPr>
            <a:r>
              <a:rPr lang="en"/>
              <a:t>One or more computers used to flood a network with packets and slow down traffic</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Exercise 10 - Mimic Network Interception</a:t>
            </a:r>
            <a:endParaRPr/>
          </a:p>
        </p:txBody>
      </p:sp>
      <p:sp>
        <p:nvSpPr>
          <p:cNvPr id="1245" name="Google Shape;1245;p1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At your group, pick one network topology and send one of your messages.</a:t>
            </a:r>
            <a:endParaRPr/>
          </a:p>
          <a:p>
            <a:pPr indent="0" lvl="0" marL="0" rtl="0" algn="l">
              <a:spcBef>
                <a:spcPts val="1200"/>
              </a:spcBef>
              <a:spcAft>
                <a:spcPts val="0"/>
              </a:spcAft>
              <a:buNone/>
            </a:pPr>
            <a:r>
              <a:rPr lang="en"/>
              <a:t>Add in a packet that says “Password”.</a:t>
            </a:r>
            <a:endParaRPr/>
          </a:p>
          <a:p>
            <a:pPr indent="0" lvl="0" marL="0" rtl="0" algn="l">
              <a:spcBef>
                <a:spcPts val="1200"/>
              </a:spcBef>
              <a:spcAft>
                <a:spcPts val="0"/>
              </a:spcAft>
              <a:buNone/>
            </a:pPr>
            <a:r>
              <a:rPr lang="en"/>
              <a:t>Pick one group member to be the “hacker”. This person will create a packet that says “fake password”.</a:t>
            </a:r>
            <a:endParaRPr/>
          </a:p>
          <a:p>
            <a:pPr indent="0" lvl="0" marL="0" rtl="0" algn="l">
              <a:spcBef>
                <a:spcPts val="1200"/>
              </a:spcBef>
              <a:spcAft>
                <a:spcPts val="1200"/>
              </a:spcAft>
              <a:buNone/>
            </a:pPr>
            <a:r>
              <a:rPr lang="en"/>
              <a:t>Send your message across your network.  The hacker needs to monitor the network and see if they can replace the password with the fake password.</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1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Debrief</a:t>
            </a:r>
            <a:endParaRPr/>
          </a:p>
        </p:txBody>
      </p:sp>
      <p:sp>
        <p:nvSpPr>
          <p:cNvPr id="1251" name="Google Shape;1251;p1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Was your hacker able to replace the password?</a:t>
            </a:r>
            <a:endParaRPr/>
          </a:p>
          <a:p>
            <a:pPr indent="-342900" lvl="0" marL="457200" rtl="0" algn="l">
              <a:spcBef>
                <a:spcPts val="0"/>
              </a:spcBef>
              <a:spcAft>
                <a:spcPts val="0"/>
              </a:spcAft>
              <a:buSzPts val="1800"/>
              <a:buChar char="-"/>
            </a:pPr>
            <a:r>
              <a:rPr lang="en"/>
              <a:t>How easy was it to do?</a:t>
            </a:r>
            <a:endParaRPr/>
          </a:p>
          <a:p>
            <a:pPr indent="-342900" lvl="0" marL="457200" rtl="0" algn="l">
              <a:spcBef>
                <a:spcPts val="0"/>
              </a:spcBef>
              <a:spcAft>
                <a:spcPts val="0"/>
              </a:spcAft>
              <a:buSzPts val="1800"/>
              <a:buChar char="-"/>
            </a:pPr>
            <a:r>
              <a:rPr lang="en"/>
              <a:t>If you sent your message in a different language, or encrypted, do you think it would have been as easy to replace the password?</a:t>
            </a:r>
            <a:endParaRPr/>
          </a:p>
          <a:p>
            <a:pPr indent="0" lvl="0" marL="0" rtl="0" algn="l">
              <a:spcBef>
                <a:spcPts val="1200"/>
              </a:spcBef>
              <a:spcAft>
                <a:spcPts val="1200"/>
              </a:spcAft>
              <a:buNone/>
            </a:pPr>
            <a:r>
              <a:rPr lang="en"/>
              <a:t>Interception is often done with URLs, so you are redirected to a website that looks like your trusted site but the site collects your passwords to access the real site.</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1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Network Security and Software</a:t>
            </a:r>
            <a:endParaRPr/>
          </a:p>
        </p:txBody>
      </p:sp>
      <p:sp>
        <p:nvSpPr>
          <p:cNvPr id="1257" name="Google Shape;1257;p1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b="1" lang="en"/>
              <a:t>Computer anti-virus</a:t>
            </a:r>
            <a:endParaRPr b="1"/>
          </a:p>
          <a:p>
            <a:pPr indent="-317500" lvl="1" marL="914400" rtl="0" algn="l">
              <a:spcBef>
                <a:spcPts val="0"/>
              </a:spcBef>
              <a:spcAft>
                <a:spcPts val="0"/>
              </a:spcAft>
              <a:buSzPts val="1400"/>
              <a:buChar char="○"/>
            </a:pPr>
            <a:r>
              <a:rPr lang="en"/>
              <a:t>Software that can detect and eliminate computer viruses and malware</a:t>
            </a:r>
            <a:endParaRPr/>
          </a:p>
          <a:p>
            <a:pPr indent="-317500" lvl="1" marL="914400" rtl="0" algn="l">
              <a:spcBef>
                <a:spcPts val="0"/>
              </a:spcBef>
              <a:spcAft>
                <a:spcPts val="0"/>
              </a:spcAft>
              <a:buSzPts val="1400"/>
              <a:buChar char="○"/>
            </a:pPr>
            <a:r>
              <a:rPr lang="en"/>
              <a:t>Often runs independently and continuously in background </a:t>
            </a:r>
            <a:endParaRPr/>
          </a:p>
          <a:p>
            <a:pPr indent="-342900" lvl="0" marL="457200" rtl="0" algn="l">
              <a:spcBef>
                <a:spcPts val="0"/>
              </a:spcBef>
              <a:spcAft>
                <a:spcPts val="0"/>
              </a:spcAft>
              <a:buSzPts val="1800"/>
              <a:buChar char="●"/>
            </a:pPr>
            <a:r>
              <a:rPr b="1" lang="en"/>
              <a:t>Internet protection</a:t>
            </a:r>
            <a:endParaRPr b="1"/>
          </a:p>
          <a:p>
            <a:pPr indent="-317500" lvl="1" marL="914400" rtl="0" algn="l">
              <a:spcBef>
                <a:spcPts val="0"/>
              </a:spcBef>
              <a:spcAft>
                <a:spcPts val="0"/>
              </a:spcAft>
              <a:buSzPts val="1400"/>
              <a:buChar char="○"/>
            </a:pPr>
            <a:r>
              <a:rPr lang="en"/>
              <a:t>Most modern web browsers detect potential malware and will block and warn before going to a potentially malicious website</a:t>
            </a:r>
            <a:endParaRPr b="1"/>
          </a:p>
          <a:p>
            <a:pPr indent="-342900" lvl="0" marL="457200" rtl="0" algn="l">
              <a:spcBef>
                <a:spcPts val="0"/>
              </a:spcBef>
              <a:spcAft>
                <a:spcPts val="0"/>
              </a:spcAft>
              <a:buSzPts val="1800"/>
              <a:buChar char="●"/>
            </a:pPr>
            <a:r>
              <a:rPr b="1" lang="en"/>
              <a:t>Threat monitoring</a:t>
            </a:r>
            <a:endParaRPr b="1"/>
          </a:p>
          <a:p>
            <a:pPr indent="-317500" lvl="1" marL="914400" rtl="0" algn="l">
              <a:spcBef>
                <a:spcPts val="0"/>
              </a:spcBef>
              <a:spcAft>
                <a:spcPts val="0"/>
              </a:spcAft>
              <a:buSzPts val="1400"/>
              <a:buChar char="○"/>
            </a:pPr>
            <a:r>
              <a:rPr lang="en"/>
              <a:t>Can include monitoring network traffic to detect and block potential attacks</a:t>
            </a:r>
            <a:endParaRPr/>
          </a:p>
          <a:p>
            <a:pPr indent="-317500" lvl="1" marL="914400" rtl="0" algn="l">
              <a:spcBef>
                <a:spcPts val="0"/>
              </a:spcBef>
              <a:spcAft>
                <a:spcPts val="0"/>
              </a:spcAft>
              <a:buSzPts val="1400"/>
              <a:buChar char="○"/>
            </a:pPr>
            <a:r>
              <a:rPr lang="en"/>
              <a:t>Software firewall (built into computer) provides a line of defense, checking incoming and outgoing network traffic to your computer</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p1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Ways to violate Software Security</a:t>
            </a:r>
            <a:endParaRPr/>
          </a:p>
        </p:txBody>
      </p:sp>
      <p:sp>
        <p:nvSpPr>
          <p:cNvPr id="1263" name="Google Shape;1263;p1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b="1" lang="en"/>
              <a:t>Malware: </a:t>
            </a:r>
            <a:r>
              <a:rPr lang="en"/>
              <a:t>Broad consensus among antivirus software that program is malicious or obtained from flagged sources. Umbrella term for malicious software</a:t>
            </a:r>
            <a:endParaRPr/>
          </a:p>
          <a:p>
            <a:pPr indent="0" lvl="0" marL="0" rtl="0" algn="l">
              <a:spcBef>
                <a:spcPts val="1200"/>
              </a:spcBef>
              <a:spcAft>
                <a:spcPts val="0"/>
              </a:spcAft>
              <a:buNone/>
            </a:pPr>
            <a:r>
              <a:rPr b="1" lang="en"/>
              <a:t>Viruses: </a:t>
            </a:r>
            <a:r>
              <a:rPr lang="en"/>
              <a:t>a type of malware designed to alter the way a computer operations, or cause harm to the computer system by inserting its own code into those programs</a:t>
            </a:r>
            <a:endParaRPr/>
          </a:p>
          <a:p>
            <a:pPr indent="0" lvl="0" marL="0" rtl="0" algn="l">
              <a:spcBef>
                <a:spcPts val="1200"/>
              </a:spcBef>
              <a:spcAft>
                <a:spcPts val="0"/>
              </a:spcAft>
              <a:buNone/>
            </a:pPr>
            <a:r>
              <a:rPr b="1" lang="en"/>
              <a:t>Worms:</a:t>
            </a:r>
            <a:r>
              <a:rPr lang="en"/>
              <a:t> a standalone malware computer program that replicates itself in order to spread to other computers via a network</a:t>
            </a:r>
            <a:endParaRPr/>
          </a:p>
          <a:p>
            <a:pPr indent="0" lvl="0" marL="0" rtl="0" algn="l">
              <a:spcBef>
                <a:spcPts val="1200"/>
              </a:spcBef>
              <a:spcAft>
                <a:spcPts val="0"/>
              </a:spcAft>
              <a:buNone/>
            </a:pPr>
            <a:r>
              <a:rPr b="1" lang="en"/>
              <a:t>Rootkits: </a:t>
            </a:r>
            <a:r>
              <a:rPr lang="en"/>
              <a:t>a collection of computer software, typically malicious, designed to enable access to a computer or an area of its software that is not otherwise allowed (for example, to an unauthorized user) and often masks its existence or the existence of other software</a:t>
            </a:r>
            <a:endParaRPr/>
          </a:p>
          <a:p>
            <a:pPr indent="0" lvl="0" marL="0" rtl="0" algn="l">
              <a:spcBef>
                <a:spcPts val="1200"/>
              </a:spcBef>
              <a:spcAft>
                <a:spcPts val="0"/>
              </a:spcAft>
              <a:buNone/>
            </a:pPr>
            <a:r>
              <a:rPr b="1" lang="en"/>
              <a:t>Backdoor: </a:t>
            </a:r>
            <a:r>
              <a:rPr lang="en"/>
              <a:t>a typically covert method of bypassing normal authentication or encryption in a computer, product, or embedded device. Often manufacturer installed, and exploited by a hacker</a:t>
            </a:r>
            <a:endParaRPr/>
          </a:p>
          <a:p>
            <a:pPr indent="0" lvl="0" marL="0" rtl="0" algn="l">
              <a:spcBef>
                <a:spcPts val="1200"/>
              </a:spcBef>
              <a:spcAft>
                <a:spcPts val="1200"/>
              </a:spcAft>
              <a:buNone/>
            </a:pPr>
            <a:r>
              <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1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Network Security and Practices</a:t>
            </a:r>
            <a:endParaRPr/>
          </a:p>
        </p:txBody>
      </p:sp>
      <p:sp>
        <p:nvSpPr>
          <p:cNvPr id="1269" name="Google Shape;1269;p1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b="1" lang="en"/>
              <a:t>Passwords</a:t>
            </a:r>
            <a:endParaRPr b="1"/>
          </a:p>
          <a:p>
            <a:pPr indent="-317182" lvl="0" marL="457200" rtl="0" algn="l">
              <a:spcBef>
                <a:spcPts val="1200"/>
              </a:spcBef>
              <a:spcAft>
                <a:spcPts val="0"/>
              </a:spcAft>
              <a:buSzPct val="100000"/>
              <a:buChar char="-"/>
            </a:pPr>
            <a:r>
              <a:rPr lang="en"/>
              <a:t>Unique sequences of characters.  The longer the string with diverse characters the better.</a:t>
            </a:r>
            <a:endParaRPr/>
          </a:p>
          <a:p>
            <a:pPr indent="-317182" lvl="0" marL="457200" rtl="0" algn="l">
              <a:spcBef>
                <a:spcPts val="0"/>
              </a:spcBef>
              <a:spcAft>
                <a:spcPts val="0"/>
              </a:spcAft>
              <a:buSzPct val="100000"/>
              <a:buChar char="-"/>
            </a:pPr>
            <a:r>
              <a:rPr lang="en"/>
              <a:t>Hashing passwords: putting a password through a hashing algorithm (bcrypt, SHA, etc) to turn plaintext into an unintelligible series of numbers and letters.</a:t>
            </a:r>
            <a:endParaRPr/>
          </a:p>
          <a:p>
            <a:pPr indent="-317182" lvl="0" marL="457200" rtl="0" algn="l">
              <a:spcBef>
                <a:spcPts val="0"/>
              </a:spcBef>
              <a:spcAft>
                <a:spcPts val="0"/>
              </a:spcAft>
              <a:buSzPct val="100000"/>
              <a:buChar char="-"/>
            </a:pPr>
            <a:r>
              <a:rPr lang="en"/>
              <a:t>Salting passwords: a technique to protect passwords stored in databases by adding a string of 32 or more characters and then hashing them</a:t>
            </a:r>
            <a:endParaRPr/>
          </a:p>
          <a:p>
            <a:pPr indent="-317182" lvl="0" marL="457200" rtl="0" algn="l">
              <a:spcBef>
                <a:spcPts val="0"/>
              </a:spcBef>
              <a:spcAft>
                <a:spcPts val="0"/>
              </a:spcAft>
              <a:buSzPct val="105882"/>
              <a:buChar char="-"/>
            </a:pPr>
            <a:r>
              <a:rPr lang="en"/>
              <a:t>Encrypting passwords: </a:t>
            </a:r>
            <a:r>
              <a:rPr lang="en" sz="1700">
                <a:latin typeface="Roboto"/>
                <a:ea typeface="Roboto"/>
                <a:cs typeface="Roboto"/>
                <a:sym typeface="Roboto"/>
              </a:rPr>
              <a:t>Encryption scrambles your password so it's unreadable and/or unusable by hackers</a:t>
            </a:r>
            <a:r>
              <a:rPr lang="en" sz="1700">
                <a:highlight>
                  <a:srgbClr val="FFFFFF"/>
                </a:highlight>
                <a:latin typeface="Roboto"/>
                <a:ea typeface="Roboto"/>
                <a:cs typeface="Roboto"/>
                <a:sym typeface="Roboto"/>
              </a:rPr>
              <a:t>.</a:t>
            </a:r>
            <a:endParaRPr sz="1700"/>
          </a:p>
          <a:p>
            <a:pPr indent="0" lvl="0" marL="0" rtl="0" algn="l">
              <a:spcBef>
                <a:spcPts val="1200"/>
              </a:spcBef>
              <a:spcAft>
                <a:spcPts val="0"/>
              </a:spcAft>
              <a:buNone/>
            </a:pPr>
            <a:r>
              <a:rPr b="1" lang="en"/>
              <a:t>Biometrics:</a:t>
            </a:r>
            <a:r>
              <a:rPr lang="en"/>
              <a:t> unique physical characteristics, such as fingerprints, that can be used for automated recognition.</a:t>
            </a:r>
            <a:endParaRPr/>
          </a:p>
          <a:p>
            <a:pPr indent="0" lvl="0" marL="0" rtl="0" algn="l">
              <a:spcBef>
                <a:spcPts val="1200"/>
              </a:spcBef>
              <a:spcAft>
                <a:spcPts val="1200"/>
              </a:spcAft>
              <a:buNone/>
            </a:pPr>
            <a:r>
              <a:rPr b="1" lang="en"/>
              <a:t>Multifactor Authentication:</a:t>
            </a:r>
            <a:r>
              <a:rPr lang="en"/>
              <a:t> an authentication method that requires the user to provide two or more verification factors to gain access to a resource such as an application, online account, or a VPN.</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Ways to violate Practices Security</a:t>
            </a:r>
            <a:endParaRPr/>
          </a:p>
        </p:txBody>
      </p:sp>
      <p:sp>
        <p:nvSpPr>
          <p:cNvPr id="1275" name="Google Shape;1275;p1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b="1" lang="en" sz="1625"/>
              <a:t>How to get around passwords:</a:t>
            </a:r>
            <a:endParaRPr b="1" sz="1625"/>
          </a:p>
          <a:p>
            <a:pPr indent="-331787" lvl="0" marL="457200" rtl="0" algn="l">
              <a:lnSpc>
                <a:spcPct val="95000"/>
              </a:lnSpc>
              <a:spcBef>
                <a:spcPts val="0"/>
              </a:spcBef>
              <a:spcAft>
                <a:spcPts val="0"/>
              </a:spcAft>
              <a:buSzPts val="1625"/>
              <a:buChar char="●"/>
            </a:pPr>
            <a:r>
              <a:rPr lang="en" sz="1625"/>
              <a:t>Brute force attack</a:t>
            </a:r>
            <a:endParaRPr sz="1625"/>
          </a:p>
          <a:p>
            <a:pPr indent="-331787" lvl="0" marL="457200" rtl="0" algn="l">
              <a:lnSpc>
                <a:spcPct val="95000"/>
              </a:lnSpc>
              <a:spcBef>
                <a:spcPts val="0"/>
              </a:spcBef>
              <a:spcAft>
                <a:spcPts val="0"/>
              </a:spcAft>
              <a:buSzPts val="1625"/>
              <a:buChar char="●"/>
            </a:pPr>
            <a:r>
              <a:rPr lang="en" sz="1625"/>
              <a:t>Social Engineering</a:t>
            </a:r>
            <a:endParaRPr sz="1625"/>
          </a:p>
          <a:p>
            <a:pPr indent="-315912" lvl="1" marL="914400" rtl="0" algn="l">
              <a:lnSpc>
                <a:spcPct val="95000"/>
              </a:lnSpc>
              <a:spcBef>
                <a:spcPts val="0"/>
              </a:spcBef>
              <a:spcAft>
                <a:spcPts val="0"/>
              </a:spcAft>
              <a:buSzPts val="1375"/>
              <a:buChar char="○"/>
            </a:pPr>
            <a:r>
              <a:rPr lang="en" sz="1375"/>
              <a:t>Phishing</a:t>
            </a:r>
            <a:endParaRPr sz="1375"/>
          </a:p>
          <a:p>
            <a:pPr indent="-315912" lvl="1" marL="914400" rtl="0" algn="l">
              <a:lnSpc>
                <a:spcPct val="95000"/>
              </a:lnSpc>
              <a:spcBef>
                <a:spcPts val="0"/>
              </a:spcBef>
              <a:spcAft>
                <a:spcPts val="0"/>
              </a:spcAft>
              <a:buSzPts val="1375"/>
              <a:buChar char="○"/>
            </a:pPr>
            <a:r>
              <a:rPr lang="en" sz="1375"/>
              <a:t>Keylogger</a:t>
            </a:r>
            <a:endParaRPr sz="1375"/>
          </a:p>
          <a:p>
            <a:pPr indent="-315912" lvl="1" marL="914400" rtl="0" algn="l">
              <a:lnSpc>
                <a:spcPct val="95000"/>
              </a:lnSpc>
              <a:spcBef>
                <a:spcPts val="0"/>
              </a:spcBef>
              <a:spcAft>
                <a:spcPts val="0"/>
              </a:spcAft>
              <a:buSzPts val="1375"/>
              <a:buChar char="○"/>
            </a:pPr>
            <a:r>
              <a:rPr lang="en" sz="1375"/>
              <a:t>Malware</a:t>
            </a:r>
            <a:endParaRPr sz="1375"/>
          </a:p>
          <a:p>
            <a:pPr indent="0" lvl="0" marL="0" rtl="0" algn="l">
              <a:lnSpc>
                <a:spcPct val="95000"/>
              </a:lnSpc>
              <a:spcBef>
                <a:spcPts val="0"/>
              </a:spcBef>
              <a:spcAft>
                <a:spcPts val="0"/>
              </a:spcAft>
              <a:buSzPts val="688"/>
              <a:buNone/>
            </a:pPr>
            <a:r>
              <a:rPr b="1" lang="en" sz="1625"/>
              <a:t>How to get around biometrics:</a:t>
            </a:r>
            <a:endParaRPr b="1" sz="1625"/>
          </a:p>
          <a:p>
            <a:pPr indent="-331787" lvl="0" marL="457200" rtl="0" algn="l">
              <a:lnSpc>
                <a:spcPct val="95000"/>
              </a:lnSpc>
              <a:spcBef>
                <a:spcPts val="0"/>
              </a:spcBef>
              <a:spcAft>
                <a:spcPts val="0"/>
              </a:spcAft>
              <a:buSzPts val="1625"/>
              <a:buChar char="●"/>
            </a:pPr>
            <a:r>
              <a:rPr lang="en" sz="1625"/>
              <a:t>Fingerprints easy to hack - graphite and white paper, tape, high resolution pictures</a:t>
            </a:r>
            <a:endParaRPr sz="1625"/>
          </a:p>
          <a:p>
            <a:pPr indent="-331787" lvl="0" marL="457200" rtl="0" algn="l">
              <a:lnSpc>
                <a:spcPct val="95000"/>
              </a:lnSpc>
              <a:spcBef>
                <a:spcPts val="0"/>
              </a:spcBef>
              <a:spcAft>
                <a:spcPts val="0"/>
              </a:spcAft>
              <a:buSzPts val="1625"/>
              <a:buChar char="●"/>
            </a:pPr>
            <a:r>
              <a:rPr lang="en" sz="1625"/>
              <a:t>High resolution image of the eye</a:t>
            </a:r>
            <a:endParaRPr sz="1625"/>
          </a:p>
          <a:p>
            <a:pPr indent="-331787" lvl="0" marL="457200" rtl="0" algn="l">
              <a:lnSpc>
                <a:spcPct val="95000"/>
              </a:lnSpc>
              <a:spcBef>
                <a:spcPts val="0"/>
              </a:spcBef>
              <a:spcAft>
                <a:spcPts val="0"/>
              </a:spcAft>
              <a:buSzPts val="1625"/>
              <a:buChar char="●"/>
            </a:pPr>
            <a:r>
              <a:rPr lang="en" sz="1625"/>
              <a:t>Social Engineering</a:t>
            </a:r>
            <a:endParaRPr sz="1625"/>
          </a:p>
          <a:p>
            <a:pPr indent="0" lvl="0" marL="0" rtl="0" algn="l">
              <a:lnSpc>
                <a:spcPct val="95000"/>
              </a:lnSpc>
              <a:spcBef>
                <a:spcPts val="0"/>
              </a:spcBef>
              <a:spcAft>
                <a:spcPts val="0"/>
              </a:spcAft>
              <a:buSzPts val="688"/>
              <a:buNone/>
            </a:pPr>
            <a:r>
              <a:rPr b="1" lang="en" sz="1625"/>
              <a:t>How to get around multifactor authentication (2fa or mfa):</a:t>
            </a:r>
            <a:endParaRPr b="1" sz="1625"/>
          </a:p>
          <a:p>
            <a:pPr indent="-331787" lvl="0" marL="457200" rtl="0" algn="l">
              <a:lnSpc>
                <a:spcPct val="95000"/>
              </a:lnSpc>
              <a:spcBef>
                <a:spcPts val="0"/>
              </a:spcBef>
              <a:spcAft>
                <a:spcPts val="0"/>
              </a:spcAft>
              <a:buSzPts val="1625"/>
              <a:buChar char="●"/>
            </a:pPr>
            <a:r>
              <a:rPr lang="en" sz="1625"/>
              <a:t>Simjacking - hacking your simcard</a:t>
            </a:r>
            <a:endParaRPr sz="1625"/>
          </a:p>
          <a:p>
            <a:pPr indent="-331787" lvl="0" marL="457200" rtl="0" algn="l">
              <a:lnSpc>
                <a:spcPct val="95000"/>
              </a:lnSpc>
              <a:spcBef>
                <a:spcPts val="0"/>
              </a:spcBef>
              <a:spcAft>
                <a:spcPts val="0"/>
              </a:spcAft>
              <a:buSzPts val="1625"/>
              <a:buChar char="●"/>
            </a:pPr>
            <a:r>
              <a:rPr lang="en" sz="1625"/>
              <a:t>Malware can get around MFA</a:t>
            </a:r>
            <a:endParaRPr sz="1625"/>
          </a:p>
          <a:p>
            <a:pPr indent="-331787" lvl="0" marL="457200" rtl="0" algn="l">
              <a:lnSpc>
                <a:spcPct val="95000"/>
              </a:lnSpc>
              <a:spcBef>
                <a:spcPts val="0"/>
              </a:spcBef>
              <a:spcAft>
                <a:spcPts val="0"/>
              </a:spcAft>
              <a:buSzPts val="1625"/>
              <a:buChar char="●"/>
            </a:pPr>
            <a:r>
              <a:rPr lang="en" sz="1625"/>
              <a:t>Text messages can be intercepted and they are not encrypted</a:t>
            </a:r>
            <a:endParaRPr sz="1625"/>
          </a:p>
          <a:p>
            <a:pPr indent="-331787" lvl="0" marL="457200" rtl="0" algn="l">
              <a:lnSpc>
                <a:spcPct val="95000"/>
              </a:lnSpc>
              <a:spcBef>
                <a:spcPts val="0"/>
              </a:spcBef>
              <a:spcAft>
                <a:spcPts val="0"/>
              </a:spcAft>
              <a:buSzPts val="1625"/>
              <a:buChar char="●"/>
            </a:pPr>
            <a:r>
              <a:rPr lang="en" sz="1625"/>
              <a:t>Social Engineering</a:t>
            </a:r>
            <a:endParaRPr sz="1625"/>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70" name="Shape 170"/>
        <p:cNvGrpSpPr/>
        <p:nvPr/>
      </p:nvGrpSpPr>
      <p:grpSpPr>
        <a:xfrm>
          <a:off x="0" y="0"/>
          <a:ext cx="0" cy="0"/>
          <a:chOff x="0" y="0"/>
          <a:chExt cx="0" cy="0"/>
        </a:xfrm>
      </p:grpSpPr>
      <p:sp>
        <p:nvSpPr>
          <p:cNvPr id="171" name="Google Shape;171;p32"/>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a:t>
            </a:r>
            <a:endParaRPr u="none">
              <a:solidFill>
                <a:srgbClr val="D1190D"/>
              </a:solidFill>
            </a:endParaRPr>
          </a:p>
        </p:txBody>
      </p:sp>
      <p:sp>
        <p:nvSpPr>
          <p:cNvPr id="172" name="Google Shape;172;p3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73" name="Google Shape;173;p3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74" name="Google Shape;174;p32"/>
          <p:cNvSpPr txBox="1"/>
          <p:nvPr/>
        </p:nvSpPr>
        <p:spPr>
          <a:xfrm>
            <a:off x="322838" y="1236188"/>
            <a:ext cx="8273400" cy="31401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lang="en" sz="1500"/>
              <a:t>So if data is so central to computing, what is data?</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b="1" lang="en" sz="1500"/>
              <a:t>Data </a:t>
            </a:r>
            <a:r>
              <a:rPr lang="en" sz="1500"/>
              <a:t>is “something” that holds meaning for the human-user that the computer will do an action on.  Note - there is no truth value on this other than the importance to the user. it is often the codes used to represent those somethings to a user.</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lang="en" sz="1500"/>
              <a:t>Data can be interpreted into </a:t>
            </a:r>
            <a:r>
              <a:rPr b="1" lang="en" sz="1500"/>
              <a:t>Information</a:t>
            </a:r>
            <a:r>
              <a:rPr lang="en" sz="1500"/>
              <a:t>.  Information is the meaning the user imposes on the data. </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lang="en" sz="1500"/>
              <a:t>Information can be analyzed for </a:t>
            </a:r>
            <a:r>
              <a:rPr b="1" lang="en" sz="1500"/>
              <a:t>Knowledge</a:t>
            </a:r>
            <a:r>
              <a:rPr lang="en" sz="1500"/>
              <a:t>. Knowledge is the observable patterns within the information that we can measure with a level of confidence.</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lang="en" sz="1500"/>
              <a:t>Knowledge that we can apply reliably is Wisdom (we don’t often talk about that ;-) )</a:t>
            </a:r>
            <a:endParaRPr sz="1500"/>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Key Responses to Network Security</a:t>
            </a:r>
            <a:endParaRPr/>
          </a:p>
        </p:txBody>
      </p:sp>
      <p:sp>
        <p:nvSpPr>
          <p:cNvPr id="1281" name="Google Shape;1281;p158"/>
          <p:cNvSpPr txBox="1"/>
          <p:nvPr>
            <p:ph idx="1" type="body"/>
          </p:nvPr>
        </p:nvSpPr>
        <p:spPr>
          <a:xfrm>
            <a:off x="311700" y="1152475"/>
            <a:ext cx="8520600" cy="37962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b="1" lang="en"/>
              <a:t>Improved firewall rules</a:t>
            </a:r>
            <a:endParaRPr b="1"/>
          </a:p>
          <a:p>
            <a:pPr indent="-317500" lvl="1" marL="914400" rtl="0" algn="l">
              <a:spcBef>
                <a:spcPts val="0"/>
              </a:spcBef>
              <a:spcAft>
                <a:spcPts val="0"/>
              </a:spcAft>
              <a:buSzPts val="1400"/>
              <a:buChar char="○"/>
            </a:pPr>
            <a:r>
              <a:rPr lang="en"/>
              <a:t>When a network suffers any kind of malicious attack, security experts will often analyze firewall rules and update / modify them to protect against new attacks and vulnerabilities</a:t>
            </a:r>
            <a:endParaRPr/>
          </a:p>
          <a:p>
            <a:pPr indent="-342900" lvl="0" marL="457200" rtl="0" algn="l">
              <a:spcBef>
                <a:spcPts val="0"/>
              </a:spcBef>
              <a:spcAft>
                <a:spcPts val="0"/>
              </a:spcAft>
              <a:buSzPts val="1800"/>
              <a:buChar char="●"/>
            </a:pPr>
            <a:r>
              <a:rPr b="1" lang="en"/>
              <a:t>Software patches</a:t>
            </a:r>
            <a:endParaRPr b="1"/>
          </a:p>
          <a:p>
            <a:pPr indent="-317500" lvl="1" marL="914400" rtl="0" algn="l">
              <a:spcBef>
                <a:spcPts val="0"/>
              </a:spcBef>
              <a:spcAft>
                <a:spcPts val="0"/>
              </a:spcAft>
              <a:buSzPts val="1400"/>
              <a:buChar char="○"/>
            </a:pPr>
            <a:r>
              <a:rPr lang="en"/>
              <a:t>When a security vulnerability is exploited in a malicious way, the vendor will update the software to protect against the vulnerability. For example, there was a major security flaw in Apple’s macOS High Sierra that allowed anyone to gain administrator access to any individual mac computer with the operating system. Apple released a “patch”, or a software update, to prevent this from occurring and protect against potential threats</a:t>
            </a:r>
            <a:endParaRPr/>
          </a:p>
          <a:p>
            <a:pPr indent="-342900" lvl="0" marL="457200" rtl="0" algn="l">
              <a:spcBef>
                <a:spcPts val="0"/>
              </a:spcBef>
              <a:spcAft>
                <a:spcPts val="0"/>
              </a:spcAft>
              <a:buSzPts val="1800"/>
              <a:buChar char="●"/>
            </a:pPr>
            <a:r>
              <a:rPr b="1" lang="en"/>
              <a:t>Segregating the network</a:t>
            </a:r>
            <a:endParaRPr b="1"/>
          </a:p>
          <a:p>
            <a:pPr indent="-317500" lvl="1" marL="914400" rtl="0" algn="l">
              <a:spcBef>
                <a:spcPts val="0"/>
              </a:spcBef>
              <a:spcAft>
                <a:spcPts val="0"/>
              </a:spcAft>
              <a:buSzPts val="1400"/>
              <a:buChar char="○"/>
            </a:pPr>
            <a:r>
              <a:rPr lang="en"/>
              <a:t>Segregating a network involves identifying devices on the network that contain sensitive information, and separating them from the general network.  For example, at a school a server containing budget information would not reside in the same part of a network as student devices accessing the internet</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15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Lessons</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6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Microbits</a:t>
            </a:r>
            <a:endParaRPr/>
          </a:p>
        </p:txBody>
      </p:sp>
      <p:sp>
        <p:nvSpPr>
          <p:cNvPr id="1292" name="Google Shape;1292;p1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161"/>
          <p:cNvSpPr txBox="1"/>
          <p:nvPr/>
        </p:nvSpPr>
        <p:spPr>
          <a:xfrm>
            <a:off x="57700" y="0"/>
            <a:ext cx="8520600" cy="4602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1018"/>
              <a:buNone/>
            </a:pPr>
            <a:r>
              <a:rPr b="1" lang="en" sz="3520">
                <a:solidFill>
                  <a:srgbClr val="EF6C00"/>
                </a:solidFill>
                <a:latin typeface="PT Sans Narrow"/>
                <a:ea typeface="PT Sans Narrow"/>
                <a:cs typeface="PT Sans Narrow"/>
                <a:sym typeface="PT Sans Narrow"/>
              </a:rPr>
              <a:t>Connect your Microbit to your laptop!</a:t>
            </a:r>
            <a:endParaRPr b="1" sz="3520">
              <a:solidFill>
                <a:srgbClr val="EF6C00"/>
              </a:solidFill>
              <a:latin typeface="PT Sans Narrow"/>
              <a:ea typeface="PT Sans Narrow"/>
              <a:cs typeface="PT Sans Narrow"/>
              <a:sym typeface="PT Sans Narrow"/>
            </a:endParaRPr>
          </a:p>
        </p:txBody>
      </p:sp>
      <p:sp>
        <p:nvSpPr>
          <p:cNvPr id="1298" name="Google Shape;1298;p161"/>
          <p:cNvSpPr txBox="1"/>
          <p:nvPr/>
        </p:nvSpPr>
        <p:spPr>
          <a:xfrm>
            <a:off x="477275" y="618600"/>
            <a:ext cx="7795200" cy="1724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If your computer is lacking a USB-A port, use a USB-A to USB-C adapter to connect your Microbit.</a:t>
            </a:r>
            <a:endParaRPr b="1">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Yes, it is normal for your Microbit to power up and make noises and display LED lights! This is the demo program that is pre-loaded onto the hardware.</a:t>
            </a:r>
            <a:endParaRPr b="1">
              <a:latin typeface="Open Sans"/>
              <a:ea typeface="Open Sans"/>
              <a:cs typeface="Open Sans"/>
              <a:sym typeface="Open Sans"/>
            </a:endParaRPr>
          </a:p>
        </p:txBody>
      </p:sp>
      <p:pic>
        <p:nvPicPr>
          <p:cNvPr id="1299" name="Google Shape;1299;p161"/>
          <p:cNvPicPr preferRelativeResize="0"/>
          <p:nvPr/>
        </p:nvPicPr>
        <p:blipFill>
          <a:blip r:embed="rId3">
            <a:alphaModFix/>
          </a:blip>
          <a:stretch>
            <a:fillRect/>
          </a:stretch>
        </p:blipFill>
        <p:spPr>
          <a:xfrm>
            <a:off x="1038375" y="1854025"/>
            <a:ext cx="6673000" cy="301787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162"/>
          <p:cNvSpPr txBox="1"/>
          <p:nvPr>
            <p:ph type="title"/>
          </p:nvPr>
        </p:nvSpPr>
        <p:spPr>
          <a:xfrm>
            <a:off x="311700" y="445025"/>
            <a:ext cx="8520600" cy="104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EF6C00"/>
                </a:solidFill>
              </a:rPr>
              <a:t>Please go to:</a:t>
            </a:r>
            <a:endParaRPr b="1">
              <a:solidFill>
                <a:srgbClr val="EF6C00"/>
              </a:solidFill>
            </a:endParaRPr>
          </a:p>
          <a:p>
            <a:pPr indent="0" lvl="0" marL="0" rtl="0" algn="l">
              <a:spcBef>
                <a:spcPts val="0"/>
              </a:spcBef>
              <a:spcAft>
                <a:spcPts val="0"/>
              </a:spcAft>
              <a:buNone/>
            </a:pPr>
            <a:r>
              <a:rPr b="1" lang="en" u="sng">
                <a:solidFill>
                  <a:schemeClr val="hlink"/>
                </a:solidFill>
                <a:hlinkClick r:id="rId3"/>
              </a:rPr>
              <a:t>https://makecode.microbit.org/</a:t>
            </a:r>
            <a:r>
              <a:rPr lang="en"/>
              <a:t> </a:t>
            </a:r>
            <a:endParaRPr/>
          </a:p>
        </p:txBody>
      </p:sp>
      <p:sp>
        <p:nvSpPr>
          <p:cNvPr id="1305" name="Google Shape;1305;p162"/>
          <p:cNvSpPr txBox="1"/>
          <p:nvPr>
            <p:ph idx="1" type="body"/>
          </p:nvPr>
        </p:nvSpPr>
        <p:spPr>
          <a:xfrm>
            <a:off x="311700" y="1525450"/>
            <a:ext cx="8520600" cy="3097500"/>
          </a:xfrm>
          <a:prstGeom prst="rect">
            <a:avLst/>
          </a:prstGeom>
        </p:spPr>
        <p:txBody>
          <a:bodyPr anchorCtr="0" anchor="t" bIns="91425" lIns="91425" spcFirstLastPara="1" rIns="91425" wrap="square" tIns="91425">
            <a:normAutofit lnSpcReduction="20000"/>
          </a:bodyPr>
          <a:lstStyle/>
          <a:p>
            <a:pPr indent="-387350" lvl="0" marL="457200" rtl="0" algn="l">
              <a:spcBef>
                <a:spcPts val="0"/>
              </a:spcBef>
              <a:spcAft>
                <a:spcPts val="0"/>
              </a:spcAft>
              <a:buSzPts val="2500"/>
              <a:buAutoNum type="arabicPeriod"/>
            </a:pPr>
            <a:r>
              <a:rPr lang="en" sz="2500"/>
              <a:t>Partner up with ONE other person at your table. If there is an odd number of people, then two people should partner up on ONE microbit.</a:t>
            </a:r>
            <a:endParaRPr sz="2500"/>
          </a:p>
          <a:p>
            <a:pPr indent="-387350" lvl="0" marL="457200" rtl="0" algn="l">
              <a:spcBef>
                <a:spcPts val="0"/>
              </a:spcBef>
              <a:spcAft>
                <a:spcPts val="0"/>
              </a:spcAft>
              <a:buSzPts val="2500"/>
              <a:buAutoNum type="arabicPeriod"/>
            </a:pPr>
            <a:r>
              <a:rPr lang="en" sz="2500"/>
              <a:t>Determine which microbit will be the </a:t>
            </a:r>
            <a:r>
              <a:rPr lang="en" sz="2500">
                <a:solidFill>
                  <a:srgbClr val="FF00FF"/>
                </a:solidFill>
              </a:rPr>
              <a:t>SENDER</a:t>
            </a:r>
            <a:r>
              <a:rPr lang="en" sz="2500"/>
              <a:t>, and which microbit will be the </a:t>
            </a:r>
            <a:r>
              <a:rPr lang="en" sz="2500">
                <a:solidFill>
                  <a:srgbClr val="FF00FF"/>
                </a:solidFill>
              </a:rPr>
              <a:t>RECEIVER</a:t>
            </a:r>
            <a:r>
              <a:rPr lang="en" sz="2500"/>
              <a:t>.</a:t>
            </a:r>
            <a:endParaRPr sz="2500"/>
          </a:p>
          <a:p>
            <a:pPr indent="-387350" lvl="0" marL="457200" rtl="0" algn="l">
              <a:spcBef>
                <a:spcPts val="0"/>
              </a:spcBef>
              <a:spcAft>
                <a:spcPts val="0"/>
              </a:spcAft>
              <a:buSzPts val="2500"/>
              <a:buAutoNum type="arabicPeriod"/>
            </a:pPr>
            <a:r>
              <a:rPr lang="en" sz="2500"/>
              <a:t>I will assign each of you a group number. Please remember your group number (or this will turn into a disaster :) )</a:t>
            </a:r>
            <a:endParaRPr sz="2500"/>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pic>
        <p:nvPicPr>
          <p:cNvPr id="1310" name="Google Shape;1310;p163"/>
          <p:cNvPicPr preferRelativeResize="0"/>
          <p:nvPr/>
        </p:nvPicPr>
        <p:blipFill>
          <a:blip r:embed="rId3">
            <a:alphaModFix/>
          </a:blip>
          <a:stretch>
            <a:fillRect/>
          </a:stretch>
        </p:blipFill>
        <p:spPr>
          <a:xfrm>
            <a:off x="276925" y="3653697"/>
            <a:ext cx="2577900" cy="1288950"/>
          </a:xfrm>
          <a:prstGeom prst="rect">
            <a:avLst/>
          </a:prstGeom>
          <a:noFill/>
          <a:ln>
            <a:noFill/>
          </a:ln>
        </p:spPr>
      </p:pic>
      <p:pic>
        <p:nvPicPr>
          <p:cNvPr id="1311" name="Google Shape;1311;p163"/>
          <p:cNvPicPr preferRelativeResize="0"/>
          <p:nvPr/>
        </p:nvPicPr>
        <p:blipFill>
          <a:blip r:embed="rId4">
            <a:alphaModFix/>
          </a:blip>
          <a:stretch>
            <a:fillRect/>
          </a:stretch>
        </p:blipFill>
        <p:spPr>
          <a:xfrm>
            <a:off x="276923" y="1467975"/>
            <a:ext cx="2431217" cy="1408375"/>
          </a:xfrm>
          <a:prstGeom prst="rect">
            <a:avLst/>
          </a:prstGeom>
          <a:noFill/>
          <a:ln>
            <a:noFill/>
          </a:ln>
        </p:spPr>
      </p:pic>
      <p:sp>
        <p:nvSpPr>
          <p:cNvPr id="1312" name="Google Shape;1312;p163"/>
          <p:cNvSpPr txBox="1"/>
          <p:nvPr/>
        </p:nvSpPr>
        <p:spPr>
          <a:xfrm>
            <a:off x="88025" y="1017825"/>
            <a:ext cx="8708400" cy="56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500">
                <a:solidFill>
                  <a:schemeClr val="dk2"/>
                </a:solidFill>
                <a:latin typeface="Open Sans"/>
                <a:ea typeface="Open Sans"/>
                <a:cs typeface="Open Sans"/>
                <a:sym typeface="Open Sans"/>
              </a:rPr>
              <a:t>Blocks for BOTH </a:t>
            </a:r>
            <a:r>
              <a:rPr lang="en" sz="2500">
                <a:solidFill>
                  <a:srgbClr val="FF00FF"/>
                </a:solidFill>
                <a:latin typeface="Open Sans"/>
                <a:ea typeface="Open Sans"/>
                <a:cs typeface="Open Sans"/>
                <a:sym typeface="Open Sans"/>
              </a:rPr>
              <a:t>SENDER</a:t>
            </a:r>
            <a:r>
              <a:rPr lang="en" sz="2500">
                <a:solidFill>
                  <a:schemeClr val="dk2"/>
                </a:solidFill>
                <a:latin typeface="Open Sans"/>
                <a:ea typeface="Open Sans"/>
                <a:cs typeface="Open Sans"/>
                <a:sym typeface="Open Sans"/>
              </a:rPr>
              <a:t> and </a:t>
            </a:r>
            <a:r>
              <a:rPr lang="en" sz="2500">
                <a:solidFill>
                  <a:srgbClr val="FF00FF"/>
                </a:solidFill>
                <a:latin typeface="Open Sans"/>
                <a:ea typeface="Open Sans"/>
                <a:cs typeface="Open Sans"/>
                <a:sym typeface="Open Sans"/>
              </a:rPr>
              <a:t>RECEIVER</a:t>
            </a:r>
            <a:r>
              <a:rPr lang="en" sz="2500">
                <a:solidFill>
                  <a:schemeClr val="dk2"/>
                </a:solidFill>
                <a:latin typeface="Open Sans"/>
                <a:ea typeface="Open Sans"/>
                <a:cs typeface="Open Sans"/>
                <a:sym typeface="Open Sans"/>
              </a:rPr>
              <a:t>:</a:t>
            </a:r>
            <a:endParaRPr sz="2500">
              <a:solidFill>
                <a:schemeClr val="dk2"/>
              </a:solidFill>
              <a:latin typeface="Open Sans"/>
              <a:ea typeface="Open Sans"/>
              <a:cs typeface="Open Sans"/>
              <a:sym typeface="Open Sans"/>
            </a:endParaRPr>
          </a:p>
        </p:txBody>
      </p:sp>
      <p:sp>
        <p:nvSpPr>
          <p:cNvPr id="1313" name="Google Shape;1313;p163"/>
          <p:cNvSpPr txBox="1"/>
          <p:nvPr/>
        </p:nvSpPr>
        <p:spPr>
          <a:xfrm>
            <a:off x="156950" y="2980325"/>
            <a:ext cx="8708400" cy="56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500">
                <a:solidFill>
                  <a:schemeClr val="dk2"/>
                </a:solidFill>
                <a:latin typeface="Open Sans"/>
                <a:ea typeface="Open Sans"/>
                <a:cs typeface="Open Sans"/>
                <a:sym typeface="Open Sans"/>
              </a:rPr>
              <a:t>Blocks for </a:t>
            </a:r>
            <a:r>
              <a:rPr lang="en" sz="2500">
                <a:solidFill>
                  <a:srgbClr val="FF00FF"/>
                </a:solidFill>
                <a:latin typeface="Open Sans"/>
                <a:ea typeface="Open Sans"/>
                <a:cs typeface="Open Sans"/>
                <a:sym typeface="Open Sans"/>
              </a:rPr>
              <a:t>SENDER</a:t>
            </a:r>
            <a:r>
              <a:rPr lang="en" sz="2500">
                <a:solidFill>
                  <a:schemeClr val="dk2"/>
                </a:solidFill>
                <a:latin typeface="Open Sans"/>
                <a:ea typeface="Open Sans"/>
                <a:cs typeface="Open Sans"/>
                <a:sym typeface="Open Sans"/>
              </a:rPr>
              <a:t> ONLY:        Blocks for </a:t>
            </a:r>
            <a:r>
              <a:rPr lang="en" sz="2500">
                <a:solidFill>
                  <a:srgbClr val="FF00FF"/>
                </a:solidFill>
                <a:latin typeface="Open Sans"/>
                <a:ea typeface="Open Sans"/>
                <a:cs typeface="Open Sans"/>
                <a:sym typeface="Open Sans"/>
              </a:rPr>
              <a:t>RECEIVER</a:t>
            </a:r>
            <a:r>
              <a:rPr lang="en" sz="2500">
                <a:solidFill>
                  <a:schemeClr val="dk2"/>
                </a:solidFill>
                <a:latin typeface="Open Sans"/>
                <a:ea typeface="Open Sans"/>
                <a:cs typeface="Open Sans"/>
                <a:sym typeface="Open Sans"/>
              </a:rPr>
              <a:t> ONLY:</a:t>
            </a:r>
            <a:endParaRPr sz="2500">
              <a:solidFill>
                <a:schemeClr val="dk2"/>
              </a:solidFill>
              <a:latin typeface="Open Sans"/>
              <a:ea typeface="Open Sans"/>
              <a:cs typeface="Open Sans"/>
              <a:sym typeface="Open Sans"/>
            </a:endParaRPr>
          </a:p>
        </p:txBody>
      </p:sp>
      <p:sp>
        <p:nvSpPr>
          <p:cNvPr id="1314" name="Google Shape;1314;p163"/>
          <p:cNvSpPr/>
          <p:nvPr/>
        </p:nvSpPr>
        <p:spPr>
          <a:xfrm>
            <a:off x="2155700" y="2207675"/>
            <a:ext cx="159600" cy="22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315" name="Google Shape;1315;p163"/>
          <p:cNvCxnSpPr>
            <a:endCxn id="1314" idx="3"/>
          </p:cNvCxnSpPr>
          <p:nvPr/>
        </p:nvCxnSpPr>
        <p:spPr>
          <a:xfrm flipH="1">
            <a:off x="2315300" y="2224175"/>
            <a:ext cx="995700" cy="96300"/>
          </a:xfrm>
          <a:prstGeom prst="straightConnector1">
            <a:avLst/>
          </a:prstGeom>
          <a:noFill/>
          <a:ln cap="flat" cmpd="sng" w="9525">
            <a:solidFill>
              <a:schemeClr val="dk2"/>
            </a:solidFill>
            <a:prstDash val="solid"/>
            <a:round/>
            <a:headEnd len="med" w="med" type="none"/>
            <a:tailEnd len="med" w="med" type="triangle"/>
          </a:ln>
        </p:spPr>
      </p:cxnSp>
      <p:sp>
        <p:nvSpPr>
          <p:cNvPr id="1316" name="Google Shape;1316;p163"/>
          <p:cNvSpPr txBox="1"/>
          <p:nvPr/>
        </p:nvSpPr>
        <p:spPr>
          <a:xfrm>
            <a:off x="3261575" y="2020550"/>
            <a:ext cx="316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Your specific group # here</a:t>
            </a:r>
            <a:endParaRPr>
              <a:latin typeface="Open Sans"/>
              <a:ea typeface="Open Sans"/>
              <a:cs typeface="Open Sans"/>
              <a:sym typeface="Open Sans"/>
            </a:endParaRPr>
          </a:p>
        </p:txBody>
      </p:sp>
      <p:sp>
        <p:nvSpPr>
          <p:cNvPr id="1317" name="Google Shape;1317;p163"/>
          <p:cNvSpPr/>
          <p:nvPr/>
        </p:nvSpPr>
        <p:spPr>
          <a:xfrm>
            <a:off x="2119425" y="4287350"/>
            <a:ext cx="386700" cy="160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318" name="Google Shape;1318;p163"/>
          <p:cNvCxnSpPr/>
          <p:nvPr/>
        </p:nvCxnSpPr>
        <p:spPr>
          <a:xfrm flipH="1">
            <a:off x="2588650" y="4287350"/>
            <a:ext cx="590400" cy="94800"/>
          </a:xfrm>
          <a:prstGeom prst="straightConnector1">
            <a:avLst/>
          </a:prstGeom>
          <a:noFill/>
          <a:ln cap="flat" cmpd="sng" w="9525">
            <a:solidFill>
              <a:schemeClr val="dk2"/>
            </a:solidFill>
            <a:prstDash val="solid"/>
            <a:round/>
            <a:headEnd len="med" w="med" type="none"/>
            <a:tailEnd len="med" w="med" type="triangle"/>
          </a:ln>
        </p:spPr>
      </p:cxnSp>
      <p:sp>
        <p:nvSpPr>
          <p:cNvPr id="1319" name="Google Shape;1319;p163"/>
          <p:cNvSpPr txBox="1"/>
          <p:nvPr/>
        </p:nvSpPr>
        <p:spPr>
          <a:xfrm>
            <a:off x="3261575" y="3873000"/>
            <a:ext cx="935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Enter a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custom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message</a:t>
            </a:r>
            <a:endParaRPr>
              <a:latin typeface="Open Sans"/>
              <a:ea typeface="Open Sans"/>
              <a:cs typeface="Open Sans"/>
              <a:sym typeface="Open Sans"/>
            </a:endParaRPr>
          </a:p>
        </p:txBody>
      </p:sp>
      <p:cxnSp>
        <p:nvCxnSpPr>
          <p:cNvPr id="1320" name="Google Shape;1320;p163"/>
          <p:cNvCxnSpPr/>
          <p:nvPr/>
        </p:nvCxnSpPr>
        <p:spPr>
          <a:xfrm flipH="1" rot="10800000">
            <a:off x="4500" y="2939525"/>
            <a:ext cx="9188100" cy="21900"/>
          </a:xfrm>
          <a:prstGeom prst="straightConnector1">
            <a:avLst/>
          </a:prstGeom>
          <a:noFill/>
          <a:ln cap="flat" cmpd="sng" w="9525">
            <a:solidFill>
              <a:schemeClr val="dk2"/>
            </a:solidFill>
            <a:prstDash val="solid"/>
            <a:round/>
            <a:headEnd len="med" w="med" type="none"/>
            <a:tailEnd len="med" w="med" type="none"/>
          </a:ln>
        </p:spPr>
      </p:cxnSp>
      <p:cxnSp>
        <p:nvCxnSpPr>
          <p:cNvPr id="1321" name="Google Shape;1321;p163"/>
          <p:cNvCxnSpPr>
            <a:stCxn id="1313" idx="0"/>
          </p:cNvCxnSpPr>
          <p:nvPr/>
        </p:nvCxnSpPr>
        <p:spPr>
          <a:xfrm flipH="1">
            <a:off x="4510550" y="2980325"/>
            <a:ext cx="600" cy="2093700"/>
          </a:xfrm>
          <a:prstGeom prst="straightConnector1">
            <a:avLst/>
          </a:prstGeom>
          <a:noFill/>
          <a:ln cap="flat" cmpd="sng" w="9525">
            <a:solidFill>
              <a:schemeClr val="dk2"/>
            </a:solidFill>
            <a:prstDash val="solid"/>
            <a:round/>
            <a:headEnd len="med" w="med" type="none"/>
            <a:tailEnd len="med" w="med" type="none"/>
          </a:ln>
        </p:spPr>
      </p:cxnSp>
      <p:sp>
        <p:nvSpPr>
          <p:cNvPr id="1322" name="Google Shape;1322;p163"/>
          <p:cNvSpPr txBox="1"/>
          <p:nvPr>
            <p:ph type="title"/>
          </p:nvPr>
        </p:nvSpPr>
        <p:spPr>
          <a:xfrm>
            <a:off x="831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4800">
                <a:solidFill>
                  <a:srgbClr val="EF6C00"/>
                </a:solidFill>
              </a:rPr>
              <a:t>Coding your microbits…</a:t>
            </a:r>
            <a:endParaRPr b="1" sz="4800">
              <a:solidFill>
                <a:srgbClr val="EF6C00"/>
              </a:solidFill>
            </a:endParaRPr>
          </a:p>
        </p:txBody>
      </p:sp>
      <p:pic>
        <p:nvPicPr>
          <p:cNvPr id="1323" name="Google Shape;1323;p163"/>
          <p:cNvPicPr preferRelativeResize="0"/>
          <p:nvPr/>
        </p:nvPicPr>
        <p:blipFill>
          <a:blip r:embed="rId5">
            <a:alphaModFix/>
          </a:blip>
          <a:stretch>
            <a:fillRect/>
          </a:stretch>
        </p:blipFill>
        <p:spPr>
          <a:xfrm>
            <a:off x="5215732" y="3480199"/>
            <a:ext cx="3387966" cy="159382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1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4800">
                <a:solidFill>
                  <a:srgbClr val="EF6C00"/>
                </a:solidFill>
              </a:rPr>
              <a:t>Test your program. Did it work?</a:t>
            </a:r>
            <a:endParaRPr b="1" sz="4800">
              <a:solidFill>
                <a:srgbClr val="EF6C00"/>
              </a:solidFill>
            </a:endParaRPr>
          </a:p>
        </p:txBody>
      </p:sp>
      <p:sp>
        <p:nvSpPr>
          <p:cNvPr id="1329" name="Google Shape;1329;p164"/>
          <p:cNvSpPr txBox="1"/>
          <p:nvPr/>
        </p:nvSpPr>
        <p:spPr>
          <a:xfrm>
            <a:off x="374125" y="1485475"/>
            <a:ext cx="8708400" cy="428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500">
                <a:solidFill>
                  <a:schemeClr val="dk2"/>
                </a:solidFill>
                <a:latin typeface="Open Sans"/>
                <a:ea typeface="Open Sans"/>
                <a:cs typeface="Open Sans"/>
                <a:sym typeface="Open Sans"/>
              </a:rPr>
              <a:t>Press the </a:t>
            </a:r>
            <a:r>
              <a:rPr lang="en" sz="2500">
                <a:solidFill>
                  <a:srgbClr val="FF00FF"/>
                </a:solidFill>
                <a:latin typeface="Open Sans"/>
                <a:ea typeface="Open Sans"/>
                <a:cs typeface="Open Sans"/>
                <a:sym typeface="Open Sans"/>
              </a:rPr>
              <a:t>SENDER’S</a:t>
            </a:r>
            <a:r>
              <a:rPr lang="en" sz="2500">
                <a:solidFill>
                  <a:schemeClr val="dk2"/>
                </a:solidFill>
                <a:latin typeface="Open Sans"/>
                <a:ea typeface="Open Sans"/>
                <a:cs typeface="Open Sans"/>
                <a:sym typeface="Open Sans"/>
              </a:rPr>
              <a:t> A button. Did the </a:t>
            </a:r>
            <a:r>
              <a:rPr lang="en" sz="2500">
                <a:solidFill>
                  <a:srgbClr val="FF00FF"/>
                </a:solidFill>
                <a:latin typeface="Open Sans"/>
                <a:ea typeface="Open Sans"/>
                <a:cs typeface="Open Sans"/>
                <a:sym typeface="Open Sans"/>
              </a:rPr>
              <a:t>RECEIVER</a:t>
            </a:r>
            <a:r>
              <a:rPr lang="en" sz="2500">
                <a:solidFill>
                  <a:schemeClr val="dk2"/>
                </a:solidFill>
                <a:latin typeface="Open Sans"/>
                <a:ea typeface="Open Sans"/>
                <a:cs typeface="Open Sans"/>
                <a:sym typeface="Open Sans"/>
              </a:rPr>
              <a:t> display the message?</a:t>
            </a:r>
            <a:endParaRPr sz="2500">
              <a:solidFill>
                <a:schemeClr val="dk2"/>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2500">
                <a:solidFill>
                  <a:schemeClr val="dk2"/>
                </a:solidFill>
                <a:latin typeface="Open Sans"/>
                <a:ea typeface="Open Sans"/>
                <a:cs typeface="Open Sans"/>
                <a:sym typeface="Open Sans"/>
              </a:rPr>
              <a:t>Your next challenge: Modify your code so that each microbit can act as BOTH a </a:t>
            </a:r>
            <a:r>
              <a:rPr lang="en" sz="2500">
                <a:solidFill>
                  <a:srgbClr val="FF00FF"/>
                </a:solidFill>
                <a:latin typeface="Open Sans"/>
                <a:ea typeface="Open Sans"/>
                <a:cs typeface="Open Sans"/>
                <a:sym typeface="Open Sans"/>
              </a:rPr>
              <a:t>SENDER and RECEIVER!</a:t>
            </a:r>
            <a:endParaRPr sz="2500">
              <a:solidFill>
                <a:srgbClr val="FF00FF"/>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 sz="2500">
                <a:solidFill>
                  <a:srgbClr val="2D3748"/>
                </a:solidFill>
                <a:latin typeface="Open Sans"/>
                <a:ea typeface="Open Sans"/>
                <a:cs typeface="Open Sans"/>
                <a:sym typeface="Open Sans"/>
              </a:rPr>
              <a:t>In other words, you should be able to send messages back and forth between both microbits!</a:t>
            </a:r>
            <a:endParaRPr b="1" sz="2500">
              <a:solidFill>
                <a:srgbClr val="2D3748"/>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2500">
              <a:solidFill>
                <a:schemeClr val="dk2"/>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2500">
              <a:solidFill>
                <a:schemeClr val="dk2"/>
              </a:solidFill>
              <a:latin typeface="Open Sans"/>
              <a:ea typeface="Open Sans"/>
              <a:cs typeface="Open Sans"/>
              <a:sym typeface="Open Sans"/>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pic>
        <p:nvPicPr>
          <p:cNvPr id="1334" name="Google Shape;1334;p165"/>
          <p:cNvPicPr preferRelativeResize="0"/>
          <p:nvPr/>
        </p:nvPicPr>
        <p:blipFill>
          <a:blip r:embed="rId3">
            <a:alphaModFix/>
          </a:blip>
          <a:stretch>
            <a:fillRect/>
          </a:stretch>
        </p:blipFill>
        <p:spPr>
          <a:xfrm>
            <a:off x="152400" y="152400"/>
            <a:ext cx="8588576" cy="4660825"/>
          </a:xfrm>
          <a:prstGeom prst="rect">
            <a:avLst/>
          </a:prstGeom>
          <a:noFill/>
          <a:ln>
            <a:noFill/>
          </a:ln>
        </p:spPr>
      </p:pic>
      <p:sp>
        <p:nvSpPr>
          <p:cNvPr id="1335" name="Google Shape;1335;p165"/>
          <p:cNvSpPr txBox="1"/>
          <p:nvPr/>
        </p:nvSpPr>
        <p:spPr>
          <a:xfrm>
            <a:off x="407050" y="3652900"/>
            <a:ext cx="4274100" cy="986700"/>
          </a:xfrm>
          <a:prstGeom prst="rect">
            <a:avLst/>
          </a:prstGeom>
          <a:solidFill>
            <a:srgbClr val="0000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lt1"/>
                </a:solidFill>
                <a:latin typeface="Open Sans"/>
                <a:ea typeface="Open Sans"/>
                <a:cs typeface="Open Sans"/>
                <a:sym typeface="Open Sans"/>
              </a:rPr>
              <a:t>Challenges, questions &amp; notes</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To solve this challenge, both microbits simply need to have the same exact code to be able to both send and receive messages!</a:t>
            </a:r>
            <a:endParaRPr>
              <a:solidFill>
                <a:schemeClr val="lt1"/>
              </a:solidFill>
              <a:latin typeface="Open Sans"/>
              <a:ea typeface="Open Sans"/>
              <a:cs typeface="Open Sans"/>
              <a:sym typeface="Open Sans"/>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1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120">
                <a:solidFill>
                  <a:srgbClr val="EF6C00"/>
                </a:solidFill>
              </a:rPr>
              <a:t>Microbit radio communication/networking</a:t>
            </a:r>
            <a:endParaRPr b="1" sz="3120">
              <a:solidFill>
                <a:srgbClr val="EF6C00"/>
              </a:solidFill>
            </a:endParaRPr>
          </a:p>
        </p:txBody>
      </p:sp>
      <p:sp>
        <p:nvSpPr>
          <p:cNvPr id="1341" name="Google Shape;1341;p166"/>
          <p:cNvSpPr txBox="1"/>
          <p:nvPr/>
        </p:nvSpPr>
        <p:spPr>
          <a:xfrm>
            <a:off x="374125" y="1485475"/>
            <a:ext cx="8708400" cy="2782200"/>
          </a:xfrm>
          <a:prstGeom prst="rect">
            <a:avLst/>
          </a:prstGeom>
          <a:noFill/>
          <a:ln>
            <a:noFill/>
          </a:ln>
        </p:spPr>
        <p:txBody>
          <a:bodyPr anchorCtr="0" anchor="t" bIns="91425" lIns="91425" spcFirstLastPara="1" rIns="91425" wrap="square" tIns="91425">
            <a:spAutoFit/>
          </a:bodyPr>
          <a:lstStyle/>
          <a:p>
            <a:pPr indent="-387350" lvl="0" marL="457200" rtl="0" algn="l">
              <a:lnSpc>
                <a:spcPct val="115000"/>
              </a:lnSpc>
              <a:spcBef>
                <a:spcPts val="0"/>
              </a:spcBef>
              <a:spcAft>
                <a:spcPts val="0"/>
              </a:spcAft>
              <a:buClr>
                <a:schemeClr val="dk2"/>
              </a:buClr>
              <a:buSzPts val="2500"/>
              <a:buFont typeface="Open Sans"/>
              <a:buChar char="●"/>
            </a:pPr>
            <a:r>
              <a:rPr lang="en" sz="2500">
                <a:solidFill>
                  <a:schemeClr val="dk2"/>
                </a:solidFill>
                <a:latin typeface="Open Sans"/>
                <a:ea typeface="Open Sans"/>
                <a:cs typeface="Open Sans"/>
                <a:sym typeface="Open Sans"/>
              </a:rPr>
              <a:t>Is this a secure way for microbits to communicate with each other?</a:t>
            </a:r>
            <a:endParaRPr sz="2500">
              <a:solidFill>
                <a:schemeClr val="dk2"/>
              </a:solidFill>
              <a:latin typeface="Open Sans"/>
              <a:ea typeface="Open Sans"/>
              <a:cs typeface="Open Sans"/>
              <a:sym typeface="Open Sans"/>
            </a:endParaRPr>
          </a:p>
          <a:p>
            <a:pPr indent="-387350" lvl="0" marL="457200" rtl="0" algn="l">
              <a:lnSpc>
                <a:spcPct val="115000"/>
              </a:lnSpc>
              <a:spcBef>
                <a:spcPts val="0"/>
              </a:spcBef>
              <a:spcAft>
                <a:spcPts val="0"/>
              </a:spcAft>
              <a:buClr>
                <a:schemeClr val="dk2"/>
              </a:buClr>
              <a:buSzPts val="2500"/>
              <a:buFont typeface="Open Sans"/>
              <a:buChar char="●"/>
            </a:pPr>
            <a:r>
              <a:rPr lang="en" sz="2500">
                <a:solidFill>
                  <a:schemeClr val="dk2"/>
                </a:solidFill>
                <a:latin typeface="Open Sans"/>
                <a:ea typeface="Open Sans"/>
                <a:cs typeface="Open Sans"/>
                <a:sym typeface="Open Sans"/>
              </a:rPr>
              <a:t>How could this system be “hacked”?</a:t>
            </a:r>
            <a:endParaRPr sz="2500">
              <a:solidFill>
                <a:schemeClr val="dk2"/>
              </a:solidFill>
              <a:latin typeface="Open Sans"/>
              <a:ea typeface="Open Sans"/>
              <a:cs typeface="Open Sans"/>
              <a:sym typeface="Open Sans"/>
            </a:endParaRPr>
          </a:p>
          <a:p>
            <a:pPr indent="-387350" lvl="0" marL="457200" rtl="0" algn="l">
              <a:lnSpc>
                <a:spcPct val="115000"/>
              </a:lnSpc>
              <a:spcBef>
                <a:spcPts val="0"/>
              </a:spcBef>
              <a:spcAft>
                <a:spcPts val="0"/>
              </a:spcAft>
              <a:buClr>
                <a:schemeClr val="dk2"/>
              </a:buClr>
              <a:buSzPts val="2500"/>
              <a:buFont typeface="Open Sans"/>
              <a:buChar char="●"/>
            </a:pPr>
            <a:r>
              <a:rPr lang="en" sz="2500">
                <a:solidFill>
                  <a:schemeClr val="dk2"/>
                </a:solidFill>
                <a:latin typeface="Open Sans"/>
                <a:ea typeface="Open Sans"/>
                <a:cs typeface="Open Sans"/>
                <a:sym typeface="Open Sans"/>
              </a:rPr>
              <a:t>How could this communication be more secure?</a:t>
            </a:r>
            <a:endParaRPr sz="2500">
              <a:solidFill>
                <a:schemeClr val="dk2"/>
              </a:solidFill>
              <a:latin typeface="Open Sans"/>
              <a:ea typeface="Open Sans"/>
              <a:cs typeface="Open Sans"/>
              <a:sym typeface="Open Sans"/>
            </a:endParaRPr>
          </a:p>
          <a:p>
            <a:pPr indent="-387350" lvl="0" marL="457200" rtl="0" algn="l">
              <a:lnSpc>
                <a:spcPct val="115000"/>
              </a:lnSpc>
              <a:spcBef>
                <a:spcPts val="0"/>
              </a:spcBef>
              <a:spcAft>
                <a:spcPts val="0"/>
              </a:spcAft>
              <a:buClr>
                <a:schemeClr val="dk2"/>
              </a:buClr>
              <a:buSzPts val="2500"/>
              <a:buFont typeface="Open Sans"/>
              <a:buChar char="●"/>
            </a:pPr>
            <a:r>
              <a:rPr lang="en" sz="2500">
                <a:solidFill>
                  <a:schemeClr val="dk2"/>
                </a:solidFill>
                <a:latin typeface="Open Sans"/>
                <a:ea typeface="Open Sans"/>
                <a:cs typeface="Open Sans"/>
                <a:sym typeface="Open Sans"/>
              </a:rPr>
              <a:t>Is there anything in real-world networking that is similar to how microbits communicate?</a:t>
            </a:r>
            <a:endParaRPr sz="2500">
              <a:solidFill>
                <a:schemeClr val="dk2"/>
              </a:solidFill>
              <a:latin typeface="Open Sans"/>
              <a:ea typeface="Open Sans"/>
              <a:cs typeface="Open Sans"/>
              <a:sym typeface="Open Sans"/>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167"/>
          <p:cNvSpPr txBox="1"/>
          <p:nvPr>
            <p:ph type="title"/>
          </p:nvPr>
        </p:nvSpPr>
        <p:spPr>
          <a:xfrm>
            <a:off x="311700" y="61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NJSLS - CS Standards</a:t>
            </a:r>
            <a:endParaRPr/>
          </a:p>
        </p:txBody>
      </p:sp>
      <p:graphicFrame>
        <p:nvGraphicFramePr>
          <p:cNvPr id="1347" name="Google Shape;1347;p167"/>
          <p:cNvGraphicFramePr/>
          <p:nvPr/>
        </p:nvGraphicFramePr>
        <p:xfrm>
          <a:off x="50675" y="555575"/>
          <a:ext cx="3000000" cy="3000000"/>
        </p:xfrm>
        <a:graphic>
          <a:graphicData uri="http://schemas.openxmlformats.org/drawingml/2006/table">
            <a:tbl>
              <a:tblPr>
                <a:noFill/>
                <a:tableStyleId>{3F55809A-DB02-489E-B79F-8B8B687119C2}</a:tableStyleId>
              </a:tblPr>
              <a:tblGrid>
                <a:gridCol w="3351825"/>
                <a:gridCol w="2870750"/>
                <a:gridCol w="2870750"/>
              </a:tblGrid>
              <a:tr h="382975">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Lesson That Addresses Content</a:t>
                      </a:r>
                      <a:endParaRPr sz="1300">
                        <a:solidFill>
                          <a:schemeClr val="dk1"/>
                        </a:solidFill>
                      </a:endParaRPr>
                    </a:p>
                  </a:txBody>
                  <a:tcPr marT="91425" marB="91425" marR="91425" marL="91425">
                    <a:solidFill>
                      <a:srgbClr val="FFF2CC"/>
                    </a:solidFill>
                  </a:tcPr>
                </a:tc>
              </a:tr>
              <a:tr h="1722250">
                <a:tc>
                  <a:txBody>
                    <a:bodyPr/>
                    <a:lstStyle/>
                    <a:p>
                      <a:pPr indent="0" lvl="0" marL="0" rtl="0" algn="l">
                        <a:spcBef>
                          <a:spcPts val="0"/>
                        </a:spcBef>
                        <a:spcAft>
                          <a:spcPts val="0"/>
                        </a:spcAft>
                        <a:buNone/>
                      </a:pPr>
                      <a:r>
                        <a:rPr lang="en" sz="1300">
                          <a:solidFill>
                            <a:schemeClr val="dk1"/>
                          </a:solidFill>
                        </a:rPr>
                        <a:t>The scalability and reliability of the Internet are enabled by the hierarchy and redundancy in networks. Network topology is determined by many characteristics.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8.1.12.NI.1: Evaluate the scalability and reliability of networks, by describing the relationship between routers, switches, servers, topology, and addressing. </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Microbit Lesson</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300">
                          <a:solidFill>
                            <a:schemeClr val="dk1"/>
                          </a:solidFill>
                        </a:rPr>
                        <a:t>Beacons of Gondor</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300">
                          <a:solidFill>
                            <a:schemeClr val="dk1"/>
                          </a:solidFill>
                        </a:rPr>
                        <a:t>String Network</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300">
                          <a:solidFill>
                            <a:schemeClr val="dk1"/>
                          </a:solidFill>
                        </a:rPr>
                        <a:t>Identifying networks in real life</a:t>
                      </a:r>
                      <a:endParaRPr sz="1300">
                        <a:solidFill>
                          <a:schemeClr val="dk1"/>
                        </a:solidFill>
                      </a:endParaRPr>
                    </a:p>
                  </a:txBody>
                  <a:tcPr marT="91425" marB="91425" marR="91425" marL="91425"/>
                </a:tc>
              </a:tr>
              <a:tr h="2482700">
                <a:tc>
                  <a:txBody>
                    <a:bodyPr/>
                    <a:lstStyle/>
                    <a:p>
                      <a:pPr indent="0" lvl="0" marL="0" rtl="0" algn="l">
                        <a:spcBef>
                          <a:spcPts val="0"/>
                        </a:spcBef>
                        <a:spcAft>
                          <a:spcPts val="0"/>
                        </a:spcAft>
                        <a:buNone/>
                      </a:pPr>
                      <a:r>
                        <a:rPr lang="en" sz="1300">
                          <a:solidFill>
                            <a:schemeClr val="dk1"/>
                          </a:solidFill>
                        </a:rPr>
                        <a:t>Network security depends on a combination of hardware, software, and practices that protect data while it is at rest, in transit, and in use. </a:t>
                      </a:r>
                      <a:endParaRPr sz="1300">
                        <a:solidFill>
                          <a:schemeClr val="dk1"/>
                        </a:solidFill>
                      </a:endParaRPr>
                    </a:p>
                    <a:p>
                      <a:pPr indent="0" lvl="0" marL="0" rtl="0" algn="l">
                        <a:spcBef>
                          <a:spcPts val="0"/>
                        </a:spcBef>
                        <a:spcAft>
                          <a:spcPts val="0"/>
                        </a:spcAft>
                        <a:buNone/>
                      </a:pPr>
                      <a:r>
                        <a:rPr lang="en" sz="1300">
                          <a:solidFill>
                            <a:schemeClr val="dk1"/>
                          </a:solidFill>
                        </a:rPr>
                        <a:t>The needs of users and the sensitivity of data determine the level of security implemented.  Advanced attacks take advantage of common security vulnerabilities. </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 8.1.12.NI.2: Evaluate security measures to address various common security threats. • 8.1.12.NI.3: Explain how the needs of users and the sensitivity of data determine the level of security implemented. </a:t>
                      </a:r>
                      <a:endParaRPr sz="1300">
                        <a:solidFill>
                          <a:schemeClr val="dk1"/>
                        </a:solidFill>
                      </a:endParaRPr>
                    </a:p>
                    <a:p>
                      <a:pPr indent="0" lvl="0" marL="0" rtl="0" algn="l">
                        <a:spcBef>
                          <a:spcPts val="0"/>
                        </a:spcBef>
                        <a:spcAft>
                          <a:spcPts val="0"/>
                        </a:spcAft>
                        <a:buNone/>
                      </a:pPr>
                      <a:r>
                        <a:rPr lang="en" sz="1300">
                          <a:solidFill>
                            <a:schemeClr val="dk1"/>
                          </a:solidFill>
                        </a:rPr>
                        <a:t>• 8.1.12.NI.4: Explain how decisions on methods to protect data are influenced by whether the data is at rest, in transit, or in use. </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a:t>CyberPatriot:</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300" u="sng">
                          <a:solidFill>
                            <a:schemeClr val="hlink"/>
                          </a:solidFill>
                          <a:hlinkClick r:id="rId3"/>
                        </a:rPr>
                        <a:t>https://www.uscyberpatriot.org/Pages/About/What-is-CyberPatriot.aspx</a:t>
                      </a:r>
                      <a:r>
                        <a:rPr lang="en" sz="1300">
                          <a:solidFill>
                            <a:schemeClr val="dk1"/>
                          </a:solidFill>
                        </a:rPr>
                        <a:t> </a:t>
                      </a:r>
                      <a:endParaRPr sz="1300">
                        <a:solidFill>
                          <a:schemeClr val="dk1"/>
                        </a:solidFill>
                      </a:endParaRPr>
                    </a:p>
                  </a:txBody>
                  <a:tcPr marT="91425" marB="91425" marR="91425" marL="91425"/>
                </a:tc>
              </a:tr>
            </a:tbl>
          </a:graphicData>
        </a:graphic>
      </p:graphicFrame>
      <p:sp>
        <p:nvSpPr>
          <p:cNvPr id="1348" name="Google Shape;1348;p1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78" name="Shape 178"/>
        <p:cNvGrpSpPr/>
        <p:nvPr/>
      </p:nvGrpSpPr>
      <p:grpSpPr>
        <a:xfrm>
          <a:off x="0" y="0"/>
          <a:ext cx="0" cy="0"/>
          <a:chOff x="0" y="0"/>
          <a:chExt cx="0" cy="0"/>
        </a:xfrm>
      </p:grpSpPr>
      <p:sp>
        <p:nvSpPr>
          <p:cNvPr id="179" name="Google Shape;179;p33"/>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a:t>
            </a:r>
            <a:endParaRPr u="none">
              <a:solidFill>
                <a:srgbClr val="D1190D"/>
              </a:solidFill>
            </a:endParaRPr>
          </a:p>
        </p:txBody>
      </p:sp>
      <p:sp>
        <p:nvSpPr>
          <p:cNvPr id="180" name="Google Shape;180;p3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81" name="Google Shape;181;p3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82" name="Google Shape;182;p33"/>
          <p:cNvSpPr txBox="1"/>
          <p:nvPr/>
        </p:nvSpPr>
        <p:spPr>
          <a:xfrm>
            <a:off x="191681" y="4205044"/>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lang="en" sz="900">
                <a:solidFill>
                  <a:schemeClr val="dk1"/>
                </a:solidFill>
                <a:latin typeface="Calibri"/>
                <a:ea typeface="Calibri"/>
                <a:cs typeface="Calibri"/>
                <a:sym typeface="Calibri"/>
              </a:rPr>
              <a:t>Image source: https://www.ontotext.com/knowledgehub/fundamentals/dikw-pyramid/</a:t>
            </a:r>
            <a:endParaRPr sz="900">
              <a:solidFill>
                <a:schemeClr val="dk1"/>
              </a:solidFill>
              <a:latin typeface="Calibri"/>
              <a:ea typeface="Calibri"/>
              <a:cs typeface="Calibri"/>
              <a:sym typeface="Calibri"/>
            </a:endParaRPr>
          </a:p>
        </p:txBody>
      </p:sp>
      <p:pic>
        <p:nvPicPr>
          <p:cNvPr id="183" name="Google Shape;183;p33"/>
          <p:cNvPicPr preferRelativeResize="0"/>
          <p:nvPr/>
        </p:nvPicPr>
        <p:blipFill>
          <a:blip r:embed="rId3">
            <a:alphaModFix/>
          </a:blip>
          <a:stretch>
            <a:fillRect/>
          </a:stretch>
        </p:blipFill>
        <p:spPr>
          <a:xfrm>
            <a:off x="1322063" y="816169"/>
            <a:ext cx="6809643" cy="335715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352" name="Shape 1352"/>
        <p:cNvGrpSpPr/>
        <p:nvPr/>
      </p:nvGrpSpPr>
      <p:grpSpPr>
        <a:xfrm>
          <a:off x="0" y="0"/>
          <a:ext cx="0" cy="0"/>
          <a:chOff x="0" y="0"/>
          <a:chExt cx="0" cy="0"/>
        </a:xfrm>
      </p:grpSpPr>
      <p:sp>
        <p:nvSpPr>
          <p:cNvPr id="1353" name="Google Shape;1353;p16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Pedagogy</a:t>
            </a:r>
            <a:endParaRPr b="1">
              <a:solidFill>
                <a:schemeClr val="lt1"/>
              </a:solidFill>
            </a:endParaRPr>
          </a:p>
        </p:txBody>
      </p:sp>
      <p:sp>
        <p:nvSpPr>
          <p:cNvPr id="1354" name="Google Shape;1354;p1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1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60" name="Google Shape;1360;p169"/>
          <p:cNvSpPr txBox="1"/>
          <p:nvPr/>
        </p:nvSpPr>
        <p:spPr>
          <a:xfrm>
            <a:off x="1213050" y="338250"/>
            <a:ext cx="7371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100">
                <a:solidFill>
                  <a:schemeClr val="dk2"/>
                </a:solidFill>
              </a:rPr>
              <a:t>Approaches to Teaching CS</a:t>
            </a:r>
            <a:endParaRPr b="1" sz="4100">
              <a:solidFill>
                <a:schemeClr val="dk2"/>
              </a:solidFill>
            </a:endParaRPr>
          </a:p>
        </p:txBody>
      </p:sp>
      <p:sp>
        <p:nvSpPr>
          <p:cNvPr id="1361" name="Google Shape;1361;p169"/>
          <p:cNvSpPr txBox="1"/>
          <p:nvPr/>
        </p:nvSpPr>
        <p:spPr>
          <a:xfrm>
            <a:off x="641475" y="1481225"/>
            <a:ext cx="6717900" cy="287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rPr>
              <a:t>Storytelling</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rPr lang="en" sz="2500">
                <a:solidFill>
                  <a:schemeClr val="dk2"/>
                </a:solidFill>
              </a:rPr>
              <a:t>Inter-/Trans-disciplinary</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rPr lang="en" sz="2500">
                <a:solidFill>
                  <a:schemeClr val="dk2"/>
                </a:solidFill>
              </a:rPr>
              <a:t>Universal Design for Learning</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t/>
            </a:r>
            <a:endParaRPr sz="2500">
              <a:solidFill>
                <a:schemeClr val="dk2"/>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1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67" name="Google Shape;1367;p170"/>
          <p:cNvSpPr txBox="1"/>
          <p:nvPr/>
        </p:nvSpPr>
        <p:spPr>
          <a:xfrm>
            <a:off x="1213050" y="338250"/>
            <a:ext cx="7371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100">
                <a:solidFill>
                  <a:schemeClr val="dk2"/>
                </a:solidFill>
              </a:rPr>
              <a:t>Approaches to Teaching CS</a:t>
            </a:r>
            <a:endParaRPr b="1" sz="4100">
              <a:solidFill>
                <a:schemeClr val="dk2"/>
              </a:solidFill>
            </a:endParaRPr>
          </a:p>
        </p:txBody>
      </p:sp>
      <p:sp>
        <p:nvSpPr>
          <p:cNvPr id="1368" name="Google Shape;1368;p170"/>
          <p:cNvSpPr txBox="1"/>
          <p:nvPr/>
        </p:nvSpPr>
        <p:spPr>
          <a:xfrm>
            <a:off x="641475" y="1481225"/>
            <a:ext cx="7662900" cy="344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rPr>
              <a:t>Storytelling</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a:t>
            </a:r>
            <a:r>
              <a:rPr lang="en" sz="1800">
                <a:solidFill>
                  <a:schemeClr val="dk2"/>
                </a:solidFill>
              </a:rPr>
              <a:t>coding is also reflective of the imaginative and narrative elements of fiction writing workshops.” (Burke &amp; Kafai, 2010)</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 sz="1800">
                <a:solidFill>
                  <a:schemeClr val="dk2"/>
                </a:solidFill>
              </a:rPr>
              <a:t>Demonstration of Language, Literacy, Equity, and Bilingual/Multilingual Students</a:t>
            </a:r>
            <a:endParaRPr sz="1800">
              <a:solidFill>
                <a:schemeClr val="dk2"/>
              </a:solidFill>
            </a:endParaRPr>
          </a:p>
          <a:p>
            <a:pPr indent="0" lvl="0" marL="0" rtl="0" algn="l">
              <a:lnSpc>
                <a:spcPct val="115000"/>
              </a:lnSpc>
              <a:spcBef>
                <a:spcPts val="1200"/>
              </a:spcBef>
              <a:spcAft>
                <a:spcPts val="1200"/>
              </a:spcAft>
              <a:buNone/>
            </a:pPr>
            <a:r>
              <a:rPr lang="en" sz="1800" u="sng">
                <a:solidFill>
                  <a:schemeClr val="accent5"/>
                </a:solidFill>
                <a:hlinkClick r:id="rId3">
                  <a:extLst>
                    <a:ext uri="{A12FA001-AC4F-418D-AE19-62706E023703}">
                      <ahyp:hlinkClr val="tx"/>
                    </a:ext>
                  </a:extLst>
                </a:hlinkClick>
              </a:rPr>
              <a:t>https://nyuscholars.nyu.edu/files/80078129/Fall_2020_PiLa_CS_Telenovela_Classroom_Case_Study.pdf</a:t>
            </a:r>
            <a:endParaRPr sz="2500">
              <a:solidFill>
                <a:schemeClr val="dk2"/>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1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74" name="Google Shape;1374;p171"/>
          <p:cNvSpPr txBox="1"/>
          <p:nvPr/>
        </p:nvSpPr>
        <p:spPr>
          <a:xfrm>
            <a:off x="1213050" y="338250"/>
            <a:ext cx="7371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100">
                <a:solidFill>
                  <a:schemeClr val="dk2"/>
                </a:solidFill>
              </a:rPr>
              <a:t>Approaches to Teaching CS</a:t>
            </a:r>
            <a:endParaRPr b="1" sz="4100">
              <a:solidFill>
                <a:schemeClr val="dk2"/>
              </a:solidFill>
            </a:endParaRPr>
          </a:p>
        </p:txBody>
      </p:sp>
      <p:sp>
        <p:nvSpPr>
          <p:cNvPr id="1375" name="Google Shape;1375;p171"/>
          <p:cNvSpPr txBox="1"/>
          <p:nvPr/>
        </p:nvSpPr>
        <p:spPr>
          <a:xfrm>
            <a:off x="303250" y="1153950"/>
            <a:ext cx="6064800" cy="210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rPr>
              <a:t>Inter-/Trans-disciplinary</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t/>
            </a:r>
            <a:endParaRPr sz="2500">
              <a:solidFill>
                <a:schemeClr val="dk2"/>
              </a:solidFill>
            </a:endParaRPr>
          </a:p>
        </p:txBody>
      </p:sp>
      <p:pic>
        <p:nvPicPr>
          <p:cNvPr id="1376" name="Google Shape;1376;p171"/>
          <p:cNvPicPr preferRelativeResize="0"/>
          <p:nvPr/>
        </p:nvPicPr>
        <p:blipFill>
          <a:blip r:embed="rId3">
            <a:alphaModFix/>
          </a:blip>
          <a:stretch>
            <a:fillRect/>
          </a:stretch>
        </p:blipFill>
        <p:spPr>
          <a:xfrm>
            <a:off x="0" y="1971075"/>
            <a:ext cx="9021149" cy="2183003"/>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80" name="Shape 1380"/>
        <p:cNvGrpSpPr/>
        <p:nvPr/>
      </p:nvGrpSpPr>
      <p:grpSpPr>
        <a:xfrm>
          <a:off x="0" y="0"/>
          <a:ext cx="0" cy="0"/>
          <a:chOff x="0" y="0"/>
          <a:chExt cx="0" cy="0"/>
        </a:xfrm>
      </p:grpSpPr>
      <p:sp>
        <p:nvSpPr>
          <p:cNvPr id="1381" name="Google Shape;1381;p17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82" name="Google Shape;1382;p17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83" name="Google Shape;1383;p17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84" name="Google Shape;1384;p17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85" name="Google Shape;1385;p17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grpSp>
        <p:nvGrpSpPr>
          <p:cNvPr id="1386" name="Google Shape;1386;p172"/>
          <p:cNvGrpSpPr/>
          <p:nvPr/>
        </p:nvGrpSpPr>
        <p:grpSpPr>
          <a:xfrm>
            <a:off x="312780" y="4766655"/>
            <a:ext cx="2220930" cy="352501"/>
            <a:chOff x="6077925" y="4856850"/>
            <a:chExt cx="6064800" cy="1143000"/>
          </a:xfrm>
        </p:grpSpPr>
        <p:sp>
          <p:nvSpPr>
            <p:cNvPr id="1387" name="Google Shape;1387;p17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88" name="Google Shape;1388;p172"/>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389" name="Google Shape;1389;p172"/>
          <p:cNvSpPr txBox="1"/>
          <p:nvPr/>
        </p:nvSpPr>
        <p:spPr>
          <a:xfrm>
            <a:off x="644513" y="228600"/>
            <a:ext cx="7740600" cy="9696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0"/>
              </a:spcBef>
              <a:spcAft>
                <a:spcPts val="0"/>
              </a:spcAft>
              <a:buClr>
                <a:schemeClr val="dk1"/>
              </a:buClr>
              <a:buSzPts val="800"/>
              <a:buFont typeface="Arial"/>
              <a:buNone/>
            </a:pPr>
            <a:r>
              <a:rPr lang="en" sz="3000">
                <a:solidFill>
                  <a:schemeClr val="dk1"/>
                </a:solidFill>
              </a:rPr>
              <a:t>Abstraction and Art:  </a:t>
            </a:r>
            <a:endParaRPr sz="3000">
              <a:solidFill>
                <a:schemeClr val="dk1"/>
              </a:solidFill>
            </a:endParaRPr>
          </a:p>
          <a:p>
            <a:pPr indent="0" lvl="0" marL="0" rtl="0" algn="l">
              <a:lnSpc>
                <a:spcPct val="90000"/>
              </a:lnSpc>
              <a:spcBef>
                <a:spcPts val="0"/>
              </a:spcBef>
              <a:spcAft>
                <a:spcPts val="0"/>
              </a:spcAft>
              <a:buClr>
                <a:schemeClr val="dk1"/>
              </a:buClr>
              <a:buSzPts val="800"/>
              <a:buFont typeface="Arial"/>
              <a:buNone/>
            </a:pPr>
            <a:r>
              <a:rPr i="1" lang="en" sz="3000">
                <a:solidFill>
                  <a:schemeClr val="dk1"/>
                </a:solidFill>
              </a:rPr>
              <a:t>What is depicted in these Picasso paintings? </a:t>
            </a:r>
            <a:endParaRPr b="1" sz="3600" u="sng">
              <a:solidFill>
                <a:srgbClr val="808080"/>
              </a:solidFill>
              <a:latin typeface="Arimo"/>
              <a:ea typeface="Arimo"/>
              <a:cs typeface="Arimo"/>
              <a:sym typeface="Arimo"/>
            </a:endParaRPr>
          </a:p>
        </p:txBody>
      </p:sp>
      <p:pic>
        <p:nvPicPr>
          <p:cNvPr id="1390" name="Google Shape;1390;p172"/>
          <p:cNvPicPr preferRelativeResize="0"/>
          <p:nvPr/>
        </p:nvPicPr>
        <p:blipFill>
          <a:blip r:embed="rId5">
            <a:alphaModFix/>
          </a:blip>
          <a:stretch>
            <a:fillRect/>
          </a:stretch>
        </p:blipFill>
        <p:spPr>
          <a:xfrm>
            <a:off x="701663" y="1505437"/>
            <a:ext cx="3257793" cy="3257793"/>
          </a:xfrm>
          <a:prstGeom prst="rect">
            <a:avLst/>
          </a:prstGeom>
          <a:noFill/>
          <a:ln>
            <a:noFill/>
          </a:ln>
        </p:spPr>
      </p:pic>
      <p:pic>
        <p:nvPicPr>
          <p:cNvPr id="1391" name="Google Shape;1391;p172"/>
          <p:cNvPicPr preferRelativeResize="0"/>
          <p:nvPr/>
        </p:nvPicPr>
        <p:blipFill>
          <a:blip r:embed="rId6">
            <a:alphaModFix/>
          </a:blip>
          <a:stretch>
            <a:fillRect/>
          </a:stretch>
        </p:blipFill>
        <p:spPr>
          <a:xfrm>
            <a:off x="5290200" y="1505437"/>
            <a:ext cx="2485056" cy="3257794"/>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173"/>
          <p:cNvSpPr txBox="1"/>
          <p:nvPr/>
        </p:nvSpPr>
        <p:spPr>
          <a:xfrm>
            <a:off x="275681" y="1159181"/>
            <a:ext cx="8513100" cy="1222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2300">
              <a:solidFill>
                <a:srgbClr val="595959"/>
              </a:solidFill>
              <a:latin typeface="Century Gothic"/>
              <a:ea typeface="Century Gothic"/>
              <a:cs typeface="Century Gothic"/>
              <a:sym typeface="Century Gothic"/>
            </a:endParaRPr>
          </a:p>
        </p:txBody>
      </p:sp>
      <p:sp>
        <p:nvSpPr>
          <p:cNvPr id="1397" name="Google Shape;1397;p173"/>
          <p:cNvSpPr txBox="1"/>
          <p:nvPr>
            <p:ph type="title"/>
          </p:nvPr>
        </p:nvSpPr>
        <p:spPr>
          <a:xfrm>
            <a:off x="1604231" y="327431"/>
            <a:ext cx="7264800" cy="623400"/>
          </a:xfrm>
          <a:prstGeom prst="rect">
            <a:avLst/>
          </a:prstGeom>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Clr>
                <a:srgbClr val="7033A0"/>
              </a:buClr>
              <a:buSzPct val="100000"/>
              <a:buFont typeface="Century Gothic"/>
              <a:buNone/>
            </a:pPr>
            <a:r>
              <a:rPr lang="en">
                <a:solidFill>
                  <a:schemeClr val="dk1"/>
                </a:solidFill>
                <a:latin typeface="Calibri"/>
                <a:ea typeface="Calibri"/>
                <a:cs typeface="Calibri"/>
                <a:sym typeface="Calibri"/>
              </a:rPr>
              <a:t>What is Scratch? - 3 minutes</a:t>
            </a:r>
            <a:endParaRPr>
              <a:solidFill>
                <a:schemeClr val="dk1"/>
              </a:solidFill>
              <a:latin typeface="Calibri"/>
              <a:ea typeface="Calibri"/>
              <a:cs typeface="Calibri"/>
              <a:sym typeface="Calibri"/>
            </a:endParaRPr>
          </a:p>
        </p:txBody>
      </p:sp>
      <p:pic>
        <p:nvPicPr>
          <p:cNvPr descr="Scratch is a programming language that makes it easy to create interactive art, stories, simulations, and games -- and share those creations online.&#10;&#10;Imagine, program, and share at http://scratch.mit.edu.&#10;&#10;&#10;Scratch is a project of the Lifelong Kindergarten group at MIT Media Lab.&#10;Music: &quot;And It Spread&quot; by The Avett Brothers" id="1398" name="Google Shape;1398;p173" title="Scratch 2.0 Overview Video">
            <a:hlinkClick r:id="rId3"/>
          </p:cNvPr>
          <p:cNvPicPr preferRelativeResize="0"/>
          <p:nvPr/>
        </p:nvPicPr>
        <p:blipFill>
          <a:blip r:embed="rId4">
            <a:alphaModFix/>
          </a:blip>
          <a:stretch>
            <a:fillRect/>
          </a:stretch>
        </p:blipFill>
        <p:spPr>
          <a:xfrm>
            <a:off x="1926309" y="950681"/>
            <a:ext cx="5291382" cy="396855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174"/>
          <p:cNvSpPr txBox="1"/>
          <p:nvPr>
            <p:ph type="title"/>
          </p:nvPr>
        </p:nvSpPr>
        <p:spPr>
          <a:xfrm>
            <a:off x="1106138" y="296944"/>
            <a:ext cx="7264800" cy="62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latin typeface="Calibri"/>
                <a:ea typeface="Calibri"/>
                <a:cs typeface="Calibri"/>
                <a:sym typeface="Calibri"/>
              </a:rPr>
              <a:t>Impact of Computing </a:t>
            </a:r>
            <a:endParaRPr>
              <a:solidFill>
                <a:schemeClr val="dk1"/>
              </a:solidFill>
              <a:latin typeface="Calibri"/>
              <a:ea typeface="Calibri"/>
              <a:cs typeface="Calibri"/>
              <a:sym typeface="Calibri"/>
            </a:endParaRPr>
          </a:p>
        </p:txBody>
      </p:sp>
      <p:sp>
        <p:nvSpPr>
          <p:cNvPr id="1404" name="Google Shape;1404;p174"/>
          <p:cNvSpPr txBox="1"/>
          <p:nvPr/>
        </p:nvSpPr>
        <p:spPr>
          <a:xfrm>
            <a:off x="967313" y="1016119"/>
            <a:ext cx="7542600" cy="846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i="1" lang="en" sz="2300">
                <a:latin typeface="Calibri"/>
                <a:ea typeface="Calibri"/>
                <a:cs typeface="Calibri"/>
                <a:sym typeface="Calibri"/>
              </a:rPr>
              <a:t>How do we impact computing technology positively/negatively? </a:t>
            </a:r>
            <a:endParaRPr i="1" sz="2300">
              <a:latin typeface="Calibri"/>
              <a:ea typeface="Calibri"/>
              <a:cs typeface="Calibri"/>
              <a:sym typeface="Calibri"/>
            </a:endParaRPr>
          </a:p>
        </p:txBody>
      </p:sp>
      <p:sp>
        <p:nvSpPr>
          <p:cNvPr id="1405" name="Google Shape;1405;p174"/>
          <p:cNvSpPr txBox="1"/>
          <p:nvPr/>
        </p:nvSpPr>
        <p:spPr>
          <a:xfrm>
            <a:off x="1107994" y="2734388"/>
            <a:ext cx="5855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pic>
        <p:nvPicPr>
          <p:cNvPr descr="Made by dutch television" id="1406" name="Google Shape;1406;p174" title="Grandmaster Flash - Interview 1986">
            <a:hlinkClick r:id="rId3"/>
          </p:cNvPr>
          <p:cNvPicPr preferRelativeResize="0"/>
          <p:nvPr/>
        </p:nvPicPr>
        <p:blipFill>
          <a:blip r:embed="rId4">
            <a:alphaModFix/>
          </a:blip>
          <a:stretch>
            <a:fillRect/>
          </a:stretch>
        </p:blipFill>
        <p:spPr>
          <a:xfrm>
            <a:off x="2285400" y="1765969"/>
            <a:ext cx="4434750" cy="33260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6"/>
                                        </p:tgtEl>
                                        <p:attrNameLst>
                                          <p:attrName>style.visibility</p:attrName>
                                        </p:attrNameLst>
                                      </p:cBhvr>
                                      <p:to>
                                        <p:strVal val="visible"/>
                                      </p:to>
                                    </p:set>
                                    <p:animEffect filter="fade" transition="in">
                                      <p:cBhvr>
                                        <p:cTn dur="1000"/>
                                        <p:tgtEl>
                                          <p:spTgt spid="1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175"/>
          <p:cNvSpPr txBox="1"/>
          <p:nvPr>
            <p:ph type="title"/>
          </p:nvPr>
        </p:nvSpPr>
        <p:spPr>
          <a:xfrm>
            <a:off x="1106138" y="296944"/>
            <a:ext cx="7264800" cy="62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latin typeface="Calibri"/>
                <a:ea typeface="Calibri"/>
                <a:cs typeface="Calibri"/>
                <a:sym typeface="Calibri"/>
              </a:rPr>
              <a:t>Scratch, Language, Math, and More</a:t>
            </a:r>
            <a:endParaRPr>
              <a:solidFill>
                <a:schemeClr val="dk1"/>
              </a:solidFill>
              <a:latin typeface="Calibri"/>
              <a:ea typeface="Calibri"/>
              <a:cs typeface="Calibri"/>
              <a:sym typeface="Calibri"/>
            </a:endParaRPr>
          </a:p>
        </p:txBody>
      </p:sp>
      <p:sp>
        <p:nvSpPr>
          <p:cNvPr id="1412" name="Google Shape;1412;p175"/>
          <p:cNvSpPr txBox="1"/>
          <p:nvPr/>
        </p:nvSpPr>
        <p:spPr>
          <a:xfrm>
            <a:off x="967313" y="1016119"/>
            <a:ext cx="7542600" cy="492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i="1" sz="2300">
              <a:latin typeface="Calibri"/>
              <a:ea typeface="Calibri"/>
              <a:cs typeface="Calibri"/>
              <a:sym typeface="Calibri"/>
            </a:endParaRPr>
          </a:p>
        </p:txBody>
      </p:sp>
      <p:sp>
        <p:nvSpPr>
          <p:cNvPr id="1413" name="Google Shape;1413;p175"/>
          <p:cNvSpPr txBox="1"/>
          <p:nvPr/>
        </p:nvSpPr>
        <p:spPr>
          <a:xfrm>
            <a:off x="1107994" y="2734388"/>
            <a:ext cx="5855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pic>
        <p:nvPicPr>
          <p:cNvPr descr="Scratch is now the world’s largest coding community for kids. Scratch founder Mitch Resnick will discuss the motivations underlying Scratch, the reasons for its success, and its plans for the future — including a sneak peek at the next generation of Scratch. &#10;&#10;Resnick will also share ideas and stories from his new book “Lifelong Kindergarten,” in which he argues that all of school (in fact, all of life) should be more like kindergarten — providing learners with opportunities to work on projects, based on their passions, in collaboration with peers, in a playful spirit.&#10;&#10;Resnick is Professor of Learning Research at MIT Media Lab.&#10;&#10;Intro by Tammy Stern.&#10;&#10;Get the book: https://goo.gl/k1c8SB" id="1414" name="Google Shape;1414;p175" title="Scratch: Coding for Everyone! | Mitchel Resnick | Talks at Google">
            <a:hlinkClick r:id="rId3"/>
          </p:cNvPr>
          <p:cNvPicPr preferRelativeResize="0"/>
          <p:nvPr/>
        </p:nvPicPr>
        <p:blipFill>
          <a:blip r:embed="rId4">
            <a:alphaModFix/>
          </a:blip>
          <a:stretch>
            <a:fillRect/>
          </a:stretch>
        </p:blipFill>
        <p:spPr>
          <a:xfrm>
            <a:off x="967325" y="828650"/>
            <a:ext cx="7323175" cy="4119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4"/>
                                        </p:tgtEl>
                                        <p:attrNameLst>
                                          <p:attrName>style.visibility</p:attrName>
                                        </p:attrNameLst>
                                      </p:cBhvr>
                                      <p:to>
                                        <p:strVal val="visible"/>
                                      </p:to>
                                    </p:set>
                                    <p:animEffect filter="fade" transition="in">
                                      <p:cBhvr>
                                        <p:cTn dur="1000"/>
                                        <p:tgtEl>
                                          <p:spTgt spid="14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18" name="Shape 1418"/>
        <p:cNvGrpSpPr/>
        <p:nvPr/>
      </p:nvGrpSpPr>
      <p:grpSpPr>
        <a:xfrm>
          <a:off x="0" y="0"/>
          <a:ext cx="0" cy="0"/>
          <a:chOff x="0" y="0"/>
          <a:chExt cx="0" cy="0"/>
        </a:xfrm>
      </p:grpSpPr>
      <p:sp>
        <p:nvSpPr>
          <p:cNvPr id="1419" name="Google Shape;1419;p17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0" name="Google Shape;1420;p176"/>
          <p:cNvSpPr/>
          <p:nvPr/>
        </p:nvSpPr>
        <p:spPr>
          <a:xfrm>
            <a:off x="0" y="4792950"/>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1" name="Google Shape;1421;p176"/>
          <p:cNvSpPr txBox="1"/>
          <p:nvPr>
            <p:ph type="title"/>
          </p:nvPr>
        </p:nvSpPr>
        <p:spPr>
          <a:xfrm>
            <a:off x="105713" y="1338113"/>
            <a:ext cx="8763600" cy="833100"/>
          </a:xfrm>
          <a:prstGeom prst="rect">
            <a:avLst/>
          </a:prstGeom>
          <a:noFill/>
          <a:ln>
            <a:noFill/>
          </a:ln>
        </p:spPr>
        <p:txBody>
          <a:bodyPr anchorCtr="0" anchor="t" bIns="0" lIns="0" spcFirstLastPara="1" rIns="0" wrap="square" tIns="193300">
            <a:normAutofit fontScale="90000"/>
          </a:bodyPr>
          <a:lstStyle/>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Universal Design </a:t>
            </a:r>
            <a:endParaRPr sz="2300" u="none">
              <a:solidFill>
                <a:srgbClr val="C80E2F"/>
              </a:solidFill>
              <a:latin typeface="Arial"/>
              <a:ea typeface="Arial"/>
              <a:cs typeface="Arial"/>
              <a:sym typeface="Arial"/>
            </a:endParaRPr>
          </a:p>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for Learning (UDL)</a:t>
            </a:r>
            <a:endParaRPr u="none">
              <a:solidFill>
                <a:srgbClr val="C80E2F"/>
              </a:solidFill>
              <a:latin typeface="Calibri"/>
              <a:ea typeface="Calibri"/>
              <a:cs typeface="Calibri"/>
              <a:sym typeface="Calibri"/>
            </a:endParaRPr>
          </a:p>
          <a:p>
            <a:pPr indent="0" lvl="0" marL="0" rtl="0" algn="l">
              <a:lnSpc>
                <a:spcPct val="100000"/>
              </a:lnSpc>
              <a:spcBef>
                <a:spcPts val="0"/>
              </a:spcBef>
              <a:spcAft>
                <a:spcPts val="0"/>
              </a:spcAft>
              <a:buNone/>
            </a:pPr>
            <a:r>
              <a:t/>
            </a:r>
            <a:endParaRPr sz="2000" u="none">
              <a:solidFill>
                <a:srgbClr val="C80E2F"/>
              </a:solidFill>
            </a:endParaRPr>
          </a:p>
          <a:p>
            <a:pPr indent="0" lvl="0" marL="0" rtl="0" algn="l">
              <a:lnSpc>
                <a:spcPct val="100000"/>
              </a:lnSpc>
              <a:spcBef>
                <a:spcPts val="0"/>
              </a:spcBef>
              <a:spcAft>
                <a:spcPts val="0"/>
              </a:spcAft>
              <a:buNone/>
            </a:pPr>
            <a:r>
              <a:t/>
            </a:r>
            <a:endParaRPr sz="2000" u="none">
              <a:solidFill>
                <a:srgbClr val="C80E2F"/>
              </a:solidFill>
            </a:endParaRPr>
          </a:p>
        </p:txBody>
      </p:sp>
      <p:sp>
        <p:nvSpPr>
          <p:cNvPr id="1422" name="Google Shape;1422;p17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23" name="Google Shape;1423;p17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24" name="Google Shape;1424;p176"/>
          <p:cNvSpPr txBox="1"/>
          <p:nvPr/>
        </p:nvSpPr>
        <p:spPr>
          <a:xfrm>
            <a:off x="2696452" y="47923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425" name="Google Shape;1425;p176"/>
          <p:cNvGrpSpPr/>
          <p:nvPr/>
        </p:nvGrpSpPr>
        <p:grpSpPr>
          <a:xfrm>
            <a:off x="317655" y="4817280"/>
            <a:ext cx="2220930" cy="352501"/>
            <a:chOff x="6077925" y="4856850"/>
            <a:chExt cx="6064800" cy="1143000"/>
          </a:xfrm>
        </p:grpSpPr>
        <p:sp>
          <p:nvSpPr>
            <p:cNvPr id="1426" name="Google Shape;1426;p17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27" name="Google Shape;1427;p176"/>
            <p:cNvPicPr preferRelativeResize="0"/>
            <p:nvPr/>
          </p:nvPicPr>
          <p:blipFill>
            <a:blip r:embed="rId3">
              <a:alphaModFix/>
            </a:blip>
            <a:stretch>
              <a:fillRect/>
            </a:stretch>
          </p:blipFill>
          <p:spPr>
            <a:xfrm>
              <a:off x="6369202" y="4941951"/>
              <a:ext cx="5634652" cy="938175"/>
            </a:xfrm>
            <a:prstGeom prst="rect">
              <a:avLst/>
            </a:prstGeom>
            <a:noFill/>
            <a:ln>
              <a:noFill/>
            </a:ln>
          </p:spPr>
        </p:pic>
      </p:grpSp>
      <p:sp>
        <p:nvSpPr>
          <p:cNvPr id="1428" name="Google Shape;1428;p176"/>
          <p:cNvSpPr txBox="1"/>
          <p:nvPr/>
        </p:nvSpPr>
        <p:spPr>
          <a:xfrm>
            <a:off x="165938" y="2612756"/>
            <a:ext cx="2738400" cy="1600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400"/>
              <a:t>Resources:</a:t>
            </a:r>
            <a:endParaRPr sz="1400"/>
          </a:p>
          <a:p>
            <a:pPr indent="0" lvl="0" marL="0" rtl="0" algn="l">
              <a:spcBef>
                <a:spcPts val="0"/>
              </a:spcBef>
              <a:spcAft>
                <a:spcPts val="0"/>
              </a:spcAft>
              <a:buNone/>
            </a:pPr>
            <a:r>
              <a:t/>
            </a:r>
            <a:endParaRPr sz="1400"/>
          </a:p>
          <a:p>
            <a:pPr indent="-254000" lvl="0" marL="342900" rtl="0" algn="l">
              <a:spcBef>
                <a:spcPts val="0"/>
              </a:spcBef>
              <a:spcAft>
                <a:spcPts val="0"/>
              </a:spcAft>
              <a:buSzPts val="1400"/>
              <a:buChar char="●"/>
            </a:pPr>
            <a:r>
              <a:rPr lang="en" sz="1400"/>
              <a:t>cast.org</a:t>
            </a:r>
            <a:endParaRPr sz="1400"/>
          </a:p>
          <a:p>
            <a:pPr indent="0" lvl="0" marL="342900" rtl="0" algn="l">
              <a:spcBef>
                <a:spcPts val="0"/>
              </a:spcBef>
              <a:spcAft>
                <a:spcPts val="0"/>
              </a:spcAft>
              <a:buNone/>
            </a:pPr>
            <a:r>
              <a:t/>
            </a:r>
            <a:endParaRPr sz="1400"/>
          </a:p>
          <a:p>
            <a:pPr indent="-254000" lvl="0" marL="342900" rtl="0" algn="l">
              <a:spcBef>
                <a:spcPts val="0"/>
              </a:spcBef>
              <a:spcAft>
                <a:spcPts val="0"/>
              </a:spcAft>
              <a:buSzPts val="1400"/>
              <a:buChar char="●"/>
            </a:pPr>
            <a:r>
              <a:rPr lang="en" sz="1400" u="sng">
                <a:solidFill>
                  <a:schemeClr val="hlink"/>
                </a:solidFill>
                <a:hlinkClick r:id="rId4"/>
              </a:rPr>
              <a:t>https://udlguidelines.cast.org/</a:t>
            </a:r>
            <a:endParaRPr sz="1400"/>
          </a:p>
          <a:p>
            <a:pPr indent="0" lvl="0" marL="0" rtl="0" algn="l">
              <a:spcBef>
                <a:spcPts val="0"/>
              </a:spcBef>
              <a:spcAft>
                <a:spcPts val="0"/>
              </a:spcAft>
              <a:buNone/>
            </a:pPr>
            <a:r>
              <a:t/>
            </a:r>
            <a:endParaRPr sz="1100"/>
          </a:p>
        </p:txBody>
      </p:sp>
      <p:pic>
        <p:nvPicPr>
          <p:cNvPr id="1429" name="Google Shape;1429;p176" title="UDL At A Glance">
            <a:hlinkClick r:id="rId5"/>
          </p:cNvPr>
          <p:cNvPicPr preferRelativeResize="0"/>
          <p:nvPr/>
        </p:nvPicPr>
        <p:blipFill>
          <a:blip r:embed="rId6">
            <a:alphaModFix/>
          </a:blip>
          <a:stretch>
            <a:fillRect/>
          </a:stretch>
        </p:blipFill>
        <p:spPr>
          <a:xfrm>
            <a:off x="3262800" y="302902"/>
            <a:ext cx="5606437" cy="42048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9"/>
                                        </p:tgtEl>
                                        <p:attrNameLst>
                                          <p:attrName>style.visibility</p:attrName>
                                        </p:attrNameLst>
                                      </p:cBhvr>
                                      <p:to>
                                        <p:strVal val="visible"/>
                                      </p:to>
                                    </p:set>
                                    <p:animEffect filter="fade" transition="in">
                                      <p:cBhvr>
                                        <p:cTn dur="1000"/>
                                        <p:tgtEl>
                                          <p:spTgt spid="1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33" name="Shape 1433"/>
        <p:cNvGrpSpPr/>
        <p:nvPr/>
      </p:nvGrpSpPr>
      <p:grpSpPr>
        <a:xfrm>
          <a:off x="0" y="0"/>
          <a:ext cx="0" cy="0"/>
          <a:chOff x="0" y="0"/>
          <a:chExt cx="0" cy="0"/>
        </a:xfrm>
      </p:grpSpPr>
      <p:sp>
        <p:nvSpPr>
          <p:cNvPr id="1434" name="Google Shape;1434;p17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5" name="Google Shape;1435;p17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6" name="Google Shape;1436;p177"/>
          <p:cNvSpPr/>
          <p:nvPr/>
        </p:nvSpPr>
        <p:spPr>
          <a:xfrm>
            <a:off x="0" y="4742888"/>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37" name="Google Shape;1437;p177"/>
          <p:cNvSpPr txBox="1"/>
          <p:nvPr>
            <p:ph type="title"/>
          </p:nvPr>
        </p:nvSpPr>
        <p:spPr>
          <a:xfrm>
            <a:off x="763781" y="331688"/>
            <a:ext cx="7350900" cy="831300"/>
          </a:xfrm>
          <a:prstGeom prst="rect">
            <a:avLst/>
          </a:prstGeom>
          <a:noFill/>
          <a:ln>
            <a:noFill/>
          </a:ln>
        </p:spPr>
        <p:txBody>
          <a:bodyPr anchorCtr="0" anchor="t" bIns="0" lIns="0" spcFirstLastPara="1" rIns="0" wrap="square" tIns="0">
            <a:normAutofit fontScale="90000"/>
          </a:bodyPr>
          <a:lstStyle/>
          <a:p>
            <a:pPr indent="0" lvl="0" marL="0" rtl="0" algn="ctr">
              <a:spcBef>
                <a:spcPts val="0"/>
              </a:spcBef>
              <a:spcAft>
                <a:spcPts val="0"/>
              </a:spcAft>
              <a:buClr>
                <a:schemeClr val="dk1"/>
              </a:buClr>
              <a:buSzPts val="720"/>
              <a:buFont typeface="Arial"/>
              <a:buNone/>
            </a:pPr>
            <a:r>
              <a:rPr lang="en" sz="3300" u="none">
                <a:solidFill>
                  <a:srgbClr val="D1190D"/>
                </a:solidFill>
                <a:latin typeface="Calibri"/>
                <a:ea typeface="Calibri"/>
                <a:cs typeface="Calibri"/>
                <a:sym typeface="Calibri"/>
              </a:rPr>
              <a:t>Foundations of UDL: Architecture</a:t>
            </a:r>
            <a:endParaRPr sz="3300" u="none">
              <a:solidFill>
                <a:srgbClr val="D1190D"/>
              </a:solidFill>
              <a:latin typeface="Calibri"/>
              <a:ea typeface="Calibri"/>
              <a:cs typeface="Calibri"/>
              <a:sym typeface="Calibri"/>
            </a:endParaRPr>
          </a:p>
          <a:p>
            <a:pPr indent="0" lvl="0" marL="0" rtl="0" algn="ctr">
              <a:spcBef>
                <a:spcPts val="0"/>
              </a:spcBef>
              <a:spcAft>
                <a:spcPts val="0"/>
              </a:spcAft>
              <a:buNone/>
            </a:pPr>
            <a:r>
              <a:t/>
            </a:r>
            <a:endParaRPr sz="3300" u="none">
              <a:solidFill>
                <a:srgbClr val="D1190D"/>
              </a:solidFill>
              <a:latin typeface="Calibri"/>
              <a:ea typeface="Calibri"/>
              <a:cs typeface="Calibri"/>
              <a:sym typeface="Calibri"/>
            </a:endParaRPr>
          </a:p>
          <a:p>
            <a:pPr indent="0" lvl="0" marL="0" rtl="0" algn="l">
              <a:spcBef>
                <a:spcPts val="0"/>
              </a:spcBef>
              <a:spcAft>
                <a:spcPts val="0"/>
              </a:spcAft>
              <a:buNone/>
            </a:pPr>
            <a:r>
              <a:t/>
            </a:r>
            <a:endParaRPr sz="3300" u="none">
              <a:solidFill>
                <a:srgbClr val="D1190D"/>
              </a:solidFill>
              <a:latin typeface="Calibri"/>
              <a:ea typeface="Calibri"/>
              <a:cs typeface="Calibri"/>
              <a:sym typeface="Calibri"/>
            </a:endParaRPr>
          </a:p>
          <a:p>
            <a:pPr indent="0" lvl="0" marL="0" rtl="0" algn="l">
              <a:spcBef>
                <a:spcPts val="0"/>
              </a:spcBef>
              <a:spcAft>
                <a:spcPts val="0"/>
              </a:spcAft>
              <a:buNone/>
            </a:pPr>
            <a:r>
              <a:t/>
            </a:r>
            <a:endParaRPr sz="3300" u="none">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57142"/>
              <a:buFont typeface="Arial"/>
              <a:buNone/>
            </a:pPr>
            <a:r>
              <a:t/>
            </a:r>
            <a:endParaRPr sz="1400" u="none">
              <a:solidFill>
                <a:schemeClr val="dk1"/>
              </a:solidFill>
              <a:latin typeface="Calibri"/>
              <a:ea typeface="Calibri"/>
              <a:cs typeface="Calibri"/>
              <a:sym typeface="Calibri"/>
            </a:endParaRPr>
          </a:p>
          <a:p>
            <a:pPr indent="0" lvl="0" marL="0" rtl="0" algn="l">
              <a:spcBef>
                <a:spcPts val="500"/>
              </a:spcBef>
              <a:spcAft>
                <a:spcPts val="0"/>
              </a:spcAft>
              <a:buNone/>
            </a:pPr>
            <a:r>
              <a:t/>
            </a:r>
            <a:endParaRPr sz="2000" u="none">
              <a:solidFill>
                <a:srgbClr val="D1190D"/>
              </a:solidFill>
              <a:latin typeface="Calibri"/>
              <a:ea typeface="Calibri"/>
              <a:cs typeface="Calibri"/>
              <a:sym typeface="Calibri"/>
            </a:endParaRPr>
          </a:p>
        </p:txBody>
      </p:sp>
      <p:sp>
        <p:nvSpPr>
          <p:cNvPr id="1438" name="Google Shape;1438;p17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39" name="Google Shape;1439;p17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40" name="Google Shape;1440;p177"/>
          <p:cNvSpPr txBox="1"/>
          <p:nvPr/>
        </p:nvSpPr>
        <p:spPr>
          <a:xfrm>
            <a:off x="2696452" y="47824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441" name="Google Shape;1441;p177"/>
          <p:cNvGrpSpPr/>
          <p:nvPr/>
        </p:nvGrpSpPr>
        <p:grpSpPr>
          <a:xfrm>
            <a:off x="312780" y="4766655"/>
            <a:ext cx="2220930" cy="352501"/>
            <a:chOff x="6077925" y="4856850"/>
            <a:chExt cx="6064800" cy="1143000"/>
          </a:xfrm>
        </p:grpSpPr>
        <p:sp>
          <p:nvSpPr>
            <p:cNvPr id="1442" name="Google Shape;1442;p17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43" name="Google Shape;1443;p177"/>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444" name="Google Shape;1444;p177"/>
          <p:cNvPicPr preferRelativeResize="0"/>
          <p:nvPr/>
        </p:nvPicPr>
        <p:blipFill>
          <a:blip r:embed="rId5">
            <a:alphaModFix/>
          </a:blip>
          <a:stretch>
            <a:fillRect/>
          </a:stretch>
        </p:blipFill>
        <p:spPr>
          <a:xfrm>
            <a:off x="1839133" y="1016400"/>
            <a:ext cx="4929788" cy="3286538"/>
          </a:xfrm>
          <a:prstGeom prst="rect">
            <a:avLst/>
          </a:prstGeom>
          <a:noFill/>
          <a:ln>
            <a:noFill/>
          </a:ln>
        </p:spPr>
      </p:pic>
      <p:sp>
        <p:nvSpPr>
          <p:cNvPr id="1445" name="Google Shape;1445;p177"/>
          <p:cNvSpPr txBox="1"/>
          <p:nvPr/>
        </p:nvSpPr>
        <p:spPr>
          <a:xfrm>
            <a:off x="2483044" y="4372388"/>
            <a:ext cx="3559200" cy="3012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 sz="1200"/>
              <a:t>The Guggenheim Museum, NYC</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4"/>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89" name="Google Shape;189;p34"/>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90" name="Google Shape;190;p34"/>
          <p:cNvPicPr preferRelativeResize="0"/>
          <p:nvPr/>
        </p:nvPicPr>
        <p:blipFill>
          <a:blip r:embed="rId3">
            <a:alphaModFix/>
          </a:blip>
          <a:stretch>
            <a:fillRect/>
          </a:stretch>
        </p:blipFill>
        <p:spPr>
          <a:xfrm>
            <a:off x="75" y="0"/>
            <a:ext cx="9144000" cy="514350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49" name="Shape 1449"/>
        <p:cNvGrpSpPr/>
        <p:nvPr/>
      </p:nvGrpSpPr>
      <p:grpSpPr>
        <a:xfrm>
          <a:off x="0" y="0"/>
          <a:ext cx="0" cy="0"/>
          <a:chOff x="0" y="0"/>
          <a:chExt cx="0" cy="0"/>
        </a:xfrm>
      </p:grpSpPr>
      <p:sp>
        <p:nvSpPr>
          <p:cNvPr id="1450" name="Google Shape;1450;p17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51" name="Google Shape;1451;p17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52" name="Google Shape;1452;p178"/>
          <p:cNvSpPr/>
          <p:nvPr/>
        </p:nvSpPr>
        <p:spPr>
          <a:xfrm>
            <a:off x="0" y="4742888"/>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53" name="Google Shape;1453;p17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54" name="Google Shape;1454;p17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55" name="Google Shape;1455;p178"/>
          <p:cNvSpPr txBox="1"/>
          <p:nvPr/>
        </p:nvSpPr>
        <p:spPr>
          <a:xfrm>
            <a:off x="2696452" y="4782477"/>
            <a:ext cx="5729100" cy="301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456" name="Google Shape;1456;p178"/>
          <p:cNvGrpSpPr/>
          <p:nvPr/>
        </p:nvGrpSpPr>
        <p:grpSpPr>
          <a:xfrm>
            <a:off x="312780" y="4766655"/>
            <a:ext cx="2220930" cy="352501"/>
            <a:chOff x="6077925" y="4856850"/>
            <a:chExt cx="6064800" cy="1143000"/>
          </a:xfrm>
        </p:grpSpPr>
        <p:sp>
          <p:nvSpPr>
            <p:cNvPr id="1457" name="Google Shape;1457;p17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58" name="Google Shape;1458;p17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459" name="Google Shape;1459;p178"/>
          <p:cNvPicPr preferRelativeResize="0"/>
          <p:nvPr/>
        </p:nvPicPr>
        <p:blipFill>
          <a:blip r:embed="rId5">
            <a:alphaModFix/>
          </a:blip>
          <a:stretch>
            <a:fillRect/>
          </a:stretch>
        </p:blipFill>
        <p:spPr>
          <a:xfrm>
            <a:off x="2254650" y="191241"/>
            <a:ext cx="4129407" cy="4457138"/>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63" name="Shape 1463"/>
        <p:cNvGrpSpPr/>
        <p:nvPr/>
      </p:nvGrpSpPr>
      <p:grpSpPr>
        <a:xfrm>
          <a:off x="0" y="0"/>
          <a:ext cx="0" cy="0"/>
          <a:chOff x="0" y="0"/>
          <a:chExt cx="0" cy="0"/>
        </a:xfrm>
      </p:grpSpPr>
      <p:sp>
        <p:nvSpPr>
          <p:cNvPr id="1464" name="Google Shape;1464;p17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5" name="Google Shape;1465;p17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6" name="Google Shape;1466;p179"/>
          <p:cNvSpPr/>
          <p:nvPr/>
        </p:nvSpPr>
        <p:spPr>
          <a:xfrm>
            <a:off x="0" y="4742888"/>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7" name="Google Shape;1467;p17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68" name="Google Shape;1468;p17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69" name="Google Shape;1469;p179"/>
          <p:cNvSpPr txBox="1"/>
          <p:nvPr/>
        </p:nvSpPr>
        <p:spPr>
          <a:xfrm>
            <a:off x="2696452" y="47824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470" name="Google Shape;1470;p179"/>
          <p:cNvGrpSpPr/>
          <p:nvPr/>
        </p:nvGrpSpPr>
        <p:grpSpPr>
          <a:xfrm>
            <a:off x="312780" y="4766655"/>
            <a:ext cx="2220930" cy="352501"/>
            <a:chOff x="6077925" y="4856850"/>
            <a:chExt cx="6064800" cy="1143000"/>
          </a:xfrm>
        </p:grpSpPr>
        <p:sp>
          <p:nvSpPr>
            <p:cNvPr id="1471" name="Google Shape;1471;p17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72" name="Google Shape;1472;p179"/>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473" name="Google Shape;1473;p179"/>
          <p:cNvSpPr txBox="1"/>
          <p:nvPr/>
        </p:nvSpPr>
        <p:spPr>
          <a:xfrm>
            <a:off x="351675" y="979857"/>
            <a:ext cx="8301900" cy="3510600"/>
          </a:xfrm>
          <a:prstGeom prst="rect">
            <a:avLst/>
          </a:prstGeom>
          <a:noFill/>
          <a:ln>
            <a:noFill/>
          </a:ln>
        </p:spPr>
        <p:txBody>
          <a:bodyPr anchorCtr="0" anchor="t" bIns="68575" lIns="68575" spcFirstLastPara="1" rIns="68575" wrap="square" tIns="68575">
            <a:noAutofit/>
          </a:bodyPr>
          <a:lstStyle/>
          <a:p>
            <a:pPr indent="0" lvl="0" marL="0" rtl="0" algn="l">
              <a:lnSpc>
                <a:spcPct val="115000"/>
              </a:lnSpc>
              <a:spcBef>
                <a:spcPts val="0"/>
              </a:spcBef>
              <a:spcAft>
                <a:spcPts val="0"/>
              </a:spcAft>
              <a:buNone/>
            </a:pPr>
            <a:r>
              <a:rPr lang="en" sz="1800">
                <a:solidFill>
                  <a:srgbClr val="2B2B2B"/>
                </a:solidFill>
              </a:rPr>
              <a:t>“UDL is a </a:t>
            </a:r>
            <a:r>
              <a:rPr b="1" lang="en" sz="1800">
                <a:solidFill>
                  <a:srgbClr val="2B2B2B"/>
                </a:solidFill>
              </a:rPr>
              <a:t>framework</a:t>
            </a:r>
            <a:r>
              <a:rPr lang="en" sz="1800">
                <a:solidFill>
                  <a:srgbClr val="2B2B2B"/>
                </a:solidFill>
              </a:rPr>
              <a:t> that guides the shift from designing learning environments and lessons with potential barriers to designing barrier-free, instructionally rich learning environments and lessons” (Nelson, 2014, p. 2) --</a:t>
            </a:r>
            <a:r>
              <a:rPr b="1" lang="en" sz="1800">
                <a:solidFill>
                  <a:srgbClr val="2B2B2B"/>
                </a:solidFill>
              </a:rPr>
              <a:t>Scientifically valid framework</a:t>
            </a:r>
            <a:endParaRPr b="1" sz="1800">
              <a:solidFill>
                <a:srgbClr val="2B2B2B"/>
              </a:solidFill>
            </a:endParaRPr>
          </a:p>
          <a:p>
            <a:pPr indent="0" lvl="0" marL="0" rtl="0" algn="l">
              <a:lnSpc>
                <a:spcPct val="115000"/>
              </a:lnSpc>
              <a:spcBef>
                <a:spcPts val="0"/>
              </a:spcBef>
              <a:spcAft>
                <a:spcPts val="0"/>
              </a:spcAft>
              <a:buNone/>
            </a:pPr>
            <a:r>
              <a:t/>
            </a:r>
            <a:endParaRPr sz="1800">
              <a:solidFill>
                <a:srgbClr val="2B2B2B"/>
              </a:solidFill>
            </a:endParaRPr>
          </a:p>
          <a:p>
            <a:pPr indent="0" lvl="0" marL="0" rtl="0" algn="l">
              <a:lnSpc>
                <a:spcPct val="115000"/>
              </a:lnSpc>
              <a:spcBef>
                <a:spcPts val="0"/>
              </a:spcBef>
              <a:spcAft>
                <a:spcPts val="0"/>
              </a:spcAft>
              <a:buNone/>
            </a:pPr>
            <a:r>
              <a:rPr lang="en" sz="1800">
                <a:solidFill>
                  <a:srgbClr val="262626"/>
                </a:solidFill>
              </a:rPr>
              <a:t>UDL provides a blueprint for creating instructional goals, methods, materials, and assessments that work for everyone--</a:t>
            </a:r>
            <a:r>
              <a:rPr b="1" lang="en" sz="1800">
                <a:solidFill>
                  <a:srgbClr val="262626"/>
                </a:solidFill>
              </a:rPr>
              <a:t>not</a:t>
            </a:r>
            <a:r>
              <a:rPr lang="en" sz="1800">
                <a:solidFill>
                  <a:srgbClr val="262626"/>
                </a:solidFill>
              </a:rPr>
              <a:t> a single, one-size-fits-all solution but rather </a:t>
            </a:r>
            <a:r>
              <a:rPr b="1" lang="en" sz="1800">
                <a:solidFill>
                  <a:srgbClr val="262626"/>
                </a:solidFill>
              </a:rPr>
              <a:t>flexible </a:t>
            </a:r>
            <a:r>
              <a:rPr lang="en" sz="1800">
                <a:solidFill>
                  <a:srgbClr val="262626"/>
                </a:solidFill>
              </a:rPr>
              <a:t>approaches that can be customized and adjusted for </a:t>
            </a:r>
            <a:r>
              <a:rPr b="1" i="1" lang="en" sz="1800">
                <a:solidFill>
                  <a:srgbClr val="262626"/>
                </a:solidFill>
              </a:rPr>
              <a:t>individual needs.</a:t>
            </a:r>
            <a:endParaRPr b="1" i="1" sz="1800">
              <a:solidFill>
                <a:srgbClr val="262626"/>
              </a:solidFill>
            </a:endParaRPr>
          </a:p>
          <a:p>
            <a:pPr indent="0" lvl="0" marL="0" rtl="0" algn="l">
              <a:lnSpc>
                <a:spcPct val="115000"/>
              </a:lnSpc>
              <a:spcBef>
                <a:spcPts val="0"/>
              </a:spcBef>
              <a:spcAft>
                <a:spcPts val="0"/>
              </a:spcAft>
              <a:buNone/>
            </a:pPr>
            <a:r>
              <a:t/>
            </a:r>
            <a:endParaRPr b="1" i="1" sz="1800">
              <a:solidFill>
                <a:srgbClr val="262626"/>
              </a:solidFill>
            </a:endParaRPr>
          </a:p>
          <a:p>
            <a:pPr indent="0" lvl="0" marL="0" rtl="0" algn="l">
              <a:lnSpc>
                <a:spcPct val="115000"/>
              </a:lnSpc>
              <a:spcBef>
                <a:spcPts val="0"/>
              </a:spcBef>
              <a:spcAft>
                <a:spcPts val="0"/>
              </a:spcAft>
              <a:buClr>
                <a:schemeClr val="dk1"/>
              </a:buClr>
              <a:buSzPts val="800"/>
              <a:buFont typeface="Arial"/>
              <a:buNone/>
            </a:pPr>
            <a:r>
              <a:rPr lang="en" sz="1800">
                <a:solidFill>
                  <a:schemeClr val="dk1"/>
                </a:solidFill>
              </a:rPr>
              <a:t>UDL involves helping all students succeed.</a:t>
            </a:r>
            <a:endParaRPr b="1" i="1" sz="1800">
              <a:solidFill>
                <a:srgbClr val="262626"/>
              </a:solidFill>
              <a:latin typeface="Open Sans"/>
              <a:ea typeface="Open Sans"/>
              <a:cs typeface="Open Sans"/>
              <a:sym typeface="Open Sans"/>
            </a:endParaRPr>
          </a:p>
        </p:txBody>
      </p:sp>
      <p:sp>
        <p:nvSpPr>
          <p:cNvPr id="1474" name="Google Shape;1474;p179"/>
          <p:cNvSpPr txBox="1"/>
          <p:nvPr/>
        </p:nvSpPr>
        <p:spPr>
          <a:xfrm>
            <a:off x="312938" y="227044"/>
            <a:ext cx="8653500" cy="646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3300">
                <a:solidFill>
                  <a:srgbClr val="D1190D"/>
                </a:solidFill>
                <a:latin typeface="Calibri"/>
                <a:ea typeface="Calibri"/>
                <a:cs typeface="Calibri"/>
                <a:sym typeface="Calibri"/>
              </a:rPr>
              <a:t>UDL is…</a:t>
            </a:r>
            <a:endParaRPr b="1" sz="3300">
              <a:solidFill>
                <a:srgbClr val="D1190D"/>
              </a:solidFill>
              <a:latin typeface="Calibri"/>
              <a:ea typeface="Calibri"/>
              <a:cs typeface="Calibri"/>
              <a:sym typeface="Calibri"/>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78" name="Shape 1478"/>
        <p:cNvGrpSpPr/>
        <p:nvPr/>
      </p:nvGrpSpPr>
      <p:grpSpPr>
        <a:xfrm>
          <a:off x="0" y="0"/>
          <a:ext cx="0" cy="0"/>
          <a:chOff x="0" y="0"/>
          <a:chExt cx="0" cy="0"/>
        </a:xfrm>
      </p:grpSpPr>
      <p:sp>
        <p:nvSpPr>
          <p:cNvPr id="1479" name="Google Shape;1479;p18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80" name="Google Shape;1480;p180"/>
          <p:cNvSpPr/>
          <p:nvPr/>
        </p:nvSpPr>
        <p:spPr>
          <a:xfrm>
            <a:off x="0" y="4792950"/>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81" name="Google Shape;1481;p180"/>
          <p:cNvSpPr txBox="1"/>
          <p:nvPr>
            <p:ph type="title"/>
          </p:nvPr>
        </p:nvSpPr>
        <p:spPr>
          <a:xfrm>
            <a:off x="380475" y="140119"/>
            <a:ext cx="8763600" cy="833100"/>
          </a:xfrm>
          <a:prstGeom prst="rect">
            <a:avLst/>
          </a:prstGeom>
          <a:noFill/>
          <a:ln>
            <a:noFill/>
          </a:ln>
        </p:spPr>
        <p:txBody>
          <a:bodyPr anchorCtr="0" anchor="t" bIns="0" lIns="0" spcFirstLastPara="1" rIns="0" wrap="square" tIns="193300">
            <a:normAutofit fontScale="90000"/>
          </a:bodyPr>
          <a:lstStyle/>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What are the barriers?</a:t>
            </a:r>
            <a:endParaRPr u="none">
              <a:solidFill>
                <a:srgbClr val="C80E2F"/>
              </a:solidFill>
              <a:latin typeface="Calibri"/>
              <a:ea typeface="Calibri"/>
              <a:cs typeface="Calibri"/>
              <a:sym typeface="Calibri"/>
            </a:endParaRPr>
          </a:p>
          <a:p>
            <a:pPr indent="0" lvl="0" marL="0" rtl="0" algn="l">
              <a:lnSpc>
                <a:spcPct val="100000"/>
              </a:lnSpc>
              <a:spcBef>
                <a:spcPts val="0"/>
              </a:spcBef>
              <a:spcAft>
                <a:spcPts val="0"/>
              </a:spcAft>
              <a:buNone/>
            </a:pPr>
            <a:r>
              <a:t/>
            </a:r>
            <a:endParaRPr sz="2000" u="none">
              <a:solidFill>
                <a:srgbClr val="C80E2F"/>
              </a:solidFill>
            </a:endParaRPr>
          </a:p>
          <a:p>
            <a:pPr indent="0" lvl="0" marL="0" rtl="0" algn="l">
              <a:lnSpc>
                <a:spcPct val="100000"/>
              </a:lnSpc>
              <a:spcBef>
                <a:spcPts val="0"/>
              </a:spcBef>
              <a:spcAft>
                <a:spcPts val="0"/>
              </a:spcAft>
              <a:buNone/>
            </a:pPr>
            <a:r>
              <a:t/>
            </a:r>
            <a:endParaRPr sz="2000" u="none">
              <a:solidFill>
                <a:srgbClr val="C80E2F"/>
              </a:solidFill>
            </a:endParaRPr>
          </a:p>
        </p:txBody>
      </p:sp>
      <p:sp>
        <p:nvSpPr>
          <p:cNvPr id="1482" name="Google Shape;1482;p18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83" name="Google Shape;1483;p18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84" name="Google Shape;1484;p180"/>
          <p:cNvSpPr txBox="1"/>
          <p:nvPr/>
        </p:nvSpPr>
        <p:spPr>
          <a:xfrm>
            <a:off x="2696452" y="47923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485" name="Google Shape;1485;p180"/>
          <p:cNvGrpSpPr/>
          <p:nvPr/>
        </p:nvGrpSpPr>
        <p:grpSpPr>
          <a:xfrm>
            <a:off x="317655" y="4817280"/>
            <a:ext cx="2220930" cy="352501"/>
            <a:chOff x="6077925" y="4856850"/>
            <a:chExt cx="6064800" cy="1143000"/>
          </a:xfrm>
        </p:grpSpPr>
        <p:sp>
          <p:nvSpPr>
            <p:cNvPr id="1486" name="Google Shape;1486;p18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87" name="Google Shape;1487;p180"/>
            <p:cNvPicPr preferRelativeResize="0"/>
            <p:nvPr/>
          </p:nvPicPr>
          <p:blipFill>
            <a:blip r:embed="rId3">
              <a:alphaModFix/>
            </a:blip>
            <a:stretch>
              <a:fillRect/>
            </a:stretch>
          </p:blipFill>
          <p:spPr>
            <a:xfrm>
              <a:off x="6369202" y="4941951"/>
              <a:ext cx="5634652" cy="938175"/>
            </a:xfrm>
            <a:prstGeom prst="rect">
              <a:avLst/>
            </a:prstGeom>
            <a:noFill/>
            <a:ln>
              <a:noFill/>
            </a:ln>
          </p:spPr>
        </p:pic>
      </p:grpSp>
      <p:sp>
        <p:nvSpPr>
          <p:cNvPr id="1488" name="Google Shape;1488;p180"/>
          <p:cNvSpPr txBox="1"/>
          <p:nvPr/>
        </p:nvSpPr>
        <p:spPr>
          <a:xfrm>
            <a:off x="446644" y="741356"/>
            <a:ext cx="80982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400"/>
          </a:p>
        </p:txBody>
      </p:sp>
      <p:sp>
        <p:nvSpPr>
          <p:cNvPr id="1489" name="Google Shape;1489;p180"/>
          <p:cNvSpPr txBox="1"/>
          <p:nvPr/>
        </p:nvSpPr>
        <p:spPr>
          <a:xfrm>
            <a:off x="4992731" y="846150"/>
            <a:ext cx="4099200" cy="334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1500"/>
          </a:p>
        </p:txBody>
      </p:sp>
      <p:sp>
        <p:nvSpPr>
          <p:cNvPr id="1490" name="Google Shape;1490;p180"/>
          <p:cNvSpPr txBox="1"/>
          <p:nvPr/>
        </p:nvSpPr>
        <p:spPr>
          <a:xfrm>
            <a:off x="446644" y="887831"/>
            <a:ext cx="8098200" cy="2343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800"/>
              <a:t>Learning barriers are those elements of a lesson or the environment that prevent a learner from reaching the goal.</a:t>
            </a:r>
            <a:endParaRPr sz="1800"/>
          </a:p>
          <a:p>
            <a:pPr indent="0" lvl="0" marL="0" rtl="0" algn="l">
              <a:spcBef>
                <a:spcPts val="0"/>
              </a:spcBef>
              <a:spcAft>
                <a:spcPts val="0"/>
              </a:spcAft>
              <a:buNone/>
            </a:pPr>
            <a:r>
              <a:t/>
            </a:r>
            <a:endParaRPr sz="1800"/>
          </a:p>
          <a:p>
            <a:pPr indent="0" lvl="0" marL="0" rtl="0" algn="l">
              <a:lnSpc>
                <a:spcPct val="115000"/>
              </a:lnSpc>
              <a:spcBef>
                <a:spcPts val="0"/>
              </a:spcBef>
              <a:spcAft>
                <a:spcPts val="0"/>
              </a:spcAft>
              <a:buNone/>
            </a:pPr>
            <a:r>
              <a:rPr lang="en" sz="1800">
                <a:solidFill>
                  <a:schemeClr val="dk1"/>
                </a:solidFill>
              </a:rPr>
              <a:t>“</a:t>
            </a:r>
            <a:r>
              <a:rPr i="1" lang="en" sz="1800">
                <a:solidFill>
                  <a:schemeClr val="dk1"/>
                </a:solidFill>
              </a:rPr>
              <a:t>barriers to learning are not, in fact, inherent in the capacities of learners, but instead arise in learners' interactions with inflexible educational goals, materials, methods, and assessments.</a:t>
            </a:r>
            <a:r>
              <a:rPr lang="en" sz="1800">
                <a:solidFill>
                  <a:schemeClr val="dk1"/>
                </a:solidFill>
              </a:rPr>
              <a:t>”</a:t>
            </a:r>
            <a:endParaRPr sz="1800">
              <a:solidFill>
                <a:schemeClr val="dk1"/>
              </a:solidFill>
            </a:endParaRPr>
          </a:p>
          <a:p>
            <a:pPr indent="0" lvl="0" marL="0" rtl="0" algn="l">
              <a:lnSpc>
                <a:spcPct val="115000"/>
              </a:lnSpc>
              <a:spcBef>
                <a:spcPts val="0"/>
              </a:spcBef>
              <a:spcAft>
                <a:spcPts val="0"/>
              </a:spcAft>
              <a:buNone/>
            </a:pPr>
            <a:r>
              <a:rPr lang="en" sz="1800">
                <a:solidFill>
                  <a:schemeClr val="dk1"/>
                </a:solidFill>
              </a:rPr>
              <a:t>(Dr. David Rose. </a:t>
            </a:r>
            <a:r>
              <a:rPr i="1" lang="en" sz="1800">
                <a:solidFill>
                  <a:schemeClr val="dk1"/>
                </a:solidFill>
              </a:rPr>
              <a:t>Teaching Every Student in the Digital Age</a:t>
            </a:r>
            <a:r>
              <a:rPr lang="en" sz="1800">
                <a:solidFill>
                  <a:schemeClr val="dk1"/>
                </a:solidFill>
              </a:rPr>
              <a:t>, p. vi)</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
        <p:nvSpPr>
          <p:cNvPr id="1491" name="Google Shape;1491;p180"/>
          <p:cNvSpPr txBox="1"/>
          <p:nvPr/>
        </p:nvSpPr>
        <p:spPr>
          <a:xfrm>
            <a:off x="446644" y="3231581"/>
            <a:ext cx="7947000" cy="833100"/>
          </a:xfrm>
          <a:prstGeom prst="rect">
            <a:avLst/>
          </a:prstGeom>
          <a:noFill/>
          <a:ln>
            <a:noFill/>
          </a:ln>
        </p:spPr>
        <p:txBody>
          <a:bodyPr anchorCtr="0" anchor="t" bIns="68575" lIns="68575" spcFirstLastPara="1" rIns="68575" wrap="square" tIns="68575">
            <a:noAutofit/>
          </a:bodyPr>
          <a:lstStyle/>
          <a:p>
            <a:pPr indent="0" lvl="0" marL="0" rtl="0" algn="l">
              <a:lnSpc>
                <a:spcPct val="115000"/>
              </a:lnSpc>
              <a:spcBef>
                <a:spcPts val="500"/>
              </a:spcBef>
              <a:spcAft>
                <a:spcPts val="0"/>
              </a:spcAft>
              <a:buNone/>
            </a:pPr>
            <a:r>
              <a:rPr lang="en" sz="1800">
                <a:solidFill>
                  <a:schemeClr val="dk1"/>
                </a:solidFill>
              </a:rPr>
              <a:t>A </a:t>
            </a:r>
            <a:r>
              <a:rPr b="1" lang="en" sz="1800">
                <a:solidFill>
                  <a:schemeClr val="dk1"/>
                </a:solidFill>
              </a:rPr>
              <a:t>building</a:t>
            </a:r>
            <a:r>
              <a:rPr lang="en" sz="1800">
                <a:solidFill>
                  <a:schemeClr val="dk1"/>
                </a:solidFill>
              </a:rPr>
              <a:t> barrier might be </a:t>
            </a:r>
            <a:r>
              <a:rPr lang="en" sz="1800" u="sng">
                <a:solidFill>
                  <a:schemeClr val="dk1"/>
                </a:solidFill>
              </a:rPr>
              <a:t>stairs;</a:t>
            </a:r>
            <a:r>
              <a:rPr lang="en" sz="1800">
                <a:solidFill>
                  <a:schemeClr val="dk1"/>
                </a:solidFill>
              </a:rPr>
              <a:t> </a:t>
            </a:r>
            <a:endParaRPr sz="1800">
              <a:solidFill>
                <a:schemeClr val="dk1"/>
              </a:solidFill>
            </a:endParaRPr>
          </a:p>
          <a:p>
            <a:pPr indent="342900" lvl="0" marL="685800" rtl="0" algn="l">
              <a:lnSpc>
                <a:spcPct val="115000"/>
              </a:lnSpc>
              <a:spcBef>
                <a:spcPts val="500"/>
              </a:spcBef>
              <a:spcAft>
                <a:spcPts val="0"/>
              </a:spcAft>
              <a:buClr>
                <a:schemeClr val="dk1"/>
              </a:buClr>
              <a:buSzPts val="800"/>
              <a:buFont typeface="Arial"/>
              <a:buNone/>
            </a:pPr>
            <a:r>
              <a:rPr lang="en" sz="1800">
                <a:solidFill>
                  <a:schemeClr val="dk1"/>
                </a:solidFill>
              </a:rPr>
              <a:t>a change made to the building might be _______________.</a:t>
            </a:r>
            <a:endParaRPr sz="14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95" name="Shape 1495"/>
        <p:cNvGrpSpPr/>
        <p:nvPr/>
      </p:nvGrpSpPr>
      <p:grpSpPr>
        <a:xfrm>
          <a:off x="0" y="0"/>
          <a:ext cx="0" cy="0"/>
          <a:chOff x="0" y="0"/>
          <a:chExt cx="0" cy="0"/>
        </a:xfrm>
      </p:grpSpPr>
      <p:sp>
        <p:nvSpPr>
          <p:cNvPr id="1496" name="Google Shape;1496;p18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97" name="Google Shape;1497;p181"/>
          <p:cNvSpPr/>
          <p:nvPr/>
        </p:nvSpPr>
        <p:spPr>
          <a:xfrm>
            <a:off x="0" y="4792950"/>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98" name="Google Shape;1498;p181"/>
          <p:cNvSpPr txBox="1"/>
          <p:nvPr>
            <p:ph type="title"/>
          </p:nvPr>
        </p:nvSpPr>
        <p:spPr>
          <a:xfrm>
            <a:off x="446644" y="57150"/>
            <a:ext cx="4271100" cy="833100"/>
          </a:xfrm>
          <a:prstGeom prst="rect">
            <a:avLst/>
          </a:prstGeom>
          <a:noFill/>
          <a:ln>
            <a:noFill/>
          </a:ln>
        </p:spPr>
        <p:txBody>
          <a:bodyPr anchorCtr="0" anchor="t" bIns="0" lIns="0" spcFirstLastPara="1" rIns="0" wrap="square" tIns="193300">
            <a:normAutofit fontScale="90000"/>
          </a:bodyPr>
          <a:lstStyle/>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Learning barriers might be…</a:t>
            </a:r>
            <a:endParaRPr u="none">
              <a:solidFill>
                <a:srgbClr val="C80E2F"/>
              </a:solidFill>
              <a:latin typeface="Calibri"/>
              <a:ea typeface="Calibri"/>
              <a:cs typeface="Calibri"/>
              <a:sym typeface="Calibri"/>
            </a:endParaRPr>
          </a:p>
          <a:p>
            <a:pPr indent="0" lvl="0" marL="0" rtl="0" algn="l">
              <a:lnSpc>
                <a:spcPct val="100000"/>
              </a:lnSpc>
              <a:spcBef>
                <a:spcPts val="0"/>
              </a:spcBef>
              <a:spcAft>
                <a:spcPts val="0"/>
              </a:spcAft>
              <a:buNone/>
            </a:pPr>
            <a:r>
              <a:t/>
            </a:r>
            <a:endParaRPr sz="2000" u="none">
              <a:solidFill>
                <a:srgbClr val="C80E2F"/>
              </a:solidFill>
            </a:endParaRPr>
          </a:p>
          <a:p>
            <a:pPr indent="0" lvl="0" marL="0" rtl="0" algn="l">
              <a:lnSpc>
                <a:spcPct val="100000"/>
              </a:lnSpc>
              <a:spcBef>
                <a:spcPts val="0"/>
              </a:spcBef>
              <a:spcAft>
                <a:spcPts val="0"/>
              </a:spcAft>
              <a:buNone/>
            </a:pPr>
            <a:r>
              <a:t/>
            </a:r>
            <a:endParaRPr sz="2000" u="none">
              <a:solidFill>
                <a:srgbClr val="C80E2F"/>
              </a:solidFill>
            </a:endParaRPr>
          </a:p>
        </p:txBody>
      </p:sp>
      <p:sp>
        <p:nvSpPr>
          <p:cNvPr id="1499" name="Google Shape;1499;p18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00" name="Google Shape;1500;p18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501" name="Google Shape;1501;p181"/>
          <p:cNvSpPr txBox="1"/>
          <p:nvPr/>
        </p:nvSpPr>
        <p:spPr>
          <a:xfrm>
            <a:off x="2696452" y="47923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502" name="Google Shape;1502;p181"/>
          <p:cNvGrpSpPr/>
          <p:nvPr/>
        </p:nvGrpSpPr>
        <p:grpSpPr>
          <a:xfrm>
            <a:off x="317655" y="4817280"/>
            <a:ext cx="2220930" cy="352501"/>
            <a:chOff x="6077925" y="4856850"/>
            <a:chExt cx="6064800" cy="1143000"/>
          </a:xfrm>
        </p:grpSpPr>
        <p:sp>
          <p:nvSpPr>
            <p:cNvPr id="1503" name="Google Shape;1503;p18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04" name="Google Shape;1504;p181"/>
            <p:cNvPicPr preferRelativeResize="0"/>
            <p:nvPr/>
          </p:nvPicPr>
          <p:blipFill>
            <a:blip r:embed="rId3">
              <a:alphaModFix/>
            </a:blip>
            <a:stretch>
              <a:fillRect/>
            </a:stretch>
          </p:blipFill>
          <p:spPr>
            <a:xfrm>
              <a:off x="6369202" y="4941951"/>
              <a:ext cx="5634652" cy="938175"/>
            </a:xfrm>
            <a:prstGeom prst="rect">
              <a:avLst/>
            </a:prstGeom>
            <a:noFill/>
            <a:ln>
              <a:noFill/>
            </a:ln>
          </p:spPr>
        </p:pic>
      </p:grpSp>
      <p:sp>
        <p:nvSpPr>
          <p:cNvPr id="1505" name="Google Shape;1505;p181"/>
          <p:cNvSpPr txBox="1"/>
          <p:nvPr/>
        </p:nvSpPr>
        <p:spPr>
          <a:xfrm>
            <a:off x="446644" y="741356"/>
            <a:ext cx="80982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400"/>
          </a:p>
        </p:txBody>
      </p:sp>
      <p:sp>
        <p:nvSpPr>
          <p:cNvPr id="1506" name="Google Shape;1506;p181"/>
          <p:cNvSpPr txBox="1"/>
          <p:nvPr/>
        </p:nvSpPr>
        <p:spPr>
          <a:xfrm>
            <a:off x="4992731" y="846150"/>
            <a:ext cx="4099200" cy="334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1500"/>
          </a:p>
        </p:txBody>
      </p:sp>
      <p:sp>
        <p:nvSpPr>
          <p:cNvPr id="1507" name="Google Shape;1507;p181"/>
          <p:cNvSpPr/>
          <p:nvPr/>
        </p:nvSpPr>
        <p:spPr>
          <a:xfrm>
            <a:off x="317813" y="846150"/>
            <a:ext cx="4271100" cy="9867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Clr>
                <a:schemeClr val="dk1"/>
              </a:buClr>
              <a:buSzPts val="800"/>
              <a:buFont typeface="Arial"/>
              <a:buNone/>
            </a:pPr>
            <a:r>
              <a:rPr lang="en" sz="1700">
                <a:solidFill>
                  <a:schemeClr val="dk1"/>
                </a:solidFill>
              </a:rPr>
              <a:t>Alphabet posters are hung on the narrowest wall because they visually look best there</a:t>
            </a:r>
            <a:endParaRPr sz="1700">
              <a:solidFill>
                <a:schemeClr val="dk1"/>
              </a:solidFill>
            </a:endParaRPr>
          </a:p>
        </p:txBody>
      </p:sp>
      <p:sp>
        <p:nvSpPr>
          <p:cNvPr id="1508" name="Google Shape;1508;p181"/>
          <p:cNvSpPr/>
          <p:nvPr/>
        </p:nvSpPr>
        <p:spPr>
          <a:xfrm>
            <a:off x="317813" y="2026003"/>
            <a:ext cx="4271100" cy="8331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Learners are not motivated in math class. The goals are disconnected from their interests and experience.</a:t>
            </a:r>
            <a:endParaRPr sz="1700">
              <a:solidFill>
                <a:schemeClr val="dk1"/>
              </a:solidFill>
            </a:endParaRPr>
          </a:p>
        </p:txBody>
      </p:sp>
      <p:sp>
        <p:nvSpPr>
          <p:cNvPr id="1509" name="Google Shape;1509;p181"/>
          <p:cNvSpPr/>
          <p:nvPr/>
        </p:nvSpPr>
        <p:spPr>
          <a:xfrm>
            <a:off x="317813" y="3204825"/>
            <a:ext cx="4271100" cy="9867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Learners know that each day they need to come having read a chapter of the textbook and ready to take notes on that information.</a:t>
            </a:r>
            <a:endParaRPr sz="1700">
              <a:solidFill>
                <a:schemeClr val="dk1"/>
              </a:solidFill>
            </a:endParaRPr>
          </a:p>
        </p:txBody>
      </p:sp>
      <p:sp>
        <p:nvSpPr>
          <p:cNvPr id="1510" name="Google Shape;1510;p181"/>
          <p:cNvSpPr txBox="1"/>
          <p:nvPr>
            <p:ph type="title"/>
          </p:nvPr>
        </p:nvSpPr>
        <p:spPr>
          <a:xfrm>
            <a:off x="5139656" y="110325"/>
            <a:ext cx="3405300" cy="833100"/>
          </a:xfrm>
          <a:prstGeom prst="rect">
            <a:avLst/>
          </a:prstGeom>
          <a:noFill/>
          <a:ln>
            <a:noFill/>
          </a:ln>
        </p:spPr>
        <p:txBody>
          <a:bodyPr anchorCtr="0" anchor="t" bIns="0" lIns="0" spcFirstLastPara="1" rIns="0" wrap="square" tIns="193300">
            <a:normAutofit fontScale="90000"/>
          </a:bodyPr>
          <a:lstStyle/>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Removing barriers</a:t>
            </a:r>
            <a:endParaRPr u="none">
              <a:solidFill>
                <a:srgbClr val="C80E2F"/>
              </a:solidFill>
              <a:latin typeface="Calibri"/>
              <a:ea typeface="Calibri"/>
              <a:cs typeface="Calibri"/>
              <a:sym typeface="Calibri"/>
            </a:endParaRPr>
          </a:p>
          <a:p>
            <a:pPr indent="0" lvl="0" marL="0" rtl="0" algn="l">
              <a:lnSpc>
                <a:spcPct val="100000"/>
              </a:lnSpc>
              <a:spcBef>
                <a:spcPts val="0"/>
              </a:spcBef>
              <a:spcAft>
                <a:spcPts val="0"/>
              </a:spcAft>
              <a:buNone/>
            </a:pPr>
            <a:r>
              <a:t/>
            </a:r>
            <a:endParaRPr sz="2000" u="none">
              <a:solidFill>
                <a:srgbClr val="C80E2F"/>
              </a:solidFill>
            </a:endParaRPr>
          </a:p>
          <a:p>
            <a:pPr indent="0" lvl="0" marL="0" rtl="0" algn="l">
              <a:lnSpc>
                <a:spcPct val="100000"/>
              </a:lnSpc>
              <a:spcBef>
                <a:spcPts val="0"/>
              </a:spcBef>
              <a:spcAft>
                <a:spcPts val="0"/>
              </a:spcAft>
              <a:buNone/>
            </a:pPr>
            <a:r>
              <a:t/>
            </a:r>
            <a:endParaRPr sz="2000" u="none">
              <a:solidFill>
                <a:srgbClr val="C80E2F"/>
              </a:solidFill>
            </a:endParaRPr>
          </a:p>
        </p:txBody>
      </p:sp>
      <p:sp>
        <p:nvSpPr>
          <p:cNvPr id="1511" name="Google Shape;1511;p181"/>
          <p:cNvSpPr/>
          <p:nvPr/>
        </p:nvSpPr>
        <p:spPr>
          <a:xfrm>
            <a:off x="4821056" y="890325"/>
            <a:ext cx="4056900" cy="986700"/>
          </a:xfrm>
          <a:prstGeom prst="flowChartAlternateProcess">
            <a:avLst/>
          </a:prstGeom>
          <a:solidFill>
            <a:srgbClr val="D9EAD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Alphabet posters are hung on a spot where learners can see them easily (resource)</a:t>
            </a:r>
            <a:endParaRPr sz="1700">
              <a:solidFill>
                <a:schemeClr val="dk1"/>
              </a:solidFill>
            </a:endParaRPr>
          </a:p>
        </p:txBody>
      </p:sp>
      <p:sp>
        <p:nvSpPr>
          <p:cNvPr id="1512" name="Google Shape;1512;p181"/>
          <p:cNvSpPr/>
          <p:nvPr/>
        </p:nvSpPr>
        <p:spPr>
          <a:xfrm>
            <a:off x="4778663" y="2024925"/>
            <a:ext cx="4099200" cy="1050900"/>
          </a:xfrm>
          <a:prstGeom prst="flowChartAlternateProcess">
            <a:avLst/>
          </a:prstGeom>
          <a:solidFill>
            <a:srgbClr val="D9EAD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The goal is rewritten to highlight an authentic application of the mathematical content to the real world.</a:t>
            </a:r>
            <a:endParaRPr sz="1700">
              <a:solidFill>
                <a:schemeClr val="dk1"/>
              </a:solidFill>
            </a:endParaRPr>
          </a:p>
        </p:txBody>
      </p:sp>
      <p:sp>
        <p:nvSpPr>
          <p:cNvPr id="1513" name="Google Shape;1513;p181"/>
          <p:cNvSpPr/>
          <p:nvPr/>
        </p:nvSpPr>
        <p:spPr>
          <a:xfrm>
            <a:off x="4778663" y="3223416"/>
            <a:ext cx="4271100" cy="986700"/>
          </a:xfrm>
          <a:prstGeom prst="flowChartAlternateProcess">
            <a:avLst/>
          </a:prstGeom>
          <a:solidFill>
            <a:srgbClr val="D9EAD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Provide the reading materials in various formats (audio, digital, print) along with comprehension supports </a:t>
            </a:r>
            <a:endParaRPr sz="1700">
              <a:solidFill>
                <a:schemeClr val="dk1"/>
              </a:solidFill>
            </a:endParaRPr>
          </a:p>
        </p:txBody>
      </p:sp>
      <p:sp>
        <p:nvSpPr>
          <p:cNvPr id="1514" name="Google Shape;1514;p181">
            <a:hlinkClick r:id="rId4"/>
          </p:cNvPr>
          <p:cNvSpPr/>
          <p:nvPr/>
        </p:nvSpPr>
        <p:spPr>
          <a:xfrm>
            <a:off x="0" y="3905250"/>
            <a:ext cx="9600" cy="9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518" name="Shape 1518"/>
        <p:cNvGrpSpPr/>
        <p:nvPr/>
      </p:nvGrpSpPr>
      <p:grpSpPr>
        <a:xfrm>
          <a:off x="0" y="0"/>
          <a:ext cx="0" cy="0"/>
          <a:chOff x="0" y="0"/>
          <a:chExt cx="0" cy="0"/>
        </a:xfrm>
      </p:grpSpPr>
      <p:sp>
        <p:nvSpPr>
          <p:cNvPr id="1519" name="Google Shape;1519;p18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Data and Analysis</a:t>
            </a:r>
            <a:endParaRPr b="1">
              <a:solidFill>
                <a:schemeClr val="lt1"/>
              </a:solidFill>
            </a:endParaRPr>
          </a:p>
        </p:txBody>
      </p:sp>
      <p:sp>
        <p:nvSpPr>
          <p:cNvPr id="1520" name="Google Shape;1520;p1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1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1526" name="Google Shape;1526;p18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By the end of Grade 12</a:t>
            </a:r>
            <a:endParaRPr/>
          </a:p>
          <a:p>
            <a:pPr indent="0" lvl="0" marL="0" rtl="0" algn="l">
              <a:spcBef>
                <a:spcPts val="1200"/>
              </a:spcBef>
              <a:spcAft>
                <a:spcPts val="0"/>
              </a:spcAft>
              <a:buNone/>
            </a:pPr>
            <a:r>
              <a:rPr lang="en"/>
              <a:t>• Individuals select digital tools and design automated processes to collect, transform, generalize, simplify, and present large data sets in different ways to influence how other people interpret and understand the underlying information. </a:t>
            </a:r>
            <a:endParaRPr/>
          </a:p>
          <a:p>
            <a:pPr indent="0" lvl="0" marL="0" rtl="0" algn="l">
              <a:spcBef>
                <a:spcPts val="1200"/>
              </a:spcBef>
              <a:spcAft>
                <a:spcPts val="0"/>
              </a:spcAft>
              <a:buNone/>
            </a:pPr>
            <a:r>
              <a:rPr lang="en"/>
              <a:t>• Choices individuals make about how and where data is organized and stored affects cost, speed, reliability, accessibility, privacy, and integrity. </a:t>
            </a:r>
            <a:endParaRPr/>
          </a:p>
          <a:p>
            <a:pPr indent="0" lvl="0" marL="0" rtl="0" algn="l">
              <a:spcBef>
                <a:spcPts val="1200"/>
              </a:spcBef>
              <a:spcAft>
                <a:spcPts val="0"/>
              </a:spcAft>
              <a:buNone/>
            </a:pPr>
            <a:r>
              <a:rPr lang="en"/>
              <a:t>• Large data sets can be transformed, generalized, simplified, and presented in different ways to influence how individuals interpret and understand the underlying information. </a:t>
            </a:r>
            <a:endParaRPr/>
          </a:p>
          <a:p>
            <a:pPr indent="0" lvl="0" marL="0" rtl="0" algn="l">
              <a:spcBef>
                <a:spcPts val="1200"/>
              </a:spcBef>
              <a:spcAft>
                <a:spcPts val="1200"/>
              </a:spcAft>
              <a:buNone/>
            </a:pPr>
            <a:r>
              <a:rPr lang="en"/>
              <a:t>• The accuracy of predictions or inferences made from a computer model is affected by the amount, quality, and diversity of data.</a:t>
            </a:r>
            <a:endParaRPr/>
          </a:p>
        </p:txBody>
      </p:sp>
      <p:sp>
        <p:nvSpPr>
          <p:cNvPr id="1527" name="Google Shape;1527;p1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sp>
        <p:nvSpPr>
          <p:cNvPr id="1532" name="Google Shape;1532;p1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1533" name="Google Shape;1533;p18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In many ways the Data Standard is the hardest of the standards. While it is with the best of intentions we want to help students learn the skills they need to analyze data properly, these skills can often be misinterpreted for other motives.</a:t>
            </a:r>
            <a:endParaRPr/>
          </a:p>
          <a:p>
            <a:pPr indent="0" lvl="0" marL="0" rtl="0" algn="l">
              <a:spcBef>
                <a:spcPts val="1200"/>
              </a:spcBef>
              <a:spcAft>
                <a:spcPts val="0"/>
              </a:spcAft>
              <a:buNone/>
            </a:pPr>
            <a:r>
              <a:rPr lang="en"/>
              <a:t>The important points in the Data Standard continuing with data concepts both from the 6-8 standard but also the math standard.</a:t>
            </a:r>
            <a:endParaRPr/>
          </a:p>
          <a:p>
            <a:pPr indent="0" lvl="0" marL="0" rtl="0" algn="l">
              <a:spcBef>
                <a:spcPts val="1200"/>
              </a:spcBef>
              <a:spcAft>
                <a:spcPts val="0"/>
              </a:spcAft>
              <a:buNone/>
            </a:pPr>
            <a:r>
              <a:rPr lang="en"/>
              <a:t>The important thing to remember with the data standard is that we are:</a:t>
            </a:r>
            <a:endParaRPr/>
          </a:p>
          <a:p>
            <a:pPr indent="0" lvl="0" marL="0" rtl="0" algn="l">
              <a:spcBef>
                <a:spcPts val="1200"/>
              </a:spcBef>
              <a:spcAft>
                <a:spcPts val="0"/>
              </a:spcAft>
              <a:buNone/>
            </a:pPr>
            <a:r>
              <a:rPr lang="en"/>
              <a:t>1 - Trying to help students understand the nature of data</a:t>
            </a:r>
            <a:endParaRPr/>
          </a:p>
          <a:p>
            <a:pPr indent="0" lvl="0" marL="0" rtl="0" algn="l">
              <a:spcBef>
                <a:spcPts val="1200"/>
              </a:spcBef>
              <a:spcAft>
                <a:spcPts val="0"/>
              </a:spcAft>
              <a:buNone/>
            </a:pPr>
            <a:r>
              <a:rPr lang="en"/>
              <a:t>2 - Begin to use some simple analysis and visualization tools</a:t>
            </a:r>
            <a:endParaRPr/>
          </a:p>
          <a:p>
            <a:pPr indent="0" lvl="0" marL="0" rtl="0" algn="l">
              <a:spcBef>
                <a:spcPts val="1200"/>
              </a:spcBef>
              <a:spcAft>
                <a:spcPts val="1200"/>
              </a:spcAft>
              <a:buNone/>
            </a:pPr>
            <a:r>
              <a:rPr lang="en"/>
              <a:t>3 - Challenge students in why they are accepting the tool’s output as fact.</a:t>
            </a:r>
            <a:endParaRPr/>
          </a:p>
        </p:txBody>
      </p:sp>
      <p:sp>
        <p:nvSpPr>
          <p:cNvPr id="1534" name="Google Shape;1534;p1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id="1539" name="Google Shape;1539;p185"/>
          <p:cNvSpPr txBox="1"/>
          <p:nvPr>
            <p:ph type="title"/>
          </p:nvPr>
        </p:nvSpPr>
        <p:spPr>
          <a:xfrm>
            <a:off x="24575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Grade 9-12 Data Sciences Expectation</a:t>
            </a:r>
            <a:endParaRPr/>
          </a:p>
        </p:txBody>
      </p:sp>
      <p:graphicFrame>
        <p:nvGraphicFramePr>
          <p:cNvPr id="1540" name="Google Shape;1540;p185"/>
          <p:cNvGraphicFramePr/>
          <p:nvPr/>
        </p:nvGraphicFramePr>
        <p:xfrm>
          <a:off x="200425" y="703700"/>
          <a:ext cx="3000000" cy="3000000"/>
        </p:xfrm>
        <a:graphic>
          <a:graphicData uri="http://schemas.openxmlformats.org/drawingml/2006/table">
            <a:tbl>
              <a:tblPr>
                <a:noFill/>
                <a:tableStyleId>{3F55809A-DB02-489E-B79F-8B8B687119C2}</a:tableStyleId>
              </a:tblPr>
              <a:tblGrid>
                <a:gridCol w="4371575"/>
                <a:gridCol w="4371575"/>
              </a:tblGrid>
              <a:tr h="389050">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r>
              <a:tr h="1170325">
                <a:tc>
                  <a:txBody>
                    <a:bodyPr/>
                    <a:lstStyle/>
                    <a:p>
                      <a:pPr indent="0" lvl="0" marL="0" rtl="0" algn="l">
                        <a:spcBef>
                          <a:spcPts val="0"/>
                        </a:spcBef>
                        <a:spcAft>
                          <a:spcPts val="0"/>
                        </a:spcAft>
                        <a:buNone/>
                      </a:pPr>
                      <a:r>
                        <a:rPr lang="en" sz="1100"/>
                        <a:t>Individuals select digital tools and design automated processes to collect, transform, generalize, simplify, and present large data sets in different ways to influence how other people interpret and understand the underlying information. </a:t>
                      </a:r>
                      <a:endParaRPr sz="1100"/>
                    </a:p>
                  </a:txBody>
                  <a:tcPr marT="91425" marB="91425" marR="91425" marL="91425"/>
                </a:tc>
                <a:tc>
                  <a:txBody>
                    <a:bodyPr/>
                    <a:lstStyle/>
                    <a:p>
                      <a:pPr indent="0" lvl="0" marL="0" rtl="0" algn="l">
                        <a:spcBef>
                          <a:spcPts val="0"/>
                        </a:spcBef>
                        <a:spcAft>
                          <a:spcPts val="0"/>
                        </a:spcAft>
                        <a:buNone/>
                      </a:pPr>
                      <a:r>
                        <a:rPr lang="en" sz="1200"/>
                        <a:t>8.1.12.DA.1: Create interactive data visualizations using software tools to help others better understand real world phenomena, including climate change. </a:t>
                      </a:r>
                      <a:endParaRPr sz="1200"/>
                    </a:p>
                  </a:txBody>
                  <a:tcPr marT="91425" marB="91425" marR="91425" marL="91425"/>
                </a:tc>
              </a:tr>
              <a:tr h="840300">
                <a:tc>
                  <a:txBody>
                    <a:bodyPr/>
                    <a:lstStyle/>
                    <a:p>
                      <a:pPr indent="0" lvl="0" marL="0" rtl="0" algn="l">
                        <a:spcBef>
                          <a:spcPts val="0"/>
                        </a:spcBef>
                        <a:spcAft>
                          <a:spcPts val="0"/>
                        </a:spcAft>
                        <a:buNone/>
                      </a:pPr>
                      <a:r>
                        <a:rPr lang="en" sz="1100"/>
                        <a:t>Choices individuals make about how and where data is organized and stored affects cost, speed, reliability, accessibility, privacy, and integrity. </a:t>
                      </a:r>
                      <a:endParaRPr sz="1100"/>
                    </a:p>
                  </a:txBody>
                  <a:tcPr marT="91425" marB="91425" marR="91425" marL="91425"/>
                </a:tc>
                <a:tc>
                  <a:txBody>
                    <a:bodyPr/>
                    <a:lstStyle/>
                    <a:p>
                      <a:pPr indent="0" lvl="0" marL="0" rtl="0" algn="l">
                        <a:spcBef>
                          <a:spcPts val="0"/>
                        </a:spcBef>
                        <a:spcAft>
                          <a:spcPts val="0"/>
                        </a:spcAft>
                        <a:buNone/>
                      </a:pPr>
                      <a:r>
                        <a:rPr lang="en" sz="1200"/>
                        <a:t>• 8.1.12.DA.2: Describe the trade-offs in how and where data is organized and stored. • 8.1.12.DA.3: Translate between decimal numbers and binary numbers. • 8.1.12.DA.4: Explain the relationship between binary numbers and the storage and use of data in a computing device. </a:t>
                      </a:r>
                      <a:endParaRPr sz="1200"/>
                    </a:p>
                  </a:txBody>
                  <a:tcPr marT="91425" marB="91425" marR="91425" marL="91425"/>
                </a:tc>
              </a:tr>
              <a:tr h="751325">
                <a:tc>
                  <a:txBody>
                    <a:bodyPr/>
                    <a:lstStyle/>
                    <a:p>
                      <a:pPr indent="0" lvl="0" marL="0" rtl="0" algn="l">
                        <a:spcBef>
                          <a:spcPts val="0"/>
                        </a:spcBef>
                        <a:spcAft>
                          <a:spcPts val="0"/>
                        </a:spcAft>
                        <a:buNone/>
                      </a:pPr>
                      <a:r>
                        <a:rPr lang="en" sz="1100"/>
                        <a:t>Large data sets can be transformed, generalized, simplified, and presented in different ways to influence how individuals interpret and understand the underlying information. </a:t>
                      </a:r>
                      <a:endParaRPr sz="1100"/>
                    </a:p>
                  </a:txBody>
                  <a:tcPr marT="91425" marB="91425" marR="91425" marL="91425"/>
                </a:tc>
                <a:tc>
                  <a:txBody>
                    <a:bodyPr/>
                    <a:lstStyle/>
                    <a:p>
                      <a:pPr indent="0" lvl="0" marL="0" rtl="0" algn="l">
                        <a:spcBef>
                          <a:spcPts val="0"/>
                        </a:spcBef>
                        <a:spcAft>
                          <a:spcPts val="0"/>
                        </a:spcAft>
                        <a:buNone/>
                      </a:pPr>
                      <a:r>
                        <a:rPr lang="en" sz="1200"/>
                        <a:t>8.1.12.DA.5: Create data visualizations from large data sets to summarize, communicate, and support different interpretations of real-world phenomena. . </a:t>
                      </a:r>
                      <a:endParaRPr sz="1200"/>
                    </a:p>
                  </a:txBody>
                  <a:tcPr marT="91425" marB="91425" marR="91425" marL="91425"/>
                </a:tc>
              </a:tr>
              <a:tr h="100000">
                <a:tc>
                  <a:txBody>
                    <a:bodyPr/>
                    <a:lstStyle/>
                    <a:p>
                      <a:pPr indent="0" lvl="0" marL="0" rtl="0" algn="l">
                        <a:spcBef>
                          <a:spcPts val="0"/>
                        </a:spcBef>
                        <a:spcAft>
                          <a:spcPts val="0"/>
                        </a:spcAft>
                        <a:buNone/>
                      </a:pPr>
                      <a:r>
                        <a:rPr lang="en" sz="1100"/>
                        <a:t>The accuracy of predictions or inferences made from a computer model is affected by the amount, quality, and diversity of data. </a:t>
                      </a:r>
                      <a:endParaRPr sz="1100"/>
                    </a:p>
                  </a:txBody>
                  <a:tcPr marT="91425" marB="91425" marR="91425" marL="91425"/>
                </a:tc>
                <a:tc>
                  <a:txBody>
                    <a:bodyPr/>
                    <a:lstStyle/>
                    <a:p>
                      <a:pPr indent="0" lvl="0" marL="0" rtl="0" algn="l">
                        <a:spcBef>
                          <a:spcPts val="0"/>
                        </a:spcBef>
                        <a:spcAft>
                          <a:spcPts val="0"/>
                        </a:spcAft>
                        <a:buNone/>
                      </a:pPr>
                      <a:r>
                        <a:rPr lang="en" sz="1200"/>
                        <a:t>8.1.12.DA.6: Create and refine computational models to better represent the relationships among different elements of data collected from a phenomenon or process. </a:t>
                      </a:r>
                      <a:endParaRPr sz="1200"/>
                    </a:p>
                  </a:txBody>
                  <a:tcPr marT="91425" marB="91425" marR="91425" marL="91425"/>
                </a:tc>
              </a:tr>
            </a:tbl>
          </a:graphicData>
        </a:graphic>
      </p:graphicFrame>
      <p:sp>
        <p:nvSpPr>
          <p:cNvPr id="1541" name="Google Shape;1541;p1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1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 we dread about teaching this unit?</a:t>
            </a:r>
            <a:endParaRPr/>
          </a:p>
        </p:txBody>
      </p:sp>
      <p:sp>
        <p:nvSpPr>
          <p:cNvPr id="1547" name="Google Shape;1547;p1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548" name="Google Shape;1548;p1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1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ideas we want to share</a:t>
            </a:r>
            <a:endParaRPr/>
          </a:p>
        </p:txBody>
      </p:sp>
      <p:sp>
        <p:nvSpPr>
          <p:cNvPr id="1554" name="Google Shape;1554;p18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555" name="Google Shape;1555;p1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5"/>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96" name="Google Shape;196;p35"/>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97" name="Google Shape;197;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8" name="Google Shape;198;p35"/>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sp>
        <p:nvSpPr>
          <p:cNvPr id="1560" name="Google Shape;1560;p1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Definitions/Vocabulary </a:t>
            </a:r>
            <a:endParaRPr/>
          </a:p>
        </p:txBody>
      </p:sp>
      <p:sp>
        <p:nvSpPr>
          <p:cNvPr id="1561" name="Google Shape;1561;p18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40000" lnSpcReduction="20000"/>
          </a:bodyPr>
          <a:lstStyle/>
          <a:p>
            <a:pPr indent="0" lvl="0" marL="0" rtl="0" algn="l">
              <a:spcBef>
                <a:spcPts val="0"/>
              </a:spcBef>
              <a:spcAft>
                <a:spcPts val="0"/>
              </a:spcAft>
              <a:buNone/>
            </a:pPr>
            <a:r>
              <a:rPr b="1" i="1" lang="en" sz="3392"/>
              <a:t>Organize and Transform Data: </a:t>
            </a:r>
            <a:r>
              <a:rPr lang="en" sz="3392"/>
              <a:t>Transforming data means to convert the data into a format a tool can us.  Sometimes this might also mean organizing it in a new way.</a:t>
            </a:r>
            <a:endParaRPr sz="3392"/>
          </a:p>
          <a:p>
            <a:pPr indent="0" lvl="0" marL="0" rtl="0" algn="l">
              <a:spcBef>
                <a:spcPts val="1200"/>
              </a:spcBef>
              <a:spcAft>
                <a:spcPts val="0"/>
              </a:spcAft>
              <a:buNone/>
            </a:pPr>
            <a:r>
              <a:rPr b="1" i="1" lang="en" sz="3392"/>
              <a:t>Data Cleaning: </a:t>
            </a:r>
            <a:r>
              <a:rPr lang="en" sz="3392"/>
              <a:t>Data cleaning is the process of reviewing the data for quality issues and the modifying the data to make sure it properly represents the data we want to capture.  Be very careful in this process- we need to review data for organizational errors, not change data to fit </a:t>
            </a:r>
            <a:r>
              <a:rPr lang="en" sz="3392"/>
              <a:t>what</a:t>
            </a:r>
            <a:r>
              <a:rPr lang="en" sz="3392"/>
              <a:t> we expect.</a:t>
            </a:r>
            <a:endParaRPr sz="3392"/>
          </a:p>
          <a:p>
            <a:pPr indent="0" lvl="0" marL="0" rtl="0" algn="l">
              <a:spcBef>
                <a:spcPts val="1200"/>
              </a:spcBef>
              <a:spcAft>
                <a:spcPts val="0"/>
              </a:spcAft>
              <a:buNone/>
            </a:pPr>
            <a:r>
              <a:rPr b="1" i="1" lang="en" sz="3392"/>
              <a:t>Simulation: </a:t>
            </a:r>
            <a:r>
              <a:rPr lang="en" sz="3392"/>
              <a:t>programs that run various mathematical scenarios to determine the potential scope or impact that a particular scenario could have.</a:t>
            </a:r>
            <a:endParaRPr sz="3392"/>
          </a:p>
          <a:p>
            <a:pPr indent="0" lvl="0" marL="0" rtl="0" algn="l">
              <a:spcBef>
                <a:spcPts val="1200"/>
              </a:spcBef>
              <a:spcAft>
                <a:spcPts val="0"/>
              </a:spcAft>
              <a:buNone/>
            </a:pPr>
            <a:r>
              <a:rPr b="1" i="1" lang="en" sz="3392"/>
              <a:t>Refinements</a:t>
            </a:r>
            <a:r>
              <a:rPr lang="en" sz="3392"/>
              <a:t>: Improvements that impact either the quality of the output or how fast the tools runs.</a:t>
            </a:r>
            <a:endParaRPr sz="3392"/>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562" name="Google Shape;1562;p1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18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Perspective - Data Visualization</a:t>
            </a:r>
            <a:endParaRPr/>
          </a:p>
        </p:txBody>
      </p:sp>
      <p:sp>
        <p:nvSpPr>
          <p:cNvPr id="1568" name="Google Shape;1568;p1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2" name="Shape 1572"/>
        <p:cNvGrpSpPr/>
        <p:nvPr/>
      </p:nvGrpSpPr>
      <p:grpSpPr>
        <a:xfrm>
          <a:off x="0" y="0"/>
          <a:ext cx="0" cy="0"/>
          <a:chOff x="0" y="0"/>
          <a:chExt cx="0" cy="0"/>
        </a:xfrm>
      </p:grpSpPr>
      <p:sp>
        <p:nvSpPr>
          <p:cNvPr id="1573" name="Google Shape;1573;p1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74" name="Google Shape;1574;p190"/>
          <p:cNvSpPr txBox="1"/>
          <p:nvPr>
            <p:ph idx="1" type="body"/>
          </p:nvPr>
        </p:nvSpPr>
        <p:spPr>
          <a:xfrm>
            <a:off x="5828225" y="1152475"/>
            <a:ext cx="3004200" cy="3904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https://visme.co/blog/best-data-visualizations/</a:t>
            </a:r>
            <a:endParaRPr/>
          </a:p>
        </p:txBody>
      </p:sp>
      <p:pic>
        <p:nvPicPr>
          <p:cNvPr id="1575" name="Google Shape;1575;p190"/>
          <p:cNvPicPr preferRelativeResize="0"/>
          <p:nvPr/>
        </p:nvPicPr>
        <p:blipFill>
          <a:blip r:embed="rId3">
            <a:alphaModFix/>
          </a:blip>
          <a:stretch>
            <a:fillRect/>
          </a:stretch>
        </p:blipFill>
        <p:spPr>
          <a:xfrm>
            <a:off x="1558218" y="0"/>
            <a:ext cx="3321363" cy="5143499"/>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1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 2020 Election visualization on NPR</a:t>
            </a:r>
            <a:endParaRPr/>
          </a:p>
        </p:txBody>
      </p:sp>
      <p:sp>
        <p:nvSpPr>
          <p:cNvPr id="1581" name="Google Shape;1581;p19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Look at this visualization: </a:t>
            </a:r>
            <a:r>
              <a:rPr lang="en" u="sng">
                <a:solidFill>
                  <a:schemeClr val="hlink"/>
                </a:solidFill>
                <a:hlinkClick r:id="rId3"/>
              </a:rPr>
              <a:t>https://www.npr.org/sections/live-updates-2020-election-results</a:t>
            </a:r>
            <a:endParaRPr/>
          </a:p>
          <a:p>
            <a:pPr indent="0" lvl="0" marL="0" rtl="0" algn="l">
              <a:spcBef>
                <a:spcPts val="1200"/>
              </a:spcBef>
              <a:spcAft>
                <a:spcPts val="0"/>
              </a:spcAft>
              <a:buNone/>
            </a:pPr>
            <a:r>
              <a:rPr lang="en"/>
              <a:t>Note: This is not a statement about who won the election, just how the information is visualized.</a:t>
            </a:r>
            <a:endParaRPr/>
          </a:p>
          <a:p>
            <a:pPr indent="0" lvl="0" marL="0" rtl="0" algn="l">
              <a:spcBef>
                <a:spcPts val="1200"/>
              </a:spcBef>
              <a:spcAft>
                <a:spcPts val="0"/>
              </a:spcAft>
              <a:buNone/>
            </a:pPr>
            <a:r>
              <a:rPr lang="en"/>
              <a:t>What visualization are you most used to?</a:t>
            </a:r>
            <a:endParaRPr/>
          </a:p>
          <a:p>
            <a:pPr indent="0" lvl="0" marL="0" rtl="0" algn="l">
              <a:spcBef>
                <a:spcPts val="1200"/>
              </a:spcBef>
              <a:spcAft>
                <a:spcPts val="1200"/>
              </a:spcAft>
              <a:buNone/>
            </a:pPr>
            <a:r>
              <a:rPr lang="en"/>
              <a:t>What visualization do you feel is most representative of the data? </a:t>
            </a:r>
            <a:endParaRPr/>
          </a:p>
        </p:txBody>
      </p:sp>
      <p:sp>
        <p:nvSpPr>
          <p:cNvPr id="1582" name="Google Shape;1582;p1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p19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try - Modeling either population or carbon emissions in Sheets.</a:t>
            </a:r>
            <a:endParaRPr/>
          </a:p>
        </p:txBody>
      </p:sp>
      <p:sp>
        <p:nvSpPr>
          <p:cNvPr id="1588" name="Google Shape;1588;p19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https://www.worldometers.info/co2-emissions/co2-emissions-by-country/#google_vignette</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589" name="Google Shape;1589;p1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90" name="Google Shape;1590;p192"/>
          <p:cNvPicPr preferRelativeResize="0"/>
          <p:nvPr/>
        </p:nvPicPr>
        <p:blipFill>
          <a:blip r:embed="rId4">
            <a:alphaModFix/>
          </a:blip>
          <a:stretch>
            <a:fillRect/>
          </a:stretch>
        </p:blipFill>
        <p:spPr>
          <a:xfrm>
            <a:off x="2081800" y="1620875"/>
            <a:ext cx="6542323" cy="3680049"/>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1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More advanced visualizations</a:t>
            </a:r>
            <a:endParaRPr/>
          </a:p>
        </p:txBody>
      </p:sp>
      <p:sp>
        <p:nvSpPr>
          <p:cNvPr id="1596" name="Google Shape;1596;p1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https://www.vev.design/</a:t>
            </a:r>
            <a:endParaRPr/>
          </a:p>
          <a:p>
            <a:pPr indent="0" lvl="0" marL="0" rtl="0" algn="l">
              <a:spcBef>
                <a:spcPts val="1200"/>
              </a:spcBef>
              <a:spcAft>
                <a:spcPts val="0"/>
              </a:spcAft>
              <a:buNone/>
            </a:pPr>
            <a:r>
              <a:rPr lang="en"/>
              <a:t>Free to use more advanced designs.</a:t>
            </a:r>
            <a:endParaRPr/>
          </a:p>
          <a:p>
            <a:pPr indent="0" lvl="0" marL="0" rtl="0" algn="l">
              <a:spcBef>
                <a:spcPts val="1200"/>
              </a:spcBef>
              <a:spcAft>
                <a:spcPts val="1200"/>
              </a:spcAft>
              <a:buNone/>
            </a:pPr>
            <a:r>
              <a:t/>
            </a:r>
            <a:endParaRPr/>
          </a:p>
        </p:txBody>
      </p:sp>
      <p:sp>
        <p:nvSpPr>
          <p:cNvPr id="1597" name="Google Shape;1597;p1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id="1602" name="Google Shape;1602;p194"/>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Perspective - Data Representation and Binary</a:t>
            </a:r>
            <a:endParaRPr/>
          </a:p>
        </p:txBody>
      </p:sp>
      <p:sp>
        <p:nvSpPr>
          <p:cNvPr id="1603" name="Google Shape;1603;p1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07" name="Shape 1607"/>
        <p:cNvGrpSpPr/>
        <p:nvPr/>
      </p:nvGrpSpPr>
      <p:grpSpPr>
        <a:xfrm>
          <a:off x="0" y="0"/>
          <a:ext cx="0" cy="0"/>
          <a:chOff x="0" y="0"/>
          <a:chExt cx="0" cy="0"/>
        </a:xfrm>
      </p:grpSpPr>
      <p:sp>
        <p:nvSpPr>
          <p:cNvPr id="1608" name="Google Shape;1608;p19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09" name="Google Shape;1609;p19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10" name="Google Shape;1610;p19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11" name="Google Shape;1611;p195"/>
          <p:cNvSpPr txBox="1"/>
          <p:nvPr>
            <p:ph type="title"/>
          </p:nvPr>
        </p:nvSpPr>
        <p:spPr>
          <a:xfrm>
            <a:off x="633431" y="266222"/>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1612" name="Google Shape;1612;p19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13" name="Google Shape;1613;p19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14" name="Google Shape;1614;p195"/>
          <p:cNvSpPr txBox="1"/>
          <p:nvPr/>
        </p:nvSpPr>
        <p:spPr>
          <a:xfrm>
            <a:off x="222919" y="1039819"/>
            <a:ext cx="6531000" cy="32787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b="1" lang="en" sz="1700"/>
              <a:t>All data must be able to be mapped onto the binary number system.  This type of data is called discrete data.</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We can do a lot of representation with this - most text can be represented this way.  Pictures used binary values to represent the presence of certain colors in a picture element or pixel.  We can record sound waves and the play rapid pictures with sound over them to make movies.</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Some things cannot be represented by the computer.  For example - a computer cannot represent a circle completely - only an approximation of it.  </a:t>
            </a:r>
            <a:endParaRPr b="1" sz="1700"/>
          </a:p>
        </p:txBody>
      </p:sp>
      <p:sp>
        <p:nvSpPr>
          <p:cNvPr id="1615" name="Google Shape;1615;p19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616" name="Google Shape;1616;p195"/>
          <p:cNvGrpSpPr/>
          <p:nvPr/>
        </p:nvGrpSpPr>
        <p:grpSpPr>
          <a:xfrm>
            <a:off x="312780" y="4766655"/>
            <a:ext cx="2220930" cy="352501"/>
            <a:chOff x="6077925" y="4856850"/>
            <a:chExt cx="6064800" cy="1143000"/>
          </a:xfrm>
        </p:grpSpPr>
        <p:sp>
          <p:nvSpPr>
            <p:cNvPr id="1617" name="Google Shape;1617;p19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18" name="Google Shape;1618;p19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619" name="Google Shape;1619;p195"/>
          <p:cNvPicPr preferRelativeResize="0"/>
          <p:nvPr/>
        </p:nvPicPr>
        <p:blipFill>
          <a:blip r:embed="rId5">
            <a:alphaModFix/>
          </a:blip>
          <a:stretch>
            <a:fillRect/>
          </a:stretch>
        </p:blipFill>
        <p:spPr>
          <a:xfrm>
            <a:off x="6753994" y="1433897"/>
            <a:ext cx="2275706" cy="2275706"/>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23" name="Shape 1623"/>
        <p:cNvGrpSpPr/>
        <p:nvPr/>
      </p:nvGrpSpPr>
      <p:grpSpPr>
        <a:xfrm>
          <a:off x="0" y="0"/>
          <a:ext cx="0" cy="0"/>
          <a:chOff x="0" y="0"/>
          <a:chExt cx="0" cy="0"/>
        </a:xfrm>
      </p:grpSpPr>
      <p:sp>
        <p:nvSpPr>
          <p:cNvPr id="1624" name="Google Shape;1624;p19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25" name="Google Shape;1625;p19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26" name="Google Shape;1626;p19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27" name="Google Shape;1627;p196"/>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1628" name="Google Shape;1628;p19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29" name="Google Shape;1629;p19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30" name="Google Shape;1630;p196"/>
          <p:cNvSpPr txBox="1"/>
          <p:nvPr/>
        </p:nvSpPr>
        <p:spPr>
          <a:xfrm>
            <a:off x="222919" y="1039819"/>
            <a:ext cx="6531000" cy="400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p:txBody>
      </p:sp>
      <p:sp>
        <p:nvSpPr>
          <p:cNvPr id="1631" name="Google Shape;1631;p19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632" name="Google Shape;1632;p196"/>
          <p:cNvGrpSpPr/>
          <p:nvPr/>
        </p:nvGrpSpPr>
        <p:grpSpPr>
          <a:xfrm>
            <a:off x="312780" y="4766655"/>
            <a:ext cx="2220930" cy="352501"/>
            <a:chOff x="6077925" y="4856850"/>
            <a:chExt cx="6064800" cy="1143000"/>
          </a:xfrm>
        </p:grpSpPr>
        <p:sp>
          <p:nvSpPr>
            <p:cNvPr id="1633" name="Google Shape;1633;p19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34" name="Google Shape;1634;p196"/>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635" name="Google Shape;1635;p196"/>
          <p:cNvPicPr preferRelativeResize="0"/>
          <p:nvPr/>
        </p:nvPicPr>
        <p:blipFill>
          <a:blip r:embed="rId5">
            <a:alphaModFix/>
          </a:blip>
          <a:stretch>
            <a:fillRect/>
          </a:stretch>
        </p:blipFill>
        <p:spPr>
          <a:xfrm>
            <a:off x="303909" y="947213"/>
            <a:ext cx="8311107" cy="2073149"/>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39" name="Shape 1639"/>
        <p:cNvGrpSpPr/>
        <p:nvPr/>
      </p:nvGrpSpPr>
      <p:grpSpPr>
        <a:xfrm>
          <a:off x="0" y="0"/>
          <a:ext cx="0" cy="0"/>
          <a:chOff x="0" y="0"/>
          <a:chExt cx="0" cy="0"/>
        </a:xfrm>
      </p:grpSpPr>
      <p:sp>
        <p:nvSpPr>
          <p:cNvPr id="1640" name="Google Shape;1640;p19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41" name="Google Shape;1641;p19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42" name="Google Shape;1642;p19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43" name="Google Shape;1643;p19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1644" name="Google Shape;1644;p19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45" name="Google Shape;1645;p19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46" name="Google Shape;1646;p197"/>
          <p:cNvSpPr txBox="1"/>
          <p:nvPr/>
        </p:nvSpPr>
        <p:spPr>
          <a:xfrm>
            <a:off x="222919" y="1039819"/>
            <a:ext cx="6531000" cy="400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p:txBody>
      </p:sp>
      <p:sp>
        <p:nvSpPr>
          <p:cNvPr id="1647" name="Google Shape;1647;p19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648" name="Google Shape;1648;p197"/>
          <p:cNvGrpSpPr/>
          <p:nvPr/>
        </p:nvGrpSpPr>
        <p:grpSpPr>
          <a:xfrm>
            <a:off x="312780" y="4766655"/>
            <a:ext cx="2220930" cy="352501"/>
            <a:chOff x="6077925" y="4856850"/>
            <a:chExt cx="6064800" cy="1143000"/>
          </a:xfrm>
        </p:grpSpPr>
        <p:sp>
          <p:nvSpPr>
            <p:cNvPr id="1649" name="Google Shape;1649;p19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50" name="Google Shape;1650;p197"/>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651" name="Google Shape;1651;p197"/>
          <p:cNvPicPr preferRelativeResize="0"/>
          <p:nvPr/>
        </p:nvPicPr>
        <p:blipFill>
          <a:blip r:embed="rId5">
            <a:alphaModFix/>
          </a:blip>
          <a:stretch>
            <a:fillRect/>
          </a:stretch>
        </p:blipFill>
        <p:spPr>
          <a:xfrm>
            <a:off x="1173640" y="0"/>
            <a:ext cx="7460719" cy="57380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6"/>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204" name="Google Shape;204;p36"/>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205" name="Google Shape;205;p36"/>
          <p:cNvPicPr preferRelativeResize="0"/>
          <p:nvPr/>
        </p:nvPicPr>
        <p:blipFill>
          <a:blip r:embed="rId3">
            <a:alphaModFix/>
          </a:blip>
          <a:stretch>
            <a:fillRect/>
          </a:stretch>
        </p:blipFill>
        <p:spPr>
          <a:xfrm>
            <a:off x="-75" y="0"/>
            <a:ext cx="9144000" cy="5143500"/>
          </a:xfrm>
          <a:prstGeom prst="rect">
            <a:avLst/>
          </a:prstGeom>
          <a:noFill/>
          <a:ln>
            <a:noFill/>
          </a:ln>
        </p:spPr>
      </p:pic>
      <p:sp>
        <p:nvSpPr>
          <p:cNvPr id="206" name="Google Shape;206;p36"/>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55" name="Shape 1655"/>
        <p:cNvGrpSpPr/>
        <p:nvPr/>
      </p:nvGrpSpPr>
      <p:grpSpPr>
        <a:xfrm>
          <a:off x="0" y="0"/>
          <a:ext cx="0" cy="0"/>
          <a:chOff x="0" y="0"/>
          <a:chExt cx="0" cy="0"/>
        </a:xfrm>
      </p:grpSpPr>
      <p:sp>
        <p:nvSpPr>
          <p:cNvPr id="1656" name="Google Shape;1656;p19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57" name="Google Shape;1657;p19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58" name="Google Shape;1658;p19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59" name="Google Shape;1659;p198"/>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Bits, Bytes and Data Storage</a:t>
            </a:r>
            <a:endParaRPr u="none">
              <a:solidFill>
                <a:srgbClr val="D1190D"/>
              </a:solidFill>
            </a:endParaRPr>
          </a:p>
        </p:txBody>
      </p:sp>
      <p:sp>
        <p:nvSpPr>
          <p:cNvPr id="1660" name="Google Shape;1660;p19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61" name="Google Shape;1661;p19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62" name="Google Shape;1662;p198"/>
          <p:cNvSpPr txBox="1"/>
          <p:nvPr/>
        </p:nvSpPr>
        <p:spPr>
          <a:xfrm>
            <a:off x="222919" y="1039819"/>
            <a:ext cx="8513400" cy="400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p:txBody>
      </p:sp>
      <p:sp>
        <p:nvSpPr>
          <p:cNvPr id="1663" name="Google Shape;1663;p19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664" name="Google Shape;1664;p198"/>
          <p:cNvGrpSpPr/>
          <p:nvPr/>
        </p:nvGrpSpPr>
        <p:grpSpPr>
          <a:xfrm>
            <a:off x="312780" y="4766655"/>
            <a:ext cx="2220930" cy="352501"/>
            <a:chOff x="6077925" y="4856850"/>
            <a:chExt cx="6064800" cy="1143000"/>
          </a:xfrm>
        </p:grpSpPr>
        <p:sp>
          <p:nvSpPr>
            <p:cNvPr id="1665" name="Google Shape;1665;p19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66" name="Google Shape;1666;p198"/>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667" name="Google Shape;1667;p198"/>
          <p:cNvSpPr txBox="1"/>
          <p:nvPr/>
        </p:nvSpPr>
        <p:spPr>
          <a:xfrm>
            <a:off x="864188" y="1124494"/>
            <a:ext cx="7309200" cy="3216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latin typeface="Calibri"/>
                <a:ea typeface="Calibri"/>
                <a:cs typeface="Calibri"/>
                <a:sym typeface="Calibri"/>
              </a:rPr>
              <a:t>Binary Digit: Bit - this is our ones and zeros.</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Byte: 8 </a:t>
            </a:r>
            <a:r>
              <a:rPr b="1" lang="en" sz="1700">
                <a:latin typeface="Calibri"/>
                <a:ea typeface="Calibri"/>
                <a:cs typeface="Calibri"/>
                <a:sym typeface="Calibri"/>
              </a:rPr>
              <a:t>bits</a:t>
            </a:r>
            <a:r>
              <a:rPr b="1" lang="en" sz="1700">
                <a:latin typeface="Calibri"/>
                <a:ea typeface="Calibri"/>
                <a:cs typeface="Calibri"/>
                <a:sym typeface="Calibri"/>
              </a:rPr>
              <a:t> equal 1 byte.  I can store 256 different values with 1 Byte.  With 2 Bytes working together, I can store 65,536 values.  One byte lets me represent all English characters (ASCII).  Two bytes lets me represent all other alphabets except languages like Mandarin. Even those, the major characters can be represented (Unicode).</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In working with powers of two, every time you add a bit, you are doubling the amount of data that you can store or work with.</a:t>
            </a:r>
            <a:endParaRPr b="1" sz="17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71" name="Shape 1671"/>
        <p:cNvGrpSpPr/>
        <p:nvPr/>
      </p:nvGrpSpPr>
      <p:grpSpPr>
        <a:xfrm>
          <a:off x="0" y="0"/>
          <a:ext cx="0" cy="0"/>
          <a:chOff x="0" y="0"/>
          <a:chExt cx="0" cy="0"/>
        </a:xfrm>
      </p:grpSpPr>
      <p:sp>
        <p:nvSpPr>
          <p:cNvPr id="1672" name="Google Shape;1672;p19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73" name="Google Shape;1673;p19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74" name="Google Shape;1674;p19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75" name="Google Shape;1675;p199"/>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t/>
            </a:r>
            <a:endParaRPr u="none">
              <a:solidFill>
                <a:srgbClr val="D1190D"/>
              </a:solidFill>
            </a:endParaRPr>
          </a:p>
        </p:txBody>
      </p:sp>
      <p:sp>
        <p:nvSpPr>
          <p:cNvPr id="1676" name="Google Shape;1676;p19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77" name="Google Shape;1677;p19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78" name="Google Shape;1678;p19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679" name="Google Shape;1679;p199"/>
          <p:cNvGrpSpPr/>
          <p:nvPr/>
        </p:nvGrpSpPr>
        <p:grpSpPr>
          <a:xfrm>
            <a:off x="312780" y="4766655"/>
            <a:ext cx="2220930" cy="352501"/>
            <a:chOff x="6077925" y="4856850"/>
            <a:chExt cx="6064800" cy="1143000"/>
          </a:xfrm>
        </p:grpSpPr>
        <p:sp>
          <p:nvSpPr>
            <p:cNvPr id="1680" name="Google Shape;1680;p19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81" name="Google Shape;1681;p19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682" name="Google Shape;1682;p199"/>
          <p:cNvPicPr preferRelativeResize="0"/>
          <p:nvPr/>
        </p:nvPicPr>
        <p:blipFill>
          <a:blip r:embed="rId5">
            <a:alphaModFix/>
          </a:blip>
          <a:stretch>
            <a:fillRect/>
          </a:stretch>
        </p:blipFill>
        <p:spPr>
          <a:xfrm>
            <a:off x="441844" y="139829"/>
            <a:ext cx="8035238" cy="4519800"/>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686" name="Shape 1686"/>
        <p:cNvGrpSpPr/>
        <p:nvPr/>
      </p:nvGrpSpPr>
      <p:grpSpPr>
        <a:xfrm>
          <a:off x="0" y="0"/>
          <a:ext cx="0" cy="0"/>
          <a:chOff x="0" y="0"/>
          <a:chExt cx="0" cy="0"/>
        </a:xfrm>
      </p:grpSpPr>
      <p:sp>
        <p:nvSpPr>
          <p:cNvPr id="1687" name="Google Shape;1687;p200"/>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688" name="Google Shape;1688;p200"/>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Digitizing Color</a:t>
            </a:r>
            <a:endParaRPr/>
          </a:p>
        </p:txBody>
      </p:sp>
      <p:sp>
        <p:nvSpPr>
          <p:cNvPr id="1689" name="Google Shape;1689;p200"/>
          <p:cNvSpPr txBox="1"/>
          <p:nvPr>
            <p:ph idx="4294967295" type="body"/>
          </p:nvPr>
        </p:nvSpPr>
        <p:spPr>
          <a:xfrm>
            <a:off x="457200" y="1200150"/>
            <a:ext cx="8229600" cy="3543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2800"/>
              <a:buFont typeface="Century Gothic"/>
              <a:buChar char="•"/>
            </a:pPr>
            <a:r>
              <a:rPr b="0" i="0" lang="en" sz="2800" u="none" cap="none" strike="noStrike">
                <a:solidFill>
                  <a:schemeClr val="dk1"/>
                </a:solidFill>
                <a:latin typeface="Century Gothic"/>
                <a:ea typeface="Century Gothic"/>
                <a:cs typeface="Century Gothic"/>
                <a:sym typeface="Century Gothic"/>
              </a:rPr>
              <a:t>RGB Colors:  Binary Representation</a:t>
            </a:r>
            <a:endParaRPr/>
          </a:p>
          <a:p>
            <a:pPr indent="-285750" lvl="1" marL="742950" marR="0" rtl="0" algn="l">
              <a:lnSpc>
                <a:spcPct val="80000"/>
              </a:lnSpc>
              <a:spcBef>
                <a:spcPts val="72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Giving the intensities for the three constituent colors—red, green, blue—specifies color on monitor</a:t>
            </a:r>
            <a:endParaRPr/>
          </a:p>
          <a:p>
            <a:pPr indent="-228600" lvl="2" marL="1143000" marR="0" rtl="0" algn="l">
              <a:lnSpc>
                <a:spcPct val="80000"/>
              </a:lnSpc>
              <a:spcBef>
                <a:spcPts val="66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Color intensity is represented as a numeric quantity in the range 0 through 255 (decimal)</a:t>
            </a:r>
            <a:endParaRPr/>
          </a:p>
          <a:p>
            <a:pPr indent="-342900" lvl="0" marL="342900" marR="0" rtl="0" algn="l">
              <a:lnSpc>
                <a:spcPct val="80000"/>
              </a:lnSpc>
              <a:spcBef>
                <a:spcPts val="1400"/>
              </a:spcBef>
              <a:spcAft>
                <a:spcPts val="0"/>
              </a:spcAft>
              <a:buClr>
                <a:schemeClr val="dk1"/>
              </a:buClr>
              <a:buSzPts val="2800"/>
              <a:buFont typeface="Century Gothic"/>
              <a:buChar char="•"/>
            </a:pPr>
            <a:r>
              <a:rPr b="0" i="0" lang="en" sz="2800" u="none" cap="none" strike="noStrike">
                <a:solidFill>
                  <a:schemeClr val="dk1"/>
                </a:solidFill>
                <a:latin typeface="Century Gothic"/>
                <a:ea typeface="Century Gothic"/>
                <a:cs typeface="Century Gothic"/>
                <a:sym typeface="Century Gothic"/>
              </a:rPr>
              <a:t>Binary Numbers Compared with Decimal Numbers</a:t>
            </a:r>
            <a:endParaRPr/>
          </a:p>
          <a:p>
            <a:pPr indent="-285750" lvl="1" marL="742950" marR="0" rtl="0" algn="l">
              <a:lnSpc>
                <a:spcPct val="80000"/>
              </a:lnSpc>
              <a:spcBef>
                <a:spcPts val="72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Number of digits is the base of numbering system</a:t>
            </a:r>
            <a:endParaRPr/>
          </a:p>
          <a:p>
            <a:pPr indent="-285750" lvl="1" marL="742950" marR="0" rtl="0" algn="l">
              <a:lnSpc>
                <a:spcPct val="80000"/>
              </a:lnSpc>
              <a:spcBef>
                <a:spcPts val="72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Binary is two digits: 0 and 1</a:t>
            </a:r>
            <a:endParaRPr/>
          </a:p>
          <a:p>
            <a:pPr indent="-285750" lvl="1" marL="742950" marR="0" rtl="0" algn="l">
              <a:lnSpc>
                <a:spcPct val="80000"/>
              </a:lnSpc>
              <a:spcBef>
                <a:spcPts val="72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Decimal is 10 digits: 0 through 9</a:t>
            </a:r>
            <a:endParaRPr/>
          </a:p>
          <a:p>
            <a:pPr indent="-285750" lvl="1" marL="742950" marR="0" rtl="0" algn="l">
              <a:lnSpc>
                <a:spcPct val="80000"/>
              </a:lnSpc>
              <a:spcBef>
                <a:spcPts val="72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Hexadecimal is 16 digits: 0 through 9, A through F</a:t>
            </a:r>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693" name="Shape 1693"/>
        <p:cNvGrpSpPr/>
        <p:nvPr/>
      </p:nvGrpSpPr>
      <p:grpSpPr>
        <a:xfrm>
          <a:off x="0" y="0"/>
          <a:ext cx="0" cy="0"/>
          <a:chOff x="0" y="0"/>
          <a:chExt cx="0" cy="0"/>
        </a:xfrm>
      </p:grpSpPr>
      <p:sp>
        <p:nvSpPr>
          <p:cNvPr id="1694" name="Google Shape;1694;p201"/>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695" name="Google Shape;1695;p201"/>
          <p:cNvSpPr txBox="1"/>
          <p:nvPr>
            <p:ph idx="4294967295" type="title"/>
          </p:nvPr>
        </p:nvSpPr>
        <p:spPr>
          <a:xfrm>
            <a:off x="0" y="0"/>
            <a:ext cx="91440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200"/>
              <a:buFont typeface="Century Gothic"/>
              <a:buNone/>
            </a:pPr>
            <a:r>
              <a:rPr b="0" i="0" lang="en" sz="4200" u="none" cap="none" strike="noStrike">
                <a:solidFill>
                  <a:schemeClr val="dk2"/>
                </a:solidFill>
                <a:latin typeface="Century Gothic"/>
                <a:ea typeface="Century Gothic"/>
                <a:cs typeface="Century Gothic"/>
                <a:sym typeface="Century Gothic"/>
              </a:rPr>
              <a:t>Place Value in a Decimal Number</a:t>
            </a:r>
            <a:endParaRPr/>
          </a:p>
        </p:txBody>
      </p:sp>
      <p:sp>
        <p:nvSpPr>
          <p:cNvPr id="1696" name="Google Shape;1696;p201"/>
          <p:cNvSpPr txBox="1"/>
          <p:nvPr>
            <p:ph idx="4294967295" type="body"/>
          </p:nvPr>
        </p:nvSpPr>
        <p:spPr>
          <a:xfrm>
            <a:off x="457200" y="1200150"/>
            <a:ext cx="8229600" cy="1380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Century Gothic"/>
              <a:buChar char="•"/>
            </a:pPr>
            <a:r>
              <a:rPr b="0" i="0" lang="en" sz="2800" u="none" cap="none" strike="noStrike">
                <a:solidFill>
                  <a:schemeClr val="dk1"/>
                </a:solidFill>
                <a:latin typeface="Century Gothic"/>
                <a:ea typeface="Century Gothic"/>
                <a:cs typeface="Century Gothic"/>
                <a:sym typeface="Century Gothic"/>
              </a:rPr>
              <a:t>To find the quantity expressed by decimal number, the digit in a place is multiplied by the place value, and the results are added</a:t>
            </a:r>
            <a:endParaRPr/>
          </a:p>
        </p:txBody>
      </p:sp>
      <p:pic>
        <p:nvPicPr>
          <p:cNvPr id="1697" name="Google Shape;1697;p201"/>
          <p:cNvPicPr preferRelativeResize="0"/>
          <p:nvPr/>
        </p:nvPicPr>
        <p:blipFill rotWithShape="1">
          <a:blip r:embed="rId3">
            <a:alphaModFix/>
          </a:blip>
          <a:srcRect b="0" l="0" r="0" t="0"/>
          <a:stretch/>
        </p:blipFill>
        <p:spPr>
          <a:xfrm>
            <a:off x="228600" y="2400300"/>
            <a:ext cx="6515099" cy="1694260"/>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01" name="Shape 1701"/>
        <p:cNvGrpSpPr/>
        <p:nvPr/>
      </p:nvGrpSpPr>
      <p:grpSpPr>
        <a:xfrm>
          <a:off x="0" y="0"/>
          <a:ext cx="0" cy="0"/>
          <a:chOff x="0" y="0"/>
          <a:chExt cx="0" cy="0"/>
        </a:xfrm>
      </p:grpSpPr>
      <p:sp>
        <p:nvSpPr>
          <p:cNvPr id="1702" name="Google Shape;1702;p202"/>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703" name="Google Shape;1703;p202"/>
          <p:cNvSpPr txBox="1"/>
          <p:nvPr>
            <p:ph idx="4294967295" type="title"/>
          </p:nvPr>
        </p:nvSpPr>
        <p:spPr>
          <a:xfrm>
            <a:off x="0" y="0"/>
            <a:ext cx="91440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Place Value in a Binary Number</a:t>
            </a:r>
            <a:endParaRPr/>
          </a:p>
        </p:txBody>
      </p:sp>
      <p:sp>
        <p:nvSpPr>
          <p:cNvPr id="1704" name="Google Shape;1704;p202"/>
          <p:cNvSpPr txBox="1"/>
          <p:nvPr>
            <p:ph idx="4294967295" type="body"/>
          </p:nvPr>
        </p:nvSpPr>
        <p:spPr>
          <a:xfrm>
            <a:off x="457200" y="1200150"/>
            <a:ext cx="8229600" cy="1495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Binary works the same way except that the place values are successive powers of 2</a:t>
            </a:r>
            <a:endParaRPr/>
          </a:p>
        </p:txBody>
      </p:sp>
      <p:pic>
        <p:nvPicPr>
          <p:cNvPr id="1705" name="Google Shape;1705;p202"/>
          <p:cNvPicPr preferRelativeResize="0"/>
          <p:nvPr/>
        </p:nvPicPr>
        <p:blipFill rotWithShape="1">
          <a:blip r:embed="rId3">
            <a:alphaModFix/>
          </a:blip>
          <a:srcRect b="0" l="0" r="0" t="0"/>
          <a:stretch/>
        </p:blipFill>
        <p:spPr>
          <a:xfrm>
            <a:off x="1371600" y="1943100"/>
            <a:ext cx="4747024" cy="2764631"/>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09" name="Shape 1709"/>
        <p:cNvGrpSpPr/>
        <p:nvPr/>
      </p:nvGrpSpPr>
      <p:grpSpPr>
        <a:xfrm>
          <a:off x="0" y="0"/>
          <a:ext cx="0" cy="0"/>
          <a:chOff x="0" y="0"/>
          <a:chExt cx="0" cy="0"/>
        </a:xfrm>
      </p:grpSpPr>
      <p:sp>
        <p:nvSpPr>
          <p:cNvPr id="1710" name="Google Shape;1710;p203"/>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711" name="Google Shape;1711;p203"/>
          <p:cNvSpPr txBox="1"/>
          <p:nvPr>
            <p:ph idx="4294967295" type="title"/>
          </p:nvPr>
        </p:nvSpPr>
        <p:spPr>
          <a:xfrm>
            <a:off x="0" y="0"/>
            <a:ext cx="91440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Place Value in a Binary Number</a:t>
            </a:r>
            <a:endParaRPr/>
          </a:p>
        </p:txBody>
      </p:sp>
      <p:sp>
        <p:nvSpPr>
          <p:cNvPr id="1712" name="Google Shape;1712;p203"/>
          <p:cNvSpPr txBox="1"/>
          <p:nvPr>
            <p:ph idx="4294967295" type="body"/>
          </p:nvPr>
        </p:nvSpPr>
        <p:spPr>
          <a:xfrm>
            <a:off x="457200" y="1200150"/>
            <a:ext cx="8229600" cy="1495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Given binary representation, we can find the decimal equivalent value by multiplying the digit times the place value and adding the results</a:t>
            </a:r>
            <a:endParaRPr/>
          </a:p>
        </p:txBody>
      </p:sp>
      <p:pic>
        <p:nvPicPr>
          <p:cNvPr id="1713" name="Google Shape;1713;p203"/>
          <p:cNvPicPr preferRelativeResize="0"/>
          <p:nvPr/>
        </p:nvPicPr>
        <p:blipFill rotWithShape="1">
          <a:blip r:embed="rId3">
            <a:alphaModFix/>
          </a:blip>
          <a:srcRect b="0" l="0" r="0" t="0"/>
          <a:stretch/>
        </p:blipFill>
        <p:spPr>
          <a:xfrm>
            <a:off x="152400" y="2286000"/>
            <a:ext cx="6572249" cy="1662113"/>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17" name="Shape 1717"/>
        <p:cNvGrpSpPr/>
        <p:nvPr/>
      </p:nvGrpSpPr>
      <p:grpSpPr>
        <a:xfrm>
          <a:off x="0" y="0"/>
          <a:ext cx="0" cy="0"/>
          <a:chOff x="0" y="0"/>
          <a:chExt cx="0" cy="0"/>
        </a:xfrm>
      </p:grpSpPr>
      <p:sp>
        <p:nvSpPr>
          <p:cNvPr id="1718" name="Google Shape;1718;p204"/>
          <p:cNvSpPr txBox="1"/>
          <p:nvPr/>
        </p:nvSpPr>
        <p:spPr>
          <a:xfrm>
            <a:off x="7239000" y="4800600"/>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719" name="Google Shape;1719;p204"/>
          <p:cNvSpPr txBox="1"/>
          <p:nvPr>
            <p:ph idx="4294967295" type="title"/>
          </p:nvPr>
        </p:nvSpPr>
        <p:spPr>
          <a:xfrm>
            <a:off x="0" y="0"/>
            <a:ext cx="91440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000"/>
              <a:buFont typeface="Century Gothic"/>
              <a:buNone/>
            </a:pPr>
            <a:r>
              <a:rPr b="0" i="0" lang="en" sz="4000" u="none" cap="none" strike="noStrike">
                <a:solidFill>
                  <a:schemeClr val="dk2"/>
                </a:solidFill>
                <a:latin typeface="Century Gothic"/>
                <a:ea typeface="Century Gothic"/>
                <a:cs typeface="Century Gothic"/>
                <a:sym typeface="Century Gothic"/>
              </a:rPr>
              <a:t>Converting a Binary Number to Decimal</a:t>
            </a:r>
            <a:endParaRPr/>
          </a:p>
        </p:txBody>
      </p:sp>
      <p:sp>
        <p:nvSpPr>
          <p:cNvPr id="1720" name="Google Shape;1720;p204"/>
          <p:cNvSpPr txBox="1"/>
          <p:nvPr>
            <p:ph idx="4294967295" type="body"/>
          </p:nvPr>
        </p:nvSpPr>
        <p:spPr>
          <a:xfrm>
            <a:off x="533400" y="1202531"/>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Century Gothic"/>
              <a:buChar char="•"/>
            </a:pPr>
            <a:r>
              <a:rPr b="0" i="0" lang="en" sz="2800" u="none" cap="none" strike="noStrike">
                <a:solidFill>
                  <a:schemeClr val="dk1"/>
                </a:solidFill>
                <a:latin typeface="Century Gothic"/>
                <a:ea typeface="Century Gothic"/>
                <a:cs typeface="Century Gothic"/>
                <a:sym typeface="Century Gothic"/>
              </a:rPr>
              <a:t>Add the decimal values for the places in the binary number showing 1's</a:t>
            </a:r>
            <a:endParaRPr/>
          </a:p>
        </p:txBody>
      </p:sp>
      <p:pic>
        <p:nvPicPr>
          <p:cNvPr id="1721" name="Google Shape;1721;p204"/>
          <p:cNvPicPr preferRelativeResize="0"/>
          <p:nvPr/>
        </p:nvPicPr>
        <p:blipFill rotWithShape="1">
          <a:blip r:embed="rId3">
            <a:alphaModFix/>
          </a:blip>
          <a:srcRect b="0" l="0" r="0" t="0"/>
          <a:stretch/>
        </p:blipFill>
        <p:spPr>
          <a:xfrm>
            <a:off x="228600" y="2228850"/>
            <a:ext cx="6515102" cy="1346597"/>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25" name="Shape 1725"/>
        <p:cNvGrpSpPr/>
        <p:nvPr/>
      </p:nvGrpSpPr>
      <p:grpSpPr>
        <a:xfrm>
          <a:off x="0" y="0"/>
          <a:ext cx="0" cy="0"/>
          <a:chOff x="0" y="0"/>
          <a:chExt cx="0" cy="0"/>
        </a:xfrm>
      </p:grpSpPr>
      <p:sp>
        <p:nvSpPr>
          <p:cNvPr id="1726" name="Google Shape;1726;p205"/>
          <p:cNvSpPr txBox="1"/>
          <p:nvPr/>
        </p:nvSpPr>
        <p:spPr>
          <a:xfrm>
            <a:off x="7239000" y="4800600"/>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727" name="Google Shape;1727;p205"/>
          <p:cNvSpPr txBox="1"/>
          <p:nvPr>
            <p:ph idx="4294967295" type="title"/>
          </p:nvPr>
        </p:nvSpPr>
        <p:spPr>
          <a:xfrm>
            <a:off x="5334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Black and White Colors</a:t>
            </a:r>
            <a:endParaRPr/>
          </a:p>
        </p:txBody>
      </p:sp>
      <p:sp>
        <p:nvSpPr>
          <p:cNvPr id="1728" name="Google Shape;1728;p205"/>
          <p:cNvSpPr txBox="1"/>
          <p:nvPr>
            <p:ph idx="4294967295" type="body"/>
          </p:nvPr>
        </p:nvSpPr>
        <p:spPr>
          <a:xfrm>
            <a:off x="533400" y="1202531"/>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Century Gothic"/>
              <a:buChar char="•"/>
            </a:pPr>
            <a:r>
              <a:rPr b="0" i="0" lang="en" sz="2800" u="none" cap="none" strike="noStrike">
                <a:solidFill>
                  <a:schemeClr val="dk1"/>
                </a:solidFill>
                <a:latin typeface="Century Gothic"/>
                <a:ea typeface="Century Gothic"/>
                <a:cs typeface="Century Gothic"/>
                <a:sym typeface="Century Gothic"/>
              </a:rPr>
              <a:t>A byte is allocated to each RGB intensity</a:t>
            </a:r>
            <a:endParaRPr/>
          </a:p>
          <a:p>
            <a:pPr indent="-285750" lvl="1" marL="742950" marR="0" rtl="0" algn="l">
              <a:lnSpc>
                <a:spcPct val="100000"/>
              </a:lnSpc>
              <a:spcBef>
                <a:spcPts val="96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The smallest intensity is 0000 0000</a:t>
            </a:r>
            <a:endParaRPr/>
          </a:p>
          <a:p>
            <a:pPr indent="-285750" lvl="1" marL="742950" marR="0" rtl="0" algn="l">
              <a:lnSpc>
                <a:spcPct val="100000"/>
              </a:lnSpc>
              <a:spcBef>
                <a:spcPts val="96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The largest is 1111 1111 in binary</a:t>
            </a:r>
            <a:endParaRPr/>
          </a:p>
          <a:p>
            <a:pPr indent="-228600" lvl="2" marL="1143000" marR="0" rtl="0" algn="l">
              <a:lnSpc>
                <a:spcPct val="100000"/>
              </a:lnSpc>
              <a:spcBef>
                <a:spcPts val="72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This is 255 in decimal, and FF in hex</a:t>
            </a:r>
            <a:endParaRPr/>
          </a:p>
          <a:p>
            <a:pPr indent="-342900" lvl="0" marL="34290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Black </a:t>
            </a:r>
            <a:r>
              <a:rPr b="1" i="0" lang="en" sz="2400" u="none" cap="none" strike="noStrike">
                <a:solidFill>
                  <a:schemeClr val="dk1"/>
                </a:solidFill>
                <a:latin typeface="Century Gothic"/>
                <a:ea typeface="Century Gothic"/>
                <a:cs typeface="Century Gothic"/>
                <a:sym typeface="Century Gothic"/>
              </a:rPr>
              <a:t>(#</a:t>
            </a:r>
            <a:r>
              <a:rPr b="1" i="0" lang="en" sz="2400" u="none" cap="none" strike="noStrike">
                <a:solidFill>
                  <a:srgbClr val="FF0000"/>
                </a:solidFill>
                <a:latin typeface="Century Gothic"/>
                <a:ea typeface="Century Gothic"/>
                <a:cs typeface="Century Gothic"/>
                <a:sym typeface="Century Gothic"/>
              </a:rPr>
              <a:t>00</a:t>
            </a:r>
            <a:r>
              <a:rPr b="1" i="0" lang="en" sz="2400" u="none" cap="none" strike="noStrike">
                <a:solidFill>
                  <a:srgbClr val="00FF00"/>
                </a:solidFill>
                <a:latin typeface="Century Gothic"/>
                <a:ea typeface="Century Gothic"/>
                <a:cs typeface="Century Gothic"/>
                <a:sym typeface="Century Gothic"/>
              </a:rPr>
              <a:t>00</a:t>
            </a:r>
            <a:r>
              <a:rPr b="1" i="0" lang="en" sz="2400" u="none" cap="none" strike="noStrike">
                <a:solidFill>
                  <a:srgbClr val="0000FF"/>
                </a:solidFill>
                <a:latin typeface="Century Gothic"/>
                <a:ea typeface="Century Gothic"/>
                <a:cs typeface="Century Gothic"/>
                <a:sym typeface="Century Gothic"/>
              </a:rPr>
              <a:t>00</a:t>
            </a:r>
            <a:r>
              <a:rPr b="0" i="0" lang="en" sz="2400" u="none" cap="none" strike="noStrike">
                <a:solidFill>
                  <a:schemeClr val="dk1"/>
                </a:solidFill>
                <a:latin typeface="Century Gothic"/>
                <a:ea typeface="Century Gothic"/>
                <a:cs typeface="Century Gothic"/>
                <a:sym typeface="Century Gothic"/>
              </a:rPr>
              <a:t>) is no color; white </a:t>
            </a:r>
            <a:r>
              <a:rPr b="1" i="0" lang="en" sz="2400" u="none" cap="none" strike="noStrike">
                <a:solidFill>
                  <a:schemeClr val="dk1"/>
                </a:solidFill>
                <a:latin typeface="Century Gothic"/>
                <a:ea typeface="Century Gothic"/>
                <a:cs typeface="Century Gothic"/>
                <a:sym typeface="Century Gothic"/>
              </a:rPr>
              <a:t>(#</a:t>
            </a:r>
            <a:r>
              <a:rPr b="1" i="0" lang="en" sz="2400" u="none" cap="none" strike="noStrike">
                <a:solidFill>
                  <a:srgbClr val="FF0000"/>
                </a:solidFill>
                <a:latin typeface="Century Gothic"/>
                <a:ea typeface="Century Gothic"/>
                <a:cs typeface="Century Gothic"/>
                <a:sym typeface="Century Gothic"/>
              </a:rPr>
              <a:t>FF</a:t>
            </a:r>
            <a:r>
              <a:rPr b="1" i="0" lang="en" sz="2400" u="none" cap="none" strike="noStrike">
                <a:solidFill>
                  <a:srgbClr val="00FF00"/>
                </a:solidFill>
                <a:latin typeface="Century Gothic"/>
                <a:ea typeface="Century Gothic"/>
                <a:cs typeface="Century Gothic"/>
                <a:sym typeface="Century Gothic"/>
              </a:rPr>
              <a:t>FF</a:t>
            </a:r>
            <a:r>
              <a:rPr b="1" i="0" lang="en" sz="2400" u="none" cap="none" strike="noStrike">
                <a:solidFill>
                  <a:srgbClr val="0000FF"/>
                </a:solidFill>
                <a:latin typeface="Century Gothic"/>
                <a:ea typeface="Century Gothic"/>
                <a:cs typeface="Century Gothic"/>
                <a:sym typeface="Century Gothic"/>
              </a:rPr>
              <a:t>FF</a:t>
            </a:r>
            <a:r>
              <a:rPr b="0" i="0" lang="en" sz="2400" u="none" cap="none" strike="noStrike">
                <a:solidFill>
                  <a:schemeClr val="dk1"/>
                </a:solidFill>
                <a:latin typeface="Century Gothic"/>
                <a:ea typeface="Century Gothic"/>
                <a:cs typeface="Century Gothic"/>
                <a:sym typeface="Century Gothic"/>
              </a:rPr>
              <a:t>) has full intensity for each RGB color </a:t>
            </a:r>
            <a:r>
              <a:rPr b="0" i="1" lang="en" sz="2400" u="none" cap="none" strike="noStrike">
                <a:solidFill>
                  <a:schemeClr val="dk1"/>
                </a:solidFill>
                <a:latin typeface="Century Gothic"/>
                <a:ea typeface="Century Gothic"/>
                <a:cs typeface="Century Gothic"/>
                <a:sym typeface="Century Gothic"/>
              </a:rPr>
              <a:t>(these are HEX)</a:t>
            </a:r>
            <a:endParaRPr/>
          </a:p>
          <a:p>
            <a:pPr indent="-285750" lvl="1" marL="742950" marR="0" rtl="0" algn="l">
              <a:lnSpc>
                <a:spcPct val="100000"/>
              </a:lnSpc>
              <a:spcBef>
                <a:spcPts val="1000"/>
              </a:spcBef>
              <a:spcAft>
                <a:spcPts val="0"/>
              </a:spcAft>
              <a:buClr>
                <a:schemeClr val="dk1"/>
              </a:buClr>
              <a:buSzPts val="2000"/>
              <a:buFont typeface="Century Gothic"/>
              <a:buChar char="–"/>
            </a:pPr>
            <a:r>
              <a:rPr b="0" i="0" lang="en" sz="2000" u="none" cap="none" strike="noStrike">
                <a:solidFill>
                  <a:schemeClr val="dk1"/>
                </a:solidFill>
                <a:latin typeface="Century Gothic"/>
                <a:ea typeface="Century Gothic"/>
                <a:cs typeface="Century Gothic"/>
                <a:sym typeface="Century Gothic"/>
              </a:rPr>
              <a:t>Black: </a:t>
            </a:r>
            <a:r>
              <a:rPr b="1" i="0" lang="en" sz="2000" u="none" cap="none" strike="noStrike">
                <a:solidFill>
                  <a:srgbClr val="FF0000"/>
                </a:solidFill>
                <a:latin typeface="Century Gothic"/>
                <a:ea typeface="Century Gothic"/>
                <a:cs typeface="Century Gothic"/>
                <a:sym typeface="Century Gothic"/>
              </a:rPr>
              <a:t>0000 0000 </a:t>
            </a:r>
            <a:r>
              <a:rPr b="1" i="0" lang="en" sz="2000" u="none" cap="none" strike="noStrike">
                <a:solidFill>
                  <a:srgbClr val="00FF00"/>
                </a:solidFill>
                <a:latin typeface="Century Gothic"/>
                <a:ea typeface="Century Gothic"/>
                <a:cs typeface="Century Gothic"/>
                <a:sym typeface="Century Gothic"/>
              </a:rPr>
              <a:t>0000 0000 </a:t>
            </a:r>
            <a:r>
              <a:rPr b="1" i="0" lang="en" sz="2000" u="none" cap="none" strike="noStrike">
                <a:solidFill>
                  <a:srgbClr val="0000FF"/>
                </a:solidFill>
                <a:latin typeface="Century Gothic"/>
                <a:ea typeface="Century Gothic"/>
                <a:cs typeface="Century Gothic"/>
                <a:sym typeface="Century Gothic"/>
              </a:rPr>
              <a:t>0000 0000</a:t>
            </a:r>
            <a:endParaRPr/>
          </a:p>
          <a:p>
            <a:pPr indent="-285750" lvl="1" marL="742950" marR="0" rtl="0" algn="l">
              <a:lnSpc>
                <a:spcPct val="100000"/>
              </a:lnSpc>
              <a:spcBef>
                <a:spcPts val="1000"/>
              </a:spcBef>
              <a:spcAft>
                <a:spcPts val="0"/>
              </a:spcAft>
              <a:buClr>
                <a:schemeClr val="dk1"/>
              </a:buClr>
              <a:buSzPts val="2000"/>
              <a:buFont typeface="Century Gothic"/>
              <a:buChar char="–"/>
            </a:pPr>
            <a:r>
              <a:rPr b="0" i="0" lang="en" sz="2000" u="none" cap="none" strike="noStrike">
                <a:solidFill>
                  <a:schemeClr val="dk1"/>
                </a:solidFill>
                <a:latin typeface="Century Gothic"/>
                <a:ea typeface="Century Gothic"/>
                <a:cs typeface="Century Gothic"/>
                <a:sym typeface="Century Gothic"/>
              </a:rPr>
              <a:t>White: </a:t>
            </a:r>
            <a:r>
              <a:rPr b="1" i="0" lang="en" sz="2000" u="none" cap="none" strike="noStrike">
                <a:solidFill>
                  <a:srgbClr val="FF0000"/>
                </a:solidFill>
                <a:latin typeface="Century Gothic"/>
                <a:ea typeface="Century Gothic"/>
                <a:cs typeface="Century Gothic"/>
                <a:sym typeface="Century Gothic"/>
              </a:rPr>
              <a:t>1111 1111 </a:t>
            </a:r>
            <a:r>
              <a:rPr b="1" i="0" lang="en" sz="2000" u="none" cap="none" strike="noStrike">
                <a:solidFill>
                  <a:srgbClr val="00FF00"/>
                </a:solidFill>
                <a:latin typeface="Century Gothic"/>
                <a:ea typeface="Century Gothic"/>
                <a:cs typeface="Century Gothic"/>
                <a:sym typeface="Century Gothic"/>
              </a:rPr>
              <a:t>1111 1111 </a:t>
            </a:r>
            <a:r>
              <a:rPr b="1" i="0" lang="en" sz="2000" u="none" cap="none" strike="noStrike">
                <a:solidFill>
                  <a:srgbClr val="0000FF"/>
                </a:solidFill>
                <a:latin typeface="Century Gothic"/>
                <a:ea typeface="Century Gothic"/>
                <a:cs typeface="Century Gothic"/>
                <a:sym typeface="Century Gothic"/>
              </a:rPr>
              <a:t>1111 1111   </a:t>
            </a:r>
            <a:r>
              <a:rPr b="0" i="1" lang="en" sz="2000" u="none" cap="none" strike="noStrike">
                <a:solidFill>
                  <a:schemeClr val="dk1"/>
                </a:solidFill>
                <a:latin typeface="Century Gothic"/>
                <a:ea typeface="Century Gothic"/>
                <a:cs typeface="Century Gothic"/>
                <a:sym typeface="Century Gothic"/>
              </a:rPr>
              <a:t>(these are binary)</a:t>
            </a:r>
            <a:endParaRPr/>
          </a:p>
          <a:p>
            <a:pPr indent="-215900" lvl="0" marL="342900" marR="0" rtl="0" algn="l">
              <a:lnSpc>
                <a:spcPct val="100000"/>
              </a:lnSpc>
              <a:spcBef>
                <a:spcPts val="400"/>
              </a:spcBef>
              <a:spcAft>
                <a:spcPts val="0"/>
              </a:spcAft>
              <a:buClr>
                <a:schemeClr val="dk1"/>
              </a:buClr>
              <a:buSzPts val="2000"/>
              <a:buFont typeface="Arial"/>
              <a:buNone/>
            </a:pPr>
            <a:r>
              <a:t/>
            </a:r>
            <a:endParaRPr b="0" i="1" sz="2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32" name="Shape 1732"/>
        <p:cNvGrpSpPr/>
        <p:nvPr/>
      </p:nvGrpSpPr>
      <p:grpSpPr>
        <a:xfrm>
          <a:off x="0" y="0"/>
          <a:ext cx="0" cy="0"/>
          <a:chOff x="0" y="0"/>
          <a:chExt cx="0" cy="0"/>
        </a:xfrm>
      </p:grpSpPr>
      <p:sp>
        <p:nvSpPr>
          <p:cNvPr id="1733" name="Google Shape;1733;p206"/>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734" name="Google Shape;1734;p206"/>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000"/>
              <a:buFont typeface="Century Gothic"/>
              <a:buNone/>
            </a:pPr>
            <a:r>
              <a:rPr b="0" i="0" lang="en" sz="4000" u="none" cap="none" strike="noStrike">
                <a:solidFill>
                  <a:schemeClr val="dk2"/>
                </a:solidFill>
                <a:latin typeface="Century Gothic"/>
                <a:ea typeface="Century Gothic"/>
                <a:cs typeface="Century Gothic"/>
                <a:sym typeface="Century Gothic"/>
              </a:rPr>
              <a:t>Changing a Decimal Number to a Binary Number</a:t>
            </a:r>
            <a:endParaRPr/>
          </a:p>
        </p:txBody>
      </p:sp>
      <p:sp>
        <p:nvSpPr>
          <p:cNvPr id="1735" name="Google Shape;1735;p206"/>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100"/>
              <a:buFont typeface="Century Gothic"/>
              <a:buChar char="•"/>
            </a:pPr>
            <a:r>
              <a:rPr b="0" i="0" lang="en" sz="2100" u="none">
                <a:solidFill>
                  <a:schemeClr val="dk1"/>
                </a:solidFill>
                <a:latin typeface="Century Gothic"/>
                <a:ea typeface="Century Gothic"/>
                <a:cs typeface="Century Gothic"/>
                <a:sym typeface="Century Gothic"/>
              </a:rPr>
              <a:t>If the number being converted is smaller than the place value below it, copy the number into the next cell to its right; enter 0 as the binary digit.</a:t>
            </a:r>
            <a:endParaRPr/>
          </a:p>
          <a:p>
            <a:pPr indent="-342900" lvl="0" marL="342900" marR="0" rtl="0" algn="l">
              <a:lnSpc>
                <a:spcPct val="100000"/>
              </a:lnSpc>
              <a:spcBef>
                <a:spcPts val="420"/>
              </a:spcBef>
              <a:spcAft>
                <a:spcPts val="0"/>
              </a:spcAft>
              <a:buClr>
                <a:schemeClr val="dk1"/>
              </a:buClr>
              <a:buSzPts val="2100"/>
              <a:buFont typeface="Century Gothic"/>
              <a:buChar char="•"/>
            </a:pPr>
            <a:r>
              <a:rPr b="0" i="0" lang="en" sz="2100" u="none">
                <a:solidFill>
                  <a:schemeClr val="dk1"/>
                </a:solidFill>
                <a:latin typeface="Century Gothic"/>
                <a:ea typeface="Century Gothic"/>
                <a:cs typeface="Century Gothic"/>
                <a:sym typeface="Century Gothic"/>
              </a:rPr>
              <a:t>If the number being converted is equal to or larger than the place value below it, subtract the place value from the number and copy the result into the first cell of the next column; enter a 1 as the binary digit.</a:t>
            </a:r>
            <a:endParaRPr/>
          </a:p>
        </p:txBody>
      </p:sp>
      <p:pic>
        <p:nvPicPr>
          <p:cNvPr id="1736" name="Google Shape;1736;p206"/>
          <p:cNvPicPr preferRelativeResize="0"/>
          <p:nvPr/>
        </p:nvPicPr>
        <p:blipFill rotWithShape="1">
          <a:blip r:embed="rId3">
            <a:alphaModFix/>
          </a:blip>
          <a:srcRect b="0" l="0" r="0" t="0"/>
          <a:stretch/>
        </p:blipFill>
        <p:spPr>
          <a:xfrm>
            <a:off x="685800" y="3086100"/>
            <a:ext cx="6096001" cy="1627584"/>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40" name="Shape 1740"/>
        <p:cNvGrpSpPr/>
        <p:nvPr/>
      </p:nvGrpSpPr>
      <p:grpSpPr>
        <a:xfrm>
          <a:off x="0" y="0"/>
          <a:ext cx="0" cy="0"/>
          <a:chOff x="0" y="0"/>
          <a:chExt cx="0" cy="0"/>
        </a:xfrm>
      </p:grpSpPr>
      <p:sp>
        <p:nvSpPr>
          <p:cNvPr id="1741" name="Google Shape;1741;p207"/>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742" name="Google Shape;1742;p207"/>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000"/>
              <a:buFont typeface="Century Gothic"/>
              <a:buNone/>
            </a:pPr>
            <a:r>
              <a:rPr b="0" i="0" lang="en" sz="4000" u="none" cap="none" strike="noStrike">
                <a:solidFill>
                  <a:schemeClr val="dk2"/>
                </a:solidFill>
                <a:latin typeface="Century Gothic"/>
                <a:ea typeface="Century Gothic"/>
                <a:cs typeface="Century Gothic"/>
                <a:sym typeface="Century Gothic"/>
              </a:rPr>
              <a:t>Lighten Up: Changing Color by Addition</a:t>
            </a:r>
            <a:endParaRPr/>
          </a:p>
        </p:txBody>
      </p:sp>
      <p:sp>
        <p:nvSpPr>
          <p:cNvPr id="1743" name="Google Shape;1743;p207"/>
          <p:cNvSpPr txBox="1"/>
          <p:nvPr>
            <p:ph idx="4294967295" type="body"/>
          </p:nvPr>
        </p:nvSpPr>
        <p:spPr>
          <a:xfrm>
            <a:off x="457200" y="1200150"/>
            <a:ext cx="8229600" cy="3331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What color does this represent:</a:t>
            </a:r>
            <a:endParaRPr/>
          </a:p>
          <a:p>
            <a:pPr indent="-285750" lvl="1" marL="742950" marR="0" rtl="0" algn="l">
              <a:lnSpc>
                <a:spcPct val="90000"/>
              </a:lnSpc>
              <a:spcBef>
                <a:spcPts val="560"/>
              </a:spcBef>
              <a:spcAft>
                <a:spcPts val="0"/>
              </a:spcAft>
              <a:buClr>
                <a:srgbClr val="FF0000"/>
              </a:buClr>
              <a:buSzPts val="2800"/>
              <a:buFont typeface="Century Gothic"/>
              <a:buNone/>
            </a:pPr>
            <a:r>
              <a:rPr b="1" i="0" lang="en" sz="2800" u="none" cap="none" strike="noStrike">
                <a:solidFill>
                  <a:srgbClr val="FF0000"/>
                </a:solidFill>
                <a:latin typeface="Century Gothic"/>
                <a:ea typeface="Century Gothic"/>
                <a:cs typeface="Century Gothic"/>
                <a:sym typeface="Century Gothic"/>
              </a:rPr>
              <a:t>1100 1000</a:t>
            </a:r>
            <a:r>
              <a:rPr b="1" i="0" lang="en" sz="2800" u="none" cap="none" strike="noStrike">
                <a:solidFill>
                  <a:schemeClr val="dk1"/>
                </a:solidFill>
                <a:latin typeface="Century Gothic"/>
                <a:ea typeface="Century Gothic"/>
                <a:cs typeface="Century Gothic"/>
                <a:sym typeface="Century Gothic"/>
              </a:rPr>
              <a:t> </a:t>
            </a:r>
            <a:r>
              <a:rPr b="1" i="0" lang="en" sz="2800" u="none" cap="none" strike="noStrike">
                <a:solidFill>
                  <a:srgbClr val="00FF00"/>
                </a:solidFill>
                <a:latin typeface="Century Gothic"/>
                <a:ea typeface="Century Gothic"/>
                <a:cs typeface="Century Gothic"/>
                <a:sym typeface="Century Gothic"/>
              </a:rPr>
              <a:t>1100 1000</a:t>
            </a:r>
            <a:r>
              <a:rPr b="1" i="0" lang="en" sz="2800" u="none" cap="none" strike="noStrike">
                <a:solidFill>
                  <a:schemeClr val="dk1"/>
                </a:solidFill>
                <a:latin typeface="Century Gothic"/>
                <a:ea typeface="Century Gothic"/>
                <a:cs typeface="Century Gothic"/>
                <a:sym typeface="Century Gothic"/>
              </a:rPr>
              <a:t> </a:t>
            </a:r>
            <a:r>
              <a:rPr b="1" i="0" lang="en" sz="2800" u="none" cap="none" strike="noStrike">
                <a:solidFill>
                  <a:srgbClr val="0000FF"/>
                </a:solidFill>
                <a:latin typeface="Century Gothic"/>
                <a:ea typeface="Century Gothic"/>
                <a:cs typeface="Century Gothic"/>
                <a:sym typeface="Century Gothic"/>
              </a:rPr>
              <a:t>1100 1000</a:t>
            </a:r>
            <a:endParaRPr/>
          </a:p>
          <a:p>
            <a:pPr indent="-342900" lvl="0" marL="342900" marR="0" rtl="0" algn="l">
              <a:lnSpc>
                <a:spcPct val="9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Each byte contains the decimal value 200.  The color is RGB(200,200,200).</a:t>
            </a:r>
            <a:endParaRPr/>
          </a:p>
          <a:p>
            <a:pPr indent="-285750" lvl="1" marL="742950" marR="0" rtl="0" algn="l">
              <a:lnSpc>
                <a:spcPct val="9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In HTML, write in hexadecimal #C8C8C8</a:t>
            </a:r>
            <a:endParaRPr/>
          </a:p>
          <a:p>
            <a:pPr indent="-285750" lvl="1" marL="742950" marR="0" rtl="0" algn="l">
              <a:lnSpc>
                <a:spcPct val="9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Equal amounts of red, green, and blue, closer to white than black (medium gray)</a:t>
            </a:r>
            <a:endParaRPr/>
          </a:p>
          <a:p>
            <a:pPr indent="-285750" lvl="1" marL="742950" marR="0" rtl="0" algn="l">
              <a:lnSpc>
                <a:spcPct val="9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All colors with equal RGB values are black, white, or gray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7"/>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212" name="Google Shape;212;p37"/>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213" name="Google Shape;213;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4" name="Google Shape;214;p37"/>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47" name="Shape 1747"/>
        <p:cNvGrpSpPr/>
        <p:nvPr/>
      </p:nvGrpSpPr>
      <p:grpSpPr>
        <a:xfrm>
          <a:off x="0" y="0"/>
          <a:ext cx="0" cy="0"/>
          <a:chOff x="0" y="0"/>
          <a:chExt cx="0" cy="0"/>
        </a:xfrm>
      </p:grpSpPr>
      <p:sp>
        <p:nvSpPr>
          <p:cNvPr id="1748" name="Google Shape;1748;p208"/>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749" name="Google Shape;1749;p208"/>
          <p:cNvSpPr txBox="1"/>
          <p:nvPr>
            <p:ph idx="4294967295" type="title"/>
          </p:nvPr>
        </p:nvSpPr>
        <p:spPr>
          <a:xfrm>
            <a:off x="0" y="0"/>
            <a:ext cx="91440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200"/>
              <a:buFont typeface="Century Gothic"/>
              <a:buNone/>
            </a:pPr>
            <a:r>
              <a:rPr b="0" i="0" lang="en" sz="4200" u="none" cap="none" strike="noStrike">
                <a:solidFill>
                  <a:schemeClr val="dk2"/>
                </a:solidFill>
                <a:latin typeface="Century Gothic"/>
                <a:ea typeface="Century Gothic"/>
                <a:cs typeface="Century Gothic"/>
                <a:sym typeface="Century Gothic"/>
              </a:rPr>
              <a:t>To Increase Intensity:  Add in Binary</a:t>
            </a:r>
            <a:endParaRPr/>
          </a:p>
        </p:txBody>
      </p:sp>
      <p:sp>
        <p:nvSpPr>
          <p:cNvPr id="1750" name="Google Shape;1750;p208"/>
          <p:cNvSpPr txBox="1"/>
          <p:nvPr>
            <p:ph idx="4294967295" type="body"/>
          </p:nvPr>
        </p:nvSpPr>
        <p:spPr>
          <a:xfrm>
            <a:off x="457200" y="1200150"/>
            <a:ext cx="8229600" cy="1885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To make a lighter color of gray, change the common values to be closer to white (larger numbers)</a:t>
            </a:r>
            <a:endParaRPr/>
          </a:p>
          <a:p>
            <a:pPr indent="-285750" lvl="1" marL="742950" marR="0" rtl="0" algn="l">
              <a:lnSpc>
                <a:spcPct val="9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For example, add 0001 0000 (decimal 16) to each color:</a:t>
            </a:r>
            <a:endParaRPr/>
          </a:p>
          <a:p>
            <a:pPr indent="-228600" lvl="2" marL="1143000" marR="0" rtl="0" algn="l">
              <a:lnSpc>
                <a:spcPct val="90000"/>
              </a:lnSpc>
              <a:spcBef>
                <a:spcPts val="480"/>
              </a:spcBef>
              <a:spcAft>
                <a:spcPts val="0"/>
              </a:spcAft>
              <a:buClr>
                <a:srgbClr val="FF0000"/>
              </a:buClr>
              <a:buSzPts val="2400"/>
              <a:buFont typeface="Century Gothic"/>
              <a:buNone/>
            </a:pPr>
            <a:r>
              <a:rPr b="1" i="0" lang="en" sz="2400" u="none" cap="none" strike="noStrike">
                <a:solidFill>
                  <a:srgbClr val="FF0000"/>
                </a:solidFill>
                <a:latin typeface="Century Gothic"/>
                <a:ea typeface="Century Gothic"/>
                <a:cs typeface="Century Gothic"/>
                <a:sym typeface="Century Gothic"/>
              </a:rPr>
              <a:t>1101 1000</a:t>
            </a:r>
            <a:r>
              <a:rPr b="1" i="0" lang="en" sz="2400" u="none" cap="none" strike="noStrike">
                <a:solidFill>
                  <a:schemeClr val="dk1"/>
                </a:solidFill>
                <a:latin typeface="Century Gothic"/>
                <a:ea typeface="Century Gothic"/>
                <a:cs typeface="Century Gothic"/>
                <a:sym typeface="Century Gothic"/>
              </a:rPr>
              <a:t> </a:t>
            </a:r>
            <a:r>
              <a:rPr b="1" i="0" lang="en" sz="2400" u="none" cap="none" strike="noStrike">
                <a:solidFill>
                  <a:srgbClr val="00FF00"/>
                </a:solidFill>
                <a:latin typeface="Century Gothic"/>
                <a:ea typeface="Century Gothic"/>
                <a:cs typeface="Century Gothic"/>
                <a:sym typeface="Century Gothic"/>
              </a:rPr>
              <a:t>1101 1000</a:t>
            </a:r>
            <a:r>
              <a:rPr b="1" i="0" lang="en" sz="2400" u="none" cap="none" strike="noStrike">
                <a:solidFill>
                  <a:schemeClr val="dk1"/>
                </a:solidFill>
                <a:latin typeface="Century Gothic"/>
                <a:ea typeface="Century Gothic"/>
                <a:cs typeface="Century Gothic"/>
                <a:sym typeface="Century Gothic"/>
              </a:rPr>
              <a:t> </a:t>
            </a:r>
            <a:r>
              <a:rPr b="1" i="0" lang="en" sz="2400" u="none" cap="none" strike="noStrike">
                <a:solidFill>
                  <a:srgbClr val="0000FF"/>
                </a:solidFill>
                <a:latin typeface="Century Gothic"/>
                <a:ea typeface="Century Gothic"/>
                <a:cs typeface="Century Gothic"/>
                <a:sym typeface="Century Gothic"/>
              </a:rPr>
              <a:t>1101 1000</a:t>
            </a:r>
            <a:r>
              <a:rPr b="0" i="0" lang="en" sz="2400" u="none" cap="none" strike="noStrike">
                <a:solidFill>
                  <a:schemeClr val="dk1"/>
                </a:solidFill>
                <a:latin typeface="Century Gothic"/>
                <a:ea typeface="Century Gothic"/>
                <a:cs typeface="Century Gothic"/>
                <a:sym typeface="Century Gothic"/>
              </a:rPr>
              <a:t>	RGB(216,216,216)</a:t>
            </a:r>
            <a:endParaRPr/>
          </a:p>
        </p:txBody>
      </p:sp>
      <p:pic>
        <p:nvPicPr>
          <p:cNvPr id="1751" name="Google Shape;1751;p208"/>
          <p:cNvPicPr preferRelativeResize="0"/>
          <p:nvPr/>
        </p:nvPicPr>
        <p:blipFill rotWithShape="1">
          <a:blip r:embed="rId3">
            <a:alphaModFix/>
          </a:blip>
          <a:srcRect b="0" l="0" r="0" t="0"/>
          <a:stretch/>
        </p:blipFill>
        <p:spPr>
          <a:xfrm>
            <a:off x="228600" y="3086100"/>
            <a:ext cx="6457952" cy="1323975"/>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55" name="Shape 1755"/>
        <p:cNvGrpSpPr/>
        <p:nvPr/>
      </p:nvGrpSpPr>
      <p:grpSpPr>
        <a:xfrm>
          <a:off x="0" y="0"/>
          <a:ext cx="0" cy="0"/>
          <a:chOff x="0" y="0"/>
          <a:chExt cx="0" cy="0"/>
        </a:xfrm>
      </p:grpSpPr>
      <p:sp>
        <p:nvSpPr>
          <p:cNvPr id="1756" name="Google Shape;1756;p209"/>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757" name="Google Shape;1757;p209"/>
          <p:cNvSpPr txBox="1"/>
          <p:nvPr>
            <p:ph idx="4294967295" type="title"/>
          </p:nvPr>
        </p:nvSpPr>
        <p:spPr>
          <a:xfrm>
            <a:off x="0" y="0"/>
            <a:ext cx="91440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000"/>
              <a:buFont typeface="Century Gothic"/>
              <a:buNone/>
            </a:pPr>
            <a:r>
              <a:rPr b="0" i="0" lang="en" sz="4000" u="none" cap="none" strike="noStrike">
                <a:solidFill>
                  <a:schemeClr val="dk2"/>
                </a:solidFill>
                <a:latin typeface="Century Gothic"/>
                <a:ea typeface="Century Gothic"/>
                <a:cs typeface="Century Gothic"/>
                <a:sym typeface="Century Gothic"/>
              </a:rPr>
              <a:t>Lighter Still:  Adding with Carry Digits</a:t>
            </a:r>
            <a:endParaRPr/>
          </a:p>
        </p:txBody>
      </p:sp>
      <p:sp>
        <p:nvSpPr>
          <p:cNvPr id="1758" name="Google Shape;1758;p209"/>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Binary addition is similar to decimal addition</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Work from right to left, adding corresponding digits in each place position</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Sometimes we can add the two numbers and the result is expressed as a single digit (1+0=1)</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Sometimes the sum cannot be expressed in one digit and we must carry to the next highest place</a:t>
            </a:r>
            <a:endParaRPr/>
          </a:p>
          <a:p>
            <a:pPr indent="-285750" lvl="1" marL="742950" marR="0" rtl="0" algn="l">
              <a:lnSpc>
                <a:spcPct val="100000"/>
              </a:lnSpc>
              <a:spcBef>
                <a:spcPts val="1200"/>
              </a:spcBef>
              <a:spcAft>
                <a:spcPts val="0"/>
              </a:spcAft>
              <a:buClr>
                <a:schemeClr val="dk1"/>
              </a:buClr>
              <a:buSzPts val="2400"/>
              <a:buFont typeface="Century Gothic"/>
              <a:buNone/>
            </a:pPr>
            <a:r>
              <a:rPr b="0" i="0" lang="en" sz="2400" u="none" cap="none" strike="noStrike">
                <a:solidFill>
                  <a:schemeClr val="dk1"/>
                </a:solidFill>
                <a:latin typeface="Century Gothic"/>
                <a:ea typeface="Century Gothic"/>
                <a:cs typeface="Century Gothic"/>
                <a:sym typeface="Century Gothic"/>
              </a:rPr>
              <a:t>(1+1=10, put down 0 and carry 1)</a:t>
            </a:r>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62" name="Shape 1762"/>
        <p:cNvGrpSpPr/>
        <p:nvPr/>
      </p:nvGrpSpPr>
      <p:grpSpPr>
        <a:xfrm>
          <a:off x="0" y="0"/>
          <a:ext cx="0" cy="0"/>
          <a:chOff x="0" y="0"/>
          <a:chExt cx="0" cy="0"/>
        </a:xfrm>
      </p:grpSpPr>
      <p:sp>
        <p:nvSpPr>
          <p:cNvPr id="1763" name="Google Shape;1763;p210"/>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11-</a:t>
            </a:r>
            <a:fld id="{00000000-1234-1234-1234-123412341234}" type="slidenum">
              <a:rPr b="0" i="0" lang="en" sz="1000" u="none">
                <a:solidFill>
                  <a:schemeClr val="dk1"/>
                </a:solidFill>
                <a:latin typeface="Arial"/>
                <a:ea typeface="Arial"/>
                <a:cs typeface="Arial"/>
                <a:sym typeface="Arial"/>
              </a:rPr>
              <a:t>‹#›</a:t>
            </a:fld>
            <a:endParaRPr/>
          </a:p>
        </p:txBody>
      </p:sp>
      <p:pic>
        <p:nvPicPr>
          <p:cNvPr id="1764" name="Google Shape;1764;p210"/>
          <p:cNvPicPr preferRelativeResize="0"/>
          <p:nvPr/>
        </p:nvPicPr>
        <p:blipFill rotWithShape="1">
          <a:blip r:embed="rId3">
            <a:alphaModFix/>
          </a:blip>
          <a:srcRect b="0" l="0" r="0" t="0"/>
          <a:stretch/>
        </p:blipFill>
        <p:spPr>
          <a:xfrm>
            <a:off x="228600" y="1143000"/>
            <a:ext cx="6515100" cy="2308622"/>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68" name="Shape 1768"/>
        <p:cNvGrpSpPr/>
        <p:nvPr/>
      </p:nvGrpSpPr>
      <p:grpSpPr>
        <a:xfrm>
          <a:off x="0" y="0"/>
          <a:ext cx="0" cy="0"/>
          <a:chOff x="0" y="0"/>
          <a:chExt cx="0" cy="0"/>
        </a:xfrm>
      </p:grpSpPr>
      <p:sp>
        <p:nvSpPr>
          <p:cNvPr id="1769" name="Google Shape;1769;p211"/>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11-</a:t>
            </a:r>
            <a:fld id="{00000000-1234-1234-1234-123412341234}" type="slidenum">
              <a:rPr b="0" i="0" lang="en" sz="1000" u="none">
                <a:solidFill>
                  <a:schemeClr val="dk1"/>
                </a:solidFill>
                <a:latin typeface="Arial"/>
                <a:ea typeface="Arial"/>
                <a:cs typeface="Arial"/>
                <a:sym typeface="Arial"/>
              </a:rPr>
              <a:t>‹#›</a:t>
            </a:fld>
            <a:endParaRPr/>
          </a:p>
        </p:txBody>
      </p:sp>
      <p:pic>
        <p:nvPicPr>
          <p:cNvPr id="1770" name="Google Shape;1770;p211"/>
          <p:cNvPicPr preferRelativeResize="0"/>
          <p:nvPr/>
        </p:nvPicPr>
        <p:blipFill rotWithShape="1">
          <a:blip r:embed="rId3">
            <a:alphaModFix/>
          </a:blip>
          <a:srcRect b="0" l="0" r="0" t="0"/>
          <a:stretch/>
        </p:blipFill>
        <p:spPr>
          <a:xfrm>
            <a:off x="228600" y="1208484"/>
            <a:ext cx="6457950" cy="2472929"/>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74" name="Shape 1774"/>
        <p:cNvGrpSpPr/>
        <p:nvPr/>
      </p:nvGrpSpPr>
      <p:grpSpPr>
        <a:xfrm>
          <a:off x="0" y="0"/>
          <a:ext cx="0" cy="0"/>
          <a:chOff x="0" y="0"/>
          <a:chExt cx="0" cy="0"/>
        </a:xfrm>
      </p:grpSpPr>
      <p:sp>
        <p:nvSpPr>
          <p:cNvPr id="1775" name="Google Shape;1775;p212"/>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11-</a:t>
            </a:r>
            <a:fld id="{00000000-1234-1234-1234-123412341234}" type="slidenum">
              <a:rPr b="0" i="0" lang="en" sz="1000" u="none">
                <a:solidFill>
                  <a:schemeClr val="dk1"/>
                </a:solidFill>
                <a:latin typeface="Arial"/>
                <a:ea typeface="Arial"/>
                <a:cs typeface="Arial"/>
                <a:sym typeface="Arial"/>
              </a:rPr>
              <a:t>‹#›</a:t>
            </a:fld>
            <a:endParaRPr/>
          </a:p>
        </p:txBody>
      </p:sp>
      <p:pic>
        <p:nvPicPr>
          <p:cNvPr id="1776" name="Google Shape;1776;p212"/>
          <p:cNvPicPr preferRelativeResize="0"/>
          <p:nvPr/>
        </p:nvPicPr>
        <p:blipFill rotWithShape="1">
          <a:blip r:embed="rId3">
            <a:alphaModFix/>
          </a:blip>
          <a:srcRect b="0" l="0" r="0" t="0"/>
          <a:stretch/>
        </p:blipFill>
        <p:spPr>
          <a:xfrm>
            <a:off x="1219200" y="1200150"/>
            <a:ext cx="4888705" cy="2382442"/>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80" name="Shape 1780"/>
        <p:cNvGrpSpPr/>
        <p:nvPr/>
      </p:nvGrpSpPr>
      <p:grpSpPr>
        <a:xfrm>
          <a:off x="0" y="0"/>
          <a:ext cx="0" cy="0"/>
          <a:chOff x="0" y="0"/>
          <a:chExt cx="0" cy="0"/>
        </a:xfrm>
      </p:grpSpPr>
      <p:sp>
        <p:nvSpPr>
          <p:cNvPr id="1781" name="Google Shape;1781;p213"/>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11-</a:t>
            </a:r>
            <a:fld id="{00000000-1234-1234-1234-123412341234}" type="slidenum">
              <a:rPr b="0" i="0" lang="en" sz="1000" u="none">
                <a:solidFill>
                  <a:schemeClr val="dk1"/>
                </a:solidFill>
                <a:latin typeface="Arial"/>
                <a:ea typeface="Arial"/>
                <a:cs typeface="Arial"/>
                <a:sym typeface="Arial"/>
              </a:rPr>
              <a:t>‹#›</a:t>
            </a:fld>
            <a:endParaRPr/>
          </a:p>
        </p:txBody>
      </p:sp>
      <p:pic>
        <p:nvPicPr>
          <p:cNvPr id="1782" name="Google Shape;1782;p213"/>
          <p:cNvPicPr preferRelativeResize="0"/>
          <p:nvPr/>
        </p:nvPicPr>
        <p:blipFill rotWithShape="1">
          <a:blip r:embed="rId3">
            <a:alphaModFix/>
          </a:blip>
          <a:srcRect b="0" l="0" r="0" t="0"/>
          <a:stretch/>
        </p:blipFill>
        <p:spPr>
          <a:xfrm>
            <a:off x="152400" y="1257300"/>
            <a:ext cx="6572248" cy="2281238"/>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86" name="Shape 1786"/>
        <p:cNvGrpSpPr/>
        <p:nvPr/>
      </p:nvGrpSpPr>
      <p:grpSpPr>
        <a:xfrm>
          <a:off x="0" y="0"/>
          <a:ext cx="0" cy="0"/>
          <a:chOff x="0" y="0"/>
          <a:chExt cx="0" cy="0"/>
        </a:xfrm>
      </p:grpSpPr>
      <p:sp>
        <p:nvSpPr>
          <p:cNvPr id="1787" name="Google Shape;1787;p214"/>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788" name="Google Shape;1788;p214"/>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Overflow</a:t>
            </a:r>
            <a:endParaRPr/>
          </a:p>
        </p:txBody>
      </p:sp>
      <p:sp>
        <p:nvSpPr>
          <p:cNvPr id="1789" name="Google Shape;1789;p214"/>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Because computers use fixed-size bit sequences, what happens when there are not enough bits to represent the correct result of a binary addition?</a:t>
            </a:r>
            <a:endParaRPr/>
          </a:p>
          <a:p>
            <a:pPr indent="-342900" lvl="0" marL="342900" marR="0" rtl="0" algn="l">
              <a:lnSpc>
                <a:spcPct val="10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Called </a:t>
            </a:r>
            <a:r>
              <a:rPr b="0" i="1" lang="en" sz="2800" u="none">
                <a:solidFill>
                  <a:schemeClr val="dk1"/>
                </a:solidFill>
                <a:latin typeface="Century Gothic"/>
                <a:ea typeface="Century Gothic"/>
                <a:cs typeface="Century Gothic"/>
                <a:sym typeface="Century Gothic"/>
              </a:rPr>
              <a:t>overflow exceptions</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Computers report them when the computation they're told to perform overflows; programmer has to find way to recover</a:t>
            </a:r>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793" name="Shape 1793"/>
        <p:cNvGrpSpPr/>
        <p:nvPr/>
      </p:nvGrpSpPr>
      <p:grpSpPr>
        <a:xfrm>
          <a:off x="0" y="0"/>
          <a:ext cx="0" cy="0"/>
          <a:chOff x="0" y="0"/>
          <a:chExt cx="0" cy="0"/>
        </a:xfrm>
      </p:grpSpPr>
      <p:sp>
        <p:nvSpPr>
          <p:cNvPr id="1794" name="Google Shape;1794;p215"/>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795" name="Google Shape;1795;p215"/>
          <p:cNvSpPr txBox="1"/>
          <p:nvPr>
            <p:ph idx="4294967295" type="title"/>
          </p:nvPr>
        </p:nvSpPr>
        <p:spPr>
          <a:xfrm>
            <a:off x="0" y="0"/>
            <a:ext cx="91440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Computing On Representations</a:t>
            </a:r>
            <a:endParaRPr/>
          </a:p>
        </p:txBody>
      </p:sp>
      <p:sp>
        <p:nvSpPr>
          <p:cNvPr id="1796" name="Google Shape;1796;p215"/>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200"/>
              <a:buFont typeface="Century Gothic"/>
              <a:buChar char="•"/>
            </a:pPr>
            <a:r>
              <a:rPr b="0" i="0" lang="en" sz="3200" u="none">
                <a:solidFill>
                  <a:schemeClr val="dk1"/>
                </a:solidFill>
                <a:latin typeface="Century Gothic"/>
                <a:ea typeface="Century Gothic"/>
                <a:cs typeface="Century Gothic"/>
                <a:sym typeface="Century Gothic"/>
              </a:rPr>
              <a:t>Changing the Colors of a Moon Photo</a:t>
            </a:r>
            <a:endParaRPr/>
          </a:p>
          <a:p>
            <a:pPr indent="-285750" lvl="1" marL="742950" marR="0" rtl="0" algn="l">
              <a:lnSpc>
                <a:spcPct val="90000"/>
              </a:lnSpc>
              <a:spcBef>
                <a:spcPts val="1400"/>
              </a:spcBef>
              <a:spcAft>
                <a:spcPts val="0"/>
              </a:spcAft>
              <a:buClr>
                <a:schemeClr val="dk1"/>
              </a:buClr>
              <a:buSzPts val="2800"/>
              <a:buFont typeface="Century Gothic"/>
              <a:buChar char="–"/>
            </a:pPr>
            <a:r>
              <a:rPr b="0" i="0" lang="en" sz="2800" u="none" cap="none" strike="noStrike">
                <a:solidFill>
                  <a:schemeClr val="dk1"/>
                </a:solidFill>
                <a:latin typeface="Century Gothic"/>
                <a:ea typeface="Century Gothic"/>
                <a:cs typeface="Century Gothic"/>
                <a:sym typeface="Century Gothic"/>
              </a:rPr>
              <a:t>Consider a scanned black and white photo of the moon</a:t>
            </a:r>
            <a:endParaRPr/>
          </a:p>
          <a:p>
            <a:pPr indent="-285750" lvl="1" marL="742950" marR="0" rtl="0" algn="l">
              <a:lnSpc>
                <a:spcPct val="90000"/>
              </a:lnSpc>
              <a:spcBef>
                <a:spcPts val="1400"/>
              </a:spcBef>
              <a:spcAft>
                <a:spcPts val="0"/>
              </a:spcAft>
              <a:buClr>
                <a:schemeClr val="dk1"/>
              </a:buClr>
              <a:buSzPts val="2800"/>
              <a:buFont typeface="Century Gothic"/>
              <a:buChar char="–"/>
            </a:pPr>
            <a:r>
              <a:rPr b="0" i="0" lang="en" sz="2800" u="none" cap="none" strike="noStrike">
                <a:solidFill>
                  <a:schemeClr val="dk1"/>
                </a:solidFill>
                <a:latin typeface="Century Gothic"/>
                <a:ea typeface="Century Gothic"/>
                <a:cs typeface="Century Gothic"/>
                <a:sym typeface="Century Gothic"/>
              </a:rPr>
              <a:t>In the computer, the pixels of the photo form a long sequence of RGB triples. What values do they have?</a:t>
            </a:r>
            <a:endParaRPr/>
          </a:p>
          <a:p>
            <a:pPr indent="-228600" lvl="2" marL="1143000" marR="0" rtl="0" algn="l">
              <a:lnSpc>
                <a:spcPct val="9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They are all black, white, or gray</a:t>
            </a:r>
            <a:endParaRPr/>
          </a:p>
          <a:p>
            <a:pPr indent="-285750" lvl="1" marL="742950" marR="0" rtl="0" algn="l">
              <a:lnSpc>
                <a:spcPct val="90000"/>
              </a:lnSpc>
              <a:spcBef>
                <a:spcPts val="1400"/>
              </a:spcBef>
              <a:spcAft>
                <a:spcPts val="0"/>
              </a:spcAft>
              <a:buClr>
                <a:schemeClr val="dk1"/>
              </a:buClr>
              <a:buSzPts val="2800"/>
              <a:buFont typeface="Century Gothic"/>
              <a:buChar char="–"/>
            </a:pPr>
            <a:r>
              <a:rPr b="0" i="0" lang="en" sz="2800" u="none" cap="none" strike="noStrike">
                <a:solidFill>
                  <a:schemeClr val="dk1"/>
                </a:solidFill>
                <a:latin typeface="Century Gothic"/>
                <a:ea typeface="Century Gothic"/>
                <a:cs typeface="Century Gothic"/>
                <a:sym typeface="Century Gothic"/>
              </a:rPr>
              <a:t>Suppose you want a colorized version?</a:t>
            </a:r>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00" name="Shape 1800"/>
        <p:cNvGrpSpPr/>
        <p:nvPr/>
      </p:nvGrpSpPr>
      <p:grpSpPr>
        <a:xfrm>
          <a:off x="0" y="0"/>
          <a:ext cx="0" cy="0"/>
          <a:chOff x="0" y="0"/>
          <a:chExt cx="0" cy="0"/>
        </a:xfrm>
      </p:grpSpPr>
      <p:sp>
        <p:nvSpPr>
          <p:cNvPr id="1801" name="Google Shape;1801;p216"/>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802" name="Google Shape;1802;p216"/>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Removing the Smudge</a:t>
            </a:r>
            <a:endParaRPr/>
          </a:p>
        </p:txBody>
      </p:sp>
      <p:sp>
        <p:nvSpPr>
          <p:cNvPr id="1803" name="Google Shape;1803;p216"/>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You have very dark gray values (28,28,28) from a smudge on the scanner's glass</a:t>
            </a:r>
            <a:endParaRPr/>
          </a:p>
          <a:p>
            <a:pPr indent="-342900" lvl="0" marL="342900" marR="0" rtl="0" algn="l">
              <a:lnSpc>
                <a:spcPct val="10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To remove the smudge and transform the pixels into the colors you remember seeing</a:t>
            </a:r>
            <a:endParaRPr/>
          </a:p>
          <a:p>
            <a:pPr indent="-285750" lvl="1" marL="742950" marR="0" rtl="0" algn="l">
              <a:lnSpc>
                <a:spcPct val="100000"/>
              </a:lnSpc>
              <a:spcBef>
                <a:spcPts val="72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Anything very close to black (first 2 digits are 00) can be changed to black (00xx xxxx) (0-63)</a:t>
            </a:r>
            <a:endParaRPr/>
          </a:p>
          <a:p>
            <a:pPr indent="-285750" lvl="1" marL="742950" marR="0" rtl="0" algn="l">
              <a:lnSpc>
                <a:spcPct val="100000"/>
              </a:lnSpc>
              <a:spcBef>
                <a:spcPts val="72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Algorithm for this is:  Any three RGB bytes, each of whose first 2 bits are 00, are replaced with all zeros</a:t>
            </a:r>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07" name="Shape 1807"/>
        <p:cNvGrpSpPr/>
        <p:nvPr/>
      </p:nvGrpSpPr>
      <p:grpSpPr>
        <a:xfrm>
          <a:off x="0" y="0"/>
          <a:ext cx="0" cy="0"/>
          <a:chOff x="0" y="0"/>
          <a:chExt cx="0" cy="0"/>
        </a:xfrm>
      </p:grpSpPr>
      <p:sp>
        <p:nvSpPr>
          <p:cNvPr id="1808" name="Google Shape;1808;p217"/>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809" name="Google Shape;1809;p217"/>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Making the Moon Orange</a:t>
            </a:r>
            <a:endParaRPr/>
          </a:p>
        </p:txBody>
      </p:sp>
      <p:sp>
        <p:nvSpPr>
          <p:cNvPr id="1810" name="Google Shape;1810;p217"/>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To shift color of moon to orange, change the white pixels:</a:t>
            </a:r>
            <a:endParaRPr/>
          </a:p>
          <a:p>
            <a:pPr indent="-285750" lvl="1" marL="742950" marR="0" rtl="0" algn="l">
              <a:lnSpc>
                <a:spcPct val="8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Pick a shade of orange, say (255,213,132)</a:t>
            </a:r>
            <a:endParaRPr/>
          </a:p>
          <a:p>
            <a:pPr indent="-285750" lvl="1" marL="742950" marR="0" rtl="0" algn="l">
              <a:lnSpc>
                <a:spcPct val="8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Change all the white pixels (255,255,255) to this shade</a:t>
            </a:r>
            <a:endParaRPr/>
          </a:p>
          <a:p>
            <a:pPr indent="-285750" lvl="1" marL="742950" marR="0" rtl="0" algn="l">
              <a:lnSpc>
                <a:spcPct val="8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This will not change the gray of the craters</a:t>
            </a:r>
            <a:endParaRPr/>
          </a:p>
          <a:p>
            <a:pPr indent="-342900" lvl="0" marL="342900" marR="0" rtl="0" algn="l">
              <a:lnSpc>
                <a:spcPct val="8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To change Light Gray into Orange Tint:</a:t>
            </a:r>
            <a:endParaRPr/>
          </a:p>
          <a:p>
            <a:pPr indent="-285750" lvl="1" marL="742950" marR="0" rtl="0" algn="l">
              <a:lnSpc>
                <a:spcPct val="8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Red byte:  Leave unchanged</a:t>
            </a:r>
            <a:endParaRPr/>
          </a:p>
          <a:p>
            <a:pPr indent="-285750" lvl="1" marL="742950" marR="0" rtl="0" algn="l">
              <a:lnSpc>
                <a:spcPct val="8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Green byte: reduce green slightly (subtract 42)</a:t>
            </a:r>
            <a:endParaRPr/>
          </a:p>
          <a:p>
            <a:pPr indent="-285750" lvl="1" marL="742950" marR="0" rtl="0" algn="l">
              <a:lnSpc>
                <a:spcPct val="8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Blue byte: reduce blue significantly (subtract 123)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86" name="Shape 86"/>
        <p:cNvGrpSpPr/>
        <p:nvPr/>
      </p:nvGrpSpPr>
      <p:grpSpPr>
        <a:xfrm>
          <a:off x="0" y="0"/>
          <a:ext cx="0" cy="0"/>
          <a:chOff x="0" y="0"/>
          <a:chExt cx="0" cy="0"/>
        </a:xfrm>
      </p:grpSpPr>
      <p:sp>
        <p:nvSpPr>
          <p:cNvPr id="87" name="Google Shape;87;p2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Introduction</a:t>
            </a:r>
            <a:endParaRPr b="1">
              <a:solidFill>
                <a:schemeClr val="lt1"/>
              </a:solidFill>
            </a:endParaRPr>
          </a:p>
        </p:txBody>
      </p:sp>
      <p:sp>
        <p:nvSpPr>
          <p:cNvPr id="88" name="Google Shape;8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8"/>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220" name="Google Shape;220;p38"/>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221" name="Google Shape;221;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2" name="Google Shape;222;p38"/>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14" name="Shape 1814"/>
        <p:cNvGrpSpPr/>
        <p:nvPr/>
      </p:nvGrpSpPr>
      <p:grpSpPr>
        <a:xfrm>
          <a:off x="0" y="0"/>
          <a:ext cx="0" cy="0"/>
          <a:chOff x="0" y="0"/>
          <a:chExt cx="0" cy="0"/>
        </a:xfrm>
      </p:grpSpPr>
      <p:sp>
        <p:nvSpPr>
          <p:cNvPr id="1815" name="Google Shape;1815;p218"/>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11-</a:t>
            </a:r>
            <a:fld id="{00000000-1234-1234-1234-123412341234}" type="slidenum">
              <a:rPr b="0" i="0" lang="en" sz="1000" u="none">
                <a:solidFill>
                  <a:schemeClr val="dk1"/>
                </a:solidFill>
                <a:latin typeface="Arial"/>
                <a:ea typeface="Arial"/>
                <a:cs typeface="Arial"/>
                <a:sym typeface="Arial"/>
              </a:rPr>
              <a:t>‹#›</a:t>
            </a:fld>
            <a:endParaRPr/>
          </a:p>
        </p:txBody>
      </p:sp>
      <p:pic>
        <p:nvPicPr>
          <p:cNvPr id="1816" name="Google Shape;1816;p218"/>
          <p:cNvPicPr preferRelativeResize="0"/>
          <p:nvPr/>
        </p:nvPicPr>
        <p:blipFill rotWithShape="1">
          <a:blip r:embed="rId3">
            <a:alphaModFix/>
          </a:blip>
          <a:srcRect b="0" l="0" r="0" t="0"/>
          <a:stretch/>
        </p:blipFill>
        <p:spPr>
          <a:xfrm>
            <a:off x="152400" y="857250"/>
            <a:ext cx="6629401" cy="2824162"/>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20" name="Shape 1820"/>
        <p:cNvGrpSpPr/>
        <p:nvPr/>
      </p:nvGrpSpPr>
      <p:grpSpPr>
        <a:xfrm>
          <a:off x="0" y="0"/>
          <a:ext cx="0" cy="0"/>
          <a:chOff x="0" y="0"/>
          <a:chExt cx="0" cy="0"/>
        </a:xfrm>
      </p:grpSpPr>
      <p:sp>
        <p:nvSpPr>
          <p:cNvPr id="1821" name="Google Shape;1821;p219"/>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822" name="Google Shape;1822;p219"/>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Boosting the Red</a:t>
            </a:r>
            <a:endParaRPr/>
          </a:p>
        </p:txBody>
      </p:sp>
      <p:sp>
        <p:nvSpPr>
          <p:cNvPr id="1823" name="Google Shape;1823;p219"/>
          <p:cNvSpPr txBox="1"/>
          <p:nvPr>
            <p:ph idx="4294967295" type="body"/>
          </p:nvPr>
        </p:nvSpPr>
        <p:spPr>
          <a:xfrm>
            <a:off x="457200" y="1314450"/>
            <a:ext cx="8229600" cy="29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You decide the gray parts of the moon need to be more luminous</a:t>
            </a:r>
            <a:endParaRPr/>
          </a:p>
          <a:p>
            <a:pPr indent="-342900" lvl="0" marL="342900" marR="0" rtl="0" algn="l">
              <a:lnSpc>
                <a:spcPct val="10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Boost the red</a:t>
            </a:r>
            <a:endParaRPr/>
          </a:p>
          <a:p>
            <a:pPr indent="-342900" lvl="0" marL="342900" marR="0" rtl="0" algn="l">
              <a:lnSpc>
                <a:spcPct val="10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Shifting the red in the orange pixels to 255 is too red</a:t>
            </a:r>
            <a:endParaRPr/>
          </a:p>
          <a:p>
            <a:pPr indent="-285750" lvl="1" marL="742950" marR="0" rtl="0" algn="l">
              <a:lnSpc>
                <a:spcPct val="100000"/>
              </a:lnSpc>
              <a:spcBef>
                <a:spcPts val="1300"/>
              </a:spcBef>
              <a:spcAft>
                <a:spcPts val="0"/>
              </a:spcAft>
              <a:buClr>
                <a:schemeClr val="dk1"/>
              </a:buClr>
              <a:buSzPts val="2600"/>
              <a:buFont typeface="Century Gothic"/>
              <a:buChar char="–"/>
            </a:pPr>
            <a:r>
              <a:rPr b="0" i="0" lang="en" sz="2600" u="none" cap="none" strike="noStrike">
                <a:solidFill>
                  <a:schemeClr val="dk1"/>
                </a:solidFill>
                <a:latin typeface="Century Gothic"/>
                <a:ea typeface="Century Gothic"/>
                <a:cs typeface="Century Gothic"/>
                <a:sym typeface="Century Gothic"/>
              </a:rPr>
              <a:t>Split the difference.  Add half the difference between the current value and pure red</a:t>
            </a:r>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27" name="Shape 1827"/>
        <p:cNvGrpSpPr/>
        <p:nvPr/>
      </p:nvGrpSpPr>
      <p:grpSpPr>
        <a:xfrm>
          <a:off x="0" y="0"/>
          <a:ext cx="0" cy="0"/>
          <a:chOff x="0" y="0"/>
          <a:chExt cx="0" cy="0"/>
        </a:xfrm>
      </p:grpSpPr>
      <p:sp>
        <p:nvSpPr>
          <p:cNvPr id="1828" name="Google Shape;1828;p220"/>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829" name="Google Shape;1829;p220"/>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Digitizing Sound</a:t>
            </a:r>
            <a:endParaRPr/>
          </a:p>
        </p:txBody>
      </p:sp>
      <p:sp>
        <p:nvSpPr>
          <p:cNvPr id="1830" name="Google Shape;1830;p220"/>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An object creates sound by vibrating in a medium such as air</a:t>
            </a:r>
            <a:endParaRPr/>
          </a:p>
          <a:p>
            <a:pPr indent="-285750" lvl="1" marL="742950" marR="0" rtl="0" algn="l">
              <a:lnSpc>
                <a:spcPct val="9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Vibrations push the air</a:t>
            </a:r>
            <a:endParaRPr/>
          </a:p>
          <a:p>
            <a:pPr indent="-285750" lvl="1" marL="742950" marR="0" rtl="0" algn="l">
              <a:lnSpc>
                <a:spcPct val="9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Pressure waves emanate from the object and vibrate our eardrums</a:t>
            </a:r>
            <a:endParaRPr/>
          </a:p>
          <a:p>
            <a:pPr indent="-285750" lvl="1" marL="742950" marR="0" rtl="0" algn="l">
              <a:lnSpc>
                <a:spcPct val="9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The </a:t>
            </a:r>
            <a:r>
              <a:rPr b="0" i="1" lang="en" sz="2400" u="none" cap="none" strike="noStrike">
                <a:solidFill>
                  <a:schemeClr val="dk1"/>
                </a:solidFill>
                <a:latin typeface="Century Gothic"/>
                <a:ea typeface="Century Gothic"/>
                <a:cs typeface="Century Gothic"/>
                <a:sym typeface="Century Gothic"/>
              </a:rPr>
              <a:t>force</a:t>
            </a:r>
            <a:r>
              <a:rPr b="0" i="0" lang="en" sz="2400" u="none" cap="none" strike="noStrike">
                <a:solidFill>
                  <a:schemeClr val="dk1"/>
                </a:solidFill>
                <a:latin typeface="Century Gothic"/>
                <a:ea typeface="Century Gothic"/>
                <a:cs typeface="Century Gothic"/>
                <a:sym typeface="Century Gothic"/>
              </a:rPr>
              <a:t>, or intensity of the push determines the volume</a:t>
            </a:r>
            <a:endParaRPr/>
          </a:p>
          <a:p>
            <a:pPr indent="-285750" lvl="1" marL="742950" marR="0" rtl="0" algn="l">
              <a:lnSpc>
                <a:spcPct val="9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The </a:t>
            </a:r>
            <a:r>
              <a:rPr b="0" i="1" lang="en" sz="2400" u="none" cap="none" strike="noStrike">
                <a:solidFill>
                  <a:schemeClr val="dk1"/>
                </a:solidFill>
                <a:latin typeface="Century Gothic"/>
                <a:ea typeface="Century Gothic"/>
                <a:cs typeface="Century Gothic"/>
                <a:sym typeface="Century Gothic"/>
              </a:rPr>
              <a:t>frequency</a:t>
            </a:r>
            <a:r>
              <a:rPr b="0" i="0" lang="en" sz="2400" u="none" cap="none" strike="noStrike">
                <a:solidFill>
                  <a:schemeClr val="dk1"/>
                </a:solidFill>
                <a:latin typeface="Century Gothic"/>
                <a:ea typeface="Century Gothic"/>
                <a:cs typeface="Century Gothic"/>
                <a:sym typeface="Century Gothic"/>
              </a:rPr>
              <a:t> (number of waves per second) is the pitch</a:t>
            </a:r>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34" name="Shape 1834"/>
        <p:cNvGrpSpPr/>
        <p:nvPr/>
      </p:nvGrpSpPr>
      <p:grpSpPr>
        <a:xfrm>
          <a:off x="0" y="0"/>
          <a:ext cx="0" cy="0"/>
          <a:chOff x="0" y="0"/>
          <a:chExt cx="0" cy="0"/>
        </a:xfrm>
      </p:grpSpPr>
      <p:sp>
        <p:nvSpPr>
          <p:cNvPr id="1835" name="Google Shape;1835;p221"/>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11-</a:t>
            </a:r>
            <a:fld id="{00000000-1234-1234-1234-123412341234}" type="slidenum">
              <a:rPr b="0" i="0" lang="en" sz="1000" u="none">
                <a:solidFill>
                  <a:schemeClr val="dk1"/>
                </a:solidFill>
                <a:latin typeface="Arial"/>
                <a:ea typeface="Arial"/>
                <a:cs typeface="Arial"/>
                <a:sym typeface="Arial"/>
              </a:rPr>
              <a:t>‹#›</a:t>
            </a:fld>
            <a:endParaRPr/>
          </a:p>
        </p:txBody>
      </p:sp>
      <p:pic>
        <p:nvPicPr>
          <p:cNvPr id="1836" name="Google Shape;1836;p221"/>
          <p:cNvPicPr preferRelativeResize="0"/>
          <p:nvPr/>
        </p:nvPicPr>
        <p:blipFill rotWithShape="1">
          <a:blip r:embed="rId3">
            <a:alphaModFix/>
          </a:blip>
          <a:srcRect b="0" l="0" r="0" t="0"/>
          <a:stretch/>
        </p:blipFill>
        <p:spPr>
          <a:xfrm>
            <a:off x="990600" y="571500"/>
            <a:ext cx="5372102" cy="3762376"/>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40" name="Shape 1840"/>
        <p:cNvGrpSpPr/>
        <p:nvPr/>
      </p:nvGrpSpPr>
      <p:grpSpPr>
        <a:xfrm>
          <a:off x="0" y="0"/>
          <a:ext cx="0" cy="0"/>
          <a:chOff x="0" y="0"/>
          <a:chExt cx="0" cy="0"/>
        </a:xfrm>
      </p:grpSpPr>
      <p:sp>
        <p:nvSpPr>
          <p:cNvPr id="1841" name="Google Shape;1841;p222"/>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842" name="Google Shape;1842;p222"/>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Analog to Digital</a:t>
            </a:r>
            <a:endParaRPr/>
          </a:p>
        </p:txBody>
      </p:sp>
      <p:sp>
        <p:nvSpPr>
          <p:cNvPr id="1843" name="Google Shape;1843;p222"/>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To convert continuous information into discrete information, convert it to bits</a:t>
            </a:r>
            <a:endParaRPr/>
          </a:p>
          <a:p>
            <a:pPr indent="-342900" lvl="0" marL="342900" marR="0" rtl="0" algn="l">
              <a:lnSpc>
                <a:spcPct val="9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From zero line on graph, record with binary number the amount by which the wave is above or below it (positive or negative sound pressure)</a:t>
            </a:r>
            <a:endParaRPr/>
          </a:p>
          <a:p>
            <a:pPr indent="-342900" lvl="0" marL="342900" marR="0" rtl="0" algn="l">
              <a:lnSpc>
                <a:spcPct val="9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At what points do we measure? We can't record every position of the wave</a:t>
            </a:r>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47" name="Shape 1847"/>
        <p:cNvGrpSpPr/>
        <p:nvPr/>
      </p:nvGrpSpPr>
      <p:grpSpPr>
        <a:xfrm>
          <a:off x="0" y="0"/>
          <a:ext cx="0" cy="0"/>
          <a:chOff x="0" y="0"/>
          <a:chExt cx="0" cy="0"/>
        </a:xfrm>
      </p:grpSpPr>
      <p:sp>
        <p:nvSpPr>
          <p:cNvPr id="1848" name="Google Shape;1848;p223"/>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849" name="Google Shape;1849;p223"/>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Sampling</a:t>
            </a:r>
            <a:endParaRPr/>
          </a:p>
        </p:txBody>
      </p:sp>
      <p:sp>
        <p:nvSpPr>
          <p:cNvPr id="1850" name="Google Shape;1850;p223"/>
          <p:cNvSpPr txBox="1"/>
          <p:nvPr>
            <p:ph idx="4294967295" type="body"/>
          </p:nvPr>
        </p:nvSpPr>
        <p:spPr>
          <a:xfrm>
            <a:off x="228600" y="1200150"/>
            <a:ext cx="41148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700"/>
              <a:buFont typeface="Century Gothic"/>
              <a:buChar char="•"/>
            </a:pPr>
            <a:r>
              <a:rPr b="0" i="0" lang="en" sz="2700" u="none">
                <a:solidFill>
                  <a:schemeClr val="dk1"/>
                </a:solidFill>
                <a:latin typeface="Century Gothic"/>
                <a:ea typeface="Century Gothic"/>
                <a:cs typeface="Century Gothic"/>
                <a:sym typeface="Century Gothic"/>
              </a:rPr>
              <a:t>Take samples  (measurements) at regular intervals</a:t>
            </a:r>
            <a:endParaRPr/>
          </a:p>
          <a:p>
            <a:pPr indent="-342900" lvl="0" marL="342900" marR="0" rtl="0" algn="l">
              <a:lnSpc>
                <a:spcPct val="90000"/>
              </a:lnSpc>
              <a:spcBef>
                <a:spcPts val="540"/>
              </a:spcBef>
              <a:spcAft>
                <a:spcPts val="0"/>
              </a:spcAft>
              <a:buClr>
                <a:schemeClr val="dk1"/>
              </a:buClr>
              <a:buSzPts val="2700"/>
              <a:buFont typeface="Century Gothic"/>
              <a:buChar char="•"/>
            </a:pPr>
            <a:r>
              <a:rPr b="0" i="0" lang="en" sz="2700" u="none">
                <a:solidFill>
                  <a:schemeClr val="dk1"/>
                </a:solidFill>
                <a:latin typeface="Century Gothic"/>
                <a:ea typeface="Century Gothic"/>
                <a:cs typeface="Century Gothic"/>
                <a:sym typeface="Century Gothic"/>
              </a:rPr>
              <a:t>Number of samples in a second is the </a:t>
            </a:r>
            <a:r>
              <a:rPr b="0" i="1" lang="en" sz="2700" u="none">
                <a:solidFill>
                  <a:schemeClr val="dk1"/>
                </a:solidFill>
                <a:latin typeface="Century Gothic"/>
                <a:ea typeface="Century Gothic"/>
                <a:cs typeface="Century Gothic"/>
                <a:sym typeface="Century Gothic"/>
              </a:rPr>
              <a:t>sampling rate</a:t>
            </a:r>
            <a:endParaRPr/>
          </a:p>
          <a:p>
            <a:pPr indent="-285750" lvl="1" marL="742950" marR="0" rtl="0" algn="l">
              <a:lnSpc>
                <a:spcPct val="90000"/>
              </a:lnSpc>
              <a:spcBef>
                <a:spcPts val="540"/>
              </a:spcBef>
              <a:spcAft>
                <a:spcPts val="0"/>
              </a:spcAft>
              <a:buClr>
                <a:schemeClr val="dk1"/>
              </a:buClr>
              <a:buSzPts val="2700"/>
              <a:buFont typeface="Century Gothic"/>
              <a:buChar char="–"/>
            </a:pPr>
            <a:r>
              <a:rPr b="0" i="0" lang="en" sz="2700" u="none" cap="none" strike="noStrike">
                <a:solidFill>
                  <a:schemeClr val="dk1"/>
                </a:solidFill>
                <a:latin typeface="Century Gothic"/>
                <a:ea typeface="Century Gothic"/>
                <a:cs typeface="Century Gothic"/>
                <a:sym typeface="Century Gothic"/>
              </a:rPr>
              <a:t>The faster the rate, the more accurate the recording</a:t>
            </a:r>
            <a:endParaRPr/>
          </a:p>
        </p:txBody>
      </p:sp>
      <p:pic>
        <p:nvPicPr>
          <p:cNvPr id="1851" name="Google Shape;1851;p223"/>
          <p:cNvPicPr preferRelativeResize="0"/>
          <p:nvPr/>
        </p:nvPicPr>
        <p:blipFill rotWithShape="1">
          <a:blip r:embed="rId3">
            <a:alphaModFix/>
          </a:blip>
          <a:srcRect b="0" l="0" r="0" t="0"/>
          <a:stretch/>
        </p:blipFill>
        <p:spPr>
          <a:xfrm>
            <a:off x="4495800" y="1338263"/>
            <a:ext cx="3314701" cy="3034903"/>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55" name="Shape 1855"/>
        <p:cNvGrpSpPr/>
        <p:nvPr/>
      </p:nvGrpSpPr>
      <p:grpSpPr>
        <a:xfrm>
          <a:off x="0" y="0"/>
          <a:ext cx="0" cy="0"/>
          <a:chOff x="0" y="0"/>
          <a:chExt cx="0" cy="0"/>
        </a:xfrm>
      </p:grpSpPr>
      <p:sp>
        <p:nvSpPr>
          <p:cNvPr id="1856" name="Google Shape;1856;p224"/>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857" name="Google Shape;1857;p224"/>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How Fast a Sampling Rate?</a:t>
            </a:r>
            <a:endParaRPr/>
          </a:p>
        </p:txBody>
      </p:sp>
      <p:sp>
        <p:nvSpPr>
          <p:cNvPr id="1858" name="Google Shape;1858;p224"/>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Sampling rate should be related to the wave's frequency</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Too slow a rate could allow waves to fit between the samples; we'd miss segments of sound</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Guideline is </a:t>
            </a:r>
            <a:r>
              <a:rPr b="0" i="1" lang="en" sz="2400" u="none" cap="none" strike="noStrike">
                <a:solidFill>
                  <a:schemeClr val="dk1"/>
                </a:solidFill>
                <a:latin typeface="Century Gothic"/>
                <a:ea typeface="Century Gothic"/>
                <a:cs typeface="Century Gothic"/>
                <a:sym typeface="Century Gothic"/>
              </a:rPr>
              <a:t>Nyquist Rule</a:t>
            </a:r>
            <a:r>
              <a:rPr b="0" i="0" lang="en" sz="2400" u="none" cap="none" strike="noStrike">
                <a:solidFill>
                  <a:schemeClr val="dk1"/>
                </a:solidFill>
                <a:latin typeface="Century Gothic"/>
                <a:ea typeface="Century Gothic"/>
                <a:cs typeface="Century Gothic"/>
                <a:sym typeface="Century Gothic"/>
              </a:rPr>
              <a:t>:  Sampling rate must be at least twice as fast as the fastest frequency</a:t>
            </a:r>
            <a:endParaRPr/>
          </a:p>
          <a:p>
            <a:pPr indent="-228600" lvl="2" marL="1143000" marR="0" rtl="0" algn="l">
              <a:lnSpc>
                <a:spcPct val="100000"/>
              </a:lnSpc>
              <a:spcBef>
                <a:spcPts val="66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Human perception can hear sound up to 20,000 Hz, so 40,000 Hz sampling rate is enough.</a:t>
            </a:r>
            <a:endParaRPr/>
          </a:p>
          <a:p>
            <a:pPr indent="-228600" lvl="2" marL="1143000" marR="0" rtl="0" algn="l">
              <a:lnSpc>
                <a:spcPct val="100000"/>
              </a:lnSpc>
              <a:spcBef>
                <a:spcPts val="66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Standard for digital audio is 44,100 Hz (44.1 KHz)</a:t>
            </a:r>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62" name="Shape 1862"/>
        <p:cNvGrpSpPr/>
        <p:nvPr/>
      </p:nvGrpSpPr>
      <p:grpSpPr>
        <a:xfrm>
          <a:off x="0" y="0"/>
          <a:ext cx="0" cy="0"/>
          <a:chOff x="0" y="0"/>
          <a:chExt cx="0" cy="0"/>
        </a:xfrm>
      </p:grpSpPr>
      <p:sp>
        <p:nvSpPr>
          <p:cNvPr id="1863" name="Google Shape;1863;p225"/>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864" name="Google Shape;1864;p225"/>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ADC, DAC</a:t>
            </a:r>
            <a:endParaRPr/>
          </a:p>
        </p:txBody>
      </p:sp>
      <p:sp>
        <p:nvSpPr>
          <p:cNvPr id="1865" name="Google Shape;1865;p225"/>
          <p:cNvSpPr txBox="1"/>
          <p:nvPr>
            <p:ph idx="4294967295" type="body"/>
          </p:nvPr>
        </p:nvSpPr>
        <p:spPr>
          <a:xfrm>
            <a:off x="228600" y="1143000"/>
            <a:ext cx="8610600" cy="3600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Digitizing Process:</a:t>
            </a:r>
            <a:endParaRPr/>
          </a:p>
          <a:p>
            <a:pPr indent="-285750" lvl="1" marL="742950" marR="0" rtl="0" algn="l">
              <a:lnSpc>
                <a:spcPct val="9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Sound is picked up by a microphone (called a </a:t>
            </a:r>
            <a:r>
              <a:rPr b="0" i="1" lang="en" sz="2400" u="none" cap="none" strike="noStrike">
                <a:solidFill>
                  <a:schemeClr val="dk1"/>
                </a:solidFill>
                <a:latin typeface="Century Gothic"/>
                <a:ea typeface="Century Gothic"/>
                <a:cs typeface="Century Gothic"/>
                <a:sym typeface="Century Gothic"/>
              </a:rPr>
              <a:t>transducer</a:t>
            </a:r>
            <a:r>
              <a:rPr b="0" i="0" lang="en" sz="2400" u="none" cap="none" strike="noStrike">
                <a:solidFill>
                  <a:schemeClr val="dk1"/>
                </a:solidFill>
                <a:latin typeface="Century Gothic"/>
                <a:ea typeface="Century Gothic"/>
                <a:cs typeface="Century Gothic"/>
                <a:sym typeface="Century Gothic"/>
              </a:rPr>
              <a:t>)</a:t>
            </a:r>
            <a:endParaRPr/>
          </a:p>
          <a:p>
            <a:pPr indent="-285750" lvl="1" marL="742950" marR="0" rtl="0" algn="l">
              <a:lnSpc>
                <a:spcPct val="9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The signal is fed into an </a:t>
            </a:r>
            <a:r>
              <a:rPr b="0" i="1" lang="en" sz="2400" u="none" cap="none" strike="noStrike">
                <a:solidFill>
                  <a:schemeClr val="dk1"/>
                </a:solidFill>
                <a:latin typeface="Century Gothic"/>
                <a:ea typeface="Century Gothic"/>
                <a:cs typeface="Century Gothic"/>
                <a:sym typeface="Century Gothic"/>
              </a:rPr>
              <a:t>analog-to-digital converter (ADC),</a:t>
            </a:r>
            <a:r>
              <a:rPr b="0" i="0" lang="en" sz="2400" u="none" cap="none" strike="noStrike">
                <a:solidFill>
                  <a:schemeClr val="dk1"/>
                </a:solidFill>
                <a:latin typeface="Century Gothic"/>
                <a:ea typeface="Century Gothic"/>
                <a:cs typeface="Century Gothic"/>
                <a:sym typeface="Century Gothic"/>
              </a:rPr>
              <a:t> which samples it at regular intervals and outputs binary numbers to memory</a:t>
            </a:r>
            <a:endParaRPr/>
          </a:p>
          <a:p>
            <a:pPr indent="-285750" lvl="1" marL="742950" marR="0" rtl="0" algn="l">
              <a:lnSpc>
                <a:spcPct val="9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To play the sound, the process is reversed</a:t>
            </a:r>
            <a:endParaRPr/>
          </a:p>
          <a:p>
            <a:pPr indent="-228600" lvl="2" marL="1143000" marR="0" rtl="0" algn="l">
              <a:lnSpc>
                <a:spcPct val="90000"/>
              </a:lnSpc>
              <a:spcBef>
                <a:spcPts val="66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Numbers are read from memory into </a:t>
            </a:r>
            <a:r>
              <a:rPr b="0" i="1" lang="en" sz="2200" u="none" cap="none" strike="noStrike">
                <a:solidFill>
                  <a:schemeClr val="dk1"/>
                </a:solidFill>
                <a:latin typeface="Century Gothic"/>
                <a:ea typeface="Century Gothic"/>
                <a:cs typeface="Century Gothic"/>
                <a:sym typeface="Century Gothic"/>
              </a:rPr>
              <a:t>digital-to-analog converter (DAC),</a:t>
            </a:r>
            <a:r>
              <a:rPr b="0" i="0" lang="en" sz="2200" u="none" cap="none" strike="noStrike">
                <a:solidFill>
                  <a:schemeClr val="dk1"/>
                </a:solidFill>
                <a:latin typeface="Century Gothic"/>
                <a:ea typeface="Century Gothic"/>
                <a:cs typeface="Century Gothic"/>
                <a:sym typeface="Century Gothic"/>
              </a:rPr>
              <a:t> which creates an electrical wave by filling in between the digital values</a:t>
            </a:r>
            <a:endParaRPr/>
          </a:p>
          <a:p>
            <a:pPr indent="-228600" lvl="2" marL="1143000" marR="0" rtl="0" algn="l">
              <a:lnSpc>
                <a:spcPct val="90000"/>
              </a:lnSpc>
              <a:spcBef>
                <a:spcPts val="66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Electrical signal is output to speaker, which converts it to a sound wave</a:t>
            </a:r>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69" name="Shape 1869"/>
        <p:cNvGrpSpPr/>
        <p:nvPr/>
      </p:nvGrpSpPr>
      <p:grpSpPr>
        <a:xfrm>
          <a:off x="0" y="0"/>
          <a:ext cx="0" cy="0"/>
          <a:chOff x="0" y="0"/>
          <a:chExt cx="0" cy="0"/>
        </a:xfrm>
      </p:grpSpPr>
      <p:sp>
        <p:nvSpPr>
          <p:cNvPr id="1870" name="Google Shape;1870;p226"/>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11-</a:t>
            </a:r>
            <a:fld id="{00000000-1234-1234-1234-123412341234}" type="slidenum">
              <a:rPr b="0" i="0" lang="en" sz="1000" u="none">
                <a:solidFill>
                  <a:schemeClr val="dk1"/>
                </a:solidFill>
                <a:latin typeface="Arial"/>
                <a:ea typeface="Arial"/>
                <a:cs typeface="Arial"/>
                <a:sym typeface="Arial"/>
              </a:rPr>
              <a:t>‹#›</a:t>
            </a:fld>
            <a:endParaRPr/>
          </a:p>
        </p:txBody>
      </p:sp>
      <p:pic>
        <p:nvPicPr>
          <p:cNvPr id="1871" name="Google Shape;1871;p226"/>
          <p:cNvPicPr preferRelativeResize="0"/>
          <p:nvPr/>
        </p:nvPicPr>
        <p:blipFill rotWithShape="1">
          <a:blip r:embed="rId3">
            <a:alphaModFix/>
          </a:blip>
          <a:srcRect b="0" l="0" r="0" t="0"/>
          <a:stretch/>
        </p:blipFill>
        <p:spPr>
          <a:xfrm>
            <a:off x="0" y="1257300"/>
            <a:ext cx="6857999" cy="1734740"/>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75" name="Shape 1875"/>
        <p:cNvGrpSpPr/>
        <p:nvPr/>
      </p:nvGrpSpPr>
      <p:grpSpPr>
        <a:xfrm>
          <a:off x="0" y="0"/>
          <a:ext cx="0" cy="0"/>
          <a:chOff x="0" y="0"/>
          <a:chExt cx="0" cy="0"/>
        </a:xfrm>
      </p:grpSpPr>
      <p:sp>
        <p:nvSpPr>
          <p:cNvPr id="1876" name="Google Shape;1876;p227"/>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877" name="Google Shape;1877;p227"/>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How Many Bits per Sample?</a:t>
            </a:r>
            <a:endParaRPr/>
          </a:p>
        </p:txBody>
      </p:sp>
      <p:sp>
        <p:nvSpPr>
          <p:cNvPr id="1878" name="Google Shape;1878;p227"/>
          <p:cNvSpPr txBox="1"/>
          <p:nvPr>
            <p:ph idx="4294967295" type="body"/>
          </p:nvPr>
        </p:nvSpPr>
        <p:spPr>
          <a:xfrm>
            <a:off x="457200" y="1257300"/>
            <a:ext cx="8229600" cy="3029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000"/>
              <a:buFont typeface="Century Gothic"/>
              <a:buChar char="•"/>
            </a:pPr>
            <a:r>
              <a:rPr b="0" i="0" lang="en" sz="3000" u="none">
                <a:solidFill>
                  <a:schemeClr val="dk1"/>
                </a:solidFill>
                <a:latin typeface="Century Gothic"/>
                <a:ea typeface="Century Gothic"/>
                <a:cs typeface="Century Gothic"/>
                <a:sym typeface="Century Gothic"/>
              </a:rPr>
              <a:t>How accurate must the samples be?</a:t>
            </a:r>
            <a:endParaRPr/>
          </a:p>
          <a:p>
            <a:pPr indent="-285750" lvl="1" marL="742950" marR="0" rtl="0" algn="l">
              <a:lnSpc>
                <a:spcPct val="90000"/>
              </a:lnSpc>
              <a:spcBef>
                <a:spcPts val="1300"/>
              </a:spcBef>
              <a:spcAft>
                <a:spcPts val="0"/>
              </a:spcAft>
              <a:buClr>
                <a:schemeClr val="dk1"/>
              </a:buClr>
              <a:buSzPts val="2600"/>
              <a:buFont typeface="Century Gothic"/>
              <a:buChar char="–"/>
            </a:pPr>
            <a:r>
              <a:rPr b="0" i="0" lang="en" sz="2600" u="none" cap="none" strike="noStrike">
                <a:solidFill>
                  <a:schemeClr val="dk1"/>
                </a:solidFill>
                <a:latin typeface="Century Gothic"/>
                <a:ea typeface="Century Gothic"/>
                <a:cs typeface="Century Gothic"/>
                <a:sym typeface="Century Gothic"/>
              </a:rPr>
              <a:t>Bits must represent both positive and negative values</a:t>
            </a:r>
            <a:endParaRPr/>
          </a:p>
          <a:p>
            <a:pPr indent="-285750" lvl="1" marL="742950" marR="0" rtl="0" algn="l">
              <a:lnSpc>
                <a:spcPct val="90000"/>
              </a:lnSpc>
              <a:spcBef>
                <a:spcPts val="1300"/>
              </a:spcBef>
              <a:spcAft>
                <a:spcPts val="0"/>
              </a:spcAft>
              <a:buClr>
                <a:schemeClr val="dk1"/>
              </a:buClr>
              <a:buSzPts val="2600"/>
              <a:buFont typeface="Century Gothic"/>
              <a:buChar char="–"/>
            </a:pPr>
            <a:r>
              <a:rPr b="0" i="0" lang="en" sz="2600" u="none" cap="none" strike="noStrike">
                <a:solidFill>
                  <a:schemeClr val="dk1"/>
                </a:solidFill>
                <a:latin typeface="Century Gothic"/>
                <a:ea typeface="Century Gothic"/>
                <a:cs typeface="Century Gothic"/>
                <a:sym typeface="Century Gothic"/>
              </a:rPr>
              <a:t>The more bits, the more accurate the measurement</a:t>
            </a:r>
            <a:endParaRPr/>
          </a:p>
          <a:p>
            <a:pPr indent="-285750" lvl="1" marL="742950" marR="0" rtl="0" algn="l">
              <a:lnSpc>
                <a:spcPct val="90000"/>
              </a:lnSpc>
              <a:spcBef>
                <a:spcPts val="1300"/>
              </a:spcBef>
              <a:spcAft>
                <a:spcPts val="0"/>
              </a:spcAft>
              <a:buClr>
                <a:schemeClr val="dk1"/>
              </a:buClr>
              <a:buSzPts val="2600"/>
              <a:buFont typeface="Century Gothic"/>
              <a:buChar char="–"/>
            </a:pPr>
            <a:r>
              <a:rPr b="0" i="0" lang="en" sz="2600" u="none" cap="none" strike="noStrike">
                <a:solidFill>
                  <a:schemeClr val="dk1"/>
                </a:solidFill>
                <a:latin typeface="Century Gothic"/>
                <a:ea typeface="Century Gothic"/>
                <a:cs typeface="Century Gothic"/>
                <a:sym typeface="Century Gothic"/>
              </a:rPr>
              <a:t>The digital representation of audio CDs uses 16 bits (records 65,536 levels, half above and half below the zero line)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9"/>
          <p:cNvSpPr txBox="1"/>
          <p:nvPr>
            <p:ph type="title"/>
          </p:nvPr>
        </p:nvSpPr>
        <p:spPr>
          <a:xfrm>
            <a:off x="311700" y="167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Computer Science and the Standards – </a:t>
            </a:r>
            <a:endParaRPr/>
          </a:p>
          <a:p>
            <a:pPr indent="0" lvl="0" marL="0" rtl="0" algn="l">
              <a:spcBef>
                <a:spcPts val="0"/>
              </a:spcBef>
              <a:spcAft>
                <a:spcPts val="0"/>
              </a:spcAft>
              <a:buNone/>
            </a:pPr>
            <a:r>
              <a:rPr lang="en"/>
              <a:t>What are we trying to accomplish ..</a:t>
            </a:r>
            <a:endParaRPr/>
          </a:p>
          <a:p>
            <a:pPr indent="0" lvl="0" marL="0" rtl="0" algn="l">
              <a:spcBef>
                <a:spcPts val="0"/>
              </a:spcBef>
              <a:spcAft>
                <a:spcPts val="0"/>
              </a:spcAft>
              <a:buNone/>
            </a:pPr>
            <a:r>
              <a:t/>
            </a:r>
            <a:endParaRPr/>
          </a:p>
        </p:txBody>
      </p:sp>
      <p:sp>
        <p:nvSpPr>
          <p:cNvPr id="228" name="Google Shape;228;p39"/>
          <p:cNvSpPr txBox="1"/>
          <p:nvPr>
            <p:ph idx="1" type="body"/>
          </p:nvPr>
        </p:nvSpPr>
        <p:spPr>
          <a:xfrm>
            <a:off x="311700" y="1152475"/>
            <a:ext cx="8520600" cy="38163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New Jersey has nearly 16,000 tech business establishments. The tech sector accounts for an estimated $56 billion of the state's economy, or 9.6% of total economic output. It is the ninth highest dollar value contribution among the 50 states and the District of Columbia. (I like to call us the Silicon Shore …)</a:t>
            </a:r>
            <a:endParaRPr/>
          </a:p>
          <a:p>
            <a:pPr indent="0" lvl="0" marL="0" rtl="0" algn="l">
              <a:spcBef>
                <a:spcPts val="1200"/>
              </a:spcBef>
              <a:spcAft>
                <a:spcPts val="0"/>
              </a:spcAft>
              <a:buNone/>
            </a:pPr>
            <a:r>
              <a:rPr lang="en"/>
              <a:t>New Jersey is generating 17,000 jobs in tech a month, while only 17% of NJ High Schoolers are considered </a:t>
            </a:r>
            <a:r>
              <a:rPr lang="en"/>
              <a:t>proficient</a:t>
            </a:r>
            <a:r>
              <a:rPr lang="en"/>
              <a:t> in CS.</a:t>
            </a:r>
            <a:endParaRPr/>
          </a:p>
          <a:p>
            <a:pPr indent="0" lvl="0" marL="0" rtl="0" algn="l">
              <a:spcBef>
                <a:spcPts val="1200"/>
              </a:spcBef>
              <a:spcAft>
                <a:spcPts val="0"/>
              </a:spcAft>
              <a:buNone/>
            </a:pPr>
            <a:r>
              <a:rPr lang="en"/>
              <a:t>New Jersey Universities only generate about 3,000 graduates a year - no where near the growth the state needs.</a:t>
            </a:r>
            <a:endParaRPr/>
          </a:p>
          <a:p>
            <a:pPr indent="0" lvl="0" marL="0" rtl="0" algn="l">
              <a:spcBef>
                <a:spcPts val="1200"/>
              </a:spcBef>
              <a:spcAft>
                <a:spcPts val="0"/>
              </a:spcAft>
              <a:buNone/>
            </a:pPr>
            <a:r>
              <a:rPr lang="en"/>
              <a:t>Computer Science is the fastest growing science field that can give students access to lucrative career paths and lifetime skills.  However, computer science is more than just a one-course experience.  It needs to be integrated into children’s learning</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Citations: </a:t>
            </a:r>
            <a:r>
              <a:rPr lang="en" u="sng">
                <a:solidFill>
                  <a:schemeClr val="hlink"/>
                </a:solidFill>
                <a:hlinkClick r:id="rId3"/>
              </a:rPr>
              <a:t>https://njbmagazine.com/njb-news-now/strong-decade-of-growth-for-nj-technology-industry/</a:t>
            </a:r>
            <a:r>
              <a:rPr lang="en"/>
              <a:t> </a:t>
            </a:r>
            <a:endParaRPr/>
          </a:p>
          <a:p>
            <a:pPr indent="0" lvl="0" marL="0" rtl="0" algn="l">
              <a:spcBef>
                <a:spcPts val="1200"/>
              </a:spcBef>
              <a:spcAft>
                <a:spcPts val="1200"/>
              </a:spcAft>
              <a:buNone/>
            </a:pPr>
            <a:r>
              <a:t/>
            </a:r>
            <a:endParaRPr/>
          </a:p>
        </p:txBody>
      </p:sp>
      <p:sp>
        <p:nvSpPr>
          <p:cNvPr id="229" name="Google Shape;22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82" name="Shape 1882"/>
        <p:cNvGrpSpPr/>
        <p:nvPr/>
      </p:nvGrpSpPr>
      <p:grpSpPr>
        <a:xfrm>
          <a:off x="0" y="0"/>
          <a:ext cx="0" cy="0"/>
          <a:chOff x="0" y="0"/>
          <a:chExt cx="0" cy="0"/>
        </a:xfrm>
      </p:grpSpPr>
      <p:sp>
        <p:nvSpPr>
          <p:cNvPr id="1883" name="Google Shape;1883;p228"/>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11-</a:t>
            </a:r>
            <a:fld id="{00000000-1234-1234-1234-123412341234}" type="slidenum">
              <a:rPr b="0" i="0" lang="en" sz="1000" u="none">
                <a:solidFill>
                  <a:schemeClr val="dk1"/>
                </a:solidFill>
                <a:latin typeface="Arial"/>
                <a:ea typeface="Arial"/>
                <a:cs typeface="Arial"/>
                <a:sym typeface="Arial"/>
              </a:rPr>
              <a:t>‹#›</a:t>
            </a:fld>
            <a:endParaRPr/>
          </a:p>
        </p:txBody>
      </p:sp>
      <p:pic>
        <p:nvPicPr>
          <p:cNvPr id="1884" name="Google Shape;1884;p228"/>
          <p:cNvPicPr preferRelativeResize="0"/>
          <p:nvPr/>
        </p:nvPicPr>
        <p:blipFill rotWithShape="1">
          <a:blip r:embed="rId3">
            <a:alphaModFix/>
          </a:blip>
          <a:srcRect b="0" l="0" r="0" t="0"/>
          <a:stretch/>
        </p:blipFill>
        <p:spPr>
          <a:xfrm>
            <a:off x="838200" y="507206"/>
            <a:ext cx="5543552" cy="3919537"/>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88" name="Shape 1888"/>
        <p:cNvGrpSpPr/>
        <p:nvPr/>
      </p:nvGrpSpPr>
      <p:grpSpPr>
        <a:xfrm>
          <a:off x="0" y="0"/>
          <a:ext cx="0" cy="0"/>
          <a:chOff x="0" y="0"/>
          <a:chExt cx="0" cy="0"/>
        </a:xfrm>
      </p:grpSpPr>
      <p:sp>
        <p:nvSpPr>
          <p:cNvPr id="1889" name="Google Shape;1889;p229"/>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890" name="Google Shape;1890;p229"/>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Advantages of Digital Sound</a:t>
            </a:r>
            <a:endParaRPr/>
          </a:p>
        </p:txBody>
      </p:sp>
      <p:sp>
        <p:nvSpPr>
          <p:cNvPr id="1891" name="Google Shape;1891;p229"/>
          <p:cNvSpPr txBox="1"/>
          <p:nvPr>
            <p:ph idx="4294967295" type="body"/>
          </p:nvPr>
        </p:nvSpPr>
        <p:spPr>
          <a:xfrm>
            <a:off x="533400" y="1085850"/>
            <a:ext cx="8458200" cy="3600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600"/>
              <a:buFont typeface="Century Gothic"/>
              <a:buChar char="•"/>
            </a:pPr>
            <a:r>
              <a:rPr b="0" i="0" lang="en" sz="2600" u="none">
                <a:solidFill>
                  <a:schemeClr val="dk1"/>
                </a:solidFill>
                <a:latin typeface="Century Gothic"/>
                <a:ea typeface="Century Gothic"/>
                <a:cs typeface="Century Gothic"/>
                <a:sym typeface="Century Gothic"/>
              </a:rPr>
              <a:t>We can compute the representation</a:t>
            </a:r>
            <a:endParaRPr/>
          </a:p>
          <a:p>
            <a:pPr indent="-342900" lvl="0" marL="342900" marR="0" rtl="0" algn="l">
              <a:lnSpc>
                <a:spcPct val="90000"/>
              </a:lnSpc>
              <a:spcBef>
                <a:spcPts val="1300"/>
              </a:spcBef>
              <a:spcAft>
                <a:spcPts val="0"/>
              </a:spcAft>
              <a:buClr>
                <a:schemeClr val="dk1"/>
              </a:buClr>
              <a:buSzPts val="2600"/>
              <a:buFont typeface="Century Gothic"/>
              <a:buChar char="•"/>
            </a:pPr>
            <a:r>
              <a:rPr b="0" i="0" lang="en" sz="2600" u="none">
                <a:solidFill>
                  <a:schemeClr val="dk1"/>
                </a:solidFill>
                <a:latin typeface="Century Gothic"/>
                <a:ea typeface="Century Gothic"/>
                <a:cs typeface="Century Gothic"/>
                <a:sym typeface="Century Gothic"/>
              </a:rPr>
              <a:t>MP3 Compression</a:t>
            </a:r>
            <a:endParaRPr/>
          </a:p>
          <a:p>
            <a:pPr indent="-285750" lvl="1" marL="742950" marR="0" rtl="0" algn="l">
              <a:lnSpc>
                <a:spcPct val="90000"/>
              </a:lnSpc>
              <a:spcBef>
                <a:spcPts val="66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One computation is to compress the digital audio (reduce number of bits needed)</a:t>
            </a:r>
            <a:endParaRPr/>
          </a:p>
          <a:p>
            <a:pPr indent="-285750" lvl="1" marL="742950" marR="0" rtl="0" algn="l">
              <a:lnSpc>
                <a:spcPct val="90000"/>
              </a:lnSpc>
              <a:spcBef>
                <a:spcPts val="66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Remove waves that are outside range of human hearing</a:t>
            </a:r>
            <a:endParaRPr/>
          </a:p>
          <a:p>
            <a:pPr indent="-285750" lvl="1" marL="742950" marR="0" rtl="0" algn="l">
              <a:lnSpc>
                <a:spcPct val="90000"/>
              </a:lnSpc>
              <a:spcBef>
                <a:spcPts val="66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MP3 usually gets a compression rate of 10:1</a:t>
            </a:r>
            <a:endParaRPr/>
          </a:p>
          <a:p>
            <a:pPr indent="-228600" lvl="2" marL="1143000" marR="0" rtl="0" algn="l">
              <a:lnSpc>
                <a:spcPct val="90000"/>
              </a:lnSpc>
              <a:spcBef>
                <a:spcPts val="44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Lower bandwidth requirements, popular for Internet transmission</a:t>
            </a:r>
            <a:endParaRPr/>
          </a:p>
          <a:p>
            <a:pPr indent="-342900" lvl="0" marL="342900" marR="0" rtl="0" algn="l">
              <a:lnSpc>
                <a:spcPct val="90000"/>
              </a:lnSpc>
              <a:spcBef>
                <a:spcPts val="1300"/>
              </a:spcBef>
              <a:spcAft>
                <a:spcPts val="0"/>
              </a:spcAft>
              <a:buClr>
                <a:schemeClr val="dk1"/>
              </a:buClr>
              <a:buSzPts val="2600"/>
              <a:buFont typeface="Century Gothic"/>
              <a:buChar char="•"/>
            </a:pPr>
            <a:r>
              <a:rPr b="0" i="0" lang="en" sz="2600" u="none">
                <a:solidFill>
                  <a:schemeClr val="dk1"/>
                </a:solidFill>
                <a:latin typeface="Century Gothic"/>
                <a:ea typeface="Century Gothic"/>
                <a:cs typeface="Century Gothic"/>
                <a:sym typeface="Century Gothic"/>
              </a:rPr>
              <a:t>Reproducing the Sound Recording</a:t>
            </a:r>
            <a:endParaRPr/>
          </a:p>
          <a:p>
            <a:pPr indent="-285750" lvl="1" marL="742950" marR="0" rtl="0" algn="l">
              <a:lnSpc>
                <a:spcPct val="90000"/>
              </a:lnSpc>
              <a:spcBef>
                <a:spcPts val="44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Bit file can be copied without losing any information</a:t>
            </a:r>
            <a:endParaRPr/>
          </a:p>
          <a:p>
            <a:pPr indent="-285750" lvl="1" marL="742950" marR="0" rtl="0" algn="l">
              <a:lnSpc>
                <a:spcPct val="90000"/>
              </a:lnSpc>
              <a:spcBef>
                <a:spcPts val="44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Original and copy are exactly the same</a:t>
            </a:r>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895" name="Shape 1895"/>
        <p:cNvGrpSpPr/>
        <p:nvPr/>
      </p:nvGrpSpPr>
      <p:grpSpPr>
        <a:xfrm>
          <a:off x="0" y="0"/>
          <a:ext cx="0" cy="0"/>
          <a:chOff x="0" y="0"/>
          <a:chExt cx="0" cy="0"/>
        </a:xfrm>
      </p:grpSpPr>
      <p:sp>
        <p:nvSpPr>
          <p:cNvPr id="1896" name="Google Shape;1896;p230"/>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897" name="Google Shape;1897;p230"/>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Digitizing Images and Video</a:t>
            </a:r>
            <a:endParaRPr/>
          </a:p>
        </p:txBody>
      </p:sp>
      <p:sp>
        <p:nvSpPr>
          <p:cNvPr id="1898" name="Google Shape;1898;p230"/>
          <p:cNvSpPr txBox="1"/>
          <p:nvPr>
            <p:ph idx="4294967295" type="body"/>
          </p:nvPr>
        </p:nvSpPr>
        <p:spPr>
          <a:xfrm>
            <a:off x="457200" y="1200150"/>
            <a:ext cx="8305800" cy="3600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5000"/>
              </a:lnSpc>
              <a:spcBef>
                <a:spcPts val="0"/>
              </a:spcBef>
              <a:spcAft>
                <a:spcPts val="0"/>
              </a:spcAft>
              <a:buClr>
                <a:schemeClr val="dk1"/>
              </a:buClr>
              <a:buSzPts val="2400"/>
              <a:buFont typeface="Century Gothic"/>
              <a:buChar char="•"/>
            </a:pPr>
            <a:r>
              <a:rPr b="0" i="0" lang="en" sz="2400" u="none">
                <a:solidFill>
                  <a:schemeClr val="dk1"/>
                </a:solidFill>
                <a:latin typeface="Century Gothic"/>
                <a:ea typeface="Century Gothic"/>
                <a:cs typeface="Century Gothic"/>
                <a:sym typeface="Century Gothic"/>
              </a:rPr>
              <a:t>It would take 51 minutes to display an 8 x 10 color image scanned at 300 pixels per inch (21.6 MB)  with a 56kb/s modem</a:t>
            </a:r>
            <a:endParaRPr/>
          </a:p>
          <a:p>
            <a:pPr indent="-342900" lvl="0" marL="342900" marR="0" rtl="0" algn="l">
              <a:lnSpc>
                <a:spcPct val="95000"/>
              </a:lnSpc>
              <a:spcBef>
                <a:spcPts val="1200"/>
              </a:spcBef>
              <a:spcAft>
                <a:spcPts val="0"/>
              </a:spcAft>
              <a:buClr>
                <a:schemeClr val="dk1"/>
              </a:buClr>
              <a:buSzPts val="2400"/>
              <a:buFont typeface="Century Gothic"/>
              <a:buChar char="•"/>
            </a:pPr>
            <a:r>
              <a:rPr b="0" i="0" lang="en" sz="2400" u="none">
                <a:solidFill>
                  <a:schemeClr val="dk1"/>
                </a:solidFill>
                <a:latin typeface="Century Gothic"/>
                <a:ea typeface="Century Gothic"/>
                <a:cs typeface="Century Gothic"/>
                <a:sym typeface="Century Gothic"/>
              </a:rPr>
              <a:t>How can we see screen-size pictures in second while surfing the web?</a:t>
            </a:r>
            <a:endParaRPr/>
          </a:p>
          <a:p>
            <a:pPr indent="-342900" lvl="0" marL="342900" marR="0" rtl="0" algn="l">
              <a:lnSpc>
                <a:spcPct val="95000"/>
              </a:lnSpc>
              <a:spcBef>
                <a:spcPts val="1200"/>
              </a:spcBef>
              <a:spcAft>
                <a:spcPts val="0"/>
              </a:spcAft>
              <a:buClr>
                <a:schemeClr val="dk1"/>
              </a:buClr>
              <a:buSzPts val="2400"/>
              <a:buFont typeface="Century Gothic"/>
              <a:buChar char="•"/>
            </a:pPr>
            <a:r>
              <a:rPr b="0" i="0" lang="en" sz="2400" u="none">
                <a:solidFill>
                  <a:schemeClr val="dk1"/>
                </a:solidFill>
                <a:latin typeface="Century Gothic"/>
                <a:ea typeface="Century Gothic"/>
                <a:cs typeface="Century Gothic"/>
                <a:sym typeface="Century Gothic"/>
              </a:rPr>
              <a:t>Typical computer screen has under 100 pixels per inch</a:t>
            </a:r>
            <a:endParaRPr/>
          </a:p>
          <a:p>
            <a:pPr indent="-285750" lvl="1" marL="742950" marR="0" rtl="0" algn="l">
              <a:lnSpc>
                <a:spcPct val="90000"/>
              </a:lnSpc>
              <a:spcBef>
                <a:spcPts val="66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Storing picture digitized at 100 ppi saves a factor of 9 in memory (reducing resolution)</a:t>
            </a:r>
            <a:endParaRPr/>
          </a:p>
          <a:p>
            <a:pPr indent="-228600" lvl="2" marL="1143000" marR="0" rtl="0" algn="l">
              <a:lnSpc>
                <a:spcPct val="90000"/>
              </a:lnSpc>
              <a:spcBef>
                <a:spcPts val="400"/>
              </a:spcBef>
              <a:spcAft>
                <a:spcPts val="0"/>
              </a:spcAft>
              <a:buClr>
                <a:schemeClr val="dk1"/>
              </a:buClr>
              <a:buSzPts val="2000"/>
              <a:buFont typeface="Century Gothic"/>
              <a:buChar char="•"/>
            </a:pPr>
            <a:r>
              <a:rPr b="0" i="0" lang="en" sz="2000" u="none" cap="none" strike="noStrike">
                <a:solidFill>
                  <a:schemeClr val="dk1"/>
                </a:solidFill>
                <a:latin typeface="Century Gothic"/>
                <a:ea typeface="Century Gothic"/>
                <a:cs typeface="Century Gothic"/>
                <a:sym typeface="Century Gothic"/>
              </a:rPr>
              <a:t>This would still take 5 1/2 minutes to send at 56kb/s</a:t>
            </a:r>
            <a:endParaRPr/>
          </a:p>
          <a:p>
            <a:pPr indent="-285750" lvl="1" marL="742950" marR="0" rtl="0" algn="l">
              <a:lnSpc>
                <a:spcPct val="90000"/>
              </a:lnSpc>
              <a:spcBef>
                <a:spcPts val="66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Solution: JPEG Compression scheme</a:t>
            </a:r>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902" name="Shape 1902"/>
        <p:cNvGrpSpPr/>
        <p:nvPr/>
      </p:nvGrpSpPr>
      <p:grpSpPr>
        <a:xfrm>
          <a:off x="0" y="0"/>
          <a:ext cx="0" cy="0"/>
          <a:chOff x="0" y="0"/>
          <a:chExt cx="0" cy="0"/>
        </a:xfrm>
      </p:grpSpPr>
      <p:sp>
        <p:nvSpPr>
          <p:cNvPr id="1903" name="Google Shape;1903;p231"/>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904" name="Google Shape;1904;p231"/>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Compression</a:t>
            </a:r>
            <a:endParaRPr/>
          </a:p>
        </p:txBody>
      </p:sp>
      <p:sp>
        <p:nvSpPr>
          <p:cNvPr id="1905" name="Google Shape;1905;p231"/>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Changing the representation to use fewer bits to store or transmit information</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Example: fax is a long sequence of 0's and 1's encoding where page is white or black. Run length encoding is used to specify length of first sequence of 0's, following sequence of 1's, etc.</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Lossless compression—original representation can be perfectly reproduced</a:t>
            </a:r>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909" name="Shape 1909"/>
        <p:cNvGrpSpPr/>
        <p:nvPr/>
      </p:nvGrpSpPr>
      <p:grpSpPr>
        <a:xfrm>
          <a:off x="0" y="0"/>
          <a:ext cx="0" cy="0"/>
          <a:chOff x="0" y="0"/>
          <a:chExt cx="0" cy="0"/>
        </a:xfrm>
      </p:grpSpPr>
      <p:sp>
        <p:nvSpPr>
          <p:cNvPr id="1910" name="Google Shape;1910;p232"/>
          <p:cNvSpPr txBox="1"/>
          <p:nvPr/>
        </p:nvSpPr>
        <p:spPr>
          <a:xfrm>
            <a:off x="7162800" y="4798219"/>
            <a:ext cx="1905000" cy="3345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911" name="Google Shape;1911;p232"/>
          <p:cNvSpPr txBox="1"/>
          <p:nvPr>
            <p:ph idx="4294967295" type="title"/>
          </p:nvPr>
        </p:nvSpPr>
        <p:spPr>
          <a:xfrm>
            <a:off x="457200" y="0"/>
            <a:ext cx="8229600" cy="837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JPEG</a:t>
            </a:r>
            <a:endParaRPr/>
          </a:p>
        </p:txBody>
      </p:sp>
      <p:sp>
        <p:nvSpPr>
          <p:cNvPr id="1912" name="Google Shape;1912;p232"/>
          <p:cNvSpPr txBox="1"/>
          <p:nvPr>
            <p:ph idx="4294967295" type="body"/>
          </p:nvPr>
        </p:nvSpPr>
        <p:spPr>
          <a:xfrm>
            <a:off x="457200" y="1200150"/>
            <a:ext cx="8229600" cy="3314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Used for still images</a:t>
            </a:r>
            <a:endParaRPr/>
          </a:p>
          <a:p>
            <a:pPr indent="-342900" lvl="0" marL="342900" marR="0" rtl="0" algn="l">
              <a:lnSpc>
                <a:spcPct val="10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Our eyes are not very sensitive to small changes in hue (gradation of color), but are sensitive to small changes in brightness</a:t>
            </a:r>
            <a:endParaRPr/>
          </a:p>
          <a:p>
            <a:pPr indent="-285750" lvl="1" marL="742950" marR="0" rtl="0" algn="l">
              <a:lnSpc>
                <a:spcPct val="100000"/>
              </a:lnSpc>
              <a:spcBef>
                <a:spcPts val="96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Store a less accurate description of hue (fewer pixels)</a:t>
            </a:r>
            <a:endParaRPr/>
          </a:p>
          <a:p>
            <a:pPr indent="-285750" lvl="1" marL="742950" marR="0" rtl="0" algn="l">
              <a:lnSpc>
                <a:spcPct val="100000"/>
              </a:lnSpc>
              <a:spcBef>
                <a:spcPts val="96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Gets a 20:1 compression ratio without eyes being able to perceive the difference</a:t>
            </a:r>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2EFFE"/>
            </a:gs>
            <a:gs pos="100000">
              <a:schemeClr val="lt1"/>
            </a:gs>
          </a:gsLst>
          <a:lin ang="5400012" scaled="0"/>
        </a:gradFill>
      </p:bgPr>
    </p:bg>
    <p:spTree>
      <p:nvGrpSpPr>
        <p:cNvPr id="1916" name="Shape 1916"/>
        <p:cNvGrpSpPr/>
        <p:nvPr/>
      </p:nvGrpSpPr>
      <p:grpSpPr>
        <a:xfrm>
          <a:off x="0" y="0"/>
          <a:ext cx="0" cy="0"/>
          <a:chOff x="0" y="0"/>
          <a:chExt cx="0" cy="0"/>
        </a:xfrm>
      </p:grpSpPr>
      <p:sp>
        <p:nvSpPr>
          <p:cNvPr id="1917" name="Google Shape;1917;p233"/>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11-</a:t>
            </a:r>
            <a:fld id="{00000000-1234-1234-1234-123412341234}" type="slidenum">
              <a:rPr b="0" i="0" lang="en" sz="1000" u="none">
                <a:solidFill>
                  <a:schemeClr val="dk1"/>
                </a:solidFill>
                <a:latin typeface="Arial"/>
                <a:ea typeface="Arial"/>
                <a:cs typeface="Arial"/>
                <a:sym typeface="Arial"/>
              </a:rPr>
              <a:t>‹#›</a:t>
            </a:fld>
            <a:endParaRPr/>
          </a:p>
        </p:txBody>
      </p:sp>
      <p:pic>
        <p:nvPicPr>
          <p:cNvPr id="1918" name="Google Shape;1918;p233"/>
          <p:cNvPicPr preferRelativeResize="0"/>
          <p:nvPr/>
        </p:nvPicPr>
        <p:blipFill rotWithShape="1">
          <a:blip r:embed="rId3">
            <a:alphaModFix/>
          </a:blip>
          <a:srcRect b="0" l="0" r="0" t="0"/>
          <a:stretch/>
        </p:blipFill>
        <p:spPr>
          <a:xfrm>
            <a:off x="152400" y="742950"/>
            <a:ext cx="6572250" cy="3145631"/>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922" name="Shape 1922"/>
        <p:cNvGrpSpPr/>
        <p:nvPr/>
      </p:nvGrpSpPr>
      <p:grpSpPr>
        <a:xfrm>
          <a:off x="0" y="0"/>
          <a:ext cx="0" cy="0"/>
          <a:chOff x="0" y="0"/>
          <a:chExt cx="0" cy="0"/>
        </a:xfrm>
      </p:grpSpPr>
      <p:sp>
        <p:nvSpPr>
          <p:cNvPr id="1923" name="Google Shape;1923;p234"/>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11-</a:t>
            </a:r>
            <a:fld id="{00000000-1234-1234-1234-123412341234}" type="slidenum">
              <a:rPr b="0" i="0" lang="en" sz="1000" u="none">
                <a:solidFill>
                  <a:schemeClr val="dk1"/>
                </a:solidFill>
                <a:latin typeface="Arial"/>
                <a:ea typeface="Arial"/>
                <a:cs typeface="Arial"/>
                <a:sym typeface="Arial"/>
              </a:rPr>
              <a:t>‹#›</a:t>
            </a:fld>
            <a:endParaRPr/>
          </a:p>
        </p:txBody>
      </p:sp>
      <p:sp>
        <p:nvSpPr>
          <p:cNvPr id="1924" name="Google Shape;1924;p234"/>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(Aside) GIF Image Encoding</a:t>
            </a:r>
            <a:endParaRPr/>
          </a:p>
        </p:txBody>
      </p:sp>
      <p:sp>
        <p:nvSpPr>
          <p:cNvPr id="1925" name="Google Shape;1925;p234"/>
          <p:cNvSpPr txBox="1"/>
          <p:nvPr>
            <p:ph idx="4294967295" type="body"/>
          </p:nvPr>
        </p:nvSpPr>
        <p:spPr>
          <a:xfrm>
            <a:off x="457200" y="1371600"/>
            <a:ext cx="8229600" cy="1823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600"/>
              <a:buFont typeface="Century Gothic"/>
              <a:buChar char="•"/>
            </a:pPr>
            <a:r>
              <a:rPr b="0" i="0" lang="en" sz="2600" u="none">
                <a:solidFill>
                  <a:schemeClr val="dk1"/>
                </a:solidFill>
                <a:latin typeface="Century Gothic"/>
                <a:ea typeface="Century Gothic"/>
                <a:cs typeface="Century Gothic"/>
                <a:sym typeface="Century Gothic"/>
              </a:rPr>
              <a:t>GIF encoding is a lossless method for simple still images such as artwork, cartoons, icons, etc.</a:t>
            </a:r>
            <a:endParaRPr/>
          </a:p>
          <a:p>
            <a:pPr indent="-342900" lvl="0" marL="342900" marR="0" rtl="0" algn="l">
              <a:lnSpc>
                <a:spcPct val="100000"/>
              </a:lnSpc>
              <a:spcBef>
                <a:spcPts val="1300"/>
              </a:spcBef>
              <a:spcAft>
                <a:spcPts val="0"/>
              </a:spcAft>
              <a:buClr>
                <a:schemeClr val="dk1"/>
              </a:buClr>
              <a:buSzPts val="2600"/>
              <a:buFont typeface="Century Gothic"/>
              <a:buChar char="•"/>
            </a:pPr>
            <a:r>
              <a:rPr b="0" i="0" lang="en" sz="2600" u="none">
                <a:solidFill>
                  <a:schemeClr val="dk1"/>
                </a:solidFill>
                <a:latin typeface="Century Gothic"/>
                <a:ea typeface="Century Gothic"/>
                <a:cs typeface="Century Gothic"/>
                <a:sym typeface="Century Gothic"/>
              </a:rPr>
              <a:t>First we create a color table with each color a 1-byte number (so can have max of 256 colors)</a:t>
            </a:r>
            <a:endParaRPr/>
          </a:p>
        </p:txBody>
      </p:sp>
      <p:grpSp>
        <p:nvGrpSpPr>
          <p:cNvPr id="1926" name="Google Shape;1926;p234"/>
          <p:cNvGrpSpPr/>
          <p:nvPr/>
        </p:nvGrpSpPr>
        <p:grpSpPr>
          <a:xfrm>
            <a:off x="2362246" y="3085973"/>
            <a:ext cx="3733907" cy="1417851"/>
            <a:chOff x="1371600" y="4267200"/>
            <a:chExt cx="3200400" cy="1808022"/>
          </a:xfrm>
        </p:grpSpPr>
        <p:sp>
          <p:nvSpPr>
            <p:cNvPr id="1927" name="Google Shape;1927;p234"/>
            <p:cNvSpPr txBox="1"/>
            <p:nvPr/>
          </p:nvSpPr>
          <p:spPr>
            <a:xfrm>
              <a:off x="1371600" y="4267200"/>
              <a:ext cx="533400" cy="381000"/>
            </a:xfrm>
            <a:prstGeom prst="rect">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928" name="Google Shape;1928;p234"/>
            <p:cNvSpPr txBox="1"/>
            <p:nvPr/>
          </p:nvSpPr>
          <p:spPr>
            <a:xfrm>
              <a:off x="1371600" y="4876800"/>
              <a:ext cx="533400" cy="38100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929" name="Google Shape;1929;p234"/>
            <p:cNvSpPr txBox="1"/>
            <p:nvPr/>
          </p:nvSpPr>
          <p:spPr>
            <a:xfrm>
              <a:off x="1371600" y="5486400"/>
              <a:ext cx="533400" cy="381000"/>
            </a:xfrm>
            <a:prstGeom prst="rect">
              <a:avLst/>
            </a:prstGeom>
            <a:solidFill>
              <a:srgbClr val="00B05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930" name="Google Shape;1930;p234"/>
            <p:cNvSpPr txBox="1"/>
            <p:nvPr/>
          </p:nvSpPr>
          <p:spPr>
            <a:xfrm>
              <a:off x="2133600" y="4267200"/>
              <a:ext cx="2438400" cy="58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Courier New"/>
                <a:buNone/>
              </a:pPr>
              <a:r>
                <a:rPr b="1" i="0" lang="en" sz="2400" u="none">
                  <a:solidFill>
                    <a:schemeClr val="dk1"/>
                  </a:solidFill>
                  <a:latin typeface="Courier New"/>
                  <a:ea typeface="Courier New"/>
                  <a:cs typeface="Courier New"/>
                  <a:sym typeface="Courier New"/>
                </a:rPr>
                <a:t>FF0000   1</a:t>
              </a:r>
              <a:endParaRPr/>
            </a:p>
          </p:txBody>
        </p:sp>
        <p:sp>
          <p:nvSpPr>
            <p:cNvPr id="1931" name="Google Shape;1931;p234"/>
            <p:cNvSpPr txBox="1"/>
            <p:nvPr/>
          </p:nvSpPr>
          <p:spPr>
            <a:xfrm>
              <a:off x="2133600" y="4876002"/>
              <a:ext cx="2438400" cy="58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Courier New"/>
                <a:buNone/>
              </a:pPr>
              <a:r>
                <a:rPr b="1" i="0" lang="en" sz="2400" u="none">
                  <a:solidFill>
                    <a:schemeClr val="dk1"/>
                  </a:solidFill>
                  <a:latin typeface="Courier New"/>
                  <a:ea typeface="Courier New"/>
                  <a:cs typeface="Courier New"/>
                  <a:sym typeface="Courier New"/>
                </a:rPr>
                <a:t>FFFFFF   2</a:t>
              </a:r>
              <a:endParaRPr/>
            </a:p>
          </p:txBody>
        </p:sp>
        <p:sp>
          <p:nvSpPr>
            <p:cNvPr id="1932" name="Google Shape;1932;p234"/>
            <p:cNvSpPr txBox="1"/>
            <p:nvPr/>
          </p:nvSpPr>
          <p:spPr>
            <a:xfrm>
              <a:off x="2133600" y="5486322"/>
              <a:ext cx="2438400" cy="58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Courier New"/>
                <a:buNone/>
              </a:pPr>
              <a:r>
                <a:rPr b="1" i="0" lang="en" sz="2400" u="none">
                  <a:solidFill>
                    <a:schemeClr val="dk1"/>
                  </a:solidFill>
                  <a:latin typeface="Courier New"/>
                  <a:ea typeface="Courier New"/>
                  <a:cs typeface="Courier New"/>
                  <a:sym typeface="Courier New"/>
                </a:rPr>
                <a:t>00FF00   3</a:t>
              </a:r>
              <a:endParaRPr/>
            </a:p>
          </p:txBody>
        </p:sp>
      </p:gr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936" name="Shape 1936"/>
        <p:cNvGrpSpPr/>
        <p:nvPr/>
      </p:nvGrpSpPr>
      <p:grpSpPr>
        <a:xfrm>
          <a:off x="0" y="0"/>
          <a:ext cx="0" cy="0"/>
          <a:chOff x="0" y="0"/>
          <a:chExt cx="0" cy="0"/>
        </a:xfrm>
      </p:grpSpPr>
      <p:sp>
        <p:nvSpPr>
          <p:cNvPr id="1937" name="Google Shape;1937;p235"/>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938" name="Google Shape;1938;p235"/>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(Aside) GIF Image Encoding</a:t>
            </a:r>
            <a:endParaRPr/>
          </a:p>
        </p:txBody>
      </p:sp>
      <p:sp>
        <p:nvSpPr>
          <p:cNvPr id="1939" name="Google Shape;1939;p235"/>
          <p:cNvSpPr txBox="1"/>
          <p:nvPr>
            <p:ph idx="4294967295" type="body"/>
          </p:nvPr>
        </p:nvSpPr>
        <p:spPr>
          <a:xfrm>
            <a:off x="457200" y="1085850"/>
            <a:ext cx="8229600" cy="245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Century Gothic"/>
              <a:buChar char="•"/>
            </a:pPr>
            <a:r>
              <a:rPr b="0" i="0" lang="en" sz="2400" u="none">
                <a:solidFill>
                  <a:schemeClr val="dk1"/>
                </a:solidFill>
                <a:latin typeface="Century Gothic"/>
                <a:ea typeface="Century Gothic"/>
                <a:cs typeface="Century Gothic"/>
                <a:sym typeface="Century Gothic"/>
              </a:rPr>
              <a:t>Image is represented as runs of pixels of some color (run-length encoding)</a:t>
            </a:r>
            <a:endParaRPr/>
          </a:p>
          <a:p>
            <a:pPr indent="-342900" lvl="0" marL="342900" marR="0" rtl="0" algn="l">
              <a:lnSpc>
                <a:spcPct val="100000"/>
              </a:lnSpc>
              <a:spcBef>
                <a:spcPts val="1200"/>
              </a:spcBef>
              <a:spcAft>
                <a:spcPts val="0"/>
              </a:spcAft>
              <a:buClr>
                <a:schemeClr val="dk1"/>
              </a:buClr>
              <a:buSzPts val="2400"/>
              <a:buFont typeface="Century Gothic"/>
              <a:buChar char="•"/>
            </a:pPr>
            <a:r>
              <a:rPr b="0" i="0" lang="en" sz="2400" u="none">
                <a:solidFill>
                  <a:schemeClr val="dk1"/>
                </a:solidFill>
                <a:latin typeface="Century Gothic"/>
                <a:ea typeface="Century Gothic"/>
                <a:cs typeface="Century Gothic"/>
                <a:sym typeface="Century Gothic"/>
              </a:rPr>
              <a:t>Hungary flag shown is encoded as</a:t>
            </a:r>
            <a:endParaRPr/>
          </a:p>
          <a:p>
            <a:pPr indent="-285750" lvl="1" marL="742950" marR="0" rtl="0" algn="l">
              <a:lnSpc>
                <a:spcPct val="100000"/>
              </a:lnSpc>
              <a:spcBef>
                <a:spcPts val="1000"/>
              </a:spcBef>
              <a:spcAft>
                <a:spcPts val="0"/>
              </a:spcAft>
              <a:buClr>
                <a:schemeClr val="dk1"/>
              </a:buClr>
              <a:buSzPts val="2000"/>
              <a:buFont typeface="Century Gothic"/>
              <a:buNone/>
            </a:pPr>
            <a:r>
              <a:rPr b="1" i="0" lang="en" sz="2000" u="none" cap="none" strike="noStrike">
                <a:solidFill>
                  <a:schemeClr val="dk1"/>
                </a:solidFill>
                <a:latin typeface="Century Gothic"/>
                <a:ea typeface="Century Gothic"/>
                <a:cs typeface="Century Gothic"/>
                <a:sym typeface="Century Gothic"/>
              </a:rPr>
              <a:t>         [15x9] 45:1, 45:2, 45:3</a:t>
            </a:r>
            <a:endParaRPr/>
          </a:p>
          <a:p>
            <a:pPr indent="-285750" lvl="1" marL="742950" marR="0" rtl="0" algn="l">
              <a:lnSpc>
                <a:spcPct val="100000"/>
              </a:lnSpc>
              <a:spcBef>
                <a:spcPts val="110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Says the image is 15x9 pixels</a:t>
            </a:r>
            <a:endParaRPr/>
          </a:p>
          <a:p>
            <a:pPr indent="-285750" lvl="1" marL="742950" marR="0" rtl="0" algn="l">
              <a:lnSpc>
                <a:spcPct val="100000"/>
              </a:lnSpc>
              <a:spcBef>
                <a:spcPts val="1100"/>
              </a:spcBef>
              <a:spcAft>
                <a:spcPts val="0"/>
              </a:spcAft>
              <a:buClr>
                <a:schemeClr val="dk1"/>
              </a:buClr>
              <a:buSzPts val="2200"/>
              <a:buFont typeface="Century Gothic"/>
              <a:buChar char="–"/>
            </a:pPr>
            <a:r>
              <a:rPr b="0" i="0" lang="en" sz="2200" u="none" cap="none" strike="noStrike">
                <a:solidFill>
                  <a:schemeClr val="dk1"/>
                </a:solidFill>
                <a:latin typeface="Century Gothic"/>
                <a:ea typeface="Century Gothic"/>
                <a:cs typeface="Century Gothic"/>
                <a:sym typeface="Century Gothic"/>
              </a:rPr>
              <a:t>Starting from the upper right corner, has 45 pixels in a row of color 1, then 45 in a row of color 2, etc.</a:t>
            </a:r>
            <a:endParaRPr/>
          </a:p>
          <a:p>
            <a:pPr indent="-203200" lvl="0" marL="342900" marR="0" rtl="0" algn="l">
              <a:lnSpc>
                <a:spcPct val="100000"/>
              </a:lnSpc>
              <a:spcBef>
                <a:spcPts val="440"/>
              </a:spcBef>
              <a:spcAft>
                <a:spcPts val="0"/>
              </a:spcAft>
              <a:buClr>
                <a:schemeClr val="dk1"/>
              </a:buClr>
              <a:buSzPts val="2200"/>
              <a:buFont typeface="Arial"/>
              <a:buNone/>
            </a:pPr>
            <a:r>
              <a:t/>
            </a:r>
            <a:endParaRPr b="0" i="0" sz="2200" u="none" cap="none" strike="noStrike">
              <a:solidFill>
                <a:schemeClr val="dk1"/>
              </a:solidFill>
              <a:latin typeface="Century Gothic"/>
              <a:ea typeface="Century Gothic"/>
              <a:cs typeface="Century Gothic"/>
              <a:sym typeface="Century Gothic"/>
            </a:endParaRPr>
          </a:p>
        </p:txBody>
      </p:sp>
      <p:pic>
        <p:nvPicPr>
          <p:cNvPr id="1940" name="Google Shape;1940;p235"/>
          <p:cNvPicPr preferRelativeResize="0"/>
          <p:nvPr/>
        </p:nvPicPr>
        <p:blipFill rotWithShape="1">
          <a:blip r:embed="rId3">
            <a:alphaModFix/>
          </a:blip>
          <a:srcRect b="0" l="0" r="0" t="0"/>
          <a:stretch/>
        </p:blipFill>
        <p:spPr>
          <a:xfrm>
            <a:off x="3276600" y="3543300"/>
            <a:ext cx="1771650" cy="1377553"/>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944" name="Shape 1944"/>
        <p:cNvGrpSpPr/>
        <p:nvPr/>
      </p:nvGrpSpPr>
      <p:grpSpPr>
        <a:xfrm>
          <a:off x="0" y="0"/>
          <a:ext cx="0" cy="0"/>
          <a:chOff x="0" y="0"/>
          <a:chExt cx="0" cy="0"/>
        </a:xfrm>
      </p:grpSpPr>
      <p:sp>
        <p:nvSpPr>
          <p:cNvPr id="1945" name="Google Shape;1945;p236"/>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11-</a:t>
            </a:r>
            <a:fld id="{00000000-1234-1234-1234-123412341234}" type="slidenum">
              <a:rPr b="0" i="0" lang="en" sz="1000" u="none">
                <a:solidFill>
                  <a:schemeClr val="dk1"/>
                </a:solidFill>
                <a:latin typeface="Arial"/>
                <a:ea typeface="Arial"/>
                <a:cs typeface="Arial"/>
                <a:sym typeface="Arial"/>
              </a:rPr>
              <a:t>‹#›</a:t>
            </a:fld>
            <a:endParaRPr/>
          </a:p>
        </p:txBody>
      </p:sp>
      <p:sp>
        <p:nvSpPr>
          <p:cNvPr id="1946" name="Google Shape;1946;p236"/>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(Aside) GIF Image Encoding</a:t>
            </a:r>
            <a:endParaRPr/>
          </a:p>
        </p:txBody>
      </p:sp>
      <p:sp>
        <p:nvSpPr>
          <p:cNvPr id="1947" name="Google Shape;1947;p236"/>
          <p:cNvSpPr txBox="1"/>
          <p:nvPr>
            <p:ph idx="4294967295" type="body"/>
          </p:nvPr>
        </p:nvSpPr>
        <p:spPr>
          <a:xfrm>
            <a:off x="228600" y="1200150"/>
            <a:ext cx="8686800" cy="2388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2500"/>
              <a:buFont typeface="Century Gothic"/>
              <a:buChar char="•"/>
            </a:pPr>
            <a:r>
              <a:rPr b="0" i="0" lang="en" sz="2500" u="none">
                <a:solidFill>
                  <a:schemeClr val="dk1"/>
                </a:solidFill>
                <a:latin typeface="Century Gothic"/>
                <a:ea typeface="Century Gothic"/>
                <a:cs typeface="Century Gothic"/>
                <a:sym typeface="Century Gothic"/>
              </a:rPr>
              <a:t>Italy flag shown is encoded as:</a:t>
            </a:r>
            <a:endParaRPr/>
          </a:p>
          <a:p>
            <a:pPr indent="-285750" lvl="1" marL="742950" marR="0" rtl="0" algn="l">
              <a:lnSpc>
                <a:spcPct val="80000"/>
              </a:lnSpc>
              <a:spcBef>
                <a:spcPts val="0"/>
              </a:spcBef>
              <a:spcAft>
                <a:spcPts val="0"/>
              </a:spcAft>
              <a:buClr>
                <a:schemeClr val="dk1"/>
              </a:buClr>
              <a:buSzPts val="2000"/>
              <a:buFont typeface="Courier New"/>
              <a:buNone/>
            </a:pPr>
            <a:r>
              <a:rPr b="1" i="0" lang="en" sz="2000" u="none" cap="none" strike="noStrike">
                <a:solidFill>
                  <a:schemeClr val="dk1"/>
                </a:solidFill>
                <a:latin typeface="Courier New"/>
                <a:ea typeface="Courier New"/>
                <a:cs typeface="Courier New"/>
                <a:sym typeface="Courier New"/>
              </a:rPr>
              <a:t> [15x9] 5:3,5:2,5:1,5:3,5:2,5:1,5:3,5:2,5:1,</a:t>
            </a:r>
            <a:endParaRPr/>
          </a:p>
          <a:p>
            <a:pPr indent="-285750" lvl="1" marL="742950" marR="0" rtl="0" algn="l">
              <a:lnSpc>
                <a:spcPct val="80000"/>
              </a:lnSpc>
              <a:spcBef>
                <a:spcPts val="0"/>
              </a:spcBef>
              <a:spcAft>
                <a:spcPts val="0"/>
              </a:spcAft>
              <a:buClr>
                <a:schemeClr val="dk1"/>
              </a:buClr>
              <a:buSzPts val="2000"/>
              <a:buFont typeface="Courier New"/>
              <a:buNone/>
            </a:pPr>
            <a:r>
              <a:rPr b="1" i="0" lang="en" sz="2000" u="none" cap="none" strike="noStrike">
                <a:solidFill>
                  <a:schemeClr val="dk1"/>
                </a:solidFill>
                <a:latin typeface="Courier New"/>
                <a:ea typeface="Courier New"/>
                <a:cs typeface="Courier New"/>
                <a:sym typeface="Courier New"/>
              </a:rPr>
              <a:t>        5:3,5:2,5:1,5:3,5:2,5:1,5:3,5:2,5:1,</a:t>
            </a:r>
            <a:endParaRPr/>
          </a:p>
          <a:p>
            <a:pPr indent="-285750" lvl="1" marL="742950" marR="0" rtl="0" algn="l">
              <a:lnSpc>
                <a:spcPct val="80000"/>
              </a:lnSpc>
              <a:spcBef>
                <a:spcPts val="0"/>
              </a:spcBef>
              <a:spcAft>
                <a:spcPts val="0"/>
              </a:spcAft>
              <a:buClr>
                <a:schemeClr val="dk1"/>
              </a:buClr>
              <a:buSzPts val="2000"/>
              <a:buFont typeface="Courier New"/>
              <a:buNone/>
            </a:pPr>
            <a:r>
              <a:rPr b="1" i="0" lang="en" sz="2000" u="none" cap="none" strike="noStrike">
                <a:solidFill>
                  <a:schemeClr val="dk1"/>
                </a:solidFill>
                <a:latin typeface="Courier New"/>
                <a:ea typeface="Courier New"/>
                <a:cs typeface="Courier New"/>
                <a:sym typeface="Courier New"/>
              </a:rPr>
              <a:t>        5:3,5:2,5:1,5:3,5:2,5:1,5:3,5:2,5:1</a:t>
            </a:r>
            <a:endParaRPr/>
          </a:p>
          <a:p>
            <a:pPr indent="-342900" lvl="0" marL="342900" marR="0" rtl="0" algn="l">
              <a:lnSpc>
                <a:spcPct val="80000"/>
              </a:lnSpc>
              <a:spcBef>
                <a:spcPts val="1250"/>
              </a:spcBef>
              <a:spcAft>
                <a:spcPts val="0"/>
              </a:spcAft>
              <a:buClr>
                <a:schemeClr val="dk1"/>
              </a:buClr>
              <a:buSzPts val="2500"/>
              <a:buFont typeface="Century Gothic"/>
              <a:buChar char="•"/>
            </a:pPr>
            <a:r>
              <a:rPr b="0" i="0" lang="en" sz="2500" u="none">
                <a:solidFill>
                  <a:schemeClr val="dk1"/>
                </a:solidFill>
                <a:latin typeface="Century Gothic"/>
                <a:ea typeface="Century Gothic"/>
                <a:cs typeface="Century Gothic"/>
                <a:sym typeface="Century Gothic"/>
              </a:rPr>
              <a:t>How much space is saved?</a:t>
            </a:r>
            <a:endParaRPr/>
          </a:p>
          <a:p>
            <a:pPr indent="-285750" lvl="1" marL="742950" marR="0" rtl="0" algn="l">
              <a:lnSpc>
                <a:spcPct val="80000"/>
              </a:lnSpc>
              <a:spcBef>
                <a:spcPts val="0"/>
              </a:spcBef>
              <a:spcAft>
                <a:spcPts val="0"/>
              </a:spcAft>
              <a:buClr>
                <a:schemeClr val="dk1"/>
              </a:buClr>
              <a:buSzPts val="1800"/>
              <a:buFont typeface="Courier New"/>
              <a:buChar char="–"/>
            </a:pPr>
            <a:r>
              <a:rPr b="0" i="0" lang="en" sz="1800" u="none" cap="none" strike="noStrike">
                <a:solidFill>
                  <a:schemeClr val="dk1"/>
                </a:solidFill>
                <a:latin typeface="Courier New"/>
                <a:ea typeface="Courier New"/>
                <a:cs typeface="Courier New"/>
                <a:sym typeface="Courier New"/>
              </a:rPr>
              <a:t>Raw:     9x15 pixels x 3 RGB bytes          = 405 bytes</a:t>
            </a:r>
            <a:endParaRPr/>
          </a:p>
          <a:p>
            <a:pPr indent="-285750" lvl="1" marL="742950" marR="0" rtl="0" algn="l">
              <a:lnSpc>
                <a:spcPct val="80000"/>
              </a:lnSpc>
              <a:spcBef>
                <a:spcPts val="0"/>
              </a:spcBef>
              <a:spcAft>
                <a:spcPts val="0"/>
              </a:spcAft>
              <a:buClr>
                <a:schemeClr val="dk1"/>
              </a:buClr>
              <a:buSzPts val="1800"/>
              <a:buFont typeface="Courier New"/>
              <a:buChar char="–"/>
            </a:pPr>
            <a:r>
              <a:rPr b="0" i="0" lang="en" sz="1800" u="none" cap="none" strike="noStrike">
                <a:solidFill>
                  <a:schemeClr val="dk1"/>
                </a:solidFill>
                <a:latin typeface="Courier New"/>
                <a:ea typeface="Courier New"/>
                <a:cs typeface="Courier New"/>
                <a:sym typeface="Courier New"/>
              </a:rPr>
              <a:t>Hungary: 12 byte table +(3 pairs x 2 bytes) =  18 bytes</a:t>
            </a:r>
            <a:endParaRPr/>
          </a:p>
          <a:p>
            <a:pPr indent="-285750" lvl="1" marL="742950" marR="0" rtl="0" algn="l">
              <a:lnSpc>
                <a:spcPct val="80000"/>
              </a:lnSpc>
              <a:spcBef>
                <a:spcPts val="0"/>
              </a:spcBef>
              <a:spcAft>
                <a:spcPts val="0"/>
              </a:spcAft>
              <a:buClr>
                <a:schemeClr val="dk1"/>
              </a:buClr>
              <a:buSzPts val="1800"/>
              <a:buFont typeface="Courier New"/>
              <a:buChar char="–"/>
            </a:pPr>
            <a:r>
              <a:rPr b="0" i="0" lang="en" sz="1800" u="none" cap="none" strike="noStrike">
                <a:solidFill>
                  <a:schemeClr val="dk1"/>
                </a:solidFill>
                <a:latin typeface="Courier New"/>
                <a:ea typeface="Courier New"/>
                <a:cs typeface="Courier New"/>
                <a:sym typeface="Courier New"/>
              </a:rPr>
              <a:t>Italy:   12 byte table +(27 pairs x 2 bytes)=  66 bytes</a:t>
            </a:r>
            <a:endParaRPr/>
          </a:p>
          <a:p>
            <a:pPr indent="-228600" lvl="0" marL="342900" marR="0" rtl="0" algn="l">
              <a:lnSpc>
                <a:spcPct val="100000"/>
              </a:lnSpc>
              <a:spcBef>
                <a:spcPts val="360"/>
              </a:spcBef>
              <a:spcAft>
                <a:spcPts val="0"/>
              </a:spcAft>
              <a:buClr>
                <a:schemeClr val="dk1"/>
              </a:buClr>
              <a:buSzPts val="1800"/>
              <a:buFont typeface="Arial"/>
              <a:buNone/>
            </a:pPr>
            <a:r>
              <a:t/>
            </a:r>
            <a:endParaRPr b="0" i="0" sz="1800" u="none" cap="none" strike="noStrike">
              <a:solidFill>
                <a:schemeClr val="dk1"/>
              </a:solidFill>
              <a:latin typeface="Courier New"/>
              <a:ea typeface="Courier New"/>
              <a:cs typeface="Courier New"/>
              <a:sym typeface="Courier New"/>
            </a:endParaRPr>
          </a:p>
        </p:txBody>
      </p:sp>
      <p:pic>
        <p:nvPicPr>
          <p:cNvPr id="1948" name="Google Shape;1948;p236"/>
          <p:cNvPicPr preferRelativeResize="0"/>
          <p:nvPr/>
        </p:nvPicPr>
        <p:blipFill rotWithShape="1">
          <a:blip r:embed="rId3">
            <a:alphaModFix/>
          </a:blip>
          <a:srcRect b="0" l="0" r="0" t="0"/>
          <a:stretch/>
        </p:blipFill>
        <p:spPr>
          <a:xfrm>
            <a:off x="2819400" y="3086100"/>
            <a:ext cx="2382440" cy="1794271"/>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952" name="Shape 1952"/>
        <p:cNvGrpSpPr/>
        <p:nvPr/>
      </p:nvGrpSpPr>
      <p:grpSpPr>
        <a:xfrm>
          <a:off x="0" y="0"/>
          <a:ext cx="0" cy="0"/>
          <a:chOff x="0" y="0"/>
          <a:chExt cx="0" cy="0"/>
        </a:xfrm>
      </p:grpSpPr>
      <p:sp>
        <p:nvSpPr>
          <p:cNvPr id="1953" name="Google Shape;1953;p237"/>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954" name="Google Shape;1954;p237"/>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MPEG Compression Scheme</a:t>
            </a:r>
            <a:endParaRPr/>
          </a:p>
        </p:txBody>
      </p:sp>
      <p:sp>
        <p:nvSpPr>
          <p:cNvPr id="1955" name="Google Shape;1955;p237"/>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Same idea as JPEG, applied to motion pictures</a:t>
            </a:r>
            <a:endParaRPr/>
          </a:p>
          <a:p>
            <a:pPr indent="-342900" lvl="0" marL="342900" marR="0" rtl="0" algn="l">
              <a:lnSpc>
                <a:spcPct val="10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JPEG-like compression is applied to each frame</a:t>
            </a:r>
            <a:endParaRPr/>
          </a:p>
          <a:p>
            <a:pPr indent="-342900" lvl="0" marL="342900" marR="0" rtl="0" algn="l">
              <a:lnSpc>
                <a:spcPct val="10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Then "interframe coherency" is used</a:t>
            </a:r>
            <a:endParaRPr/>
          </a:p>
          <a:p>
            <a:pPr indent="-285750" lvl="1" marL="742950" marR="0" rtl="0" algn="l">
              <a:lnSpc>
                <a:spcPct val="100000"/>
              </a:lnSpc>
              <a:spcBef>
                <a:spcPts val="96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MPEG only has to record and transmit the differences between one frame and the next</a:t>
            </a:r>
            <a:endParaRPr/>
          </a:p>
          <a:p>
            <a:pPr indent="-285750" lvl="1" marL="742950" marR="0" rtl="0" algn="l">
              <a:lnSpc>
                <a:spcPct val="100000"/>
              </a:lnSpc>
              <a:spcBef>
                <a:spcPts val="96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Results in huge amounts of compression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3" name="Shape 233"/>
        <p:cNvGrpSpPr/>
        <p:nvPr/>
      </p:nvGrpSpPr>
      <p:grpSpPr>
        <a:xfrm>
          <a:off x="0" y="0"/>
          <a:ext cx="0" cy="0"/>
          <a:chOff x="0" y="0"/>
          <a:chExt cx="0" cy="0"/>
        </a:xfrm>
      </p:grpSpPr>
      <p:sp>
        <p:nvSpPr>
          <p:cNvPr id="234" name="Google Shape;234;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Grades 9-12 Students</a:t>
            </a:r>
            <a:endParaRPr/>
          </a:p>
        </p:txBody>
      </p:sp>
      <p:sp>
        <p:nvSpPr>
          <p:cNvPr id="235" name="Google Shape;235;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Char char="●"/>
            </a:pPr>
            <a:r>
              <a:rPr lang="en"/>
              <a:t>Grades 9-12 are one of the most critical times in a Computer Scientist’s life.</a:t>
            </a:r>
            <a:endParaRPr/>
          </a:p>
          <a:p>
            <a:pPr indent="-317182" lvl="0" marL="457200" rtl="0" algn="l">
              <a:spcBef>
                <a:spcPts val="0"/>
              </a:spcBef>
              <a:spcAft>
                <a:spcPts val="0"/>
              </a:spcAft>
              <a:buSzPct val="100000"/>
              <a:buChar char="●"/>
            </a:pPr>
            <a:r>
              <a:rPr lang="en"/>
              <a:t>Students are deciding where they will go to college, or if they will get a job to help the family.  Computing skills can change students income levels and give them social mobility.</a:t>
            </a:r>
            <a:endParaRPr/>
          </a:p>
          <a:p>
            <a:pPr indent="-317182" lvl="0" marL="457200" rtl="0" algn="l">
              <a:spcBef>
                <a:spcPts val="0"/>
              </a:spcBef>
              <a:spcAft>
                <a:spcPts val="0"/>
              </a:spcAft>
              <a:buSzPct val="100000"/>
              <a:buChar char="●"/>
            </a:pPr>
            <a:r>
              <a:rPr lang="en"/>
              <a:t>There is a huge misconception about computing - Computer Science isn’t doing things on the computer - even professional computer scientists don’t spend as much time on the computer as people think. This starts in 3-5, get magnified through middle school and often under-represented groups are exiting computing by high school because of social factors.</a:t>
            </a:r>
            <a:endParaRPr/>
          </a:p>
          <a:p>
            <a:pPr indent="-317182" lvl="0" marL="457200" rtl="0" algn="l">
              <a:spcBef>
                <a:spcPts val="0"/>
              </a:spcBef>
              <a:spcAft>
                <a:spcPts val="0"/>
              </a:spcAft>
              <a:buSzPct val="100000"/>
              <a:buChar char="●"/>
            </a:pPr>
            <a:r>
              <a:rPr lang="en"/>
              <a:t>Computer Science is the intersection of a lot of disciplines - Math, Engineering, Physics, Logic and Philosophy - and applied to almost every other domain … Understanding it and developing skills over time will help students to have a better understanding.</a:t>
            </a:r>
            <a:endParaRPr/>
          </a:p>
          <a:p>
            <a:pPr indent="-317182" lvl="0" marL="457200" rtl="0" algn="l">
              <a:spcBef>
                <a:spcPts val="0"/>
              </a:spcBef>
              <a:spcAft>
                <a:spcPts val="0"/>
              </a:spcAft>
              <a:buSzPct val="100000"/>
              <a:buChar char="●"/>
            </a:pPr>
            <a:r>
              <a:rPr lang="en"/>
              <a:t>Grades 9-12 students are developing critical executive functioning skills.  </a:t>
            </a:r>
            <a:r>
              <a:rPr lang="en"/>
              <a:t>Incorporating computing into their leaning helps for students to see computing as a part of their future. </a:t>
            </a:r>
            <a:endParaRPr/>
          </a:p>
          <a:p>
            <a:pPr indent="-317182" lvl="0" marL="457200" rtl="0" algn="l">
              <a:spcBef>
                <a:spcPts val="0"/>
              </a:spcBef>
              <a:spcAft>
                <a:spcPts val="0"/>
              </a:spcAft>
              <a:buSzPct val="100000"/>
              <a:buChar char="●"/>
            </a:pPr>
            <a:r>
              <a:rPr lang="en"/>
              <a:t>Grades 9-12 also see the continued emergence of various biases among students - We have to be very aware of the the social emotional learning components. We also need to use active techniques to support diversity, equity, inclusion and belonging within the field.</a:t>
            </a:r>
            <a:endParaRPr/>
          </a:p>
        </p:txBody>
      </p:sp>
      <p:sp>
        <p:nvSpPr>
          <p:cNvPr id="236" name="Google Shape;236;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959" name="Shape 1959"/>
        <p:cNvGrpSpPr/>
        <p:nvPr/>
      </p:nvGrpSpPr>
      <p:grpSpPr>
        <a:xfrm>
          <a:off x="0" y="0"/>
          <a:ext cx="0" cy="0"/>
          <a:chOff x="0" y="0"/>
          <a:chExt cx="0" cy="0"/>
        </a:xfrm>
      </p:grpSpPr>
      <p:sp>
        <p:nvSpPr>
          <p:cNvPr id="1960" name="Google Shape;1960;p238"/>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961" name="Google Shape;1961;p238"/>
          <p:cNvSpPr txBox="1"/>
          <p:nvPr>
            <p:ph idx="4294967295" type="title"/>
          </p:nvPr>
        </p:nvSpPr>
        <p:spPr>
          <a:xfrm>
            <a:off x="0" y="0"/>
            <a:ext cx="91440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100"/>
              <a:buFont typeface="Century Gothic"/>
              <a:buNone/>
            </a:pPr>
            <a:r>
              <a:rPr b="0" i="0" lang="en" sz="4100" u="none" cap="none" strike="noStrike">
                <a:solidFill>
                  <a:schemeClr val="dk2"/>
                </a:solidFill>
                <a:latin typeface="Century Gothic"/>
                <a:ea typeface="Century Gothic"/>
                <a:cs typeface="Century Gothic"/>
                <a:sym typeface="Century Gothic"/>
              </a:rPr>
              <a:t>Optical Character Recognition (OCR)</a:t>
            </a:r>
            <a:endParaRPr/>
          </a:p>
        </p:txBody>
      </p:sp>
      <p:sp>
        <p:nvSpPr>
          <p:cNvPr id="1962" name="Google Shape;1962;p238"/>
          <p:cNvSpPr txBox="1"/>
          <p:nvPr>
            <p:ph idx="4294967295" type="body"/>
          </p:nvPr>
        </p:nvSpPr>
        <p:spPr>
          <a:xfrm>
            <a:off x="457200" y="1085850"/>
            <a:ext cx="8458200" cy="3714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400"/>
              <a:buFont typeface="Century Gothic"/>
              <a:buChar char="•"/>
            </a:pPr>
            <a:r>
              <a:rPr b="0" i="0" lang="en" sz="2400" u="none">
                <a:solidFill>
                  <a:schemeClr val="dk1"/>
                </a:solidFill>
                <a:latin typeface="Century Gothic"/>
                <a:ea typeface="Century Gothic"/>
                <a:cs typeface="Century Gothic"/>
                <a:sym typeface="Century Gothic"/>
              </a:rPr>
              <a:t>Consider a system to read a license plate to deduct toll from car's account… what are the difficulties?</a:t>
            </a:r>
            <a:endParaRPr/>
          </a:p>
          <a:p>
            <a:pPr indent="-342900" lvl="0" marL="342900" marR="0" rtl="0" algn="l">
              <a:lnSpc>
                <a:spcPct val="90000"/>
              </a:lnSpc>
              <a:spcBef>
                <a:spcPts val="960"/>
              </a:spcBef>
              <a:spcAft>
                <a:spcPts val="0"/>
              </a:spcAft>
              <a:buClr>
                <a:schemeClr val="dk1"/>
              </a:buClr>
              <a:buSzPts val="2400"/>
              <a:buFont typeface="Century Gothic"/>
              <a:buChar char="•"/>
            </a:pPr>
            <a:r>
              <a:rPr b="0" i="0" lang="en" sz="2400" u="none">
                <a:solidFill>
                  <a:schemeClr val="dk1"/>
                </a:solidFill>
                <a:latin typeface="Century Gothic"/>
                <a:ea typeface="Century Gothic"/>
                <a:cs typeface="Century Gothic"/>
                <a:sym typeface="Century Gothic"/>
              </a:rPr>
              <a:t>Computer must capture image of license plate, but camera will also see other highway images</a:t>
            </a:r>
            <a:endParaRPr/>
          </a:p>
          <a:p>
            <a:pPr indent="-342900" lvl="0" marL="342900" marR="0" rtl="0" algn="l">
              <a:lnSpc>
                <a:spcPct val="90000"/>
              </a:lnSpc>
              <a:spcBef>
                <a:spcPts val="960"/>
              </a:spcBef>
              <a:spcAft>
                <a:spcPts val="0"/>
              </a:spcAft>
              <a:buClr>
                <a:schemeClr val="dk1"/>
              </a:buClr>
              <a:buSzPts val="2400"/>
              <a:buFont typeface="Century Gothic"/>
              <a:buChar char="•"/>
            </a:pPr>
            <a:r>
              <a:rPr b="0" i="1" lang="en" sz="2400" u="none">
                <a:solidFill>
                  <a:schemeClr val="dk1"/>
                </a:solidFill>
                <a:latin typeface="Century Gothic"/>
                <a:ea typeface="Century Gothic"/>
                <a:cs typeface="Century Gothic"/>
                <a:sym typeface="Century Gothic"/>
              </a:rPr>
              <a:t>Frame grabber</a:t>
            </a:r>
            <a:r>
              <a:rPr b="0" i="0" lang="en" sz="2400" u="none">
                <a:solidFill>
                  <a:schemeClr val="dk1"/>
                </a:solidFill>
                <a:latin typeface="Century Gothic"/>
                <a:ea typeface="Century Gothic"/>
                <a:cs typeface="Century Gothic"/>
                <a:sym typeface="Century Gothic"/>
              </a:rPr>
              <a:t> recognizes when to snap image and send to computer for processing</a:t>
            </a:r>
            <a:endParaRPr/>
          </a:p>
          <a:p>
            <a:pPr indent="-342900" lvl="0" marL="342900" marR="0" rtl="0" algn="l">
              <a:lnSpc>
                <a:spcPct val="90000"/>
              </a:lnSpc>
              <a:spcBef>
                <a:spcPts val="960"/>
              </a:spcBef>
              <a:spcAft>
                <a:spcPts val="0"/>
              </a:spcAft>
              <a:buClr>
                <a:schemeClr val="dk1"/>
              </a:buClr>
              <a:buSzPts val="2400"/>
              <a:buFont typeface="Century Gothic"/>
              <a:buChar char="•"/>
            </a:pPr>
            <a:r>
              <a:rPr b="0" i="0" lang="en" sz="2400" u="none">
                <a:solidFill>
                  <a:schemeClr val="dk1"/>
                </a:solidFill>
                <a:latin typeface="Century Gothic"/>
                <a:ea typeface="Century Gothic"/>
                <a:cs typeface="Century Gothic"/>
                <a:sym typeface="Century Gothic"/>
              </a:rPr>
              <a:t>Computer must figure out where the plate is within the image</a:t>
            </a:r>
            <a:endParaRPr/>
          </a:p>
          <a:p>
            <a:pPr indent="-285750" lvl="1" marL="742950" marR="0" rtl="0" algn="l">
              <a:lnSpc>
                <a:spcPct val="90000"/>
              </a:lnSpc>
              <a:spcBef>
                <a:spcPts val="600"/>
              </a:spcBef>
              <a:spcAft>
                <a:spcPts val="0"/>
              </a:spcAft>
              <a:buClr>
                <a:schemeClr val="dk1"/>
              </a:buClr>
              <a:buSzPts val="2000"/>
              <a:buFont typeface="Century Gothic"/>
              <a:buChar char="–"/>
            </a:pPr>
            <a:r>
              <a:rPr b="0" i="0" lang="en" sz="2000" u="none" cap="none" strike="noStrike">
                <a:solidFill>
                  <a:schemeClr val="dk1"/>
                </a:solidFill>
                <a:latin typeface="Century Gothic"/>
                <a:ea typeface="Century Gothic"/>
                <a:cs typeface="Century Gothic"/>
                <a:sym typeface="Century Gothic"/>
              </a:rPr>
              <a:t>Scans groups of pixels looking for edges where color changes</a:t>
            </a:r>
            <a:endParaRPr/>
          </a:p>
          <a:p>
            <a:pPr indent="-285750" lvl="1" marL="742950" marR="0" rtl="0" algn="l">
              <a:lnSpc>
                <a:spcPct val="90000"/>
              </a:lnSpc>
              <a:spcBef>
                <a:spcPts val="600"/>
              </a:spcBef>
              <a:spcAft>
                <a:spcPts val="0"/>
              </a:spcAft>
              <a:buClr>
                <a:schemeClr val="dk1"/>
              </a:buClr>
              <a:buSzPts val="2000"/>
              <a:buFont typeface="Century Gothic"/>
              <a:buChar char="–"/>
            </a:pPr>
            <a:r>
              <a:rPr b="0" i="0" lang="en" sz="2000" u="none" cap="none" strike="noStrike">
                <a:solidFill>
                  <a:schemeClr val="dk1"/>
                </a:solidFill>
                <a:latin typeface="Century Gothic"/>
                <a:ea typeface="Century Gothic"/>
                <a:cs typeface="Century Gothic"/>
                <a:sym typeface="Century Gothic"/>
              </a:rPr>
              <a:t>Looks for </a:t>
            </a:r>
            <a:r>
              <a:rPr b="0" i="1" lang="en" sz="2000" u="none" cap="none" strike="noStrike">
                <a:solidFill>
                  <a:schemeClr val="dk1"/>
                </a:solidFill>
                <a:latin typeface="Century Gothic"/>
                <a:ea typeface="Century Gothic"/>
                <a:cs typeface="Century Gothic"/>
                <a:sym typeface="Century Gothic"/>
              </a:rPr>
              <a:t>features</a:t>
            </a:r>
            <a:endParaRPr/>
          </a:p>
          <a:p>
            <a:pPr indent="-285750" lvl="1" marL="742950" marR="0" rtl="0" algn="l">
              <a:lnSpc>
                <a:spcPct val="90000"/>
              </a:lnSpc>
              <a:spcBef>
                <a:spcPts val="600"/>
              </a:spcBef>
              <a:spcAft>
                <a:spcPts val="0"/>
              </a:spcAft>
              <a:buClr>
                <a:schemeClr val="dk1"/>
              </a:buClr>
              <a:buSzPts val="2000"/>
              <a:buFont typeface="Century Gothic"/>
              <a:buChar char="–"/>
            </a:pPr>
            <a:r>
              <a:rPr b="0" i="1" lang="en" sz="2000" u="none" cap="none" strike="noStrike">
                <a:solidFill>
                  <a:schemeClr val="dk1"/>
                </a:solidFill>
                <a:latin typeface="Century Gothic"/>
                <a:ea typeface="Century Gothic"/>
                <a:cs typeface="Century Gothic"/>
                <a:sym typeface="Century Gothic"/>
              </a:rPr>
              <a:t>Classifier</a:t>
            </a:r>
            <a:r>
              <a:rPr b="0" i="0" lang="en" sz="2000" u="none" cap="none" strike="noStrike">
                <a:solidFill>
                  <a:schemeClr val="dk1"/>
                </a:solidFill>
                <a:latin typeface="Century Gothic"/>
                <a:ea typeface="Century Gothic"/>
                <a:cs typeface="Century Gothic"/>
                <a:sym typeface="Century Gothic"/>
              </a:rPr>
              <a:t> matches features to letters of alphabet</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966" name="Shape 1966"/>
        <p:cNvGrpSpPr/>
        <p:nvPr/>
      </p:nvGrpSpPr>
      <p:grpSpPr>
        <a:xfrm>
          <a:off x="0" y="0"/>
          <a:ext cx="0" cy="0"/>
          <a:chOff x="0" y="0"/>
          <a:chExt cx="0" cy="0"/>
        </a:xfrm>
      </p:grpSpPr>
      <p:sp>
        <p:nvSpPr>
          <p:cNvPr id="1967" name="Google Shape;1967;p239"/>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968" name="Google Shape;1968;p239"/>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OCR Technology</a:t>
            </a:r>
            <a:endParaRPr/>
          </a:p>
        </p:txBody>
      </p:sp>
      <p:sp>
        <p:nvSpPr>
          <p:cNvPr id="1969" name="Google Shape;1969;p239"/>
          <p:cNvSpPr txBox="1"/>
          <p:nvPr>
            <p:ph idx="4294967295" type="body"/>
          </p:nvPr>
        </p:nvSpPr>
        <p:spPr>
          <a:xfrm>
            <a:off x="533400" y="1200150"/>
            <a:ext cx="8077200" cy="3372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Enables computer to "read" printed characters</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Sorting mail by reading zip codes, addresses</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Reading account numbers, handwritten numbers on bank checks</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Assistive technology: convert books to audio</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Digital libraries: scan documents and convert to digital formats</a:t>
            </a:r>
            <a:endParaRPr/>
          </a:p>
          <a:p>
            <a:pPr indent="-190500" lvl="0" marL="34290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973" name="Shape 1973"/>
        <p:cNvGrpSpPr/>
        <p:nvPr/>
      </p:nvGrpSpPr>
      <p:grpSpPr>
        <a:xfrm>
          <a:off x="0" y="0"/>
          <a:ext cx="0" cy="0"/>
          <a:chOff x="0" y="0"/>
          <a:chExt cx="0" cy="0"/>
        </a:xfrm>
      </p:grpSpPr>
      <p:sp>
        <p:nvSpPr>
          <p:cNvPr id="1974" name="Google Shape;1974;p240"/>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975" name="Google Shape;1975;p240"/>
          <p:cNvSpPr txBox="1"/>
          <p:nvPr>
            <p:ph idx="4294967295" type="title"/>
          </p:nvPr>
        </p:nvSpPr>
        <p:spPr>
          <a:xfrm>
            <a:off x="0" y="0"/>
            <a:ext cx="91440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Virtual Reality: Fooling the Senses</a:t>
            </a:r>
            <a:endParaRPr/>
          </a:p>
        </p:txBody>
      </p:sp>
      <p:sp>
        <p:nvSpPr>
          <p:cNvPr id="1976" name="Google Shape;1976;p240"/>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Creating an entire digital world, with varying levels of “immersion” in that world</a:t>
            </a:r>
            <a:endParaRPr/>
          </a:p>
          <a:p>
            <a:pPr indent="-342900" lvl="0" marL="342900" marR="0" rtl="0" algn="l">
              <a:lnSpc>
                <a:spcPct val="8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Applies to all senses and tries to eliminate the cues that keep us grounded in reality</a:t>
            </a:r>
            <a:endParaRPr/>
          </a:p>
          <a:p>
            <a:pPr indent="-342900" lvl="0" marL="342900" marR="0" rtl="0" algn="l">
              <a:lnSpc>
                <a:spcPct val="80000"/>
              </a:lnSpc>
              <a:spcBef>
                <a:spcPts val="1400"/>
              </a:spcBef>
              <a:spcAft>
                <a:spcPts val="0"/>
              </a:spcAft>
              <a:buClr>
                <a:schemeClr val="dk1"/>
              </a:buClr>
              <a:buSzPts val="2800"/>
              <a:buFont typeface="Century Gothic"/>
              <a:buChar char="•"/>
            </a:pPr>
            <a:r>
              <a:rPr b="0" i="1" lang="en" sz="2800" u="none">
                <a:solidFill>
                  <a:schemeClr val="dk1"/>
                </a:solidFill>
                <a:latin typeface="Century Gothic"/>
                <a:ea typeface="Century Gothic"/>
                <a:cs typeface="Century Gothic"/>
                <a:sym typeface="Century Gothic"/>
              </a:rPr>
              <a:t>Haptic devices</a:t>
            </a:r>
            <a:endParaRPr/>
          </a:p>
          <a:p>
            <a:pPr indent="-285750" lvl="1" marL="742950" marR="0" rtl="0" algn="l">
              <a:lnSpc>
                <a:spcPct val="8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Input/output technology for sense of touch and feel</a:t>
            </a:r>
            <a:endParaRPr/>
          </a:p>
          <a:p>
            <a:pPr indent="-285750" lvl="1" marL="742950" marR="0" rtl="0" algn="l">
              <a:lnSpc>
                <a:spcPct val="8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Haptic glove enables computer to detect where our fingers are.  When we bring our fingers close enough together, gloves stop their movement so we feel like we're holding something</a:t>
            </a:r>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980" name="Shape 1980"/>
        <p:cNvGrpSpPr/>
        <p:nvPr/>
      </p:nvGrpSpPr>
      <p:grpSpPr>
        <a:xfrm>
          <a:off x="0" y="0"/>
          <a:ext cx="0" cy="0"/>
          <a:chOff x="0" y="0"/>
          <a:chExt cx="0" cy="0"/>
        </a:xfrm>
      </p:grpSpPr>
      <p:sp>
        <p:nvSpPr>
          <p:cNvPr id="1981" name="Google Shape;1981;p241"/>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982" name="Google Shape;1982;p241"/>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The Challenge of Latency</a:t>
            </a:r>
            <a:endParaRPr/>
          </a:p>
        </p:txBody>
      </p:sp>
      <p:sp>
        <p:nvSpPr>
          <p:cNvPr id="1983" name="Google Shape;1983;p241"/>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The challenge is for the system to operate fast and precisely enough to appear natural</a:t>
            </a:r>
            <a:endParaRPr/>
          </a:p>
          <a:p>
            <a:pPr indent="-342900" lvl="0" marL="342900" marR="0" rtl="0" algn="l">
              <a:lnSpc>
                <a:spcPct val="100000"/>
              </a:lnSpc>
              <a:spcBef>
                <a:spcPts val="1400"/>
              </a:spcBef>
              <a:spcAft>
                <a:spcPts val="0"/>
              </a:spcAft>
              <a:buClr>
                <a:schemeClr val="dk1"/>
              </a:buClr>
              <a:buSzPts val="2800"/>
              <a:buFont typeface="Century Gothic"/>
              <a:buChar char="•"/>
            </a:pPr>
            <a:r>
              <a:rPr b="0" i="1" lang="en" sz="2800" u="none">
                <a:solidFill>
                  <a:schemeClr val="dk1"/>
                </a:solidFill>
                <a:latin typeface="Century Gothic"/>
                <a:ea typeface="Century Gothic"/>
                <a:cs typeface="Century Gothic"/>
                <a:sym typeface="Century Gothic"/>
              </a:rPr>
              <a:t>Latency</a:t>
            </a:r>
            <a:r>
              <a:rPr b="0" i="0" lang="en" sz="2800" u="none">
                <a:solidFill>
                  <a:schemeClr val="dk1"/>
                </a:solidFill>
                <a:latin typeface="Century Gothic"/>
                <a:ea typeface="Century Gothic"/>
                <a:cs typeface="Century Gothic"/>
                <a:sym typeface="Century Gothic"/>
              </a:rPr>
              <a:t> is the time it takes for information to be delivered</a:t>
            </a:r>
            <a:endParaRPr/>
          </a:p>
          <a:p>
            <a:pPr indent="-342900" lvl="0" marL="342900" marR="0" rtl="0" algn="l">
              <a:lnSpc>
                <a:spcPct val="10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Too long latency period ruins the illusion</a:t>
            </a:r>
            <a:endParaRPr/>
          </a:p>
          <a:p>
            <a:pPr indent="-285750" lvl="1" marL="742950" marR="0" rtl="0" algn="l">
              <a:lnSpc>
                <a:spcPct val="100000"/>
              </a:lnSpc>
              <a:spcBef>
                <a:spcPts val="120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Absolute limit to how fast information can be transmitted—speed of light</a:t>
            </a:r>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987" name="Shape 1987"/>
        <p:cNvGrpSpPr/>
        <p:nvPr/>
      </p:nvGrpSpPr>
      <p:grpSpPr>
        <a:xfrm>
          <a:off x="0" y="0"/>
          <a:ext cx="0" cy="0"/>
          <a:chOff x="0" y="0"/>
          <a:chExt cx="0" cy="0"/>
        </a:xfrm>
      </p:grpSpPr>
      <p:sp>
        <p:nvSpPr>
          <p:cNvPr id="1988" name="Google Shape;1988;p242"/>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989" name="Google Shape;1989;p242"/>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The Challenge of Bandwidth</a:t>
            </a:r>
            <a:endParaRPr/>
          </a:p>
        </p:txBody>
      </p:sp>
      <p:sp>
        <p:nvSpPr>
          <p:cNvPr id="1990" name="Google Shape;1990;p242"/>
          <p:cNvSpPr txBox="1"/>
          <p:nvPr>
            <p:ph idx="4294967295"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000"/>
              <a:buFont typeface="Century Gothic"/>
              <a:buChar char="•"/>
            </a:pPr>
            <a:r>
              <a:rPr b="0" i="0" lang="en" sz="3000" u="none">
                <a:solidFill>
                  <a:schemeClr val="dk1"/>
                </a:solidFill>
                <a:latin typeface="Century Gothic"/>
                <a:ea typeface="Century Gothic"/>
                <a:cs typeface="Century Gothic"/>
                <a:sym typeface="Century Gothic"/>
              </a:rPr>
              <a:t>Virtual world models require immense amounts of storage space and data transmission</a:t>
            </a:r>
            <a:endParaRPr/>
          </a:p>
          <a:p>
            <a:pPr indent="-342900" lvl="0" marL="342900" marR="0" rtl="0" algn="l">
              <a:lnSpc>
                <a:spcPct val="100000"/>
              </a:lnSpc>
              <a:spcBef>
                <a:spcPts val="1500"/>
              </a:spcBef>
              <a:spcAft>
                <a:spcPts val="0"/>
              </a:spcAft>
              <a:buClr>
                <a:schemeClr val="dk1"/>
              </a:buClr>
              <a:buSzPts val="3000"/>
              <a:buFont typeface="Century Gothic"/>
              <a:buChar char="•"/>
            </a:pPr>
            <a:r>
              <a:rPr b="0" i="0" lang="en" sz="3000" u="none">
                <a:solidFill>
                  <a:schemeClr val="dk1"/>
                </a:solidFill>
                <a:latin typeface="Century Gothic"/>
                <a:ea typeface="Century Gothic"/>
                <a:cs typeface="Century Gothic"/>
                <a:sym typeface="Century Gothic"/>
              </a:rPr>
              <a:t>Bandwidth is how much information can be transmitted per unit time</a:t>
            </a:r>
            <a:endParaRPr/>
          </a:p>
          <a:p>
            <a:pPr indent="-342900" lvl="0" marL="342900" marR="0" rtl="0" algn="l">
              <a:lnSpc>
                <a:spcPct val="100000"/>
              </a:lnSpc>
              <a:spcBef>
                <a:spcPts val="1500"/>
              </a:spcBef>
              <a:spcAft>
                <a:spcPts val="0"/>
              </a:spcAft>
              <a:buClr>
                <a:schemeClr val="dk1"/>
              </a:buClr>
              <a:buSzPts val="3000"/>
              <a:buFont typeface="Century Gothic"/>
              <a:buChar char="•"/>
            </a:pPr>
            <a:r>
              <a:rPr b="0" i="0" lang="en" sz="3000" u="none">
                <a:solidFill>
                  <a:schemeClr val="dk1"/>
                </a:solidFill>
                <a:latin typeface="Century Gothic"/>
                <a:ea typeface="Century Gothic"/>
                <a:cs typeface="Century Gothic"/>
                <a:sym typeface="Century Gothic"/>
              </a:rPr>
              <a:t>Higher bandwidth usually means lower latency</a:t>
            </a:r>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1994" name="Shape 1994"/>
        <p:cNvGrpSpPr/>
        <p:nvPr/>
      </p:nvGrpSpPr>
      <p:grpSpPr>
        <a:xfrm>
          <a:off x="0" y="0"/>
          <a:ext cx="0" cy="0"/>
          <a:chOff x="0" y="0"/>
          <a:chExt cx="0" cy="0"/>
        </a:xfrm>
      </p:grpSpPr>
      <p:sp>
        <p:nvSpPr>
          <p:cNvPr id="1995" name="Google Shape;1995;p243"/>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entury Gothic"/>
              <a:buNone/>
            </a:pPr>
            <a:r>
              <a:rPr b="0" i="0" lang="en" sz="1000" u="none">
                <a:solidFill>
                  <a:schemeClr val="dk1"/>
                </a:solidFill>
                <a:latin typeface="Century Gothic"/>
                <a:ea typeface="Century Gothic"/>
                <a:cs typeface="Century Gothic"/>
                <a:sym typeface="Century Gothic"/>
              </a:rPr>
              <a:t>11-</a:t>
            </a:r>
            <a:fld id="{00000000-1234-1234-1234-123412341234}" type="slidenum">
              <a:rPr b="0" i="0" lang="en" sz="1000" u="none">
                <a:solidFill>
                  <a:schemeClr val="dk1"/>
                </a:solidFill>
                <a:latin typeface="Century Gothic"/>
                <a:ea typeface="Century Gothic"/>
                <a:cs typeface="Century Gothic"/>
                <a:sym typeface="Century Gothic"/>
              </a:rPr>
              <a:t>‹#›</a:t>
            </a:fld>
            <a:endParaRPr/>
          </a:p>
        </p:txBody>
      </p:sp>
      <p:sp>
        <p:nvSpPr>
          <p:cNvPr id="1996" name="Google Shape;1996;p243"/>
          <p:cNvSpPr txBox="1"/>
          <p:nvPr>
            <p:ph idx="4294967295"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Century Gothic"/>
              <a:buNone/>
            </a:pPr>
            <a:r>
              <a:rPr b="0" i="0" lang="en" sz="4400" u="none" cap="none" strike="noStrike">
                <a:solidFill>
                  <a:schemeClr val="dk2"/>
                </a:solidFill>
                <a:latin typeface="Century Gothic"/>
                <a:ea typeface="Century Gothic"/>
                <a:cs typeface="Century Gothic"/>
                <a:sym typeface="Century Gothic"/>
              </a:rPr>
              <a:t>Bits Are It</a:t>
            </a:r>
            <a:endParaRPr/>
          </a:p>
        </p:txBody>
      </p:sp>
      <p:sp>
        <p:nvSpPr>
          <p:cNvPr id="1997" name="Google Shape;1997;p243"/>
          <p:cNvSpPr txBox="1"/>
          <p:nvPr>
            <p:ph idx="4294967295" type="body"/>
          </p:nvPr>
        </p:nvSpPr>
        <p:spPr>
          <a:xfrm>
            <a:off x="457200" y="800100"/>
            <a:ext cx="8534400" cy="3543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2800"/>
              <a:buFont typeface="Century Gothic"/>
              <a:buChar char="•"/>
            </a:pPr>
            <a:r>
              <a:rPr b="0" i="1" lang="en" sz="2800" u="none">
                <a:solidFill>
                  <a:schemeClr val="dk1"/>
                </a:solidFill>
                <a:latin typeface="Century Gothic"/>
                <a:ea typeface="Century Gothic"/>
                <a:cs typeface="Century Gothic"/>
                <a:sym typeface="Century Gothic"/>
              </a:rPr>
              <a:t>Bias-Free Universal Medium Principle</a:t>
            </a:r>
            <a:r>
              <a:rPr b="0" i="0" lang="en" sz="2800" u="none">
                <a:solidFill>
                  <a:schemeClr val="dk1"/>
                </a:solidFill>
                <a:latin typeface="Century Gothic"/>
                <a:ea typeface="Century Gothic"/>
                <a:cs typeface="Century Gothic"/>
                <a:sym typeface="Century Gothic"/>
              </a:rPr>
              <a:t>:</a:t>
            </a:r>
            <a:endParaRPr/>
          </a:p>
          <a:p>
            <a:pPr indent="-285750" lvl="1" marL="742950" marR="0" rtl="0" algn="l">
              <a:lnSpc>
                <a:spcPct val="8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Bits can represent all discrete information, but have no inherent meaning</a:t>
            </a:r>
            <a:endParaRPr/>
          </a:p>
          <a:p>
            <a:pPr indent="-342900" lvl="0" marL="342900" marR="0" rtl="0" algn="l">
              <a:lnSpc>
                <a:spcPct val="80000"/>
              </a:lnSpc>
              <a:spcBef>
                <a:spcPts val="112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Bits: The Universal Medium</a:t>
            </a:r>
            <a:endParaRPr/>
          </a:p>
          <a:p>
            <a:pPr indent="-285750" lvl="1" marL="742950" marR="0" rtl="0" algn="l">
              <a:lnSpc>
                <a:spcPct val="8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Everything that can be represented in a sensible way, can be manipulated</a:t>
            </a:r>
            <a:endParaRPr/>
          </a:p>
          <a:p>
            <a:pPr indent="-342900" lvl="0" marL="342900" marR="0" rtl="0" algn="l">
              <a:lnSpc>
                <a:spcPct val="8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Bits: Bias-Free</a:t>
            </a:r>
            <a:endParaRPr/>
          </a:p>
          <a:p>
            <a:pPr indent="-285750" lvl="1" marL="742950" marR="0" rtl="0" algn="l">
              <a:lnSpc>
                <a:spcPct val="8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The meaning of bits comes entirely from the interpretation placed on them through programs</a:t>
            </a:r>
            <a:endParaRPr/>
          </a:p>
          <a:p>
            <a:pPr indent="-342900" lvl="0" marL="342900" marR="0" rtl="0" algn="l">
              <a:lnSpc>
                <a:spcPct val="80000"/>
              </a:lnSpc>
              <a:spcBef>
                <a:spcPts val="1400"/>
              </a:spcBef>
              <a:spcAft>
                <a:spcPts val="0"/>
              </a:spcAft>
              <a:buClr>
                <a:schemeClr val="dk1"/>
              </a:buClr>
              <a:buSzPts val="2800"/>
              <a:buFont typeface="Century Gothic"/>
              <a:buChar char="•"/>
            </a:pPr>
            <a:r>
              <a:rPr b="0" i="0" lang="en" sz="2800" u="none">
                <a:solidFill>
                  <a:schemeClr val="dk1"/>
                </a:solidFill>
                <a:latin typeface="Century Gothic"/>
                <a:ea typeface="Century Gothic"/>
                <a:cs typeface="Century Gothic"/>
                <a:sym typeface="Century Gothic"/>
              </a:rPr>
              <a:t>Bits are Not Necessarily Binary Numbers</a:t>
            </a:r>
            <a:endParaRPr/>
          </a:p>
          <a:p>
            <a:pPr indent="-285750" lvl="1" marL="742950" marR="0" rtl="0" algn="l">
              <a:lnSpc>
                <a:spcPct val="80000"/>
              </a:lnSpc>
              <a:spcBef>
                <a:spcPts val="480"/>
              </a:spcBef>
              <a:spcAft>
                <a:spcPts val="0"/>
              </a:spcAft>
              <a:buClr>
                <a:schemeClr val="dk1"/>
              </a:buClr>
              <a:buSzPts val="2400"/>
              <a:buFont typeface="Century Gothic"/>
              <a:buChar char="–"/>
            </a:pPr>
            <a:r>
              <a:rPr b="0" i="0" lang="en" sz="2400" u="none" cap="none" strike="noStrike">
                <a:solidFill>
                  <a:schemeClr val="dk1"/>
                </a:solidFill>
                <a:latin typeface="Century Gothic"/>
                <a:ea typeface="Century Gothic"/>
                <a:cs typeface="Century Gothic"/>
                <a:sym typeface="Century Gothic"/>
              </a:rPr>
              <a:t>Bits can be interpreted as binary numbers, or not, depending on use</a:t>
            </a:r>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E4EDF4"/>
            </a:gs>
            <a:gs pos="100000">
              <a:schemeClr val="lt1"/>
            </a:gs>
          </a:gsLst>
          <a:lin ang="5400012" scaled="0"/>
        </a:gradFill>
      </p:bgPr>
    </p:bg>
    <p:spTree>
      <p:nvGrpSpPr>
        <p:cNvPr id="2001" name="Shape 2001"/>
        <p:cNvGrpSpPr/>
        <p:nvPr/>
      </p:nvGrpSpPr>
      <p:grpSpPr>
        <a:xfrm>
          <a:off x="0" y="0"/>
          <a:ext cx="0" cy="0"/>
          <a:chOff x="0" y="0"/>
          <a:chExt cx="0" cy="0"/>
        </a:xfrm>
      </p:grpSpPr>
      <p:sp>
        <p:nvSpPr>
          <p:cNvPr id="2002" name="Google Shape;2002;p244"/>
          <p:cNvSpPr txBox="1"/>
          <p:nvPr/>
        </p:nvSpPr>
        <p:spPr>
          <a:xfrm>
            <a:off x="7162800" y="4798219"/>
            <a:ext cx="1905000" cy="342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11-</a:t>
            </a:r>
            <a:fld id="{00000000-1234-1234-1234-123412341234}" type="slidenum">
              <a:rPr b="0" i="0" lang="en" sz="1000" u="none">
                <a:solidFill>
                  <a:schemeClr val="dk1"/>
                </a:solidFill>
                <a:latin typeface="Arial"/>
                <a:ea typeface="Arial"/>
                <a:cs typeface="Arial"/>
                <a:sym typeface="Arial"/>
              </a:rPr>
              <a:t>‹#›</a:t>
            </a:fld>
            <a:endParaRPr/>
          </a:p>
        </p:txBody>
      </p:sp>
      <p:pic>
        <p:nvPicPr>
          <p:cNvPr id="2003" name="Google Shape;2003;p244"/>
          <p:cNvPicPr preferRelativeResize="0"/>
          <p:nvPr/>
        </p:nvPicPr>
        <p:blipFill rotWithShape="1">
          <a:blip r:embed="rId3">
            <a:alphaModFix/>
          </a:blip>
          <a:srcRect b="0" l="0" r="0" t="0"/>
          <a:stretch/>
        </p:blipFill>
        <p:spPr>
          <a:xfrm>
            <a:off x="0" y="1143000"/>
            <a:ext cx="6858000" cy="2344340"/>
          </a:xfrm>
          <a:prstGeom prst="rect">
            <a:avLst/>
          </a:prstGeom>
          <a:noFill/>
          <a:ln>
            <a:noFill/>
          </a:ln>
        </p:spPr>
      </p:pic>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7" name="Shape 2007"/>
        <p:cNvGrpSpPr/>
        <p:nvPr/>
      </p:nvGrpSpPr>
      <p:grpSpPr>
        <a:xfrm>
          <a:off x="0" y="0"/>
          <a:ext cx="0" cy="0"/>
          <a:chOff x="0" y="0"/>
          <a:chExt cx="0" cy="0"/>
        </a:xfrm>
      </p:grpSpPr>
      <p:sp>
        <p:nvSpPr>
          <p:cNvPr id="2008" name="Google Shape;2008;p245"/>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Perspective - Large (not necessarily Big) Data Sets</a:t>
            </a:r>
            <a:endParaRPr/>
          </a:p>
        </p:txBody>
      </p:sp>
      <p:sp>
        <p:nvSpPr>
          <p:cNvPr id="2009" name="Google Shape;2009;p2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3" name="Shape 2013"/>
        <p:cNvGrpSpPr/>
        <p:nvPr/>
      </p:nvGrpSpPr>
      <p:grpSpPr>
        <a:xfrm>
          <a:off x="0" y="0"/>
          <a:ext cx="0" cy="0"/>
          <a:chOff x="0" y="0"/>
          <a:chExt cx="0" cy="0"/>
        </a:xfrm>
      </p:grpSpPr>
      <p:sp>
        <p:nvSpPr>
          <p:cNvPr id="2014" name="Google Shape;2014;p2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Large Data vs Big Data</a:t>
            </a:r>
            <a:endParaRPr/>
          </a:p>
        </p:txBody>
      </p:sp>
      <p:sp>
        <p:nvSpPr>
          <p:cNvPr id="2015" name="Google Shape;2015;p2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16" name="Google Shape;2016;p2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Large Data are data sets of immense size</a:t>
            </a:r>
            <a:endParaRPr/>
          </a:p>
          <a:p>
            <a:pPr indent="0" lvl="0" marL="0" rtl="0" algn="l">
              <a:spcBef>
                <a:spcPts val="1200"/>
              </a:spcBef>
              <a:spcAft>
                <a:spcPts val="0"/>
              </a:spcAft>
              <a:buNone/>
            </a:pPr>
            <a:r>
              <a:rPr lang="en"/>
              <a:t>Big Data are data sets of immense size that conform to the 5Vs:</a:t>
            </a:r>
            <a:endParaRPr/>
          </a:p>
          <a:p>
            <a:pPr indent="-342900" lvl="0" marL="457200" rtl="0" algn="l">
              <a:spcBef>
                <a:spcPts val="1200"/>
              </a:spcBef>
              <a:spcAft>
                <a:spcPts val="0"/>
              </a:spcAft>
              <a:buSzPts val="1800"/>
              <a:buChar char="●"/>
            </a:pPr>
            <a:r>
              <a:rPr lang="en"/>
              <a:t>Velocity</a:t>
            </a:r>
            <a:endParaRPr/>
          </a:p>
          <a:p>
            <a:pPr indent="-342900" lvl="0" marL="457200" rtl="0" algn="l">
              <a:spcBef>
                <a:spcPts val="0"/>
              </a:spcBef>
              <a:spcAft>
                <a:spcPts val="0"/>
              </a:spcAft>
              <a:buSzPts val="1800"/>
              <a:buChar char="●"/>
            </a:pPr>
            <a:r>
              <a:rPr lang="en"/>
              <a:t>Veracity</a:t>
            </a:r>
            <a:endParaRPr/>
          </a:p>
          <a:p>
            <a:pPr indent="-342900" lvl="0" marL="457200" rtl="0" algn="l">
              <a:spcBef>
                <a:spcPts val="0"/>
              </a:spcBef>
              <a:spcAft>
                <a:spcPts val="0"/>
              </a:spcAft>
              <a:buSzPts val="1800"/>
              <a:buChar char="●"/>
            </a:pPr>
            <a:r>
              <a:rPr lang="en"/>
              <a:t>Volume</a:t>
            </a:r>
            <a:endParaRPr/>
          </a:p>
          <a:p>
            <a:pPr indent="-342900" lvl="0" marL="457200" rtl="0" algn="l">
              <a:spcBef>
                <a:spcPts val="0"/>
              </a:spcBef>
              <a:spcAft>
                <a:spcPts val="0"/>
              </a:spcAft>
              <a:buSzPts val="1800"/>
              <a:buChar char="●"/>
            </a:pPr>
            <a:r>
              <a:rPr lang="en"/>
              <a:t>Variety</a:t>
            </a:r>
            <a:endParaRPr/>
          </a:p>
          <a:p>
            <a:pPr indent="-342900" lvl="0" marL="457200" rtl="0" algn="l">
              <a:spcBef>
                <a:spcPts val="0"/>
              </a:spcBef>
              <a:spcAft>
                <a:spcPts val="0"/>
              </a:spcAft>
              <a:buSzPts val="1800"/>
              <a:buChar char="●"/>
            </a:pPr>
            <a:r>
              <a:rPr lang="en"/>
              <a:t>Value</a:t>
            </a:r>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0" name="Shape 2020"/>
        <p:cNvGrpSpPr/>
        <p:nvPr/>
      </p:nvGrpSpPr>
      <p:grpSpPr>
        <a:xfrm>
          <a:off x="0" y="0"/>
          <a:ext cx="0" cy="0"/>
          <a:chOff x="0" y="0"/>
          <a:chExt cx="0" cy="0"/>
        </a:xfrm>
      </p:grpSpPr>
      <p:sp>
        <p:nvSpPr>
          <p:cNvPr id="2021" name="Google Shape;2021;p2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Dashboards</a:t>
            </a:r>
            <a:endParaRPr/>
          </a:p>
        </p:txBody>
      </p:sp>
      <p:sp>
        <p:nvSpPr>
          <p:cNvPr id="2022" name="Google Shape;2022;p2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Covid -19 Dashboards:</a:t>
            </a:r>
            <a:endParaRPr/>
          </a:p>
          <a:p>
            <a:pPr indent="0" lvl="0" marL="0" rtl="0" algn="l">
              <a:spcBef>
                <a:spcPts val="1200"/>
              </a:spcBef>
              <a:spcAft>
                <a:spcPts val="0"/>
              </a:spcAft>
              <a:buNone/>
            </a:pPr>
            <a:r>
              <a:rPr lang="en"/>
              <a:t>NY Times: </a:t>
            </a:r>
            <a:r>
              <a:rPr lang="en" u="sng">
                <a:solidFill>
                  <a:schemeClr val="hlink"/>
                </a:solidFill>
                <a:hlinkClick r:id="rId3"/>
              </a:rPr>
              <a:t>https://www.nytimes.com/interactive/2021/us/covid-cases.html</a:t>
            </a:r>
            <a:endParaRPr/>
          </a:p>
          <a:p>
            <a:pPr indent="0" lvl="0" marL="0" rtl="0" algn="l">
              <a:spcBef>
                <a:spcPts val="1200"/>
              </a:spcBef>
              <a:spcAft>
                <a:spcPts val="1200"/>
              </a:spcAft>
              <a:buNone/>
            </a:pPr>
            <a:r>
              <a:rPr lang="en"/>
              <a:t>University of Washington: </a:t>
            </a:r>
            <a:r>
              <a:rPr lang="en" u="sng">
                <a:solidFill>
                  <a:schemeClr val="hlink"/>
                </a:solidFill>
                <a:hlinkClick r:id="rId4"/>
              </a:rPr>
              <a:t>https://covid19.healthdata.org/global?view=cumulative-deaths&amp;tab=trend</a:t>
            </a:r>
            <a:r>
              <a:rPr lang="en"/>
              <a:t> </a:t>
            </a:r>
            <a:endParaRPr/>
          </a:p>
        </p:txBody>
      </p:sp>
      <p:sp>
        <p:nvSpPr>
          <p:cNvPr id="2023" name="Google Shape;2023;p2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240" name="Shape 240"/>
        <p:cNvGrpSpPr/>
        <p:nvPr/>
      </p:nvGrpSpPr>
      <p:grpSpPr>
        <a:xfrm>
          <a:off x="0" y="0"/>
          <a:ext cx="0" cy="0"/>
          <a:chOff x="0" y="0"/>
          <a:chExt cx="0" cy="0"/>
        </a:xfrm>
      </p:grpSpPr>
      <p:sp>
        <p:nvSpPr>
          <p:cNvPr id="241" name="Google Shape;241;p4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Computer Systems</a:t>
            </a:r>
            <a:endParaRPr b="1">
              <a:solidFill>
                <a:schemeClr val="lt1"/>
              </a:solidFill>
            </a:endParaRPr>
          </a:p>
        </p:txBody>
      </p:sp>
      <p:sp>
        <p:nvSpPr>
          <p:cNvPr id="242" name="Google Shape;242;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27" name="Shape 2027"/>
        <p:cNvGrpSpPr/>
        <p:nvPr/>
      </p:nvGrpSpPr>
      <p:grpSpPr>
        <a:xfrm>
          <a:off x="0" y="0"/>
          <a:ext cx="0" cy="0"/>
          <a:chOff x="0" y="0"/>
          <a:chExt cx="0" cy="0"/>
        </a:xfrm>
      </p:grpSpPr>
      <p:sp>
        <p:nvSpPr>
          <p:cNvPr id="2028" name="Google Shape;2028;p24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29" name="Google Shape;2029;p24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30" name="Google Shape;2030;p24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31" name="Google Shape;2031;p248"/>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a:t>
            </a:r>
            <a:endParaRPr u="none">
              <a:solidFill>
                <a:srgbClr val="D1190D"/>
              </a:solidFill>
            </a:endParaRPr>
          </a:p>
        </p:txBody>
      </p:sp>
      <p:sp>
        <p:nvSpPr>
          <p:cNvPr id="2032" name="Google Shape;2032;p24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033" name="Google Shape;2033;p24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034" name="Google Shape;2034;p24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035" name="Google Shape;2035;p248"/>
          <p:cNvGrpSpPr/>
          <p:nvPr/>
        </p:nvGrpSpPr>
        <p:grpSpPr>
          <a:xfrm>
            <a:off x="312780" y="4766655"/>
            <a:ext cx="2220930" cy="352501"/>
            <a:chOff x="6077925" y="4856850"/>
            <a:chExt cx="6064800" cy="1143000"/>
          </a:xfrm>
        </p:grpSpPr>
        <p:sp>
          <p:nvSpPr>
            <p:cNvPr id="2036" name="Google Shape;2036;p24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037" name="Google Shape;2037;p24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038" name="Google Shape;2038;p248"/>
          <p:cNvPicPr preferRelativeResize="0"/>
          <p:nvPr/>
        </p:nvPicPr>
        <p:blipFill>
          <a:blip r:embed="rId5">
            <a:alphaModFix/>
          </a:blip>
          <a:stretch>
            <a:fillRect/>
          </a:stretch>
        </p:blipFill>
        <p:spPr>
          <a:xfrm>
            <a:off x="114300" y="898744"/>
            <a:ext cx="2804609" cy="3729262"/>
          </a:xfrm>
          <a:prstGeom prst="rect">
            <a:avLst/>
          </a:prstGeom>
          <a:noFill/>
          <a:ln>
            <a:noFill/>
          </a:ln>
        </p:spPr>
      </p:pic>
      <p:pic>
        <p:nvPicPr>
          <p:cNvPr id="2039" name="Google Shape;2039;p248"/>
          <p:cNvPicPr preferRelativeResize="0"/>
          <p:nvPr/>
        </p:nvPicPr>
        <p:blipFill>
          <a:blip r:embed="rId6">
            <a:alphaModFix/>
          </a:blip>
          <a:stretch>
            <a:fillRect/>
          </a:stretch>
        </p:blipFill>
        <p:spPr>
          <a:xfrm>
            <a:off x="3033205" y="898744"/>
            <a:ext cx="5831831" cy="3349332"/>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43" name="Shape 2043"/>
        <p:cNvGrpSpPr/>
        <p:nvPr/>
      </p:nvGrpSpPr>
      <p:grpSpPr>
        <a:xfrm>
          <a:off x="0" y="0"/>
          <a:ext cx="0" cy="0"/>
          <a:chOff x="0" y="0"/>
          <a:chExt cx="0" cy="0"/>
        </a:xfrm>
      </p:grpSpPr>
      <p:sp>
        <p:nvSpPr>
          <p:cNvPr id="2044" name="Google Shape;2044;p24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45" name="Google Shape;2045;p24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46" name="Google Shape;2046;p24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47" name="Google Shape;2047;p249"/>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 - Tables</a:t>
            </a:r>
            <a:endParaRPr u="none">
              <a:solidFill>
                <a:srgbClr val="D1190D"/>
              </a:solidFill>
            </a:endParaRPr>
          </a:p>
        </p:txBody>
      </p:sp>
      <p:sp>
        <p:nvSpPr>
          <p:cNvPr id="2048" name="Google Shape;2048;p24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049" name="Google Shape;2049;p24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050" name="Google Shape;2050;p24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051" name="Google Shape;2051;p249"/>
          <p:cNvGrpSpPr/>
          <p:nvPr/>
        </p:nvGrpSpPr>
        <p:grpSpPr>
          <a:xfrm>
            <a:off x="312780" y="4766655"/>
            <a:ext cx="2220930" cy="352501"/>
            <a:chOff x="6077925" y="4856850"/>
            <a:chExt cx="6064800" cy="1143000"/>
          </a:xfrm>
        </p:grpSpPr>
        <p:sp>
          <p:nvSpPr>
            <p:cNvPr id="2052" name="Google Shape;2052;p24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053" name="Google Shape;2053;p24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054" name="Google Shape;2054;p249"/>
          <p:cNvPicPr preferRelativeResize="0"/>
          <p:nvPr/>
        </p:nvPicPr>
        <p:blipFill>
          <a:blip r:embed="rId5">
            <a:alphaModFix/>
          </a:blip>
          <a:stretch>
            <a:fillRect/>
          </a:stretch>
        </p:blipFill>
        <p:spPr>
          <a:xfrm>
            <a:off x="1100719" y="994838"/>
            <a:ext cx="6160650" cy="3538219"/>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58" name="Shape 2058"/>
        <p:cNvGrpSpPr/>
        <p:nvPr/>
      </p:nvGrpSpPr>
      <p:grpSpPr>
        <a:xfrm>
          <a:off x="0" y="0"/>
          <a:ext cx="0" cy="0"/>
          <a:chOff x="0" y="0"/>
          <a:chExt cx="0" cy="0"/>
        </a:xfrm>
      </p:grpSpPr>
      <p:sp>
        <p:nvSpPr>
          <p:cNvPr id="2059" name="Google Shape;2059;p25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60" name="Google Shape;2060;p25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61" name="Google Shape;2061;p25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62" name="Google Shape;2062;p250"/>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 - Graphs or Network</a:t>
            </a:r>
            <a:endParaRPr u="none">
              <a:solidFill>
                <a:srgbClr val="D1190D"/>
              </a:solidFill>
            </a:endParaRPr>
          </a:p>
        </p:txBody>
      </p:sp>
      <p:sp>
        <p:nvSpPr>
          <p:cNvPr id="2063" name="Google Shape;2063;p25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064" name="Google Shape;2064;p25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065" name="Google Shape;2065;p25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066" name="Google Shape;2066;p250"/>
          <p:cNvGrpSpPr/>
          <p:nvPr/>
        </p:nvGrpSpPr>
        <p:grpSpPr>
          <a:xfrm>
            <a:off x="312780" y="4766655"/>
            <a:ext cx="2220930" cy="352501"/>
            <a:chOff x="6077925" y="4856850"/>
            <a:chExt cx="6064800" cy="1143000"/>
          </a:xfrm>
        </p:grpSpPr>
        <p:sp>
          <p:nvSpPr>
            <p:cNvPr id="2067" name="Google Shape;2067;p25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068" name="Google Shape;2068;p250"/>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069" name="Google Shape;2069;p250"/>
          <p:cNvPicPr preferRelativeResize="0"/>
          <p:nvPr/>
        </p:nvPicPr>
        <p:blipFill>
          <a:blip r:embed="rId5">
            <a:alphaModFix/>
          </a:blip>
          <a:stretch>
            <a:fillRect/>
          </a:stretch>
        </p:blipFill>
        <p:spPr>
          <a:xfrm>
            <a:off x="2497481" y="910922"/>
            <a:ext cx="3729265" cy="3729265"/>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73" name="Shape 2073"/>
        <p:cNvGrpSpPr/>
        <p:nvPr/>
      </p:nvGrpSpPr>
      <p:grpSpPr>
        <a:xfrm>
          <a:off x="0" y="0"/>
          <a:ext cx="0" cy="0"/>
          <a:chOff x="0" y="0"/>
          <a:chExt cx="0" cy="0"/>
        </a:xfrm>
      </p:grpSpPr>
      <p:sp>
        <p:nvSpPr>
          <p:cNvPr id="2074" name="Google Shape;2074;p25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75" name="Google Shape;2075;p25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76" name="Google Shape;2076;p25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77" name="Google Shape;2077;p251"/>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a:t>
            </a:r>
            <a:endParaRPr u="none">
              <a:solidFill>
                <a:srgbClr val="D1190D"/>
              </a:solidFill>
            </a:endParaRPr>
          </a:p>
          <a:p>
            <a:pPr indent="0" lvl="0" marL="12700" rtl="0" algn="l">
              <a:lnSpc>
                <a:spcPct val="100000"/>
              </a:lnSpc>
              <a:spcBef>
                <a:spcPts val="0"/>
              </a:spcBef>
              <a:spcAft>
                <a:spcPts val="0"/>
              </a:spcAft>
              <a:buNone/>
            </a:pPr>
            <a:r>
              <a:rPr lang="en" u="none">
                <a:solidFill>
                  <a:srgbClr val="D1190D"/>
                </a:solidFill>
              </a:rPr>
              <a:t> - Graphs or Network</a:t>
            </a:r>
            <a:endParaRPr u="none">
              <a:solidFill>
                <a:srgbClr val="D1190D"/>
              </a:solidFill>
            </a:endParaRPr>
          </a:p>
        </p:txBody>
      </p:sp>
      <p:sp>
        <p:nvSpPr>
          <p:cNvPr id="2078" name="Google Shape;2078;p25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079" name="Google Shape;2079;p25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080" name="Google Shape;2080;p25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081" name="Google Shape;2081;p251"/>
          <p:cNvGrpSpPr/>
          <p:nvPr/>
        </p:nvGrpSpPr>
        <p:grpSpPr>
          <a:xfrm>
            <a:off x="312780" y="4766655"/>
            <a:ext cx="2220930" cy="352501"/>
            <a:chOff x="6077925" y="4856850"/>
            <a:chExt cx="6064800" cy="1143000"/>
          </a:xfrm>
        </p:grpSpPr>
        <p:sp>
          <p:nvSpPr>
            <p:cNvPr id="2082" name="Google Shape;2082;p25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083" name="Google Shape;2083;p251"/>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084" name="Google Shape;2084;p251"/>
          <p:cNvPicPr preferRelativeResize="0"/>
          <p:nvPr/>
        </p:nvPicPr>
        <p:blipFill>
          <a:blip r:embed="rId5">
            <a:alphaModFix/>
          </a:blip>
          <a:stretch>
            <a:fillRect/>
          </a:stretch>
        </p:blipFill>
        <p:spPr>
          <a:xfrm>
            <a:off x="4116375" y="57150"/>
            <a:ext cx="4765557" cy="4900107"/>
          </a:xfrm>
          <a:prstGeom prst="rect">
            <a:avLst/>
          </a:prstGeom>
          <a:noFill/>
          <a:ln>
            <a:noFill/>
          </a:ln>
        </p:spPr>
      </p:pic>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88" name="Shape 2088"/>
        <p:cNvGrpSpPr/>
        <p:nvPr/>
      </p:nvGrpSpPr>
      <p:grpSpPr>
        <a:xfrm>
          <a:off x="0" y="0"/>
          <a:ext cx="0" cy="0"/>
          <a:chOff x="0" y="0"/>
          <a:chExt cx="0" cy="0"/>
        </a:xfrm>
      </p:grpSpPr>
      <p:sp>
        <p:nvSpPr>
          <p:cNvPr id="2089" name="Google Shape;2089;p25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90" name="Google Shape;2090;p25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91" name="Google Shape;2091;p25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92" name="Google Shape;2092;p252"/>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collected</a:t>
            </a:r>
            <a:endParaRPr u="none">
              <a:solidFill>
                <a:srgbClr val="D1190D"/>
              </a:solidFill>
            </a:endParaRPr>
          </a:p>
        </p:txBody>
      </p:sp>
      <p:sp>
        <p:nvSpPr>
          <p:cNvPr id="2093" name="Google Shape;2093;p25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094" name="Google Shape;2094;p25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095" name="Google Shape;2095;p25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096" name="Google Shape;2096;p252"/>
          <p:cNvGrpSpPr/>
          <p:nvPr/>
        </p:nvGrpSpPr>
        <p:grpSpPr>
          <a:xfrm>
            <a:off x="312780" y="4766655"/>
            <a:ext cx="2220930" cy="352501"/>
            <a:chOff x="6077925" y="4856850"/>
            <a:chExt cx="6064800" cy="1143000"/>
          </a:xfrm>
        </p:grpSpPr>
        <p:sp>
          <p:nvSpPr>
            <p:cNvPr id="2097" name="Google Shape;2097;p25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098" name="Google Shape;2098;p252"/>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2099" name="Google Shape;2099;p252"/>
          <p:cNvSpPr txBox="1"/>
          <p:nvPr/>
        </p:nvSpPr>
        <p:spPr>
          <a:xfrm>
            <a:off x="687188" y="1041188"/>
            <a:ext cx="7738200" cy="12777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Clr>
                <a:schemeClr val="dk1"/>
              </a:buClr>
              <a:buSzPts val="800"/>
              <a:buFont typeface="Arial"/>
              <a:buNone/>
            </a:pPr>
            <a:r>
              <a:rPr lang="en" sz="2100">
                <a:solidFill>
                  <a:schemeClr val="dk1"/>
                </a:solidFill>
              </a:rPr>
              <a:t>•</a:t>
            </a:r>
            <a:r>
              <a:rPr lang="en" sz="2100">
                <a:solidFill>
                  <a:schemeClr val="dk1"/>
                </a:solidFill>
                <a:latin typeface="Calibri"/>
                <a:ea typeface="Calibri"/>
                <a:cs typeface="Calibri"/>
                <a:sym typeface="Calibri"/>
              </a:rPr>
              <a:t>Often, besides the actual information the data represents, how data interact with each other is also important.  Social Media is an example of this concept.</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pic>
        <p:nvPicPr>
          <p:cNvPr id="2100" name="Google Shape;2100;p252"/>
          <p:cNvPicPr preferRelativeResize="0"/>
          <p:nvPr/>
        </p:nvPicPr>
        <p:blipFill>
          <a:blip r:embed="rId5">
            <a:alphaModFix/>
          </a:blip>
          <a:stretch>
            <a:fillRect/>
          </a:stretch>
        </p:blipFill>
        <p:spPr>
          <a:xfrm>
            <a:off x="957675" y="2327691"/>
            <a:ext cx="2602422" cy="2202619"/>
          </a:xfrm>
          <a:prstGeom prst="rect">
            <a:avLst/>
          </a:prstGeom>
          <a:noFill/>
          <a:ln>
            <a:noFill/>
          </a:ln>
        </p:spPr>
      </p:pic>
      <p:pic>
        <p:nvPicPr>
          <p:cNvPr id="2101" name="Google Shape;2101;p252"/>
          <p:cNvPicPr preferRelativeResize="0"/>
          <p:nvPr/>
        </p:nvPicPr>
        <p:blipFill>
          <a:blip r:embed="rId6">
            <a:alphaModFix/>
          </a:blip>
          <a:stretch>
            <a:fillRect/>
          </a:stretch>
        </p:blipFill>
        <p:spPr>
          <a:xfrm>
            <a:off x="4942237" y="1905863"/>
            <a:ext cx="2929200" cy="2836444"/>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5" name="Shape 2105"/>
        <p:cNvGrpSpPr/>
        <p:nvPr/>
      </p:nvGrpSpPr>
      <p:grpSpPr>
        <a:xfrm>
          <a:off x="0" y="0"/>
          <a:ext cx="0" cy="0"/>
          <a:chOff x="0" y="0"/>
          <a:chExt cx="0" cy="0"/>
        </a:xfrm>
      </p:grpSpPr>
      <p:sp>
        <p:nvSpPr>
          <p:cNvPr id="2106" name="Google Shape;2106;p2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File Formats</a:t>
            </a:r>
            <a:endParaRPr/>
          </a:p>
        </p:txBody>
      </p:sp>
      <p:sp>
        <p:nvSpPr>
          <p:cNvPr id="2107" name="Google Shape;2107;p2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As a part of the standard, we have to help students understand file formats.  In general we have the following formats:</a:t>
            </a:r>
            <a:endParaRPr/>
          </a:p>
          <a:p>
            <a:pPr indent="-342900" lvl="0" marL="457200" rtl="0" algn="l">
              <a:spcBef>
                <a:spcPts val="1200"/>
              </a:spcBef>
              <a:spcAft>
                <a:spcPts val="0"/>
              </a:spcAft>
              <a:buSzPts val="1800"/>
              <a:buChar char="-"/>
            </a:pPr>
            <a:r>
              <a:rPr lang="en"/>
              <a:t>Proprietary: MS Office, Comma Seperated Values (CSV) PDF, Kindle Book, etc…</a:t>
            </a:r>
            <a:endParaRPr/>
          </a:p>
          <a:p>
            <a:pPr indent="-342900" lvl="0" marL="457200" rtl="0" algn="l">
              <a:spcBef>
                <a:spcPts val="0"/>
              </a:spcBef>
              <a:spcAft>
                <a:spcPts val="0"/>
              </a:spcAft>
              <a:buSzPts val="1800"/>
              <a:buChar char="-"/>
            </a:pPr>
            <a:r>
              <a:rPr lang="en"/>
              <a:t>Text: ASCII, Unicode</a:t>
            </a:r>
            <a:endParaRPr/>
          </a:p>
          <a:p>
            <a:pPr indent="-342900" lvl="0" marL="457200" rtl="0" algn="l">
              <a:spcBef>
                <a:spcPts val="0"/>
              </a:spcBef>
              <a:spcAft>
                <a:spcPts val="0"/>
              </a:spcAft>
              <a:buSzPts val="1800"/>
              <a:buChar char="-"/>
            </a:pPr>
            <a:r>
              <a:rPr lang="en"/>
              <a:t>Image: JPEG, PNG</a:t>
            </a:r>
            <a:endParaRPr/>
          </a:p>
          <a:p>
            <a:pPr indent="-342900" lvl="0" marL="457200" rtl="0" algn="l">
              <a:spcBef>
                <a:spcPts val="0"/>
              </a:spcBef>
              <a:spcAft>
                <a:spcPts val="0"/>
              </a:spcAft>
              <a:buSzPts val="1800"/>
              <a:buChar char="-"/>
            </a:pPr>
            <a:r>
              <a:rPr lang="en"/>
              <a:t>Video: MP4</a:t>
            </a:r>
            <a:endParaRPr/>
          </a:p>
          <a:p>
            <a:pPr indent="-342900" lvl="0" marL="457200" rtl="0" algn="l">
              <a:spcBef>
                <a:spcPts val="0"/>
              </a:spcBef>
              <a:spcAft>
                <a:spcPts val="0"/>
              </a:spcAft>
              <a:buSzPts val="1800"/>
              <a:buChar char="-"/>
            </a:pPr>
            <a:r>
              <a:rPr lang="en"/>
              <a:t>Sound: MP3, WAV</a:t>
            </a:r>
            <a:endParaRPr/>
          </a:p>
        </p:txBody>
      </p:sp>
      <p:sp>
        <p:nvSpPr>
          <p:cNvPr id="2108" name="Google Shape;2108;p2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2" name="Shape 2112"/>
        <p:cNvGrpSpPr/>
        <p:nvPr/>
      </p:nvGrpSpPr>
      <p:grpSpPr>
        <a:xfrm>
          <a:off x="0" y="0"/>
          <a:ext cx="0" cy="0"/>
          <a:chOff x="0" y="0"/>
          <a:chExt cx="0" cy="0"/>
        </a:xfrm>
      </p:grpSpPr>
      <p:sp>
        <p:nvSpPr>
          <p:cNvPr id="2113" name="Google Shape;2113;p2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 File Formats</a:t>
            </a:r>
            <a:endParaRPr/>
          </a:p>
        </p:txBody>
      </p:sp>
      <p:sp>
        <p:nvSpPr>
          <p:cNvPr id="2114" name="Google Shape;2114;p2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can use a plain text editor to see what type a file is when we don’t know what it is.</a:t>
            </a:r>
            <a:endParaRPr/>
          </a:p>
          <a:p>
            <a:pPr indent="0" lvl="0" marL="0" rtl="0" algn="l">
              <a:spcBef>
                <a:spcPts val="1200"/>
              </a:spcBef>
              <a:spcAft>
                <a:spcPts val="0"/>
              </a:spcAft>
              <a:buNone/>
            </a:pPr>
            <a:r>
              <a:rPr lang="en"/>
              <a:t>There are websites on-line that will analyze the content.</a:t>
            </a:r>
            <a:endParaRPr/>
          </a:p>
          <a:p>
            <a:pPr indent="0" lvl="0" marL="0" rtl="0" algn="l">
              <a:spcBef>
                <a:spcPts val="1200"/>
              </a:spcBef>
              <a:spcAft>
                <a:spcPts val="1200"/>
              </a:spcAft>
              <a:buNone/>
            </a:pPr>
            <a:r>
              <a:rPr lang="en"/>
              <a:t>Use a tool like Notepad to look at the file header.</a:t>
            </a:r>
            <a:endParaRPr/>
          </a:p>
        </p:txBody>
      </p:sp>
      <p:sp>
        <p:nvSpPr>
          <p:cNvPr id="2115" name="Google Shape;2115;p2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9" name="Shape 2119"/>
        <p:cNvGrpSpPr/>
        <p:nvPr/>
      </p:nvGrpSpPr>
      <p:grpSpPr>
        <a:xfrm>
          <a:off x="0" y="0"/>
          <a:ext cx="0" cy="0"/>
          <a:chOff x="0" y="0"/>
          <a:chExt cx="0" cy="0"/>
        </a:xfrm>
      </p:grpSpPr>
      <p:sp>
        <p:nvSpPr>
          <p:cNvPr id="2120" name="Google Shape;2120;p2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Comma Separated Values and Data: IMDB</a:t>
            </a:r>
            <a:endParaRPr/>
          </a:p>
        </p:txBody>
      </p:sp>
      <p:sp>
        <p:nvSpPr>
          <p:cNvPr id="2121" name="Google Shape;2121;p2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There are many publicly available data sets.  </a:t>
            </a:r>
            <a:endParaRPr/>
          </a:p>
          <a:p>
            <a:pPr indent="0" lvl="0" marL="0" rtl="0" algn="l">
              <a:spcBef>
                <a:spcPts val="1200"/>
              </a:spcBef>
              <a:spcAft>
                <a:spcPts val="0"/>
              </a:spcAft>
              <a:buNone/>
            </a:pPr>
            <a:r>
              <a:rPr lang="en"/>
              <a:t>Sources for data:</a:t>
            </a:r>
            <a:endParaRPr/>
          </a:p>
          <a:p>
            <a:pPr indent="0" lvl="0" marL="0" rtl="0" algn="l">
              <a:spcBef>
                <a:spcPts val="1200"/>
              </a:spcBef>
              <a:spcAft>
                <a:spcPts val="0"/>
              </a:spcAft>
              <a:buNone/>
            </a:pPr>
            <a:r>
              <a:rPr lang="en" u="sng">
                <a:solidFill>
                  <a:schemeClr val="hlink"/>
                </a:solidFill>
                <a:hlinkClick r:id="rId3"/>
              </a:rPr>
              <a:t>https://www.kaggle.com/datasets</a:t>
            </a:r>
            <a:endParaRPr/>
          </a:p>
          <a:p>
            <a:pPr indent="0" lvl="0" marL="0" rtl="0" algn="l">
              <a:spcBef>
                <a:spcPts val="1200"/>
              </a:spcBef>
              <a:spcAft>
                <a:spcPts val="0"/>
              </a:spcAft>
              <a:buNone/>
            </a:pPr>
            <a:r>
              <a:rPr lang="en" u="sng">
                <a:solidFill>
                  <a:schemeClr val="hlink"/>
                </a:solidFill>
                <a:hlinkClick r:id="rId4"/>
              </a:rPr>
              <a:t>https://data.gov/</a:t>
            </a:r>
            <a:endParaRPr/>
          </a:p>
          <a:p>
            <a:pPr indent="0" lvl="0" marL="0" rtl="0" algn="l">
              <a:spcBef>
                <a:spcPts val="1200"/>
              </a:spcBef>
              <a:spcAft>
                <a:spcPts val="0"/>
              </a:spcAft>
              <a:buNone/>
            </a:pPr>
            <a:r>
              <a:rPr lang="en" u="sng">
                <a:solidFill>
                  <a:schemeClr val="hlink"/>
                </a:solidFill>
                <a:hlinkClick r:id="rId5"/>
              </a:rPr>
              <a:t>https://careers.uw.edu/blog/2021/10/05/21-places-to-find-free-datasets-for-data-science-projects-shared-article-from-dataquest/</a:t>
            </a:r>
            <a:r>
              <a:rPr lang="en"/>
              <a:t> </a:t>
            </a:r>
            <a:endParaRPr/>
          </a:p>
          <a:p>
            <a:pPr indent="0" lvl="0" marL="0" rtl="0" algn="l">
              <a:spcBef>
                <a:spcPts val="1200"/>
              </a:spcBef>
              <a:spcAft>
                <a:spcPts val="0"/>
              </a:spcAft>
              <a:buNone/>
            </a:pPr>
            <a:r>
              <a:rPr lang="en" u="sng">
                <a:solidFill>
                  <a:schemeClr val="hlink"/>
                </a:solidFill>
                <a:hlinkClick r:id="rId6"/>
              </a:rPr>
              <a:t>https://www.ncdc.noaa.gov/cdo-web/datasets</a:t>
            </a:r>
            <a:r>
              <a:rPr lang="en"/>
              <a:t> </a:t>
            </a:r>
            <a:endParaRPr/>
          </a:p>
          <a:p>
            <a:pPr indent="0" lvl="0" marL="0" rtl="0" algn="l">
              <a:spcBef>
                <a:spcPts val="1200"/>
              </a:spcBef>
              <a:spcAft>
                <a:spcPts val="1200"/>
              </a:spcAft>
              <a:buNone/>
            </a:pPr>
            <a:r>
              <a:rPr lang="en"/>
              <a:t>At Kaggle, you can get the Internet Movie Database (IMDB) and teach students about data formats.</a:t>
            </a:r>
            <a:endParaRPr/>
          </a:p>
        </p:txBody>
      </p:sp>
      <p:sp>
        <p:nvSpPr>
          <p:cNvPr id="2122" name="Google Shape;2122;p2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6" name="Shape 2126"/>
        <p:cNvGrpSpPr/>
        <p:nvPr/>
      </p:nvGrpSpPr>
      <p:grpSpPr>
        <a:xfrm>
          <a:off x="0" y="0"/>
          <a:ext cx="0" cy="0"/>
          <a:chOff x="0" y="0"/>
          <a:chExt cx="0" cy="0"/>
        </a:xfrm>
      </p:grpSpPr>
      <p:sp>
        <p:nvSpPr>
          <p:cNvPr id="2127" name="Google Shape;2127;p2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2:CSV and IMDB</a:t>
            </a:r>
            <a:endParaRPr/>
          </a:p>
        </p:txBody>
      </p:sp>
      <p:sp>
        <p:nvSpPr>
          <p:cNvPr id="2128" name="Google Shape;2128;p2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129" name="Google Shape;2129;p2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30" name="Google Shape;2130;p256"/>
          <p:cNvPicPr preferRelativeResize="0"/>
          <p:nvPr/>
        </p:nvPicPr>
        <p:blipFill>
          <a:blip r:embed="rId3">
            <a:alphaModFix/>
          </a:blip>
          <a:stretch>
            <a:fillRect/>
          </a:stretch>
        </p:blipFill>
        <p:spPr>
          <a:xfrm>
            <a:off x="515950" y="973325"/>
            <a:ext cx="7159627" cy="4027301"/>
          </a:xfrm>
          <a:prstGeom prst="rect">
            <a:avLst/>
          </a:prstGeom>
          <a:noFill/>
          <a:ln>
            <a:noFill/>
          </a:ln>
        </p:spPr>
      </p:pic>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4" name="Shape 2134"/>
        <p:cNvGrpSpPr/>
        <p:nvPr/>
      </p:nvGrpSpPr>
      <p:grpSpPr>
        <a:xfrm>
          <a:off x="0" y="0"/>
          <a:ext cx="0" cy="0"/>
          <a:chOff x="0" y="0"/>
          <a:chExt cx="0" cy="0"/>
        </a:xfrm>
      </p:grpSpPr>
      <p:sp>
        <p:nvSpPr>
          <p:cNvPr id="2135" name="Google Shape;2135;p2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CSV and IMDB</a:t>
            </a:r>
            <a:endParaRPr/>
          </a:p>
        </p:txBody>
      </p:sp>
      <p:sp>
        <p:nvSpPr>
          <p:cNvPr id="2136" name="Google Shape;2136;p2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137" name="Google Shape;2137;p2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38" name="Google Shape;2138;p257"/>
          <p:cNvPicPr preferRelativeResize="0"/>
          <p:nvPr/>
        </p:nvPicPr>
        <p:blipFill>
          <a:blip r:embed="rId3">
            <a:alphaModFix/>
          </a:blip>
          <a:stretch>
            <a:fillRect/>
          </a:stretch>
        </p:blipFill>
        <p:spPr>
          <a:xfrm>
            <a:off x="277825" y="1152475"/>
            <a:ext cx="6941083" cy="39043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sp>
        <p:nvSpPr>
          <p:cNvPr id="247" name="Google Shape;247;p42"/>
          <p:cNvSpPr txBox="1"/>
          <p:nvPr>
            <p:ph type="title"/>
          </p:nvPr>
        </p:nvSpPr>
        <p:spPr>
          <a:xfrm>
            <a:off x="311700" y="445025"/>
            <a:ext cx="5480700" cy="572700"/>
          </a:xfrm>
          <a:prstGeom prst="rect">
            <a:avLst/>
          </a:prstGeom>
          <a:solidFill>
            <a:srgbClr val="FFE599"/>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248" name="Google Shape;248;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the end of Grade 12</a:t>
            </a:r>
            <a:endParaRPr/>
          </a:p>
          <a:p>
            <a:pPr indent="0" lvl="0" marL="0" rtl="0" algn="l">
              <a:spcBef>
                <a:spcPts val="1200"/>
              </a:spcBef>
              <a:spcAft>
                <a:spcPts val="0"/>
              </a:spcAft>
              <a:buNone/>
            </a:pPr>
            <a:r>
              <a:rPr lang="en"/>
              <a:t>• A deeper understanding of programming languages, algorithms, data structures, and computational thinking </a:t>
            </a:r>
            <a:r>
              <a:rPr lang="en"/>
              <a:t>principles</a:t>
            </a:r>
            <a:endParaRPr/>
          </a:p>
          <a:p>
            <a:pPr indent="0" lvl="0" marL="0" rtl="0" algn="l">
              <a:spcBef>
                <a:spcPts val="1200"/>
              </a:spcBef>
              <a:spcAft>
                <a:spcPts val="0"/>
              </a:spcAft>
              <a:buNone/>
            </a:pPr>
            <a:r>
              <a:rPr lang="en"/>
              <a:t>• Give students an understanding of data, networks, computer security, artificial intelligence and any other computing topic that is needed.</a:t>
            </a:r>
            <a:endParaRPr/>
          </a:p>
          <a:p>
            <a:pPr indent="0" lvl="0" marL="0" rtl="0" algn="l">
              <a:spcBef>
                <a:spcPts val="1200"/>
              </a:spcBef>
              <a:spcAft>
                <a:spcPts val="1200"/>
              </a:spcAft>
              <a:buNone/>
            </a:pPr>
            <a:r>
              <a:rPr lang="en"/>
              <a:t>• Develop skills relevant to industry and real-world applications  </a:t>
            </a:r>
            <a:endParaRPr/>
          </a:p>
        </p:txBody>
      </p:sp>
      <p:sp>
        <p:nvSpPr>
          <p:cNvPr id="249" name="Google Shape;249;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2" name="Shape 2142"/>
        <p:cNvGrpSpPr/>
        <p:nvPr/>
      </p:nvGrpSpPr>
      <p:grpSpPr>
        <a:xfrm>
          <a:off x="0" y="0"/>
          <a:ext cx="0" cy="0"/>
          <a:chOff x="0" y="0"/>
          <a:chExt cx="0" cy="0"/>
        </a:xfrm>
      </p:grpSpPr>
      <p:sp>
        <p:nvSpPr>
          <p:cNvPr id="2143" name="Google Shape;2143;p2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CSV</a:t>
            </a:r>
            <a:endParaRPr/>
          </a:p>
        </p:txBody>
      </p:sp>
      <p:sp>
        <p:nvSpPr>
          <p:cNvPr id="2144" name="Google Shape;2144;p2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Have children create a spreadsheet - maybe of observations about the weather or something else having to do with climate.</a:t>
            </a:r>
            <a:endParaRPr/>
          </a:p>
          <a:p>
            <a:pPr indent="0" lvl="0" marL="0" rtl="0" algn="l">
              <a:spcBef>
                <a:spcPts val="1200"/>
              </a:spcBef>
              <a:spcAft>
                <a:spcPts val="0"/>
              </a:spcAft>
              <a:buNone/>
            </a:pPr>
            <a:r>
              <a:rPr lang="en"/>
              <a:t>Use the tools in Google Sheets (Download as) to change the format from a spreadsheet to a comma separated value file.</a:t>
            </a:r>
            <a:endParaRPr/>
          </a:p>
          <a:p>
            <a:pPr indent="0" lvl="0" marL="0" rtl="0" algn="l">
              <a:spcBef>
                <a:spcPts val="1200"/>
              </a:spcBef>
              <a:spcAft>
                <a:spcPts val="1200"/>
              </a:spcAft>
              <a:buNone/>
            </a:pPr>
            <a:r>
              <a:rPr lang="en"/>
              <a:t>Also, try using a spreadsheet software to view a CSV file.</a:t>
            </a:r>
            <a:endParaRPr/>
          </a:p>
        </p:txBody>
      </p:sp>
      <p:sp>
        <p:nvSpPr>
          <p:cNvPr id="2145" name="Google Shape;2145;p2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9" name="Shape 2149"/>
        <p:cNvGrpSpPr/>
        <p:nvPr/>
      </p:nvGrpSpPr>
      <p:grpSpPr>
        <a:xfrm>
          <a:off x="0" y="0"/>
          <a:ext cx="0" cy="0"/>
          <a:chOff x="0" y="0"/>
          <a:chExt cx="0" cy="0"/>
        </a:xfrm>
      </p:grpSpPr>
      <p:sp>
        <p:nvSpPr>
          <p:cNvPr id="2150" name="Google Shape;2150;p25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Perspective Computational Models</a:t>
            </a:r>
            <a:endParaRPr/>
          </a:p>
        </p:txBody>
      </p:sp>
      <p:sp>
        <p:nvSpPr>
          <p:cNvPr id="2151" name="Google Shape;2151;p2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2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3 - Climate Change Simulation</a:t>
            </a:r>
            <a:endParaRPr/>
          </a:p>
        </p:txBody>
      </p:sp>
      <p:sp>
        <p:nvSpPr>
          <p:cNvPr id="2157" name="Google Shape;2157;p2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https://scied.ucar.edu/activity/very-simple-climate-model-activity</a:t>
            </a:r>
            <a:r>
              <a:rPr lang="en"/>
              <a:t> </a:t>
            </a:r>
            <a:endParaRPr/>
          </a:p>
        </p:txBody>
      </p:sp>
      <p:sp>
        <p:nvSpPr>
          <p:cNvPr id="2158" name="Google Shape;2158;p2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sp>
        <p:nvSpPr>
          <p:cNvPr id="2163" name="Google Shape;2163;p261"/>
          <p:cNvSpPr txBox="1"/>
          <p:nvPr>
            <p:ph type="title"/>
          </p:nvPr>
        </p:nvSpPr>
        <p:spPr>
          <a:xfrm>
            <a:off x="422825" y="21833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Perspective - More on</a:t>
            </a:r>
            <a:endParaRPr/>
          </a:p>
          <a:p>
            <a:pPr indent="0" lvl="0" marL="0" rtl="0" algn="ctr">
              <a:spcBef>
                <a:spcPts val="0"/>
              </a:spcBef>
              <a:spcAft>
                <a:spcPts val="0"/>
              </a:spcAft>
              <a:buNone/>
            </a:pPr>
            <a:r>
              <a:rPr lang="en"/>
              <a:t>Data Sciences, Data and Analysis</a:t>
            </a:r>
            <a:endParaRPr/>
          </a:p>
        </p:txBody>
      </p:sp>
      <p:sp>
        <p:nvSpPr>
          <p:cNvPr id="2164" name="Google Shape;2164;p2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8" name="Shape 2168"/>
        <p:cNvGrpSpPr/>
        <p:nvPr/>
      </p:nvGrpSpPr>
      <p:grpSpPr>
        <a:xfrm>
          <a:off x="0" y="0"/>
          <a:ext cx="0" cy="0"/>
          <a:chOff x="0" y="0"/>
          <a:chExt cx="0" cy="0"/>
        </a:xfrm>
      </p:grpSpPr>
      <p:sp>
        <p:nvSpPr>
          <p:cNvPr id="2169" name="Google Shape;2169;p2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Kids as Data Visualizers</a:t>
            </a:r>
            <a:endParaRPr/>
          </a:p>
        </p:txBody>
      </p:sp>
      <p:sp>
        <p:nvSpPr>
          <p:cNvPr id="2170" name="Google Shape;2170;p2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 children imagine what is possible - how would it be meaningful to them to understand the information.</a:t>
            </a:r>
            <a:endParaRPr/>
          </a:p>
          <a:p>
            <a:pPr indent="0" lvl="0" marL="0" rtl="0" algn="l">
              <a:spcBef>
                <a:spcPts val="1200"/>
              </a:spcBef>
              <a:spcAft>
                <a:spcPts val="0"/>
              </a:spcAft>
              <a:buNone/>
            </a:pPr>
            <a:r>
              <a:rPr lang="en"/>
              <a:t>Redesigning Google Classroom</a:t>
            </a:r>
            <a:endParaRPr/>
          </a:p>
          <a:p>
            <a:pPr indent="0" lvl="0" marL="0" rtl="0" algn="l">
              <a:spcBef>
                <a:spcPts val="1200"/>
              </a:spcBef>
              <a:spcAft>
                <a:spcPts val="1200"/>
              </a:spcAft>
              <a:buNone/>
            </a:pPr>
            <a:r>
              <a:rPr lang="en"/>
              <a:t>What do they wish they had?</a:t>
            </a:r>
            <a:endParaRPr/>
          </a:p>
        </p:txBody>
      </p:sp>
      <p:sp>
        <p:nvSpPr>
          <p:cNvPr id="2171" name="Google Shape;2171;p2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5" name="Shape 2175"/>
        <p:cNvGrpSpPr/>
        <p:nvPr/>
      </p:nvGrpSpPr>
      <p:grpSpPr>
        <a:xfrm>
          <a:off x="0" y="0"/>
          <a:ext cx="0" cy="0"/>
          <a:chOff x="0" y="0"/>
          <a:chExt cx="0" cy="0"/>
        </a:xfrm>
      </p:grpSpPr>
      <p:sp>
        <p:nvSpPr>
          <p:cNvPr id="2176" name="Google Shape;2176;p263"/>
          <p:cNvSpPr txBox="1"/>
          <p:nvPr>
            <p:ph type="title"/>
          </p:nvPr>
        </p:nvSpPr>
        <p:spPr>
          <a:xfrm>
            <a:off x="24575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Grade 9-12 Data Sciences Expectation</a:t>
            </a:r>
            <a:endParaRPr/>
          </a:p>
        </p:txBody>
      </p:sp>
      <p:graphicFrame>
        <p:nvGraphicFramePr>
          <p:cNvPr id="2177" name="Google Shape;2177;p263"/>
          <p:cNvGraphicFramePr/>
          <p:nvPr/>
        </p:nvGraphicFramePr>
        <p:xfrm>
          <a:off x="23213" y="0"/>
          <a:ext cx="3000000" cy="3000000"/>
        </p:xfrm>
        <a:graphic>
          <a:graphicData uri="http://schemas.openxmlformats.org/drawingml/2006/table">
            <a:tbl>
              <a:tblPr>
                <a:noFill/>
                <a:tableStyleId>{3F55809A-DB02-489E-B79F-8B8B687119C2}</a:tableStyleId>
              </a:tblPr>
              <a:tblGrid>
                <a:gridCol w="3018975"/>
                <a:gridCol w="3018975"/>
                <a:gridCol w="3018975"/>
              </a:tblGrid>
              <a:tr h="403025">
                <a:tc>
                  <a:txBody>
                    <a:bodyPr/>
                    <a:lstStyle/>
                    <a:p>
                      <a:pPr indent="0" lvl="0" marL="0" rtl="0" algn="l">
                        <a:spcBef>
                          <a:spcPts val="0"/>
                        </a:spcBef>
                        <a:spcAft>
                          <a:spcPts val="0"/>
                        </a:spcAft>
                        <a:buNone/>
                      </a:pPr>
                      <a:r>
                        <a:rPr lang="en" sz="1100"/>
                        <a:t>Core Idea</a:t>
                      </a:r>
                      <a:endParaRPr sz="1100"/>
                    </a:p>
                  </a:txBody>
                  <a:tcPr marT="91425" marB="91425" marR="91425" marL="91425">
                    <a:solidFill>
                      <a:srgbClr val="FFF2CC"/>
                    </a:solidFill>
                  </a:tcPr>
                </a:tc>
                <a:tc>
                  <a:txBody>
                    <a:bodyPr/>
                    <a:lstStyle/>
                    <a:p>
                      <a:pPr indent="0" lvl="0" marL="0" rtl="0" algn="l">
                        <a:spcBef>
                          <a:spcPts val="0"/>
                        </a:spcBef>
                        <a:spcAft>
                          <a:spcPts val="0"/>
                        </a:spcAft>
                        <a:buNone/>
                      </a:pPr>
                      <a:r>
                        <a:rPr lang="en" sz="1100">
                          <a:solidFill>
                            <a:schemeClr val="dk1"/>
                          </a:solidFill>
                        </a:rPr>
                        <a:t>Performance Expectations </a:t>
                      </a:r>
                      <a:endParaRPr sz="1100"/>
                    </a:p>
                  </a:txBody>
                  <a:tcPr marT="91425" marB="91425" marR="91425" marL="91425">
                    <a:solidFill>
                      <a:srgbClr val="FFF2CC"/>
                    </a:solidFill>
                  </a:tcPr>
                </a:tc>
                <a:tc>
                  <a:txBody>
                    <a:bodyPr/>
                    <a:lstStyle/>
                    <a:p>
                      <a:pPr indent="0" lvl="0" marL="0" rtl="0" algn="l">
                        <a:spcBef>
                          <a:spcPts val="0"/>
                        </a:spcBef>
                        <a:spcAft>
                          <a:spcPts val="0"/>
                        </a:spcAft>
                        <a:buNone/>
                      </a:pPr>
                      <a:r>
                        <a:rPr lang="en" sz="1100">
                          <a:solidFill>
                            <a:schemeClr val="dk1"/>
                          </a:solidFill>
                        </a:rPr>
                        <a:t>Lessons</a:t>
                      </a:r>
                      <a:endParaRPr sz="1100">
                        <a:solidFill>
                          <a:schemeClr val="dk1"/>
                        </a:solidFill>
                      </a:endParaRPr>
                    </a:p>
                  </a:txBody>
                  <a:tcPr marT="91425" marB="91425" marR="91425" marL="91425">
                    <a:solidFill>
                      <a:srgbClr val="FFF2CC"/>
                    </a:solidFill>
                  </a:tcPr>
                </a:tc>
              </a:tr>
              <a:tr h="1212350">
                <a:tc>
                  <a:txBody>
                    <a:bodyPr/>
                    <a:lstStyle/>
                    <a:p>
                      <a:pPr indent="0" lvl="0" marL="0" rtl="0" algn="l">
                        <a:spcBef>
                          <a:spcPts val="0"/>
                        </a:spcBef>
                        <a:spcAft>
                          <a:spcPts val="0"/>
                        </a:spcAft>
                        <a:buNone/>
                      </a:pPr>
                      <a:r>
                        <a:rPr lang="en" sz="1000"/>
                        <a:t>Individuals select digital tools and design automated processes to collect, transform, generalize, simplify, and present large data sets in different ways to influence how other people interpret and understand the underlying information. </a:t>
                      </a:r>
                      <a:endParaRPr sz="1000"/>
                    </a:p>
                  </a:txBody>
                  <a:tcPr marT="91425" marB="91425" marR="91425" marL="91425"/>
                </a:tc>
                <a:tc>
                  <a:txBody>
                    <a:bodyPr/>
                    <a:lstStyle/>
                    <a:p>
                      <a:pPr indent="0" lvl="0" marL="0" rtl="0" algn="l">
                        <a:spcBef>
                          <a:spcPts val="0"/>
                        </a:spcBef>
                        <a:spcAft>
                          <a:spcPts val="0"/>
                        </a:spcAft>
                        <a:buNone/>
                      </a:pPr>
                      <a:r>
                        <a:rPr lang="en" sz="1100"/>
                        <a:t>8.1.12.DA.1: Create interactive data visualizations using software tools to help others better understand real world phenomena, including climate change. </a:t>
                      </a:r>
                      <a:endParaRPr sz="1100"/>
                    </a:p>
                  </a:txBody>
                  <a:tcPr marT="91425" marB="91425" marR="91425" marL="91425"/>
                </a:tc>
                <a:tc>
                  <a:txBody>
                    <a:bodyPr/>
                    <a:lstStyle/>
                    <a:p>
                      <a:pPr indent="0" lvl="0" marL="0" rtl="0" algn="l">
                        <a:spcBef>
                          <a:spcPts val="0"/>
                        </a:spcBef>
                        <a:spcAft>
                          <a:spcPts val="0"/>
                        </a:spcAft>
                        <a:buNone/>
                      </a:pPr>
                      <a:r>
                        <a:rPr lang="en" sz="1100"/>
                        <a:t>Basic Word Clouds, Google Maps</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Excel and Sheets both have ways to change a Map based on data</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https://www.oedb.org/ilibrarian/9-data-visualization-tools-for-librarians-and-educators/</a:t>
                      </a:r>
                      <a:endParaRPr sz="1100"/>
                    </a:p>
                  </a:txBody>
                  <a:tcPr marT="91425" marB="91425" marR="91425" marL="91425"/>
                </a:tc>
              </a:tr>
              <a:tr h="1405025">
                <a:tc>
                  <a:txBody>
                    <a:bodyPr/>
                    <a:lstStyle/>
                    <a:p>
                      <a:pPr indent="0" lvl="0" marL="0" rtl="0" algn="l">
                        <a:spcBef>
                          <a:spcPts val="0"/>
                        </a:spcBef>
                        <a:spcAft>
                          <a:spcPts val="0"/>
                        </a:spcAft>
                        <a:buNone/>
                      </a:pPr>
                      <a:r>
                        <a:rPr lang="en" sz="1000"/>
                        <a:t>Choices individuals make about how and where data is organized and stored affects cost, speed, reliability, accessibility, privacy, and integrity. </a:t>
                      </a:r>
                      <a:endParaRPr sz="1000"/>
                    </a:p>
                  </a:txBody>
                  <a:tcPr marT="91425" marB="91425" marR="91425" marL="91425"/>
                </a:tc>
                <a:tc>
                  <a:txBody>
                    <a:bodyPr/>
                    <a:lstStyle/>
                    <a:p>
                      <a:pPr indent="0" lvl="0" marL="0" rtl="0" algn="l">
                        <a:spcBef>
                          <a:spcPts val="0"/>
                        </a:spcBef>
                        <a:spcAft>
                          <a:spcPts val="0"/>
                        </a:spcAft>
                        <a:buNone/>
                      </a:pPr>
                      <a:r>
                        <a:rPr lang="en" sz="1100"/>
                        <a:t>• 8.1.12.DA.2: Describe the trade-offs in how and where data is organized and stored. • 8.1.12.DA.3: Translate between decimal numbers and binary numbers. • 8.1.12.DA.4: Explain the relationship between binary numbers and the storage and use of data in a computing device. </a:t>
                      </a:r>
                      <a:endParaRPr sz="1100"/>
                    </a:p>
                  </a:txBody>
                  <a:tcPr marT="91425" marB="91425" marR="91425" marL="91425"/>
                </a:tc>
                <a:tc>
                  <a:txBody>
                    <a:bodyPr/>
                    <a:lstStyle/>
                    <a:p>
                      <a:pPr indent="0" lvl="0" marL="0" rtl="0" algn="l">
                        <a:spcBef>
                          <a:spcPts val="0"/>
                        </a:spcBef>
                        <a:spcAft>
                          <a:spcPts val="0"/>
                        </a:spcAft>
                        <a:buNone/>
                      </a:pPr>
                      <a:r>
                        <a:rPr lang="en" sz="1100"/>
                        <a:t>Binary</a:t>
                      </a:r>
                      <a:endParaRPr sz="1100"/>
                    </a:p>
                  </a:txBody>
                  <a:tcPr marT="91425" marB="91425" marR="91425" marL="91425"/>
                </a:tc>
              </a:tr>
              <a:tr h="978775">
                <a:tc>
                  <a:txBody>
                    <a:bodyPr/>
                    <a:lstStyle/>
                    <a:p>
                      <a:pPr indent="0" lvl="0" marL="0" rtl="0" algn="l">
                        <a:spcBef>
                          <a:spcPts val="0"/>
                        </a:spcBef>
                        <a:spcAft>
                          <a:spcPts val="0"/>
                        </a:spcAft>
                        <a:buNone/>
                      </a:pPr>
                      <a:r>
                        <a:rPr lang="en" sz="1000"/>
                        <a:t>Large data sets can be transformed, generalized, simplified, and presented in different ways to influence how individuals interpret and understand the underlying information. </a:t>
                      </a:r>
                      <a:endParaRPr sz="1000"/>
                    </a:p>
                  </a:txBody>
                  <a:tcPr marT="91425" marB="91425" marR="91425" marL="91425"/>
                </a:tc>
                <a:tc>
                  <a:txBody>
                    <a:bodyPr/>
                    <a:lstStyle/>
                    <a:p>
                      <a:pPr indent="0" lvl="0" marL="0" rtl="0" algn="l">
                        <a:spcBef>
                          <a:spcPts val="0"/>
                        </a:spcBef>
                        <a:spcAft>
                          <a:spcPts val="0"/>
                        </a:spcAft>
                        <a:buNone/>
                      </a:pPr>
                      <a:r>
                        <a:rPr lang="en" sz="1100"/>
                        <a:t>8.1.12.DA.5: Create data visualizations from large data sets to summarize, communicate, and support different interpretations of real-world phenomena. . </a:t>
                      </a:r>
                      <a:endParaRPr sz="1100"/>
                    </a:p>
                  </a:txBody>
                  <a:tcPr marT="91425" marB="91425" marR="91425" marL="91425"/>
                </a:tc>
                <a:tc>
                  <a:txBody>
                    <a:bodyPr/>
                    <a:lstStyle/>
                    <a:p>
                      <a:pPr indent="0" lvl="0" marL="0" rtl="0" algn="l">
                        <a:spcBef>
                          <a:spcPts val="0"/>
                        </a:spcBef>
                        <a:spcAft>
                          <a:spcPts val="0"/>
                        </a:spcAft>
                        <a:buNone/>
                      </a:pPr>
                      <a:r>
                        <a:rPr lang="en" sz="1100"/>
                        <a:t>Vev, sheets</a:t>
                      </a:r>
                      <a:endParaRPr sz="1100"/>
                    </a:p>
                  </a:txBody>
                  <a:tcPr marT="91425" marB="91425" marR="91425" marL="91425"/>
                </a:tc>
              </a:tr>
              <a:tr h="1057675">
                <a:tc>
                  <a:txBody>
                    <a:bodyPr/>
                    <a:lstStyle/>
                    <a:p>
                      <a:pPr indent="0" lvl="0" marL="0" rtl="0" algn="l">
                        <a:spcBef>
                          <a:spcPts val="0"/>
                        </a:spcBef>
                        <a:spcAft>
                          <a:spcPts val="0"/>
                        </a:spcAft>
                        <a:buNone/>
                      </a:pPr>
                      <a:r>
                        <a:rPr lang="en" sz="1000"/>
                        <a:t>The accuracy of predictions or inferences made from a computer model is affected by the amount, quality, and diversity of data. </a:t>
                      </a:r>
                      <a:endParaRPr sz="1000"/>
                    </a:p>
                  </a:txBody>
                  <a:tcPr marT="91425" marB="91425" marR="91425" marL="91425"/>
                </a:tc>
                <a:tc>
                  <a:txBody>
                    <a:bodyPr/>
                    <a:lstStyle/>
                    <a:p>
                      <a:pPr indent="0" lvl="0" marL="0" rtl="0" algn="l">
                        <a:spcBef>
                          <a:spcPts val="0"/>
                        </a:spcBef>
                        <a:spcAft>
                          <a:spcPts val="0"/>
                        </a:spcAft>
                        <a:buNone/>
                      </a:pPr>
                      <a:r>
                        <a:rPr lang="en" sz="1100"/>
                        <a:t>8.1.12.DA.6: Create and refine computational models to better represent the relationships among different elements of data collected from a phenomenon or process. </a:t>
                      </a:r>
                      <a:endParaRPr sz="1100"/>
                    </a:p>
                  </a:txBody>
                  <a:tcPr marT="91425" marB="91425" marR="91425" marL="91425"/>
                </a:tc>
                <a:tc>
                  <a:txBody>
                    <a:bodyPr/>
                    <a:lstStyle/>
                    <a:p>
                      <a:pPr indent="0" lvl="0" marL="0" rtl="0" algn="l">
                        <a:spcBef>
                          <a:spcPts val="0"/>
                        </a:spcBef>
                        <a:spcAft>
                          <a:spcPts val="0"/>
                        </a:spcAft>
                        <a:buNone/>
                      </a:pPr>
                      <a:r>
                        <a:rPr lang="en" sz="1100"/>
                        <a:t>Climate Change</a:t>
                      </a:r>
                      <a:endParaRPr sz="1100"/>
                    </a:p>
                  </a:txBody>
                  <a:tcPr marT="91425" marB="91425" marR="91425" marL="91425"/>
                </a:tc>
              </a:tr>
            </a:tbl>
          </a:graphicData>
        </a:graphic>
      </p:graphicFrame>
      <p:sp>
        <p:nvSpPr>
          <p:cNvPr id="2178" name="Google Shape;2178;p2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2" name="Shape 2182"/>
        <p:cNvGrpSpPr/>
        <p:nvPr/>
      </p:nvGrpSpPr>
      <p:grpSpPr>
        <a:xfrm>
          <a:off x="0" y="0"/>
          <a:ext cx="0" cy="0"/>
          <a:chOff x="0" y="0"/>
          <a:chExt cx="0" cy="0"/>
        </a:xfrm>
      </p:grpSpPr>
      <p:sp>
        <p:nvSpPr>
          <p:cNvPr id="2183" name="Google Shape;2183;p2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2184" name="Google Shape;2184;p2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NASA’s Kid’s Climate Change site: </a:t>
            </a:r>
            <a:r>
              <a:rPr lang="en" u="sng">
                <a:solidFill>
                  <a:schemeClr val="hlink"/>
                </a:solidFill>
                <a:hlinkClick r:id="rId3"/>
              </a:rPr>
              <a:t>https://climatekids.nasa.gov/kids-guide-to-climate-change/</a:t>
            </a:r>
            <a:endParaRPr/>
          </a:p>
          <a:p>
            <a:pPr indent="0" lvl="0" marL="0" rtl="0" algn="l">
              <a:spcBef>
                <a:spcPts val="1200"/>
              </a:spcBef>
              <a:spcAft>
                <a:spcPts val="0"/>
              </a:spcAft>
              <a:buNone/>
            </a:pPr>
            <a:r>
              <a:rPr lang="en"/>
              <a:t>NOAA’s Kids’ Climate Change site: </a:t>
            </a:r>
            <a:r>
              <a:rPr lang="en" u="sng">
                <a:solidFill>
                  <a:schemeClr val="hlink"/>
                </a:solidFill>
                <a:hlinkClick r:id="rId4"/>
              </a:rPr>
              <a:t>https://oceanservice.noaa.gov/kids/</a:t>
            </a:r>
            <a:endParaRPr/>
          </a:p>
          <a:p>
            <a:pPr indent="0" lvl="0" marL="0" rtl="0" algn="l">
              <a:spcBef>
                <a:spcPts val="1200"/>
              </a:spcBef>
              <a:spcAft>
                <a:spcPts val="1200"/>
              </a:spcAft>
              <a:buNone/>
            </a:pPr>
            <a:r>
              <a:rPr lang="en"/>
              <a:t>Octonaut Science: </a:t>
            </a:r>
            <a:r>
              <a:rPr lang="en" u="sng">
                <a:solidFill>
                  <a:schemeClr val="hlink"/>
                </a:solidFill>
                <a:hlinkClick r:id="rId5"/>
              </a:rPr>
              <a:t>https://oceanexplorer.noaa.gov/octonauts/</a:t>
            </a:r>
            <a:r>
              <a:rPr lang="en"/>
              <a:t> </a:t>
            </a:r>
            <a:endParaRPr/>
          </a:p>
        </p:txBody>
      </p:sp>
      <p:sp>
        <p:nvSpPr>
          <p:cNvPr id="2185" name="Google Shape;2185;p2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2189" name="Shape 2189"/>
        <p:cNvGrpSpPr/>
        <p:nvPr/>
      </p:nvGrpSpPr>
      <p:grpSpPr>
        <a:xfrm>
          <a:off x="0" y="0"/>
          <a:ext cx="0" cy="0"/>
          <a:chOff x="0" y="0"/>
          <a:chExt cx="0" cy="0"/>
        </a:xfrm>
      </p:grpSpPr>
      <p:sp>
        <p:nvSpPr>
          <p:cNvPr id="2190" name="Google Shape;2190;p265"/>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Algorithms and</a:t>
            </a:r>
            <a:endParaRPr b="1">
              <a:solidFill>
                <a:schemeClr val="lt1"/>
              </a:solidFill>
            </a:endParaRPr>
          </a:p>
          <a:p>
            <a:pPr indent="0" lvl="0" marL="0" rtl="0" algn="ctr">
              <a:spcBef>
                <a:spcPts val="0"/>
              </a:spcBef>
              <a:spcAft>
                <a:spcPts val="0"/>
              </a:spcAft>
              <a:buNone/>
            </a:pPr>
            <a:r>
              <a:rPr b="1" lang="en">
                <a:solidFill>
                  <a:schemeClr val="lt1"/>
                </a:solidFill>
              </a:rPr>
              <a:t>Computer Programming</a:t>
            </a:r>
            <a:endParaRPr b="1">
              <a:solidFill>
                <a:schemeClr val="lt1"/>
              </a:solidFill>
            </a:endParaRPr>
          </a:p>
        </p:txBody>
      </p:sp>
      <p:sp>
        <p:nvSpPr>
          <p:cNvPr id="2191" name="Google Shape;2191;p2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5" name="Shape 2195"/>
        <p:cNvGrpSpPr/>
        <p:nvPr/>
      </p:nvGrpSpPr>
      <p:grpSpPr>
        <a:xfrm>
          <a:off x="0" y="0"/>
          <a:ext cx="0" cy="0"/>
          <a:chOff x="0" y="0"/>
          <a:chExt cx="0" cy="0"/>
        </a:xfrm>
      </p:grpSpPr>
      <p:sp>
        <p:nvSpPr>
          <p:cNvPr id="2196" name="Google Shape;2196;p2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a:t>
            </a:r>
            <a:endParaRPr/>
          </a:p>
        </p:txBody>
      </p:sp>
      <p:sp>
        <p:nvSpPr>
          <p:cNvPr id="2197" name="Google Shape;2197;p2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Clr>
                <a:schemeClr val="dk1"/>
              </a:buClr>
              <a:buSzPts val="1100"/>
              <a:buFont typeface="Arial"/>
              <a:buNone/>
            </a:pPr>
            <a:r>
              <a:rPr b="1" lang="en" sz="1600">
                <a:solidFill>
                  <a:schemeClr val="dk1"/>
                </a:solidFill>
              </a:rPr>
              <a:t>What is an Algorithm?</a:t>
            </a:r>
            <a:endParaRPr b="1" sz="1600">
              <a:solidFill>
                <a:schemeClr val="dk1"/>
              </a:solidFill>
            </a:endParaRPr>
          </a:p>
          <a:p>
            <a:pPr indent="457200" lvl="0" marL="0" rtl="0" algn="l">
              <a:lnSpc>
                <a:spcPct val="100000"/>
              </a:lnSpc>
              <a:spcBef>
                <a:spcPts val="0"/>
              </a:spcBef>
              <a:spcAft>
                <a:spcPts val="0"/>
              </a:spcAft>
              <a:buClr>
                <a:schemeClr val="dk1"/>
              </a:buClr>
              <a:buSzPts val="1100"/>
              <a:buFont typeface="Arial"/>
              <a:buNone/>
            </a:pPr>
            <a:r>
              <a:rPr b="1" lang="en" sz="1600">
                <a:solidFill>
                  <a:schemeClr val="dk1"/>
                </a:solidFill>
              </a:rPr>
              <a:t>Informally: An Algorithm is a step by step process by which we complete a task. </a:t>
            </a:r>
            <a:endParaRPr b="1" sz="1600">
              <a:solidFill>
                <a:schemeClr val="dk1"/>
              </a:solidFill>
            </a:endParaRPr>
          </a:p>
          <a:p>
            <a:pPr indent="457200" lvl="0" marL="0" rtl="0" algn="l">
              <a:lnSpc>
                <a:spcPct val="100000"/>
              </a:lnSpc>
              <a:spcBef>
                <a:spcPts val="0"/>
              </a:spcBef>
              <a:spcAft>
                <a:spcPts val="0"/>
              </a:spcAft>
              <a:buClr>
                <a:schemeClr val="dk1"/>
              </a:buClr>
              <a:buSzPts val="1100"/>
              <a:buFont typeface="Arial"/>
              <a:buNone/>
            </a:pPr>
            <a:r>
              <a:t/>
            </a:r>
            <a:endParaRPr b="1" sz="1600">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b="1" lang="en" sz="1600">
                <a:solidFill>
                  <a:schemeClr val="dk1"/>
                </a:solidFill>
              </a:rPr>
              <a:t>Formal definition: An algorithm is an ordered set of unambiguous, executable steps that defines a terminating process</a:t>
            </a:r>
            <a:endParaRPr b="1" sz="1600">
              <a:solidFill>
                <a:schemeClr val="dk1"/>
              </a:solidFill>
            </a:endParaRPr>
          </a:p>
          <a:p>
            <a:pPr indent="457200" lvl="0" marL="0" rtl="0" algn="l">
              <a:lnSpc>
                <a:spcPct val="100000"/>
              </a:lnSpc>
              <a:spcBef>
                <a:spcPts val="0"/>
              </a:spcBef>
              <a:spcAft>
                <a:spcPts val="0"/>
              </a:spcAft>
              <a:buClr>
                <a:schemeClr val="dk1"/>
              </a:buClr>
              <a:buSzPts val="1100"/>
              <a:buFont typeface="Arial"/>
              <a:buNone/>
            </a:pPr>
            <a:r>
              <a:t/>
            </a:r>
            <a:endParaRPr b="1" sz="16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600">
                <a:solidFill>
                  <a:schemeClr val="dk1"/>
                </a:solidFill>
              </a:rPr>
              <a:t>What is Programming?</a:t>
            </a:r>
            <a:endParaRPr b="1" sz="1600">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b="1" lang="en" sz="1600">
                <a:solidFill>
                  <a:schemeClr val="dk1"/>
                </a:solidFill>
              </a:rPr>
              <a:t>Programming is a representation of an algorithm into a form that the computer can understand.</a:t>
            </a:r>
            <a:endParaRPr b="1" sz="16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sz="16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600">
                <a:solidFill>
                  <a:schemeClr val="dk1"/>
                </a:solidFill>
              </a:rPr>
              <a:t>How are they related?</a:t>
            </a:r>
            <a:endParaRPr b="1" sz="1600">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b="1" lang="en" sz="1600">
                <a:solidFill>
                  <a:schemeClr val="dk1"/>
                </a:solidFill>
              </a:rPr>
              <a:t>Computer scientists develop algorithms and test them through math to solve problems.  Then we use programming languages to develop software based on those algorithms.</a:t>
            </a:r>
            <a:endParaRPr b="1" sz="1600">
              <a:solidFill>
                <a:schemeClr val="dk1"/>
              </a:solidFill>
            </a:endParaRPr>
          </a:p>
          <a:p>
            <a:pPr indent="0" lvl="0" marL="0" rtl="0" algn="l">
              <a:spcBef>
                <a:spcPts val="0"/>
              </a:spcBef>
              <a:spcAft>
                <a:spcPts val="1200"/>
              </a:spcAft>
              <a:buNone/>
            </a:pPr>
            <a:r>
              <a:t/>
            </a:r>
            <a:endParaRPr/>
          </a:p>
        </p:txBody>
      </p:sp>
      <p:sp>
        <p:nvSpPr>
          <p:cNvPr id="2198" name="Google Shape;2198;p2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2" name="Shape 2202"/>
        <p:cNvGrpSpPr/>
        <p:nvPr/>
      </p:nvGrpSpPr>
      <p:grpSpPr>
        <a:xfrm>
          <a:off x="0" y="0"/>
          <a:ext cx="0" cy="0"/>
          <a:chOff x="0" y="0"/>
          <a:chExt cx="0" cy="0"/>
        </a:xfrm>
      </p:grpSpPr>
      <p:sp>
        <p:nvSpPr>
          <p:cNvPr id="2203" name="Google Shape;2203;p2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2204" name="Google Shape;2204;p267"/>
          <p:cNvSpPr txBox="1"/>
          <p:nvPr>
            <p:ph idx="1" type="body"/>
          </p:nvPr>
        </p:nvSpPr>
        <p:spPr>
          <a:xfrm>
            <a:off x="184075" y="1152475"/>
            <a:ext cx="8836800" cy="37806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t>By the end of Grade 12</a:t>
            </a:r>
            <a:endParaRPr/>
          </a:p>
          <a:p>
            <a:pPr indent="0" lvl="0" marL="0" rtl="0" algn="l">
              <a:spcBef>
                <a:spcPts val="1200"/>
              </a:spcBef>
              <a:spcAft>
                <a:spcPts val="0"/>
              </a:spcAft>
              <a:buNone/>
            </a:pPr>
            <a:r>
              <a:rPr lang="en"/>
              <a:t>• Individuals evaluate and select algorithms based on performance, reusability, and ease of implementation. </a:t>
            </a:r>
            <a:endParaRPr/>
          </a:p>
          <a:p>
            <a:pPr indent="0" lvl="0" marL="0" rtl="0" algn="l">
              <a:spcBef>
                <a:spcPts val="1200"/>
              </a:spcBef>
              <a:spcAft>
                <a:spcPts val="0"/>
              </a:spcAft>
              <a:buNone/>
            </a:pPr>
            <a:r>
              <a:rPr lang="en"/>
              <a:t>• Programmers choose data structures to manage program complexity based on functionality, storage, and performance trade-offs. </a:t>
            </a:r>
            <a:endParaRPr/>
          </a:p>
          <a:p>
            <a:pPr indent="0" lvl="0" marL="0" rtl="0" algn="l">
              <a:spcBef>
                <a:spcPts val="1200"/>
              </a:spcBef>
              <a:spcAft>
                <a:spcPts val="0"/>
              </a:spcAft>
              <a:buNone/>
            </a:pPr>
            <a:r>
              <a:rPr lang="en"/>
              <a:t>• Trade-offs related to implementation, readability, and program performance are considered when selecting and combining control structures. </a:t>
            </a:r>
            <a:endParaRPr/>
          </a:p>
          <a:p>
            <a:pPr indent="0" lvl="0" marL="0" rtl="0" algn="l">
              <a:spcBef>
                <a:spcPts val="1200"/>
              </a:spcBef>
              <a:spcAft>
                <a:spcPts val="0"/>
              </a:spcAft>
              <a:buNone/>
            </a:pPr>
            <a:r>
              <a:rPr lang="en"/>
              <a:t>• Complex programs are designed as systems of interacting modules, each with a specific role, coordinating for a common overall purpose. Modules allow for better management of complex tasks. </a:t>
            </a:r>
            <a:endParaRPr/>
          </a:p>
          <a:p>
            <a:pPr indent="0" lvl="0" marL="0" rtl="0" algn="l">
              <a:spcBef>
                <a:spcPts val="1200"/>
              </a:spcBef>
              <a:spcAft>
                <a:spcPts val="1200"/>
              </a:spcAft>
              <a:buNone/>
            </a:pPr>
            <a:r>
              <a:rPr lang="en"/>
              <a:t>• Complex programs are developed, tested, and analyzed by teams drawing on the members’ diverse strengths using a variety of resources, libraries, and tools. </a:t>
            </a:r>
            <a:endParaRPr/>
          </a:p>
        </p:txBody>
      </p:sp>
      <p:sp>
        <p:nvSpPr>
          <p:cNvPr id="2205" name="Google Shape;2205;p2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Computing Systems Standard</a:t>
            </a:r>
            <a:endParaRPr/>
          </a:p>
        </p:txBody>
      </p:sp>
      <p:graphicFrame>
        <p:nvGraphicFramePr>
          <p:cNvPr id="255" name="Google Shape;255;p43"/>
          <p:cNvGraphicFramePr/>
          <p:nvPr/>
        </p:nvGraphicFramePr>
        <p:xfrm>
          <a:off x="837175" y="1017725"/>
          <a:ext cx="3000000" cy="3000000"/>
        </p:xfrm>
        <a:graphic>
          <a:graphicData uri="http://schemas.openxmlformats.org/drawingml/2006/table">
            <a:tbl>
              <a:tblPr>
                <a:noFill/>
                <a:tableStyleId>{3F55809A-DB02-489E-B79F-8B8B687119C2}</a:tableStyleId>
              </a:tblPr>
              <a:tblGrid>
                <a:gridCol w="3619500"/>
                <a:gridCol w="3619500"/>
              </a:tblGrid>
              <a:tr h="54405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Performance Expectations </a:t>
                      </a:r>
                      <a:endParaRPr sz="1300"/>
                    </a:p>
                  </a:txBody>
                  <a:tcPr marT="91425" marB="91425" marR="91425" marL="91425">
                    <a:solidFill>
                      <a:srgbClr val="FFF2CC"/>
                    </a:solidFill>
                  </a:tcPr>
                </a:tc>
              </a:tr>
              <a:tr h="755775">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The usability, dependability, security, and accessibility of devices within integrated systems are important considerations in their design as they evolve.</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8.1.12.CS.1: Describe ways in which integrated systems hide underlying implementation details to simplify user experiences. </a:t>
                      </a:r>
                      <a:endParaRPr sz="1300"/>
                    </a:p>
                  </a:txBody>
                  <a:tcPr marT="91425" marB="91425" marR="91425" marL="91425">
                    <a:solidFill>
                      <a:schemeClr val="lt1"/>
                    </a:solidFill>
                  </a:tcPr>
                </a:tc>
              </a:tr>
              <a:tr h="381000">
                <a:tc>
                  <a:txBody>
                    <a:bodyPr/>
                    <a:lstStyle/>
                    <a:p>
                      <a:pPr indent="0" lvl="0" marL="0" rtl="0" algn="l">
                        <a:spcBef>
                          <a:spcPts val="0"/>
                        </a:spcBef>
                        <a:spcAft>
                          <a:spcPts val="0"/>
                        </a:spcAft>
                        <a:buNone/>
                      </a:pPr>
                      <a:r>
                        <a:rPr lang="en" sz="1300">
                          <a:solidFill>
                            <a:schemeClr val="dk1"/>
                          </a:solidFill>
                        </a:rPr>
                        <a:t>A computing system involves interaction among the user, hardware, application software, and system software. </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t>8.1.12.CS.2: Model interactions between application software, system software, and hardware. </a:t>
                      </a:r>
                      <a:endParaRPr sz="1300"/>
                    </a:p>
                    <a:p>
                      <a:pPr indent="0" lvl="0" marL="0" rtl="0" algn="l">
                        <a:spcBef>
                          <a:spcPts val="0"/>
                        </a:spcBef>
                        <a:spcAft>
                          <a:spcPts val="0"/>
                        </a:spcAft>
                        <a:buClr>
                          <a:schemeClr val="dk1"/>
                        </a:buClr>
                        <a:buSzPts val="1100"/>
                        <a:buFont typeface="Arial"/>
                        <a:buNone/>
                      </a:pPr>
                      <a:r>
                        <a:rPr lang="en" sz="1300"/>
                        <a:t>8.1.12.CS.3: Compare the functions of application software, system software, and hardware. </a:t>
                      </a:r>
                      <a:endParaRPr sz="13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Successful troubleshooting of complex problems involves multiple approaches including research, analysis, reflection, interaction with peers, and drawing on past experiences.  </a:t>
                      </a:r>
                      <a:endParaRPr sz="1300"/>
                    </a:p>
                  </a:txBody>
                  <a:tcPr marT="91425" marB="91425" marR="91425" marL="91425"/>
                </a:tc>
                <a:tc>
                  <a:txBody>
                    <a:bodyPr/>
                    <a:lstStyle/>
                    <a:p>
                      <a:pPr indent="0" lvl="0" marL="0" rtl="0" algn="l">
                        <a:spcBef>
                          <a:spcPts val="0"/>
                        </a:spcBef>
                        <a:spcAft>
                          <a:spcPts val="0"/>
                        </a:spcAft>
                        <a:buNone/>
                      </a:pPr>
                      <a:r>
                        <a:rPr lang="en" sz="1300"/>
                        <a:t>8.1.12.CS.4: Develop guidelines that convey systematic troubleshooting strategies that others can use to identify and fix errors. </a:t>
                      </a:r>
                      <a:endParaRPr sz="1300"/>
                    </a:p>
                  </a:txBody>
                  <a:tcPr marT="91425" marB="91425" marR="91425" marL="91425"/>
                </a:tc>
              </a:tr>
            </a:tbl>
          </a:graphicData>
        </a:graphic>
      </p:graphicFrame>
      <p:sp>
        <p:nvSpPr>
          <p:cNvPr id="256" name="Google Shape;256;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9" name="Shape 2209"/>
        <p:cNvGrpSpPr/>
        <p:nvPr/>
      </p:nvGrpSpPr>
      <p:grpSpPr>
        <a:xfrm>
          <a:off x="0" y="0"/>
          <a:ext cx="0" cy="0"/>
          <a:chOff x="0" y="0"/>
          <a:chExt cx="0" cy="0"/>
        </a:xfrm>
      </p:grpSpPr>
      <p:sp>
        <p:nvSpPr>
          <p:cNvPr id="2210" name="Google Shape;2210;p2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2211" name="Google Shape;2211;p2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standard asks that we get students to the point where they understand the purpose of the code and can make choices based on optimizing the code. Core ideas in this standard are:</a:t>
            </a:r>
            <a:endParaRPr/>
          </a:p>
          <a:p>
            <a:pPr indent="-342900" lvl="0" marL="457200" rtl="0" algn="l">
              <a:spcBef>
                <a:spcPts val="1200"/>
              </a:spcBef>
              <a:spcAft>
                <a:spcPts val="0"/>
              </a:spcAft>
              <a:buSzPts val="1800"/>
              <a:buChar char="-"/>
            </a:pPr>
            <a:r>
              <a:rPr lang="en"/>
              <a:t>Understanding that there is more than one way to solve a problem</a:t>
            </a:r>
            <a:endParaRPr/>
          </a:p>
          <a:p>
            <a:pPr indent="-342900" lvl="0" marL="457200" rtl="0" algn="l">
              <a:spcBef>
                <a:spcPts val="0"/>
              </a:spcBef>
              <a:spcAft>
                <a:spcPts val="0"/>
              </a:spcAft>
              <a:buSzPts val="1800"/>
              <a:buChar char="-"/>
            </a:pPr>
            <a:r>
              <a:rPr lang="en"/>
              <a:t>There are factors like storage size and time that impact our decisions.</a:t>
            </a:r>
            <a:endParaRPr/>
          </a:p>
          <a:p>
            <a:pPr indent="-342900" lvl="0" marL="457200" rtl="0" algn="l">
              <a:spcBef>
                <a:spcPts val="0"/>
              </a:spcBef>
              <a:spcAft>
                <a:spcPts val="0"/>
              </a:spcAft>
              <a:buSzPts val="1800"/>
              <a:buChar char="-"/>
            </a:pPr>
            <a:r>
              <a:rPr lang="en"/>
              <a:t>Modular Programming can help with development</a:t>
            </a:r>
            <a:endParaRPr/>
          </a:p>
          <a:p>
            <a:pPr indent="-342900" lvl="0" marL="457200" rtl="0" algn="l">
              <a:spcBef>
                <a:spcPts val="0"/>
              </a:spcBef>
              <a:spcAft>
                <a:spcPts val="0"/>
              </a:spcAft>
              <a:buSzPts val="1800"/>
              <a:buChar char="-"/>
            </a:pPr>
            <a:r>
              <a:t/>
            </a:r>
            <a:endParaRPr/>
          </a:p>
        </p:txBody>
      </p:sp>
      <p:sp>
        <p:nvSpPr>
          <p:cNvPr id="2212" name="Google Shape;2212;p2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sp>
        <p:nvSpPr>
          <p:cNvPr id="2217" name="Google Shape;2217;p269"/>
          <p:cNvSpPr txBox="1"/>
          <p:nvPr>
            <p:ph type="title"/>
          </p:nvPr>
        </p:nvSpPr>
        <p:spPr>
          <a:xfrm>
            <a:off x="311700" y="98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a:t>
            </a:r>
            <a:endParaRPr/>
          </a:p>
        </p:txBody>
      </p:sp>
      <p:graphicFrame>
        <p:nvGraphicFramePr>
          <p:cNvPr id="2218" name="Google Shape;2218;p269"/>
          <p:cNvGraphicFramePr/>
          <p:nvPr/>
        </p:nvGraphicFramePr>
        <p:xfrm>
          <a:off x="834625" y="771175"/>
          <a:ext cx="3000000" cy="3000000"/>
        </p:xfrm>
        <a:graphic>
          <a:graphicData uri="http://schemas.openxmlformats.org/drawingml/2006/table">
            <a:tbl>
              <a:tblPr>
                <a:noFill/>
                <a:tableStyleId>{3F55809A-DB02-489E-B79F-8B8B687119C2}</a:tableStyleId>
              </a:tblPr>
              <a:tblGrid>
                <a:gridCol w="3737375"/>
                <a:gridCol w="3619500"/>
              </a:tblGrid>
              <a:tr h="381000">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a:t>Individuals evaluate and select algorithms based on performance, reusability, and ease of implementation. </a:t>
                      </a:r>
                      <a:endParaRPr/>
                    </a:p>
                  </a:txBody>
                  <a:tcPr marT="91425" marB="91425" marR="91425" marL="91425">
                    <a:solidFill>
                      <a:schemeClr val="lt1"/>
                    </a:solidFill>
                  </a:tcPr>
                </a:tc>
                <a:tc>
                  <a:txBody>
                    <a:bodyPr/>
                    <a:lstStyle/>
                    <a:p>
                      <a:pPr indent="0" lvl="0" marL="0" rtl="0" algn="l">
                        <a:spcBef>
                          <a:spcPts val="0"/>
                        </a:spcBef>
                        <a:spcAft>
                          <a:spcPts val="0"/>
                        </a:spcAft>
                        <a:buNone/>
                      </a:pPr>
                      <a:r>
                        <a:rPr lang="en" sz="1200">
                          <a:solidFill>
                            <a:schemeClr val="dk1"/>
                          </a:solidFill>
                        </a:rPr>
                        <a:t>8.1.12.AP.1: Design algorithms to solve computational problems using a combination of original and existing algorithms. </a:t>
                      </a:r>
                      <a:endParaRPr sz="1200">
                        <a:solidFill>
                          <a:schemeClr val="dk1"/>
                        </a:solidFill>
                      </a:endParaRPr>
                    </a:p>
                  </a:txBody>
                  <a:tcPr marT="91425" marB="91425" marR="91425" marL="91425">
                    <a:solidFill>
                      <a:schemeClr val="lt1"/>
                    </a:solidFill>
                  </a:tcPr>
                </a:tc>
              </a:tr>
              <a:tr h="580750">
                <a:tc>
                  <a:txBody>
                    <a:bodyPr/>
                    <a:lstStyle/>
                    <a:p>
                      <a:pPr indent="0" lvl="0" marL="0" rtl="0" algn="l">
                        <a:spcBef>
                          <a:spcPts val="0"/>
                        </a:spcBef>
                        <a:spcAft>
                          <a:spcPts val="0"/>
                        </a:spcAft>
                        <a:buNone/>
                      </a:pPr>
                      <a:r>
                        <a:rPr lang="en"/>
                        <a:t>Programmers choose data structures to manage program complexity based on functionality, storage, and performance trade-offs. </a:t>
                      </a:r>
                      <a:endParaRPr/>
                    </a:p>
                  </a:txBody>
                  <a:tcPr marT="91425" marB="91425" marR="91425" marL="91425">
                    <a:solidFill>
                      <a:schemeClr val="lt1"/>
                    </a:solidFill>
                  </a:tcPr>
                </a:tc>
                <a:tc>
                  <a:txBody>
                    <a:bodyPr/>
                    <a:lstStyle/>
                    <a:p>
                      <a:pPr indent="0" lvl="0" marL="0" rtl="0" algn="l">
                        <a:spcBef>
                          <a:spcPts val="0"/>
                        </a:spcBef>
                        <a:spcAft>
                          <a:spcPts val="0"/>
                        </a:spcAft>
                        <a:buNone/>
                      </a:pPr>
                      <a:r>
                        <a:rPr lang="en" sz="1200">
                          <a:solidFill>
                            <a:schemeClr val="dk1"/>
                          </a:solidFill>
                        </a:rPr>
                        <a:t>8.1.12.AP.2: Create generalized computational solutions using collections instead of repeatedly using simple variables. </a:t>
                      </a:r>
                      <a:endParaRPr sz="1200">
                        <a:solidFill>
                          <a:schemeClr val="dk1"/>
                        </a:solidFill>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
                        <a:t>Trade-offs related to implementation, readability, and program performance are considered when selecting and combining control structures. </a:t>
                      </a:r>
                      <a:endParaRPr/>
                    </a:p>
                  </a:txBody>
                  <a:tcPr marT="91425" marB="91425" marR="91425" marL="91425">
                    <a:solidFill>
                      <a:schemeClr val="lt1"/>
                    </a:solidFill>
                  </a:tcPr>
                </a:tc>
                <a:tc>
                  <a:txBody>
                    <a:bodyPr/>
                    <a:lstStyle/>
                    <a:p>
                      <a:pPr indent="0" lvl="0" marL="0" rtl="0" algn="l">
                        <a:spcBef>
                          <a:spcPts val="0"/>
                        </a:spcBef>
                        <a:spcAft>
                          <a:spcPts val="0"/>
                        </a:spcAft>
                        <a:buNone/>
                      </a:pPr>
                      <a:r>
                        <a:rPr lang="en" sz="1200">
                          <a:solidFill>
                            <a:schemeClr val="dk1"/>
                          </a:solidFill>
                        </a:rPr>
                        <a:t> 8.1.12.AP.3: Select and combine control structures for a specific application based upon performance and readability, and identify trade-offs to justify the choice. • 8.1.12.AP.4: Design and iteratively develop computational artifacts for practical intent, personal expression, or to address a societal issue. </a:t>
                      </a:r>
                      <a:endParaRPr sz="1200">
                        <a:solidFill>
                          <a:schemeClr val="dk1"/>
                        </a:solidFill>
                      </a:endParaRPr>
                    </a:p>
                  </a:txBody>
                  <a:tcPr marT="91425" marB="91425" marR="91425" marL="91425">
                    <a:solidFill>
                      <a:schemeClr val="lt1"/>
                    </a:solidFill>
                  </a:tcPr>
                </a:tc>
              </a:tr>
            </a:tbl>
          </a:graphicData>
        </a:graphic>
      </p:graphicFrame>
      <p:sp>
        <p:nvSpPr>
          <p:cNvPr id="2219" name="Google Shape;2219;p2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sp>
        <p:nvSpPr>
          <p:cNvPr id="2224" name="Google Shape;2224;p270"/>
          <p:cNvSpPr txBox="1"/>
          <p:nvPr>
            <p:ph type="title"/>
          </p:nvPr>
        </p:nvSpPr>
        <p:spPr>
          <a:xfrm>
            <a:off x="311700" y="98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 - Part 2</a:t>
            </a:r>
            <a:endParaRPr/>
          </a:p>
          <a:p>
            <a:pPr indent="0" lvl="0" marL="0" rtl="0" algn="l">
              <a:spcBef>
                <a:spcPts val="0"/>
              </a:spcBef>
              <a:spcAft>
                <a:spcPts val="0"/>
              </a:spcAft>
              <a:buNone/>
            </a:pPr>
            <a:r>
              <a:t/>
            </a:r>
            <a:endParaRPr/>
          </a:p>
        </p:txBody>
      </p:sp>
      <p:graphicFrame>
        <p:nvGraphicFramePr>
          <p:cNvPr id="2225" name="Google Shape;2225;p270"/>
          <p:cNvGraphicFramePr/>
          <p:nvPr/>
        </p:nvGraphicFramePr>
        <p:xfrm>
          <a:off x="834625" y="771175"/>
          <a:ext cx="3000000" cy="3000000"/>
        </p:xfrm>
        <a:graphic>
          <a:graphicData uri="http://schemas.openxmlformats.org/drawingml/2006/table">
            <a:tbl>
              <a:tblPr>
                <a:noFill/>
                <a:tableStyleId>{3F55809A-DB02-489E-B79F-8B8B687119C2}</a:tableStyleId>
              </a:tblPr>
              <a:tblGrid>
                <a:gridCol w="3737375"/>
                <a:gridCol w="3619500"/>
              </a:tblGrid>
              <a:tr h="381000">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r>
              <a:tr h="1419575">
                <a:tc>
                  <a:txBody>
                    <a:bodyPr/>
                    <a:lstStyle/>
                    <a:p>
                      <a:pPr indent="0" lvl="0" marL="0" rtl="0" algn="l">
                        <a:spcBef>
                          <a:spcPts val="0"/>
                        </a:spcBef>
                        <a:spcAft>
                          <a:spcPts val="0"/>
                        </a:spcAft>
                        <a:buNone/>
                      </a:pPr>
                      <a:r>
                        <a:rPr lang="en" sz="1200"/>
                        <a:t>Complex programs are designed as systems of interacting modules, each with a specific role, coordinating for a common overall purpose. Modules allow for better management of complex tasks. </a:t>
                      </a:r>
                      <a:endParaRPr sz="1200"/>
                    </a:p>
                  </a:txBody>
                  <a:tcPr marT="91425" marB="91425" marR="91425" marL="91425">
                    <a:solidFill>
                      <a:schemeClr val="lt1"/>
                    </a:solidFill>
                  </a:tcPr>
                </a:tc>
                <a:tc>
                  <a:txBody>
                    <a:bodyPr/>
                    <a:lstStyle/>
                    <a:p>
                      <a:pPr indent="0" lvl="0" marL="0" rtl="0" algn="l">
                        <a:spcBef>
                          <a:spcPts val="0"/>
                        </a:spcBef>
                        <a:spcAft>
                          <a:spcPts val="0"/>
                        </a:spcAft>
                        <a:buNone/>
                      </a:pPr>
                      <a:r>
                        <a:rPr lang="en" sz="1200"/>
                        <a:t>• 8.1.12.AP.5: Decompose problems into smaller components through systematic analysis, using constructs such as procedures, modules, and/or objects. • 8.1.12.AP.6: Create artifacts by using procedures within a program, combinations of data and procedures, or independent but interrelated programs. </a:t>
                      </a:r>
                      <a:endParaRPr sz="1200"/>
                    </a:p>
                  </a:txBody>
                  <a:tcPr marT="91425" marB="91425" marR="91425" marL="91425">
                    <a:solidFill>
                      <a:schemeClr val="lt1"/>
                    </a:solidFill>
                  </a:tcPr>
                </a:tc>
              </a:tr>
              <a:tr h="381000">
                <a:tc>
                  <a:txBody>
                    <a:bodyPr/>
                    <a:lstStyle/>
                    <a:p>
                      <a:pPr indent="0" lvl="0" marL="0" rtl="0" algn="l">
                        <a:spcBef>
                          <a:spcPts val="0"/>
                        </a:spcBef>
                        <a:spcAft>
                          <a:spcPts val="0"/>
                        </a:spcAft>
                        <a:buNone/>
                      </a:pPr>
                      <a:r>
                        <a:rPr lang="en" sz="1200"/>
                        <a:t>Complex programs are developed, tested, and analyzed by teams drawing on the members’ diverse strengths using a variety of resources, libraries, and tools. </a:t>
                      </a:r>
                      <a:endParaRPr sz="1200"/>
                    </a:p>
                  </a:txBody>
                  <a:tcPr marT="91425" marB="91425" marR="91425" marL="91425">
                    <a:solidFill>
                      <a:schemeClr val="lt1"/>
                    </a:solidFill>
                  </a:tcPr>
                </a:tc>
                <a:tc>
                  <a:txBody>
                    <a:bodyPr/>
                    <a:lstStyle/>
                    <a:p>
                      <a:pPr indent="0" lvl="0" marL="0" rtl="0" algn="l">
                        <a:spcBef>
                          <a:spcPts val="0"/>
                        </a:spcBef>
                        <a:spcAft>
                          <a:spcPts val="0"/>
                        </a:spcAft>
                        <a:buNone/>
                      </a:pPr>
                      <a:r>
                        <a:rPr lang="en" sz="1200"/>
                        <a:t>• 8.1.12.AP.7: Collaboratively design and develop programs and artifacts for broad audiences by incorporating feedback from users. • 8.1.12.AP.8: Evaluate and refine computational artifacts to make them more usable and accessible. • 8.1.12.AP.9: Collaboratively document and present design decisions in the development of complex programs. </a:t>
                      </a:r>
                      <a:endParaRPr sz="1200"/>
                    </a:p>
                  </a:txBody>
                  <a:tcPr marT="91425" marB="91425" marR="91425" marL="91425">
                    <a:solidFill>
                      <a:schemeClr val="lt1"/>
                    </a:solidFill>
                  </a:tcPr>
                </a:tc>
              </a:tr>
            </a:tbl>
          </a:graphicData>
        </a:graphic>
      </p:graphicFrame>
      <p:sp>
        <p:nvSpPr>
          <p:cNvPr id="2226" name="Google Shape;2226;p2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sp>
        <p:nvSpPr>
          <p:cNvPr id="2231" name="Google Shape;2231;p2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 we dread about teaching this unit?</a:t>
            </a:r>
            <a:endParaRPr/>
          </a:p>
        </p:txBody>
      </p:sp>
      <p:sp>
        <p:nvSpPr>
          <p:cNvPr id="2232" name="Google Shape;2232;p2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233" name="Google Shape;2233;p2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7" name="Shape 2237"/>
        <p:cNvGrpSpPr/>
        <p:nvPr/>
      </p:nvGrpSpPr>
      <p:grpSpPr>
        <a:xfrm>
          <a:off x="0" y="0"/>
          <a:ext cx="0" cy="0"/>
          <a:chOff x="0" y="0"/>
          <a:chExt cx="0" cy="0"/>
        </a:xfrm>
      </p:grpSpPr>
      <p:sp>
        <p:nvSpPr>
          <p:cNvPr id="2238" name="Google Shape;2238;p2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Resources - Algorithms - from Brookshear</a:t>
            </a:r>
            <a:endParaRPr/>
          </a:p>
        </p:txBody>
      </p:sp>
      <p:sp>
        <p:nvSpPr>
          <p:cNvPr id="2239" name="Google Shape;2239;p2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240" name="Google Shape;2240;p2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4" name="Shape 2244"/>
        <p:cNvGrpSpPr/>
        <p:nvPr/>
      </p:nvGrpSpPr>
      <p:grpSpPr>
        <a:xfrm>
          <a:off x="0" y="0"/>
          <a:ext cx="0" cy="0"/>
          <a:chOff x="0" y="0"/>
          <a:chExt cx="0" cy="0"/>
        </a:xfrm>
      </p:grpSpPr>
      <p:sp>
        <p:nvSpPr>
          <p:cNvPr id="2245" name="Google Shape;2245;p273"/>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5.1 The Concept of an Algorithm</a:t>
            </a:r>
            <a:endParaRPr/>
          </a:p>
        </p:txBody>
      </p:sp>
      <p:sp>
        <p:nvSpPr>
          <p:cNvPr id="2246" name="Google Shape;2246;p273"/>
          <p:cNvSpPr txBox="1"/>
          <p:nvPr>
            <p:ph idx="1" type="body"/>
          </p:nvPr>
        </p:nvSpPr>
        <p:spPr>
          <a:xfrm>
            <a:off x="457200" y="1207294"/>
            <a:ext cx="8229600" cy="33945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Algorithms from previous chapters</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Converting from one base to another</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Correcting errors in data</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Compression</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Many researchers believe that every activity of the human mind is the result of an algorithm</a:t>
            </a:r>
            <a:endParaRPr/>
          </a:p>
        </p:txBody>
      </p:sp>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0" name="Shape 2250"/>
        <p:cNvGrpSpPr/>
        <p:nvPr/>
      </p:nvGrpSpPr>
      <p:grpSpPr>
        <a:xfrm>
          <a:off x="0" y="0"/>
          <a:ext cx="0" cy="0"/>
          <a:chOff x="0" y="0"/>
          <a:chExt cx="0" cy="0"/>
        </a:xfrm>
      </p:grpSpPr>
      <p:sp>
        <p:nvSpPr>
          <p:cNvPr id="2251" name="Google Shape;2251;p274"/>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Formal Definition of Algorithm</a:t>
            </a:r>
            <a:endParaRPr/>
          </a:p>
        </p:txBody>
      </p:sp>
      <p:sp>
        <p:nvSpPr>
          <p:cNvPr id="2252" name="Google Shape;2252;p274"/>
          <p:cNvSpPr txBox="1"/>
          <p:nvPr>
            <p:ph idx="1" type="body"/>
          </p:nvPr>
        </p:nvSpPr>
        <p:spPr>
          <a:xfrm>
            <a:off x="457200" y="1207294"/>
            <a:ext cx="8229600" cy="33945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An algorithm is an ordered set of unambiguous, executable steps that defines a terminating process</a:t>
            </a:r>
            <a:endParaRPr b="0" i="0" sz="2400" u="none">
              <a:solidFill>
                <a:srgbClr val="000000"/>
              </a:solidFill>
              <a:latin typeface="Arial"/>
              <a:ea typeface="Arial"/>
              <a:cs typeface="Arial"/>
              <a:sym typeface="Arial"/>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The steps of an algorithm can be sequenced in different ways</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Linear (1, 2, 3, …)</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Parallel (multiple processors)</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Cause and Effect (circuits)</a:t>
            </a:r>
            <a:endParaRPr/>
          </a:p>
          <a:p>
            <a:pPr indent="-184150" lvl="1" marL="895350" rtl="0" algn="l">
              <a:lnSpc>
                <a:spcPct val="100000"/>
              </a:lnSpc>
              <a:spcBef>
                <a:spcPts val="600"/>
              </a:spcBef>
              <a:spcAft>
                <a:spcPts val="0"/>
              </a:spcAft>
              <a:buClr>
                <a:srgbClr val="007FA3"/>
              </a:buClr>
              <a:buSzPts val="2400"/>
              <a:buNone/>
            </a:pPr>
            <a:r>
              <a:t/>
            </a:r>
            <a:endParaRPr b="0" i="0" sz="2400" u="none">
              <a:solidFill>
                <a:srgbClr val="000000"/>
              </a:solidFill>
              <a:latin typeface="Arial"/>
              <a:ea typeface="Arial"/>
              <a:cs typeface="Arial"/>
              <a:sym typeface="Arial"/>
            </a:endParaRPr>
          </a:p>
          <a:p>
            <a:pPr indent="-395287" lvl="0" marL="496887" rtl="0" algn="l">
              <a:lnSpc>
                <a:spcPct val="100000"/>
              </a:lnSpc>
              <a:spcBef>
                <a:spcPts val="1500"/>
              </a:spcBef>
              <a:spcAft>
                <a:spcPts val="0"/>
              </a:spcAft>
              <a:buSzPts val="2400"/>
              <a:buNone/>
            </a:pPr>
            <a:r>
              <a:t/>
            </a:r>
            <a:endParaRPr b="0" i="0" sz="2400" u="none">
              <a:solidFill>
                <a:srgbClr val="000000"/>
              </a:solidFill>
              <a:latin typeface="Arial"/>
              <a:ea typeface="Arial"/>
              <a:cs typeface="Arial"/>
              <a:sym typeface="Arial"/>
            </a:endParaRPr>
          </a:p>
          <a:p>
            <a:pPr indent="-395287" lvl="0" marL="496887" rtl="0" algn="l">
              <a:lnSpc>
                <a:spcPct val="100000"/>
              </a:lnSpc>
              <a:spcBef>
                <a:spcPts val="1500"/>
              </a:spcBef>
              <a:spcAft>
                <a:spcPts val="0"/>
              </a:spcAft>
              <a:buSzPts val="2400"/>
              <a:buNone/>
            </a:pPr>
            <a:r>
              <a:t/>
            </a:r>
            <a:endParaRPr b="0" i="0" sz="2400" u="none">
              <a:solidFill>
                <a:srgbClr val="000000"/>
              </a:solidFill>
              <a:latin typeface="Arial"/>
              <a:ea typeface="Arial"/>
              <a:cs typeface="Arial"/>
              <a:sym typeface="Arial"/>
            </a:endParaRPr>
          </a:p>
          <a:p>
            <a:pPr indent="-242887" lvl="0" marL="496887" marR="0" rtl="0" algn="l">
              <a:spcBef>
                <a:spcPts val="1500"/>
              </a:spcBef>
              <a:spcAft>
                <a:spcPts val="0"/>
              </a:spcAft>
              <a:buClr>
                <a:srgbClr val="007FA3"/>
              </a:buClr>
              <a:buSzPts val="2400"/>
              <a:buFont typeface="Arial"/>
              <a:buNone/>
            </a:pPr>
            <a:r>
              <a:t/>
            </a:r>
            <a:endParaRPr b="0" i="0" sz="2400" u="none">
              <a:solidFill>
                <a:srgbClr val="000000"/>
              </a:solidFill>
              <a:latin typeface="Arial"/>
              <a:ea typeface="Arial"/>
              <a:cs typeface="Arial"/>
              <a:sym typeface="Arial"/>
            </a:endParaRPr>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6" name="Shape 2256"/>
        <p:cNvGrpSpPr/>
        <p:nvPr/>
      </p:nvGrpSpPr>
      <p:grpSpPr>
        <a:xfrm>
          <a:off x="0" y="0"/>
          <a:ext cx="0" cy="0"/>
          <a:chOff x="0" y="0"/>
          <a:chExt cx="0" cy="0"/>
        </a:xfrm>
      </p:grpSpPr>
      <p:sp>
        <p:nvSpPr>
          <p:cNvPr id="2257" name="Google Shape;2257;p275"/>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Formal Definition of Algorithm</a:t>
            </a:r>
            <a:endParaRPr/>
          </a:p>
        </p:txBody>
      </p:sp>
      <p:sp>
        <p:nvSpPr>
          <p:cNvPr id="2258" name="Google Shape;2258;p275"/>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A Terminating Process </a:t>
            </a:r>
            <a:endParaRPr/>
          </a:p>
          <a:p>
            <a:pPr indent="-327025" lvl="1" marL="885825"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Culminates with a result</a:t>
            </a:r>
            <a:endParaRPr/>
          </a:p>
          <a:p>
            <a:pPr indent="-327025" lvl="1" marL="885825"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Can include systems that run continuously</a:t>
            </a:r>
            <a:endParaRPr/>
          </a:p>
          <a:p>
            <a:pPr indent="-317500" lvl="2" marL="1333500" rtl="0" algn="l">
              <a:lnSpc>
                <a:spcPct val="100000"/>
              </a:lnSpc>
              <a:spcBef>
                <a:spcPts val="600"/>
              </a:spcBef>
              <a:spcAft>
                <a:spcPts val="0"/>
              </a:spcAft>
              <a:buClr>
                <a:srgbClr val="007FA3"/>
              </a:buClr>
              <a:buSzPts val="2200"/>
              <a:buFont typeface="Noto Sans Symbols"/>
              <a:buChar char="▪"/>
            </a:pPr>
            <a:r>
              <a:rPr b="0" i="0" lang="en" sz="2200" u="none">
                <a:solidFill>
                  <a:srgbClr val="000000"/>
                </a:solidFill>
                <a:latin typeface="Arial"/>
                <a:ea typeface="Arial"/>
                <a:cs typeface="Arial"/>
                <a:sym typeface="Arial"/>
              </a:rPr>
              <a:t>Hospital systems</a:t>
            </a:r>
            <a:endParaRPr/>
          </a:p>
          <a:p>
            <a:pPr indent="-317500" lvl="2" marL="1333500" rtl="0" algn="l">
              <a:lnSpc>
                <a:spcPct val="100000"/>
              </a:lnSpc>
              <a:spcBef>
                <a:spcPts val="600"/>
              </a:spcBef>
              <a:spcAft>
                <a:spcPts val="0"/>
              </a:spcAft>
              <a:buClr>
                <a:srgbClr val="007FA3"/>
              </a:buClr>
              <a:buSzPts val="2200"/>
              <a:buFont typeface="Noto Sans Symbols"/>
              <a:buChar char="▪"/>
            </a:pPr>
            <a:r>
              <a:rPr b="0" i="0" lang="en" sz="2200" u="none">
                <a:solidFill>
                  <a:srgbClr val="000000"/>
                </a:solidFill>
                <a:latin typeface="Arial"/>
                <a:ea typeface="Arial"/>
                <a:cs typeface="Arial"/>
                <a:sym typeface="Arial"/>
              </a:rPr>
              <a:t>Long Division Algorithm</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A Non-terminating Process </a:t>
            </a:r>
            <a:endParaRPr b="0" i="0" sz="2400" u="none">
              <a:solidFill>
                <a:srgbClr val="000000"/>
              </a:solidFill>
              <a:latin typeface="Arial"/>
              <a:ea typeface="Arial"/>
              <a:cs typeface="Arial"/>
              <a:sym typeface="Arial"/>
            </a:endParaRPr>
          </a:p>
          <a:p>
            <a:pPr indent="-327025" lvl="1" marL="885825"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Does not produce an answer</a:t>
            </a:r>
            <a:endParaRPr/>
          </a:p>
          <a:p>
            <a:pPr indent="-327025" lvl="1" marL="885825"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Chapter 12 : “Non-deterministic Algorithms”</a:t>
            </a:r>
            <a:endParaRPr b="0" i="0" sz="2400" u="none">
              <a:solidFill>
                <a:srgbClr val="000000"/>
              </a:solidFill>
              <a:latin typeface="Arial"/>
              <a:ea typeface="Arial"/>
              <a:cs typeface="Arial"/>
              <a:sym typeface="Arial"/>
            </a:endParaRPr>
          </a:p>
          <a:p>
            <a:pPr indent="-317500" lvl="2" marL="1333500" rtl="0" algn="l">
              <a:lnSpc>
                <a:spcPct val="100000"/>
              </a:lnSpc>
              <a:spcBef>
                <a:spcPts val="600"/>
              </a:spcBef>
              <a:spcAft>
                <a:spcPts val="0"/>
              </a:spcAft>
              <a:buSzPts val="2400"/>
              <a:buNone/>
            </a:pPr>
            <a:r>
              <a:t/>
            </a:r>
            <a:endParaRPr b="0" i="0" sz="2400" u="none">
              <a:solidFill>
                <a:srgbClr val="000000"/>
              </a:solidFill>
              <a:latin typeface="Arial"/>
              <a:ea typeface="Arial"/>
              <a:cs typeface="Arial"/>
              <a:sym typeface="Arial"/>
            </a:endParaRPr>
          </a:p>
          <a:p>
            <a:pPr indent="-395287" lvl="0" marL="496887" rtl="0" algn="l">
              <a:lnSpc>
                <a:spcPct val="100000"/>
              </a:lnSpc>
              <a:spcBef>
                <a:spcPts val="1500"/>
              </a:spcBef>
              <a:spcAft>
                <a:spcPts val="0"/>
              </a:spcAft>
              <a:buSzPts val="2400"/>
              <a:buNone/>
            </a:pPr>
            <a:r>
              <a:t/>
            </a:r>
            <a:endParaRPr b="0" i="0" sz="2400" u="none">
              <a:solidFill>
                <a:srgbClr val="000000"/>
              </a:solidFill>
              <a:latin typeface="Arial"/>
              <a:ea typeface="Arial"/>
              <a:cs typeface="Arial"/>
              <a:sym typeface="Arial"/>
            </a:endParaRPr>
          </a:p>
          <a:p>
            <a:pPr indent="-395287" lvl="0" marL="496887" rtl="0" algn="l">
              <a:lnSpc>
                <a:spcPct val="100000"/>
              </a:lnSpc>
              <a:spcBef>
                <a:spcPts val="1500"/>
              </a:spcBef>
              <a:spcAft>
                <a:spcPts val="0"/>
              </a:spcAft>
              <a:buSzPts val="2400"/>
              <a:buNone/>
            </a:pPr>
            <a:r>
              <a:t/>
            </a:r>
            <a:endParaRPr b="0" i="0" sz="2400" u="none">
              <a:solidFill>
                <a:srgbClr val="000000"/>
              </a:solidFill>
              <a:latin typeface="Arial"/>
              <a:ea typeface="Arial"/>
              <a:cs typeface="Arial"/>
              <a:sym typeface="Arial"/>
            </a:endParaRPr>
          </a:p>
          <a:p>
            <a:pPr indent="-242887" lvl="0" marL="496887" marR="0" rtl="0" algn="l">
              <a:spcBef>
                <a:spcPts val="1500"/>
              </a:spcBef>
              <a:spcAft>
                <a:spcPts val="0"/>
              </a:spcAft>
              <a:buClr>
                <a:srgbClr val="007FA3"/>
              </a:buClr>
              <a:buSzPts val="2400"/>
              <a:buFont typeface="Arial"/>
              <a:buNone/>
            </a:pPr>
            <a:r>
              <a:t/>
            </a:r>
            <a:endParaRPr b="0" i="0" sz="2400" u="none">
              <a:solidFill>
                <a:srgbClr val="000000"/>
              </a:solidFill>
              <a:latin typeface="Arial"/>
              <a:ea typeface="Arial"/>
              <a:cs typeface="Arial"/>
              <a:sym typeface="Arial"/>
            </a:endParaRPr>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2" name="Shape 2262"/>
        <p:cNvGrpSpPr/>
        <p:nvPr/>
      </p:nvGrpSpPr>
      <p:grpSpPr>
        <a:xfrm>
          <a:off x="0" y="0"/>
          <a:ext cx="0" cy="0"/>
          <a:chOff x="0" y="0"/>
          <a:chExt cx="0" cy="0"/>
        </a:xfrm>
      </p:grpSpPr>
      <p:sp>
        <p:nvSpPr>
          <p:cNvPr id="2263" name="Google Shape;2263;p276"/>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The Abstract Nature of Algorithms</a:t>
            </a:r>
            <a:endParaRPr/>
          </a:p>
        </p:txBody>
      </p:sp>
      <p:sp>
        <p:nvSpPr>
          <p:cNvPr id="2264" name="Google Shape;2264;p276"/>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There is a difference between an algorithm and its representation.</a:t>
            </a:r>
            <a:endParaRPr/>
          </a:p>
          <a:p>
            <a:pPr indent="-327025" lvl="1" marL="885825"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Analogy: difference between a story and a book</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A Program is a representation of an algorithm.</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A Process is the activity of executing an algorithm.</a:t>
            </a:r>
            <a:endParaRPr/>
          </a:p>
          <a:p>
            <a:pPr indent="-395287" lvl="0" marL="496887" rtl="0" algn="l">
              <a:lnSpc>
                <a:spcPct val="100000"/>
              </a:lnSpc>
              <a:spcBef>
                <a:spcPts val="1500"/>
              </a:spcBef>
              <a:spcAft>
                <a:spcPts val="0"/>
              </a:spcAft>
              <a:buSzPts val="2400"/>
              <a:buNone/>
            </a:pPr>
            <a:r>
              <a:t/>
            </a:r>
            <a:endParaRPr b="0" i="0" sz="2400" u="none">
              <a:solidFill>
                <a:srgbClr val="000000"/>
              </a:solidFill>
              <a:latin typeface="Arial"/>
              <a:ea typeface="Arial"/>
              <a:cs typeface="Arial"/>
              <a:sym typeface="Arial"/>
            </a:endParaRPr>
          </a:p>
          <a:p>
            <a:pPr indent="-395287" lvl="0" marL="496887" rtl="0" algn="l">
              <a:lnSpc>
                <a:spcPct val="100000"/>
              </a:lnSpc>
              <a:spcBef>
                <a:spcPts val="1500"/>
              </a:spcBef>
              <a:spcAft>
                <a:spcPts val="0"/>
              </a:spcAft>
              <a:buSzPts val="2400"/>
              <a:buNone/>
            </a:pPr>
            <a:r>
              <a:t/>
            </a:r>
            <a:endParaRPr b="0" i="0" sz="2400" u="none">
              <a:solidFill>
                <a:srgbClr val="000000"/>
              </a:solidFill>
              <a:latin typeface="Arial"/>
              <a:ea typeface="Arial"/>
              <a:cs typeface="Arial"/>
              <a:sym typeface="Arial"/>
            </a:endParaRPr>
          </a:p>
          <a:p>
            <a:pPr indent="-242887" lvl="0" marL="496887" marR="0" rtl="0" algn="l">
              <a:spcBef>
                <a:spcPts val="1500"/>
              </a:spcBef>
              <a:spcAft>
                <a:spcPts val="0"/>
              </a:spcAft>
              <a:buClr>
                <a:srgbClr val="007FA3"/>
              </a:buClr>
              <a:buSzPts val="2400"/>
              <a:buFont typeface="Arial"/>
              <a:buNone/>
            </a:pPr>
            <a:r>
              <a:t/>
            </a:r>
            <a:endParaRPr b="0" i="0" sz="2400" u="none">
              <a:solidFill>
                <a:srgbClr val="000000"/>
              </a:solidFill>
              <a:latin typeface="Arial"/>
              <a:ea typeface="Arial"/>
              <a:cs typeface="Arial"/>
              <a:sym typeface="Arial"/>
            </a:endParaRPr>
          </a:p>
        </p:txBody>
      </p:sp>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p277"/>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Module 4.2 – Representing an Algorithm and Pseudocode</a:t>
            </a:r>
            <a:endParaRPr/>
          </a:p>
        </p:txBody>
      </p:sp>
      <p:sp>
        <p:nvSpPr>
          <p:cNvPr id="2270" name="Google Shape;2270;p277"/>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242887" lvl="0" marL="496887" marR="0" rtl="0" algn="l">
              <a:spcBef>
                <a:spcPts val="0"/>
              </a:spcBef>
              <a:spcAft>
                <a:spcPts val="0"/>
              </a:spcAft>
              <a:buClr>
                <a:srgbClr val="007FA3"/>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 we dread about teaching this unit?</a:t>
            </a:r>
            <a:endParaRPr/>
          </a:p>
        </p:txBody>
      </p:sp>
      <p:sp>
        <p:nvSpPr>
          <p:cNvPr id="262" name="Google Shape;262;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63" name="Google Shape;263;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4" name="Shape 2274"/>
        <p:cNvGrpSpPr/>
        <p:nvPr/>
      </p:nvGrpSpPr>
      <p:grpSpPr>
        <a:xfrm>
          <a:off x="0" y="0"/>
          <a:ext cx="0" cy="0"/>
          <a:chOff x="0" y="0"/>
          <a:chExt cx="0" cy="0"/>
        </a:xfrm>
      </p:grpSpPr>
      <p:sp>
        <p:nvSpPr>
          <p:cNvPr id="2275" name="Google Shape;2275;p278"/>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5.2 Algorithm Representation</a:t>
            </a:r>
            <a:endParaRPr/>
          </a:p>
        </p:txBody>
      </p:sp>
      <p:sp>
        <p:nvSpPr>
          <p:cNvPr id="2276" name="Google Shape;2276;p278"/>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Is done formally with well-defined Primitives</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 collection of primitives constitutes a programming language.</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Is done informally with Pseudocode</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Pseudocode is between natural language and a programming language.</a:t>
            </a:r>
            <a:endParaRPr/>
          </a:p>
          <a:p>
            <a:pPr indent="-242887" lvl="0" marL="496887" marR="0" rtl="0" algn="l">
              <a:spcBef>
                <a:spcPts val="1500"/>
              </a:spcBef>
              <a:spcAft>
                <a:spcPts val="0"/>
              </a:spcAft>
              <a:buClr>
                <a:srgbClr val="007FA3"/>
              </a:buClr>
              <a:buSzPts val="2400"/>
              <a:buFont typeface="Arial"/>
              <a:buNone/>
            </a:pPr>
            <a:r>
              <a:t/>
            </a:r>
            <a:endParaRPr b="0" i="0" sz="2400" u="none">
              <a:solidFill>
                <a:srgbClr val="000000"/>
              </a:solidFill>
              <a:latin typeface="Arial"/>
              <a:ea typeface="Arial"/>
              <a:cs typeface="Arial"/>
              <a:sym typeface="Arial"/>
            </a:endParaRPr>
          </a:p>
        </p:txBody>
      </p:sp>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0" name="Shape 2280"/>
        <p:cNvGrpSpPr/>
        <p:nvPr/>
      </p:nvGrpSpPr>
      <p:grpSpPr>
        <a:xfrm>
          <a:off x="0" y="0"/>
          <a:ext cx="0" cy="0"/>
          <a:chOff x="0" y="0"/>
          <a:chExt cx="0" cy="0"/>
        </a:xfrm>
      </p:grpSpPr>
      <p:sp>
        <p:nvSpPr>
          <p:cNvPr id="2281" name="Google Shape;2281;p279"/>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5.2  Folding a bird from a square piece of paper</a:t>
            </a:r>
            <a:endParaRPr/>
          </a:p>
        </p:txBody>
      </p:sp>
      <p:pic>
        <p:nvPicPr>
          <p:cNvPr id="2282" name="Google Shape;2282;p279"/>
          <p:cNvPicPr preferRelativeResize="0"/>
          <p:nvPr/>
        </p:nvPicPr>
        <p:blipFill rotWithShape="1">
          <a:blip r:embed="rId3">
            <a:alphaModFix/>
          </a:blip>
          <a:srcRect b="0" l="0" r="0" t="0"/>
          <a:stretch/>
        </p:blipFill>
        <p:spPr>
          <a:xfrm>
            <a:off x="2424112" y="1229915"/>
            <a:ext cx="3221831" cy="3398045"/>
          </a:xfrm>
          <a:prstGeom prst="rect">
            <a:avLst/>
          </a:prstGeom>
          <a:noFill/>
          <a:ln>
            <a:noFill/>
          </a:ln>
        </p:spPr>
      </p:pic>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6" name="Shape 2286"/>
        <p:cNvGrpSpPr/>
        <p:nvPr/>
      </p:nvGrpSpPr>
      <p:grpSpPr>
        <a:xfrm>
          <a:off x="0" y="0"/>
          <a:ext cx="0" cy="0"/>
          <a:chOff x="0" y="0"/>
          <a:chExt cx="0" cy="0"/>
        </a:xfrm>
      </p:grpSpPr>
      <p:sp>
        <p:nvSpPr>
          <p:cNvPr id="2287" name="Google Shape;2287;p280"/>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5.3  Origami primitives</a:t>
            </a:r>
            <a:endParaRPr/>
          </a:p>
        </p:txBody>
      </p:sp>
      <p:pic>
        <p:nvPicPr>
          <p:cNvPr descr="A table contains the syntax and semantics of folding origami models with two columns and 6 rows. The rows are as follows. Row 1. An arrow with a circle in the middle like a loop, turn the paper over as in a folded page shown face up or face down. Row 2. Shade one side of paper, distinguishes between different sides of paper with one side shown as shaded and the other unshaded. Row 3. Dashed line, represents a valley fold, so that a paper with a dashed line represents a paper with a fold in the middle pointing down. Row 4. A gray dotted line, represents a mountain fold, so that a dotted line on a paper, represents a fold in the middle pointing up. Row 5. A dashed arrow pointing right, fold over so that a paper is folded in half and resembles a book. Row 6. A solid arrow pointing to the right, push in so that the force of pushing causes a portion of a triangle to fold and create a beak formation." id="2288" name="Google Shape;2288;p280"/>
          <p:cNvPicPr preferRelativeResize="0"/>
          <p:nvPr/>
        </p:nvPicPr>
        <p:blipFill rotWithShape="1">
          <a:blip r:embed="rId3">
            <a:alphaModFix/>
          </a:blip>
          <a:srcRect b="0" l="0" r="0" t="0"/>
          <a:stretch/>
        </p:blipFill>
        <p:spPr>
          <a:xfrm>
            <a:off x="2451100" y="1121569"/>
            <a:ext cx="3181350" cy="3614738"/>
          </a:xfrm>
          <a:prstGeom prst="rect">
            <a:avLst/>
          </a:prstGeom>
          <a:noFill/>
          <a:ln>
            <a:noFill/>
          </a:ln>
        </p:spPr>
      </p:pic>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2" name="Shape 2292"/>
        <p:cNvGrpSpPr/>
        <p:nvPr/>
      </p:nvGrpSpPr>
      <p:grpSpPr>
        <a:xfrm>
          <a:off x="0" y="0"/>
          <a:ext cx="0" cy="0"/>
          <a:chOff x="0" y="0"/>
          <a:chExt cx="0" cy="0"/>
        </a:xfrm>
      </p:grpSpPr>
      <p:sp>
        <p:nvSpPr>
          <p:cNvPr id="2293" name="Google Shape;2293;p281"/>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Designing a Pseudocode Language</a:t>
            </a:r>
            <a:endParaRPr/>
          </a:p>
        </p:txBody>
      </p:sp>
      <p:sp>
        <p:nvSpPr>
          <p:cNvPr id="2294" name="Google Shape;2294;p281"/>
          <p:cNvSpPr txBox="1"/>
          <p:nvPr>
            <p:ph idx="1" type="body"/>
          </p:nvPr>
        </p:nvSpPr>
        <p:spPr>
          <a:xfrm>
            <a:off x="457200" y="1207294"/>
            <a:ext cx="8229600" cy="33945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Choose a common programming language</a:t>
            </a:r>
            <a:endParaRPr b="0" i="0" sz="2400" u="none">
              <a:solidFill>
                <a:srgbClr val="000000"/>
              </a:solidFill>
              <a:latin typeface="Arial"/>
              <a:ea typeface="Arial"/>
              <a:cs typeface="Arial"/>
              <a:sym typeface="Arial"/>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Loosen some of the syntax rules</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Allow for some natural language</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Use consistent, concise notation</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We will use a Python-like Pseudocode</a:t>
            </a:r>
            <a:endParaRPr b="0" i="0" sz="2400" u="none">
              <a:solidFill>
                <a:srgbClr val="000000"/>
              </a:solidFill>
              <a:latin typeface="Arial"/>
              <a:ea typeface="Arial"/>
              <a:cs typeface="Arial"/>
              <a:sym typeface="Arial"/>
            </a:endParaRPr>
          </a:p>
          <a:p>
            <a:pPr indent="-242887" lvl="0" marL="496887" marR="0" rtl="0" algn="l">
              <a:spcBef>
                <a:spcPts val="1500"/>
              </a:spcBef>
              <a:spcAft>
                <a:spcPts val="0"/>
              </a:spcAft>
              <a:buClr>
                <a:srgbClr val="007FA3"/>
              </a:buClr>
              <a:buSzPts val="2400"/>
              <a:buFont typeface="Arial"/>
              <a:buNone/>
            </a:pPr>
            <a:r>
              <a:t/>
            </a:r>
            <a:endParaRPr b="0" i="0" sz="2400" u="none">
              <a:solidFill>
                <a:srgbClr val="000000"/>
              </a:solidFill>
              <a:latin typeface="Arial"/>
              <a:ea typeface="Arial"/>
              <a:cs typeface="Arial"/>
              <a:sym typeface="Arial"/>
            </a:endParaRPr>
          </a:p>
        </p:txBody>
      </p:sp>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8" name="Shape 2298"/>
        <p:cNvGrpSpPr/>
        <p:nvPr/>
      </p:nvGrpSpPr>
      <p:grpSpPr>
        <a:xfrm>
          <a:off x="0" y="0"/>
          <a:ext cx="0" cy="0"/>
          <a:chOff x="0" y="0"/>
          <a:chExt cx="0" cy="0"/>
        </a:xfrm>
      </p:grpSpPr>
      <p:sp>
        <p:nvSpPr>
          <p:cNvPr id="2299" name="Google Shape;2299;p282"/>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Pseudocode Primitives</a:t>
            </a:r>
            <a:endParaRPr/>
          </a:p>
        </p:txBody>
      </p:sp>
      <p:sp>
        <p:nvSpPr>
          <p:cNvPr id="2300" name="Google Shape;2300;p282"/>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Assignment</a:t>
            </a:r>
            <a:endParaRPr/>
          </a:p>
          <a:p>
            <a:pPr indent="-395287" lvl="0" marL="496887" rtl="0" algn="l">
              <a:lnSpc>
                <a:spcPct val="100000"/>
              </a:lnSpc>
              <a:spcBef>
                <a:spcPts val="1200"/>
              </a:spcBef>
              <a:spcAft>
                <a:spcPts val="0"/>
              </a:spcAft>
              <a:buSzPts val="2400"/>
              <a:buNone/>
            </a:pPr>
            <a:r>
              <a:rPr b="0" i="0" lang="en" sz="2400" u="none">
                <a:solidFill>
                  <a:srgbClr val="000000"/>
                </a:solidFill>
                <a:latin typeface="Arial"/>
                <a:ea typeface="Arial"/>
                <a:cs typeface="Arial"/>
                <a:sym typeface="Arial"/>
              </a:rPr>
              <a:t>		</a:t>
            </a:r>
            <a:r>
              <a:rPr b="0" i="1" lang="en" sz="2800" u="none">
                <a:solidFill>
                  <a:srgbClr val="800000"/>
                </a:solidFill>
                <a:latin typeface="Consolas"/>
                <a:ea typeface="Consolas"/>
                <a:cs typeface="Consolas"/>
                <a:sym typeface="Consolas"/>
              </a:rPr>
              <a:t>name</a:t>
            </a:r>
            <a:r>
              <a:rPr b="0" i="0" lang="en" sz="2800" u="none">
                <a:solidFill>
                  <a:srgbClr val="008000"/>
                </a:solidFill>
                <a:latin typeface="Consolas"/>
                <a:ea typeface="Consolas"/>
                <a:cs typeface="Consolas"/>
                <a:sym typeface="Consolas"/>
              </a:rPr>
              <a:t> = </a:t>
            </a:r>
            <a:r>
              <a:rPr b="0" i="1" lang="en" sz="2800" u="none">
                <a:solidFill>
                  <a:srgbClr val="008000"/>
                </a:solidFill>
                <a:latin typeface="Consolas"/>
                <a:ea typeface="Consolas"/>
                <a:cs typeface="Consolas"/>
                <a:sym typeface="Consolas"/>
              </a:rPr>
              <a:t>expression</a:t>
            </a:r>
            <a:endParaRPr/>
          </a:p>
          <a:p>
            <a:pPr indent="-395287" lvl="0" marL="496887" rtl="0" algn="l">
              <a:lnSpc>
                <a:spcPct val="100000"/>
              </a:lnSpc>
              <a:spcBef>
                <a:spcPts val="1200"/>
              </a:spcBef>
              <a:spcAft>
                <a:spcPts val="0"/>
              </a:spcAft>
              <a:buClr>
                <a:srgbClr val="007FA3"/>
              </a:buClr>
              <a:buSzPts val="2400"/>
              <a:buChar char="•"/>
            </a:pPr>
            <a:r>
              <a:rPr b="0" i="0" lang="en" sz="2400" u="none">
                <a:solidFill>
                  <a:srgbClr val="000000"/>
                </a:solidFill>
                <a:latin typeface="Arial"/>
                <a:ea typeface="Arial"/>
                <a:cs typeface="Arial"/>
                <a:sym typeface="Arial"/>
              </a:rPr>
              <a:t>example</a:t>
            </a:r>
            <a:endParaRPr/>
          </a:p>
          <a:p>
            <a:pPr indent="-395287" lvl="0" marL="496887" rtl="0" algn="l">
              <a:lnSpc>
                <a:spcPct val="100000"/>
              </a:lnSpc>
              <a:spcBef>
                <a:spcPts val="1200"/>
              </a:spcBef>
              <a:spcAft>
                <a:spcPts val="0"/>
              </a:spcAft>
              <a:buSzPts val="2400"/>
              <a:buNone/>
            </a:pPr>
            <a:r>
              <a:rPr b="1" i="0" lang="en" sz="2400" u="none">
                <a:solidFill>
                  <a:srgbClr val="000000"/>
                </a:solidFill>
                <a:latin typeface="Arial"/>
                <a:ea typeface="Arial"/>
                <a:cs typeface="Arial"/>
                <a:sym typeface="Arial"/>
              </a:rPr>
              <a:t>	</a:t>
            </a:r>
            <a:r>
              <a:rPr b="0" i="0" lang="en" sz="2800" u="none">
                <a:solidFill>
                  <a:srgbClr val="9A3416"/>
                </a:solidFill>
                <a:latin typeface="Consolas"/>
                <a:ea typeface="Consolas"/>
                <a:cs typeface="Consolas"/>
                <a:sym typeface="Consolas"/>
              </a:rPr>
              <a:t>RemainingFunds</a:t>
            </a:r>
            <a:r>
              <a:rPr b="0" i="0" lang="en" sz="2800" u="none">
                <a:solidFill>
                  <a:srgbClr val="008000"/>
                </a:solidFill>
                <a:latin typeface="Consolas"/>
                <a:ea typeface="Consolas"/>
                <a:cs typeface="Consolas"/>
                <a:sym typeface="Consolas"/>
              </a:rPr>
              <a:t> = CheckingBalance +            </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SavingsBalance</a:t>
            </a:r>
            <a:endParaRPr/>
          </a:p>
        </p:txBody>
      </p:sp>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
        <p:nvSpPr>
          <p:cNvPr id="2305" name="Google Shape;2305;p283"/>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Pseudocode Primitives </a:t>
            </a:r>
            <a:r>
              <a:rPr b="1" i="0" lang="en" sz="3200" u="none">
                <a:solidFill>
                  <a:srgbClr val="007FA3"/>
                </a:solidFill>
                <a:latin typeface="Times New Roman"/>
                <a:ea typeface="Times New Roman"/>
                <a:cs typeface="Times New Roman"/>
                <a:sym typeface="Times New Roman"/>
              </a:rPr>
              <a:t>(continued)</a:t>
            </a:r>
            <a:endParaRPr/>
          </a:p>
        </p:txBody>
      </p:sp>
      <p:sp>
        <p:nvSpPr>
          <p:cNvPr id="2306" name="Google Shape;2306;p283"/>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Conditional selection</a:t>
            </a:r>
            <a:endParaRPr/>
          </a:p>
          <a:p>
            <a:pPr indent="-395287" lvl="0" marL="496887" rtl="0" algn="l">
              <a:lnSpc>
                <a:spcPct val="100000"/>
              </a:lnSpc>
              <a:spcBef>
                <a:spcPts val="1200"/>
              </a:spcBef>
              <a:spcAft>
                <a:spcPts val="0"/>
              </a:spcAft>
              <a:buSzPts val="2800"/>
              <a:buNone/>
            </a:pPr>
            <a:r>
              <a:rPr b="1" i="0" lang="en" sz="2800" u="none">
                <a:solidFill>
                  <a:srgbClr val="000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if</a:t>
            </a:r>
            <a:r>
              <a:rPr b="0" i="0" lang="en" sz="2800" u="none">
                <a:solidFill>
                  <a:srgbClr val="008000"/>
                </a:solidFill>
                <a:latin typeface="Consolas"/>
                <a:ea typeface="Consolas"/>
                <a:cs typeface="Consolas"/>
                <a:sym typeface="Consolas"/>
              </a:rPr>
              <a:t> (</a:t>
            </a:r>
            <a:r>
              <a:rPr b="0" i="1" lang="en" sz="2800" u="none">
                <a:solidFill>
                  <a:srgbClr val="008000"/>
                </a:solidFill>
                <a:latin typeface="Consolas"/>
                <a:ea typeface="Consolas"/>
                <a:cs typeface="Consolas"/>
                <a:sym typeface="Consolas"/>
              </a:rPr>
              <a:t>condition</a:t>
            </a:r>
            <a:r>
              <a:rPr b="0" i="0" lang="en" sz="2800" u="none">
                <a:solidFill>
                  <a:srgbClr val="008000"/>
                </a:solidFill>
                <a:latin typeface="Consolas"/>
                <a:ea typeface="Consolas"/>
                <a:cs typeface="Consolas"/>
                <a:sym typeface="Consolas"/>
              </a:rPr>
              <a:t>)</a:t>
            </a:r>
            <a:r>
              <a:rPr b="0" i="0" lang="en" sz="2800" u="none">
                <a:solidFill>
                  <a:srgbClr val="0000FF"/>
                </a:solidFill>
                <a:latin typeface="Consolas"/>
                <a:ea typeface="Consolas"/>
                <a:cs typeface="Consolas"/>
                <a:sym typeface="Consolas"/>
              </a:rPr>
              <a:t>:</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r>
              <a:rPr b="0" i="1" lang="en" sz="2800" u="none">
                <a:solidFill>
                  <a:srgbClr val="008000"/>
                </a:solidFill>
                <a:latin typeface="Consolas"/>
                <a:ea typeface="Consolas"/>
                <a:cs typeface="Consolas"/>
                <a:sym typeface="Consolas"/>
              </a:rPr>
              <a:t>activity</a:t>
            </a:r>
            <a:endParaRPr/>
          </a:p>
          <a:p>
            <a:pPr indent="-395287" lvl="0" marL="496887" rtl="0" algn="l">
              <a:lnSpc>
                <a:spcPct val="100000"/>
              </a:lnSpc>
              <a:spcBef>
                <a:spcPts val="1200"/>
              </a:spcBef>
              <a:spcAft>
                <a:spcPts val="0"/>
              </a:spcAft>
              <a:buClr>
                <a:srgbClr val="007FA3"/>
              </a:buClr>
              <a:buSzPts val="2400"/>
              <a:buChar char="•"/>
            </a:pPr>
            <a:r>
              <a:rPr b="0" i="0" lang="en" sz="2400" u="none">
                <a:solidFill>
                  <a:srgbClr val="000000"/>
                </a:solidFill>
                <a:latin typeface="Arial"/>
                <a:ea typeface="Arial"/>
                <a:cs typeface="Arial"/>
                <a:sym typeface="Arial"/>
              </a:rPr>
              <a:t>example</a:t>
            </a:r>
            <a:endParaRPr/>
          </a:p>
          <a:p>
            <a:pPr indent="-395287" lvl="0" marL="496887" rtl="0" algn="l">
              <a:lnSpc>
                <a:spcPct val="100000"/>
              </a:lnSpc>
              <a:spcBef>
                <a:spcPts val="1200"/>
              </a:spcBef>
              <a:spcAft>
                <a:spcPts val="0"/>
              </a:spcAft>
              <a:buSzPts val="2800"/>
              <a:buNone/>
            </a:pPr>
            <a:r>
              <a:rPr b="0" i="0" lang="en" sz="2800" u="none">
                <a:solidFill>
                  <a:srgbClr val="000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if</a:t>
            </a:r>
            <a:r>
              <a:rPr b="0" i="0" lang="en" sz="2800" u="none">
                <a:solidFill>
                  <a:srgbClr val="008000"/>
                </a:solidFill>
                <a:latin typeface="Consolas"/>
                <a:ea typeface="Consolas"/>
                <a:cs typeface="Consolas"/>
                <a:sym typeface="Consolas"/>
              </a:rPr>
              <a:t> (sales have decreased)</a:t>
            </a:r>
            <a:r>
              <a:rPr b="0" i="0" lang="en" sz="2800" u="none">
                <a:solidFill>
                  <a:srgbClr val="0000FF"/>
                </a:solidFill>
                <a:latin typeface="Consolas"/>
                <a:ea typeface="Consolas"/>
                <a:cs typeface="Consolas"/>
                <a:sym typeface="Consolas"/>
              </a:rPr>
              <a:t>:</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lower the price by 5%</a:t>
            </a:r>
            <a:endParaRPr/>
          </a:p>
          <a:p>
            <a:pPr indent="-217487" lvl="0" marL="496887" marR="0" rtl="0" algn="l">
              <a:spcBef>
                <a:spcPts val="1500"/>
              </a:spcBef>
              <a:spcAft>
                <a:spcPts val="0"/>
              </a:spcAft>
              <a:buClr>
                <a:srgbClr val="007FA3"/>
              </a:buClr>
              <a:buSzPts val="2800"/>
              <a:buFont typeface="Arial"/>
              <a:buNone/>
            </a:pPr>
            <a:r>
              <a:t/>
            </a:r>
            <a:endParaRPr b="0" i="0" sz="2800" u="none">
              <a:solidFill>
                <a:srgbClr val="008000"/>
              </a:solidFill>
              <a:latin typeface="Consolas"/>
              <a:ea typeface="Consolas"/>
              <a:cs typeface="Consolas"/>
              <a:sym typeface="Consolas"/>
            </a:endParaRPr>
          </a:p>
        </p:txBody>
      </p:sp>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0" name="Shape 2310"/>
        <p:cNvGrpSpPr/>
        <p:nvPr/>
      </p:nvGrpSpPr>
      <p:grpSpPr>
        <a:xfrm>
          <a:off x="0" y="0"/>
          <a:ext cx="0" cy="0"/>
          <a:chOff x="0" y="0"/>
          <a:chExt cx="0" cy="0"/>
        </a:xfrm>
      </p:grpSpPr>
      <p:sp>
        <p:nvSpPr>
          <p:cNvPr id="2311" name="Google Shape;2311;p284"/>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Pseudocode Primitives </a:t>
            </a:r>
            <a:r>
              <a:rPr b="1" i="0" lang="en" sz="3200" u="none">
                <a:solidFill>
                  <a:srgbClr val="007FA3"/>
                </a:solidFill>
                <a:latin typeface="Times New Roman"/>
                <a:ea typeface="Times New Roman"/>
                <a:cs typeface="Times New Roman"/>
                <a:sym typeface="Times New Roman"/>
              </a:rPr>
              <a:t>(continued)</a:t>
            </a:r>
            <a:endParaRPr/>
          </a:p>
        </p:txBody>
      </p:sp>
      <p:sp>
        <p:nvSpPr>
          <p:cNvPr id="2312" name="Google Shape;2312;p284"/>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Conditional selection</a:t>
            </a:r>
            <a:endParaRPr/>
          </a:p>
          <a:p>
            <a:pPr indent="-395287" lvl="0" marL="496887" rtl="0" algn="l">
              <a:lnSpc>
                <a:spcPct val="100000"/>
              </a:lnSpc>
              <a:spcBef>
                <a:spcPts val="1200"/>
              </a:spcBef>
              <a:spcAft>
                <a:spcPts val="0"/>
              </a:spcAft>
              <a:buSzPts val="2800"/>
              <a:buNone/>
            </a:pPr>
            <a:r>
              <a:rPr b="1" i="0" lang="en" sz="2800" u="none">
                <a:solidFill>
                  <a:srgbClr val="000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if</a:t>
            </a:r>
            <a:r>
              <a:rPr b="0" i="0" lang="en" sz="2800" u="none">
                <a:solidFill>
                  <a:srgbClr val="008000"/>
                </a:solidFill>
                <a:latin typeface="Consolas"/>
                <a:ea typeface="Consolas"/>
                <a:cs typeface="Consolas"/>
                <a:sym typeface="Consolas"/>
              </a:rPr>
              <a:t> (</a:t>
            </a:r>
            <a:r>
              <a:rPr b="0" i="1" lang="en" sz="2800" u="none">
                <a:solidFill>
                  <a:srgbClr val="008000"/>
                </a:solidFill>
                <a:latin typeface="Consolas"/>
                <a:ea typeface="Consolas"/>
                <a:cs typeface="Consolas"/>
                <a:sym typeface="Consolas"/>
              </a:rPr>
              <a:t>condition</a:t>
            </a:r>
            <a:r>
              <a:rPr b="0" i="0" lang="en" sz="2800" u="none">
                <a:solidFill>
                  <a:srgbClr val="008000"/>
                </a:solidFill>
                <a:latin typeface="Consolas"/>
                <a:ea typeface="Consolas"/>
                <a:cs typeface="Consolas"/>
                <a:sym typeface="Consolas"/>
              </a:rPr>
              <a:t>)</a:t>
            </a:r>
            <a:r>
              <a:rPr b="0" i="0" lang="en" sz="2800" u="none">
                <a:solidFill>
                  <a:srgbClr val="0000FF"/>
                </a:solidFill>
                <a:latin typeface="Consolas"/>
                <a:ea typeface="Consolas"/>
                <a:cs typeface="Consolas"/>
                <a:sym typeface="Consolas"/>
              </a:rPr>
              <a:t>:</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r>
              <a:rPr b="0" i="1" lang="en" sz="2800" u="none">
                <a:solidFill>
                  <a:srgbClr val="008000"/>
                </a:solidFill>
                <a:latin typeface="Consolas"/>
                <a:ea typeface="Consolas"/>
                <a:cs typeface="Consolas"/>
                <a:sym typeface="Consolas"/>
              </a:rPr>
              <a:t>activity</a:t>
            </a:r>
            <a:endParaRPr/>
          </a:p>
          <a:p>
            <a:pPr indent="-395287" lvl="0" marL="496887" rtl="0" algn="l">
              <a:lnSpc>
                <a:spcPct val="100000"/>
              </a:lnSpc>
              <a:spcBef>
                <a:spcPts val="0"/>
              </a:spcBef>
              <a:spcAft>
                <a:spcPts val="0"/>
              </a:spcAft>
              <a:buSzPts val="2800"/>
              <a:buNone/>
            </a:pPr>
            <a:r>
              <a:rPr b="0" i="1" lang="en" sz="2800" u="none">
                <a:solidFill>
                  <a:srgbClr val="008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else:</a:t>
            </a:r>
            <a:endParaRPr/>
          </a:p>
          <a:p>
            <a:pPr indent="-395287" lvl="0" marL="496887" rtl="0" algn="l">
              <a:lnSpc>
                <a:spcPct val="100000"/>
              </a:lnSpc>
              <a:spcBef>
                <a:spcPts val="0"/>
              </a:spcBef>
              <a:spcAft>
                <a:spcPts val="0"/>
              </a:spcAft>
              <a:buSzPts val="2800"/>
              <a:buNone/>
            </a:pPr>
            <a:r>
              <a:rPr b="0" i="1" lang="en" sz="2800" u="none">
                <a:solidFill>
                  <a:srgbClr val="008000"/>
                </a:solidFill>
                <a:latin typeface="Consolas"/>
                <a:ea typeface="Consolas"/>
                <a:cs typeface="Consolas"/>
                <a:sym typeface="Consolas"/>
              </a:rPr>
              <a:t>          activity</a:t>
            </a:r>
            <a:endParaRPr/>
          </a:p>
          <a:p>
            <a:pPr indent="-395287" lvl="0" marL="496887" rtl="0" algn="l">
              <a:lnSpc>
                <a:spcPct val="100000"/>
              </a:lnSpc>
              <a:spcBef>
                <a:spcPts val="1200"/>
              </a:spcBef>
              <a:spcAft>
                <a:spcPts val="0"/>
              </a:spcAft>
              <a:buClr>
                <a:srgbClr val="007FA3"/>
              </a:buClr>
              <a:buSzPts val="2400"/>
              <a:buChar char="•"/>
            </a:pPr>
            <a:r>
              <a:rPr b="0" i="0" lang="en" sz="2400" u="none">
                <a:solidFill>
                  <a:srgbClr val="000000"/>
                </a:solidFill>
                <a:latin typeface="Arial"/>
                <a:ea typeface="Arial"/>
                <a:cs typeface="Arial"/>
                <a:sym typeface="Arial"/>
              </a:rPr>
              <a:t>example</a:t>
            </a:r>
            <a:endParaRPr/>
          </a:p>
          <a:p>
            <a:pPr indent="-395287" lvl="0" marL="496887" rtl="0" algn="l">
              <a:lnSpc>
                <a:spcPct val="100000"/>
              </a:lnSpc>
              <a:spcBef>
                <a:spcPts val="1200"/>
              </a:spcBef>
              <a:spcAft>
                <a:spcPts val="0"/>
              </a:spcAft>
              <a:buSzPts val="2800"/>
              <a:buNone/>
            </a:pPr>
            <a:r>
              <a:rPr b="0" i="0" lang="en" sz="2800" u="none">
                <a:solidFill>
                  <a:srgbClr val="000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if</a:t>
            </a:r>
            <a:r>
              <a:rPr b="0" i="0" lang="en" sz="2800" u="none">
                <a:solidFill>
                  <a:srgbClr val="008000"/>
                </a:solidFill>
                <a:latin typeface="Consolas"/>
                <a:ea typeface="Consolas"/>
                <a:cs typeface="Consolas"/>
                <a:sym typeface="Consolas"/>
              </a:rPr>
              <a:t> (year is leap year)</a:t>
            </a:r>
            <a:r>
              <a:rPr b="0" i="0" lang="en" sz="2800" u="none">
                <a:solidFill>
                  <a:srgbClr val="0000FF"/>
                </a:solidFill>
                <a:latin typeface="Consolas"/>
                <a:ea typeface="Consolas"/>
                <a:cs typeface="Consolas"/>
                <a:sym typeface="Consolas"/>
              </a:rPr>
              <a:t>:</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r>
              <a:rPr b="0" i="0" lang="en" sz="2800" u="none">
                <a:solidFill>
                  <a:srgbClr val="800000"/>
                </a:solidFill>
                <a:latin typeface="Consolas"/>
                <a:ea typeface="Consolas"/>
                <a:cs typeface="Consolas"/>
                <a:sym typeface="Consolas"/>
              </a:rPr>
              <a:t>daily total </a:t>
            </a:r>
            <a:r>
              <a:rPr b="0" i="0" lang="en" sz="2800" u="none">
                <a:solidFill>
                  <a:srgbClr val="008000"/>
                </a:solidFill>
                <a:latin typeface="Consolas"/>
                <a:ea typeface="Consolas"/>
                <a:cs typeface="Consolas"/>
                <a:sym typeface="Consolas"/>
              </a:rPr>
              <a:t>= total / 366</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else:</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r>
              <a:rPr b="0" i="0" lang="en" sz="2800" u="none">
                <a:solidFill>
                  <a:srgbClr val="800000"/>
                </a:solidFill>
                <a:latin typeface="Consolas"/>
                <a:ea typeface="Consolas"/>
                <a:cs typeface="Consolas"/>
                <a:sym typeface="Consolas"/>
              </a:rPr>
              <a:t>daily total </a:t>
            </a:r>
            <a:r>
              <a:rPr b="0" i="0" lang="en" sz="2800" u="none">
                <a:solidFill>
                  <a:srgbClr val="008000"/>
                </a:solidFill>
                <a:latin typeface="Consolas"/>
                <a:ea typeface="Consolas"/>
                <a:cs typeface="Consolas"/>
                <a:sym typeface="Consolas"/>
              </a:rPr>
              <a:t>= total / 365</a:t>
            </a:r>
            <a:endParaRPr/>
          </a:p>
          <a:p>
            <a:pPr indent="-217487" lvl="0" marL="496887" marR="0" rtl="0" algn="l">
              <a:spcBef>
                <a:spcPts val="1500"/>
              </a:spcBef>
              <a:spcAft>
                <a:spcPts val="0"/>
              </a:spcAft>
              <a:buClr>
                <a:srgbClr val="007FA3"/>
              </a:buClr>
              <a:buSzPts val="2800"/>
              <a:buFont typeface="Arial"/>
              <a:buNone/>
            </a:pPr>
            <a:r>
              <a:t/>
            </a:r>
            <a:endParaRPr b="0" i="0" sz="2800" u="none">
              <a:solidFill>
                <a:srgbClr val="008000"/>
              </a:solidFill>
              <a:latin typeface="Consolas"/>
              <a:ea typeface="Consolas"/>
              <a:cs typeface="Consolas"/>
              <a:sym typeface="Consolas"/>
            </a:endParaRPr>
          </a:p>
        </p:txBody>
      </p:sp>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6" name="Shape 2316"/>
        <p:cNvGrpSpPr/>
        <p:nvPr/>
      </p:nvGrpSpPr>
      <p:grpSpPr>
        <a:xfrm>
          <a:off x="0" y="0"/>
          <a:ext cx="0" cy="0"/>
          <a:chOff x="0" y="0"/>
          <a:chExt cx="0" cy="0"/>
        </a:xfrm>
      </p:grpSpPr>
      <p:sp>
        <p:nvSpPr>
          <p:cNvPr id="2317" name="Google Shape;2317;p285"/>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Pseudocode Primitives </a:t>
            </a:r>
            <a:r>
              <a:rPr b="1" i="0" lang="en" sz="3200" u="none">
                <a:solidFill>
                  <a:srgbClr val="007FA3"/>
                </a:solidFill>
                <a:latin typeface="Times New Roman"/>
                <a:ea typeface="Times New Roman"/>
                <a:cs typeface="Times New Roman"/>
                <a:sym typeface="Times New Roman"/>
              </a:rPr>
              <a:t>(continued)</a:t>
            </a:r>
            <a:endParaRPr/>
          </a:p>
        </p:txBody>
      </p:sp>
      <p:sp>
        <p:nvSpPr>
          <p:cNvPr id="2318" name="Google Shape;2318;p285"/>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Repeated execution</a:t>
            </a:r>
            <a:endParaRPr/>
          </a:p>
          <a:p>
            <a:pPr indent="-395287" lvl="0" marL="496887" rtl="0" algn="l">
              <a:lnSpc>
                <a:spcPct val="100000"/>
              </a:lnSpc>
              <a:spcBef>
                <a:spcPts val="1200"/>
              </a:spcBef>
              <a:spcAft>
                <a:spcPts val="0"/>
              </a:spcAft>
              <a:buSzPts val="3600"/>
              <a:buNone/>
            </a:pPr>
            <a:r>
              <a:rPr b="0" i="0" lang="en" sz="3600" u="none">
                <a:solidFill>
                  <a:srgbClr val="000000"/>
                </a:solidFill>
                <a:latin typeface="Arial"/>
                <a:ea typeface="Arial"/>
                <a:cs typeface="Arial"/>
                <a:sym typeface="Arial"/>
              </a:rPr>
              <a:t>        </a:t>
            </a:r>
            <a:r>
              <a:rPr b="0" i="0" lang="en" sz="2800" u="none">
                <a:solidFill>
                  <a:srgbClr val="0000FF"/>
                </a:solidFill>
                <a:latin typeface="Consolas"/>
                <a:ea typeface="Consolas"/>
                <a:cs typeface="Consolas"/>
                <a:sym typeface="Consolas"/>
              </a:rPr>
              <a:t>while</a:t>
            </a:r>
            <a:r>
              <a:rPr b="0" i="0" lang="en" sz="2800" u="none">
                <a:solidFill>
                  <a:srgbClr val="008000"/>
                </a:solidFill>
                <a:latin typeface="Consolas"/>
                <a:ea typeface="Consolas"/>
                <a:cs typeface="Consolas"/>
                <a:sym typeface="Consolas"/>
              </a:rPr>
              <a:t> (</a:t>
            </a:r>
            <a:r>
              <a:rPr b="0" i="1" lang="en" sz="2800" u="none">
                <a:solidFill>
                  <a:srgbClr val="008000"/>
                </a:solidFill>
                <a:latin typeface="Consolas"/>
                <a:ea typeface="Consolas"/>
                <a:cs typeface="Consolas"/>
                <a:sym typeface="Consolas"/>
              </a:rPr>
              <a:t>condition</a:t>
            </a:r>
            <a:r>
              <a:rPr b="0" i="0" lang="en" sz="2800" u="none">
                <a:solidFill>
                  <a:srgbClr val="008000"/>
                </a:solidFill>
                <a:latin typeface="Consolas"/>
                <a:ea typeface="Consolas"/>
                <a:cs typeface="Consolas"/>
                <a:sym typeface="Consolas"/>
              </a:rPr>
              <a:t>)</a:t>
            </a:r>
            <a:r>
              <a:rPr b="0" i="0" lang="en" sz="2800" u="none">
                <a:solidFill>
                  <a:srgbClr val="0000FF"/>
                </a:solidFill>
                <a:latin typeface="Consolas"/>
                <a:ea typeface="Consolas"/>
                <a:cs typeface="Consolas"/>
                <a:sym typeface="Consolas"/>
              </a:rPr>
              <a:t>:</a:t>
            </a:r>
            <a:r>
              <a:rPr b="0" i="0" lang="en" sz="2800" u="none">
                <a:solidFill>
                  <a:srgbClr val="008000"/>
                </a:solidFill>
                <a:latin typeface="Consolas"/>
                <a:ea typeface="Consolas"/>
                <a:cs typeface="Consolas"/>
                <a:sym typeface="Consolas"/>
              </a:rPr>
              <a:t> </a:t>
            </a:r>
            <a:endParaRPr b="1" i="0" sz="2800" u="none">
              <a:solidFill>
                <a:srgbClr val="008000"/>
              </a:solidFill>
              <a:latin typeface="Consolas"/>
              <a:ea typeface="Consolas"/>
              <a:cs typeface="Consolas"/>
              <a:sym typeface="Consolas"/>
            </a:endParaRPr>
          </a:p>
          <a:p>
            <a:pPr indent="-395287" lvl="0" marL="496887" rtl="0" algn="l">
              <a:lnSpc>
                <a:spcPct val="100000"/>
              </a:lnSpc>
              <a:spcBef>
                <a:spcPts val="0"/>
              </a:spcBef>
              <a:spcAft>
                <a:spcPts val="0"/>
              </a:spcAft>
              <a:buSzPts val="2800"/>
              <a:buNone/>
            </a:pPr>
            <a:r>
              <a:rPr b="1" i="1" lang="en" sz="2800" u="none">
                <a:solidFill>
                  <a:srgbClr val="008000"/>
                </a:solidFill>
                <a:latin typeface="Consolas"/>
                <a:ea typeface="Consolas"/>
                <a:cs typeface="Consolas"/>
                <a:sym typeface="Consolas"/>
              </a:rPr>
              <a:t>         </a:t>
            </a:r>
            <a:r>
              <a:rPr b="0" i="1" lang="en" sz="2800" u="none">
                <a:solidFill>
                  <a:srgbClr val="008000"/>
                </a:solidFill>
                <a:latin typeface="Consolas"/>
                <a:ea typeface="Consolas"/>
                <a:cs typeface="Consolas"/>
                <a:sym typeface="Consolas"/>
              </a:rPr>
              <a:t>body</a:t>
            </a:r>
            <a:endParaRPr/>
          </a:p>
          <a:p>
            <a:pPr indent="-395287" lvl="0" marL="496887" rtl="0" algn="l">
              <a:lnSpc>
                <a:spcPct val="100000"/>
              </a:lnSpc>
              <a:spcBef>
                <a:spcPts val="1200"/>
              </a:spcBef>
              <a:spcAft>
                <a:spcPts val="0"/>
              </a:spcAft>
              <a:buClr>
                <a:srgbClr val="007FA3"/>
              </a:buClr>
              <a:buSzPts val="2400"/>
              <a:buChar char="•"/>
            </a:pPr>
            <a:r>
              <a:rPr b="0" i="0" lang="en" sz="2400" u="none">
                <a:solidFill>
                  <a:srgbClr val="000000"/>
                </a:solidFill>
                <a:latin typeface="Arial"/>
                <a:ea typeface="Arial"/>
                <a:cs typeface="Arial"/>
                <a:sym typeface="Arial"/>
              </a:rPr>
              <a:t>example</a:t>
            </a:r>
            <a:endParaRPr/>
          </a:p>
          <a:p>
            <a:pPr indent="-395287" lvl="0" marL="496887" rtl="0" algn="l">
              <a:lnSpc>
                <a:spcPct val="100000"/>
              </a:lnSpc>
              <a:spcBef>
                <a:spcPts val="1500"/>
              </a:spcBef>
              <a:spcAft>
                <a:spcPts val="0"/>
              </a:spcAft>
              <a:buSzPts val="2800"/>
              <a:buNone/>
            </a:pPr>
            <a:r>
              <a:rPr b="0" i="0" lang="en" sz="2800" u="none">
                <a:solidFill>
                  <a:srgbClr val="000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while</a:t>
            </a:r>
            <a:r>
              <a:rPr b="0" i="0" lang="en" sz="2800" u="none">
                <a:solidFill>
                  <a:srgbClr val="008000"/>
                </a:solidFill>
                <a:latin typeface="Consolas"/>
                <a:ea typeface="Consolas"/>
                <a:cs typeface="Consolas"/>
                <a:sym typeface="Consolas"/>
              </a:rPr>
              <a:t> (tickets remain to be sold)</a:t>
            </a:r>
            <a:r>
              <a:rPr b="0" i="0" lang="en" sz="2800" u="none">
                <a:solidFill>
                  <a:srgbClr val="0000FF"/>
                </a:solidFill>
                <a:latin typeface="Consolas"/>
                <a:ea typeface="Consolas"/>
                <a:cs typeface="Consolas"/>
                <a:sym typeface="Consolas"/>
              </a:rPr>
              <a:t>:</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sell a ticket</a:t>
            </a:r>
            <a:endParaRPr/>
          </a:p>
        </p:txBody>
      </p:sp>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2" name="Shape 2322"/>
        <p:cNvGrpSpPr/>
        <p:nvPr/>
      </p:nvGrpSpPr>
      <p:grpSpPr>
        <a:xfrm>
          <a:off x="0" y="0"/>
          <a:ext cx="0" cy="0"/>
          <a:chOff x="0" y="0"/>
          <a:chExt cx="0" cy="0"/>
        </a:xfrm>
      </p:grpSpPr>
      <p:sp>
        <p:nvSpPr>
          <p:cNvPr id="2323" name="Google Shape;2323;p286"/>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Pseudocode Primitives </a:t>
            </a:r>
            <a:r>
              <a:rPr b="1" i="0" lang="en" sz="3200" u="none">
                <a:solidFill>
                  <a:srgbClr val="007FA3"/>
                </a:solidFill>
                <a:latin typeface="Times New Roman"/>
                <a:ea typeface="Times New Roman"/>
                <a:cs typeface="Times New Roman"/>
                <a:sym typeface="Times New Roman"/>
              </a:rPr>
              <a:t>(continued)</a:t>
            </a:r>
            <a:endParaRPr/>
          </a:p>
        </p:txBody>
      </p:sp>
      <p:sp>
        <p:nvSpPr>
          <p:cNvPr id="2324" name="Google Shape;2324;p286"/>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Indentation shows </a:t>
            </a:r>
            <a:r>
              <a:rPr b="1" i="0" lang="en" sz="2400" u="none">
                <a:solidFill>
                  <a:srgbClr val="000000"/>
                </a:solidFill>
                <a:latin typeface="Arial"/>
                <a:ea typeface="Arial"/>
                <a:cs typeface="Arial"/>
                <a:sym typeface="Arial"/>
              </a:rPr>
              <a:t>nested</a:t>
            </a:r>
            <a:r>
              <a:rPr b="0" i="0" lang="en" sz="2400" u="none">
                <a:solidFill>
                  <a:srgbClr val="000000"/>
                </a:solidFill>
                <a:latin typeface="Arial"/>
                <a:ea typeface="Arial"/>
                <a:cs typeface="Arial"/>
                <a:sym typeface="Arial"/>
              </a:rPr>
              <a:t> conditions </a:t>
            </a:r>
            <a:endParaRPr/>
          </a:p>
          <a:p>
            <a:pPr indent="-395287" lvl="0" marL="496887" rtl="0" algn="l">
              <a:lnSpc>
                <a:spcPct val="100000"/>
              </a:lnSpc>
              <a:spcBef>
                <a:spcPts val="1200"/>
              </a:spcBef>
              <a:spcAft>
                <a:spcPts val="0"/>
              </a:spcAft>
              <a:buSzPts val="2800"/>
              <a:buNone/>
            </a:pPr>
            <a:r>
              <a:rPr b="0" i="0" lang="en" sz="2800" u="none">
                <a:solidFill>
                  <a:srgbClr val="000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if</a:t>
            </a:r>
            <a:r>
              <a:rPr b="0" i="0" lang="en" sz="2800" u="none">
                <a:solidFill>
                  <a:srgbClr val="008000"/>
                </a:solidFill>
                <a:latin typeface="Consolas"/>
                <a:ea typeface="Consolas"/>
                <a:cs typeface="Consolas"/>
                <a:sym typeface="Consolas"/>
              </a:rPr>
              <a:t> (not raining)</a:t>
            </a:r>
            <a:r>
              <a:rPr b="0" i="0" lang="en" sz="2800" u="none">
                <a:solidFill>
                  <a:srgbClr val="0000FF"/>
                </a:solidFill>
                <a:latin typeface="Consolas"/>
                <a:ea typeface="Consolas"/>
                <a:cs typeface="Consolas"/>
                <a:sym typeface="Consolas"/>
              </a:rPr>
              <a:t>:</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if</a:t>
            </a:r>
            <a:r>
              <a:rPr b="0" i="0" lang="en" sz="2800" u="none">
                <a:solidFill>
                  <a:srgbClr val="008000"/>
                </a:solidFill>
                <a:latin typeface="Consolas"/>
                <a:ea typeface="Consolas"/>
                <a:cs typeface="Consolas"/>
                <a:sym typeface="Consolas"/>
              </a:rPr>
              <a:t> (temperature == hot)</a:t>
            </a:r>
            <a:r>
              <a:rPr b="0" i="0" lang="en" sz="2800" u="none">
                <a:solidFill>
                  <a:srgbClr val="0000FF"/>
                </a:solidFill>
                <a:latin typeface="Consolas"/>
                <a:ea typeface="Consolas"/>
                <a:cs typeface="Consolas"/>
                <a:sym typeface="Consolas"/>
              </a:rPr>
              <a:t>:</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go swimming</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else:</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play golf</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else:</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watch television</a:t>
            </a:r>
            <a:endParaRPr/>
          </a:p>
        </p:txBody>
      </p:sp>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sp>
        <p:nvSpPr>
          <p:cNvPr id="2329" name="Google Shape;2329;p287"/>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Pseudocode Primitives </a:t>
            </a:r>
            <a:r>
              <a:rPr b="1" i="0" lang="en" sz="3200" u="none">
                <a:solidFill>
                  <a:srgbClr val="007FA3"/>
                </a:solidFill>
                <a:latin typeface="Times New Roman"/>
                <a:ea typeface="Times New Roman"/>
                <a:cs typeface="Times New Roman"/>
                <a:sym typeface="Times New Roman"/>
              </a:rPr>
              <a:t>(continued)</a:t>
            </a:r>
            <a:endParaRPr/>
          </a:p>
        </p:txBody>
      </p:sp>
      <p:sp>
        <p:nvSpPr>
          <p:cNvPr id="2330" name="Google Shape;2330;p287"/>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Define a function</a:t>
            </a:r>
            <a:endParaRPr/>
          </a:p>
          <a:p>
            <a:pPr indent="-395287" lvl="0" marL="496887" rtl="0" algn="l">
              <a:lnSpc>
                <a:spcPct val="100000"/>
              </a:lnSpc>
              <a:spcBef>
                <a:spcPts val="1200"/>
              </a:spcBef>
              <a:spcAft>
                <a:spcPts val="0"/>
              </a:spcAft>
              <a:buSzPts val="2800"/>
              <a:buNone/>
            </a:pPr>
            <a:r>
              <a:rPr b="0" i="0" lang="en" sz="2800" u="none">
                <a:solidFill>
                  <a:srgbClr val="000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def </a:t>
            </a:r>
            <a:r>
              <a:rPr b="0" i="1" lang="en" sz="2800" u="none">
                <a:solidFill>
                  <a:srgbClr val="800000"/>
                </a:solidFill>
                <a:latin typeface="Consolas"/>
                <a:ea typeface="Consolas"/>
                <a:cs typeface="Consolas"/>
                <a:sym typeface="Consolas"/>
              </a:rPr>
              <a:t>name</a:t>
            </a:r>
            <a:r>
              <a:rPr b="0" i="0" lang="en" sz="2800" u="none">
                <a:solidFill>
                  <a:srgbClr val="008000"/>
                </a:solidFill>
                <a:latin typeface="Consolas"/>
                <a:ea typeface="Consolas"/>
                <a:cs typeface="Consolas"/>
                <a:sym typeface="Consolas"/>
              </a:rPr>
              <a:t>()</a:t>
            </a:r>
            <a:r>
              <a:rPr b="0" i="0" lang="en" sz="2800" u="none">
                <a:solidFill>
                  <a:srgbClr val="0000FF"/>
                </a:solidFill>
                <a:latin typeface="Consolas"/>
                <a:ea typeface="Consolas"/>
                <a:cs typeface="Consolas"/>
                <a:sym typeface="Consolas"/>
              </a:rPr>
              <a:t>:</a:t>
            </a:r>
            <a:endParaRPr/>
          </a:p>
          <a:p>
            <a:pPr indent="-395287" lvl="0" marL="496887" rtl="0" algn="l">
              <a:lnSpc>
                <a:spcPct val="100000"/>
              </a:lnSpc>
              <a:spcBef>
                <a:spcPts val="1200"/>
              </a:spcBef>
              <a:spcAft>
                <a:spcPts val="0"/>
              </a:spcAft>
              <a:buClr>
                <a:srgbClr val="007FA3"/>
              </a:buClr>
              <a:buSzPts val="2400"/>
              <a:buChar char="•"/>
            </a:pPr>
            <a:r>
              <a:rPr b="0" i="0" lang="en" sz="2400" u="none">
                <a:solidFill>
                  <a:srgbClr val="000000"/>
                </a:solidFill>
                <a:latin typeface="Arial"/>
                <a:ea typeface="Arial"/>
                <a:cs typeface="Arial"/>
                <a:sym typeface="Arial"/>
              </a:rPr>
              <a:t>example</a:t>
            </a:r>
            <a:endParaRPr/>
          </a:p>
          <a:p>
            <a:pPr indent="-395287" lvl="0" marL="496887" rtl="0" algn="l">
              <a:lnSpc>
                <a:spcPct val="100000"/>
              </a:lnSpc>
              <a:spcBef>
                <a:spcPts val="1200"/>
              </a:spcBef>
              <a:spcAft>
                <a:spcPts val="0"/>
              </a:spcAft>
              <a:buSzPts val="2800"/>
              <a:buNone/>
            </a:pPr>
            <a:r>
              <a:rPr b="0" i="0" lang="en" sz="2800" u="none">
                <a:solidFill>
                  <a:srgbClr val="000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def</a:t>
            </a:r>
            <a:r>
              <a:rPr b="0" i="0" lang="en" sz="2800" u="none">
                <a:solidFill>
                  <a:srgbClr val="008000"/>
                </a:solidFill>
                <a:latin typeface="Consolas"/>
                <a:ea typeface="Consolas"/>
                <a:cs typeface="Consolas"/>
                <a:sym typeface="Consolas"/>
              </a:rPr>
              <a:t> </a:t>
            </a:r>
            <a:r>
              <a:rPr b="0" i="0" lang="en" sz="2800" u="none">
                <a:solidFill>
                  <a:srgbClr val="800000"/>
                </a:solidFill>
                <a:latin typeface="Consolas"/>
                <a:ea typeface="Consolas"/>
                <a:cs typeface="Consolas"/>
                <a:sym typeface="Consolas"/>
              </a:rPr>
              <a:t>ProcessLoan</a:t>
            </a:r>
            <a:r>
              <a:rPr b="0" i="0" lang="en" sz="2800" u="none">
                <a:solidFill>
                  <a:srgbClr val="008000"/>
                </a:solidFill>
                <a:latin typeface="Consolas"/>
                <a:ea typeface="Consolas"/>
                <a:cs typeface="Consolas"/>
                <a:sym typeface="Consolas"/>
              </a:rPr>
              <a:t>():</a:t>
            </a:r>
            <a:endParaRPr/>
          </a:p>
          <a:p>
            <a:pPr indent="-395287" lvl="0" marL="496887" rtl="0" algn="l">
              <a:lnSpc>
                <a:spcPct val="100000"/>
              </a:lnSpc>
              <a:spcBef>
                <a:spcPts val="1200"/>
              </a:spcBef>
              <a:spcAft>
                <a:spcPts val="0"/>
              </a:spcAft>
              <a:buClr>
                <a:srgbClr val="007FA3"/>
              </a:buClr>
              <a:buSzPts val="2400"/>
              <a:buChar char="•"/>
            </a:pPr>
            <a:r>
              <a:rPr b="0" i="0" lang="en" sz="2400" u="none">
                <a:solidFill>
                  <a:srgbClr val="000000"/>
                </a:solidFill>
                <a:latin typeface="Arial"/>
                <a:ea typeface="Arial"/>
                <a:cs typeface="Arial"/>
                <a:sym typeface="Arial"/>
              </a:rPr>
              <a:t>Executing a function</a:t>
            </a:r>
            <a:endParaRPr/>
          </a:p>
          <a:p>
            <a:pPr indent="-395287" lvl="0" marL="496887" rtl="0" algn="l">
              <a:lnSpc>
                <a:spcPct val="100000"/>
              </a:lnSpc>
              <a:spcBef>
                <a:spcPts val="1200"/>
              </a:spcBef>
              <a:spcAft>
                <a:spcPts val="0"/>
              </a:spcAft>
              <a:buSzPts val="2800"/>
              <a:buNone/>
            </a:pPr>
            <a:r>
              <a:rPr b="0" i="0" lang="en" sz="2800" u="none">
                <a:solidFill>
                  <a:srgbClr val="000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if</a:t>
            </a:r>
            <a:r>
              <a:rPr b="0" i="0" lang="en" sz="2800" u="none">
                <a:solidFill>
                  <a:srgbClr val="008000"/>
                </a:solidFill>
                <a:latin typeface="Consolas"/>
                <a:ea typeface="Consolas"/>
                <a:cs typeface="Consolas"/>
                <a:sym typeface="Consolas"/>
              </a:rPr>
              <a:t> (. . .)</a:t>
            </a:r>
            <a:r>
              <a:rPr b="0" i="0" lang="en" sz="2800" u="none">
                <a:solidFill>
                  <a:srgbClr val="0000FF"/>
                </a:solidFill>
                <a:latin typeface="Consolas"/>
                <a:ea typeface="Consolas"/>
                <a:cs typeface="Consolas"/>
                <a:sym typeface="Consolas"/>
              </a:rPr>
              <a:t>:</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r>
              <a:rPr b="0" i="0" lang="en" sz="2800" u="none">
                <a:solidFill>
                  <a:srgbClr val="800000"/>
                </a:solidFill>
                <a:latin typeface="Consolas"/>
                <a:ea typeface="Consolas"/>
                <a:cs typeface="Consolas"/>
                <a:sym typeface="Consolas"/>
              </a:rPr>
              <a:t>ProcessLoan</a:t>
            </a:r>
            <a:r>
              <a:rPr b="0" i="0" lang="en" sz="2800" u="none">
                <a:solidFill>
                  <a:srgbClr val="008000"/>
                </a:solidFill>
                <a:latin typeface="Consolas"/>
                <a:ea typeface="Consolas"/>
                <a:cs typeface="Consolas"/>
                <a:sym typeface="Consolas"/>
              </a:rPr>
              <a:t>()</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else:</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r>
              <a:rPr b="0" i="0" lang="en" sz="2800" u="none">
                <a:solidFill>
                  <a:srgbClr val="800000"/>
                </a:solidFill>
                <a:latin typeface="Consolas"/>
                <a:ea typeface="Consolas"/>
                <a:cs typeface="Consolas"/>
                <a:sym typeface="Consolas"/>
              </a:rPr>
              <a:t>RejectApplication</a:t>
            </a:r>
            <a:r>
              <a:rPr b="0" i="0" lang="en" sz="2800" u="none">
                <a:solidFill>
                  <a:srgbClr val="008000"/>
                </a:solidFill>
                <a:latin typeface="Consolas"/>
                <a:ea typeface="Consolas"/>
                <a:cs typeface="Consolas"/>
                <a:sym typeface="Consolas"/>
              </a:rPr>
              <a: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ideas we want to share</a:t>
            </a:r>
            <a:endParaRPr/>
          </a:p>
        </p:txBody>
      </p:sp>
      <p:sp>
        <p:nvSpPr>
          <p:cNvPr id="269" name="Google Shape;269;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70" name="Google Shape;270;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4" name="Shape 2334"/>
        <p:cNvGrpSpPr/>
        <p:nvPr/>
      </p:nvGrpSpPr>
      <p:grpSpPr>
        <a:xfrm>
          <a:off x="0" y="0"/>
          <a:ext cx="0" cy="0"/>
          <a:chOff x="0" y="0"/>
          <a:chExt cx="0" cy="0"/>
        </a:xfrm>
      </p:grpSpPr>
      <p:sp>
        <p:nvSpPr>
          <p:cNvPr id="2335" name="Google Shape;2335;p288"/>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5.4  The procedure Greetings in pseudocode</a:t>
            </a:r>
            <a:endParaRPr/>
          </a:p>
        </p:txBody>
      </p:sp>
      <p:sp>
        <p:nvSpPr>
          <p:cNvPr id="2336" name="Google Shape;2336;p288"/>
          <p:cNvSpPr txBox="1"/>
          <p:nvPr/>
        </p:nvSpPr>
        <p:spPr>
          <a:xfrm>
            <a:off x="1470025" y="1244203"/>
            <a:ext cx="53118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800"/>
              <a:buFont typeface="Consolas"/>
              <a:buNone/>
            </a:pPr>
            <a:r>
              <a:rPr b="0" i="0" lang="en" sz="2800" u="none" cap="none" strike="noStrike">
                <a:solidFill>
                  <a:srgbClr val="0000FF"/>
                </a:solidFill>
                <a:latin typeface="Consolas"/>
                <a:ea typeface="Consolas"/>
                <a:cs typeface="Consolas"/>
                <a:sym typeface="Consolas"/>
              </a:rPr>
              <a:t>def</a:t>
            </a:r>
            <a:r>
              <a:rPr b="0" i="0" lang="en" sz="2800" u="none" cap="none" strike="noStrike">
                <a:solidFill>
                  <a:srgbClr val="008000"/>
                </a:solidFill>
                <a:latin typeface="Consolas"/>
                <a:ea typeface="Consolas"/>
                <a:cs typeface="Consolas"/>
                <a:sym typeface="Consolas"/>
              </a:rPr>
              <a:t> </a:t>
            </a:r>
            <a:r>
              <a:rPr b="0" i="0" lang="en" sz="2800" u="none" cap="none" strike="noStrike">
                <a:solidFill>
                  <a:srgbClr val="800000"/>
                </a:solidFill>
                <a:latin typeface="Consolas"/>
                <a:ea typeface="Consolas"/>
                <a:cs typeface="Consolas"/>
                <a:sym typeface="Consolas"/>
              </a:rPr>
              <a:t>Greetings</a:t>
            </a:r>
            <a:r>
              <a:rPr b="0" i="0" lang="en" sz="2800" u="none" cap="none" strike="noStrike">
                <a:solidFill>
                  <a:srgbClr val="008000"/>
                </a:solidFill>
                <a:latin typeface="Consolas"/>
                <a:ea typeface="Consolas"/>
                <a:cs typeface="Consolas"/>
                <a:sym typeface="Consolas"/>
              </a:rPr>
              <a:t>()</a:t>
            </a:r>
            <a:r>
              <a:rPr b="0" i="0" lang="en" sz="28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800"/>
              <a:buFont typeface="Consolas"/>
              <a:buNone/>
            </a:pPr>
            <a:r>
              <a:rPr b="0" i="0" lang="en" sz="2800" u="none" cap="none" strike="noStrike">
                <a:solidFill>
                  <a:srgbClr val="008000"/>
                </a:solidFill>
                <a:latin typeface="Consolas"/>
                <a:ea typeface="Consolas"/>
                <a:cs typeface="Consolas"/>
                <a:sym typeface="Consolas"/>
              </a:rPr>
              <a:t>    </a:t>
            </a:r>
            <a:r>
              <a:rPr b="0" i="0" lang="en" sz="2800" u="none" cap="none" strike="noStrike">
                <a:solidFill>
                  <a:srgbClr val="800000"/>
                </a:solidFill>
                <a:latin typeface="Consolas"/>
                <a:ea typeface="Consolas"/>
                <a:cs typeface="Consolas"/>
                <a:sym typeface="Consolas"/>
              </a:rPr>
              <a:t>Count</a:t>
            </a:r>
            <a:r>
              <a:rPr b="0" i="0" lang="en" sz="2800" u="none" cap="none" strike="noStrike">
                <a:solidFill>
                  <a:srgbClr val="008000"/>
                </a:solidFill>
                <a:latin typeface="Consolas"/>
                <a:ea typeface="Consolas"/>
                <a:cs typeface="Consolas"/>
                <a:sym typeface="Consolas"/>
              </a:rPr>
              <a:t> = 3</a:t>
            </a:r>
            <a:endParaRPr/>
          </a:p>
          <a:p>
            <a:pPr indent="0" lvl="0" marL="0" marR="0" rtl="0" algn="l">
              <a:lnSpc>
                <a:spcPct val="100000"/>
              </a:lnSpc>
              <a:spcBef>
                <a:spcPts val="0"/>
              </a:spcBef>
              <a:spcAft>
                <a:spcPts val="0"/>
              </a:spcAft>
              <a:buClr>
                <a:srgbClr val="008000"/>
              </a:buClr>
              <a:buSzPts val="2800"/>
              <a:buFont typeface="Consolas"/>
              <a:buNone/>
            </a:pPr>
            <a:r>
              <a:rPr b="0" i="0" lang="en" sz="2800" u="none" cap="none" strike="noStrike">
                <a:solidFill>
                  <a:srgbClr val="008000"/>
                </a:solidFill>
                <a:latin typeface="Consolas"/>
                <a:ea typeface="Consolas"/>
                <a:cs typeface="Consolas"/>
                <a:sym typeface="Consolas"/>
              </a:rPr>
              <a:t>    </a:t>
            </a:r>
            <a:r>
              <a:rPr b="0" i="0" lang="en" sz="2800" u="none" cap="none" strike="noStrike">
                <a:solidFill>
                  <a:srgbClr val="0000FF"/>
                </a:solidFill>
                <a:latin typeface="Consolas"/>
                <a:ea typeface="Consolas"/>
                <a:cs typeface="Consolas"/>
                <a:sym typeface="Consolas"/>
              </a:rPr>
              <a:t>while</a:t>
            </a:r>
            <a:r>
              <a:rPr b="0" i="0" lang="en" sz="2800" u="none" cap="none" strike="noStrike">
                <a:solidFill>
                  <a:srgbClr val="008000"/>
                </a:solidFill>
                <a:latin typeface="Consolas"/>
                <a:ea typeface="Consolas"/>
                <a:cs typeface="Consolas"/>
                <a:sym typeface="Consolas"/>
              </a:rPr>
              <a:t> (Count &gt; 0)</a:t>
            </a:r>
            <a:r>
              <a:rPr b="0" i="0" lang="en" sz="28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800"/>
              <a:buFont typeface="Consolas"/>
              <a:buNone/>
            </a:pPr>
            <a:r>
              <a:rPr b="0" i="0" lang="en" sz="2800" u="none" cap="none" strike="noStrike">
                <a:solidFill>
                  <a:srgbClr val="008000"/>
                </a:solidFill>
                <a:latin typeface="Consolas"/>
                <a:ea typeface="Consolas"/>
                <a:cs typeface="Consolas"/>
                <a:sym typeface="Consolas"/>
              </a:rPr>
              <a:t>        </a:t>
            </a:r>
            <a:r>
              <a:rPr b="0" i="0" lang="en" sz="2800" u="none" cap="none" strike="noStrike">
                <a:solidFill>
                  <a:srgbClr val="0000FF"/>
                </a:solidFill>
                <a:latin typeface="Consolas"/>
                <a:ea typeface="Consolas"/>
                <a:cs typeface="Consolas"/>
                <a:sym typeface="Consolas"/>
              </a:rPr>
              <a:t>print</a:t>
            </a:r>
            <a:r>
              <a:rPr b="0" i="0" lang="en" sz="2800" u="none" cap="none" strike="noStrike">
                <a:solidFill>
                  <a:srgbClr val="008000"/>
                </a:solidFill>
                <a:latin typeface="Consolas"/>
                <a:ea typeface="Consolas"/>
                <a:cs typeface="Consolas"/>
                <a:sym typeface="Consolas"/>
              </a:rPr>
              <a:t>(</a:t>
            </a:r>
            <a:r>
              <a:rPr b="0" i="0" lang="en" sz="2800" u="none" cap="none" strike="noStrike">
                <a:solidFill>
                  <a:srgbClr val="800080"/>
                </a:solidFill>
                <a:latin typeface="Consolas"/>
                <a:ea typeface="Consolas"/>
                <a:cs typeface="Consolas"/>
                <a:sym typeface="Consolas"/>
              </a:rPr>
              <a:t>'Hello'</a:t>
            </a:r>
            <a:r>
              <a:rPr b="0" i="0" lang="en" sz="2800" u="none" cap="none" strike="noStrike">
                <a:solidFill>
                  <a:srgbClr val="008000"/>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800"/>
              <a:buFont typeface="Consolas"/>
              <a:buNone/>
            </a:pPr>
            <a:r>
              <a:rPr b="0" i="0" lang="en" sz="2800" u="none" cap="none" strike="noStrike">
                <a:solidFill>
                  <a:srgbClr val="008000"/>
                </a:solidFill>
                <a:latin typeface="Consolas"/>
                <a:ea typeface="Consolas"/>
                <a:cs typeface="Consolas"/>
                <a:sym typeface="Consolas"/>
              </a:rPr>
              <a:t>        Count = Count - 1</a:t>
            </a:r>
            <a:r>
              <a:rPr b="0" i="0" lang="en" sz="2800" u="none" cap="none" strike="noStrike">
                <a:solidFill>
                  <a:schemeClr val="dk1"/>
                </a:solidFill>
                <a:latin typeface="Consolas"/>
                <a:ea typeface="Consolas"/>
                <a:cs typeface="Consolas"/>
                <a:sym typeface="Consolas"/>
              </a:rPr>
              <a:t> </a:t>
            </a:r>
            <a:endParaRPr/>
          </a:p>
        </p:txBody>
      </p:sp>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0" name="Shape 2340"/>
        <p:cNvGrpSpPr/>
        <p:nvPr/>
      </p:nvGrpSpPr>
      <p:grpSpPr>
        <a:xfrm>
          <a:off x="0" y="0"/>
          <a:ext cx="0" cy="0"/>
          <a:chOff x="0" y="0"/>
          <a:chExt cx="0" cy="0"/>
        </a:xfrm>
      </p:grpSpPr>
      <p:sp>
        <p:nvSpPr>
          <p:cNvPr id="2341" name="Google Shape;2341;p289"/>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Pseudocode Primitives </a:t>
            </a:r>
            <a:r>
              <a:rPr b="1" i="0" lang="en" sz="3200" u="none">
                <a:solidFill>
                  <a:srgbClr val="007FA3"/>
                </a:solidFill>
                <a:latin typeface="Times New Roman"/>
                <a:ea typeface="Times New Roman"/>
                <a:cs typeface="Times New Roman"/>
                <a:sym typeface="Times New Roman"/>
              </a:rPr>
              <a:t>(continued)</a:t>
            </a:r>
            <a:endParaRPr/>
          </a:p>
        </p:txBody>
      </p:sp>
      <p:sp>
        <p:nvSpPr>
          <p:cNvPr id="2342" name="Google Shape;2342;p289"/>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Using parameters</a:t>
            </a:r>
            <a:endParaRPr/>
          </a:p>
          <a:p>
            <a:pPr indent="-395287" lvl="0" marL="496887" rtl="0" algn="l">
              <a:lnSpc>
                <a:spcPct val="100000"/>
              </a:lnSpc>
              <a:spcBef>
                <a:spcPts val="1200"/>
              </a:spcBef>
              <a:spcAft>
                <a:spcPts val="0"/>
              </a:spcAft>
              <a:buSzPts val="2800"/>
              <a:buNone/>
            </a:pPr>
            <a:r>
              <a:rPr b="0" i="0" lang="en" sz="2800" u="none">
                <a:solidFill>
                  <a:srgbClr val="000000"/>
                </a:solidFill>
                <a:latin typeface="Consolas"/>
                <a:ea typeface="Consolas"/>
                <a:cs typeface="Consolas"/>
                <a:sym typeface="Consolas"/>
              </a:rPr>
              <a:t>    </a:t>
            </a:r>
            <a:r>
              <a:rPr b="0" i="0" lang="en" sz="2800" u="none">
                <a:solidFill>
                  <a:srgbClr val="0000FF"/>
                </a:solidFill>
                <a:latin typeface="Consolas"/>
                <a:ea typeface="Consolas"/>
                <a:cs typeface="Consolas"/>
                <a:sym typeface="Consolas"/>
              </a:rPr>
              <a:t>def</a:t>
            </a:r>
            <a:r>
              <a:rPr b="0" i="0" lang="en" sz="2800" u="none">
                <a:solidFill>
                  <a:srgbClr val="008000"/>
                </a:solidFill>
                <a:latin typeface="Consolas"/>
                <a:ea typeface="Consolas"/>
                <a:cs typeface="Consolas"/>
                <a:sym typeface="Consolas"/>
              </a:rPr>
              <a:t> </a:t>
            </a:r>
            <a:r>
              <a:rPr b="0" i="0" lang="en" sz="2800" u="none">
                <a:solidFill>
                  <a:srgbClr val="800000"/>
                </a:solidFill>
                <a:latin typeface="Consolas"/>
                <a:ea typeface="Consolas"/>
                <a:cs typeface="Consolas"/>
                <a:sym typeface="Consolas"/>
              </a:rPr>
              <a:t>Sort</a:t>
            </a:r>
            <a:r>
              <a:rPr b="0" i="0" lang="en" sz="2800" u="none">
                <a:solidFill>
                  <a:srgbClr val="008000"/>
                </a:solidFill>
                <a:latin typeface="Consolas"/>
                <a:ea typeface="Consolas"/>
                <a:cs typeface="Consolas"/>
                <a:sym typeface="Consolas"/>
              </a:rPr>
              <a:t>(List)</a:t>
            </a:r>
            <a:r>
              <a:rPr b="0" i="0" lang="en" sz="2800" u="none">
                <a:solidFill>
                  <a:srgbClr val="0000FF"/>
                </a:solidFill>
                <a:latin typeface="Consolas"/>
                <a:ea typeface="Consolas"/>
                <a:cs typeface="Consolas"/>
                <a:sym typeface="Consolas"/>
              </a:rPr>
              <a:t>:</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endParaRPr/>
          </a:p>
          <a:p>
            <a:pPr indent="-395287" lvl="0" marL="496887" rtl="0" algn="l">
              <a:lnSpc>
                <a:spcPct val="100000"/>
              </a:lnSpc>
              <a:spcBef>
                <a:spcPts val="0"/>
              </a:spcBef>
              <a:spcAft>
                <a:spcPts val="0"/>
              </a:spcAft>
              <a:buSzPts val="2800"/>
              <a:buNone/>
            </a:pPr>
            <a:r>
              <a:rPr b="0" i="0" lang="en" sz="2800" u="none">
                <a:solidFill>
                  <a:srgbClr val="008000"/>
                </a:solidFill>
                <a:latin typeface="Consolas"/>
                <a:ea typeface="Consolas"/>
                <a:cs typeface="Consolas"/>
                <a:sym typeface="Consolas"/>
              </a:rPr>
              <a:t>        .</a:t>
            </a:r>
            <a:endParaRPr/>
          </a:p>
          <a:p>
            <a:pPr indent="-395287" lvl="0" marL="496887" rtl="0" algn="l">
              <a:lnSpc>
                <a:spcPct val="100000"/>
              </a:lnSpc>
              <a:spcBef>
                <a:spcPts val="1200"/>
              </a:spcBef>
              <a:spcAft>
                <a:spcPts val="0"/>
              </a:spcAft>
              <a:buClr>
                <a:srgbClr val="007FA3"/>
              </a:buClr>
              <a:buSzPts val="2400"/>
              <a:buChar char="•"/>
            </a:pPr>
            <a:r>
              <a:rPr b="0" i="0" lang="en" sz="2400" u="none">
                <a:solidFill>
                  <a:srgbClr val="000000"/>
                </a:solidFill>
                <a:latin typeface="Arial"/>
                <a:ea typeface="Arial"/>
                <a:cs typeface="Arial"/>
                <a:sym typeface="Arial"/>
              </a:rPr>
              <a:t>Executing Sort on different lists</a:t>
            </a:r>
            <a:endParaRPr/>
          </a:p>
          <a:p>
            <a:pPr indent="-395287" lvl="0" marL="496887" rtl="0" algn="l">
              <a:lnSpc>
                <a:spcPct val="100000"/>
              </a:lnSpc>
              <a:spcBef>
                <a:spcPts val="1200"/>
              </a:spcBef>
              <a:spcAft>
                <a:spcPts val="0"/>
              </a:spcAft>
              <a:buSzPts val="2800"/>
              <a:buNone/>
            </a:pPr>
            <a:r>
              <a:rPr b="0" i="0" lang="en" sz="2800" u="none">
                <a:solidFill>
                  <a:srgbClr val="000000"/>
                </a:solidFill>
                <a:latin typeface="Consolas"/>
                <a:ea typeface="Consolas"/>
                <a:cs typeface="Consolas"/>
                <a:sym typeface="Consolas"/>
              </a:rPr>
              <a:t>    </a:t>
            </a:r>
            <a:r>
              <a:rPr b="0" i="0" lang="en" sz="2800" u="none">
                <a:solidFill>
                  <a:srgbClr val="800000"/>
                </a:solidFill>
                <a:latin typeface="Consolas"/>
                <a:ea typeface="Consolas"/>
                <a:cs typeface="Consolas"/>
                <a:sym typeface="Consolas"/>
              </a:rPr>
              <a:t>Sort</a:t>
            </a:r>
            <a:r>
              <a:rPr b="0" i="0" lang="en" sz="2800" u="none">
                <a:solidFill>
                  <a:srgbClr val="008000"/>
                </a:solidFill>
                <a:latin typeface="Consolas"/>
                <a:ea typeface="Consolas"/>
                <a:cs typeface="Consolas"/>
                <a:sym typeface="Consolas"/>
              </a:rPr>
              <a:t>(the membership list)</a:t>
            </a:r>
            <a:endParaRPr/>
          </a:p>
          <a:p>
            <a:pPr indent="-395287" lvl="0" marL="496887" rtl="0" algn="l">
              <a:lnSpc>
                <a:spcPct val="100000"/>
              </a:lnSpc>
              <a:spcBef>
                <a:spcPts val="1200"/>
              </a:spcBef>
              <a:spcAft>
                <a:spcPts val="0"/>
              </a:spcAft>
              <a:buSzPts val="2800"/>
              <a:buNone/>
            </a:pPr>
            <a:r>
              <a:rPr b="0" i="0" lang="en" sz="2800" u="none">
                <a:solidFill>
                  <a:srgbClr val="008000"/>
                </a:solidFill>
                <a:latin typeface="Consolas"/>
                <a:ea typeface="Consolas"/>
                <a:cs typeface="Consolas"/>
                <a:sym typeface="Consolas"/>
              </a:rPr>
              <a:t>    </a:t>
            </a:r>
            <a:r>
              <a:rPr b="0" i="0" lang="en" sz="2800" u="none">
                <a:solidFill>
                  <a:srgbClr val="800000"/>
                </a:solidFill>
                <a:latin typeface="Consolas"/>
                <a:ea typeface="Consolas"/>
                <a:cs typeface="Consolas"/>
                <a:sym typeface="Consolas"/>
              </a:rPr>
              <a:t>Sort</a:t>
            </a:r>
            <a:r>
              <a:rPr b="0" i="0" lang="en" sz="2800" u="none">
                <a:solidFill>
                  <a:srgbClr val="008000"/>
                </a:solidFill>
                <a:latin typeface="Consolas"/>
                <a:ea typeface="Consolas"/>
                <a:cs typeface="Consolas"/>
                <a:sym typeface="Consolas"/>
              </a:rPr>
              <a:t>(the wedding guest list)</a:t>
            </a:r>
            <a:endParaRPr/>
          </a:p>
        </p:txBody>
      </p:sp>
    </p:spTree>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6" name="Shape 2346"/>
        <p:cNvGrpSpPr/>
        <p:nvPr/>
      </p:nvGrpSpPr>
      <p:grpSpPr>
        <a:xfrm>
          <a:off x="0" y="0"/>
          <a:ext cx="0" cy="0"/>
          <a:chOff x="0" y="0"/>
          <a:chExt cx="0" cy="0"/>
        </a:xfrm>
      </p:grpSpPr>
      <p:sp>
        <p:nvSpPr>
          <p:cNvPr id="2347" name="Google Shape;2347;p290"/>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Module 4.3 – Developing Algorithms</a:t>
            </a:r>
            <a:endParaRPr/>
          </a:p>
        </p:txBody>
      </p:sp>
      <p:sp>
        <p:nvSpPr>
          <p:cNvPr id="2348" name="Google Shape;2348;p290"/>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242887" lvl="0" marL="496887" marR="0" rtl="0" algn="l">
              <a:spcBef>
                <a:spcPts val="0"/>
              </a:spcBef>
              <a:spcAft>
                <a:spcPts val="0"/>
              </a:spcAft>
              <a:buClr>
                <a:srgbClr val="007FA3"/>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2" name="Shape 2352"/>
        <p:cNvGrpSpPr/>
        <p:nvPr/>
      </p:nvGrpSpPr>
      <p:grpSpPr>
        <a:xfrm>
          <a:off x="0" y="0"/>
          <a:ext cx="0" cy="0"/>
          <a:chOff x="0" y="0"/>
          <a:chExt cx="0" cy="0"/>
        </a:xfrm>
      </p:grpSpPr>
      <p:sp>
        <p:nvSpPr>
          <p:cNvPr id="2353" name="Google Shape;2353;p291"/>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5.3 Algorithm Discovery</a:t>
            </a:r>
            <a:endParaRPr/>
          </a:p>
        </p:txBody>
      </p:sp>
      <p:sp>
        <p:nvSpPr>
          <p:cNvPr id="2354" name="Google Shape;2354;p291"/>
          <p:cNvSpPr txBox="1"/>
          <p:nvPr>
            <p:ph idx="1" type="body"/>
          </p:nvPr>
        </p:nvSpPr>
        <p:spPr>
          <a:xfrm>
            <a:off x="457200" y="1207294"/>
            <a:ext cx="8229600" cy="33945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The first step in developing a program</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More of an art than a skill</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A challenging task</a:t>
            </a:r>
            <a:endParaRPr/>
          </a:p>
        </p:txBody>
      </p:sp>
    </p:spTree>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8" name="Shape 2358"/>
        <p:cNvGrpSpPr/>
        <p:nvPr/>
      </p:nvGrpSpPr>
      <p:grpSpPr>
        <a:xfrm>
          <a:off x="0" y="0"/>
          <a:ext cx="0" cy="0"/>
          <a:chOff x="0" y="0"/>
          <a:chExt cx="0" cy="0"/>
        </a:xfrm>
      </p:grpSpPr>
      <p:sp>
        <p:nvSpPr>
          <p:cNvPr id="2359" name="Google Shape;2359;p292"/>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Polya’s Problem Solving Steps</a:t>
            </a:r>
            <a:endParaRPr/>
          </a:p>
        </p:txBody>
      </p:sp>
      <p:sp>
        <p:nvSpPr>
          <p:cNvPr id="2360" name="Google Shape;2360;p292"/>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1. Understand the problem.</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2. Devise a plan for solving the problem.</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3. Carry out the plan.</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4. Evaluate the solution for accuracy and its potential as a tool for solving other problems.</a:t>
            </a:r>
            <a:endParaRPr/>
          </a:p>
        </p:txBody>
      </p:sp>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4" name="Shape 2364"/>
        <p:cNvGrpSpPr/>
        <p:nvPr/>
      </p:nvGrpSpPr>
      <p:grpSpPr>
        <a:xfrm>
          <a:off x="0" y="0"/>
          <a:ext cx="0" cy="0"/>
          <a:chOff x="0" y="0"/>
          <a:chExt cx="0" cy="0"/>
        </a:xfrm>
      </p:grpSpPr>
      <p:sp>
        <p:nvSpPr>
          <p:cNvPr id="2365" name="Google Shape;2365;p293"/>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Polya’s Steps in the Context of Program Development</a:t>
            </a:r>
            <a:endParaRPr/>
          </a:p>
        </p:txBody>
      </p:sp>
      <p:sp>
        <p:nvSpPr>
          <p:cNvPr id="2366" name="Google Shape;2366;p293"/>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1. Understand the problem.</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2. Get an idea of how an algorithmic function might solve the problem.</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3. Formulate the algorithm and represent it as a program.</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4. Evaluate the solution for accuracy and its potential as a tool for solving other problems.</a:t>
            </a:r>
            <a:endParaRPr/>
          </a:p>
        </p:txBody>
      </p:sp>
    </p:spTree>
  </p:cSld>
  <p:clrMapOvr>
    <a:masterClrMapping/>
  </p:clrMapOvr>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0" name="Shape 2370"/>
        <p:cNvGrpSpPr/>
        <p:nvPr/>
      </p:nvGrpSpPr>
      <p:grpSpPr>
        <a:xfrm>
          <a:off x="0" y="0"/>
          <a:ext cx="0" cy="0"/>
          <a:chOff x="0" y="0"/>
          <a:chExt cx="0" cy="0"/>
        </a:xfrm>
      </p:grpSpPr>
      <p:sp>
        <p:nvSpPr>
          <p:cNvPr id="2371" name="Google Shape;2371;p294"/>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Getting a Foot in the Door</a:t>
            </a:r>
            <a:endParaRPr/>
          </a:p>
        </p:txBody>
      </p:sp>
      <p:sp>
        <p:nvSpPr>
          <p:cNvPr id="2372" name="Google Shape;2372;p294"/>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Try working the problem backwards</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Solve an easier related problem</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Relax some of the problem constraints</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Solve pieces of the problem first (bottom up methodology)</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Stepwise refinement: Divide the problem into smaller problems (top-down methodology)</a:t>
            </a:r>
            <a:endParaRPr/>
          </a:p>
          <a:p>
            <a:pPr indent="-242887" lvl="0" marL="496887" marR="0" rtl="0" algn="l">
              <a:spcBef>
                <a:spcPts val="1500"/>
              </a:spcBef>
              <a:spcAft>
                <a:spcPts val="0"/>
              </a:spcAft>
              <a:buClr>
                <a:srgbClr val="007FA3"/>
              </a:buClr>
              <a:buSzPts val="2400"/>
              <a:buFont typeface="Arial"/>
              <a:buNone/>
            </a:pPr>
            <a:r>
              <a:t/>
            </a:r>
            <a:endParaRPr b="0" i="0" sz="2400" u="none">
              <a:solidFill>
                <a:srgbClr val="000000"/>
              </a:solidFill>
              <a:latin typeface="Arial"/>
              <a:ea typeface="Arial"/>
              <a:cs typeface="Arial"/>
              <a:sym typeface="Arial"/>
            </a:endParaRPr>
          </a:p>
        </p:txBody>
      </p:sp>
    </p:spTree>
  </p:cSld>
  <p:clrMapOvr>
    <a:masterClrMapping/>
  </p:clrMapOvr>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6" name="Shape 2376"/>
        <p:cNvGrpSpPr/>
        <p:nvPr/>
      </p:nvGrpSpPr>
      <p:grpSpPr>
        <a:xfrm>
          <a:off x="0" y="0"/>
          <a:ext cx="0" cy="0"/>
          <a:chOff x="0" y="0"/>
          <a:chExt cx="0" cy="0"/>
        </a:xfrm>
      </p:grpSpPr>
      <p:sp>
        <p:nvSpPr>
          <p:cNvPr id="2377" name="Google Shape;2377;p295"/>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Ages of Children Problem</a:t>
            </a:r>
            <a:endParaRPr/>
          </a:p>
        </p:txBody>
      </p:sp>
      <p:sp>
        <p:nvSpPr>
          <p:cNvPr id="2378" name="Google Shape;2378;p295"/>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Person A is charged with the task of determining the ages of  B’s three children.</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B tells A that the product of the children’s ages is 36.</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 replies that another clue is required.</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B tells A the sum of the children’s ages.</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 replies that another clue is needed.</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B tells A that the oldest child plays the piano.</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 tells B the ages of the three children.</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How old are the three children?</a:t>
            </a:r>
            <a:endParaRPr/>
          </a:p>
        </p:txBody>
      </p:sp>
    </p:spTree>
  </p:cSld>
  <p:clrMapOvr>
    <a:masterClrMapping/>
  </p:clrMapOvr>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2" name="Shape 2382"/>
        <p:cNvGrpSpPr/>
        <p:nvPr/>
      </p:nvGrpSpPr>
      <p:grpSpPr>
        <a:xfrm>
          <a:off x="0" y="0"/>
          <a:ext cx="0" cy="0"/>
          <a:chOff x="0" y="0"/>
          <a:chExt cx="0" cy="0"/>
        </a:xfrm>
      </p:grpSpPr>
      <p:sp>
        <p:nvSpPr>
          <p:cNvPr id="2383" name="Google Shape;2383;p296"/>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5.5  </a:t>
            </a:r>
            <a:endParaRPr/>
          </a:p>
        </p:txBody>
      </p:sp>
      <p:pic>
        <p:nvPicPr>
          <p:cNvPr descr="Part A is labeled Triples whose product is 36 and contains a table of two columns and 4 rows. The rows are as follows. Row 1. left parenthesis 1, 1, 36 right parenthesis, left parenthesis 1, 6, 6 right parenthesis. Row 2. left parenthesis, 1, 2, 18, right parenthesis, left parenthesis 2, 2, 9, right parenthesis. Row 3. left parenthesis 1, 3, 12 right parenthesis, left parenthesis 2, 3, 6 right parenthesis. Row 4. left parenthesis, 1, 4, 9 right parenthesis, left parenthesis 3, 3, 4, right parenthesis. Part b is labeled Sums of triples from part a and contains 2 boxes, which each have 1 column. The rows are as follows in the first box. Row 1. 1 + 1 + 36 = 38. Row 2. 1 + 2 + 18 = 21. Row 3. 1 + 3 + 12 = 16. Row 4. 1 + 4 + 9 = 14. The rows are as follows for the second box. Sums of triples from part a contains 1 column and continues the addition in 4 rows as follows. Row 1. 1 + 6 + 6 = 13. Row 2. 2 + 2 + 9 = 13. Row 3. 2 + 3 + 6 = 11. Row 4. 3 + 3 + 4 = 10." id="2384" name="Google Shape;2384;p296"/>
          <p:cNvPicPr preferRelativeResize="0"/>
          <p:nvPr>
            <p:ph idx="1" type="body"/>
          </p:nvPr>
        </p:nvPicPr>
        <p:blipFill rotWithShape="1">
          <a:blip r:embed="rId3">
            <a:alphaModFix/>
          </a:blip>
          <a:srcRect b="0" l="0" r="0" t="0"/>
          <a:stretch/>
        </p:blipFill>
        <p:spPr>
          <a:xfrm>
            <a:off x="836612" y="1943100"/>
            <a:ext cx="7470900" cy="1600200"/>
          </a:xfrm>
          <a:prstGeom prst="rect">
            <a:avLst/>
          </a:prstGeom>
          <a:noFill/>
          <a:ln>
            <a:noFill/>
          </a:ln>
        </p:spPr>
      </p:pic>
    </p:spTree>
  </p:cSld>
  <p:clrMapOvr>
    <a:masterClrMapping/>
  </p:clrMapOvr>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8" name="Shape 2388"/>
        <p:cNvGrpSpPr/>
        <p:nvPr/>
      </p:nvGrpSpPr>
      <p:grpSpPr>
        <a:xfrm>
          <a:off x="0" y="0"/>
          <a:ext cx="0" cy="0"/>
          <a:chOff x="0" y="0"/>
          <a:chExt cx="0" cy="0"/>
        </a:xfrm>
      </p:grpSpPr>
      <p:sp>
        <p:nvSpPr>
          <p:cNvPr id="2389" name="Google Shape;2389;p297"/>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Module 4.5: Algorithmic Constructs</a:t>
            </a:r>
            <a:endParaRPr/>
          </a:p>
        </p:txBody>
      </p:sp>
      <p:sp>
        <p:nvSpPr>
          <p:cNvPr id="2390" name="Google Shape;2390;p297"/>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242887" lvl="0" marL="496887" marR="0" rtl="0" algn="l">
              <a:spcBef>
                <a:spcPts val="0"/>
              </a:spcBef>
              <a:spcAft>
                <a:spcPts val="0"/>
              </a:spcAft>
              <a:buClr>
                <a:srgbClr val="007FA3"/>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Definitions/Vocabulary </a:t>
            </a:r>
            <a:endParaRPr/>
          </a:p>
        </p:txBody>
      </p:sp>
      <p:sp>
        <p:nvSpPr>
          <p:cNvPr id="276" name="Google Shape;276;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i="1" lang="en"/>
              <a:t>Human Computer Interaction:</a:t>
            </a:r>
            <a:r>
              <a:rPr lang="en"/>
              <a:t> is a multidisciplinary field of study focusing on the design of computer technology and, in particular, the interaction between humans (the users) and computers.</a:t>
            </a:r>
            <a:endParaRPr/>
          </a:p>
          <a:p>
            <a:pPr indent="0" lvl="0" marL="0" rtl="0" algn="l">
              <a:spcBef>
                <a:spcPts val="1200"/>
              </a:spcBef>
              <a:spcAft>
                <a:spcPts val="1200"/>
              </a:spcAft>
              <a:buNone/>
            </a:pPr>
            <a:r>
              <a:t/>
            </a:r>
            <a:endParaRPr/>
          </a:p>
        </p:txBody>
      </p:sp>
      <p:sp>
        <p:nvSpPr>
          <p:cNvPr id="277" name="Google Shape;277;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4" name="Shape 2394"/>
        <p:cNvGrpSpPr/>
        <p:nvPr/>
      </p:nvGrpSpPr>
      <p:grpSpPr>
        <a:xfrm>
          <a:off x="0" y="0"/>
          <a:ext cx="0" cy="0"/>
          <a:chOff x="0" y="0"/>
          <a:chExt cx="0" cy="0"/>
        </a:xfrm>
      </p:grpSpPr>
      <p:sp>
        <p:nvSpPr>
          <p:cNvPr id="2395" name="Google Shape;2395;p298"/>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Constructs</a:t>
            </a:r>
            <a:endParaRPr/>
          </a:p>
        </p:txBody>
      </p:sp>
      <p:sp>
        <p:nvSpPr>
          <p:cNvPr id="2396" name="Google Shape;2396;p298"/>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An Algorithmic or Programming construct is a way the designer can use basic concepts from logic to then implement part of the algorithm.  </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Examples include assignment statements, iteration and flow-of-control structures.  There are additional ones you will study more in programming languages. </a:t>
            </a:r>
            <a:endParaRPr/>
          </a:p>
        </p:txBody>
      </p:sp>
    </p:spTree>
  </p:cSld>
  <p:clrMapOvr>
    <a:masterClrMapping/>
  </p:clrMapOvr>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0" name="Shape 2400"/>
        <p:cNvGrpSpPr/>
        <p:nvPr/>
      </p:nvGrpSpPr>
      <p:grpSpPr>
        <a:xfrm>
          <a:off x="0" y="0"/>
          <a:ext cx="0" cy="0"/>
          <a:chOff x="0" y="0"/>
          <a:chExt cx="0" cy="0"/>
        </a:xfrm>
      </p:grpSpPr>
      <p:sp>
        <p:nvSpPr>
          <p:cNvPr id="2401" name="Google Shape;2401;p299"/>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5.4 Iterative Structures</a:t>
            </a:r>
            <a:endParaRPr/>
          </a:p>
        </p:txBody>
      </p:sp>
      <p:sp>
        <p:nvSpPr>
          <p:cNvPr id="2402" name="Google Shape;2402;p299"/>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A collection of instructions repeated in a looping manner</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Examples include:</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Sequential Search Algorithm</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Insertion Sort Algorithm</a:t>
            </a:r>
            <a:endParaRPr/>
          </a:p>
        </p:txBody>
      </p:sp>
    </p:spTree>
  </p:cSld>
  <p:clrMapOvr>
    <a:masterClrMapping/>
  </p:clrMapOvr>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6" name="Shape 2406"/>
        <p:cNvGrpSpPr/>
        <p:nvPr/>
      </p:nvGrpSpPr>
      <p:grpSpPr>
        <a:xfrm>
          <a:off x="0" y="0"/>
          <a:ext cx="0" cy="0"/>
          <a:chOff x="0" y="0"/>
          <a:chExt cx="0" cy="0"/>
        </a:xfrm>
      </p:grpSpPr>
      <p:sp>
        <p:nvSpPr>
          <p:cNvPr id="2407" name="Google Shape;2407;p300"/>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5.6  The sequential search algorithm in pseudocode</a:t>
            </a:r>
            <a:endParaRPr/>
          </a:p>
        </p:txBody>
      </p:sp>
      <p:sp>
        <p:nvSpPr>
          <p:cNvPr descr="The pseudocode is as follows. Line 1 reads def Search left parenthesis, List comma Target Value right parenthesis colon. Line 2 is indented once and reads if left parenthesis List is empty right parenthesis colon. Line 3 is indented twice and reads Declare search a failure period. Line 4 is indented once and reads else colon. Line 5 is indented twice and reads Select the first entry in List to be Test Entry. Line 6 is indented twice and reads while left parenthesis Target Value greater than sign Test Entry and. Line 7 is indented three times and reads there remain entries to be considered right parenthesis colon. Line 8 is indented twice and reads Select the next entry in List as Test Entry period. Line 9 is indented once and reads if left parenthesis Target Value = Test Entry right parenthesis colon. Line 10 is indented twice and reads Declare search a success period. Line 11 is indented once and reads else colon. Line 12 is indented twice and reads Declare search a failure." id="2408" name="Google Shape;2408;p300"/>
          <p:cNvSpPr txBox="1"/>
          <p:nvPr/>
        </p:nvSpPr>
        <p:spPr>
          <a:xfrm>
            <a:off x="457200" y="1196578"/>
            <a:ext cx="8534400" cy="347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000"/>
              <a:buFont typeface="Consolas"/>
              <a:buNone/>
            </a:pPr>
            <a:r>
              <a:rPr b="0" i="0" lang="en" sz="2000" u="none" cap="none" strike="noStrike">
                <a:solidFill>
                  <a:srgbClr val="0000FF"/>
                </a:solidFill>
                <a:latin typeface="Consolas"/>
                <a:ea typeface="Consolas"/>
                <a:cs typeface="Consolas"/>
                <a:sym typeface="Consolas"/>
              </a:rPr>
              <a:t>def</a:t>
            </a: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800000"/>
                </a:solidFill>
                <a:latin typeface="Consolas"/>
                <a:ea typeface="Consolas"/>
                <a:cs typeface="Consolas"/>
                <a:sym typeface="Consolas"/>
              </a:rPr>
              <a:t>Search</a:t>
            </a:r>
            <a:r>
              <a:rPr b="0" i="0" lang="en" sz="2000" u="none" cap="none" strike="noStrike">
                <a:solidFill>
                  <a:srgbClr val="008000"/>
                </a:solidFill>
                <a:latin typeface="Consolas"/>
                <a:ea typeface="Consolas"/>
                <a:cs typeface="Consolas"/>
                <a:sym typeface="Consolas"/>
              </a:rPr>
              <a:t> (List, TargetValue)</a:t>
            </a:r>
            <a:r>
              <a:rPr b="0" i="0" lang="en" sz="20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if</a:t>
            </a:r>
            <a:r>
              <a:rPr b="0" i="0" lang="en" sz="2000" u="none" cap="none" strike="noStrike">
                <a:solidFill>
                  <a:srgbClr val="008000"/>
                </a:solidFill>
                <a:latin typeface="Consolas"/>
                <a:ea typeface="Consolas"/>
                <a:cs typeface="Consolas"/>
                <a:sym typeface="Consolas"/>
              </a:rPr>
              <a:t> (List is empty)</a:t>
            </a:r>
            <a:r>
              <a:rPr b="0" i="0" lang="en" sz="20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Declare search a failure</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else:</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Select the first entry in List to be TestEntry</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while</a:t>
            </a:r>
            <a:r>
              <a:rPr b="0" i="0" lang="en" sz="2000" u="none" cap="none" strike="noStrike">
                <a:solidFill>
                  <a:srgbClr val="008000"/>
                </a:solidFill>
                <a:latin typeface="Consolas"/>
                <a:ea typeface="Consolas"/>
                <a:cs typeface="Consolas"/>
                <a:sym typeface="Consolas"/>
              </a:rPr>
              <a:t> (TargetValue &gt; TestEntry and entries remain)</a:t>
            </a:r>
            <a:r>
              <a:rPr b="0" i="0" lang="en" sz="2000" u="none" cap="none" strike="noStrike">
                <a:solidFill>
                  <a:srgbClr val="0000FF"/>
                </a:solidFill>
                <a:latin typeface="Consolas"/>
                <a:ea typeface="Consolas"/>
                <a:cs typeface="Consolas"/>
                <a:sym typeface="Consolas"/>
              </a:rPr>
              <a:t>:</a:t>
            </a:r>
            <a:r>
              <a:rPr b="0" i="0" lang="en" sz="2000" u="none" cap="none" strike="noStrike">
                <a:solidFill>
                  <a:srgbClr val="008000"/>
                </a:solidFill>
                <a:latin typeface="Consolas"/>
                <a:ea typeface="Consolas"/>
                <a:cs typeface="Consolas"/>
                <a:sym typeface="Consolas"/>
              </a:rPr>
              <a:t> </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Select the next entry in List as TestEntry</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if</a:t>
            </a:r>
            <a:r>
              <a:rPr b="0" i="0" lang="en" sz="2000" u="none" cap="none" strike="noStrike">
                <a:solidFill>
                  <a:srgbClr val="008000"/>
                </a:solidFill>
                <a:latin typeface="Consolas"/>
                <a:ea typeface="Consolas"/>
                <a:cs typeface="Consolas"/>
                <a:sym typeface="Consolas"/>
              </a:rPr>
              <a:t> (TargetValue == TestEntry)</a:t>
            </a:r>
            <a:r>
              <a:rPr b="0" i="0" lang="en" sz="20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Declare search a success</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else:</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Declare search a failure</a:t>
            </a:r>
            <a:endParaRPr/>
          </a:p>
        </p:txBody>
      </p:sp>
    </p:spTree>
  </p:cSld>
  <p:clrMapOvr>
    <a:masterClrMapping/>
  </p:clrMapOvr>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2" name="Shape 2412"/>
        <p:cNvGrpSpPr/>
        <p:nvPr/>
      </p:nvGrpSpPr>
      <p:grpSpPr>
        <a:xfrm>
          <a:off x="0" y="0"/>
          <a:ext cx="0" cy="0"/>
          <a:chOff x="0" y="0"/>
          <a:chExt cx="0" cy="0"/>
        </a:xfrm>
      </p:grpSpPr>
      <p:sp>
        <p:nvSpPr>
          <p:cNvPr id="2413" name="Google Shape;2413;p301"/>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5.7  Components of repetitive control</a:t>
            </a:r>
            <a:endParaRPr/>
          </a:p>
        </p:txBody>
      </p:sp>
      <p:pic>
        <p:nvPicPr>
          <p:cNvPr descr="The components are as follows. Initialize, Establish an initial state that will be modified toward the termination condition. Test, Compare the current state to the termination condition and terminate the repetition if equal. And Modify, Change the state in such a way that it moves toward the termination condition." id="2414" name="Google Shape;2414;p301"/>
          <p:cNvPicPr preferRelativeResize="0"/>
          <p:nvPr>
            <p:ph idx="1" type="body"/>
          </p:nvPr>
        </p:nvPicPr>
        <p:blipFill rotWithShape="1">
          <a:blip r:embed="rId3">
            <a:alphaModFix/>
          </a:blip>
          <a:srcRect b="0" l="0" r="0" t="0"/>
          <a:stretch/>
        </p:blipFill>
        <p:spPr>
          <a:xfrm>
            <a:off x="695325" y="1714500"/>
            <a:ext cx="7874100" cy="2085900"/>
          </a:xfrm>
          <a:prstGeom prst="rect">
            <a:avLst/>
          </a:prstGeom>
          <a:noFill/>
          <a:ln>
            <a:noFill/>
          </a:ln>
        </p:spPr>
      </p:pic>
    </p:spTree>
  </p:cSld>
  <p:clrMapOvr>
    <a:masterClrMapping/>
  </p:clrMapOvr>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8" name="Shape 2418"/>
        <p:cNvGrpSpPr/>
        <p:nvPr/>
      </p:nvGrpSpPr>
      <p:grpSpPr>
        <a:xfrm>
          <a:off x="0" y="0"/>
          <a:ext cx="0" cy="0"/>
          <a:chOff x="0" y="0"/>
          <a:chExt cx="0" cy="0"/>
        </a:xfrm>
      </p:grpSpPr>
      <p:sp>
        <p:nvSpPr>
          <p:cNvPr id="2419" name="Google Shape;2419;p302"/>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Iterative Structures</a:t>
            </a:r>
            <a:endParaRPr/>
          </a:p>
        </p:txBody>
      </p:sp>
      <p:sp>
        <p:nvSpPr>
          <p:cNvPr id="2420" name="Google Shape;2420;p302"/>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Pretest loop:</a:t>
            </a:r>
            <a:endParaRPr/>
          </a:p>
          <a:p>
            <a:pPr indent="-395287" lvl="0" marL="496887" rtl="0" algn="l">
              <a:lnSpc>
                <a:spcPct val="100000"/>
              </a:lnSpc>
              <a:spcBef>
                <a:spcPts val="1200"/>
              </a:spcBef>
              <a:spcAft>
                <a:spcPts val="0"/>
              </a:spcAft>
              <a:buSzPts val="2400"/>
              <a:buNone/>
            </a:pPr>
            <a:r>
              <a:rPr b="0" i="0" lang="en" sz="2400" u="none">
                <a:solidFill>
                  <a:srgbClr val="000000"/>
                </a:solidFill>
                <a:latin typeface="Arial"/>
                <a:ea typeface="Arial"/>
                <a:cs typeface="Arial"/>
                <a:sym typeface="Arial"/>
              </a:rPr>
              <a:t>		</a:t>
            </a:r>
            <a:r>
              <a:rPr b="0" i="0" lang="en" sz="2400" u="none">
                <a:solidFill>
                  <a:srgbClr val="0000FF"/>
                </a:solidFill>
                <a:latin typeface="Consolas"/>
                <a:ea typeface="Consolas"/>
                <a:cs typeface="Consolas"/>
                <a:sym typeface="Consolas"/>
              </a:rPr>
              <a:t>while</a:t>
            </a:r>
            <a:r>
              <a:rPr b="0" i="0" lang="en" sz="2400" u="none">
                <a:solidFill>
                  <a:srgbClr val="008000"/>
                </a:solidFill>
                <a:latin typeface="Consolas"/>
                <a:ea typeface="Consolas"/>
                <a:cs typeface="Consolas"/>
                <a:sym typeface="Consolas"/>
              </a:rPr>
              <a:t> (</a:t>
            </a:r>
            <a:r>
              <a:rPr b="0" i="1" lang="en" sz="2400" u="none">
                <a:solidFill>
                  <a:srgbClr val="008000"/>
                </a:solidFill>
                <a:latin typeface="Consolas"/>
                <a:ea typeface="Consolas"/>
                <a:cs typeface="Consolas"/>
                <a:sym typeface="Consolas"/>
              </a:rPr>
              <a:t>condition</a:t>
            </a:r>
            <a:r>
              <a:rPr b="0" i="0" lang="en" sz="2400" u="none">
                <a:solidFill>
                  <a:srgbClr val="008000"/>
                </a:solidFill>
                <a:latin typeface="Consolas"/>
                <a:ea typeface="Consolas"/>
                <a:cs typeface="Consolas"/>
                <a:sym typeface="Consolas"/>
              </a:rPr>
              <a:t>)</a:t>
            </a:r>
            <a:r>
              <a:rPr b="0" i="0" lang="en" sz="2400" u="none">
                <a:solidFill>
                  <a:srgbClr val="0000FF"/>
                </a:solidFill>
                <a:latin typeface="Consolas"/>
                <a:ea typeface="Consolas"/>
                <a:cs typeface="Consolas"/>
                <a:sym typeface="Consolas"/>
              </a:rPr>
              <a:t>:</a:t>
            </a:r>
            <a:endParaRPr/>
          </a:p>
          <a:p>
            <a:pPr indent="-395287" lvl="0" marL="496887" rtl="0" algn="l">
              <a:lnSpc>
                <a:spcPct val="100000"/>
              </a:lnSpc>
              <a:spcBef>
                <a:spcPts val="0"/>
              </a:spcBef>
              <a:spcAft>
                <a:spcPts val="0"/>
              </a:spcAft>
              <a:buSzPts val="2400"/>
              <a:buNone/>
            </a:pPr>
            <a:r>
              <a:rPr b="0" i="0" lang="en" sz="2400" u="none">
                <a:solidFill>
                  <a:srgbClr val="008000"/>
                </a:solidFill>
                <a:latin typeface="Consolas"/>
                <a:ea typeface="Consolas"/>
                <a:cs typeface="Consolas"/>
                <a:sym typeface="Consolas"/>
              </a:rPr>
              <a:t>       </a:t>
            </a:r>
            <a:r>
              <a:rPr b="0" i="1" lang="en" sz="2400" u="none">
                <a:solidFill>
                  <a:srgbClr val="008000"/>
                </a:solidFill>
                <a:latin typeface="Consolas"/>
                <a:ea typeface="Consolas"/>
                <a:cs typeface="Consolas"/>
                <a:sym typeface="Consolas"/>
              </a:rPr>
              <a:t>body</a:t>
            </a:r>
            <a:endParaRPr b="0" i="0" sz="2400" u="none">
              <a:solidFill>
                <a:srgbClr val="008000"/>
              </a:solidFill>
              <a:latin typeface="Consolas"/>
              <a:ea typeface="Consolas"/>
              <a:cs typeface="Consolas"/>
              <a:sym typeface="Consolas"/>
            </a:endParaRPr>
          </a:p>
          <a:p>
            <a:pPr indent="-395287" lvl="0" marL="496887" rtl="0" algn="l">
              <a:lnSpc>
                <a:spcPct val="100000"/>
              </a:lnSpc>
              <a:spcBef>
                <a:spcPts val="1200"/>
              </a:spcBef>
              <a:spcAft>
                <a:spcPts val="0"/>
              </a:spcAft>
              <a:buClr>
                <a:srgbClr val="007FA3"/>
              </a:buClr>
              <a:buSzPts val="2400"/>
              <a:buChar char="•"/>
            </a:pPr>
            <a:r>
              <a:rPr b="0" i="0" lang="en" sz="2400" u="none">
                <a:solidFill>
                  <a:srgbClr val="000000"/>
                </a:solidFill>
                <a:latin typeface="Arial"/>
                <a:ea typeface="Arial"/>
                <a:cs typeface="Arial"/>
                <a:sym typeface="Arial"/>
              </a:rPr>
              <a:t>Posttest loop:</a:t>
            </a:r>
            <a:endParaRPr/>
          </a:p>
          <a:p>
            <a:pPr indent="-395287" lvl="0" marL="496887" rtl="0" algn="l">
              <a:lnSpc>
                <a:spcPct val="100000"/>
              </a:lnSpc>
              <a:spcBef>
                <a:spcPts val="1200"/>
              </a:spcBef>
              <a:spcAft>
                <a:spcPts val="0"/>
              </a:spcAft>
              <a:buSzPts val="2400"/>
              <a:buNone/>
            </a:pPr>
            <a:r>
              <a:rPr b="1" i="0" lang="en" sz="2400" u="none">
                <a:solidFill>
                  <a:srgbClr val="000000"/>
                </a:solidFill>
                <a:latin typeface="Courier New"/>
                <a:ea typeface="Courier New"/>
                <a:cs typeface="Courier New"/>
                <a:sym typeface="Courier New"/>
              </a:rPr>
              <a:t>		</a:t>
            </a:r>
            <a:r>
              <a:rPr b="0" i="0" lang="en" sz="2400" u="none">
                <a:solidFill>
                  <a:srgbClr val="0000FF"/>
                </a:solidFill>
                <a:latin typeface="Consolas"/>
                <a:ea typeface="Consolas"/>
                <a:cs typeface="Consolas"/>
                <a:sym typeface="Consolas"/>
              </a:rPr>
              <a:t>repeat:</a:t>
            </a:r>
            <a:r>
              <a:rPr b="0" i="0" lang="en" sz="2400" u="none">
                <a:solidFill>
                  <a:srgbClr val="008000"/>
                </a:solidFill>
                <a:latin typeface="Consolas"/>
                <a:ea typeface="Consolas"/>
                <a:cs typeface="Consolas"/>
                <a:sym typeface="Consolas"/>
              </a:rPr>
              <a:t> </a:t>
            </a:r>
            <a:endParaRPr/>
          </a:p>
          <a:p>
            <a:pPr indent="-395287" lvl="0" marL="496887" rtl="0" algn="l">
              <a:lnSpc>
                <a:spcPct val="100000"/>
              </a:lnSpc>
              <a:spcBef>
                <a:spcPts val="0"/>
              </a:spcBef>
              <a:spcAft>
                <a:spcPts val="0"/>
              </a:spcAft>
              <a:buSzPts val="2400"/>
              <a:buNone/>
            </a:pPr>
            <a:r>
              <a:rPr b="0" i="0" lang="en" sz="2400" u="none">
                <a:solidFill>
                  <a:srgbClr val="008000"/>
                </a:solidFill>
                <a:latin typeface="Consolas"/>
                <a:ea typeface="Consolas"/>
                <a:cs typeface="Consolas"/>
                <a:sym typeface="Consolas"/>
              </a:rPr>
              <a:t>       </a:t>
            </a:r>
            <a:r>
              <a:rPr b="0" i="1" lang="en" sz="2400" u="none">
                <a:solidFill>
                  <a:srgbClr val="008000"/>
                </a:solidFill>
                <a:latin typeface="Consolas"/>
                <a:ea typeface="Consolas"/>
                <a:cs typeface="Consolas"/>
                <a:sym typeface="Consolas"/>
              </a:rPr>
              <a:t>body</a:t>
            </a:r>
            <a:r>
              <a:rPr b="0" i="0" lang="en" sz="2400" u="none">
                <a:solidFill>
                  <a:srgbClr val="008000"/>
                </a:solidFill>
                <a:latin typeface="Consolas"/>
                <a:ea typeface="Consolas"/>
                <a:cs typeface="Consolas"/>
                <a:sym typeface="Consolas"/>
              </a:rPr>
              <a:t>		        </a:t>
            </a:r>
            <a:endParaRPr/>
          </a:p>
          <a:p>
            <a:pPr indent="-395287" lvl="0" marL="496887" rtl="0" algn="l">
              <a:lnSpc>
                <a:spcPct val="100000"/>
              </a:lnSpc>
              <a:spcBef>
                <a:spcPts val="0"/>
              </a:spcBef>
              <a:spcAft>
                <a:spcPts val="0"/>
              </a:spcAft>
              <a:buSzPts val="2400"/>
              <a:buNone/>
            </a:pPr>
            <a:r>
              <a:rPr b="0" i="0" lang="en" sz="2400" u="none">
                <a:solidFill>
                  <a:srgbClr val="008000"/>
                </a:solidFill>
                <a:latin typeface="Consolas"/>
                <a:ea typeface="Consolas"/>
                <a:cs typeface="Consolas"/>
                <a:sym typeface="Consolas"/>
              </a:rPr>
              <a:t>       </a:t>
            </a:r>
            <a:r>
              <a:rPr b="0" i="0" lang="en" sz="2400" u="none">
                <a:solidFill>
                  <a:srgbClr val="0000FF"/>
                </a:solidFill>
                <a:latin typeface="Consolas"/>
                <a:ea typeface="Consolas"/>
                <a:cs typeface="Consolas"/>
                <a:sym typeface="Consolas"/>
              </a:rPr>
              <a:t>until</a:t>
            </a:r>
            <a:r>
              <a:rPr b="0" i="0" lang="en" sz="2400" u="none">
                <a:solidFill>
                  <a:srgbClr val="008000"/>
                </a:solidFill>
                <a:latin typeface="Consolas"/>
                <a:ea typeface="Consolas"/>
                <a:cs typeface="Consolas"/>
                <a:sym typeface="Consolas"/>
              </a:rPr>
              <a:t>(</a:t>
            </a:r>
            <a:r>
              <a:rPr b="0" i="1" lang="en" sz="2400" u="none">
                <a:solidFill>
                  <a:srgbClr val="008000"/>
                </a:solidFill>
                <a:latin typeface="Consolas"/>
                <a:ea typeface="Consolas"/>
                <a:cs typeface="Consolas"/>
                <a:sym typeface="Consolas"/>
              </a:rPr>
              <a:t>condition</a:t>
            </a:r>
            <a:r>
              <a:rPr b="0" i="0" lang="en" sz="2400" u="none">
                <a:solidFill>
                  <a:srgbClr val="008000"/>
                </a:solidFill>
                <a:latin typeface="Consolas"/>
                <a:ea typeface="Consolas"/>
                <a:cs typeface="Consolas"/>
                <a:sym typeface="Consolas"/>
              </a:rPr>
              <a:t>)</a:t>
            </a:r>
            <a:endParaRPr/>
          </a:p>
        </p:txBody>
      </p:sp>
    </p:spTree>
  </p:cSld>
  <p:clrMapOvr>
    <a:masterClrMapping/>
  </p:clrMapOvr>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4" name="Shape 2424"/>
        <p:cNvGrpSpPr/>
        <p:nvPr/>
      </p:nvGrpSpPr>
      <p:grpSpPr>
        <a:xfrm>
          <a:off x="0" y="0"/>
          <a:ext cx="0" cy="0"/>
          <a:chOff x="0" y="0"/>
          <a:chExt cx="0" cy="0"/>
        </a:xfrm>
      </p:grpSpPr>
      <p:sp>
        <p:nvSpPr>
          <p:cNvPr id="2425" name="Google Shape;2425;p303"/>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5.8  The while loop structure</a:t>
            </a:r>
            <a:endParaRPr/>
          </a:p>
        </p:txBody>
      </p:sp>
      <p:pic>
        <p:nvPicPr>
          <p:cNvPr id="2426" name="Google Shape;2426;p303"/>
          <p:cNvPicPr preferRelativeResize="0"/>
          <p:nvPr/>
        </p:nvPicPr>
        <p:blipFill rotWithShape="1">
          <a:blip r:embed="rId3">
            <a:alphaModFix/>
          </a:blip>
          <a:srcRect b="0" l="0" r="0" t="0"/>
          <a:stretch/>
        </p:blipFill>
        <p:spPr>
          <a:xfrm>
            <a:off x="2379662" y="1085850"/>
            <a:ext cx="3288506" cy="3543300"/>
          </a:xfrm>
          <a:prstGeom prst="rect">
            <a:avLst/>
          </a:prstGeom>
          <a:noFill/>
          <a:ln>
            <a:noFill/>
          </a:ln>
        </p:spPr>
      </p:pic>
    </p:spTree>
  </p:cSld>
  <p:clrMapOvr>
    <a:masterClrMapping/>
  </p:clrMapOvr>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0" name="Shape 2430"/>
        <p:cNvGrpSpPr/>
        <p:nvPr/>
      </p:nvGrpSpPr>
      <p:grpSpPr>
        <a:xfrm>
          <a:off x="0" y="0"/>
          <a:ext cx="0" cy="0"/>
          <a:chOff x="0" y="0"/>
          <a:chExt cx="0" cy="0"/>
        </a:xfrm>
      </p:grpSpPr>
      <p:sp>
        <p:nvSpPr>
          <p:cNvPr id="2431" name="Google Shape;2431;p304"/>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5.9  The repeat loop structure</a:t>
            </a:r>
            <a:endParaRPr/>
          </a:p>
        </p:txBody>
      </p:sp>
      <p:pic>
        <p:nvPicPr>
          <p:cNvPr id="2432" name="Google Shape;2432;p304"/>
          <p:cNvPicPr preferRelativeResize="0"/>
          <p:nvPr/>
        </p:nvPicPr>
        <p:blipFill rotWithShape="1">
          <a:blip r:embed="rId3">
            <a:alphaModFix/>
          </a:blip>
          <a:srcRect b="0" l="0" r="0" t="0"/>
          <a:stretch/>
        </p:blipFill>
        <p:spPr>
          <a:xfrm>
            <a:off x="2755900" y="984646"/>
            <a:ext cx="2581275" cy="3600450"/>
          </a:xfrm>
          <a:prstGeom prst="rect">
            <a:avLst/>
          </a:prstGeom>
          <a:noFill/>
          <a:ln>
            <a:noFill/>
          </a:ln>
        </p:spPr>
      </p:pic>
    </p:spTree>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6" name="Shape 2436"/>
        <p:cNvGrpSpPr/>
        <p:nvPr/>
      </p:nvGrpSpPr>
      <p:grpSpPr>
        <a:xfrm>
          <a:off x="0" y="0"/>
          <a:ext cx="0" cy="0"/>
          <a:chOff x="0" y="0"/>
          <a:chExt cx="0" cy="0"/>
        </a:xfrm>
      </p:grpSpPr>
      <p:sp>
        <p:nvSpPr>
          <p:cNvPr id="2437" name="Google Shape;2437;p305"/>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i="0" lang="en" sz="3200" u="none">
                <a:solidFill>
                  <a:srgbClr val="007FA3"/>
                </a:solidFill>
                <a:latin typeface="Times New Roman"/>
                <a:ea typeface="Times New Roman"/>
                <a:cs typeface="Times New Roman"/>
                <a:sym typeface="Times New Roman"/>
              </a:rPr>
              <a:t>Figure 5.10  Sorting the list Fred, Alex, Diana, Byron, and Carol alphabetically</a:t>
            </a:r>
            <a:endParaRPr/>
          </a:p>
        </p:txBody>
      </p:sp>
      <p:pic>
        <p:nvPicPr>
          <p:cNvPr descr="In the first step, the first two names are considered. Alex is moved out of the list, and Fred is dropped into the space left by Alex. Alex is then moved into the top space. In the second step, the first three names are considered. Diana is moved out of the list, Fred is moved to Diana’s previous spot, and Diana is put into position under Alex. In the third step, four names are considered, and Byron is moved out of the list. Fred is moved to Byron’s previous spot, Diana moves down to Fred’s previous spot, leaving the second space open where Byron is moved. In the final step, all of the names are considered, with Carol moved out from the bottom of the list, Diana and Fred moved down, leaving a space between Byron and Diana where Carol is added. In the final list, the names are alphabetical as Alex, Byron, Carol, Diana, and Fred." id="2438" name="Google Shape;2438;p305"/>
          <p:cNvPicPr preferRelativeResize="0"/>
          <p:nvPr/>
        </p:nvPicPr>
        <p:blipFill rotWithShape="1">
          <a:blip r:embed="rId3">
            <a:alphaModFix/>
          </a:blip>
          <a:srcRect b="0" l="0" r="0" t="0"/>
          <a:stretch/>
        </p:blipFill>
        <p:spPr>
          <a:xfrm>
            <a:off x="2209800" y="1041797"/>
            <a:ext cx="3296840" cy="3688557"/>
          </a:xfrm>
          <a:prstGeom prst="rect">
            <a:avLst/>
          </a:prstGeom>
          <a:noFill/>
          <a:ln>
            <a:noFill/>
          </a:ln>
        </p:spPr>
      </p:pic>
    </p:spTree>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2" name="Shape 2442"/>
        <p:cNvGrpSpPr/>
        <p:nvPr/>
      </p:nvGrpSpPr>
      <p:grpSpPr>
        <a:xfrm>
          <a:off x="0" y="0"/>
          <a:ext cx="0" cy="0"/>
          <a:chOff x="0" y="0"/>
          <a:chExt cx="0" cy="0"/>
        </a:xfrm>
      </p:grpSpPr>
      <p:sp>
        <p:nvSpPr>
          <p:cNvPr id="2443" name="Google Shape;2443;p306"/>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5.11  The insertion sort algorithm expressed in pseudocode</a:t>
            </a:r>
            <a:endParaRPr/>
          </a:p>
        </p:txBody>
      </p:sp>
      <p:sp>
        <p:nvSpPr>
          <p:cNvPr id="2444" name="Google Shape;2444;p306"/>
          <p:cNvSpPr txBox="1"/>
          <p:nvPr/>
        </p:nvSpPr>
        <p:spPr>
          <a:xfrm>
            <a:off x="533400" y="1314450"/>
            <a:ext cx="8610600" cy="4155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Consolas"/>
              <a:buNone/>
            </a:pPr>
            <a:r>
              <a:rPr b="0" i="0" lang="en" sz="2400" u="none" cap="none" strike="noStrike">
                <a:solidFill>
                  <a:srgbClr val="0000FF"/>
                </a:solidFill>
                <a:latin typeface="Consolas"/>
                <a:ea typeface="Consolas"/>
                <a:cs typeface="Consolas"/>
                <a:sym typeface="Consolas"/>
              </a:rPr>
              <a:t>def </a:t>
            </a:r>
            <a:r>
              <a:rPr b="0" i="0" lang="en" sz="2400" u="none" cap="none" strike="noStrike">
                <a:solidFill>
                  <a:srgbClr val="800000"/>
                </a:solidFill>
                <a:latin typeface="Consolas"/>
                <a:ea typeface="Consolas"/>
                <a:cs typeface="Consolas"/>
                <a:sym typeface="Consolas"/>
              </a:rPr>
              <a:t>Sort</a:t>
            </a:r>
            <a:r>
              <a:rPr b="0" i="0" lang="en" sz="2400" u="none" cap="none" strike="noStrike">
                <a:solidFill>
                  <a:srgbClr val="008000"/>
                </a:solidFill>
                <a:latin typeface="Consolas"/>
                <a:ea typeface="Consolas"/>
                <a:cs typeface="Consolas"/>
                <a:sym typeface="Consolas"/>
              </a:rPr>
              <a:t>(List)</a:t>
            </a:r>
            <a:r>
              <a:rPr b="0" i="0" lang="en" sz="24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400"/>
              <a:buFont typeface="Consolas"/>
              <a:buNone/>
            </a:pPr>
            <a:r>
              <a:rPr b="0" i="0" lang="en" sz="2400" u="none" cap="none" strike="noStrike">
                <a:solidFill>
                  <a:srgbClr val="008000"/>
                </a:solidFill>
                <a:latin typeface="Consolas"/>
                <a:ea typeface="Consolas"/>
                <a:cs typeface="Consolas"/>
                <a:sym typeface="Consolas"/>
              </a:rPr>
              <a:t>    </a:t>
            </a:r>
            <a:r>
              <a:rPr b="0" i="0" lang="en" sz="2400" u="none" cap="none" strike="noStrike">
                <a:solidFill>
                  <a:srgbClr val="800000"/>
                </a:solidFill>
                <a:latin typeface="Consolas"/>
                <a:ea typeface="Consolas"/>
                <a:cs typeface="Consolas"/>
                <a:sym typeface="Consolas"/>
              </a:rPr>
              <a:t>N</a:t>
            </a:r>
            <a:r>
              <a:rPr b="0" i="0" lang="en" sz="2400" u="none" cap="none" strike="noStrike">
                <a:solidFill>
                  <a:srgbClr val="008000"/>
                </a:solidFill>
                <a:latin typeface="Consolas"/>
                <a:ea typeface="Consolas"/>
                <a:cs typeface="Consolas"/>
                <a:sym typeface="Consolas"/>
              </a:rPr>
              <a:t> = 2</a:t>
            </a:r>
            <a:endParaRPr/>
          </a:p>
          <a:p>
            <a:pPr indent="0" lvl="0" marL="0" marR="0" rtl="0" algn="l">
              <a:lnSpc>
                <a:spcPct val="100000"/>
              </a:lnSpc>
              <a:spcBef>
                <a:spcPts val="0"/>
              </a:spcBef>
              <a:spcAft>
                <a:spcPts val="0"/>
              </a:spcAft>
              <a:buClr>
                <a:srgbClr val="008000"/>
              </a:buClr>
              <a:buSzPts val="2400"/>
              <a:buFont typeface="Consolas"/>
              <a:buNone/>
            </a:pPr>
            <a:r>
              <a:rPr b="0" i="0" lang="en" sz="2400" u="none" cap="none" strike="noStrike">
                <a:solidFill>
                  <a:srgbClr val="008000"/>
                </a:solidFill>
                <a:latin typeface="Consolas"/>
                <a:ea typeface="Consolas"/>
                <a:cs typeface="Consolas"/>
                <a:sym typeface="Consolas"/>
              </a:rPr>
              <a:t>    </a:t>
            </a:r>
            <a:r>
              <a:rPr b="0" i="0" lang="en" sz="2400" u="none" cap="none" strike="noStrike">
                <a:solidFill>
                  <a:srgbClr val="0000FF"/>
                </a:solidFill>
                <a:latin typeface="Consolas"/>
                <a:ea typeface="Consolas"/>
                <a:cs typeface="Consolas"/>
                <a:sym typeface="Consolas"/>
              </a:rPr>
              <a:t>while</a:t>
            </a:r>
            <a:r>
              <a:rPr b="0" i="0" lang="en" sz="2400" u="none" cap="none" strike="noStrike">
                <a:solidFill>
                  <a:srgbClr val="008000"/>
                </a:solidFill>
                <a:latin typeface="Consolas"/>
                <a:ea typeface="Consolas"/>
                <a:cs typeface="Consolas"/>
                <a:sym typeface="Consolas"/>
              </a:rPr>
              <a:t> (N &lt;= length of List)</a:t>
            </a:r>
            <a:r>
              <a:rPr b="0" i="0" lang="en" sz="24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400"/>
              <a:buFont typeface="Consolas"/>
              <a:buNone/>
            </a:pPr>
            <a:r>
              <a:rPr b="0" i="0" lang="en" sz="2400" u="none" cap="none" strike="noStrike">
                <a:solidFill>
                  <a:srgbClr val="008000"/>
                </a:solidFill>
                <a:latin typeface="Consolas"/>
                <a:ea typeface="Consolas"/>
                <a:cs typeface="Consolas"/>
                <a:sym typeface="Consolas"/>
              </a:rPr>
              <a:t>        </a:t>
            </a:r>
            <a:r>
              <a:rPr b="0" i="0" lang="en" sz="2400" u="none" cap="none" strike="noStrike">
                <a:solidFill>
                  <a:srgbClr val="800000"/>
                </a:solidFill>
                <a:latin typeface="Consolas"/>
                <a:ea typeface="Consolas"/>
                <a:cs typeface="Consolas"/>
                <a:sym typeface="Consolas"/>
              </a:rPr>
              <a:t>Pivot</a:t>
            </a:r>
            <a:r>
              <a:rPr b="0" i="0" lang="en" sz="2400" u="none" cap="none" strike="noStrike">
                <a:solidFill>
                  <a:srgbClr val="008000"/>
                </a:solidFill>
                <a:latin typeface="Consolas"/>
                <a:ea typeface="Consolas"/>
                <a:cs typeface="Consolas"/>
                <a:sym typeface="Consolas"/>
              </a:rPr>
              <a:t> = Nth entry in List</a:t>
            </a:r>
            <a:endParaRPr/>
          </a:p>
          <a:p>
            <a:pPr indent="0" lvl="0" marL="0" marR="0" rtl="0" algn="l">
              <a:lnSpc>
                <a:spcPct val="100000"/>
              </a:lnSpc>
              <a:spcBef>
                <a:spcPts val="0"/>
              </a:spcBef>
              <a:spcAft>
                <a:spcPts val="0"/>
              </a:spcAft>
              <a:buClr>
                <a:srgbClr val="008000"/>
              </a:buClr>
              <a:buSzPts val="2400"/>
              <a:buFont typeface="Consolas"/>
              <a:buNone/>
            </a:pPr>
            <a:r>
              <a:rPr b="0" i="0" lang="en" sz="2400" u="none" cap="none" strike="noStrike">
                <a:solidFill>
                  <a:srgbClr val="008000"/>
                </a:solidFill>
                <a:latin typeface="Consolas"/>
                <a:ea typeface="Consolas"/>
                <a:cs typeface="Consolas"/>
                <a:sym typeface="Consolas"/>
              </a:rPr>
              <a:t>        Remove Nth entry leaving a hole in List</a:t>
            </a:r>
            <a:endParaRPr/>
          </a:p>
          <a:p>
            <a:pPr indent="0" lvl="0" marL="0" marR="0" rtl="0" algn="l">
              <a:lnSpc>
                <a:spcPct val="100000"/>
              </a:lnSpc>
              <a:spcBef>
                <a:spcPts val="0"/>
              </a:spcBef>
              <a:spcAft>
                <a:spcPts val="0"/>
              </a:spcAft>
              <a:buClr>
                <a:srgbClr val="008000"/>
              </a:buClr>
              <a:buSzPts val="2400"/>
              <a:buFont typeface="Consolas"/>
              <a:buNone/>
            </a:pPr>
            <a:r>
              <a:rPr b="0" i="0" lang="en" sz="2400" u="none" cap="none" strike="noStrike">
                <a:solidFill>
                  <a:srgbClr val="008000"/>
                </a:solidFill>
                <a:latin typeface="Consolas"/>
                <a:ea typeface="Consolas"/>
                <a:cs typeface="Consolas"/>
                <a:sym typeface="Consolas"/>
              </a:rPr>
              <a:t>        </a:t>
            </a:r>
            <a:r>
              <a:rPr b="0" i="0" lang="en" sz="2400" u="none" cap="none" strike="noStrike">
                <a:solidFill>
                  <a:srgbClr val="0000FF"/>
                </a:solidFill>
                <a:latin typeface="Consolas"/>
                <a:ea typeface="Consolas"/>
                <a:cs typeface="Consolas"/>
                <a:sym typeface="Consolas"/>
              </a:rPr>
              <a:t>while</a:t>
            </a:r>
            <a:r>
              <a:rPr b="0" i="0" lang="en" sz="2400" u="none" cap="none" strike="noStrike">
                <a:solidFill>
                  <a:srgbClr val="008000"/>
                </a:solidFill>
                <a:latin typeface="Consolas"/>
                <a:ea typeface="Consolas"/>
                <a:cs typeface="Consolas"/>
                <a:sym typeface="Consolas"/>
              </a:rPr>
              <a:t> (there is an Entry above the </a:t>
            </a:r>
            <a:endParaRPr/>
          </a:p>
          <a:p>
            <a:pPr indent="0" lvl="0" marL="0" marR="0" rtl="0" algn="l">
              <a:lnSpc>
                <a:spcPct val="100000"/>
              </a:lnSpc>
              <a:spcBef>
                <a:spcPts val="0"/>
              </a:spcBef>
              <a:spcAft>
                <a:spcPts val="0"/>
              </a:spcAft>
              <a:buClr>
                <a:srgbClr val="008000"/>
              </a:buClr>
              <a:buSzPts val="2400"/>
              <a:buFont typeface="Consolas"/>
              <a:buNone/>
            </a:pPr>
            <a:r>
              <a:rPr b="0" i="0" lang="en" sz="2400" u="none" cap="none" strike="noStrike">
                <a:solidFill>
                  <a:srgbClr val="008000"/>
                </a:solidFill>
                <a:latin typeface="Consolas"/>
                <a:ea typeface="Consolas"/>
                <a:cs typeface="Consolas"/>
                <a:sym typeface="Consolas"/>
              </a:rPr>
              <a:t>                  hole and Entry &gt; Pivot)</a:t>
            </a:r>
            <a:r>
              <a:rPr b="0" i="0" lang="en" sz="24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400"/>
              <a:buFont typeface="Consolas"/>
              <a:buNone/>
            </a:pPr>
            <a:r>
              <a:rPr b="0" i="0" lang="en" sz="2400" u="none" cap="none" strike="noStrike">
                <a:solidFill>
                  <a:srgbClr val="008000"/>
                </a:solidFill>
                <a:latin typeface="Consolas"/>
                <a:ea typeface="Consolas"/>
                <a:cs typeface="Consolas"/>
                <a:sym typeface="Consolas"/>
              </a:rPr>
              <a:t>            Move Entry down into the hole leaving </a:t>
            </a:r>
            <a:endParaRPr/>
          </a:p>
          <a:p>
            <a:pPr indent="0" lvl="0" marL="0" marR="0" rtl="0" algn="l">
              <a:lnSpc>
                <a:spcPct val="100000"/>
              </a:lnSpc>
              <a:spcBef>
                <a:spcPts val="0"/>
              </a:spcBef>
              <a:spcAft>
                <a:spcPts val="0"/>
              </a:spcAft>
              <a:buClr>
                <a:srgbClr val="008000"/>
              </a:buClr>
              <a:buSzPts val="2400"/>
              <a:buFont typeface="Consolas"/>
              <a:buNone/>
            </a:pPr>
            <a:r>
              <a:rPr b="0" i="0" lang="en" sz="2400" u="none" cap="none" strike="noStrike">
                <a:solidFill>
                  <a:srgbClr val="008000"/>
                </a:solidFill>
                <a:latin typeface="Consolas"/>
                <a:ea typeface="Consolas"/>
                <a:cs typeface="Consolas"/>
                <a:sym typeface="Consolas"/>
              </a:rPr>
              <a:t>            a hole in the list above the Entry</a:t>
            </a:r>
            <a:endParaRPr/>
          </a:p>
          <a:p>
            <a:pPr indent="0" lvl="0" marL="0" marR="0" rtl="0" algn="l">
              <a:lnSpc>
                <a:spcPct val="100000"/>
              </a:lnSpc>
              <a:spcBef>
                <a:spcPts val="0"/>
              </a:spcBef>
              <a:spcAft>
                <a:spcPts val="0"/>
              </a:spcAft>
              <a:buClr>
                <a:srgbClr val="008000"/>
              </a:buClr>
              <a:buSzPts val="2400"/>
              <a:buFont typeface="Consolas"/>
              <a:buNone/>
            </a:pPr>
            <a:r>
              <a:rPr b="0" i="0" lang="en" sz="2400" u="none" cap="none" strike="noStrike">
                <a:solidFill>
                  <a:srgbClr val="008000"/>
                </a:solidFill>
                <a:latin typeface="Consolas"/>
                <a:ea typeface="Consolas"/>
                <a:cs typeface="Consolas"/>
                <a:sym typeface="Consolas"/>
              </a:rPr>
              <a:t>        Move Pivot into the hole </a:t>
            </a:r>
            <a:endParaRPr/>
          </a:p>
          <a:p>
            <a:pPr indent="0" lvl="0" marL="0" marR="0" rtl="0" algn="l">
              <a:lnSpc>
                <a:spcPct val="100000"/>
              </a:lnSpc>
              <a:spcBef>
                <a:spcPts val="0"/>
              </a:spcBef>
              <a:spcAft>
                <a:spcPts val="0"/>
              </a:spcAft>
              <a:buClr>
                <a:srgbClr val="008000"/>
              </a:buClr>
              <a:buSzPts val="2400"/>
              <a:buFont typeface="Consolas"/>
              <a:buNone/>
            </a:pPr>
            <a:r>
              <a:rPr b="0" i="0" lang="en" sz="2400" u="none" cap="none" strike="noStrike">
                <a:solidFill>
                  <a:srgbClr val="008000"/>
                </a:solidFill>
                <a:latin typeface="Consolas"/>
                <a:ea typeface="Consolas"/>
                <a:cs typeface="Consolas"/>
                <a:sym typeface="Consolas"/>
              </a:rPr>
              <a:t>        N = N + 1</a:t>
            </a:r>
            <a:endParaRPr/>
          </a:p>
        </p:txBody>
      </p:sp>
    </p:spTree>
  </p:cSld>
  <p:clrMapOvr>
    <a:masterClrMapping/>
  </p:clrMapOvr>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8" name="Shape 2448"/>
        <p:cNvGrpSpPr/>
        <p:nvPr/>
      </p:nvGrpSpPr>
      <p:grpSpPr>
        <a:xfrm>
          <a:off x="0" y="0"/>
          <a:ext cx="0" cy="0"/>
          <a:chOff x="0" y="0"/>
          <a:chExt cx="0" cy="0"/>
        </a:xfrm>
      </p:grpSpPr>
      <p:sp>
        <p:nvSpPr>
          <p:cNvPr id="2449" name="Google Shape;2449;p307"/>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Module 5.6 – An Example with Recursion</a:t>
            </a:r>
            <a:endParaRPr/>
          </a:p>
        </p:txBody>
      </p:sp>
      <p:sp>
        <p:nvSpPr>
          <p:cNvPr id="2450" name="Google Shape;2450;p307"/>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242887" lvl="0" marL="496887" marR="0" rtl="0" algn="l">
              <a:spcBef>
                <a:spcPts val="0"/>
              </a:spcBef>
              <a:spcAft>
                <a:spcPts val="0"/>
              </a:spcAft>
              <a:buClr>
                <a:srgbClr val="007FA3"/>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81" name="Shape 281"/>
        <p:cNvGrpSpPr/>
        <p:nvPr/>
      </p:nvGrpSpPr>
      <p:grpSpPr>
        <a:xfrm>
          <a:off x="0" y="0"/>
          <a:ext cx="0" cy="0"/>
          <a:chOff x="0" y="0"/>
          <a:chExt cx="0" cy="0"/>
        </a:xfrm>
      </p:grpSpPr>
      <p:sp>
        <p:nvSpPr>
          <p:cNvPr id="282" name="Google Shape;282;p4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3" name="Google Shape;283;p4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4" name="Google Shape;284;p4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5" name="Google Shape;285;p4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The First Computer</a:t>
            </a:r>
            <a:endParaRPr u="none">
              <a:solidFill>
                <a:srgbClr val="D1190D"/>
              </a:solidFill>
            </a:endParaRPr>
          </a:p>
        </p:txBody>
      </p:sp>
      <p:sp>
        <p:nvSpPr>
          <p:cNvPr id="286" name="Google Shape;286;p4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87" name="Google Shape;287;p4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88" name="Google Shape;288;p4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89" name="Google Shape;289;p47"/>
          <p:cNvGrpSpPr/>
          <p:nvPr/>
        </p:nvGrpSpPr>
        <p:grpSpPr>
          <a:xfrm>
            <a:off x="312780" y="4766655"/>
            <a:ext cx="2220930" cy="352501"/>
            <a:chOff x="6077925" y="4856850"/>
            <a:chExt cx="6064800" cy="1143000"/>
          </a:xfrm>
        </p:grpSpPr>
        <p:sp>
          <p:nvSpPr>
            <p:cNvPr id="290" name="Google Shape;290;p4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91" name="Google Shape;291;p47"/>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92" name="Google Shape;292;p47"/>
          <p:cNvPicPr preferRelativeResize="0"/>
          <p:nvPr/>
        </p:nvPicPr>
        <p:blipFill>
          <a:blip r:embed="rId5">
            <a:alphaModFix/>
          </a:blip>
          <a:stretch>
            <a:fillRect/>
          </a:stretch>
        </p:blipFill>
        <p:spPr>
          <a:xfrm>
            <a:off x="2632925" y="784519"/>
            <a:ext cx="3652988" cy="3652988"/>
          </a:xfrm>
          <a:prstGeom prst="rect">
            <a:avLst/>
          </a:prstGeom>
          <a:noFill/>
          <a:ln>
            <a:noFill/>
          </a:ln>
        </p:spPr>
      </p:pic>
    </p:spTree>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4" name="Shape 2454"/>
        <p:cNvGrpSpPr/>
        <p:nvPr/>
      </p:nvGrpSpPr>
      <p:grpSpPr>
        <a:xfrm>
          <a:off x="0" y="0"/>
          <a:ext cx="0" cy="0"/>
          <a:chOff x="0" y="0"/>
          <a:chExt cx="0" cy="0"/>
        </a:xfrm>
      </p:grpSpPr>
      <p:sp>
        <p:nvSpPr>
          <p:cNvPr id="2455" name="Google Shape;2455;p308"/>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5.5 Recursive Structures</a:t>
            </a:r>
            <a:endParaRPr/>
          </a:p>
        </p:txBody>
      </p:sp>
      <p:sp>
        <p:nvSpPr>
          <p:cNvPr id="2456" name="Google Shape;2456;p308"/>
          <p:cNvSpPr txBox="1"/>
          <p:nvPr>
            <p:ph idx="1" type="body"/>
          </p:nvPr>
        </p:nvSpPr>
        <p:spPr>
          <a:xfrm>
            <a:off x="457200" y="1207294"/>
            <a:ext cx="8229600" cy="33945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Repeating the set of instructions as a subtask of itself.</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Multiple activations of the procedure are formed, all but one of which are waiting for other activations to complete.</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Example: The Binary Search Algorithm</a:t>
            </a:r>
            <a:endParaRPr/>
          </a:p>
        </p:txBody>
      </p:sp>
    </p:spTree>
  </p:cSld>
  <p:clrMapOvr>
    <a:masterClrMapping/>
  </p:clrMapOvr>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0" name="Shape 2460"/>
        <p:cNvGrpSpPr/>
        <p:nvPr/>
      </p:nvGrpSpPr>
      <p:grpSpPr>
        <a:xfrm>
          <a:off x="0" y="0"/>
          <a:ext cx="0" cy="0"/>
          <a:chOff x="0" y="0"/>
          <a:chExt cx="0" cy="0"/>
        </a:xfrm>
      </p:grpSpPr>
      <p:sp>
        <p:nvSpPr>
          <p:cNvPr id="2461" name="Google Shape;2461;p309"/>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Example: Fibonacci Sequences</a:t>
            </a:r>
            <a:endParaRPr/>
          </a:p>
        </p:txBody>
      </p:sp>
      <p:sp>
        <p:nvSpPr>
          <p:cNvPr id="2462" name="Google Shape;2462;p309"/>
          <p:cNvSpPr txBox="1"/>
          <p:nvPr>
            <p:ph idx="1" type="body"/>
          </p:nvPr>
        </p:nvSpPr>
        <p:spPr>
          <a:xfrm>
            <a:off x="457200" y="984647"/>
            <a:ext cx="8229600" cy="36099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Fibonacci Sequences are defined as follows:</a:t>
            </a:r>
            <a:endParaRPr/>
          </a:p>
          <a:p>
            <a:pPr indent="-184150" lvl="1" marL="742950" rtl="0" algn="l">
              <a:lnSpc>
                <a:spcPct val="100000"/>
              </a:lnSpc>
              <a:spcBef>
                <a:spcPts val="600"/>
              </a:spcBef>
              <a:spcAft>
                <a:spcPts val="0"/>
              </a:spcAft>
              <a:buClr>
                <a:srgbClr val="007FA3"/>
              </a:buClr>
              <a:buSzPts val="1600"/>
              <a:buChar char="–"/>
            </a:pPr>
            <a:r>
              <a:rPr b="0" i="0" lang="en" sz="1600" u="none">
                <a:solidFill>
                  <a:srgbClr val="000000"/>
                </a:solidFill>
                <a:latin typeface="Arial"/>
                <a:ea typeface="Arial"/>
                <a:cs typeface="Arial"/>
                <a:sym typeface="Arial"/>
              </a:rPr>
              <a:t>F(0) = 1</a:t>
            </a:r>
            <a:endParaRPr/>
          </a:p>
          <a:p>
            <a:pPr indent="-184150" lvl="1" marL="742950" rtl="0" algn="l">
              <a:lnSpc>
                <a:spcPct val="100000"/>
              </a:lnSpc>
              <a:spcBef>
                <a:spcPts val="600"/>
              </a:spcBef>
              <a:spcAft>
                <a:spcPts val="0"/>
              </a:spcAft>
              <a:buClr>
                <a:srgbClr val="007FA3"/>
              </a:buClr>
              <a:buSzPts val="1600"/>
              <a:buChar char="–"/>
            </a:pPr>
            <a:r>
              <a:rPr b="0" i="0" lang="en" sz="1600" u="none">
                <a:solidFill>
                  <a:srgbClr val="000000"/>
                </a:solidFill>
                <a:latin typeface="Arial"/>
                <a:ea typeface="Arial"/>
                <a:cs typeface="Arial"/>
                <a:sym typeface="Arial"/>
              </a:rPr>
              <a:t>F(1) = 1</a:t>
            </a:r>
            <a:endParaRPr/>
          </a:p>
          <a:p>
            <a:pPr indent="-184150" lvl="1" marL="742950" rtl="0" algn="l">
              <a:lnSpc>
                <a:spcPct val="100000"/>
              </a:lnSpc>
              <a:spcBef>
                <a:spcPts val="600"/>
              </a:spcBef>
              <a:spcAft>
                <a:spcPts val="0"/>
              </a:spcAft>
              <a:buClr>
                <a:srgbClr val="007FA3"/>
              </a:buClr>
              <a:buSzPts val="1600"/>
              <a:buChar char="–"/>
            </a:pPr>
            <a:r>
              <a:rPr b="0" i="0" lang="en" sz="1600" u="none">
                <a:solidFill>
                  <a:srgbClr val="000000"/>
                </a:solidFill>
                <a:latin typeface="Arial"/>
                <a:ea typeface="Arial"/>
                <a:cs typeface="Arial"/>
                <a:sym typeface="Arial"/>
              </a:rPr>
              <a:t>F(n) = F(n-1) + F(n-2)</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In Fibonacci, we have two base cases that are “reachable” no matter the value of n and then an operation we do if we are computing the Fibonacci number for a number greater than 1.</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We want to use this concept now in designing algorithms.</a:t>
            </a:r>
            <a:endParaRPr/>
          </a:p>
          <a:p>
            <a:pPr indent="-184150" lvl="1" marL="742950" rtl="0" algn="l">
              <a:lnSpc>
                <a:spcPct val="100000"/>
              </a:lnSpc>
              <a:spcBef>
                <a:spcPts val="600"/>
              </a:spcBef>
              <a:spcAft>
                <a:spcPts val="0"/>
              </a:spcAft>
              <a:buClr>
                <a:srgbClr val="007FA3"/>
              </a:buClr>
              <a:buSzPts val="1600"/>
              <a:buChar char="–"/>
            </a:pPr>
            <a:r>
              <a:rPr b="0" i="0" lang="en" sz="1600" u="none">
                <a:solidFill>
                  <a:srgbClr val="000000"/>
                </a:solidFill>
                <a:latin typeface="Arial"/>
                <a:ea typeface="Arial"/>
                <a:cs typeface="Arial"/>
                <a:sym typeface="Arial"/>
              </a:rPr>
              <a:t>1. Identify the base case(s)</a:t>
            </a:r>
            <a:endParaRPr/>
          </a:p>
          <a:p>
            <a:pPr indent="-184150" lvl="1" marL="742950" rtl="0" algn="l">
              <a:lnSpc>
                <a:spcPct val="100000"/>
              </a:lnSpc>
              <a:spcBef>
                <a:spcPts val="600"/>
              </a:spcBef>
              <a:spcAft>
                <a:spcPts val="0"/>
              </a:spcAft>
              <a:buClr>
                <a:srgbClr val="007FA3"/>
              </a:buClr>
              <a:buSzPts val="1600"/>
              <a:buChar char="–"/>
            </a:pPr>
            <a:r>
              <a:rPr b="0" i="0" lang="en" sz="1600" u="none">
                <a:solidFill>
                  <a:srgbClr val="000000"/>
                </a:solidFill>
                <a:latin typeface="Arial"/>
                <a:ea typeface="Arial"/>
                <a:cs typeface="Arial"/>
                <a:sym typeface="Arial"/>
              </a:rPr>
              <a:t>2. Identify work that can be done for the non-base cases towards finding the answer</a:t>
            </a:r>
            <a:endParaRPr/>
          </a:p>
          <a:p>
            <a:pPr indent="-184150" lvl="1" marL="742950" rtl="0" algn="l">
              <a:lnSpc>
                <a:spcPct val="100000"/>
              </a:lnSpc>
              <a:spcBef>
                <a:spcPts val="600"/>
              </a:spcBef>
              <a:spcAft>
                <a:spcPts val="0"/>
              </a:spcAft>
              <a:buClr>
                <a:srgbClr val="007FA3"/>
              </a:buClr>
              <a:buSzPts val="1600"/>
              <a:buChar char="–"/>
            </a:pPr>
            <a:r>
              <a:rPr b="0" i="0" lang="en" sz="1600" u="none">
                <a:solidFill>
                  <a:srgbClr val="000000"/>
                </a:solidFill>
                <a:latin typeface="Arial"/>
                <a:ea typeface="Arial"/>
                <a:cs typeface="Arial"/>
                <a:sym typeface="Arial"/>
              </a:rPr>
              <a:t>3. Ensure that the base case(s) are always reachable.</a:t>
            </a:r>
            <a:endParaRPr/>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6" name="Shape 2466"/>
        <p:cNvGrpSpPr/>
        <p:nvPr/>
      </p:nvGrpSpPr>
      <p:grpSpPr>
        <a:xfrm>
          <a:off x="0" y="0"/>
          <a:ext cx="0" cy="0"/>
          <a:chOff x="0" y="0"/>
          <a:chExt cx="0" cy="0"/>
        </a:xfrm>
      </p:grpSpPr>
      <p:sp>
        <p:nvSpPr>
          <p:cNvPr id="2467" name="Google Shape;2467;p310"/>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i="0" lang="en" sz="3200" u="none">
                <a:solidFill>
                  <a:srgbClr val="007FA3"/>
                </a:solidFill>
                <a:latin typeface="Times New Roman"/>
                <a:ea typeface="Times New Roman"/>
                <a:cs typeface="Times New Roman"/>
                <a:sym typeface="Times New Roman"/>
              </a:rPr>
              <a:t>Figure 5.12  Applying our strategy to search a list for the entry John</a:t>
            </a:r>
            <a:endParaRPr/>
          </a:p>
        </p:txBody>
      </p:sp>
      <p:pic>
        <p:nvPicPr>
          <p:cNvPr descr="The table has three columns, with the column headings Original list, First sub list, Second sub list. in the first list are the names Alice, Bob, Carol, David, Elaine, Fred, George, Harry, Irene, John, Kelly, Larry, Mary, Nancy, and Oliver. In this original list, the name Harry is highlighted. The names from Irene to Oliver are bracketed and an arrow from them point to the First sub list. The names on the First sub list are Irene, John, Kelly, Larry, Mary, Nancy, and Oliver, with the name Larry highlighted. The first three entries in the first sub list, from Irene to Kelly, are bracketed and an arrow from them points to the Second sub list. The names on the second sub list are Irene, John, and Kelly. The name John is highlighted on the second sub list." id="2468" name="Google Shape;2468;p310"/>
          <p:cNvPicPr preferRelativeResize="0"/>
          <p:nvPr/>
        </p:nvPicPr>
        <p:blipFill rotWithShape="1">
          <a:blip r:embed="rId3">
            <a:alphaModFix/>
          </a:blip>
          <a:srcRect b="0" l="0" r="0" t="0"/>
          <a:stretch/>
        </p:blipFill>
        <p:spPr>
          <a:xfrm>
            <a:off x="1866900" y="1085850"/>
            <a:ext cx="4057650" cy="3608785"/>
          </a:xfrm>
          <a:prstGeom prst="rect">
            <a:avLst/>
          </a:prstGeom>
          <a:noFill/>
          <a:ln>
            <a:noFill/>
          </a:ln>
        </p:spPr>
      </p:pic>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2" name="Shape 2472"/>
        <p:cNvGrpSpPr/>
        <p:nvPr/>
      </p:nvGrpSpPr>
      <p:grpSpPr>
        <a:xfrm>
          <a:off x="0" y="0"/>
          <a:ext cx="0" cy="0"/>
          <a:chOff x="0" y="0"/>
          <a:chExt cx="0" cy="0"/>
        </a:xfrm>
      </p:grpSpPr>
      <p:sp>
        <p:nvSpPr>
          <p:cNvPr id="2473" name="Google Shape;2473;p311"/>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5.13  A first draft of the binary search technique</a:t>
            </a:r>
            <a:endParaRPr/>
          </a:p>
        </p:txBody>
      </p:sp>
      <p:sp>
        <p:nvSpPr>
          <p:cNvPr id="2474" name="Google Shape;2474;p311"/>
          <p:cNvSpPr txBox="1"/>
          <p:nvPr/>
        </p:nvSpPr>
        <p:spPr>
          <a:xfrm>
            <a:off x="533400" y="1371600"/>
            <a:ext cx="8534400" cy="37866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FF"/>
              </a:buClr>
              <a:buSzPts val="2000"/>
              <a:buFont typeface="Consolas"/>
              <a:buNone/>
            </a:pPr>
            <a:r>
              <a:rPr b="0" i="0" lang="en" sz="2000" u="none" cap="none" strike="noStrike">
                <a:solidFill>
                  <a:srgbClr val="0000FF"/>
                </a:solidFill>
                <a:latin typeface="Consolas"/>
                <a:ea typeface="Consolas"/>
                <a:cs typeface="Consolas"/>
                <a:sym typeface="Consolas"/>
              </a:rPr>
              <a:t>if</a:t>
            </a:r>
            <a:r>
              <a:rPr b="0" i="0" lang="en" sz="2000" u="none" cap="none" strike="noStrike">
                <a:solidFill>
                  <a:srgbClr val="008000"/>
                </a:solidFill>
                <a:latin typeface="Consolas"/>
                <a:ea typeface="Consolas"/>
                <a:cs typeface="Consolas"/>
                <a:sym typeface="Consolas"/>
              </a:rPr>
              <a:t> (List is empty):</a:t>
            </a:r>
            <a:endParaRPr b="0" i="0" sz="2000" u="none" cap="none" strike="noStrike">
              <a:solidFill>
                <a:srgbClr val="0000FF"/>
              </a:solidFill>
              <a:latin typeface="Consolas"/>
              <a:ea typeface="Consolas"/>
              <a:cs typeface="Consolas"/>
              <a:sym typeface="Consolas"/>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Report that the search failed</a:t>
            </a:r>
            <a:endParaRPr/>
          </a:p>
          <a:p>
            <a:pPr indent="0" lvl="0" marL="0" marR="0" rtl="0" algn="l">
              <a:lnSpc>
                <a:spcPct val="100000"/>
              </a:lnSpc>
              <a:spcBef>
                <a:spcPts val="0"/>
              </a:spcBef>
              <a:spcAft>
                <a:spcPts val="0"/>
              </a:spcAft>
              <a:buClr>
                <a:srgbClr val="0000FF"/>
              </a:buClr>
              <a:buSzPts val="2000"/>
              <a:buFont typeface="Consolas"/>
              <a:buNone/>
            </a:pPr>
            <a:r>
              <a:rPr b="0" i="0" lang="en" sz="2000" u="none" cap="none" strike="noStrike">
                <a:solidFill>
                  <a:srgbClr val="0000FF"/>
                </a:solidFill>
                <a:latin typeface="Consolas"/>
                <a:ea typeface="Consolas"/>
                <a:cs typeface="Consolas"/>
                <a:sym typeface="Consolas"/>
              </a:rPr>
              <a:t>else:</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800000"/>
                </a:solidFill>
                <a:latin typeface="Consolas"/>
                <a:ea typeface="Consolas"/>
                <a:cs typeface="Consolas"/>
                <a:sym typeface="Consolas"/>
              </a:rPr>
              <a:t>TestEntry</a:t>
            </a:r>
            <a:r>
              <a:rPr b="0" i="0" lang="en" sz="2000" u="none" cap="none" strike="noStrike">
                <a:solidFill>
                  <a:srgbClr val="008000"/>
                </a:solidFill>
                <a:latin typeface="Consolas"/>
                <a:ea typeface="Consolas"/>
                <a:cs typeface="Consolas"/>
                <a:sym typeface="Consolas"/>
              </a:rPr>
              <a:t> = middle entry in the List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if</a:t>
            </a:r>
            <a:r>
              <a:rPr b="0" i="0" lang="en" sz="2000" u="none" cap="none" strike="noStrike">
                <a:solidFill>
                  <a:srgbClr val="008000"/>
                </a:solidFill>
                <a:latin typeface="Consolas"/>
                <a:ea typeface="Consolas"/>
                <a:cs typeface="Consolas"/>
                <a:sym typeface="Consolas"/>
              </a:rPr>
              <a:t> (TargetValue == TestEntry)</a:t>
            </a:r>
            <a:r>
              <a:rPr b="0" i="0" lang="en" sz="20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Report that the search succeeded</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if</a:t>
            </a:r>
            <a:r>
              <a:rPr b="0" i="0" lang="en" sz="2000" u="none" cap="none" strike="noStrike">
                <a:solidFill>
                  <a:srgbClr val="008000"/>
                </a:solidFill>
                <a:latin typeface="Consolas"/>
                <a:ea typeface="Consolas"/>
                <a:cs typeface="Consolas"/>
                <a:sym typeface="Consolas"/>
              </a:rPr>
              <a:t> (TargetValue &lt; TestEntry)</a:t>
            </a:r>
            <a:r>
              <a:rPr b="0" i="0" lang="en" sz="20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Search the portion of List preceding TestEntry for  </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TargetValue, and report the result of that search</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if</a:t>
            </a:r>
            <a:r>
              <a:rPr b="0" i="0" lang="en" sz="2000" u="none" cap="none" strike="noStrike">
                <a:solidFill>
                  <a:srgbClr val="008000"/>
                </a:solidFill>
                <a:latin typeface="Consolas"/>
                <a:ea typeface="Consolas"/>
                <a:cs typeface="Consolas"/>
                <a:sym typeface="Consolas"/>
              </a:rPr>
              <a:t> (TargetValue &gt; TestEntry)</a:t>
            </a:r>
            <a:r>
              <a:rPr b="0" i="0" lang="en" sz="20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Search the portion of List following TestEntry for</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TargetValue, and report the result of that search</a:t>
            </a:r>
            <a:endParaRPr/>
          </a:p>
        </p:txBody>
      </p:sp>
    </p:spTree>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8" name="Shape 2478"/>
        <p:cNvGrpSpPr/>
        <p:nvPr/>
      </p:nvGrpSpPr>
      <p:grpSpPr>
        <a:xfrm>
          <a:off x="0" y="0"/>
          <a:ext cx="0" cy="0"/>
          <a:chOff x="0" y="0"/>
          <a:chExt cx="0" cy="0"/>
        </a:xfrm>
      </p:grpSpPr>
      <p:sp>
        <p:nvSpPr>
          <p:cNvPr id="2479" name="Google Shape;2479;p312"/>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5.14  The binary search algorithm in pseudocode</a:t>
            </a:r>
            <a:endParaRPr/>
          </a:p>
        </p:txBody>
      </p:sp>
      <p:sp>
        <p:nvSpPr>
          <p:cNvPr id="2480" name="Google Shape;2480;p312"/>
          <p:cNvSpPr txBox="1"/>
          <p:nvPr/>
        </p:nvSpPr>
        <p:spPr>
          <a:xfrm>
            <a:off x="584200" y="1106090"/>
            <a:ext cx="8407500" cy="4094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FF"/>
              </a:buClr>
              <a:buSzPts val="2000"/>
              <a:buFont typeface="Consolas"/>
              <a:buNone/>
            </a:pPr>
            <a:r>
              <a:rPr b="0" i="0" lang="en" sz="2000" u="none" cap="none" strike="noStrike">
                <a:solidFill>
                  <a:srgbClr val="0000FF"/>
                </a:solidFill>
                <a:latin typeface="Consolas"/>
                <a:ea typeface="Consolas"/>
                <a:cs typeface="Consolas"/>
                <a:sym typeface="Consolas"/>
              </a:rPr>
              <a:t>def </a:t>
            </a:r>
            <a:r>
              <a:rPr b="0" i="0" lang="en" sz="2000" u="none" cap="none" strike="noStrike">
                <a:solidFill>
                  <a:srgbClr val="800000"/>
                </a:solidFill>
                <a:latin typeface="Consolas"/>
                <a:ea typeface="Consolas"/>
                <a:cs typeface="Consolas"/>
                <a:sym typeface="Consolas"/>
              </a:rPr>
              <a:t>Search</a:t>
            </a:r>
            <a:r>
              <a:rPr b="0" i="0" lang="en" sz="2000" u="none" cap="none" strike="noStrike">
                <a:solidFill>
                  <a:srgbClr val="008000"/>
                </a:solidFill>
                <a:latin typeface="Consolas"/>
                <a:ea typeface="Consolas"/>
                <a:cs typeface="Consolas"/>
                <a:sym typeface="Consolas"/>
              </a:rPr>
              <a:t>(List, TargetValue)</a:t>
            </a:r>
            <a:r>
              <a:rPr b="0" i="0" lang="en" sz="20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if</a:t>
            </a:r>
            <a:r>
              <a:rPr b="0" i="0" lang="en" sz="2000" u="none" cap="none" strike="noStrike">
                <a:solidFill>
                  <a:srgbClr val="008000"/>
                </a:solidFill>
                <a:latin typeface="Consolas"/>
                <a:ea typeface="Consolas"/>
                <a:cs typeface="Consolas"/>
                <a:sym typeface="Consolas"/>
              </a:rPr>
              <a:t> (List is empty)</a:t>
            </a:r>
            <a:r>
              <a:rPr b="0" i="0" lang="en" sz="20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Report that the search failed</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else:</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800000"/>
                </a:solidFill>
                <a:latin typeface="Consolas"/>
                <a:ea typeface="Consolas"/>
                <a:cs typeface="Consolas"/>
                <a:sym typeface="Consolas"/>
              </a:rPr>
              <a:t>TestEntry</a:t>
            </a:r>
            <a:r>
              <a:rPr b="0" i="0" lang="en" sz="2000" u="none" cap="none" strike="noStrike">
                <a:solidFill>
                  <a:srgbClr val="008000"/>
                </a:solidFill>
                <a:latin typeface="Consolas"/>
                <a:ea typeface="Consolas"/>
                <a:cs typeface="Consolas"/>
                <a:sym typeface="Consolas"/>
              </a:rPr>
              <a:t> = middle entry in the List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if</a:t>
            </a:r>
            <a:r>
              <a:rPr b="0" i="0" lang="en" sz="2000" u="none" cap="none" strike="noStrike">
                <a:solidFill>
                  <a:srgbClr val="008000"/>
                </a:solidFill>
                <a:latin typeface="Consolas"/>
                <a:ea typeface="Consolas"/>
                <a:cs typeface="Consolas"/>
                <a:sym typeface="Consolas"/>
              </a:rPr>
              <a:t> (TargetValue == TestEntry)</a:t>
            </a:r>
            <a:r>
              <a:rPr b="0" i="0" lang="en" sz="20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Report that the search succeeded</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if</a:t>
            </a:r>
            <a:r>
              <a:rPr b="0" i="0" lang="en" sz="2000" u="none" cap="none" strike="noStrike">
                <a:solidFill>
                  <a:srgbClr val="008000"/>
                </a:solidFill>
                <a:latin typeface="Consolas"/>
                <a:ea typeface="Consolas"/>
                <a:cs typeface="Consolas"/>
                <a:sym typeface="Consolas"/>
              </a:rPr>
              <a:t> (TargetValue &lt; TestEntry)</a:t>
            </a:r>
            <a:r>
              <a:rPr b="0" i="0" lang="en" sz="20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800000"/>
                </a:solidFill>
                <a:latin typeface="Consolas"/>
                <a:ea typeface="Consolas"/>
                <a:cs typeface="Consolas"/>
                <a:sym typeface="Consolas"/>
              </a:rPr>
              <a:t>Sublist</a:t>
            </a:r>
            <a:r>
              <a:rPr b="0" i="0" lang="en" sz="2000" u="none" cap="none" strike="noStrike">
                <a:solidFill>
                  <a:srgbClr val="008000"/>
                </a:solidFill>
                <a:latin typeface="Consolas"/>
                <a:ea typeface="Consolas"/>
                <a:cs typeface="Consolas"/>
                <a:sym typeface="Consolas"/>
              </a:rPr>
              <a:t> = portion of List preceding TestEntry </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800000"/>
                </a:solidFill>
                <a:latin typeface="Consolas"/>
                <a:ea typeface="Consolas"/>
                <a:cs typeface="Consolas"/>
                <a:sym typeface="Consolas"/>
              </a:rPr>
              <a:t>Search</a:t>
            </a:r>
            <a:r>
              <a:rPr b="0" i="0" lang="en" sz="2000" u="none" cap="none" strike="noStrike">
                <a:solidFill>
                  <a:srgbClr val="008000"/>
                </a:solidFill>
                <a:latin typeface="Consolas"/>
                <a:ea typeface="Consolas"/>
                <a:cs typeface="Consolas"/>
                <a:sym typeface="Consolas"/>
              </a:rPr>
              <a:t>(Sublist, TargetValue)</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0000FF"/>
                </a:solidFill>
                <a:latin typeface="Consolas"/>
                <a:ea typeface="Consolas"/>
                <a:cs typeface="Consolas"/>
                <a:sym typeface="Consolas"/>
              </a:rPr>
              <a:t>if</a:t>
            </a:r>
            <a:r>
              <a:rPr b="0" i="0" lang="en" sz="2000" u="none" cap="none" strike="noStrike">
                <a:solidFill>
                  <a:srgbClr val="008000"/>
                </a:solidFill>
                <a:latin typeface="Consolas"/>
                <a:ea typeface="Consolas"/>
                <a:cs typeface="Consolas"/>
                <a:sym typeface="Consolas"/>
              </a:rPr>
              <a:t> (TargetValue &lt; TestEntry)</a:t>
            </a:r>
            <a:r>
              <a:rPr b="0" i="0" lang="en" sz="2000" u="none" cap="none" strike="noStrike">
                <a:solidFill>
                  <a:srgbClr val="0000FF"/>
                </a:solidFill>
                <a:latin typeface="Consolas"/>
                <a:ea typeface="Consolas"/>
                <a:cs typeface="Consolas"/>
                <a:sym typeface="Consolas"/>
              </a:rPr>
              <a:t>:</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800000"/>
                </a:solidFill>
                <a:latin typeface="Consolas"/>
                <a:ea typeface="Consolas"/>
                <a:cs typeface="Consolas"/>
                <a:sym typeface="Consolas"/>
              </a:rPr>
              <a:t>Sublist</a:t>
            </a:r>
            <a:r>
              <a:rPr b="0" i="0" lang="en" sz="2000" u="none" cap="none" strike="noStrike">
                <a:solidFill>
                  <a:srgbClr val="008000"/>
                </a:solidFill>
                <a:latin typeface="Consolas"/>
                <a:ea typeface="Consolas"/>
                <a:cs typeface="Consolas"/>
                <a:sym typeface="Consolas"/>
              </a:rPr>
              <a:t> = portion of List following TestEntry </a:t>
            </a:r>
            <a:endParaRPr/>
          </a:p>
          <a:p>
            <a:pPr indent="0" lvl="0" marL="0" marR="0" rtl="0" algn="l">
              <a:lnSpc>
                <a:spcPct val="100000"/>
              </a:lnSpc>
              <a:spcBef>
                <a:spcPts val="0"/>
              </a:spcBef>
              <a:spcAft>
                <a:spcPts val="0"/>
              </a:spcAft>
              <a:buClr>
                <a:srgbClr val="008000"/>
              </a:buClr>
              <a:buSzPts val="2000"/>
              <a:buFont typeface="Consolas"/>
              <a:buNone/>
            </a:pPr>
            <a:r>
              <a:rPr b="0" i="0" lang="en" sz="2000" u="none" cap="none" strike="noStrike">
                <a:solidFill>
                  <a:srgbClr val="008000"/>
                </a:solidFill>
                <a:latin typeface="Consolas"/>
                <a:ea typeface="Consolas"/>
                <a:cs typeface="Consolas"/>
                <a:sym typeface="Consolas"/>
              </a:rPr>
              <a:t>            </a:t>
            </a:r>
            <a:r>
              <a:rPr b="0" i="0" lang="en" sz="2000" u="none" cap="none" strike="noStrike">
                <a:solidFill>
                  <a:srgbClr val="800000"/>
                </a:solidFill>
                <a:latin typeface="Consolas"/>
                <a:ea typeface="Consolas"/>
                <a:cs typeface="Consolas"/>
                <a:sym typeface="Consolas"/>
              </a:rPr>
              <a:t>Search</a:t>
            </a:r>
            <a:r>
              <a:rPr b="0" i="0" lang="en" sz="2000" u="none" cap="none" strike="noStrike">
                <a:solidFill>
                  <a:srgbClr val="008000"/>
                </a:solidFill>
                <a:latin typeface="Consolas"/>
                <a:ea typeface="Consolas"/>
                <a:cs typeface="Consolas"/>
                <a:sym typeface="Consolas"/>
              </a:rPr>
              <a:t>(Sublist, TargetValue)</a:t>
            </a:r>
            <a:endParaRPr/>
          </a:p>
        </p:txBody>
      </p:sp>
    </p:spTree>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4" name="Shape 2484"/>
        <p:cNvGrpSpPr/>
        <p:nvPr/>
      </p:nvGrpSpPr>
      <p:grpSpPr>
        <a:xfrm>
          <a:off x="0" y="0"/>
          <a:ext cx="0" cy="0"/>
          <a:chOff x="0" y="0"/>
          <a:chExt cx="0" cy="0"/>
        </a:xfrm>
      </p:grpSpPr>
      <p:sp>
        <p:nvSpPr>
          <p:cNvPr id="2485" name="Google Shape;2485;p313"/>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5.15 Recursively Searching  </a:t>
            </a:r>
            <a:endParaRPr/>
          </a:p>
        </p:txBody>
      </p:sp>
      <p:pic>
        <p:nvPicPr>
          <p:cNvPr descr="The left box contains the following code with 15 lines. Line 1 reads def Search left parenthesis List comma Target Value right parenthesis colon. Line 2 is indented once and reads if left parenthesis List is empty right parenthesis colon. Line 3 is indented twice and reads Report that the search failed. Line 4 is indented once and reads else colon. Line 5 is indented twice and reads Test Entry = the double quotes middle double quotes entry in List. Line 6 is indented twice and reads if  left parenthesis Target Value = = Test Entry right parenthesis, colon. Line 7 is indented 3 times and reads Report that the search succeeded period. Line 8 is indented twice and reads if left parenthesis Target Value less than Test Entry, right parenthesis, colon. Line 9 is indented 3 times and reads Sub list = portion of List preceding. Line 10 is indented 4 times and reads Test Entry. Line 11 is highlighted and indented 3 times and reads Search left parenthesis, Sub list comma Target Value, right parenthesis. Line 12 is indented twice and reads if left parenthesis Target Value greater than Test Entry right parenthesis, colon. Line 13 is indented 3 times and reads Sub list = portion of List following. Line 14 is indented 4 times and reads Test Entry. Line 15 is indented 3 times and reads Search left parenthesis Sub list comma Target Value right parenthesis. A list in this box shows the names Evelyn, Fred, and George. Evelyn is labeled Test Entry. The right box is 15 lines and contains the following code. Line 1 reads def Search left parenthesis, List comma Target Value right parenthesis, colon. Line 2 is indented once and reads if left parenthesis, List is empty, right parenthesis, colon. Line 3 is indented twice and reads Report that the search failed period. Line 4 is indented once and reads else colon. Line 5 is indented twice and reads Test Entry = the double quotes middle double quotes entry in List.  Line 6 is indented twice and reads if left parenthesis Target Value = = Test Entry right parenthesis, colon. Line 7 is indented 3 times and reads Report that the search succeeded. Line 8 is indented twice and reads if left parenthesis Target Value is less than Test Entry right parenthesis, colon. Line 9 is indented 3 times and reads Sub list = portion of List preceding Test Entry right parenthesis colon. Line 10 is indented 4 times and reads Test Entry. Line 11 is indented 3 times and reads Search left parenthesis Sub list comma Target Value right parenthesis. Line 12 is indented twice and reads if left parenthesis Target Value is greater than  Test Entry right parenthesis, colon. Line 13 is indented 3 times and reads Sub list = portion of List following. Line 14 is indented 4 times and reads Test Entry. Line 15 is indented 3 times and reads Search left parenthesis Sub list comma Target Value right parenthesis. The list in the right box contains Alice, and Carol, with arrows to indicate they came from the list in the left box. A large arrow points from the code on the right to the line of code on the left that reads Search left parenthesis, Sub list comma Target Value right parenthesis." id="2486" name="Google Shape;2486;p313"/>
          <p:cNvPicPr preferRelativeResize="0"/>
          <p:nvPr/>
        </p:nvPicPr>
        <p:blipFill rotWithShape="1">
          <a:blip r:embed="rId3">
            <a:alphaModFix/>
          </a:blip>
          <a:srcRect b="0" l="0" r="0" t="0"/>
          <a:stretch/>
        </p:blipFill>
        <p:spPr>
          <a:xfrm>
            <a:off x="1463675" y="960834"/>
            <a:ext cx="4564856" cy="3662363"/>
          </a:xfrm>
          <a:prstGeom prst="rect">
            <a:avLst/>
          </a:prstGeom>
          <a:noFill/>
          <a:ln>
            <a:noFill/>
          </a:ln>
        </p:spPr>
      </p:pic>
    </p:spTree>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0" name="Shape 2490"/>
        <p:cNvGrpSpPr/>
        <p:nvPr/>
      </p:nvGrpSpPr>
      <p:grpSpPr>
        <a:xfrm>
          <a:off x="0" y="0"/>
          <a:ext cx="0" cy="0"/>
          <a:chOff x="0" y="0"/>
          <a:chExt cx="0" cy="0"/>
        </a:xfrm>
      </p:grpSpPr>
      <p:sp>
        <p:nvSpPr>
          <p:cNvPr id="2491" name="Google Shape;2491;p314"/>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5.16 Second Recursive Search  </a:t>
            </a:r>
            <a:endParaRPr/>
          </a:p>
        </p:txBody>
      </p:sp>
      <p:pic>
        <p:nvPicPr>
          <p:cNvPr descr="The coding remains the same as for figure 5.15, but the boxes containing lists have changed as follows. In the box on the left side, the list includes Evelyn, Fred, and George. An arrow from the bracket at the top of the box points to the list in the box on the right side which contains Alice, and Carol." id="2492" name="Google Shape;2492;p314"/>
          <p:cNvPicPr preferRelativeResize="0"/>
          <p:nvPr/>
        </p:nvPicPr>
        <p:blipFill rotWithShape="1">
          <a:blip r:embed="rId3">
            <a:alphaModFix/>
          </a:blip>
          <a:srcRect b="0" l="0" r="0" t="0"/>
          <a:stretch/>
        </p:blipFill>
        <p:spPr>
          <a:xfrm>
            <a:off x="1463675" y="959644"/>
            <a:ext cx="4564856" cy="3664745"/>
          </a:xfrm>
          <a:prstGeom prst="rect">
            <a:avLst/>
          </a:prstGeom>
          <a:noFill/>
          <a:ln>
            <a:noFill/>
          </a:ln>
        </p:spPr>
      </p:pic>
    </p:spTree>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6" name="Shape 2496"/>
        <p:cNvGrpSpPr/>
        <p:nvPr/>
      </p:nvGrpSpPr>
      <p:grpSpPr>
        <a:xfrm>
          <a:off x="0" y="0"/>
          <a:ext cx="0" cy="0"/>
          <a:chOff x="0" y="0"/>
          <a:chExt cx="0" cy="0"/>
        </a:xfrm>
      </p:grpSpPr>
      <p:sp>
        <p:nvSpPr>
          <p:cNvPr id="2497" name="Google Shape;2497;p315"/>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5.17 Second Recursive Search, Second Snapshot  </a:t>
            </a:r>
            <a:endParaRPr/>
          </a:p>
        </p:txBody>
      </p:sp>
      <p:pic>
        <p:nvPicPr>
          <p:cNvPr descr="The coding remains the same as for figure 5.15, but the boxes containing the lists have changed as follows. The first List box on the top left contains Evelyn, labeled test entry, Fred, and George. A bracket with an arrow points to the list box on the top right. The List box on the top right contains Alice, and Carol, labeled test entry. A blank area below Alice and Carol, is bracketed and an arrow points to a blank list in the bottom box of coding.  The box on the right contains an arrow from the statement Search left parenthesis Sub list comma Target Value right parenthesis to the third box, where the label We are here is shown on the second line of the code, which is if left parenthesis List is empty, right parenthesis, colon." id="2498" name="Google Shape;2498;p315"/>
          <p:cNvPicPr preferRelativeResize="0"/>
          <p:nvPr/>
        </p:nvPicPr>
        <p:blipFill rotWithShape="1">
          <a:blip r:embed="rId3">
            <a:alphaModFix/>
          </a:blip>
          <a:srcRect b="0" l="0" r="0" t="0"/>
          <a:stretch/>
        </p:blipFill>
        <p:spPr>
          <a:xfrm>
            <a:off x="2617787" y="984646"/>
            <a:ext cx="2931318" cy="3765948"/>
          </a:xfrm>
          <a:prstGeom prst="rect">
            <a:avLst/>
          </a:prstGeom>
          <a:noFill/>
          <a:ln>
            <a:noFill/>
          </a:ln>
        </p:spPr>
      </p:pic>
    </p:spTree>
  </p:cSld>
  <p:clrMapOvr>
    <a:masterClrMapping/>
  </p:clrMapOvr>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2" name="Shape 2502"/>
        <p:cNvGrpSpPr/>
        <p:nvPr/>
      </p:nvGrpSpPr>
      <p:grpSpPr>
        <a:xfrm>
          <a:off x="0" y="0"/>
          <a:ext cx="0" cy="0"/>
          <a:chOff x="0" y="0"/>
          <a:chExt cx="0" cy="0"/>
        </a:xfrm>
      </p:grpSpPr>
      <p:sp>
        <p:nvSpPr>
          <p:cNvPr id="2503" name="Google Shape;2503;p316"/>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Recursive Control</a:t>
            </a:r>
            <a:endParaRPr/>
          </a:p>
        </p:txBody>
      </p:sp>
      <p:sp>
        <p:nvSpPr>
          <p:cNvPr id="2504" name="Google Shape;2504;p316"/>
          <p:cNvSpPr txBox="1"/>
          <p:nvPr>
            <p:ph idx="1" type="body"/>
          </p:nvPr>
        </p:nvSpPr>
        <p:spPr>
          <a:xfrm>
            <a:off x="457200" y="1207294"/>
            <a:ext cx="8229600" cy="33945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Requires initialization, modification, and a test for  termination (base case) </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Provides the illusion of multiple copies of the function, created dynamically in a telescoping manner</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Only one copy is actually running at a given time, the others are waiting</a:t>
            </a:r>
            <a:endParaRPr/>
          </a:p>
          <a:p>
            <a:pPr indent="-242887" lvl="0" marL="496887" rtl="0" algn="l">
              <a:lnSpc>
                <a:spcPct val="100000"/>
              </a:lnSpc>
              <a:spcBef>
                <a:spcPts val="1500"/>
              </a:spcBef>
              <a:spcAft>
                <a:spcPts val="0"/>
              </a:spcAft>
              <a:buClr>
                <a:srgbClr val="007FA3"/>
              </a:buClr>
              <a:buSzPts val="2400"/>
              <a:buNone/>
            </a:pPr>
            <a:r>
              <a:t/>
            </a:r>
            <a:endParaRPr b="0" i="0" sz="2400" u="none">
              <a:solidFill>
                <a:srgbClr val="000000"/>
              </a:solidFill>
              <a:latin typeface="Arial"/>
              <a:ea typeface="Arial"/>
              <a:cs typeface="Arial"/>
              <a:sym typeface="Arial"/>
            </a:endParaRPr>
          </a:p>
          <a:p>
            <a:pPr indent="-242887" lvl="0" marL="496887" rtl="0" algn="l">
              <a:lnSpc>
                <a:spcPct val="100000"/>
              </a:lnSpc>
              <a:spcBef>
                <a:spcPts val="1500"/>
              </a:spcBef>
              <a:spcAft>
                <a:spcPts val="0"/>
              </a:spcAft>
              <a:buClr>
                <a:srgbClr val="007FA3"/>
              </a:buClr>
              <a:buSzPts val="2400"/>
              <a:buNone/>
            </a:pPr>
            <a:r>
              <a:t/>
            </a:r>
            <a:endParaRPr b="0" i="0" sz="2400" u="none">
              <a:solidFill>
                <a:srgbClr val="000000"/>
              </a:solidFill>
              <a:latin typeface="Arial"/>
              <a:ea typeface="Arial"/>
              <a:cs typeface="Arial"/>
              <a:sym typeface="Arial"/>
            </a:endParaRPr>
          </a:p>
          <a:p>
            <a:pPr indent="-242887" lvl="0" marL="496887" marR="0" rtl="0" algn="l">
              <a:spcBef>
                <a:spcPts val="1500"/>
              </a:spcBef>
              <a:spcAft>
                <a:spcPts val="0"/>
              </a:spcAft>
              <a:buClr>
                <a:srgbClr val="007FA3"/>
              </a:buClr>
              <a:buSzPts val="2400"/>
              <a:buFont typeface="Arial"/>
              <a:buNone/>
            </a:pPr>
            <a:r>
              <a:t/>
            </a:r>
            <a:endParaRPr b="0" i="0" sz="2400" u="none">
              <a:solidFill>
                <a:srgbClr val="000000"/>
              </a:solidFill>
              <a:latin typeface="Arial"/>
              <a:ea typeface="Arial"/>
              <a:cs typeface="Arial"/>
              <a:sym typeface="Arial"/>
            </a:endParaRPr>
          </a:p>
        </p:txBody>
      </p:sp>
    </p:spTree>
  </p:cSld>
  <p:clrMapOvr>
    <a:masterClrMapping/>
  </p:clrMapOvr>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8" name="Shape 2508"/>
        <p:cNvGrpSpPr/>
        <p:nvPr/>
      </p:nvGrpSpPr>
      <p:grpSpPr>
        <a:xfrm>
          <a:off x="0" y="0"/>
          <a:ext cx="0" cy="0"/>
          <a:chOff x="0" y="0"/>
          <a:chExt cx="0" cy="0"/>
        </a:xfrm>
      </p:grpSpPr>
      <p:sp>
        <p:nvSpPr>
          <p:cNvPr id="2509" name="Google Shape;2509;p317"/>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Module 5.7: Efficiency and Correctness</a:t>
            </a:r>
            <a:endParaRPr/>
          </a:p>
        </p:txBody>
      </p:sp>
      <p:sp>
        <p:nvSpPr>
          <p:cNvPr id="2510" name="Google Shape;2510;p317"/>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242887" lvl="0" marL="496887" marR="0" rtl="0" algn="l">
              <a:spcBef>
                <a:spcPts val="0"/>
              </a:spcBef>
              <a:spcAft>
                <a:spcPts val="0"/>
              </a:spcAft>
              <a:buClr>
                <a:srgbClr val="007FA3"/>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1"/>
          <p:cNvSpPr txBox="1"/>
          <p:nvPr>
            <p:ph type="title"/>
          </p:nvPr>
        </p:nvSpPr>
        <p:spPr>
          <a:xfrm>
            <a:off x="311700" y="175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Schedule - Tentative (we may run over on sections but we will be out by 3:00pm)</a:t>
            </a:r>
            <a:endParaRPr/>
          </a:p>
          <a:p>
            <a:pPr indent="0" lvl="0" marL="0" rtl="0" algn="l">
              <a:spcBef>
                <a:spcPts val="0"/>
              </a:spcBef>
              <a:spcAft>
                <a:spcPts val="0"/>
              </a:spcAft>
              <a:buNone/>
            </a:pPr>
            <a:r>
              <a:t/>
            </a:r>
            <a:endParaRPr/>
          </a:p>
        </p:txBody>
      </p:sp>
      <p:sp>
        <p:nvSpPr>
          <p:cNvPr id="94" name="Google Shape;94;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  9:00am -   9:05am - Welcome</a:t>
            </a:r>
            <a:endParaRPr/>
          </a:p>
          <a:p>
            <a:pPr indent="-342900" lvl="0" marL="457200" rtl="0" algn="l">
              <a:spcBef>
                <a:spcPts val="0"/>
              </a:spcBef>
              <a:spcAft>
                <a:spcPts val="0"/>
              </a:spcAft>
              <a:buSzPts val="1800"/>
              <a:buChar char="●"/>
            </a:pPr>
            <a:r>
              <a:rPr lang="en"/>
              <a:t>  9:05am -   9:15am - NJDOE Required Data Collection</a:t>
            </a:r>
            <a:endParaRPr/>
          </a:p>
          <a:p>
            <a:pPr indent="-342900" lvl="0" marL="457200" rtl="0" algn="l">
              <a:spcBef>
                <a:spcPts val="0"/>
              </a:spcBef>
              <a:spcAft>
                <a:spcPts val="0"/>
              </a:spcAft>
              <a:buSzPts val="1800"/>
              <a:buChar char="●"/>
            </a:pPr>
            <a:r>
              <a:rPr lang="en"/>
              <a:t>  9:20am -  10:30am - Basics of Computer Science</a:t>
            </a:r>
            <a:endParaRPr/>
          </a:p>
          <a:p>
            <a:pPr indent="-342900" lvl="0" marL="457200" rtl="0" algn="l">
              <a:spcBef>
                <a:spcPts val="0"/>
              </a:spcBef>
              <a:spcAft>
                <a:spcPts val="0"/>
              </a:spcAft>
              <a:buSzPts val="1800"/>
              <a:buChar char="●"/>
            </a:pPr>
            <a:r>
              <a:rPr lang="en"/>
              <a:t>10:20am - 10:30am - Break</a:t>
            </a:r>
            <a:endParaRPr/>
          </a:p>
          <a:p>
            <a:pPr indent="-342900" lvl="0" marL="457200" rtl="0" algn="l">
              <a:spcBef>
                <a:spcPts val="0"/>
              </a:spcBef>
              <a:spcAft>
                <a:spcPts val="0"/>
              </a:spcAft>
              <a:buSzPts val="1800"/>
              <a:buChar char="●"/>
            </a:pPr>
            <a:r>
              <a:rPr lang="en"/>
              <a:t>10</a:t>
            </a:r>
            <a:r>
              <a:rPr lang="en"/>
              <a:t>:30am - 11:15am - Computer Systems</a:t>
            </a:r>
            <a:endParaRPr/>
          </a:p>
          <a:p>
            <a:pPr indent="-342900" lvl="0" marL="457200" rtl="0" algn="l">
              <a:spcBef>
                <a:spcPts val="0"/>
              </a:spcBef>
              <a:spcAft>
                <a:spcPts val="0"/>
              </a:spcAft>
              <a:buSzPts val="1800"/>
              <a:buChar char="●"/>
            </a:pPr>
            <a:r>
              <a:rPr lang="en"/>
              <a:t>11:15am - 12:00am - Networks and the Internet</a:t>
            </a:r>
            <a:endParaRPr/>
          </a:p>
          <a:p>
            <a:pPr indent="-342900" lvl="0" marL="457200" rtl="0" algn="l">
              <a:spcBef>
                <a:spcPts val="0"/>
              </a:spcBef>
              <a:spcAft>
                <a:spcPts val="0"/>
              </a:spcAft>
              <a:buSzPts val="1800"/>
              <a:buChar char="●"/>
            </a:pPr>
            <a:r>
              <a:rPr lang="en"/>
              <a:t>11:45am - 12:30pm - Working Lunch - Pedagogy and CS Education</a:t>
            </a:r>
            <a:endParaRPr/>
          </a:p>
          <a:p>
            <a:pPr indent="-342900" lvl="0" marL="457200" rtl="0" algn="l">
              <a:spcBef>
                <a:spcPts val="0"/>
              </a:spcBef>
              <a:spcAft>
                <a:spcPts val="0"/>
              </a:spcAft>
              <a:buSzPts val="1800"/>
              <a:buChar char="●"/>
            </a:pPr>
            <a:r>
              <a:rPr lang="en"/>
              <a:t>12:30pm -   1:15pm - Data and Analysis</a:t>
            </a:r>
            <a:endParaRPr/>
          </a:p>
          <a:p>
            <a:pPr indent="-342900" lvl="0" marL="457200" rtl="0" algn="l">
              <a:spcBef>
                <a:spcPts val="0"/>
              </a:spcBef>
              <a:spcAft>
                <a:spcPts val="0"/>
              </a:spcAft>
              <a:buSzPts val="1800"/>
              <a:buChar char="●"/>
            </a:pPr>
            <a:r>
              <a:rPr lang="en"/>
              <a:t>1:15pm -   2:30pm - Algorithms and Programming (please take break on your own during programming)</a:t>
            </a:r>
            <a:endParaRPr/>
          </a:p>
          <a:p>
            <a:pPr indent="-342900" lvl="0" marL="457200" rtl="0" algn="l">
              <a:spcBef>
                <a:spcPts val="0"/>
              </a:spcBef>
              <a:spcAft>
                <a:spcPts val="0"/>
              </a:spcAft>
              <a:buSzPts val="1800"/>
              <a:buChar char="●"/>
            </a:pPr>
            <a:r>
              <a:rPr lang="en"/>
              <a:t>2:30pm -   3:00pm - Impacts of Computing</a:t>
            </a:r>
            <a:endParaRPr/>
          </a:p>
        </p:txBody>
      </p:sp>
      <p:sp>
        <p:nvSpPr>
          <p:cNvPr id="95" name="Google Shape;9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96" name="Shape 296"/>
        <p:cNvGrpSpPr/>
        <p:nvPr/>
      </p:nvGrpSpPr>
      <p:grpSpPr>
        <a:xfrm>
          <a:off x="0" y="0"/>
          <a:ext cx="0" cy="0"/>
          <a:chOff x="0" y="0"/>
          <a:chExt cx="0" cy="0"/>
        </a:xfrm>
      </p:grpSpPr>
      <p:sp>
        <p:nvSpPr>
          <p:cNvPr id="297" name="Google Shape;297;p4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98" name="Google Shape;298;p4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99" name="Google Shape;299;p4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0" name="Google Shape;300;p48"/>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Hollerith Machine									ENIAC</a:t>
            </a:r>
            <a:endParaRPr u="none">
              <a:solidFill>
                <a:srgbClr val="D1190D"/>
              </a:solidFill>
            </a:endParaRPr>
          </a:p>
        </p:txBody>
      </p:sp>
      <p:sp>
        <p:nvSpPr>
          <p:cNvPr id="301" name="Google Shape;301;p4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02" name="Google Shape;302;p4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303" name="Google Shape;303;p48"/>
          <p:cNvSpPr txBox="1"/>
          <p:nvPr/>
        </p:nvSpPr>
        <p:spPr>
          <a:xfrm>
            <a:off x="222919" y="1039819"/>
            <a:ext cx="8322000" cy="400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b="1" sz="1700"/>
          </a:p>
        </p:txBody>
      </p:sp>
      <p:grpSp>
        <p:nvGrpSpPr>
          <p:cNvPr id="304" name="Google Shape;304;p48"/>
          <p:cNvGrpSpPr/>
          <p:nvPr/>
        </p:nvGrpSpPr>
        <p:grpSpPr>
          <a:xfrm>
            <a:off x="312780" y="4766655"/>
            <a:ext cx="2220930" cy="352501"/>
            <a:chOff x="6077925" y="4856850"/>
            <a:chExt cx="6064800" cy="1143000"/>
          </a:xfrm>
        </p:grpSpPr>
        <p:sp>
          <p:nvSpPr>
            <p:cNvPr id="305" name="Google Shape;305;p4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06" name="Google Shape;306;p4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07" name="Google Shape;307;p48"/>
          <p:cNvPicPr preferRelativeResize="0"/>
          <p:nvPr/>
        </p:nvPicPr>
        <p:blipFill>
          <a:blip r:embed="rId5">
            <a:alphaModFix/>
          </a:blip>
          <a:stretch>
            <a:fillRect/>
          </a:stretch>
        </p:blipFill>
        <p:spPr>
          <a:xfrm>
            <a:off x="563475" y="865147"/>
            <a:ext cx="3092332" cy="3652875"/>
          </a:xfrm>
          <a:prstGeom prst="rect">
            <a:avLst/>
          </a:prstGeom>
          <a:noFill/>
          <a:ln>
            <a:noFill/>
          </a:ln>
        </p:spPr>
      </p:pic>
      <p:pic>
        <p:nvPicPr>
          <p:cNvPr id="308" name="Google Shape;308;p48"/>
          <p:cNvPicPr preferRelativeResize="0"/>
          <p:nvPr/>
        </p:nvPicPr>
        <p:blipFill>
          <a:blip r:embed="rId6">
            <a:alphaModFix/>
          </a:blip>
          <a:stretch>
            <a:fillRect/>
          </a:stretch>
        </p:blipFill>
        <p:spPr>
          <a:xfrm>
            <a:off x="3868716" y="1039950"/>
            <a:ext cx="5204100" cy="2719556"/>
          </a:xfrm>
          <a:prstGeom prst="rect">
            <a:avLst/>
          </a:prstGeom>
          <a:noFill/>
          <a:ln>
            <a:noFill/>
          </a:ln>
        </p:spPr>
      </p:pic>
    </p:spTree>
  </p:cSld>
  <p:clrMapOvr>
    <a:masterClrMapping/>
  </p:clrMapOvr>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4" name="Shape 2514"/>
        <p:cNvGrpSpPr/>
        <p:nvPr/>
      </p:nvGrpSpPr>
      <p:grpSpPr>
        <a:xfrm>
          <a:off x="0" y="0"/>
          <a:ext cx="0" cy="0"/>
          <a:chOff x="0" y="0"/>
          <a:chExt cx="0" cy="0"/>
        </a:xfrm>
      </p:grpSpPr>
      <p:sp>
        <p:nvSpPr>
          <p:cNvPr id="2515" name="Google Shape;2515;p318"/>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5.6 Efficiency and Correctness</a:t>
            </a:r>
            <a:endParaRPr/>
          </a:p>
        </p:txBody>
      </p:sp>
      <p:sp>
        <p:nvSpPr>
          <p:cNvPr id="2516" name="Google Shape;2516;p318"/>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The choice between efficient and inefficient algorithms can make the difference between a practical solution and an impractical one</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The correctness of an algorithm is determined by reasoning formally about the algorithm, not by testing its implementation</a:t>
            </a:r>
            <a:endParaRPr/>
          </a:p>
        </p:txBody>
      </p:sp>
    </p:spTree>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0" name="Shape 2520"/>
        <p:cNvGrpSpPr/>
        <p:nvPr/>
      </p:nvGrpSpPr>
      <p:grpSpPr>
        <a:xfrm>
          <a:off x="0" y="0"/>
          <a:ext cx="0" cy="0"/>
          <a:chOff x="0" y="0"/>
          <a:chExt cx="0" cy="0"/>
        </a:xfrm>
      </p:grpSpPr>
      <p:sp>
        <p:nvSpPr>
          <p:cNvPr id="2521" name="Google Shape;2521;p319"/>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Efficiency</a:t>
            </a:r>
            <a:endParaRPr/>
          </a:p>
        </p:txBody>
      </p:sp>
      <p:sp>
        <p:nvSpPr>
          <p:cNvPr id="2522" name="Google Shape;2522;p319"/>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Measured as number of instructions executed</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Uses big theta notation:</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Example: Insertion sort is in Θ(n</a:t>
            </a:r>
            <a:r>
              <a:rPr b="0" baseline="30000" i="0" lang="en" sz="2400" u="none">
                <a:solidFill>
                  <a:srgbClr val="000000"/>
                </a:solidFill>
                <a:latin typeface="Arial"/>
                <a:ea typeface="Arial"/>
                <a:cs typeface="Arial"/>
                <a:sym typeface="Arial"/>
              </a:rPr>
              <a:t>2</a:t>
            </a:r>
            <a:r>
              <a:rPr b="0" i="0" lang="en" sz="2400" u="none">
                <a:solidFill>
                  <a:srgbClr val="000000"/>
                </a:solidFill>
                <a:latin typeface="Arial"/>
                <a:ea typeface="Arial"/>
                <a:cs typeface="Arial"/>
                <a:sym typeface="Arial"/>
              </a:rPr>
              <a:t>)</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Incorporates best, worst, and average case analysis</a:t>
            </a:r>
            <a:endParaRPr/>
          </a:p>
        </p:txBody>
      </p:sp>
    </p:spTree>
  </p:cSld>
  <p:clrMapOvr>
    <a:masterClrMapping/>
  </p:clrMapOvr>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6" name="Shape 2526"/>
        <p:cNvGrpSpPr/>
        <p:nvPr/>
      </p:nvGrpSpPr>
      <p:grpSpPr>
        <a:xfrm>
          <a:off x="0" y="0"/>
          <a:ext cx="0" cy="0"/>
          <a:chOff x="0" y="0"/>
          <a:chExt cx="0" cy="0"/>
        </a:xfrm>
      </p:grpSpPr>
      <p:sp>
        <p:nvSpPr>
          <p:cNvPr id="2527" name="Google Shape;2527;p320"/>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i="0" lang="en" sz="3200" u="none">
                <a:solidFill>
                  <a:srgbClr val="007FA3"/>
                </a:solidFill>
                <a:latin typeface="Times New Roman"/>
                <a:ea typeface="Times New Roman"/>
                <a:cs typeface="Times New Roman"/>
                <a:sym typeface="Times New Roman"/>
              </a:rPr>
              <a:t>Figure 5.18  Applying the insertion sort in a worst-case situation</a:t>
            </a:r>
            <a:endParaRPr/>
          </a:p>
        </p:txBody>
      </p:sp>
      <p:pic>
        <p:nvPicPr>
          <p:cNvPr descr="The table contains 6 columns and 5 rows. The column headings are Initial list, first pivot, second pivot, third pivot, fourth pivot, and sorted list. Over the pivot columns is the label, comparisons made for each pivot. The names in the initial list column are Elaine, David, Carol, Barbara, and Alfred. In the first pivot column, an arrow, labeled 1 points from David to Elaine, but the entries remain in the same order as the initial list column. In the second pivot column, the order of the list changes as follows, David, Elaine, Carol, Barbara, and Alfred. An arrow from Carol to Elaine is labeled 2, and an arrow from Elaine to David is labeled 3. In the third pivot column, the order of the list is as follows, Carol, David, Elaine, Barbara, and Alfred. An arrow, labeled 4, points from Barbara to Elaine. An arrow labeled 5, points from Elaine to David. An arrow labeled 6, points from David to Carol. In the fourth pivot column, the order of the list is as follows, Barbara, Carol, David, Elaine, and Alfred. An arrow, labeled 7, points from Alfred to Elaine. An arrow labeled 8, points from Elaine to David. An arrow, labeled 9, points from David to Carol. An arrow, labeled 10, points from Carol to Barbara. The sorted list column is as follows, Alfred, Barbara, Carol, David, Elaine." id="2528" name="Google Shape;2528;p320"/>
          <p:cNvPicPr preferRelativeResize="0"/>
          <p:nvPr/>
        </p:nvPicPr>
        <p:blipFill rotWithShape="1">
          <a:blip r:embed="rId3">
            <a:alphaModFix/>
          </a:blip>
          <a:srcRect b="0" l="0" r="0" t="0"/>
          <a:stretch/>
        </p:blipFill>
        <p:spPr>
          <a:xfrm>
            <a:off x="539750" y="1943100"/>
            <a:ext cx="5934075" cy="1672828"/>
          </a:xfrm>
          <a:prstGeom prst="rect">
            <a:avLst/>
          </a:prstGeom>
          <a:noFill/>
          <a:ln>
            <a:noFill/>
          </a:ln>
        </p:spPr>
      </p:pic>
    </p:spTree>
  </p:cSld>
  <p:clrMapOvr>
    <a:masterClrMapping/>
  </p:clrMapOvr>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2" name="Shape 2532"/>
        <p:cNvGrpSpPr/>
        <p:nvPr/>
      </p:nvGrpSpPr>
      <p:grpSpPr>
        <a:xfrm>
          <a:off x="0" y="0"/>
          <a:ext cx="0" cy="0"/>
          <a:chOff x="0" y="0"/>
          <a:chExt cx="0" cy="0"/>
        </a:xfrm>
      </p:grpSpPr>
      <p:sp>
        <p:nvSpPr>
          <p:cNvPr id="2533" name="Google Shape;2533;p321"/>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i="0" lang="en" sz="3200" u="none">
                <a:solidFill>
                  <a:srgbClr val="007FA3"/>
                </a:solidFill>
                <a:latin typeface="Times New Roman"/>
                <a:ea typeface="Times New Roman"/>
                <a:cs typeface="Times New Roman"/>
                <a:sym typeface="Times New Roman"/>
              </a:rPr>
              <a:t>Figure 5.19  Graph of the worst-case analysis of the insertion sort algorithm</a:t>
            </a:r>
            <a:endParaRPr/>
          </a:p>
        </p:txBody>
      </p:sp>
      <p:pic>
        <p:nvPicPr>
          <p:cNvPr descr="A line rises from the 0 point on the graph, with 4 points indicated with time increasing by increasing increments, versus length increasing by uniform increments. The first point represents the smallest length of time, with increasingly larger time periods as the increments increase uniformly.  " id="2534" name="Google Shape;2534;p321"/>
          <p:cNvPicPr preferRelativeResize="0"/>
          <p:nvPr/>
        </p:nvPicPr>
        <p:blipFill rotWithShape="1">
          <a:blip r:embed="rId3">
            <a:alphaModFix/>
          </a:blip>
          <a:srcRect b="0" l="0" r="0" t="0"/>
          <a:stretch/>
        </p:blipFill>
        <p:spPr>
          <a:xfrm>
            <a:off x="1654175" y="1185863"/>
            <a:ext cx="4376738" cy="3486149"/>
          </a:xfrm>
          <a:prstGeom prst="rect">
            <a:avLst/>
          </a:prstGeom>
          <a:noFill/>
          <a:ln>
            <a:noFill/>
          </a:ln>
        </p:spPr>
      </p:pic>
    </p:spTree>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8" name="Shape 2538"/>
        <p:cNvGrpSpPr/>
        <p:nvPr/>
      </p:nvGrpSpPr>
      <p:grpSpPr>
        <a:xfrm>
          <a:off x="0" y="0"/>
          <a:ext cx="0" cy="0"/>
          <a:chOff x="0" y="0"/>
          <a:chExt cx="0" cy="0"/>
        </a:xfrm>
      </p:grpSpPr>
      <p:sp>
        <p:nvSpPr>
          <p:cNvPr id="2539" name="Google Shape;2539;p322"/>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i="0" lang="en" sz="3200" u="none">
                <a:solidFill>
                  <a:srgbClr val="007FA3"/>
                </a:solidFill>
                <a:latin typeface="Times New Roman"/>
                <a:ea typeface="Times New Roman"/>
                <a:cs typeface="Times New Roman"/>
                <a:sym typeface="Times New Roman"/>
              </a:rPr>
              <a:t>Figure 5.20  Graph of the worst-case analysis of the binary search algorithm</a:t>
            </a:r>
            <a:endParaRPr/>
          </a:p>
        </p:txBody>
      </p:sp>
      <p:pic>
        <p:nvPicPr>
          <p:cNvPr descr="A curve rises with 4 points indicated with time increasing by decreasing increments, versus length increasing by uniform increments. The first point represents the largest length of time, with decreasingly shorter time periods, as the length increases uniformly." id="2540" name="Google Shape;2540;p322"/>
          <p:cNvPicPr preferRelativeResize="0"/>
          <p:nvPr>
            <p:ph idx="1" type="body"/>
          </p:nvPr>
        </p:nvPicPr>
        <p:blipFill rotWithShape="1">
          <a:blip r:embed="rId3">
            <a:alphaModFix/>
          </a:blip>
          <a:srcRect b="0" l="0" r="0" t="0"/>
          <a:stretch/>
        </p:blipFill>
        <p:spPr>
          <a:xfrm>
            <a:off x="1247775" y="1221581"/>
            <a:ext cx="6648600" cy="3471900"/>
          </a:xfrm>
          <a:prstGeom prst="rect">
            <a:avLst/>
          </a:prstGeom>
          <a:noFill/>
          <a:ln>
            <a:noFill/>
          </a:ln>
        </p:spPr>
      </p:pic>
    </p:spTree>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4" name="Shape 2544"/>
        <p:cNvGrpSpPr/>
        <p:nvPr/>
      </p:nvGrpSpPr>
      <p:grpSpPr>
        <a:xfrm>
          <a:off x="0" y="0"/>
          <a:ext cx="0" cy="0"/>
          <a:chOff x="0" y="0"/>
          <a:chExt cx="0" cy="0"/>
        </a:xfrm>
      </p:grpSpPr>
      <p:sp>
        <p:nvSpPr>
          <p:cNvPr id="2545" name="Google Shape;2545;p323"/>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Software Verification</a:t>
            </a:r>
            <a:endParaRPr/>
          </a:p>
        </p:txBody>
      </p:sp>
      <p:sp>
        <p:nvSpPr>
          <p:cNvPr id="2546" name="Google Shape;2546;p323"/>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Proof of correctness (with formal logic)</a:t>
            </a:r>
            <a:endParaRPr/>
          </a:p>
          <a:p>
            <a:pPr indent="-336550" lvl="1" marL="895350"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Assertions</a:t>
            </a:r>
            <a:endParaRPr/>
          </a:p>
          <a:p>
            <a:pPr indent="-288925" lvl="2" marL="1304925" rtl="0" algn="l">
              <a:lnSpc>
                <a:spcPct val="100000"/>
              </a:lnSpc>
              <a:spcBef>
                <a:spcPts val="600"/>
              </a:spcBef>
              <a:spcAft>
                <a:spcPts val="0"/>
              </a:spcAft>
              <a:buClr>
                <a:srgbClr val="007FA3"/>
              </a:buClr>
              <a:buSzPts val="2200"/>
              <a:buFont typeface="Noto Sans Symbols"/>
              <a:buChar char="▪"/>
            </a:pPr>
            <a:r>
              <a:rPr b="0" i="0" lang="en" sz="2200" u="none">
                <a:solidFill>
                  <a:srgbClr val="000000"/>
                </a:solidFill>
                <a:latin typeface="Arial"/>
                <a:ea typeface="Arial"/>
                <a:cs typeface="Arial"/>
                <a:sym typeface="Arial"/>
              </a:rPr>
              <a:t>Preconditions</a:t>
            </a:r>
            <a:endParaRPr/>
          </a:p>
          <a:p>
            <a:pPr indent="-288925" lvl="2" marL="1304925" rtl="0" algn="l">
              <a:lnSpc>
                <a:spcPct val="100000"/>
              </a:lnSpc>
              <a:spcBef>
                <a:spcPts val="600"/>
              </a:spcBef>
              <a:spcAft>
                <a:spcPts val="0"/>
              </a:spcAft>
              <a:buClr>
                <a:srgbClr val="007FA3"/>
              </a:buClr>
              <a:buSzPts val="2200"/>
              <a:buFont typeface="Noto Sans Symbols"/>
              <a:buChar char="▪"/>
            </a:pPr>
            <a:r>
              <a:rPr b="0" i="0" lang="en" sz="2200" u="none">
                <a:solidFill>
                  <a:srgbClr val="000000"/>
                </a:solidFill>
                <a:latin typeface="Arial"/>
                <a:ea typeface="Arial"/>
                <a:cs typeface="Arial"/>
                <a:sym typeface="Arial"/>
              </a:rPr>
              <a:t>Loop invariants</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Testing is more commonly used to verify software</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Testing only proves that the program is correct for the test cases used</a:t>
            </a:r>
            <a:endParaRPr/>
          </a:p>
        </p:txBody>
      </p:sp>
    </p:spTree>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0" name="Shape 2550"/>
        <p:cNvGrpSpPr/>
        <p:nvPr/>
      </p:nvGrpSpPr>
      <p:grpSpPr>
        <a:xfrm>
          <a:off x="0" y="0"/>
          <a:ext cx="0" cy="0"/>
          <a:chOff x="0" y="0"/>
          <a:chExt cx="0" cy="0"/>
        </a:xfrm>
      </p:grpSpPr>
      <p:sp>
        <p:nvSpPr>
          <p:cNvPr id="2551" name="Google Shape;2551;p324"/>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Chain Separating Problem</a:t>
            </a:r>
            <a:endParaRPr/>
          </a:p>
        </p:txBody>
      </p:sp>
      <p:sp>
        <p:nvSpPr>
          <p:cNvPr id="2552" name="Google Shape;2552;p324"/>
          <p:cNvSpPr txBox="1"/>
          <p:nvPr>
            <p:ph idx="1" type="body"/>
          </p:nvPr>
        </p:nvSpPr>
        <p:spPr>
          <a:xfrm>
            <a:off x="457200" y="1207294"/>
            <a:ext cx="8229600" cy="3394500"/>
          </a:xfrm>
          <a:prstGeom prst="rect">
            <a:avLst/>
          </a:prstGeom>
          <a:noFill/>
          <a:ln>
            <a:noFill/>
          </a:ln>
        </p:spPr>
        <p:txBody>
          <a:bodyPr anchorCtr="0" anchor="t" bIns="91425" lIns="91425" spcFirstLastPara="1" rIns="91425" wrap="square" tIns="91425">
            <a:noAutofit/>
          </a:bodyPr>
          <a:lstStyle/>
          <a:p>
            <a:pPr indent="-395287" lvl="0" marL="496887"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A traveler has a gold chain of seven links.</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He must stay at an isolated hotel for seven nights.</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The rent each night consists of one link from the chain.</a:t>
            </a:r>
            <a:endParaRPr/>
          </a:p>
          <a:p>
            <a:pPr indent="-395287" lvl="0" marL="496887"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What is the fewest number of links that must be cut so that the traveler can pay the hotel one link of the chain each morning without paying for lodging in advance?</a:t>
            </a:r>
            <a:endParaRPr/>
          </a:p>
        </p:txBody>
      </p:sp>
    </p:spTree>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6" name="Shape 2556"/>
        <p:cNvGrpSpPr/>
        <p:nvPr/>
      </p:nvGrpSpPr>
      <p:grpSpPr>
        <a:xfrm>
          <a:off x="0" y="0"/>
          <a:ext cx="0" cy="0"/>
          <a:chOff x="0" y="0"/>
          <a:chExt cx="0" cy="0"/>
        </a:xfrm>
      </p:grpSpPr>
      <p:sp>
        <p:nvSpPr>
          <p:cNvPr id="2557" name="Google Shape;2557;p325"/>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5.21  Separating the chain using only three cuts</a:t>
            </a:r>
            <a:endParaRPr/>
          </a:p>
        </p:txBody>
      </p:sp>
      <p:pic>
        <p:nvPicPr>
          <p:cNvPr id="2558" name="Google Shape;2558;p325"/>
          <p:cNvPicPr preferRelativeResize="0"/>
          <p:nvPr>
            <p:ph idx="1" type="body"/>
          </p:nvPr>
        </p:nvPicPr>
        <p:blipFill rotWithShape="1">
          <a:blip r:embed="rId3">
            <a:alphaModFix/>
          </a:blip>
          <a:srcRect b="0" l="0" r="0" t="0"/>
          <a:stretch/>
        </p:blipFill>
        <p:spPr>
          <a:xfrm>
            <a:off x="381000" y="1491853"/>
            <a:ext cx="8382000" cy="2408700"/>
          </a:xfrm>
          <a:prstGeom prst="rect">
            <a:avLst/>
          </a:prstGeom>
          <a:noFill/>
          <a:ln>
            <a:noFill/>
          </a:ln>
        </p:spPr>
      </p:pic>
    </p:spTree>
  </p:cSld>
  <p:clrMapOvr>
    <a:masterClrMapping/>
  </p:clrMapOvr>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2" name="Shape 2562"/>
        <p:cNvGrpSpPr/>
        <p:nvPr/>
      </p:nvGrpSpPr>
      <p:grpSpPr>
        <a:xfrm>
          <a:off x="0" y="0"/>
          <a:ext cx="0" cy="0"/>
          <a:chOff x="0" y="0"/>
          <a:chExt cx="0" cy="0"/>
        </a:xfrm>
      </p:grpSpPr>
      <p:sp>
        <p:nvSpPr>
          <p:cNvPr id="2563" name="Google Shape;2563;p326"/>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5.22  Solving the problem with only one cut</a:t>
            </a:r>
            <a:endParaRPr/>
          </a:p>
        </p:txBody>
      </p:sp>
      <p:pic>
        <p:nvPicPr>
          <p:cNvPr id="2564" name="Google Shape;2564;p326"/>
          <p:cNvPicPr preferRelativeResize="0"/>
          <p:nvPr>
            <p:ph idx="1" type="body"/>
          </p:nvPr>
        </p:nvPicPr>
        <p:blipFill rotWithShape="1">
          <a:blip r:embed="rId3">
            <a:alphaModFix/>
          </a:blip>
          <a:srcRect b="0" l="0" r="0" t="0"/>
          <a:stretch/>
        </p:blipFill>
        <p:spPr>
          <a:xfrm>
            <a:off x="1404937" y="1476375"/>
            <a:ext cx="6334200" cy="2533800"/>
          </a:xfrm>
          <a:prstGeom prst="rect">
            <a:avLst/>
          </a:prstGeom>
          <a:noFill/>
          <a:ln>
            <a:noFill/>
          </a:ln>
        </p:spPr>
      </p:pic>
    </p:spTree>
  </p:cSld>
  <p:clrMapOvr>
    <a:masterClrMapping/>
  </p:clrMapOvr>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8" name="Shape 2568"/>
        <p:cNvGrpSpPr/>
        <p:nvPr/>
      </p:nvGrpSpPr>
      <p:grpSpPr>
        <a:xfrm>
          <a:off x="0" y="0"/>
          <a:ext cx="0" cy="0"/>
          <a:chOff x="0" y="0"/>
          <a:chExt cx="0" cy="0"/>
        </a:xfrm>
      </p:grpSpPr>
      <p:sp>
        <p:nvSpPr>
          <p:cNvPr id="2569" name="Google Shape;2569;p327"/>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5.23  The assertions associated with a typical while structure</a:t>
            </a:r>
            <a:endParaRPr/>
          </a:p>
        </p:txBody>
      </p:sp>
      <p:pic>
        <p:nvPicPr>
          <p:cNvPr descr="The flowchart continues from unseen steps with a line labeled A, precondition, flowing into Initialize. From there, the flow continues into a test decision. The flow line is labeled B, Loop invariant. If the response to the test is false, the flow continues to unseen steps and is labeled C, Loop invariant and termination condition. If the test decision is true, the flow continues to body and then modify, before returning to the Test, with the label B, Loop invariant." id="2570" name="Google Shape;2570;p327"/>
          <p:cNvPicPr preferRelativeResize="0"/>
          <p:nvPr/>
        </p:nvPicPr>
        <p:blipFill rotWithShape="1">
          <a:blip r:embed="rId3">
            <a:alphaModFix/>
          </a:blip>
          <a:srcRect b="0" l="0" r="0" t="0"/>
          <a:stretch/>
        </p:blipFill>
        <p:spPr>
          <a:xfrm>
            <a:off x="2011362" y="1185863"/>
            <a:ext cx="3840956" cy="357425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12" name="Shape 312"/>
        <p:cNvGrpSpPr/>
        <p:nvPr/>
      </p:nvGrpSpPr>
      <p:grpSpPr>
        <a:xfrm>
          <a:off x="0" y="0"/>
          <a:ext cx="0" cy="0"/>
          <a:chOff x="0" y="0"/>
          <a:chExt cx="0" cy="0"/>
        </a:xfrm>
      </p:grpSpPr>
      <p:sp>
        <p:nvSpPr>
          <p:cNvPr id="313" name="Google Shape;313;p4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4" name="Google Shape;314;p4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5" name="Google Shape;315;p4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6" name="Google Shape;316;p49"/>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Electricity and computers…</a:t>
            </a:r>
            <a:endParaRPr u="none">
              <a:solidFill>
                <a:srgbClr val="D1190D"/>
              </a:solidFill>
            </a:endParaRPr>
          </a:p>
        </p:txBody>
      </p:sp>
      <p:sp>
        <p:nvSpPr>
          <p:cNvPr id="317" name="Google Shape;317;p4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18" name="Google Shape;318;p4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319" name="Google Shape;319;p49"/>
          <p:cNvSpPr txBox="1"/>
          <p:nvPr/>
        </p:nvSpPr>
        <p:spPr>
          <a:xfrm>
            <a:off x="222919" y="1039819"/>
            <a:ext cx="8322000" cy="400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b="1" sz="1700"/>
          </a:p>
        </p:txBody>
      </p:sp>
      <p:sp>
        <p:nvSpPr>
          <p:cNvPr id="320" name="Google Shape;320;p4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321" name="Google Shape;321;p49"/>
          <p:cNvGrpSpPr/>
          <p:nvPr/>
        </p:nvGrpSpPr>
        <p:grpSpPr>
          <a:xfrm>
            <a:off x="312780" y="4766655"/>
            <a:ext cx="2220930" cy="352501"/>
            <a:chOff x="6077925" y="4856850"/>
            <a:chExt cx="6064800" cy="1143000"/>
          </a:xfrm>
        </p:grpSpPr>
        <p:sp>
          <p:nvSpPr>
            <p:cNvPr id="322" name="Google Shape;322;p4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23" name="Google Shape;323;p4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24" name="Google Shape;324;p49"/>
          <p:cNvPicPr preferRelativeResize="0"/>
          <p:nvPr/>
        </p:nvPicPr>
        <p:blipFill>
          <a:blip r:embed="rId5">
            <a:alphaModFix/>
          </a:blip>
          <a:stretch>
            <a:fillRect/>
          </a:stretch>
        </p:blipFill>
        <p:spPr>
          <a:xfrm>
            <a:off x="507903" y="1107588"/>
            <a:ext cx="4329845" cy="2166725"/>
          </a:xfrm>
          <a:prstGeom prst="rect">
            <a:avLst/>
          </a:prstGeom>
          <a:noFill/>
          <a:ln>
            <a:noFill/>
          </a:ln>
        </p:spPr>
      </p:pic>
      <p:sp>
        <p:nvSpPr>
          <p:cNvPr id="325" name="Google Shape;325;p49"/>
          <p:cNvSpPr txBox="1"/>
          <p:nvPr/>
        </p:nvSpPr>
        <p:spPr>
          <a:xfrm>
            <a:off x="863606" y="3897281"/>
            <a:ext cx="75618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u="sng">
                <a:solidFill>
                  <a:schemeClr val="hlink"/>
                </a:solidFill>
                <a:latin typeface="Calibri"/>
                <a:ea typeface="Calibri"/>
                <a:cs typeface="Calibri"/>
                <a:sym typeface="Calibri"/>
                <a:hlinkClick r:id="rId6"/>
              </a:rPr>
              <a:t>https://palmetto.com/learning-center/blog/understanding-solar-power-electricity-terms-volts-amps-watts</a:t>
            </a:r>
            <a:endParaRPr sz="1100">
              <a:latin typeface="Calibri"/>
              <a:ea typeface="Calibri"/>
              <a:cs typeface="Calibri"/>
              <a:sym typeface="Calibri"/>
            </a:endParaRPr>
          </a:p>
          <a:p>
            <a:pPr indent="0" lvl="0" marL="0" rtl="0" algn="l">
              <a:spcBef>
                <a:spcPts val="0"/>
              </a:spcBef>
              <a:spcAft>
                <a:spcPts val="0"/>
              </a:spcAft>
              <a:buNone/>
            </a:pPr>
            <a:r>
              <a:rPr lang="en" sz="1100" u="sng">
                <a:solidFill>
                  <a:schemeClr val="hlink"/>
                </a:solidFill>
                <a:latin typeface="Calibri"/>
                <a:ea typeface="Calibri"/>
                <a:cs typeface="Calibri"/>
                <a:sym typeface="Calibri"/>
                <a:hlinkClick r:id="rId7"/>
              </a:rPr>
              <a:t>https://www.thegeekpub.com/243163/what-is-resistance-ohms-electricity-basics/</a:t>
            </a:r>
            <a:r>
              <a:rPr lang="en" sz="1100">
                <a:latin typeface="Calibri"/>
                <a:ea typeface="Calibri"/>
                <a:cs typeface="Calibri"/>
                <a:sym typeface="Calibri"/>
              </a:rPr>
              <a:t> </a:t>
            </a:r>
            <a:endParaRPr sz="1100">
              <a:latin typeface="Calibri"/>
              <a:ea typeface="Calibri"/>
              <a:cs typeface="Calibri"/>
              <a:sym typeface="Calibri"/>
            </a:endParaRPr>
          </a:p>
        </p:txBody>
      </p:sp>
      <p:pic>
        <p:nvPicPr>
          <p:cNvPr id="326" name="Google Shape;326;p49"/>
          <p:cNvPicPr preferRelativeResize="0"/>
          <p:nvPr/>
        </p:nvPicPr>
        <p:blipFill>
          <a:blip r:embed="rId8">
            <a:alphaModFix/>
          </a:blip>
          <a:stretch>
            <a:fillRect/>
          </a:stretch>
        </p:blipFill>
        <p:spPr>
          <a:xfrm>
            <a:off x="4572000" y="2100451"/>
            <a:ext cx="4329850" cy="1616320"/>
          </a:xfrm>
          <a:prstGeom prst="rect">
            <a:avLst/>
          </a:prstGeom>
          <a:noFill/>
          <a:ln>
            <a:noFill/>
          </a:ln>
        </p:spPr>
      </p:pic>
    </p:spTree>
  </p:cSld>
  <p:clrMapOvr>
    <a:masterClrMapping/>
  </p:clrMapOvr>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4" name="Shape 2574"/>
        <p:cNvGrpSpPr/>
        <p:nvPr/>
      </p:nvGrpSpPr>
      <p:grpSpPr>
        <a:xfrm>
          <a:off x="0" y="0"/>
          <a:ext cx="0" cy="0"/>
          <a:chOff x="0" y="0"/>
          <a:chExt cx="0" cy="0"/>
        </a:xfrm>
      </p:grpSpPr>
      <p:sp>
        <p:nvSpPr>
          <p:cNvPr id="2575" name="Google Shape;2575;p328"/>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Resources - Software Engineering - Brookshear</a:t>
            </a:r>
            <a:endParaRPr/>
          </a:p>
        </p:txBody>
      </p:sp>
      <p:sp>
        <p:nvSpPr>
          <p:cNvPr id="2576" name="Google Shape;2576;p328"/>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sp>
        <p:nvSpPr>
          <p:cNvPr id="2577" name="Google Shape;2577;p328"/>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1" name="Shape 2581"/>
        <p:cNvGrpSpPr/>
        <p:nvPr/>
      </p:nvGrpSpPr>
      <p:grpSpPr>
        <a:xfrm>
          <a:off x="0" y="0"/>
          <a:ext cx="0" cy="0"/>
          <a:chOff x="0" y="0"/>
          <a:chExt cx="0" cy="0"/>
        </a:xfrm>
      </p:grpSpPr>
      <p:sp>
        <p:nvSpPr>
          <p:cNvPr id="2582" name="Google Shape;2582;p329"/>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Chapter 7: Software Engineering</a:t>
            </a:r>
            <a:endParaRPr/>
          </a:p>
        </p:txBody>
      </p:sp>
      <p:sp>
        <p:nvSpPr>
          <p:cNvPr id="2583" name="Google Shape;2583;p329"/>
          <p:cNvSpPr txBox="1"/>
          <p:nvPr>
            <p:ph idx="1" type="body"/>
          </p:nvPr>
        </p:nvSpPr>
        <p:spPr>
          <a:xfrm>
            <a:off x="457200" y="1112044"/>
            <a:ext cx="8229600" cy="3394500"/>
          </a:xfrm>
          <a:prstGeom prst="rect">
            <a:avLst/>
          </a:prstGeom>
          <a:noFill/>
          <a:ln>
            <a:noFill/>
          </a:ln>
        </p:spPr>
        <p:txBody>
          <a:bodyPr anchorCtr="0" anchor="t" bIns="91425" lIns="91425" spcFirstLastPara="1" rIns="91425" wrap="square" tIns="91425">
            <a:noAutofit/>
          </a:bodyPr>
          <a:lstStyle/>
          <a:p>
            <a:pPr indent="-384175" lvl="0" marL="495300" rtl="0" algn="l">
              <a:lnSpc>
                <a:spcPct val="9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7.1 The Software Engineering Discipline</a:t>
            </a:r>
            <a:endParaRPr/>
          </a:p>
          <a:p>
            <a:pPr indent="-384175" lvl="0" marL="495300"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7.2 The Software Life Cycle</a:t>
            </a:r>
            <a:endParaRPr/>
          </a:p>
          <a:p>
            <a:pPr indent="-384175" lvl="0" marL="495300"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7.3 Software Engineering Methodologies</a:t>
            </a:r>
            <a:endParaRPr/>
          </a:p>
          <a:p>
            <a:pPr indent="-384175" lvl="0" marL="495300"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7.4 Modularity</a:t>
            </a:r>
            <a:endParaRPr/>
          </a:p>
          <a:p>
            <a:pPr indent="-384175" lvl="0" marL="495300"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7.5 Tools of the Trade</a:t>
            </a:r>
            <a:endParaRPr/>
          </a:p>
          <a:p>
            <a:pPr indent="-384175" lvl="0" marL="495300"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7.6 Quality Assurance</a:t>
            </a:r>
            <a:endParaRPr/>
          </a:p>
          <a:p>
            <a:pPr indent="-384175" lvl="0" marL="495300"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7.7 Documentation</a:t>
            </a:r>
            <a:endParaRPr/>
          </a:p>
          <a:p>
            <a:pPr indent="-384175" lvl="0" marL="495300"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7.8 The Human-Machine Interface</a:t>
            </a:r>
            <a:endParaRPr/>
          </a:p>
          <a:p>
            <a:pPr indent="-384175" lvl="0" marL="495300"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7.9 Software Ownership and Liability</a:t>
            </a:r>
            <a:endParaRPr/>
          </a:p>
          <a:p>
            <a:pPr indent="-2031" lvl="0" marL="256032" marR="0" rtl="0" algn="l">
              <a:spcBef>
                <a:spcPts val="1500"/>
              </a:spcBef>
              <a:spcAft>
                <a:spcPts val="0"/>
              </a:spcAft>
              <a:buClr>
                <a:srgbClr val="007FA3"/>
              </a:buClr>
              <a:buSzPts val="2400"/>
              <a:buFont typeface="Arial"/>
              <a:buNone/>
            </a:pPr>
            <a:r>
              <a:t/>
            </a:r>
            <a:endParaRPr b="0" i="0" sz="2400" u="none">
              <a:solidFill>
                <a:srgbClr val="000000"/>
              </a:solidFill>
              <a:latin typeface="Arial"/>
              <a:ea typeface="Arial"/>
              <a:cs typeface="Arial"/>
              <a:sym typeface="Arial"/>
            </a:endParaRPr>
          </a:p>
        </p:txBody>
      </p:sp>
    </p:spTree>
  </p:cSld>
  <p:clrMapOvr>
    <a:masterClrMapping/>
  </p:clrMapOvr>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7" name="Shape 2587"/>
        <p:cNvGrpSpPr/>
        <p:nvPr/>
      </p:nvGrpSpPr>
      <p:grpSpPr>
        <a:xfrm>
          <a:off x="0" y="0"/>
          <a:ext cx="0" cy="0"/>
          <a:chOff x="0" y="0"/>
          <a:chExt cx="0" cy="0"/>
        </a:xfrm>
      </p:grpSpPr>
      <p:sp>
        <p:nvSpPr>
          <p:cNvPr id="2588" name="Google Shape;2588;p330"/>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Module 5.8: What is Software Engineering</a:t>
            </a:r>
            <a:endParaRPr/>
          </a:p>
        </p:txBody>
      </p:sp>
      <p:sp>
        <p:nvSpPr>
          <p:cNvPr id="2589" name="Google Shape;2589;p330"/>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52832" lvl="0" marL="256032" marR="0" rtl="0" algn="l">
              <a:spcBef>
                <a:spcPts val="0"/>
              </a:spcBef>
              <a:spcAft>
                <a:spcPts val="0"/>
              </a:spcAft>
              <a:buClr>
                <a:srgbClr val="007FA3"/>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3" name="Shape 2593"/>
        <p:cNvGrpSpPr/>
        <p:nvPr/>
      </p:nvGrpSpPr>
      <p:grpSpPr>
        <a:xfrm>
          <a:off x="0" y="0"/>
          <a:ext cx="0" cy="0"/>
          <a:chOff x="0" y="0"/>
          <a:chExt cx="0" cy="0"/>
        </a:xfrm>
      </p:grpSpPr>
      <p:sp>
        <p:nvSpPr>
          <p:cNvPr id="2594" name="Google Shape;2594;p331"/>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7.1 The Software Engineering Discipline</a:t>
            </a:r>
            <a:endParaRPr/>
          </a:p>
        </p:txBody>
      </p:sp>
      <p:sp>
        <p:nvSpPr>
          <p:cNvPr id="2595" name="Google Shape;2595;p331"/>
          <p:cNvSpPr txBox="1"/>
          <p:nvPr>
            <p:ph idx="1" type="body"/>
          </p:nvPr>
        </p:nvSpPr>
        <p:spPr>
          <a:xfrm>
            <a:off x="465137" y="1112044"/>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9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Distinct from other engineering fields</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Lack of prefabricated components</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Lack of metrics</a:t>
            </a:r>
            <a:endParaRPr/>
          </a:p>
          <a:p>
            <a:pPr indent="-385762" lvl="0" marL="487362"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Practitioners versus Theoreticians</a:t>
            </a:r>
            <a:endParaRPr/>
          </a:p>
          <a:p>
            <a:pPr indent="-385762" lvl="0" marL="487362"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Professional Organizations: ACM, IEEE, etc.</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Codes of professional ethics</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Standards</a:t>
            </a:r>
            <a:endParaRPr/>
          </a:p>
        </p:txBody>
      </p:sp>
    </p:spTree>
  </p:cSld>
  <p:clrMapOvr>
    <a:masterClrMapping/>
  </p:clrMapOvr>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9" name="Shape 2599"/>
        <p:cNvGrpSpPr/>
        <p:nvPr/>
      </p:nvGrpSpPr>
      <p:grpSpPr>
        <a:xfrm>
          <a:off x="0" y="0"/>
          <a:ext cx="0" cy="0"/>
          <a:chOff x="0" y="0"/>
          <a:chExt cx="0" cy="0"/>
        </a:xfrm>
      </p:grpSpPr>
      <p:sp>
        <p:nvSpPr>
          <p:cNvPr id="2600" name="Google Shape;2600;p332"/>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Computer Aided Software Engineering (CASE) tools</a:t>
            </a:r>
            <a:endParaRPr/>
          </a:p>
        </p:txBody>
      </p:sp>
      <p:sp>
        <p:nvSpPr>
          <p:cNvPr id="2601" name="Google Shape;2601;p332"/>
          <p:cNvSpPr txBox="1"/>
          <p:nvPr>
            <p:ph idx="1" type="body"/>
          </p:nvPr>
        </p:nvSpPr>
        <p:spPr>
          <a:xfrm>
            <a:off x="465137" y="1082278"/>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Project planning</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Project management</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Documentation</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Prototyping and simulation</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Interface design</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Programming</a:t>
            </a:r>
            <a:endParaRPr/>
          </a:p>
        </p:txBody>
      </p:sp>
    </p:spTree>
  </p:cSld>
  <p:clrMapOvr>
    <a:masterClrMapping/>
  </p:clrMapOvr>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5" name="Shape 2605"/>
        <p:cNvGrpSpPr/>
        <p:nvPr/>
      </p:nvGrpSpPr>
      <p:grpSpPr>
        <a:xfrm>
          <a:off x="0" y="0"/>
          <a:ext cx="0" cy="0"/>
          <a:chOff x="0" y="0"/>
          <a:chExt cx="0" cy="0"/>
        </a:xfrm>
      </p:grpSpPr>
      <p:sp>
        <p:nvSpPr>
          <p:cNvPr id="2606" name="Google Shape;2606;p333"/>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Module 5.9: The Life of Software</a:t>
            </a:r>
            <a:endParaRPr/>
          </a:p>
        </p:txBody>
      </p:sp>
      <p:sp>
        <p:nvSpPr>
          <p:cNvPr id="2607" name="Google Shape;2607;p333"/>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52832" lvl="0" marL="256032" marR="0" rtl="0" algn="l">
              <a:spcBef>
                <a:spcPts val="0"/>
              </a:spcBef>
              <a:spcAft>
                <a:spcPts val="0"/>
              </a:spcAft>
              <a:buClr>
                <a:srgbClr val="007FA3"/>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1" name="Shape 2611"/>
        <p:cNvGrpSpPr/>
        <p:nvPr/>
      </p:nvGrpSpPr>
      <p:grpSpPr>
        <a:xfrm>
          <a:off x="0" y="0"/>
          <a:ext cx="0" cy="0"/>
          <a:chOff x="0" y="0"/>
          <a:chExt cx="0" cy="0"/>
        </a:xfrm>
      </p:grpSpPr>
      <p:sp>
        <p:nvSpPr>
          <p:cNvPr id="2612" name="Google Shape;2612;p334"/>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7.2 The Software Life Cycle</a:t>
            </a:r>
            <a:endParaRPr/>
          </a:p>
        </p:txBody>
      </p:sp>
      <p:sp>
        <p:nvSpPr>
          <p:cNvPr id="2613" name="Google Shape;2613;p334"/>
          <p:cNvSpPr txBox="1"/>
          <p:nvPr>
            <p:ph idx="1" type="body"/>
          </p:nvPr>
        </p:nvSpPr>
        <p:spPr>
          <a:xfrm>
            <a:off x="465137" y="1110853"/>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9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Effort put into the development of software can make a tremendous difference when modifications are required</a:t>
            </a:r>
            <a:endParaRPr/>
          </a:p>
          <a:p>
            <a:pPr indent="-385762" lvl="0" marL="487362"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Unlike manufactured products, maintenance consists of correcting and updating</a:t>
            </a:r>
            <a:endParaRPr/>
          </a:p>
          <a:p>
            <a:pPr indent="-385762" lvl="0" marL="487362"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Ongoing maintenance requires that someone can understand the program and its documentation</a:t>
            </a:r>
            <a:endParaRPr/>
          </a:p>
          <a:p>
            <a:pPr indent="-2031" lvl="0" marL="256032" marR="0" rtl="0" algn="l">
              <a:spcBef>
                <a:spcPts val="1500"/>
              </a:spcBef>
              <a:spcAft>
                <a:spcPts val="0"/>
              </a:spcAft>
              <a:buClr>
                <a:srgbClr val="007FA3"/>
              </a:buClr>
              <a:buSzPts val="2400"/>
              <a:buFont typeface="Arial"/>
              <a:buNone/>
            </a:pPr>
            <a:r>
              <a:t/>
            </a:r>
            <a:endParaRPr b="0" i="0" sz="2400" u="none">
              <a:solidFill>
                <a:srgbClr val="000000"/>
              </a:solidFill>
              <a:latin typeface="Arial"/>
              <a:ea typeface="Arial"/>
              <a:cs typeface="Arial"/>
              <a:sym typeface="Arial"/>
            </a:endParaRPr>
          </a:p>
        </p:txBody>
      </p:sp>
    </p:spTree>
  </p:cSld>
  <p:clrMapOvr>
    <a:masterClrMapping/>
  </p:clrMapOvr>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7" name="Shape 2617"/>
        <p:cNvGrpSpPr/>
        <p:nvPr/>
      </p:nvGrpSpPr>
      <p:grpSpPr>
        <a:xfrm>
          <a:off x="0" y="0"/>
          <a:ext cx="0" cy="0"/>
          <a:chOff x="0" y="0"/>
          <a:chExt cx="0" cy="0"/>
        </a:xfrm>
      </p:grpSpPr>
      <p:sp>
        <p:nvSpPr>
          <p:cNvPr id="2618" name="Google Shape;2618;p335"/>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7.1  The software life cycle</a:t>
            </a:r>
            <a:endParaRPr/>
          </a:p>
        </p:txBody>
      </p:sp>
      <p:pic>
        <p:nvPicPr>
          <p:cNvPr id="2619" name="Google Shape;2619;p335"/>
          <p:cNvPicPr preferRelativeResize="0"/>
          <p:nvPr/>
        </p:nvPicPr>
        <p:blipFill rotWithShape="1">
          <a:blip r:embed="rId3">
            <a:alphaModFix/>
          </a:blip>
          <a:srcRect b="0" l="0" r="0" t="0"/>
          <a:stretch/>
        </p:blipFill>
        <p:spPr>
          <a:xfrm>
            <a:off x="628650" y="1657350"/>
            <a:ext cx="5915024" cy="1828800"/>
          </a:xfrm>
          <a:prstGeom prst="rect">
            <a:avLst/>
          </a:prstGeom>
          <a:noFill/>
          <a:ln>
            <a:noFill/>
          </a:ln>
        </p:spPr>
      </p:pic>
    </p:spTree>
  </p:cSld>
  <p:clrMapOvr>
    <a:masterClrMapping/>
  </p:clrMapOvr>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3" name="Shape 2623"/>
        <p:cNvGrpSpPr/>
        <p:nvPr/>
      </p:nvGrpSpPr>
      <p:grpSpPr>
        <a:xfrm>
          <a:off x="0" y="0"/>
          <a:ext cx="0" cy="0"/>
          <a:chOff x="0" y="0"/>
          <a:chExt cx="0" cy="0"/>
        </a:xfrm>
      </p:grpSpPr>
      <p:sp>
        <p:nvSpPr>
          <p:cNvPr id="2624" name="Google Shape;2624;p336"/>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7.2  The development phase of the software life cycle – Waterfall Model</a:t>
            </a:r>
            <a:endParaRPr/>
          </a:p>
        </p:txBody>
      </p:sp>
      <p:pic>
        <p:nvPicPr>
          <p:cNvPr id="2625" name="Google Shape;2625;p336"/>
          <p:cNvPicPr preferRelativeResize="0"/>
          <p:nvPr/>
        </p:nvPicPr>
        <p:blipFill rotWithShape="1">
          <a:blip r:embed="rId3">
            <a:alphaModFix/>
          </a:blip>
          <a:srcRect b="0" l="0" r="0" t="0"/>
          <a:stretch/>
        </p:blipFill>
        <p:spPr>
          <a:xfrm>
            <a:off x="657225" y="1206103"/>
            <a:ext cx="5872161" cy="3362325"/>
          </a:xfrm>
          <a:prstGeom prst="rect">
            <a:avLst/>
          </a:prstGeom>
          <a:noFill/>
          <a:ln>
            <a:noFill/>
          </a:ln>
        </p:spPr>
      </p:pic>
    </p:spTree>
  </p:cSld>
  <p:clrMapOvr>
    <a:masterClrMapping/>
  </p:clrMapOvr>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9" name="Shape 2629"/>
        <p:cNvGrpSpPr/>
        <p:nvPr/>
      </p:nvGrpSpPr>
      <p:grpSpPr>
        <a:xfrm>
          <a:off x="0" y="0"/>
          <a:ext cx="0" cy="0"/>
          <a:chOff x="0" y="0"/>
          <a:chExt cx="0" cy="0"/>
        </a:xfrm>
      </p:grpSpPr>
      <p:sp>
        <p:nvSpPr>
          <p:cNvPr id="2630" name="Google Shape;2630;p337"/>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Other Software Development Models</a:t>
            </a:r>
            <a:endParaRPr/>
          </a:p>
        </p:txBody>
      </p:sp>
      <p:sp>
        <p:nvSpPr>
          <p:cNvPr id="2631" name="Google Shape;2631;p337"/>
          <p:cNvSpPr txBox="1"/>
          <p:nvPr>
            <p:ph idx="1" type="body"/>
          </p:nvPr>
        </p:nvSpPr>
        <p:spPr>
          <a:xfrm>
            <a:off x="731187" y="1247280"/>
            <a:ext cx="7681800" cy="1430700"/>
          </a:xfrm>
          <a:prstGeom prst="rect">
            <a:avLst/>
          </a:prstGeom>
          <a:noFill/>
          <a:ln>
            <a:noFill/>
          </a:ln>
        </p:spPr>
        <p:txBody>
          <a:bodyPr anchorCtr="0" anchor="t" bIns="91425" lIns="91425" spcFirstLastPara="1" rIns="91425" wrap="square" tIns="91425">
            <a:noAutofit/>
          </a:bodyPr>
          <a:lstStyle/>
          <a:p>
            <a:pPr indent="-153987" lvl="0" marL="255587" rtl="0" algn="l">
              <a:lnSpc>
                <a:spcPct val="100000"/>
              </a:lnSpc>
              <a:spcBef>
                <a:spcPts val="0"/>
              </a:spcBef>
              <a:spcAft>
                <a:spcPts val="0"/>
              </a:spcAft>
              <a:buClr>
                <a:srgbClr val="007FA3"/>
              </a:buClr>
              <a:buSzPts val="1600"/>
              <a:buChar char="•"/>
            </a:pPr>
            <a:r>
              <a:rPr b="0" i="0" lang="en" sz="1600" u="none">
                <a:solidFill>
                  <a:srgbClr val="000000"/>
                </a:solidFill>
                <a:latin typeface="Arial"/>
                <a:ea typeface="Arial"/>
                <a:cs typeface="Arial"/>
                <a:sym typeface="Arial"/>
              </a:rPr>
              <a:t>Validation and Verification Model (V-model)</a:t>
            </a:r>
            <a:endParaRPr/>
          </a:p>
          <a:p>
            <a:pPr indent="-153987" lvl="0" marL="255587" rtl="0" algn="l">
              <a:lnSpc>
                <a:spcPct val="100000"/>
              </a:lnSpc>
              <a:spcBef>
                <a:spcPts val="1500"/>
              </a:spcBef>
              <a:spcAft>
                <a:spcPts val="0"/>
              </a:spcAft>
              <a:buClr>
                <a:srgbClr val="007FA3"/>
              </a:buClr>
              <a:buSzPts val="1600"/>
              <a:buChar char="•"/>
            </a:pPr>
            <a:r>
              <a:rPr b="0" i="0" lang="en" sz="1600" u="none">
                <a:solidFill>
                  <a:srgbClr val="000000"/>
                </a:solidFill>
                <a:latin typeface="Arial"/>
                <a:ea typeface="Arial"/>
                <a:cs typeface="Arial"/>
                <a:sym typeface="Arial"/>
              </a:rPr>
              <a:t>Incremental Model</a:t>
            </a:r>
            <a:endParaRPr/>
          </a:p>
          <a:p>
            <a:pPr indent="-153987" lvl="0" marL="255587" rtl="0" algn="l">
              <a:lnSpc>
                <a:spcPct val="100000"/>
              </a:lnSpc>
              <a:spcBef>
                <a:spcPts val="1500"/>
              </a:spcBef>
              <a:spcAft>
                <a:spcPts val="0"/>
              </a:spcAft>
              <a:buClr>
                <a:srgbClr val="007FA3"/>
              </a:buClr>
              <a:buSzPts val="1600"/>
              <a:buChar char="•"/>
            </a:pPr>
            <a:r>
              <a:rPr b="0" i="0" lang="en" sz="1600" u="none">
                <a:solidFill>
                  <a:srgbClr val="000000"/>
                </a:solidFill>
                <a:latin typeface="Arial"/>
                <a:ea typeface="Arial"/>
                <a:cs typeface="Arial"/>
                <a:sym typeface="Arial"/>
              </a:rPr>
              <a:t>Iterative Model</a:t>
            </a:r>
            <a:endParaRPr/>
          </a:p>
          <a:p>
            <a:pPr indent="-153987" lvl="0" marL="255587" rtl="0" algn="l">
              <a:lnSpc>
                <a:spcPct val="100000"/>
              </a:lnSpc>
              <a:spcBef>
                <a:spcPts val="1500"/>
              </a:spcBef>
              <a:spcAft>
                <a:spcPts val="0"/>
              </a:spcAft>
              <a:buClr>
                <a:srgbClr val="007FA3"/>
              </a:buClr>
              <a:buSzPts val="1600"/>
              <a:buChar char="•"/>
            </a:pPr>
            <a:r>
              <a:rPr b="0" i="0" lang="en" sz="1600" u="none">
                <a:solidFill>
                  <a:srgbClr val="000000"/>
                </a:solidFill>
                <a:latin typeface="Arial"/>
                <a:ea typeface="Arial"/>
                <a:cs typeface="Arial"/>
                <a:sym typeface="Arial"/>
              </a:rPr>
              <a:t>Spiral Model</a:t>
            </a:r>
            <a:endParaRPr/>
          </a:p>
          <a:p>
            <a:pPr indent="-153987" lvl="0" marL="255587" rtl="0" algn="l">
              <a:lnSpc>
                <a:spcPct val="100000"/>
              </a:lnSpc>
              <a:spcBef>
                <a:spcPts val="1500"/>
              </a:spcBef>
              <a:spcAft>
                <a:spcPts val="0"/>
              </a:spcAft>
              <a:buClr>
                <a:srgbClr val="007FA3"/>
              </a:buClr>
              <a:buSzPts val="1600"/>
              <a:buChar char="•"/>
            </a:pPr>
            <a:r>
              <a:rPr b="0" i="0" lang="en" sz="1600" u="none">
                <a:solidFill>
                  <a:srgbClr val="000000"/>
                </a:solidFill>
                <a:latin typeface="Arial"/>
                <a:ea typeface="Arial"/>
                <a:cs typeface="Arial"/>
                <a:sym typeface="Arial"/>
              </a:rPr>
              <a:t>Relational Unified Model</a:t>
            </a:r>
            <a:endParaRPr/>
          </a:p>
          <a:p>
            <a:pPr indent="-153987" lvl="0" marL="255587" rtl="0" algn="l">
              <a:lnSpc>
                <a:spcPct val="100000"/>
              </a:lnSpc>
              <a:spcBef>
                <a:spcPts val="1500"/>
              </a:spcBef>
              <a:spcAft>
                <a:spcPts val="0"/>
              </a:spcAft>
              <a:buClr>
                <a:srgbClr val="007FA3"/>
              </a:buClr>
              <a:buSzPts val="1600"/>
              <a:buChar char="•"/>
            </a:pPr>
            <a:r>
              <a:rPr b="0" i="0" lang="en" sz="1600" u="none">
                <a:solidFill>
                  <a:srgbClr val="000000"/>
                </a:solidFill>
                <a:latin typeface="Arial"/>
                <a:ea typeface="Arial"/>
                <a:cs typeface="Arial"/>
                <a:sym typeface="Arial"/>
              </a:rPr>
              <a:t>The Agile Model</a:t>
            </a:r>
            <a:endParaRPr/>
          </a:p>
          <a:p>
            <a:pPr indent="-153987" lvl="0" marL="255587" rtl="0" algn="l">
              <a:lnSpc>
                <a:spcPct val="100000"/>
              </a:lnSpc>
              <a:spcBef>
                <a:spcPts val="1500"/>
              </a:spcBef>
              <a:spcAft>
                <a:spcPts val="0"/>
              </a:spcAft>
              <a:buClr>
                <a:srgbClr val="007FA3"/>
              </a:buClr>
              <a:buSzPts val="1600"/>
              <a:buChar char="•"/>
            </a:pPr>
            <a:r>
              <a:rPr b="0" i="0" lang="en" sz="1600" u="none">
                <a:solidFill>
                  <a:srgbClr val="000000"/>
                </a:solidFill>
                <a:latin typeface="Arial"/>
                <a:ea typeface="Arial"/>
                <a:cs typeface="Arial"/>
                <a:sym typeface="Arial"/>
              </a:rPr>
              <a:t>The Scrum Model</a:t>
            </a:r>
            <a:endParaRPr/>
          </a:p>
          <a:p>
            <a:pPr indent="-153987" lvl="0" marL="255587" rtl="0" algn="l">
              <a:lnSpc>
                <a:spcPct val="100000"/>
              </a:lnSpc>
              <a:spcBef>
                <a:spcPts val="1500"/>
              </a:spcBef>
              <a:spcAft>
                <a:spcPts val="0"/>
              </a:spcAft>
              <a:buClr>
                <a:srgbClr val="007FA3"/>
              </a:buClr>
              <a:buSzPts val="1600"/>
              <a:buChar char="•"/>
            </a:pPr>
            <a:r>
              <a:rPr b="0" i="0" lang="en" sz="1600" u="none">
                <a:solidFill>
                  <a:srgbClr val="000000"/>
                </a:solidFill>
                <a:latin typeface="Arial"/>
                <a:ea typeface="Arial"/>
                <a:cs typeface="Arial"/>
                <a:sym typeface="Arial"/>
              </a:rPr>
              <a:t>Extreme Programming Model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30" name="Shape 330"/>
        <p:cNvGrpSpPr/>
        <p:nvPr/>
      </p:nvGrpSpPr>
      <p:grpSpPr>
        <a:xfrm>
          <a:off x="0" y="0"/>
          <a:ext cx="0" cy="0"/>
          <a:chOff x="0" y="0"/>
          <a:chExt cx="0" cy="0"/>
        </a:xfrm>
      </p:grpSpPr>
      <p:sp>
        <p:nvSpPr>
          <p:cNvPr id="331" name="Google Shape;331;p5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2" name="Google Shape;332;p5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3" name="Google Shape;333;p5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4" name="Google Shape;334;p50"/>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Computer memory - bits</a:t>
            </a:r>
            <a:endParaRPr u="none">
              <a:solidFill>
                <a:srgbClr val="D1190D"/>
              </a:solidFill>
            </a:endParaRPr>
          </a:p>
        </p:txBody>
      </p:sp>
      <p:sp>
        <p:nvSpPr>
          <p:cNvPr id="335" name="Google Shape;335;p5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36" name="Google Shape;336;p5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337" name="Google Shape;337;p50"/>
          <p:cNvSpPr txBox="1"/>
          <p:nvPr/>
        </p:nvSpPr>
        <p:spPr>
          <a:xfrm>
            <a:off x="166688" y="836034"/>
            <a:ext cx="8585700" cy="9234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t/>
            </a:r>
            <a:endParaRPr b="1" sz="1700"/>
          </a:p>
        </p:txBody>
      </p:sp>
      <p:grpSp>
        <p:nvGrpSpPr>
          <p:cNvPr id="338" name="Google Shape;338;p50"/>
          <p:cNvGrpSpPr/>
          <p:nvPr/>
        </p:nvGrpSpPr>
        <p:grpSpPr>
          <a:xfrm>
            <a:off x="312780" y="4766655"/>
            <a:ext cx="2220930" cy="352501"/>
            <a:chOff x="6077925" y="4856850"/>
            <a:chExt cx="6064800" cy="1143000"/>
          </a:xfrm>
        </p:grpSpPr>
        <p:sp>
          <p:nvSpPr>
            <p:cNvPr id="339" name="Google Shape;339;p5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40" name="Google Shape;340;p50"/>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41" name="Google Shape;341;p50"/>
          <p:cNvPicPr preferRelativeResize="0"/>
          <p:nvPr/>
        </p:nvPicPr>
        <p:blipFill>
          <a:blip r:embed="rId5">
            <a:alphaModFix/>
          </a:blip>
          <a:stretch>
            <a:fillRect/>
          </a:stretch>
        </p:blipFill>
        <p:spPr>
          <a:xfrm>
            <a:off x="152400" y="983848"/>
            <a:ext cx="7278246" cy="3606050"/>
          </a:xfrm>
          <a:prstGeom prst="rect">
            <a:avLst/>
          </a:prstGeom>
          <a:noFill/>
          <a:ln>
            <a:noFill/>
          </a:ln>
        </p:spPr>
      </p:pic>
      <p:pic>
        <p:nvPicPr>
          <p:cNvPr id="342" name="Google Shape;342;p50"/>
          <p:cNvPicPr preferRelativeResize="0"/>
          <p:nvPr/>
        </p:nvPicPr>
        <p:blipFill>
          <a:blip r:embed="rId6">
            <a:alphaModFix/>
          </a:blip>
          <a:stretch>
            <a:fillRect/>
          </a:stretch>
        </p:blipFill>
        <p:spPr>
          <a:xfrm>
            <a:off x="6265275" y="3144556"/>
            <a:ext cx="2570649" cy="1151250"/>
          </a:xfrm>
          <a:prstGeom prst="rect">
            <a:avLst/>
          </a:prstGeom>
          <a:noFill/>
          <a:ln>
            <a:noFill/>
          </a:ln>
        </p:spPr>
      </p:pic>
    </p:spTree>
  </p:cSld>
  <p:clrMapOvr>
    <a:masterClrMapping/>
  </p:clrMapOvr>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5" name="Shape 2635"/>
        <p:cNvGrpSpPr/>
        <p:nvPr/>
      </p:nvGrpSpPr>
      <p:grpSpPr>
        <a:xfrm>
          <a:off x="0" y="0"/>
          <a:ext cx="0" cy="0"/>
          <a:chOff x="0" y="0"/>
          <a:chExt cx="0" cy="0"/>
        </a:xfrm>
      </p:grpSpPr>
      <p:sp>
        <p:nvSpPr>
          <p:cNvPr id="2636" name="Google Shape;2636;p338"/>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Requirement Analysis Stage</a:t>
            </a:r>
            <a:endParaRPr/>
          </a:p>
        </p:txBody>
      </p:sp>
      <p:sp>
        <p:nvSpPr>
          <p:cNvPr id="2637" name="Google Shape;2637;p338"/>
          <p:cNvSpPr txBox="1"/>
          <p:nvPr>
            <p:ph idx="1" type="body"/>
          </p:nvPr>
        </p:nvSpPr>
        <p:spPr>
          <a:xfrm>
            <a:off x="465137" y="1079897"/>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Requirements</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Application oriented</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Specifications</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Technically oriented</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Software requirements document</a:t>
            </a:r>
            <a:endParaRPr/>
          </a:p>
        </p:txBody>
      </p:sp>
    </p:spTree>
  </p:cSld>
  <p:clrMapOvr>
    <a:masterClrMapping/>
  </p:clrMapOvr>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1" name="Shape 2641"/>
        <p:cNvGrpSpPr/>
        <p:nvPr/>
      </p:nvGrpSpPr>
      <p:grpSpPr>
        <a:xfrm>
          <a:off x="0" y="0"/>
          <a:ext cx="0" cy="0"/>
          <a:chOff x="0" y="0"/>
          <a:chExt cx="0" cy="0"/>
        </a:xfrm>
      </p:grpSpPr>
      <p:sp>
        <p:nvSpPr>
          <p:cNvPr id="2642" name="Google Shape;2642;p339"/>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Design Stage</a:t>
            </a:r>
            <a:endParaRPr/>
          </a:p>
        </p:txBody>
      </p:sp>
      <p:sp>
        <p:nvSpPr>
          <p:cNvPr id="2643" name="Google Shape;2643;p339"/>
          <p:cNvSpPr txBox="1"/>
          <p:nvPr>
            <p:ph idx="1" type="body"/>
          </p:nvPr>
        </p:nvSpPr>
        <p:spPr>
          <a:xfrm>
            <a:off x="465137" y="1079897"/>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Methodologies and tools (discussed later)</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Human interface (psychology and ergonomics)</a:t>
            </a:r>
            <a:endParaRPr/>
          </a:p>
        </p:txBody>
      </p:sp>
    </p:spTree>
  </p:cSld>
  <p:clrMapOvr>
    <a:masterClrMapping/>
  </p:clrMapOvr>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7" name="Shape 2647"/>
        <p:cNvGrpSpPr/>
        <p:nvPr/>
      </p:nvGrpSpPr>
      <p:grpSpPr>
        <a:xfrm>
          <a:off x="0" y="0"/>
          <a:ext cx="0" cy="0"/>
          <a:chOff x="0" y="0"/>
          <a:chExt cx="0" cy="0"/>
        </a:xfrm>
      </p:grpSpPr>
      <p:sp>
        <p:nvSpPr>
          <p:cNvPr id="2648" name="Google Shape;2648;p340"/>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Implementation Stage</a:t>
            </a:r>
            <a:endParaRPr/>
          </a:p>
        </p:txBody>
      </p:sp>
      <p:sp>
        <p:nvSpPr>
          <p:cNvPr id="2649" name="Google Shape;2649;p340"/>
          <p:cNvSpPr txBox="1"/>
          <p:nvPr>
            <p:ph idx="1" type="body"/>
          </p:nvPr>
        </p:nvSpPr>
        <p:spPr>
          <a:xfrm>
            <a:off x="465137" y="1079897"/>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Create system from design</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Write programs</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Create data files</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Develop databases</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Role of “software analyst” versus “programmer”</a:t>
            </a:r>
            <a:endParaRPr/>
          </a:p>
          <a:p>
            <a:pPr indent="-2031" lvl="0" marL="256032" marR="0" rtl="0" algn="l">
              <a:spcBef>
                <a:spcPts val="1500"/>
              </a:spcBef>
              <a:spcAft>
                <a:spcPts val="0"/>
              </a:spcAft>
              <a:buClr>
                <a:srgbClr val="007FA3"/>
              </a:buClr>
              <a:buSzPts val="2400"/>
              <a:buFont typeface="Arial"/>
              <a:buNone/>
            </a:pPr>
            <a:r>
              <a:t/>
            </a:r>
            <a:endParaRPr b="0" i="0" sz="2400" u="none">
              <a:solidFill>
                <a:srgbClr val="000000"/>
              </a:solidFill>
              <a:latin typeface="Arial"/>
              <a:ea typeface="Arial"/>
              <a:cs typeface="Arial"/>
              <a:sym typeface="Arial"/>
            </a:endParaRPr>
          </a:p>
        </p:txBody>
      </p:sp>
    </p:spTree>
  </p:cSld>
  <p:clrMapOvr>
    <a:masterClrMapping/>
  </p:clrMapOvr>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3" name="Shape 2653"/>
        <p:cNvGrpSpPr/>
        <p:nvPr/>
      </p:nvGrpSpPr>
      <p:grpSpPr>
        <a:xfrm>
          <a:off x="0" y="0"/>
          <a:ext cx="0" cy="0"/>
          <a:chOff x="0" y="0"/>
          <a:chExt cx="0" cy="0"/>
        </a:xfrm>
      </p:grpSpPr>
      <p:sp>
        <p:nvSpPr>
          <p:cNvPr id="2654" name="Google Shape;2654;p341"/>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Testing Stage</a:t>
            </a:r>
            <a:endParaRPr/>
          </a:p>
        </p:txBody>
      </p:sp>
      <p:sp>
        <p:nvSpPr>
          <p:cNvPr id="2655" name="Google Shape;2655;p341"/>
          <p:cNvSpPr txBox="1"/>
          <p:nvPr>
            <p:ph idx="1" type="body"/>
          </p:nvPr>
        </p:nvSpPr>
        <p:spPr>
          <a:xfrm>
            <a:off x="465137" y="1079897"/>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Validation testing</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Confirm that system meets specifications</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Defect testing</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Find bugs</a:t>
            </a:r>
            <a:endParaRPr/>
          </a:p>
        </p:txBody>
      </p:sp>
    </p:spTree>
  </p:cSld>
  <p:clrMapOvr>
    <a:masterClrMapping/>
  </p:clrMapOvr>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9" name="Shape 2659"/>
        <p:cNvGrpSpPr/>
        <p:nvPr/>
      </p:nvGrpSpPr>
      <p:grpSpPr>
        <a:xfrm>
          <a:off x="0" y="0"/>
          <a:ext cx="0" cy="0"/>
          <a:chOff x="0" y="0"/>
          <a:chExt cx="0" cy="0"/>
        </a:xfrm>
      </p:grpSpPr>
      <p:sp>
        <p:nvSpPr>
          <p:cNvPr id="2660" name="Google Shape;2660;p342"/>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7.3 Software Engineering Methodologies</a:t>
            </a:r>
            <a:endParaRPr/>
          </a:p>
        </p:txBody>
      </p:sp>
      <p:sp>
        <p:nvSpPr>
          <p:cNvPr id="2661" name="Google Shape;2661;p342"/>
          <p:cNvSpPr txBox="1"/>
          <p:nvPr>
            <p:ph idx="1" type="body"/>
          </p:nvPr>
        </p:nvSpPr>
        <p:spPr>
          <a:xfrm>
            <a:off x="465137" y="1079897"/>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Waterfall Model</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Incremental Model</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Prototyping (Evolutionary vs. Throwaway)</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Open-source Development</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Agile Methods</a:t>
            </a:r>
            <a:endParaRPr/>
          </a:p>
        </p:txBody>
      </p:sp>
    </p:spTree>
  </p:cSld>
  <p:clrMapOvr>
    <a:masterClrMapping/>
  </p:clrMapOvr>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5" name="Shape 2665"/>
        <p:cNvGrpSpPr/>
        <p:nvPr/>
      </p:nvGrpSpPr>
      <p:grpSpPr>
        <a:xfrm>
          <a:off x="0" y="0"/>
          <a:ext cx="0" cy="0"/>
          <a:chOff x="0" y="0"/>
          <a:chExt cx="0" cy="0"/>
        </a:xfrm>
      </p:grpSpPr>
      <p:sp>
        <p:nvSpPr>
          <p:cNvPr id="2666" name="Google Shape;2666;p343"/>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7.4 Modularity</a:t>
            </a:r>
            <a:endParaRPr/>
          </a:p>
        </p:txBody>
      </p:sp>
      <p:sp>
        <p:nvSpPr>
          <p:cNvPr id="2667" name="Google Shape;2667;p343"/>
          <p:cNvSpPr txBox="1"/>
          <p:nvPr>
            <p:ph idx="1" type="body"/>
          </p:nvPr>
        </p:nvSpPr>
        <p:spPr>
          <a:xfrm>
            <a:off x="465137" y="1079897"/>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Functions − Imperative paradigm</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Structure charts</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Objects − Object-oriented paradigm</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Collaboration diagrams</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Components − Component architecture</a:t>
            </a:r>
            <a:endParaRPr/>
          </a:p>
        </p:txBody>
      </p:sp>
    </p:spTree>
  </p:cSld>
  <p:clrMapOvr>
    <a:masterClrMapping/>
  </p:clrMapOvr>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1" name="Shape 2671"/>
        <p:cNvGrpSpPr/>
        <p:nvPr/>
      </p:nvGrpSpPr>
      <p:grpSpPr>
        <a:xfrm>
          <a:off x="0" y="0"/>
          <a:ext cx="0" cy="0"/>
          <a:chOff x="0" y="0"/>
          <a:chExt cx="0" cy="0"/>
        </a:xfrm>
      </p:grpSpPr>
      <p:sp>
        <p:nvSpPr>
          <p:cNvPr id="2672" name="Google Shape;2672;p344"/>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7.3  A simple structure chart</a:t>
            </a:r>
            <a:endParaRPr/>
          </a:p>
        </p:txBody>
      </p:sp>
      <p:pic>
        <p:nvPicPr>
          <p:cNvPr id="2673" name="Google Shape;2673;p344"/>
          <p:cNvPicPr preferRelativeResize="0"/>
          <p:nvPr>
            <p:ph idx="1" type="body"/>
          </p:nvPr>
        </p:nvPicPr>
        <p:blipFill rotWithShape="1">
          <a:blip r:embed="rId3">
            <a:alphaModFix/>
          </a:blip>
          <a:srcRect b="0" l="0" r="0" t="0"/>
          <a:stretch/>
        </p:blipFill>
        <p:spPr>
          <a:xfrm>
            <a:off x="609600" y="1875234"/>
            <a:ext cx="7924800" cy="1735800"/>
          </a:xfrm>
          <a:prstGeom prst="rect">
            <a:avLst/>
          </a:prstGeom>
          <a:noFill/>
          <a:ln>
            <a:noFill/>
          </a:ln>
        </p:spPr>
      </p:pic>
    </p:spTree>
  </p:cSld>
  <p:clrMapOvr>
    <a:masterClrMapping/>
  </p:clrMapOvr>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7" name="Shape 2677"/>
        <p:cNvGrpSpPr/>
        <p:nvPr/>
      </p:nvGrpSpPr>
      <p:grpSpPr>
        <a:xfrm>
          <a:off x="0" y="0"/>
          <a:ext cx="0" cy="0"/>
          <a:chOff x="0" y="0"/>
          <a:chExt cx="0" cy="0"/>
        </a:xfrm>
      </p:grpSpPr>
      <p:sp>
        <p:nvSpPr>
          <p:cNvPr id="2678" name="Google Shape;2678;p345"/>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7.4  The structure of PlayerClass and its instances</a:t>
            </a:r>
            <a:endParaRPr/>
          </a:p>
        </p:txBody>
      </p:sp>
      <p:pic>
        <p:nvPicPr>
          <p:cNvPr id="2679" name="Google Shape;2679;p345"/>
          <p:cNvPicPr preferRelativeResize="0"/>
          <p:nvPr/>
        </p:nvPicPr>
        <p:blipFill rotWithShape="1">
          <a:blip r:embed="rId3">
            <a:alphaModFix/>
          </a:blip>
          <a:srcRect b="0" l="0" r="0" t="0"/>
          <a:stretch/>
        </p:blipFill>
        <p:spPr>
          <a:xfrm>
            <a:off x="609600" y="1258490"/>
            <a:ext cx="5943600" cy="2626519"/>
          </a:xfrm>
          <a:prstGeom prst="rect">
            <a:avLst/>
          </a:prstGeom>
          <a:noFill/>
          <a:ln>
            <a:noFill/>
          </a:ln>
        </p:spPr>
      </p:pic>
    </p:spTree>
  </p:cSld>
  <p:clrMapOvr>
    <a:masterClrMapping/>
  </p:clrMapOvr>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3" name="Shape 2683"/>
        <p:cNvGrpSpPr/>
        <p:nvPr/>
      </p:nvGrpSpPr>
      <p:grpSpPr>
        <a:xfrm>
          <a:off x="0" y="0"/>
          <a:ext cx="0" cy="0"/>
          <a:chOff x="0" y="0"/>
          <a:chExt cx="0" cy="0"/>
        </a:xfrm>
      </p:grpSpPr>
      <p:sp>
        <p:nvSpPr>
          <p:cNvPr id="2684" name="Google Shape;2684;p346"/>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7.5  The interaction between objects resulting from PlayerA’s serve</a:t>
            </a:r>
            <a:endParaRPr/>
          </a:p>
        </p:txBody>
      </p:sp>
      <p:pic>
        <p:nvPicPr>
          <p:cNvPr descr="In the diagram, Player A calls the method evaluate Serve in Judge. Judge calls the return Volley method in Player B. Player B calls the evaluate Return method in Judge. Judge calls the return Volley method in Player A. Player A calls the evaluate Serve method in Judge. Judge calls the update Score method in Score." id="2685" name="Google Shape;2685;p346"/>
          <p:cNvPicPr preferRelativeResize="0"/>
          <p:nvPr/>
        </p:nvPicPr>
        <p:blipFill rotWithShape="1">
          <a:blip r:embed="rId3">
            <a:alphaModFix/>
          </a:blip>
          <a:srcRect b="0" l="0" r="0" t="0"/>
          <a:stretch/>
        </p:blipFill>
        <p:spPr>
          <a:xfrm>
            <a:off x="588962" y="1441847"/>
            <a:ext cx="6016228" cy="2931319"/>
          </a:xfrm>
          <a:prstGeom prst="rect">
            <a:avLst/>
          </a:prstGeom>
          <a:noFill/>
          <a:ln>
            <a:noFill/>
          </a:ln>
        </p:spPr>
      </p:pic>
    </p:spTree>
  </p:cSld>
  <p:clrMapOvr>
    <a:masterClrMapping/>
  </p:clrMapOvr>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9" name="Shape 2689"/>
        <p:cNvGrpSpPr/>
        <p:nvPr/>
      </p:nvGrpSpPr>
      <p:grpSpPr>
        <a:xfrm>
          <a:off x="0" y="0"/>
          <a:ext cx="0" cy="0"/>
          <a:chOff x="0" y="0"/>
          <a:chExt cx="0" cy="0"/>
        </a:xfrm>
      </p:grpSpPr>
      <p:sp>
        <p:nvSpPr>
          <p:cNvPr id="2690" name="Google Shape;2690;p347"/>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7.6  A structure chart including data coupling</a:t>
            </a:r>
            <a:endParaRPr/>
          </a:p>
        </p:txBody>
      </p:sp>
      <p:pic>
        <p:nvPicPr>
          <p:cNvPr id="2691" name="Google Shape;2691;p347"/>
          <p:cNvPicPr preferRelativeResize="0"/>
          <p:nvPr>
            <p:ph idx="1" type="body"/>
          </p:nvPr>
        </p:nvPicPr>
        <p:blipFill rotWithShape="1">
          <a:blip r:embed="rId3">
            <a:alphaModFix/>
          </a:blip>
          <a:srcRect b="0" l="0" r="0" t="0"/>
          <a:stretch/>
        </p:blipFill>
        <p:spPr>
          <a:xfrm>
            <a:off x="627062" y="1885950"/>
            <a:ext cx="7890000" cy="1714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46" name="Shape 346"/>
        <p:cNvGrpSpPr/>
        <p:nvPr/>
      </p:nvGrpSpPr>
      <p:grpSpPr>
        <a:xfrm>
          <a:off x="0" y="0"/>
          <a:ext cx="0" cy="0"/>
          <a:chOff x="0" y="0"/>
          <a:chExt cx="0" cy="0"/>
        </a:xfrm>
      </p:grpSpPr>
      <p:sp>
        <p:nvSpPr>
          <p:cNvPr id="347" name="Google Shape;347;p5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8" name="Google Shape;348;p5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9" name="Google Shape;349;p5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0" name="Google Shape;350;p51"/>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Counting by binary</a:t>
            </a:r>
            <a:endParaRPr u="none">
              <a:solidFill>
                <a:srgbClr val="D1190D"/>
              </a:solidFill>
            </a:endParaRPr>
          </a:p>
        </p:txBody>
      </p:sp>
      <p:sp>
        <p:nvSpPr>
          <p:cNvPr id="351" name="Google Shape;351;p5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52" name="Google Shape;352;p5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grpSp>
        <p:nvGrpSpPr>
          <p:cNvPr id="353" name="Google Shape;353;p51"/>
          <p:cNvGrpSpPr/>
          <p:nvPr/>
        </p:nvGrpSpPr>
        <p:grpSpPr>
          <a:xfrm>
            <a:off x="312780" y="4766655"/>
            <a:ext cx="2220930" cy="352501"/>
            <a:chOff x="6077925" y="4856850"/>
            <a:chExt cx="6064800" cy="1143000"/>
          </a:xfrm>
        </p:grpSpPr>
        <p:sp>
          <p:nvSpPr>
            <p:cNvPr id="354" name="Google Shape;354;p5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55" name="Google Shape;355;p51"/>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56" name="Google Shape;356;p51"/>
          <p:cNvPicPr preferRelativeResize="0"/>
          <p:nvPr/>
        </p:nvPicPr>
        <p:blipFill>
          <a:blip r:embed="rId5">
            <a:alphaModFix/>
          </a:blip>
          <a:stretch>
            <a:fillRect/>
          </a:stretch>
        </p:blipFill>
        <p:spPr>
          <a:xfrm>
            <a:off x="152400" y="1514594"/>
            <a:ext cx="8839203" cy="2191776"/>
          </a:xfrm>
          <a:prstGeom prst="rect">
            <a:avLst/>
          </a:prstGeom>
          <a:noFill/>
          <a:ln>
            <a:noFill/>
          </a:ln>
        </p:spPr>
      </p:pic>
    </p:spTree>
  </p:cSld>
  <p:clrMapOvr>
    <a:masterClrMapping/>
  </p:clrMapOvr>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5" name="Shape 2695"/>
        <p:cNvGrpSpPr/>
        <p:nvPr/>
      </p:nvGrpSpPr>
      <p:grpSpPr>
        <a:xfrm>
          <a:off x="0" y="0"/>
          <a:ext cx="0" cy="0"/>
          <a:chOff x="0" y="0"/>
          <a:chExt cx="0" cy="0"/>
        </a:xfrm>
      </p:grpSpPr>
      <p:sp>
        <p:nvSpPr>
          <p:cNvPr id="2696" name="Google Shape;2696;p348"/>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Coupling versus Cohesion</a:t>
            </a:r>
            <a:endParaRPr/>
          </a:p>
        </p:txBody>
      </p:sp>
      <p:sp>
        <p:nvSpPr>
          <p:cNvPr id="2697" name="Google Shape;2697;p348"/>
          <p:cNvSpPr txBox="1"/>
          <p:nvPr>
            <p:ph idx="1" type="body"/>
          </p:nvPr>
        </p:nvSpPr>
        <p:spPr>
          <a:xfrm>
            <a:off x="465137" y="1085850"/>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Coupling </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Control coupling</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Data coupling</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Cohesion</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Logical cohesion</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Functional cohesion</a:t>
            </a:r>
            <a:endParaRPr/>
          </a:p>
        </p:txBody>
      </p:sp>
    </p:spTree>
  </p:cSld>
  <p:clrMapOvr>
    <a:masterClrMapping/>
  </p:clrMapOvr>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1" name="Shape 2701"/>
        <p:cNvGrpSpPr/>
        <p:nvPr/>
      </p:nvGrpSpPr>
      <p:grpSpPr>
        <a:xfrm>
          <a:off x="0" y="0"/>
          <a:ext cx="0" cy="0"/>
          <a:chOff x="0" y="0"/>
          <a:chExt cx="0" cy="0"/>
        </a:xfrm>
      </p:grpSpPr>
      <p:sp>
        <p:nvSpPr>
          <p:cNvPr id="2702" name="Google Shape;2702;p349"/>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7.7  Logical and functional cohesion within an object</a:t>
            </a:r>
            <a:endParaRPr/>
          </a:p>
        </p:txBody>
      </p:sp>
      <p:pic>
        <p:nvPicPr>
          <p:cNvPr id="2703" name="Google Shape;2703;p349"/>
          <p:cNvPicPr preferRelativeResize="0"/>
          <p:nvPr>
            <p:ph idx="1" type="body"/>
          </p:nvPr>
        </p:nvPicPr>
        <p:blipFill rotWithShape="1">
          <a:blip r:embed="rId3">
            <a:alphaModFix/>
          </a:blip>
          <a:srcRect b="0" l="0" r="0" t="0"/>
          <a:stretch/>
        </p:blipFill>
        <p:spPr>
          <a:xfrm>
            <a:off x="946150" y="1059656"/>
            <a:ext cx="7251600" cy="3657600"/>
          </a:xfrm>
          <a:prstGeom prst="rect">
            <a:avLst/>
          </a:prstGeom>
          <a:noFill/>
          <a:ln>
            <a:noFill/>
          </a:ln>
        </p:spPr>
      </p:pic>
    </p:spTree>
  </p:cSld>
  <p:clrMapOvr>
    <a:masterClrMapping/>
  </p:clrMapOvr>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7" name="Shape 2707"/>
        <p:cNvGrpSpPr/>
        <p:nvPr/>
      </p:nvGrpSpPr>
      <p:grpSpPr>
        <a:xfrm>
          <a:off x="0" y="0"/>
          <a:ext cx="0" cy="0"/>
          <a:chOff x="0" y="0"/>
          <a:chExt cx="0" cy="0"/>
        </a:xfrm>
      </p:grpSpPr>
      <p:sp>
        <p:nvSpPr>
          <p:cNvPr id="2708" name="Google Shape;2708;p350"/>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7.5 Tools of the Trade</a:t>
            </a:r>
            <a:endParaRPr/>
          </a:p>
        </p:txBody>
      </p:sp>
      <p:sp>
        <p:nvSpPr>
          <p:cNvPr id="2709" name="Google Shape;2709;p350"/>
          <p:cNvSpPr txBox="1"/>
          <p:nvPr>
            <p:ph idx="1" type="body"/>
          </p:nvPr>
        </p:nvSpPr>
        <p:spPr>
          <a:xfrm>
            <a:off x="465137" y="1085850"/>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Data Flow Diagram</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Entity-Relationship Diagram</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One-to-one relation</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One-to-many relation</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Many-to-many relation</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Data Dictionary</a:t>
            </a:r>
            <a:endParaRPr/>
          </a:p>
        </p:txBody>
      </p:sp>
    </p:spTree>
  </p:cSld>
  <p:clrMapOvr>
    <a:masterClrMapping/>
  </p:clrMapOvr>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3" name="Shape 2713"/>
        <p:cNvGrpSpPr/>
        <p:nvPr/>
      </p:nvGrpSpPr>
      <p:grpSpPr>
        <a:xfrm>
          <a:off x="0" y="0"/>
          <a:ext cx="0" cy="0"/>
          <a:chOff x="0" y="0"/>
          <a:chExt cx="0" cy="0"/>
        </a:xfrm>
      </p:grpSpPr>
      <p:sp>
        <p:nvSpPr>
          <p:cNvPr id="2714" name="Google Shape;2714;p351"/>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7.8  A simple dataflow diagram</a:t>
            </a:r>
            <a:endParaRPr/>
          </a:p>
        </p:txBody>
      </p:sp>
      <p:pic>
        <p:nvPicPr>
          <p:cNvPr id="2715" name="Google Shape;2715;p351"/>
          <p:cNvPicPr preferRelativeResize="0"/>
          <p:nvPr>
            <p:ph idx="1" type="body"/>
          </p:nvPr>
        </p:nvPicPr>
        <p:blipFill rotWithShape="1">
          <a:blip r:embed="rId3">
            <a:alphaModFix/>
          </a:blip>
          <a:srcRect b="0" l="0" r="0" t="0"/>
          <a:stretch/>
        </p:blipFill>
        <p:spPr>
          <a:xfrm>
            <a:off x="609600" y="1526381"/>
            <a:ext cx="7924800" cy="2645700"/>
          </a:xfrm>
          <a:prstGeom prst="rect">
            <a:avLst/>
          </a:prstGeom>
          <a:noFill/>
          <a:ln>
            <a:noFill/>
          </a:ln>
        </p:spPr>
      </p:pic>
    </p:spTree>
  </p:cSld>
  <p:clrMapOvr>
    <a:masterClrMapping/>
  </p:clrMapOvr>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9" name="Shape 2719"/>
        <p:cNvGrpSpPr/>
        <p:nvPr/>
      </p:nvGrpSpPr>
      <p:grpSpPr>
        <a:xfrm>
          <a:off x="0" y="0"/>
          <a:ext cx="0" cy="0"/>
          <a:chOff x="0" y="0"/>
          <a:chExt cx="0" cy="0"/>
        </a:xfrm>
      </p:grpSpPr>
      <p:sp>
        <p:nvSpPr>
          <p:cNvPr id="2720" name="Google Shape;2720;p352"/>
          <p:cNvSpPr txBox="1"/>
          <p:nvPr>
            <p:ph type="title"/>
          </p:nvPr>
        </p:nvSpPr>
        <p:spPr>
          <a:xfrm>
            <a:off x="457200" y="548878"/>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7.9  A simple use case diagram</a:t>
            </a:r>
            <a:br>
              <a:rPr b="1" i="0" lang="en" sz="3400" u="none">
                <a:solidFill>
                  <a:srgbClr val="007FA3"/>
                </a:solidFill>
                <a:latin typeface="Times New Roman"/>
                <a:ea typeface="Times New Roman"/>
                <a:cs typeface="Times New Roman"/>
                <a:sym typeface="Times New Roman"/>
              </a:rPr>
            </a:br>
            <a:endParaRPr/>
          </a:p>
        </p:txBody>
      </p:sp>
      <p:pic>
        <p:nvPicPr>
          <p:cNvPr descr="Within the Hospital Records System are Retrieve Medical Record, accessed by the Physician and Nurse, Update Medical record, accessed by the Physician and Nurse, and Retrieve Laboratory Results, only accessed by the Physician. The Hospital Records System continues with Update Laboratory Results, accessed by the Laboratory Technician. The Hospital Records System also contains Retrieve Financial Records and Update Financial Records, which are accessed by the Administrator." id="2721" name="Google Shape;2721;p352"/>
          <p:cNvPicPr preferRelativeResize="0"/>
          <p:nvPr/>
        </p:nvPicPr>
        <p:blipFill rotWithShape="1">
          <a:blip r:embed="rId3">
            <a:alphaModFix/>
          </a:blip>
          <a:srcRect b="0" l="0" r="0" t="0"/>
          <a:stretch/>
        </p:blipFill>
        <p:spPr>
          <a:xfrm>
            <a:off x="2173287" y="1031081"/>
            <a:ext cx="3598069" cy="3751661"/>
          </a:xfrm>
          <a:prstGeom prst="rect">
            <a:avLst/>
          </a:prstGeom>
          <a:noFill/>
          <a:ln>
            <a:noFill/>
          </a:ln>
        </p:spPr>
      </p:pic>
    </p:spTree>
  </p:cSld>
  <p:clrMapOvr>
    <a:masterClrMapping/>
  </p:clrMapOvr>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5" name="Shape 2725"/>
        <p:cNvGrpSpPr/>
        <p:nvPr/>
      </p:nvGrpSpPr>
      <p:grpSpPr>
        <a:xfrm>
          <a:off x="0" y="0"/>
          <a:ext cx="0" cy="0"/>
          <a:chOff x="0" y="0"/>
          <a:chExt cx="0" cy="0"/>
        </a:xfrm>
      </p:grpSpPr>
      <p:sp>
        <p:nvSpPr>
          <p:cNvPr id="2726" name="Google Shape;2726;p353"/>
          <p:cNvSpPr txBox="1"/>
          <p:nvPr>
            <p:ph type="title"/>
          </p:nvPr>
        </p:nvSpPr>
        <p:spPr>
          <a:xfrm>
            <a:off x="457200" y="548878"/>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7.10  A simple class diagram</a:t>
            </a:r>
            <a:br>
              <a:rPr b="1" i="0" lang="en" sz="3400" u="none">
                <a:solidFill>
                  <a:srgbClr val="007FA3"/>
                </a:solidFill>
                <a:latin typeface="Times New Roman"/>
                <a:ea typeface="Times New Roman"/>
                <a:cs typeface="Times New Roman"/>
                <a:sym typeface="Times New Roman"/>
              </a:rPr>
            </a:br>
            <a:endParaRPr/>
          </a:p>
        </p:txBody>
      </p:sp>
      <p:pic>
        <p:nvPicPr>
          <p:cNvPr id="2727" name="Google Shape;2727;p353"/>
          <p:cNvPicPr preferRelativeResize="0"/>
          <p:nvPr/>
        </p:nvPicPr>
        <p:blipFill rotWithShape="1">
          <a:blip r:embed="rId3">
            <a:alphaModFix/>
          </a:blip>
          <a:srcRect b="0" l="0" r="0" t="0"/>
          <a:stretch/>
        </p:blipFill>
        <p:spPr>
          <a:xfrm>
            <a:off x="625475" y="2318147"/>
            <a:ext cx="5919786" cy="507206"/>
          </a:xfrm>
          <a:prstGeom prst="rect">
            <a:avLst/>
          </a:prstGeom>
          <a:noFill/>
          <a:ln>
            <a:noFill/>
          </a:ln>
        </p:spPr>
      </p:pic>
    </p:spTree>
  </p:cSld>
  <p:clrMapOvr>
    <a:masterClrMapping/>
  </p:clrMapOvr>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1" name="Shape 2731"/>
        <p:cNvGrpSpPr/>
        <p:nvPr/>
      </p:nvGrpSpPr>
      <p:grpSpPr>
        <a:xfrm>
          <a:off x="0" y="0"/>
          <a:ext cx="0" cy="0"/>
          <a:chOff x="0" y="0"/>
          <a:chExt cx="0" cy="0"/>
        </a:xfrm>
      </p:grpSpPr>
      <p:sp>
        <p:nvSpPr>
          <p:cNvPr id="2732" name="Google Shape;2732;p354"/>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Unified Modeling Language</a:t>
            </a:r>
            <a:endParaRPr/>
          </a:p>
        </p:txBody>
      </p:sp>
      <p:sp>
        <p:nvSpPr>
          <p:cNvPr id="2733" name="Google Shape;2733;p354"/>
          <p:cNvSpPr txBox="1"/>
          <p:nvPr>
            <p:ph idx="1" type="body"/>
          </p:nvPr>
        </p:nvSpPr>
        <p:spPr>
          <a:xfrm>
            <a:off x="465137" y="1079897"/>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Use Case Diagram</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Use cases</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Actors</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Class Diagram</a:t>
            </a:r>
            <a:endParaRPr/>
          </a:p>
        </p:txBody>
      </p:sp>
    </p:spTree>
  </p:cSld>
  <p:clrMapOvr>
    <a:masterClrMapping/>
  </p:clrMapOvr>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7" name="Shape 2737"/>
        <p:cNvGrpSpPr/>
        <p:nvPr/>
      </p:nvGrpSpPr>
      <p:grpSpPr>
        <a:xfrm>
          <a:off x="0" y="0"/>
          <a:ext cx="0" cy="0"/>
          <a:chOff x="0" y="0"/>
          <a:chExt cx="0" cy="0"/>
        </a:xfrm>
      </p:grpSpPr>
      <p:sp>
        <p:nvSpPr>
          <p:cNvPr id="2738" name="Google Shape;2738;p355"/>
          <p:cNvSpPr txBox="1"/>
          <p:nvPr>
            <p:ph type="title"/>
          </p:nvPr>
        </p:nvSpPr>
        <p:spPr>
          <a:xfrm>
            <a:off x="457200" y="56197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7.11  One-to-one, one-to-many, and many-to-many relationships between entities of types X and Y</a:t>
            </a:r>
            <a:endParaRPr/>
          </a:p>
        </p:txBody>
      </p:sp>
      <p:pic>
        <p:nvPicPr>
          <p:cNvPr descr="In the one to one relationship, there is one entity of type x for one entity of type y. In the one to many relationship, one entity of type x is connected to two or three entities of type y. In the many to many relationship, many entities of type x are connected to many entities of type y." id="2739" name="Google Shape;2739;p355"/>
          <p:cNvPicPr preferRelativeResize="0"/>
          <p:nvPr/>
        </p:nvPicPr>
        <p:blipFill rotWithShape="1">
          <a:blip r:embed="rId3">
            <a:alphaModFix/>
          </a:blip>
          <a:srcRect b="0" l="0" r="0" t="0"/>
          <a:stretch/>
        </p:blipFill>
        <p:spPr>
          <a:xfrm>
            <a:off x="646112" y="1450181"/>
            <a:ext cx="5888831" cy="3217069"/>
          </a:xfrm>
          <a:prstGeom prst="rect">
            <a:avLst/>
          </a:prstGeom>
          <a:noFill/>
          <a:ln>
            <a:noFill/>
          </a:ln>
        </p:spPr>
      </p:pic>
    </p:spTree>
  </p:cSld>
  <p:clrMapOvr>
    <a:masterClrMapping/>
  </p:clrMapOvr>
</p:sld>
</file>

<file path=ppt/slides/slide3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3" name="Shape 2743"/>
        <p:cNvGrpSpPr/>
        <p:nvPr/>
      </p:nvGrpSpPr>
      <p:grpSpPr>
        <a:xfrm>
          <a:off x="0" y="0"/>
          <a:ext cx="0" cy="0"/>
          <a:chOff x="0" y="0"/>
          <a:chExt cx="0" cy="0"/>
        </a:xfrm>
      </p:grpSpPr>
      <p:sp>
        <p:nvSpPr>
          <p:cNvPr id="2744" name="Google Shape;2744;p356"/>
          <p:cNvSpPr txBox="1"/>
          <p:nvPr>
            <p:ph type="title"/>
          </p:nvPr>
        </p:nvSpPr>
        <p:spPr>
          <a:xfrm>
            <a:off x="457200" y="167878"/>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7.12  A class diagram depicting generalizations</a:t>
            </a:r>
            <a:endParaRPr/>
          </a:p>
        </p:txBody>
      </p:sp>
      <p:pic>
        <p:nvPicPr>
          <p:cNvPr descr="The Medical Record contains date Of Record, patient, and doctor, with the method print Record. The Surgical Record contains surgical Procedure, hospital, date Of Discharge, and the discharge Patient and print Record methods. The Office Visit Record contains symptoms and diagnosis, and the print Record method. The Surgical Record and the Office Visit Record have arrows pointing to the Medical Record." id="2745" name="Google Shape;2745;p356"/>
          <p:cNvPicPr preferRelativeResize="0"/>
          <p:nvPr/>
        </p:nvPicPr>
        <p:blipFill rotWithShape="1">
          <a:blip r:embed="rId3">
            <a:alphaModFix/>
          </a:blip>
          <a:srcRect b="0" l="0" r="0" t="0"/>
          <a:stretch/>
        </p:blipFill>
        <p:spPr>
          <a:xfrm>
            <a:off x="2000250" y="1006078"/>
            <a:ext cx="3857625" cy="3811190"/>
          </a:xfrm>
          <a:prstGeom prst="rect">
            <a:avLst/>
          </a:prstGeom>
          <a:noFill/>
          <a:ln>
            <a:noFill/>
          </a:ln>
        </p:spPr>
      </p:pic>
    </p:spTree>
  </p:cSld>
  <p:clrMapOvr>
    <a:masterClrMapping/>
  </p:clrMapOvr>
</p:sld>
</file>

<file path=ppt/slides/slide3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9" name="Shape 2749"/>
        <p:cNvGrpSpPr/>
        <p:nvPr/>
      </p:nvGrpSpPr>
      <p:grpSpPr>
        <a:xfrm>
          <a:off x="0" y="0"/>
          <a:ext cx="0" cy="0"/>
          <a:chOff x="0" y="0"/>
          <a:chExt cx="0" cy="0"/>
        </a:xfrm>
      </p:grpSpPr>
      <p:sp>
        <p:nvSpPr>
          <p:cNvPr id="2750" name="Google Shape;2750;p357"/>
          <p:cNvSpPr txBox="1"/>
          <p:nvPr>
            <p:ph type="title"/>
          </p:nvPr>
        </p:nvSpPr>
        <p:spPr>
          <a:xfrm>
            <a:off x="457200" y="167878"/>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Figure 7.13  A sequence diagram depicting a generic volley</a:t>
            </a:r>
            <a:endParaRPr/>
          </a:p>
        </p:txBody>
      </p:sp>
      <p:pic>
        <p:nvPicPr>
          <p:cNvPr descr="Four rectangles at the top of the diagram are labeled as follows. self colon Player Class, colon Player Class, Judge, and Score. The method Evaluate Serve occurs between self colon Player Class and Judge. An inner rectangle, loop labeled Designates the interaction fragment type, contains left bracket valid Play = = true right bracket under Judge. This is labeled as Designates the condition controlling the interaction fragment. A second inner rectangle, a l t labeled Designates the interaction fragment type, contains left bracket from Server = = true right bracket under Judge, which is labeled as Designates the condition controlling the interaction fragment. continuing within the second inner rectangle, the return Volley method is from Judge to colon Player Class. From colon Player Class the method evaluate Return points to Judge. Below a dotted line in the second inner rectangle, is left bracket from Server = = false right bracket, labeled Designates the condition controlling the interaction fragment, below Judge. Continuing in the second inner rectangle, the method return Volley flows from Judge to self colon Player Class. The method evaluate Return flows from self colon Player Class to Judge. Outside of the two inner rectangles, the method update Score flows from Judge to Score." id="2751" name="Google Shape;2751;p357"/>
          <p:cNvPicPr preferRelativeResize="0"/>
          <p:nvPr/>
        </p:nvPicPr>
        <p:blipFill rotWithShape="1">
          <a:blip r:embed="rId3">
            <a:alphaModFix/>
          </a:blip>
          <a:srcRect b="0" l="0" r="0" t="0"/>
          <a:stretch/>
        </p:blipFill>
        <p:spPr>
          <a:xfrm>
            <a:off x="906462" y="1122759"/>
            <a:ext cx="5409008" cy="356354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60" name="Shape 360"/>
        <p:cNvGrpSpPr/>
        <p:nvPr/>
      </p:nvGrpSpPr>
      <p:grpSpPr>
        <a:xfrm>
          <a:off x="0" y="0"/>
          <a:ext cx="0" cy="0"/>
          <a:chOff x="0" y="0"/>
          <a:chExt cx="0" cy="0"/>
        </a:xfrm>
      </p:grpSpPr>
      <p:sp>
        <p:nvSpPr>
          <p:cNvPr id="361" name="Google Shape;361;p5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2" name="Google Shape;362;p5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3" name="Google Shape;363;p5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4" name="Google Shape;364;p52"/>
          <p:cNvSpPr txBox="1"/>
          <p:nvPr>
            <p:ph type="title"/>
          </p:nvPr>
        </p:nvSpPr>
        <p:spPr>
          <a:xfrm>
            <a:off x="633431" y="266222"/>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365" name="Google Shape;365;p5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66" name="Google Shape;366;p5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grpSp>
        <p:nvGrpSpPr>
          <p:cNvPr id="367" name="Google Shape;367;p52"/>
          <p:cNvGrpSpPr/>
          <p:nvPr/>
        </p:nvGrpSpPr>
        <p:grpSpPr>
          <a:xfrm>
            <a:off x="312780" y="4766655"/>
            <a:ext cx="2220930" cy="352501"/>
            <a:chOff x="6077925" y="4856850"/>
            <a:chExt cx="6064800" cy="1143000"/>
          </a:xfrm>
        </p:grpSpPr>
        <p:sp>
          <p:nvSpPr>
            <p:cNvPr id="368" name="Google Shape;368;p5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69" name="Google Shape;369;p5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70" name="Google Shape;370;p52"/>
          <p:cNvPicPr preferRelativeResize="0"/>
          <p:nvPr/>
        </p:nvPicPr>
        <p:blipFill>
          <a:blip r:embed="rId5">
            <a:alphaModFix/>
          </a:blip>
          <a:stretch>
            <a:fillRect/>
          </a:stretch>
        </p:blipFill>
        <p:spPr>
          <a:xfrm>
            <a:off x="6753994" y="1433897"/>
            <a:ext cx="2275706" cy="2275706"/>
          </a:xfrm>
          <a:prstGeom prst="rect">
            <a:avLst/>
          </a:prstGeom>
          <a:noFill/>
          <a:ln>
            <a:noFill/>
          </a:ln>
        </p:spPr>
      </p:pic>
      <p:pic>
        <p:nvPicPr>
          <p:cNvPr id="371" name="Google Shape;371;p52"/>
          <p:cNvPicPr preferRelativeResize="0"/>
          <p:nvPr/>
        </p:nvPicPr>
        <p:blipFill>
          <a:blip r:embed="rId6">
            <a:alphaModFix/>
          </a:blip>
          <a:stretch>
            <a:fillRect/>
          </a:stretch>
        </p:blipFill>
        <p:spPr>
          <a:xfrm>
            <a:off x="4285822" y="983222"/>
            <a:ext cx="2315771" cy="2965555"/>
          </a:xfrm>
          <a:prstGeom prst="rect">
            <a:avLst/>
          </a:prstGeom>
          <a:noFill/>
          <a:ln>
            <a:noFill/>
          </a:ln>
        </p:spPr>
      </p:pic>
      <p:pic>
        <p:nvPicPr>
          <p:cNvPr id="372" name="Google Shape;372;p52"/>
          <p:cNvPicPr preferRelativeResize="0"/>
          <p:nvPr/>
        </p:nvPicPr>
        <p:blipFill>
          <a:blip r:embed="rId7">
            <a:alphaModFix/>
          </a:blip>
          <a:stretch>
            <a:fillRect/>
          </a:stretch>
        </p:blipFill>
        <p:spPr>
          <a:xfrm>
            <a:off x="152400" y="983222"/>
            <a:ext cx="3981025" cy="3257909"/>
          </a:xfrm>
          <a:prstGeom prst="rect">
            <a:avLst/>
          </a:prstGeom>
          <a:noFill/>
          <a:ln>
            <a:noFill/>
          </a:ln>
        </p:spPr>
      </p:pic>
    </p:spTree>
  </p:cSld>
  <p:clrMapOvr>
    <a:masterClrMapping/>
  </p:clrMapOvr>
</p:sld>
</file>

<file path=ppt/slides/slide3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5" name="Shape 2755"/>
        <p:cNvGrpSpPr/>
        <p:nvPr/>
      </p:nvGrpSpPr>
      <p:grpSpPr>
        <a:xfrm>
          <a:off x="0" y="0"/>
          <a:ext cx="0" cy="0"/>
          <a:chOff x="0" y="0"/>
          <a:chExt cx="0" cy="0"/>
        </a:xfrm>
      </p:grpSpPr>
      <p:sp>
        <p:nvSpPr>
          <p:cNvPr id="2756" name="Google Shape;2756;p358"/>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Design Patterns</a:t>
            </a:r>
            <a:endParaRPr/>
          </a:p>
        </p:txBody>
      </p:sp>
      <p:sp>
        <p:nvSpPr>
          <p:cNvPr id="2757" name="Google Shape;2757;p358"/>
          <p:cNvSpPr txBox="1"/>
          <p:nvPr>
            <p:ph idx="1" type="body"/>
          </p:nvPr>
        </p:nvSpPr>
        <p:spPr>
          <a:xfrm>
            <a:off x="465137" y="1110853"/>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9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Well designed “templates” for solving recurring problems</a:t>
            </a:r>
            <a:endParaRPr/>
          </a:p>
          <a:p>
            <a:pPr indent="-385762" lvl="0" marL="487362"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Examples:</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Adapter pattern: Used to adapter a module’s interface to current needs</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Decorator pattern: Used to control the complexity involved when many different combinations of the same activities are required</a:t>
            </a:r>
            <a:endParaRPr/>
          </a:p>
          <a:p>
            <a:pPr indent="-385762" lvl="0" marL="487362"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Inspired by the work of Christopher Alexander in architecture</a:t>
            </a:r>
            <a:endParaRPr/>
          </a:p>
        </p:txBody>
      </p:sp>
    </p:spTree>
  </p:cSld>
  <p:clrMapOvr>
    <a:masterClrMapping/>
  </p:clrMapOvr>
</p:sld>
</file>

<file path=ppt/slides/slide3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1" name="Shape 2761"/>
        <p:cNvGrpSpPr/>
        <p:nvPr/>
      </p:nvGrpSpPr>
      <p:grpSpPr>
        <a:xfrm>
          <a:off x="0" y="0"/>
          <a:ext cx="0" cy="0"/>
          <a:chOff x="0" y="0"/>
          <a:chExt cx="0" cy="0"/>
        </a:xfrm>
      </p:grpSpPr>
      <p:sp>
        <p:nvSpPr>
          <p:cNvPr id="2762" name="Google Shape;2762;p359"/>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Simulating a System</a:t>
            </a:r>
            <a:endParaRPr/>
          </a:p>
        </p:txBody>
      </p:sp>
      <p:sp>
        <p:nvSpPr>
          <p:cNvPr id="2763" name="Google Shape;2763;p359"/>
          <p:cNvSpPr txBox="1"/>
          <p:nvPr>
            <p:ph idx="1" type="body"/>
          </p:nvPr>
        </p:nvSpPr>
        <p:spPr>
          <a:xfrm>
            <a:off x="465137" y="1079897"/>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Structured Walkthroughs</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Each member of the design team is given a CRC card (Class-responsibility-collaboration)</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“Theatrical” experiment – role playing</a:t>
            </a:r>
            <a:endParaRPr/>
          </a:p>
          <a:p>
            <a:pPr indent="-2031" lvl="0" marL="256032" marR="0" rtl="0" algn="l">
              <a:spcBef>
                <a:spcPts val="1500"/>
              </a:spcBef>
              <a:spcAft>
                <a:spcPts val="0"/>
              </a:spcAft>
              <a:buClr>
                <a:srgbClr val="007FA3"/>
              </a:buClr>
              <a:buSzPts val="2400"/>
              <a:buFont typeface="Arial"/>
              <a:buNone/>
            </a:pPr>
            <a:r>
              <a:t/>
            </a:r>
            <a:endParaRPr b="0" i="0" sz="2400" u="none">
              <a:solidFill>
                <a:srgbClr val="000000"/>
              </a:solidFill>
              <a:latin typeface="Arial"/>
              <a:ea typeface="Arial"/>
              <a:cs typeface="Arial"/>
              <a:sym typeface="Arial"/>
            </a:endParaRPr>
          </a:p>
        </p:txBody>
      </p:sp>
    </p:spTree>
  </p:cSld>
  <p:clrMapOvr>
    <a:masterClrMapping/>
  </p:clrMapOvr>
</p:sld>
</file>

<file path=ppt/slides/slide3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7" name="Shape 2767"/>
        <p:cNvGrpSpPr/>
        <p:nvPr/>
      </p:nvGrpSpPr>
      <p:grpSpPr>
        <a:xfrm>
          <a:off x="0" y="0"/>
          <a:ext cx="0" cy="0"/>
          <a:chOff x="0" y="0"/>
          <a:chExt cx="0" cy="0"/>
        </a:xfrm>
      </p:grpSpPr>
      <p:sp>
        <p:nvSpPr>
          <p:cNvPr id="2768" name="Google Shape;2768;p360"/>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7.6 Quality Assurance</a:t>
            </a:r>
            <a:endParaRPr/>
          </a:p>
        </p:txBody>
      </p:sp>
      <p:sp>
        <p:nvSpPr>
          <p:cNvPr id="2769" name="Google Shape;2769;p360"/>
          <p:cNvSpPr txBox="1"/>
          <p:nvPr>
            <p:ph idx="1" type="body"/>
          </p:nvPr>
        </p:nvSpPr>
        <p:spPr>
          <a:xfrm>
            <a:off x="465137" y="1079897"/>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Glass-box testing</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Pareto principle</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Basis path testing</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Black-box testing</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Boundary value analysis</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Redundancy testing</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Beta testing</a:t>
            </a:r>
            <a:endParaRPr/>
          </a:p>
        </p:txBody>
      </p:sp>
    </p:spTree>
  </p:cSld>
  <p:clrMapOvr>
    <a:masterClrMapping/>
  </p:clrMapOvr>
</p:sld>
</file>

<file path=ppt/slides/slide3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3" name="Shape 2773"/>
        <p:cNvGrpSpPr/>
        <p:nvPr/>
      </p:nvGrpSpPr>
      <p:grpSpPr>
        <a:xfrm>
          <a:off x="0" y="0"/>
          <a:ext cx="0" cy="0"/>
          <a:chOff x="0" y="0"/>
          <a:chExt cx="0" cy="0"/>
        </a:xfrm>
      </p:grpSpPr>
      <p:sp>
        <p:nvSpPr>
          <p:cNvPr id="2774" name="Google Shape;2774;p361"/>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7.7 Documentation</a:t>
            </a:r>
            <a:endParaRPr/>
          </a:p>
        </p:txBody>
      </p:sp>
      <p:sp>
        <p:nvSpPr>
          <p:cNvPr id="2775" name="Google Shape;2775;p361"/>
          <p:cNvSpPr txBox="1"/>
          <p:nvPr>
            <p:ph idx="1" type="body"/>
          </p:nvPr>
        </p:nvSpPr>
        <p:spPr>
          <a:xfrm>
            <a:off x="465137" y="1110853"/>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9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User Documentation</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Printed book for all customers</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On-line help modules</a:t>
            </a:r>
            <a:endParaRPr/>
          </a:p>
          <a:p>
            <a:pPr indent="-385762" lvl="0" marL="487362"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System Documentation</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Source code</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Design documents</a:t>
            </a:r>
            <a:endParaRPr/>
          </a:p>
          <a:p>
            <a:pPr indent="-385762" lvl="0" marL="487362"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Technical Documentation</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For installing, customizing, updating, etc.</a:t>
            </a:r>
            <a:endParaRPr/>
          </a:p>
        </p:txBody>
      </p:sp>
    </p:spTree>
  </p:cSld>
  <p:clrMapOvr>
    <a:masterClrMapping/>
  </p:clrMapOvr>
</p:sld>
</file>

<file path=ppt/slides/slide3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9" name="Shape 2779"/>
        <p:cNvGrpSpPr/>
        <p:nvPr/>
      </p:nvGrpSpPr>
      <p:grpSpPr>
        <a:xfrm>
          <a:off x="0" y="0"/>
          <a:ext cx="0" cy="0"/>
          <a:chOff x="0" y="0"/>
          <a:chExt cx="0" cy="0"/>
        </a:xfrm>
      </p:grpSpPr>
      <p:sp>
        <p:nvSpPr>
          <p:cNvPr id="2780" name="Google Shape;2780;p362"/>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7.8 The Human-Machine Interface</a:t>
            </a:r>
            <a:endParaRPr/>
          </a:p>
        </p:txBody>
      </p:sp>
      <p:sp>
        <p:nvSpPr>
          <p:cNvPr id="2781" name="Google Shape;2781;p362"/>
          <p:cNvSpPr txBox="1"/>
          <p:nvPr>
            <p:ph idx="1" type="body"/>
          </p:nvPr>
        </p:nvSpPr>
        <p:spPr>
          <a:xfrm>
            <a:off x="465137" y="1110853"/>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9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Idea that a software system is a tool which is designed for the convenience of the human using it</a:t>
            </a:r>
            <a:endParaRPr/>
          </a:p>
          <a:p>
            <a:pPr indent="-385762" lvl="0" marL="487362"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Ergonomics – physical abilities of humans</a:t>
            </a:r>
            <a:endParaRPr/>
          </a:p>
          <a:p>
            <a:pPr indent="-385762" lvl="0" marL="487362" rtl="0" algn="l">
              <a:lnSpc>
                <a:spcPct val="9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Cognetics – mental abilities of humans</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Habits</a:t>
            </a:r>
            <a:endParaRPr/>
          </a:p>
          <a:p>
            <a:pPr indent="-384175" lvl="1" marL="871537" rtl="0" algn="l">
              <a:lnSpc>
                <a:spcPct val="9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Attention</a:t>
            </a:r>
            <a:endParaRPr/>
          </a:p>
        </p:txBody>
      </p:sp>
    </p:spTree>
  </p:cSld>
  <p:clrMapOvr>
    <a:masterClrMapping/>
  </p:clrMapOvr>
</p:sld>
</file>

<file path=ppt/slides/slide3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5" name="Shape 2785"/>
        <p:cNvGrpSpPr/>
        <p:nvPr/>
      </p:nvGrpSpPr>
      <p:grpSpPr>
        <a:xfrm>
          <a:off x="0" y="0"/>
          <a:ext cx="0" cy="0"/>
          <a:chOff x="0" y="0"/>
          <a:chExt cx="0" cy="0"/>
        </a:xfrm>
      </p:grpSpPr>
      <p:sp>
        <p:nvSpPr>
          <p:cNvPr id="2786" name="Google Shape;2786;p363"/>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7.9 Software Ownership and Liability</a:t>
            </a:r>
            <a:endParaRPr/>
          </a:p>
        </p:txBody>
      </p:sp>
      <p:sp>
        <p:nvSpPr>
          <p:cNvPr id="2787" name="Google Shape;2787;p363"/>
          <p:cNvSpPr txBox="1"/>
          <p:nvPr>
            <p:ph idx="1" type="body"/>
          </p:nvPr>
        </p:nvSpPr>
        <p:spPr>
          <a:xfrm>
            <a:off x="465137" y="1079897"/>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Copyright</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Allow a product to be released while retaining ownership of intellectual property</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Asserted in all works:</a:t>
            </a:r>
            <a:endParaRPr/>
          </a:p>
          <a:p>
            <a:pPr indent="-358775" lvl="2" marL="1230312" rtl="0" algn="l">
              <a:lnSpc>
                <a:spcPct val="100000"/>
              </a:lnSpc>
              <a:spcBef>
                <a:spcPts val="600"/>
              </a:spcBef>
              <a:spcAft>
                <a:spcPts val="0"/>
              </a:spcAft>
              <a:buClr>
                <a:srgbClr val="007FA3"/>
              </a:buClr>
              <a:buSzPts val="2400"/>
              <a:buFont typeface="Noto Sans Symbols"/>
              <a:buChar char="▪"/>
            </a:pPr>
            <a:r>
              <a:rPr b="0" i="0" lang="en" sz="2400" u="none">
                <a:solidFill>
                  <a:srgbClr val="000000"/>
                </a:solidFill>
                <a:latin typeface="Arial"/>
                <a:ea typeface="Arial"/>
                <a:cs typeface="Arial"/>
                <a:sym typeface="Arial"/>
              </a:rPr>
              <a:t>Specifications</a:t>
            </a:r>
            <a:endParaRPr/>
          </a:p>
          <a:p>
            <a:pPr indent="-358775" lvl="2" marL="1230312" rtl="0" algn="l">
              <a:lnSpc>
                <a:spcPct val="100000"/>
              </a:lnSpc>
              <a:spcBef>
                <a:spcPts val="600"/>
              </a:spcBef>
              <a:spcAft>
                <a:spcPts val="0"/>
              </a:spcAft>
              <a:buClr>
                <a:srgbClr val="007FA3"/>
              </a:buClr>
              <a:buSzPts val="2400"/>
              <a:buFont typeface="Noto Sans Symbols"/>
              <a:buChar char="▪"/>
            </a:pPr>
            <a:r>
              <a:rPr b="0" i="0" lang="en" sz="2400" u="none">
                <a:solidFill>
                  <a:srgbClr val="000000"/>
                </a:solidFill>
                <a:latin typeface="Arial"/>
                <a:ea typeface="Arial"/>
                <a:cs typeface="Arial"/>
                <a:sym typeface="Arial"/>
              </a:rPr>
              <a:t>Source code</a:t>
            </a:r>
            <a:endParaRPr/>
          </a:p>
          <a:p>
            <a:pPr indent="-358775" lvl="2" marL="1230312" rtl="0" algn="l">
              <a:lnSpc>
                <a:spcPct val="100000"/>
              </a:lnSpc>
              <a:spcBef>
                <a:spcPts val="600"/>
              </a:spcBef>
              <a:spcAft>
                <a:spcPts val="0"/>
              </a:spcAft>
              <a:buClr>
                <a:srgbClr val="007FA3"/>
              </a:buClr>
              <a:buSzPts val="2400"/>
              <a:buFont typeface="Noto Sans Symbols"/>
              <a:buChar char="▪"/>
            </a:pPr>
            <a:r>
              <a:rPr b="0" i="0" lang="en" sz="2400" u="none">
                <a:solidFill>
                  <a:srgbClr val="000000"/>
                </a:solidFill>
                <a:latin typeface="Arial"/>
                <a:ea typeface="Arial"/>
                <a:cs typeface="Arial"/>
                <a:sym typeface="Arial"/>
              </a:rPr>
              <a:t>Final product</a:t>
            </a:r>
            <a:endParaRPr/>
          </a:p>
        </p:txBody>
      </p:sp>
    </p:spTree>
  </p:cSld>
  <p:clrMapOvr>
    <a:masterClrMapping/>
  </p:clrMapOvr>
</p:sld>
</file>

<file path=ppt/slides/slide3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1" name="Shape 2791"/>
        <p:cNvGrpSpPr/>
        <p:nvPr/>
      </p:nvGrpSpPr>
      <p:grpSpPr>
        <a:xfrm>
          <a:off x="0" y="0"/>
          <a:ext cx="0" cy="0"/>
          <a:chOff x="0" y="0"/>
          <a:chExt cx="0" cy="0"/>
        </a:xfrm>
      </p:grpSpPr>
      <p:sp>
        <p:nvSpPr>
          <p:cNvPr id="2792" name="Google Shape;2792;p364"/>
          <p:cNvSpPr txBox="1"/>
          <p:nvPr>
            <p:ph type="title"/>
          </p:nvPr>
        </p:nvSpPr>
        <p:spPr>
          <a:xfrm>
            <a:off x="457200" y="161925"/>
            <a:ext cx="8229600" cy="82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400"/>
              <a:buNone/>
            </a:pPr>
            <a:r>
              <a:rPr b="1" i="0" lang="en" sz="3400" u="none">
                <a:solidFill>
                  <a:srgbClr val="007FA3"/>
                </a:solidFill>
                <a:latin typeface="Times New Roman"/>
                <a:ea typeface="Times New Roman"/>
                <a:cs typeface="Times New Roman"/>
                <a:sym typeface="Times New Roman"/>
              </a:rPr>
              <a:t>Intellectual Property</a:t>
            </a:r>
            <a:endParaRPr/>
          </a:p>
        </p:txBody>
      </p:sp>
      <p:sp>
        <p:nvSpPr>
          <p:cNvPr id="2793" name="Google Shape;2793;p364"/>
          <p:cNvSpPr txBox="1"/>
          <p:nvPr>
            <p:ph idx="1" type="body"/>
          </p:nvPr>
        </p:nvSpPr>
        <p:spPr>
          <a:xfrm>
            <a:off x="465137" y="1079897"/>
            <a:ext cx="8229600" cy="3394500"/>
          </a:xfrm>
          <a:prstGeom prst="rect">
            <a:avLst/>
          </a:prstGeom>
          <a:noFill/>
          <a:ln>
            <a:noFill/>
          </a:ln>
        </p:spPr>
        <p:txBody>
          <a:bodyPr anchorCtr="0" anchor="t" bIns="91425" lIns="91425" spcFirstLastPara="1" rIns="91425" wrap="square" tIns="91425">
            <a:noAutofit/>
          </a:bodyPr>
          <a:lstStyle/>
          <a:p>
            <a:pPr indent="-385762" lvl="0" marL="487362" rtl="0" algn="l">
              <a:lnSpc>
                <a:spcPct val="100000"/>
              </a:lnSpc>
              <a:spcBef>
                <a:spcPts val="0"/>
              </a:spcBef>
              <a:spcAft>
                <a:spcPts val="0"/>
              </a:spcAft>
              <a:buClr>
                <a:srgbClr val="007FA3"/>
              </a:buClr>
              <a:buSzPts val="2400"/>
              <a:buChar char="•"/>
            </a:pPr>
            <a:r>
              <a:rPr b="0" i="0" lang="en" sz="2400" u="none">
                <a:solidFill>
                  <a:srgbClr val="000000"/>
                </a:solidFill>
                <a:latin typeface="Arial"/>
                <a:ea typeface="Arial"/>
                <a:cs typeface="Arial"/>
                <a:sym typeface="Arial"/>
              </a:rPr>
              <a:t>Software License</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A legal agreement that grants the user certain permissions without transferring ownership</a:t>
            </a:r>
            <a:endParaRPr/>
          </a:p>
          <a:p>
            <a:pPr indent="-385762" lvl="0" marL="487362" rtl="0" algn="l">
              <a:lnSpc>
                <a:spcPct val="100000"/>
              </a:lnSpc>
              <a:spcBef>
                <a:spcPts val="1500"/>
              </a:spcBef>
              <a:spcAft>
                <a:spcPts val="0"/>
              </a:spcAft>
              <a:buClr>
                <a:srgbClr val="007FA3"/>
              </a:buClr>
              <a:buSzPts val="2400"/>
              <a:buChar char="•"/>
            </a:pPr>
            <a:r>
              <a:rPr b="0" i="0" lang="en" sz="2400" u="none">
                <a:solidFill>
                  <a:srgbClr val="000000"/>
                </a:solidFill>
                <a:latin typeface="Arial"/>
                <a:ea typeface="Arial"/>
                <a:cs typeface="Arial"/>
                <a:sym typeface="Arial"/>
              </a:rPr>
              <a:t>Patents</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Must demonstrate that it is new, usable, and not obvious to others with similar backgrounds</a:t>
            </a:r>
            <a:endParaRPr/>
          </a:p>
          <a:p>
            <a:pPr indent="-384175" lvl="1" marL="871537" rtl="0" algn="l">
              <a:lnSpc>
                <a:spcPct val="100000"/>
              </a:lnSpc>
              <a:spcBef>
                <a:spcPts val="600"/>
              </a:spcBef>
              <a:spcAft>
                <a:spcPts val="0"/>
              </a:spcAft>
              <a:buClr>
                <a:srgbClr val="007FA3"/>
              </a:buClr>
              <a:buSzPts val="2400"/>
              <a:buChar char="–"/>
            </a:pPr>
            <a:r>
              <a:rPr b="0" i="0" lang="en" sz="2400" u="none">
                <a:solidFill>
                  <a:srgbClr val="000000"/>
                </a:solidFill>
                <a:latin typeface="Arial"/>
                <a:ea typeface="Arial"/>
                <a:cs typeface="Arial"/>
                <a:sym typeface="Arial"/>
              </a:rPr>
              <a:t>Process is expensive and time-consuming </a:t>
            </a:r>
            <a:endParaRPr/>
          </a:p>
        </p:txBody>
      </p:sp>
    </p:spTree>
  </p:cSld>
  <p:clrMapOvr>
    <a:masterClrMapping/>
  </p:clrMapOvr>
</p:sld>
</file>

<file path=ppt/slides/slide3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2797" name="Shape 2797"/>
        <p:cNvGrpSpPr/>
        <p:nvPr/>
      </p:nvGrpSpPr>
      <p:grpSpPr>
        <a:xfrm>
          <a:off x="0" y="0"/>
          <a:ext cx="0" cy="0"/>
          <a:chOff x="0" y="0"/>
          <a:chExt cx="0" cy="0"/>
        </a:xfrm>
      </p:grpSpPr>
      <p:sp>
        <p:nvSpPr>
          <p:cNvPr id="2798" name="Google Shape;2798;p36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Impacts of Computing</a:t>
            </a:r>
            <a:endParaRPr b="1">
              <a:solidFill>
                <a:schemeClr val="lt1"/>
              </a:solidFill>
            </a:endParaRPr>
          </a:p>
        </p:txBody>
      </p:sp>
      <p:sp>
        <p:nvSpPr>
          <p:cNvPr id="2799" name="Google Shape;2799;p3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3" name="Shape 2803"/>
        <p:cNvGrpSpPr/>
        <p:nvPr/>
      </p:nvGrpSpPr>
      <p:grpSpPr>
        <a:xfrm>
          <a:off x="0" y="0"/>
          <a:ext cx="0" cy="0"/>
          <a:chOff x="0" y="0"/>
          <a:chExt cx="0" cy="0"/>
        </a:xfrm>
      </p:grpSpPr>
      <p:sp>
        <p:nvSpPr>
          <p:cNvPr id="2804" name="Google Shape;2804;p3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for Impacts of Computing - In a Nutshell</a:t>
            </a:r>
            <a:endParaRPr/>
          </a:p>
        </p:txBody>
      </p:sp>
      <p:sp>
        <p:nvSpPr>
          <p:cNvPr id="2805" name="Google Shape;2805;p3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By the end of Grade 12:</a:t>
            </a:r>
            <a:endParaRPr/>
          </a:p>
          <a:p>
            <a:pPr indent="0" lvl="0" marL="0" rtl="0" algn="l">
              <a:spcBef>
                <a:spcPts val="1200"/>
              </a:spcBef>
              <a:spcAft>
                <a:spcPts val="1200"/>
              </a:spcAft>
              <a:buNone/>
            </a:pPr>
            <a:r>
              <a:rPr lang="en"/>
              <a:t>The design and use of computing technologies and artifacts can positively or negatively affect equitable access to information and opportunities. </a:t>
            </a:r>
            <a:endParaRPr/>
          </a:p>
        </p:txBody>
      </p:sp>
      <p:sp>
        <p:nvSpPr>
          <p:cNvPr id="2806" name="Google Shape;2806;p3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0" name="Shape 2810"/>
        <p:cNvGrpSpPr/>
        <p:nvPr/>
      </p:nvGrpSpPr>
      <p:grpSpPr>
        <a:xfrm>
          <a:off x="0" y="0"/>
          <a:ext cx="0" cy="0"/>
          <a:chOff x="0" y="0"/>
          <a:chExt cx="0" cy="0"/>
        </a:xfrm>
      </p:grpSpPr>
      <p:sp>
        <p:nvSpPr>
          <p:cNvPr id="2811" name="Google Shape;2811;p3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Impacts of Computing</a:t>
            </a:r>
            <a:endParaRPr/>
          </a:p>
        </p:txBody>
      </p:sp>
      <p:graphicFrame>
        <p:nvGraphicFramePr>
          <p:cNvPr id="2812" name="Google Shape;2812;p367"/>
          <p:cNvGraphicFramePr/>
          <p:nvPr/>
        </p:nvGraphicFramePr>
        <p:xfrm>
          <a:off x="911300" y="1372875"/>
          <a:ext cx="3000000" cy="3000000"/>
        </p:xfrm>
        <a:graphic>
          <a:graphicData uri="http://schemas.openxmlformats.org/drawingml/2006/table">
            <a:tbl>
              <a:tblPr>
                <a:noFill/>
                <a:tableStyleId>{3F55809A-DB02-489E-B79F-8B8B687119C2}</a:tableStyleId>
              </a:tblPr>
              <a:tblGrid>
                <a:gridCol w="3619500"/>
                <a:gridCol w="36195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t>Advancements in computing technology can change individuals’ behaviors. Society is faced with trade-offs due to the increasing globalization and automation that computing brings. </a:t>
                      </a:r>
                      <a:endParaRPr sz="1300"/>
                    </a:p>
                  </a:txBody>
                  <a:tcPr marT="91425" marB="91425" marR="91425" marL="91425">
                    <a:solidFill>
                      <a:schemeClr val="lt1"/>
                    </a:solidFill>
                  </a:tcPr>
                </a:tc>
                <a:tc>
                  <a:txBody>
                    <a:bodyPr/>
                    <a:lstStyle/>
                    <a:p>
                      <a:pPr indent="0" lvl="0" marL="0" rtl="0" algn="l">
                        <a:spcBef>
                          <a:spcPts val="0"/>
                        </a:spcBef>
                        <a:spcAft>
                          <a:spcPts val="0"/>
                        </a:spcAft>
                        <a:buNone/>
                      </a:pPr>
                      <a:r>
                        <a:rPr lang="en" sz="1300">
                          <a:solidFill>
                            <a:schemeClr val="dk1"/>
                          </a:solidFill>
                        </a:rPr>
                        <a:t>• 8.1.8.IC.1: Compare the trade-offs associated with computing technologies that affect individual’s everyday activities and career options.  • 8.1.8.IC.2: Describe issues of bias and accessibility in the design of existing technologies.</a:t>
                      </a:r>
                      <a:endParaRPr sz="1300">
                        <a:solidFill>
                          <a:schemeClr val="dk1"/>
                        </a:solidFill>
                      </a:endParaRPr>
                    </a:p>
                  </a:txBody>
                  <a:tcPr marT="91425" marB="91425" marR="91425" marL="91425">
                    <a:solidFill>
                      <a:schemeClr val="lt1"/>
                    </a:solidFill>
                  </a:tcPr>
                </a:tc>
              </a:tr>
            </a:tbl>
          </a:graphicData>
        </a:graphic>
      </p:graphicFrame>
      <p:sp>
        <p:nvSpPr>
          <p:cNvPr id="2813" name="Google Shape;2813;p3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76" name="Shape 376"/>
        <p:cNvGrpSpPr/>
        <p:nvPr/>
      </p:nvGrpSpPr>
      <p:grpSpPr>
        <a:xfrm>
          <a:off x="0" y="0"/>
          <a:ext cx="0" cy="0"/>
          <a:chOff x="0" y="0"/>
          <a:chExt cx="0" cy="0"/>
        </a:xfrm>
      </p:grpSpPr>
      <p:sp>
        <p:nvSpPr>
          <p:cNvPr id="377" name="Google Shape;377;p5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78" name="Google Shape;378;p5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79" name="Google Shape;379;p5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0" name="Google Shape;380;p53"/>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Computer Systems</a:t>
            </a:r>
            <a:endParaRPr u="none">
              <a:solidFill>
                <a:srgbClr val="D1190D"/>
              </a:solidFill>
            </a:endParaRPr>
          </a:p>
        </p:txBody>
      </p:sp>
      <p:sp>
        <p:nvSpPr>
          <p:cNvPr id="381" name="Google Shape;381;p5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82" name="Google Shape;382;p5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83" name="Google Shape;383;p53"/>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384" name="Google Shape;384;p53"/>
          <p:cNvGrpSpPr/>
          <p:nvPr/>
        </p:nvGrpSpPr>
        <p:grpSpPr>
          <a:xfrm>
            <a:off x="312780" y="4766655"/>
            <a:ext cx="2220930" cy="352501"/>
            <a:chOff x="6077925" y="4856850"/>
            <a:chExt cx="6064800" cy="1143000"/>
          </a:xfrm>
        </p:grpSpPr>
        <p:sp>
          <p:nvSpPr>
            <p:cNvPr id="385" name="Google Shape;385;p5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86" name="Google Shape;386;p53"/>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87" name="Google Shape;387;p53"/>
          <p:cNvPicPr preferRelativeResize="0"/>
          <p:nvPr/>
        </p:nvPicPr>
        <p:blipFill>
          <a:blip r:embed="rId5">
            <a:alphaModFix/>
          </a:blip>
          <a:stretch>
            <a:fillRect/>
          </a:stretch>
        </p:blipFill>
        <p:spPr>
          <a:xfrm>
            <a:off x="222919" y="1177097"/>
            <a:ext cx="2263437" cy="3196910"/>
          </a:xfrm>
          <a:prstGeom prst="rect">
            <a:avLst/>
          </a:prstGeom>
          <a:noFill/>
          <a:ln>
            <a:noFill/>
          </a:ln>
        </p:spPr>
      </p:pic>
      <p:pic>
        <p:nvPicPr>
          <p:cNvPr id="388" name="Google Shape;388;p53"/>
          <p:cNvPicPr preferRelativeResize="0"/>
          <p:nvPr/>
        </p:nvPicPr>
        <p:blipFill>
          <a:blip r:embed="rId6">
            <a:alphaModFix/>
          </a:blip>
          <a:stretch>
            <a:fillRect/>
          </a:stretch>
        </p:blipFill>
        <p:spPr>
          <a:xfrm>
            <a:off x="6106688" y="1388100"/>
            <a:ext cx="2629595" cy="2629595"/>
          </a:xfrm>
          <a:prstGeom prst="rect">
            <a:avLst/>
          </a:prstGeom>
          <a:noFill/>
          <a:ln>
            <a:noFill/>
          </a:ln>
        </p:spPr>
      </p:pic>
      <p:sp>
        <p:nvSpPr>
          <p:cNvPr id="389" name="Google Shape;389;p53"/>
          <p:cNvSpPr/>
          <p:nvPr/>
        </p:nvSpPr>
        <p:spPr>
          <a:xfrm>
            <a:off x="2571750" y="2530106"/>
            <a:ext cx="3217200" cy="8433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0" name="Google Shape;390;p53"/>
          <p:cNvSpPr txBox="1"/>
          <p:nvPr/>
        </p:nvSpPr>
        <p:spPr>
          <a:xfrm>
            <a:off x="2977819" y="1218206"/>
            <a:ext cx="2852700" cy="1062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How do they talk to each other?</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How does the computer know what to do?</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p:txBody>
      </p:sp>
    </p:spTree>
  </p:cSld>
  <p:clrMapOvr>
    <a:masterClrMapping/>
  </p:clrMapOvr>
</p:sld>
</file>

<file path=ppt/slides/slide3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7" name="Shape 2817"/>
        <p:cNvGrpSpPr/>
        <p:nvPr/>
      </p:nvGrpSpPr>
      <p:grpSpPr>
        <a:xfrm>
          <a:off x="0" y="0"/>
          <a:ext cx="0" cy="0"/>
          <a:chOff x="0" y="0"/>
          <a:chExt cx="0" cy="0"/>
        </a:xfrm>
      </p:grpSpPr>
      <p:sp>
        <p:nvSpPr>
          <p:cNvPr id="2818" name="Google Shape;2818;p36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Perspective - Computers and Society</a:t>
            </a:r>
            <a:endParaRPr/>
          </a:p>
        </p:txBody>
      </p:sp>
      <p:sp>
        <p:nvSpPr>
          <p:cNvPr id="2819" name="Google Shape;2819;p3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3" name="Shape 2823"/>
        <p:cNvGrpSpPr/>
        <p:nvPr/>
      </p:nvGrpSpPr>
      <p:grpSpPr>
        <a:xfrm>
          <a:off x="0" y="0"/>
          <a:ext cx="0" cy="0"/>
          <a:chOff x="0" y="0"/>
          <a:chExt cx="0" cy="0"/>
        </a:xfrm>
      </p:grpSpPr>
      <p:sp>
        <p:nvSpPr>
          <p:cNvPr id="2824" name="Google Shape;2824;p369"/>
          <p:cNvSpPr txBox="1"/>
          <p:nvPr>
            <p:ph type="title"/>
          </p:nvPr>
        </p:nvSpPr>
        <p:spPr>
          <a:xfrm>
            <a:off x="594063" y="164939"/>
            <a:ext cx="5669700" cy="7002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2825" name="Google Shape;2825;p369"/>
          <p:cNvSpPr txBox="1"/>
          <p:nvPr>
            <p:ph idx="1" type="body"/>
          </p:nvPr>
        </p:nvSpPr>
        <p:spPr>
          <a:xfrm>
            <a:off x="548390" y="1247280"/>
            <a:ext cx="5761500" cy="14307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2826" name="Google Shape;2826;p369"/>
          <p:cNvPicPr preferRelativeResize="0"/>
          <p:nvPr/>
        </p:nvPicPr>
        <p:blipFill>
          <a:blip r:embed="rId3">
            <a:alphaModFix/>
          </a:blip>
          <a:stretch>
            <a:fillRect/>
          </a:stretch>
        </p:blipFill>
        <p:spPr>
          <a:xfrm>
            <a:off x="132600" y="98793"/>
            <a:ext cx="8792738" cy="4945913"/>
          </a:xfrm>
          <a:prstGeom prst="rect">
            <a:avLst/>
          </a:prstGeom>
          <a:noFill/>
          <a:ln>
            <a:noFill/>
          </a:ln>
        </p:spPr>
      </p:pic>
      <p:sp>
        <p:nvSpPr>
          <p:cNvPr id="2827" name="Google Shape;2827;p369"/>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831" name="Shape 2831"/>
        <p:cNvGrpSpPr/>
        <p:nvPr/>
      </p:nvGrpSpPr>
      <p:grpSpPr>
        <a:xfrm>
          <a:off x="0" y="0"/>
          <a:ext cx="0" cy="0"/>
          <a:chOff x="0" y="0"/>
          <a:chExt cx="0" cy="0"/>
        </a:xfrm>
      </p:grpSpPr>
      <p:sp>
        <p:nvSpPr>
          <p:cNvPr id="2832" name="Google Shape;2832;p37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33" name="Google Shape;2833;p37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34" name="Google Shape;2834;p37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35" name="Google Shape;2835;p370"/>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visualized?</a:t>
            </a:r>
            <a:endParaRPr u="none">
              <a:solidFill>
                <a:srgbClr val="D1190D"/>
              </a:solidFill>
            </a:endParaRPr>
          </a:p>
        </p:txBody>
      </p:sp>
      <p:sp>
        <p:nvSpPr>
          <p:cNvPr id="2836" name="Google Shape;2836;p37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837" name="Google Shape;2837;p37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838" name="Google Shape;2838;p37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839" name="Google Shape;2839;p370"/>
          <p:cNvGrpSpPr/>
          <p:nvPr/>
        </p:nvGrpSpPr>
        <p:grpSpPr>
          <a:xfrm>
            <a:off x="312780" y="4766655"/>
            <a:ext cx="2220930" cy="352501"/>
            <a:chOff x="6077925" y="4856850"/>
            <a:chExt cx="6064800" cy="1143000"/>
          </a:xfrm>
        </p:grpSpPr>
        <p:sp>
          <p:nvSpPr>
            <p:cNvPr id="2840" name="Google Shape;2840;p37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841" name="Google Shape;2841;p370"/>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842" name="Google Shape;2842;p370"/>
          <p:cNvPicPr preferRelativeResize="0"/>
          <p:nvPr/>
        </p:nvPicPr>
        <p:blipFill>
          <a:blip r:embed="rId5">
            <a:alphaModFix/>
          </a:blip>
          <a:stretch>
            <a:fillRect/>
          </a:stretch>
        </p:blipFill>
        <p:spPr>
          <a:xfrm>
            <a:off x="416475" y="1023713"/>
            <a:ext cx="4050468" cy="2291549"/>
          </a:xfrm>
          <a:prstGeom prst="rect">
            <a:avLst/>
          </a:prstGeom>
          <a:noFill/>
          <a:ln>
            <a:noFill/>
          </a:ln>
        </p:spPr>
      </p:pic>
      <p:pic>
        <p:nvPicPr>
          <p:cNvPr id="2843" name="Google Shape;2843;p370"/>
          <p:cNvPicPr preferRelativeResize="0"/>
          <p:nvPr/>
        </p:nvPicPr>
        <p:blipFill>
          <a:blip r:embed="rId6">
            <a:alphaModFix/>
          </a:blip>
          <a:stretch>
            <a:fillRect/>
          </a:stretch>
        </p:blipFill>
        <p:spPr>
          <a:xfrm>
            <a:off x="4964363" y="700931"/>
            <a:ext cx="3391087" cy="3630042"/>
          </a:xfrm>
          <a:prstGeom prst="rect">
            <a:avLst/>
          </a:prstGeom>
          <a:noFill/>
          <a:ln>
            <a:noFill/>
          </a:ln>
        </p:spPr>
      </p:pic>
    </p:spTree>
  </p:cSld>
  <p:clrMapOvr>
    <a:masterClrMapping/>
  </p:clrMapOvr>
</p:sld>
</file>

<file path=ppt/slides/slide3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7" name="Shape 2847"/>
        <p:cNvGrpSpPr/>
        <p:nvPr/>
      </p:nvGrpSpPr>
      <p:grpSpPr>
        <a:xfrm>
          <a:off x="0" y="0"/>
          <a:ext cx="0" cy="0"/>
          <a:chOff x="0" y="0"/>
          <a:chExt cx="0" cy="0"/>
        </a:xfrm>
      </p:grpSpPr>
      <p:sp>
        <p:nvSpPr>
          <p:cNvPr id="2848" name="Google Shape;2848;p3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 and Life Changing Tools</a:t>
            </a:r>
            <a:endParaRPr/>
          </a:p>
        </p:txBody>
      </p:sp>
      <p:sp>
        <p:nvSpPr>
          <p:cNvPr id="2849" name="Google Shape;2849;p3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ChatGPT - write a paper on computer science education …</a:t>
            </a:r>
            <a:endParaRPr/>
          </a:p>
          <a:p>
            <a:pPr indent="0" lvl="0" marL="0" rtl="0" algn="l">
              <a:spcBef>
                <a:spcPts val="1200"/>
              </a:spcBef>
              <a:spcAft>
                <a:spcPts val="0"/>
              </a:spcAft>
              <a:buNone/>
            </a:pPr>
            <a:r>
              <a:rPr lang="en"/>
              <a:t>ChatGPT - if you have a hypothetical patient with these symptoms, what illness do you think they have</a:t>
            </a:r>
            <a:endParaRPr/>
          </a:p>
          <a:p>
            <a:pPr indent="0" lvl="0" marL="0" rtl="0" algn="l">
              <a:spcBef>
                <a:spcPts val="1200"/>
              </a:spcBef>
              <a:spcAft>
                <a:spcPts val="0"/>
              </a:spcAft>
              <a:buNone/>
            </a:pPr>
            <a:r>
              <a:rPr lang="en"/>
              <a:t>ChatGPT - translate this sentence from English to Spanish: Can I help you?</a:t>
            </a:r>
            <a:endParaRPr/>
          </a:p>
          <a:p>
            <a:pPr indent="0" lvl="0" marL="0" rtl="0" algn="l">
              <a:spcBef>
                <a:spcPts val="1200"/>
              </a:spcBef>
              <a:spcAft>
                <a:spcPts val="0"/>
              </a:spcAft>
              <a:buNone/>
            </a:pPr>
            <a:r>
              <a:rPr lang="en"/>
              <a:t>ChatGPT - Generate a knitting pattern for me …</a:t>
            </a:r>
            <a:endParaRPr/>
          </a:p>
          <a:p>
            <a:pPr indent="0" lvl="0" marL="0" rtl="0" algn="l">
              <a:spcBef>
                <a:spcPts val="1200"/>
              </a:spcBef>
              <a:spcAft>
                <a:spcPts val="1200"/>
              </a:spcAft>
              <a:buNone/>
            </a:pPr>
            <a:r>
              <a:rPr lang="en"/>
              <a:t>More at: Epic ChatGPT Fails: </a:t>
            </a:r>
            <a:r>
              <a:rPr lang="en" u="sng">
                <a:solidFill>
                  <a:schemeClr val="hlink"/>
                </a:solidFill>
                <a:hlinkClick r:id="rId3"/>
              </a:rPr>
              <a:t>https://www.buzzfeed.com/andyneuenschwander/chatgpt-ai-fails-funny</a:t>
            </a:r>
            <a:r>
              <a:rPr lang="en"/>
              <a:t> </a:t>
            </a:r>
            <a:endParaRPr/>
          </a:p>
        </p:txBody>
      </p:sp>
      <p:sp>
        <p:nvSpPr>
          <p:cNvPr id="2850" name="Google Shape;2850;p3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4" name="Shape 2854"/>
        <p:cNvGrpSpPr/>
        <p:nvPr/>
      </p:nvGrpSpPr>
      <p:grpSpPr>
        <a:xfrm>
          <a:off x="0" y="0"/>
          <a:ext cx="0" cy="0"/>
          <a:chOff x="0" y="0"/>
          <a:chExt cx="0" cy="0"/>
        </a:xfrm>
      </p:grpSpPr>
      <p:sp>
        <p:nvSpPr>
          <p:cNvPr id="2855" name="Google Shape;2855;p3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Computing Art Crawl!!!</a:t>
            </a:r>
            <a:endParaRPr/>
          </a:p>
        </p:txBody>
      </p:sp>
      <p:sp>
        <p:nvSpPr>
          <p:cNvPr id="2856" name="Google Shape;2856;p3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Have students do an art project based on one trade-off that they observe with technology.  Many have </a:t>
            </a:r>
            <a:r>
              <a:rPr lang="en"/>
              <a:t>just</a:t>
            </a:r>
            <a:r>
              <a:rPr lang="en"/>
              <a:t> gotten their phones - ask them about the tradeoffs they observe since getting phones. </a:t>
            </a:r>
            <a:endParaRPr/>
          </a:p>
        </p:txBody>
      </p:sp>
      <p:sp>
        <p:nvSpPr>
          <p:cNvPr id="2857" name="Google Shape;2857;p3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1" name="Shape 2861"/>
        <p:cNvGrpSpPr/>
        <p:nvPr/>
      </p:nvGrpSpPr>
      <p:grpSpPr>
        <a:xfrm>
          <a:off x="0" y="0"/>
          <a:ext cx="0" cy="0"/>
          <a:chOff x="0" y="0"/>
          <a:chExt cx="0" cy="0"/>
        </a:xfrm>
      </p:grpSpPr>
      <p:sp>
        <p:nvSpPr>
          <p:cNvPr id="2862" name="Google Shape;2862;p3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Bias in Algorithms</a:t>
            </a:r>
            <a:endParaRPr/>
          </a:p>
        </p:txBody>
      </p:sp>
      <p:sp>
        <p:nvSpPr>
          <p:cNvPr id="2863" name="Google Shape;2863;p3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Computers represent the people who program them - therefore there are biases in them.</a:t>
            </a:r>
            <a:endParaRPr/>
          </a:p>
          <a:p>
            <a:pPr indent="0" lvl="0" marL="0" rtl="0" algn="l">
              <a:spcBef>
                <a:spcPts val="1200"/>
              </a:spcBef>
              <a:spcAft>
                <a:spcPts val="0"/>
              </a:spcAft>
              <a:buNone/>
            </a:pPr>
            <a:r>
              <a:rPr lang="en"/>
              <a:t>Exercise - look at various images created by AIs - What patterns do you see?</a:t>
            </a:r>
            <a:endParaRPr/>
          </a:p>
          <a:p>
            <a:pPr indent="0" lvl="0" marL="0" rtl="0" algn="l">
              <a:spcBef>
                <a:spcPts val="1200"/>
              </a:spcBef>
              <a:spcAft>
                <a:spcPts val="0"/>
              </a:spcAft>
              <a:buNone/>
            </a:pPr>
            <a:r>
              <a:rPr lang="en"/>
              <a:t>For example - ask an AI generator to generate a picture of a person in a certain career field - what genders and races do you observe?</a:t>
            </a:r>
            <a:endParaRPr/>
          </a:p>
          <a:p>
            <a:pPr indent="0" lvl="0" marL="0" rtl="0" algn="l">
              <a:spcBef>
                <a:spcPts val="1200"/>
              </a:spcBef>
              <a:spcAft>
                <a:spcPts val="1200"/>
              </a:spcAft>
              <a:buNone/>
            </a:pPr>
            <a:r>
              <a:rPr lang="en" u="sng">
                <a:solidFill>
                  <a:schemeClr val="hlink"/>
                </a:solidFill>
                <a:hlinkClick r:id="rId3"/>
              </a:rPr>
              <a:t>https://www.bloomberg.com/graphics/2023-generative-ai-bias/</a:t>
            </a:r>
            <a:r>
              <a:rPr lang="en"/>
              <a:t> </a:t>
            </a:r>
            <a:endParaRPr/>
          </a:p>
        </p:txBody>
      </p:sp>
      <p:sp>
        <p:nvSpPr>
          <p:cNvPr id="2864" name="Google Shape;2864;p3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8" name="Shape 2868"/>
        <p:cNvGrpSpPr/>
        <p:nvPr/>
      </p:nvGrpSpPr>
      <p:grpSpPr>
        <a:xfrm>
          <a:off x="0" y="0"/>
          <a:ext cx="0" cy="0"/>
          <a:chOff x="0" y="0"/>
          <a:chExt cx="0" cy="0"/>
        </a:xfrm>
      </p:grpSpPr>
      <p:sp>
        <p:nvSpPr>
          <p:cNvPr id="2869" name="Google Shape;2869;p3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Conclusions</a:t>
            </a:r>
            <a:endParaRPr/>
          </a:p>
        </p:txBody>
      </p:sp>
      <p:sp>
        <p:nvSpPr>
          <p:cNvPr id="2870" name="Google Shape;2870;p374"/>
          <p:cNvSpPr txBox="1"/>
          <p:nvPr>
            <p:ph idx="1" type="body"/>
          </p:nvPr>
        </p:nvSpPr>
        <p:spPr>
          <a:xfrm>
            <a:off x="353425" y="11322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This was a boot camp experience!  You will need time to decompress.</a:t>
            </a:r>
            <a:endParaRPr/>
          </a:p>
          <a:p>
            <a:pPr indent="0" lvl="0" marL="0" rtl="0" algn="l">
              <a:spcBef>
                <a:spcPts val="1200"/>
              </a:spcBef>
              <a:spcAft>
                <a:spcPts val="0"/>
              </a:spcAft>
              <a:buNone/>
            </a:pPr>
            <a:r>
              <a:rPr lang="en"/>
              <a:t>Try to integrate one idea from a lesson you learned today in your teaching - then email us at </a:t>
            </a:r>
            <a:r>
              <a:rPr lang="en" u="sng">
                <a:solidFill>
                  <a:schemeClr val="hlink"/>
                </a:solidFill>
                <a:hlinkClick r:id="rId3"/>
              </a:rPr>
              <a:t>k12csed@montclair.edu</a:t>
            </a:r>
            <a:r>
              <a:rPr lang="en"/>
              <a:t> and tell us how it went - better yet - take pics and video and send them to us or tag us on social media.</a:t>
            </a:r>
            <a:endParaRPr/>
          </a:p>
          <a:p>
            <a:pPr indent="0" lvl="0" marL="0" rtl="0" algn="l">
              <a:spcBef>
                <a:spcPts val="1200"/>
              </a:spcBef>
              <a:spcAft>
                <a:spcPts val="0"/>
              </a:spcAft>
              <a:buNone/>
            </a:pPr>
            <a:r>
              <a:rPr lang="en"/>
              <a:t>Thank you so much to everyone for coming today and supporting this project.</a:t>
            </a:r>
            <a:endParaRPr/>
          </a:p>
          <a:p>
            <a:pPr indent="0" lvl="0" marL="0" rtl="0" algn="l">
              <a:spcBef>
                <a:spcPts val="1200"/>
              </a:spcBef>
              <a:spcAft>
                <a:spcPts val="0"/>
              </a:spcAft>
              <a:buNone/>
            </a:pPr>
            <a:r>
              <a:rPr lang="en"/>
              <a:t>Please fill out our Post-PD survey: </a:t>
            </a:r>
            <a:r>
              <a:rPr lang="en" u="sng">
                <a:solidFill>
                  <a:schemeClr val="hlink"/>
                </a:solidFill>
                <a:hlinkClick r:id="rId4"/>
              </a:rPr>
              <a:t>https://forms.gle/AJEiBHf1wcMPmyfA8</a:t>
            </a:r>
            <a:r>
              <a:rPr lang="en"/>
              <a:t> </a:t>
            </a:r>
            <a:endParaRPr/>
          </a:p>
          <a:p>
            <a:pPr indent="0" lvl="0" marL="0" rtl="0" algn="l">
              <a:spcBef>
                <a:spcPts val="1200"/>
              </a:spcBef>
              <a:spcAft>
                <a:spcPts val="0"/>
              </a:spcAft>
              <a:buNone/>
            </a:pPr>
            <a:r>
              <a:rPr lang="en"/>
              <a:t>Also, and this is optional, if you could fill out this reflection, we would appreciate it: </a:t>
            </a:r>
            <a:endParaRPr/>
          </a:p>
          <a:p>
            <a:pPr indent="0" lvl="0" marL="0" rtl="0" algn="l">
              <a:spcBef>
                <a:spcPts val="1200"/>
              </a:spcBef>
              <a:spcAft>
                <a:spcPts val="0"/>
              </a:spcAft>
              <a:buNone/>
            </a:pPr>
            <a:r>
              <a:rPr lang="en"/>
              <a:t>https://forms.gle/ZcENGE9BqXUJSwqd6 </a:t>
            </a:r>
            <a:endParaRPr/>
          </a:p>
          <a:p>
            <a:pPr indent="0" lvl="0" marL="0" rtl="0" algn="l">
              <a:spcBef>
                <a:spcPts val="1200"/>
              </a:spcBef>
              <a:spcAft>
                <a:spcPts val="1200"/>
              </a:spcAft>
              <a:buNone/>
            </a:pPr>
            <a:r>
              <a:t/>
            </a:r>
            <a:endParaRPr/>
          </a:p>
        </p:txBody>
      </p:sp>
      <p:sp>
        <p:nvSpPr>
          <p:cNvPr id="2871" name="Google Shape;2871;p3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94" name="Shape 394"/>
        <p:cNvGrpSpPr/>
        <p:nvPr/>
      </p:nvGrpSpPr>
      <p:grpSpPr>
        <a:xfrm>
          <a:off x="0" y="0"/>
          <a:ext cx="0" cy="0"/>
          <a:chOff x="0" y="0"/>
          <a:chExt cx="0" cy="0"/>
        </a:xfrm>
      </p:grpSpPr>
      <p:sp>
        <p:nvSpPr>
          <p:cNvPr id="395" name="Google Shape;395;p5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6" name="Google Shape;396;p5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7" name="Google Shape;397;p5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8" name="Google Shape;398;p54"/>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The Central Processing Unit: The Brains of the Computer</a:t>
            </a:r>
            <a:endParaRPr u="none">
              <a:solidFill>
                <a:srgbClr val="D1190D"/>
              </a:solidFill>
            </a:endParaRPr>
          </a:p>
        </p:txBody>
      </p:sp>
      <p:sp>
        <p:nvSpPr>
          <p:cNvPr id="399" name="Google Shape;399;p5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00" name="Google Shape;400;p5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01" name="Google Shape;401;p5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02" name="Google Shape;402;p54"/>
          <p:cNvGrpSpPr/>
          <p:nvPr/>
        </p:nvGrpSpPr>
        <p:grpSpPr>
          <a:xfrm>
            <a:off x="312780" y="4766655"/>
            <a:ext cx="2220930" cy="352501"/>
            <a:chOff x="6077925" y="4856850"/>
            <a:chExt cx="6064800" cy="1143000"/>
          </a:xfrm>
        </p:grpSpPr>
        <p:sp>
          <p:nvSpPr>
            <p:cNvPr id="403" name="Google Shape;403;p5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04" name="Google Shape;404;p54"/>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05" name="Google Shape;405;p54"/>
          <p:cNvPicPr preferRelativeResize="0"/>
          <p:nvPr/>
        </p:nvPicPr>
        <p:blipFill>
          <a:blip r:embed="rId5">
            <a:alphaModFix/>
          </a:blip>
          <a:stretch>
            <a:fillRect/>
          </a:stretch>
        </p:blipFill>
        <p:spPr>
          <a:xfrm>
            <a:off x="3683679" y="849656"/>
            <a:ext cx="5329515" cy="3444188"/>
          </a:xfrm>
          <a:prstGeom prst="rect">
            <a:avLst/>
          </a:prstGeom>
          <a:noFill/>
          <a:ln>
            <a:noFill/>
          </a:ln>
        </p:spPr>
      </p:pic>
      <p:pic>
        <p:nvPicPr>
          <p:cNvPr id="406" name="Google Shape;406;p54"/>
          <p:cNvPicPr preferRelativeResize="0"/>
          <p:nvPr/>
        </p:nvPicPr>
        <p:blipFill>
          <a:blip r:embed="rId6">
            <a:alphaModFix/>
          </a:blip>
          <a:stretch>
            <a:fillRect/>
          </a:stretch>
        </p:blipFill>
        <p:spPr>
          <a:xfrm>
            <a:off x="103700" y="1006519"/>
            <a:ext cx="3058729" cy="305872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10" name="Shape 410"/>
        <p:cNvGrpSpPr/>
        <p:nvPr/>
      </p:nvGrpSpPr>
      <p:grpSpPr>
        <a:xfrm>
          <a:off x="0" y="0"/>
          <a:ext cx="0" cy="0"/>
          <a:chOff x="0" y="0"/>
          <a:chExt cx="0" cy="0"/>
        </a:xfrm>
      </p:grpSpPr>
      <p:sp>
        <p:nvSpPr>
          <p:cNvPr id="411" name="Google Shape;411;p5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2" name="Google Shape;412;p5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3" name="Google Shape;413;p5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4" name="Google Shape;414;p5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Machine Cycle</a:t>
            </a:r>
            <a:endParaRPr u="none">
              <a:solidFill>
                <a:srgbClr val="D1190D"/>
              </a:solidFill>
            </a:endParaRPr>
          </a:p>
        </p:txBody>
      </p:sp>
      <p:sp>
        <p:nvSpPr>
          <p:cNvPr id="415" name="Google Shape;415;p5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16" name="Google Shape;416;p5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17" name="Google Shape;417;p55"/>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18" name="Google Shape;418;p5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19" name="Google Shape;419;p55"/>
          <p:cNvGrpSpPr/>
          <p:nvPr/>
        </p:nvGrpSpPr>
        <p:grpSpPr>
          <a:xfrm>
            <a:off x="312780" y="4766655"/>
            <a:ext cx="2220930" cy="352501"/>
            <a:chOff x="6077925" y="4856850"/>
            <a:chExt cx="6064800" cy="1143000"/>
          </a:xfrm>
        </p:grpSpPr>
        <p:sp>
          <p:nvSpPr>
            <p:cNvPr id="420" name="Google Shape;420;p5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21" name="Google Shape;421;p5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22" name="Google Shape;422;p55"/>
          <p:cNvPicPr preferRelativeResize="0"/>
          <p:nvPr/>
        </p:nvPicPr>
        <p:blipFill>
          <a:blip r:embed="rId5">
            <a:alphaModFix/>
          </a:blip>
          <a:stretch>
            <a:fillRect/>
          </a:stretch>
        </p:blipFill>
        <p:spPr>
          <a:xfrm>
            <a:off x="2406477" y="1236113"/>
            <a:ext cx="4105968" cy="328804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26" name="Shape 426"/>
        <p:cNvGrpSpPr/>
        <p:nvPr/>
      </p:nvGrpSpPr>
      <p:grpSpPr>
        <a:xfrm>
          <a:off x="0" y="0"/>
          <a:ext cx="0" cy="0"/>
          <a:chOff x="0" y="0"/>
          <a:chExt cx="0" cy="0"/>
        </a:xfrm>
      </p:grpSpPr>
      <p:sp>
        <p:nvSpPr>
          <p:cNvPr id="427" name="Google Shape;427;p5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8" name="Google Shape;428;p5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9" name="Google Shape;429;p5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0" name="Google Shape;430;p56"/>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Motherboard and integrating with additional hardware</a:t>
            </a:r>
            <a:endParaRPr u="none">
              <a:solidFill>
                <a:srgbClr val="D1190D"/>
              </a:solidFill>
            </a:endParaRPr>
          </a:p>
        </p:txBody>
      </p:sp>
      <p:sp>
        <p:nvSpPr>
          <p:cNvPr id="431" name="Google Shape;431;p5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32" name="Google Shape;432;p5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33" name="Google Shape;433;p56"/>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34" name="Google Shape;434;p5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35" name="Google Shape;435;p56"/>
          <p:cNvGrpSpPr/>
          <p:nvPr/>
        </p:nvGrpSpPr>
        <p:grpSpPr>
          <a:xfrm>
            <a:off x="312780" y="4766655"/>
            <a:ext cx="2220930" cy="352501"/>
            <a:chOff x="6077925" y="4856850"/>
            <a:chExt cx="6064800" cy="1143000"/>
          </a:xfrm>
        </p:grpSpPr>
        <p:sp>
          <p:nvSpPr>
            <p:cNvPr id="436" name="Google Shape;436;p5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37" name="Google Shape;437;p56"/>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38" name="Google Shape;438;p56"/>
          <p:cNvPicPr preferRelativeResize="0"/>
          <p:nvPr/>
        </p:nvPicPr>
        <p:blipFill>
          <a:blip r:embed="rId5">
            <a:alphaModFix/>
          </a:blip>
          <a:stretch>
            <a:fillRect/>
          </a:stretch>
        </p:blipFill>
        <p:spPr>
          <a:xfrm>
            <a:off x="1801238" y="1226965"/>
            <a:ext cx="5316454" cy="333834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42" name="Shape 442"/>
        <p:cNvGrpSpPr/>
        <p:nvPr/>
      </p:nvGrpSpPr>
      <p:grpSpPr>
        <a:xfrm>
          <a:off x="0" y="0"/>
          <a:ext cx="0" cy="0"/>
          <a:chOff x="0" y="0"/>
          <a:chExt cx="0" cy="0"/>
        </a:xfrm>
      </p:grpSpPr>
      <p:sp>
        <p:nvSpPr>
          <p:cNvPr id="443" name="Google Shape;443;p5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4" name="Google Shape;444;p5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5" name="Google Shape;445;p5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6" name="Google Shape;446;p5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Hardware and Software Together - General Computer</a:t>
            </a:r>
            <a:endParaRPr u="none">
              <a:solidFill>
                <a:srgbClr val="D1190D"/>
              </a:solidFill>
            </a:endParaRPr>
          </a:p>
        </p:txBody>
      </p:sp>
      <p:sp>
        <p:nvSpPr>
          <p:cNvPr id="447" name="Google Shape;447;p5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48" name="Google Shape;448;p5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49" name="Google Shape;449;p57"/>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50" name="Google Shape;450;p5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51" name="Google Shape;451;p57"/>
          <p:cNvGrpSpPr/>
          <p:nvPr/>
        </p:nvGrpSpPr>
        <p:grpSpPr>
          <a:xfrm>
            <a:off x="312780" y="4766655"/>
            <a:ext cx="2220930" cy="352501"/>
            <a:chOff x="6077925" y="4856850"/>
            <a:chExt cx="6064800" cy="1143000"/>
          </a:xfrm>
        </p:grpSpPr>
        <p:sp>
          <p:nvSpPr>
            <p:cNvPr id="452" name="Google Shape;452;p5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53" name="Google Shape;453;p57"/>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54" name="Google Shape;454;p57"/>
          <p:cNvPicPr preferRelativeResize="0"/>
          <p:nvPr/>
        </p:nvPicPr>
        <p:blipFill>
          <a:blip r:embed="rId5">
            <a:alphaModFix/>
          </a:blip>
          <a:stretch>
            <a:fillRect/>
          </a:stretch>
        </p:blipFill>
        <p:spPr>
          <a:xfrm>
            <a:off x="114300" y="1431094"/>
            <a:ext cx="2071688" cy="1243013"/>
          </a:xfrm>
          <a:prstGeom prst="rect">
            <a:avLst/>
          </a:prstGeom>
          <a:noFill/>
          <a:ln>
            <a:noFill/>
          </a:ln>
        </p:spPr>
      </p:pic>
      <p:pic>
        <p:nvPicPr>
          <p:cNvPr id="455" name="Google Shape;455;p57"/>
          <p:cNvPicPr preferRelativeResize="0"/>
          <p:nvPr/>
        </p:nvPicPr>
        <p:blipFill>
          <a:blip r:embed="rId6">
            <a:alphaModFix/>
          </a:blip>
          <a:stretch>
            <a:fillRect/>
          </a:stretch>
        </p:blipFill>
        <p:spPr>
          <a:xfrm>
            <a:off x="2696456" y="2503519"/>
            <a:ext cx="3246440" cy="2034741"/>
          </a:xfrm>
          <a:prstGeom prst="rect">
            <a:avLst/>
          </a:prstGeom>
          <a:noFill/>
          <a:ln>
            <a:noFill/>
          </a:ln>
        </p:spPr>
      </p:pic>
      <p:pic>
        <p:nvPicPr>
          <p:cNvPr id="456" name="Google Shape;456;p57"/>
          <p:cNvPicPr preferRelativeResize="0"/>
          <p:nvPr/>
        </p:nvPicPr>
        <p:blipFill>
          <a:blip r:embed="rId7">
            <a:alphaModFix/>
          </a:blip>
          <a:stretch>
            <a:fillRect/>
          </a:stretch>
        </p:blipFill>
        <p:spPr>
          <a:xfrm>
            <a:off x="6005116" y="947212"/>
            <a:ext cx="2796056" cy="1714650"/>
          </a:xfrm>
          <a:prstGeom prst="rect">
            <a:avLst/>
          </a:prstGeom>
          <a:noFill/>
          <a:ln>
            <a:noFill/>
          </a:ln>
        </p:spPr>
      </p:pic>
      <p:sp>
        <p:nvSpPr>
          <p:cNvPr id="457" name="Google Shape;457;p57"/>
          <p:cNvSpPr/>
          <p:nvPr/>
        </p:nvSpPr>
        <p:spPr>
          <a:xfrm rot="5400000">
            <a:off x="2418192" y="1517451"/>
            <a:ext cx="879300" cy="1343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8" name="Google Shape;458;p57"/>
          <p:cNvSpPr/>
          <p:nvPr/>
        </p:nvSpPr>
        <p:spPr>
          <a:xfrm>
            <a:off x="5427004" y="1215276"/>
            <a:ext cx="879300" cy="1343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9" name="Google Shape;459;p57"/>
          <p:cNvSpPr txBox="1"/>
          <p:nvPr/>
        </p:nvSpPr>
        <p:spPr>
          <a:xfrm>
            <a:off x="2118094" y="851475"/>
            <a:ext cx="21891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CPU does the “math” to create the actions”</a:t>
            </a:r>
            <a:endParaRPr b="1" sz="1500">
              <a:latin typeface="Calibri"/>
              <a:ea typeface="Calibri"/>
              <a:cs typeface="Calibri"/>
              <a:sym typeface="Calibri"/>
            </a:endParaRPr>
          </a:p>
        </p:txBody>
      </p:sp>
      <p:sp>
        <p:nvSpPr>
          <p:cNvPr id="460" name="Google Shape;460;p57"/>
          <p:cNvSpPr txBox="1"/>
          <p:nvPr/>
        </p:nvSpPr>
        <p:spPr>
          <a:xfrm>
            <a:off x="76781" y="3535556"/>
            <a:ext cx="2457300" cy="1062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Motherboard holds the CPU and connects it to other devices like memory, hard drive USB - peripherals.</a:t>
            </a:r>
            <a:endParaRPr b="1" sz="1500">
              <a:latin typeface="Calibri"/>
              <a:ea typeface="Calibri"/>
              <a:cs typeface="Calibri"/>
              <a:sym typeface="Calibri"/>
            </a:endParaRPr>
          </a:p>
        </p:txBody>
      </p:sp>
      <p:sp>
        <p:nvSpPr>
          <p:cNvPr id="461" name="Google Shape;461;p57"/>
          <p:cNvSpPr txBox="1"/>
          <p:nvPr/>
        </p:nvSpPr>
        <p:spPr>
          <a:xfrm>
            <a:off x="6257569" y="2863294"/>
            <a:ext cx="2665500" cy="1293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hard drive holds our programs.  When we want to use the program, it is loaded into memory and run on the CPU.</a:t>
            </a:r>
            <a:endParaRPr b="1" sz="15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Community of Learners</a:t>
            </a:r>
            <a:endParaRPr/>
          </a:p>
        </p:txBody>
      </p:sp>
      <p:sp>
        <p:nvSpPr>
          <p:cNvPr id="101" name="Google Shape;101;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Styles we adopt in this session …</a:t>
            </a:r>
            <a:endParaRPr/>
          </a:p>
          <a:p>
            <a:pPr indent="-334327" lvl="0" marL="457200" rtl="0" algn="l">
              <a:spcBef>
                <a:spcPts val="1200"/>
              </a:spcBef>
              <a:spcAft>
                <a:spcPts val="0"/>
              </a:spcAft>
              <a:buSzPct val="100000"/>
              <a:buChar char="-"/>
            </a:pPr>
            <a:r>
              <a:rPr lang="en"/>
              <a:t>We are friendly and hopefully building friendship - please welcome people - especially singletons who you do not know to your table - and feel free to use first names.</a:t>
            </a:r>
            <a:endParaRPr/>
          </a:p>
          <a:p>
            <a:pPr indent="-334327" lvl="0" marL="457200" rtl="0" algn="l">
              <a:spcBef>
                <a:spcPts val="0"/>
              </a:spcBef>
              <a:spcAft>
                <a:spcPts val="0"/>
              </a:spcAft>
              <a:buSzPct val="100000"/>
              <a:buChar char="-"/>
            </a:pPr>
            <a:r>
              <a:rPr lang="en"/>
              <a:t>We are Inclusive and try to design for UDL.</a:t>
            </a:r>
            <a:endParaRPr/>
          </a:p>
          <a:p>
            <a:pPr indent="-334327" lvl="0" marL="457200" rtl="0" algn="l">
              <a:spcBef>
                <a:spcPts val="0"/>
              </a:spcBef>
              <a:spcAft>
                <a:spcPts val="0"/>
              </a:spcAft>
              <a:buSzPct val="100000"/>
              <a:buChar char="-"/>
            </a:pPr>
            <a:r>
              <a:rPr lang="en"/>
              <a:t>We are Positive - everyone has a voice, perspective and contribution to give.</a:t>
            </a:r>
            <a:endParaRPr/>
          </a:p>
          <a:p>
            <a:pPr indent="-334327" lvl="0" marL="457200" rtl="0" algn="l">
              <a:spcBef>
                <a:spcPts val="0"/>
              </a:spcBef>
              <a:spcAft>
                <a:spcPts val="0"/>
              </a:spcAft>
              <a:buSzPct val="100000"/>
              <a:buChar char="-"/>
            </a:pPr>
            <a:r>
              <a:rPr lang="en"/>
              <a:t>We try to Laugh - this is a long day with a lot of content we may not have ever seen before so we are going to try to have fun.</a:t>
            </a:r>
            <a:endParaRPr/>
          </a:p>
          <a:p>
            <a:pPr indent="-334327" lvl="0" marL="457200" rtl="0" algn="l">
              <a:spcBef>
                <a:spcPts val="0"/>
              </a:spcBef>
              <a:spcAft>
                <a:spcPts val="0"/>
              </a:spcAft>
              <a:buSzPct val="100000"/>
              <a:buChar char="-"/>
            </a:pPr>
            <a:r>
              <a:rPr lang="en"/>
              <a:t>We Accept there is no one authority or expert in the room - everyone has human moments and we support each other through them.</a:t>
            </a:r>
            <a:endParaRPr/>
          </a:p>
          <a:p>
            <a:pPr indent="-334327" lvl="0" marL="457200" rtl="0" algn="l">
              <a:spcBef>
                <a:spcPts val="0"/>
              </a:spcBef>
              <a:spcAft>
                <a:spcPts val="0"/>
              </a:spcAft>
              <a:buSzPct val="100000"/>
              <a:buChar char="-"/>
            </a:pPr>
            <a:r>
              <a:rPr lang="en"/>
              <a:t>We are Safe - personal stories should stay here unless you have the express permission of the person.</a:t>
            </a:r>
            <a:endParaRPr/>
          </a:p>
        </p:txBody>
      </p:sp>
      <p:sp>
        <p:nvSpPr>
          <p:cNvPr id="102" name="Google Shape;10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65" name="Shape 465"/>
        <p:cNvGrpSpPr/>
        <p:nvPr/>
      </p:nvGrpSpPr>
      <p:grpSpPr>
        <a:xfrm>
          <a:off x="0" y="0"/>
          <a:ext cx="0" cy="0"/>
          <a:chOff x="0" y="0"/>
          <a:chExt cx="0" cy="0"/>
        </a:xfrm>
      </p:grpSpPr>
      <p:sp>
        <p:nvSpPr>
          <p:cNvPr id="466" name="Google Shape;466;p5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7" name="Google Shape;467;p5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8" name="Google Shape;468;p5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9" name="Google Shape;469;p58"/>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Hardware and Software Together</a:t>
            </a:r>
            <a:endParaRPr u="none">
              <a:solidFill>
                <a:srgbClr val="D1190D"/>
              </a:solidFill>
            </a:endParaRPr>
          </a:p>
        </p:txBody>
      </p:sp>
      <p:sp>
        <p:nvSpPr>
          <p:cNvPr id="470" name="Google Shape;470;p5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71" name="Google Shape;471;p5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72" name="Google Shape;472;p58"/>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73" name="Google Shape;473;p5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74" name="Google Shape;474;p58"/>
          <p:cNvGrpSpPr/>
          <p:nvPr/>
        </p:nvGrpSpPr>
        <p:grpSpPr>
          <a:xfrm>
            <a:off x="312780" y="4766655"/>
            <a:ext cx="2220930" cy="352501"/>
            <a:chOff x="6077925" y="4856850"/>
            <a:chExt cx="6064800" cy="1143000"/>
          </a:xfrm>
        </p:grpSpPr>
        <p:sp>
          <p:nvSpPr>
            <p:cNvPr id="475" name="Google Shape;475;p5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76" name="Google Shape;476;p5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77" name="Google Shape;477;p58"/>
          <p:cNvPicPr preferRelativeResize="0"/>
          <p:nvPr/>
        </p:nvPicPr>
        <p:blipFill>
          <a:blip r:embed="rId5">
            <a:alphaModFix/>
          </a:blip>
          <a:stretch>
            <a:fillRect/>
          </a:stretch>
        </p:blipFill>
        <p:spPr>
          <a:xfrm>
            <a:off x="3055773" y="1064991"/>
            <a:ext cx="3292482" cy="3396769"/>
          </a:xfrm>
          <a:prstGeom prst="rect">
            <a:avLst/>
          </a:prstGeom>
          <a:noFill/>
          <a:ln>
            <a:noFill/>
          </a:ln>
        </p:spPr>
      </p:pic>
      <p:sp>
        <p:nvSpPr>
          <p:cNvPr id="478" name="Google Shape;478;p58"/>
          <p:cNvSpPr txBox="1"/>
          <p:nvPr/>
        </p:nvSpPr>
        <p:spPr>
          <a:xfrm>
            <a:off x="222919" y="2967413"/>
            <a:ext cx="26760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Program that manages all</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of the Computer’s resources</a:t>
            </a:r>
            <a:endParaRPr b="1" sz="1500">
              <a:latin typeface="Calibri"/>
              <a:ea typeface="Calibri"/>
              <a:cs typeface="Calibri"/>
              <a:sym typeface="Calibri"/>
            </a:endParaRPr>
          </a:p>
        </p:txBody>
      </p:sp>
      <p:sp>
        <p:nvSpPr>
          <p:cNvPr id="479" name="Google Shape;479;p58"/>
          <p:cNvSpPr txBox="1"/>
          <p:nvPr/>
        </p:nvSpPr>
        <p:spPr>
          <a:xfrm>
            <a:off x="6413756" y="2071969"/>
            <a:ext cx="27303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program that does the thing I want to do.</a:t>
            </a:r>
            <a:endParaRPr b="1" sz="15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83" name="Shape 483"/>
        <p:cNvGrpSpPr/>
        <p:nvPr/>
      </p:nvGrpSpPr>
      <p:grpSpPr>
        <a:xfrm>
          <a:off x="0" y="0"/>
          <a:ext cx="0" cy="0"/>
          <a:chOff x="0" y="0"/>
          <a:chExt cx="0" cy="0"/>
        </a:xfrm>
      </p:grpSpPr>
      <p:sp>
        <p:nvSpPr>
          <p:cNvPr id="484" name="Google Shape;484;p5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85" name="Google Shape;485;p5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86" name="Google Shape;486;p5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87" name="Google Shape;487;p59"/>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Connections for a Computer System </a:t>
            </a:r>
            <a:endParaRPr u="none">
              <a:solidFill>
                <a:srgbClr val="D1190D"/>
              </a:solidFill>
            </a:endParaRPr>
          </a:p>
        </p:txBody>
      </p:sp>
      <p:sp>
        <p:nvSpPr>
          <p:cNvPr id="488" name="Google Shape;488;p5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89" name="Google Shape;489;p5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90" name="Google Shape;490;p59"/>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91" name="Google Shape;491;p5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92" name="Google Shape;492;p59"/>
          <p:cNvGrpSpPr/>
          <p:nvPr/>
        </p:nvGrpSpPr>
        <p:grpSpPr>
          <a:xfrm>
            <a:off x="312780" y="4766655"/>
            <a:ext cx="2220930" cy="352501"/>
            <a:chOff x="6077925" y="4856850"/>
            <a:chExt cx="6064800" cy="1143000"/>
          </a:xfrm>
        </p:grpSpPr>
        <p:sp>
          <p:nvSpPr>
            <p:cNvPr id="493" name="Google Shape;493;p5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94" name="Google Shape;494;p5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95" name="Google Shape;495;p59"/>
          <p:cNvPicPr preferRelativeResize="0"/>
          <p:nvPr/>
        </p:nvPicPr>
        <p:blipFill>
          <a:blip r:embed="rId5">
            <a:alphaModFix/>
          </a:blip>
          <a:stretch>
            <a:fillRect/>
          </a:stretch>
        </p:blipFill>
        <p:spPr>
          <a:xfrm>
            <a:off x="973675" y="884103"/>
            <a:ext cx="6472850" cy="36253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0"/>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Software and Operating Systems</a:t>
            </a:r>
            <a:endParaRPr/>
          </a:p>
          <a:p>
            <a:pPr indent="0" lvl="0" marL="0" rtl="0" algn="ctr">
              <a:spcBef>
                <a:spcPts val="0"/>
              </a:spcBef>
              <a:spcAft>
                <a:spcPts val="0"/>
              </a:spcAft>
              <a:buNone/>
            </a:pPr>
            <a:r>
              <a:rPr lang="en" sz="2600"/>
              <a:t>(slides from Beekman et. al, Prentice Hall)</a:t>
            </a:r>
            <a:endParaRPr sz="2600"/>
          </a:p>
        </p:txBody>
      </p:sp>
      <p:sp>
        <p:nvSpPr>
          <p:cNvPr id="501" name="Google Shape;501;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61"/>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Categories of Software</a:t>
            </a:r>
            <a:endParaRPr/>
          </a:p>
        </p:txBody>
      </p:sp>
      <p:sp>
        <p:nvSpPr>
          <p:cNvPr id="508" name="Google Shape;508;p61"/>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85000" lnSpcReduction="20000"/>
          </a:bodyPr>
          <a:lstStyle/>
          <a:p>
            <a:pPr indent="-316230" lvl="0" marL="342900" rtl="0" algn="l">
              <a:spcBef>
                <a:spcPts val="0"/>
              </a:spcBef>
              <a:spcAft>
                <a:spcPts val="0"/>
              </a:spcAft>
              <a:buClr>
                <a:srgbClr val="7030A0"/>
              </a:buClr>
              <a:buSzPct val="155555"/>
              <a:buFont typeface="Noto Sans Symbols"/>
              <a:buChar char="✔"/>
            </a:pPr>
            <a:r>
              <a:rPr b="1" i="1" lang="en">
                <a:solidFill>
                  <a:srgbClr val="7030A0"/>
                </a:solidFill>
              </a:rPr>
              <a:t>Compilers</a:t>
            </a:r>
            <a:r>
              <a:rPr lang="en"/>
              <a:t> and translator programs</a:t>
            </a:r>
            <a:endParaRPr/>
          </a:p>
          <a:p>
            <a:pPr indent="-260984" lvl="1" marL="742950" rtl="0" algn="l">
              <a:spcBef>
                <a:spcPts val="1500"/>
              </a:spcBef>
              <a:spcAft>
                <a:spcPts val="0"/>
              </a:spcAft>
              <a:buSzPct val="185714"/>
              <a:buChar char="○"/>
            </a:pPr>
            <a:r>
              <a:rPr lang="en"/>
              <a:t>Enable programmers to create other software</a:t>
            </a:r>
            <a:endParaRPr/>
          </a:p>
          <a:p>
            <a:pPr indent="-316230" lvl="0" marL="342900" rtl="0" algn="l">
              <a:spcBef>
                <a:spcPts val="1200"/>
              </a:spcBef>
              <a:spcAft>
                <a:spcPts val="0"/>
              </a:spcAft>
              <a:buClr>
                <a:srgbClr val="7030A0"/>
              </a:buClr>
              <a:buSzPct val="155555"/>
              <a:buFont typeface="Noto Sans Symbols"/>
              <a:buChar char="✔"/>
            </a:pPr>
            <a:r>
              <a:rPr lang="en"/>
              <a:t>Software applications</a:t>
            </a:r>
            <a:endParaRPr/>
          </a:p>
          <a:p>
            <a:pPr indent="-260984" lvl="1" marL="742950" rtl="0" algn="l">
              <a:spcBef>
                <a:spcPts val="1500"/>
              </a:spcBef>
              <a:spcAft>
                <a:spcPts val="0"/>
              </a:spcAft>
              <a:buSzPct val="185714"/>
              <a:buChar char="○"/>
            </a:pPr>
            <a:r>
              <a:rPr lang="en"/>
              <a:t>Serve as productivity tools to help users solve problems</a:t>
            </a:r>
            <a:endParaRPr/>
          </a:p>
          <a:p>
            <a:pPr indent="-316230" lvl="0" marL="342900" rtl="0" algn="l">
              <a:spcBef>
                <a:spcPts val="1200"/>
              </a:spcBef>
              <a:spcAft>
                <a:spcPts val="0"/>
              </a:spcAft>
              <a:buClr>
                <a:srgbClr val="7030A0"/>
              </a:buClr>
              <a:buSzPct val="155555"/>
              <a:buFont typeface="Noto Sans Symbols"/>
              <a:buChar char="✔"/>
            </a:pPr>
            <a:r>
              <a:rPr lang="en"/>
              <a:t>System software</a:t>
            </a:r>
            <a:endParaRPr/>
          </a:p>
          <a:p>
            <a:pPr indent="-260984" lvl="1" marL="742950" rtl="0" algn="l">
              <a:spcBef>
                <a:spcPts val="1500"/>
              </a:spcBef>
              <a:spcAft>
                <a:spcPts val="0"/>
              </a:spcAft>
              <a:buSzPct val="185714"/>
              <a:buChar char="○"/>
            </a:pPr>
            <a:r>
              <a:rPr lang="en"/>
              <a:t>Coordinates hardware operations </a:t>
            </a:r>
            <a:endParaRPr/>
          </a:p>
        </p:txBody>
      </p:sp>
      <p:sp>
        <p:nvSpPr>
          <p:cNvPr id="509" name="Google Shape;509;p61"/>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2"/>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A Fast Machine That Can’t Think for Itself</a:t>
            </a:r>
            <a:endParaRPr/>
          </a:p>
        </p:txBody>
      </p:sp>
      <p:sp>
        <p:nvSpPr>
          <p:cNvPr id="516" name="Google Shape;516;p62"/>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62500" lnSpcReduction="20000"/>
          </a:bodyPr>
          <a:lstStyle/>
          <a:p>
            <a:pPr indent="-276225" lvl="0" marL="342900" rtl="0" algn="l">
              <a:spcBef>
                <a:spcPts val="0"/>
              </a:spcBef>
              <a:spcAft>
                <a:spcPts val="0"/>
              </a:spcAft>
              <a:buClr>
                <a:srgbClr val="7030A0"/>
              </a:buClr>
              <a:buSzPct val="155555"/>
              <a:buFont typeface="Noto Sans Symbols"/>
              <a:buChar char="✔"/>
            </a:pPr>
            <a:r>
              <a:rPr lang="en"/>
              <a:t>Typical computer is only capable of:</a:t>
            </a:r>
            <a:endParaRPr/>
          </a:p>
          <a:p>
            <a:pPr indent="-223837" lvl="1" marL="742950" rtl="0" algn="l">
              <a:spcBef>
                <a:spcPts val="1500"/>
              </a:spcBef>
              <a:spcAft>
                <a:spcPts val="0"/>
              </a:spcAft>
              <a:buSzPct val="185714"/>
              <a:buChar char="○"/>
            </a:pPr>
            <a:r>
              <a:rPr lang="en"/>
              <a:t>Performing basic arithmetic operations</a:t>
            </a:r>
            <a:endParaRPr/>
          </a:p>
          <a:p>
            <a:pPr indent="-171450" lvl="2" marL="1143000" rtl="0" algn="l">
              <a:spcBef>
                <a:spcPts val="1200"/>
              </a:spcBef>
              <a:spcAft>
                <a:spcPts val="0"/>
              </a:spcAft>
              <a:buSzPct val="171428"/>
              <a:buChar char="■"/>
            </a:pPr>
            <a:r>
              <a:rPr lang="en"/>
              <a:t>Such as 7 + 3 and 15 – 8</a:t>
            </a:r>
            <a:endParaRPr/>
          </a:p>
          <a:p>
            <a:pPr indent="-223837" lvl="1" marL="742950" rtl="0" algn="l">
              <a:spcBef>
                <a:spcPts val="1500"/>
              </a:spcBef>
              <a:spcAft>
                <a:spcPts val="0"/>
              </a:spcAft>
              <a:buSzPct val="185714"/>
              <a:buChar char="○"/>
            </a:pPr>
            <a:r>
              <a:rPr lang="en"/>
              <a:t>Performing simple logical comparisons</a:t>
            </a:r>
            <a:endParaRPr/>
          </a:p>
          <a:p>
            <a:pPr indent="-171450" lvl="2" marL="1143000" rtl="0" algn="l">
              <a:spcBef>
                <a:spcPts val="1200"/>
              </a:spcBef>
              <a:spcAft>
                <a:spcPts val="0"/>
              </a:spcAft>
              <a:buSzPct val="171428"/>
              <a:buChar char="■"/>
            </a:pPr>
            <a:r>
              <a:rPr lang="en"/>
              <a:t>Is this number less than that number?</a:t>
            </a:r>
            <a:endParaRPr/>
          </a:p>
          <a:p>
            <a:pPr indent="-171450" lvl="2" marL="1143000" rtl="0" algn="l">
              <a:spcBef>
                <a:spcPts val="1500"/>
              </a:spcBef>
              <a:spcAft>
                <a:spcPts val="0"/>
              </a:spcAft>
              <a:buSzPct val="171428"/>
              <a:buChar char="■"/>
            </a:pPr>
            <a:r>
              <a:rPr lang="en"/>
              <a:t>Are these two values identical?</a:t>
            </a:r>
            <a:endParaRPr/>
          </a:p>
          <a:p>
            <a:pPr indent="-276225" lvl="0" marL="342900" rtl="0" algn="l">
              <a:spcBef>
                <a:spcPts val="1500"/>
              </a:spcBef>
              <a:spcAft>
                <a:spcPts val="0"/>
              </a:spcAft>
              <a:buClr>
                <a:srgbClr val="7030A0"/>
              </a:buClr>
              <a:buSzPct val="155555"/>
              <a:buFont typeface="Noto Sans Symbols"/>
              <a:buChar char="✔"/>
            </a:pPr>
            <a:r>
              <a:rPr lang="en"/>
              <a:t>Computers seem smart because they perform these operations quickly and accurately.</a:t>
            </a:r>
            <a:endParaRPr/>
          </a:p>
        </p:txBody>
      </p:sp>
      <p:sp>
        <p:nvSpPr>
          <p:cNvPr id="517" name="Google Shape;517;p62"/>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3"/>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The Language of Computers</a:t>
            </a:r>
            <a:endParaRPr/>
          </a:p>
        </p:txBody>
      </p:sp>
      <p:sp>
        <p:nvSpPr>
          <p:cNvPr id="524" name="Google Shape;524;p63"/>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62500" lnSpcReduction="20000"/>
          </a:bodyPr>
          <a:lstStyle/>
          <a:p>
            <a:pPr indent="-276225" lvl="0" marL="342900" rtl="0" algn="l">
              <a:spcBef>
                <a:spcPts val="0"/>
              </a:spcBef>
              <a:spcAft>
                <a:spcPts val="0"/>
              </a:spcAft>
              <a:buSzPct val="155555"/>
              <a:buChar char="●"/>
            </a:pPr>
            <a:r>
              <a:rPr lang="en"/>
              <a:t>Every computer processes instructions in </a:t>
            </a:r>
            <a:r>
              <a:rPr b="1" i="1" lang="en">
                <a:solidFill>
                  <a:srgbClr val="7030A0"/>
                </a:solidFill>
              </a:rPr>
              <a:t>machine language</a:t>
            </a:r>
            <a:r>
              <a:rPr lang="en"/>
              <a:t>.</a:t>
            </a:r>
            <a:endParaRPr/>
          </a:p>
          <a:p>
            <a:pPr indent="-223837" lvl="1" marL="742950" rtl="0" algn="l">
              <a:spcBef>
                <a:spcPts val="1200"/>
              </a:spcBef>
              <a:spcAft>
                <a:spcPts val="0"/>
              </a:spcAft>
              <a:buSzPct val="185714"/>
              <a:buChar char="○"/>
            </a:pPr>
            <a:r>
              <a:rPr lang="en"/>
              <a:t>Numeric codes used to represent basic operations:</a:t>
            </a:r>
            <a:endParaRPr/>
          </a:p>
          <a:p>
            <a:pPr indent="-171450" lvl="2" marL="1143000" rtl="0" algn="l">
              <a:spcBef>
                <a:spcPts val="1000"/>
              </a:spcBef>
              <a:spcAft>
                <a:spcPts val="0"/>
              </a:spcAft>
              <a:buSzPct val="171428"/>
              <a:buChar char="■"/>
            </a:pPr>
            <a:r>
              <a:rPr lang="en"/>
              <a:t>Adding and subtracting numbers</a:t>
            </a:r>
            <a:endParaRPr/>
          </a:p>
          <a:p>
            <a:pPr indent="-171450" lvl="2" marL="1143000" rtl="0" algn="l">
              <a:spcBef>
                <a:spcPts val="1000"/>
              </a:spcBef>
              <a:spcAft>
                <a:spcPts val="0"/>
              </a:spcAft>
              <a:buSzPct val="171428"/>
              <a:buChar char="■"/>
            </a:pPr>
            <a:r>
              <a:rPr lang="en"/>
              <a:t>Comparing numbers</a:t>
            </a:r>
            <a:endParaRPr/>
          </a:p>
          <a:p>
            <a:pPr indent="-171450" lvl="2" marL="1143000" rtl="0" algn="l">
              <a:spcBef>
                <a:spcPts val="1000"/>
              </a:spcBef>
              <a:spcAft>
                <a:spcPts val="0"/>
              </a:spcAft>
              <a:buSzPct val="171428"/>
              <a:buChar char="■"/>
            </a:pPr>
            <a:r>
              <a:rPr lang="en"/>
              <a:t>Moving numbers</a:t>
            </a:r>
            <a:endParaRPr/>
          </a:p>
          <a:p>
            <a:pPr indent="-171450" lvl="2" marL="1143000" rtl="0" algn="l">
              <a:spcBef>
                <a:spcPts val="1000"/>
              </a:spcBef>
              <a:spcAft>
                <a:spcPts val="0"/>
              </a:spcAft>
              <a:buSzPct val="171428"/>
              <a:buChar char="■"/>
            </a:pPr>
            <a:r>
              <a:rPr lang="en"/>
              <a:t>Repeating instructions</a:t>
            </a:r>
            <a:endParaRPr/>
          </a:p>
          <a:p>
            <a:pPr indent="-276225" lvl="0" marL="342900" rtl="0" algn="l">
              <a:spcBef>
                <a:spcPts val="1000"/>
              </a:spcBef>
              <a:spcAft>
                <a:spcPts val="0"/>
              </a:spcAft>
              <a:buSzPct val="155555"/>
              <a:buChar char="●"/>
            </a:pPr>
            <a:r>
              <a:rPr lang="en"/>
              <a:t>Programmers use </a:t>
            </a:r>
            <a:r>
              <a:rPr b="1" i="1" lang="en">
                <a:solidFill>
                  <a:srgbClr val="7030A0"/>
                </a:solidFill>
              </a:rPr>
              <a:t>high-level languages</a:t>
            </a:r>
            <a:r>
              <a:rPr lang="en"/>
              <a:t>.</a:t>
            </a:r>
            <a:endParaRPr/>
          </a:p>
          <a:p>
            <a:pPr indent="-223837" lvl="1" marL="742950" rtl="0" algn="l">
              <a:spcBef>
                <a:spcPts val="1000"/>
              </a:spcBef>
              <a:spcAft>
                <a:spcPts val="0"/>
              </a:spcAft>
              <a:buSzPct val="185714"/>
              <a:buChar char="○"/>
            </a:pPr>
            <a:r>
              <a:rPr lang="en"/>
              <a:t>C++, Java, and Visual Basic</a:t>
            </a:r>
            <a:endParaRPr/>
          </a:p>
        </p:txBody>
      </p:sp>
      <p:sp>
        <p:nvSpPr>
          <p:cNvPr id="525" name="Google Shape;525;p63"/>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64"/>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85000" lnSpcReduction="20000"/>
          </a:bodyPr>
          <a:lstStyle/>
          <a:p>
            <a:pPr indent="-316230" lvl="0" marL="342900" rtl="0" algn="l">
              <a:spcBef>
                <a:spcPts val="0"/>
              </a:spcBef>
              <a:spcAft>
                <a:spcPts val="0"/>
              </a:spcAft>
              <a:buClr>
                <a:srgbClr val="0070C0"/>
              </a:buClr>
              <a:buSzPct val="155555"/>
              <a:buChar char="●"/>
            </a:pPr>
            <a:r>
              <a:rPr lang="en"/>
              <a:t>Most programs are composed of millions of simple machine-language instructions.</a:t>
            </a:r>
            <a:endParaRPr/>
          </a:p>
          <a:p>
            <a:pPr indent="-316230" lvl="0" marL="342900" rtl="0" algn="l">
              <a:spcBef>
                <a:spcPts val="1200"/>
              </a:spcBef>
              <a:spcAft>
                <a:spcPts val="0"/>
              </a:spcAft>
              <a:buClr>
                <a:srgbClr val="0070C0"/>
              </a:buClr>
              <a:buSzPct val="155555"/>
              <a:buChar char="●"/>
            </a:pPr>
            <a:r>
              <a:rPr lang="en"/>
              <a:t>The program counter inside the CPU keeps track of the address of the next instruction to be executed.</a:t>
            </a:r>
            <a:endParaRPr/>
          </a:p>
          <a:p>
            <a:pPr indent="-316230" lvl="0" marL="342900" rtl="0" algn="l">
              <a:spcBef>
                <a:spcPts val="1200"/>
              </a:spcBef>
              <a:spcAft>
                <a:spcPts val="0"/>
              </a:spcAft>
              <a:buClr>
                <a:srgbClr val="0070C0"/>
              </a:buClr>
              <a:buSzPct val="155555"/>
              <a:buChar char="●"/>
            </a:pPr>
            <a:r>
              <a:rPr lang="en"/>
              <a:t>The instruction execution cycle has a three-step rhythm: </a:t>
            </a:r>
            <a:endParaRPr/>
          </a:p>
          <a:p>
            <a:pPr indent="-489585" lvl="1" marL="971550" rtl="0" algn="l">
              <a:spcBef>
                <a:spcPts val="900"/>
              </a:spcBef>
              <a:spcAft>
                <a:spcPts val="0"/>
              </a:spcAft>
              <a:buClr>
                <a:srgbClr val="0070C0"/>
              </a:buClr>
              <a:buSzPct val="185714"/>
              <a:buFont typeface="Calibri"/>
              <a:buAutoNum type="arabicPeriod"/>
            </a:pPr>
            <a:r>
              <a:rPr lang="en"/>
              <a:t>Fetch the instruction</a:t>
            </a:r>
            <a:endParaRPr/>
          </a:p>
          <a:p>
            <a:pPr indent="-489585" lvl="1" marL="971550" rtl="0" algn="l">
              <a:spcBef>
                <a:spcPts val="900"/>
              </a:spcBef>
              <a:spcAft>
                <a:spcPts val="0"/>
              </a:spcAft>
              <a:buClr>
                <a:srgbClr val="0070C0"/>
              </a:buClr>
              <a:buSzPct val="185714"/>
              <a:buFont typeface="Calibri"/>
              <a:buAutoNum type="arabicPeriod"/>
            </a:pPr>
            <a:r>
              <a:rPr lang="en"/>
              <a:t>Increment the program counter</a:t>
            </a:r>
            <a:endParaRPr/>
          </a:p>
          <a:p>
            <a:pPr indent="-489585" lvl="1" marL="971550" rtl="0" algn="l">
              <a:spcBef>
                <a:spcPts val="900"/>
              </a:spcBef>
              <a:spcAft>
                <a:spcPts val="0"/>
              </a:spcAft>
              <a:buClr>
                <a:srgbClr val="0070C0"/>
              </a:buClr>
              <a:buSzPct val="185714"/>
              <a:buFont typeface="Calibri"/>
              <a:buAutoNum type="arabicPeriod"/>
            </a:pPr>
            <a:r>
              <a:rPr lang="en"/>
              <a:t>Perform the specified task</a:t>
            </a:r>
            <a:endParaRPr/>
          </a:p>
        </p:txBody>
      </p:sp>
      <p:sp>
        <p:nvSpPr>
          <p:cNvPr id="532" name="Google Shape;532;p64"/>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33" name="Google Shape;533;p64"/>
          <p:cNvSpPr txBox="1"/>
          <p:nvPr>
            <p:ph type="title"/>
          </p:nvPr>
        </p:nvSpPr>
        <p:spPr>
          <a:xfrm>
            <a:off x="628650" y="205383"/>
            <a:ext cx="7886700" cy="745800"/>
          </a:xfrm>
          <a:prstGeom prst="rect">
            <a:avLst/>
          </a:prstGeom>
          <a:gradFill>
            <a:gsLst>
              <a:gs pos="0">
                <a:srgbClr val="8AABE9"/>
              </a:gs>
              <a:gs pos="50000">
                <a:srgbClr val="B8CAF0"/>
              </a:gs>
              <a:gs pos="100000">
                <a:srgbClr val="DDE5F6"/>
              </a:gs>
            </a:gsLst>
            <a:lin ang="5400012" scaled="0"/>
          </a:grad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solidFill>
                  <a:schemeClr val="dk1"/>
                </a:solidFill>
              </a:rPr>
              <a:t>Executing a Program</a:t>
            </a:r>
            <a:endParaRPr sz="44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65"/>
          <p:cNvSpPr txBox="1"/>
          <p:nvPr>
            <p:ph type="title"/>
          </p:nvPr>
        </p:nvSpPr>
        <p:spPr>
          <a:xfrm>
            <a:off x="311700" y="333769"/>
            <a:ext cx="8520600" cy="4296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Software Applications: Tools for Users</a:t>
            </a:r>
            <a:endParaRPr/>
          </a:p>
        </p:txBody>
      </p:sp>
      <p:sp>
        <p:nvSpPr>
          <p:cNvPr id="540" name="Google Shape;540;p65"/>
          <p:cNvSpPr txBox="1"/>
          <p:nvPr>
            <p:ph idx="12" type="sldNum"/>
          </p:nvPr>
        </p:nvSpPr>
        <p:spPr>
          <a:xfrm>
            <a:off x="8472458" y="3497413"/>
            <a:ext cx="548700" cy="2952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
              <a:t>‹#›</a:t>
            </a:fld>
            <a:endParaRPr/>
          </a:p>
        </p:txBody>
      </p:sp>
      <p:sp>
        <p:nvSpPr>
          <p:cNvPr id="541" name="Google Shape;541;p65"/>
          <p:cNvSpPr/>
          <p:nvPr/>
        </p:nvSpPr>
        <p:spPr>
          <a:xfrm>
            <a:off x="1545904" y="1200150"/>
            <a:ext cx="6126516" cy="3063312"/>
          </a:xfrm>
          <a:prstGeom prst="cloud">
            <a:avLst/>
          </a:prstGeom>
          <a:solidFill>
            <a:srgbClr val="E5DFEC"/>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42" name="Google Shape;542;p65"/>
          <p:cNvSpPr txBox="1"/>
          <p:nvPr/>
        </p:nvSpPr>
        <p:spPr>
          <a:xfrm>
            <a:off x="1828800" y="2030789"/>
            <a:ext cx="5486400" cy="209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 sz="2800" u="none" cap="none" strike="noStrike">
                <a:solidFill>
                  <a:schemeClr val="dk1"/>
                </a:solidFill>
                <a:latin typeface="Arial"/>
                <a:ea typeface="Arial"/>
                <a:cs typeface="Arial"/>
                <a:sym typeface="Arial"/>
              </a:rPr>
              <a:t>Software applications enable users to control computers without having to think</a:t>
            </a:r>
            <a:br>
              <a:rPr b="0" i="0" lang="en" sz="2800" u="none" cap="none" strike="noStrike">
                <a:solidFill>
                  <a:schemeClr val="dk1"/>
                </a:solidFill>
                <a:latin typeface="Arial"/>
                <a:ea typeface="Arial"/>
                <a:cs typeface="Arial"/>
                <a:sym typeface="Arial"/>
              </a:rPr>
            </a:br>
            <a:r>
              <a:rPr b="0" i="0" lang="en" sz="2800" u="none" cap="none" strike="noStrike">
                <a:solidFill>
                  <a:schemeClr val="dk1"/>
                </a:solidFill>
                <a:latin typeface="Arial"/>
                <a:ea typeface="Arial"/>
                <a:cs typeface="Arial"/>
                <a:sym typeface="Arial"/>
              </a:rPr>
              <a:t>like programmers.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Consumer Applications</a:t>
            </a:r>
            <a:endParaRPr/>
          </a:p>
        </p:txBody>
      </p:sp>
      <p:sp>
        <p:nvSpPr>
          <p:cNvPr id="549" name="Google Shape;549;p66"/>
          <p:cNvSpPr txBox="1"/>
          <p:nvPr>
            <p:ph idx="1" type="body"/>
          </p:nvPr>
        </p:nvSpPr>
        <p:spPr>
          <a:xfrm>
            <a:off x="457200" y="1165860"/>
            <a:ext cx="8229600" cy="3463200"/>
          </a:xfrm>
          <a:prstGeom prst="rect">
            <a:avLst/>
          </a:prstGeom>
          <a:noFill/>
          <a:ln>
            <a:noFill/>
          </a:ln>
        </p:spPr>
        <p:txBody>
          <a:bodyPr anchorCtr="0" anchor="t" bIns="45700" lIns="91425" spcFirstLastPara="1" rIns="91425" wrap="square" tIns="45700">
            <a:normAutofit fontScale="85000" lnSpcReduction="20000"/>
          </a:bodyPr>
          <a:lstStyle/>
          <a:p>
            <a:pPr indent="-316230" lvl="0" marL="342900" rtl="0" algn="l">
              <a:spcBef>
                <a:spcPts val="0"/>
              </a:spcBef>
              <a:spcAft>
                <a:spcPts val="0"/>
              </a:spcAft>
              <a:buClr>
                <a:srgbClr val="7030A0"/>
              </a:buClr>
              <a:buSzPct val="100000"/>
              <a:buChar char="●"/>
            </a:pPr>
            <a:r>
              <a:rPr lang="en"/>
              <a:t>Thousands of software titles are available:</a:t>
            </a:r>
            <a:endParaRPr/>
          </a:p>
          <a:p>
            <a:pPr indent="-262890" lvl="1" marL="742950" rtl="0" algn="l">
              <a:spcBef>
                <a:spcPts val="480"/>
              </a:spcBef>
              <a:spcAft>
                <a:spcPts val="0"/>
              </a:spcAft>
              <a:buSzPct val="100000"/>
              <a:buChar char="•"/>
            </a:pPr>
            <a:r>
              <a:rPr lang="en"/>
              <a:t>Publishing programs</a:t>
            </a:r>
            <a:endParaRPr/>
          </a:p>
          <a:p>
            <a:pPr indent="-262890" lvl="1" marL="742950" rtl="0" algn="l">
              <a:spcBef>
                <a:spcPts val="480"/>
              </a:spcBef>
              <a:spcAft>
                <a:spcPts val="0"/>
              </a:spcAft>
              <a:buSzPct val="100000"/>
              <a:buChar char="•"/>
            </a:pPr>
            <a:r>
              <a:rPr lang="en"/>
              <a:t>Accounting software</a:t>
            </a:r>
            <a:endParaRPr/>
          </a:p>
          <a:p>
            <a:pPr indent="-262890" lvl="1" marL="742950" rtl="0" algn="l">
              <a:spcBef>
                <a:spcPts val="480"/>
              </a:spcBef>
              <a:spcAft>
                <a:spcPts val="0"/>
              </a:spcAft>
              <a:buSzPct val="100000"/>
              <a:buChar char="•"/>
            </a:pPr>
            <a:r>
              <a:rPr lang="en"/>
              <a:t>Graphics programs</a:t>
            </a:r>
            <a:endParaRPr/>
          </a:p>
          <a:p>
            <a:pPr indent="-262890" lvl="1" marL="742950" rtl="0" algn="l">
              <a:spcBef>
                <a:spcPts val="480"/>
              </a:spcBef>
              <a:spcAft>
                <a:spcPts val="0"/>
              </a:spcAft>
              <a:buSzPct val="100000"/>
              <a:buChar char="•"/>
            </a:pPr>
            <a:r>
              <a:rPr lang="en"/>
              <a:t>Educational titles</a:t>
            </a:r>
            <a:endParaRPr/>
          </a:p>
          <a:p>
            <a:pPr indent="-262890" lvl="1" marL="742950" rtl="0" algn="l">
              <a:spcBef>
                <a:spcPts val="480"/>
              </a:spcBef>
              <a:spcAft>
                <a:spcPts val="0"/>
              </a:spcAft>
              <a:buSzPct val="100000"/>
              <a:buChar char="•"/>
            </a:pPr>
            <a:r>
              <a:rPr lang="en"/>
              <a:t>Games</a:t>
            </a:r>
            <a:endParaRPr/>
          </a:p>
          <a:p>
            <a:pPr indent="-262890" lvl="1" marL="742950" rtl="0" algn="l">
              <a:spcBef>
                <a:spcPts val="480"/>
              </a:spcBef>
              <a:spcAft>
                <a:spcPts val="0"/>
              </a:spcAft>
              <a:buSzPct val="100000"/>
              <a:buChar char="•"/>
            </a:pPr>
            <a:r>
              <a:rPr lang="en"/>
              <a:t>Personal-information managers</a:t>
            </a:r>
            <a:endParaRPr/>
          </a:p>
          <a:p>
            <a:pPr indent="-262890" lvl="1" marL="742950" rtl="0" algn="l">
              <a:spcBef>
                <a:spcPts val="480"/>
              </a:spcBef>
              <a:spcAft>
                <a:spcPts val="0"/>
              </a:spcAft>
              <a:buSzPct val="100000"/>
              <a:buChar char="•"/>
            </a:pPr>
            <a:r>
              <a:rPr lang="en"/>
              <a:t>And more</a:t>
            </a:r>
            <a:endParaRPr/>
          </a:p>
          <a:p>
            <a:pPr indent="-133350" lvl="1" marL="742950" rtl="0" algn="l">
              <a:spcBef>
                <a:spcPts val="480"/>
              </a:spcBef>
              <a:spcAft>
                <a:spcPts val="0"/>
              </a:spcAft>
              <a:buSzPct val="100000"/>
              <a:buNone/>
            </a:pPr>
            <a:r>
              <a:t/>
            </a:r>
            <a:endParaRPr/>
          </a:p>
        </p:txBody>
      </p:sp>
      <p:sp>
        <p:nvSpPr>
          <p:cNvPr id="550" name="Google Shape;550;p66"/>
          <p:cNvSpPr txBox="1"/>
          <p:nvPr>
            <p:ph idx="12" type="sldNum"/>
          </p:nvPr>
        </p:nvSpPr>
        <p:spPr>
          <a:xfrm>
            <a:off x="6645275" y="4686300"/>
            <a:ext cx="2133600" cy="2310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7"/>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Consumer Applications (cont.)</a:t>
            </a:r>
            <a:endParaRPr/>
          </a:p>
        </p:txBody>
      </p:sp>
      <p:sp>
        <p:nvSpPr>
          <p:cNvPr id="557" name="Google Shape;557;p67"/>
          <p:cNvSpPr txBox="1"/>
          <p:nvPr>
            <p:ph idx="1" type="body"/>
          </p:nvPr>
        </p:nvSpPr>
        <p:spPr>
          <a:xfrm>
            <a:off x="457200" y="1146570"/>
            <a:ext cx="8686800" cy="348630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SzPts val="2800"/>
              <a:buChar char="●"/>
            </a:pPr>
            <a:r>
              <a:rPr b="1" i="1" lang="en">
                <a:solidFill>
                  <a:srgbClr val="7030A0"/>
                </a:solidFill>
              </a:rPr>
              <a:t>Documentation:</a:t>
            </a:r>
            <a:r>
              <a:rPr lang="en"/>
              <a:t> Instructions for installing and using software—may be printed manuals or digital files</a:t>
            </a:r>
            <a:endParaRPr/>
          </a:p>
          <a:p>
            <a:pPr indent="-342900" lvl="0" marL="342900" rtl="0" algn="l">
              <a:spcBef>
                <a:spcPts val="600"/>
              </a:spcBef>
              <a:spcAft>
                <a:spcPts val="0"/>
              </a:spcAft>
              <a:buSzPts val="2800"/>
              <a:buChar char="●"/>
            </a:pPr>
            <a:r>
              <a:rPr b="1" i="1" lang="en">
                <a:solidFill>
                  <a:srgbClr val="7030A0"/>
                </a:solidFill>
              </a:rPr>
              <a:t>Updating</a:t>
            </a:r>
            <a:r>
              <a:rPr lang="en"/>
              <a:t> and </a:t>
            </a:r>
            <a:r>
              <a:rPr b="1" i="1" lang="en">
                <a:solidFill>
                  <a:srgbClr val="7030A0"/>
                </a:solidFill>
              </a:rPr>
              <a:t>upgrading</a:t>
            </a:r>
            <a:r>
              <a:rPr lang="en"/>
              <a:t> software</a:t>
            </a:r>
            <a:endParaRPr/>
          </a:p>
          <a:p>
            <a:pPr indent="-342900" lvl="0" marL="342900" rtl="0" algn="l">
              <a:spcBef>
                <a:spcPts val="600"/>
              </a:spcBef>
              <a:spcAft>
                <a:spcPts val="0"/>
              </a:spcAft>
              <a:buSzPts val="2800"/>
              <a:buChar char="●"/>
            </a:pPr>
            <a:r>
              <a:rPr b="1" i="1" lang="en">
                <a:solidFill>
                  <a:srgbClr val="7030A0"/>
                </a:solidFill>
              </a:rPr>
              <a:t>Compatibility:</a:t>
            </a:r>
            <a:r>
              <a:rPr lang="en"/>
              <a:t> Read system requirements</a:t>
            </a:r>
            <a:endParaRPr/>
          </a:p>
          <a:p>
            <a:pPr indent="-342900" lvl="0" marL="342900" rtl="0" algn="l">
              <a:spcBef>
                <a:spcPts val="600"/>
              </a:spcBef>
              <a:spcAft>
                <a:spcPts val="0"/>
              </a:spcAft>
              <a:buSzPts val="2800"/>
              <a:buChar char="●"/>
            </a:pPr>
            <a:r>
              <a:rPr lang="en"/>
              <a:t>Disclaimer—an </a:t>
            </a:r>
            <a:r>
              <a:rPr b="1" i="1" lang="en">
                <a:solidFill>
                  <a:srgbClr val="7030A0"/>
                </a:solidFill>
              </a:rPr>
              <a:t>end-user license agreement (EULA)—</a:t>
            </a:r>
            <a:r>
              <a:rPr lang="en"/>
              <a:t>protects companies from errors in programs</a:t>
            </a:r>
            <a:endParaRPr/>
          </a:p>
          <a:p>
            <a:pPr indent="-342900" lvl="0" marL="342900" rtl="0" algn="l">
              <a:spcBef>
                <a:spcPts val="600"/>
              </a:spcBef>
              <a:spcAft>
                <a:spcPts val="0"/>
              </a:spcAft>
              <a:buSzPts val="2800"/>
              <a:buChar char="●"/>
            </a:pPr>
            <a:r>
              <a:rPr b="1" i="1" lang="en">
                <a:solidFill>
                  <a:srgbClr val="7030A0"/>
                </a:solidFill>
              </a:rPr>
              <a:t>Licensing:</a:t>
            </a:r>
            <a:r>
              <a:rPr lang="en"/>
              <a:t> Buy software license not program</a:t>
            </a:r>
            <a:endParaRPr/>
          </a:p>
          <a:p>
            <a:pPr indent="-342900" lvl="0" marL="342900" rtl="0" algn="l">
              <a:spcBef>
                <a:spcPts val="600"/>
              </a:spcBef>
              <a:spcAft>
                <a:spcPts val="0"/>
              </a:spcAft>
              <a:buSzPts val="2800"/>
              <a:buChar char="●"/>
            </a:pPr>
            <a:r>
              <a:rPr lang="en"/>
              <a:t>Distribution by direct sales or download from Web</a:t>
            </a:r>
            <a:endParaRPr/>
          </a:p>
          <a:p>
            <a:pPr indent="-285750" lvl="1" marL="742950" rtl="0" algn="l">
              <a:spcBef>
                <a:spcPts val="600"/>
              </a:spcBef>
              <a:spcAft>
                <a:spcPts val="0"/>
              </a:spcAft>
              <a:buSzPts val="2600"/>
              <a:buChar char="○"/>
            </a:pPr>
            <a:r>
              <a:rPr lang="en"/>
              <a:t>Includes </a:t>
            </a:r>
            <a:r>
              <a:rPr b="1" i="1" lang="en">
                <a:solidFill>
                  <a:srgbClr val="7030A0"/>
                </a:solidFill>
              </a:rPr>
              <a:t>public-domain software </a:t>
            </a:r>
            <a:r>
              <a:rPr lang="en"/>
              <a:t>and </a:t>
            </a:r>
            <a:r>
              <a:rPr b="1" i="1" lang="en">
                <a:solidFill>
                  <a:srgbClr val="7030A0"/>
                </a:solidFill>
              </a:rPr>
              <a:t>shareware</a:t>
            </a:r>
            <a:endParaRPr b="1" i="1">
              <a:solidFill>
                <a:srgbClr val="7030A0"/>
              </a:solidFill>
            </a:endParaRPr>
          </a:p>
        </p:txBody>
      </p:sp>
      <p:sp>
        <p:nvSpPr>
          <p:cNvPr id="558" name="Google Shape;558;p67"/>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 will be …</a:t>
            </a:r>
            <a:endParaRPr/>
          </a:p>
        </p:txBody>
      </p:sp>
      <p:sp>
        <p:nvSpPr>
          <p:cNvPr id="108" name="Google Shape;108;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Jammed - packed - while we will take short breaks please feel free to give yourself breaks as we go along.</a:t>
            </a:r>
            <a:endParaRPr/>
          </a:p>
          <a:p>
            <a:pPr indent="-342900" lvl="0" marL="457200" rtl="0" algn="l">
              <a:spcBef>
                <a:spcPts val="0"/>
              </a:spcBef>
              <a:spcAft>
                <a:spcPts val="0"/>
              </a:spcAft>
              <a:buSzPts val="1800"/>
              <a:buChar char="●"/>
            </a:pPr>
            <a:r>
              <a:rPr lang="en"/>
              <a:t>Fun</a:t>
            </a:r>
            <a:endParaRPr/>
          </a:p>
          <a:p>
            <a:pPr indent="-342900" lvl="0" marL="457200" rtl="0" algn="l">
              <a:spcBef>
                <a:spcPts val="0"/>
              </a:spcBef>
              <a:spcAft>
                <a:spcPts val="0"/>
              </a:spcAft>
              <a:buSzPts val="1800"/>
              <a:buChar char="●"/>
            </a:pPr>
            <a:r>
              <a:rPr lang="en"/>
              <a:t>Address Some of Your Questions</a:t>
            </a:r>
            <a:endParaRPr/>
          </a:p>
          <a:p>
            <a:pPr indent="-342900" lvl="0" marL="457200" rtl="0" algn="l">
              <a:spcBef>
                <a:spcPts val="0"/>
              </a:spcBef>
              <a:spcAft>
                <a:spcPts val="0"/>
              </a:spcAft>
              <a:buSzPts val="1800"/>
              <a:buChar char="●"/>
            </a:pPr>
            <a:r>
              <a:rPr lang="en"/>
              <a:t>Inspire New Questions</a:t>
            </a:r>
            <a:endParaRPr/>
          </a:p>
          <a:p>
            <a:pPr indent="-342900" lvl="0" marL="457200" rtl="0" algn="l">
              <a:spcBef>
                <a:spcPts val="0"/>
              </a:spcBef>
              <a:spcAft>
                <a:spcPts val="0"/>
              </a:spcAft>
              <a:buSzPts val="1800"/>
              <a:buChar char="●"/>
            </a:pPr>
            <a:r>
              <a:rPr lang="en"/>
              <a:t>Frustrate You - In a Good Way</a:t>
            </a:r>
            <a:endParaRPr/>
          </a:p>
          <a:p>
            <a:pPr indent="-342900" lvl="0" marL="457200" rtl="0" algn="l">
              <a:spcBef>
                <a:spcPts val="0"/>
              </a:spcBef>
              <a:spcAft>
                <a:spcPts val="0"/>
              </a:spcAft>
              <a:buSzPts val="1800"/>
              <a:buChar char="●"/>
            </a:pPr>
            <a:r>
              <a:rPr lang="en"/>
              <a:t>Be a “Springboard” for you to Explore the Standards</a:t>
            </a:r>
            <a:endParaRPr/>
          </a:p>
          <a:p>
            <a:pPr indent="0" lvl="0" marL="0" rtl="0" algn="l">
              <a:spcBef>
                <a:spcPts val="1200"/>
              </a:spcBef>
              <a:spcAft>
                <a:spcPts val="1200"/>
              </a:spcAft>
              <a:buNone/>
            </a:pPr>
            <a:r>
              <a:t/>
            </a:r>
            <a:endParaRPr/>
          </a:p>
        </p:txBody>
      </p:sp>
      <p:sp>
        <p:nvSpPr>
          <p:cNvPr id="109" name="Google Shape;109;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8"/>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Web Applications</a:t>
            </a:r>
            <a:endParaRPr/>
          </a:p>
        </p:txBody>
      </p:sp>
      <p:sp>
        <p:nvSpPr>
          <p:cNvPr id="565" name="Google Shape;565;p68"/>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55000" lnSpcReduction="20000"/>
          </a:bodyPr>
          <a:lstStyle/>
          <a:p>
            <a:pPr indent="-262890" lvl="0" marL="342900" rtl="0" algn="l">
              <a:spcBef>
                <a:spcPts val="0"/>
              </a:spcBef>
              <a:spcAft>
                <a:spcPts val="0"/>
              </a:spcAft>
              <a:buSzPct val="155555"/>
              <a:buChar char="●"/>
            </a:pPr>
            <a:r>
              <a:rPr lang="en"/>
              <a:t>Growing trend toward using applications that run on remote Internet servers instead of local PCs.</a:t>
            </a:r>
            <a:endParaRPr/>
          </a:p>
          <a:p>
            <a:pPr indent="-211455" lvl="1" marL="742950" rtl="0" algn="l">
              <a:spcBef>
                <a:spcPts val="1000"/>
              </a:spcBef>
              <a:spcAft>
                <a:spcPts val="0"/>
              </a:spcAft>
              <a:buSzPct val="185714"/>
              <a:buChar char="○"/>
            </a:pPr>
            <a:r>
              <a:rPr lang="en"/>
              <a:t>Google Docs</a:t>
            </a:r>
            <a:endParaRPr/>
          </a:p>
          <a:p>
            <a:pPr indent="-211455" lvl="1" marL="742950" rtl="0" algn="l">
              <a:spcBef>
                <a:spcPts val="900"/>
              </a:spcBef>
              <a:spcAft>
                <a:spcPts val="0"/>
              </a:spcAft>
              <a:buSzPct val="185714"/>
              <a:buChar char="○"/>
            </a:pPr>
            <a:r>
              <a:rPr lang="en"/>
              <a:t>Photoshop.com</a:t>
            </a:r>
            <a:endParaRPr/>
          </a:p>
          <a:p>
            <a:pPr indent="-211455" lvl="1" marL="742950" rtl="0" algn="l">
              <a:spcBef>
                <a:spcPts val="900"/>
              </a:spcBef>
              <a:spcAft>
                <a:spcPts val="0"/>
              </a:spcAft>
              <a:buSzPct val="185714"/>
              <a:buChar char="○"/>
            </a:pPr>
            <a:r>
              <a:rPr lang="en"/>
              <a:t>Webmail programs: Gmail, Hotmail, Yahoo! Mail</a:t>
            </a:r>
            <a:endParaRPr/>
          </a:p>
          <a:p>
            <a:pPr indent="-211455" lvl="1" marL="742950" rtl="0" algn="l">
              <a:spcBef>
                <a:spcPts val="900"/>
              </a:spcBef>
              <a:spcAft>
                <a:spcPts val="0"/>
              </a:spcAft>
              <a:buSzPct val="185714"/>
              <a:buChar char="○"/>
            </a:pPr>
            <a:r>
              <a:rPr lang="en"/>
              <a:t>Multiplayer games</a:t>
            </a:r>
            <a:endParaRPr/>
          </a:p>
          <a:p>
            <a:pPr indent="-211455" lvl="1" marL="742950" rtl="0" algn="l">
              <a:spcBef>
                <a:spcPts val="900"/>
              </a:spcBef>
              <a:spcAft>
                <a:spcPts val="0"/>
              </a:spcAft>
              <a:buSzPct val="185714"/>
              <a:buChar char="○"/>
            </a:pPr>
            <a:r>
              <a:rPr lang="en"/>
              <a:t>Wikis: Wikipedia</a:t>
            </a:r>
            <a:endParaRPr/>
          </a:p>
          <a:p>
            <a:pPr indent="-211455" lvl="1" marL="742950" rtl="0" algn="l">
              <a:spcBef>
                <a:spcPts val="900"/>
              </a:spcBef>
              <a:spcAft>
                <a:spcPts val="0"/>
              </a:spcAft>
              <a:buSzPct val="185714"/>
              <a:buChar char="○"/>
            </a:pPr>
            <a:r>
              <a:rPr lang="en"/>
              <a:t>Retail sites: Amazon.com and online auctions, eBay</a:t>
            </a:r>
            <a:endParaRPr/>
          </a:p>
          <a:p>
            <a:pPr indent="-211455" lvl="1" marL="742950" rtl="0" algn="l">
              <a:spcBef>
                <a:spcPts val="900"/>
              </a:spcBef>
              <a:spcAft>
                <a:spcPts val="0"/>
              </a:spcAft>
              <a:buSzPct val="185714"/>
              <a:buChar char="○"/>
            </a:pPr>
            <a:r>
              <a:rPr lang="en"/>
              <a:t>Online communities: Facebook</a:t>
            </a:r>
            <a:endParaRPr/>
          </a:p>
          <a:p>
            <a:pPr indent="-120650" lvl="1" marL="742950" rtl="0" algn="l">
              <a:spcBef>
                <a:spcPts val="900"/>
              </a:spcBef>
              <a:spcAft>
                <a:spcPts val="0"/>
              </a:spcAft>
              <a:buSzPct val="185714"/>
              <a:buNone/>
            </a:pPr>
            <a:r>
              <a:t/>
            </a:r>
            <a:endParaRPr/>
          </a:p>
        </p:txBody>
      </p:sp>
      <p:sp>
        <p:nvSpPr>
          <p:cNvPr id="566" name="Google Shape;566;p68"/>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9"/>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Web Applications (cont.)</a:t>
            </a:r>
            <a:endParaRPr/>
          </a:p>
        </p:txBody>
      </p:sp>
      <p:sp>
        <p:nvSpPr>
          <p:cNvPr id="573" name="Google Shape;573;p69"/>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030A0"/>
              </a:buClr>
              <a:buSzPts val="2800"/>
              <a:buFont typeface="Noto Sans Symbols"/>
              <a:buChar char="✔"/>
            </a:pPr>
            <a:r>
              <a:rPr b="1" i="1" lang="en">
                <a:solidFill>
                  <a:srgbClr val="7030A0"/>
                </a:solidFill>
              </a:rPr>
              <a:t>Mashups:</a:t>
            </a:r>
            <a:r>
              <a:rPr lang="en"/>
              <a:t> Web applications that provide new services by combining data or functionality from two or more external sources</a:t>
            </a:r>
            <a:endParaRPr/>
          </a:p>
          <a:p>
            <a:pPr indent="-285750" lvl="1" marL="742950" rtl="0" algn="l">
              <a:spcBef>
                <a:spcPts val="1500"/>
              </a:spcBef>
              <a:spcAft>
                <a:spcPts val="0"/>
              </a:spcAft>
              <a:buSzPts val="2600"/>
              <a:buChar char="○"/>
            </a:pPr>
            <a:r>
              <a:rPr lang="en"/>
              <a:t>Web site might combine crime statistics from a police Web site with maps from Google to create visual representations of where crimes are occurring</a:t>
            </a:r>
            <a:endParaRPr/>
          </a:p>
          <a:p>
            <a:pPr indent="-285750" lvl="1" marL="742950" rtl="0" algn="l">
              <a:spcBef>
                <a:spcPts val="1200"/>
              </a:spcBef>
              <a:spcAft>
                <a:spcPts val="0"/>
              </a:spcAft>
              <a:buSzPts val="2600"/>
              <a:buChar char="○"/>
            </a:pPr>
            <a:r>
              <a:rPr lang="en"/>
              <a:t>Another might combine language translation with Web search to allow a user to search for terms in another language</a:t>
            </a:r>
            <a:endParaRPr/>
          </a:p>
        </p:txBody>
      </p:sp>
      <p:sp>
        <p:nvSpPr>
          <p:cNvPr id="574" name="Google Shape;574;p69"/>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70"/>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Vertical-Market and Custom Software</a:t>
            </a:r>
            <a:endParaRPr/>
          </a:p>
        </p:txBody>
      </p:sp>
      <p:sp>
        <p:nvSpPr>
          <p:cNvPr id="581" name="Google Shape;581;p70"/>
          <p:cNvSpPr txBox="1"/>
          <p:nvPr>
            <p:ph idx="1" type="body"/>
          </p:nvPr>
        </p:nvSpPr>
        <p:spPr>
          <a:xfrm>
            <a:off x="457200" y="1200150"/>
            <a:ext cx="8686800" cy="3486300"/>
          </a:xfrm>
          <a:prstGeom prst="rect">
            <a:avLst/>
          </a:prstGeom>
          <a:noFill/>
          <a:ln>
            <a:noFill/>
          </a:ln>
        </p:spPr>
        <p:txBody>
          <a:bodyPr anchorCtr="0" anchor="t" bIns="45700" lIns="91425" spcFirstLastPara="1" rIns="91425" wrap="square" tIns="45700">
            <a:normAutofit fontScale="85000" lnSpcReduction="20000"/>
          </a:bodyPr>
          <a:lstStyle/>
          <a:p>
            <a:pPr indent="-316230" lvl="0" marL="342900" rtl="0" algn="l">
              <a:spcBef>
                <a:spcPts val="0"/>
              </a:spcBef>
              <a:spcAft>
                <a:spcPts val="0"/>
              </a:spcAft>
              <a:buClr>
                <a:srgbClr val="7030A0"/>
              </a:buClr>
              <a:buSzPct val="155555"/>
              <a:buFont typeface="Noto Sans Symbols"/>
              <a:buChar char="✔"/>
            </a:pPr>
            <a:r>
              <a:rPr lang="en"/>
              <a:t>Basic office applications are used in homes, schools, government offices, and all types of businesses.</a:t>
            </a:r>
            <a:endParaRPr/>
          </a:p>
          <a:p>
            <a:pPr indent="-316230" lvl="0" marL="342900" rtl="0" algn="l">
              <a:spcBef>
                <a:spcPts val="1500"/>
              </a:spcBef>
              <a:spcAft>
                <a:spcPts val="0"/>
              </a:spcAft>
              <a:buSzPct val="155555"/>
              <a:buChar char="✔"/>
            </a:pPr>
            <a:r>
              <a:rPr lang="en"/>
              <a:t>Other applications are job specific:</a:t>
            </a:r>
            <a:endParaRPr/>
          </a:p>
          <a:p>
            <a:pPr indent="-260984" lvl="1" marL="742950" rtl="0" algn="l">
              <a:spcBef>
                <a:spcPts val="1000"/>
              </a:spcBef>
              <a:spcAft>
                <a:spcPts val="0"/>
              </a:spcAft>
              <a:buSzPct val="185714"/>
              <a:buChar char="○"/>
            </a:pPr>
            <a:r>
              <a:rPr lang="en"/>
              <a:t>Medical billing software</a:t>
            </a:r>
            <a:endParaRPr/>
          </a:p>
          <a:p>
            <a:pPr indent="-260984" lvl="1" marL="742950" rtl="0" algn="l">
              <a:spcBef>
                <a:spcPts val="1000"/>
              </a:spcBef>
              <a:spcAft>
                <a:spcPts val="0"/>
              </a:spcAft>
              <a:buSzPct val="185714"/>
              <a:buChar char="○"/>
            </a:pPr>
            <a:r>
              <a:rPr lang="en"/>
              <a:t>Library cataloging software</a:t>
            </a:r>
            <a:endParaRPr/>
          </a:p>
          <a:p>
            <a:pPr indent="-260984" lvl="1" marL="742950" rtl="0" algn="l">
              <a:spcBef>
                <a:spcPts val="1000"/>
              </a:spcBef>
              <a:spcAft>
                <a:spcPts val="0"/>
              </a:spcAft>
              <a:buSzPct val="185714"/>
              <a:buChar char="○"/>
            </a:pPr>
            <a:r>
              <a:rPr lang="en"/>
              <a:t>Legal reference software</a:t>
            </a:r>
            <a:endParaRPr/>
          </a:p>
          <a:p>
            <a:pPr indent="-260984" lvl="1" marL="742950" rtl="0" algn="l">
              <a:spcBef>
                <a:spcPts val="1000"/>
              </a:spcBef>
              <a:spcAft>
                <a:spcPts val="0"/>
              </a:spcAft>
              <a:buSzPct val="185714"/>
              <a:buChar char="○"/>
            </a:pPr>
            <a:r>
              <a:rPr lang="en"/>
              <a:t>Restaurant management software</a:t>
            </a:r>
            <a:endParaRPr/>
          </a:p>
          <a:p>
            <a:pPr indent="-316230" lvl="0" marL="342900" rtl="0" algn="l">
              <a:spcBef>
                <a:spcPts val="1000"/>
              </a:spcBef>
              <a:spcAft>
                <a:spcPts val="0"/>
              </a:spcAft>
              <a:buClr>
                <a:srgbClr val="7030A0"/>
              </a:buClr>
              <a:buSzPct val="155555"/>
              <a:buFont typeface="Noto Sans Symbols"/>
              <a:buChar char="✔"/>
            </a:pPr>
            <a:r>
              <a:rPr lang="en"/>
              <a:t>Tend to cost far more than mass-market applications</a:t>
            </a:r>
            <a:endParaRPr/>
          </a:p>
          <a:p>
            <a:pPr indent="-120650" lvl="1" marL="742950" rtl="0" algn="l">
              <a:spcBef>
                <a:spcPts val="1500"/>
              </a:spcBef>
              <a:spcAft>
                <a:spcPts val="0"/>
              </a:spcAft>
              <a:buSzPct val="185714"/>
              <a:buNone/>
            </a:pPr>
            <a:r>
              <a:t/>
            </a:r>
            <a:endParaRPr/>
          </a:p>
          <a:p>
            <a:pPr indent="-120650" lvl="1" marL="742950" rtl="0" algn="l">
              <a:spcBef>
                <a:spcPts val="1200"/>
              </a:spcBef>
              <a:spcAft>
                <a:spcPts val="0"/>
              </a:spcAft>
              <a:buSzPct val="185714"/>
              <a:buNone/>
            </a:pPr>
            <a:r>
              <a:t/>
            </a:r>
            <a:endParaRPr/>
          </a:p>
        </p:txBody>
      </p:sp>
      <p:sp>
        <p:nvSpPr>
          <p:cNvPr id="582" name="Google Shape;582;p70"/>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71"/>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System Software:</a:t>
            </a:r>
            <a:br>
              <a:rPr lang="en"/>
            </a:br>
            <a:r>
              <a:rPr lang="en"/>
              <a:t>The Hardware-Software Connection </a:t>
            </a:r>
            <a:endParaRPr/>
          </a:p>
        </p:txBody>
      </p:sp>
      <p:sp>
        <p:nvSpPr>
          <p:cNvPr id="589" name="Google Shape;589;p71"/>
          <p:cNvSpPr txBox="1"/>
          <p:nvPr>
            <p:ph idx="1" type="body"/>
          </p:nvPr>
        </p:nvSpPr>
        <p:spPr>
          <a:xfrm>
            <a:off x="457200" y="1543050"/>
            <a:ext cx="8229600" cy="31434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030A0"/>
              </a:buClr>
              <a:buSzPts val="2800"/>
              <a:buFont typeface="Noto Sans Symbols"/>
              <a:buChar char="✔"/>
            </a:pPr>
            <a:r>
              <a:rPr b="1" i="1" lang="en">
                <a:solidFill>
                  <a:srgbClr val="7030A0"/>
                </a:solidFill>
              </a:rPr>
              <a:t>System software: </a:t>
            </a:r>
            <a:r>
              <a:rPr lang="en"/>
              <a:t> Class of software that includes the operating system and utility programs</a:t>
            </a:r>
            <a:endParaRPr/>
          </a:p>
          <a:p>
            <a:pPr indent="-342900" lvl="0" marL="342900" rtl="0" algn="l">
              <a:spcBef>
                <a:spcPts val="1500"/>
              </a:spcBef>
              <a:spcAft>
                <a:spcPts val="0"/>
              </a:spcAft>
              <a:buClr>
                <a:srgbClr val="7030A0"/>
              </a:buClr>
              <a:buSzPts val="2800"/>
              <a:buFont typeface="Noto Sans Symbols"/>
              <a:buChar char="✔"/>
            </a:pPr>
            <a:r>
              <a:rPr lang="en"/>
              <a:t>Handles low-level details and hundreds of other tasks behind the scenes</a:t>
            </a:r>
            <a:endParaRPr/>
          </a:p>
          <a:p>
            <a:pPr indent="-342900" lvl="0" marL="342900" rtl="0" algn="l">
              <a:spcBef>
                <a:spcPts val="1500"/>
              </a:spcBef>
              <a:spcAft>
                <a:spcPts val="0"/>
              </a:spcAft>
              <a:buClr>
                <a:srgbClr val="7030A0"/>
              </a:buClr>
              <a:buSzPts val="2800"/>
              <a:buFont typeface="Noto Sans Symbols"/>
              <a:buChar char="✔"/>
            </a:pPr>
            <a:r>
              <a:rPr lang="en"/>
              <a:t>User does not need to be concerned about details</a:t>
            </a:r>
            <a:endParaRPr/>
          </a:p>
        </p:txBody>
      </p:sp>
      <p:sp>
        <p:nvSpPr>
          <p:cNvPr id="590" name="Google Shape;590;p71"/>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2"/>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What the Operating System Does</a:t>
            </a:r>
            <a:endParaRPr/>
          </a:p>
        </p:txBody>
      </p:sp>
      <p:sp>
        <p:nvSpPr>
          <p:cNvPr id="597" name="Google Shape;597;p72"/>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70000" lnSpcReduction="20000"/>
          </a:bodyPr>
          <a:lstStyle/>
          <a:p>
            <a:pPr indent="-289560" lvl="0" marL="342900" rtl="0" algn="l">
              <a:spcBef>
                <a:spcPts val="0"/>
              </a:spcBef>
              <a:spcAft>
                <a:spcPts val="0"/>
              </a:spcAft>
              <a:buClr>
                <a:srgbClr val="7030A0"/>
              </a:buClr>
              <a:buSzPct val="155555"/>
              <a:buFont typeface="Noto Sans Symbols"/>
              <a:buChar char="✔"/>
            </a:pPr>
            <a:r>
              <a:rPr lang="en"/>
              <a:t>Every computer depends on an </a:t>
            </a:r>
            <a:r>
              <a:rPr b="1" i="1" lang="en">
                <a:solidFill>
                  <a:srgbClr val="7030A0"/>
                </a:solidFill>
              </a:rPr>
              <a:t>operating system </a:t>
            </a:r>
            <a:r>
              <a:rPr lang="en"/>
              <a:t>to:</a:t>
            </a:r>
            <a:endParaRPr/>
          </a:p>
          <a:p>
            <a:pPr indent="-236219" lvl="1" marL="742950" rtl="0" algn="l">
              <a:spcBef>
                <a:spcPts val="1500"/>
              </a:spcBef>
              <a:spcAft>
                <a:spcPts val="0"/>
              </a:spcAft>
              <a:buSzPct val="185714"/>
              <a:buChar char="○"/>
            </a:pPr>
            <a:r>
              <a:rPr lang="en"/>
              <a:t>Keep hardware running efficiently</a:t>
            </a:r>
            <a:endParaRPr/>
          </a:p>
          <a:p>
            <a:pPr indent="-236219" lvl="1" marL="742950" rtl="0" algn="l">
              <a:spcBef>
                <a:spcPts val="1200"/>
              </a:spcBef>
              <a:spcAft>
                <a:spcPts val="0"/>
              </a:spcAft>
              <a:buSzPct val="185714"/>
              <a:buChar char="○"/>
            </a:pPr>
            <a:r>
              <a:rPr lang="en"/>
              <a:t>Make process of communication with hardware easier</a:t>
            </a:r>
            <a:endParaRPr/>
          </a:p>
          <a:p>
            <a:pPr indent="-236219" lvl="1" marL="742950" rtl="0" algn="l">
              <a:spcBef>
                <a:spcPts val="1200"/>
              </a:spcBef>
              <a:spcAft>
                <a:spcPts val="0"/>
              </a:spcAft>
              <a:buSzPct val="185714"/>
              <a:buChar char="○"/>
            </a:pPr>
            <a:r>
              <a:rPr lang="en"/>
              <a:t>Maintains file system</a:t>
            </a:r>
            <a:endParaRPr/>
          </a:p>
          <a:p>
            <a:pPr indent="-236219" lvl="1" marL="742950" rtl="0" algn="l">
              <a:spcBef>
                <a:spcPts val="1200"/>
              </a:spcBef>
              <a:spcAft>
                <a:spcPts val="0"/>
              </a:spcAft>
              <a:buSzPct val="185714"/>
              <a:buChar char="○"/>
            </a:pPr>
            <a:r>
              <a:rPr lang="en"/>
              <a:t>Supports </a:t>
            </a:r>
            <a:r>
              <a:rPr b="1" i="1" lang="en">
                <a:solidFill>
                  <a:srgbClr val="7030A0"/>
                </a:solidFill>
              </a:rPr>
              <a:t>multitasking</a:t>
            </a:r>
            <a:endParaRPr/>
          </a:p>
          <a:p>
            <a:pPr indent="-236219" lvl="1" marL="742950" rtl="0" algn="l">
              <a:spcBef>
                <a:spcPts val="1200"/>
              </a:spcBef>
              <a:spcAft>
                <a:spcPts val="0"/>
              </a:spcAft>
              <a:buSzPct val="185714"/>
              <a:buChar char="○"/>
            </a:pPr>
            <a:r>
              <a:rPr lang="en"/>
              <a:t>Manages </a:t>
            </a:r>
            <a:r>
              <a:rPr b="1" i="1" lang="en">
                <a:solidFill>
                  <a:srgbClr val="7030A0"/>
                </a:solidFill>
              </a:rPr>
              <a:t>virtual memory</a:t>
            </a:r>
            <a:endParaRPr/>
          </a:p>
          <a:p>
            <a:pPr indent="-289560" lvl="0" marL="342900" rtl="0" algn="l">
              <a:spcBef>
                <a:spcPts val="1200"/>
              </a:spcBef>
              <a:spcAft>
                <a:spcPts val="0"/>
              </a:spcAft>
              <a:buClr>
                <a:srgbClr val="7030A0"/>
              </a:buClr>
              <a:buSzPct val="155555"/>
              <a:buFont typeface="Noto Sans Symbols"/>
              <a:buChar char="✔"/>
            </a:pPr>
            <a:r>
              <a:rPr lang="en"/>
              <a:t>Operating system runs continuously when computer is on</a:t>
            </a:r>
            <a:endParaRPr/>
          </a:p>
        </p:txBody>
      </p:sp>
      <p:sp>
        <p:nvSpPr>
          <p:cNvPr id="598" name="Google Shape;598;p72"/>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3"/>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What the Operating System Does</a:t>
            </a:r>
            <a:endParaRPr/>
          </a:p>
        </p:txBody>
      </p:sp>
      <p:sp>
        <p:nvSpPr>
          <p:cNvPr id="605" name="Google Shape;605;p73"/>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606" name="Google Shape;606;p73"/>
          <p:cNvSpPr txBox="1"/>
          <p:nvPr/>
        </p:nvSpPr>
        <p:spPr>
          <a:xfrm>
            <a:off x="1828800" y="4156323"/>
            <a:ext cx="54864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The User’s View</a:t>
            </a:r>
            <a:endParaRPr/>
          </a:p>
        </p:txBody>
      </p:sp>
      <p:pic>
        <p:nvPicPr>
          <p:cNvPr descr="Fig04-14.jpg" id="607" name="Google Shape;607;p73"/>
          <p:cNvPicPr preferRelativeResize="0"/>
          <p:nvPr/>
        </p:nvPicPr>
        <p:blipFill rotWithShape="1">
          <a:blip r:embed="rId3">
            <a:alphaModFix/>
          </a:blip>
          <a:srcRect b="0" l="0" r="0" t="0"/>
          <a:stretch/>
        </p:blipFill>
        <p:spPr>
          <a:xfrm>
            <a:off x="1752600" y="1085850"/>
            <a:ext cx="4171951" cy="299732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4"/>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Utility Programs</a:t>
            </a:r>
            <a:endParaRPr/>
          </a:p>
        </p:txBody>
      </p:sp>
      <p:sp>
        <p:nvSpPr>
          <p:cNvPr id="614" name="Google Shape;614;p74"/>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62500" lnSpcReduction="20000"/>
          </a:bodyPr>
          <a:lstStyle/>
          <a:p>
            <a:pPr indent="-276225" lvl="0" marL="342900" rtl="0" algn="l">
              <a:spcBef>
                <a:spcPts val="0"/>
              </a:spcBef>
              <a:spcAft>
                <a:spcPts val="0"/>
              </a:spcAft>
              <a:buClr>
                <a:srgbClr val="7030A0"/>
              </a:buClr>
              <a:buSzPct val="155555"/>
              <a:buFont typeface="Noto Sans Symbols"/>
              <a:buChar char="✔"/>
            </a:pPr>
            <a:r>
              <a:rPr lang="en"/>
              <a:t>Serve as tools for doing system maintenance and repairs not handled by operating system</a:t>
            </a:r>
            <a:endParaRPr/>
          </a:p>
          <a:p>
            <a:pPr indent="-276225" lvl="0" marL="342900" rtl="0" algn="l">
              <a:spcBef>
                <a:spcPts val="1500"/>
              </a:spcBef>
              <a:spcAft>
                <a:spcPts val="0"/>
              </a:spcAft>
              <a:buSzPct val="155555"/>
              <a:buChar char="✔"/>
            </a:pPr>
            <a:r>
              <a:rPr lang="en"/>
              <a:t>Utilities make it easier for users to:</a:t>
            </a:r>
            <a:endParaRPr/>
          </a:p>
          <a:p>
            <a:pPr indent="-223837" lvl="1" marL="742950" rtl="0" algn="l">
              <a:spcBef>
                <a:spcPts val="1200"/>
              </a:spcBef>
              <a:spcAft>
                <a:spcPts val="0"/>
              </a:spcAft>
              <a:buSzPct val="185714"/>
              <a:buChar char="○"/>
            </a:pPr>
            <a:r>
              <a:rPr lang="en"/>
              <a:t>Copy files between storage devices</a:t>
            </a:r>
            <a:endParaRPr/>
          </a:p>
          <a:p>
            <a:pPr indent="-223837" lvl="1" marL="742950" rtl="0" algn="l">
              <a:spcBef>
                <a:spcPts val="1000"/>
              </a:spcBef>
              <a:spcAft>
                <a:spcPts val="0"/>
              </a:spcAft>
              <a:buSzPct val="185714"/>
              <a:buChar char="○"/>
            </a:pPr>
            <a:r>
              <a:rPr lang="en"/>
              <a:t>Repair damaged data files</a:t>
            </a:r>
            <a:endParaRPr/>
          </a:p>
          <a:p>
            <a:pPr indent="-223837" lvl="1" marL="742950" rtl="0" algn="l">
              <a:spcBef>
                <a:spcPts val="1000"/>
              </a:spcBef>
              <a:spcAft>
                <a:spcPts val="0"/>
              </a:spcAft>
              <a:buSzPct val="185714"/>
              <a:buChar char="○"/>
            </a:pPr>
            <a:r>
              <a:rPr lang="en"/>
              <a:t>Translate files so different programs can read them</a:t>
            </a:r>
            <a:endParaRPr/>
          </a:p>
          <a:p>
            <a:pPr indent="-223837" lvl="1" marL="742950" rtl="0" algn="l">
              <a:spcBef>
                <a:spcPts val="1000"/>
              </a:spcBef>
              <a:spcAft>
                <a:spcPts val="0"/>
              </a:spcAft>
              <a:buSzPct val="185714"/>
              <a:buChar char="○"/>
            </a:pPr>
            <a:r>
              <a:rPr lang="en"/>
              <a:t>Guard against viruses and other harmful programs</a:t>
            </a:r>
            <a:endParaRPr/>
          </a:p>
          <a:p>
            <a:pPr indent="-223837" lvl="1" marL="742950" rtl="0" algn="l">
              <a:spcBef>
                <a:spcPts val="1000"/>
              </a:spcBef>
              <a:spcAft>
                <a:spcPts val="0"/>
              </a:spcAft>
              <a:buSzPct val="185714"/>
              <a:buChar char="○"/>
            </a:pPr>
            <a:r>
              <a:rPr lang="en"/>
              <a:t>Compress files so they take up less space</a:t>
            </a:r>
            <a:endParaRPr/>
          </a:p>
          <a:p>
            <a:pPr indent="-120650" lvl="1" marL="742950" rtl="0" algn="l">
              <a:spcBef>
                <a:spcPts val="1000"/>
              </a:spcBef>
              <a:spcAft>
                <a:spcPts val="0"/>
              </a:spcAft>
              <a:buSzPct val="185714"/>
              <a:buNone/>
            </a:pPr>
            <a:r>
              <a:t/>
            </a:r>
            <a:endParaRPr/>
          </a:p>
        </p:txBody>
      </p:sp>
      <p:sp>
        <p:nvSpPr>
          <p:cNvPr id="615" name="Google Shape;615;p74"/>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75"/>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Device Drivers</a:t>
            </a:r>
            <a:endParaRPr/>
          </a:p>
        </p:txBody>
      </p:sp>
      <p:sp>
        <p:nvSpPr>
          <p:cNvPr id="622" name="Google Shape;622;p75"/>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77500" lnSpcReduction="20000"/>
          </a:bodyPr>
          <a:lstStyle/>
          <a:p>
            <a:pPr indent="-302895" lvl="0" marL="342900" rtl="0" algn="l">
              <a:spcBef>
                <a:spcPts val="0"/>
              </a:spcBef>
              <a:spcAft>
                <a:spcPts val="0"/>
              </a:spcAft>
              <a:buClr>
                <a:srgbClr val="7030A0"/>
              </a:buClr>
              <a:buSzPct val="155555"/>
              <a:buFont typeface="Noto Sans Symbols"/>
              <a:buChar char="✔"/>
            </a:pPr>
            <a:r>
              <a:rPr lang="en"/>
              <a:t>Small programs that enable input/output devices to communicate with the computer, such as:</a:t>
            </a:r>
            <a:endParaRPr/>
          </a:p>
          <a:p>
            <a:pPr indent="-248602" lvl="1" marL="742950" rtl="0" algn="l">
              <a:spcBef>
                <a:spcPts val="1500"/>
              </a:spcBef>
              <a:spcAft>
                <a:spcPts val="0"/>
              </a:spcAft>
              <a:buSzPct val="185714"/>
              <a:buChar char="○"/>
            </a:pPr>
            <a:r>
              <a:rPr lang="en"/>
              <a:t>Keyboards</a:t>
            </a:r>
            <a:endParaRPr/>
          </a:p>
          <a:p>
            <a:pPr indent="-248602" lvl="1" marL="742950" rtl="0" algn="l">
              <a:spcBef>
                <a:spcPts val="1200"/>
              </a:spcBef>
              <a:spcAft>
                <a:spcPts val="0"/>
              </a:spcAft>
              <a:buSzPct val="185714"/>
              <a:buChar char="○"/>
            </a:pPr>
            <a:r>
              <a:rPr lang="en"/>
              <a:t>Mice</a:t>
            </a:r>
            <a:endParaRPr/>
          </a:p>
          <a:p>
            <a:pPr indent="-248602" lvl="1" marL="742950" rtl="0" algn="l">
              <a:spcBef>
                <a:spcPts val="1200"/>
              </a:spcBef>
              <a:spcAft>
                <a:spcPts val="0"/>
              </a:spcAft>
              <a:buSzPct val="185714"/>
              <a:buChar char="○"/>
            </a:pPr>
            <a:r>
              <a:rPr lang="en"/>
              <a:t>Printers</a:t>
            </a:r>
            <a:endParaRPr/>
          </a:p>
          <a:p>
            <a:pPr indent="-302895" lvl="0" marL="342900" rtl="0" algn="l">
              <a:spcBef>
                <a:spcPts val="1200"/>
              </a:spcBef>
              <a:spcAft>
                <a:spcPts val="0"/>
              </a:spcAft>
              <a:buClr>
                <a:srgbClr val="7030A0"/>
              </a:buClr>
              <a:buSzPct val="155555"/>
              <a:buFont typeface="Noto Sans Symbols"/>
              <a:buChar char="✔"/>
            </a:pPr>
            <a:r>
              <a:rPr lang="en"/>
              <a:t>Many </a:t>
            </a:r>
            <a:r>
              <a:rPr b="1" i="1" lang="en">
                <a:solidFill>
                  <a:srgbClr val="7030A0"/>
                </a:solidFill>
              </a:rPr>
              <a:t>device drivers </a:t>
            </a:r>
            <a:r>
              <a:rPr lang="en"/>
              <a:t>are bundled with peripherals</a:t>
            </a:r>
            <a:endParaRPr/>
          </a:p>
          <a:p>
            <a:pPr indent="-302895" lvl="0" marL="342900" rtl="0" algn="l">
              <a:spcBef>
                <a:spcPts val="1500"/>
              </a:spcBef>
              <a:spcAft>
                <a:spcPts val="0"/>
              </a:spcAft>
              <a:buClr>
                <a:srgbClr val="7030A0"/>
              </a:buClr>
              <a:buSzPct val="155555"/>
              <a:buFont typeface="Noto Sans Symbols"/>
              <a:buChar char="✔"/>
            </a:pPr>
            <a:r>
              <a:rPr lang="en"/>
              <a:t>Others are sold as separate products</a:t>
            </a:r>
            <a:endParaRPr/>
          </a:p>
        </p:txBody>
      </p:sp>
      <p:sp>
        <p:nvSpPr>
          <p:cNvPr id="623" name="Google Shape;623;p75"/>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76"/>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Where the Operating System Lives</a:t>
            </a:r>
            <a:endParaRPr/>
          </a:p>
        </p:txBody>
      </p:sp>
      <p:sp>
        <p:nvSpPr>
          <p:cNvPr id="630" name="Google Shape;630;p76"/>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92500" lnSpcReduction="20000"/>
          </a:bodyPr>
          <a:lstStyle/>
          <a:p>
            <a:pPr indent="-329565" lvl="0" marL="342900" rtl="0" algn="l">
              <a:spcBef>
                <a:spcPts val="0"/>
              </a:spcBef>
              <a:spcAft>
                <a:spcPts val="0"/>
              </a:spcAft>
              <a:buClr>
                <a:srgbClr val="7030A0"/>
              </a:buClr>
              <a:buSzPct val="155555"/>
              <a:buFont typeface="Noto Sans Symbols"/>
              <a:buChar char="✔"/>
            </a:pPr>
            <a:r>
              <a:rPr lang="en"/>
              <a:t>Some computers store operating systems in ROM</a:t>
            </a:r>
            <a:endParaRPr/>
          </a:p>
          <a:p>
            <a:pPr indent="-329565" lvl="0" marL="342900" rtl="0" algn="l">
              <a:spcBef>
                <a:spcPts val="1500"/>
              </a:spcBef>
              <a:spcAft>
                <a:spcPts val="0"/>
              </a:spcAft>
              <a:buClr>
                <a:srgbClr val="7030A0"/>
              </a:buClr>
              <a:buSzPct val="155555"/>
              <a:buFont typeface="Noto Sans Symbols"/>
              <a:buChar char="✔"/>
            </a:pPr>
            <a:r>
              <a:rPr lang="en"/>
              <a:t>Most modern PCs hold only a small portion of the operating system in ROM</a:t>
            </a:r>
            <a:endParaRPr/>
          </a:p>
          <a:p>
            <a:pPr indent="-329565" lvl="0" marL="342900" rtl="0" algn="l">
              <a:spcBef>
                <a:spcPts val="1500"/>
              </a:spcBef>
              <a:spcAft>
                <a:spcPts val="0"/>
              </a:spcAft>
              <a:buClr>
                <a:srgbClr val="7030A0"/>
              </a:buClr>
              <a:buSzPct val="155555"/>
              <a:buFont typeface="Noto Sans Symbols"/>
              <a:buChar char="✔"/>
            </a:pPr>
            <a:r>
              <a:rPr lang="en"/>
              <a:t>Remainder of operating system is loaded during </a:t>
            </a:r>
            <a:r>
              <a:rPr b="1" i="1" lang="en">
                <a:solidFill>
                  <a:srgbClr val="7030A0"/>
                </a:solidFill>
              </a:rPr>
              <a:t>booting</a:t>
            </a:r>
            <a:r>
              <a:rPr lang="en"/>
              <a:t>, when computer is turned on</a:t>
            </a:r>
            <a:endParaRPr/>
          </a:p>
          <a:p>
            <a:pPr indent="-329565" lvl="0" marL="342900" rtl="0" algn="l">
              <a:spcBef>
                <a:spcPts val="1500"/>
              </a:spcBef>
              <a:spcAft>
                <a:spcPts val="0"/>
              </a:spcAft>
              <a:buClr>
                <a:srgbClr val="7030A0"/>
              </a:buClr>
              <a:buSzPct val="155555"/>
              <a:buFont typeface="Noto Sans Symbols"/>
              <a:buChar char="✔"/>
            </a:pPr>
            <a:r>
              <a:rPr lang="en"/>
              <a:t>Handheld devices may store operating system in flash memory</a:t>
            </a:r>
            <a:endParaRPr/>
          </a:p>
          <a:p>
            <a:pPr indent="-165100" lvl="0" marL="342900" rtl="0" algn="l">
              <a:spcBef>
                <a:spcPts val="1500"/>
              </a:spcBef>
              <a:spcAft>
                <a:spcPts val="0"/>
              </a:spcAft>
              <a:buClr>
                <a:srgbClr val="7030A0"/>
              </a:buClr>
              <a:buSzPct val="155555"/>
              <a:buFont typeface="Noto Sans Symbols"/>
              <a:buNone/>
            </a:pPr>
            <a:r>
              <a:t/>
            </a:r>
            <a:endParaRPr/>
          </a:p>
        </p:txBody>
      </p:sp>
      <p:sp>
        <p:nvSpPr>
          <p:cNvPr id="631" name="Google Shape;631;p76"/>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77"/>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638" name="Google Shape;638;p77"/>
          <p:cNvSpPr txBox="1"/>
          <p:nvPr>
            <p:ph type="title"/>
          </p:nvPr>
        </p:nvSpPr>
        <p:spPr>
          <a:xfrm>
            <a:off x="628650" y="205383"/>
            <a:ext cx="7886700" cy="745800"/>
          </a:xfrm>
          <a:prstGeom prst="rect">
            <a:avLst/>
          </a:prstGeom>
          <a:gradFill>
            <a:gsLst>
              <a:gs pos="0">
                <a:srgbClr val="8AABE9"/>
              </a:gs>
              <a:gs pos="50000">
                <a:srgbClr val="B8CAF0"/>
              </a:gs>
              <a:gs pos="100000">
                <a:srgbClr val="DDE5F6"/>
              </a:gs>
            </a:gsLst>
            <a:lin ang="5400012" scaled="0"/>
          </a:grad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solidFill>
                  <a:schemeClr val="dk1"/>
                </a:solidFill>
              </a:rPr>
              <a:t>The Operating System</a:t>
            </a:r>
            <a:endParaRPr sz="4400">
              <a:solidFill>
                <a:schemeClr val="dk1"/>
              </a:solidFill>
            </a:endParaRPr>
          </a:p>
        </p:txBody>
      </p:sp>
      <p:sp>
        <p:nvSpPr>
          <p:cNvPr id="639" name="Google Shape;639;p77"/>
          <p:cNvSpPr txBox="1"/>
          <p:nvPr/>
        </p:nvSpPr>
        <p:spPr>
          <a:xfrm>
            <a:off x="457200" y="1200150"/>
            <a:ext cx="82296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2000">
                <a:solidFill>
                  <a:schemeClr val="dk1"/>
                </a:solidFill>
                <a:latin typeface="Arial"/>
                <a:ea typeface="Arial"/>
                <a:cs typeface="Arial"/>
                <a:sym typeface="Arial"/>
              </a:rPr>
              <a:t>When you turn on the computer, the CPU automatically begins executing instructions stored in ROM. The operating system (OS) loads from the disk into part of the system’s memory.</a:t>
            </a:r>
            <a:endParaRPr sz="2000">
              <a:solidFill>
                <a:schemeClr val="dk1"/>
              </a:solidFill>
              <a:latin typeface="Arial"/>
              <a:ea typeface="Arial"/>
              <a:cs typeface="Arial"/>
              <a:sym typeface="Arial"/>
            </a:endParaRPr>
          </a:p>
        </p:txBody>
      </p:sp>
      <p:pic>
        <p:nvPicPr>
          <p:cNvPr descr="Fig04-16a.jpg" id="640" name="Google Shape;640;p77"/>
          <p:cNvPicPr preferRelativeResize="0"/>
          <p:nvPr/>
        </p:nvPicPr>
        <p:blipFill rotWithShape="1">
          <a:blip r:embed="rId3">
            <a:alphaModFix/>
          </a:blip>
          <a:srcRect b="0" l="0" r="0" t="59853"/>
          <a:stretch/>
        </p:blipFill>
        <p:spPr>
          <a:xfrm>
            <a:off x="1356251" y="2228850"/>
            <a:ext cx="6564425" cy="22364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 will not be …</a:t>
            </a:r>
            <a:endParaRPr/>
          </a:p>
        </p:txBody>
      </p:sp>
      <p:sp>
        <p:nvSpPr>
          <p:cNvPr id="115" name="Google Shape;115;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Complete and exhaustive and you will have a perfect understanding of everything computing by the end of these lessons</a:t>
            </a:r>
            <a:endParaRPr/>
          </a:p>
          <a:p>
            <a:pPr indent="-342900" lvl="0" marL="457200" rtl="0" algn="l">
              <a:spcBef>
                <a:spcPts val="0"/>
              </a:spcBef>
              <a:spcAft>
                <a:spcPts val="0"/>
              </a:spcAft>
              <a:buSzPts val="1800"/>
              <a:buChar char="●"/>
            </a:pPr>
            <a:r>
              <a:rPr lang="en"/>
              <a:t>You will not have a complete understanding of CS or the Standards but you will be in a better position to begin your journey.</a:t>
            </a:r>
            <a:endParaRPr/>
          </a:p>
          <a:p>
            <a:pPr indent="0" lvl="0" marL="457200" rtl="0" algn="l">
              <a:spcBef>
                <a:spcPts val="1200"/>
              </a:spcBef>
              <a:spcAft>
                <a:spcPts val="1200"/>
              </a:spcAft>
              <a:buNone/>
            </a:pPr>
            <a:r>
              <a:t/>
            </a:r>
            <a:endParaRPr/>
          </a:p>
        </p:txBody>
      </p:sp>
      <p:sp>
        <p:nvSpPr>
          <p:cNvPr id="116" name="Google Shape;116;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78"/>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The Operating System (cont.)</a:t>
            </a:r>
            <a:endParaRPr/>
          </a:p>
        </p:txBody>
      </p:sp>
      <p:sp>
        <p:nvSpPr>
          <p:cNvPr id="647" name="Google Shape;647;p78"/>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648" name="Google Shape;648;p78"/>
          <p:cNvSpPr/>
          <p:nvPr/>
        </p:nvSpPr>
        <p:spPr>
          <a:xfrm>
            <a:off x="457200" y="1125138"/>
            <a:ext cx="8229600" cy="992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2000">
                <a:solidFill>
                  <a:schemeClr val="dk1"/>
                </a:solidFill>
                <a:latin typeface="Arial"/>
                <a:ea typeface="Arial"/>
                <a:cs typeface="Arial"/>
                <a:sym typeface="Arial"/>
              </a:rPr>
              <a:t>The OS loads the application program into memory and remains in memory, so it can provide services to the application program—display on-screen menus, communicate with the printer,</a:t>
            </a:r>
            <a:br>
              <a:rPr lang="en" sz="2000">
                <a:solidFill>
                  <a:schemeClr val="dk1"/>
                </a:solidFill>
                <a:latin typeface="Arial"/>
                <a:ea typeface="Arial"/>
                <a:cs typeface="Arial"/>
                <a:sym typeface="Arial"/>
              </a:rPr>
            </a:br>
            <a:r>
              <a:rPr lang="en" sz="2000">
                <a:solidFill>
                  <a:schemeClr val="dk1"/>
                </a:solidFill>
                <a:latin typeface="Arial"/>
                <a:ea typeface="Arial"/>
                <a:cs typeface="Arial"/>
                <a:sym typeface="Arial"/>
              </a:rPr>
              <a:t>and perform other common actions.</a:t>
            </a:r>
            <a:endParaRPr sz="2000">
              <a:solidFill>
                <a:schemeClr val="dk1"/>
              </a:solidFill>
              <a:latin typeface="Arial"/>
              <a:ea typeface="Arial"/>
              <a:cs typeface="Arial"/>
              <a:sym typeface="Arial"/>
            </a:endParaRPr>
          </a:p>
        </p:txBody>
      </p:sp>
      <p:sp>
        <p:nvSpPr>
          <p:cNvPr id="649" name="Google Shape;649;p78"/>
          <p:cNvSpPr txBox="1"/>
          <p:nvPr/>
        </p:nvSpPr>
        <p:spPr>
          <a:xfrm>
            <a:off x="438144" y="213118"/>
            <a:ext cx="8229600" cy="857400"/>
          </a:xfrm>
          <a:prstGeom prst="rect">
            <a:avLst/>
          </a:prstGeom>
          <a:gradFill>
            <a:gsLst>
              <a:gs pos="0">
                <a:srgbClr val="8AABE9"/>
              </a:gs>
              <a:gs pos="50000">
                <a:srgbClr val="B8CAF0"/>
              </a:gs>
              <a:gs pos="100000">
                <a:srgbClr val="DDE5F6"/>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Calibri"/>
              <a:buNone/>
            </a:pPr>
            <a:r>
              <a:rPr b="1" i="0" lang="en" sz="4000" u="none" cap="none" strike="noStrike">
                <a:solidFill>
                  <a:schemeClr val="dk1"/>
                </a:solidFill>
                <a:latin typeface="Calibri"/>
                <a:ea typeface="Calibri"/>
                <a:cs typeface="Calibri"/>
                <a:sym typeface="Calibri"/>
              </a:rPr>
              <a:t>The Operating System (cont.)</a:t>
            </a:r>
            <a:endParaRPr b="1" i="0" sz="4400" u="none" cap="none" strike="noStrike">
              <a:solidFill>
                <a:schemeClr val="dk1"/>
              </a:solidFill>
              <a:latin typeface="Calibri"/>
              <a:ea typeface="Calibri"/>
              <a:cs typeface="Calibri"/>
              <a:sym typeface="Calibri"/>
            </a:endParaRPr>
          </a:p>
        </p:txBody>
      </p:sp>
      <p:pic>
        <p:nvPicPr>
          <p:cNvPr descr="Fig04-16b.jpg" id="650" name="Google Shape;650;p78"/>
          <p:cNvPicPr preferRelativeResize="0"/>
          <p:nvPr/>
        </p:nvPicPr>
        <p:blipFill rotWithShape="1">
          <a:blip r:embed="rId3">
            <a:alphaModFix/>
          </a:blip>
          <a:srcRect b="59456" l="0" r="0" t="0"/>
          <a:stretch/>
        </p:blipFill>
        <p:spPr>
          <a:xfrm>
            <a:off x="1295400" y="2171700"/>
            <a:ext cx="6812542" cy="248549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9"/>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The Operating System (cont.)</a:t>
            </a:r>
            <a:endParaRPr/>
          </a:p>
        </p:txBody>
      </p:sp>
      <p:sp>
        <p:nvSpPr>
          <p:cNvPr id="657" name="Google Shape;657;p79"/>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658" name="Google Shape;658;p79"/>
          <p:cNvSpPr/>
          <p:nvPr/>
        </p:nvSpPr>
        <p:spPr>
          <a:xfrm>
            <a:off x="457200" y="1243014"/>
            <a:ext cx="8210400" cy="762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2000">
                <a:solidFill>
                  <a:schemeClr val="dk1"/>
                </a:solidFill>
                <a:latin typeface="Arial"/>
                <a:ea typeface="Arial"/>
                <a:cs typeface="Arial"/>
                <a:sym typeface="Arial"/>
              </a:rPr>
              <a:t>To avoid losing your data file when the system is turned off,</a:t>
            </a:r>
            <a:br>
              <a:rPr lang="en" sz="2000">
                <a:solidFill>
                  <a:schemeClr val="dk1"/>
                </a:solidFill>
                <a:latin typeface="Arial"/>
                <a:ea typeface="Arial"/>
                <a:cs typeface="Arial"/>
                <a:sym typeface="Arial"/>
              </a:rPr>
            </a:br>
            <a:r>
              <a:rPr lang="en" sz="2000">
                <a:solidFill>
                  <a:schemeClr val="dk1"/>
                </a:solidFill>
                <a:latin typeface="Arial"/>
                <a:ea typeface="Arial"/>
                <a:cs typeface="Arial"/>
                <a:sym typeface="Arial"/>
              </a:rPr>
              <a:t>save it to the disk. When you reopen the file, the OS  locates it on the disk and copies it into memory.</a:t>
            </a:r>
            <a:endParaRPr sz="2000">
              <a:solidFill>
                <a:schemeClr val="dk1"/>
              </a:solidFill>
              <a:latin typeface="Arial"/>
              <a:ea typeface="Arial"/>
              <a:cs typeface="Arial"/>
              <a:sym typeface="Arial"/>
            </a:endParaRPr>
          </a:p>
        </p:txBody>
      </p:sp>
      <p:sp>
        <p:nvSpPr>
          <p:cNvPr id="659" name="Google Shape;659;p79"/>
          <p:cNvSpPr txBox="1"/>
          <p:nvPr/>
        </p:nvSpPr>
        <p:spPr>
          <a:xfrm>
            <a:off x="438144" y="245267"/>
            <a:ext cx="8229600" cy="857400"/>
          </a:xfrm>
          <a:prstGeom prst="rect">
            <a:avLst/>
          </a:prstGeom>
          <a:gradFill>
            <a:gsLst>
              <a:gs pos="0">
                <a:srgbClr val="8AABE9"/>
              </a:gs>
              <a:gs pos="50000">
                <a:srgbClr val="B8CAF0"/>
              </a:gs>
              <a:gs pos="100000">
                <a:srgbClr val="DDE5F6"/>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Calibri"/>
              <a:buNone/>
            </a:pPr>
            <a:r>
              <a:rPr b="1" i="0" lang="en" sz="4000" u="none" cap="none" strike="noStrike">
                <a:solidFill>
                  <a:schemeClr val="dk1"/>
                </a:solidFill>
                <a:latin typeface="Calibri"/>
                <a:ea typeface="Calibri"/>
                <a:cs typeface="Calibri"/>
                <a:sym typeface="Calibri"/>
              </a:rPr>
              <a:t>The Operating System (cont.)</a:t>
            </a:r>
            <a:endParaRPr b="1" i="0" sz="4400" u="none" cap="none" strike="noStrike">
              <a:solidFill>
                <a:schemeClr val="dk1"/>
              </a:solidFill>
              <a:latin typeface="Calibri"/>
              <a:ea typeface="Calibri"/>
              <a:cs typeface="Calibri"/>
              <a:sym typeface="Calibri"/>
            </a:endParaRPr>
          </a:p>
        </p:txBody>
      </p:sp>
      <p:pic>
        <p:nvPicPr>
          <p:cNvPr descr="Fig04-16b.jpg" id="660" name="Google Shape;660;p79"/>
          <p:cNvPicPr preferRelativeResize="0"/>
          <p:nvPr/>
        </p:nvPicPr>
        <p:blipFill rotWithShape="1">
          <a:blip r:embed="rId3">
            <a:alphaModFix/>
          </a:blip>
          <a:srcRect b="0" l="0" r="0" t="65661"/>
          <a:stretch/>
        </p:blipFill>
        <p:spPr>
          <a:xfrm>
            <a:off x="1143000" y="2228850"/>
            <a:ext cx="7010736" cy="216621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0"/>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The User Interface:</a:t>
            </a:r>
            <a:br>
              <a:rPr lang="en"/>
            </a:br>
            <a:r>
              <a:rPr lang="en"/>
              <a:t>The Human–Machine Connection</a:t>
            </a:r>
            <a:endParaRPr/>
          </a:p>
        </p:txBody>
      </p:sp>
      <p:sp>
        <p:nvSpPr>
          <p:cNvPr id="667" name="Google Shape;667;p80"/>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92500" lnSpcReduction="20000"/>
          </a:bodyPr>
          <a:lstStyle/>
          <a:p>
            <a:pPr indent="-329565" lvl="0" marL="342900" rtl="0" algn="l">
              <a:spcBef>
                <a:spcPts val="0"/>
              </a:spcBef>
              <a:spcAft>
                <a:spcPts val="0"/>
              </a:spcAft>
              <a:buClr>
                <a:srgbClr val="7030A0"/>
              </a:buClr>
              <a:buSzPct val="155555"/>
              <a:buFont typeface="Noto Sans Symbols"/>
              <a:buChar char="✔"/>
            </a:pPr>
            <a:r>
              <a:rPr b="1" i="1" lang="en">
                <a:solidFill>
                  <a:srgbClr val="7030A0"/>
                </a:solidFill>
              </a:rPr>
              <a:t>User interface: </a:t>
            </a:r>
            <a:r>
              <a:rPr lang="en"/>
              <a:t>Critically important component of software</a:t>
            </a:r>
            <a:endParaRPr/>
          </a:p>
          <a:p>
            <a:pPr indent="-329565" lvl="0" marL="342900" rtl="0" algn="l">
              <a:spcBef>
                <a:spcPts val="1500"/>
              </a:spcBef>
              <a:spcAft>
                <a:spcPts val="0"/>
              </a:spcAft>
              <a:buClr>
                <a:srgbClr val="7030A0"/>
              </a:buClr>
              <a:buSzPct val="155555"/>
              <a:buFont typeface="Noto Sans Symbols"/>
              <a:buChar char="✔"/>
            </a:pPr>
            <a:r>
              <a:rPr lang="en"/>
              <a:t>Early users spent tedious hours writing and debugging machine-language instructions.</a:t>
            </a:r>
            <a:endParaRPr/>
          </a:p>
          <a:p>
            <a:pPr indent="-329565" lvl="0" marL="342900" rtl="0" algn="l">
              <a:spcBef>
                <a:spcPts val="1500"/>
              </a:spcBef>
              <a:spcAft>
                <a:spcPts val="0"/>
              </a:spcAft>
              <a:buClr>
                <a:srgbClr val="7030A0"/>
              </a:buClr>
              <a:buSzPct val="155555"/>
              <a:buFont typeface="Noto Sans Symbols"/>
              <a:buChar char="✔"/>
            </a:pPr>
            <a:r>
              <a:rPr lang="en"/>
              <a:t>Later users programmed using easier languages that were still challenging.</a:t>
            </a:r>
            <a:endParaRPr/>
          </a:p>
          <a:p>
            <a:pPr indent="-329565" lvl="0" marL="342900" rtl="0" algn="l">
              <a:spcBef>
                <a:spcPts val="1500"/>
              </a:spcBef>
              <a:spcAft>
                <a:spcPts val="0"/>
              </a:spcAft>
              <a:buClr>
                <a:srgbClr val="7030A0"/>
              </a:buClr>
              <a:buSzPct val="155555"/>
              <a:buFont typeface="Noto Sans Symbols"/>
              <a:buChar char="✔"/>
            </a:pPr>
            <a:r>
              <a:rPr lang="en"/>
              <a:t>Now, most users work with preprogrammed applications.</a:t>
            </a:r>
            <a:endParaRPr/>
          </a:p>
          <a:p>
            <a:pPr indent="-165100" lvl="0" marL="342900" rtl="0" algn="l">
              <a:spcBef>
                <a:spcPts val="1500"/>
              </a:spcBef>
              <a:spcAft>
                <a:spcPts val="0"/>
              </a:spcAft>
              <a:buClr>
                <a:srgbClr val="7030A0"/>
              </a:buClr>
              <a:buSzPct val="155555"/>
              <a:buFont typeface="Noto Sans Symbols"/>
              <a:buNone/>
            </a:pPr>
            <a:r>
              <a:t/>
            </a:r>
            <a:endParaRPr/>
          </a:p>
        </p:txBody>
      </p:sp>
      <p:sp>
        <p:nvSpPr>
          <p:cNvPr id="668" name="Google Shape;668;p80"/>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81"/>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Desktop Operating Systems</a:t>
            </a:r>
            <a:endParaRPr/>
          </a:p>
        </p:txBody>
      </p:sp>
      <p:sp>
        <p:nvSpPr>
          <p:cNvPr id="675" name="Google Shape;675;p81"/>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SzPts val="2800"/>
              <a:buChar char="●"/>
            </a:pPr>
            <a:r>
              <a:rPr b="1" i="1" lang="en">
                <a:solidFill>
                  <a:srgbClr val="7030A0"/>
                </a:solidFill>
              </a:rPr>
              <a:t>MS-DOS:</a:t>
            </a:r>
            <a:r>
              <a:rPr lang="en"/>
              <a:t> Standard on IBM-compatible computers in 1981</a:t>
            </a:r>
            <a:endParaRPr/>
          </a:p>
          <a:p>
            <a:pPr indent="-285750" lvl="1" marL="742950" rtl="0" algn="l">
              <a:spcBef>
                <a:spcPts val="1200"/>
              </a:spcBef>
              <a:spcAft>
                <a:spcPts val="0"/>
              </a:spcAft>
              <a:buSzPts val="2600"/>
              <a:buChar char="○"/>
            </a:pPr>
            <a:r>
              <a:rPr lang="en"/>
              <a:t>Used </a:t>
            </a:r>
            <a:r>
              <a:rPr b="1" i="1" lang="en">
                <a:solidFill>
                  <a:srgbClr val="7030A0"/>
                </a:solidFill>
              </a:rPr>
              <a:t>command-line interface </a:t>
            </a:r>
            <a:r>
              <a:rPr lang="en"/>
              <a:t>that required users to type commands</a:t>
            </a:r>
            <a:endParaRPr/>
          </a:p>
          <a:p>
            <a:pPr indent="-342900" lvl="0" marL="342900" rtl="0" algn="l">
              <a:spcBef>
                <a:spcPts val="1200"/>
              </a:spcBef>
              <a:spcAft>
                <a:spcPts val="0"/>
              </a:spcAft>
              <a:buClr>
                <a:srgbClr val="7030A0"/>
              </a:buClr>
              <a:buSzPts val="2800"/>
              <a:buFont typeface="Noto Sans Symbols"/>
              <a:buChar char="●"/>
            </a:pPr>
            <a:r>
              <a:rPr lang="en"/>
              <a:t>Apple Macintosh introduced windows, icons, and mouse-driven, drop-down menus in 1984.</a:t>
            </a:r>
            <a:endParaRPr/>
          </a:p>
          <a:p>
            <a:pPr indent="-342900" lvl="0" marL="342900" rtl="0" algn="l">
              <a:spcBef>
                <a:spcPts val="1500"/>
              </a:spcBef>
              <a:spcAft>
                <a:spcPts val="0"/>
              </a:spcAft>
              <a:buClr>
                <a:srgbClr val="7030A0"/>
              </a:buClr>
              <a:buSzPts val="2800"/>
              <a:buFont typeface="Noto Sans Symbols"/>
              <a:buChar char="●"/>
            </a:pPr>
            <a:r>
              <a:rPr lang="en"/>
              <a:t>Windows and Mac OS started as single-user operating systems but today support multiple users.</a:t>
            </a:r>
            <a:endParaRPr/>
          </a:p>
        </p:txBody>
      </p:sp>
      <p:sp>
        <p:nvSpPr>
          <p:cNvPr id="676" name="Google Shape;676;p81"/>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2"/>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UNIX and Linux</a:t>
            </a:r>
            <a:endParaRPr/>
          </a:p>
        </p:txBody>
      </p:sp>
      <p:sp>
        <p:nvSpPr>
          <p:cNvPr id="683" name="Google Shape;683;p82"/>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92500" lnSpcReduction="20000"/>
          </a:bodyPr>
          <a:lstStyle/>
          <a:p>
            <a:pPr indent="-329565" lvl="0" marL="342900" rtl="0" algn="l">
              <a:spcBef>
                <a:spcPts val="0"/>
              </a:spcBef>
              <a:spcAft>
                <a:spcPts val="0"/>
              </a:spcAft>
              <a:buSzPct val="155555"/>
              <a:buChar char="●"/>
            </a:pPr>
            <a:r>
              <a:rPr b="1" i="1" lang="en">
                <a:solidFill>
                  <a:srgbClr val="7030A0"/>
                </a:solidFill>
              </a:rPr>
              <a:t>UNIX:</a:t>
            </a:r>
            <a:r>
              <a:rPr lang="en"/>
              <a:t> Command-line, character-based OS</a:t>
            </a:r>
            <a:endParaRPr/>
          </a:p>
          <a:p>
            <a:pPr indent="-273367" lvl="1" marL="742950" rtl="0" algn="l">
              <a:spcBef>
                <a:spcPts val="1200"/>
              </a:spcBef>
              <a:spcAft>
                <a:spcPts val="0"/>
              </a:spcAft>
              <a:buSzPct val="185714"/>
              <a:buChar char="○"/>
            </a:pPr>
            <a:r>
              <a:rPr lang="en"/>
              <a:t>Internet is populated with computers running UNIX</a:t>
            </a:r>
            <a:endParaRPr/>
          </a:p>
          <a:p>
            <a:pPr indent="-273367" lvl="1" marL="742950" rtl="0" algn="l">
              <a:spcBef>
                <a:spcPts val="1000"/>
              </a:spcBef>
              <a:spcAft>
                <a:spcPts val="0"/>
              </a:spcAft>
              <a:buSzPct val="185714"/>
              <a:buChar char="○"/>
            </a:pPr>
            <a:r>
              <a:rPr lang="en"/>
              <a:t>Enables timesharing computer to communicate with several other computers at one time</a:t>
            </a:r>
            <a:endParaRPr/>
          </a:p>
          <a:p>
            <a:pPr indent="-273367" lvl="1" marL="742950" rtl="0" algn="l">
              <a:spcBef>
                <a:spcPts val="1000"/>
              </a:spcBef>
              <a:spcAft>
                <a:spcPts val="0"/>
              </a:spcAft>
              <a:buSzPct val="185714"/>
              <a:buChar char="○"/>
            </a:pPr>
            <a:r>
              <a:rPr lang="en"/>
              <a:t>OS of choice for workstations and mainframes in research and academic settings</a:t>
            </a:r>
            <a:endParaRPr/>
          </a:p>
          <a:p>
            <a:pPr indent="-273367" lvl="1" marL="742950" rtl="0" algn="l">
              <a:spcBef>
                <a:spcPts val="1000"/>
              </a:spcBef>
              <a:spcAft>
                <a:spcPts val="0"/>
              </a:spcAft>
              <a:buSzPct val="185714"/>
              <a:buChar char="○"/>
            </a:pPr>
            <a:r>
              <a:rPr lang="en"/>
              <a:t>Favored by many who require an industrial-strength, multiuser OS</a:t>
            </a:r>
            <a:endParaRPr/>
          </a:p>
          <a:p>
            <a:pPr indent="-329565" lvl="0" marL="342900" rtl="0" algn="l">
              <a:spcBef>
                <a:spcPts val="1000"/>
              </a:spcBef>
              <a:spcAft>
                <a:spcPts val="0"/>
              </a:spcAft>
              <a:buClr>
                <a:srgbClr val="7030A0"/>
              </a:buClr>
              <a:buSzPct val="155555"/>
              <a:buFont typeface="Noto Sans Symbols"/>
              <a:buChar char="●"/>
            </a:pPr>
            <a:r>
              <a:rPr lang="en"/>
              <a:t>Linux, a UNIX clone, is distributed and supported free</a:t>
            </a:r>
            <a:endParaRPr/>
          </a:p>
        </p:txBody>
      </p:sp>
      <p:sp>
        <p:nvSpPr>
          <p:cNvPr id="684" name="Google Shape;684;p82"/>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8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Compatibility Issues</a:t>
            </a:r>
            <a:endParaRPr/>
          </a:p>
        </p:txBody>
      </p:sp>
      <p:sp>
        <p:nvSpPr>
          <p:cNvPr id="691" name="Google Shape;691;p83"/>
          <p:cNvSpPr txBox="1"/>
          <p:nvPr>
            <p:ph idx="12" type="sldNum"/>
          </p:nvPr>
        </p:nvSpPr>
        <p:spPr>
          <a:xfrm>
            <a:off x="6645275" y="4686300"/>
            <a:ext cx="2133600" cy="2310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692" name="Google Shape;692;p83"/>
          <p:cNvSpPr txBox="1"/>
          <p:nvPr>
            <p:ph idx="2" type="body"/>
          </p:nvPr>
        </p:nvSpPr>
        <p:spPr>
          <a:xfrm>
            <a:off x="4648200" y="1165860"/>
            <a:ext cx="4038600" cy="3463200"/>
          </a:xfrm>
          <a:prstGeom prst="rect">
            <a:avLst/>
          </a:prstGeom>
          <a:noFill/>
          <a:ln>
            <a:noFill/>
          </a:ln>
        </p:spPr>
        <p:txBody>
          <a:bodyPr anchorCtr="0" anchor="t" bIns="45700" lIns="91425" spcFirstLastPara="1" rIns="91425" wrap="square" tIns="45700">
            <a:normAutofit fontScale="77500" lnSpcReduction="20000"/>
          </a:bodyPr>
          <a:lstStyle/>
          <a:p>
            <a:pPr indent="-305752" lvl="0" marL="342900" rtl="0" algn="l">
              <a:spcBef>
                <a:spcPts val="0"/>
              </a:spcBef>
              <a:spcAft>
                <a:spcPts val="0"/>
              </a:spcAft>
              <a:buClr>
                <a:srgbClr val="7030A0"/>
              </a:buClr>
              <a:buSzPct val="100000"/>
              <a:buChar char="●"/>
            </a:pPr>
            <a:r>
              <a:rPr lang="en" sz="2600"/>
              <a:t>Operating systems are designed to run on particular hardware platforms.</a:t>
            </a:r>
            <a:endParaRPr/>
          </a:p>
          <a:p>
            <a:pPr indent="-305752" lvl="0" marL="342900" rtl="0" algn="l">
              <a:spcBef>
                <a:spcPts val="520"/>
              </a:spcBef>
              <a:spcAft>
                <a:spcPts val="0"/>
              </a:spcAft>
              <a:buClr>
                <a:srgbClr val="7030A0"/>
              </a:buClr>
              <a:buSzPct val="100000"/>
              <a:buChar char="●"/>
            </a:pPr>
            <a:r>
              <a:rPr lang="en" sz="2600"/>
              <a:t>Applications are designed to run on particular operating systems.</a:t>
            </a:r>
            <a:endParaRPr/>
          </a:p>
          <a:p>
            <a:pPr indent="-305752" lvl="0" marL="342900" rtl="0" algn="l">
              <a:spcBef>
                <a:spcPts val="520"/>
              </a:spcBef>
              <a:spcAft>
                <a:spcPts val="0"/>
              </a:spcAft>
              <a:buClr>
                <a:srgbClr val="7030A0"/>
              </a:buClr>
              <a:buSzPct val="100000"/>
              <a:buChar char="●"/>
            </a:pPr>
            <a:r>
              <a:rPr lang="en" sz="2600"/>
              <a:t>Most cloud applications are designed to run on multiple platforms.</a:t>
            </a:r>
            <a:endParaRPr/>
          </a:p>
          <a:p>
            <a:pPr indent="-165100" lvl="0" marL="342900" rtl="0" algn="l">
              <a:spcBef>
                <a:spcPts val="560"/>
              </a:spcBef>
              <a:spcAft>
                <a:spcPts val="0"/>
              </a:spcAft>
              <a:buClr>
                <a:srgbClr val="7030A0"/>
              </a:buClr>
              <a:buSzPct val="100000"/>
              <a:buNone/>
            </a:pPr>
            <a:r>
              <a:t/>
            </a:r>
            <a:endParaRPr/>
          </a:p>
        </p:txBody>
      </p:sp>
      <p:pic>
        <p:nvPicPr>
          <p:cNvPr descr="Fig04-25.jpg" id="693" name="Google Shape;693;p83"/>
          <p:cNvPicPr preferRelativeResize="0"/>
          <p:nvPr/>
        </p:nvPicPr>
        <p:blipFill rotWithShape="1">
          <a:blip r:embed="rId3">
            <a:alphaModFix/>
          </a:blip>
          <a:srcRect b="0" l="0" r="0" t="0"/>
          <a:stretch/>
        </p:blipFill>
        <p:spPr>
          <a:xfrm>
            <a:off x="685800" y="1371600"/>
            <a:ext cx="2794848" cy="293140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84"/>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File Management: Where’s My Stuff?</a:t>
            </a:r>
            <a:endParaRPr/>
          </a:p>
        </p:txBody>
      </p:sp>
      <p:sp>
        <p:nvSpPr>
          <p:cNvPr id="700" name="Google Shape;700;p84"/>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030A0"/>
              </a:buClr>
              <a:buSzPts val="2800"/>
              <a:buFont typeface="Noto Sans Symbols"/>
              <a:buChar char="✔"/>
            </a:pPr>
            <a:r>
              <a:rPr lang="en"/>
              <a:t>One of the challenges of working with a computer is keeping track of the masses of information that can be collected, edited, and stored on disks.</a:t>
            </a:r>
            <a:endParaRPr/>
          </a:p>
          <a:p>
            <a:pPr indent="-342900" lvl="0" marL="342900" rtl="0" algn="l">
              <a:spcBef>
                <a:spcPts val="1500"/>
              </a:spcBef>
              <a:spcAft>
                <a:spcPts val="0"/>
              </a:spcAft>
              <a:buClr>
                <a:srgbClr val="7030A0"/>
              </a:buClr>
              <a:buSzPts val="2800"/>
              <a:buFont typeface="Noto Sans Symbols"/>
              <a:buChar char="✔"/>
            </a:pPr>
            <a:r>
              <a:rPr lang="en"/>
              <a:t>Most computers use some kind of hierarchical file system involving directories or folders to organize files.</a:t>
            </a:r>
            <a:endParaRPr/>
          </a:p>
        </p:txBody>
      </p:sp>
      <p:sp>
        <p:nvSpPr>
          <p:cNvPr id="701" name="Google Shape;701;p84"/>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85"/>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Organizing Files and Folders</a:t>
            </a:r>
            <a:endParaRPr/>
          </a:p>
        </p:txBody>
      </p:sp>
      <p:sp>
        <p:nvSpPr>
          <p:cNvPr id="708" name="Google Shape;708;p85"/>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2800"/>
              <a:buChar char="●"/>
            </a:pPr>
            <a:r>
              <a:rPr lang="en"/>
              <a:t>Files may be placed in folders.</a:t>
            </a:r>
            <a:endParaRPr/>
          </a:p>
          <a:p>
            <a:pPr indent="-342900" lvl="0" marL="342900" rtl="0" algn="l">
              <a:spcBef>
                <a:spcPts val="1200"/>
              </a:spcBef>
              <a:spcAft>
                <a:spcPts val="0"/>
              </a:spcAft>
              <a:buSzPts val="2800"/>
              <a:buChar char="●"/>
            </a:pPr>
            <a:r>
              <a:rPr lang="en"/>
              <a:t>Folders can be placed inside folders.</a:t>
            </a:r>
            <a:endParaRPr/>
          </a:p>
          <a:p>
            <a:pPr indent="-342900" lvl="0" marL="342900" rtl="0" algn="l">
              <a:spcBef>
                <a:spcPts val="1200"/>
              </a:spcBef>
              <a:spcAft>
                <a:spcPts val="0"/>
              </a:spcAft>
              <a:buSzPts val="2800"/>
              <a:buChar char="●"/>
            </a:pPr>
            <a:r>
              <a:rPr lang="en"/>
              <a:t>Every file and folder has a unique </a:t>
            </a:r>
            <a:r>
              <a:rPr b="1" i="1" lang="en">
                <a:solidFill>
                  <a:srgbClr val="7030A0"/>
                </a:solidFill>
              </a:rPr>
              <a:t>pathname</a:t>
            </a:r>
            <a:r>
              <a:rPr lang="en"/>
              <a:t>.</a:t>
            </a:r>
            <a:endParaRPr/>
          </a:p>
        </p:txBody>
      </p:sp>
      <p:sp>
        <p:nvSpPr>
          <p:cNvPr id="709" name="Google Shape;709;p85"/>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descr="Fig04-27.jpg" id="710" name="Google Shape;710;p85"/>
          <p:cNvPicPr preferRelativeResize="0"/>
          <p:nvPr/>
        </p:nvPicPr>
        <p:blipFill rotWithShape="1">
          <a:blip r:embed="rId3">
            <a:alphaModFix/>
          </a:blip>
          <a:srcRect b="0" l="0" r="0" t="0"/>
          <a:stretch/>
        </p:blipFill>
        <p:spPr>
          <a:xfrm>
            <a:off x="2057400" y="2571750"/>
            <a:ext cx="3600451" cy="203482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86"/>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Windows Explorer and the Finder:</a:t>
            </a:r>
            <a:br>
              <a:rPr lang="en"/>
            </a:br>
            <a:r>
              <a:rPr lang="en"/>
              <a:t>File Managers</a:t>
            </a:r>
            <a:endParaRPr/>
          </a:p>
        </p:txBody>
      </p:sp>
      <p:sp>
        <p:nvSpPr>
          <p:cNvPr id="717" name="Google Shape;717;p86"/>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92500" lnSpcReduction="20000"/>
          </a:bodyPr>
          <a:lstStyle/>
          <a:p>
            <a:pPr indent="-329565" lvl="0" marL="342900" rtl="0" algn="l">
              <a:spcBef>
                <a:spcPts val="0"/>
              </a:spcBef>
              <a:spcAft>
                <a:spcPts val="0"/>
              </a:spcAft>
              <a:buClr>
                <a:srgbClr val="7030A0"/>
              </a:buClr>
              <a:buSzPct val="155555"/>
              <a:buFont typeface="Noto Sans Symbols"/>
              <a:buChar char="✔"/>
            </a:pPr>
            <a:r>
              <a:rPr b="1" i="1" lang="en">
                <a:solidFill>
                  <a:srgbClr val="7030A0"/>
                </a:solidFill>
              </a:rPr>
              <a:t>File management utility: </a:t>
            </a:r>
            <a:r>
              <a:rPr lang="en"/>
              <a:t>Makes it easy to view, rename, copy, move, and delete files and folders</a:t>
            </a:r>
            <a:endParaRPr/>
          </a:p>
          <a:p>
            <a:pPr indent="-273367" lvl="1" marL="742950" rtl="0" algn="l">
              <a:spcBef>
                <a:spcPts val="1500"/>
              </a:spcBef>
              <a:spcAft>
                <a:spcPts val="0"/>
              </a:spcAft>
              <a:buSzPct val="185714"/>
              <a:buChar char="○"/>
            </a:pPr>
            <a:r>
              <a:rPr lang="en"/>
              <a:t>In Windows it is called Windows Explorer</a:t>
            </a:r>
            <a:endParaRPr/>
          </a:p>
          <a:p>
            <a:pPr indent="-273367" lvl="1" marL="742950" rtl="0" algn="l">
              <a:spcBef>
                <a:spcPts val="1200"/>
              </a:spcBef>
              <a:spcAft>
                <a:spcPts val="0"/>
              </a:spcAft>
              <a:buSzPct val="185714"/>
              <a:buChar char="○"/>
            </a:pPr>
            <a:r>
              <a:rPr lang="en"/>
              <a:t>In the Mac OS it is called the Finder</a:t>
            </a:r>
            <a:endParaRPr/>
          </a:p>
          <a:p>
            <a:pPr indent="-329565" lvl="0" marL="342900" rtl="0" algn="l">
              <a:spcBef>
                <a:spcPts val="1200"/>
              </a:spcBef>
              <a:spcAft>
                <a:spcPts val="0"/>
              </a:spcAft>
              <a:buClr>
                <a:srgbClr val="7030A0"/>
              </a:buClr>
              <a:buSzPct val="155555"/>
              <a:buFont typeface="Noto Sans Symbols"/>
              <a:buChar char="✔"/>
            </a:pPr>
            <a:r>
              <a:rPr lang="en"/>
              <a:t>Can display information about a file such as size, its type, and the last time it was modified</a:t>
            </a:r>
            <a:endParaRPr/>
          </a:p>
          <a:p>
            <a:pPr indent="-165100" lvl="0" marL="342900" rtl="0" algn="l">
              <a:spcBef>
                <a:spcPts val="1500"/>
              </a:spcBef>
              <a:spcAft>
                <a:spcPts val="0"/>
              </a:spcAft>
              <a:buClr>
                <a:srgbClr val="7030A0"/>
              </a:buClr>
              <a:buSzPct val="155555"/>
              <a:buFont typeface="Noto Sans Symbols"/>
              <a:buNone/>
            </a:pPr>
            <a:r>
              <a:t/>
            </a:r>
            <a:endParaRPr/>
          </a:p>
        </p:txBody>
      </p:sp>
      <p:sp>
        <p:nvSpPr>
          <p:cNvPr id="718" name="Google Shape;718;p86"/>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87"/>
          <p:cNvSpPr txBox="1"/>
          <p:nvPr>
            <p:ph type="title"/>
          </p:nvPr>
        </p:nvSpPr>
        <p:spPr>
          <a:xfrm>
            <a:off x="311700" y="333769"/>
            <a:ext cx="8520600" cy="4296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solidFill>
                  <a:srgbClr val="7030A0"/>
                </a:solidFill>
                <a:latin typeface="Calibri"/>
                <a:ea typeface="Calibri"/>
                <a:cs typeface="Calibri"/>
                <a:sym typeface="Calibri"/>
              </a:rPr>
              <a:t>Windows Explorer and the Finder:</a:t>
            </a:r>
            <a:br>
              <a:rPr lang="en">
                <a:solidFill>
                  <a:srgbClr val="7030A0"/>
                </a:solidFill>
                <a:latin typeface="Calibri"/>
                <a:ea typeface="Calibri"/>
                <a:cs typeface="Calibri"/>
                <a:sym typeface="Calibri"/>
              </a:rPr>
            </a:br>
            <a:r>
              <a:rPr lang="en">
                <a:solidFill>
                  <a:srgbClr val="7030A0"/>
                </a:solidFill>
                <a:latin typeface="Calibri"/>
                <a:ea typeface="Calibri"/>
                <a:cs typeface="Calibri"/>
                <a:sym typeface="Calibri"/>
              </a:rPr>
              <a:t>File Managers (cont.)</a:t>
            </a:r>
            <a:endParaRPr>
              <a:solidFill>
                <a:srgbClr val="7030A0"/>
              </a:solidFill>
              <a:latin typeface="Calibri"/>
              <a:ea typeface="Calibri"/>
              <a:cs typeface="Calibri"/>
              <a:sym typeface="Calibri"/>
            </a:endParaRPr>
          </a:p>
        </p:txBody>
      </p:sp>
      <p:sp>
        <p:nvSpPr>
          <p:cNvPr id="725" name="Google Shape;725;p87"/>
          <p:cNvSpPr txBox="1"/>
          <p:nvPr>
            <p:ph idx="12" type="sldNum"/>
          </p:nvPr>
        </p:nvSpPr>
        <p:spPr>
          <a:xfrm>
            <a:off x="8472458" y="3497413"/>
            <a:ext cx="548700" cy="2952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
              <a:t>‹#›</a:t>
            </a:fld>
            <a:endParaRPr/>
          </a:p>
        </p:txBody>
      </p:sp>
      <p:pic>
        <p:nvPicPr>
          <p:cNvPr descr="Fig04-28.jpg" id="726" name="Google Shape;726;p87"/>
          <p:cNvPicPr preferRelativeResize="0"/>
          <p:nvPr/>
        </p:nvPicPr>
        <p:blipFill rotWithShape="1">
          <a:blip r:embed="rId3">
            <a:alphaModFix/>
          </a:blip>
          <a:srcRect b="0" l="0" r="0" t="0"/>
          <a:stretch/>
        </p:blipFill>
        <p:spPr>
          <a:xfrm>
            <a:off x="3352800" y="1314450"/>
            <a:ext cx="4210391" cy="3161297"/>
          </a:xfrm>
          <a:prstGeom prst="rect">
            <a:avLst/>
          </a:prstGeom>
          <a:noFill/>
          <a:ln>
            <a:noFill/>
          </a:ln>
        </p:spPr>
      </p:pic>
      <p:sp>
        <p:nvSpPr>
          <p:cNvPr id="727" name="Google Shape;727;p87"/>
          <p:cNvSpPr txBox="1"/>
          <p:nvPr/>
        </p:nvSpPr>
        <p:spPr>
          <a:xfrm>
            <a:off x="381000" y="1403077"/>
            <a:ext cx="2895600" cy="35403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7030A0"/>
              </a:buClr>
              <a:buSzPts val="2800"/>
              <a:buFont typeface="Noto Sans Symbols"/>
              <a:buChar char="✔"/>
            </a:pPr>
            <a:r>
              <a:rPr lang="en" sz="2800">
                <a:solidFill>
                  <a:schemeClr val="dk1"/>
                </a:solidFill>
                <a:latin typeface="Calibri"/>
                <a:ea typeface="Calibri"/>
                <a:cs typeface="Calibri"/>
                <a:sym typeface="Calibri"/>
              </a:rPr>
              <a:t>Windows Explorer allows you to see the contents and location of the folder in the storage device’s hierarchy.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Collection</a:t>
            </a:r>
            <a:endParaRPr/>
          </a:p>
        </p:txBody>
      </p:sp>
      <p:sp>
        <p:nvSpPr>
          <p:cNvPr id="122" name="Google Shape;122;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Please Please Please fill out your Pre-Survey Data </a:t>
            </a:r>
            <a:br>
              <a:rPr lang="en"/>
            </a:br>
            <a:r>
              <a:rPr lang="en"/>
              <a:t>	If you don’t  …  we will find you!!!</a:t>
            </a:r>
            <a:endParaRPr/>
          </a:p>
          <a:p>
            <a:pPr indent="0" lvl="0" marL="0" rtl="0" algn="l">
              <a:spcBef>
                <a:spcPts val="1200"/>
              </a:spcBef>
              <a:spcAft>
                <a:spcPts val="0"/>
              </a:spcAft>
              <a:buNone/>
            </a:pPr>
            <a:r>
              <a:rPr lang="en"/>
              <a:t>Places to get the Pre-Survey Data:</a:t>
            </a:r>
            <a:endParaRPr/>
          </a:p>
          <a:p>
            <a:pPr indent="-342900" lvl="0" marL="457200" rtl="0" algn="l">
              <a:spcBef>
                <a:spcPts val="1200"/>
              </a:spcBef>
              <a:spcAft>
                <a:spcPts val="0"/>
              </a:spcAft>
              <a:buSzPts val="1800"/>
              <a:buChar char="-"/>
            </a:pPr>
            <a:r>
              <a:rPr lang="en"/>
              <a:t>Best: Your District Content Management Systems like Genesis, LinkIt!, or other places where you grade and get student information.</a:t>
            </a:r>
            <a:endParaRPr/>
          </a:p>
          <a:p>
            <a:pPr indent="-342900" lvl="0" marL="457200" rtl="0" algn="l">
              <a:spcBef>
                <a:spcPts val="0"/>
              </a:spcBef>
              <a:spcAft>
                <a:spcPts val="0"/>
              </a:spcAft>
              <a:buSzPts val="1800"/>
              <a:buChar char="-"/>
            </a:pPr>
            <a:r>
              <a:rPr lang="en"/>
              <a:t>Better: New Jersey School District Performance Reports</a:t>
            </a:r>
            <a:endParaRPr/>
          </a:p>
          <a:p>
            <a:pPr indent="-317500" lvl="1" marL="914400" rtl="0" algn="l">
              <a:spcBef>
                <a:spcPts val="0"/>
              </a:spcBef>
              <a:spcAft>
                <a:spcPts val="0"/>
              </a:spcAft>
              <a:buSzPts val="1400"/>
              <a:buChar char="-"/>
            </a:pPr>
            <a:r>
              <a:rPr lang="en" u="sng">
                <a:solidFill>
                  <a:schemeClr val="hlink"/>
                </a:solidFill>
                <a:hlinkClick r:id="rId3"/>
              </a:rPr>
              <a:t>https://rc.doe.state.nj.us/</a:t>
            </a:r>
            <a:r>
              <a:rPr lang="en"/>
              <a:t> </a:t>
            </a:r>
            <a:endParaRPr/>
          </a:p>
          <a:p>
            <a:pPr indent="-342900" lvl="0" marL="457200" rtl="0" algn="l">
              <a:spcBef>
                <a:spcPts val="0"/>
              </a:spcBef>
              <a:spcAft>
                <a:spcPts val="0"/>
              </a:spcAft>
              <a:buSzPts val="1800"/>
              <a:buChar char="-"/>
            </a:pPr>
            <a:r>
              <a:rPr lang="en"/>
              <a:t>Okay and Acceptable: National Center for Education Statistics IPEDS</a:t>
            </a:r>
            <a:endParaRPr/>
          </a:p>
          <a:p>
            <a:pPr indent="-317500" lvl="1" marL="914400" rtl="0" algn="l">
              <a:spcBef>
                <a:spcPts val="0"/>
              </a:spcBef>
              <a:spcAft>
                <a:spcPts val="0"/>
              </a:spcAft>
              <a:buSzPts val="1400"/>
              <a:buChar char="-"/>
            </a:pPr>
            <a:r>
              <a:rPr lang="en" u="sng">
                <a:solidFill>
                  <a:schemeClr val="hlink"/>
                </a:solidFill>
                <a:hlinkClick r:id="rId4"/>
              </a:rPr>
              <a:t>https://nces.ed.gov/ipeds</a:t>
            </a:r>
            <a:r>
              <a:rPr lang="en"/>
              <a:t> </a:t>
            </a:r>
            <a:endParaRPr/>
          </a:p>
          <a:p>
            <a:pPr indent="0" lvl="0" marL="0" rtl="0" algn="l">
              <a:spcBef>
                <a:spcPts val="1200"/>
              </a:spcBef>
              <a:spcAft>
                <a:spcPts val="1200"/>
              </a:spcAft>
              <a:buNone/>
            </a:pPr>
            <a:r>
              <a:t/>
            </a:r>
            <a:endParaRPr/>
          </a:p>
        </p:txBody>
      </p:sp>
      <p:sp>
        <p:nvSpPr>
          <p:cNvPr id="123" name="Google Shape;123;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88"/>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Managing Files from Applications</a:t>
            </a:r>
            <a:endParaRPr/>
          </a:p>
        </p:txBody>
      </p:sp>
      <p:sp>
        <p:nvSpPr>
          <p:cNvPr id="734" name="Google Shape;734;p88"/>
          <p:cNvSpPr txBox="1"/>
          <p:nvPr>
            <p:ph idx="1" type="body"/>
          </p:nvPr>
        </p:nvSpPr>
        <p:spPr>
          <a:xfrm>
            <a:off x="457200" y="1200150"/>
            <a:ext cx="8686800" cy="34863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030A0"/>
              </a:buClr>
              <a:buSzPts val="2800"/>
              <a:buFont typeface="Noto Sans Symbols"/>
              <a:buChar char="✔"/>
            </a:pPr>
            <a:r>
              <a:rPr lang="en"/>
              <a:t>Most applications support four basic file-management operations:</a:t>
            </a:r>
            <a:endParaRPr/>
          </a:p>
          <a:p>
            <a:pPr indent="-285750" lvl="1" marL="742950" rtl="0" algn="l">
              <a:spcBef>
                <a:spcPts val="1500"/>
              </a:spcBef>
              <a:spcAft>
                <a:spcPts val="0"/>
              </a:spcAft>
              <a:buSzPts val="2600"/>
              <a:buChar char="○"/>
            </a:pPr>
            <a:r>
              <a:rPr b="1" lang="en">
                <a:solidFill>
                  <a:srgbClr val="7030A0"/>
                </a:solidFill>
              </a:rPr>
              <a:t>Open:</a:t>
            </a:r>
            <a:r>
              <a:rPr lang="en"/>
              <a:t> Allows you to select the file you want to work on</a:t>
            </a:r>
            <a:endParaRPr/>
          </a:p>
          <a:p>
            <a:pPr indent="-285750" lvl="1" marL="742950" rtl="0" algn="l">
              <a:spcBef>
                <a:spcPts val="1200"/>
              </a:spcBef>
              <a:spcAft>
                <a:spcPts val="0"/>
              </a:spcAft>
              <a:buSzPts val="2600"/>
              <a:buChar char="○"/>
            </a:pPr>
            <a:r>
              <a:rPr b="1" lang="en">
                <a:solidFill>
                  <a:srgbClr val="7030A0"/>
                </a:solidFill>
              </a:rPr>
              <a:t>Save:</a:t>
            </a:r>
            <a:r>
              <a:rPr lang="en"/>
              <a:t> Writes current application as a disk file</a:t>
            </a:r>
            <a:endParaRPr/>
          </a:p>
          <a:p>
            <a:pPr indent="-285750" lvl="1" marL="742950" rtl="0" algn="l">
              <a:spcBef>
                <a:spcPts val="1200"/>
              </a:spcBef>
              <a:spcAft>
                <a:spcPts val="0"/>
              </a:spcAft>
              <a:buSzPts val="2600"/>
              <a:buChar char="○"/>
            </a:pPr>
            <a:r>
              <a:rPr b="1" lang="en">
                <a:solidFill>
                  <a:srgbClr val="7030A0"/>
                </a:solidFill>
              </a:rPr>
              <a:t>Save As: </a:t>
            </a:r>
            <a:r>
              <a:rPr lang="en"/>
              <a:t>Allows you to choose the location and name of the file </a:t>
            </a:r>
            <a:endParaRPr/>
          </a:p>
          <a:p>
            <a:pPr indent="-285750" lvl="1" marL="742950" rtl="0" algn="l">
              <a:spcBef>
                <a:spcPts val="1200"/>
              </a:spcBef>
              <a:spcAft>
                <a:spcPts val="0"/>
              </a:spcAft>
              <a:buSzPts val="2600"/>
              <a:buChar char="○"/>
            </a:pPr>
            <a:r>
              <a:rPr b="1" lang="en">
                <a:solidFill>
                  <a:srgbClr val="7030A0"/>
                </a:solidFill>
              </a:rPr>
              <a:t>Close:</a:t>
            </a:r>
            <a:r>
              <a:rPr lang="en"/>
              <a:t> Allows you to stop working on a project without quitting the application</a:t>
            </a:r>
            <a:endParaRPr/>
          </a:p>
          <a:p>
            <a:pPr indent="-120650" lvl="1" marL="742950" rtl="0" algn="l">
              <a:spcBef>
                <a:spcPts val="1200"/>
              </a:spcBef>
              <a:spcAft>
                <a:spcPts val="0"/>
              </a:spcAft>
              <a:buSzPts val="2600"/>
              <a:buNone/>
            </a:pPr>
            <a:r>
              <a:t/>
            </a:r>
            <a:endParaRPr/>
          </a:p>
        </p:txBody>
      </p:sp>
      <p:sp>
        <p:nvSpPr>
          <p:cNvPr id="735" name="Google Shape;735;p88"/>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89"/>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Locating Files</a:t>
            </a:r>
            <a:endParaRPr/>
          </a:p>
        </p:txBody>
      </p:sp>
      <p:sp>
        <p:nvSpPr>
          <p:cNvPr id="742" name="Google Shape;742;p89"/>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62500" lnSpcReduction="20000"/>
          </a:bodyPr>
          <a:lstStyle/>
          <a:p>
            <a:pPr indent="-276225" lvl="0" marL="342900" rtl="0" algn="l">
              <a:spcBef>
                <a:spcPts val="0"/>
              </a:spcBef>
              <a:spcAft>
                <a:spcPts val="0"/>
              </a:spcAft>
              <a:buClr>
                <a:srgbClr val="7030A0"/>
              </a:buClr>
              <a:buSzPct val="155555"/>
              <a:buFont typeface="Noto Sans Symbols"/>
              <a:buChar char="✔"/>
            </a:pPr>
            <a:r>
              <a:rPr lang="en"/>
              <a:t>Organize files logically</a:t>
            </a:r>
            <a:endParaRPr/>
          </a:p>
          <a:p>
            <a:pPr indent="-223837" lvl="1" marL="742950" rtl="0" algn="l">
              <a:spcBef>
                <a:spcPts val="1500"/>
              </a:spcBef>
              <a:spcAft>
                <a:spcPts val="0"/>
              </a:spcAft>
              <a:buSzPct val="185714"/>
              <a:buChar char="○"/>
            </a:pPr>
            <a:r>
              <a:rPr lang="en"/>
              <a:t>Store documents in folder called Documents</a:t>
            </a:r>
            <a:endParaRPr/>
          </a:p>
          <a:p>
            <a:pPr indent="-223837" lvl="1" marL="742950" rtl="0" algn="l">
              <a:spcBef>
                <a:spcPts val="1200"/>
              </a:spcBef>
              <a:spcAft>
                <a:spcPts val="0"/>
              </a:spcAft>
              <a:buSzPct val="185714"/>
              <a:buChar char="○"/>
            </a:pPr>
            <a:r>
              <a:rPr lang="en"/>
              <a:t>Store photos in folder called Pictures</a:t>
            </a:r>
            <a:endParaRPr/>
          </a:p>
          <a:p>
            <a:pPr indent="-223837" lvl="1" marL="742950" rtl="0" algn="l">
              <a:spcBef>
                <a:spcPts val="1200"/>
              </a:spcBef>
              <a:spcAft>
                <a:spcPts val="0"/>
              </a:spcAft>
              <a:buSzPct val="185714"/>
              <a:buChar char="○"/>
            </a:pPr>
            <a:r>
              <a:rPr lang="en"/>
              <a:t>Store music in folder called Music</a:t>
            </a:r>
            <a:endParaRPr/>
          </a:p>
          <a:p>
            <a:pPr indent="-276225" lvl="0" marL="342900" rtl="0" algn="l">
              <a:spcBef>
                <a:spcPts val="1200"/>
              </a:spcBef>
              <a:spcAft>
                <a:spcPts val="0"/>
              </a:spcAft>
              <a:buClr>
                <a:srgbClr val="7030A0"/>
              </a:buClr>
              <a:buSzPct val="155555"/>
              <a:buFont typeface="Noto Sans Symbols"/>
              <a:buChar char="✔"/>
            </a:pPr>
            <a:r>
              <a:rPr lang="en"/>
              <a:t>Modern operating systems include search tools</a:t>
            </a:r>
            <a:endParaRPr/>
          </a:p>
          <a:p>
            <a:pPr indent="-223837" lvl="1" marL="742950" rtl="0" algn="l">
              <a:spcBef>
                <a:spcPts val="1500"/>
              </a:spcBef>
              <a:spcAft>
                <a:spcPts val="0"/>
              </a:spcAft>
              <a:buSzPct val="185714"/>
              <a:buChar char="○"/>
            </a:pPr>
            <a:r>
              <a:rPr lang="en"/>
              <a:t>Search for filenames or for words and phrases</a:t>
            </a:r>
            <a:endParaRPr/>
          </a:p>
          <a:p>
            <a:pPr indent="-223837" lvl="1" marL="742950" rtl="0" algn="l">
              <a:spcBef>
                <a:spcPts val="1200"/>
              </a:spcBef>
              <a:spcAft>
                <a:spcPts val="0"/>
              </a:spcAft>
              <a:buSzPct val="185714"/>
              <a:buChar char="○"/>
            </a:pPr>
            <a:r>
              <a:rPr lang="en"/>
              <a:t>Virtual folders contain files that match certain criteria no matter where they are located</a:t>
            </a:r>
            <a:endParaRPr/>
          </a:p>
        </p:txBody>
      </p:sp>
      <p:sp>
        <p:nvSpPr>
          <p:cNvPr id="743" name="Google Shape;743;p89"/>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90"/>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Disk Formatting</a:t>
            </a:r>
            <a:endParaRPr/>
          </a:p>
        </p:txBody>
      </p:sp>
      <p:sp>
        <p:nvSpPr>
          <p:cNvPr id="750" name="Google Shape;750;p90"/>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85000" lnSpcReduction="20000"/>
          </a:bodyPr>
          <a:lstStyle/>
          <a:p>
            <a:pPr indent="-316230" lvl="0" marL="342900" rtl="0" algn="l">
              <a:spcBef>
                <a:spcPts val="0"/>
              </a:spcBef>
              <a:spcAft>
                <a:spcPts val="0"/>
              </a:spcAft>
              <a:buClr>
                <a:srgbClr val="7030A0"/>
              </a:buClr>
              <a:buSzPct val="155555"/>
              <a:buFont typeface="Noto Sans Symbols"/>
              <a:buChar char="✔"/>
            </a:pPr>
            <a:r>
              <a:rPr lang="en"/>
              <a:t>Hard disks are formatted by manufacturer before installing operating system:</a:t>
            </a:r>
            <a:endParaRPr/>
          </a:p>
          <a:p>
            <a:pPr indent="-260984" lvl="1" marL="742950" rtl="0" algn="l">
              <a:spcBef>
                <a:spcPts val="1500"/>
              </a:spcBef>
              <a:spcAft>
                <a:spcPts val="0"/>
              </a:spcAft>
              <a:buSzPct val="185714"/>
              <a:buChar char="○"/>
            </a:pPr>
            <a:r>
              <a:rPr lang="en"/>
              <a:t>Electronic marks are put on disk.</a:t>
            </a:r>
            <a:endParaRPr/>
          </a:p>
          <a:p>
            <a:pPr indent="-260984" lvl="1" marL="742950" rtl="0" algn="l">
              <a:spcBef>
                <a:spcPts val="1200"/>
              </a:spcBef>
              <a:spcAft>
                <a:spcPts val="0"/>
              </a:spcAft>
              <a:buSzPct val="185714"/>
              <a:buChar char="○"/>
            </a:pPr>
            <a:r>
              <a:rPr lang="en"/>
              <a:t>Disk is divided into series of concentric tracks. </a:t>
            </a:r>
            <a:endParaRPr/>
          </a:p>
          <a:p>
            <a:pPr indent="-260984" lvl="1" marL="742950" rtl="0" algn="l">
              <a:spcBef>
                <a:spcPts val="1200"/>
              </a:spcBef>
              <a:spcAft>
                <a:spcPts val="0"/>
              </a:spcAft>
              <a:buSzPct val="185714"/>
              <a:buChar char="○"/>
            </a:pPr>
            <a:r>
              <a:rPr b="1" i="1" lang="en">
                <a:solidFill>
                  <a:srgbClr val="7030A0"/>
                </a:solidFill>
              </a:rPr>
              <a:t>Tracks</a:t>
            </a:r>
            <a:r>
              <a:rPr lang="en"/>
              <a:t> are divided into sectors.</a:t>
            </a:r>
            <a:endParaRPr/>
          </a:p>
          <a:p>
            <a:pPr indent="-260984" lvl="1" marL="742950" rtl="0" algn="l">
              <a:spcBef>
                <a:spcPts val="1200"/>
              </a:spcBef>
              <a:spcAft>
                <a:spcPts val="0"/>
              </a:spcAft>
              <a:buSzPct val="185714"/>
              <a:buChar char="○"/>
            </a:pPr>
            <a:r>
              <a:rPr b="1" i="1" lang="en">
                <a:solidFill>
                  <a:srgbClr val="7030A0"/>
                </a:solidFill>
              </a:rPr>
              <a:t>Sectors</a:t>
            </a:r>
            <a:r>
              <a:rPr lang="en"/>
              <a:t> are bundled into </a:t>
            </a:r>
            <a:r>
              <a:rPr b="1" i="1" lang="en">
                <a:solidFill>
                  <a:srgbClr val="7030A0"/>
                </a:solidFill>
              </a:rPr>
              <a:t>clusters</a:t>
            </a:r>
            <a:r>
              <a:rPr lang="en"/>
              <a:t> or </a:t>
            </a:r>
            <a:r>
              <a:rPr b="1" i="1" lang="en">
                <a:solidFill>
                  <a:srgbClr val="7030A0"/>
                </a:solidFill>
              </a:rPr>
              <a:t>blocks</a:t>
            </a:r>
            <a:r>
              <a:rPr lang="en"/>
              <a:t>.</a:t>
            </a:r>
            <a:endParaRPr/>
          </a:p>
          <a:p>
            <a:pPr indent="-316230" lvl="0" marL="342900" rtl="0" algn="l">
              <a:spcBef>
                <a:spcPts val="1200"/>
              </a:spcBef>
              <a:spcAft>
                <a:spcPts val="0"/>
              </a:spcAft>
              <a:buClr>
                <a:srgbClr val="7030A0"/>
              </a:buClr>
              <a:buSzPct val="155555"/>
              <a:buFont typeface="Noto Sans Symbols"/>
              <a:buChar char="✔"/>
            </a:pPr>
            <a:r>
              <a:rPr lang="en"/>
              <a:t>File system provides way to link multiple clusters to store large files</a:t>
            </a:r>
            <a:endParaRPr/>
          </a:p>
        </p:txBody>
      </p:sp>
      <p:sp>
        <p:nvSpPr>
          <p:cNvPr id="751" name="Google Shape;751;p90"/>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9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Defragmentation</a:t>
            </a:r>
            <a:endParaRPr/>
          </a:p>
        </p:txBody>
      </p:sp>
      <p:sp>
        <p:nvSpPr>
          <p:cNvPr id="758" name="Google Shape;758;p91"/>
          <p:cNvSpPr txBox="1"/>
          <p:nvPr>
            <p:ph idx="1" type="body"/>
          </p:nvPr>
        </p:nvSpPr>
        <p:spPr>
          <a:xfrm>
            <a:off x="457200" y="1165860"/>
            <a:ext cx="3657600" cy="2434500"/>
          </a:xfrm>
          <a:prstGeom prst="rect">
            <a:avLst/>
          </a:prstGeom>
          <a:noFill/>
          <a:ln>
            <a:noFill/>
          </a:ln>
        </p:spPr>
        <p:txBody>
          <a:bodyPr anchorCtr="0" anchor="t" bIns="45700" lIns="91425" spcFirstLastPara="1" rIns="91425" wrap="square" tIns="45700">
            <a:normAutofit fontScale="77500" lnSpcReduction="10000"/>
          </a:bodyPr>
          <a:lstStyle/>
          <a:p>
            <a:pPr indent="-302895" lvl="0" marL="342900" rtl="0" algn="l">
              <a:spcBef>
                <a:spcPts val="0"/>
              </a:spcBef>
              <a:spcAft>
                <a:spcPts val="0"/>
              </a:spcAft>
              <a:buSzPct val="100000"/>
              <a:buChar char="●"/>
            </a:pPr>
            <a:r>
              <a:rPr lang="en"/>
              <a:t>Contents of file may become scattered over clusters.</a:t>
            </a:r>
            <a:endParaRPr/>
          </a:p>
          <a:p>
            <a:pPr indent="-302895" lvl="0" marL="342900" rtl="0" algn="l">
              <a:spcBef>
                <a:spcPts val="960"/>
              </a:spcBef>
              <a:spcAft>
                <a:spcPts val="0"/>
              </a:spcAft>
              <a:buSzPct val="100000"/>
              <a:buChar char="●"/>
            </a:pPr>
            <a:r>
              <a:rPr lang="en"/>
              <a:t>Accessing information is faster if file is assigned to contiguous clusters.</a:t>
            </a:r>
            <a:endParaRPr/>
          </a:p>
        </p:txBody>
      </p:sp>
      <p:sp>
        <p:nvSpPr>
          <p:cNvPr id="759" name="Google Shape;759;p91"/>
          <p:cNvSpPr txBox="1"/>
          <p:nvPr>
            <p:ph idx="12" type="sldNum"/>
          </p:nvPr>
        </p:nvSpPr>
        <p:spPr>
          <a:xfrm>
            <a:off x="6645275" y="4686300"/>
            <a:ext cx="2133600" cy="2310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760" name="Google Shape;760;p91"/>
          <p:cNvSpPr txBox="1"/>
          <p:nvPr/>
        </p:nvSpPr>
        <p:spPr>
          <a:xfrm>
            <a:off x="457200" y="3664746"/>
            <a:ext cx="8229600" cy="12315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7030A0"/>
              </a:buClr>
              <a:buSzPts val="2800"/>
              <a:buFont typeface="Arial"/>
              <a:buChar char="•"/>
            </a:pPr>
            <a:r>
              <a:rPr lang="en" sz="2800">
                <a:solidFill>
                  <a:schemeClr val="dk1"/>
                </a:solidFill>
                <a:latin typeface="Calibri"/>
                <a:ea typeface="Calibri"/>
                <a:cs typeface="Calibri"/>
                <a:sym typeface="Calibri"/>
              </a:rPr>
              <a:t>A </a:t>
            </a:r>
            <a:r>
              <a:rPr b="1" i="1" lang="en" sz="2800">
                <a:solidFill>
                  <a:srgbClr val="7030A0"/>
                </a:solidFill>
                <a:latin typeface="Calibri"/>
                <a:ea typeface="Calibri"/>
                <a:cs typeface="Calibri"/>
                <a:sym typeface="Calibri"/>
              </a:rPr>
              <a:t>defragmentation utility </a:t>
            </a:r>
            <a:r>
              <a:rPr lang="en" sz="2800">
                <a:solidFill>
                  <a:schemeClr val="dk1"/>
                </a:solidFill>
                <a:latin typeface="Calibri"/>
                <a:ea typeface="Calibri"/>
                <a:cs typeface="Calibri"/>
                <a:sym typeface="Calibri"/>
              </a:rPr>
              <a:t>eliminates fragmented files.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Fig04-31.jpg" id="761" name="Google Shape;761;p91"/>
          <p:cNvPicPr preferRelativeResize="0"/>
          <p:nvPr/>
        </p:nvPicPr>
        <p:blipFill rotWithShape="1">
          <a:blip r:embed="rId3">
            <a:alphaModFix/>
          </a:blip>
          <a:srcRect b="0" l="0" r="0" t="0"/>
          <a:stretch/>
        </p:blipFill>
        <p:spPr>
          <a:xfrm>
            <a:off x="4038600" y="1428750"/>
            <a:ext cx="3619964" cy="208746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92"/>
          <p:cNvSpPr txBox="1"/>
          <p:nvPr>
            <p:ph type="title"/>
          </p:nvPr>
        </p:nvSpPr>
        <p:spPr>
          <a:xfrm>
            <a:off x="0" y="205978"/>
            <a:ext cx="9144000" cy="857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Software Piracy and</a:t>
            </a:r>
            <a:br>
              <a:rPr lang="en"/>
            </a:br>
            <a:r>
              <a:rPr lang="en"/>
              <a:t>Intellectual Property Laws</a:t>
            </a:r>
            <a:endParaRPr/>
          </a:p>
        </p:txBody>
      </p:sp>
      <p:sp>
        <p:nvSpPr>
          <p:cNvPr id="768" name="Google Shape;768;p92"/>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030A0"/>
              </a:buClr>
              <a:buSzPts val="2800"/>
              <a:buFont typeface="Noto Sans Symbols"/>
              <a:buChar char="✔"/>
            </a:pPr>
            <a:r>
              <a:rPr lang="en"/>
              <a:t>Software piracy: Illegal duplication of copyrighted software—is rampant</a:t>
            </a:r>
            <a:endParaRPr/>
          </a:p>
          <a:p>
            <a:pPr indent="-342900" lvl="0" marL="342900" rtl="0" algn="l">
              <a:spcBef>
                <a:spcPts val="1500"/>
              </a:spcBef>
              <a:spcAft>
                <a:spcPts val="0"/>
              </a:spcAft>
              <a:buClr>
                <a:srgbClr val="7030A0"/>
              </a:buClr>
              <a:buSzPts val="2800"/>
              <a:buFont typeface="Noto Sans Symbols"/>
              <a:buChar char="✔"/>
            </a:pPr>
            <a:r>
              <a:rPr lang="en"/>
              <a:t>Few software companies use physical copy protection methods and that makes copying easy</a:t>
            </a:r>
            <a:endParaRPr/>
          </a:p>
          <a:p>
            <a:pPr indent="-342900" lvl="0" marL="342900" rtl="0" algn="l">
              <a:spcBef>
                <a:spcPts val="1500"/>
              </a:spcBef>
              <a:spcAft>
                <a:spcPts val="0"/>
              </a:spcAft>
              <a:buClr>
                <a:srgbClr val="7030A0"/>
              </a:buClr>
              <a:buSzPts val="2800"/>
              <a:buFont typeface="Noto Sans Symbols"/>
              <a:buChar char="✔"/>
            </a:pPr>
            <a:r>
              <a:rPr lang="en"/>
              <a:t>Many people unaware of laws</a:t>
            </a:r>
            <a:endParaRPr/>
          </a:p>
          <a:p>
            <a:pPr indent="-342900" lvl="0" marL="342900" rtl="0" algn="l">
              <a:spcBef>
                <a:spcPts val="1500"/>
              </a:spcBef>
              <a:spcAft>
                <a:spcPts val="0"/>
              </a:spcAft>
              <a:buClr>
                <a:srgbClr val="7030A0"/>
              </a:buClr>
              <a:buSzPts val="2800"/>
              <a:buFont typeface="Noto Sans Symbols"/>
              <a:buChar char="✔"/>
            </a:pPr>
            <a:r>
              <a:rPr lang="en"/>
              <a:t>Others simply look the other way</a:t>
            </a:r>
            <a:endParaRPr/>
          </a:p>
        </p:txBody>
      </p:sp>
      <p:sp>
        <p:nvSpPr>
          <p:cNvPr id="769" name="Google Shape;769;p92"/>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93"/>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The Piracy Problem</a:t>
            </a:r>
            <a:endParaRPr/>
          </a:p>
        </p:txBody>
      </p:sp>
      <p:sp>
        <p:nvSpPr>
          <p:cNvPr id="776" name="Google Shape;776;p93"/>
          <p:cNvSpPr txBox="1"/>
          <p:nvPr>
            <p:ph idx="1" type="body"/>
          </p:nvPr>
        </p:nvSpPr>
        <p:spPr>
          <a:xfrm>
            <a:off x="628650" y="1026914"/>
            <a:ext cx="7886700" cy="2447700"/>
          </a:xfrm>
          <a:prstGeom prst="rect">
            <a:avLst/>
          </a:prstGeom>
          <a:noFill/>
          <a:ln>
            <a:noFill/>
          </a:ln>
        </p:spPr>
        <p:txBody>
          <a:bodyPr anchorCtr="0" anchor="t" bIns="45700" lIns="91425" spcFirstLastPara="1" rIns="91425" wrap="square" tIns="45700">
            <a:normAutofit fontScale="85000" lnSpcReduction="20000"/>
          </a:bodyPr>
          <a:lstStyle/>
          <a:p>
            <a:pPr indent="-316230" lvl="0" marL="342900" rtl="0" algn="l">
              <a:spcBef>
                <a:spcPts val="0"/>
              </a:spcBef>
              <a:spcAft>
                <a:spcPts val="0"/>
              </a:spcAft>
              <a:buClr>
                <a:srgbClr val="7030A0"/>
              </a:buClr>
              <a:buSzPct val="155555"/>
              <a:buFont typeface="Noto Sans Symbols"/>
              <a:buChar char="✔"/>
            </a:pPr>
            <a:r>
              <a:rPr lang="en"/>
              <a:t>Software industry loses billions of dollars every year to software pirates.</a:t>
            </a:r>
            <a:endParaRPr/>
          </a:p>
          <a:p>
            <a:pPr indent="-316230" lvl="0" marL="342900" rtl="0" algn="l">
              <a:spcBef>
                <a:spcPts val="1500"/>
              </a:spcBef>
              <a:spcAft>
                <a:spcPts val="0"/>
              </a:spcAft>
              <a:buClr>
                <a:srgbClr val="7030A0"/>
              </a:buClr>
              <a:buSzPct val="155555"/>
              <a:buFont typeface="Noto Sans Symbols"/>
              <a:buChar char="✔"/>
            </a:pPr>
            <a:r>
              <a:rPr lang="en"/>
              <a:t>Business Software Alliance (BSA) estimates that more than one-third of software in use is illegally copied.</a:t>
            </a:r>
            <a:endParaRPr/>
          </a:p>
          <a:p>
            <a:pPr indent="-316230" lvl="0" marL="342900" rtl="0" algn="l">
              <a:spcBef>
                <a:spcPts val="1500"/>
              </a:spcBef>
              <a:spcAft>
                <a:spcPts val="0"/>
              </a:spcAft>
              <a:buClr>
                <a:srgbClr val="7030A0"/>
              </a:buClr>
              <a:buSzPct val="155555"/>
              <a:buFont typeface="Noto Sans Symbols"/>
              <a:buChar char="✔"/>
            </a:pPr>
            <a:r>
              <a:rPr lang="en"/>
              <a:t>Piracy is particularly hard on small companies.</a:t>
            </a:r>
            <a:endParaRPr/>
          </a:p>
          <a:p>
            <a:pPr indent="-316230" lvl="0" marL="342900" rtl="0" algn="l">
              <a:spcBef>
                <a:spcPts val="1500"/>
              </a:spcBef>
              <a:spcAft>
                <a:spcPts val="0"/>
              </a:spcAft>
              <a:buClr>
                <a:srgbClr val="7030A0"/>
              </a:buClr>
              <a:buSzPct val="155555"/>
              <a:buFont typeface="Noto Sans Symbols"/>
              <a:buChar char="✔"/>
            </a:pPr>
            <a:r>
              <a:rPr lang="en"/>
              <a:t>Piracy rates are highest in developing countries.</a:t>
            </a:r>
            <a:endParaRPr/>
          </a:p>
          <a:p>
            <a:pPr indent="-316230" lvl="0" marL="342900" rtl="0" algn="l">
              <a:spcBef>
                <a:spcPts val="1500"/>
              </a:spcBef>
              <a:spcAft>
                <a:spcPts val="0"/>
              </a:spcAft>
              <a:buClr>
                <a:srgbClr val="7030A0"/>
              </a:buClr>
              <a:buSzPct val="155555"/>
              <a:buFont typeface="Noto Sans Symbols"/>
              <a:buChar char="✔"/>
            </a:pPr>
            <a:r>
              <a:rPr lang="en"/>
              <a:t>Industry organizations work with law enforcement agencies to crack down on piracy.</a:t>
            </a:r>
            <a:endParaRPr/>
          </a:p>
        </p:txBody>
      </p:sp>
      <p:sp>
        <p:nvSpPr>
          <p:cNvPr id="777" name="Google Shape;777;p93"/>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94"/>
          <p:cNvSpPr txBox="1"/>
          <p:nvPr>
            <p:ph type="title"/>
          </p:nvPr>
        </p:nvSpPr>
        <p:spPr>
          <a:xfrm>
            <a:off x="628650" y="205383"/>
            <a:ext cx="7886700" cy="7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Intellectual Property and the Law</a:t>
            </a:r>
            <a:endParaRPr/>
          </a:p>
        </p:txBody>
      </p:sp>
      <p:sp>
        <p:nvSpPr>
          <p:cNvPr id="784" name="Google Shape;784;p94"/>
          <p:cNvSpPr txBox="1"/>
          <p:nvPr>
            <p:ph idx="1" type="body"/>
          </p:nvPr>
        </p:nvSpPr>
        <p:spPr>
          <a:xfrm>
            <a:off x="400048" y="1135854"/>
            <a:ext cx="8686800" cy="348630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SzPts val="2800"/>
              <a:buChar char="●"/>
            </a:pPr>
            <a:r>
              <a:rPr b="1" i="1" lang="en">
                <a:solidFill>
                  <a:srgbClr val="7030A0"/>
                </a:solidFill>
              </a:rPr>
              <a:t>Intellectual property: </a:t>
            </a:r>
            <a:r>
              <a:rPr lang="en"/>
              <a:t>Includes the results of intellectual activities in the arts, science, and industry</a:t>
            </a:r>
            <a:endParaRPr/>
          </a:p>
          <a:p>
            <a:pPr indent="-342900" lvl="0" marL="342900" rtl="0" algn="l">
              <a:spcBef>
                <a:spcPts val="1200"/>
              </a:spcBef>
              <a:spcAft>
                <a:spcPts val="0"/>
              </a:spcAft>
              <a:buSzPts val="2800"/>
              <a:buChar char="●"/>
            </a:pPr>
            <a:r>
              <a:rPr b="1" i="1" lang="en">
                <a:solidFill>
                  <a:srgbClr val="7030A0"/>
                </a:solidFill>
              </a:rPr>
              <a:t>Copyright</a:t>
            </a:r>
            <a:r>
              <a:rPr lang="en"/>
              <a:t> laws: Protects books, plays, songs, paintings, photographs, and movies</a:t>
            </a:r>
            <a:endParaRPr/>
          </a:p>
          <a:p>
            <a:pPr indent="-342900" lvl="0" marL="342900" rtl="0" algn="l">
              <a:spcBef>
                <a:spcPts val="1200"/>
              </a:spcBef>
              <a:spcAft>
                <a:spcPts val="0"/>
              </a:spcAft>
              <a:buSzPts val="2800"/>
              <a:buChar char="●"/>
            </a:pPr>
            <a:r>
              <a:rPr b="1" i="1" lang="en">
                <a:solidFill>
                  <a:srgbClr val="7030A0"/>
                </a:solidFill>
              </a:rPr>
              <a:t>Trademark</a:t>
            </a:r>
            <a:r>
              <a:rPr lang="en"/>
              <a:t> law: Protects symbols, pictures, sounds, colors, and smells.</a:t>
            </a:r>
            <a:endParaRPr/>
          </a:p>
          <a:p>
            <a:pPr indent="-342900" lvl="0" marL="342900" rtl="0" algn="l">
              <a:spcBef>
                <a:spcPts val="1200"/>
              </a:spcBef>
              <a:spcAft>
                <a:spcPts val="0"/>
              </a:spcAft>
              <a:buSzPts val="2800"/>
              <a:buChar char="●"/>
            </a:pPr>
            <a:r>
              <a:rPr b="1" i="1" lang="en">
                <a:solidFill>
                  <a:srgbClr val="7030A0"/>
                </a:solidFill>
              </a:rPr>
              <a:t>Patent</a:t>
            </a:r>
            <a:r>
              <a:rPr lang="en"/>
              <a:t> law: Protects mechanical inventions</a:t>
            </a:r>
            <a:endParaRPr/>
          </a:p>
          <a:p>
            <a:pPr indent="-342900" lvl="0" marL="342900" rtl="0" algn="l">
              <a:spcBef>
                <a:spcPts val="1200"/>
              </a:spcBef>
              <a:spcAft>
                <a:spcPts val="0"/>
              </a:spcAft>
              <a:buSzPts val="2800"/>
              <a:buChar char="●"/>
            </a:pPr>
            <a:r>
              <a:rPr b="1" i="1" lang="en">
                <a:solidFill>
                  <a:srgbClr val="7030A0"/>
                </a:solidFill>
              </a:rPr>
              <a:t>Contract</a:t>
            </a:r>
            <a:r>
              <a:rPr lang="en"/>
              <a:t> law: Covers trade secrets</a:t>
            </a:r>
            <a:endParaRPr/>
          </a:p>
          <a:p>
            <a:pPr indent="-342900" lvl="0" marL="342900" rtl="0" algn="l">
              <a:spcBef>
                <a:spcPts val="1200"/>
              </a:spcBef>
              <a:spcAft>
                <a:spcPts val="0"/>
              </a:spcAft>
              <a:buSzPts val="2800"/>
              <a:buChar char="●"/>
            </a:pPr>
            <a:r>
              <a:rPr lang="en"/>
              <a:t>Under the law, software does not fit in these categories.</a:t>
            </a:r>
            <a:endParaRPr/>
          </a:p>
        </p:txBody>
      </p:sp>
      <p:sp>
        <p:nvSpPr>
          <p:cNvPr id="785" name="Google Shape;785;p94"/>
          <p:cNvSpPr txBox="1"/>
          <p:nvPr>
            <p:ph idx="12" type="sldNum"/>
          </p:nvPr>
        </p:nvSpPr>
        <p:spPr>
          <a:xfrm>
            <a:off x="6457950" y="3575447"/>
            <a:ext cx="20574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95"/>
          <p:cNvSpPr txBox="1"/>
          <p:nvPr>
            <p:ph type="title"/>
          </p:nvPr>
        </p:nvSpPr>
        <p:spPr>
          <a:xfrm>
            <a:off x="457200" y="205978"/>
            <a:ext cx="8229600" cy="857400"/>
          </a:xfrm>
          <a:prstGeom prst="rect">
            <a:avLst/>
          </a:prstGeom>
          <a:gradFill>
            <a:gsLst>
              <a:gs pos="0">
                <a:srgbClr val="8CDE9E"/>
              </a:gs>
              <a:gs pos="50000">
                <a:srgbClr val="BAE8C3"/>
              </a:gs>
              <a:gs pos="100000">
                <a:srgbClr val="DEF2E1"/>
              </a:gs>
            </a:gsLst>
            <a:lin ang="5400012" scaled="0"/>
          </a:grad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solidFill>
                  <a:schemeClr val="dk1"/>
                </a:solidFill>
              </a:rPr>
              <a:t>When Good Software Goes Bad</a:t>
            </a:r>
            <a:endParaRPr>
              <a:solidFill>
                <a:schemeClr val="dk1"/>
              </a:solidFill>
            </a:endParaRPr>
          </a:p>
        </p:txBody>
      </p:sp>
      <p:sp>
        <p:nvSpPr>
          <p:cNvPr id="792" name="Google Shape;792;p95"/>
          <p:cNvSpPr txBox="1"/>
          <p:nvPr>
            <p:ph idx="1" type="body"/>
          </p:nvPr>
        </p:nvSpPr>
        <p:spPr>
          <a:xfrm>
            <a:off x="457200" y="1165860"/>
            <a:ext cx="4038600" cy="3463200"/>
          </a:xfrm>
          <a:prstGeom prst="rect">
            <a:avLst/>
          </a:prstGeom>
          <a:noFill/>
          <a:ln>
            <a:noFill/>
          </a:ln>
        </p:spPr>
        <p:txBody>
          <a:bodyPr anchorCtr="0" anchor="t" bIns="45700" lIns="91425" spcFirstLastPara="1" rIns="91425" wrap="square" tIns="45700">
            <a:normAutofit fontScale="92500" lnSpcReduction="10000"/>
          </a:bodyPr>
          <a:lstStyle/>
          <a:p>
            <a:pPr indent="-329565" lvl="0" marL="342900" rtl="0" algn="l">
              <a:spcBef>
                <a:spcPts val="0"/>
              </a:spcBef>
              <a:spcAft>
                <a:spcPts val="0"/>
              </a:spcAft>
              <a:buClr>
                <a:srgbClr val="00B050"/>
              </a:buClr>
              <a:buSzPct val="100000"/>
              <a:buChar char="●"/>
            </a:pPr>
            <a:r>
              <a:rPr lang="en"/>
              <a:t>Restart the application</a:t>
            </a:r>
            <a:endParaRPr/>
          </a:p>
          <a:p>
            <a:pPr indent="-329565" lvl="0" marL="342900" rtl="0" algn="l">
              <a:spcBef>
                <a:spcPts val="560"/>
              </a:spcBef>
              <a:spcAft>
                <a:spcPts val="0"/>
              </a:spcAft>
              <a:buClr>
                <a:srgbClr val="00B050"/>
              </a:buClr>
              <a:buSzPct val="100000"/>
              <a:buChar char="●"/>
            </a:pPr>
            <a:r>
              <a:rPr lang="en"/>
              <a:t>Recover your work</a:t>
            </a:r>
            <a:endParaRPr/>
          </a:p>
          <a:p>
            <a:pPr indent="-329565" lvl="0" marL="342900" rtl="0" algn="l">
              <a:spcBef>
                <a:spcPts val="560"/>
              </a:spcBef>
              <a:spcAft>
                <a:spcPts val="0"/>
              </a:spcAft>
              <a:buClr>
                <a:srgbClr val="00B050"/>
              </a:buClr>
              <a:buSzPct val="100000"/>
              <a:buChar char="●"/>
            </a:pPr>
            <a:r>
              <a:rPr lang="en"/>
              <a:t>Reboot the system</a:t>
            </a:r>
            <a:endParaRPr/>
          </a:p>
          <a:p>
            <a:pPr indent="-329565" lvl="0" marL="342900" rtl="0" algn="l">
              <a:spcBef>
                <a:spcPts val="560"/>
              </a:spcBef>
              <a:spcAft>
                <a:spcPts val="0"/>
              </a:spcAft>
              <a:buClr>
                <a:srgbClr val="00B050"/>
              </a:buClr>
              <a:buSzPct val="100000"/>
              <a:buChar char="●"/>
            </a:pPr>
            <a:r>
              <a:rPr lang="en"/>
              <a:t>Recheck for updates</a:t>
            </a:r>
            <a:endParaRPr/>
          </a:p>
          <a:p>
            <a:pPr indent="-329565" lvl="0" marL="342900" rtl="0" algn="l">
              <a:spcBef>
                <a:spcPts val="560"/>
              </a:spcBef>
              <a:spcAft>
                <a:spcPts val="0"/>
              </a:spcAft>
              <a:buClr>
                <a:srgbClr val="00B050"/>
              </a:buClr>
              <a:buSzPct val="100000"/>
              <a:buChar char="●"/>
            </a:pPr>
            <a:r>
              <a:rPr lang="en"/>
              <a:t>Reboot in safe mode</a:t>
            </a:r>
            <a:endParaRPr/>
          </a:p>
          <a:p>
            <a:pPr indent="-329565" lvl="0" marL="342900" rtl="0" algn="l">
              <a:spcBef>
                <a:spcPts val="560"/>
              </a:spcBef>
              <a:spcAft>
                <a:spcPts val="0"/>
              </a:spcAft>
              <a:buClr>
                <a:srgbClr val="00B050"/>
              </a:buClr>
              <a:buSzPct val="100000"/>
              <a:buChar char="●"/>
            </a:pPr>
            <a:r>
              <a:rPr lang="en"/>
              <a:t>Research your problem</a:t>
            </a:r>
            <a:endParaRPr/>
          </a:p>
          <a:p>
            <a:pPr indent="-329565" lvl="0" marL="342900" rtl="0" algn="l">
              <a:spcBef>
                <a:spcPts val="560"/>
              </a:spcBef>
              <a:spcAft>
                <a:spcPts val="0"/>
              </a:spcAft>
              <a:buClr>
                <a:srgbClr val="00B050"/>
              </a:buClr>
              <a:buSzPct val="100000"/>
              <a:buChar char="●"/>
            </a:pPr>
            <a:r>
              <a:rPr lang="en"/>
              <a:t>Request help</a:t>
            </a:r>
            <a:endParaRPr/>
          </a:p>
        </p:txBody>
      </p:sp>
      <p:sp>
        <p:nvSpPr>
          <p:cNvPr id="793" name="Google Shape;793;p95"/>
          <p:cNvSpPr txBox="1"/>
          <p:nvPr>
            <p:ph idx="12" type="sldNum"/>
          </p:nvPr>
        </p:nvSpPr>
        <p:spPr>
          <a:xfrm>
            <a:off x="6645275" y="4686300"/>
            <a:ext cx="2133600" cy="2310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794" name="Google Shape;794;p95"/>
          <p:cNvSpPr txBox="1"/>
          <p:nvPr>
            <p:ph idx="2" type="body"/>
          </p:nvPr>
        </p:nvSpPr>
        <p:spPr>
          <a:xfrm>
            <a:off x="4648200" y="1165860"/>
            <a:ext cx="4038600" cy="3463200"/>
          </a:xfrm>
          <a:prstGeom prst="rect">
            <a:avLst/>
          </a:prstGeom>
          <a:noFill/>
          <a:ln>
            <a:noFill/>
          </a:ln>
        </p:spPr>
        <p:txBody>
          <a:bodyPr anchorCtr="0" anchor="t" bIns="45700" lIns="91425" spcFirstLastPara="1" rIns="91425" wrap="square" tIns="45700">
            <a:normAutofit lnSpcReduction="20000"/>
          </a:bodyPr>
          <a:lstStyle/>
          <a:p>
            <a:pPr indent="-342900" lvl="0" marL="342900" rtl="0" algn="l">
              <a:spcBef>
                <a:spcPts val="0"/>
              </a:spcBef>
              <a:spcAft>
                <a:spcPts val="0"/>
              </a:spcAft>
              <a:buClr>
                <a:srgbClr val="00B050"/>
              </a:buClr>
              <a:buSzPts val="2800"/>
              <a:buChar char="●"/>
            </a:pPr>
            <a:r>
              <a:rPr lang="en"/>
              <a:t>Reinstall the program</a:t>
            </a:r>
            <a:endParaRPr/>
          </a:p>
          <a:p>
            <a:pPr indent="-342900" lvl="0" marL="342900" rtl="0" algn="l">
              <a:spcBef>
                <a:spcPts val="560"/>
              </a:spcBef>
              <a:spcAft>
                <a:spcPts val="0"/>
              </a:spcAft>
              <a:buClr>
                <a:srgbClr val="00B050"/>
              </a:buClr>
              <a:buSzPts val="2800"/>
              <a:buChar char="●"/>
            </a:pPr>
            <a:r>
              <a:rPr lang="en"/>
              <a:t>Restore the operating system</a:t>
            </a:r>
            <a:endParaRPr/>
          </a:p>
          <a:p>
            <a:pPr indent="-342900" lvl="0" marL="342900" rtl="0" algn="l">
              <a:spcBef>
                <a:spcPts val="560"/>
              </a:spcBef>
              <a:spcAft>
                <a:spcPts val="0"/>
              </a:spcAft>
              <a:buClr>
                <a:srgbClr val="00B050"/>
              </a:buClr>
              <a:buSzPts val="2800"/>
              <a:buChar char="●"/>
            </a:pPr>
            <a:r>
              <a:rPr lang="en"/>
              <a:t>Repair the hardware</a:t>
            </a:r>
            <a:endParaRPr/>
          </a:p>
          <a:p>
            <a:pPr indent="-342900" lvl="0" marL="342900" rtl="0" algn="l">
              <a:spcBef>
                <a:spcPts val="560"/>
              </a:spcBef>
              <a:spcAft>
                <a:spcPts val="0"/>
              </a:spcAft>
              <a:buClr>
                <a:srgbClr val="00B050"/>
              </a:buClr>
              <a:buSzPts val="2800"/>
              <a:buChar char="●"/>
            </a:pPr>
            <a:r>
              <a:rPr lang="en"/>
              <a:t>Replace the system</a:t>
            </a:r>
            <a:endParaRPr/>
          </a:p>
          <a:p>
            <a:pPr indent="-342900" lvl="0" marL="342900" rtl="0" algn="l">
              <a:spcBef>
                <a:spcPts val="560"/>
              </a:spcBef>
              <a:spcAft>
                <a:spcPts val="0"/>
              </a:spcAft>
              <a:buClr>
                <a:srgbClr val="00B050"/>
              </a:buClr>
              <a:buSzPts val="2800"/>
              <a:buChar char="●"/>
            </a:pPr>
            <a:r>
              <a:rPr lang="en"/>
              <a:t>Recycle your old computer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2">
                                            <p:txEl>
                                              <p:pRg end="0" st="0"/>
                                            </p:txEl>
                                          </p:spTgt>
                                        </p:tgtEl>
                                        <p:attrNameLst>
                                          <p:attrName>style.visibility</p:attrName>
                                        </p:attrNameLst>
                                      </p:cBhvr>
                                      <p:to>
                                        <p:strVal val="visible"/>
                                      </p:to>
                                    </p:set>
                                    <p:anim calcmode="lin" valueType="num">
                                      <p:cBhvr additive="base">
                                        <p:cTn dur="500"/>
                                        <p:tgtEl>
                                          <p:spTgt spid="79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2">
                                            <p:txEl>
                                              <p:pRg end="1" st="1"/>
                                            </p:txEl>
                                          </p:spTgt>
                                        </p:tgtEl>
                                        <p:attrNameLst>
                                          <p:attrName>style.visibility</p:attrName>
                                        </p:attrNameLst>
                                      </p:cBhvr>
                                      <p:to>
                                        <p:strVal val="visible"/>
                                      </p:to>
                                    </p:set>
                                    <p:anim calcmode="lin" valueType="num">
                                      <p:cBhvr additive="base">
                                        <p:cTn dur="500"/>
                                        <p:tgtEl>
                                          <p:spTgt spid="792">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2">
                                            <p:txEl>
                                              <p:pRg end="2" st="2"/>
                                            </p:txEl>
                                          </p:spTgt>
                                        </p:tgtEl>
                                        <p:attrNameLst>
                                          <p:attrName>style.visibility</p:attrName>
                                        </p:attrNameLst>
                                      </p:cBhvr>
                                      <p:to>
                                        <p:strVal val="visible"/>
                                      </p:to>
                                    </p:set>
                                    <p:anim calcmode="lin" valueType="num">
                                      <p:cBhvr additive="base">
                                        <p:cTn dur="500"/>
                                        <p:tgtEl>
                                          <p:spTgt spid="792">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2">
                                            <p:txEl>
                                              <p:pRg end="3" st="3"/>
                                            </p:txEl>
                                          </p:spTgt>
                                        </p:tgtEl>
                                        <p:attrNameLst>
                                          <p:attrName>style.visibility</p:attrName>
                                        </p:attrNameLst>
                                      </p:cBhvr>
                                      <p:to>
                                        <p:strVal val="visible"/>
                                      </p:to>
                                    </p:set>
                                    <p:anim calcmode="lin" valueType="num">
                                      <p:cBhvr additive="base">
                                        <p:cTn dur="500"/>
                                        <p:tgtEl>
                                          <p:spTgt spid="792">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2">
                                            <p:txEl>
                                              <p:pRg end="4" st="4"/>
                                            </p:txEl>
                                          </p:spTgt>
                                        </p:tgtEl>
                                        <p:attrNameLst>
                                          <p:attrName>style.visibility</p:attrName>
                                        </p:attrNameLst>
                                      </p:cBhvr>
                                      <p:to>
                                        <p:strVal val="visible"/>
                                      </p:to>
                                    </p:set>
                                    <p:anim calcmode="lin" valueType="num">
                                      <p:cBhvr additive="base">
                                        <p:cTn dur="500"/>
                                        <p:tgtEl>
                                          <p:spTgt spid="792">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2">
                                            <p:txEl>
                                              <p:pRg end="5" st="5"/>
                                            </p:txEl>
                                          </p:spTgt>
                                        </p:tgtEl>
                                        <p:attrNameLst>
                                          <p:attrName>style.visibility</p:attrName>
                                        </p:attrNameLst>
                                      </p:cBhvr>
                                      <p:to>
                                        <p:strVal val="visible"/>
                                      </p:to>
                                    </p:set>
                                    <p:anim calcmode="lin" valueType="num">
                                      <p:cBhvr additive="base">
                                        <p:cTn dur="500"/>
                                        <p:tgtEl>
                                          <p:spTgt spid="792">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2">
                                            <p:txEl>
                                              <p:pRg end="6" st="6"/>
                                            </p:txEl>
                                          </p:spTgt>
                                        </p:tgtEl>
                                        <p:attrNameLst>
                                          <p:attrName>style.visibility</p:attrName>
                                        </p:attrNameLst>
                                      </p:cBhvr>
                                      <p:to>
                                        <p:strVal val="visible"/>
                                      </p:to>
                                    </p:set>
                                    <p:anim calcmode="lin" valueType="num">
                                      <p:cBhvr additive="base">
                                        <p:cTn dur="500"/>
                                        <p:tgtEl>
                                          <p:spTgt spid="792">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94">
                                            <p:txEl>
                                              <p:pRg end="0" st="0"/>
                                            </p:txEl>
                                          </p:spTgt>
                                        </p:tgtEl>
                                        <p:attrNameLst>
                                          <p:attrName>style.visibility</p:attrName>
                                        </p:attrNameLst>
                                      </p:cBhvr>
                                      <p:to>
                                        <p:strVal val="visible"/>
                                      </p:to>
                                    </p:set>
                                    <p:anim calcmode="lin" valueType="num">
                                      <p:cBhvr additive="base">
                                        <p:cTn dur="500"/>
                                        <p:tgtEl>
                                          <p:spTgt spid="79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94">
                                            <p:txEl>
                                              <p:pRg end="1" st="1"/>
                                            </p:txEl>
                                          </p:spTgt>
                                        </p:tgtEl>
                                        <p:attrNameLst>
                                          <p:attrName>style.visibility</p:attrName>
                                        </p:attrNameLst>
                                      </p:cBhvr>
                                      <p:to>
                                        <p:strVal val="visible"/>
                                      </p:to>
                                    </p:set>
                                    <p:anim calcmode="lin" valueType="num">
                                      <p:cBhvr additive="base">
                                        <p:cTn dur="500"/>
                                        <p:tgtEl>
                                          <p:spTgt spid="794">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94">
                                            <p:txEl>
                                              <p:pRg end="2" st="2"/>
                                            </p:txEl>
                                          </p:spTgt>
                                        </p:tgtEl>
                                        <p:attrNameLst>
                                          <p:attrName>style.visibility</p:attrName>
                                        </p:attrNameLst>
                                      </p:cBhvr>
                                      <p:to>
                                        <p:strVal val="visible"/>
                                      </p:to>
                                    </p:set>
                                    <p:anim calcmode="lin" valueType="num">
                                      <p:cBhvr additive="base">
                                        <p:cTn dur="500"/>
                                        <p:tgtEl>
                                          <p:spTgt spid="794">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94">
                                            <p:txEl>
                                              <p:pRg end="3" st="3"/>
                                            </p:txEl>
                                          </p:spTgt>
                                        </p:tgtEl>
                                        <p:attrNameLst>
                                          <p:attrName>style.visibility</p:attrName>
                                        </p:attrNameLst>
                                      </p:cBhvr>
                                      <p:to>
                                        <p:strVal val="visible"/>
                                      </p:to>
                                    </p:set>
                                    <p:anim calcmode="lin" valueType="num">
                                      <p:cBhvr additive="base">
                                        <p:cTn dur="500"/>
                                        <p:tgtEl>
                                          <p:spTgt spid="794">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94">
                                            <p:txEl>
                                              <p:pRg end="4" st="4"/>
                                            </p:txEl>
                                          </p:spTgt>
                                        </p:tgtEl>
                                        <p:attrNameLst>
                                          <p:attrName>style.visibility</p:attrName>
                                        </p:attrNameLst>
                                      </p:cBhvr>
                                      <p:to>
                                        <p:strVal val="visible"/>
                                      </p:to>
                                    </p:set>
                                    <p:anim calcmode="lin" valueType="num">
                                      <p:cBhvr additive="base">
                                        <p:cTn dur="500"/>
                                        <p:tgtEl>
                                          <p:spTgt spid="794">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798" name="Shape 798"/>
        <p:cNvGrpSpPr/>
        <p:nvPr/>
      </p:nvGrpSpPr>
      <p:grpSpPr>
        <a:xfrm>
          <a:off x="0" y="0"/>
          <a:ext cx="0" cy="0"/>
          <a:chOff x="0" y="0"/>
          <a:chExt cx="0" cy="0"/>
        </a:xfrm>
      </p:grpSpPr>
      <p:sp>
        <p:nvSpPr>
          <p:cNvPr id="799" name="Google Shape;799;p9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00" name="Google Shape;800;p9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01" name="Google Shape;801;p9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02" name="Google Shape;802;p96"/>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Troubleshooting</a:t>
            </a:r>
            <a:endParaRPr u="none">
              <a:solidFill>
                <a:srgbClr val="D1190D"/>
              </a:solidFill>
            </a:endParaRPr>
          </a:p>
        </p:txBody>
      </p:sp>
      <p:sp>
        <p:nvSpPr>
          <p:cNvPr id="803" name="Google Shape;803;p9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804" name="Google Shape;804;p9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805" name="Google Shape;805;p96"/>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06" name="Google Shape;806;p9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807" name="Google Shape;807;p96"/>
          <p:cNvGrpSpPr/>
          <p:nvPr/>
        </p:nvGrpSpPr>
        <p:grpSpPr>
          <a:xfrm>
            <a:off x="312780" y="4766655"/>
            <a:ext cx="2220930" cy="352501"/>
            <a:chOff x="6077925" y="4856850"/>
            <a:chExt cx="6064800" cy="1143000"/>
          </a:xfrm>
        </p:grpSpPr>
        <p:sp>
          <p:nvSpPr>
            <p:cNvPr id="808" name="Google Shape;808;p9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809" name="Google Shape;809;p96"/>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810" name="Google Shape;810;p96"/>
          <p:cNvSpPr txBox="1"/>
          <p:nvPr/>
        </p:nvSpPr>
        <p:spPr>
          <a:xfrm>
            <a:off x="853781" y="1103663"/>
            <a:ext cx="7691100" cy="2755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latin typeface="Calibri"/>
                <a:ea typeface="Calibri"/>
                <a:cs typeface="Calibri"/>
                <a:sym typeface="Calibri"/>
              </a:rPr>
              <a:t>First - don’t panic.  Seriously.  Every teacher who taught in covid and most students are not experts in troubleshooting basic problems on the computer.  You got this.</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Make a checklist for yourself and run through it:</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Check all of your wires - did something fall off or out of place?</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Check your internet connection - it's often not you!</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If software is not running properly - close it - this works for a traditional computer and your phone.</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If it is still malfunctioning, turn off the computer - wait a good 20 seconds, and turn it back on.</a:t>
            </a:r>
            <a:endParaRPr b="1" sz="1700">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814" name="Shape 814"/>
        <p:cNvGrpSpPr/>
        <p:nvPr/>
      </p:nvGrpSpPr>
      <p:grpSpPr>
        <a:xfrm>
          <a:off x="0" y="0"/>
          <a:ext cx="0" cy="0"/>
          <a:chOff x="0" y="0"/>
          <a:chExt cx="0" cy="0"/>
        </a:xfrm>
      </p:grpSpPr>
      <p:sp>
        <p:nvSpPr>
          <p:cNvPr id="815" name="Google Shape;815;p9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16" name="Google Shape;816;p9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17" name="Google Shape;817;p9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18" name="Google Shape;818;p9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Troubleshooting - When do I need help?</a:t>
            </a:r>
            <a:endParaRPr u="none">
              <a:solidFill>
                <a:srgbClr val="D1190D"/>
              </a:solidFill>
            </a:endParaRPr>
          </a:p>
        </p:txBody>
      </p:sp>
      <p:sp>
        <p:nvSpPr>
          <p:cNvPr id="819" name="Google Shape;819;p9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820" name="Google Shape;820;p9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821" name="Google Shape;821;p97"/>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22" name="Google Shape;822;p9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823" name="Google Shape;823;p97"/>
          <p:cNvGrpSpPr/>
          <p:nvPr/>
        </p:nvGrpSpPr>
        <p:grpSpPr>
          <a:xfrm>
            <a:off x="312780" y="4766655"/>
            <a:ext cx="2220930" cy="352501"/>
            <a:chOff x="6077925" y="4856850"/>
            <a:chExt cx="6064800" cy="1143000"/>
          </a:xfrm>
        </p:grpSpPr>
        <p:sp>
          <p:nvSpPr>
            <p:cNvPr id="824" name="Google Shape;824;p9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825" name="Google Shape;825;p97"/>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826" name="Google Shape;826;p97"/>
          <p:cNvSpPr txBox="1"/>
          <p:nvPr/>
        </p:nvSpPr>
        <p:spPr>
          <a:xfrm>
            <a:off x="499931" y="947213"/>
            <a:ext cx="8044800" cy="4386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latin typeface="Calibri"/>
                <a:ea typeface="Calibri"/>
                <a:cs typeface="Calibri"/>
                <a:sym typeface="Calibri"/>
              </a:rPr>
              <a:t>S</a:t>
            </a:r>
            <a:r>
              <a:rPr b="1" lang="en" sz="1500">
                <a:latin typeface="Calibri"/>
                <a:ea typeface="Calibri"/>
                <a:cs typeface="Calibri"/>
                <a:sym typeface="Calibri"/>
              </a:rPr>
              <a:t>ometimes the problem can’t be fixed this way.  Here are some clues:</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If the computer is slowing down: This usually means the computer is having storage issues:</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Close some applications!</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Reboot</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If this isn’t working, check to see if your hard drive is too full - you probably need at least 4 Gigabytes of Storage.</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Does your computer have enough memory? - if no, get more</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What is your bus speed? - if too slow, you are buying a new computer.</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If I get a odd thing on my monitor</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If possible, use an HDMI or USB cord to connect to another monitor - like your smart tv.  See if it works fine that way.</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If I get a black or blue screen - there may be a serious problem.  Try to make sure your back up the computer - then try to run a diagnostic.  If it persists, you may need to do more research or get help.</a:t>
            </a:r>
            <a:endParaRPr b="1" sz="15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p:txBody>
      </p:sp>
      <p:sp>
        <p:nvSpPr>
          <p:cNvPr id="827" name="Google Shape;827;p97"/>
          <p:cNvSpPr txBox="1"/>
          <p:nvPr/>
        </p:nvSpPr>
        <p:spPr>
          <a:xfrm>
            <a:off x="2967413" y="468544"/>
            <a:ext cx="59973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Theme for 9-12 Computer Science Education</a:t>
            </a:r>
            <a:endParaRPr/>
          </a:p>
        </p:txBody>
      </p:sp>
      <p:sp>
        <p:nvSpPr>
          <p:cNvPr id="129" name="Google Shape;129;p26"/>
          <p:cNvSpPr txBox="1"/>
          <p:nvPr>
            <p:ph idx="1" type="body"/>
          </p:nvPr>
        </p:nvSpPr>
        <p:spPr>
          <a:xfrm>
            <a:off x="311700" y="1152475"/>
            <a:ext cx="8520600" cy="37926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0"/>
              </a:spcAft>
              <a:buNone/>
            </a:pPr>
            <a:r>
              <a:rPr lang="en"/>
              <a:t>When we look at CS for 9-12, it is continuing on building on the 6-8 CS Education.  </a:t>
            </a:r>
            <a:r>
              <a:rPr lang="en"/>
              <a:t>K-2</a:t>
            </a:r>
            <a:r>
              <a:rPr lang="en"/>
              <a:t> it is about identifying things that we see in everyday life and trying to put the formal words (terminology) to the things we see. </a:t>
            </a:r>
            <a:endParaRPr/>
          </a:p>
          <a:p>
            <a:pPr indent="0" lvl="0" marL="0" rtl="0" algn="l">
              <a:spcBef>
                <a:spcPts val="1200"/>
              </a:spcBef>
              <a:spcAft>
                <a:spcPts val="0"/>
              </a:spcAft>
              <a:buNone/>
            </a:pPr>
            <a:r>
              <a:rPr lang="en"/>
              <a:t>Grades 3-5 looks at trying to understand the whys of CS, while </a:t>
            </a:r>
            <a:r>
              <a:rPr lang="en"/>
              <a:t>K-2</a:t>
            </a:r>
            <a:r>
              <a:rPr lang="en"/>
              <a:t> is about the whats. </a:t>
            </a:r>
            <a:endParaRPr/>
          </a:p>
          <a:p>
            <a:pPr indent="0" lvl="0" marL="0" rtl="0" algn="l">
              <a:spcBef>
                <a:spcPts val="1200"/>
              </a:spcBef>
              <a:spcAft>
                <a:spcPts val="0"/>
              </a:spcAft>
              <a:buNone/>
            </a:pPr>
            <a:r>
              <a:rPr lang="en"/>
              <a:t>Grades 6-8 try to take those why and explain them more, building on problem solving skills and connecting computing to larger concepts in society.</a:t>
            </a:r>
            <a:endParaRPr/>
          </a:p>
          <a:p>
            <a:pPr indent="0" lvl="0" marL="0" rtl="0" algn="l">
              <a:spcBef>
                <a:spcPts val="1200"/>
              </a:spcBef>
              <a:spcAft>
                <a:spcPts val="0"/>
              </a:spcAft>
              <a:buNone/>
            </a:pPr>
            <a:r>
              <a:rPr lang="en"/>
              <a:t>Grades 9-12, we are looking for students to be minimally computing literate and ideally, computing fluent.  A small group of these students will move on to working in computing as a career.  However, many of them should be able to incorporate computing skills into their career.</a:t>
            </a:r>
            <a:endParaRPr/>
          </a:p>
          <a:p>
            <a:pPr indent="0" lvl="0" marL="0" rtl="0" algn="l">
              <a:spcBef>
                <a:spcPts val="1200"/>
              </a:spcBef>
              <a:spcAft>
                <a:spcPts val="0"/>
              </a:spcAft>
              <a:buNone/>
            </a:pPr>
            <a:r>
              <a:rPr lang="en"/>
              <a:t>Example: Gym teacher - how do gym teachers use computing and computational thinking?</a:t>
            </a:r>
            <a:endParaRPr/>
          </a:p>
          <a:p>
            <a:pPr indent="0" lvl="0" marL="0" rtl="0" algn="l">
              <a:spcBef>
                <a:spcPts val="1200"/>
              </a:spcBef>
              <a:spcAft>
                <a:spcPts val="0"/>
              </a:spcAft>
              <a:buNone/>
            </a:pPr>
            <a:r>
              <a:rPr lang="en"/>
              <a:t>With 9-12, you can do more complicated and focused lessons. You can build upon students’ interests. Still keep it short, simple, as kinesthetic as possible (make them move and use sensory oriented techniques), help them to identify their emotions and work through them, and try to have fun. </a:t>
            </a:r>
            <a:endParaRPr/>
          </a:p>
          <a:p>
            <a:pPr indent="0" lvl="0" marL="0" rtl="0" algn="ctr">
              <a:spcBef>
                <a:spcPts val="1200"/>
              </a:spcBef>
              <a:spcAft>
                <a:spcPts val="1200"/>
              </a:spcAft>
              <a:buNone/>
            </a:pPr>
            <a:r>
              <a:rPr b="1" lang="en" sz="1942"/>
              <a:t>Try to avoid keeping them solely on the computer for programming exercises.</a:t>
            </a:r>
            <a:endParaRPr b="1" sz="1942"/>
          </a:p>
        </p:txBody>
      </p:sp>
      <p:sp>
        <p:nvSpPr>
          <p:cNvPr id="130" name="Google Shape;130;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9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Lessons</a:t>
            </a:r>
            <a:endParaRPr/>
          </a:p>
        </p:txBody>
      </p:sp>
      <p:sp>
        <p:nvSpPr>
          <p:cNvPr id="833" name="Google Shape;833;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7" name="Shape 837"/>
        <p:cNvGrpSpPr/>
        <p:nvPr/>
      </p:nvGrpSpPr>
      <p:grpSpPr>
        <a:xfrm>
          <a:off x="0" y="0"/>
          <a:ext cx="0" cy="0"/>
          <a:chOff x="0" y="0"/>
          <a:chExt cx="0" cy="0"/>
        </a:xfrm>
      </p:grpSpPr>
      <p:sp>
        <p:nvSpPr>
          <p:cNvPr id="838" name="Google Shape;838;p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Brainstorming</a:t>
            </a:r>
            <a:endParaRPr/>
          </a:p>
        </p:txBody>
      </p:sp>
      <p:sp>
        <p:nvSpPr>
          <p:cNvPr id="839" name="Google Shape;839;p9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300">
                <a:solidFill>
                  <a:schemeClr val="dk1"/>
                </a:solidFill>
              </a:rPr>
              <a:t>• 8.1.12.CS.1: Describe ways in which integrated systems hide underlying implementation details to simplify user experiences.</a:t>
            </a:r>
            <a:r>
              <a:rPr lang="en" sz="1300">
                <a:solidFill>
                  <a:schemeClr val="dk1"/>
                </a:solidFill>
              </a:rPr>
              <a:t> </a:t>
            </a:r>
            <a:endParaRPr sz="1300">
              <a:solidFill>
                <a:schemeClr val="dk1"/>
              </a:solidFill>
            </a:endParaRPr>
          </a:p>
          <a:p>
            <a:pPr indent="0" lvl="0" marL="0" rtl="0" algn="l">
              <a:spcBef>
                <a:spcPts val="1200"/>
              </a:spcBef>
              <a:spcAft>
                <a:spcPts val="0"/>
              </a:spcAft>
              <a:buNone/>
            </a:pPr>
            <a:r>
              <a:rPr i="1" lang="en" sz="1300">
                <a:solidFill>
                  <a:schemeClr val="dk1"/>
                </a:solidFill>
              </a:rPr>
              <a:t>Every kid has an opinion on their phone or chromebook. Make an exercise of that - or a gaming system, their TVs, Amazon Alexa or any system.</a:t>
            </a:r>
            <a:endParaRPr i="1" sz="1300">
              <a:solidFill>
                <a:schemeClr val="dk1"/>
              </a:solidFill>
            </a:endParaRPr>
          </a:p>
          <a:p>
            <a:pPr indent="0" lvl="0" marL="0" rtl="0" algn="l">
              <a:spcBef>
                <a:spcPts val="1200"/>
              </a:spcBef>
              <a:spcAft>
                <a:spcPts val="0"/>
              </a:spcAft>
              <a:buNone/>
            </a:pPr>
            <a:r>
              <a:rPr lang="en" sz="1300">
                <a:solidFill>
                  <a:schemeClr val="dk1"/>
                </a:solidFill>
              </a:rPr>
              <a:t>•  8.1.12.CS.2: Model interactions between application software, system software, and hardware. </a:t>
            </a:r>
            <a:endParaRPr sz="1300">
              <a:solidFill>
                <a:schemeClr val="dk1"/>
              </a:solidFill>
            </a:endParaRPr>
          </a:p>
          <a:p>
            <a:pPr indent="0" lvl="0" marL="0" rtl="0" algn="l">
              <a:spcBef>
                <a:spcPts val="1200"/>
              </a:spcBef>
              <a:spcAft>
                <a:spcPts val="0"/>
              </a:spcAft>
              <a:buNone/>
            </a:pPr>
            <a:r>
              <a:rPr lang="en" sz="1300">
                <a:solidFill>
                  <a:schemeClr val="dk1"/>
                </a:solidFill>
              </a:rPr>
              <a:t>• 8.1.12.CS.3: Compare the functions of application software, system software, and hardware. </a:t>
            </a:r>
            <a:endParaRPr sz="1300">
              <a:solidFill>
                <a:schemeClr val="dk1"/>
              </a:solidFill>
            </a:endParaRPr>
          </a:p>
          <a:p>
            <a:pPr indent="0" lvl="0" marL="0" rtl="0" algn="l">
              <a:spcBef>
                <a:spcPts val="1200"/>
              </a:spcBef>
              <a:spcAft>
                <a:spcPts val="0"/>
              </a:spcAft>
              <a:buClr>
                <a:schemeClr val="dk1"/>
              </a:buClr>
              <a:buSzPts val="1100"/>
              <a:buFont typeface="Arial"/>
              <a:buNone/>
            </a:pPr>
            <a:r>
              <a:rPr i="1" lang="en" sz="1300">
                <a:solidFill>
                  <a:schemeClr val="dk1"/>
                </a:solidFill>
              </a:rPr>
              <a:t>Have students create their “Dream Device”.  Have them describe both how the user would interact with the device and what the look and feel of the hardware is.</a:t>
            </a:r>
            <a:endParaRPr i="1" sz="1300">
              <a:solidFill>
                <a:schemeClr val="dk1"/>
              </a:solidFill>
            </a:endParaRPr>
          </a:p>
          <a:p>
            <a:pPr indent="0" lvl="0" marL="0" rtl="0" algn="l">
              <a:spcBef>
                <a:spcPts val="1200"/>
              </a:spcBef>
              <a:spcAft>
                <a:spcPts val="0"/>
              </a:spcAft>
              <a:buNone/>
            </a:pPr>
            <a:r>
              <a:rPr lang="en" sz="1300">
                <a:solidFill>
                  <a:schemeClr val="dk1"/>
                </a:solidFill>
              </a:rPr>
              <a:t>• </a:t>
            </a:r>
            <a:r>
              <a:rPr lang="en" sz="1300">
                <a:solidFill>
                  <a:schemeClr val="dk1"/>
                </a:solidFill>
              </a:rPr>
              <a:t>8.1.12.CS.4: Develop guidelines that convey systematic troubleshooting strategies that others can use to identify and fix errors. </a:t>
            </a:r>
            <a:endParaRPr sz="1300">
              <a:solidFill>
                <a:schemeClr val="dk1"/>
              </a:solidFill>
            </a:endParaRPr>
          </a:p>
          <a:p>
            <a:pPr indent="0" lvl="0" marL="0" rtl="0" algn="l">
              <a:spcBef>
                <a:spcPts val="1200"/>
              </a:spcBef>
              <a:spcAft>
                <a:spcPts val="1200"/>
              </a:spcAft>
              <a:buNone/>
            </a:pPr>
            <a:r>
              <a:rPr lang="en" sz="1300" u="sng">
                <a:solidFill>
                  <a:schemeClr val="hlink"/>
                </a:solidFill>
                <a:hlinkClick r:id="rId3"/>
              </a:rPr>
              <a:t>https://docs.google.com/drawings/d/1RD0z7raBvgHbSlJ3xY6vmflj5prsB3a7_uq1W_CLPCE/edit?usp=sharing</a:t>
            </a:r>
            <a:r>
              <a:rPr lang="en" sz="1300">
                <a:solidFill>
                  <a:schemeClr val="dk1"/>
                </a:solidFill>
              </a:rPr>
              <a:t> </a:t>
            </a:r>
            <a:endParaRPr sz="1300">
              <a:solidFill>
                <a:schemeClr val="dk1"/>
              </a:solidFill>
            </a:endParaRPr>
          </a:p>
        </p:txBody>
      </p:sp>
      <p:sp>
        <p:nvSpPr>
          <p:cNvPr id="840" name="Google Shape;840;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0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Operating Systems Lesson 1</a:t>
            </a:r>
            <a:endParaRPr/>
          </a:p>
        </p:txBody>
      </p:sp>
      <p:sp>
        <p:nvSpPr>
          <p:cNvPr id="846" name="Google Shape;846;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47" name="Google Shape;847;p10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Analyzing how things are written to a file.</a:t>
            </a:r>
            <a:endParaRPr/>
          </a:p>
          <a:p>
            <a:pPr indent="-342900" lvl="0" marL="457200" rtl="0" algn="l">
              <a:spcBef>
                <a:spcPts val="0"/>
              </a:spcBef>
              <a:spcAft>
                <a:spcPts val="0"/>
              </a:spcAft>
              <a:buSzPts val="1800"/>
              <a:buChar char="-"/>
            </a:pPr>
            <a:r>
              <a:rPr lang="en"/>
              <a:t>Have students generate a google doc and a plain text doc - same content but different formats.  PDF, slides, etc also fine.  Look at the differences in sizes. Describe the differences between them.</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Operating System Lesson - Crowdsourced - What do you do to teach this?</a:t>
            </a:r>
            <a:endParaRPr/>
          </a:p>
        </p:txBody>
      </p:sp>
      <p:sp>
        <p:nvSpPr>
          <p:cNvPr id="853" name="Google Shape;853;p10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854" name="Google Shape;854;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102"/>
          <p:cNvSpPr txBox="1"/>
          <p:nvPr>
            <p:ph type="title"/>
          </p:nvPr>
        </p:nvSpPr>
        <p:spPr>
          <a:xfrm>
            <a:off x="205725" y="374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Model interactions between application software, system software, and hardware</a:t>
            </a:r>
            <a:endParaRPr/>
          </a:p>
        </p:txBody>
      </p:sp>
      <p:sp>
        <p:nvSpPr>
          <p:cNvPr id="860" name="Google Shape;860;p10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Students know this better than we give credit:</a:t>
            </a:r>
            <a:endParaRPr/>
          </a:p>
          <a:p>
            <a:pPr indent="-342900" lvl="0" marL="457200" rtl="0" algn="l">
              <a:spcBef>
                <a:spcPts val="1200"/>
              </a:spcBef>
              <a:spcAft>
                <a:spcPts val="0"/>
              </a:spcAft>
              <a:buSzPts val="1800"/>
              <a:buChar char="-"/>
            </a:pPr>
            <a:r>
              <a:rPr lang="en"/>
              <a:t>Smart TVs</a:t>
            </a:r>
            <a:endParaRPr/>
          </a:p>
          <a:p>
            <a:pPr indent="-342900" lvl="0" marL="457200" rtl="0" algn="l">
              <a:spcBef>
                <a:spcPts val="0"/>
              </a:spcBef>
              <a:spcAft>
                <a:spcPts val="0"/>
              </a:spcAft>
              <a:buSzPts val="1800"/>
              <a:buChar char="-"/>
            </a:pPr>
            <a:r>
              <a:rPr lang="en"/>
              <a:t>Phones</a:t>
            </a:r>
            <a:endParaRPr/>
          </a:p>
          <a:p>
            <a:pPr indent="-342900" lvl="0" marL="457200" rtl="0" algn="l">
              <a:spcBef>
                <a:spcPts val="0"/>
              </a:spcBef>
              <a:spcAft>
                <a:spcPts val="0"/>
              </a:spcAft>
              <a:buSzPts val="1800"/>
              <a:buChar char="-"/>
            </a:pPr>
            <a:r>
              <a:rPr lang="en"/>
              <a:t>Gaming Systems</a:t>
            </a:r>
            <a:endParaRPr/>
          </a:p>
          <a:p>
            <a:pPr indent="0" lvl="0" marL="0" rtl="0" algn="l">
              <a:spcBef>
                <a:spcPts val="1200"/>
              </a:spcBef>
              <a:spcAft>
                <a:spcPts val="1200"/>
              </a:spcAft>
              <a:buNone/>
            </a:pPr>
            <a:r>
              <a:rPr lang="en"/>
              <a:t>All of these model interactions.  How can we leverage student experience to help them understand it?</a:t>
            </a:r>
            <a:endParaRPr/>
          </a:p>
        </p:txBody>
      </p:sp>
      <p:sp>
        <p:nvSpPr>
          <p:cNvPr id="861" name="Google Shape;861;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5" name="Shape 865"/>
        <p:cNvGrpSpPr/>
        <p:nvPr/>
      </p:nvGrpSpPr>
      <p:grpSpPr>
        <a:xfrm>
          <a:off x="0" y="0"/>
          <a:ext cx="0" cy="0"/>
          <a:chOff x="0" y="0"/>
          <a:chExt cx="0" cy="0"/>
        </a:xfrm>
      </p:grpSpPr>
      <p:sp>
        <p:nvSpPr>
          <p:cNvPr id="866" name="Google Shape;866;p103"/>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Neon 3D circle art" id="867" name="Google Shape;867;p103"/>
          <p:cNvPicPr preferRelativeResize="0"/>
          <p:nvPr/>
        </p:nvPicPr>
        <p:blipFill rotWithShape="1">
          <a:blip r:embed="rId3">
            <a:alphaModFix/>
          </a:blip>
          <a:srcRect b="0" l="9624" r="0" t="0"/>
          <a:stretch/>
        </p:blipFill>
        <p:spPr>
          <a:xfrm>
            <a:off x="15" y="8"/>
            <a:ext cx="6501371" cy="5143495"/>
          </a:xfrm>
          <a:prstGeom prst="rect">
            <a:avLst/>
          </a:prstGeom>
          <a:noFill/>
          <a:ln>
            <a:noFill/>
          </a:ln>
        </p:spPr>
      </p:pic>
      <p:sp>
        <p:nvSpPr>
          <p:cNvPr id="868" name="Google Shape;868;p103"/>
          <p:cNvSpPr/>
          <p:nvPr/>
        </p:nvSpPr>
        <p:spPr>
          <a:xfrm flipH="1">
            <a:off x="2783699" y="0"/>
            <a:ext cx="6360300" cy="51435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69" name="Google Shape;869;p103"/>
          <p:cNvSpPr txBox="1"/>
          <p:nvPr>
            <p:ph type="ctrTitle"/>
          </p:nvPr>
        </p:nvSpPr>
        <p:spPr>
          <a:xfrm>
            <a:off x="5886450" y="841772"/>
            <a:ext cx="3017400" cy="240300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chemeClr val="dk2"/>
              </a:buClr>
              <a:buSzPts val="3600"/>
              <a:buFont typeface="Play"/>
              <a:buNone/>
            </a:pPr>
            <a:r>
              <a:rPr lang="en" sz="3600"/>
              <a:t>Virtual Reality as a Computing System</a:t>
            </a:r>
            <a:endParaRPr/>
          </a:p>
        </p:txBody>
      </p:sp>
      <p:sp>
        <p:nvSpPr>
          <p:cNvPr id="870" name="Google Shape;870;p103"/>
          <p:cNvSpPr txBox="1"/>
          <p:nvPr>
            <p:ph idx="1" type="subTitle"/>
          </p:nvPr>
        </p:nvSpPr>
        <p:spPr>
          <a:xfrm>
            <a:off x="5886450" y="3654692"/>
            <a:ext cx="3017400" cy="9060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120000"/>
              </a:lnSpc>
              <a:spcBef>
                <a:spcPts val="0"/>
              </a:spcBef>
              <a:spcAft>
                <a:spcPts val="0"/>
              </a:spcAft>
              <a:buClr>
                <a:schemeClr val="dk2"/>
              </a:buClr>
              <a:buSzPts val="1500"/>
              <a:buNone/>
            </a:pPr>
            <a:r>
              <a:rPr lang="en" sz="1500"/>
              <a:t>CS HUB 9-12 STANDARDS PRIMER</a:t>
            </a:r>
            <a:endParaRPr/>
          </a:p>
          <a:p>
            <a:pPr indent="0" lvl="0" marL="0" rtl="0" algn="l">
              <a:lnSpc>
                <a:spcPct val="120000"/>
              </a:lnSpc>
              <a:spcBef>
                <a:spcPts val="800"/>
              </a:spcBef>
              <a:spcAft>
                <a:spcPts val="0"/>
              </a:spcAft>
              <a:buClr>
                <a:schemeClr val="dk2"/>
              </a:buClr>
              <a:buSzPts val="1500"/>
              <a:buNone/>
            </a:pPr>
            <a:r>
              <a:rPr lang="en" sz="1500"/>
              <a:t>2/8/2024</a:t>
            </a:r>
            <a:endParaRPr/>
          </a:p>
        </p:txBody>
      </p:sp>
      <p:sp>
        <p:nvSpPr>
          <p:cNvPr id="871" name="Google Shape;871;p103"/>
          <p:cNvSpPr/>
          <p:nvPr/>
        </p:nvSpPr>
        <p:spPr>
          <a:xfrm rot="5400000">
            <a:off x="6097902" y="260162"/>
            <a:ext cx="109800" cy="528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872" name="Google Shape;872;p103"/>
          <p:cNvSpPr/>
          <p:nvPr/>
        </p:nvSpPr>
        <p:spPr>
          <a:xfrm>
            <a:off x="5888736" y="3410190"/>
            <a:ext cx="30174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04"/>
          <p:cNvSpPr txBox="1"/>
          <p:nvPr>
            <p:ph idx="10" type="dt"/>
          </p:nvPr>
        </p:nvSpPr>
        <p:spPr>
          <a:xfrm>
            <a:off x="471488" y="3575447"/>
            <a:ext cx="1543200" cy="20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2/7/2024</a:t>
            </a:r>
            <a:endParaRPr/>
          </a:p>
        </p:txBody>
      </p:sp>
      <p:sp>
        <p:nvSpPr>
          <p:cNvPr id="879" name="Google Shape;879;p104"/>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rmAutofit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880" name="Google Shape;880;p104"/>
          <p:cNvPicPr preferRelativeResize="0"/>
          <p:nvPr/>
        </p:nvPicPr>
        <p:blipFill rotWithShape="1">
          <a:blip r:embed="rId3">
            <a:alphaModFix/>
          </a:blip>
          <a:srcRect b="0" l="0" r="0" t="0"/>
          <a:stretch/>
        </p:blipFill>
        <p:spPr>
          <a:xfrm>
            <a:off x="0" y="17145"/>
            <a:ext cx="9144000" cy="510921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105"/>
          <p:cNvSpPr txBox="1"/>
          <p:nvPr>
            <p:ph type="title"/>
          </p:nvPr>
        </p:nvSpPr>
        <p:spPr>
          <a:xfrm>
            <a:off x="471488" y="205383"/>
            <a:ext cx="5915100" cy="74580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chemeClr val="dk2"/>
              </a:buClr>
              <a:buSzPts val="2400"/>
              <a:buFont typeface="Play"/>
              <a:buNone/>
            </a:pPr>
            <a:r>
              <a:rPr lang="en"/>
              <a:t>Computing Systems Core Ideas</a:t>
            </a:r>
            <a:endParaRPr/>
          </a:p>
        </p:txBody>
      </p:sp>
      <p:sp>
        <p:nvSpPr>
          <p:cNvPr id="886" name="Google Shape;886;p105"/>
          <p:cNvSpPr txBox="1"/>
          <p:nvPr>
            <p:ph idx="1" type="body"/>
          </p:nvPr>
        </p:nvSpPr>
        <p:spPr>
          <a:xfrm>
            <a:off x="471505" y="1026929"/>
            <a:ext cx="8205900" cy="3421200"/>
          </a:xfrm>
          <a:prstGeom prst="rect">
            <a:avLst/>
          </a:prstGeom>
          <a:noFill/>
          <a:ln>
            <a:noFill/>
          </a:ln>
        </p:spPr>
        <p:txBody>
          <a:bodyPr anchorCtr="0" anchor="t" bIns="34275" lIns="68575" spcFirstLastPara="1" rIns="68575" wrap="square" tIns="34275">
            <a:normAutofit/>
          </a:bodyPr>
          <a:lstStyle/>
          <a:p>
            <a:pPr indent="-177800" lvl="0" marL="177800" rtl="0" algn="l">
              <a:lnSpc>
                <a:spcPct val="120000"/>
              </a:lnSpc>
              <a:spcBef>
                <a:spcPts val="0"/>
              </a:spcBef>
              <a:spcAft>
                <a:spcPts val="0"/>
              </a:spcAft>
              <a:buClr>
                <a:schemeClr val="dk2"/>
              </a:buClr>
              <a:buSzPts val="1800"/>
              <a:buChar char="●"/>
            </a:pPr>
            <a:r>
              <a:rPr lang="en" sz="1800"/>
              <a:t>The usability, dependability, security, and accessibility of devices within integrated systems are important considerations in their</a:t>
            </a:r>
            <a:r>
              <a:rPr lang="en" sz="1800">
                <a:solidFill>
                  <a:srgbClr val="FF0000"/>
                </a:solidFill>
              </a:rPr>
              <a:t> design </a:t>
            </a:r>
            <a:r>
              <a:rPr lang="en" sz="1800"/>
              <a:t>as they evolve. </a:t>
            </a:r>
            <a:endParaRPr/>
          </a:p>
          <a:p>
            <a:pPr indent="-177800" lvl="0" marL="177800" rtl="0" algn="l">
              <a:lnSpc>
                <a:spcPct val="120000"/>
              </a:lnSpc>
              <a:spcBef>
                <a:spcPts val="800"/>
              </a:spcBef>
              <a:spcAft>
                <a:spcPts val="0"/>
              </a:spcAft>
              <a:buClr>
                <a:schemeClr val="dk2"/>
              </a:buClr>
              <a:buSzPts val="1800"/>
              <a:buChar char="●"/>
            </a:pPr>
            <a:r>
              <a:rPr lang="en" sz="1800"/>
              <a:t>A computing system involves </a:t>
            </a:r>
            <a:r>
              <a:rPr lang="en" sz="1800">
                <a:solidFill>
                  <a:srgbClr val="FF0000"/>
                </a:solidFill>
              </a:rPr>
              <a:t>interaction</a:t>
            </a:r>
            <a:r>
              <a:rPr lang="en" sz="1800"/>
              <a:t> among the user, hardware, application software, and system software.</a:t>
            </a:r>
            <a:endParaRPr/>
          </a:p>
          <a:p>
            <a:pPr indent="-177800" lvl="0" marL="177800" rtl="0" algn="l">
              <a:lnSpc>
                <a:spcPct val="120000"/>
              </a:lnSpc>
              <a:spcBef>
                <a:spcPts val="800"/>
              </a:spcBef>
              <a:spcAft>
                <a:spcPts val="1200"/>
              </a:spcAft>
              <a:buClr>
                <a:schemeClr val="dk2"/>
              </a:buClr>
              <a:buSzPts val="1800"/>
              <a:buChar char="●"/>
            </a:pPr>
            <a:r>
              <a:rPr lang="en" sz="1800"/>
              <a:t>Successful </a:t>
            </a:r>
            <a:r>
              <a:rPr lang="en" sz="1800">
                <a:solidFill>
                  <a:srgbClr val="FF0000"/>
                </a:solidFill>
              </a:rPr>
              <a:t>troubleshooting</a:t>
            </a:r>
            <a:r>
              <a:rPr lang="en" sz="1800"/>
              <a:t> of complex problems involves multiple approaches including research, analysis, reflection, interaction with peers, and drawing on past experiences.</a:t>
            </a:r>
            <a:endParaRPr/>
          </a:p>
        </p:txBody>
      </p:sp>
      <p:sp>
        <p:nvSpPr>
          <p:cNvPr id="887" name="Google Shape;887;p105"/>
          <p:cNvSpPr txBox="1"/>
          <p:nvPr>
            <p:ph idx="11" type="ftr"/>
          </p:nvPr>
        </p:nvSpPr>
        <p:spPr>
          <a:xfrm>
            <a:off x="4171952" y="4767275"/>
            <a:ext cx="4400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a:t>NJ COMPUTER SCIENCE &amp; DESIGN THINKING STANDARDS</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106"/>
          <p:cNvSpPr txBox="1"/>
          <p:nvPr>
            <p:ph type="title"/>
          </p:nvPr>
        </p:nvSpPr>
        <p:spPr>
          <a:xfrm>
            <a:off x="653331" y="441184"/>
            <a:ext cx="7837500" cy="58020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chemeClr val="dk2"/>
              </a:buClr>
              <a:buSzPts val="2400"/>
              <a:buFont typeface="Play"/>
              <a:buNone/>
            </a:pPr>
            <a:r>
              <a:rPr lang="en"/>
              <a:t>The Design of VR</a:t>
            </a:r>
            <a:endParaRPr/>
          </a:p>
        </p:txBody>
      </p:sp>
      <p:pic>
        <p:nvPicPr>
          <p:cNvPr id="894" name="Google Shape;894;p106"/>
          <p:cNvPicPr preferRelativeResize="0"/>
          <p:nvPr/>
        </p:nvPicPr>
        <p:blipFill rotWithShape="1">
          <a:blip r:embed="rId3">
            <a:alphaModFix/>
          </a:blip>
          <a:srcRect b="0" l="0" r="0" t="0"/>
          <a:stretch/>
        </p:blipFill>
        <p:spPr>
          <a:xfrm>
            <a:off x="715518" y="1215628"/>
            <a:ext cx="2811811" cy="3357563"/>
          </a:xfrm>
          <a:prstGeom prst="rect">
            <a:avLst/>
          </a:prstGeom>
          <a:noFill/>
          <a:ln>
            <a:noFill/>
          </a:ln>
        </p:spPr>
      </p:pic>
      <p:pic>
        <p:nvPicPr>
          <p:cNvPr descr="VIRTUAL BOY Console System Boxed Ref/V10002874 Nintendo Tested JAPAN | eBay" id="895" name="Google Shape;895;p106"/>
          <p:cNvPicPr preferRelativeResize="0"/>
          <p:nvPr/>
        </p:nvPicPr>
        <p:blipFill rotWithShape="1">
          <a:blip r:embed="rId4">
            <a:alphaModFix/>
          </a:blip>
          <a:srcRect b="0" l="0" r="0" t="0"/>
          <a:stretch/>
        </p:blipFill>
        <p:spPr>
          <a:xfrm>
            <a:off x="3527328" y="1215628"/>
            <a:ext cx="2750560" cy="3357563"/>
          </a:xfrm>
          <a:prstGeom prst="rect">
            <a:avLst/>
          </a:prstGeom>
          <a:noFill/>
          <a:ln>
            <a:noFill/>
          </a:ln>
        </p:spPr>
      </p:pic>
      <p:pic>
        <p:nvPicPr>
          <p:cNvPr id="896" name="Google Shape;896;p106"/>
          <p:cNvPicPr preferRelativeResize="0"/>
          <p:nvPr/>
        </p:nvPicPr>
        <p:blipFill rotWithShape="1">
          <a:blip r:embed="rId5">
            <a:alphaModFix/>
          </a:blip>
          <a:srcRect b="0" l="0" r="0" t="0"/>
          <a:stretch/>
        </p:blipFill>
        <p:spPr>
          <a:xfrm>
            <a:off x="6284883" y="1821656"/>
            <a:ext cx="2483070" cy="18002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07"/>
          <p:cNvSpPr txBox="1"/>
          <p:nvPr>
            <p:ph type="title"/>
          </p:nvPr>
        </p:nvSpPr>
        <p:spPr>
          <a:xfrm>
            <a:off x="653331" y="441184"/>
            <a:ext cx="2190000" cy="92310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chemeClr val="dk2"/>
              </a:buClr>
              <a:buSzPts val="2400"/>
              <a:buFont typeface="Play"/>
              <a:buNone/>
            </a:pPr>
            <a:r>
              <a:rPr lang="en"/>
              <a:t>Interaction in VR</a:t>
            </a:r>
            <a:endParaRPr/>
          </a:p>
        </p:txBody>
      </p:sp>
      <p:sp>
        <p:nvSpPr>
          <p:cNvPr id="902" name="Google Shape;902;p107"/>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rmAutofit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903" name="Google Shape;903;p107"/>
          <p:cNvPicPr preferRelativeResize="0"/>
          <p:nvPr/>
        </p:nvPicPr>
        <p:blipFill rotWithShape="1">
          <a:blip r:embed="rId3">
            <a:alphaModFix/>
          </a:blip>
          <a:srcRect b="0" l="0" r="0" t="0"/>
          <a:stretch/>
        </p:blipFill>
        <p:spPr>
          <a:xfrm>
            <a:off x="5381814" y="597067"/>
            <a:ext cx="3386138" cy="4057650"/>
          </a:xfrm>
          <a:prstGeom prst="rect">
            <a:avLst/>
          </a:prstGeom>
          <a:noFill/>
          <a:ln>
            <a:noFill/>
          </a:ln>
        </p:spPr>
      </p:pic>
      <p:pic>
        <p:nvPicPr>
          <p:cNvPr descr="A white and purple object in the air&#10;&#10;Description automatically generated" id="904" name="Google Shape;904;p107"/>
          <p:cNvPicPr preferRelativeResize="0"/>
          <p:nvPr/>
        </p:nvPicPr>
        <p:blipFill rotWithShape="1">
          <a:blip r:embed="rId4">
            <a:alphaModFix/>
          </a:blip>
          <a:srcRect b="0" l="0" r="0" t="0"/>
          <a:stretch/>
        </p:blipFill>
        <p:spPr>
          <a:xfrm>
            <a:off x="758381" y="2461586"/>
            <a:ext cx="4286250" cy="2193131"/>
          </a:xfrm>
          <a:prstGeom prst="rect">
            <a:avLst/>
          </a:prstGeom>
          <a:noFill/>
          <a:ln>
            <a:noFill/>
          </a:ln>
        </p:spPr>
      </p:pic>
      <p:pic>
        <p:nvPicPr>
          <p:cNvPr id="905" name="Google Shape;905;p107"/>
          <p:cNvPicPr preferRelativeResize="0"/>
          <p:nvPr/>
        </p:nvPicPr>
        <p:blipFill rotWithShape="1">
          <a:blip r:embed="rId5">
            <a:alphaModFix/>
          </a:blip>
          <a:srcRect b="0" l="0" r="0" t="0"/>
          <a:stretch/>
        </p:blipFill>
        <p:spPr>
          <a:xfrm>
            <a:off x="3087260" y="622375"/>
            <a:ext cx="2532618" cy="1600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7"/>
          <p:cNvSpPr txBox="1"/>
          <p:nvPr>
            <p:ph type="title"/>
          </p:nvPr>
        </p:nvSpPr>
        <p:spPr>
          <a:xfrm>
            <a:off x="311700" y="208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Computing Literacy, Computing Fluency and Computing Expertise</a:t>
            </a:r>
            <a:endParaRPr/>
          </a:p>
        </p:txBody>
      </p:sp>
      <p:sp>
        <p:nvSpPr>
          <p:cNvPr id="136" name="Google Shape;136;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Computing Literacy looks at being able to use the computer as a tool.  This often focuses only on the skills that are important right now in a community.</a:t>
            </a:r>
            <a:endParaRPr/>
          </a:p>
          <a:p>
            <a:pPr indent="0" lvl="0" marL="0" rtl="0" algn="l">
              <a:spcBef>
                <a:spcPts val="1200"/>
              </a:spcBef>
              <a:spcAft>
                <a:spcPts val="0"/>
              </a:spcAft>
              <a:buNone/>
            </a:pPr>
            <a:r>
              <a:rPr lang="en"/>
              <a:t>Computing Fluency considers what skills are needed so that a person can adapt as new technologies are available.  Often, we consider what are the basic concepts a person needs to know, what basic skills do they need to acquire and then what basic capabilities do they need to attain.  This includes both technological as well as growth mindset techniques.</a:t>
            </a:r>
            <a:endParaRPr/>
          </a:p>
          <a:p>
            <a:pPr indent="0" lvl="0" marL="0" rtl="0" algn="l">
              <a:spcBef>
                <a:spcPts val="1200"/>
              </a:spcBef>
              <a:spcAft>
                <a:spcPts val="1200"/>
              </a:spcAft>
              <a:buNone/>
            </a:pPr>
            <a:r>
              <a:rPr lang="en"/>
              <a:t>Computing Expertise recognizes mastery levels of one or more computing area.  No one is an expert in all areas of computing and students need to know that.</a:t>
            </a:r>
            <a:endParaRPr/>
          </a:p>
        </p:txBody>
      </p:sp>
      <p:sp>
        <p:nvSpPr>
          <p:cNvPr id="137" name="Google Shape;13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08"/>
          <p:cNvSpPr txBox="1"/>
          <p:nvPr>
            <p:ph type="title"/>
          </p:nvPr>
        </p:nvSpPr>
        <p:spPr>
          <a:xfrm>
            <a:off x="653331" y="441184"/>
            <a:ext cx="7837500" cy="55890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chemeClr val="dk2"/>
              </a:buClr>
              <a:buSzPts val="2400"/>
              <a:buFont typeface="Play"/>
              <a:buNone/>
            </a:pPr>
            <a:r>
              <a:rPr lang="en"/>
              <a:t>Troubleshooting VR</a:t>
            </a:r>
            <a:endParaRPr/>
          </a:p>
        </p:txBody>
      </p:sp>
      <p:pic>
        <p:nvPicPr>
          <p:cNvPr id="911" name="Google Shape;911;p108" title="Complete VR Body Setup - Arms and Legs IK with Hand Animation">
            <a:hlinkClick r:id="rId3"/>
          </p:cNvPr>
          <p:cNvPicPr preferRelativeResize="0"/>
          <p:nvPr/>
        </p:nvPicPr>
        <p:blipFill rotWithShape="1">
          <a:blip r:embed="rId4">
            <a:alphaModFix/>
          </a:blip>
          <a:srcRect b="0" l="0" r="0" t="0"/>
          <a:stretch/>
        </p:blipFill>
        <p:spPr>
          <a:xfrm>
            <a:off x="1206100" y="1101250"/>
            <a:ext cx="6842526" cy="386604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09"/>
          <p:cNvSpPr txBox="1"/>
          <p:nvPr>
            <p:ph type="title"/>
          </p:nvPr>
        </p:nvSpPr>
        <p:spPr>
          <a:xfrm>
            <a:off x="471488" y="205383"/>
            <a:ext cx="5915100" cy="74580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chemeClr val="dk2"/>
              </a:buClr>
              <a:buSzPts val="2400"/>
              <a:buFont typeface="Play"/>
              <a:buNone/>
            </a:pPr>
            <a:r>
              <a:rPr lang="en"/>
              <a:t>Try out VR!</a:t>
            </a:r>
            <a:endParaRPr/>
          </a:p>
        </p:txBody>
      </p:sp>
      <p:sp>
        <p:nvSpPr>
          <p:cNvPr id="917" name="Google Shape;917;p109"/>
          <p:cNvSpPr txBox="1"/>
          <p:nvPr>
            <p:ph idx="1" type="body"/>
          </p:nvPr>
        </p:nvSpPr>
        <p:spPr>
          <a:xfrm>
            <a:off x="658368" y="1618488"/>
            <a:ext cx="2469000" cy="2928000"/>
          </a:xfrm>
          <a:prstGeom prst="rect">
            <a:avLst/>
          </a:prstGeom>
          <a:noFill/>
          <a:ln>
            <a:noFill/>
          </a:ln>
        </p:spPr>
        <p:txBody>
          <a:bodyPr anchorCtr="0" anchor="t" bIns="34275" lIns="68575" spcFirstLastPara="1" rIns="68575" wrap="square" tIns="34275">
            <a:normAutofit/>
          </a:bodyPr>
          <a:lstStyle/>
          <a:p>
            <a:pPr indent="-171450" lvl="0" marL="177800" rtl="0" algn="l">
              <a:lnSpc>
                <a:spcPct val="120000"/>
              </a:lnSpc>
              <a:spcBef>
                <a:spcPts val="0"/>
              </a:spcBef>
              <a:spcAft>
                <a:spcPts val="0"/>
              </a:spcAft>
              <a:buClr>
                <a:schemeClr val="dk2"/>
              </a:buClr>
              <a:buSzPts val="2100"/>
              <a:buChar char="●"/>
            </a:pPr>
            <a:r>
              <a:rPr lang="en" sz="2100"/>
              <a:t>Chemistry Lab Simulation</a:t>
            </a:r>
            <a:endParaRPr/>
          </a:p>
          <a:p>
            <a:pPr indent="-171450" lvl="0" marL="177800" rtl="0" algn="l">
              <a:lnSpc>
                <a:spcPct val="120000"/>
              </a:lnSpc>
              <a:spcBef>
                <a:spcPts val="800"/>
              </a:spcBef>
              <a:spcAft>
                <a:spcPts val="1200"/>
              </a:spcAft>
              <a:buClr>
                <a:schemeClr val="dk2"/>
              </a:buClr>
              <a:buSzPts val="2100"/>
              <a:buChar char="●"/>
            </a:pPr>
            <a:r>
              <a:rPr lang="en" sz="2100"/>
              <a:t>Molecular World  </a:t>
            </a:r>
            <a:endParaRPr/>
          </a:p>
        </p:txBody>
      </p:sp>
      <p:sp>
        <p:nvSpPr>
          <p:cNvPr id="918" name="Google Shape;918;p109"/>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rmAutofit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descr="Several molecules with text&#10;&#10;Description automatically generated with medium confidence" id="919" name="Google Shape;919;p109">
            <a:hlinkClick r:id="rId3"/>
          </p:cNvPr>
          <p:cNvPicPr preferRelativeResize="0"/>
          <p:nvPr/>
        </p:nvPicPr>
        <p:blipFill rotWithShape="1">
          <a:blip r:embed="rId4">
            <a:alphaModFix/>
          </a:blip>
          <a:srcRect b="0" l="0" r="0" t="0"/>
          <a:stretch/>
        </p:blipFill>
        <p:spPr>
          <a:xfrm>
            <a:off x="4000500" y="0"/>
            <a:ext cx="5143500" cy="51435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10"/>
          <p:cNvSpPr txBox="1"/>
          <p:nvPr>
            <p:ph type="title"/>
          </p:nvPr>
        </p:nvSpPr>
        <p:spPr>
          <a:xfrm>
            <a:off x="415587" y="220726"/>
            <a:ext cx="7837500" cy="50070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chemeClr val="dk2"/>
              </a:buClr>
              <a:buSzPts val="2400"/>
              <a:buFont typeface="Play"/>
              <a:buNone/>
            </a:pPr>
            <a:r>
              <a:rPr lang="en"/>
              <a:t>Get some VR headsets for yourself!</a:t>
            </a:r>
            <a:endParaRPr/>
          </a:p>
        </p:txBody>
      </p:sp>
      <p:sp>
        <p:nvSpPr>
          <p:cNvPr id="925" name="Google Shape;925;p110"/>
          <p:cNvSpPr txBox="1"/>
          <p:nvPr>
            <p:ph idx="1" type="body"/>
          </p:nvPr>
        </p:nvSpPr>
        <p:spPr>
          <a:xfrm>
            <a:off x="471488" y="1026914"/>
            <a:ext cx="5915100" cy="2447700"/>
          </a:xfrm>
          <a:prstGeom prst="rect">
            <a:avLst/>
          </a:prstGeom>
          <a:noFill/>
          <a:ln>
            <a:noFill/>
          </a:ln>
        </p:spPr>
        <p:txBody>
          <a:bodyPr anchorCtr="0" anchor="t" bIns="34275" lIns="68575" spcFirstLastPara="1" rIns="68575" wrap="square" tIns="34275">
            <a:normAutofit/>
          </a:bodyPr>
          <a:lstStyle/>
          <a:p>
            <a:pPr indent="-101600" lvl="0" marL="177800" rtl="0" algn="l">
              <a:lnSpc>
                <a:spcPct val="120000"/>
              </a:lnSpc>
              <a:spcBef>
                <a:spcPts val="0"/>
              </a:spcBef>
              <a:spcAft>
                <a:spcPts val="1200"/>
              </a:spcAft>
              <a:buClr>
                <a:schemeClr val="dk2"/>
              </a:buClr>
              <a:buSzPts val="1200"/>
              <a:buNone/>
            </a:pPr>
            <a:r>
              <a:t/>
            </a:r>
            <a:endParaRPr/>
          </a:p>
        </p:txBody>
      </p:sp>
      <p:sp>
        <p:nvSpPr>
          <p:cNvPr id="926" name="Google Shape;926;p110"/>
          <p:cNvSpPr txBox="1"/>
          <p:nvPr>
            <p:ph idx="10" type="dt"/>
          </p:nvPr>
        </p:nvSpPr>
        <p:spPr>
          <a:xfrm>
            <a:off x="471488" y="3575447"/>
            <a:ext cx="1543200" cy="20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2/7/2024</a:t>
            </a:r>
            <a:endParaRPr/>
          </a:p>
        </p:txBody>
      </p:sp>
      <p:sp>
        <p:nvSpPr>
          <p:cNvPr id="927" name="Google Shape;927;p110"/>
          <p:cNvSpPr txBox="1"/>
          <p:nvPr>
            <p:ph idx="11" type="ftr"/>
          </p:nvPr>
        </p:nvSpPr>
        <p:spPr>
          <a:xfrm>
            <a:off x="2271713" y="3575447"/>
            <a:ext cx="23145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a:t>SAMPLE FOOTER TEXT</a:t>
            </a:r>
            <a:endParaRPr/>
          </a:p>
        </p:txBody>
      </p:sp>
      <p:sp>
        <p:nvSpPr>
          <p:cNvPr id="928" name="Google Shape;928;p110"/>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rmAutofit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929" name="Google Shape;929;p110">
            <a:hlinkClick r:id="rId3"/>
          </p:cNvPr>
          <p:cNvPicPr preferRelativeResize="0"/>
          <p:nvPr/>
        </p:nvPicPr>
        <p:blipFill rotWithShape="1">
          <a:blip r:embed="rId4">
            <a:alphaModFix/>
          </a:blip>
          <a:srcRect b="0" l="0" r="0" t="0"/>
          <a:stretch/>
        </p:blipFill>
        <p:spPr>
          <a:xfrm>
            <a:off x="0" y="823768"/>
            <a:ext cx="9144000" cy="4319732"/>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11"/>
          <p:cNvSpPr txBox="1"/>
          <p:nvPr>
            <p:ph type="title"/>
          </p:nvPr>
        </p:nvSpPr>
        <p:spPr>
          <a:xfrm>
            <a:off x="311700" y="233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VR Lesson </a:t>
            </a:r>
            <a:r>
              <a:rPr lang="en"/>
              <a:t>Crowdsourced</a:t>
            </a:r>
            <a:r>
              <a:rPr lang="en"/>
              <a:t> - What ideas do we have to bring VR to our students?</a:t>
            </a:r>
            <a:endParaRPr/>
          </a:p>
          <a:p>
            <a:pPr indent="0" lvl="0" marL="0" rtl="0" algn="l">
              <a:spcBef>
                <a:spcPts val="0"/>
              </a:spcBef>
              <a:spcAft>
                <a:spcPts val="0"/>
              </a:spcAft>
              <a:buNone/>
            </a:pPr>
            <a:r>
              <a:t/>
            </a:r>
            <a:endParaRPr/>
          </a:p>
        </p:txBody>
      </p:sp>
      <p:sp>
        <p:nvSpPr>
          <p:cNvPr id="935" name="Google Shape;935;p1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36" name="Google Shape;936;p1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0" name="Shape 940"/>
        <p:cNvGrpSpPr/>
        <p:nvPr/>
      </p:nvGrpSpPr>
      <p:grpSpPr>
        <a:xfrm>
          <a:off x="0" y="0"/>
          <a:ext cx="0" cy="0"/>
          <a:chOff x="0" y="0"/>
          <a:chExt cx="0" cy="0"/>
        </a:xfrm>
      </p:grpSpPr>
      <p:sp>
        <p:nvSpPr>
          <p:cNvPr id="941" name="Google Shape;941;p112"/>
          <p:cNvSpPr txBox="1"/>
          <p:nvPr>
            <p:ph type="title"/>
          </p:nvPr>
        </p:nvSpPr>
        <p:spPr>
          <a:xfrm>
            <a:off x="230175"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Computing Systems Standard</a:t>
            </a:r>
            <a:endParaRPr/>
          </a:p>
        </p:txBody>
      </p:sp>
      <p:graphicFrame>
        <p:nvGraphicFramePr>
          <p:cNvPr id="942" name="Google Shape;942;p112"/>
          <p:cNvGraphicFramePr/>
          <p:nvPr/>
        </p:nvGraphicFramePr>
        <p:xfrm>
          <a:off x="0" y="520500"/>
          <a:ext cx="3000000" cy="3000000"/>
        </p:xfrm>
        <a:graphic>
          <a:graphicData uri="http://schemas.openxmlformats.org/drawingml/2006/table">
            <a:tbl>
              <a:tblPr>
                <a:noFill/>
                <a:tableStyleId>{3F55809A-DB02-489E-B79F-8B8B687119C2}</a:tableStyleId>
              </a:tblPr>
              <a:tblGrid>
                <a:gridCol w="3059675"/>
                <a:gridCol w="3059675"/>
                <a:gridCol w="3059675"/>
              </a:tblGrid>
              <a:tr h="507775">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Performance Expectations </a:t>
                      </a:r>
                      <a:endParaRPr sz="1300"/>
                    </a:p>
                  </a:txBody>
                  <a:tcPr marT="91425" marB="91425" marR="91425" marL="91425">
                    <a:solidFill>
                      <a:srgbClr val="FFF2CC"/>
                    </a:solidFill>
                  </a:tcPr>
                </a:tc>
                <a:tc>
                  <a:txBody>
                    <a:bodyPr/>
                    <a:lstStyle/>
                    <a:p>
                      <a:pPr indent="0" lvl="0" marL="0" rtl="0" algn="l">
                        <a:spcBef>
                          <a:spcPts val="0"/>
                        </a:spcBef>
                        <a:spcAft>
                          <a:spcPts val="0"/>
                        </a:spcAft>
                        <a:buNone/>
                      </a:pPr>
                      <a:r>
                        <a:t/>
                      </a:r>
                      <a:endParaRPr sz="1300">
                        <a:solidFill>
                          <a:schemeClr val="dk1"/>
                        </a:solidFill>
                      </a:endParaRPr>
                    </a:p>
                  </a:txBody>
                  <a:tcPr marT="91425" marB="91425" marR="91425" marL="91425">
                    <a:solidFill>
                      <a:srgbClr val="FFF2CC"/>
                    </a:solidFill>
                  </a:tcPr>
                </a:tc>
              </a:tr>
              <a:tr h="1280075">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The usability, dependability, security, and accessibility of devices within integrated systems are important considerations in their design as they evolve.</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8.1.12.CS.1: Describe ways in which integrated systems hide underlying implementation details to simplify user experiences. </a:t>
                      </a:r>
                      <a:endParaRPr sz="1300"/>
                    </a:p>
                  </a:txBody>
                  <a:tcPr marT="91425" marB="91425" marR="91425" marL="91425">
                    <a:solidFill>
                      <a:schemeClr val="lt1"/>
                    </a:solidFill>
                  </a:tcPr>
                </a:tc>
                <a:tc>
                  <a:txBody>
                    <a:bodyPr/>
                    <a:lstStyle/>
                    <a:p>
                      <a:pPr indent="0" lvl="0" marL="0" rtl="0" algn="l">
                        <a:spcBef>
                          <a:spcPts val="0"/>
                        </a:spcBef>
                        <a:spcAft>
                          <a:spcPts val="0"/>
                        </a:spcAft>
                        <a:buNone/>
                      </a:pPr>
                      <a:r>
                        <a:rPr lang="en" sz="1300">
                          <a:solidFill>
                            <a:schemeClr val="dk1"/>
                          </a:solidFill>
                        </a:rPr>
                        <a:t>Operating System Lecture</a:t>
                      </a:r>
                      <a:endParaRPr sz="1300">
                        <a:solidFill>
                          <a:schemeClr val="dk1"/>
                        </a:solidFill>
                      </a:endParaRPr>
                    </a:p>
                  </a:txBody>
                  <a:tcPr marT="91425" marB="91425" marR="91425" marL="91425">
                    <a:solidFill>
                      <a:schemeClr val="lt1"/>
                    </a:solidFill>
                  </a:tcPr>
                </a:tc>
              </a:tr>
              <a:tr h="1649875">
                <a:tc>
                  <a:txBody>
                    <a:bodyPr/>
                    <a:lstStyle/>
                    <a:p>
                      <a:pPr indent="0" lvl="0" marL="0" rtl="0" algn="l">
                        <a:spcBef>
                          <a:spcPts val="0"/>
                        </a:spcBef>
                        <a:spcAft>
                          <a:spcPts val="0"/>
                        </a:spcAft>
                        <a:buNone/>
                      </a:pPr>
                      <a:r>
                        <a:rPr lang="en" sz="1300">
                          <a:solidFill>
                            <a:schemeClr val="dk1"/>
                          </a:solidFill>
                        </a:rPr>
                        <a:t>A computing system involves interaction among the user, hardware, application software, and system software. </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t>8.1.12.CS.2: Model interactions between application software, system software, and hardware. </a:t>
                      </a:r>
                      <a:endParaRPr sz="1300"/>
                    </a:p>
                    <a:p>
                      <a:pPr indent="0" lvl="0" marL="0" rtl="0" algn="l">
                        <a:spcBef>
                          <a:spcPts val="0"/>
                        </a:spcBef>
                        <a:spcAft>
                          <a:spcPts val="0"/>
                        </a:spcAft>
                        <a:buClr>
                          <a:schemeClr val="dk1"/>
                        </a:buClr>
                        <a:buSzPts val="1100"/>
                        <a:buFont typeface="Arial"/>
                        <a:buNone/>
                      </a:pPr>
                      <a:r>
                        <a:rPr lang="en" sz="1300"/>
                        <a:t>8.1.12.CS.3: Compare the functions of application software, system software, and hardware. </a:t>
                      </a:r>
                      <a:endParaRPr sz="1300"/>
                    </a:p>
                  </a:txBody>
                  <a:tcPr marT="91425" marB="91425" marR="91425" marL="91425"/>
                </a:tc>
                <a:tc>
                  <a:txBody>
                    <a:bodyPr/>
                    <a:lstStyle/>
                    <a:p>
                      <a:pPr indent="0" lvl="0" marL="0" rtl="0" algn="l">
                        <a:spcBef>
                          <a:spcPts val="0"/>
                        </a:spcBef>
                        <a:spcAft>
                          <a:spcPts val="0"/>
                        </a:spcAft>
                        <a:buNone/>
                      </a:pPr>
                      <a:r>
                        <a:rPr lang="en" sz="1300"/>
                        <a:t>Virtual Reality Lesson</a:t>
                      </a:r>
                      <a:endParaRPr sz="1300"/>
                    </a:p>
                  </a:txBody>
                  <a:tcPr marT="91425" marB="91425" marR="91425" marL="91425"/>
                </a:tc>
              </a:tr>
              <a:tr h="1299975">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Successful troubleshooting of complex problems involves multiple approaches including research, analysis, reflection, interaction with peers, and drawing on past experiences.  </a:t>
                      </a:r>
                      <a:endParaRPr sz="1300"/>
                    </a:p>
                  </a:txBody>
                  <a:tcPr marT="91425" marB="91425" marR="91425" marL="91425"/>
                </a:tc>
                <a:tc>
                  <a:txBody>
                    <a:bodyPr/>
                    <a:lstStyle/>
                    <a:p>
                      <a:pPr indent="0" lvl="0" marL="0" rtl="0" algn="l">
                        <a:spcBef>
                          <a:spcPts val="0"/>
                        </a:spcBef>
                        <a:spcAft>
                          <a:spcPts val="0"/>
                        </a:spcAft>
                        <a:buNone/>
                      </a:pPr>
                      <a:r>
                        <a:rPr lang="en" sz="1300"/>
                        <a:t>8.1.12.CS.4: Develop guidelines that convey systematic troubleshooting strategies that others can use to identify and fix errors. </a:t>
                      </a:r>
                      <a:endParaRPr sz="1300"/>
                    </a:p>
                  </a:txBody>
                  <a:tcPr marT="91425" marB="91425" marR="91425" marL="91425"/>
                </a:tc>
                <a:tc>
                  <a:txBody>
                    <a:bodyPr/>
                    <a:lstStyle/>
                    <a:p>
                      <a:pPr indent="0" lvl="0" marL="0" rtl="0" algn="l">
                        <a:spcBef>
                          <a:spcPts val="0"/>
                        </a:spcBef>
                        <a:spcAft>
                          <a:spcPts val="0"/>
                        </a:spcAft>
                        <a:buNone/>
                      </a:pPr>
                      <a:r>
                        <a:rPr lang="en" sz="1300"/>
                        <a:t>Help students to use SEL skills in growth mind set</a:t>
                      </a:r>
                      <a:endParaRPr sz="1300"/>
                    </a:p>
                  </a:txBody>
                  <a:tcPr marT="91425" marB="91425" marR="91425" marL="91425"/>
                </a:tc>
              </a:tr>
            </a:tbl>
          </a:graphicData>
        </a:graphic>
      </p:graphicFrame>
      <p:sp>
        <p:nvSpPr>
          <p:cNvPr id="943" name="Google Shape;943;p1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949" name="Google Shape;949;p1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Lesson: Human Computer</a:t>
            </a:r>
            <a:endParaRPr/>
          </a:p>
          <a:p>
            <a:pPr indent="0" lvl="0" marL="0" rtl="0" algn="l">
              <a:spcBef>
                <a:spcPts val="1200"/>
              </a:spcBef>
              <a:spcAft>
                <a:spcPts val="0"/>
              </a:spcAft>
              <a:buNone/>
            </a:pPr>
            <a:r>
              <a:rPr lang="en" u="sng">
                <a:solidFill>
                  <a:schemeClr val="hlink"/>
                </a:solidFill>
                <a:hlinkClick r:id="rId3"/>
              </a:rPr>
              <a:t>https://www.educationworld.com/a_tech/tech/tech195.shtml</a:t>
            </a:r>
            <a:r>
              <a:rPr lang="en"/>
              <a:t> </a:t>
            </a:r>
            <a:endParaRPr/>
          </a:p>
          <a:p>
            <a:pPr indent="0" lvl="0" marL="0" rtl="0" algn="l">
              <a:spcBef>
                <a:spcPts val="1200"/>
              </a:spcBef>
              <a:spcAft>
                <a:spcPts val="0"/>
              </a:spcAft>
              <a:buNone/>
            </a:pPr>
            <a:r>
              <a:rPr lang="en" u="sng">
                <a:solidFill>
                  <a:schemeClr val="hlink"/>
                </a:solidFill>
                <a:hlinkClick r:id="rId4"/>
              </a:rPr>
              <a:t>https://www.azed.gov/sites/default/files/2019/09/Kindergarten%20CS%20Lessons.pdf?id=5d72d0e91dcb251298c0faa2</a:t>
            </a:r>
            <a:r>
              <a:rPr lang="en"/>
              <a:t> </a:t>
            </a:r>
            <a:endParaRPr/>
          </a:p>
          <a:p>
            <a:pPr indent="0" lvl="0" marL="0" rtl="0" algn="l">
              <a:spcBef>
                <a:spcPts val="1200"/>
              </a:spcBef>
              <a:spcAft>
                <a:spcPts val="1200"/>
              </a:spcAft>
              <a:buNone/>
            </a:pPr>
            <a:r>
              <a:rPr lang="en" u="sng">
                <a:solidFill>
                  <a:schemeClr val="hlink"/>
                </a:solidFill>
                <a:hlinkClick r:id="rId5"/>
              </a:rPr>
              <a:t>https://www.sfusd.edu/learning/curriculum/elementary-school/computer-science/k-2-computer-science-curriculum</a:t>
            </a:r>
            <a:r>
              <a:rPr lang="en"/>
              <a:t> </a:t>
            </a:r>
            <a:endParaRPr/>
          </a:p>
        </p:txBody>
      </p:sp>
      <p:sp>
        <p:nvSpPr>
          <p:cNvPr id="950" name="Google Shape;950;p1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954" name="Shape 954"/>
        <p:cNvGrpSpPr/>
        <p:nvPr/>
      </p:nvGrpSpPr>
      <p:grpSpPr>
        <a:xfrm>
          <a:off x="0" y="0"/>
          <a:ext cx="0" cy="0"/>
          <a:chOff x="0" y="0"/>
          <a:chExt cx="0" cy="0"/>
        </a:xfrm>
      </p:grpSpPr>
      <p:sp>
        <p:nvSpPr>
          <p:cNvPr id="955" name="Google Shape;955;p11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Break</a:t>
            </a:r>
            <a:endParaRPr b="1">
              <a:solidFill>
                <a:schemeClr val="lt1"/>
              </a:solidFill>
            </a:endParaRPr>
          </a:p>
        </p:txBody>
      </p:sp>
      <p:sp>
        <p:nvSpPr>
          <p:cNvPr id="956" name="Google Shape;956;p1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960" name="Shape 960"/>
        <p:cNvGrpSpPr/>
        <p:nvPr/>
      </p:nvGrpSpPr>
      <p:grpSpPr>
        <a:xfrm>
          <a:off x="0" y="0"/>
          <a:ext cx="0" cy="0"/>
          <a:chOff x="0" y="0"/>
          <a:chExt cx="0" cy="0"/>
        </a:xfrm>
      </p:grpSpPr>
      <p:sp>
        <p:nvSpPr>
          <p:cNvPr id="961" name="Google Shape;961;p1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Networks and the Internet</a:t>
            </a:r>
            <a:endParaRPr b="1">
              <a:solidFill>
                <a:schemeClr val="lt1"/>
              </a:solidFill>
            </a:endParaRPr>
          </a:p>
        </p:txBody>
      </p:sp>
      <p:sp>
        <p:nvSpPr>
          <p:cNvPr id="962" name="Google Shape;962;p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NJSLS - CS Standards</a:t>
            </a:r>
            <a:endParaRPr/>
          </a:p>
        </p:txBody>
      </p:sp>
      <p:graphicFrame>
        <p:nvGraphicFramePr>
          <p:cNvPr id="968" name="Google Shape;968;p116"/>
          <p:cNvGraphicFramePr/>
          <p:nvPr/>
        </p:nvGraphicFramePr>
        <p:xfrm>
          <a:off x="251875" y="1150625"/>
          <a:ext cx="3000000" cy="3000000"/>
        </p:xfrm>
        <a:graphic>
          <a:graphicData uri="http://schemas.openxmlformats.org/drawingml/2006/table">
            <a:tbl>
              <a:tblPr>
                <a:noFill/>
                <a:tableStyleId>{3F55809A-DB02-489E-B79F-8B8B687119C2}</a:tableStyleId>
              </a:tblPr>
              <a:tblGrid>
                <a:gridCol w="4594225"/>
                <a:gridCol w="39348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r>
              <a:tr h="1776050">
                <a:tc>
                  <a:txBody>
                    <a:bodyPr/>
                    <a:lstStyle/>
                    <a:p>
                      <a:pPr indent="0" lvl="0" marL="0" rtl="0" algn="l">
                        <a:spcBef>
                          <a:spcPts val="0"/>
                        </a:spcBef>
                        <a:spcAft>
                          <a:spcPts val="0"/>
                        </a:spcAft>
                        <a:buNone/>
                      </a:pPr>
                      <a:r>
                        <a:rPr lang="en" sz="1300">
                          <a:solidFill>
                            <a:schemeClr val="dk1"/>
                          </a:solidFill>
                        </a:rPr>
                        <a:t>The scalability and reliability of the Internet are enabled by the hierarchy and redundancy in networks. Network topology is determined by many characteristics.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8.1.12.NI.1: Evaluate the scalability and reliability of networks, by describing the relationship between routers, switches, servers, topology, and addressing. </a:t>
                      </a:r>
                      <a:endParaRPr sz="13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300">
                          <a:solidFill>
                            <a:schemeClr val="dk1"/>
                          </a:solidFill>
                        </a:rPr>
                        <a:t>Network security depends on a combination of hardware, software, and practices that protect data while it is at rest, in transit, and in use. </a:t>
                      </a:r>
                      <a:endParaRPr sz="1300">
                        <a:solidFill>
                          <a:schemeClr val="dk1"/>
                        </a:solidFill>
                      </a:endParaRPr>
                    </a:p>
                    <a:p>
                      <a:pPr indent="0" lvl="0" marL="0" rtl="0" algn="l">
                        <a:spcBef>
                          <a:spcPts val="0"/>
                        </a:spcBef>
                        <a:spcAft>
                          <a:spcPts val="0"/>
                        </a:spcAft>
                        <a:buNone/>
                      </a:pPr>
                      <a:r>
                        <a:rPr lang="en" sz="1300">
                          <a:solidFill>
                            <a:schemeClr val="dk1"/>
                          </a:solidFill>
                        </a:rPr>
                        <a:t>The needs of users and the sensitivity of data determine the level of security implemented.  Advanced attacks take advantage of common security vulnerabilities. </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 8.1.12.NI.2: Evaluate security measures to address various common security threats. • 8.1.12.NI.3: Explain how the needs of users and the sensitivity of data determine the level of security implemented. </a:t>
                      </a:r>
                      <a:endParaRPr sz="1300">
                        <a:solidFill>
                          <a:schemeClr val="dk1"/>
                        </a:solidFill>
                      </a:endParaRPr>
                    </a:p>
                    <a:p>
                      <a:pPr indent="0" lvl="0" marL="0" rtl="0" algn="l">
                        <a:spcBef>
                          <a:spcPts val="0"/>
                        </a:spcBef>
                        <a:spcAft>
                          <a:spcPts val="0"/>
                        </a:spcAft>
                        <a:buNone/>
                      </a:pPr>
                      <a:r>
                        <a:rPr lang="en" sz="1300">
                          <a:solidFill>
                            <a:schemeClr val="dk1"/>
                          </a:solidFill>
                        </a:rPr>
                        <a:t>• 8.1.12.NI.4: Explain how decisions on methods to protect data are influenced by whether the data is at rest, in transit, or in use. </a:t>
                      </a:r>
                      <a:endParaRPr sz="1300">
                        <a:solidFill>
                          <a:schemeClr val="dk1"/>
                        </a:solidFill>
                      </a:endParaRPr>
                    </a:p>
                  </a:txBody>
                  <a:tcPr marT="91425" marB="91425" marR="91425" marL="91425"/>
                </a:tc>
              </a:tr>
            </a:tbl>
          </a:graphicData>
        </a:graphic>
      </p:graphicFrame>
      <p:sp>
        <p:nvSpPr>
          <p:cNvPr id="969" name="Google Shape;969;p1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are the concerns or challenges we have with addressing this standard?</a:t>
            </a:r>
            <a:endParaRPr/>
          </a:p>
          <a:p>
            <a:pPr indent="0" lvl="0" marL="0" rtl="0" algn="l">
              <a:spcBef>
                <a:spcPts val="0"/>
              </a:spcBef>
              <a:spcAft>
                <a:spcPts val="0"/>
              </a:spcAft>
              <a:buNone/>
            </a:pPr>
            <a:r>
              <a:t/>
            </a:r>
            <a:endParaRPr/>
          </a:p>
        </p:txBody>
      </p:sp>
      <p:sp>
        <p:nvSpPr>
          <p:cNvPr id="975" name="Google Shape;975;p1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76" name="Google Shape;976;p1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