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y="5143500" cx="9144000"/>
  <p:notesSz cx="6858000" cy="9144000"/>
  <p:embeddedFontLst>
    <p:embeddedFont>
      <p:font typeface="Roboto Black"/>
      <p:bold r:id="rId76"/>
      <p:boldItalic r:id="rId77"/>
    </p:embeddedFont>
    <p:embeddedFont>
      <p:font typeface="Roboto"/>
      <p:regular r:id="rId78"/>
      <p:bold r:id="rId79"/>
      <p:italic r:id="rId80"/>
      <p:boldItalic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2DC7E50-40CC-445B-BF07-F570820BF07B}">
  <a:tblStyle styleId="{32DC7E50-40CC-445B-BF07-F570820BF07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Roboto-italic.fntdata"/><Relationship Id="rId81"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font" Target="fonts/RobotoBlack-boldItalic.fntdata"/><Relationship Id="rId32" Type="http://schemas.openxmlformats.org/officeDocument/2006/relationships/slide" Target="slides/slide26.xml"/><Relationship Id="rId76" Type="http://schemas.openxmlformats.org/officeDocument/2006/relationships/font" Target="fonts/RobotoBlack-bold.fntdata"/><Relationship Id="rId35" Type="http://schemas.openxmlformats.org/officeDocument/2006/relationships/slide" Target="slides/slide29.xml"/><Relationship Id="rId79" Type="http://schemas.openxmlformats.org/officeDocument/2006/relationships/font" Target="fonts/Roboto-bold.fntdata"/><Relationship Id="rId34" Type="http://schemas.openxmlformats.org/officeDocument/2006/relationships/slide" Target="slides/slide28.xml"/><Relationship Id="rId78" Type="http://schemas.openxmlformats.org/officeDocument/2006/relationships/font" Target="fonts/Roboto-regular.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63cc187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63cc187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bbc041481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bbc041481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bbc041481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bbc041481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bbc041481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bbc041481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b94ef727a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b94ef727a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b94ef727a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b94ef727a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b94ef727a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b94ef727a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b94ef727a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b94ef727a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b94ef727a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b94ef727a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b94ef727a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b94ef727a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b94ef727a8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b94ef727a8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63cc187d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63cc187d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b94ef727a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b94ef727a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b94ef727a8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b94ef727a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b94ef727a8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b94ef727a8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b94ef727a8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b94ef727a8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b94ef727a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b94ef727a8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b94ef727a8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b94ef727a8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b94ef727a8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b94ef727a8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b94ef727a8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b94ef727a8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b94ef727a8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b94ef727a8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b94ef727a8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b94ef727a8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63cc187d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63cc187d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b94ef727a8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b94ef727a8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8ed74c09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8ed74c09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b94ef727a8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2b94ef727a8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b89309a34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b89309a34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b89309a34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2b89309a34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2b89309a34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2b89309a34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b89309a34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2b89309a34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b8c3faab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2b8c3faab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b89309a340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2b89309a34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b89309a340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2b89309a34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63cc187d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63cc187d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b89309a34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2b89309a34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b8c3faabf7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2b8c3faabf7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b8c3faabf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2b8c3faabf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b8c3faabf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2b8c3faabf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b8c3faabf7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b8c3faabf7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b8c3faabf7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b8c3faabf7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2b8c3faabf7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2b8c3faabf7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b8c3faabf7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2b8c3faabf7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b8c3faabf7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2b8c3faabf7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2b8c3faabf7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2b8c3faabf7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63cc187d0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63cc187d0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2b8c3faabf7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2b8c3faabf7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b8c3faabf7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2b8c3faabf7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2b8c3faabf7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2b8c3faabf7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2b94ef727a8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9" name="Google Shape;889;g2b94ef727a8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2b89309a34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2b89309a34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b89309a34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2b89309a34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2b8c3faabf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2b8c3faabf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2b8c3faabf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2b8c3faabf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2b8c3faabf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2b8c3faabf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2b8c3faabf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2b8c3faabf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94ef727a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94ef727a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2b8c3faabf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2b8c3faabf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2b8c3faabf7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2b8c3faabf7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2b8c3faabf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2b8c3faabf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2b8c3faabf7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2b8c3faabf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2b8c3faabf7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2b8c3faabf7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2b94ef727a8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2b94ef727a8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2b8c3faabf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2b8c3faabf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2b8c3faabf7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2b8c3faabf7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2b8c3faabf7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4" name="Google Shape;1114;g2b8c3faabf7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2b89309a34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2b89309a34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bc04148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bc04148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bbc041481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bbc041481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bbc041481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bbc041481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publicdomainvectors.org/photos/laptop.png" TargetMode="External"/><Relationship Id="rId4" Type="http://schemas.openxmlformats.org/officeDocument/2006/relationships/image" Target="../media/image7.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slide" Target="/ppt/slides/slide42.xml"/><Relationship Id="rId10" Type="http://schemas.openxmlformats.org/officeDocument/2006/relationships/slide" Target="/ppt/slides/slide33.xml"/><Relationship Id="rId13" Type="http://schemas.openxmlformats.org/officeDocument/2006/relationships/slide" Target="/ppt/slides/slide67.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slide" Target="/ppt/slides/slide11.xml"/><Relationship Id="rId15" Type="http://schemas.openxmlformats.org/officeDocument/2006/relationships/image" Target="../media/image2.png"/><Relationship Id="rId14" Type="http://schemas.openxmlformats.org/officeDocument/2006/relationships/slide" Target="/ppt/slides/slide69.xm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5.png"/><Relationship Id="rId13" Type="http://schemas.openxmlformats.org/officeDocument/2006/relationships/hyperlink" Target="https://publicdomainvectors.org/photos/laptop.png" TargetMode="External"/><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7.png"/><Relationship Id="rId17" Type="http://schemas.openxmlformats.org/officeDocument/2006/relationships/image" Target="../media/image21.jpg"/><Relationship Id="rId16" Type="http://schemas.openxmlformats.org/officeDocument/2006/relationships/image" Target="../media/image8.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18" Type="http://schemas.openxmlformats.org/officeDocument/2006/relationships/image" Target="../media/image2.pn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1.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2.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3.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6.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27.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9.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0.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31.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5.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4.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3.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35.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6.gif"/><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36.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6.gif"/><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37.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5.jpg"/><Relationship Id="rId4" Type="http://schemas.openxmlformats.org/officeDocument/2006/relationships/image" Target="../media/image16.gif"/><Relationship Id="rId9" Type="http://schemas.openxmlformats.org/officeDocument/2006/relationships/hyperlink" Target="https://publicdomainvectors.org/photos/Pflanze-coloured.png" TargetMode="External"/><Relationship Id="rId5" Type="http://schemas.openxmlformats.org/officeDocument/2006/relationships/hyperlink" Target="https://images.freeimg.net/rsynced_images/floor-floorboards.jpg" TargetMode="External"/><Relationship Id="rId6" Type="http://schemas.openxmlformats.org/officeDocument/2006/relationships/image" Target="../media/image3.jpg"/><Relationship Id="rId7" Type="http://schemas.openxmlformats.org/officeDocument/2006/relationships/hyperlink" Target="https://cdn.pixabay.com/photo/2012/04/14/13/46/clock-33989_960_720.png" TargetMode="External"/><Relationship Id="rId8" Type="http://schemas.openxmlformats.org/officeDocument/2006/relationships/image" Target="../media/image1.png"/></Relationships>
</file>

<file path=ppt/slides/_rels/slide38.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2.png"/><Relationship Id="rId12"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0.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39.xml.rels><?xml version="1.0" encoding="UTF-8" standalone="yes"?><Relationships xmlns="http://schemas.openxmlformats.org/package/2006/relationships"><Relationship Id="rId10" Type="http://schemas.openxmlformats.org/officeDocument/2006/relationships/image" Target="../media/image18.jpg"/><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1" Type="http://schemas.openxmlformats.org/officeDocument/2006/relationships/slide" Target="/ppt/slides/slide42.xml"/><Relationship Id="rId10" Type="http://schemas.openxmlformats.org/officeDocument/2006/relationships/slide" Target="/ppt/slides/slide33.xml"/><Relationship Id="rId13" Type="http://schemas.openxmlformats.org/officeDocument/2006/relationships/slide" Target="/ppt/slides/slide67.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slide" Target="/ppt/slides/slide5.xml"/><Relationship Id="rId15" Type="http://schemas.openxmlformats.org/officeDocument/2006/relationships/image" Target="../media/image2.png"/><Relationship Id="rId14" Type="http://schemas.openxmlformats.org/officeDocument/2006/relationships/slide" Target="/ppt/slides/slide69.xm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0.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6.gif"/><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5.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6.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9.xml.rels><?xml version="1.0" encoding="UTF-8" standalone="yes"?><Relationships xmlns="http://schemas.openxmlformats.org/package/2006/relationships"><Relationship Id="rId11" Type="http://schemas.openxmlformats.org/officeDocument/2006/relationships/hyperlink" Target="https://www.openai.com/chatgpt" TargetMode="External"/><Relationship Id="rId10" Type="http://schemas.openxmlformats.org/officeDocument/2006/relationships/hyperlink" Target="https://www.openai.com/chatgpt" TargetMode="External"/><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publicdomainvectors.org/photos/laptop.png" TargetMode="External"/><Relationship Id="rId4" Type="http://schemas.openxmlformats.org/officeDocument/2006/relationships/image" Target="../media/image7.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5.png"/><Relationship Id="rId13" Type="http://schemas.openxmlformats.org/officeDocument/2006/relationships/hyperlink" Target="https://publicdomainvectors.org/photos/laptop.png" TargetMode="External"/><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7.png"/><Relationship Id="rId17" Type="http://schemas.openxmlformats.org/officeDocument/2006/relationships/image" Target="../media/image21.jpg"/><Relationship Id="rId16" Type="http://schemas.openxmlformats.org/officeDocument/2006/relationships/image" Target="../media/image8.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18" Type="http://schemas.openxmlformats.org/officeDocument/2006/relationships/image" Target="../media/image2.pn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https://publicdomainvectors.org/photos/laptop.png" id="54" name="Google Shape;54;p13">
            <a:hlinkClick r:id="rId3"/>
          </p:cNvPr>
          <p:cNvPicPr preferRelativeResize="0"/>
          <p:nvPr/>
        </p:nvPicPr>
        <p:blipFill>
          <a:blip r:embed="rId4">
            <a:alphaModFix/>
          </a:blip>
          <a:stretch>
            <a:fillRect/>
          </a:stretch>
        </p:blipFill>
        <p:spPr>
          <a:xfrm>
            <a:off x="1293279" y="1261100"/>
            <a:ext cx="6034071" cy="3148750"/>
          </a:xfrm>
          <a:prstGeom prst="rect">
            <a:avLst/>
          </a:prstGeom>
          <a:noFill/>
          <a:ln>
            <a:noFill/>
          </a:ln>
        </p:spPr>
      </p:pic>
      <p:sp>
        <p:nvSpPr>
          <p:cNvPr id="55" name="Google Shape;55;p13"/>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58" name="Google Shape;58;p13"/>
          <p:cNvSpPr txBox="1"/>
          <p:nvPr/>
        </p:nvSpPr>
        <p:spPr>
          <a:xfrm>
            <a:off x="2251275" y="1657700"/>
            <a:ext cx="3967800" cy="13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8.1.2 </a:t>
            </a:r>
            <a:endParaRPr sz="27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Data  &amp; Analysis</a:t>
            </a:r>
            <a:endParaRPr sz="2700">
              <a:solidFill>
                <a:srgbClr val="FFFFFF"/>
              </a:solidFill>
              <a:latin typeface="Roboto Black"/>
              <a:ea typeface="Roboto Black"/>
              <a:cs typeface="Roboto Black"/>
              <a:sym typeface="Roboto Black"/>
            </a:endParaRPr>
          </a:p>
        </p:txBody>
      </p:sp>
      <p:sp>
        <p:nvSpPr>
          <p:cNvPr id="59" name="Google Shape;59;p13"/>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1000">
              <a:solidFill>
                <a:schemeClr val="lt1"/>
              </a:solidFill>
              <a:latin typeface="Roboto Black"/>
              <a:ea typeface="Roboto Black"/>
              <a:cs typeface="Roboto Black"/>
              <a:sym typeface="Roboto Black"/>
            </a:endParaRPr>
          </a:p>
        </p:txBody>
      </p:sp>
      <p:sp>
        <p:nvSpPr>
          <p:cNvPr id="60" name="Google Shape;60;p13"/>
          <p:cNvSpPr txBox="1"/>
          <p:nvPr/>
        </p:nvSpPr>
        <p:spPr>
          <a:xfrm>
            <a:off x="8008675" y="31915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endParaRPr b="1" sz="2500">
              <a:solidFill>
                <a:schemeClr val="lt1"/>
              </a:solidFill>
            </a:endParaRPr>
          </a:p>
        </p:txBody>
      </p:sp>
      <p:sp>
        <p:nvSpPr>
          <p:cNvPr id="61" name="Google Shape;61;p13"/>
          <p:cNvSpPr txBox="1"/>
          <p:nvPr>
            <p:ph idx="12" type="sldNum"/>
          </p:nvPr>
        </p:nvSpPr>
        <p:spPr>
          <a:xfrm>
            <a:off x="7959875" y="4696200"/>
            <a:ext cx="11838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2" name="Google Shape;62;p13"/>
          <p:cNvPicPr preferRelativeResize="0"/>
          <p:nvPr/>
        </p:nvPicPr>
        <p:blipFill>
          <a:blip r:embed="rId5">
            <a:alphaModFix/>
          </a:blip>
          <a:stretch>
            <a:fillRect/>
          </a:stretch>
        </p:blipFill>
        <p:spPr>
          <a:xfrm>
            <a:off x="0" y="4663225"/>
            <a:ext cx="8008673" cy="45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https://images.freeimg.net/rsynced_images/floor-floorboards.jpg" id="217" name="Google Shape;217;p2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18" name="Google Shape;218;p22"/>
          <p:cNvSpPr/>
          <p:nvPr/>
        </p:nvSpPr>
        <p:spPr>
          <a:xfrm>
            <a:off x="8043300" y="50"/>
            <a:ext cx="11007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0" name="Google Shape;220;p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21" name="Google Shape;221;p2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22" name="Google Shape;222;p22">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223" name="Google Shape;223;p22"/>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txBox="1"/>
          <p:nvPr/>
        </p:nvSpPr>
        <p:spPr>
          <a:xfrm>
            <a:off x="1905625" y="237850"/>
            <a:ext cx="5225400" cy="3978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2300" u="sng">
                <a:latin typeface="Roboto"/>
                <a:ea typeface="Roboto"/>
                <a:cs typeface="Roboto"/>
                <a:sym typeface="Roboto"/>
              </a:rPr>
              <a:t>Topics Covered</a:t>
            </a:r>
            <a:endParaRPr sz="1800">
              <a:latin typeface="Roboto"/>
              <a:ea typeface="Roboto"/>
              <a:cs typeface="Roboto"/>
              <a:sym typeface="Roboto"/>
            </a:endParaRPr>
          </a:p>
          <a:p>
            <a:pPr indent="-342900" lvl="0" marL="457200" rtl="0" algn="l">
              <a:lnSpc>
                <a:spcPct val="10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9"/>
              </a:rPr>
              <a:t>Data Collection, Storage, Visualization &amp; Analysis</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0"/>
              </a:rPr>
              <a:t>Climate Change</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1"/>
              </a:rPr>
              <a:t>Extreme Weather</a:t>
            </a:r>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2"/>
              </a:rPr>
              <a:t>Pollution</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3"/>
              </a:rPr>
              <a:t>Student Challenge</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4"/>
              </a:rPr>
              <a:t>Works Cited</a:t>
            </a:r>
            <a:endParaRPr sz="1800">
              <a:latin typeface="Roboto"/>
              <a:ea typeface="Roboto"/>
              <a:cs typeface="Roboto"/>
              <a:sym typeface="Roboto"/>
            </a:endParaRPr>
          </a:p>
        </p:txBody>
      </p:sp>
      <p:sp>
        <p:nvSpPr>
          <p:cNvPr id="225" name="Google Shape;225;p22"/>
          <p:cNvSpPr txBox="1"/>
          <p:nvPr/>
        </p:nvSpPr>
        <p:spPr>
          <a:xfrm>
            <a:off x="81040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26" name="Google Shape;226;p22"/>
          <p:cNvPicPr preferRelativeResize="0"/>
          <p:nvPr/>
        </p:nvPicPr>
        <p:blipFill>
          <a:blip r:embed="rId15">
            <a:alphaModFix/>
          </a:blip>
          <a:stretch>
            <a:fillRect/>
          </a:stretch>
        </p:blipFill>
        <p:spPr>
          <a:xfrm>
            <a:off x="0" y="4663225"/>
            <a:ext cx="8043300" cy="459575"/>
          </a:xfrm>
          <a:prstGeom prst="rect">
            <a:avLst/>
          </a:prstGeom>
          <a:noFill/>
          <a:ln>
            <a:noFill/>
          </a:ln>
        </p:spPr>
      </p:pic>
      <p:sp>
        <p:nvSpPr>
          <p:cNvPr id="227" name="Google Shape;227;p22"/>
          <p:cNvSpPr txBox="1"/>
          <p:nvPr/>
        </p:nvSpPr>
        <p:spPr>
          <a:xfrm>
            <a:off x="80433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https://images.freeimg.net/rsynced_images/floor-floorboards.jpg" id="232" name="Google Shape;232;p2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33" name="Google Shape;233;p2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5" name="Google Shape;235;p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36" name="Google Shape;236;p2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37" name="Google Shape;237;p2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38" name="Google Shape;238;p2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39" name="Google Shape;239;p2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40" name="Google Shape;240;p2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41" name="Google Shape;241;p23"/>
          <p:cNvSpPr/>
          <p:nvPr/>
        </p:nvSpPr>
        <p:spPr>
          <a:xfrm>
            <a:off x="2040350" y="146305"/>
            <a:ext cx="4849874" cy="22576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a:t>
            </a:r>
          </a:p>
        </p:txBody>
      </p:sp>
      <p:sp>
        <p:nvSpPr>
          <p:cNvPr id="242" name="Google Shape;242;p23"/>
          <p:cNvSpPr/>
          <p:nvPr/>
        </p:nvSpPr>
        <p:spPr>
          <a:xfrm>
            <a:off x="783175" y="2478125"/>
            <a:ext cx="7037950" cy="9980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Collection, Storage, Visualization &amp; Analysis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https://images.freeimg.net/rsynced_images/floor-floorboards.jpg" id="247" name="Google Shape;247;p2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48" name="Google Shape;248;p2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0" name="Google Shape;250;p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51" name="Google Shape;251;p2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52" name="Google Shape;252;p2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53" name="Google Shape;253;p2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54" name="Google Shape;254;p2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55" name="Google Shape;255;p2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56" name="Google Shape;256;p24"/>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57" name="Google Shape;257;p24"/>
          <p:cNvSpPr txBox="1"/>
          <p:nvPr/>
        </p:nvSpPr>
        <p:spPr>
          <a:xfrm>
            <a:off x="905925" y="1017050"/>
            <a:ext cx="6956700" cy="3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People collect data about other people and the world around them. People collect data in different ways depending on what information  they need and the material or resources available to them. </a:t>
            </a:r>
            <a:endParaRPr sz="33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https://images.freeimg.net/rsynced_images/floor-floorboards.jpg" id="262" name="Google Shape;262;p2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63" name="Google Shape;263;p2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5" name="Google Shape;265;p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66" name="Google Shape;266;p2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67" name="Google Shape;267;p2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68" name="Google Shape;268;p2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69" name="Google Shape;269;p2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70" name="Google Shape;270;p2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71" name="Google Shape;271;p25"/>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72" name="Google Shape;272;p25"/>
          <p:cNvSpPr txBox="1"/>
          <p:nvPr/>
        </p:nvSpPr>
        <p:spPr>
          <a:xfrm>
            <a:off x="1062000" y="1105200"/>
            <a:ext cx="7020000" cy="32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Here are three common methods used by students like you:</a:t>
            </a:r>
            <a:endParaRPr sz="3300">
              <a:solidFill>
                <a:schemeClr val="dk1"/>
              </a:solidFill>
              <a:latin typeface="Roboto"/>
              <a:ea typeface="Roboto"/>
              <a:cs typeface="Roboto"/>
              <a:sym typeface="Roboto"/>
            </a:endParaRPr>
          </a:p>
          <a:p>
            <a:pPr indent="-438150" lvl="0" marL="914400" rtl="0" algn="l">
              <a:lnSpc>
                <a:spcPct val="115000"/>
              </a:lnSpc>
              <a:spcBef>
                <a:spcPts val="0"/>
              </a:spcBef>
              <a:spcAft>
                <a:spcPts val="0"/>
              </a:spcAft>
              <a:buClr>
                <a:schemeClr val="dk1"/>
              </a:buClr>
              <a:buSzPts val="3300"/>
              <a:buFont typeface="Roboto"/>
              <a:buChar char="➢"/>
            </a:pPr>
            <a:r>
              <a:rPr lang="en" sz="3300">
                <a:solidFill>
                  <a:schemeClr val="dk1"/>
                </a:solidFill>
                <a:latin typeface="Roboto"/>
                <a:ea typeface="Roboto"/>
                <a:cs typeface="Roboto"/>
                <a:sym typeface="Roboto"/>
              </a:rPr>
              <a:t>Surveys and Questionnaires</a:t>
            </a:r>
            <a:endParaRPr sz="3300">
              <a:solidFill>
                <a:schemeClr val="dk1"/>
              </a:solidFill>
              <a:latin typeface="Roboto"/>
              <a:ea typeface="Roboto"/>
              <a:cs typeface="Roboto"/>
              <a:sym typeface="Roboto"/>
            </a:endParaRPr>
          </a:p>
          <a:p>
            <a:pPr indent="-438150" lvl="0" marL="914400" rtl="0" algn="l">
              <a:lnSpc>
                <a:spcPct val="115000"/>
              </a:lnSpc>
              <a:spcBef>
                <a:spcPts val="0"/>
              </a:spcBef>
              <a:spcAft>
                <a:spcPts val="0"/>
              </a:spcAft>
              <a:buClr>
                <a:schemeClr val="dk1"/>
              </a:buClr>
              <a:buSzPts val="3300"/>
              <a:buFont typeface="Roboto"/>
              <a:buChar char="➢"/>
            </a:pPr>
            <a:r>
              <a:rPr lang="en" sz="3300">
                <a:solidFill>
                  <a:schemeClr val="dk1"/>
                </a:solidFill>
                <a:latin typeface="Roboto"/>
                <a:ea typeface="Roboto"/>
                <a:cs typeface="Roboto"/>
                <a:sym typeface="Roboto"/>
              </a:rPr>
              <a:t>Observation</a:t>
            </a:r>
            <a:endParaRPr sz="3300">
              <a:solidFill>
                <a:schemeClr val="dk1"/>
              </a:solidFill>
              <a:latin typeface="Roboto"/>
              <a:ea typeface="Roboto"/>
              <a:cs typeface="Roboto"/>
              <a:sym typeface="Roboto"/>
            </a:endParaRPr>
          </a:p>
          <a:p>
            <a:pPr indent="-438150" lvl="0" marL="914400" rtl="0" algn="l">
              <a:lnSpc>
                <a:spcPct val="115000"/>
              </a:lnSpc>
              <a:spcBef>
                <a:spcPts val="0"/>
              </a:spcBef>
              <a:spcAft>
                <a:spcPts val="0"/>
              </a:spcAft>
              <a:buClr>
                <a:schemeClr val="dk1"/>
              </a:buClr>
              <a:buSzPts val="3300"/>
              <a:buFont typeface="Roboto"/>
              <a:buChar char="➢"/>
            </a:pPr>
            <a:r>
              <a:rPr lang="en" sz="3300">
                <a:solidFill>
                  <a:schemeClr val="dk1"/>
                </a:solidFill>
                <a:latin typeface="Roboto"/>
                <a:ea typeface="Roboto"/>
                <a:cs typeface="Roboto"/>
                <a:sym typeface="Roboto"/>
              </a:rPr>
              <a:t>Interviews</a:t>
            </a:r>
            <a:endParaRPr sz="33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https://images.freeimg.net/rsynced_images/floor-floorboards.jpg" id="277" name="Google Shape;277;p2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78" name="Google Shape;278;p2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0" name="Google Shape;280;p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81" name="Google Shape;281;p2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82" name="Google Shape;282;p2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83" name="Google Shape;283;p2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84" name="Google Shape;284;p2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85" name="Google Shape;285;p2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86" name="Google Shape;286;p26"/>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87" name="Google Shape;287;p26"/>
          <p:cNvSpPr txBox="1"/>
          <p:nvPr/>
        </p:nvSpPr>
        <p:spPr>
          <a:xfrm>
            <a:off x="846125" y="1050600"/>
            <a:ext cx="6390600" cy="267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Roboto"/>
                <a:ea typeface="Roboto"/>
                <a:cs typeface="Roboto"/>
                <a:sym typeface="Roboto"/>
              </a:rPr>
              <a:t>Surveys and Questionnaires</a:t>
            </a:r>
            <a:endParaRPr b="1" sz="3300">
              <a:solidFill>
                <a:schemeClr val="dk1"/>
              </a:solidFill>
              <a:latin typeface="Roboto"/>
              <a:ea typeface="Roboto"/>
              <a:cs typeface="Roboto"/>
              <a:sym typeface="Roboto"/>
            </a:endParaRPr>
          </a:p>
          <a:p>
            <a:pPr indent="0" lvl="0" marL="0" rtl="0" algn="l">
              <a:spcBef>
                <a:spcPts val="0"/>
              </a:spcBef>
              <a:spcAft>
                <a:spcPts val="0"/>
              </a:spcAft>
              <a:buNone/>
            </a:pPr>
            <a:r>
              <a:rPr lang="en" sz="3000">
                <a:solidFill>
                  <a:schemeClr val="dk1"/>
                </a:solidFill>
                <a:latin typeface="Roboto"/>
                <a:ea typeface="Roboto"/>
                <a:cs typeface="Roboto"/>
                <a:sym typeface="Roboto"/>
              </a:rPr>
              <a:t>These collection methods involve asking people questions either in person, over the phone, through mail, or online. </a:t>
            </a:r>
            <a:endParaRPr sz="30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https://images.freeimg.net/rsynced_images/floor-floorboards.jpg" id="292" name="Google Shape;292;p2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93" name="Google Shape;293;p2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5" name="Google Shape;295;p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96" name="Google Shape;296;p2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97" name="Google Shape;297;p2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98" name="Google Shape;298;p2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99" name="Google Shape;299;p2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00" name="Google Shape;300;p2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01" name="Google Shape;301;p27"/>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302" name="Google Shape;302;p27"/>
          <p:cNvSpPr txBox="1"/>
          <p:nvPr/>
        </p:nvSpPr>
        <p:spPr>
          <a:xfrm>
            <a:off x="1087450" y="1168725"/>
            <a:ext cx="5552400" cy="20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Roboto"/>
                <a:ea typeface="Roboto"/>
                <a:cs typeface="Roboto"/>
                <a:sym typeface="Roboto"/>
              </a:rPr>
              <a:t>Observation</a:t>
            </a:r>
            <a:endParaRPr b="1" sz="3300">
              <a:solidFill>
                <a:schemeClr val="dk1"/>
              </a:solidFill>
              <a:latin typeface="Roboto"/>
              <a:ea typeface="Roboto"/>
              <a:cs typeface="Roboto"/>
              <a:sym typeface="Roboto"/>
            </a:endParaRPr>
          </a:p>
          <a:p>
            <a:pPr indent="0" lvl="0" marL="0" rtl="0" algn="l">
              <a:spcBef>
                <a:spcPts val="0"/>
              </a:spcBef>
              <a:spcAft>
                <a:spcPts val="0"/>
              </a:spcAft>
              <a:buNone/>
            </a:pPr>
            <a:r>
              <a:rPr lang="en" sz="3000">
                <a:solidFill>
                  <a:schemeClr val="dk1"/>
                </a:solidFill>
                <a:latin typeface="Roboto"/>
                <a:ea typeface="Roboto"/>
                <a:cs typeface="Roboto"/>
                <a:sym typeface="Roboto"/>
              </a:rPr>
              <a:t>Data collectors</a:t>
            </a:r>
            <a:r>
              <a:rPr lang="en" sz="3000">
                <a:solidFill>
                  <a:schemeClr val="dk1"/>
                </a:solidFill>
                <a:latin typeface="Roboto"/>
                <a:ea typeface="Roboto"/>
                <a:cs typeface="Roboto"/>
                <a:sym typeface="Roboto"/>
              </a:rPr>
              <a:t> can observe or look at people or phenomena directly.</a:t>
            </a:r>
            <a:endParaRPr sz="30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https://images.freeimg.net/rsynced_images/floor-floorboards.jpg" id="307" name="Google Shape;307;p2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08" name="Google Shape;308;p2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0" name="Google Shape;310;p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11" name="Google Shape;311;p2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12" name="Google Shape;312;p2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13" name="Google Shape;313;p2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14" name="Google Shape;314;p2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15" name="Google Shape;315;p2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16" name="Google Shape;316;p28"/>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317" name="Google Shape;317;p28"/>
          <p:cNvSpPr txBox="1"/>
          <p:nvPr/>
        </p:nvSpPr>
        <p:spPr>
          <a:xfrm>
            <a:off x="997650" y="1075050"/>
            <a:ext cx="6345600" cy="31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Each method has its good parts and not so good parts. Sometimes data collectors use several methods together in order to get data that is detailed and reliable.  </a:t>
            </a:r>
            <a:endParaRPr sz="3300">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descr="https://images.freeimg.net/rsynced_images/floor-floorboards.jpg" id="322" name="Google Shape;322;p2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23" name="Google Shape;323;p2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5" name="Google Shape;325;p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26" name="Google Shape;326;p2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27" name="Google Shape;327;p2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28" name="Google Shape;328;p2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29" name="Google Shape;329;p2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30" name="Google Shape;330;p2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31" name="Google Shape;331;p29"/>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32" name="Google Shape;332;p29"/>
          <p:cNvSpPr txBox="1"/>
          <p:nvPr/>
        </p:nvSpPr>
        <p:spPr>
          <a:xfrm>
            <a:off x="982075" y="1080100"/>
            <a:ext cx="6344700" cy="2724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300">
                <a:solidFill>
                  <a:schemeClr val="dk1"/>
                </a:solidFill>
                <a:latin typeface="Roboto"/>
                <a:ea typeface="Roboto"/>
                <a:cs typeface="Roboto"/>
                <a:sym typeface="Roboto"/>
              </a:rPr>
              <a:t>After data is collected it is stored in a safe place until you are ready </a:t>
            </a:r>
            <a:r>
              <a:rPr lang="en" sz="3300">
                <a:solidFill>
                  <a:schemeClr val="dk1"/>
                </a:solidFill>
                <a:latin typeface="Roboto"/>
                <a:ea typeface="Roboto"/>
                <a:cs typeface="Roboto"/>
                <a:sym typeface="Roboto"/>
              </a:rPr>
              <a:t>to</a:t>
            </a:r>
            <a:r>
              <a:rPr lang="en" sz="3300">
                <a:solidFill>
                  <a:schemeClr val="dk1"/>
                </a:solidFill>
                <a:latin typeface="Roboto"/>
                <a:ea typeface="Roboto"/>
                <a:cs typeface="Roboto"/>
                <a:sym typeface="Roboto"/>
              </a:rPr>
              <a:t> use it. </a:t>
            </a:r>
            <a:r>
              <a:rPr lang="en" sz="3300">
                <a:solidFill>
                  <a:srgbClr val="0D0D0D"/>
                </a:solidFill>
                <a:highlight>
                  <a:srgbClr val="FFFFFF"/>
                </a:highlight>
                <a:latin typeface="Roboto"/>
                <a:ea typeface="Roboto"/>
                <a:cs typeface="Roboto"/>
                <a:sym typeface="Roboto"/>
              </a:rPr>
              <a:t>Data can be stored in different ways based on the type and amount. </a:t>
            </a:r>
            <a:endParaRPr sz="3300">
              <a:solidFill>
                <a:schemeClr val="dk2"/>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https://images.freeimg.net/rsynced_images/floor-floorboards.jpg" id="337" name="Google Shape;337;p3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38" name="Google Shape;338;p3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0" name="Google Shape;340;p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41" name="Google Shape;341;p3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42" name="Google Shape;342;p3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43" name="Google Shape;343;p3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44" name="Google Shape;344;p3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45" name="Google Shape;345;p3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46" name="Google Shape;346;p30"/>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47" name="Google Shape;347;p30"/>
          <p:cNvSpPr txBox="1"/>
          <p:nvPr/>
        </p:nvSpPr>
        <p:spPr>
          <a:xfrm>
            <a:off x="982088" y="1019100"/>
            <a:ext cx="6466500" cy="2292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300">
                <a:solidFill>
                  <a:srgbClr val="0D0D0D"/>
                </a:solidFill>
                <a:highlight>
                  <a:srgbClr val="FFFFFF"/>
                </a:highlight>
                <a:latin typeface="Roboto"/>
                <a:ea typeface="Roboto"/>
                <a:cs typeface="Roboto"/>
                <a:sym typeface="Roboto"/>
              </a:rPr>
              <a:t>The two methods you are likely to use are:</a:t>
            </a:r>
            <a:endParaRPr sz="3300">
              <a:solidFill>
                <a:srgbClr val="0D0D0D"/>
              </a:solidFill>
              <a:highlight>
                <a:srgbClr val="FFFFFF"/>
              </a:highlight>
              <a:latin typeface="Roboto"/>
              <a:ea typeface="Roboto"/>
              <a:cs typeface="Roboto"/>
              <a:sym typeface="Roboto"/>
            </a:endParaRPr>
          </a:p>
          <a:p>
            <a:pPr indent="-438150" lvl="0" marL="1371600" rtl="0" algn="l">
              <a:lnSpc>
                <a:spcPct val="115000"/>
              </a:lnSpc>
              <a:spcBef>
                <a:spcPts val="0"/>
              </a:spcBef>
              <a:spcAft>
                <a:spcPts val="0"/>
              </a:spcAft>
              <a:buClr>
                <a:srgbClr val="0D0D0D"/>
              </a:buClr>
              <a:buSzPts val="3300"/>
              <a:buFont typeface="Roboto"/>
              <a:buAutoNum type="arabicPeriod"/>
            </a:pPr>
            <a:r>
              <a:rPr lang="en" sz="3300">
                <a:solidFill>
                  <a:srgbClr val="0D0D0D"/>
                </a:solidFill>
                <a:highlight>
                  <a:srgbClr val="FFFFFF"/>
                </a:highlight>
                <a:latin typeface="Roboto"/>
                <a:ea typeface="Roboto"/>
                <a:cs typeface="Roboto"/>
                <a:sym typeface="Roboto"/>
              </a:rPr>
              <a:t>Paper file folder.</a:t>
            </a:r>
            <a:endParaRPr sz="3300">
              <a:solidFill>
                <a:srgbClr val="0D0D0D"/>
              </a:solidFill>
              <a:highlight>
                <a:srgbClr val="FFFFFF"/>
              </a:highlight>
              <a:latin typeface="Roboto"/>
              <a:ea typeface="Roboto"/>
              <a:cs typeface="Roboto"/>
              <a:sym typeface="Roboto"/>
            </a:endParaRPr>
          </a:p>
          <a:p>
            <a:pPr indent="-438150" lvl="0" marL="1371600" rtl="0" algn="l">
              <a:lnSpc>
                <a:spcPct val="115000"/>
              </a:lnSpc>
              <a:spcBef>
                <a:spcPts val="0"/>
              </a:spcBef>
              <a:spcAft>
                <a:spcPts val="0"/>
              </a:spcAft>
              <a:buClr>
                <a:srgbClr val="0D0D0D"/>
              </a:buClr>
              <a:buSzPts val="3300"/>
              <a:buFont typeface="Roboto"/>
              <a:buAutoNum type="arabicPeriod"/>
            </a:pPr>
            <a:r>
              <a:rPr lang="en" sz="3300">
                <a:solidFill>
                  <a:srgbClr val="0D0D0D"/>
                </a:solidFill>
                <a:highlight>
                  <a:srgbClr val="FFFFFF"/>
                </a:highlight>
                <a:latin typeface="Roboto"/>
                <a:ea typeface="Roboto"/>
                <a:cs typeface="Roboto"/>
                <a:sym typeface="Roboto"/>
              </a:rPr>
              <a:t>Spreadsheet program.</a:t>
            </a:r>
            <a:endParaRPr sz="3300">
              <a:solidFill>
                <a:schemeClr val="dk2"/>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https://images.freeimg.net/rsynced_images/floor-floorboards.jpg" id="352" name="Google Shape;352;p3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53" name="Google Shape;353;p3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5" name="Google Shape;355;p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56" name="Google Shape;356;p3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57" name="Google Shape;357;p3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58" name="Google Shape;358;p3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59" name="Google Shape;359;p3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60" name="Google Shape;360;p3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61" name="Google Shape;361;p31"/>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62" name="Google Shape;362;p31"/>
          <p:cNvSpPr txBox="1"/>
          <p:nvPr/>
        </p:nvSpPr>
        <p:spPr>
          <a:xfrm>
            <a:off x="982088" y="1019100"/>
            <a:ext cx="6466500" cy="244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500"/>
              </a:spcAft>
              <a:buNone/>
            </a:pPr>
            <a:r>
              <a:rPr lang="en" sz="3300">
                <a:solidFill>
                  <a:srgbClr val="0D0D0D"/>
                </a:solidFill>
                <a:highlight>
                  <a:srgbClr val="FFFFFF"/>
                </a:highlight>
                <a:latin typeface="Roboto"/>
                <a:ea typeface="Roboto"/>
                <a:cs typeface="Roboto"/>
                <a:sym typeface="Roboto"/>
              </a:rPr>
              <a:t>❏Paper f</a:t>
            </a:r>
            <a:r>
              <a:rPr lang="en" sz="3300">
                <a:solidFill>
                  <a:srgbClr val="0D0D0D"/>
                </a:solidFill>
                <a:highlight>
                  <a:srgbClr val="FFFFFF"/>
                </a:highlight>
                <a:latin typeface="Roboto"/>
                <a:ea typeface="Roboto"/>
                <a:cs typeface="Roboto"/>
                <a:sym typeface="Roboto"/>
              </a:rPr>
              <a:t>ile folders can store documents used in the collection of data until you are ready to work with the information.</a:t>
            </a:r>
            <a:endParaRPr sz="3300">
              <a:solidFill>
                <a:schemeClr val="dk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https://images.freeimg.net/rsynced_images/floor-floorboards.jpg" id="67" name="Google Shape;67;p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 name="Google Shape;68;p14"/>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 name="Google Shape;70;p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 name="Google Shape;71;p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72" name="Google Shape;72;p14">
            <a:hlinkClick r:id="rId7"/>
          </p:cNvPr>
          <p:cNvPicPr preferRelativeResize="0"/>
          <p:nvPr/>
        </p:nvPicPr>
        <p:blipFill rotWithShape="1">
          <a:blip r:embed="rId8">
            <a:alphaModFix/>
          </a:blip>
          <a:srcRect b="21364" l="9334" r="9987" t="16620"/>
          <a:stretch/>
        </p:blipFill>
        <p:spPr>
          <a:xfrm>
            <a:off x="1417812" y="69550"/>
            <a:ext cx="5528738" cy="2303775"/>
          </a:xfrm>
          <a:prstGeom prst="rect">
            <a:avLst/>
          </a:prstGeom>
          <a:noFill/>
          <a:ln>
            <a:noFill/>
          </a:ln>
        </p:spPr>
      </p:pic>
      <p:sp>
        <p:nvSpPr>
          <p:cNvPr id="73" name="Google Shape;73;p14"/>
          <p:cNvSpPr txBox="1"/>
          <p:nvPr/>
        </p:nvSpPr>
        <p:spPr>
          <a:xfrm>
            <a:off x="1608775" y="69550"/>
            <a:ext cx="5146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lt1"/>
                </a:solidFill>
                <a:latin typeface="Roboto Black"/>
                <a:ea typeface="Roboto Black"/>
                <a:cs typeface="Roboto Black"/>
                <a:sym typeface="Roboto Black"/>
              </a:rPr>
              <a:t>New Jersey Student Learning Standards</a:t>
            </a:r>
            <a:endParaRPr sz="2000">
              <a:solidFill>
                <a:schemeClr val="lt1"/>
              </a:solidFill>
              <a:latin typeface="Roboto Black"/>
              <a:ea typeface="Roboto Black"/>
              <a:cs typeface="Roboto Black"/>
              <a:sym typeface="Roboto Black"/>
            </a:endParaRPr>
          </a:p>
        </p:txBody>
      </p:sp>
      <p:sp>
        <p:nvSpPr>
          <p:cNvPr id="74" name="Google Shape;74;p14"/>
          <p:cNvSpPr txBox="1"/>
          <p:nvPr/>
        </p:nvSpPr>
        <p:spPr>
          <a:xfrm>
            <a:off x="1608775" y="394175"/>
            <a:ext cx="52272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Technology:</a:t>
            </a:r>
            <a:endParaRPr b="1" sz="1600">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8.1.2.DA.1: </a:t>
            </a:r>
            <a:r>
              <a:rPr lang="en">
                <a:solidFill>
                  <a:srgbClr val="FFFFFF"/>
                </a:solidFill>
                <a:latin typeface="Roboto"/>
                <a:ea typeface="Roboto"/>
                <a:cs typeface="Roboto"/>
                <a:sym typeface="Roboto"/>
              </a:rPr>
              <a:t>Collect and present data, including climate change data, in various visual formats.  </a:t>
            </a:r>
            <a:endParaRPr>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8.1.2.DA.2:</a:t>
            </a:r>
            <a:r>
              <a:rPr lang="en">
                <a:solidFill>
                  <a:srgbClr val="FFFFFF"/>
                </a:solidFill>
                <a:latin typeface="Roboto"/>
                <a:ea typeface="Roboto"/>
                <a:cs typeface="Roboto"/>
                <a:sym typeface="Roboto"/>
              </a:rPr>
              <a:t> Store, copy, search, retrieve, modify, and delete data using a computing device. </a:t>
            </a:r>
            <a:endParaRPr>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8.1.2.DA.3:</a:t>
            </a:r>
            <a:r>
              <a:rPr lang="en">
                <a:solidFill>
                  <a:srgbClr val="FFFFFF"/>
                </a:solidFill>
                <a:latin typeface="Roboto"/>
                <a:ea typeface="Roboto"/>
                <a:cs typeface="Roboto"/>
                <a:sym typeface="Roboto"/>
              </a:rPr>
              <a:t> Identify and describe patterns in data visualizations.  </a:t>
            </a:r>
            <a:endParaRPr>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8.1.2.DA.4:</a:t>
            </a:r>
            <a:r>
              <a:rPr lang="en">
                <a:solidFill>
                  <a:srgbClr val="FFFFFF"/>
                </a:solidFill>
                <a:latin typeface="Roboto"/>
                <a:ea typeface="Roboto"/>
                <a:cs typeface="Roboto"/>
                <a:sym typeface="Roboto"/>
              </a:rPr>
              <a:t> Make predictions based on data using charts or graphs. </a:t>
            </a:r>
            <a:endParaRPr>
              <a:solidFill>
                <a:srgbClr val="FFFFFF"/>
              </a:solidFill>
              <a:latin typeface="Roboto"/>
              <a:ea typeface="Roboto"/>
              <a:cs typeface="Roboto"/>
              <a:sym typeface="Roboto"/>
            </a:endParaRPr>
          </a:p>
        </p:txBody>
      </p:sp>
      <p:pic>
        <p:nvPicPr>
          <p:cNvPr descr="https://freesvg.org/img/round-table.png" id="75" name="Google Shape;75;p14">
            <a:hlinkClick r:id="rId9"/>
          </p:cNvPr>
          <p:cNvPicPr preferRelativeResize="0"/>
          <p:nvPr/>
        </p:nvPicPr>
        <p:blipFill rotWithShape="1">
          <a:blip r:embed="rId10">
            <a:alphaModFix/>
          </a:blip>
          <a:srcRect b="22105" l="0" r="0" t="21661"/>
          <a:stretch/>
        </p:blipFill>
        <p:spPr>
          <a:xfrm>
            <a:off x="1209875" y="3049613"/>
            <a:ext cx="2655675" cy="2090974"/>
          </a:xfrm>
          <a:prstGeom prst="rect">
            <a:avLst/>
          </a:prstGeom>
          <a:noFill/>
          <a:ln>
            <a:noFill/>
          </a:ln>
        </p:spPr>
      </p:pic>
      <p:pic>
        <p:nvPicPr>
          <p:cNvPr descr="https://freesvg.org/img/stool-01.png" id="76" name="Google Shape;76;p14">
            <a:hlinkClick r:id="rId11"/>
          </p:cNvPr>
          <p:cNvPicPr preferRelativeResize="0"/>
          <p:nvPr/>
        </p:nvPicPr>
        <p:blipFill rotWithShape="1">
          <a:blip r:embed="rId12">
            <a:alphaModFix/>
          </a:blip>
          <a:srcRect b="0" l="20084" r="18832" t="0"/>
          <a:stretch/>
        </p:blipFill>
        <p:spPr>
          <a:xfrm>
            <a:off x="1257798" y="3817075"/>
            <a:ext cx="990600" cy="1346050"/>
          </a:xfrm>
          <a:prstGeom prst="rect">
            <a:avLst/>
          </a:prstGeom>
          <a:noFill/>
          <a:ln>
            <a:noFill/>
          </a:ln>
        </p:spPr>
      </p:pic>
      <p:pic>
        <p:nvPicPr>
          <p:cNvPr descr="https://publicdomainvectors.org/photos/laptop.png" id="77" name="Google Shape;77;p14">
            <a:hlinkClick r:id="rId13"/>
          </p:cNvPr>
          <p:cNvPicPr preferRelativeResize="0"/>
          <p:nvPr/>
        </p:nvPicPr>
        <p:blipFill>
          <a:blip r:embed="rId14">
            <a:alphaModFix/>
          </a:blip>
          <a:stretch>
            <a:fillRect/>
          </a:stretch>
        </p:blipFill>
        <p:spPr>
          <a:xfrm>
            <a:off x="1888875" y="2404300"/>
            <a:ext cx="1369975" cy="952700"/>
          </a:xfrm>
          <a:prstGeom prst="rect">
            <a:avLst/>
          </a:prstGeom>
          <a:noFill/>
          <a:ln>
            <a:noFill/>
          </a:ln>
        </p:spPr>
      </p:pic>
      <p:pic>
        <p:nvPicPr>
          <p:cNvPr descr="https://publicdomainvectors.org/photos/Pflanze-coloured.png" id="78" name="Google Shape;78;p14">
            <a:hlinkClick r:id="rId15"/>
          </p:cNvPr>
          <p:cNvPicPr preferRelativeResize="0"/>
          <p:nvPr/>
        </p:nvPicPr>
        <p:blipFill rotWithShape="1">
          <a:blip r:embed="rId16">
            <a:alphaModFix/>
          </a:blip>
          <a:srcRect b="0" l="7070" r="7429" t="0"/>
          <a:stretch/>
        </p:blipFill>
        <p:spPr>
          <a:xfrm>
            <a:off x="145600" y="2808050"/>
            <a:ext cx="861000" cy="1899125"/>
          </a:xfrm>
          <a:prstGeom prst="rect">
            <a:avLst/>
          </a:prstGeom>
          <a:noFill/>
          <a:ln>
            <a:noFill/>
          </a:ln>
        </p:spPr>
      </p:pic>
      <p:sp>
        <p:nvSpPr>
          <p:cNvPr id="79" name="Google Shape;79;p14"/>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8089850" y="0"/>
            <a:ext cx="9180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0" name="Google Shape;90;p14"/>
          <p:cNvSpPr txBox="1"/>
          <p:nvPr/>
        </p:nvSpPr>
        <p:spPr>
          <a:xfrm>
            <a:off x="81896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100">
                <a:solidFill>
                  <a:schemeClr val="lt1"/>
                </a:solidFill>
              </a:rPr>
              <a:t>   </a:t>
            </a:r>
            <a:endParaRPr b="1" sz="3100">
              <a:solidFill>
                <a:schemeClr val="lt1"/>
              </a:solidFill>
            </a:endParaRPr>
          </a:p>
        </p:txBody>
      </p:sp>
      <p:pic>
        <p:nvPicPr>
          <p:cNvPr id="91" name="Google Shape;91;p14"/>
          <p:cNvPicPr preferRelativeResize="0"/>
          <p:nvPr/>
        </p:nvPicPr>
        <p:blipFill rotWithShape="1">
          <a:blip r:embed="rId17">
            <a:alphaModFix/>
          </a:blip>
          <a:srcRect b="29512" l="44205" r="0" t="0"/>
          <a:stretch/>
        </p:blipFill>
        <p:spPr>
          <a:xfrm>
            <a:off x="2116225" y="2503100"/>
            <a:ext cx="810875" cy="377101"/>
          </a:xfrm>
          <a:prstGeom prst="rect">
            <a:avLst/>
          </a:prstGeom>
          <a:noFill/>
          <a:ln>
            <a:noFill/>
          </a:ln>
        </p:spPr>
      </p:pic>
      <p:pic>
        <p:nvPicPr>
          <p:cNvPr id="92" name="Google Shape;92;p14"/>
          <p:cNvPicPr preferRelativeResize="0"/>
          <p:nvPr/>
        </p:nvPicPr>
        <p:blipFill>
          <a:blip r:embed="rId18">
            <a:alphaModFix/>
          </a:blip>
          <a:stretch>
            <a:fillRect/>
          </a:stretch>
        </p:blipFill>
        <p:spPr>
          <a:xfrm>
            <a:off x="0" y="4601700"/>
            <a:ext cx="8153400" cy="541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descr="https://images.freeimg.net/rsynced_images/floor-floorboards.jpg" id="367" name="Google Shape;367;p3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68" name="Google Shape;368;p3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0" name="Google Shape;370;p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71" name="Google Shape;371;p3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72" name="Google Shape;372;p3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73" name="Google Shape;373;p3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74" name="Google Shape;374;p3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75" name="Google Shape;375;p3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76" name="Google Shape;376;p32"/>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77" name="Google Shape;377;p32"/>
          <p:cNvSpPr txBox="1"/>
          <p:nvPr/>
        </p:nvSpPr>
        <p:spPr>
          <a:xfrm>
            <a:off x="982088" y="1019100"/>
            <a:ext cx="6466500" cy="244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500"/>
              </a:spcAft>
              <a:buNone/>
            </a:pPr>
            <a:r>
              <a:rPr lang="en" sz="3300">
                <a:solidFill>
                  <a:srgbClr val="0D0D0D"/>
                </a:solidFill>
                <a:highlight>
                  <a:srgbClr val="FFFFFF"/>
                </a:highlight>
                <a:latin typeface="Roboto"/>
                <a:ea typeface="Roboto"/>
                <a:cs typeface="Roboto"/>
                <a:sym typeface="Roboto"/>
              </a:rPr>
              <a:t>Spreadsheet programs are a type of software </a:t>
            </a:r>
            <a:r>
              <a:rPr lang="en" sz="3300">
                <a:solidFill>
                  <a:srgbClr val="0D0D0D"/>
                </a:solidFill>
                <a:highlight>
                  <a:srgbClr val="FFFFFF"/>
                </a:highlight>
                <a:latin typeface="Roboto"/>
                <a:ea typeface="Roboto"/>
                <a:cs typeface="Roboto"/>
                <a:sym typeface="Roboto"/>
              </a:rPr>
              <a:t>applications program used to organize, analyze, and change data in a tabular format.</a:t>
            </a:r>
            <a:endParaRPr sz="33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descr="https://images.freeimg.net/rsynced_images/floor-floorboards.jpg" id="382" name="Google Shape;382;p3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83" name="Google Shape;383;p3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5" name="Google Shape;385;p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86" name="Google Shape;386;p3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87" name="Google Shape;387;p3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88" name="Google Shape;388;p3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89" name="Google Shape;389;p3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90" name="Google Shape;390;p3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91" name="Google Shape;391;p33"/>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92" name="Google Shape;392;p33"/>
          <p:cNvSpPr txBox="1"/>
          <p:nvPr/>
        </p:nvSpPr>
        <p:spPr>
          <a:xfrm>
            <a:off x="1001050" y="1101975"/>
            <a:ext cx="5850600" cy="2216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300">
                <a:solidFill>
                  <a:srgbClr val="0D0D0D"/>
                </a:solidFill>
                <a:highlight>
                  <a:srgbClr val="FFFFFF"/>
                </a:highlight>
                <a:latin typeface="Roboto"/>
                <a:ea typeface="Roboto"/>
                <a:cs typeface="Roboto"/>
                <a:sym typeface="Roboto"/>
              </a:rPr>
              <a:t>Two</a:t>
            </a:r>
            <a:r>
              <a:rPr lang="en" sz="3300">
                <a:solidFill>
                  <a:srgbClr val="0D0D0D"/>
                </a:solidFill>
                <a:highlight>
                  <a:srgbClr val="FFFFFF"/>
                </a:highlight>
                <a:latin typeface="Roboto"/>
                <a:ea typeface="Roboto"/>
                <a:cs typeface="Roboto"/>
                <a:sym typeface="Roboto"/>
              </a:rPr>
              <a:t> popular spreadsheet programs used in school </a:t>
            </a:r>
            <a:endParaRPr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3300">
                <a:solidFill>
                  <a:srgbClr val="0D0D0D"/>
                </a:solidFill>
                <a:highlight>
                  <a:srgbClr val="FFFFFF"/>
                </a:highlight>
                <a:latin typeface="Roboto"/>
                <a:ea typeface="Roboto"/>
                <a:cs typeface="Roboto"/>
                <a:sym typeface="Roboto"/>
              </a:rPr>
              <a:t>are Microsoft Excel </a:t>
            </a:r>
            <a:endParaRPr sz="3300">
              <a:solidFill>
                <a:srgbClr val="0D0D0D"/>
              </a:solidFill>
              <a:highlight>
                <a:srgbClr val="FFFFFF"/>
              </a:highlight>
              <a:latin typeface="Roboto"/>
              <a:ea typeface="Roboto"/>
              <a:cs typeface="Roboto"/>
              <a:sym typeface="Roboto"/>
            </a:endParaRPr>
          </a:p>
          <a:p>
            <a:pPr indent="0" lvl="0" marL="0" rtl="0" algn="l">
              <a:lnSpc>
                <a:spcPct val="115000"/>
              </a:lnSpc>
              <a:spcBef>
                <a:spcPts val="0"/>
              </a:spcBef>
              <a:spcAft>
                <a:spcPts val="1500"/>
              </a:spcAft>
              <a:buNone/>
            </a:pPr>
            <a:r>
              <a:rPr lang="en" sz="3300">
                <a:solidFill>
                  <a:srgbClr val="0D0D0D"/>
                </a:solidFill>
                <a:highlight>
                  <a:srgbClr val="FFFFFF"/>
                </a:highlight>
                <a:latin typeface="Roboto"/>
                <a:ea typeface="Roboto"/>
                <a:cs typeface="Roboto"/>
                <a:sym typeface="Roboto"/>
              </a:rPr>
              <a:t>and Google Sheets.</a:t>
            </a:r>
            <a:endParaRPr sz="3300">
              <a:solidFill>
                <a:srgbClr val="0D0D0D"/>
              </a:solidFill>
              <a:highlight>
                <a:srgbClr val="FFFFFF"/>
              </a:highlight>
              <a:latin typeface="Roboto"/>
              <a:ea typeface="Roboto"/>
              <a:cs typeface="Roboto"/>
              <a:sym typeface="Roboto"/>
            </a:endParaRPr>
          </a:p>
        </p:txBody>
      </p:sp>
      <p:pic>
        <p:nvPicPr>
          <p:cNvPr id="393" name="Google Shape;393;p33"/>
          <p:cNvPicPr preferRelativeResize="0"/>
          <p:nvPr/>
        </p:nvPicPr>
        <p:blipFill>
          <a:blip r:embed="rId10">
            <a:alphaModFix/>
          </a:blip>
          <a:stretch>
            <a:fillRect/>
          </a:stretch>
        </p:blipFill>
        <p:spPr>
          <a:xfrm>
            <a:off x="4935175" y="2302550"/>
            <a:ext cx="2931376" cy="2180500"/>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descr="https://images.freeimg.net/rsynced_images/floor-floorboards.jpg" id="398" name="Google Shape;398;p3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99" name="Google Shape;399;p3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1" name="Google Shape;401;p3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02" name="Google Shape;402;p3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03" name="Google Shape;403;p3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04" name="Google Shape;404;p3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05" name="Google Shape;405;p3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06" name="Google Shape;406;p3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07" name="Google Shape;407;p34"/>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pic>
        <p:nvPicPr>
          <p:cNvPr id="408" name="Google Shape;408;p34"/>
          <p:cNvPicPr preferRelativeResize="0"/>
          <p:nvPr/>
        </p:nvPicPr>
        <p:blipFill>
          <a:blip r:embed="rId10">
            <a:alphaModFix/>
          </a:blip>
          <a:stretch>
            <a:fillRect/>
          </a:stretch>
        </p:blipFill>
        <p:spPr>
          <a:xfrm>
            <a:off x="4572000" y="1675873"/>
            <a:ext cx="3429900" cy="2859575"/>
          </a:xfrm>
          <a:prstGeom prst="rect">
            <a:avLst/>
          </a:prstGeom>
          <a:noFill/>
          <a:ln>
            <a:noFill/>
          </a:ln>
        </p:spPr>
      </p:pic>
      <p:sp>
        <p:nvSpPr>
          <p:cNvPr id="409" name="Google Shape;409;p34"/>
          <p:cNvSpPr txBox="1"/>
          <p:nvPr/>
        </p:nvSpPr>
        <p:spPr>
          <a:xfrm>
            <a:off x="989225" y="890900"/>
            <a:ext cx="61044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Spreadsheet is the common name for software </a:t>
            </a:r>
            <a:endParaRPr sz="3300">
              <a:solidFill>
                <a:schemeClr val="dk1"/>
              </a:solidFill>
              <a:latin typeface="Roboto"/>
              <a:ea typeface="Roboto"/>
              <a:cs typeface="Roboto"/>
              <a:sym typeface="Roboto"/>
            </a:endParaRPr>
          </a:p>
          <a:p>
            <a:pPr indent="0" lvl="0" marL="0" rtl="0" algn="l">
              <a:spcBef>
                <a:spcPts val="0"/>
              </a:spcBef>
              <a:spcAft>
                <a:spcPts val="0"/>
              </a:spcAft>
              <a:buNone/>
            </a:pPr>
            <a:r>
              <a:rPr lang="en" sz="3300">
                <a:solidFill>
                  <a:schemeClr val="dk1"/>
                </a:solidFill>
                <a:latin typeface="Roboto"/>
                <a:ea typeface="Roboto"/>
                <a:cs typeface="Roboto"/>
                <a:sym typeface="Roboto"/>
              </a:rPr>
              <a:t>programs that are</a:t>
            </a:r>
            <a:endParaRPr sz="3300">
              <a:solidFill>
                <a:schemeClr val="dk1"/>
              </a:solidFill>
              <a:latin typeface="Roboto"/>
              <a:ea typeface="Roboto"/>
              <a:cs typeface="Roboto"/>
              <a:sym typeface="Roboto"/>
            </a:endParaRPr>
          </a:p>
          <a:p>
            <a:pPr indent="0" lvl="0" marL="0" rtl="0" algn="l">
              <a:spcBef>
                <a:spcPts val="0"/>
              </a:spcBef>
              <a:spcAft>
                <a:spcPts val="0"/>
              </a:spcAft>
              <a:buNone/>
            </a:pPr>
            <a:r>
              <a:rPr lang="en" sz="3300">
                <a:solidFill>
                  <a:schemeClr val="dk1"/>
                </a:solidFill>
                <a:latin typeface="Roboto"/>
                <a:ea typeface="Roboto"/>
                <a:cs typeface="Roboto"/>
                <a:sym typeface="Roboto"/>
              </a:rPr>
              <a:t>used to do math. </a:t>
            </a:r>
            <a:endParaRPr sz="3300">
              <a:solidFill>
                <a:schemeClr val="dk1"/>
              </a:solidFill>
              <a:latin typeface="Roboto"/>
              <a:ea typeface="Roboto"/>
              <a:cs typeface="Roboto"/>
              <a:sym typeface="Roboto"/>
            </a:endParaRPr>
          </a:p>
          <a:p>
            <a:pPr indent="0" lvl="0" marL="0" rtl="0" algn="l">
              <a:spcBef>
                <a:spcPts val="0"/>
              </a:spcBef>
              <a:spcAft>
                <a:spcPts val="0"/>
              </a:spcAft>
              <a:buNone/>
            </a:pPr>
            <a:r>
              <a:rPr lang="en" sz="3300">
                <a:solidFill>
                  <a:schemeClr val="dk1"/>
                </a:solidFill>
                <a:latin typeface="Roboto"/>
                <a:ea typeface="Roboto"/>
                <a:cs typeface="Roboto"/>
                <a:sym typeface="Roboto"/>
              </a:rPr>
              <a:t>A picture of a </a:t>
            </a:r>
            <a:endParaRPr sz="3300">
              <a:solidFill>
                <a:schemeClr val="dk1"/>
              </a:solidFill>
              <a:latin typeface="Roboto"/>
              <a:ea typeface="Roboto"/>
              <a:cs typeface="Roboto"/>
              <a:sym typeface="Roboto"/>
            </a:endParaRPr>
          </a:p>
          <a:p>
            <a:pPr indent="0" lvl="0" marL="0" rtl="0" algn="l">
              <a:spcBef>
                <a:spcPts val="0"/>
              </a:spcBef>
              <a:spcAft>
                <a:spcPts val="0"/>
              </a:spcAft>
              <a:buNone/>
            </a:pPr>
            <a:r>
              <a:rPr lang="en" sz="3300">
                <a:solidFill>
                  <a:schemeClr val="dk1"/>
                </a:solidFill>
                <a:latin typeface="Roboto"/>
                <a:ea typeface="Roboto"/>
                <a:cs typeface="Roboto"/>
                <a:sym typeface="Roboto"/>
              </a:rPr>
              <a:t>spreadsheet is </a:t>
            </a:r>
            <a:endParaRPr sz="3300">
              <a:solidFill>
                <a:schemeClr val="dk1"/>
              </a:solidFill>
              <a:latin typeface="Roboto"/>
              <a:ea typeface="Roboto"/>
              <a:cs typeface="Roboto"/>
              <a:sym typeface="Roboto"/>
            </a:endParaRPr>
          </a:p>
          <a:p>
            <a:pPr indent="0" lvl="0" marL="0" rtl="0" algn="l">
              <a:spcBef>
                <a:spcPts val="0"/>
              </a:spcBef>
              <a:spcAft>
                <a:spcPts val="0"/>
              </a:spcAft>
              <a:buNone/>
            </a:pPr>
            <a:r>
              <a:rPr lang="en" sz="3300">
                <a:solidFill>
                  <a:schemeClr val="dk1"/>
                </a:solidFill>
                <a:latin typeface="Roboto"/>
                <a:ea typeface="Roboto"/>
                <a:cs typeface="Roboto"/>
                <a:sym typeface="Roboto"/>
              </a:rPr>
              <a:t>shown.</a:t>
            </a:r>
            <a:endParaRPr sz="3300">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descr="https://images.freeimg.net/rsynced_images/floor-floorboards.jpg" id="414" name="Google Shape;414;p3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15" name="Google Shape;415;p3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7" name="Google Shape;417;p3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18" name="Google Shape;418;p3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19" name="Google Shape;419;p3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20" name="Google Shape;420;p3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21" name="Google Shape;421;p3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22" name="Google Shape;422;p3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23" name="Google Shape;423;p35"/>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pic>
        <p:nvPicPr>
          <p:cNvPr id="424" name="Google Shape;424;p35"/>
          <p:cNvPicPr preferRelativeResize="0"/>
          <p:nvPr/>
        </p:nvPicPr>
        <p:blipFill>
          <a:blip r:embed="rId10">
            <a:alphaModFix/>
          </a:blip>
          <a:stretch>
            <a:fillRect/>
          </a:stretch>
        </p:blipFill>
        <p:spPr>
          <a:xfrm>
            <a:off x="5513925" y="1962150"/>
            <a:ext cx="2541250" cy="1954125"/>
          </a:xfrm>
          <a:prstGeom prst="rect">
            <a:avLst/>
          </a:prstGeom>
          <a:noFill/>
          <a:ln>
            <a:noFill/>
          </a:ln>
        </p:spPr>
      </p:pic>
      <p:sp>
        <p:nvSpPr>
          <p:cNvPr id="425" name="Google Shape;425;p35"/>
          <p:cNvSpPr txBox="1"/>
          <p:nvPr/>
        </p:nvSpPr>
        <p:spPr>
          <a:xfrm>
            <a:off x="847725" y="781050"/>
            <a:ext cx="6909600" cy="37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a:ea typeface="Roboto"/>
                <a:cs typeface="Roboto"/>
                <a:sym typeface="Roboto"/>
              </a:rPr>
              <a:t>A spreadsheet is made up of columns and rows. Each column is labeled with a capital letter. Every </a:t>
            </a:r>
            <a:endParaRPr sz="30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row is labeled with a </a:t>
            </a:r>
            <a:endParaRPr sz="30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number. The intersection </a:t>
            </a:r>
            <a:endParaRPr sz="30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between a column and row </a:t>
            </a:r>
            <a:endParaRPr sz="30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is called a cell. Every page</a:t>
            </a:r>
            <a:endParaRPr sz="30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in a spreadsheet is called a sheet. </a:t>
            </a:r>
            <a:endParaRPr sz="3000">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descr="https://images.freeimg.net/rsynced_images/floor-floorboards.jpg" id="430" name="Google Shape;430;p3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31" name="Google Shape;431;p3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3" name="Google Shape;433;p3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34" name="Google Shape;434;p3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35" name="Google Shape;435;p3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36" name="Google Shape;436;p3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37" name="Google Shape;437;p3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38" name="Google Shape;438;p3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39" name="Google Shape;439;p36"/>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440" name="Google Shape;440;p36"/>
          <p:cNvSpPr txBox="1"/>
          <p:nvPr/>
        </p:nvSpPr>
        <p:spPr>
          <a:xfrm>
            <a:off x="1143025" y="1054538"/>
            <a:ext cx="6314400" cy="34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Below </a:t>
            </a:r>
            <a:r>
              <a:rPr lang="en" sz="3300">
                <a:latin typeface="Roboto"/>
                <a:ea typeface="Roboto"/>
                <a:cs typeface="Roboto"/>
                <a:sym typeface="Roboto"/>
              </a:rPr>
              <a:t>are a few things people use a spreadsheet for.</a:t>
            </a:r>
            <a:endParaRPr sz="3300">
              <a:latin typeface="Roboto"/>
              <a:ea typeface="Roboto"/>
              <a:cs typeface="Roboto"/>
              <a:sym typeface="Roboto"/>
            </a:endParaRPr>
          </a:p>
          <a:p>
            <a:pPr indent="-419100" lvl="0" marL="914400" rtl="0" algn="l">
              <a:spcBef>
                <a:spcPts val="0"/>
              </a:spcBef>
              <a:spcAft>
                <a:spcPts val="0"/>
              </a:spcAft>
              <a:buSzPts val="3000"/>
              <a:buFont typeface="Roboto"/>
              <a:buAutoNum type="arabicPeriod"/>
            </a:pPr>
            <a:r>
              <a:rPr lang="en" sz="3000">
                <a:latin typeface="Roboto"/>
                <a:ea typeface="Roboto"/>
                <a:cs typeface="Roboto"/>
                <a:sym typeface="Roboto"/>
              </a:rPr>
              <a:t>Create, order, and sort lists in table form.</a:t>
            </a:r>
            <a:endParaRPr sz="3000">
              <a:latin typeface="Roboto"/>
              <a:ea typeface="Roboto"/>
              <a:cs typeface="Roboto"/>
              <a:sym typeface="Roboto"/>
            </a:endParaRPr>
          </a:p>
          <a:p>
            <a:pPr indent="-419100" lvl="0" marL="914400" rtl="0" algn="l">
              <a:spcBef>
                <a:spcPts val="0"/>
              </a:spcBef>
              <a:spcAft>
                <a:spcPts val="0"/>
              </a:spcAft>
              <a:buSzPts val="3000"/>
              <a:buFont typeface="Roboto"/>
              <a:buAutoNum type="arabicPeriod"/>
            </a:pPr>
            <a:r>
              <a:rPr lang="en" sz="3000">
                <a:latin typeface="Roboto"/>
                <a:ea typeface="Roboto"/>
                <a:cs typeface="Roboto"/>
                <a:sym typeface="Roboto"/>
              </a:rPr>
              <a:t>Perform math calculations.</a:t>
            </a:r>
            <a:endParaRPr sz="3000">
              <a:latin typeface="Roboto"/>
              <a:ea typeface="Roboto"/>
              <a:cs typeface="Roboto"/>
              <a:sym typeface="Roboto"/>
            </a:endParaRPr>
          </a:p>
          <a:p>
            <a:pPr indent="-387350" lvl="0" marL="914400" rtl="0" algn="l">
              <a:spcBef>
                <a:spcPts val="0"/>
              </a:spcBef>
              <a:spcAft>
                <a:spcPts val="0"/>
              </a:spcAft>
              <a:buSzPts val="2500"/>
              <a:buFont typeface="Roboto"/>
              <a:buAutoNum type="arabicPeriod"/>
            </a:pPr>
            <a:r>
              <a:rPr lang="en" sz="3000">
                <a:latin typeface="Roboto"/>
                <a:ea typeface="Roboto"/>
                <a:cs typeface="Roboto"/>
                <a:sym typeface="Roboto"/>
              </a:rPr>
              <a:t>Convert a data table into a chart or graph.</a:t>
            </a:r>
            <a:r>
              <a:rPr lang="en" sz="2500">
                <a:latin typeface="Roboto"/>
                <a:ea typeface="Roboto"/>
                <a:cs typeface="Roboto"/>
                <a:sym typeface="Roboto"/>
              </a:rPr>
              <a:t> </a:t>
            </a:r>
            <a:endParaRPr sz="250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descr="https://images.freeimg.net/rsynced_images/floor-floorboards.jpg" id="445" name="Google Shape;445;p3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46" name="Google Shape;446;p3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8" name="Google Shape;448;p3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49" name="Google Shape;449;p3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50" name="Google Shape;450;p3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51" name="Google Shape;451;p3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52" name="Google Shape;452;p3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53" name="Google Shape;453;p3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54" name="Google Shape;454;p37"/>
          <p:cNvSpPr/>
          <p:nvPr/>
        </p:nvSpPr>
        <p:spPr>
          <a:xfrm>
            <a:off x="1079525" y="228700"/>
            <a:ext cx="6868570" cy="6091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Visualization</a:t>
            </a:r>
          </a:p>
        </p:txBody>
      </p:sp>
      <p:sp>
        <p:nvSpPr>
          <p:cNvPr id="455" name="Google Shape;455;p37"/>
          <p:cNvSpPr txBox="1"/>
          <p:nvPr/>
        </p:nvSpPr>
        <p:spPr>
          <a:xfrm>
            <a:off x="982100" y="1019100"/>
            <a:ext cx="6225300" cy="3370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latin typeface="Roboto"/>
                <a:ea typeface="Roboto"/>
                <a:cs typeface="Roboto"/>
                <a:sym typeface="Roboto"/>
              </a:rPr>
              <a:t>Data Visualization</a:t>
            </a:r>
            <a:endParaRPr b="1" sz="3300">
              <a:solidFill>
                <a:srgbClr val="0D0D0D"/>
              </a:solidFill>
              <a:latin typeface="Roboto"/>
              <a:ea typeface="Roboto"/>
              <a:cs typeface="Roboto"/>
              <a:sym typeface="Roboto"/>
            </a:endParaRPr>
          </a:p>
          <a:p>
            <a:pPr indent="0" lvl="0" marL="0" rtl="0" algn="l">
              <a:lnSpc>
                <a:spcPct val="100000"/>
              </a:lnSpc>
              <a:spcBef>
                <a:spcPts val="0"/>
              </a:spcBef>
              <a:spcAft>
                <a:spcPts val="0"/>
              </a:spcAft>
              <a:buNone/>
            </a:pPr>
            <a:r>
              <a:rPr lang="en" sz="2900">
                <a:solidFill>
                  <a:srgbClr val="0D0D0D"/>
                </a:solidFill>
                <a:latin typeface="Roboto"/>
                <a:ea typeface="Roboto"/>
                <a:cs typeface="Roboto"/>
                <a:sym typeface="Roboto"/>
              </a:rPr>
              <a:t>Spreadsheets can create visual representations of data through charts and graphs. This allows users to visualize trends, patterns, and relationships within the data more easily. Let’s look at visualizations!</a:t>
            </a:r>
            <a:endParaRPr sz="29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38"/>
          <p:cNvPicPr preferRelativeResize="0"/>
          <p:nvPr/>
        </p:nvPicPr>
        <p:blipFill>
          <a:blip r:embed="rId3">
            <a:alphaModFix/>
          </a:blip>
          <a:stretch>
            <a:fillRect/>
          </a:stretch>
        </p:blipFill>
        <p:spPr>
          <a:xfrm>
            <a:off x="3486900" y="1074275"/>
            <a:ext cx="4404674" cy="3404026"/>
          </a:xfrm>
          <a:prstGeom prst="rect">
            <a:avLst/>
          </a:prstGeom>
          <a:noFill/>
          <a:ln cap="flat" cmpd="sng" w="38100">
            <a:solidFill>
              <a:schemeClr val="dk2"/>
            </a:solidFill>
            <a:prstDash val="solid"/>
            <a:round/>
            <a:headEnd len="sm" w="sm" type="none"/>
            <a:tailEnd len="sm" w="sm" type="none"/>
          </a:ln>
        </p:spPr>
      </p:pic>
      <p:pic>
        <p:nvPicPr>
          <p:cNvPr descr="https://images.freeimg.net/rsynced_images/floor-floorboards.jpg" id="461" name="Google Shape;461;p3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62" name="Google Shape;462;p3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4" name="Google Shape;464;p3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65" name="Google Shape;465;p3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66" name="Google Shape;466;p3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67" name="Google Shape;467;p3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68" name="Google Shape;468;p38"/>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469" name="Google Shape;469;p3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70" name="Google Shape;470;p38"/>
          <p:cNvSpPr/>
          <p:nvPr/>
        </p:nvSpPr>
        <p:spPr>
          <a:xfrm>
            <a:off x="1079525" y="228700"/>
            <a:ext cx="6868570" cy="6091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Visualization</a:t>
            </a:r>
          </a:p>
        </p:txBody>
      </p:sp>
      <p:sp>
        <p:nvSpPr>
          <p:cNvPr id="471" name="Google Shape;471;p38"/>
          <p:cNvSpPr txBox="1"/>
          <p:nvPr/>
        </p:nvSpPr>
        <p:spPr>
          <a:xfrm>
            <a:off x="766250" y="1074275"/>
            <a:ext cx="2653200" cy="27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dk2"/>
                </a:solidFill>
                <a:latin typeface="Roboto"/>
                <a:ea typeface="Roboto"/>
                <a:cs typeface="Roboto"/>
                <a:sym typeface="Roboto"/>
              </a:rPr>
              <a:t>Here is a spreadsheet that contains data on student test scores in </a:t>
            </a:r>
            <a:r>
              <a:rPr b="1" i="1" lang="en" sz="2700">
                <a:solidFill>
                  <a:schemeClr val="dk2"/>
                </a:solidFill>
                <a:latin typeface="Roboto"/>
                <a:ea typeface="Roboto"/>
                <a:cs typeface="Roboto"/>
                <a:sym typeface="Roboto"/>
              </a:rPr>
              <a:t>tabular form.</a:t>
            </a:r>
            <a:endParaRPr b="1" i="1" sz="2700">
              <a:solidFill>
                <a:schemeClr val="dk2"/>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p39" title="Chart"/>
          <p:cNvPicPr preferRelativeResize="0"/>
          <p:nvPr/>
        </p:nvPicPr>
        <p:blipFill>
          <a:blip r:embed="rId3">
            <a:alphaModFix/>
          </a:blip>
          <a:stretch>
            <a:fillRect/>
          </a:stretch>
        </p:blipFill>
        <p:spPr>
          <a:xfrm>
            <a:off x="847725" y="990325"/>
            <a:ext cx="7005126" cy="2845726"/>
          </a:xfrm>
          <a:prstGeom prst="rect">
            <a:avLst/>
          </a:prstGeom>
          <a:noFill/>
          <a:ln cap="flat" cmpd="sng" w="38100">
            <a:solidFill>
              <a:schemeClr val="dk2"/>
            </a:solidFill>
            <a:prstDash val="solid"/>
            <a:round/>
            <a:headEnd len="sm" w="sm" type="none"/>
            <a:tailEnd len="sm" w="sm" type="none"/>
          </a:ln>
        </p:spPr>
      </p:pic>
      <p:pic>
        <p:nvPicPr>
          <p:cNvPr descr="https://images.freeimg.net/rsynced_images/floor-floorboards.jpg" id="477" name="Google Shape;477;p3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78" name="Google Shape;478;p3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80" name="Google Shape;480;p3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81" name="Google Shape;481;p3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82" name="Google Shape;482;p3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83" name="Google Shape;483;p3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84" name="Google Shape;484;p39"/>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485" name="Google Shape;485;p3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86" name="Google Shape;486;p39"/>
          <p:cNvSpPr/>
          <p:nvPr/>
        </p:nvSpPr>
        <p:spPr>
          <a:xfrm>
            <a:off x="1079525" y="228700"/>
            <a:ext cx="6868570" cy="6091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Visualization</a:t>
            </a:r>
          </a:p>
        </p:txBody>
      </p:sp>
      <p:sp>
        <p:nvSpPr>
          <p:cNvPr id="487" name="Google Shape;487;p39"/>
          <p:cNvSpPr txBox="1"/>
          <p:nvPr/>
        </p:nvSpPr>
        <p:spPr>
          <a:xfrm>
            <a:off x="984350" y="3916275"/>
            <a:ext cx="6868500" cy="5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Here is the same data shown as a </a:t>
            </a:r>
            <a:r>
              <a:rPr b="1" i="1" lang="en" sz="2500">
                <a:latin typeface="Roboto"/>
                <a:ea typeface="Roboto"/>
                <a:cs typeface="Roboto"/>
                <a:sym typeface="Roboto"/>
              </a:rPr>
              <a:t>line chart</a:t>
            </a:r>
            <a:r>
              <a:rPr lang="en" sz="2500">
                <a:latin typeface="Roboto"/>
                <a:ea typeface="Roboto"/>
                <a:cs typeface="Roboto"/>
                <a:sym typeface="Roboto"/>
              </a:rPr>
              <a:t>.</a:t>
            </a:r>
            <a:endParaRPr sz="2500">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descr="https://images.freeimg.net/rsynced_images/floor-floorboards.jpg" id="492" name="Google Shape;492;p4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93" name="Google Shape;493;p4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5" name="Google Shape;495;p4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96" name="Google Shape;496;p4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97" name="Google Shape;497;p4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98" name="Google Shape;498;p4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99" name="Google Shape;499;p4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00" name="Google Shape;500;p4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01" name="Google Shape;501;p40"/>
          <p:cNvSpPr/>
          <p:nvPr/>
        </p:nvSpPr>
        <p:spPr>
          <a:xfrm>
            <a:off x="1079525" y="228700"/>
            <a:ext cx="6868570" cy="6091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Visualization</a:t>
            </a:r>
          </a:p>
        </p:txBody>
      </p:sp>
      <p:sp>
        <p:nvSpPr>
          <p:cNvPr id="502" name="Google Shape;502;p40"/>
          <p:cNvSpPr txBox="1"/>
          <p:nvPr/>
        </p:nvSpPr>
        <p:spPr>
          <a:xfrm>
            <a:off x="719775" y="1037200"/>
            <a:ext cx="6519300" cy="3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Roboto"/>
                <a:ea typeface="Roboto"/>
                <a:cs typeface="Roboto"/>
                <a:sym typeface="Roboto"/>
              </a:rPr>
              <a:t>When examining line charts, look for the following line behaviors:</a:t>
            </a:r>
            <a:endParaRPr sz="3200">
              <a:latin typeface="Roboto"/>
              <a:ea typeface="Roboto"/>
              <a:cs typeface="Roboto"/>
              <a:sym typeface="Roboto"/>
            </a:endParaRPr>
          </a:p>
          <a:p>
            <a:pPr indent="-387350" lvl="0" marL="457200" rtl="0" algn="l">
              <a:lnSpc>
                <a:spcPct val="200000"/>
              </a:lnSpc>
              <a:spcBef>
                <a:spcPts val="0"/>
              </a:spcBef>
              <a:spcAft>
                <a:spcPts val="0"/>
              </a:spcAft>
              <a:buSzPts val="2500"/>
              <a:buFont typeface="Roboto"/>
              <a:buAutoNum type="arabicPeriod"/>
            </a:pPr>
            <a:r>
              <a:rPr lang="en" sz="2500">
                <a:latin typeface="Roboto"/>
                <a:ea typeface="Roboto"/>
                <a:cs typeface="Roboto"/>
                <a:sym typeface="Roboto"/>
              </a:rPr>
              <a:t>Increase is when the line goes up.</a:t>
            </a:r>
            <a:endParaRPr sz="2500">
              <a:latin typeface="Roboto"/>
              <a:ea typeface="Roboto"/>
              <a:cs typeface="Roboto"/>
              <a:sym typeface="Roboto"/>
            </a:endParaRPr>
          </a:p>
          <a:p>
            <a:pPr indent="-387350" lvl="0" marL="457200" rtl="0" algn="l">
              <a:lnSpc>
                <a:spcPct val="200000"/>
              </a:lnSpc>
              <a:spcBef>
                <a:spcPts val="0"/>
              </a:spcBef>
              <a:spcAft>
                <a:spcPts val="0"/>
              </a:spcAft>
              <a:buSzPts val="2500"/>
              <a:buFont typeface="Roboto"/>
              <a:buAutoNum type="arabicPeriod"/>
            </a:pPr>
            <a:r>
              <a:rPr lang="en" sz="2500">
                <a:latin typeface="Roboto"/>
                <a:ea typeface="Roboto"/>
                <a:cs typeface="Roboto"/>
                <a:sym typeface="Roboto"/>
              </a:rPr>
              <a:t>Decrease is when the line goes down.</a:t>
            </a:r>
            <a:endParaRPr sz="2500">
              <a:latin typeface="Roboto"/>
              <a:ea typeface="Roboto"/>
              <a:cs typeface="Roboto"/>
              <a:sym typeface="Roboto"/>
            </a:endParaRPr>
          </a:p>
          <a:p>
            <a:pPr indent="-387350" lvl="0" marL="457200" rtl="0" algn="l">
              <a:lnSpc>
                <a:spcPct val="100000"/>
              </a:lnSpc>
              <a:spcBef>
                <a:spcPts val="0"/>
              </a:spcBef>
              <a:spcAft>
                <a:spcPts val="0"/>
              </a:spcAft>
              <a:buSzPts val="2500"/>
              <a:buFont typeface="Roboto"/>
              <a:buAutoNum type="arabicPeriod"/>
            </a:pPr>
            <a:r>
              <a:rPr lang="en" sz="2500">
                <a:latin typeface="Roboto"/>
                <a:ea typeface="Roboto"/>
                <a:cs typeface="Roboto"/>
                <a:sym typeface="Roboto"/>
              </a:rPr>
              <a:t>Steady state is when the line stays the same.</a:t>
            </a:r>
            <a:endParaRPr sz="2500">
              <a:latin typeface="Roboto"/>
              <a:ea typeface="Roboto"/>
              <a:cs typeface="Roboto"/>
              <a:sym typeface="Roboto"/>
            </a:endParaRPr>
          </a:p>
        </p:txBody>
      </p:sp>
      <p:cxnSp>
        <p:nvCxnSpPr>
          <p:cNvPr id="503" name="Google Shape;503;p40"/>
          <p:cNvCxnSpPr/>
          <p:nvPr/>
        </p:nvCxnSpPr>
        <p:spPr>
          <a:xfrm flipH="1" rot="10800000">
            <a:off x="2275425" y="2502675"/>
            <a:ext cx="2889300" cy="359700"/>
          </a:xfrm>
          <a:prstGeom prst="straightConnector1">
            <a:avLst/>
          </a:prstGeom>
          <a:noFill/>
          <a:ln cap="flat" cmpd="sng" w="76200">
            <a:solidFill>
              <a:srgbClr val="000000"/>
            </a:solidFill>
            <a:prstDash val="solid"/>
            <a:round/>
            <a:headEnd len="med" w="med" type="none"/>
            <a:tailEnd len="med" w="med" type="none"/>
          </a:ln>
        </p:spPr>
      </p:cxnSp>
      <p:cxnSp>
        <p:nvCxnSpPr>
          <p:cNvPr id="504" name="Google Shape;504;p40"/>
          <p:cNvCxnSpPr/>
          <p:nvPr/>
        </p:nvCxnSpPr>
        <p:spPr>
          <a:xfrm>
            <a:off x="3037425" y="3306950"/>
            <a:ext cx="2423400" cy="381000"/>
          </a:xfrm>
          <a:prstGeom prst="straightConnector1">
            <a:avLst/>
          </a:prstGeom>
          <a:noFill/>
          <a:ln cap="flat" cmpd="sng" w="76200">
            <a:solidFill>
              <a:srgbClr val="000000"/>
            </a:solidFill>
            <a:prstDash val="solid"/>
            <a:round/>
            <a:headEnd len="med" w="med" type="none"/>
            <a:tailEnd len="med" w="med" type="none"/>
          </a:ln>
        </p:spPr>
      </p:cxnSp>
      <p:cxnSp>
        <p:nvCxnSpPr>
          <p:cNvPr id="505" name="Google Shape;505;p40"/>
          <p:cNvCxnSpPr/>
          <p:nvPr/>
        </p:nvCxnSpPr>
        <p:spPr>
          <a:xfrm flipH="1" rot="10800000">
            <a:off x="3164475" y="4291275"/>
            <a:ext cx="2338800" cy="21000"/>
          </a:xfrm>
          <a:prstGeom prst="straightConnector1">
            <a:avLst/>
          </a:prstGeom>
          <a:noFill/>
          <a:ln cap="flat" cmpd="sng" w="76200">
            <a:solidFill>
              <a:srgbClr val="000000"/>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p41" title="Chart"/>
          <p:cNvPicPr preferRelativeResize="0"/>
          <p:nvPr/>
        </p:nvPicPr>
        <p:blipFill>
          <a:blip r:embed="rId3">
            <a:alphaModFix/>
          </a:blip>
          <a:stretch>
            <a:fillRect/>
          </a:stretch>
        </p:blipFill>
        <p:spPr>
          <a:xfrm>
            <a:off x="3400075" y="1043588"/>
            <a:ext cx="4317675" cy="2756899"/>
          </a:xfrm>
          <a:prstGeom prst="rect">
            <a:avLst/>
          </a:prstGeom>
          <a:noFill/>
          <a:ln cap="flat" cmpd="sng" w="38100">
            <a:solidFill>
              <a:schemeClr val="dk2"/>
            </a:solidFill>
            <a:prstDash val="solid"/>
            <a:round/>
            <a:headEnd len="sm" w="sm" type="none"/>
            <a:tailEnd len="sm" w="sm" type="none"/>
          </a:ln>
        </p:spPr>
      </p:pic>
      <p:pic>
        <p:nvPicPr>
          <p:cNvPr descr="https://images.freeimg.net/rsynced_images/floor-floorboards.jpg" id="511" name="Google Shape;511;p4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12" name="Google Shape;512;p4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14" name="Google Shape;514;p4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15" name="Google Shape;515;p4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16" name="Google Shape;516;p4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17" name="Google Shape;517;p4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18" name="Google Shape;518;p41"/>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519" name="Google Shape;519;p4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20" name="Google Shape;520;p41"/>
          <p:cNvSpPr/>
          <p:nvPr/>
        </p:nvSpPr>
        <p:spPr>
          <a:xfrm>
            <a:off x="1079525" y="228700"/>
            <a:ext cx="6868570" cy="6091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Visualization</a:t>
            </a:r>
          </a:p>
        </p:txBody>
      </p:sp>
      <p:sp>
        <p:nvSpPr>
          <p:cNvPr id="521" name="Google Shape;521;p41"/>
          <p:cNvSpPr txBox="1"/>
          <p:nvPr/>
        </p:nvSpPr>
        <p:spPr>
          <a:xfrm>
            <a:off x="905925" y="3942525"/>
            <a:ext cx="7102800" cy="5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700">
                <a:latin typeface="Roboto"/>
                <a:ea typeface="Roboto"/>
                <a:cs typeface="Roboto"/>
                <a:sym typeface="Roboto"/>
              </a:rPr>
              <a:t>B</a:t>
            </a:r>
            <a:r>
              <a:rPr b="1" i="1" lang="en" sz="2700">
                <a:latin typeface="Roboto"/>
                <a:ea typeface="Roboto"/>
                <a:cs typeface="Roboto"/>
                <a:sym typeface="Roboto"/>
              </a:rPr>
              <a:t>ar </a:t>
            </a:r>
            <a:r>
              <a:rPr b="1" i="1" lang="en" sz="2700">
                <a:latin typeface="Roboto"/>
                <a:ea typeface="Roboto"/>
                <a:cs typeface="Roboto"/>
                <a:sym typeface="Roboto"/>
              </a:rPr>
              <a:t>graph</a:t>
            </a:r>
            <a:r>
              <a:rPr b="1" i="1" lang="en" sz="2700">
                <a:latin typeface="Roboto"/>
                <a:ea typeface="Roboto"/>
                <a:cs typeface="Roboto"/>
                <a:sym typeface="Roboto"/>
              </a:rPr>
              <a:t> </a:t>
            </a:r>
            <a:r>
              <a:rPr lang="en" sz="2700">
                <a:latin typeface="Roboto"/>
                <a:ea typeface="Roboto"/>
                <a:cs typeface="Roboto"/>
                <a:sym typeface="Roboto"/>
              </a:rPr>
              <a:t>shows test </a:t>
            </a:r>
            <a:r>
              <a:rPr lang="en" sz="2700">
                <a:latin typeface="Roboto"/>
                <a:ea typeface="Roboto"/>
                <a:cs typeface="Roboto"/>
                <a:sym typeface="Roboto"/>
              </a:rPr>
              <a:t>score for each student.  </a:t>
            </a:r>
            <a:endParaRPr sz="2700">
              <a:latin typeface="Roboto"/>
              <a:ea typeface="Roboto"/>
              <a:cs typeface="Roboto"/>
              <a:sym typeface="Roboto"/>
            </a:endParaRPr>
          </a:p>
        </p:txBody>
      </p:sp>
      <p:graphicFrame>
        <p:nvGraphicFramePr>
          <p:cNvPr id="522" name="Google Shape;522;p41"/>
          <p:cNvGraphicFramePr/>
          <p:nvPr/>
        </p:nvGraphicFramePr>
        <p:xfrm>
          <a:off x="1263038" y="1018913"/>
          <a:ext cx="3000000" cy="3000000"/>
        </p:xfrm>
        <a:graphic>
          <a:graphicData uri="http://schemas.openxmlformats.org/drawingml/2006/table">
            <a:tbl>
              <a:tblPr>
                <a:noFill/>
                <a:tableStyleId>{32DC7E50-40CC-445B-BF07-F570820BF07B}</a:tableStyleId>
              </a:tblPr>
              <a:tblGrid>
                <a:gridCol w="1186700"/>
                <a:gridCol w="658825"/>
              </a:tblGrid>
              <a:tr h="197850">
                <a:tc>
                  <a:txBody>
                    <a:bodyPr/>
                    <a:lstStyle/>
                    <a:p>
                      <a:pPr indent="0" lvl="0" marL="0" rtl="0" algn="ctr">
                        <a:lnSpc>
                          <a:spcPct val="115000"/>
                        </a:lnSpc>
                        <a:spcBef>
                          <a:spcPts val="0"/>
                        </a:spcBef>
                        <a:spcAft>
                          <a:spcPts val="0"/>
                        </a:spcAft>
                        <a:buNone/>
                      </a:pPr>
                      <a:r>
                        <a:rPr b="1" lang="en" sz="1000"/>
                        <a:t>Student Name</a:t>
                      </a:r>
                      <a:endParaRPr b="1"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Test 1</a:t>
                      </a:r>
                      <a:endParaRPr b="1"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r h="197850">
                <a:tc>
                  <a:txBody>
                    <a:bodyPr/>
                    <a:lstStyle/>
                    <a:p>
                      <a:pPr indent="0" lvl="0" marL="0" rtl="0" algn="ctr">
                        <a:lnSpc>
                          <a:spcPct val="115000"/>
                        </a:lnSpc>
                        <a:spcBef>
                          <a:spcPts val="0"/>
                        </a:spcBef>
                        <a:spcAft>
                          <a:spcPts val="0"/>
                        </a:spcAft>
                        <a:buNone/>
                      </a:pPr>
                      <a:r>
                        <a:rPr lang="en" sz="1000"/>
                        <a:t>Jane Doe</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82</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r h="197850">
                <a:tc>
                  <a:txBody>
                    <a:bodyPr/>
                    <a:lstStyle/>
                    <a:p>
                      <a:pPr indent="0" lvl="0" marL="0" rtl="0" algn="ctr">
                        <a:lnSpc>
                          <a:spcPct val="115000"/>
                        </a:lnSpc>
                        <a:spcBef>
                          <a:spcPts val="0"/>
                        </a:spcBef>
                        <a:spcAft>
                          <a:spcPts val="0"/>
                        </a:spcAft>
                        <a:buNone/>
                      </a:pPr>
                      <a:r>
                        <a:rPr lang="en" sz="1000"/>
                        <a:t>John Brown</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32</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r h="197850">
                <a:tc>
                  <a:txBody>
                    <a:bodyPr/>
                    <a:lstStyle/>
                    <a:p>
                      <a:pPr indent="0" lvl="0" marL="0" rtl="0" algn="ctr">
                        <a:lnSpc>
                          <a:spcPct val="115000"/>
                        </a:lnSpc>
                        <a:spcBef>
                          <a:spcPts val="0"/>
                        </a:spcBef>
                        <a:spcAft>
                          <a:spcPts val="0"/>
                        </a:spcAft>
                        <a:buNone/>
                      </a:pPr>
                      <a:r>
                        <a:rPr lang="en" sz="1000"/>
                        <a:t>Nancy Smith</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85</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r h="197850">
                <a:tc>
                  <a:txBody>
                    <a:bodyPr/>
                    <a:lstStyle/>
                    <a:p>
                      <a:pPr indent="0" lvl="0" marL="0" rtl="0" algn="ctr">
                        <a:lnSpc>
                          <a:spcPct val="115000"/>
                        </a:lnSpc>
                        <a:spcBef>
                          <a:spcPts val="0"/>
                        </a:spcBef>
                        <a:spcAft>
                          <a:spcPts val="0"/>
                        </a:spcAft>
                        <a:buNone/>
                      </a:pPr>
                      <a:r>
                        <a:rPr lang="en" sz="1000"/>
                        <a:t>Jude Law</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95</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r h="197850">
                <a:tc>
                  <a:txBody>
                    <a:bodyPr/>
                    <a:lstStyle/>
                    <a:p>
                      <a:pPr indent="0" lvl="0" marL="0" rtl="0" algn="ctr">
                        <a:lnSpc>
                          <a:spcPct val="115000"/>
                        </a:lnSpc>
                        <a:spcBef>
                          <a:spcPts val="0"/>
                        </a:spcBef>
                        <a:spcAft>
                          <a:spcPts val="0"/>
                        </a:spcAft>
                        <a:buNone/>
                      </a:pPr>
                      <a:r>
                        <a:rPr lang="en" sz="1000"/>
                        <a:t>Alvin Black</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62</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r h="197850">
                <a:tc>
                  <a:txBody>
                    <a:bodyPr/>
                    <a:lstStyle/>
                    <a:p>
                      <a:pPr indent="0" lvl="0" marL="0" rtl="0" algn="ctr">
                        <a:lnSpc>
                          <a:spcPct val="115000"/>
                        </a:lnSpc>
                        <a:spcBef>
                          <a:spcPts val="0"/>
                        </a:spcBef>
                        <a:spcAft>
                          <a:spcPts val="0"/>
                        </a:spcAft>
                        <a:buNone/>
                      </a:pPr>
                      <a:r>
                        <a:rPr lang="en" sz="1000"/>
                        <a:t>Victor Lopez</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45</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r h="197850">
                <a:tc>
                  <a:txBody>
                    <a:bodyPr/>
                    <a:lstStyle/>
                    <a:p>
                      <a:pPr indent="0" lvl="0" marL="0" rtl="0" algn="ctr">
                        <a:lnSpc>
                          <a:spcPct val="115000"/>
                        </a:lnSpc>
                        <a:spcBef>
                          <a:spcPts val="0"/>
                        </a:spcBef>
                        <a:spcAft>
                          <a:spcPts val="0"/>
                        </a:spcAft>
                        <a:buNone/>
                      </a:pPr>
                      <a:r>
                        <a:rPr lang="en" sz="1000"/>
                        <a:t>Ann Wu</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75</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r h="197850">
                <a:tc>
                  <a:txBody>
                    <a:bodyPr/>
                    <a:lstStyle/>
                    <a:p>
                      <a:pPr indent="0" lvl="0" marL="0" rtl="0" algn="ctr">
                        <a:lnSpc>
                          <a:spcPct val="115000"/>
                        </a:lnSpc>
                        <a:spcBef>
                          <a:spcPts val="0"/>
                        </a:spcBef>
                        <a:spcAft>
                          <a:spcPts val="0"/>
                        </a:spcAft>
                        <a:buNone/>
                      </a:pPr>
                      <a:r>
                        <a:rPr lang="en" sz="1000"/>
                        <a:t>David Lee</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65</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r h="197850">
                <a:tc>
                  <a:txBody>
                    <a:bodyPr/>
                    <a:lstStyle/>
                    <a:p>
                      <a:pPr indent="0" lvl="0" marL="0" rtl="0" algn="ctr">
                        <a:lnSpc>
                          <a:spcPct val="115000"/>
                        </a:lnSpc>
                        <a:spcBef>
                          <a:spcPts val="0"/>
                        </a:spcBef>
                        <a:spcAft>
                          <a:spcPts val="0"/>
                        </a:spcAft>
                        <a:buNone/>
                      </a:pPr>
                      <a:r>
                        <a:rPr lang="en" sz="1000"/>
                        <a:t>Kim Stone</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38</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r h="197850">
                <a:tc>
                  <a:txBody>
                    <a:bodyPr/>
                    <a:lstStyle/>
                    <a:p>
                      <a:pPr indent="0" lvl="0" marL="0" rtl="0" algn="ctr">
                        <a:lnSpc>
                          <a:spcPct val="115000"/>
                        </a:lnSpc>
                        <a:spcBef>
                          <a:spcPts val="0"/>
                        </a:spcBef>
                        <a:spcAft>
                          <a:spcPts val="0"/>
                        </a:spcAft>
                        <a:buNone/>
                      </a:pPr>
                      <a:r>
                        <a:rPr lang="en" sz="1000"/>
                        <a:t>Sandi Williams</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45</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r h="197850">
                <a:tc>
                  <a:txBody>
                    <a:bodyPr/>
                    <a:lstStyle/>
                    <a:p>
                      <a:pPr indent="0" lvl="0" marL="0" rtl="0" algn="ctr">
                        <a:lnSpc>
                          <a:spcPct val="115000"/>
                        </a:lnSpc>
                        <a:spcBef>
                          <a:spcPts val="0"/>
                        </a:spcBef>
                        <a:spcAft>
                          <a:spcPts val="0"/>
                        </a:spcAft>
                        <a:buNone/>
                      </a:pPr>
                      <a:r>
                        <a:rPr lang="en" sz="1000"/>
                        <a:t>Jane Jones</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85</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r h="291650">
                <a:tc>
                  <a:txBody>
                    <a:bodyPr/>
                    <a:lstStyle/>
                    <a:p>
                      <a:pPr indent="0" lvl="0" marL="0" rtl="0" algn="ctr">
                        <a:lnSpc>
                          <a:spcPct val="115000"/>
                        </a:lnSpc>
                        <a:spcBef>
                          <a:spcPts val="0"/>
                        </a:spcBef>
                        <a:spcAft>
                          <a:spcPts val="0"/>
                        </a:spcAft>
                        <a:buNone/>
                      </a:pPr>
                      <a:r>
                        <a:rPr lang="en" sz="1000"/>
                        <a:t>Jack Walker</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84</a:t>
                      </a:r>
                      <a:endParaRPr sz="1000"/>
                    </a:p>
                  </a:txBody>
                  <a:tcPr marT="19050" marB="19050" marR="28575" marL="28575" anchor="b">
                    <a:lnL cap="flat" cmpd="sng" w="5300">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https://images.freeimg.net/rsynced_images/floor-floorboards.jpg" id="97" name="Google Shape;97;p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 name="Google Shape;98;p15"/>
          <p:cNvSpPr/>
          <p:nvPr/>
        </p:nvSpPr>
        <p:spPr>
          <a:xfrm>
            <a:off x="8210275" y="50"/>
            <a:ext cx="933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2" type="sldNum"/>
          </p:nvPr>
        </p:nvSpPr>
        <p:spPr>
          <a:xfrm>
            <a:off x="8322600" y="4766300"/>
            <a:ext cx="8211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 name="Google Shape;101;p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 name="Google Shape;102;p15">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03" name="Google Shape;103;p15"/>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 sz="2500" u="sng">
                <a:latin typeface="Roboto"/>
                <a:ea typeface="Roboto"/>
                <a:cs typeface="Roboto"/>
                <a:sym typeface="Roboto"/>
              </a:rPr>
              <a:t>Core Concept  8.1.2 </a:t>
            </a:r>
            <a:r>
              <a:rPr b="1" lang="en" sz="2500" u="sng">
                <a:latin typeface="Roboto"/>
                <a:ea typeface="Roboto"/>
                <a:cs typeface="Roboto"/>
                <a:sym typeface="Roboto"/>
              </a:rPr>
              <a:t>Data &amp; Analysis</a:t>
            </a:r>
            <a:r>
              <a:rPr lang="en" sz="2500">
                <a:solidFill>
                  <a:schemeClr val="dk1"/>
                </a:solidFill>
                <a:latin typeface="Roboto"/>
                <a:ea typeface="Roboto"/>
                <a:cs typeface="Roboto"/>
                <a:sym typeface="Roboto"/>
              </a:rPr>
              <a:t>  </a:t>
            </a:r>
            <a:endParaRPr sz="2500">
              <a:latin typeface="Roboto"/>
              <a:ea typeface="Roboto"/>
              <a:cs typeface="Roboto"/>
              <a:sym typeface="Roboto"/>
            </a:endParaRPr>
          </a:p>
        </p:txBody>
      </p:sp>
      <p:sp>
        <p:nvSpPr>
          <p:cNvPr id="105" name="Google Shape;105;p15"/>
          <p:cNvSpPr txBox="1"/>
          <p:nvPr/>
        </p:nvSpPr>
        <p:spPr>
          <a:xfrm>
            <a:off x="81655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t/>
            </a:r>
            <a:endParaRPr sz="11000">
              <a:solidFill>
                <a:schemeClr val="lt1"/>
              </a:solidFill>
              <a:latin typeface="Roboto Black"/>
              <a:ea typeface="Roboto Black"/>
              <a:cs typeface="Roboto Black"/>
              <a:sym typeface="Roboto Black"/>
            </a:endParaRPr>
          </a:p>
        </p:txBody>
      </p:sp>
      <p:sp>
        <p:nvSpPr>
          <p:cNvPr id="106" name="Google Shape;106;p15"/>
          <p:cNvSpPr txBox="1"/>
          <p:nvPr/>
        </p:nvSpPr>
        <p:spPr>
          <a:xfrm>
            <a:off x="8237850"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107" name="Google Shape;107;p15"/>
          <p:cNvPicPr preferRelativeResize="0"/>
          <p:nvPr/>
        </p:nvPicPr>
        <p:blipFill>
          <a:blip r:embed="rId9">
            <a:alphaModFix/>
          </a:blip>
          <a:stretch>
            <a:fillRect/>
          </a:stretch>
        </p:blipFill>
        <p:spPr>
          <a:xfrm>
            <a:off x="0" y="4663225"/>
            <a:ext cx="8210273" cy="459575"/>
          </a:xfrm>
          <a:prstGeom prst="rect">
            <a:avLst/>
          </a:prstGeom>
          <a:noFill/>
          <a:ln>
            <a:noFill/>
          </a:ln>
        </p:spPr>
      </p:pic>
      <p:sp>
        <p:nvSpPr>
          <p:cNvPr id="108" name="Google Shape;108;p15"/>
          <p:cNvSpPr txBox="1"/>
          <p:nvPr/>
        </p:nvSpPr>
        <p:spPr>
          <a:xfrm>
            <a:off x="1331975" y="890900"/>
            <a:ext cx="5867400" cy="31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Computing systems exist to process data. The amount of digital data generated in the world is rapidly expanding, so the need to process data effectively is increasingly important. Data is collected and stored so that it can be analyzed to better understand the world and make more accurate predictions.</a:t>
            </a:r>
            <a:endParaRPr sz="24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42" title="Chart"/>
          <p:cNvPicPr preferRelativeResize="0"/>
          <p:nvPr/>
        </p:nvPicPr>
        <p:blipFill>
          <a:blip r:embed="rId3">
            <a:alphaModFix/>
          </a:blip>
          <a:stretch>
            <a:fillRect/>
          </a:stretch>
        </p:blipFill>
        <p:spPr>
          <a:xfrm>
            <a:off x="3597200" y="990250"/>
            <a:ext cx="4485648" cy="2773626"/>
          </a:xfrm>
          <a:prstGeom prst="rect">
            <a:avLst/>
          </a:prstGeom>
          <a:noFill/>
          <a:ln cap="flat" cmpd="sng" w="28575">
            <a:solidFill>
              <a:schemeClr val="dk2"/>
            </a:solidFill>
            <a:prstDash val="solid"/>
            <a:round/>
            <a:headEnd len="sm" w="sm" type="none"/>
            <a:tailEnd len="sm" w="sm" type="none"/>
          </a:ln>
        </p:spPr>
      </p:pic>
      <p:pic>
        <p:nvPicPr>
          <p:cNvPr descr="https://images.freeimg.net/rsynced_images/floor-floorboards.jpg" id="528" name="Google Shape;528;p4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29" name="Google Shape;529;p4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31" name="Google Shape;531;p4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32" name="Google Shape;532;p4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33" name="Google Shape;533;p4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34" name="Google Shape;534;p4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35" name="Google Shape;535;p42"/>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536" name="Google Shape;536;p4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37" name="Google Shape;537;p42"/>
          <p:cNvSpPr/>
          <p:nvPr/>
        </p:nvSpPr>
        <p:spPr>
          <a:xfrm>
            <a:off x="1079525" y="228700"/>
            <a:ext cx="6868570" cy="6091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Visualization</a:t>
            </a:r>
          </a:p>
        </p:txBody>
      </p:sp>
      <p:sp>
        <p:nvSpPr>
          <p:cNvPr id="538" name="Google Shape;538;p42"/>
          <p:cNvSpPr txBox="1"/>
          <p:nvPr/>
        </p:nvSpPr>
        <p:spPr>
          <a:xfrm>
            <a:off x="847725" y="3916275"/>
            <a:ext cx="7235100" cy="5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700">
                <a:latin typeface="Roboto"/>
                <a:ea typeface="Roboto"/>
                <a:cs typeface="Roboto"/>
                <a:sym typeface="Roboto"/>
              </a:rPr>
              <a:t>P</a:t>
            </a:r>
            <a:r>
              <a:rPr b="1" i="1" lang="en" sz="2700">
                <a:latin typeface="Roboto"/>
                <a:ea typeface="Roboto"/>
                <a:cs typeface="Roboto"/>
                <a:sym typeface="Roboto"/>
              </a:rPr>
              <a:t>ie charts </a:t>
            </a:r>
            <a:r>
              <a:rPr lang="en" sz="2700">
                <a:latin typeface="Roboto"/>
                <a:ea typeface="Roboto"/>
                <a:cs typeface="Roboto"/>
                <a:sym typeface="Roboto"/>
              </a:rPr>
              <a:t>show data as percents of a whole. </a:t>
            </a:r>
            <a:endParaRPr sz="2700">
              <a:latin typeface="Roboto"/>
              <a:ea typeface="Roboto"/>
              <a:cs typeface="Roboto"/>
              <a:sym typeface="Roboto"/>
            </a:endParaRPr>
          </a:p>
        </p:txBody>
      </p:sp>
      <p:graphicFrame>
        <p:nvGraphicFramePr>
          <p:cNvPr id="539" name="Google Shape;539;p42"/>
          <p:cNvGraphicFramePr/>
          <p:nvPr/>
        </p:nvGraphicFramePr>
        <p:xfrm>
          <a:off x="984350" y="1344375"/>
          <a:ext cx="3000000" cy="3000000"/>
        </p:xfrm>
        <a:graphic>
          <a:graphicData uri="http://schemas.openxmlformats.org/drawingml/2006/table">
            <a:tbl>
              <a:tblPr>
                <a:noFill/>
                <a:tableStyleId>{32DC7E50-40CC-445B-BF07-F570820BF07B}</a:tableStyleId>
              </a:tblPr>
              <a:tblGrid>
                <a:gridCol w="1452100"/>
                <a:gridCol w="777825"/>
              </a:tblGrid>
              <a:tr h="413075">
                <a:tc gridSpan="2">
                  <a:txBody>
                    <a:bodyPr/>
                    <a:lstStyle/>
                    <a:p>
                      <a:pPr indent="0" lvl="0" marL="0" rtl="0" algn="ctr">
                        <a:lnSpc>
                          <a:spcPct val="115000"/>
                        </a:lnSpc>
                        <a:spcBef>
                          <a:spcPts val="0"/>
                        </a:spcBef>
                        <a:spcAft>
                          <a:spcPts val="0"/>
                        </a:spcAft>
                        <a:buNone/>
                      </a:pPr>
                      <a:r>
                        <a:rPr lang="en" sz="2000">
                          <a:latin typeface="Roboto Black"/>
                          <a:ea typeface="Roboto Black"/>
                          <a:cs typeface="Roboto Black"/>
                          <a:sym typeface="Roboto Black"/>
                        </a:rPr>
                        <a:t>Favorite Fruit</a:t>
                      </a:r>
                      <a:endParaRPr sz="20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hMerge="1"/>
              </a:tr>
              <a:tr h="413075">
                <a:tc>
                  <a:txBody>
                    <a:bodyPr/>
                    <a:lstStyle/>
                    <a:p>
                      <a:pPr indent="0" lvl="0" marL="0" rtl="0" algn="ctr">
                        <a:lnSpc>
                          <a:spcPct val="115000"/>
                        </a:lnSpc>
                        <a:spcBef>
                          <a:spcPts val="0"/>
                        </a:spcBef>
                        <a:spcAft>
                          <a:spcPts val="0"/>
                        </a:spcAft>
                        <a:buNone/>
                      </a:pPr>
                      <a:r>
                        <a:rPr lang="en" sz="1900">
                          <a:latin typeface="Roboto Black"/>
                          <a:ea typeface="Roboto Black"/>
                          <a:cs typeface="Roboto Black"/>
                          <a:sym typeface="Roboto Black"/>
                        </a:rPr>
                        <a:t>apple</a:t>
                      </a:r>
                      <a:endParaRPr sz="19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Roboto Black"/>
                          <a:ea typeface="Roboto Black"/>
                          <a:cs typeface="Roboto Black"/>
                          <a:sym typeface="Roboto Black"/>
                        </a:rPr>
                        <a:t>54</a:t>
                      </a:r>
                      <a:endParaRPr sz="18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r>
              <a:tr h="413075">
                <a:tc>
                  <a:txBody>
                    <a:bodyPr/>
                    <a:lstStyle/>
                    <a:p>
                      <a:pPr indent="0" lvl="0" marL="0" rtl="0" algn="ctr">
                        <a:lnSpc>
                          <a:spcPct val="115000"/>
                        </a:lnSpc>
                        <a:spcBef>
                          <a:spcPts val="0"/>
                        </a:spcBef>
                        <a:spcAft>
                          <a:spcPts val="0"/>
                        </a:spcAft>
                        <a:buNone/>
                      </a:pPr>
                      <a:r>
                        <a:rPr lang="en" sz="1900">
                          <a:latin typeface="Roboto Black"/>
                          <a:ea typeface="Roboto Black"/>
                          <a:cs typeface="Roboto Black"/>
                          <a:sym typeface="Roboto Black"/>
                        </a:rPr>
                        <a:t>banana</a:t>
                      </a:r>
                      <a:endParaRPr sz="19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Roboto Black"/>
                          <a:ea typeface="Roboto Black"/>
                          <a:cs typeface="Roboto Black"/>
                          <a:sym typeface="Roboto Black"/>
                        </a:rPr>
                        <a:t>67</a:t>
                      </a:r>
                      <a:endParaRPr sz="18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r>
              <a:tr h="413075">
                <a:tc>
                  <a:txBody>
                    <a:bodyPr/>
                    <a:lstStyle/>
                    <a:p>
                      <a:pPr indent="0" lvl="0" marL="0" rtl="0" algn="ctr">
                        <a:lnSpc>
                          <a:spcPct val="115000"/>
                        </a:lnSpc>
                        <a:spcBef>
                          <a:spcPts val="0"/>
                        </a:spcBef>
                        <a:spcAft>
                          <a:spcPts val="0"/>
                        </a:spcAft>
                        <a:buNone/>
                      </a:pPr>
                      <a:r>
                        <a:rPr lang="en" sz="1900">
                          <a:latin typeface="Roboto Black"/>
                          <a:ea typeface="Roboto Black"/>
                          <a:cs typeface="Roboto Black"/>
                          <a:sym typeface="Roboto Black"/>
                        </a:rPr>
                        <a:t>grapes</a:t>
                      </a:r>
                      <a:endParaRPr sz="19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Roboto Black"/>
                          <a:ea typeface="Roboto Black"/>
                          <a:cs typeface="Roboto Black"/>
                          <a:sym typeface="Roboto Black"/>
                        </a:rPr>
                        <a:t>32</a:t>
                      </a:r>
                      <a:endParaRPr sz="18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r>
              <a:tr h="413075">
                <a:tc>
                  <a:txBody>
                    <a:bodyPr/>
                    <a:lstStyle/>
                    <a:p>
                      <a:pPr indent="0" lvl="0" marL="0" rtl="0" algn="ctr">
                        <a:lnSpc>
                          <a:spcPct val="115000"/>
                        </a:lnSpc>
                        <a:spcBef>
                          <a:spcPts val="0"/>
                        </a:spcBef>
                        <a:spcAft>
                          <a:spcPts val="0"/>
                        </a:spcAft>
                        <a:buNone/>
                      </a:pPr>
                      <a:r>
                        <a:rPr lang="en" sz="1900">
                          <a:latin typeface="Roboto Black"/>
                          <a:ea typeface="Roboto Black"/>
                          <a:cs typeface="Roboto Black"/>
                          <a:sym typeface="Roboto Black"/>
                        </a:rPr>
                        <a:t>pineapple</a:t>
                      </a:r>
                      <a:endParaRPr sz="19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Roboto Black"/>
                          <a:ea typeface="Roboto Black"/>
                          <a:cs typeface="Roboto Black"/>
                          <a:sym typeface="Roboto Black"/>
                        </a:rPr>
                        <a:t>15</a:t>
                      </a:r>
                      <a:endParaRPr sz="18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id="544" name="Google Shape;544;p43"/>
          <p:cNvPicPr preferRelativeResize="0"/>
          <p:nvPr/>
        </p:nvPicPr>
        <p:blipFill>
          <a:blip r:embed="rId3">
            <a:alphaModFix/>
          </a:blip>
          <a:stretch>
            <a:fillRect/>
          </a:stretch>
        </p:blipFill>
        <p:spPr>
          <a:xfrm>
            <a:off x="3698600" y="1044175"/>
            <a:ext cx="4154250" cy="3442862"/>
          </a:xfrm>
          <a:prstGeom prst="rect">
            <a:avLst/>
          </a:prstGeom>
          <a:noFill/>
          <a:ln cap="flat" cmpd="sng" w="28575">
            <a:solidFill>
              <a:schemeClr val="dk2"/>
            </a:solidFill>
            <a:prstDash val="solid"/>
            <a:round/>
            <a:headEnd len="sm" w="sm" type="none"/>
            <a:tailEnd len="sm" w="sm" type="none"/>
          </a:ln>
        </p:spPr>
      </p:pic>
      <p:pic>
        <p:nvPicPr>
          <p:cNvPr descr="https://images.freeimg.net/rsynced_images/floor-floorboards.jpg" id="545" name="Google Shape;545;p4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46" name="Google Shape;546;p4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48" name="Google Shape;548;p4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49" name="Google Shape;549;p4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50" name="Google Shape;550;p4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51" name="Google Shape;551;p4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52" name="Google Shape;552;p43"/>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553" name="Google Shape;553;p4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54" name="Google Shape;554;p43"/>
          <p:cNvSpPr/>
          <p:nvPr/>
        </p:nvSpPr>
        <p:spPr>
          <a:xfrm>
            <a:off x="1079525" y="228700"/>
            <a:ext cx="6868570" cy="6091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Visualization</a:t>
            </a:r>
          </a:p>
        </p:txBody>
      </p:sp>
      <p:sp>
        <p:nvSpPr>
          <p:cNvPr id="555" name="Google Shape;555;p43"/>
          <p:cNvSpPr txBox="1"/>
          <p:nvPr/>
        </p:nvSpPr>
        <p:spPr>
          <a:xfrm>
            <a:off x="777175" y="1044175"/>
            <a:ext cx="2921400" cy="33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800">
                <a:solidFill>
                  <a:srgbClr val="222222"/>
                </a:solidFill>
                <a:highlight>
                  <a:srgbClr val="FFFFFF"/>
                </a:highlight>
                <a:latin typeface="Roboto"/>
                <a:ea typeface="Roboto"/>
                <a:cs typeface="Roboto"/>
                <a:sym typeface="Roboto"/>
              </a:rPr>
              <a:t>Pictographs</a:t>
            </a:r>
            <a:r>
              <a:rPr lang="en" sz="2800">
                <a:solidFill>
                  <a:srgbClr val="222222"/>
                </a:solidFill>
                <a:highlight>
                  <a:srgbClr val="FFFFFF"/>
                </a:highlight>
                <a:latin typeface="Roboto"/>
                <a:ea typeface="Roboto"/>
                <a:cs typeface="Roboto"/>
                <a:sym typeface="Roboto"/>
              </a:rPr>
              <a:t>, is an easy way to display data by using symbols to communicate facts graphically.</a:t>
            </a:r>
            <a:endParaRPr sz="2800">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descr="https://images.freeimg.net/rsynced_images/floor-floorboards.jpg" id="560" name="Google Shape;560;p4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61" name="Google Shape;561;p4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63" name="Google Shape;563;p4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64" name="Google Shape;564;p4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65" name="Google Shape;565;p4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66" name="Google Shape;566;p4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67" name="Google Shape;567;p4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68" name="Google Shape;568;p4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69" name="Google Shape;569;p44"/>
          <p:cNvSpPr/>
          <p:nvPr/>
        </p:nvSpPr>
        <p:spPr>
          <a:xfrm>
            <a:off x="1079525" y="228700"/>
            <a:ext cx="6868504" cy="7718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Analysis</a:t>
            </a:r>
          </a:p>
        </p:txBody>
      </p:sp>
      <p:sp>
        <p:nvSpPr>
          <p:cNvPr id="570" name="Google Shape;570;p44"/>
          <p:cNvSpPr txBox="1"/>
          <p:nvPr/>
        </p:nvSpPr>
        <p:spPr>
          <a:xfrm>
            <a:off x="1117025" y="1081025"/>
            <a:ext cx="6366900" cy="32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We look at tables, charts, and graphs to find meaning in the data. The goal is to find</a:t>
            </a:r>
            <a:r>
              <a:rPr lang="en" sz="3300">
                <a:highlight>
                  <a:srgbClr val="FFFFFF"/>
                </a:highlight>
                <a:latin typeface="Roboto"/>
                <a:ea typeface="Roboto"/>
                <a:cs typeface="Roboto"/>
                <a:sym typeface="Roboto"/>
              </a:rPr>
              <a:t> </a:t>
            </a:r>
            <a:r>
              <a:rPr lang="en" sz="3300">
                <a:highlight>
                  <a:srgbClr val="FFFFFF"/>
                </a:highlight>
                <a:latin typeface="Roboto"/>
                <a:ea typeface="Roboto"/>
                <a:cs typeface="Roboto"/>
                <a:sym typeface="Roboto"/>
              </a:rPr>
              <a:t>patterns</a:t>
            </a:r>
            <a:r>
              <a:rPr lang="en" sz="3300">
                <a:highlight>
                  <a:srgbClr val="FFFFFF"/>
                </a:highlight>
                <a:latin typeface="Roboto"/>
                <a:ea typeface="Roboto"/>
                <a:cs typeface="Roboto"/>
                <a:sym typeface="Roboto"/>
              </a:rPr>
              <a:t> so that we can make </a:t>
            </a:r>
            <a:r>
              <a:rPr b="1" lang="en" sz="3300">
                <a:highlight>
                  <a:srgbClr val="FFFFFF"/>
                </a:highlight>
                <a:latin typeface="Roboto"/>
                <a:ea typeface="Roboto"/>
                <a:cs typeface="Roboto"/>
                <a:sym typeface="Roboto"/>
              </a:rPr>
              <a:t>predictions</a:t>
            </a:r>
            <a:r>
              <a:rPr lang="en" sz="3300">
                <a:highlight>
                  <a:srgbClr val="FFFFFF"/>
                </a:highlight>
                <a:latin typeface="Roboto"/>
                <a:ea typeface="Roboto"/>
                <a:cs typeface="Roboto"/>
                <a:sym typeface="Roboto"/>
              </a:rPr>
              <a:t>. </a:t>
            </a:r>
            <a:r>
              <a:rPr i="1" lang="en" sz="3300">
                <a:highlight>
                  <a:srgbClr val="FFFFFF"/>
                </a:highlight>
                <a:latin typeface="Roboto"/>
                <a:ea typeface="Roboto"/>
                <a:cs typeface="Roboto"/>
                <a:sym typeface="Roboto"/>
              </a:rPr>
              <a:t>A </a:t>
            </a:r>
            <a:r>
              <a:rPr b="1" lang="en" sz="3300">
                <a:highlight>
                  <a:srgbClr val="FFFFFF"/>
                </a:highlight>
                <a:latin typeface="Roboto"/>
                <a:ea typeface="Roboto"/>
                <a:cs typeface="Roboto"/>
                <a:sym typeface="Roboto"/>
              </a:rPr>
              <a:t>prediction</a:t>
            </a:r>
            <a:r>
              <a:rPr i="1" lang="en" sz="3300">
                <a:highlight>
                  <a:srgbClr val="FFFFFF"/>
                </a:highlight>
                <a:latin typeface="Roboto"/>
                <a:ea typeface="Roboto"/>
                <a:cs typeface="Roboto"/>
                <a:sym typeface="Roboto"/>
              </a:rPr>
              <a:t> is a really good guess.</a:t>
            </a:r>
            <a:endParaRPr i="1" sz="3300">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descr="https://images.freeimg.net/rsynced_images/floor-floorboards.jpg" id="575" name="Google Shape;575;p4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76" name="Google Shape;576;p45"/>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8" name="Google Shape;578;p4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79" name="Google Shape;579;p4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80" name="Google Shape;580;p4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81" name="Google Shape;581;p45"/>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82" name="Google Shape;582;p45"/>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583" name="Google Shape;583;p4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84" name="Google Shape;584;p45"/>
          <p:cNvSpPr/>
          <p:nvPr/>
        </p:nvSpPr>
        <p:spPr>
          <a:xfrm>
            <a:off x="103125" y="1208700"/>
            <a:ext cx="7421632" cy="14300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Climate Change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id="589" name="Google Shape;589;p46"/>
          <p:cNvPicPr preferRelativeResize="0"/>
          <p:nvPr/>
        </p:nvPicPr>
        <p:blipFill rotWithShape="1">
          <a:blip r:embed="rId3">
            <a:alphaModFix/>
          </a:blip>
          <a:srcRect b="0" l="0" r="0" t="13741"/>
          <a:stretch/>
        </p:blipFill>
        <p:spPr>
          <a:xfrm>
            <a:off x="4914900" y="2847350"/>
            <a:ext cx="3454400" cy="1815874"/>
          </a:xfrm>
          <a:prstGeom prst="rect">
            <a:avLst/>
          </a:prstGeom>
          <a:noFill/>
          <a:ln>
            <a:noFill/>
          </a:ln>
        </p:spPr>
      </p:pic>
      <p:pic>
        <p:nvPicPr>
          <p:cNvPr descr="https://images.freeimg.net/rsynced_images/floor-floorboards.jpg" id="590" name="Google Shape;590;p46">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91" name="Google Shape;591;p46"/>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93" name="Google Shape;593;p4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94" name="Google Shape;594;p46">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95" name="Google Shape;595;p46">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96" name="Google Shape;596;p46"/>
          <p:cNvSpPr txBox="1"/>
          <p:nvPr/>
        </p:nvSpPr>
        <p:spPr>
          <a:xfrm>
            <a:off x="8119300" y="32548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97" name="Google Shape;597;p46"/>
          <p:cNvPicPr preferRelativeResize="0"/>
          <p:nvPr/>
        </p:nvPicPr>
        <p:blipFill>
          <a:blip r:embed="rId10">
            <a:alphaModFix/>
          </a:blip>
          <a:stretch>
            <a:fillRect/>
          </a:stretch>
        </p:blipFill>
        <p:spPr>
          <a:xfrm>
            <a:off x="0" y="4663225"/>
            <a:ext cx="8164751" cy="459575"/>
          </a:xfrm>
          <a:prstGeom prst="rect">
            <a:avLst/>
          </a:prstGeom>
          <a:noFill/>
          <a:ln>
            <a:noFill/>
          </a:ln>
        </p:spPr>
      </p:pic>
      <p:sp>
        <p:nvSpPr>
          <p:cNvPr id="598" name="Google Shape;598;p46"/>
          <p:cNvSpPr txBox="1"/>
          <p:nvPr/>
        </p:nvSpPr>
        <p:spPr>
          <a:xfrm>
            <a:off x="81136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99" name="Google Shape;599;p46"/>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600" name="Google Shape;600;p46"/>
          <p:cNvSpPr txBox="1"/>
          <p:nvPr/>
        </p:nvSpPr>
        <p:spPr>
          <a:xfrm>
            <a:off x="905925" y="781050"/>
            <a:ext cx="6618900" cy="33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Let’s suppose you are sleeping and your caregiver comes in and places a lot of extra blankets on you. At first you are OK but over time you get warmer and warmer. You get so hot that you feel as though you are burning up and all you want to do it push the blankets off you to release the heat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and cool down! </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pic>
        <p:nvPicPr>
          <p:cNvPr id="605" name="Google Shape;605;p47"/>
          <p:cNvPicPr preferRelativeResize="0"/>
          <p:nvPr/>
        </p:nvPicPr>
        <p:blipFill rotWithShape="1">
          <a:blip r:embed="rId3">
            <a:alphaModFix/>
          </a:blip>
          <a:srcRect b="0" l="15654" r="16193" t="0"/>
          <a:stretch/>
        </p:blipFill>
        <p:spPr>
          <a:xfrm>
            <a:off x="5602450" y="2328224"/>
            <a:ext cx="2680250" cy="2265950"/>
          </a:xfrm>
          <a:prstGeom prst="rect">
            <a:avLst/>
          </a:prstGeom>
          <a:noFill/>
          <a:ln>
            <a:noFill/>
          </a:ln>
        </p:spPr>
      </p:pic>
      <p:pic>
        <p:nvPicPr>
          <p:cNvPr descr="https://images.freeimg.net/rsynced_images/floor-floorboards.jpg" id="606" name="Google Shape;606;p4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07" name="Google Shape;607;p47"/>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09" name="Google Shape;609;p4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10" name="Google Shape;610;p4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11" name="Google Shape;611;p4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12" name="Google Shape;612;p47"/>
          <p:cNvSpPr txBox="1"/>
          <p:nvPr/>
        </p:nvSpPr>
        <p:spPr>
          <a:xfrm>
            <a:off x="8164750" y="32802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13" name="Google Shape;613;p47"/>
          <p:cNvPicPr preferRelativeResize="0"/>
          <p:nvPr/>
        </p:nvPicPr>
        <p:blipFill>
          <a:blip r:embed="rId10">
            <a:alphaModFix/>
          </a:blip>
          <a:stretch>
            <a:fillRect/>
          </a:stretch>
        </p:blipFill>
        <p:spPr>
          <a:xfrm>
            <a:off x="0" y="4663225"/>
            <a:ext cx="8164751" cy="459575"/>
          </a:xfrm>
          <a:prstGeom prst="rect">
            <a:avLst/>
          </a:prstGeom>
          <a:noFill/>
          <a:ln>
            <a:noFill/>
          </a:ln>
        </p:spPr>
      </p:pic>
      <p:sp>
        <p:nvSpPr>
          <p:cNvPr id="614" name="Google Shape;614;p47"/>
          <p:cNvSpPr txBox="1"/>
          <p:nvPr/>
        </p:nvSpPr>
        <p:spPr>
          <a:xfrm>
            <a:off x="81136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15" name="Google Shape;615;p47"/>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616" name="Google Shape;616;p47"/>
          <p:cNvSpPr txBox="1"/>
          <p:nvPr/>
        </p:nvSpPr>
        <p:spPr>
          <a:xfrm>
            <a:off x="1017075" y="921000"/>
            <a:ext cx="6427800" cy="33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Surrounding the </a:t>
            </a:r>
            <a:r>
              <a:rPr lang="en" sz="2500">
                <a:latin typeface="Roboto"/>
                <a:ea typeface="Roboto"/>
                <a:cs typeface="Roboto"/>
                <a:sym typeface="Roboto"/>
              </a:rPr>
              <a:t>Earth is a big layer that acts as a blanket covering our planet. We call it our </a:t>
            </a:r>
            <a:r>
              <a:rPr b="1" i="1" lang="en" sz="2500">
                <a:latin typeface="Roboto"/>
                <a:ea typeface="Roboto"/>
                <a:cs typeface="Roboto"/>
                <a:sym typeface="Roboto"/>
              </a:rPr>
              <a:t>atmosphere</a:t>
            </a:r>
            <a:r>
              <a:rPr lang="en" sz="2500">
                <a:latin typeface="Roboto"/>
                <a:ea typeface="Roboto"/>
                <a:cs typeface="Roboto"/>
                <a:sym typeface="Roboto"/>
              </a:rPr>
              <a:t>. The atmosphere is made up of gases like carbon dioxide,</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m</a:t>
            </a:r>
            <a:r>
              <a:rPr lang="en" sz="2500">
                <a:latin typeface="Roboto"/>
                <a:ea typeface="Roboto"/>
                <a:cs typeface="Roboto"/>
                <a:sym typeface="Roboto"/>
              </a:rPr>
              <a:t>ethane, and water vapor,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which helps keep our planet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warm, just like a blanket</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keeps you warm at night.</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48"/>
          <p:cNvPicPr preferRelativeResize="0"/>
          <p:nvPr/>
        </p:nvPicPr>
        <p:blipFill rotWithShape="1">
          <a:blip r:embed="rId3">
            <a:alphaModFix/>
          </a:blip>
          <a:srcRect b="0" l="15654" r="16193" t="0"/>
          <a:stretch/>
        </p:blipFill>
        <p:spPr>
          <a:xfrm>
            <a:off x="5066775" y="1763200"/>
            <a:ext cx="2102950" cy="1811750"/>
          </a:xfrm>
          <a:prstGeom prst="rect">
            <a:avLst/>
          </a:prstGeom>
          <a:noFill/>
          <a:ln>
            <a:noFill/>
          </a:ln>
        </p:spPr>
      </p:pic>
      <p:pic>
        <p:nvPicPr>
          <p:cNvPr descr="https://images.freeimg.net/rsynced_images/floor-floorboards.jpg" id="622" name="Google Shape;622;p4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23" name="Google Shape;623;p48"/>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25" name="Google Shape;625;p4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26" name="Google Shape;626;p4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27" name="Google Shape;627;p4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28" name="Google Shape;628;p48"/>
          <p:cNvSpPr txBox="1"/>
          <p:nvPr/>
        </p:nvSpPr>
        <p:spPr>
          <a:xfrm>
            <a:off x="8119300" y="32294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29" name="Google Shape;629;p48"/>
          <p:cNvPicPr preferRelativeResize="0"/>
          <p:nvPr/>
        </p:nvPicPr>
        <p:blipFill>
          <a:blip r:embed="rId10">
            <a:alphaModFix/>
          </a:blip>
          <a:stretch>
            <a:fillRect/>
          </a:stretch>
        </p:blipFill>
        <p:spPr>
          <a:xfrm>
            <a:off x="0" y="4663225"/>
            <a:ext cx="8153349" cy="459575"/>
          </a:xfrm>
          <a:prstGeom prst="rect">
            <a:avLst/>
          </a:prstGeom>
          <a:noFill/>
          <a:ln>
            <a:noFill/>
          </a:ln>
        </p:spPr>
      </p:pic>
      <p:sp>
        <p:nvSpPr>
          <p:cNvPr id="630" name="Google Shape;630;p48"/>
          <p:cNvSpPr txBox="1"/>
          <p:nvPr/>
        </p:nvSpPr>
        <p:spPr>
          <a:xfrm>
            <a:off x="8113600" y="5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31" name="Google Shape;631;p48"/>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632" name="Google Shape;632;p48"/>
          <p:cNvSpPr txBox="1"/>
          <p:nvPr/>
        </p:nvSpPr>
        <p:spPr>
          <a:xfrm>
            <a:off x="978202" y="892000"/>
            <a:ext cx="3920100" cy="3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O</a:t>
            </a:r>
            <a:r>
              <a:rPr lang="en" sz="3300">
                <a:latin typeface="Roboto"/>
                <a:ea typeface="Roboto"/>
                <a:cs typeface="Roboto"/>
                <a:sym typeface="Roboto"/>
              </a:rPr>
              <a:t>ver time, people all around the world have been doing things that </a:t>
            </a:r>
            <a:r>
              <a:rPr b="1" i="1" lang="en" sz="3300">
                <a:latin typeface="Roboto"/>
                <a:ea typeface="Roboto"/>
                <a:cs typeface="Roboto"/>
                <a:sym typeface="Roboto"/>
              </a:rPr>
              <a:t>add extra blankets</a:t>
            </a:r>
            <a:r>
              <a:rPr lang="en" sz="3300">
                <a:latin typeface="Roboto"/>
                <a:ea typeface="Roboto"/>
                <a:cs typeface="Roboto"/>
                <a:sym typeface="Roboto"/>
              </a:rPr>
              <a:t> to our planet. </a:t>
            </a:r>
            <a:endParaRPr sz="3300">
              <a:latin typeface="Roboto"/>
              <a:ea typeface="Roboto"/>
              <a:cs typeface="Roboto"/>
              <a:sym typeface="Roboto"/>
            </a:endParaRPr>
          </a:p>
        </p:txBody>
      </p:sp>
      <p:pic>
        <p:nvPicPr>
          <p:cNvPr id="633" name="Google Shape;633;p48"/>
          <p:cNvPicPr preferRelativeResize="0"/>
          <p:nvPr/>
        </p:nvPicPr>
        <p:blipFill>
          <a:blip r:embed="rId11">
            <a:alphaModFix/>
          </a:blip>
          <a:stretch>
            <a:fillRect/>
          </a:stretch>
        </p:blipFill>
        <p:spPr>
          <a:xfrm>
            <a:off x="4572000" y="1221250"/>
            <a:ext cx="3200201" cy="28956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id="638" name="Google Shape;638;p49"/>
          <p:cNvPicPr preferRelativeResize="0"/>
          <p:nvPr/>
        </p:nvPicPr>
        <p:blipFill rotWithShape="1">
          <a:blip r:embed="rId3">
            <a:alphaModFix/>
          </a:blip>
          <a:srcRect b="0" l="0" r="0" t="58329"/>
          <a:stretch/>
        </p:blipFill>
        <p:spPr>
          <a:xfrm>
            <a:off x="1017075" y="3827375"/>
            <a:ext cx="5032373" cy="821225"/>
          </a:xfrm>
          <a:prstGeom prst="rect">
            <a:avLst/>
          </a:prstGeom>
          <a:noFill/>
          <a:ln>
            <a:noFill/>
          </a:ln>
        </p:spPr>
      </p:pic>
      <p:pic>
        <p:nvPicPr>
          <p:cNvPr id="639" name="Google Shape;639;p49"/>
          <p:cNvPicPr preferRelativeResize="0"/>
          <p:nvPr/>
        </p:nvPicPr>
        <p:blipFill rotWithShape="1">
          <a:blip r:embed="rId4">
            <a:alphaModFix/>
          </a:blip>
          <a:srcRect b="0" l="15654" r="16193" t="0"/>
          <a:stretch/>
        </p:blipFill>
        <p:spPr>
          <a:xfrm>
            <a:off x="6049450" y="2677677"/>
            <a:ext cx="2233250" cy="1924000"/>
          </a:xfrm>
          <a:prstGeom prst="rect">
            <a:avLst/>
          </a:prstGeom>
          <a:noFill/>
          <a:ln>
            <a:noFill/>
          </a:ln>
        </p:spPr>
      </p:pic>
      <p:pic>
        <p:nvPicPr>
          <p:cNvPr descr="https://images.freeimg.net/rsynced_images/floor-floorboards.jpg" id="640" name="Google Shape;640;p49">
            <a:hlinkClick r:id="rId5"/>
          </p:cNvPr>
          <p:cNvPicPr preferRelativeResize="0"/>
          <p:nvPr/>
        </p:nvPicPr>
        <p:blipFill rotWithShape="1">
          <a:blip r:embed="rId6">
            <a:alphaModFix/>
          </a:blip>
          <a:srcRect b="0" l="0" r="0" t="82640"/>
          <a:stretch/>
        </p:blipFill>
        <p:spPr>
          <a:xfrm>
            <a:off x="0" y="4601675"/>
            <a:ext cx="9144001" cy="541825"/>
          </a:xfrm>
          <a:prstGeom prst="rect">
            <a:avLst/>
          </a:prstGeom>
          <a:noFill/>
          <a:ln>
            <a:noFill/>
          </a:ln>
        </p:spPr>
      </p:pic>
      <p:sp>
        <p:nvSpPr>
          <p:cNvPr id="641" name="Google Shape;641;p49"/>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43" name="Google Shape;643;p4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44" name="Google Shape;644;p49">
            <a:hlinkClick r:id="rId7"/>
          </p:cNvPr>
          <p:cNvPicPr preferRelativeResize="0"/>
          <p:nvPr/>
        </p:nvPicPr>
        <p:blipFill>
          <a:blip r:embed="rId8">
            <a:alphaModFix/>
          </a:blip>
          <a:stretch>
            <a:fillRect/>
          </a:stretch>
        </p:blipFill>
        <p:spPr>
          <a:xfrm>
            <a:off x="103125" y="146300"/>
            <a:ext cx="744601" cy="744601"/>
          </a:xfrm>
          <a:prstGeom prst="rect">
            <a:avLst/>
          </a:prstGeom>
          <a:noFill/>
          <a:ln>
            <a:noFill/>
          </a:ln>
        </p:spPr>
      </p:pic>
      <p:pic>
        <p:nvPicPr>
          <p:cNvPr descr="https://publicdomainvectors.org/photos/Pflanze-coloured.png" id="645" name="Google Shape;645;p49">
            <a:hlinkClick r:id="rId9"/>
          </p:cNvPr>
          <p:cNvPicPr preferRelativeResize="0"/>
          <p:nvPr/>
        </p:nvPicPr>
        <p:blipFill rotWithShape="1">
          <a:blip r:embed="rId10">
            <a:alphaModFix/>
          </a:blip>
          <a:srcRect b="0" l="7070" r="7429" t="0"/>
          <a:stretch/>
        </p:blipFill>
        <p:spPr>
          <a:xfrm>
            <a:off x="44925" y="3049500"/>
            <a:ext cx="861000" cy="1613725"/>
          </a:xfrm>
          <a:prstGeom prst="rect">
            <a:avLst/>
          </a:prstGeom>
          <a:noFill/>
          <a:ln>
            <a:noFill/>
          </a:ln>
        </p:spPr>
      </p:pic>
      <p:sp>
        <p:nvSpPr>
          <p:cNvPr id="646" name="Google Shape;646;p49"/>
          <p:cNvSpPr txBox="1"/>
          <p:nvPr/>
        </p:nvSpPr>
        <p:spPr>
          <a:xfrm>
            <a:off x="8119300" y="32294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47" name="Google Shape;647;p49"/>
          <p:cNvPicPr preferRelativeResize="0"/>
          <p:nvPr/>
        </p:nvPicPr>
        <p:blipFill>
          <a:blip r:embed="rId11">
            <a:alphaModFix/>
          </a:blip>
          <a:stretch>
            <a:fillRect/>
          </a:stretch>
        </p:blipFill>
        <p:spPr>
          <a:xfrm>
            <a:off x="0" y="4663225"/>
            <a:ext cx="8153349" cy="459575"/>
          </a:xfrm>
          <a:prstGeom prst="rect">
            <a:avLst/>
          </a:prstGeom>
          <a:noFill/>
          <a:ln>
            <a:noFill/>
          </a:ln>
        </p:spPr>
      </p:pic>
      <p:sp>
        <p:nvSpPr>
          <p:cNvPr id="648" name="Google Shape;648;p49"/>
          <p:cNvSpPr txBox="1"/>
          <p:nvPr/>
        </p:nvSpPr>
        <p:spPr>
          <a:xfrm>
            <a:off x="8113600" y="5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49" name="Google Shape;649;p49"/>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650" name="Google Shape;650;p49"/>
          <p:cNvSpPr txBox="1"/>
          <p:nvPr/>
        </p:nvSpPr>
        <p:spPr>
          <a:xfrm>
            <a:off x="964625" y="781050"/>
            <a:ext cx="5825100" cy="32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Human activities like </a:t>
            </a:r>
            <a:endParaRPr sz="2500">
              <a:latin typeface="Roboto"/>
              <a:ea typeface="Roboto"/>
              <a:cs typeface="Roboto"/>
              <a:sym typeface="Roboto"/>
            </a:endParaRPr>
          </a:p>
          <a:p>
            <a:pPr indent="-368300" lvl="0" marL="914400" rtl="0" algn="l">
              <a:spcBef>
                <a:spcPts val="0"/>
              </a:spcBef>
              <a:spcAft>
                <a:spcPts val="0"/>
              </a:spcAft>
              <a:buSzPts val="2200"/>
              <a:buFont typeface="Roboto"/>
              <a:buChar char="●"/>
            </a:pPr>
            <a:r>
              <a:rPr b="1" i="1" lang="en" sz="2200">
                <a:latin typeface="Roboto"/>
                <a:ea typeface="Roboto"/>
                <a:cs typeface="Roboto"/>
                <a:sym typeface="Roboto"/>
              </a:rPr>
              <a:t>burning coal, oil, and gas for energy, </a:t>
            </a:r>
            <a:endParaRPr b="1" i="1" sz="2200">
              <a:latin typeface="Roboto"/>
              <a:ea typeface="Roboto"/>
              <a:cs typeface="Roboto"/>
              <a:sym typeface="Roboto"/>
            </a:endParaRPr>
          </a:p>
          <a:p>
            <a:pPr indent="-368300" lvl="0" marL="914400" rtl="0" algn="l">
              <a:spcBef>
                <a:spcPts val="0"/>
              </a:spcBef>
              <a:spcAft>
                <a:spcPts val="0"/>
              </a:spcAft>
              <a:buSzPts val="2200"/>
              <a:buFont typeface="Roboto"/>
              <a:buChar char="●"/>
            </a:pPr>
            <a:r>
              <a:rPr b="1" i="1" lang="en" sz="2200">
                <a:latin typeface="Roboto"/>
                <a:ea typeface="Roboto"/>
                <a:cs typeface="Roboto"/>
                <a:sym typeface="Roboto"/>
              </a:rPr>
              <a:t>reducing the size of our forest, and </a:t>
            </a:r>
            <a:endParaRPr b="1" i="1" sz="2200">
              <a:latin typeface="Roboto"/>
              <a:ea typeface="Roboto"/>
              <a:cs typeface="Roboto"/>
              <a:sym typeface="Roboto"/>
            </a:endParaRPr>
          </a:p>
          <a:p>
            <a:pPr indent="-387350" lvl="0" marL="914400" rtl="0" algn="l">
              <a:spcBef>
                <a:spcPts val="0"/>
              </a:spcBef>
              <a:spcAft>
                <a:spcPts val="0"/>
              </a:spcAft>
              <a:buSzPts val="2500"/>
              <a:buFont typeface="Roboto"/>
              <a:buChar char="●"/>
            </a:pPr>
            <a:r>
              <a:rPr b="1" i="1" lang="en" sz="2200">
                <a:latin typeface="Roboto"/>
                <a:ea typeface="Roboto"/>
                <a:cs typeface="Roboto"/>
                <a:sym typeface="Roboto"/>
              </a:rPr>
              <a:t>industrialization (manufacturing)</a:t>
            </a:r>
            <a:r>
              <a:rPr lang="en" sz="2500">
                <a:latin typeface="Roboto"/>
                <a:ea typeface="Roboto"/>
                <a:cs typeface="Roboto"/>
                <a:sym typeface="Roboto"/>
              </a:rPr>
              <a:t>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h</a:t>
            </a:r>
            <a:r>
              <a:rPr lang="en" sz="2500">
                <a:latin typeface="Roboto"/>
                <a:ea typeface="Roboto"/>
                <a:cs typeface="Roboto"/>
                <a:sym typeface="Roboto"/>
              </a:rPr>
              <a:t>ave released extra gases into</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 air. The effect is like adding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extra blankets. This has made the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Earth warmer than it should be.</a:t>
            </a:r>
            <a:endParaRPr sz="2500">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pic>
        <p:nvPicPr>
          <p:cNvPr id="655" name="Google Shape;655;p50"/>
          <p:cNvPicPr preferRelativeResize="0"/>
          <p:nvPr/>
        </p:nvPicPr>
        <p:blipFill>
          <a:blip r:embed="rId3">
            <a:alphaModFix/>
          </a:blip>
          <a:stretch>
            <a:fillRect/>
          </a:stretch>
        </p:blipFill>
        <p:spPr>
          <a:xfrm>
            <a:off x="5845050" y="3558550"/>
            <a:ext cx="2319698" cy="978725"/>
          </a:xfrm>
          <a:prstGeom prst="rect">
            <a:avLst/>
          </a:prstGeom>
          <a:noFill/>
          <a:ln>
            <a:noFill/>
          </a:ln>
        </p:spPr>
      </p:pic>
      <p:pic>
        <p:nvPicPr>
          <p:cNvPr descr="https://images.freeimg.net/rsynced_images/floor-floorboards.jpg" id="656" name="Google Shape;656;p5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57" name="Google Shape;657;p5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9" name="Google Shape;659;p5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60" name="Google Shape;660;p5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61" name="Google Shape;661;p5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62" name="Google Shape;662;p50"/>
          <p:cNvSpPr txBox="1"/>
          <p:nvPr/>
        </p:nvSpPr>
        <p:spPr>
          <a:xfrm>
            <a:off x="81647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63" name="Google Shape;663;p50"/>
          <p:cNvPicPr preferRelativeResize="0"/>
          <p:nvPr/>
        </p:nvPicPr>
        <p:blipFill>
          <a:blip r:embed="rId10">
            <a:alphaModFix/>
          </a:blip>
          <a:stretch>
            <a:fillRect/>
          </a:stretch>
        </p:blipFill>
        <p:spPr>
          <a:xfrm>
            <a:off x="0" y="4663225"/>
            <a:ext cx="8164751" cy="459575"/>
          </a:xfrm>
          <a:prstGeom prst="rect">
            <a:avLst/>
          </a:prstGeom>
          <a:noFill/>
          <a:ln>
            <a:noFill/>
          </a:ln>
        </p:spPr>
      </p:pic>
      <p:sp>
        <p:nvSpPr>
          <p:cNvPr id="664" name="Google Shape;664;p50"/>
          <p:cNvSpPr txBox="1"/>
          <p:nvPr/>
        </p:nvSpPr>
        <p:spPr>
          <a:xfrm>
            <a:off x="81136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65" name="Google Shape;665;p50"/>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666" name="Google Shape;666;p50"/>
          <p:cNvSpPr txBox="1"/>
          <p:nvPr/>
        </p:nvSpPr>
        <p:spPr>
          <a:xfrm>
            <a:off x="847725" y="821250"/>
            <a:ext cx="6988200" cy="8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As our </a:t>
            </a:r>
            <a:r>
              <a:rPr lang="en" sz="2500">
                <a:latin typeface="Roboto"/>
                <a:ea typeface="Roboto"/>
                <a:cs typeface="Roboto"/>
                <a:sym typeface="Roboto"/>
              </a:rPr>
              <a:t>Earth gets warmer, all sorts of problems begin to happen. Look at the diagram below.</a:t>
            </a:r>
            <a:endParaRPr sz="2500">
              <a:latin typeface="Roboto"/>
              <a:ea typeface="Roboto"/>
              <a:cs typeface="Roboto"/>
              <a:sym typeface="Roboto"/>
            </a:endParaRPr>
          </a:p>
        </p:txBody>
      </p:sp>
      <p:sp>
        <p:nvSpPr>
          <p:cNvPr id="667" name="Google Shape;667;p50"/>
          <p:cNvSpPr txBox="1"/>
          <p:nvPr/>
        </p:nvSpPr>
        <p:spPr>
          <a:xfrm>
            <a:off x="4150350" y="2021850"/>
            <a:ext cx="12318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668" name="Google Shape;668;p50"/>
          <p:cNvPicPr preferRelativeResize="0"/>
          <p:nvPr/>
        </p:nvPicPr>
        <p:blipFill rotWithShape="1">
          <a:blip r:embed="rId11">
            <a:alphaModFix/>
          </a:blip>
          <a:srcRect b="23371" l="0" r="0" t="0"/>
          <a:stretch/>
        </p:blipFill>
        <p:spPr>
          <a:xfrm>
            <a:off x="847725" y="2358275"/>
            <a:ext cx="2408225" cy="2164000"/>
          </a:xfrm>
          <a:prstGeom prst="rect">
            <a:avLst/>
          </a:prstGeom>
          <a:noFill/>
          <a:ln>
            <a:noFill/>
          </a:ln>
        </p:spPr>
      </p:pic>
      <p:pic>
        <p:nvPicPr>
          <p:cNvPr id="669" name="Google Shape;669;p50"/>
          <p:cNvPicPr preferRelativeResize="0"/>
          <p:nvPr/>
        </p:nvPicPr>
        <p:blipFill>
          <a:blip r:embed="rId12">
            <a:alphaModFix/>
          </a:blip>
          <a:stretch>
            <a:fillRect/>
          </a:stretch>
        </p:blipFill>
        <p:spPr>
          <a:xfrm>
            <a:off x="3255950" y="2923550"/>
            <a:ext cx="2610876" cy="1613725"/>
          </a:xfrm>
          <a:prstGeom prst="rect">
            <a:avLst/>
          </a:prstGeom>
          <a:noFill/>
          <a:ln>
            <a:noFill/>
          </a:ln>
        </p:spPr>
      </p:pic>
      <p:sp>
        <p:nvSpPr>
          <p:cNvPr id="670" name="Google Shape;670;p50"/>
          <p:cNvSpPr/>
          <p:nvPr/>
        </p:nvSpPr>
        <p:spPr>
          <a:xfrm>
            <a:off x="847725" y="1863125"/>
            <a:ext cx="2363141" cy="495149"/>
          </a:xfrm>
          <a:prstGeom prst="rect">
            <a:avLst/>
          </a:prstGeom>
        </p:spPr>
        <p:txBody>
          <a:bodyPr>
            <a:prstTxWarp prst="textPlain"/>
          </a:bodyPr>
          <a:lstStyle/>
          <a:p>
            <a:pPr lvl="0" algn="ctr"/>
            <a:r>
              <a:rPr b="0" i="0">
                <a:ln>
                  <a:noFill/>
                </a:ln>
                <a:solidFill>
                  <a:srgbClr val="FF0000"/>
                </a:solidFill>
                <a:latin typeface="Roboto;500"/>
              </a:rPr>
              <a:t>Melting ice at North and South Pole.</a:t>
            </a:r>
          </a:p>
        </p:txBody>
      </p:sp>
      <p:sp>
        <p:nvSpPr>
          <p:cNvPr id="671" name="Google Shape;671;p50"/>
          <p:cNvSpPr/>
          <p:nvPr/>
        </p:nvSpPr>
        <p:spPr>
          <a:xfrm>
            <a:off x="3396900" y="2513938"/>
            <a:ext cx="1948054" cy="377101"/>
          </a:xfrm>
          <a:prstGeom prst="rect">
            <a:avLst/>
          </a:prstGeom>
        </p:spPr>
        <p:txBody>
          <a:bodyPr>
            <a:prstTxWarp prst="textPlain"/>
          </a:bodyPr>
          <a:lstStyle/>
          <a:p>
            <a:pPr lvl="0" algn="ctr"/>
            <a:r>
              <a:rPr b="0" i="0">
                <a:ln>
                  <a:noFill/>
                </a:ln>
                <a:solidFill>
                  <a:srgbClr val="FF0000"/>
                </a:solidFill>
                <a:latin typeface="Roboto;500"/>
              </a:rPr>
              <a:t>Sea level rises.</a:t>
            </a:r>
          </a:p>
        </p:txBody>
      </p:sp>
      <p:sp>
        <p:nvSpPr>
          <p:cNvPr id="672" name="Google Shape;672;p50"/>
          <p:cNvSpPr/>
          <p:nvPr/>
        </p:nvSpPr>
        <p:spPr>
          <a:xfrm>
            <a:off x="5892525" y="3126800"/>
            <a:ext cx="2272187" cy="392800"/>
          </a:xfrm>
          <a:prstGeom prst="rect">
            <a:avLst/>
          </a:prstGeom>
        </p:spPr>
        <p:txBody>
          <a:bodyPr>
            <a:prstTxWarp prst="textPlain"/>
          </a:bodyPr>
          <a:lstStyle/>
          <a:p>
            <a:pPr lvl="0" algn="ctr"/>
            <a:r>
              <a:rPr b="0" i="0">
                <a:ln>
                  <a:noFill/>
                </a:ln>
                <a:solidFill>
                  <a:srgbClr val="FF0000"/>
                </a:solidFill>
                <a:latin typeface="Roboto;500"/>
              </a:rPr>
              <a:t>Pollution and extreme weather.</a:t>
            </a:r>
          </a:p>
        </p:txBody>
      </p:sp>
      <p:sp>
        <p:nvSpPr>
          <p:cNvPr id="673" name="Google Shape;673;p50"/>
          <p:cNvSpPr/>
          <p:nvPr/>
        </p:nvSpPr>
        <p:spPr>
          <a:xfrm rot="5401662">
            <a:off x="3491900" y="1686150"/>
            <a:ext cx="620700" cy="1092300"/>
          </a:xfrm>
          <a:prstGeom prst="bentArrow">
            <a:avLst>
              <a:gd fmla="val 25000" name="adj1"/>
              <a:gd fmla="val 25000" name="adj2"/>
              <a:gd fmla="val 25000" name="adj3"/>
              <a:gd fmla="val 43750" name="adj4"/>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4" name="Google Shape;674;p50"/>
          <p:cNvSpPr/>
          <p:nvPr/>
        </p:nvSpPr>
        <p:spPr>
          <a:xfrm rot="5402287">
            <a:off x="6033650" y="2031025"/>
            <a:ext cx="450900" cy="1740600"/>
          </a:xfrm>
          <a:prstGeom prst="bentArrow">
            <a:avLst>
              <a:gd fmla="val 25000" name="adj1"/>
              <a:gd fmla="val 25000" name="adj2"/>
              <a:gd fmla="val 25000" name="adj3"/>
              <a:gd fmla="val 43750" name="adj4"/>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pic>
        <p:nvPicPr>
          <p:cNvPr descr="https://images.freeimg.net/rsynced_images/floor-floorboards.jpg" id="679" name="Google Shape;679;p5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0" name="Google Shape;680;p5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2" name="Google Shape;682;p5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83" name="Google Shape;683;p5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84" name="Google Shape;684;p5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85" name="Google Shape;685;p51"/>
          <p:cNvSpPr txBox="1"/>
          <p:nvPr/>
        </p:nvSpPr>
        <p:spPr>
          <a:xfrm>
            <a:off x="81647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86" name="Google Shape;686;p51"/>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687" name="Google Shape;687;p51"/>
          <p:cNvSpPr txBox="1"/>
          <p:nvPr/>
        </p:nvSpPr>
        <p:spPr>
          <a:xfrm>
            <a:off x="81136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88" name="Google Shape;688;p51"/>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689" name="Google Shape;689;p51"/>
          <p:cNvSpPr txBox="1"/>
          <p:nvPr/>
        </p:nvSpPr>
        <p:spPr>
          <a:xfrm>
            <a:off x="1085925" y="936938"/>
            <a:ext cx="3729600" cy="36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Think of it like leaving a bowl of ice cream outside on a summer day. Your ice cream melts after a while, it loses it taste and no matter what you do, it does not taste the same anymore. </a:t>
            </a:r>
            <a:endParaRPr sz="2500">
              <a:latin typeface="Roboto"/>
              <a:ea typeface="Roboto"/>
              <a:cs typeface="Roboto"/>
              <a:sym typeface="Roboto"/>
            </a:endParaRPr>
          </a:p>
        </p:txBody>
      </p:sp>
      <p:sp>
        <p:nvSpPr>
          <p:cNvPr id="690" name="Google Shape;690;p51"/>
          <p:cNvSpPr txBox="1"/>
          <p:nvPr/>
        </p:nvSpPr>
        <p:spPr>
          <a:xfrm>
            <a:off x="4150350" y="2021850"/>
            <a:ext cx="12318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691" name="Google Shape;691;p51"/>
          <p:cNvPicPr preferRelativeResize="0"/>
          <p:nvPr/>
        </p:nvPicPr>
        <p:blipFill>
          <a:blip r:embed="rId10">
            <a:alphaModFix/>
          </a:blip>
          <a:stretch>
            <a:fillRect/>
          </a:stretch>
        </p:blipFill>
        <p:spPr>
          <a:xfrm>
            <a:off x="4815525" y="2027188"/>
            <a:ext cx="3565375" cy="25094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images.freeimg.net/rsynced_images/floor-floorboards.jpg" id="113" name="Google Shape;113;p1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 name="Google Shape;114;p16"/>
          <p:cNvSpPr/>
          <p:nvPr/>
        </p:nvSpPr>
        <p:spPr>
          <a:xfrm>
            <a:off x="8043300" y="50"/>
            <a:ext cx="11007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 name="Google Shape;117;p1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 name="Google Shape;118;p16">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19" name="Google Shape;119;p16"/>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1905625" y="237850"/>
            <a:ext cx="5225400" cy="3978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2300" u="sng">
                <a:latin typeface="Roboto"/>
                <a:ea typeface="Roboto"/>
                <a:cs typeface="Roboto"/>
                <a:sym typeface="Roboto"/>
              </a:rPr>
              <a:t>Topics Covered</a:t>
            </a:r>
            <a:endParaRPr sz="1800">
              <a:latin typeface="Roboto"/>
              <a:ea typeface="Roboto"/>
              <a:cs typeface="Roboto"/>
              <a:sym typeface="Roboto"/>
            </a:endParaRPr>
          </a:p>
          <a:p>
            <a:pPr indent="-342900" lvl="0" marL="457200" rtl="0" algn="l">
              <a:lnSpc>
                <a:spcPct val="10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9"/>
              </a:rPr>
              <a:t>Data Collection, Storage, Visualization &amp; Analysis</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0"/>
              </a:rPr>
              <a:t>Climate Change</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1"/>
              </a:rPr>
              <a:t>Extreme Weather</a:t>
            </a:r>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2"/>
              </a:rPr>
              <a:t>Pollution</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3"/>
              </a:rPr>
              <a:t>Student Challenge</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4"/>
              </a:rPr>
              <a:t>Works Cited</a:t>
            </a:r>
            <a:endParaRPr sz="1800">
              <a:latin typeface="Roboto"/>
              <a:ea typeface="Roboto"/>
              <a:cs typeface="Roboto"/>
              <a:sym typeface="Roboto"/>
            </a:endParaRPr>
          </a:p>
        </p:txBody>
      </p:sp>
      <p:sp>
        <p:nvSpPr>
          <p:cNvPr id="121" name="Google Shape;121;p16"/>
          <p:cNvSpPr txBox="1"/>
          <p:nvPr/>
        </p:nvSpPr>
        <p:spPr>
          <a:xfrm>
            <a:off x="81040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22" name="Google Shape;122;p16"/>
          <p:cNvPicPr preferRelativeResize="0"/>
          <p:nvPr/>
        </p:nvPicPr>
        <p:blipFill>
          <a:blip r:embed="rId15">
            <a:alphaModFix/>
          </a:blip>
          <a:stretch>
            <a:fillRect/>
          </a:stretch>
        </p:blipFill>
        <p:spPr>
          <a:xfrm>
            <a:off x="0" y="4663225"/>
            <a:ext cx="8043300" cy="459575"/>
          </a:xfrm>
          <a:prstGeom prst="rect">
            <a:avLst/>
          </a:prstGeom>
          <a:noFill/>
          <a:ln>
            <a:noFill/>
          </a:ln>
        </p:spPr>
      </p:pic>
      <p:sp>
        <p:nvSpPr>
          <p:cNvPr id="123" name="Google Shape;123;p16"/>
          <p:cNvSpPr txBox="1"/>
          <p:nvPr/>
        </p:nvSpPr>
        <p:spPr>
          <a:xfrm>
            <a:off x="80433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id="696" name="Google Shape;696;p52"/>
          <p:cNvPicPr preferRelativeResize="0"/>
          <p:nvPr/>
        </p:nvPicPr>
        <p:blipFill rotWithShape="1">
          <a:blip r:embed="rId3">
            <a:alphaModFix/>
          </a:blip>
          <a:srcRect b="0" l="15654" r="16193" t="0"/>
          <a:stretch/>
        </p:blipFill>
        <p:spPr>
          <a:xfrm>
            <a:off x="5961775" y="2737350"/>
            <a:ext cx="2267825" cy="2028950"/>
          </a:xfrm>
          <a:prstGeom prst="rect">
            <a:avLst/>
          </a:prstGeom>
          <a:noFill/>
          <a:ln>
            <a:noFill/>
          </a:ln>
        </p:spPr>
      </p:pic>
      <p:pic>
        <p:nvPicPr>
          <p:cNvPr descr="https://images.freeimg.net/rsynced_images/floor-floorboards.jpg" id="697" name="Google Shape;697;p5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98" name="Google Shape;698;p52"/>
          <p:cNvSpPr/>
          <p:nvPr/>
        </p:nvSpPr>
        <p:spPr>
          <a:xfrm>
            <a:off x="8113600" y="50"/>
            <a:ext cx="10305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0" name="Google Shape;700;p5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01" name="Google Shape;701;p5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702" name="Google Shape;702;p5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703" name="Google Shape;703;p52"/>
          <p:cNvSpPr txBox="1"/>
          <p:nvPr/>
        </p:nvSpPr>
        <p:spPr>
          <a:xfrm>
            <a:off x="81392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04" name="Google Shape;704;p52"/>
          <p:cNvPicPr preferRelativeResize="0"/>
          <p:nvPr/>
        </p:nvPicPr>
        <p:blipFill>
          <a:blip r:embed="rId10">
            <a:alphaModFix/>
          </a:blip>
          <a:stretch>
            <a:fillRect/>
          </a:stretch>
        </p:blipFill>
        <p:spPr>
          <a:xfrm>
            <a:off x="0" y="4663225"/>
            <a:ext cx="8133550" cy="459575"/>
          </a:xfrm>
          <a:prstGeom prst="rect">
            <a:avLst/>
          </a:prstGeom>
          <a:noFill/>
          <a:ln>
            <a:noFill/>
          </a:ln>
        </p:spPr>
      </p:pic>
      <p:sp>
        <p:nvSpPr>
          <p:cNvPr id="705" name="Google Shape;705;p52"/>
          <p:cNvSpPr txBox="1"/>
          <p:nvPr/>
        </p:nvSpPr>
        <p:spPr>
          <a:xfrm>
            <a:off x="81335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06" name="Google Shape;706;p52"/>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707" name="Google Shape;707;p52"/>
          <p:cNvSpPr txBox="1"/>
          <p:nvPr/>
        </p:nvSpPr>
        <p:spPr>
          <a:xfrm>
            <a:off x="847725" y="781050"/>
            <a:ext cx="6183900" cy="3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And so! </a:t>
            </a:r>
            <a:r>
              <a:rPr b="1" i="1" lang="en" sz="2500">
                <a:latin typeface="Roboto"/>
                <a:ea typeface="Roboto"/>
                <a:cs typeface="Roboto"/>
                <a:sym typeface="Roboto"/>
              </a:rPr>
              <a:t>C</a:t>
            </a:r>
            <a:r>
              <a:rPr b="1" i="1" lang="en" sz="2500">
                <a:latin typeface="Roboto"/>
                <a:ea typeface="Roboto"/>
                <a:cs typeface="Roboto"/>
                <a:sym typeface="Roboto"/>
              </a:rPr>
              <a:t>limate change is the permanent </a:t>
            </a:r>
            <a:r>
              <a:rPr b="1" i="1" lang="en" sz="2500">
                <a:latin typeface="Roboto"/>
                <a:ea typeface="Roboto"/>
                <a:cs typeface="Roboto"/>
                <a:sym typeface="Roboto"/>
              </a:rPr>
              <a:t>change</a:t>
            </a:r>
            <a:r>
              <a:rPr b="1" i="1" lang="en" sz="2500">
                <a:latin typeface="Roboto"/>
                <a:ea typeface="Roboto"/>
                <a:cs typeface="Roboto"/>
                <a:sym typeface="Roboto"/>
              </a:rPr>
              <a:t> in the Earth’s weather pattern caused by human activity.</a:t>
            </a:r>
            <a:r>
              <a:rPr lang="en" sz="2500">
                <a:latin typeface="Roboto"/>
                <a:ea typeface="Roboto"/>
                <a:cs typeface="Roboto"/>
                <a:sym typeface="Roboto"/>
              </a:rPr>
              <a:t>  It adversely impacts </a:t>
            </a:r>
            <a:r>
              <a:rPr b="1" i="1" lang="en" sz="2500">
                <a:latin typeface="Roboto"/>
                <a:ea typeface="Roboto"/>
                <a:cs typeface="Roboto"/>
                <a:sym typeface="Roboto"/>
              </a:rPr>
              <a:t>all living things</a:t>
            </a:r>
            <a:r>
              <a:rPr lang="en" sz="2500">
                <a:latin typeface="Roboto"/>
                <a:ea typeface="Roboto"/>
                <a:cs typeface="Roboto"/>
                <a:sym typeface="Roboto"/>
              </a:rPr>
              <a:t> and can result in:</a:t>
            </a:r>
            <a:endParaRPr sz="25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rising temperatures,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sea level rise,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extreme weather events,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shifts in ecosystems,</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disruptions to agriculture, and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problems with local economies.</a:t>
            </a:r>
            <a:endParaRPr sz="2100">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pic>
        <p:nvPicPr>
          <p:cNvPr descr="https://images.freeimg.net/rsynced_images/floor-floorboards.jpg" id="712" name="Google Shape;712;p5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13" name="Google Shape;713;p53"/>
          <p:cNvSpPr/>
          <p:nvPr/>
        </p:nvSpPr>
        <p:spPr>
          <a:xfrm>
            <a:off x="8113600" y="50"/>
            <a:ext cx="10305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5" name="Google Shape;715;p5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6" name="Google Shape;716;p5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17" name="Google Shape;717;p5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18" name="Google Shape;718;p53"/>
          <p:cNvSpPr txBox="1"/>
          <p:nvPr/>
        </p:nvSpPr>
        <p:spPr>
          <a:xfrm>
            <a:off x="81392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19" name="Google Shape;719;p53"/>
          <p:cNvPicPr preferRelativeResize="0"/>
          <p:nvPr/>
        </p:nvPicPr>
        <p:blipFill>
          <a:blip r:embed="rId9">
            <a:alphaModFix/>
          </a:blip>
          <a:stretch>
            <a:fillRect/>
          </a:stretch>
        </p:blipFill>
        <p:spPr>
          <a:xfrm>
            <a:off x="0" y="4663225"/>
            <a:ext cx="8133550" cy="459575"/>
          </a:xfrm>
          <a:prstGeom prst="rect">
            <a:avLst/>
          </a:prstGeom>
          <a:noFill/>
          <a:ln>
            <a:noFill/>
          </a:ln>
        </p:spPr>
      </p:pic>
      <p:sp>
        <p:nvSpPr>
          <p:cNvPr id="720" name="Google Shape;720;p53"/>
          <p:cNvSpPr txBox="1"/>
          <p:nvPr/>
        </p:nvSpPr>
        <p:spPr>
          <a:xfrm>
            <a:off x="81335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21" name="Google Shape;721;p53"/>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722" name="Google Shape;722;p53"/>
          <p:cNvSpPr txBox="1"/>
          <p:nvPr/>
        </p:nvSpPr>
        <p:spPr>
          <a:xfrm>
            <a:off x="913625" y="854650"/>
            <a:ext cx="6306300" cy="3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500">
                <a:latin typeface="Roboto"/>
                <a:ea typeface="Roboto"/>
                <a:cs typeface="Roboto"/>
                <a:sym typeface="Roboto"/>
              </a:rPr>
              <a:t>Climate change causes </a:t>
            </a:r>
            <a:r>
              <a:rPr b="1" i="1" lang="en" sz="3000">
                <a:latin typeface="Roboto"/>
                <a:ea typeface="Roboto"/>
                <a:cs typeface="Roboto"/>
                <a:sym typeface="Roboto"/>
              </a:rPr>
              <a:t>Global warming</a:t>
            </a:r>
            <a:r>
              <a:rPr b="1" i="1" lang="en" sz="2500">
                <a:latin typeface="Roboto"/>
                <a:ea typeface="Roboto"/>
                <a:cs typeface="Roboto"/>
                <a:sym typeface="Roboto"/>
              </a:rPr>
              <a:t>, </a:t>
            </a:r>
            <a:r>
              <a:rPr lang="en" sz="2500">
                <a:latin typeface="Roboto"/>
                <a:ea typeface="Roboto"/>
                <a:cs typeface="Roboto"/>
                <a:sym typeface="Roboto"/>
              </a:rPr>
              <a:t> a </a:t>
            </a:r>
            <a:r>
              <a:rPr lang="en" sz="2500">
                <a:solidFill>
                  <a:srgbClr val="0D0D0D"/>
                </a:solidFill>
                <a:latin typeface="Roboto"/>
                <a:ea typeface="Roboto"/>
                <a:cs typeface="Roboto"/>
                <a:sym typeface="Roboto"/>
              </a:rPr>
              <a:t>long-term increase in Earth's average surface temperature, primarily due to human activities that release greenhouse gases into the atmosphere. These greenhouse gases, trap heat from the sun in the Earth's atmosphere, leading to a warming</a:t>
            </a:r>
            <a:r>
              <a:rPr lang="en" sz="2500">
                <a:solidFill>
                  <a:srgbClr val="0D0D0D"/>
                </a:solidFill>
                <a:highlight>
                  <a:srgbClr val="FFFFFF"/>
                </a:highlight>
                <a:latin typeface="Roboto"/>
                <a:ea typeface="Roboto"/>
                <a:cs typeface="Roboto"/>
                <a:sym typeface="Roboto"/>
              </a:rPr>
              <a:t>.</a:t>
            </a:r>
            <a:endParaRPr sz="2500">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pic>
        <p:nvPicPr>
          <p:cNvPr descr="https://images.freeimg.net/rsynced_images/floor-floorboards.jpg" id="727" name="Google Shape;727;p5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28" name="Google Shape;728;p54"/>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0" name="Google Shape;730;p5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31" name="Google Shape;731;p5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32" name="Google Shape;732;p5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33" name="Google Shape;733;p54"/>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34" name="Google Shape;734;p54"/>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735" name="Google Shape;735;p5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36" name="Google Shape;736;p54"/>
          <p:cNvSpPr/>
          <p:nvPr/>
        </p:nvSpPr>
        <p:spPr>
          <a:xfrm>
            <a:off x="278475" y="1079025"/>
            <a:ext cx="7495227" cy="16137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Extreme Weather</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pic>
        <p:nvPicPr>
          <p:cNvPr descr="https://images.freeimg.net/rsynced_images/floor-floorboards.jpg" id="741" name="Google Shape;741;p5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42" name="Google Shape;742;p55"/>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4" name="Google Shape;744;p5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45" name="Google Shape;745;p5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46" name="Google Shape;746;p5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47" name="Google Shape;747;p55"/>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48" name="Google Shape;748;p55"/>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749" name="Google Shape;749;p5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50" name="Google Shape;750;p55"/>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751" name="Google Shape;751;p55"/>
          <p:cNvSpPr txBox="1"/>
          <p:nvPr/>
        </p:nvSpPr>
        <p:spPr>
          <a:xfrm>
            <a:off x="922700" y="1118375"/>
            <a:ext cx="6518700" cy="31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The word</a:t>
            </a:r>
            <a:r>
              <a:rPr b="1" lang="en" sz="3300">
                <a:latin typeface="Roboto"/>
                <a:ea typeface="Roboto"/>
                <a:cs typeface="Roboto"/>
                <a:sym typeface="Roboto"/>
              </a:rPr>
              <a:t> extreme</a:t>
            </a:r>
            <a:r>
              <a:rPr lang="en" sz="3300">
                <a:latin typeface="Roboto"/>
                <a:ea typeface="Roboto"/>
                <a:cs typeface="Roboto"/>
                <a:sym typeface="Roboto"/>
              </a:rPr>
              <a:t> means reaching the maximum or highest amount. </a:t>
            </a:r>
            <a:r>
              <a:rPr b="1" lang="en" sz="3300">
                <a:latin typeface="Roboto"/>
                <a:ea typeface="Roboto"/>
                <a:cs typeface="Roboto"/>
                <a:sym typeface="Roboto"/>
              </a:rPr>
              <a:t>Extreme weather</a:t>
            </a:r>
            <a:r>
              <a:rPr lang="en" sz="3300">
                <a:latin typeface="Roboto"/>
                <a:ea typeface="Roboto"/>
                <a:cs typeface="Roboto"/>
                <a:sym typeface="Roboto"/>
              </a:rPr>
              <a:t> refers to severe or unusual weather events that are very different from what is expected. </a:t>
            </a:r>
            <a:endParaRPr sz="3300">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pic>
        <p:nvPicPr>
          <p:cNvPr descr="https://images.freeimg.net/rsynced_images/floor-floorboards.jpg" id="756" name="Google Shape;756;p5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57" name="Google Shape;757;p56"/>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9" name="Google Shape;759;p5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60" name="Google Shape;760;p5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61" name="Google Shape;761;p5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62" name="Google Shape;762;p56"/>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63" name="Google Shape;763;p56"/>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764" name="Google Shape;764;p5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65" name="Google Shape;765;p56"/>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766" name="Google Shape;766;p56"/>
          <p:cNvSpPr txBox="1"/>
          <p:nvPr/>
        </p:nvSpPr>
        <p:spPr>
          <a:xfrm>
            <a:off x="638950" y="1052075"/>
            <a:ext cx="7443900" cy="3779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2500">
                <a:latin typeface="Roboto"/>
                <a:ea typeface="Roboto"/>
                <a:cs typeface="Roboto"/>
                <a:sym typeface="Roboto"/>
              </a:rPr>
              <a:t>These events often involve extreme temperatures, precipitation, wind speeds, or other weather conditions. Examples of extreme weather events include:</a:t>
            </a:r>
            <a:endParaRPr sz="1800">
              <a:latin typeface="Roboto"/>
              <a:ea typeface="Roboto"/>
              <a:cs typeface="Roboto"/>
              <a:sym typeface="Roboto"/>
            </a:endParaRPr>
          </a:p>
          <a:p>
            <a:pPr indent="-342900" lvl="0" marL="1828800" rtl="0" algn="l">
              <a:spcBef>
                <a:spcPts val="0"/>
              </a:spcBef>
              <a:spcAft>
                <a:spcPts val="0"/>
              </a:spcAft>
              <a:buSzPts val="1800"/>
              <a:buFont typeface="Roboto"/>
              <a:buAutoNum type="arabicPeriod"/>
            </a:pPr>
            <a:r>
              <a:rPr lang="en" sz="1800">
                <a:latin typeface="Roboto"/>
                <a:ea typeface="Roboto"/>
                <a:cs typeface="Roboto"/>
                <a:sym typeface="Roboto"/>
              </a:rPr>
              <a:t>Heatwaves</a:t>
            </a:r>
            <a:endParaRPr sz="1800">
              <a:latin typeface="Roboto"/>
              <a:ea typeface="Roboto"/>
              <a:cs typeface="Roboto"/>
              <a:sym typeface="Roboto"/>
            </a:endParaRPr>
          </a:p>
          <a:p>
            <a:pPr indent="-342900" lvl="0" marL="1828800" rtl="0" algn="l">
              <a:spcBef>
                <a:spcPts val="0"/>
              </a:spcBef>
              <a:spcAft>
                <a:spcPts val="0"/>
              </a:spcAft>
              <a:buSzPts val="1800"/>
              <a:buFont typeface="Roboto"/>
              <a:buAutoNum type="arabicPeriod"/>
            </a:pPr>
            <a:r>
              <a:rPr lang="en" sz="1800">
                <a:latin typeface="Roboto"/>
                <a:ea typeface="Roboto"/>
                <a:cs typeface="Roboto"/>
                <a:sym typeface="Roboto"/>
              </a:rPr>
              <a:t>Cold snaps</a:t>
            </a:r>
            <a:endParaRPr sz="1800">
              <a:latin typeface="Roboto"/>
              <a:ea typeface="Roboto"/>
              <a:cs typeface="Roboto"/>
              <a:sym typeface="Roboto"/>
            </a:endParaRPr>
          </a:p>
          <a:p>
            <a:pPr indent="-342900" lvl="0" marL="1828800" rtl="0" algn="l">
              <a:spcBef>
                <a:spcPts val="0"/>
              </a:spcBef>
              <a:spcAft>
                <a:spcPts val="0"/>
              </a:spcAft>
              <a:buSzPts val="1800"/>
              <a:buFont typeface="Roboto"/>
              <a:buAutoNum type="arabicPeriod"/>
            </a:pPr>
            <a:r>
              <a:rPr lang="en" sz="1800">
                <a:latin typeface="Roboto"/>
                <a:ea typeface="Roboto"/>
                <a:cs typeface="Roboto"/>
                <a:sym typeface="Roboto"/>
              </a:rPr>
              <a:t>Heavy rainfall</a:t>
            </a:r>
            <a:endParaRPr sz="1800">
              <a:latin typeface="Roboto"/>
              <a:ea typeface="Roboto"/>
              <a:cs typeface="Roboto"/>
              <a:sym typeface="Roboto"/>
            </a:endParaRPr>
          </a:p>
          <a:p>
            <a:pPr indent="-342900" lvl="0" marL="1828800" rtl="0" algn="l">
              <a:spcBef>
                <a:spcPts val="0"/>
              </a:spcBef>
              <a:spcAft>
                <a:spcPts val="0"/>
              </a:spcAft>
              <a:buSzPts val="1800"/>
              <a:buFont typeface="Roboto"/>
              <a:buAutoNum type="arabicPeriod"/>
            </a:pPr>
            <a:r>
              <a:rPr lang="en" sz="1800">
                <a:latin typeface="Roboto"/>
                <a:ea typeface="Roboto"/>
                <a:cs typeface="Roboto"/>
                <a:sym typeface="Roboto"/>
              </a:rPr>
              <a:t>Droughts</a:t>
            </a:r>
            <a:endParaRPr sz="1800">
              <a:latin typeface="Roboto"/>
              <a:ea typeface="Roboto"/>
              <a:cs typeface="Roboto"/>
              <a:sym typeface="Roboto"/>
            </a:endParaRPr>
          </a:p>
          <a:p>
            <a:pPr indent="-342900" lvl="0" marL="1828800" rtl="0" algn="l">
              <a:spcBef>
                <a:spcPts val="0"/>
              </a:spcBef>
              <a:spcAft>
                <a:spcPts val="0"/>
              </a:spcAft>
              <a:buSzPts val="1800"/>
              <a:buFont typeface="Roboto"/>
              <a:buAutoNum type="arabicPeriod"/>
            </a:pPr>
            <a:r>
              <a:rPr lang="en" sz="1800">
                <a:latin typeface="Roboto"/>
                <a:ea typeface="Roboto"/>
                <a:cs typeface="Roboto"/>
                <a:sym typeface="Roboto"/>
              </a:rPr>
              <a:t>Hurricanes, typhoons, and cyclones</a:t>
            </a:r>
            <a:endParaRPr sz="1800">
              <a:latin typeface="Roboto"/>
              <a:ea typeface="Roboto"/>
              <a:cs typeface="Roboto"/>
              <a:sym typeface="Roboto"/>
            </a:endParaRPr>
          </a:p>
          <a:p>
            <a:pPr indent="-342900" lvl="0" marL="1828800" rtl="0" algn="l">
              <a:spcBef>
                <a:spcPts val="0"/>
              </a:spcBef>
              <a:spcAft>
                <a:spcPts val="0"/>
              </a:spcAft>
              <a:buSzPts val="1800"/>
              <a:buFont typeface="Roboto"/>
              <a:buAutoNum type="arabicPeriod"/>
            </a:pPr>
            <a:r>
              <a:rPr lang="en" sz="1800">
                <a:latin typeface="Roboto"/>
                <a:ea typeface="Roboto"/>
                <a:cs typeface="Roboto"/>
                <a:sym typeface="Roboto"/>
              </a:rPr>
              <a:t>Tornadoes</a:t>
            </a:r>
            <a:endParaRPr sz="1800">
              <a:latin typeface="Roboto"/>
              <a:ea typeface="Roboto"/>
              <a:cs typeface="Roboto"/>
              <a:sym typeface="Roboto"/>
            </a:endParaRPr>
          </a:p>
          <a:p>
            <a:pPr indent="-342900" lvl="0" marL="1828800" rtl="0" algn="l">
              <a:spcBef>
                <a:spcPts val="0"/>
              </a:spcBef>
              <a:spcAft>
                <a:spcPts val="0"/>
              </a:spcAft>
              <a:buSzPts val="1800"/>
              <a:buFont typeface="Roboto"/>
              <a:buAutoNum type="arabicPeriod"/>
            </a:pPr>
            <a:r>
              <a:rPr lang="en" sz="1800">
                <a:latin typeface="Roboto"/>
                <a:ea typeface="Roboto"/>
                <a:cs typeface="Roboto"/>
                <a:sym typeface="Roboto"/>
              </a:rPr>
              <a:t>Thunderstorms</a:t>
            </a:r>
            <a:endParaRPr sz="1800">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pic>
        <p:nvPicPr>
          <p:cNvPr descr="https://images.freeimg.net/rsynced_images/floor-floorboards.jpg" id="771" name="Google Shape;771;p5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72" name="Google Shape;772;p57"/>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74" name="Google Shape;774;p5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75" name="Google Shape;775;p5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76" name="Google Shape;776;p5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77" name="Google Shape;777;p57"/>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78" name="Google Shape;778;p57"/>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779" name="Google Shape;779;p5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80" name="Google Shape;780;p57"/>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781" name="Google Shape;781;p57"/>
          <p:cNvSpPr txBox="1"/>
          <p:nvPr/>
        </p:nvSpPr>
        <p:spPr>
          <a:xfrm>
            <a:off x="981188" y="1217700"/>
            <a:ext cx="64683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Heatwaves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Prolonged periods of unusually high temperatures, often accompanied by high humidity, which can pose health risks and lead to heat-related illnesses and deaths.</a:t>
            </a:r>
            <a:endParaRPr sz="2500">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pic>
        <p:nvPicPr>
          <p:cNvPr descr="https://images.freeimg.net/rsynced_images/floor-floorboards.jpg" id="786" name="Google Shape;786;p5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87" name="Google Shape;787;p58"/>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89" name="Google Shape;789;p5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90" name="Google Shape;790;p5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91" name="Google Shape;791;p5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92" name="Google Shape;792;p58"/>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93" name="Google Shape;793;p58"/>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794" name="Google Shape;794;p5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95" name="Google Shape;795;p58"/>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796" name="Google Shape;796;p58"/>
          <p:cNvSpPr txBox="1"/>
          <p:nvPr/>
        </p:nvSpPr>
        <p:spPr>
          <a:xfrm>
            <a:off x="965075" y="1276125"/>
            <a:ext cx="6234600" cy="18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Cold Snaps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Sudden and severe drops in temperature, resulting in freezing conditions, frost, and sometimes blizzards or ice storms.</a:t>
            </a:r>
            <a:endParaRPr sz="2500">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pic>
        <p:nvPicPr>
          <p:cNvPr descr="https://images.freeimg.net/rsynced_images/floor-floorboards.jpg" id="801" name="Google Shape;801;p5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02" name="Google Shape;802;p59"/>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04" name="Google Shape;804;p5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05" name="Google Shape;805;p5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06" name="Google Shape;806;p5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07" name="Google Shape;807;p59"/>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08" name="Google Shape;808;p59"/>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09" name="Google Shape;809;p5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10" name="Google Shape;810;p59"/>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11" name="Google Shape;811;p59"/>
          <p:cNvSpPr txBox="1"/>
          <p:nvPr/>
        </p:nvSpPr>
        <p:spPr>
          <a:xfrm>
            <a:off x="944925" y="1305350"/>
            <a:ext cx="64587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Heavy Rainfall</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Intense and prolonged periods of rain leading to flooding, landslides, and waterlogged infrastructure.</a:t>
            </a:r>
            <a:endParaRPr sz="2500">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pic>
        <p:nvPicPr>
          <p:cNvPr descr="https://images.freeimg.net/rsynced_images/floor-floorboards.jpg" id="816" name="Google Shape;816;p6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17" name="Google Shape;817;p6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6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9" name="Google Shape;819;p6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20" name="Google Shape;820;p6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21" name="Google Shape;821;p6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22" name="Google Shape;822;p60"/>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23" name="Google Shape;823;p60"/>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24" name="Google Shape;824;p6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25" name="Google Shape;825;p60"/>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26" name="Google Shape;826;p60"/>
          <p:cNvSpPr txBox="1"/>
          <p:nvPr/>
        </p:nvSpPr>
        <p:spPr>
          <a:xfrm>
            <a:off x="916325" y="1324825"/>
            <a:ext cx="63321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Droughts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Extended periods of abnormally low rainfall, resulting in water shortages, crop failures, and ecological stress.</a:t>
            </a:r>
            <a:endParaRPr sz="2500">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pic>
        <p:nvPicPr>
          <p:cNvPr descr="https://images.freeimg.net/rsynced_images/floor-floorboards.jpg" id="831" name="Google Shape;831;p6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32" name="Google Shape;832;p6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6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34" name="Google Shape;834;p6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35" name="Google Shape;835;p6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36" name="Google Shape;836;p6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37" name="Google Shape;837;p61"/>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38" name="Google Shape;838;p61"/>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39" name="Google Shape;839;p6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40" name="Google Shape;840;p61"/>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41" name="Google Shape;841;p61"/>
          <p:cNvSpPr txBox="1"/>
          <p:nvPr/>
        </p:nvSpPr>
        <p:spPr>
          <a:xfrm>
            <a:off x="750100" y="1305350"/>
            <a:ext cx="6774600" cy="21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Hurricanes, typhoons, and cyclones:</a:t>
            </a:r>
            <a:r>
              <a:rPr lang="en" sz="1800">
                <a:latin typeface="Roboto"/>
                <a:ea typeface="Roboto"/>
                <a:cs typeface="Roboto"/>
                <a:sym typeface="Roboto"/>
              </a:rPr>
              <a:t> </a:t>
            </a:r>
            <a:r>
              <a:rPr lang="en" sz="2500">
                <a:latin typeface="Roboto"/>
                <a:ea typeface="Roboto"/>
                <a:cs typeface="Roboto"/>
                <a:sym typeface="Roboto"/>
              </a:rPr>
              <a:t>Powerful tropical storms characterized by strong winds, heavy rainfall, and storm surges, which can cause widespread devastation and loss of life.</a:t>
            </a:r>
            <a:endParaRPr sz="25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s://images.freeimg.net/rsynced_images/floor-floorboards.jpg" id="128" name="Google Shape;128;p1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9" name="Google Shape;129;p1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2" name="Google Shape;132;p1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3" name="Google Shape;133;p1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4" name="Google Shape;134;p1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35" name="Google Shape;135;p1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6" name="Google Shape;136;p1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37" name="Google Shape;137;p17"/>
          <p:cNvSpPr/>
          <p:nvPr/>
        </p:nvSpPr>
        <p:spPr>
          <a:xfrm>
            <a:off x="2040350" y="146305"/>
            <a:ext cx="4849874" cy="22576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a:t>
            </a:r>
          </a:p>
        </p:txBody>
      </p:sp>
      <p:sp>
        <p:nvSpPr>
          <p:cNvPr id="138" name="Google Shape;138;p17"/>
          <p:cNvSpPr/>
          <p:nvPr/>
        </p:nvSpPr>
        <p:spPr>
          <a:xfrm>
            <a:off x="783175" y="2478125"/>
            <a:ext cx="7037950" cy="9980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Collection, Storage, Visualization &amp; Analysis</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pic>
        <p:nvPicPr>
          <p:cNvPr descr="https://images.freeimg.net/rsynced_images/floor-floorboards.jpg" id="846" name="Google Shape;846;p6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47" name="Google Shape;847;p62"/>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6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49" name="Google Shape;849;p6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50" name="Google Shape;850;p6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51" name="Google Shape;851;p6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52" name="Google Shape;852;p62"/>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53" name="Google Shape;853;p62"/>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54" name="Google Shape;854;p6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55" name="Google Shape;855;p62"/>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56" name="Google Shape;856;p62"/>
          <p:cNvSpPr txBox="1"/>
          <p:nvPr/>
        </p:nvSpPr>
        <p:spPr>
          <a:xfrm>
            <a:off x="932438" y="1305350"/>
            <a:ext cx="65658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Tornadoes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Violently rotating columns of air that extend from thunderstorms to the ground, capable of causing severe damage to buildings and infrastructure in their path.</a:t>
            </a:r>
            <a:endParaRPr sz="2500">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pic>
        <p:nvPicPr>
          <p:cNvPr descr="https://images.freeimg.net/rsynced_images/floor-floorboards.jpg" id="861" name="Google Shape;861;p6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62" name="Google Shape;862;p63"/>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6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4" name="Google Shape;864;p6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65" name="Google Shape;865;p6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66" name="Google Shape;866;p6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67" name="Google Shape;867;p63"/>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68" name="Google Shape;868;p63"/>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69" name="Google Shape;869;p6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70" name="Google Shape;870;p63"/>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71" name="Google Shape;871;p63"/>
          <p:cNvSpPr txBox="1"/>
          <p:nvPr/>
        </p:nvSpPr>
        <p:spPr>
          <a:xfrm>
            <a:off x="750100" y="1305350"/>
            <a:ext cx="67746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Thunderstorms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Storms characterized by lightning, thunder, heavy rain, and sometimes hail or strong winds, which can result in localized flooding, property damage, and power outages.</a:t>
            </a:r>
            <a:endParaRPr sz="1800">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pic>
        <p:nvPicPr>
          <p:cNvPr descr="https://images.freeimg.net/rsynced_images/floor-floorboards.jpg" id="876" name="Google Shape;876;p6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77" name="Google Shape;877;p64"/>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6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79" name="Google Shape;879;p6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80" name="Google Shape;880;p6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81" name="Google Shape;881;p6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82" name="Google Shape;882;p64"/>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83" name="Google Shape;883;p64"/>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84" name="Google Shape;884;p6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85" name="Google Shape;885;p64"/>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86" name="Google Shape;886;p64"/>
          <p:cNvSpPr txBox="1"/>
          <p:nvPr/>
        </p:nvSpPr>
        <p:spPr>
          <a:xfrm>
            <a:off x="987575" y="1052075"/>
            <a:ext cx="7095300" cy="3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latin typeface="Roboto"/>
                <a:ea typeface="Roboto"/>
                <a:cs typeface="Roboto"/>
                <a:sym typeface="Roboto"/>
              </a:rPr>
              <a:t>Extreme weather </a:t>
            </a:r>
            <a:r>
              <a:rPr lang="en" sz="3200">
                <a:latin typeface="Roboto"/>
                <a:ea typeface="Roboto"/>
                <a:cs typeface="Roboto"/>
                <a:sym typeface="Roboto"/>
              </a:rPr>
              <a:t>events are associated with </a:t>
            </a:r>
            <a:r>
              <a:rPr b="1" i="1" lang="en" sz="3200">
                <a:latin typeface="Roboto"/>
                <a:ea typeface="Roboto"/>
                <a:cs typeface="Roboto"/>
                <a:sym typeface="Roboto"/>
              </a:rPr>
              <a:t>climate change,</a:t>
            </a:r>
            <a:r>
              <a:rPr lang="en" sz="3200">
                <a:latin typeface="Roboto"/>
                <a:ea typeface="Roboto"/>
                <a:cs typeface="Roboto"/>
                <a:sym typeface="Roboto"/>
              </a:rPr>
              <a:t> as rising global temperatures can lead to changes in weather patterns, increased frequency and intensity of extreme events, and changes to regional climates. </a:t>
            </a:r>
            <a:endParaRPr sz="3200">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pic>
        <p:nvPicPr>
          <p:cNvPr descr="https://images.freeimg.net/rsynced_images/floor-floorboards.jpg" id="891" name="Google Shape;891;p6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92" name="Google Shape;892;p65"/>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6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94" name="Google Shape;894;p6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95" name="Google Shape;895;p6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96" name="Google Shape;896;p6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97" name="Google Shape;897;p65"/>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98" name="Google Shape;898;p65"/>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99" name="Google Shape;899;p6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00" name="Google Shape;900;p65"/>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901" name="Google Shape;901;p65"/>
          <p:cNvSpPr txBox="1"/>
          <p:nvPr/>
        </p:nvSpPr>
        <p:spPr>
          <a:xfrm>
            <a:off x="987575" y="1052075"/>
            <a:ext cx="7095300" cy="3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Managing and mitigating the impacts of extreme weather require preparedness, resilience, and effective disaster response strategies at the local, national, and global levels.</a:t>
            </a:r>
            <a:endParaRPr sz="3300">
              <a:latin typeface="Roboto"/>
              <a:ea typeface="Roboto"/>
              <a:cs typeface="Roboto"/>
              <a:sym typeface="Roboto"/>
            </a:endParaRPr>
          </a:p>
          <a:p>
            <a:pPr indent="0" lvl="0" marL="0" rtl="0" algn="l">
              <a:spcBef>
                <a:spcPts val="0"/>
              </a:spcBef>
              <a:spcAft>
                <a:spcPts val="0"/>
              </a:spcAft>
              <a:buNone/>
            </a:pPr>
            <a:r>
              <a:t/>
            </a:r>
            <a:endParaRPr sz="3300">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pic>
        <p:nvPicPr>
          <p:cNvPr descr="https://images.freeimg.net/rsynced_images/floor-floorboards.jpg" id="906" name="Google Shape;906;p6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07" name="Google Shape;907;p66"/>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6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09" name="Google Shape;909;p6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10" name="Google Shape;910;p6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11" name="Google Shape;911;p6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12" name="Google Shape;912;p66"/>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913" name="Google Shape;913;p66"/>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14" name="Google Shape;914;p6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15" name="Google Shape;915;p66"/>
          <p:cNvSpPr/>
          <p:nvPr/>
        </p:nvSpPr>
        <p:spPr>
          <a:xfrm>
            <a:off x="458125" y="995375"/>
            <a:ext cx="7134799" cy="15763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Pollution</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pic>
        <p:nvPicPr>
          <p:cNvPr descr="https://images.freeimg.net/rsynced_images/floor-floorboards.jpg" id="920" name="Google Shape;920;p6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21" name="Google Shape;921;p67"/>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6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23" name="Google Shape;923;p6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24" name="Google Shape;924;p6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25" name="Google Shape;925;p6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26" name="Google Shape;926;p67"/>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927" name="Google Shape;927;p67"/>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28" name="Google Shape;928;p6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29" name="Google Shape;929;p67"/>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930" name="Google Shape;930;p67"/>
          <p:cNvSpPr txBox="1"/>
          <p:nvPr/>
        </p:nvSpPr>
        <p:spPr>
          <a:xfrm>
            <a:off x="1102400" y="1032050"/>
            <a:ext cx="5938200" cy="32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Pollution</a:t>
            </a:r>
            <a:r>
              <a:rPr lang="en" sz="3000">
                <a:latin typeface="Roboto"/>
                <a:ea typeface="Roboto"/>
                <a:cs typeface="Roboto"/>
                <a:sym typeface="Roboto"/>
              </a:rPr>
              <a:t> is when something harmful is added to the </a:t>
            </a:r>
            <a:r>
              <a:rPr lang="en" sz="3000">
                <a:latin typeface="Roboto"/>
                <a:ea typeface="Roboto"/>
                <a:cs typeface="Roboto"/>
                <a:sym typeface="Roboto"/>
              </a:rPr>
              <a:t>environment</a:t>
            </a:r>
            <a:r>
              <a:rPr lang="en" sz="3000">
                <a:latin typeface="Roboto"/>
                <a:ea typeface="Roboto"/>
                <a:cs typeface="Roboto"/>
                <a:sym typeface="Roboto"/>
              </a:rPr>
              <a:t> that is harmful or has a poisonous effect. Pollutants can make humans, wildlife, trees, and even our food sources unhealthy or sick. </a:t>
            </a:r>
            <a:endParaRPr sz="3000">
              <a:latin typeface="Roboto"/>
              <a:ea typeface="Roboto"/>
              <a:cs typeface="Roboto"/>
              <a:sym typeface="Roboto"/>
            </a:endParaRPr>
          </a:p>
        </p:txBody>
      </p:sp>
      <p:pic>
        <p:nvPicPr>
          <p:cNvPr id="931" name="Google Shape;931;p67"/>
          <p:cNvPicPr preferRelativeResize="0"/>
          <p:nvPr/>
        </p:nvPicPr>
        <p:blipFill>
          <a:blip r:embed="rId10">
            <a:alphaModFix/>
          </a:blip>
          <a:stretch>
            <a:fillRect/>
          </a:stretch>
        </p:blipFill>
        <p:spPr>
          <a:xfrm>
            <a:off x="6219300" y="1527725"/>
            <a:ext cx="1786252" cy="19946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pic>
        <p:nvPicPr>
          <p:cNvPr descr="https://images.freeimg.net/rsynced_images/floor-floorboards.jpg" id="936" name="Google Shape;936;p6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37" name="Google Shape;937;p68"/>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6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39" name="Google Shape;939;p6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40" name="Google Shape;940;p6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41" name="Google Shape;941;p6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42" name="Google Shape;942;p68"/>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943" name="Google Shape;943;p68"/>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44" name="Google Shape;944;p6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45" name="Google Shape;945;p68"/>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946" name="Google Shape;946;p68"/>
          <p:cNvSpPr txBox="1"/>
          <p:nvPr/>
        </p:nvSpPr>
        <p:spPr>
          <a:xfrm>
            <a:off x="1005400" y="935600"/>
            <a:ext cx="6716400" cy="36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Pollution can be grouped based on where it comes from, its impact, and the environment it affects. Main types of pollution include:</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1. Air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2. Water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3. Soil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4. Noise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5. Light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6. Thermal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7. Plastic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8. </a:t>
            </a:r>
            <a:r>
              <a:rPr b="1" lang="en" sz="2000">
                <a:latin typeface="Roboto"/>
                <a:ea typeface="Roboto"/>
                <a:cs typeface="Roboto"/>
                <a:sym typeface="Roboto"/>
              </a:rPr>
              <a:t>e-Waste</a:t>
            </a:r>
            <a:r>
              <a:rPr b="1" lang="en" sz="2000">
                <a:latin typeface="Roboto"/>
                <a:ea typeface="Roboto"/>
                <a:cs typeface="Roboto"/>
                <a:sym typeface="Roboto"/>
              </a:rPr>
              <a:t> Pollution</a:t>
            </a:r>
            <a:endParaRPr b="1" sz="2000">
              <a:latin typeface="Roboto"/>
              <a:ea typeface="Roboto"/>
              <a:cs typeface="Roboto"/>
              <a:sym typeface="Roboto"/>
            </a:endParaRPr>
          </a:p>
        </p:txBody>
      </p:sp>
      <p:pic>
        <p:nvPicPr>
          <p:cNvPr id="947" name="Google Shape;947;p68"/>
          <p:cNvPicPr preferRelativeResize="0"/>
          <p:nvPr/>
        </p:nvPicPr>
        <p:blipFill>
          <a:blip r:embed="rId10">
            <a:alphaModFix/>
          </a:blip>
          <a:stretch>
            <a:fillRect/>
          </a:stretch>
        </p:blipFill>
        <p:spPr>
          <a:xfrm>
            <a:off x="6201650" y="2493825"/>
            <a:ext cx="1814477" cy="202619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pic>
        <p:nvPicPr>
          <p:cNvPr descr="https://images.freeimg.net/rsynced_images/floor-floorboards.jpg" id="952" name="Google Shape;952;p6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53" name="Google Shape;953;p69"/>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6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55" name="Google Shape;955;p6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56" name="Google Shape;956;p6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57" name="Google Shape;957;p6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58" name="Google Shape;958;p69"/>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959" name="Google Shape;959;p69"/>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60" name="Google Shape;960;p6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61" name="Google Shape;961;p69"/>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962" name="Google Shape;962;p69"/>
          <p:cNvSpPr txBox="1"/>
          <p:nvPr/>
        </p:nvSpPr>
        <p:spPr>
          <a:xfrm>
            <a:off x="880913" y="969688"/>
            <a:ext cx="6965100" cy="35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Air Pollution</a:t>
            </a:r>
            <a:endParaRPr b="1" sz="3000">
              <a:latin typeface="Roboto"/>
              <a:ea typeface="Roboto"/>
              <a:cs typeface="Roboto"/>
              <a:sym typeface="Roboto"/>
            </a:endParaRPr>
          </a:p>
          <a:p>
            <a:pPr indent="0" lvl="0" marL="0" rtl="0" algn="l">
              <a:spcBef>
                <a:spcPts val="0"/>
              </a:spcBef>
              <a:spcAft>
                <a:spcPts val="0"/>
              </a:spcAft>
              <a:buNone/>
            </a:pPr>
            <a:r>
              <a:rPr lang="en" sz="2400">
                <a:latin typeface="Roboto"/>
                <a:ea typeface="Roboto"/>
                <a:cs typeface="Roboto"/>
                <a:sym typeface="Roboto"/>
              </a:rPr>
              <a:t>This type of pollution occurs when </a:t>
            </a:r>
            <a:r>
              <a:rPr b="1" i="1" lang="en" sz="2400">
                <a:latin typeface="Roboto"/>
                <a:ea typeface="Roboto"/>
                <a:cs typeface="Roboto"/>
                <a:sym typeface="Roboto"/>
              </a:rPr>
              <a:t>harmful substances</a:t>
            </a:r>
            <a:r>
              <a:rPr i="1" lang="en" sz="2400">
                <a:latin typeface="Roboto"/>
                <a:ea typeface="Roboto"/>
                <a:cs typeface="Roboto"/>
                <a:sym typeface="Roboto"/>
              </a:rPr>
              <a:t>,</a:t>
            </a:r>
            <a:r>
              <a:rPr lang="en" sz="2400">
                <a:latin typeface="Roboto"/>
                <a:ea typeface="Roboto"/>
                <a:cs typeface="Roboto"/>
                <a:sym typeface="Roboto"/>
              </a:rPr>
              <a:t> such as gases, particulate matter, and chemicals, </a:t>
            </a:r>
            <a:r>
              <a:rPr b="1" i="1" lang="en" sz="2400">
                <a:latin typeface="Roboto"/>
                <a:ea typeface="Roboto"/>
                <a:cs typeface="Roboto"/>
                <a:sym typeface="Roboto"/>
              </a:rPr>
              <a:t>are released into the air</a:t>
            </a:r>
            <a:r>
              <a:rPr lang="en" sz="2400">
                <a:latin typeface="Roboto"/>
                <a:ea typeface="Roboto"/>
                <a:cs typeface="Roboto"/>
                <a:sym typeface="Roboto"/>
              </a:rPr>
              <a:t>. Common sources include </a:t>
            </a:r>
            <a:r>
              <a:rPr lang="en" sz="2400">
                <a:latin typeface="Roboto"/>
                <a:ea typeface="Roboto"/>
                <a:cs typeface="Roboto"/>
                <a:sym typeface="Roboto"/>
              </a:rPr>
              <a:t>vehicle emission</a:t>
            </a:r>
            <a:r>
              <a:rPr lang="en" sz="2400">
                <a:latin typeface="Roboto"/>
                <a:ea typeface="Roboto"/>
                <a:cs typeface="Roboto"/>
                <a:sym typeface="Roboto"/>
              </a:rPr>
              <a:t>s, industrial activities, and burning of fossil fuels like coal oil and methane gas. Air pollution can lead to respiratory problems, cardiovascular diseases, and environmental damage.</a:t>
            </a:r>
            <a:endParaRPr sz="2400">
              <a:latin typeface="Roboto"/>
              <a:ea typeface="Roboto"/>
              <a:cs typeface="Roboto"/>
              <a:sym typeface="Roboto"/>
            </a:endParaRPr>
          </a:p>
          <a:p>
            <a:pPr indent="0" lvl="0" marL="0" rtl="0" algn="l">
              <a:spcBef>
                <a:spcPts val="0"/>
              </a:spcBef>
              <a:spcAft>
                <a:spcPts val="0"/>
              </a:spcAft>
              <a:buNone/>
            </a:pPr>
            <a:r>
              <a:t/>
            </a:r>
            <a:endParaRPr sz="2400">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pic>
        <p:nvPicPr>
          <p:cNvPr descr="https://images.freeimg.net/rsynced_images/floor-floorboards.jpg" id="967" name="Google Shape;967;p7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68" name="Google Shape;968;p7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7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70" name="Google Shape;970;p7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71" name="Google Shape;971;p7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72" name="Google Shape;972;p7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73" name="Google Shape;973;p70"/>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974" name="Google Shape;974;p70"/>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75" name="Google Shape;975;p7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76" name="Google Shape;976;p70"/>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977" name="Google Shape;977;p70"/>
          <p:cNvSpPr txBox="1"/>
          <p:nvPr/>
        </p:nvSpPr>
        <p:spPr>
          <a:xfrm>
            <a:off x="847725" y="890900"/>
            <a:ext cx="7185600" cy="36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Water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Water pollution occurs when </a:t>
            </a:r>
            <a:r>
              <a:rPr b="1" i="1" lang="en" sz="2500">
                <a:latin typeface="Roboto"/>
                <a:ea typeface="Roboto"/>
                <a:cs typeface="Roboto"/>
                <a:sym typeface="Roboto"/>
              </a:rPr>
              <a:t>contaminants</a:t>
            </a:r>
            <a:r>
              <a:rPr lang="en" sz="2500">
                <a:latin typeface="Roboto"/>
                <a:ea typeface="Roboto"/>
                <a:cs typeface="Roboto"/>
                <a:sym typeface="Roboto"/>
              </a:rPr>
              <a:t>, such as chemicals, sewage, and waste, </a:t>
            </a:r>
            <a:r>
              <a:rPr b="1" i="1" lang="en" sz="2500">
                <a:latin typeface="Roboto"/>
                <a:ea typeface="Roboto"/>
                <a:cs typeface="Roboto"/>
                <a:sym typeface="Roboto"/>
              </a:rPr>
              <a:t>enter bodies of water like rivers, lakes, and oceans.</a:t>
            </a:r>
            <a:r>
              <a:rPr lang="en" sz="2500">
                <a:latin typeface="Roboto"/>
                <a:ea typeface="Roboto"/>
                <a:cs typeface="Roboto"/>
                <a:sym typeface="Roboto"/>
              </a:rPr>
              <a:t> Sources of water pollution include industrial discharge, agricultural runoff, and improper waste disposal. Water pollution can harm aquatic ecosystems, affect drinking water quality, and pose risks to human health.</a:t>
            </a:r>
            <a:endParaRPr sz="2500">
              <a:latin typeface="Roboto"/>
              <a:ea typeface="Roboto"/>
              <a:cs typeface="Roboto"/>
              <a:sym typeface="Robot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pic>
        <p:nvPicPr>
          <p:cNvPr descr="https://images.freeimg.net/rsynced_images/floor-floorboards.jpg" id="982" name="Google Shape;982;p7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3" name="Google Shape;983;p7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7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85" name="Google Shape;985;p7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86" name="Google Shape;986;p7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87" name="Google Shape;987;p7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88" name="Google Shape;988;p71"/>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989" name="Google Shape;989;p71"/>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90" name="Google Shape;990;p7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91" name="Google Shape;991;p71"/>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992" name="Google Shape;992;p71"/>
          <p:cNvSpPr txBox="1"/>
          <p:nvPr/>
        </p:nvSpPr>
        <p:spPr>
          <a:xfrm>
            <a:off x="1036800" y="978500"/>
            <a:ext cx="7070400" cy="3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Soil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Soil pollution occurs when </a:t>
            </a:r>
            <a:r>
              <a:rPr b="1" i="1" lang="en" sz="2500">
                <a:latin typeface="Roboto"/>
                <a:ea typeface="Roboto"/>
                <a:cs typeface="Roboto"/>
                <a:sym typeface="Roboto"/>
              </a:rPr>
              <a:t>contaminants,</a:t>
            </a:r>
            <a:r>
              <a:rPr lang="en" sz="2500">
                <a:latin typeface="Roboto"/>
                <a:ea typeface="Roboto"/>
                <a:cs typeface="Roboto"/>
                <a:sym typeface="Roboto"/>
              </a:rPr>
              <a:t> such as heavy metals, pesticides, and industrial chemicals, </a:t>
            </a:r>
            <a:r>
              <a:rPr b="1" i="1" lang="en" sz="2500">
                <a:latin typeface="Roboto"/>
                <a:ea typeface="Roboto"/>
                <a:cs typeface="Roboto"/>
                <a:sym typeface="Roboto"/>
              </a:rPr>
              <a:t>accumulate in the soil</a:t>
            </a:r>
            <a:r>
              <a:rPr lang="en" sz="2500">
                <a:latin typeface="Roboto"/>
                <a:ea typeface="Roboto"/>
                <a:cs typeface="Roboto"/>
                <a:sym typeface="Roboto"/>
              </a:rPr>
              <a:t>. This can result from activities like improper waste disposal, agricultural practices, and industrial activities. Soil pollution can degrade soil quality, harm plants and animals, and affect food safety.</a:t>
            </a:r>
            <a:endParaRPr sz="25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https://images.freeimg.net/rsynced_images/floor-floorboards.jpg" id="143" name="Google Shape;143;p1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4" name="Google Shape;144;p1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7" name="Google Shape;147;p1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8" name="Google Shape;148;p1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9" name="Google Shape;149;p1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50" name="Google Shape;150;p1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1" name="Google Shape;151;p1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52" name="Google Shape;152;p18"/>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153" name="Google Shape;153;p18"/>
          <p:cNvSpPr txBox="1"/>
          <p:nvPr/>
        </p:nvSpPr>
        <p:spPr>
          <a:xfrm>
            <a:off x="905925" y="1017050"/>
            <a:ext cx="6956700" cy="3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People collect data about other people and the world around them. People collect data in different ways depending on </a:t>
            </a:r>
            <a:r>
              <a:rPr lang="en" sz="3300">
                <a:solidFill>
                  <a:schemeClr val="dk1"/>
                </a:solidFill>
                <a:latin typeface="Roboto"/>
                <a:ea typeface="Roboto"/>
                <a:cs typeface="Roboto"/>
                <a:sym typeface="Roboto"/>
              </a:rPr>
              <a:t>what</a:t>
            </a:r>
            <a:r>
              <a:rPr lang="en" sz="3300">
                <a:solidFill>
                  <a:schemeClr val="dk1"/>
                </a:solidFill>
                <a:latin typeface="Roboto"/>
                <a:ea typeface="Roboto"/>
                <a:cs typeface="Roboto"/>
                <a:sym typeface="Roboto"/>
              </a:rPr>
              <a:t> information  they need and the material or resources available to them. </a:t>
            </a:r>
            <a:endParaRPr sz="3300">
              <a:solidFill>
                <a:schemeClr val="dk1"/>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pic>
        <p:nvPicPr>
          <p:cNvPr descr="https://images.freeimg.net/rsynced_images/floor-floorboards.jpg" id="997" name="Google Shape;997;p7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98" name="Google Shape;998;p72"/>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7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0" name="Google Shape;1000;p7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01" name="Google Shape;1001;p7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02" name="Google Shape;1002;p7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03" name="Google Shape;1003;p72"/>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004" name="Google Shape;1004;p72"/>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05" name="Google Shape;1005;p7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06" name="Google Shape;1006;p72"/>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07" name="Google Shape;1007;p72"/>
          <p:cNvSpPr txBox="1"/>
          <p:nvPr/>
        </p:nvSpPr>
        <p:spPr>
          <a:xfrm>
            <a:off x="847725" y="954675"/>
            <a:ext cx="7134600" cy="36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Noise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Noise pollution refers to </a:t>
            </a:r>
            <a:r>
              <a:rPr b="1" i="1" lang="en" sz="2500">
                <a:latin typeface="Roboto"/>
                <a:ea typeface="Roboto"/>
                <a:cs typeface="Roboto"/>
                <a:sym typeface="Roboto"/>
              </a:rPr>
              <a:t>excessive or disruptive noise that interferes with normal activities and causes discomfort or harm to humans and animals</a:t>
            </a:r>
            <a:r>
              <a:rPr lang="en" sz="2500">
                <a:latin typeface="Roboto"/>
                <a:ea typeface="Roboto"/>
                <a:cs typeface="Roboto"/>
                <a:sym typeface="Roboto"/>
              </a:rPr>
              <a:t>. Sources of noise pollution include transportation, industrial machinery, construction activities, and urbanization. Exposure to long periods of high noise levels can lead to hearing loss, stress, and other health problems.</a:t>
            </a:r>
            <a:endParaRPr sz="2500">
              <a:latin typeface="Roboto"/>
              <a:ea typeface="Roboto"/>
              <a:cs typeface="Roboto"/>
              <a:sym typeface="Robo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pic>
        <p:nvPicPr>
          <p:cNvPr descr="https://images.freeimg.net/rsynced_images/floor-floorboards.jpg" id="1012" name="Google Shape;1012;p7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13" name="Google Shape;1013;p73"/>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7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15" name="Google Shape;1015;p7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6" name="Google Shape;1016;p7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17" name="Google Shape;1017;p7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18" name="Google Shape;1018;p73"/>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019" name="Google Shape;1019;p73"/>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20" name="Google Shape;1020;p7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21" name="Google Shape;1021;p73"/>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22" name="Google Shape;1022;p73"/>
          <p:cNvSpPr txBox="1"/>
          <p:nvPr/>
        </p:nvSpPr>
        <p:spPr>
          <a:xfrm>
            <a:off x="905925" y="935200"/>
            <a:ext cx="7218600" cy="40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Light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Light pollution occurs when </a:t>
            </a:r>
            <a:r>
              <a:rPr b="1" i="1" lang="en" sz="2500">
                <a:latin typeface="Roboto"/>
                <a:ea typeface="Roboto"/>
                <a:cs typeface="Roboto"/>
                <a:sym typeface="Roboto"/>
              </a:rPr>
              <a:t>artificial light sources</a:t>
            </a:r>
            <a:r>
              <a:rPr lang="en" sz="2500">
                <a:latin typeface="Roboto"/>
                <a:ea typeface="Roboto"/>
                <a:cs typeface="Roboto"/>
                <a:sym typeface="Roboto"/>
              </a:rPr>
              <a:t>, such as streetlights and billboards, </a:t>
            </a:r>
            <a:r>
              <a:rPr b="1" i="1" lang="en" sz="2500">
                <a:latin typeface="Roboto"/>
                <a:ea typeface="Roboto"/>
                <a:cs typeface="Roboto"/>
                <a:sym typeface="Roboto"/>
              </a:rPr>
              <a:t>disrupt natural light cycles and cause excessive brightness at night.</a:t>
            </a:r>
            <a:r>
              <a:rPr lang="en" sz="2500">
                <a:latin typeface="Roboto"/>
                <a:ea typeface="Roboto"/>
                <a:cs typeface="Roboto"/>
                <a:sym typeface="Roboto"/>
              </a:rPr>
              <a:t> This can affect wildlife behavior, disrupt ecosystems, and interfere with astronomical observations. Light pollution can also contribute to energy waste and affect human health and sleep patterns.</a:t>
            </a:r>
            <a:endParaRPr sz="2500">
              <a:latin typeface="Roboto"/>
              <a:ea typeface="Roboto"/>
              <a:cs typeface="Roboto"/>
              <a:sym typeface="Roboto"/>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pic>
        <p:nvPicPr>
          <p:cNvPr descr="https://images.freeimg.net/rsynced_images/floor-floorboards.jpg" id="1027" name="Google Shape;1027;p7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28" name="Google Shape;1028;p74"/>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7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30" name="Google Shape;1030;p7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31" name="Google Shape;1031;p7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32" name="Google Shape;1032;p7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33" name="Google Shape;1033;p74"/>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034" name="Google Shape;1034;p74"/>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35" name="Google Shape;1035;p7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36" name="Google Shape;1036;p74"/>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37" name="Google Shape;1037;p74"/>
          <p:cNvSpPr txBox="1"/>
          <p:nvPr/>
        </p:nvSpPr>
        <p:spPr>
          <a:xfrm>
            <a:off x="923075" y="1026600"/>
            <a:ext cx="6318600" cy="29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Thermal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Thermal pollution refers to the </a:t>
            </a:r>
            <a:r>
              <a:rPr b="1" i="1" lang="en" sz="2500">
                <a:latin typeface="Roboto"/>
                <a:ea typeface="Roboto"/>
                <a:cs typeface="Roboto"/>
                <a:sym typeface="Roboto"/>
              </a:rPr>
              <a:t>excessive heat released into water bodies</a:t>
            </a:r>
            <a:r>
              <a:rPr lang="en" sz="2500">
                <a:latin typeface="Roboto"/>
                <a:ea typeface="Roboto"/>
                <a:cs typeface="Roboto"/>
                <a:sym typeface="Roboto"/>
              </a:rPr>
              <a:t> from industrial processes, power plants, and urban runoff. This can </a:t>
            </a:r>
            <a:r>
              <a:rPr b="1" i="1" lang="en" sz="2500">
                <a:latin typeface="Roboto"/>
                <a:ea typeface="Roboto"/>
                <a:cs typeface="Roboto"/>
                <a:sym typeface="Roboto"/>
              </a:rPr>
              <a:t>disrupt aquatic ecosystems</a:t>
            </a:r>
            <a:r>
              <a:rPr lang="en" sz="2500">
                <a:latin typeface="Roboto"/>
                <a:ea typeface="Roboto"/>
                <a:cs typeface="Roboto"/>
                <a:sym typeface="Roboto"/>
              </a:rPr>
              <a:t>, </a:t>
            </a:r>
            <a:r>
              <a:rPr b="1" i="1" lang="en" sz="2500">
                <a:latin typeface="Roboto"/>
                <a:ea typeface="Roboto"/>
                <a:cs typeface="Roboto"/>
                <a:sym typeface="Roboto"/>
              </a:rPr>
              <a:t>decrease oxygen levels in water</a:t>
            </a:r>
            <a:r>
              <a:rPr lang="en" sz="2500">
                <a:latin typeface="Roboto"/>
                <a:ea typeface="Roboto"/>
                <a:cs typeface="Roboto"/>
                <a:sym typeface="Roboto"/>
              </a:rPr>
              <a:t>, and </a:t>
            </a:r>
            <a:r>
              <a:rPr b="1" i="1" lang="en" sz="2500">
                <a:latin typeface="Roboto"/>
                <a:ea typeface="Roboto"/>
                <a:cs typeface="Roboto"/>
                <a:sym typeface="Roboto"/>
              </a:rPr>
              <a:t>harm aquatic organisms.</a:t>
            </a:r>
            <a:endParaRPr b="1" i="1" sz="2500">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pic>
        <p:nvPicPr>
          <p:cNvPr descr="https://images.freeimg.net/rsynced_images/floor-floorboards.jpg" id="1042" name="Google Shape;1042;p7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43" name="Google Shape;1043;p75"/>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7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45" name="Google Shape;1045;p7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46" name="Google Shape;1046;p7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47" name="Google Shape;1047;p7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48" name="Google Shape;1048;p75"/>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049" name="Google Shape;1049;p75"/>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50" name="Google Shape;1050;p7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51" name="Google Shape;1051;p75"/>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52" name="Google Shape;1052;p75"/>
          <p:cNvSpPr txBox="1"/>
          <p:nvPr/>
        </p:nvSpPr>
        <p:spPr>
          <a:xfrm>
            <a:off x="1005325" y="992925"/>
            <a:ext cx="6894900" cy="3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Plastic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Plastic pollution occurs when </a:t>
            </a:r>
            <a:r>
              <a:rPr b="1" i="1" lang="en" sz="2500">
                <a:latin typeface="Roboto"/>
                <a:ea typeface="Roboto"/>
                <a:cs typeface="Roboto"/>
                <a:sym typeface="Roboto"/>
              </a:rPr>
              <a:t>plastic materials accumulate in the environment</a:t>
            </a:r>
            <a:r>
              <a:rPr lang="en" sz="2500">
                <a:latin typeface="Roboto"/>
                <a:ea typeface="Roboto"/>
                <a:cs typeface="Roboto"/>
                <a:sym typeface="Roboto"/>
              </a:rPr>
              <a:t>, particularly in oceans, rivers, and landfills. This </a:t>
            </a:r>
            <a:r>
              <a:rPr b="1" i="1" lang="en" sz="2500">
                <a:latin typeface="Roboto"/>
                <a:ea typeface="Roboto"/>
                <a:cs typeface="Roboto"/>
                <a:sym typeface="Roboto"/>
              </a:rPr>
              <a:t>can harm wildlife, marine ecosystems, and human health. </a:t>
            </a:r>
            <a:r>
              <a:rPr lang="en" sz="2500">
                <a:latin typeface="Roboto"/>
                <a:ea typeface="Roboto"/>
                <a:cs typeface="Roboto"/>
                <a:sym typeface="Roboto"/>
              </a:rPr>
              <a:t>Plastic pollution also contributes to environmental degradation and the spread of microplastics throughout the food chain.</a:t>
            </a:r>
            <a:endParaRPr sz="2500">
              <a:latin typeface="Roboto"/>
              <a:ea typeface="Roboto"/>
              <a:cs typeface="Roboto"/>
              <a:sym typeface="Roboto"/>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pic>
        <p:nvPicPr>
          <p:cNvPr descr="https://images.freeimg.net/rsynced_images/floor-floorboards.jpg" id="1057" name="Google Shape;1057;p7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58" name="Google Shape;1058;p76"/>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7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60" name="Google Shape;1060;p7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61" name="Google Shape;1061;p7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62" name="Google Shape;1062;p7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63" name="Google Shape;1063;p76"/>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064" name="Google Shape;1064;p76"/>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65" name="Google Shape;1065;p7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66" name="Google Shape;1066;p76"/>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67" name="Google Shape;1067;p76"/>
          <p:cNvSpPr txBox="1"/>
          <p:nvPr/>
        </p:nvSpPr>
        <p:spPr>
          <a:xfrm>
            <a:off x="847725" y="947825"/>
            <a:ext cx="7084200" cy="3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E-waste Pollution</a:t>
            </a:r>
            <a:endParaRPr b="1" sz="3300">
              <a:latin typeface="Roboto"/>
              <a:ea typeface="Roboto"/>
              <a:cs typeface="Roboto"/>
              <a:sym typeface="Roboto"/>
            </a:endParaRPr>
          </a:p>
          <a:p>
            <a:pPr indent="0" lvl="0" marL="0" rtl="0" algn="l">
              <a:spcBef>
                <a:spcPts val="0"/>
              </a:spcBef>
              <a:spcAft>
                <a:spcPts val="0"/>
              </a:spcAft>
              <a:buNone/>
            </a:pPr>
            <a:r>
              <a:rPr lang="en" sz="2800">
                <a:latin typeface="Roboto"/>
                <a:ea typeface="Roboto"/>
                <a:cs typeface="Roboto"/>
                <a:sym typeface="Roboto"/>
              </a:rPr>
              <a:t>E-waste is short for </a:t>
            </a:r>
            <a:r>
              <a:rPr b="1" i="1" lang="en" sz="2800">
                <a:latin typeface="Roboto"/>
                <a:ea typeface="Roboto"/>
                <a:cs typeface="Roboto"/>
                <a:sym typeface="Roboto"/>
              </a:rPr>
              <a:t>electronic waste.</a:t>
            </a:r>
            <a:r>
              <a:rPr lang="en" sz="2800">
                <a:latin typeface="Roboto"/>
                <a:ea typeface="Roboto"/>
                <a:cs typeface="Roboto"/>
                <a:sym typeface="Roboto"/>
              </a:rPr>
              <a:t> E-waste pollution </a:t>
            </a:r>
            <a:r>
              <a:rPr b="1" i="1" lang="en" sz="2800">
                <a:latin typeface="Roboto"/>
                <a:ea typeface="Roboto"/>
                <a:cs typeface="Roboto"/>
                <a:sym typeface="Roboto"/>
              </a:rPr>
              <a:t>occurs when discarded electronic devices</a:t>
            </a:r>
            <a:r>
              <a:rPr lang="en" sz="2800">
                <a:latin typeface="Roboto"/>
                <a:ea typeface="Roboto"/>
                <a:cs typeface="Roboto"/>
                <a:sym typeface="Roboto"/>
              </a:rPr>
              <a:t> (old computers, laptops, mobile phones, televisions) </a:t>
            </a:r>
            <a:r>
              <a:rPr b="1" i="1" lang="en" sz="2800">
                <a:latin typeface="Roboto"/>
                <a:ea typeface="Roboto"/>
                <a:cs typeface="Roboto"/>
                <a:sym typeface="Roboto"/>
              </a:rPr>
              <a:t>or appliances</a:t>
            </a:r>
            <a:r>
              <a:rPr lang="en" sz="2800">
                <a:latin typeface="Roboto"/>
                <a:ea typeface="Roboto"/>
                <a:cs typeface="Roboto"/>
                <a:sym typeface="Roboto"/>
              </a:rPr>
              <a:t> (refrigerators, washers, dryers) are </a:t>
            </a:r>
            <a:r>
              <a:rPr b="1" i="1" lang="en" sz="2800">
                <a:latin typeface="Roboto"/>
                <a:ea typeface="Roboto"/>
                <a:cs typeface="Roboto"/>
                <a:sym typeface="Roboto"/>
              </a:rPr>
              <a:t>thrown in dumps, landfills or incinerated </a:t>
            </a:r>
            <a:r>
              <a:rPr lang="en" sz="2800">
                <a:latin typeface="Roboto"/>
                <a:ea typeface="Roboto"/>
                <a:cs typeface="Roboto"/>
                <a:sym typeface="Roboto"/>
              </a:rPr>
              <a:t>(burned). </a:t>
            </a:r>
            <a:endParaRPr b="1" i="1" sz="2800">
              <a:latin typeface="Roboto"/>
              <a:ea typeface="Roboto"/>
              <a:cs typeface="Roboto"/>
              <a:sym typeface="Roboto"/>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pic>
        <p:nvPicPr>
          <p:cNvPr descr="https://images.freeimg.net/rsynced_images/floor-floorboards.jpg" id="1072" name="Google Shape;1072;p7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73" name="Google Shape;1073;p77"/>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7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75" name="Google Shape;1075;p7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76" name="Google Shape;1076;p7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77" name="Google Shape;1077;p7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78" name="Google Shape;1078;p77"/>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079" name="Google Shape;1079;p77"/>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80" name="Google Shape;1080;p7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81" name="Google Shape;1081;p77"/>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82" name="Google Shape;1082;p77"/>
          <p:cNvSpPr txBox="1"/>
          <p:nvPr/>
        </p:nvSpPr>
        <p:spPr>
          <a:xfrm>
            <a:off x="847725" y="947825"/>
            <a:ext cx="6994200" cy="3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E-waste Pollution</a:t>
            </a:r>
            <a:endParaRPr b="1" sz="3300">
              <a:latin typeface="Roboto"/>
              <a:ea typeface="Roboto"/>
              <a:cs typeface="Roboto"/>
              <a:sym typeface="Roboto"/>
            </a:endParaRPr>
          </a:p>
          <a:p>
            <a:pPr indent="0" lvl="0" marL="0" rtl="0" algn="l">
              <a:spcBef>
                <a:spcPts val="0"/>
              </a:spcBef>
              <a:spcAft>
                <a:spcPts val="0"/>
              </a:spcAft>
              <a:buNone/>
            </a:pPr>
            <a:r>
              <a:rPr b="1" i="1" lang="en" sz="2400">
                <a:latin typeface="Roboto"/>
                <a:ea typeface="Roboto"/>
                <a:cs typeface="Roboto"/>
                <a:sym typeface="Roboto"/>
              </a:rPr>
              <a:t>E-waste pollution</a:t>
            </a:r>
            <a:r>
              <a:rPr lang="en" sz="2400">
                <a:latin typeface="Roboto"/>
                <a:ea typeface="Roboto"/>
                <a:cs typeface="Roboto"/>
                <a:sym typeface="Roboto"/>
              </a:rPr>
              <a:t> is a significant environmental concern due to the toxic materials like lead, mercury, cadmium, and hazardous chemicals.  such as brominated flame retardants. Improper disposal of e-waste </a:t>
            </a:r>
            <a:r>
              <a:rPr b="1" i="1" lang="en" sz="2400">
                <a:latin typeface="Roboto"/>
                <a:ea typeface="Roboto"/>
                <a:cs typeface="Roboto"/>
                <a:sym typeface="Roboto"/>
              </a:rPr>
              <a:t>can lead to the release of these harmful substances into the environment, contaminating soil, water, and air, and posing risks to human health and ecosystems.</a:t>
            </a:r>
            <a:endParaRPr b="1" i="1" sz="2400">
              <a:latin typeface="Roboto"/>
              <a:ea typeface="Roboto"/>
              <a:cs typeface="Roboto"/>
              <a:sym typeface="Roboto"/>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pic>
        <p:nvPicPr>
          <p:cNvPr descr="https://images.freeimg.net/rsynced_images/floor-floorboards.jpg" id="1087" name="Google Shape;1087;p7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88" name="Google Shape;1088;p78"/>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7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90" name="Google Shape;1090;p7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91" name="Google Shape;1091;p7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92" name="Google Shape;1092;p7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93" name="Google Shape;1093;p78"/>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094" name="Google Shape;1094;p78"/>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95" name="Google Shape;1095;p7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96" name="Google Shape;1096;p78"/>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97" name="Google Shape;1097;p78"/>
          <p:cNvSpPr txBox="1"/>
          <p:nvPr/>
        </p:nvSpPr>
        <p:spPr>
          <a:xfrm>
            <a:off x="924800" y="1069025"/>
            <a:ext cx="6581100" cy="17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rgbClr val="0D0D0D"/>
                </a:solidFill>
                <a:highlight>
                  <a:srgbClr val="FFFFFF"/>
                </a:highlight>
                <a:latin typeface="Roboto"/>
                <a:ea typeface="Roboto"/>
                <a:cs typeface="Roboto"/>
                <a:sym typeface="Roboto"/>
              </a:rPr>
              <a:t>These are some of the main types of pollution, each with its own sources, impacts, and challenges. </a:t>
            </a:r>
            <a:endParaRPr sz="3300">
              <a:latin typeface="Roboto"/>
              <a:ea typeface="Roboto"/>
              <a:cs typeface="Roboto"/>
              <a:sym typeface="Roboto"/>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pic>
        <p:nvPicPr>
          <p:cNvPr descr="https://images.freeimg.net/rsynced_images/floor-floorboards.jpg" id="1102" name="Google Shape;1102;p7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03" name="Google Shape;1103;p79"/>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7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05" name="Google Shape;1105;p7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06" name="Google Shape;1106;p7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07" name="Google Shape;1107;p7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08" name="Google Shape;1108;p79"/>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109" name="Google Shape;1109;p79"/>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110" name="Google Shape;1110;p7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11" name="Google Shape;1111;p79"/>
          <p:cNvSpPr/>
          <p:nvPr/>
        </p:nvSpPr>
        <p:spPr>
          <a:xfrm>
            <a:off x="169225" y="1062450"/>
            <a:ext cx="7826294" cy="19870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Student Challenge</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pic>
        <p:nvPicPr>
          <p:cNvPr descr="https://images.freeimg.net/rsynced_images/floor-floorboards.jpg" id="1116" name="Google Shape;1116;p8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17" name="Google Shape;1117;p8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8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19" name="Google Shape;1119;p8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20" name="Google Shape;1120;p8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21" name="Google Shape;1121;p8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22" name="Google Shape;1122;p80"/>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123" name="Google Shape;1123;p80"/>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124" name="Google Shape;1124;p8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25" name="Google Shape;1125;p80"/>
          <p:cNvSpPr/>
          <p:nvPr/>
        </p:nvSpPr>
        <p:spPr>
          <a:xfrm>
            <a:off x="1005325" y="146300"/>
            <a:ext cx="7011730" cy="9434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Climate Change Project</a:t>
            </a:r>
          </a:p>
        </p:txBody>
      </p:sp>
      <p:sp>
        <p:nvSpPr>
          <p:cNvPr id="1126" name="Google Shape;1126;p80"/>
          <p:cNvSpPr txBox="1"/>
          <p:nvPr/>
        </p:nvSpPr>
        <p:spPr>
          <a:xfrm>
            <a:off x="905925" y="1129650"/>
            <a:ext cx="6794700" cy="28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0D0D0D"/>
                </a:solidFill>
                <a:highlight>
                  <a:srgbClr val="FFFFFF"/>
                </a:highlight>
                <a:latin typeface="Roboto"/>
                <a:ea typeface="Roboto"/>
                <a:cs typeface="Roboto"/>
                <a:sym typeface="Roboto"/>
              </a:rPr>
              <a:t>Each of us can positively contribute to making our environment a better place. You will take a survey that will help decide what type of climate change project our class will work on. We will use the scientific method to study the problem, collect data, recommend solutions and present our findings.</a:t>
            </a:r>
            <a:endParaRPr sz="2500">
              <a:latin typeface="Roboto"/>
              <a:ea typeface="Roboto"/>
              <a:cs typeface="Roboto"/>
              <a:sym typeface="Robot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pic>
        <p:nvPicPr>
          <p:cNvPr descr="https://images.freeimg.net/rsynced_images/floor-floorboards.jpg" id="1131" name="Google Shape;1131;p8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32" name="Google Shape;1132;p81"/>
          <p:cNvSpPr/>
          <p:nvPr/>
        </p:nvSpPr>
        <p:spPr>
          <a:xfrm>
            <a:off x="8039100" y="50"/>
            <a:ext cx="11049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8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34" name="Google Shape;1134;p8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35" name="Google Shape;1135;p8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36" name="Google Shape;1136;p8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37" name="Google Shape;1137;p81"/>
          <p:cNvSpPr txBox="1"/>
          <p:nvPr/>
        </p:nvSpPr>
        <p:spPr>
          <a:xfrm>
            <a:off x="8101950" y="3254875"/>
            <a:ext cx="979200" cy="63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138" name="Google Shape;1138;p81"/>
          <p:cNvPicPr preferRelativeResize="0"/>
          <p:nvPr/>
        </p:nvPicPr>
        <p:blipFill>
          <a:blip r:embed="rId9">
            <a:alphaModFix/>
          </a:blip>
          <a:stretch>
            <a:fillRect/>
          </a:stretch>
        </p:blipFill>
        <p:spPr>
          <a:xfrm>
            <a:off x="0" y="4663225"/>
            <a:ext cx="8039101" cy="459575"/>
          </a:xfrm>
          <a:prstGeom prst="rect">
            <a:avLst/>
          </a:prstGeom>
          <a:noFill/>
          <a:ln>
            <a:noFill/>
          </a:ln>
        </p:spPr>
      </p:pic>
      <p:sp>
        <p:nvSpPr>
          <p:cNvPr id="1139" name="Google Shape;1139;p81"/>
          <p:cNvSpPr txBox="1"/>
          <p:nvPr/>
        </p:nvSpPr>
        <p:spPr>
          <a:xfrm>
            <a:off x="80962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40" name="Google Shape;1140;p81"/>
          <p:cNvSpPr/>
          <p:nvPr/>
        </p:nvSpPr>
        <p:spPr>
          <a:xfrm>
            <a:off x="1714275" y="69850"/>
            <a:ext cx="5131029" cy="7076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Works Cited</a:t>
            </a:r>
          </a:p>
        </p:txBody>
      </p:sp>
      <p:sp>
        <p:nvSpPr>
          <p:cNvPr id="1141" name="Google Shape;1141;p81"/>
          <p:cNvSpPr txBox="1"/>
          <p:nvPr>
            <p:ph idx="4294967295" type="subTitle"/>
          </p:nvPr>
        </p:nvSpPr>
        <p:spPr>
          <a:xfrm>
            <a:off x="847725" y="875325"/>
            <a:ext cx="6772200" cy="362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D0D0D"/>
                </a:solidFill>
                <a:highlight>
                  <a:srgbClr val="FFFFFF"/>
                </a:highlight>
                <a:latin typeface="Roboto"/>
                <a:ea typeface="Roboto"/>
                <a:cs typeface="Roboto"/>
                <a:sym typeface="Roboto"/>
              </a:rPr>
              <a:t>Gore, Al (2007) An Inconvenient Truth: The Crisis of Global Warming. Penguin Books Ltd.</a:t>
            </a:r>
            <a:endParaRPr sz="1200">
              <a:solidFill>
                <a:srgbClr val="0D0D0D"/>
              </a:solidFill>
              <a:highlight>
                <a:srgbClr val="FFFFFF"/>
              </a:highlight>
              <a:latin typeface="Roboto"/>
              <a:ea typeface="Roboto"/>
              <a:cs typeface="Roboto"/>
              <a:sym typeface="Roboto"/>
            </a:endParaRPr>
          </a:p>
          <a:p>
            <a:pPr indent="0" lvl="0" marL="0" rtl="0" algn="l">
              <a:spcBef>
                <a:spcPts val="1200"/>
              </a:spcBef>
              <a:spcAft>
                <a:spcPts val="1200"/>
              </a:spcAft>
              <a:buNone/>
            </a:pPr>
            <a:r>
              <a:rPr lang="en" sz="1200">
                <a:solidFill>
                  <a:srgbClr val="0D0D0D"/>
                </a:solidFill>
                <a:highlight>
                  <a:srgbClr val="FFFFFF"/>
                </a:highlight>
                <a:latin typeface="Roboto"/>
                <a:ea typeface="Roboto"/>
                <a:cs typeface="Roboto"/>
                <a:sym typeface="Roboto"/>
              </a:rPr>
              <a:t>OpenAI. (Year). ChatGPT [Computer software]. Retrieved from</a:t>
            </a:r>
            <a:r>
              <a:rPr lang="en" sz="1200">
                <a:solidFill>
                  <a:srgbClr val="0D0D0D"/>
                </a:solidFill>
                <a:highlight>
                  <a:srgbClr val="FFFFFF"/>
                </a:highlight>
                <a:uFill>
                  <a:noFill/>
                </a:uFill>
                <a:latin typeface="Roboto"/>
                <a:ea typeface="Roboto"/>
                <a:cs typeface="Roboto"/>
                <a:sym typeface="Roboto"/>
                <a:hlinkClick r:id="rId10">
                  <a:extLst>
                    <a:ext uri="{A12FA001-AC4F-418D-AE19-62706E023703}">
                      <ahyp:hlinkClr val="tx"/>
                    </a:ext>
                  </a:extLst>
                </a:hlinkClick>
              </a:rPr>
              <a:t> </a:t>
            </a:r>
            <a:r>
              <a:rPr lang="en" sz="1200">
                <a:solidFill>
                  <a:schemeClr val="hlink"/>
                </a:solidFill>
                <a:highlight>
                  <a:srgbClr val="FFFFFF"/>
                </a:highlight>
                <a:uFill>
                  <a:noFill/>
                </a:uFill>
                <a:latin typeface="Roboto"/>
                <a:ea typeface="Roboto"/>
                <a:cs typeface="Roboto"/>
                <a:sym typeface="Roboto"/>
                <a:hlinkClick r:id="rId11"/>
              </a:rPr>
              <a:t>https://www.openai.com/chatgpt</a:t>
            </a:r>
            <a:endParaRPr sz="1200">
              <a:solidFill>
                <a:srgbClr val="0D0D0D"/>
              </a:solidFill>
              <a:highlight>
                <a:srgbClr val="FFFFFF"/>
              </a:highlight>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https://publicdomainvectors.org/photos/laptop.png" id="158" name="Google Shape;158;p19">
            <a:hlinkClick r:id="rId3"/>
          </p:cNvPr>
          <p:cNvPicPr preferRelativeResize="0"/>
          <p:nvPr/>
        </p:nvPicPr>
        <p:blipFill>
          <a:blip r:embed="rId4">
            <a:alphaModFix/>
          </a:blip>
          <a:stretch>
            <a:fillRect/>
          </a:stretch>
        </p:blipFill>
        <p:spPr>
          <a:xfrm>
            <a:off x="1293279" y="1261100"/>
            <a:ext cx="6034071" cy="3148750"/>
          </a:xfrm>
          <a:prstGeom prst="rect">
            <a:avLst/>
          </a:prstGeom>
          <a:noFill/>
          <a:ln>
            <a:noFill/>
          </a:ln>
        </p:spPr>
      </p:pic>
      <p:sp>
        <p:nvSpPr>
          <p:cNvPr id="159" name="Google Shape;159;p19"/>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162" name="Google Shape;162;p19"/>
          <p:cNvSpPr txBox="1"/>
          <p:nvPr/>
        </p:nvSpPr>
        <p:spPr>
          <a:xfrm>
            <a:off x="2251275" y="1657700"/>
            <a:ext cx="3967800" cy="13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8.1.2 </a:t>
            </a:r>
            <a:endParaRPr sz="27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Data  &amp; Analysis</a:t>
            </a:r>
            <a:endParaRPr sz="2700">
              <a:solidFill>
                <a:srgbClr val="FFFFFF"/>
              </a:solidFill>
              <a:latin typeface="Roboto Black"/>
              <a:ea typeface="Roboto Black"/>
              <a:cs typeface="Roboto Black"/>
              <a:sym typeface="Roboto Black"/>
            </a:endParaRPr>
          </a:p>
        </p:txBody>
      </p:sp>
      <p:sp>
        <p:nvSpPr>
          <p:cNvPr id="163" name="Google Shape;163;p19"/>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1000">
              <a:solidFill>
                <a:schemeClr val="lt1"/>
              </a:solidFill>
              <a:latin typeface="Roboto Black"/>
              <a:ea typeface="Roboto Black"/>
              <a:cs typeface="Roboto Black"/>
              <a:sym typeface="Roboto Black"/>
            </a:endParaRPr>
          </a:p>
        </p:txBody>
      </p:sp>
      <p:sp>
        <p:nvSpPr>
          <p:cNvPr id="164" name="Google Shape;164;p19"/>
          <p:cNvSpPr txBox="1"/>
          <p:nvPr/>
        </p:nvSpPr>
        <p:spPr>
          <a:xfrm>
            <a:off x="8008675" y="31915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endParaRPr b="1" sz="2500">
              <a:solidFill>
                <a:schemeClr val="lt1"/>
              </a:solidFill>
            </a:endParaRPr>
          </a:p>
        </p:txBody>
      </p:sp>
      <p:sp>
        <p:nvSpPr>
          <p:cNvPr id="165" name="Google Shape;165;p19"/>
          <p:cNvSpPr txBox="1"/>
          <p:nvPr>
            <p:ph idx="12" type="sldNum"/>
          </p:nvPr>
        </p:nvSpPr>
        <p:spPr>
          <a:xfrm>
            <a:off x="7959875" y="4696200"/>
            <a:ext cx="11838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6" name="Google Shape;166;p19"/>
          <p:cNvPicPr preferRelativeResize="0"/>
          <p:nvPr/>
        </p:nvPicPr>
        <p:blipFill>
          <a:blip r:embed="rId5">
            <a:alphaModFix/>
          </a:blip>
          <a:stretch>
            <a:fillRect/>
          </a:stretch>
        </p:blipFill>
        <p:spPr>
          <a:xfrm>
            <a:off x="0" y="4663225"/>
            <a:ext cx="8008673" cy="459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https://images.freeimg.net/rsynced_images/floor-floorboards.jpg" id="171" name="Google Shape;171;p2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72" name="Google Shape;172;p20"/>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5" name="Google Shape;175;p2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176" name="Google Shape;176;p20">
            <a:hlinkClick r:id="rId7"/>
          </p:cNvPr>
          <p:cNvPicPr preferRelativeResize="0"/>
          <p:nvPr/>
        </p:nvPicPr>
        <p:blipFill rotWithShape="1">
          <a:blip r:embed="rId8">
            <a:alphaModFix/>
          </a:blip>
          <a:srcRect b="21364" l="9334" r="9987" t="16620"/>
          <a:stretch/>
        </p:blipFill>
        <p:spPr>
          <a:xfrm>
            <a:off x="1417812" y="69550"/>
            <a:ext cx="5528738" cy="2303775"/>
          </a:xfrm>
          <a:prstGeom prst="rect">
            <a:avLst/>
          </a:prstGeom>
          <a:noFill/>
          <a:ln>
            <a:noFill/>
          </a:ln>
        </p:spPr>
      </p:pic>
      <p:sp>
        <p:nvSpPr>
          <p:cNvPr id="177" name="Google Shape;177;p20"/>
          <p:cNvSpPr txBox="1"/>
          <p:nvPr/>
        </p:nvSpPr>
        <p:spPr>
          <a:xfrm>
            <a:off x="1608775" y="69550"/>
            <a:ext cx="5146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lt1"/>
                </a:solidFill>
                <a:latin typeface="Roboto Black"/>
                <a:ea typeface="Roboto Black"/>
                <a:cs typeface="Roboto Black"/>
                <a:sym typeface="Roboto Black"/>
              </a:rPr>
              <a:t>New Jersey Student Learning Standards</a:t>
            </a:r>
            <a:endParaRPr sz="2000">
              <a:solidFill>
                <a:schemeClr val="lt1"/>
              </a:solidFill>
              <a:latin typeface="Roboto Black"/>
              <a:ea typeface="Roboto Black"/>
              <a:cs typeface="Roboto Black"/>
              <a:sym typeface="Roboto Black"/>
            </a:endParaRPr>
          </a:p>
        </p:txBody>
      </p:sp>
      <p:sp>
        <p:nvSpPr>
          <p:cNvPr id="178" name="Google Shape;178;p20"/>
          <p:cNvSpPr txBox="1"/>
          <p:nvPr/>
        </p:nvSpPr>
        <p:spPr>
          <a:xfrm>
            <a:off x="1608775" y="394175"/>
            <a:ext cx="52272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Technology:</a:t>
            </a:r>
            <a:endParaRPr b="1" sz="1600">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8.1.2.DA.1: </a:t>
            </a:r>
            <a:r>
              <a:rPr lang="en">
                <a:solidFill>
                  <a:srgbClr val="FFFFFF"/>
                </a:solidFill>
                <a:latin typeface="Roboto"/>
                <a:ea typeface="Roboto"/>
                <a:cs typeface="Roboto"/>
                <a:sym typeface="Roboto"/>
              </a:rPr>
              <a:t>Collect and present data, including climate change data, in various visual formats.  </a:t>
            </a:r>
            <a:endParaRPr>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8.1.2.DA.2:</a:t>
            </a:r>
            <a:r>
              <a:rPr lang="en">
                <a:solidFill>
                  <a:srgbClr val="FFFFFF"/>
                </a:solidFill>
                <a:latin typeface="Roboto"/>
                <a:ea typeface="Roboto"/>
                <a:cs typeface="Roboto"/>
                <a:sym typeface="Roboto"/>
              </a:rPr>
              <a:t> Store, copy, search, retrieve, modify, and delete data using a computing device. </a:t>
            </a:r>
            <a:endParaRPr>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8.1.2.DA.3:</a:t>
            </a:r>
            <a:r>
              <a:rPr lang="en">
                <a:solidFill>
                  <a:srgbClr val="FFFFFF"/>
                </a:solidFill>
                <a:latin typeface="Roboto"/>
                <a:ea typeface="Roboto"/>
                <a:cs typeface="Roboto"/>
                <a:sym typeface="Roboto"/>
              </a:rPr>
              <a:t> Identify and describe patterns in data visualizations.  </a:t>
            </a:r>
            <a:endParaRPr>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8.1.2.DA.4:</a:t>
            </a:r>
            <a:r>
              <a:rPr lang="en">
                <a:solidFill>
                  <a:srgbClr val="FFFFFF"/>
                </a:solidFill>
                <a:latin typeface="Roboto"/>
                <a:ea typeface="Roboto"/>
                <a:cs typeface="Roboto"/>
                <a:sym typeface="Roboto"/>
              </a:rPr>
              <a:t> Make predictions based on data using charts or graphs. </a:t>
            </a:r>
            <a:endParaRPr>
              <a:solidFill>
                <a:srgbClr val="FFFFFF"/>
              </a:solidFill>
              <a:latin typeface="Roboto"/>
              <a:ea typeface="Roboto"/>
              <a:cs typeface="Roboto"/>
              <a:sym typeface="Roboto"/>
            </a:endParaRPr>
          </a:p>
        </p:txBody>
      </p:sp>
      <p:pic>
        <p:nvPicPr>
          <p:cNvPr descr="https://freesvg.org/img/round-table.png" id="179" name="Google Shape;179;p20">
            <a:hlinkClick r:id="rId9"/>
          </p:cNvPr>
          <p:cNvPicPr preferRelativeResize="0"/>
          <p:nvPr/>
        </p:nvPicPr>
        <p:blipFill rotWithShape="1">
          <a:blip r:embed="rId10">
            <a:alphaModFix/>
          </a:blip>
          <a:srcRect b="22105" l="0" r="0" t="21661"/>
          <a:stretch/>
        </p:blipFill>
        <p:spPr>
          <a:xfrm>
            <a:off x="1209875" y="3049613"/>
            <a:ext cx="2655675" cy="2090974"/>
          </a:xfrm>
          <a:prstGeom prst="rect">
            <a:avLst/>
          </a:prstGeom>
          <a:noFill/>
          <a:ln>
            <a:noFill/>
          </a:ln>
        </p:spPr>
      </p:pic>
      <p:pic>
        <p:nvPicPr>
          <p:cNvPr descr="https://freesvg.org/img/stool-01.png" id="180" name="Google Shape;180;p20">
            <a:hlinkClick r:id="rId11"/>
          </p:cNvPr>
          <p:cNvPicPr preferRelativeResize="0"/>
          <p:nvPr/>
        </p:nvPicPr>
        <p:blipFill rotWithShape="1">
          <a:blip r:embed="rId12">
            <a:alphaModFix/>
          </a:blip>
          <a:srcRect b="0" l="20084" r="18832" t="0"/>
          <a:stretch/>
        </p:blipFill>
        <p:spPr>
          <a:xfrm>
            <a:off x="1257798" y="3817075"/>
            <a:ext cx="990600" cy="1346050"/>
          </a:xfrm>
          <a:prstGeom prst="rect">
            <a:avLst/>
          </a:prstGeom>
          <a:noFill/>
          <a:ln>
            <a:noFill/>
          </a:ln>
        </p:spPr>
      </p:pic>
      <p:pic>
        <p:nvPicPr>
          <p:cNvPr descr="https://publicdomainvectors.org/photos/laptop.png" id="181" name="Google Shape;181;p20">
            <a:hlinkClick r:id="rId13"/>
          </p:cNvPr>
          <p:cNvPicPr preferRelativeResize="0"/>
          <p:nvPr/>
        </p:nvPicPr>
        <p:blipFill>
          <a:blip r:embed="rId14">
            <a:alphaModFix/>
          </a:blip>
          <a:stretch>
            <a:fillRect/>
          </a:stretch>
        </p:blipFill>
        <p:spPr>
          <a:xfrm>
            <a:off x="1888875" y="2404300"/>
            <a:ext cx="1369975" cy="952700"/>
          </a:xfrm>
          <a:prstGeom prst="rect">
            <a:avLst/>
          </a:prstGeom>
          <a:noFill/>
          <a:ln>
            <a:noFill/>
          </a:ln>
        </p:spPr>
      </p:pic>
      <p:pic>
        <p:nvPicPr>
          <p:cNvPr descr="https://publicdomainvectors.org/photos/Pflanze-coloured.png" id="182" name="Google Shape;182;p20">
            <a:hlinkClick r:id="rId15"/>
          </p:cNvPr>
          <p:cNvPicPr preferRelativeResize="0"/>
          <p:nvPr/>
        </p:nvPicPr>
        <p:blipFill rotWithShape="1">
          <a:blip r:embed="rId16">
            <a:alphaModFix/>
          </a:blip>
          <a:srcRect b="0" l="7070" r="7429" t="0"/>
          <a:stretch/>
        </p:blipFill>
        <p:spPr>
          <a:xfrm>
            <a:off x="145600" y="2808050"/>
            <a:ext cx="861000" cy="1899125"/>
          </a:xfrm>
          <a:prstGeom prst="rect">
            <a:avLst/>
          </a:prstGeom>
          <a:noFill/>
          <a:ln>
            <a:noFill/>
          </a:ln>
        </p:spPr>
      </p:pic>
      <p:sp>
        <p:nvSpPr>
          <p:cNvPr id="183" name="Google Shape;183;p20"/>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0"/>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0"/>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0"/>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0"/>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0"/>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0"/>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0"/>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
          <p:cNvSpPr txBox="1"/>
          <p:nvPr/>
        </p:nvSpPr>
        <p:spPr>
          <a:xfrm>
            <a:off x="8089850" y="0"/>
            <a:ext cx="9180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94" name="Google Shape;194;p20"/>
          <p:cNvSpPr txBox="1"/>
          <p:nvPr/>
        </p:nvSpPr>
        <p:spPr>
          <a:xfrm>
            <a:off x="81896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100">
                <a:solidFill>
                  <a:schemeClr val="lt1"/>
                </a:solidFill>
              </a:rPr>
              <a:t>   </a:t>
            </a:r>
            <a:endParaRPr b="1" sz="3100">
              <a:solidFill>
                <a:schemeClr val="lt1"/>
              </a:solidFill>
            </a:endParaRPr>
          </a:p>
        </p:txBody>
      </p:sp>
      <p:pic>
        <p:nvPicPr>
          <p:cNvPr id="195" name="Google Shape;195;p20"/>
          <p:cNvPicPr preferRelativeResize="0"/>
          <p:nvPr/>
        </p:nvPicPr>
        <p:blipFill rotWithShape="1">
          <a:blip r:embed="rId17">
            <a:alphaModFix/>
          </a:blip>
          <a:srcRect b="29512" l="44205" r="0" t="0"/>
          <a:stretch/>
        </p:blipFill>
        <p:spPr>
          <a:xfrm>
            <a:off x="2116225" y="2503100"/>
            <a:ext cx="810875" cy="377101"/>
          </a:xfrm>
          <a:prstGeom prst="rect">
            <a:avLst/>
          </a:prstGeom>
          <a:noFill/>
          <a:ln>
            <a:noFill/>
          </a:ln>
        </p:spPr>
      </p:pic>
      <p:pic>
        <p:nvPicPr>
          <p:cNvPr id="196" name="Google Shape;196;p20"/>
          <p:cNvPicPr preferRelativeResize="0"/>
          <p:nvPr/>
        </p:nvPicPr>
        <p:blipFill>
          <a:blip r:embed="rId18">
            <a:alphaModFix/>
          </a:blip>
          <a:stretch>
            <a:fillRect/>
          </a:stretch>
        </p:blipFill>
        <p:spPr>
          <a:xfrm>
            <a:off x="0" y="4601700"/>
            <a:ext cx="8153400" cy="541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https://images.freeimg.net/rsynced_images/floor-floorboards.jpg" id="201" name="Google Shape;201;p2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02" name="Google Shape;202;p21"/>
          <p:cNvSpPr/>
          <p:nvPr/>
        </p:nvSpPr>
        <p:spPr>
          <a:xfrm>
            <a:off x="8210275" y="50"/>
            <a:ext cx="933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txBox="1"/>
          <p:nvPr>
            <p:ph idx="12" type="sldNum"/>
          </p:nvPr>
        </p:nvSpPr>
        <p:spPr>
          <a:xfrm>
            <a:off x="8322600" y="4766300"/>
            <a:ext cx="8211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4" name="Google Shape;204;p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05" name="Google Shape;205;p2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06" name="Google Shape;206;p21">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207" name="Google Shape;207;p21"/>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 sz="2500" u="sng">
                <a:latin typeface="Roboto"/>
                <a:ea typeface="Roboto"/>
                <a:cs typeface="Roboto"/>
                <a:sym typeface="Roboto"/>
              </a:rPr>
              <a:t>Core Concept  8.1.2 Data &amp; Analysis</a:t>
            </a:r>
            <a:r>
              <a:rPr lang="en" sz="2500">
                <a:solidFill>
                  <a:schemeClr val="dk1"/>
                </a:solidFill>
                <a:latin typeface="Roboto"/>
                <a:ea typeface="Roboto"/>
                <a:cs typeface="Roboto"/>
                <a:sym typeface="Roboto"/>
              </a:rPr>
              <a:t>  </a:t>
            </a:r>
            <a:endParaRPr sz="2500">
              <a:latin typeface="Roboto"/>
              <a:ea typeface="Roboto"/>
              <a:cs typeface="Roboto"/>
              <a:sym typeface="Roboto"/>
            </a:endParaRPr>
          </a:p>
        </p:txBody>
      </p:sp>
      <p:sp>
        <p:nvSpPr>
          <p:cNvPr id="209" name="Google Shape;209;p21"/>
          <p:cNvSpPr txBox="1"/>
          <p:nvPr/>
        </p:nvSpPr>
        <p:spPr>
          <a:xfrm>
            <a:off x="81655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t/>
            </a:r>
            <a:endParaRPr sz="11000">
              <a:solidFill>
                <a:schemeClr val="lt1"/>
              </a:solidFill>
              <a:latin typeface="Roboto Black"/>
              <a:ea typeface="Roboto Black"/>
              <a:cs typeface="Roboto Black"/>
              <a:sym typeface="Roboto Black"/>
            </a:endParaRPr>
          </a:p>
        </p:txBody>
      </p:sp>
      <p:sp>
        <p:nvSpPr>
          <p:cNvPr id="210" name="Google Shape;210;p21"/>
          <p:cNvSpPr txBox="1"/>
          <p:nvPr/>
        </p:nvSpPr>
        <p:spPr>
          <a:xfrm>
            <a:off x="8237850"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211" name="Google Shape;211;p21"/>
          <p:cNvPicPr preferRelativeResize="0"/>
          <p:nvPr/>
        </p:nvPicPr>
        <p:blipFill>
          <a:blip r:embed="rId9">
            <a:alphaModFix/>
          </a:blip>
          <a:stretch>
            <a:fillRect/>
          </a:stretch>
        </p:blipFill>
        <p:spPr>
          <a:xfrm>
            <a:off x="0" y="4663225"/>
            <a:ext cx="8210273" cy="459575"/>
          </a:xfrm>
          <a:prstGeom prst="rect">
            <a:avLst/>
          </a:prstGeom>
          <a:noFill/>
          <a:ln>
            <a:noFill/>
          </a:ln>
        </p:spPr>
      </p:pic>
      <p:sp>
        <p:nvSpPr>
          <p:cNvPr id="212" name="Google Shape;212;p21"/>
          <p:cNvSpPr txBox="1"/>
          <p:nvPr/>
        </p:nvSpPr>
        <p:spPr>
          <a:xfrm>
            <a:off x="1331975" y="890900"/>
            <a:ext cx="5867400" cy="31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Computing systems exist to process data. The amount of digital data generated in the world is rapidly expanding, so the need to process data effectively is increasingly important. Data is collected and stored so that it can be analyzed to better understand the world and make more accurate predictions.</a:t>
            </a:r>
            <a:endParaRPr sz="24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