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53A9-C3EB-1B4E-8243-A221AE194F5C}" type="datetimeFigureOut">
              <a:rPr lang="en-US" smtClean="0"/>
              <a:t>11/14/21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13214-5A35-C949-9389-577FB4FCBC98}" type="slidenum">
              <a:rPr lang="en-US" smtClean="0"/>
              <a:t>‹#›</a:t>
            </a:fld>
            <a:endParaRPr lang="en-US"/>
          </a:p>
        </p:txBody>
      </p:sp>
    </p:spTree>
    <p:extLst>
      <p:ext uri="{BB962C8B-B14F-4D97-AF65-F5344CB8AC3E}">
        <p14:creationId xmlns:p14="http://schemas.microsoft.com/office/powerpoint/2010/main" val="280629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late </a:t>
            </a:r>
            <a:r>
              <a:rPr lang="en-US" sz="1200" kern="1200" dirty="0" err="1">
                <a:solidFill>
                  <a:schemeClr val="tx1"/>
                </a:solidFill>
                <a:effectLst/>
                <a:latin typeface="+mn-lt"/>
                <a:ea typeface="+mn-ea"/>
                <a:cs typeface="+mn-cs"/>
              </a:rPr>
              <a:t>Bois</a:t>
            </a:r>
            <a:r>
              <a:rPr lang="en-US" sz="1200" kern="1200" dirty="0">
                <a:solidFill>
                  <a:schemeClr val="tx1"/>
                </a:solidFill>
                <a:effectLst/>
                <a:latin typeface="+mn-lt"/>
                <a:ea typeface="+mn-ea"/>
                <a:cs typeface="+mn-cs"/>
              </a:rPr>
              <a:t> Forte Chippewa Tribal Historian Kay Davis made this map around 2010 to emphasize kinship ties and Indigenous identities of the people stolen away to the federal institution in Canton, South Dakota. Names of Native nations and their members institutionalized at the Indian Asylum frame the left side and top. Pins and colored string connect the tribal information to geographic locations of reservations on a standard map of the continental United States. Davis brought this map with her in 2013 to the annual honoring ceremony on the grounds of the former asylum.  </a:t>
            </a:r>
          </a:p>
          <a:p>
            <a:endParaRPr lang="en-US" dirty="0"/>
          </a:p>
        </p:txBody>
      </p:sp>
      <p:sp>
        <p:nvSpPr>
          <p:cNvPr id="4" name="Slide Number Placeholder 3"/>
          <p:cNvSpPr>
            <a:spLocks noGrp="1"/>
          </p:cNvSpPr>
          <p:nvPr>
            <p:ph type="sldNum" sz="quarter" idx="5"/>
          </p:nvPr>
        </p:nvSpPr>
        <p:spPr/>
        <p:txBody>
          <a:bodyPr/>
          <a:lstStyle/>
          <a:p>
            <a:fld id="{8C713214-5A35-C949-9389-577FB4FCBC98}" type="slidenum">
              <a:rPr lang="en-US" smtClean="0"/>
              <a:t>2</a:t>
            </a:fld>
            <a:endParaRPr lang="en-US"/>
          </a:p>
        </p:txBody>
      </p:sp>
    </p:spTree>
    <p:extLst>
      <p:ext uri="{BB962C8B-B14F-4D97-AF65-F5344CB8AC3E}">
        <p14:creationId xmlns:p14="http://schemas.microsoft.com/office/powerpoint/2010/main" val="203019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color photo from 2015, Faith O’Neil and Pete Alcaraz stand behind the Canton Asylum cemetery marker. Split rail fencing and a golf cart are in the background. O’Neil, holding a photograph that is important to her, looks both solemn and resolute.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8C713214-5A35-C949-9389-577FB4FCBC98}" type="slidenum">
              <a:rPr lang="en-US" smtClean="0"/>
              <a:t>3</a:t>
            </a:fld>
            <a:endParaRPr lang="en-US"/>
          </a:p>
        </p:txBody>
      </p:sp>
    </p:spTree>
    <p:extLst>
      <p:ext uri="{BB962C8B-B14F-4D97-AF65-F5344CB8AC3E}">
        <p14:creationId xmlns:p14="http://schemas.microsoft.com/office/powerpoint/2010/main" val="106302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photo of </a:t>
            </a:r>
            <a:r>
              <a:rPr lang="en-US"/>
              <a:t>Kay Davis’ map again</a:t>
            </a:r>
          </a:p>
        </p:txBody>
      </p:sp>
      <p:sp>
        <p:nvSpPr>
          <p:cNvPr id="4" name="Slide Number Placeholder 3"/>
          <p:cNvSpPr>
            <a:spLocks noGrp="1"/>
          </p:cNvSpPr>
          <p:nvPr>
            <p:ph type="sldNum" sz="quarter" idx="5"/>
          </p:nvPr>
        </p:nvSpPr>
        <p:spPr/>
        <p:txBody>
          <a:bodyPr/>
          <a:lstStyle/>
          <a:p>
            <a:fld id="{8C713214-5A35-C949-9389-577FB4FCBC98}" type="slidenum">
              <a:rPr lang="en-US" smtClean="0"/>
              <a:t>4</a:t>
            </a:fld>
            <a:endParaRPr lang="en-US"/>
          </a:p>
        </p:txBody>
      </p:sp>
    </p:spTree>
    <p:extLst>
      <p:ext uri="{BB962C8B-B14F-4D97-AF65-F5344CB8AC3E}">
        <p14:creationId xmlns:p14="http://schemas.microsoft.com/office/powerpoint/2010/main" val="88453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EE5B-9D5F-E445-9E2C-CE71F35483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D1E0C5-E742-354C-93A7-5CB3291D0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30714-AA21-DE48-A1F6-ADA868A79BDC}"/>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5" name="Footer Placeholder 4">
            <a:extLst>
              <a:ext uri="{FF2B5EF4-FFF2-40B4-BE49-F238E27FC236}">
                <a16:creationId xmlns:a16="http://schemas.microsoft.com/office/drawing/2014/main" id="{2100863C-C720-604C-BEA9-35FAE3395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4C503-D350-B94A-B9D0-B2D6A4186A44}"/>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285221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AF48-5E31-6B48-9C62-56E038A80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4CB0C-ADDC-1248-9A56-6D0134DA66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C7A75-2200-9045-80D2-EF9F1D5D6789}"/>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5" name="Footer Placeholder 4">
            <a:extLst>
              <a:ext uri="{FF2B5EF4-FFF2-40B4-BE49-F238E27FC236}">
                <a16:creationId xmlns:a16="http://schemas.microsoft.com/office/drawing/2014/main" id="{9102FB27-4DC2-1E4A-B4AB-0304FB2D6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E3406-D317-564E-A8BB-6F6EBC75DA27}"/>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360646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10670-7BD4-2443-AFD6-132F9CE05F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FDAEAD-DE6C-2B4F-8C98-9324BAB7E6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34F77-FD71-2349-A6AA-7060E7F7A451}"/>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5" name="Footer Placeholder 4">
            <a:extLst>
              <a:ext uri="{FF2B5EF4-FFF2-40B4-BE49-F238E27FC236}">
                <a16:creationId xmlns:a16="http://schemas.microsoft.com/office/drawing/2014/main" id="{5535010D-B814-5143-AE22-88DA2AF6A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F9C50-206D-704E-9248-04A3FB6B9BCA}"/>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376563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1E7F-9CB0-E149-8AA5-2DCB2B8DB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44FA2-AD11-9148-A551-438CABEF7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C69E3-4E3A-9C45-8960-E4B525A98157}"/>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5" name="Footer Placeholder 4">
            <a:extLst>
              <a:ext uri="{FF2B5EF4-FFF2-40B4-BE49-F238E27FC236}">
                <a16:creationId xmlns:a16="http://schemas.microsoft.com/office/drawing/2014/main" id="{EC8C48DA-A83E-D544-A06C-699F4F42A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14198-1BD9-104A-93DB-FBEDE74E05CF}"/>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261913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9D4D-1727-4C4A-BB0A-9F7FDEA367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42AB-8181-8A41-B8BC-FBCA45F43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07498-555B-FF47-B75B-86F927550C5C}"/>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5" name="Footer Placeholder 4">
            <a:extLst>
              <a:ext uri="{FF2B5EF4-FFF2-40B4-BE49-F238E27FC236}">
                <a16:creationId xmlns:a16="http://schemas.microsoft.com/office/drawing/2014/main" id="{FBF15B62-A534-7C4E-B8AA-C7F141AA4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FB2E5-DEE7-684F-BE50-263BD64B228D}"/>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129256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180A-8EEC-9D4D-98E5-49E4AA373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30CB0-2D63-9D48-ABA2-D9392995D4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1F439-3EBC-8A49-BF28-1944EB15DE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C5D2D-DB73-9A43-A1B7-56D8BC9C0AD5}"/>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6" name="Footer Placeholder 5">
            <a:extLst>
              <a:ext uri="{FF2B5EF4-FFF2-40B4-BE49-F238E27FC236}">
                <a16:creationId xmlns:a16="http://schemas.microsoft.com/office/drawing/2014/main" id="{3A7BD4F9-462C-824C-AD8A-B384B02CB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DB841-F9A1-9C47-94D5-A911EC045374}"/>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88854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902D-BE6E-BF40-B78A-E3F62EF7A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362E95-9802-F947-887F-D4CE1676C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519EE0-1EBC-FB45-A5B1-42937B5D0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7DA0D-5AD7-D448-BECA-664D22F99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EDC34-1757-D64C-B86A-ACA75A5391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6DCF9B-1350-2945-B7B4-CD27ADBE77C9}"/>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8" name="Footer Placeholder 7">
            <a:extLst>
              <a:ext uri="{FF2B5EF4-FFF2-40B4-BE49-F238E27FC236}">
                <a16:creationId xmlns:a16="http://schemas.microsoft.com/office/drawing/2014/main" id="{1767A8BF-D79A-834F-8FB2-9ADA4FD747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C4E916-7806-2F49-A10D-80A23C0EC392}"/>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210366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D664-1D87-834C-A402-3676758B8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073C8E-7A60-EC46-8963-D429ADF02D78}"/>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4" name="Footer Placeholder 3">
            <a:extLst>
              <a:ext uri="{FF2B5EF4-FFF2-40B4-BE49-F238E27FC236}">
                <a16:creationId xmlns:a16="http://schemas.microsoft.com/office/drawing/2014/main" id="{E7B1E203-7F77-A54E-86BD-2EC5863B3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6BC3F0-1EBF-454B-A134-F158D040BDE5}"/>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316710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96F58-468E-B24B-9592-0792291C6874}"/>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3" name="Footer Placeholder 2">
            <a:extLst>
              <a:ext uri="{FF2B5EF4-FFF2-40B4-BE49-F238E27FC236}">
                <a16:creationId xmlns:a16="http://schemas.microsoft.com/office/drawing/2014/main" id="{58EAE5BE-1EB8-BC4D-A0DB-CCD546A58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CABF96-CACB-A94C-8E1F-6B5FCA8F81F4}"/>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347002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968A-1130-4B47-BAD8-3DFDE8985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94894-CAEE-224B-AC59-8FDC35C81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335F86-549A-A941-ADBF-CE6C53851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385A7-527D-DF45-90EA-EBB59DBEE202}"/>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6" name="Footer Placeholder 5">
            <a:extLst>
              <a:ext uri="{FF2B5EF4-FFF2-40B4-BE49-F238E27FC236}">
                <a16:creationId xmlns:a16="http://schemas.microsoft.com/office/drawing/2014/main" id="{A18F6C24-9691-8940-807F-2FECA73AB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C867A-C393-3F46-AB3E-B41922B42F7C}"/>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108351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2A23-54CE-0A40-A79F-2B4998E4F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08D73-5F68-3343-863C-A4371F3B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A28C0-658F-9C4E-A689-9433636C4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ED48B-5B7C-1847-A04E-25AE0CF50E74}"/>
              </a:ext>
            </a:extLst>
          </p:cNvPr>
          <p:cNvSpPr>
            <a:spLocks noGrp="1"/>
          </p:cNvSpPr>
          <p:nvPr>
            <p:ph type="dt" sz="half" idx="10"/>
          </p:nvPr>
        </p:nvSpPr>
        <p:spPr/>
        <p:txBody>
          <a:bodyPr/>
          <a:lstStyle/>
          <a:p>
            <a:fld id="{7EF95B4F-23EA-1846-A872-843F9E9C03EF}" type="datetimeFigureOut">
              <a:rPr lang="en-US" smtClean="0"/>
              <a:t>11/14/21</a:t>
            </a:fld>
            <a:endParaRPr lang="en-US"/>
          </a:p>
        </p:txBody>
      </p:sp>
      <p:sp>
        <p:nvSpPr>
          <p:cNvPr id="6" name="Footer Placeholder 5">
            <a:extLst>
              <a:ext uri="{FF2B5EF4-FFF2-40B4-BE49-F238E27FC236}">
                <a16:creationId xmlns:a16="http://schemas.microsoft.com/office/drawing/2014/main" id="{2A204DB0-B3D2-0842-B037-A5050F9E1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4DCA6-9A76-CA42-AFB3-94A2957545A4}"/>
              </a:ext>
            </a:extLst>
          </p:cNvPr>
          <p:cNvSpPr>
            <a:spLocks noGrp="1"/>
          </p:cNvSpPr>
          <p:nvPr>
            <p:ph type="sldNum" sz="quarter" idx="12"/>
          </p:nvPr>
        </p:nvSpPr>
        <p:spPr/>
        <p:txBody>
          <a:bodyPr/>
          <a:lstStyle/>
          <a:p>
            <a:fld id="{A2EF690C-3921-0742-A78B-6F73582CFF09}" type="slidenum">
              <a:rPr lang="en-US" smtClean="0"/>
              <a:t>‹#›</a:t>
            </a:fld>
            <a:endParaRPr lang="en-US"/>
          </a:p>
        </p:txBody>
      </p:sp>
    </p:spTree>
    <p:extLst>
      <p:ext uri="{BB962C8B-B14F-4D97-AF65-F5344CB8AC3E}">
        <p14:creationId xmlns:p14="http://schemas.microsoft.com/office/powerpoint/2010/main" val="199682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68227-6ADE-844B-9AAA-90087B2BB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7354DD-2B8D-BF43-AC9D-1C2819DA9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E47AA-B763-1C43-B021-3AA1E2DBE1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5B4F-23EA-1846-A872-843F9E9C03EF}" type="datetimeFigureOut">
              <a:rPr lang="en-US" smtClean="0"/>
              <a:t>11/14/21</a:t>
            </a:fld>
            <a:endParaRPr lang="en-US"/>
          </a:p>
        </p:txBody>
      </p:sp>
      <p:sp>
        <p:nvSpPr>
          <p:cNvPr id="5" name="Footer Placeholder 4">
            <a:extLst>
              <a:ext uri="{FF2B5EF4-FFF2-40B4-BE49-F238E27FC236}">
                <a16:creationId xmlns:a16="http://schemas.microsoft.com/office/drawing/2014/main" id="{75B85ACF-8A6D-6E4E-A6AD-49C1E3010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99D06-174A-6048-BCCC-00EB43E52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F690C-3921-0742-A78B-6F73582CFF09}" type="slidenum">
              <a:rPr lang="en-US" smtClean="0"/>
              <a:t>‹#›</a:t>
            </a:fld>
            <a:endParaRPr lang="en-US"/>
          </a:p>
        </p:txBody>
      </p:sp>
    </p:spTree>
    <p:extLst>
      <p:ext uri="{BB962C8B-B14F-4D97-AF65-F5344CB8AC3E}">
        <p14:creationId xmlns:p14="http://schemas.microsoft.com/office/powerpoint/2010/main" val="218741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F">
            <a:alpha val="4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3A5A-0CF6-1445-A3AB-0CFEBF6A4D11}"/>
              </a:ext>
            </a:extLst>
          </p:cNvPr>
          <p:cNvSpPr>
            <a:spLocks noGrp="1"/>
          </p:cNvSpPr>
          <p:nvPr>
            <p:ph type="ctrTitle"/>
          </p:nvPr>
        </p:nvSpPr>
        <p:spPr/>
        <p:txBody>
          <a:bodyPr>
            <a:normAutofit fontScale="90000"/>
          </a:bodyPr>
          <a:lstStyle/>
          <a:p>
            <a:r>
              <a:rPr lang="en-US" dirty="0"/>
              <a:t>Committed: Remembering Native Kinship in and beyond Institutions</a:t>
            </a:r>
          </a:p>
        </p:txBody>
      </p:sp>
      <p:sp>
        <p:nvSpPr>
          <p:cNvPr id="3" name="Subtitle 2">
            <a:extLst>
              <a:ext uri="{FF2B5EF4-FFF2-40B4-BE49-F238E27FC236}">
                <a16:creationId xmlns:a16="http://schemas.microsoft.com/office/drawing/2014/main" id="{4B9E7253-6CF3-9E4C-A42D-29745E09657A}"/>
              </a:ext>
            </a:extLst>
          </p:cNvPr>
          <p:cNvSpPr>
            <a:spLocks noGrp="1"/>
          </p:cNvSpPr>
          <p:nvPr>
            <p:ph type="subTitle" idx="1"/>
          </p:nvPr>
        </p:nvSpPr>
        <p:spPr/>
        <p:txBody>
          <a:bodyPr/>
          <a:lstStyle/>
          <a:p>
            <a:endParaRPr lang="en-US" dirty="0"/>
          </a:p>
          <a:p>
            <a:r>
              <a:rPr lang="en-US" dirty="0"/>
              <a:t>Dr. Susan Burch, Middlebury College</a:t>
            </a:r>
          </a:p>
        </p:txBody>
      </p:sp>
    </p:spTree>
    <p:extLst>
      <p:ext uri="{BB962C8B-B14F-4D97-AF65-F5344CB8AC3E}">
        <p14:creationId xmlns:p14="http://schemas.microsoft.com/office/powerpoint/2010/main" val="348954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61A757-3C3C-6244-9930-A66A13B34775}"/>
              </a:ext>
            </a:extLst>
          </p:cNvPr>
          <p:cNvPicPr>
            <a:picLocks noGrp="1" noChangeAspect="1"/>
          </p:cNvPicPr>
          <p:nvPr>
            <p:ph idx="1"/>
          </p:nvPr>
        </p:nvPicPr>
        <p:blipFill>
          <a:blip r:embed="rId3"/>
          <a:stretch>
            <a:fillRect/>
          </a:stretch>
        </p:blipFill>
        <p:spPr>
          <a:xfrm>
            <a:off x="1422273" y="102974"/>
            <a:ext cx="9347455" cy="6652052"/>
          </a:xfrm>
          <a:prstGeom prst="rect">
            <a:avLst/>
          </a:prstGeom>
        </p:spPr>
      </p:pic>
    </p:spTree>
    <p:extLst>
      <p:ext uri="{BB962C8B-B14F-4D97-AF65-F5344CB8AC3E}">
        <p14:creationId xmlns:p14="http://schemas.microsoft.com/office/powerpoint/2010/main" val="226024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76A483-B234-7947-AC3A-839F792E3BE2}"/>
              </a:ext>
            </a:extLst>
          </p:cNvPr>
          <p:cNvPicPr>
            <a:picLocks noGrp="1" noChangeAspect="1"/>
          </p:cNvPicPr>
          <p:nvPr>
            <p:ph idx="1"/>
          </p:nvPr>
        </p:nvPicPr>
        <p:blipFill>
          <a:blip r:embed="rId3"/>
          <a:stretch>
            <a:fillRect/>
          </a:stretch>
        </p:blipFill>
        <p:spPr>
          <a:xfrm>
            <a:off x="4180043" y="123570"/>
            <a:ext cx="4889817" cy="6519757"/>
          </a:xfrm>
          <a:prstGeom prst="rect">
            <a:avLst/>
          </a:prstGeom>
        </p:spPr>
      </p:pic>
    </p:spTree>
    <p:extLst>
      <p:ext uri="{BB962C8B-B14F-4D97-AF65-F5344CB8AC3E}">
        <p14:creationId xmlns:p14="http://schemas.microsoft.com/office/powerpoint/2010/main" val="302667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61A757-3C3C-6244-9930-A66A13B34775}"/>
              </a:ext>
            </a:extLst>
          </p:cNvPr>
          <p:cNvPicPr>
            <a:picLocks noGrp="1" noChangeAspect="1"/>
          </p:cNvPicPr>
          <p:nvPr>
            <p:ph idx="1"/>
          </p:nvPr>
        </p:nvPicPr>
        <p:blipFill>
          <a:blip r:embed="rId3"/>
          <a:stretch>
            <a:fillRect/>
          </a:stretch>
        </p:blipFill>
        <p:spPr>
          <a:xfrm>
            <a:off x="1422273" y="102974"/>
            <a:ext cx="9347455" cy="6652052"/>
          </a:xfrm>
          <a:prstGeom prst="rect">
            <a:avLst/>
          </a:prstGeom>
        </p:spPr>
      </p:pic>
    </p:spTree>
    <p:extLst>
      <p:ext uri="{BB962C8B-B14F-4D97-AF65-F5344CB8AC3E}">
        <p14:creationId xmlns:p14="http://schemas.microsoft.com/office/powerpoint/2010/main" val="111150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8FF">
            <a:alpha val="37455"/>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22E4B-B255-8142-8514-E1240A34FC51}"/>
              </a:ext>
            </a:extLst>
          </p:cNvPr>
          <p:cNvSpPr>
            <a:spLocks noGrp="1"/>
          </p:cNvSpPr>
          <p:nvPr>
            <p:ph idx="1"/>
          </p:nvPr>
        </p:nvSpPr>
        <p:spPr>
          <a:xfrm>
            <a:off x="838200" y="1825625"/>
            <a:ext cx="10515600" cy="1177067"/>
          </a:xfrm>
        </p:spPr>
        <p:txBody>
          <a:bodyPr>
            <a:noAutofit/>
          </a:bodyPr>
          <a:lstStyle/>
          <a:p>
            <a:pPr marL="0" indent="0" algn="ctr">
              <a:buNone/>
            </a:pPr>
            <a:r>
              <a:rPr lang="en-US" sz="4000" dirty="0"/>
              <a:t>Thank you</a:t>
            </a:r>
          </a:p>
          <a:p>
            <a:pPr marL="0" indent="0" algn="ctr">
              <a:buNone/>
            </a:pPr>
            <a:endParaRPr lang="en-US" sz="4000" dirty="0"/>
          </a:p>
          <a:p>
            <a:pPr marL="0" indent="0" algn="ctr">
              <a:buNone/>
            </a:pPr>
            <a:endParaRPr lang="en-US" sz="4000" dirty="0"/>
          </a:p>
          <a:p>
            <a:pPr marL="0" indent="0" algn="ctr">
              <a:buNone/>
            </a:pPr>
            <a:endParaRPr lang="en-US" sz="4000" dirty="0"/>
          </a:p>
          <a:p>
            <a:pPr marL="0" indent="0">
              <a:buNone/>
            </a:pPr>
            <a:r>
              <a:rPr lang="en-US" sz="3200" dirty="0"/>
              <a:t>Dr. Susan Burch</a:t>
            </a:r>
          </a:p>
          <a:p>
            <a:pPr marL="0" indent="0">
              <a:buNone/>
            </a:pPr>
            <a:r>
              <a:rPr lang="en-US" sz="3200" dirty="0" err="1"/>
              <a:t>Sburch@middlebury.edu</a:t>
            </a:r>
            <a:endParaRPr lang="en-US" sz="3200" dirty="0"/>
          </a:p>
        </p:txBody>
      </p:sp>
    </p:spTree>
    <p:extLst>
      <p:ext uri="{BB962C8B-B14F-4D97-AF65-F5344CB8AC3E}">
        <p14:creationId xmlns:p14="http://schemas.microsoft.com/office/powerpoint/2010/main" val="1581861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186</Words>
  <Application>Microsoft Macintosh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Committed: Remembering Native Kinship in and beyond Institutions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Committed: Remembering Native Kinship in and beyond Institutions</dc:title>
  <dc:creator>Burch, Susan</dc:creator>
  <cp:lastModifiedBy>Burch, Susan</cp:lastModifiedBy>
  <cp:revision>5</cp:revision>
  <dcterms:created xsi:type="dcterms:W3CDTF">2021-11-03T15:39:45Z</dcterms:created>
  <dcterms:modified xsi:type="dcterms:W3CDTF">2021-11-14T19:22:25Z</dcterms:modified>
</cp:coreProperties>
</file>